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84"/>
  </p:notesMasterIdLst>
  <p:handoutMasterIdLst>
    <p:handoutMasterId r:id="rId85"/>
  </p:handoutMasterIdLst>
  <p:sldIdLst>
    <p:sldId id="256" r:id="rId2"/>
    <p:sldId id="320" r:id="rId3"/>
    <p:sldId id="321" r:id="rId4"/>
    <p:sldId id="322" r:id="rId5"/>
    <p:sldId id="323" r:id="rId6"/>
    <p:sldId id="324" r:id="rId7"/>
    <p:sldId id="325" r:id="rId8"/>
    <p:sldId id="326" r:id="rId9"/>
    <p:sldId id="328" r:id="rId10"/>
    <p:sldId id="327" r:id="rId11"/>
    <p:sldId id="329" r:id="rId12"/>
    <p:sldId id="331" r:id="rId13"/>
    <p:sldId id="332" r:id="rId14"/>
    <p:sldId id="330" r:id="rId15"/>
    <p:sldId id="333" r:id="rId16"/>
    <p:sldId id="334" r:id="rId17"/>
    <p:sldId id="371"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9" r:id="rId32"/>
    <p:sldId id="350" r:id="rId33"/>
    <p:sldId id="351" r:id="rId34"/>
    <p:sldId id="352" r:id="rId35"/>
    <p:sldId id="353" r:id="rId36"/>
    <p:sldId id="374" r:id="rId37"/>
    <p:sldId id="354" r:id="rId38"/>
    <p:sldId id="348" r:id="rId39"/>
    <p:sldId id="356" r:id="rId40"/>
    <p:sldId id="355" r:id="rId41"/>
    <p:sldId id="357" r:id="rId42"/>
    <p:sldId id="358" r:id="rId43"/>
    <p:sldId id="359" r:id="rId44"/>
    <p:sldId id="362" r:id="rId45"/>
    <p:sldId id="363" r:id="rId46"/>
    <p:sldId id="360" r:id="rId47"/>
    <p:sldId id="364" r:id="rId48"/>
    <p:sldId id="367" r:id="rId49"/>
    <p:sldId id="368" r:id="rId50"/>
    <p:sldId id="369" r:id="rId51"/>
    <p:sldId id="370" r:id="rId52"/>
    <p:sldId id="376" r:id="rId53"/>
    <p:sldId id="361" r:id="rId54"/>
    <p:sldId id="372" r:id="rId55"/>
    <p:sldId id="375" r:id="rId56"/>
    <p:sldId id="373" r:id="rId57"/>
    <p:sldId id="377" r:id="rId58"/>
    <p:sldId id="379" r:id="rId59"/>
    <p:sldId id="387" r:id="rId60"/>
    <p:sldId id="388" r:id="rId61"/>
    <p:sldId id="393" r:id="rId62"/>
    <p:sldId id="390" r:id="rId63"/>
    <p:sldId id="391" r:id="rId64"/>
    <p:sldId id="392" r:id="rId65"/>
    <p:sldId id="394" r:id="rId66"/>
    <p:sldId id="389" r:id="rId67"/>
    <p:sldId id="380" r:id="rId68"/>
    <p:sldId id="384" r:id="rId69"/>
    <p:sldId id="386" r:id="rId70"/>
    <p:sldId id="383" r:id="rId71"/>
    <p:sldId id="385" r:id="rId72"/>
    <p:sldId id="395" r:id="rId73"/>
    <p:sldId id="396" r:id="rId74"/>
    <p:sldId id="397" r:id="rId75"/>
    <p:sldId id="398" r:id="rId76"/>
    <p:sldId id="399" r:id="rId77"/>
    <p:sldId id="400" r:id="rId78"/>
    <p:sldId id="401" r:id="rId79"/>
    <p:sldId id="403" r:id="rId80"/>
    <p:sldId id="404" r:id="rId81"/>
    <p:sldId id="402" r:id="rId82"/>
    <p:sldId id="381" r:id="rId83"/>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AB7"/>
    <a:srgbClr val="DC3A97"/>
    <a:srgbClr val="FCE8F4"/>
    <a:srgbClr val="8CF4EA"/>
    <a:srgbClr val="F39FD1"/>
    <a:srgbClr val="FAE6F1"/>
    <a:srgbClr val="81175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4705" autoAdjust="0"/>
  </p:normalViewPr>
  <p:slideViewPr>
    <p:cSldViewPr snapToGrid="0">
      <p:cViewPr>
        <p:scale>
          <a:sx n="90" d="100"/>
          <a:sy n="90" d="100"/>
        </p:scale>
        <p:origin x="-13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13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a:defRPr/>
            </a:pPr>
            <a:fld id="{36C098C4-1692-446B-95E2-9C81F819BB7A}" type="slidenum">
              <a:rPr lang="en-US" sz="1400">
                <a:latin typeface="Arial" charset="0"/>
              </a:rPr>
              <a:pPr algn="r">
                <a:defRPr/>
              </a:pPr>
              <a:t>‹#›</a:t>
            </a:fld>
            <a:endParaRPr lang="en-US" sz="1400">
              <a:latin typeface="Arial" charset="0"/>
            </a:endParaRPr>
          </a:p>
        </p:txBody>
      </p:sp>
    </p:spTree>
    <p:extLst>
      <p:ext uri="{BB962C8B-B14F-4D97-AF65-F5344CB8AC3E}">
        <p14:creationId xmlns:p14="http://schemas.microsoft.com/office/powerpoint/2010/main" val="1224082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3"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a:defRPr/>
            </a:pPr>
            <a:fld id="{EB831D23-1F9E-4C65-8CAC-0F977AD8C227}" type="slidenum">
              <a:rPr lang="en-US" sz="1400">
                <a:latin typeface="Arial" charset="0"/>
              </a:rPr>
              <a:pPr algn="r">
                <a:defRPr/>
              </a:pPr>
              <a:t>‹#›</a:t>
            </a:fld>
            <a:endParaRPr lang="en-US" sz="1400">
              <a:latin typeface="Arial" charset="0"/>
            </a:endParaRPr>
          </a:p>
        </p:txBody>
      </p:sp>
    </p:spTree>
    <p:extLst>
      <p:ext uri="{BB962C8B-B14F-4D97-AF65-F5344CB8AC3E}">
        <p14:creationId xmlns:p14="http://schemas.microsoft.com/office/powerpoint/2010/main" val="3323546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250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0755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75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r>
              <a:rPr lang="en-US"/>
              <a:t>(c) 2003-2006 by Yu Hen Hu</a:t>
            </a:r>
          </a:p>
        </p:txBody>
      </p:sp>
      <p:sp>
        <p:nvSpPr>
          <p:cNvPr id="43" name="Rectangle 43"/>
          <p:cNvSpPr>
            <a:spLocks noGrp="1" noChangeArrowheads="1"/>
          </p:cNvSpPr>
          <p:nvPr>
            <p:ph type="sldNum" sz="quarter" idx="12"/>
          </p:nvPr>
        </p:nvSpPr>
        <p:spPr/>
        <p:txBody>
          <a:bodyPr/>
          <a:lstStyle>
            <a:lvl1pPr>
              <a:defRPr/>
            </a:lvl1pPr>
          </a:lstStyle>
          <a:p>
            <a:pPr>
              <a:defRPr/>
            </a:pPr>
            <a:fld id="{8F695D4F-1B79-4105-B786-D1DDEF1C10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sldNum" sz="quarter" idx="11"/>
          </p:nvPr>
        </p:nvSpPr>
        <p:spPr>
          <a:ln/>
        </p:spPr>
        <p:txBody>
          <a:bodyPr/>
          <a:lstStyle>
            <a:lvl1pPr>
              <a:defRPr/>
            </a:lvl1pPr>
          </a:lstStyle>
          <a:p>
            <a:pPr>
              <a:defRPr/>
            </a:pPr>
            <a:fld id="{516F9161-9C5C-462A-A29C-6E01FE9476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sldNum" sz="quarter" idx="11"/>
          </p:nvPr>
        </p:nvSpPr>
        <p:spPr>
          <a:ln/>
        </p:spPr>
        <p:txBody>
          <a:bodyPr/>
          <a:lstStyle>
            <a:lvl1pPr>
              <a:defRPr/>
            </a:lvl1pPr>
          </a:lstStyle>
          <a:p>
            <a:pPr>
              <a:defRPr/>
            </a:pPr>
            <a:fld id="{CA44855E-F935-4446-B047-744ED354D9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sldNum" sz="quarter" idx="11"/>
          </p:nvPr>
        </p:nvSpPr>
        <p:spPr>
          <a:ln/>
        </p:spPr>
        <p:txBody>
          <a:bodyPr/>
          <a:lstStyle>
            <a:lvl1pPr>
              <a:defRPr/>
            </a:lvl1pPr>
          </a:lstStyle>
          <a:p>
            <a:pPr>
              <a:defRPr/>
            </a:pPr>
            <a:fld id="{A290CD24-80BF-4461-B8B9-EF6B3725135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2"/>
          <p:cNvSpPr>
            <a:spLocks noGrp="1" noChangeArrowheads="1"/>
          </p:cNvSpPr>
          <p:nvPr>
            <p:ph type="sldNum" sz="quarter" idx="11"/>
          </p:nvPr>
        </p:nvSpPr>
        <p:spPr>
          <a:ln/>
        </p:spPr>
        <p:txBody>
          <a:bodyPr/>
          <a:lstStyle>
            <a:lvl1pPr>
              <a:defRPr/>
            </a:lvl1pPr>
          </a:lstStyle>
          <a:p>
            <a:pPr>
              <a:defRPr/>
            </a:pPr>
            <a:fld id="{33BAB070-441C-48EF-A076-61AF0E048C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sldNum" sz="quarter" idx="11"/>
          </p:nvPr>
        </p:nvSpPr>
        <p:spPr>
          <a:ln/>
        </p:spPr>
        <p:txBody>
          <a:bodyPr/>
          <a:lstStyle>
            <a:lvl1pPr>
              <a:defRPr/>
            </a:lvl1pPr>
          </a:lstStyle>
          <a:p>
            <a:pPr>
              <a:defRPr/>
            </a:pPr>
            <a:fld id="{20AA3259-CC34-4584-8F4B-91D9C4C944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2"/>
          <p:cNvSpPr>
            <a:spLocks noGrp="1" noChangeArrowheads="1"/>
          </p:cNvSpPr>
          <p:nvPr>
            <p:ph type="sldNum" sz="quarter" idx="11"/>
          </p:nvPr>
        </p:nvSpPr>
        <p:spPr>
          <a:ln/>
        </p:spPr>
        <p:txBody>
          <a:bodyPr/>
          <a:lstStyle>
            <a:lvl1pPr>
              <a:defRPr/>
            </a:lvl1pPr>
          </a:lstStyle>
          <a:p>
            <a:pPr>
              <a:defRPr/>
            </a:pPr>
            <a:fld id="{E30B6838-4DE0-4ACE-BE76-D3CD7B1360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sldNum" sz="quarter" idx="11"/>
          </p:nvPr>
        </p:nvSpPr>
        <p:spPr>
          <a:ln/>
        </p:spPr>
        <p:txBody>
          <a:bodyPr/>
          <a:lstStyle>
            <a:lvl1pPr>
              <a:defRPr/>
            </a:lvl1pPr>
          </a:lstStyle>
          <a:p>
            <a:pPr>
              <a:defRPr/>
            </a:pPr>
            <a:fld id="{C0FF1D18-7212-4B36-A25A-CEFF78BC13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2"/>
          <p:cNvSpPr>
            <a:spLocks noGrp="1" noChangeArrowheads="1"/>
          </p:cNvSpPr>
          <p:nvPr>
            <p:ph type="sldNum" sz="quarter" idx="11"/>
          </p:nvPr>
        </p:nvSpPr>
        <p:spPr>
          <a:ln/>
        </p:spPr>
        <p:txBody>
          <a:bodyPr/>
          <a:lstStyle>
            <a:lvl1pPr>
              <a:defRPr/>
            </a:lvl1pPr>
          </a:lstStyle>
          <a:p>
            <a:pPr>
              <a:defRPr/>
            </a:pPr>
            <a:fld id="{6CD746D7-236C-4EBE-8B8D-134317B05B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2"/>
          <p:cNvSpPr>
            <a:spLocks noGrp="1" noChangeArrowheads="1"/>
          </p:cNvSpPr>
          <p:nvPr>
            <p:ph type="sldNum" sz="quarter" idx="11"/>
          </p:nvPr>
        </p:nvSpPr>
        <p:spPr>
          <a:ln/>
        </p:spPr>
        <p:txBody>
          <a:bodyPr/>
          <a:lstStyle>
            <a:lvl1pPr>
              <a:defRPr/>
            </a:lvl1pPr>
          </a:lstStyle>
          <a:p>
            <a:pPr>
              <a:defRPr/>
            </a:pPr>
            <a:fld id="{4DBFB1A6-B785-46D3-AE9D-E0D6B0705D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2"/>
          <p:cNvSpPr>
            <a:spLocks noGrp="1" noChangeArrowheads="1"/>
          </p:cNvSpPr>
          <p:nvPr>
            <p:ph type="sldNum" sz="quarter" idx="11"/>
          </p:nvPr>
        </p:nvSpPr>
        <p:spPr>
          <a:ln/>
        </p:spPr>
        <p:txBody>
          <a:bodyPr/>
          <a:lstStyle>
            <a:lvl1pPr>
              <a:defRPr/>
            </a:lvl1pPr>
          </a:lstStyle>
          <a:p>
            <a:pPr>
              <a:defRPr/>
            </a:pPr>
            <a:fld id="{F79AB9CE-7367-4E05-829E-C4F248CF2C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sldNum" sz="quarter" idx="11"/>
          </p:nvPr>
        </p:nvSpPr>
        <p:spPr>
          <a:ln/>
        </p:spPr>
        <p:txBody>
          <a:bodyPr/>
          <a:lstStyle>
            <a:lvl1pPr>
              <a:defRPr/>
            </a:lvl1pPr>
          </a:lstStyle>
          <a:p>
            <a:pPr>
              <a:defRPr/>
            </a:pPr>
            <a:fld id="{79D8CDD2-BB65-4475-9FA1-2E163D74F5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2"/>
          <p:cNvSpPr>
            <a:spLocks noGrp="1" noChangeArrowheads="1"/>
          </p:cNvSpPr>
          <p:nvPr>
            <p:ph type="sldNum" sz="quarter" idx="11"/>
          </p:nvPr>
        </p:nvSpPr>
        <p:spPr>
          <a:ln/>
        </p:spPr>
        <p:txBody>
          <a:bodyPr/>
          <a:lstStyle>
            <a:lvl1pPr>
              <a:defRPr/>
            </a:lvl1pPr>
          </a:lstStyle>
          <a:p>
            <a:pPr>
              <a:defRPr/>
            </a:pPr>
            <a:fld id="{EEDBEAE8-1270-4376-8CDB-41DE4E20B7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588" y="0"/>
            <a:ext cx="9148762" cy="6851650"/>
            <a:chOff x="1" y="0"/>
            <a:chExt cx="5763" cy="4316"/>
          </a:xfrm>
        </p:grpSpPr>
        <p:sp>
          <p:nvSpPr>
            <p:cNvPr id="1064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4106" name="Group 6"/>
            <p:cNvGrpSpPr>
              <a:grpSpLocks/>
            </p:cNvGrpSpPr>
            <p:nvPr/>
          </p:nvGrpSpPr>
          <p:grpSpPr bwMode="auto">
            <a:xfrm>
              <a:off x="288" y="0"/>
              <a:ext cx="5098" cy="4316"/>
              <a:chOff x="288" y="0"/>
              <a:chExt cx="5098" cy="4316"/>
            </a:xfrm>
          </p:grpSpPr>
          <p:sp>
            <p:nvSpPr>
              <p:cNvPr id="1065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065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651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0652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065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652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0652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0652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0652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0652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4118" name="Group 31"/>
            <p:cNvGrpSpPr>
              <a:grpSpLocks/>
            </p:cNvGrpSpPr>
            <p:nvPr/>
          </p:nvGrpSpPr>
          <p:grpSpPr bwMode="auto">
            <a:xfrm>
              <a:off x="1" y="392"/>
              <a:ext cx="5758" cy="1571"/>
              <a:chOff x="1" y="392"/>
              <a:chExt cx="5758" cy="1571"/>
            </a:xfrm>
          </p:grpSpPr>
          <p:sp>
            <p:nvSpPr>
              <p:cNvPr id="1065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065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065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065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065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0653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0653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0653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653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0653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A4D1766E-25C7-4D70-9788-210A03A250E4}" type="slidenum">
              <a:rPr lang="en-US"/>
              <a:pPr>
                <a:defRPr/>
              </a:pPr>
              <a:t>‹#›</a:t>
            </a:fld>
            <a:endParaRPr lang="en-US"/>
          </a:p>
        </p:txBody>
      </p:sp>
      <p:sp>
        <p:nvSpPr>
          <p:cNvPr id="1065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learningtensorflow.com/" TargetMode="External"/><Relationship Id="rId2" Type="http://schemas.openxmlformats.org/officeDocument/2006/relationships/hyperlink" Target="https://www.tensorflow.org/"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www.tensorflow.org/instal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tensorflow.org/tutorials/deep_cnn"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papers.nips.cc/paper/4824-imagenet-classification-with-deep-convolutional-neural-networks.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arxiv.org/pdf/1311.2901v3.pdf"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arxiv.org/pdf/1409.1556v6.pdf"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cv-foundation.org/openaccess/content_cvpr_2015/papers/Szegedy_Going_Deeper_With_2015_CVPR_paper.pd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cv-foundation.org/openaccess/content_cvpr_2015/papers/Szegedy_Going_Deeper_With_2015_CVPR_paper.pdf" TargetMode="Externa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tensorflow.org/images/embedding-mnist.mp4"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93888"/>
            <a:ext cx="8832850" cy="2332037"/>
          </a:xfrm>
        </p:spPr>
        <p:txBody>
          <a:bodyPr lIns="90488" tIns="44450" rIns="90488" bIns="44450" anchor="ctr" anchorCtr="0"/>
          <a:lstStyle/>
          <a:p>
            <a:pPr eaLnBrk="1" hangingPunct="1">
              <a:defRPr/>
            </a:pPr>
            <a:r>
              <a:rPr lang="en-US" sz="4800" b="1" dirty="0" smtClean="0"/>
              <a:t>CS 6825:  Deep Learning and CNN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–training data</a:t>
            </a:r>
            <a:endParaRPr lang="en-US" dirty="0"/>
          </a:p>
        </p:txBody>
      </p:sp>
      <p:sp>
        <p:nvSpPr>
          <p:cNvPr id="3" name="Content Placeholder 2"/>
          <p:cNvSpPr>
            <a:spLocks noGrp="1"/>
          </p:cNvSpPr>
          <p:nvPr>
            <p:ph idx="1"/>
          </p:nvPr>
        </p:nvSpPr>
        <p:spPr>
          <a:xfrm>
            <a:off x="329610" y="1072537"/>
            <a:ext cx="8229600" cy="4530725"/>
          </a:xfrm>
        </p:spPr>
        <p:txBody>
          <a:bodyPr/>
          <a:lstStyle/>
          <a:p>
            <a:r>
              <a:rPr lang="en-US" dirty="0" smtClean="0"/>
              <a:t>Need LOTS, LOTS of data</a:t>
            </a:r>
          </a:p>
          <a:p>
            <a:endParaRPr lang="en-US" dirty="0"/>
          </a:p>
          <a:p>
            <a:endParaRPr lang="en-US" dirty="0" smtClean="0"/>
          </a:p>
          <a:p>
            <a:endParaRPr lang="en-US" dirty="0"/>
          </a:p>
          <a:p>
            <a:endParaRPr lang="en-US" dirty="0" smtClean="0"/>
          </a:p>
          <a:p>
            <a:pPr marL="0" indent="0">
              <a:buNone/>
            </a:pPr>
            <a:r>
              <a:rPr lang="en-US" dirty="0" smtClean="0"/>
              <a:t/>
            </a:r>
            <a:br>
              <a:rPr lang="en-US" dirty="0" smtClean="0"/>
            </a:br>
            <a:r>
              <a:rPr lang="en-US" dirty="0" smtClean="0"/>
              <a:t/>
            </a:r>
            <a:br>
              <a:rPr lang="en-US" dirty="0" smtClean="0"/>
            </a:br>
            <a:endParaRPr lang="en-US" dirty="0" smtClean="0"/>
          </a:p>
          <a:p>
            <a:pPr marL="0" indent="0">
              <a:buNone/>
            </a:pPr>
            <a:r>
              <a:rPr lang="en-US" sz="2000" dirty="0">
                <a:solidFill>
                  <a:srgbClr val="FFC000"/>
                </a:solidFill>
              </a:rPr>
              <a:t>How much training data </a:t>
            </a:r>
            <a:r>
              <a:rPr lang="en-US" sz="2000" dirty="0"/>
              <a:t>--- examples for some forms of object recognition - could go into </a:t>
            </a:r>
            <a:r>
              <a:rPr lang="en-US" sz="2000" dirty="0" smtClean="0"/>
              <a:t>1x00,000 </a:t>
            </a:r>
            <a:r>
              <a:rPr lang="en-US" sz="2000" dirty="0"/>
              <a:t>samples or more. Sometimes like 10,000 or maybe for the really </a:t>
            </a:r>
            <a:r>
              <a:rPr lang="en-US" sz="2000" dirty="0" err="1"/>
              <a:t>really</a:t>
            </a:r>
            <a:r>
              <a:rPr lang="en-US" sz="2000" dirty="0"/>
              <a:t> simple example we show here we might get away with 200?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13" y="1901781"/>
            <a:ext cx="6522375" cy="2872238"/>
          </a:xfrm>
          <a:prstGeom prst="rect">
            <a:avLst/>
          </a:prstGeom>
        </p:spPr>
      </p:pic>
      <p:sp>
        <p:nvSpPr>
          <p:cNvPr id="6" name="TextBox 5"/>
          <p:cNvSpPr txBox="1"/>
          <p:nvPr/>
        </p:nvSpPr>
        <p:spPr>
          <a:xfrm>
            <a:off x="6209413" y="4508204"/>
            <a:ext cx="2934587" cy="923330"/>
          </a:xfrm>
          <a:prstGeom prst="rect">
            <a:avLst/>
          </a:prstGeom>
          <a:solidFill>
            <a:srgbClr val="FFC000"/>
          </a:solidFill>
        </p:spPr>
        <p:txBody>
          <a:bodyPr wrap="square" rtlCol="0">
            <a:spAutoFit/>
          </a:bodyPr>
          <a:lstStyle/>
          <a:p>
            <a:r>
              <a:rPr lang="en-US" dirty="0" smtClean="0"/>
              <a:t>Google Open Image database – 9 million </a:t>
            </a:r>
            <a:r>
              <a:rPr lang="en-US" dirty="0" err="1" smtClean="0"/>
              <a:t>urls</a:t>
            </a:r>
            <a:r>
              <a:rPr lang="en-US" dirty="0" smtClean="0"/>
              <a:t> to labeled images</a:t>
            </a:r>
            <a:endParaRPr lang="en-US" dirty="0"/>
          </a:p>
        </p:txBody>
      </p:sp>
    </p:spTree>
    <p:extLst>
      <p:ext uri="{BB962C8B-B14F-4D97-AF65-F5344CB8AC3E}">
        <p14:creationId xmlns:p14="http://schemas.microsoft.com/office/powerpoint/2010/main" val="85258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CNN</a:t>
            </a:r>
            <a:endParaRPr lang="en-US" dirty="0"/>
          </a:p>
        </p:txBody>
      </p:sp>
      <p:sp>
        <p:nvSpPr>
          <p:cNvPr id="3" name="Content Placeholder 2"/>
          <p:cNvSpPr>
            <a:spLocks noGrp="1"/>
          </p:cNvSpPr>
          <p:nvPr>
            <p:ph idx="1"/>
          </p:nvPr>
        </p:nvSpPr>
        <p:spPr/>
        <p:txBody>
          <a:bodyPr/>
          <a:lstStyle/>
          <a:p>
            <a:r>
              <a:rPr lang="en-US" dirty="0" smtClean="0"/>
              <a:t>What a computer sees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169" y="3000518"/>
            <a:ext cx="6598900" cy="3081305"/>
          </a:xfrm>
          <a:prstGeom prst="rect">
            <a:avLst/>
          </a:prstGeom>
        </p:spPr>
      </p:pic>
    </p:spTree>
    <p:extLst>
      <p:ext uri="{BB962C8B-B14F-4D97-AF65-F5344CB8AC3E}">
        <p14:creationId xmlns:p14="http://schemas.microsoft.com/office/powerpoint/2010/main" val="177658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CNN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7297" y="4625470"/>
            <a:ext cx="2829946" cy="1925134"/>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64" y="1256779"/>
            <a:ext cx="6598900" cy="3081305"/>
          </a:xfrm>
          <a:prstGeom prst="rect">
            <a:avLst/>
          </a:prstGeom>
        </p:spPr>
      </p:pic>
      <p:sp>
        <p:nvSpPr>
          <p:cNvPr id="6" name="Down Arrow 5"/>
          <p:cNvSpPr/>
          <p:nvPr/>
        </p:nvSpPr>
        <p:spPr bwMode="auto">
          <a:xfrm>
            <a:off x="3476847" y="4082902"/>
            <a:ext cx="1020725" cy="563526"/>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28305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 computer might say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58" y="2562447"/>
            <a:ext cx="7947675" cy="3058127"/>
          </a:xfrm>
          <a:prstGeom prst="rect">
            <a:avLst/>
          </a:prstGeom>
        </p:spPr>
      </p:pic>
    </p:spTree>
    <p:extLst>
      <p:ext uri="{BB962C8B-B14F-4D97-AF65-F5344CB8AC3E}">
        <p14:creationId xmlns:p14="http://schemas.microsoft.com/office/powerpoint/2010/main" val="229018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instead of matching everything at once ---we only try to match parts (local) of the X</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63" y="2020187"/>
            <a:ext cx="7853019" cy="4731488"/>
          </a:xfrm>
          <a:prstGeom prst="rect">
            <a:avLst/>
          </a:prstGeom>
        </p:spPr>
      </p:pic>
    </p:spTree>
    <p:extLst>
      <p:ext uri="{BB962C8B-B14F-4D97-AF65-F5344CB8AC3E}">
        <p14:creationId xmlns:p14="http://schemas.microsoft.com/office/powerpoint/2010/main" val="100975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idea of part = feature or results of a local filter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934" y="2409047"/>
            <a:ext cx="7354011" cy="3763636"/>
          </a:xfrm>
        </p:spPr>
      </p:pic>
      <p:sp>
        <p:nvSpPr>
          <p:cNvPr id="5" name="TextBox 4"/>
          <p:cNvSpPr txBox="1"/>
          <p:nvPr/>
        </p:nvSpPr>
        <p:spPr>
          <a:xfrm>
            <a:off x="372140" y="1935126"/>
            <a:ext cx="7062511" cy="369332"/>
          </a:xfrm>
          <a:prstGeom prst="rect">
            <a:avLst/>
          </a:prstGeom>
          <a:solidFill>
            <a:srgbClr val="FFC000"/>
          </a:solidFill>
        </p:spPr>
        <p:txBody>
          <a:bodyPr wrap="none" rtlCol="0">
            <a:spAutoFit/>
          </a:bodyPr>
          <a:lstStyle/>
          <a:p>
            <a:r>
              <a:rPr lang="en-US" dirty="0" smtClean="0"/>
              <a:t>Here we have a filter looking for just diagonal part of the X</a:t>
            </a:r>
            <a:endParaRPr lang="en-US" dirty="0"/>
          </a:p>
        </p:txBody>
      </p:sp>
    </p:spTree>
    <p:extLst>
      <p:ext uri="{BB962C8B-B14F-4D97-AF65-F5344CB8AC3E}">
        <p14:creationId xmlns:p14="http://schemas.microsoft.com/office/powerpoint/2010/main" val="2968664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the filters be?</a:t>
            </a:r>
            <a:endParaRPr lang="en-US" dirty="0"/>
          </a:p>
        </p:txBody>
      </p:sp>
      <p:sp>
        <p:nvSpPr>
          <p:cNvPr id="3" name="Content Placeholder 2"/>
          <p:cNvSpPr>
            <a:spLocks noGrp="1"/>
          </p:cNvSpPr>
          <p:nvPr>
            <p:ph idx="1"/>
          </p:nvPr>
        </p:nvSpPr>
        <p:spPr/>
        <p:txBody>
          <a:bodyPr/>
          <a:lstStyle/>
          <a:p>
            <a:r>
              <a:rPr lang="en-US" dirty="0" smtClean="0"/>
              <a:t>The CNN will LEARN THIS through training input = desired output</a:t>
            </a:r>
          </a:p>
          <a:p>
            <a:endParaRPr lang="en-US" dirty="0"/>
          </a:p>
          <a:p>
            <a:r>
              <a:rPr lang="en-US" sz="1800" dirty="0" smtClean="0"/>
              <a:t>Interesting there is research showing the brain filters image data –this is not new and where edge detection etc. comes from</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4" y="3999274"/>
            <a:ext cx="4257675" cy="285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93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 filters not new –evidence human brain</a:t>
            </a:r>
            <a:endParaRPr lang="en-US" dirty="0"/>
          </a:p>
        </p:txBody>
      </p:sp>
      <p:sp>
        <p:nvSpPr>
          <p:cNvPr id="3" name="Content Placeholder 2"/>
          <p:cNvSpPr>
            <a:spLocks noGrp="1"/>
          </p:cNvSpPr>
          <p:nvPr>
            <p:ph idx="1"/>
          </p:nvPr>
        </p:nvSpPr>
        <p:spPr>
          <a:xfrm>
            <a:off x="76199" y="1447800"/>
            <a:ext cx="9534525" cy="4530725"/>
          </a:xfrm>
        </p:spPr>
        <p:txBody>
          <a:bodyPr/>
          <a:lstStyle/>
          <a:p>
            <a:r>
              <a:rPr lang="en-US" sz="1800" dirty="0" smtClean="0"/>
              <a:t>Here shows human brain and filtering in visual cortex      </a:t>
            </a:r>
            <a:r>
              <a:rPr lang="en-US" sz="1800" b="1" dirty="0" smtClean="0"/>
              <a:t>V1 response</a:t>
            </a:r>
            <a:endParaRPr lang="en-US" sz="1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138363"/>
            <a:ext cx="601027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809750"/>
            <a:ext cx="266700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81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018"/>
            <a:ext cx="8229600" cy="1212112"/>
          </a:xfrm>
        </p:spPr>
        <p:txBody>
          <a:bodyPr/>
          <a:lstStyle/>
          <a:p>
            <a:r>
              <a:rPr lang="en-US" dirty="0" smtClean="0"/>
              <a:t>How many filters</a:t>
            </a:r>
            <a:endParaRPr lang="en-US" dirty="0"/>
          </a:p>
        </p:txBody>
      </p:sp>
      <p:sp>
        <p:nvSpPr>
          <p:cNvPr id="3" name="Content Placeholder 2"/>
          <p:cNvSpPr>
            <a:spLocks noGrp="1"/>
          </p:cNvSpPr>
          <p:nvPr>
            <p:ph idx="1"/>
          </p:nvPr>
        </p:nvSpPr>
        <p:spPr>
          <a:xfrm>
            <a:off x="308345" y="834656"/>
            <a:ext cx="8229600" cy="4530725"/>
          </a:xfrm>
        </p:spPr>
        <p:txBody>
          <a:bodyPr/>
          <a:lstStyle/>
          <a:p>
            <a:r>
              <a:rPr lang="en-US" sz="2400" dirty="0" smtClean="0"/>
              <a:t>Current implementations of CNN you must decide (for each layer) how many filters.  Minimum 1</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45" y="1698078"/>
            <a:ext cx="7325134" cy="5255615"/>
          </a:xfrm>
          <a:prstGeom prst="rect">
            <a:avLst/>
          </a:prstGeom>
        </p:spPr>
      </p:pic>
    </p:spTree>
    <p:extLst>
      <p:ext uri="{BB962C8B-B14F-4D97-AF65-F5344CB8AC3E}">
        <p14:creationId xmlns:p14="http://schemas.microsoft.com/office/powerpoint/2010/main" val="149178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are CONVOLUTION </a:t>
            </a:r>
            <a:r>
              <a:rPr lang="en-US" dirty="0" err="1" smtClean="0"/>
              <a:t>MxM</a:t>
            </a:r>
            <a:r>
              <a:rPr lang="en-US" dirty="0" smtClean="0"/>
              <a:t> filters</a:t>
            </a:r>
            <a:endParaRPr lang="en-US" dirty="0"/>
          </a:p>
        </p:txBody>
      </p:sp>
      <p:sp>
        <p:nvSpPr>
          <p:cNvPr id="3" name="Content Placeholder 2"/>
          <p:cNvSpPr>
            <a:spLocks noGrp="1"/>
          </p:cNvSpPr>
          <p:nvPr>
            <p:ph idx="1"/>
          </p:nvPr>
        </p:nvSpPr>
        <p:spPr/>
        <p:txBody>
          <a:bodyPr/>
          <a:lstStyle/>
          <a:p>
            <a:r>
              <a:rPr lang="en-US" dirty="0" smtClean="0"/>
              <a:t>Example apply Three 5x5 filters to a 32x32 image</a:t>
            </a:r>
          </a:p>
          <a:p>
            <a:r>
              <a:rPr lang="en-US" dirty="0" smtClean="0"/>
              <a:t>Output = Three 28x28 data values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123" y="3168502"/>
            <a:ext cx="3954877" cy="3765422"/>
          </a:xfrm>
          <a:prstGeom prst="rect">
            <a:avLst/>
          </a:prstGeom>
        </p:spPr>
      </p:pic>
      <p:sp>
        <p:nvSpPr>
          <p:cNvPr id="6" name="TextBox 5"/>
          <p:cNvSpPr txBox="1"/>
          <p:nvPr/>
        </p:nvSpPr>
        <p:spPr>
          <a:xfrm>
            <a:off x="287079" y="4136065"/>
            <a:ext cx="4851008" cy="1200329"/>
          </a:xfrm>
          <a:prstGeom prst="rect">
            <a:avLst/>
          </a:prstGeom>
          <a:solidFill>
            <a:schemeClr val="accent4">
              <a:lumMod val="10000"/>
            </a:schemeClr>
          </a:solidFill>
        </p:spPr>
        <p:txBody>
          <a:bodyPr wrap="none" rtlCol="0">
            <a:spAutoFit/>
          </a:bodyPr>
          <a:lstStyle/>
          <a:p>
            <a:r>
              <a:rPr lang="en-US" dirty="0" smtClean="0"/>
              <a:t>NOTE: we loose 2 rows at top &amp; bottom</a:t>
            </a:r>
            <a:br>
              <a:rPr lang="en-US" dirty="0" smtClean="0"/>
            </a:br>
            <a:r>
              <a:rPr lang="en-US" dirty="0" smtClean="0"/>
              <a:t>and 2 columns at left and right borders</a:t>
            </a:r>
            <a:br>
              <a:rPr lang="en-US" dirty="0" smtClean="0"/>
            </a:br>
            <a:r>
              <a:rPr lang="en-US" dirty="0" smtClean="0"/>
              <a:t>as can not process those with 5x5 mask</a:t>
            </a:r>
            <a:br>
              <a:rPr lang="en-US" dirty="0" smtClean="0"/>
            </a:br>
            <a:r>
              <a:rPr lang="en-US" dirty="0" smtClean="0">
                <a:sym typeface="Wingdings" panose="05000000000000000000" pitchFamily="2" charset="2"/>
              </a:rPr>
              <a:t> so output goes from 32x32 to 28x28</a:t>
            </a:r>
            <a:endParaRPr lang="en-US" dirty="0"/>
          </a:p>
        </p:txBody>
      </p:sp>
    </p:spTree>
    <p:extLst>
      <p:ext uri="{BB962C8B-B14F-4D97-AF65-F5344CB8AC3E}">
        <p14:creationId xmlns:p14="http://schemas.microsoft.com/office/powerpoint/2010/main" val="224200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Architectures</a:t>
            </a:r>
            <a:endParaRPr lang="en-US" dirty="0"/>
          </a:p>
        </p:txBody>
      </p:sp>
      <p:sp>
        <p:nvSpPr>
          <p:cNvPr id="3" name="Content Placeholder 2"/>
          <p:cNvSpPr>
            <a:spLocks noGrp="1"/>
          </p:cNvSpPr>
          <p:nvPr>
            <p:ph idx="1"/>
          </p:nvPr>
        </p:nvSpPr>
        <p:spPr/>
        <p:txBody>
          <a:bodyPr/>
          <a:lstStyle/>
          <a:p>
            <a:r>
              <a:rPr lang="en-US" sz="2400" dirty="0"/>
              <a:t>feed-forward </a:t>
            </a:r>
            <a:r>
              <a:rPr lang="en-US" sz="2400" dirty="0" smtClean="0"/>
              <a:t>networks</a:t>
            </a:r>
            <a:endParaRPr lang="en-US" sz="2400" dirty="0"/>
          </a:p>
          <a:p>
            <a:endParaRPr lang="en-US" sz="2400" dirty="0"/>
          </a:p>
          <a:p>
            <a:r>
              <a:rPr lang="en-US" sz="2400" dirty="0"/>
              <a:t>auto-encoders (output want to recover input image, middle layer smaller - use results of middle layer for compression</a:t>
            </a:r>
            <a:r>
              <a:rPr lang="en-US" sz="2400" dirty="0" smtClean="0"/>
              <a:t>)</a:t>
            </a:r>
            <a:endParaRPr lang="en-US" sz="2400" dirty="0"/>
          </a:p>
          <a:p>
            <a:endParaRPr lang="en-US" sz="2400" dirty="0"/>
          </a:p>
          <a:p>
            <a:r>
              <a:rPr lang="en-US" sz="2400" dirty="0"/>
              <a:t>recurrent neural networks (RNNs) (backward feeding at run time as part of input into middle </a:t>
            </a:r>
            <a:r>
              <a:rPr lang="en-US" sz="2400"/>
              <a:t>layer</a:t>
            </a:r>
            <a:r>
              <a:rPr lang="en-US" sz="2400" smtClean="0"/>
              <a:t>)</a:t>
            </a:r>
            <a:endParaRPr lang="en-US" sz="2400" dirty="0"/>
          </a:p>
          <a:p>
            <a:endParaRPr lang="en-US" sz="2400" dirty="0"/>
          </a:p>
          <a:p>
            <a:r>
              <a:rPr lang="en-US" sz="2400" dirty="0"/>
              <a:t>convolutional neural networks (CNNs)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604" y="1990724"/>
            <a:ext cx="959293" cy="21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2000249" y="2890836"/>
            <a:ext cx="3248025" cy="33337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7" name="Rounded Rectangle 6"/>
          <p:cNvSpPr/>
          <p:nvPr/>
        </p:nvSpPr>
        <p:spPr bwMode="auto">
          <a:xfrm>
            <a:off x="8524875" y="2962275"/>
            <a:ext cx="314325" cy="261936"/>
          </a:xfrm>
          <a:prstGeom prst="roundRect">
            <a:avLst>
              <a:gd name="adj"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5" name="Right Arrow 4"/>
          <p:cNvSpPr/>
          <p:nvPr/>
        </p:nvSpPr>
        <p:spPr bwMode="auto">
          <a:xfrm>
            <a:off x="7801416" y="2950367"/>
            <a:ext cx="714375" cy="285751"/>
          </a:xfrm>
          <a:prstGeom prst="right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Yikes –we have MORE data if number filters &gt; 1</a:t>
            </a:r>
            <a:endParaRPr lang="en-US" dirty="0"/>
          </a:p>
        </p:txBody>
      </p:sp>
      <p:sp>
        <p:nvSpPr>
          <p:cNvPr id="3" name="Content Placeholder 2"/>
          <p:cNvSpPr>
            <a:spLocks noGrp="1"/>
          </p:cNvSpPr>
          <p:nvPr>
            <p:ph idx="1"/>
          </p:nvPr>
        </p:nvSpPr>
        <p:spPr/>
        <p:txBody>
          <a:bodyPr/>
          <a:lstStyle/>
          <a:p>
            <a:r>
              <a:rPr lang="en-US" sz="2800" dirty="0" smtClean="0"/>
              <a:t>Reduce data through </a:t>
            </a:r>
            <a:r>
              <a:rPr lang="en-US" sz="2800" dirty="0" smtClean="0">
                <a:solidFill>
                  <a:srgbClr val="FFFF00"/>
                </a:solidFill>
              </a:rPr>
              <a:t>Max Pooling</a:t>
            </a:r>
          </a:p>
          <a:p>
            <a:pPr lvl="1"/>
            <a:r>
              <a:rPr lang="en-US" sz="2400" dirty="0" smtClean="0"/>
              <a:t>Space every 2x2 window and take max value</a:t>
            </a:r>
          </a:p>
          <a:p>
            <a:r>
              <a:rPr lang="en-US" sz="2800" dirty="0" smtClean="0"/>
              <a:t>go from 28x28 </a:t>
            </a:r>
            <a:r>
              <a:rPr lang="en-US" sz="2800" dirty="0" smtClean="0">
                <a:sym typeface="Wingdings" panose="05000000000000000000" pitchFamily="2" charset="2"/>
              </a:rPr>
              <a:t> 14x14</a:t>
            </a: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73" y="3926219"/>
            <a:ext cx="4044365" cy="23441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566" y="3535098"/>
            <a:ext cx="4190476" cy="3466667"/>
          </a:xfrm>
          <a:prstGeom prst="rect">
            <a:avLst/>
          </a:prstGeom>
        </p:spPr>
      </p:pic>
      <p:sp>
        <p:nvSpPr>
          <p:cNvPr id="6" name="TextBox 5"/>
          <p:cNvSpPr txBox="1"/>
          <p:nvPr/>
        </p:nvSpPr>
        <p:spPr>
          <a:xfrm>
            <a:off x="276447" y="3165766"/>
            <a:ext cx="7875489" cy="369332"/>
          </a:xfrm>
          <a:prstGeom prst="rect">
            <a:avLst/>
          </a:prstGeom>
          <a:solidFill>
            <a:srgbClr val="002060"/>
          </a:solidFill>
        </p:spPr>
        <p:txBody>
          <a:bodyPr wrap="none" rtlCol="0">
            <a:spAutoFit/>
          </a:bodyPr>
          <a:lstStyle/>
          <a:p>
            <a:r>
              <a:rPr lang="en-US" dirty="0" smtClean="0"/>
              <a:t>Typically, 2x2 could be 3x3 windows –parameter you must choose</a:t>
            </a:r>
            <a:endParaRPr lang="en-US" dirty="0"/>
          </a:p>
        </p:txBody>
      </p:sp>
    </p:spTree>
    <p:extLst>
      <p:ext uri="{BB962C8B-B14F-4D97-AF65-F5344CB8AC3E}">
        <p14:creationId xmlns:p14="http://schemas.microsoft.com/office/powerpoint/2010/main" val="404265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pooling illustrated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6" y="2126817"/>
            <a:ext cx="9057754" cy="4071658"/>
          </a:xfrm>
          <a:prstGeom prst="rect">
            <a:avLst/>
          </a:prstGeom>
        </p:spPr>
      </p:pic>
    </p:spTree>
    <p:extLst>
      <p:ext uri="{BB962C8B-B14F-4D97-AF65-F5344CB8AC3E}">
        <p14:creationId xmlns:p14="http://schemas.microsoft.com/office/powerpoint/2010/main" val="577359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pooling illustrated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7" y="1865817"/>
            <a:ext cx="8682353" cy="4062032"/>
          </a:xfrm>
          <a:prstGeom prst="rect">
            <a:avLst/>
          </a:prstGeom>
        </p:spPr>
      </p:pic>
    </p:spTree>
    <p:extLst>
      <p:ext uri="{BB962C8B-B14F-4D97-AF65-F5344CB8AC3E}">
        <p14:creationId xmlns:p14="http://schemas.microsoft.com/office/powerpoint/2010/main" val="3086742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pooling illustrated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011" y="1540437"/>
            <a:ext cx="6891978" cy="5159358"/>
          </a:xfrm>
          <a:prstGeom prst="rect">
            <a:avLst/>
          </a:prstGeom>
        </p:spPr>
      </p:pic>
    </p:spTree>
    <p:extLst>
      <p:ext uri="{BB962C8B-B14F-4D97-AF65-F5344CB8AC3E}">
        <p14:creationId xmlns:p14="http://schemas.microsoft.com/office/powerpoint/2010/main" val="625891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7" y="277813"/>
            <a:ext cx="8653283" cy="1139825"/>
          </a:xfrm>
        </p:spPr>
        <p:txBody>
          <a:bodyPr/>
          <a:lstStyle/>
          <a:p>
            <a:r>
              <a:rPr lang="en-US" dirty="0" smtClean="0"/>
              <a:t>Not done yet with what a CNN does in a layer –NON-LINEARITY</a:t>
            </a:r>
            <a:endParaRPr lang="en-US" dirty="0"/>
          </a:p>
        </p:txBody>
      </p:sp>
      <p:sp>
        <p:nvSpPr>
          <p:cNvPr id="3" name="Content Placeholder 2"/>
          <p:cNvSpPr>
            <a:spLocks noGrp="1"/>
          </p:cNvSpPr>
          <p:nvPr>
            <p:ph idx="1"/>
          </p:nvPr>
        </p:nvSpPr>
        <p:spPr/>
        <p:txBody>
          <a:bodyPr/>
          <a:lstStyle/>
          <a:p>
            <a:r>
              <a:rPr lang="en-US" dirty="0" smtClean="0"/>
              <a:t>--- </a:t>
            </a:r>
            <a:r>
              <a:rPr lang="en-US" dirty="0"/>
              <a:t>we must introduce a non-linearity and do so for CNN at each data sample by applying Rectified Linear Units: set values &lt; 0 to 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04" y="4026758"/>
            <a:ext cx="3802139" cy="6545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080" y="3594027"/>
            <a:ext cx="4244920" cy="2647059"/>
          </a:xfrm>
          <a:prstGeom prst="rect">
            <a:avLst/>
          </a:prstGeom>
        </p:spPr>
      </p:pic>
      <p:sp>
        <p:nvSpPr>
          <p:cNvPr id="6" name="TextBox 5"/>
          <p:cNvSpPr txBox="1"/>
          <p:nvPr/>
        </p:nvSpPr>
        <p:spPr>
          <a:xfrm>
            <a:off x="33517" y="5433238"/>
            <a:ext cx="4865563" cy="1200329"/>
          </a:xfrm>
          <a:prstGeom prst="rect">
            <a:avLst/>
          </a:prstGeom>
          <a:solidFill>
            <a:schemeClr val="bg1">
              <a:lumMod val="50000"/>
            </a:schemeClr>
          </a:solidFill>
        </p:spPr>
        <p:txBody>
          <a:bodyPr wrap="none" rtlCol="0">
            <a:spAutoFit/>
          </a:bodyPr>
          <a:lstStyle/>
          <a:p>
            <a:r>
              <a:rPr lang="en-US" dirty="0" smtClean="0"/>
              <a:t>This seems like magic –how</a:t>
            </a:r>
            <a:br>
              <a:rPr lang="en-US" dirty="0" smtClean="0"/>
            </a:br>
            <a:r>
              <a:rPr lang="en-US" dirty="0" smtClean="0"/>
              <a:t>did they come up with this? Why this?</a:t>
            </a:r>
          </a:p>
          <a:p>
            <a:r>
              <a:rPr lang="en-US" dirty="0" smtClean="0"/>
              <a:t>Answer: in NN (came before) more</a:t>
            </a:r>
            <a:br>
              <a:rPr lang="en-US" dirty="0" smtClean="0"/>
            </a:br>
            <a:r>
              <a:rPr lang="en-US" dirty="0" smtClean="0"/>
              <a:t>elaborate functions like </a:t>
            </a:r>
            <a:r>
              <a:rPr lang="en-US" dirty="0" err="1" smtClean="0"/>
              <a:t>sigmas</a:t>
            </a:r>
            <a:r>
              <a:rPr lang="en-US" dirty="0" smtClean="0"/>
              <a:t> are used</a:t>
            </a:r>
            <a:endParaRPr lang="en-US" dirty="0"/>
          </a:p>
        </p:txBody>
      </p:sp>
    </p:spTree>
    <p:extLst>
      <p:ext uri="{BB962C8B-B14F-4D97-AF65-F5344CB8AC3E}">
        <p14:creationId xmlns:p14="http://schemas.microsoft.com/office/powerpoint/2010/main" val="226176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means…</a:t>
            </a:r>
            <a:endParaRPr lang="en-US" dirty="0"/>
          </a:p>
        </p:txBody>
      </p:sp>
      <p:sp>
        <p:nvSpPr>
          <p:cNvPr id="3" name="Content Placeholder 2"/>
          <p:cNvSpPr>
            <a:spLocks noGrp="1"/>
          </p:cNvSpPr>
          <p:nvPr>
            <p:ph idx="1"/>
          </p:nvPr>
        </p:nvSpPr>
        <p:spPr>
          <a:xfrm>
            <a:off x="481072" y="1398182"/>
            <a:ext cx="8229600" cy="4530725"/>
          </a:xfrm>
        </p:spPr>
        <p:txBody>
          <a:bodyPr/>
          <a:lstStyle/>
          <a:p>
            <a:pPr marL="0" indent="0">
              <a:buNone/>
            </a:pPr>
            <a:r>
              <a:rPr lang="en-US" dirty="0" smtClean="0"/>
              <a:t>= </a:t>
            </a:r>
            <a:r>
              <a:rPr lang="en-US" dirty="0">
                <a:solidFill>
                  <a:srgbClr val="FFC000"/>
                </a:solidFill>
              </a:rPr>
              <a:t>Convolution with set of (1-*) </a:t>
            </a:r>
            <a:r>
              <a:rPr lang="en-US" dirty="0" err="1">
                <a:solidFill>
                  <a:srgbClr val="FFC000"/>
                </a:solidFill>
              </a:rPr>
              <a:t>MxM</a:t>
            </a:r>
            <a:r>
              <a:rPr lang="en-US" dirty="0">
                <a:solidFill>
                  <a:srgbClr val="FFC000"/>
                </a:solidFill>
              </a:rPr>
              <a:t> filters</a:t>
            </a:r>
            <a:r>
              <a:rPr lang="en-US" dirty="0"/>
              <a:t> + </a:t>
            </a:r>
            <a:r>
              <a:rPr lang="en-US" dirty="0">
                <a:solidFill>
                  <a:srgbClr val="92D050"/>
                </a:solidFill>
              </a:rPr>
              <a:t>nonlinear</a:t>
            </a:r>
            <a:r>
              <a:rPr lang="en-US" dirty="0"/>
              <a:t> + </a:t>
            </a:r>
            <a:r>
              <a:rPr lang="en-US" dirty="0">
                <a:solidFill>
                  <a:srgbClr val="DC3A97"/>
                </a:solidFill>
              </a:rPr>
              <a:t>max pooling (</a:t>
            </a:r>
            <a:r>
              <a:rPr lang="en-US" dirty="0" err="1">
                <a:solidFill>
                  <a:srgbClr val="DC3A97"/>
                </a:solidFill>
              </a:rPr>
              <a:t>downsample</a:t>
            </a:r>
            <a:r>
              <a:rPr lang="en-US" dirty="0">
                <a:solidFill>
                  <a:srgbClr val="DC3A97"/>
                </a:solidFill>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4" y="3067517"/>
            <a:ext cx="9096256" cy="4167914"/>
          </a:xfrm>
          <a:prstGeom prst="rect">
            <a:avLst/>
          </a:prstGeom>
        </p:spPr>
      </p:pic>
    </p:spTree>
    <p:extLst>
      <p:ext uri="{BB962C8B-B14F-4D97-AF65-F5344CB8AC3E}">
        <p14:creationId xmlns:p14="http://schemas.microsoft.com/office/powerpoint/2010/main" val="2786039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with 3 layers</a:t>
            </a:r>
            <a:endParaRPr lang="en-US" dirty="0"/>
          </a:p>
        </p:txBody>
      </p:sp>
      <p:sp>
        <p:nvSpPr>
          <p:cNvPr id="3" name="Content Placeholder 2"/>
          <p:cNvSpPr>
            <a:spLocks noGrp="1"/>
          </p:cNvSpPr>
          <p:nvPr>
            <p:ph idx="1"/>
          </p:nvPr>
        </p:nvSpPr>
        <p:spPr/>
        <p:txBody>
          <a:bodyPr/>
          <a:lstStyle/>
          <a:p>
            <a:r>
              <a:rPr lang="en-US" dirty="0" smtClean="0"/>
              <a:t>Three Convolutional Layers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99" y="3189385"/>
            <a:ext cx="7638095" cy="2733333"/>
          </a:xfrm>
          <a:prstGeom prst="rect">
            <a:avLst/>
          </a:prstGeom>
        </p:spPr>
      </p:pic>
    </p:spTree>
    <p:extLst>
      <p:ext uri="{BB962C8B-B14F-4D97-AF65-F5344CB8AC3E}">
        <p14:creationId xmlns:p14="http://schemas.microsoft.com/office/powerpoint/2010/main" val="1081568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6" y="299078"/>
            <a:ext cx="8229600" cy="1139825"/>
          </a:xfrm>
        </p:spPr>
        <p:txBody>
          <a:bodyPr/>
          <a:lstStyle/>
          <a:p>
            <a:r>
              <a:rPr lang="en-US" sz="3600" dirty="0" smtClean="0"/>
              <a:t>But the output does not say X or Y </a:t>
            </a:r>
            <a:r>
              <a:rPr lang="en-US" sz="3600" dirty="0" smtClean="0">
                <a:sym typeface="Wingdings" panose="05000000000000000000" pitchFamily="2" charset="2"/>
              </a:rPr>
              <a:t> Decision Layer </a:t>
            </a:r>
            <a:r>
              <a:rPr lang="en-US" sz="3200" dirty="0" smtClean="0">
                <a:sym typeface="Wingdings" panose="05000000000000000000" pitchFamily="2" charset="2"/>
              </a:rPr>
              <a:t>(fully connected layer)</a:t>
            </a:r>
            <a:endParaRPr lang="en-US" sz="3200" dirty="0"/>
          </a:p>
        </p:txBody>
      </p:sp>
      <p:sp>
        <p:nvSpPr>
          <p:cNvPr id="3" name="Content Placeholder 2"/>
          <p:cNvSpPr>
            <a:spLocks noGrp="1"/>
          </p:cNvSpPr>
          <p:nvPr>
            <p:ph idx="1"/>
          </p:nvPr>
        </p:nvSpPr>
        <p:spPr/>
        <p:txBody>
          <a:bodyPr/>
          <a:lstStyle/>
          <a:p>
            <a:r>
              <a:rPr lang="en-US" sz="2000" dirty="0"/>
              <a:t>Last Layer -decision Layer (you can have more than one layer at the end that is fully connected like this --but, minimum is 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326" y="2610874"/>
            <a:ext cx="5635256" cy="4247126"/>
          </a:xfrm>
          <a:prstGeom prst="rect">
            <a:avLst/>
          </a:prstGeom>
        </p:spPr>
      </p:pic>
      <p:sp>
        <p:nvSpPr>
          <p:cNvPr id="5" name="TextBox 4"/>
          <p:cNvSpPr txBox="1"/>
          <p:nvPr/>
        </p:nvSpPr>
        <p:spPr>
          <a:xfrm>
            <a:off x="159488" y="3912781"/>
            <a:ext cx="2064155" cy="923330"/>
          </a:xfrm>
          <a:prstGeom prst="rect">
            <a:avLst/>
          </a:prstGeom>
          <a:solidFill>
            <a:schemeClr val="bg1">
              <a:lumMod val="50000"/>
            </a:schemeClr>
          </a:solidFill>
        </p:spPr>
        <p:txBody>
          <a:bodyPr wrap="none" rtlCol="0">
            <a:spAutoFit/>
          </a:bodyPr>
          <a:lstStyle/>
          <a:p>
            <a:r>
              <a:rPr lang="en-US" dirty="0" smtClean="0"/>
              <a:t>Weights</a:t>
            </a:r>
            <a:br>
              <a:rPr lang="en-US" dirty="0" smtClean="0"/>
            </a:br>
            <a:r>
              <a:rPr lang="en-US" dirty="0" smtClean="0"/>
              <a:t>will be learned</a:t>
            </a:r>
            <a:br>
              <a:rPr lang="en-US" dirty="0" smtClean="0"/>
            </a:br>
            <a:r>
              <a:rPr lang="en-US" dirty="0" smtClean="0"/>
              <a:t>through training</a:t>
            </a:r>
            <a:endParaRPr lang="en-US" dirty="0"/>
          </a:p>
        </p:txBody>
      </p:sp>
    </p:spTree>
    <p:extLst>
      <p:ext uri="{BB962C8B-B14F-4D97-AF65-F5344CB8AC3E}">
        <p14:creationId xmlns:p14="http://schemas.microsoft.com/office/powerpoint/2010/main" val="2016709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training –using the CNN –what happens at last layer</a:t>
            </a:r>
            <a:endParaRPr lang="en-US" dirty="0"/>
          </a:p>
        </p:txBody>
      </p:sp>
      <p:sp>
        <p:nvSpPr>
          <p:cNvPr id="3" name="Content Placeholder 2"/>
          <p:cNvSpPr>
            <a:spLocks noGrp="1"/>
          </p:cNvSpPr>
          <p:nvPr>
            <p:ph idx="1"/>
          </p:nvPr>
        </p:nvSpPr>
        <p:spPr/>
        <p:txBody>
          <a:bodyPr/>
          <a:lstStyle/>
          <a:p>
            <a:r>
              <a:rPr lang="en-US" dirty="0" smtClean="0"/>
              <a:t>Get a vote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466" y="2388503"/>
            <a:ext cx="6489218" cy="4247915"/>
          </a:xfrm>
          <a:prstGeom prst="rect">
            <a:avLst/>
          </a:prstGeom>
        </p:spPr>
      </p:pic>
    </p:spTree>
    <p:extLst>
      <p:ext uri="{BB962C8B-B14F-4D97-AF65-F5344CB8AC3E}">
        <p14:creationId xmlns:p14="http://schemas.microsoft.com/office/powerpoint/2010/main" val="1814120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8" y="277813"/>
            <a:ext cx="9069572" cy="1139825"/>
          </a:xfrm>
        </p:spPr>
        <p:txBody>
          <a:bodyPr/>
          <a:lstStyle/>
          <a:p>
            <a:r>
              <a:rPr lang="en-US" dirty="0" smtClean="0"/>
              <a:t>Final structure to our example CNN</a:t>
            </a:r>
            <a:endParaRPr lang="en-US" dirty="0"/>
          </a:p>
        </p:txBody>
      </p:sp>
      <p:sp>
        <p:nvSpPr>
          <p:cNvPr id="3" name="Content Placeholder 2"/>
          <p:cNvSpPr>
            <a:spLocks noGrp="1"/>
          </p:cNvSpPr>
          <p:nvPr>
            <p:ph idx="1"/>
          </p:nvPr>
        </p:nvSpPr>
        <p:spPr/>
        <p:txBody>
          <a:bodyPr/>
          <a:lstStyle/>
          <a:p>
            <a:r>
              <a:rPr lang="en-US" dirty="0" smtClean="0"/>
              <a:t>5 layers – 3 convolutional and 2 fully connected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3" y="3413052"/>
            <a:ext cx="8917080" cy="2317896"/>
          </a:xfrm>
          <a:prstGeom prst="rect">
            <a:avLst/>
          </a:prstGeom>
        </p:spPr>
      </p:pic>
    </p:spTree>
    <p:extLst>
      <p:ext uri="{BB962C8B-B14F-4D97-AF65-F5344CB8AC3E}">
        <p14:creationId xmlns:p14="http://schemas.microsoft.com/office/powerpoint/2010/main" val="343528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Topics</a:t>
            </a:r>
            <a:endParaRPr lang="en-US" dirty="0"/>
          </a:p>
        </p:txBody>
      </p:sp>
      <p:sp>
        <p:nvSpPr>
          <p:cNvPr id="3" name="Content Placeholder 2"/>
          <p:cNvSpPr>
            <a:spLocks noGrp="1"/>
          </p:cNvSpPr>
          <p:nvPr>
            <p:ph idx="1"/>
          </p:nvPr>
        </p:nvSpPr>
        <p:spPr/>
        <p:txBody>
          <a:bodyPr/>
          <a:lstStyle/>
          <a:p>
            <a:r>
              <a:rPr lang="en-US" dirty="0">
                <a:solidFill>
                  <a:srgbClr val="FFFF00"/>
                </a:solidFill>
              </a:rPr>
              <a:t>Neural Networks</a:t>
            </a:r>
            <a:r>
              <a:rPr lang="en-US" dirty="0"/>
              <a:t>: </a:t>
            </a:r>
            <a:r>
              <a:rPr lang="en-US" dirty="0" err="1"/>
              <a:t>perceptrons</a:t>
            </a:r>
            <a:r>
              <a:rPr lang="en-US" dirty="0"/>
              <a:t>, activation functions, and basic neural networks. recall from discussion of NN - you train with input and desired outputs and use error to adjust weights in some kind of "learning algorithm".</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984" y="4561190"/>
            <a:ext cx="3570300" cy="235581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Smaller CNN possibility for our example</a:t>
            </a:r>
            <a:endParaRPr lang="en-US" dirty="0"/>
          </a:p>
        </p:txBody>
      </p:sp>
      <p:sp>
        <p:nvSpPr>
          <p:cNvPr id="3" name="Content Placeholder 2"/>
          <p:cNvSpPr>
            <a:spLocks noGrp="1"/>
          </p:cNvSpPr>
          <p:nvPr>
            <p:ph idx="1"/>
          </p:nvPr>
        </p:nvSpPr>
        <p:spPr/>
        <p:txBody>
          <a:bodyPr/>
          <a:lstStyle/>
          <a:p>
            <a:r>
              <a:rPr lang="en-US" dirty="0" smtClean="0"/>
              <a:t>3 layers – 2convolutional, 1 fully connected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4090"/>
            <a:ext cx="9144000" cy="3509819"/>
          </a:xfrm>
          <a:prstGeom prst="rect">
            <a:avLst/>
          </a:prstGeom>
        </p:spPr>
      </p:pic>
      <p:sp>
        <p:nvSpPr>
          <p:cNvPr id="5" name="Rounded Rectangle 4"/>
          <p:cNvSpPr/>
          <p:nvPr/>
        </p:nvSpPr>
        <p:spPr bwMode="auto">
          <a:xfrm>
            <a:off x="6655981" y="2424223"/>
            <a:ext cx="1903228" cy="2402958"/>
          </a:xfrm>
          <a:prstGeom prst="roundRect">
            <a:avLst/>
          </a:prstGeom>
          <a:noFill/>
          <a:ln w="76200" cap="flat" cmpd="sng" algn="ctr">
            <a:solidFill>
              <a:srgbClr val="DC3A9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6" name="TextBox 5"/>
          <p:cNvSpPr txBox="1"/>
          <p:nvPr/>
        </p:nvSpPr>
        <p:spPr>
          <a:xfrm>
            <a:off x="8035187" y="3625702"/>
            <a:ext cx="1048044" cy="369332"/>
          </a:xfrm>
          <a:prstGeom prst="rect">
            <a:avLst/>
          </a:prstGeom>
          <a:solidFill>
            <a:srgbClr val="DC3A97"/>
          </a:solidFill>
        </p:spPr>
        <p:txBody>
          <a:bodyPr wrap="none" rtlCol="0">
            <a:spAutoFit/>
          </a:bodyPr>
          <a:lstStyle/>
          <a:p>
            <a:r>
              <a:rPr lang="en-US" dirty="0" smtClean="0"/>
              <a:t>Layer 3</a:t>
            </a:r>
            <a:endParaRPr lang="en-US" dirty="0"/>
          </a:p>
        </p:txBody>
      </p:sp>
    </p:spTree>
    <p:extLst>
      <p:ext uri="{BB962C8B-B14F-4D97-AF65-F5344CB8AC3E}">
        <p14:creationId xmlns:p14="http://schemas.microsoft.com/office/powerpoint/2010/main" val="72491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a:t>
            </a:r>
            <a:r>
              <a:rPr lang="en-US" sz="3200" dirty="0"/>
              <a:t>1: How many layers of each type (convolution and fully connected)? </a:t>
            </a:r>
            <a:br>
              <a:rPr lang="en-US" sz="3200" dirty="0"/>
            </a:br>
            <a:endParaRPr lang="en-US" sz="3200" dirty="0"/>
          </a:p>
        </p:txBody>
      </p:sp>
      <p:sp>
        <p:nvSpPr>
          <p:cNvPr id="3" name="Content Placeholder 2"/>
          <p:cNvSpPr>
            <a:spLocks noGrp="1"/>
          </p:cNvSpPr>
          <p:nvPr>
            <p:ph idx="1"/>
          </p:nvPr>
        </p:nvSpPr>
        <p:spPr/>
        <p:txBody>
          <a:bodyPr/>
          <a:lstStyle/>
          <a:p>
            <a:endParaRPr lang="en-US" dirty="0"/>
          </a:p>
          <a:p>
            <a:r>
              <a:rPr lang="en-US" dirty="0" smtClean="0"/>
              <a:t>hard </a:t>
            </a:r>
            <a:r>
              <a:rPr lang="en-US" dirty="0"/>
              <a:t>to answer - minimum 3 largest maybe 6-15 (but, that is changing) . For sure the more layers, the longer to train and in general more data needed. More complex the problem more layers. Simpler the problem less layers needed. Minimum 1 fully connected layer. </a:t>
            </a:r>
            <a:r>
              <a:rPr lang="en-US" b="1" dirty="0">
                <a:solidFill>
                  <a:srgbClr val="92D050"/>
                </a:solidFill>
              </a:rPr>
              <a:t>NOT LEARNED, you decide</a:t>
            </a:r>
          </a:p>
        </p:txBody>
      </p:sp>
    </p:spTree>
    <p:extLst>
      <p:ext uri="{BB962C8B-B14F-4D97-AF65-F5344CB8AC3E}">
        <p14:creationId xmlns:p14="http://schemas.microsoft.com/office/powerpoint/2010/main" val="2833329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42" y="138113"/>
            <a:ext cx="8229600" cy="1139825"/>
          </a:xfrm>
        </p:spPr>
        <p:txBody>
          <a:bodyPr/>
          <a:lstStyle/>
          <a:p>
            <a:r>
              <a:rPr lang="en-US" dirty="0"/>
              <a:t>Question 2: How many masks at each layer?</a:t>
            </a:r>
          </a:p>
        </p:txBody>
      </p:sp>
      <p:sp>
        <p:nvSpPr>
          <p:cNvPr id="3" name="Content Placeholder 2"/>
          <p:cNvSpPr>
            <a:spLocks noGrp="1"/>
          </p:cNvSpPr>
          <p:nvPr>
            <p:ph idx="1"/>
          </p:nvPr>
        </p:nvSpPr>
        <p:spPr>
          <a:xfrm>
            <a:off x="528942" y="1384300"/>
            <a:ext cx="8229600" cy="4530725"/>
          </a:xfrm>
        </p:spPr>
        <p:txBody>
          <a:bodyPr/>
          <a:lstStyle/>
          <a:p>
            <a:r>
              <a:rPr lang="en-US" dirty="0"/>
              <a:t>hard to answer - could learn this. Minimum obviously 1</a:t>
            </a:r>
            <a:r>
              <a:rPr lang="en-US" dirty="0" smtClean="0"/>
              <a:t>.  Not too many or too many parameters.   Can have more masks if they are small (3x3) than the number you would have if they were large (7x7) </a:t>
            </a:r>
          </a:p>
          <a:p>
            <a:pPr lvl="2"/>
            <a:r>
              <a:rPr lang="en-US" dirty="0" smtClean="0"/>
              <a:t>Could have Three 3x3 masks OR One 7x7 mask?</a:t>
            </a:r>
          </a:p>
          <a:p>
            <a:r>
              <a:rPr lang="en-US" b="1" dirty="0" smtClean="0">
                <a:solidFill>
                  <a:srgbClr val="92D050"/>
                </a:solidFill>
              </a:rPr>
              <a:t>Typically NOT </a:t>
            </a:r>
            <a:r>
              <a:rPr lang="en-US" b="1" dirty="0">
                <a:solidFill>
                  <a:srgbClr val="92D050"/>
                </a:solidFill>
              </a:rPr>
              <a:t>LEARNED, you </a:t>
            </a:r>
            <a:r>
              <a:rPr lang="en-US" b="1" dirty="0" smtClean="0">
                <a:solidFill>
                  <a:srgbClr val="92D050"/>
                </a:solidFill>
              </a:rPr>
              <a:t>decide</a:t>
            </a:r>
            <a:endParaRPr lang="en-US" b="1" dirty="0">
              <a:solidFill>
                <a:srgbClr val="92D050"/>
              </a:solidFill>
            </a:endParaRPr>
          </a:p>
          <a:p>
            <a:pPr marL="0" indent="0">
              <a:buNone/>
            </a:pPr>
            <a:endParaRPr lang="en-US" dirty="0"/>
          </a:p>
        </p:txBody>
      </p:sp>
      <p:sp>
        <p:nvSpPr>
          <p:cNvPr id="4" name="TextBox 3"/>
          <p:cNvSpPr txBox="1"/>
          <p:nvPr/>
        </p:nvSpPr>
        <p:spPr>
          <a:xfrm>
            <a:off x="893132" y="6185061"/>
            <a:ext cx="7501221" cy="646331"/>
          </a:xfrm>
          <a:prstGeom prst="rect">
            <a:avLst/>
          </a:prstGeom>
          <a:solidFill>
            <a:srgbClr val="FFC000"/>
          </a:solidFill>
        </p:spPr>
        <p:txBody>
          <a:bodyPr wrap="none" rtlCol="0">
            <a:spAutoFit/>
          </a:bodyPr>
          <a:lstStyle/>
          <a:p>
            <a:r>
              <a:rPr lang="en-US" dirty="0" smtClean="0"/>
              <a:t>This is one of the more difficult “parameters” to set—add more</a:t>
            </a:r>
            <a:br>
              <a:rPr lang="en-US" dirty="0" smtClean="0"/>
            </a:br>
            <a:r>
              <a:rPr lang="en-US" dirty="0" smtClean="0"/>
              <a:t>if results are bad</a:t>
            </a:r>
            <a:endParaRPr lang="en-US" dirty="0"/>
          </a:p>
        </p:txBody>
      </p:sp>
    </p:spTree>
    <p:extLst>
      <p:ext uri="{BB962C8B-B14F-4D97-AF65-F5344CB8AC3E}">
        <p14:creationId xmlns:p14="http://schemas.microsoft.com/office/powerpoint/2010/main" val="3044034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 what size is the mask?</a:t>
            </a:r>
          </a:p>
        </p:txBody>
      </p:sp>
      <p:sp>
        <p:nvSpPr>
          <p:cNvPr id="3" name="Content Placeholder 2"/>
          <p:cNvSpPr>
            <a:spLocks noGrp="1"/>
          </p:cNvSpPr>
          <p:nvPr>
            <p:ph idx="1"/>
          </p:nvPr>
        </p:nvSpPr>
        <p:spPr/>
        <p:txBody>
          <a:bodyPr/>
          <a:lstStyle/>
          <a:p>
            <a:r>
              <a:rPr lang="en-US" dirty="0" smtClean="0"/>
              <a:t>Another hard question</a:t>
            </a:r>
          </a:p>
          <a:p>
            <a:r>
              <a:rPr lang="en-US" dirty="0" smtClean="0"/>
              <a:t>minimum </a:t>
            </a:r>
            <a:r>
              <a:rPr lang="en-US" dirty="0"/>
              <a:t>is </a:t>
            </a:r>
            <a:r>
              <a:rPr lang="en-US" dirty="0" smtClean="0"/>
              <a:t>3x3 to 7x7??  </a:t>
            </a:r>
          </a:p>
          <a:p>
            <a:pPr lvl="2"/>
            <a:r>
              <a:rPr lang="en-US" dirty="0" smtClean="0"/>
              <a:t>Too big and too much to learn. </a:t>
            </a:r>
            <a:r>
              <a:rPr lang="en-US" dirty="0"/>
              <a:t>L</a:t>
            </a:r>
            <a:r>
              <a:rPr lang="en-US" dirty="0" smtClean="0"/>
              <a:t>arger </a:t>
            </a:r>
            <a:r>
              <a:rPr lang="en-US" dirty="0"/>
              <a:t>mask means larger scale pattern looking to match via convolution</a:t>
            </a:r>
            <a:r>
              <a:rPr lang="en-US" dirty="0" smtClean="0"/>
              <a:t>.</a:t>
            </a:r>
          </a:p>
          <a:p>
            <a:r>
              <a:rPr lang="en-US" b="1" dirty="0">
                <a:solidFill>
                  <a:srgbClr val="92D050"/>
                </a:solidFill>
              </a:rPr>
              <a:t>Typically NOT LEARNED, you decide</a:t>
            </a:r>
          </a:p>
          <a:p>
            <a:r>
              <a:rPr lang="en-US" dirty="0" smtClean="0"/>
              <a:t> </a:t>
            </a:r>
            <a:endParaRPr lang="en-US" dirty="0"/>
          </a:p>
        </p:txBody>
      </p:sp>
    </p:spTree>
    <p:extLst>
      <p:ext uri="{BB962C8B-B14F-4D97-AF65-F5344CB8AC3E}">
        <p14:creationId xmlns:p14="http://schemas.microsoft.com/office/powerpoint/2010/main" val="326678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 What is content of </a:t>
            </a:r>
            <a:r>
              <a:rPr lang="en-US" dirty="0" err="1"/>
              <a:t>MxM</a:t>
            </a:r>
            <a:r>
              <a:rPr lang="en-US" dirty="0"/>
              <a:t> mask?</a:t>
            </a:r>
          </a:p>
        </p:txBody>
      </p:sp>
      <p:sp>
        <p:nvSpPr>
          <p:cNvPr id="3" name="Content Placeholder 2"/>
          <p:cNvSpPr>
            <a:spLocks noGrp="1"/>
          </p:cNvSpPr>
          <p:nvPr>
            <p:ph idx="1"/>
          </p:nvPr>
        </p:nvSpPr>
        <p:spPr/>
        <p:txBody>
          <a:bodyPr/>
          <a:lstStyle/>
          <a:p>
            <a:r>
              <a:rPr lang="en-US" dirty="0"/>
              <a:t>you learn this through training (</a:t>
            </a:r>
            <a:r>
              <a:rPr lang="en-US" dirty="0" err="1"/>
              <a:t>backpropogation</a:t>
            </a:r>
            <a:r>
              <a:rPr lang="en-US" dirty="0"/>
              <a:t> like traditional NN, use error between output and desired output to alter the parameters) </a:t>
            </a:r>
            <a:r>
              <a:rPr lang="en-US" dirty="0">
                <a:solidFill>
                  <a:srgbClr val="F95AB7"/>
                </a:solidFill>
              </a:rPr>
              <a:t>LEARNED</a:t>
            </a:r>
          </a:p>
        </p:txBody>
      </p:sp>
    </p:spTree>
    <p:extLst>
      <p:ext uri="{BB962C8B-B14F-4D97-AF65-F5344CB8AC3E}">
        <p14:creationId xmlns:p14="http://schemas.microsoft.com/office/powerpoint/2010/main" val="2548214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Question 5: What are the weights in the fully connected layers?</a:t>
            </a:r>
          </a:p>
        </p:txBody>
      </p:sp>
      <p:sp>
        <p:nvSpPr>
          <p:cNvPr id="3" name="Content Placeholder 2"/>
          <p:cNvSpPr>
            <a:spLocks noGrp="1"/>
          </p:cNvSpPr>
          <p:nvPr>
            <p:ph idx="1"/>
          </p:nvPr>
        </p:nvSpPr>
        <p:spPr/>
        <p:txBody>
          <a:bodyPr/>
          <a:lstStyle/>
          <a:p>
            <a:r>
              <a:rPr lang="en-US" sz="2800" dirty="0"/>
              <a:t>you learn this through training (</a:t>
            </a:r>
            <a:r>
              <a:rPr lang="en-US" sz="2800" dirty="0" err="1"/>
              <a:t>backpropogation</a:t>
            </a:r>
            <a:r>
              <a:rPr lang="en-US" sz="2800" dirty="0"/>
              <a:t> like traditional NN, use error between output and desired output to alter the parameters</a:t>
            </a:r>
            <a:r>
              <a:rPr lang="en-US" sz="2800" dirty="0" smtClean="0"/>
              <a:t>) </a:t>
            </a:r>
            <a:r>
              <a:rPr lang="en-US" sz="2800" dirty="0" smtClean="0">
                <a:solidFill>
                  <a:srgbClr val="F95AB7"/>
                </a:solidFill>
              </a:rPr>
              <a:t>LEARNED</a:t>
            </a:r>
            <a:endParaRPr lang="en-US" sz="2800" dirty="0">
              <a:solidFill>
                <a:srgbClr val="F95AB7"/>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12" y="3847494"/>
            <a:ext cx="6228571" cy="271428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73" r="12283"/>
          <a:stretch/>
        </p:blipFill>
        <p:spPr>
          <a:xfrm>
            <a:off x="6229625" y="3678968"/>
            <a:ext cx="3020701" cy="3051337"/>
          </a:xfrm>
          <a:prstGeom prst="rect">
            <a:avLst/>
          </a:prstGeom>
        </p:spPr>
      </p:pic>
      <p:sp>
        <p:nvSpPr>
          <p:cNvPr id="6" name="Oval 5"/>
          <p:cNvSpPr/>
          <p:nvPr/>
        </p:nvSpPr>
        <p:spPr bwMode="auto">
          <a:xfrm>
            <a:off x="7102549" y="3678968"/>
            <a:ext cx="1637414" cy="786706"/>
          </a:xfrm>
          <a:prstGeom prst="ellipse">
            <a:avLst/>
          </a:prstGeom>
          <a:noFill/>
          <a:ln w="38100" cap="flat" cmpd="sng" algn="ctr">
            <a:solidFill>
              <a:srgbClr val="F95A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888115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Parameters for just One Layer you need to learn</a:t>
            </a:r>
            <a:endParaRPr lang="en-US" dirty="0"/>
          </a:p>
        </p:txBody>
      </p:sp>
      <p:sp>
        <p:nvSpPr>
          <p:cNvPr id="3" name="Content Placeholder 2"/>
          <p:cNvSpPr>
            <a:spLocks noGrp="1"/>
          </p:cNvSpPr>
          <p:nvPr>
            <p:ph idx="1"/>
          </p:nvPr>
        </p:nvSpPr>
        <p:spPr/>
        <p:txBody>
          <a:bodyPr/>
          <a:lstStyle/>
          <a:p>
            <a:r>
              <a:rPr lang="en-US" dirty="0" smtClean="0"/>
              <a:t>Assume 10 filters at this layer</a:t>
            </a:r>
          </a:p>
          <a:p>
            <a:r>
              <a:rPr lang="en-US" dirty="0" smtClean="0"/>
              <a:t>Each 5x5 and applied to Red, Green, Blue = 3 fields of input</a:t>
            </a:r>
          </a:p>
          <a:p>
            <a:endParaRPr lang="en-US" dirty="0"/>
          </a:p>
          <a:p>
            <a:pPr lvl="1"/>
            <a:r>
              <a:rPr lang="en-US" dirty="0" smtClean="0"/>
              <a:t>Number </a:t>
            </a:r>
            <a:r>
              <a:rPr lang="en-US" dirty="0" err="1" smtClean="0"/>
              <a:t>paramenters</a:t>
            </a:r>
            <a:r>
              <a:rPr lang="en-US" dirty="0" smtClean="0"/>
              <a:t> for 1 filter = 5x5x3 =75</a:t>
            </a:r>
          </a:p>
          <a:p>
            <a:pPr marL="400050" lvl="1" indent="0">
              <a:buNone/>
            </a:pPr>
            <a:endParaRPr lang="en-US" dirty="0"/>
          </a:p>
          <a:p>
            <a:pPr lvl="1"/>
            <a:r>
              <a:rPr lang="en-US" dirty="0" smtClean="0"/>
              <a:t>For 10 filters = 10x75 =750 parameters</a:t>
            </a:r>
            <a:endParaRPr lang="en-US" dirty="0"/>
          </a:p>
        </p:txBody>
      </p:sp>
    </p:spTree>
    <p:extLst>
      <p:ext uri="{BB962C8B-B14F-4D97-AF65-F5344CB8AC3E}">
        <p14:creationId xmlns:p14="http://schemas.microsoft.com/office/powerpoint/2010/main" val="2698160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CNN capture "local" spatial patterns at different scales (</a:t>
            </a:r>
            <a:r>
              <a:rPr lang="en-US" dirty="0" err="1"/>
              <a:t>downsampling</a:t>
            </a:r>
            <a:r>
              <a:rPr lang="en-US" dirty="0"/>
              <a:t>-max pooling) --- good for Image Applications</a:t>
            </a:r>
          </a:p>
        </p:txBody>
      </p:sp>
      <p:sp>
        <p:nvSpPr>
          <p:cNvPr id="4" name="Title 3"/>
          <p:cNvSpPr>
            <a:spLocks noGrp="1"/>
          </p:cNvSpPr>
          <p:nvPr>
            <p:ph type="title"/>
          </p:nvPr>
        </p:nvSpPr>
        <p:spPr/>
        <p:txBody>
          <a:bodyPr/>
          <a:lstStyle/>
          <a:p>
            <a:r>
              <a:rPr lang="en-US" dirty="0" smtClean="0"/>
              <a:t>OUTCOME</a:t>
            </a:r>
            <a:endParaRPr lang="en-US" dirty="0"/>
          </a:p>
        </p:txBody>
      </p:sp>
    </p:spTree>
    <p:extLst>
      <p:ext uri="{BB962C8B-B14F-4D97-AF65-F5344CB8AC3E}">
        <p14:creationId xmlns:p14="http://schemas.microsoft.com/office/powerpoint/2010/main" val="1914439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Totally different example</a:t>
            </a:r>
            <a:endParaRPr lang="en-US" dirty="0"/>
          </a:p>
        </p:txBody>
      </p:sp>
      <p:sp>
        <p:nvSpPr>
          <p:cNvPr id="3" name="Content Placeholder 2"/>
          <p:cNvSpPr>
            <a:spLocks noGrp="1"/>
          </p:cNvSpPr>
          <p:nvPr>
            <p:ph idx="1"/>
          </p:nvPr>
        </p:nvSpPr>
        <p:spPr/>
        <p:txBody>
          <a:bodyPr/>
          <a:lstStyle/>
          <a:p>
            <a:r>
              <a:rPr lang="en-US" dirty="0" smtClean="0"/>
              <a:t>Face detection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8999"/>
            <a:ext cx="9144000" cy="2803549"/>
          </a:xfrm>
          <a:prstGeom prst="rect">
            <a:avLst/>
          </a:prstGeom>
        </p:spPr>
      </p:pic>
    </p:spTree>
    <p:extLst>
      <p:ext uri="{BB962C8B-B14F-4D97-AF65-F5344CB8AC3E}">
        <p14:creationId xmlns:p14="http://schemas.microsoft.com/office/powerpoint/2010/main" val="3295836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another example</a:t>
            </a:r>
            <a:endParaRPr lang="en-US" dirty="0"/>
          </a:p>
        </p:txBody>
      </p:sp>
      <p:sp>
        <p:nvSpPr>
          <p:cNvPr id="3" name="Content Placeholder 2"/>
          <p:cNvSpPr>
            <a:spLocks noGrp="1"/>
          </p:cNvSpPr>
          <p:nvPr>
            <p:ph idx="1"/>
          </p:nvPr>
        </p:nvSpPr>
        <p:spPr/>
        <p:txBody>
          <a:bodyPr/>
          <a:lstStyle/>
          <a:p>
            <a:r>
              <a:rPr lang="en-US" dirty="0" smtClean="0"/>
              <a:t>Note here only parts of image fed in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2002"/>
            <a:ext cx="9144000" cy="3297252"/>
          </a:xfrm>
          <a:prstGeom prst="rect">
            <a:avLst/>
          </a:prstGeom>
        </p:spPr>
      </p:pic>
    </p:spTree>
    <p:extLst>
      <p:ext uri="{BB962C8B-B14F-4D97-AF65-F5344CB8AC3E}">
        <p14:creationId xmlns:p14="http://schemas.microsoft.com/office/powerpoint/2010/main" val="115608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Topics</a:t>
            </a:r>
            <a:endParaRPr lang="en-US" dirty="0"/>
          </a:p>
        </p:txBody>
      </p:sp>
      <p:sp>
        <p:nvSpPr>
          <p:cNvPr id="3" name="Content Placeholder 2"/>
          <p:cNvSpPr>
            <a:spLocks noGrp="1"/>
          </p:cNvSpPr>
          <p:nvPr>
            <p:ph idx="1"/>
          </p:nvPr>
        </p:nvSpPr>
        <p:spPr>
          <a:xfrm>
            <a:off x="0" y="1164266"/>
            <a:ext cx="9229060" cy="4530725"/>
          </a:xfrm>
        </p:spPr>
        <p:txBody>
          <a:bodyPr/>
          <a:lstStyle/>
          <a:p>
            <a:r>
              <a:rPr lang="en-US" dirty="0">
                <a:solidFill>
                  <a:srgbClr val="FFFF00"/>
                </a:solidFill>
              </a:rPr>
              <a:t>Logistic Classifier: </a:t>
            </a:r>
            <a:r>
              <a:rPr lang="en-US" dirty="0"/>
              <a:t>this is a NN that the output layer has nodes that sum up to 1.0 --- meaning 100% probability. So each output node represents probability of that "thing it </a:t>
            </a:r>
            <a:r>
              <a:rPr lang="en-US" dirty="0" smtClean="0"/>
              <a:t>represents" </a:t>
            </a:r>
            <a:r>
              <a:rPr lang="en-US" dirty="0"/>
              <a:t>occurring.</a:t>
            </a:r>
          </a:p>
          <a:p>
            <a:endParaRPr lang="en-US" dirty="0"/>
          </a:p>
          <a:p>
            <a:endParaRPr lang="en-US" dirty="0"/>
          </a:p>
          <a:p>
            <a:endParaRPr lang="en-US" dirty="0"/>
          </a:p>
          <a:p>
            <a:pPr marL="0" indent="0">
              <a:buNone/>
            </a:pPr>
            <a:endParaRPr lang="en-US" dirty="0"/>
          </a:p>
        </p:txBody>
      </p:sp>
      <p:pic>
        <p:nvPicPr>
          <p:cNvPr id="106498" name="Picture 2" descr="Image result for logistic classifier convolutional neural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89" y="3615070"/>
            <a:ext cx="7178024" cy="324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332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frameworks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723"/>
          <a:stretch/>
        </p:blipFill>
        <p:spPr>
          <a:xfrm>
            <a:off x="455183" y="2551813"/>
            <a:ext cx="8501282" cy="3646967"/>
          </a:xfrm>
          <a:prstGeom prst="rect">
            <a:avLst/>
          </a:prstGeom>
        </p:spPr>
      </p:pic>
    </p:spTree>
    <p:extLst>
      <p:ext uri="{BB962C8B-B14F-4D97-AF65-F5344CB8AC3E}">
        <p14:creationId xmlns:p14="http://schemas.microsoft.com/office/powerpoint/2010/main" val="3201315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TensorFlow</a:t>
            </a:r>
            <a:r>
              <a:rPr lang="en-US" dirty="0" smtClean="0"/>
              <a:t> by Google</a:t>
            </a:r>
            <a:endParaRPr lang="en-US" dirty="0"/>
          </a:p>
        </p:txBody>
      </p:sp>
      <p:sp>
        <p:nvSpPr>
          <p:cNvPr id="3" name="Content Placeholder 2"/>
          <p:cNvSpPr>
            <a:spLocks noGrp="1"/>
          </p:cNvSpPr>
          <p:nvPr>
            <p:ph idx="1"/>
          </p:nvPr>
        </p:nvSpPr>
        <p:spPr/>
        <p:txBody>
          <a:bodyPr/>
          <a:lstStyle/>
          <a:p>
            <a:r>
              <a:rPr lang="en-US" dirty="0" smtClean="0">
                <a:effectLst/>
              </a:rPr>
              <a:t>is </a:t>
            </a:r>
            <a:r>
              <a:rPr lang="en-US" dirty="0">
                <a:effectLst/>
              </a:rPr>
              <a:t>a </a:t>
            </a:r>
            <a:r>
              <a:rPr lang="en-US" dirty="0" smtClean="0">
                <a:effectLst/>
              </a:rPr>
              <a:t>library </a:t>
            </a:r>
            <a:r>
              <a:rPr lang="en-US" dirty="0">
                <a:effectLst/>
              </a:rPr>
              <a:t>for CNN that is supported by Google</a:t>
            </a:r>
          </a:p>
          <a:p>
            <a:r>
              <a:rPr lang="en-US" dirty="0">
                <a:effectLst/>
              </a:rPr>
              <a:t>offers distributed computing.</a:t>
            </a:r>
          </a:p>
          <a:p>
            <a:pPr lvl="1"/>
            <a:r>
              <a:rPr lang="en-US" b="1" dirty="0" err="1">
                <a:effectLst/>
                <a:hlinkClick r:id="rId2"/>
              </a:rPr>
              <a:t>tensorflow</a:t>
            </a:r>
            <a:r>
              <a:rPr lang="en-US" b="1" dirty="0">
                <a:effectLst/>
                <a:hlinkClick r:id="rId2"/>
              </a:rPr>
              <a:t> official site</a:t>
            </a:r>
            <a:endParaRPr lang="en-US" b="1" dirty="0">
              <a:effectLst/>
            </a:endParaRPr>
          </a:p>
          <a:p>
            <a:pPr lvl="1"/>
            <a:r>
              <a:rPr lang="en-US" b="1" dirty="0">
                <a:effectLst/>
                <a:hlinkClick r:id="rId3"/>
              </a:rPr>
              <a:t>tutorial site</a:t>
            </a:r>
            <a:endParaRPr lang="en-US" b="1" dirty="0">
              <a:effectLst/>
            </a:endParaRPr>
          </a:p>
          <a:p>
            <a:pPr lvl="1"/>
            <a:r>
              <a:rPr lang="en-US" b="1" dirty="0" smtClean="0">
                <a:effectLst/>
                <a:hlinkClick r:id="rId4"/>
              </a:rPr>
              <a:t>install </a:t>
            </a:r>
            <a:r>
              <a:rPr lang="en-US" b="1" dirty="0">
                <a:effectLst/>
                <a:hlinkClick r:id="rId4"/>
              </a:rPr>
              <a:t>instructions</a:t>
            </a:r>
            <a:endParaRPr lang="en-US" b="1" dirty="0">
              <a:effectLst/>
            </a:endParaRPr>
          </a:p>
          <a:p>
            <a:endParaRPr lang="en-US" dirty="0" smtClean="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521" y="154861"/>
            <a:ext cx="1481217" cy="1210734"/>
          </a:xfrm>
          <a:prstGeom prst="rect">
            <a:avLst/>
          </a:prstGeom>
        </p:spPr>
      </p:pic>
    </p:spTree>
    <p:extLst>
      <p:ext uri="{BB962C8B-B14F-4D97-AF65-F5344CB8AC3E}">
        <p14:creationId xmlns:p14="http://schemas.microsoft.com/office/powerpoint/2010/main" val="2561363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10550" cy="769937"/>
          </a:xfrm>
        </p:spPr>
        <p:txBody>
          <a:bodyPr/>
          <a:lstStyle/>
          <a:p>
            <a:r>
              <a:rPr lang="en-US" dirty="0" smtClean="0"/>
              <a:t>TRAINING Options</a:t>
            </a:r>
            <a:endParaRPr lang="en-US" dirty="0"/>
          </a:p>
        </p:txBody>
      </p:sp>
      <p:sp>
        <p:nvSpPr>
          <p:cNvPr id="3" name="Content Placeholder 2"/>
          <p:cNvSpPr>
            <a:spLocks noGrp="1"/>
          </p:cNvSpPr>
          <p:nvPr>
            <p:ph idx="1"/>
          </p:nvPr>
        </p:nvSpPr>
        <p:spPr>
          <a:xfrm>
            <a:off x="436941" y="950285"/>
            <a:ext cx="8229600" cy="4530725"/>
          </a:xfrm>
        </p:spPr>
        <p:txBody>
          <a:bodyPr/>
          <a:lstStyle/>
          <a:p>
            <a:r>
              <a:rPr lang="en-US" sz="2400" dirty="0" smtClean="0"/>
              <a:t>Use on Google Cloud Machine Learning directly</a:t>
            </a:r>
          </a:p>
          <a:p>
            <a:pPr lvl="1"/>
            <a:r>
              <a:rPr lang="en-US" sz="1600" dirty="0" smtClean="0"/>
              <a:t>OR Download and setup on your machine(S) –will take long time to train even in multi machine setup like days to week(s) when have large data sets.   Even in cloud same time period. MUCH worse on single machine</a:t>
            </a:r>
            <a:endParaRPr lang="en-US" sz="2400" dirty="0"/>
          </a:p>
          <a:p>
            <a:r>
              <a:rPr lang="en-US" sz="2400" dirty="0" smtClean="0"/>
              <a:t>Programming Interface – supports number of languages but, main is Python for training</a:t>
            </a:r>
          </a:p>
          <a:p>
            <a:pPr marL="0" indent="0">
              <a:buNone/>
            </a:pPr>
            <a:endParaRPr lang="en-US" dirty="0"/>
          </a:p>
        </p:txBody>
      </p:sp>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4225"/>
            <a:ext cx="8942387"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66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Python as Machine Learning Language</a:t>
            </a:r>
            <a:endParaRPr lang="en-US" dirty="0"/>
          </a:p>
        </p:txBody>
      </p:sp>
      <p:sp>
        <p:nvSpPr>
          <p:cNvPr id="3" name="Content Placeholder 2"/>
          <p:cNvSpPr>
            <a:spLocks noGrp="1"/>
          </p:cNvSpPr>
          <p:nvPr>
            <p:ph idx="1"/>
          </p:nvPr>
        </p:nvSpPr>
        <p:spPr/>
        <p:txBody>
          <a:bodyPr/>
          <a:lstStyle/>
          <a:p>
            <a:r>
              <a:rPr lang="en-US" sz="2400" dirty="0" err="1"/>
              <a:t>NumPy</a:t>
            </a:r>
            <a:r>
              <a:rPr lang="en-US" sz="2400" dirty="0"/>
              <a:t> package = numerical analysis like </a:t>
            </a:r>
            <a:r>
              <a:rPr lang="en-US" sz="2400" dirty="0" err="1"/>
              <a:t>Matlab</a:t>
            </a:r>
            <a:r>
              <a:rPr lang="en-US" sz="2400" dirty="0"/>
              <a:t> </a:t>
            </a:r>
          </a:p>
          <a:p>
            <a:endParaRPr lang="en-US" sz="2400" dirty="0"/>
          </a:p>
          <a:p>
            <a:r>
              <a:rPr lang="en-US" sz="2400" dirty="0" err="1"/>
              <a:t>matplotlib</a:t>
            </a:r>
            <a:r>
              <a:rPr lang="en-US" sz="2400" dirty="0"/>
              <a:t> package= plotting functionality from </a:t>
            </a:r>
            <a:r>
              <a:rPr lang="en-US" sz="2400" dirty="0" err="1"/>
              <a:t>Matlab</a:t>
            </a:r>
            <a:r>
              <a:rPr lang="en-US" sz="2400" dirty="0"/>
              <a:t> was ported to Python </a:t>
            </a:r>
          </a:p>
          <a:p>
            <a:pPr marL="0" indent="0">
              <a:buNone/>
            </a:pPr>
            <a:endParaRPr lang="en-US" sz="2400" dirty="0"/>
          </a:p>
          <a:p>
            <a:endParaRPr lang="en-US" sz="2400" dirty="0"/>
          </a:p>
          <a:p>
            <a:r>
              <a:rPr lang="en-US" sz="2400" dirty="0" err="1"/>
              <a:t>SciPy</a:t>
            </a:r>
            <a:r>
              <a:rPr lang="en-US" sz="2400" dirty="0"/>
              <a:t> package = Libraries for scientific computing were built around </a:t>
            </a:r>
            <a:r>
              <a:rPr lang="en-US" sz="2400" dirty="0" err="1"/>
              <a:t>NumPy</a:t>
            </a:r>
            <a:r>
              <a:rPr lang="en-US" sz="2400" dirty="0"/>
              <a:t> and </a:t>
            </a:r>
            <a:r>
              <a:rPr lang="en-US" sz="2400" dirty="0" err="1"/>
              <a:t>matplotlib</a:t>
            </a:r>
            <a:r>
              <a:rPr lang="en-US" sz="2400" dirty="0"/>
              <a:t> </a:t>
            </a:r>
          </a:p>
          <a:p>
            <a:endParaRPr lang="en-US" sz="2400" dirty="0"/>
          </a:p>
          <a:p>
            <a:r>
              <a:rPr lang="en-US" sz="2400" dirty="0"/>
              <a:t>Python's support for </a:t>
            </a:r>
            <a:r>
              <a:rPr lang="en-US" sz="2400" dirty="0" err="1"/>
              <a:t>Matlab</a:t>
            </a:r>
            <a:r>
              <a:rPr lang="en-US" sz="2400" dirty="0"/>
              <a:t>-like array manipulation and plotting is a major reason to prefer it over Perl and Ruby. </a:t>
            </a:r>
          </a:p>
        </p:txBody>
      </p:sp>
    </p:spTree>
    <p:extLst>
      <p:ext uri="{BB962C8B-B14F-4D97-AF65-F5344CB8AC3E}">
        <p14:creationId xmlns:p14="http://schemas.microsoft.com/office/powerpoint/2010/main" val="1733770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Options in Python</a:t>
            </a:r>
            <a:endParaRPr lang="en-US" dirty="0"/>
          </a:p>
        </p:txBody>
      </p:sp>
      <p:sp>
        <p:nvSpPr>
          <p:cNvPr id="3" name="Content Placeholder 2"/>
          <p:cNvSpPr>
            <a:spLocks noGrp="1"/>
          </p:cNvSpPr>
          <p:nvPr>
            <p:ph idx="1"/>
          </p:nvPr>
        </p:nvSpPr>
        <p:spPr/>
        <p:txBody>
          <a:bodyPr/>
          <a:lstStyle/>
          <a:p>
            <a:r>
              <a:rPr lang="en-US" dirty="0" smtClean="0"/>
              <a:t>Can use CNN framework in Python called </a:t>
            </a:r>
            <a:r>
              <a:rPr lang="en-US" dirty="0" err="1" smtClean="0"/>
              <a:t>Keras</a:t>
            </a:r>
            <a:r>
              <a:rPr lang="en-US" dirty="0" smtClean="0"/>
              <a:t> </a:t>
            </a:r>
          </a:p>
          <a:p>
            <a:pPr lvl="1"/>
            <a:r>
              <a:rPr lang="en-US" dirty="0"/>
              <a:t>Front End </a:t>
            </a:r>
            <a:r>
              <a:rPr lang="en-US" dirty="0" smtClean="0"/>
              <a:t>Wrapper = library </a:t>
            </a:r>
            <a:r>
              <a:rPr lang="en-US" dirty="0"/>
              <a:t>with backend of either </a:t>
            </a:r>
            <a:r>
              <a:rPr lang="en-US" dirty="0" err="1"/>
              <a:t>TensorFlow</a:t>
            </a:r>
            <a:r>
              <a:rPr lang="en-US" dirty="0"/>
              <a:t> or </a:t>
            </a:r>
            <a:r>
              <a:rPr lang="en-US" dirty="0" err="1"/>
              <a:t>Theano</a:t>
            </a:r>
            <a:r>
              <a:rPr lang="en-US" dirty="0"/>
              <a:t> </a:t>
            </a:r>
            <a:endParaRPr lang="en-US" dirty="0" smtClean="0"/>
          </a:p>
          <a:p>
            <a:pPr lvl="1"/>
            <a:r>
              <a:rPr lang="en-US" dirty="0" smtClean="0"/>
              <a:t>Google </a:t>
            </a:r>
            <a:r>
              <a:rPr lang="en-US" dirty="0" err="1" smtClean="0"/>
              <a:t>TensorFlow</a:t>
            </a:r>
            <a:r>
              <a:rPr lang="en-US" dirty="0" smtClean="0"/>
              <a:t> is </a:t>
            </a:r>
            <a:r>
              <a:rPr lang="en-US" dirty="0" err="1" smtClean="0"/>
              <a:t>offically</a:t>
            </a:r>
            <a:r>
              <a:rPr lang="en-US" dirty="0" smtClean="0"/>
              <a:t> supporting </a:t>
            </a:r>
            <a:r>
              <a:rPr lang="en-US" dirty="0" err="1" smtClean="0"/>
              <a:t>Keras</a:t>
            </a:r>
            <a:endParaRPr lang="en-US" dirty="0"/>
          </a:p>
        </p:txBody>
      </p:sp>
    </p:spTree>
    <p:extLst>
      <p:ext uri="{BB962C8B-B14F-4D97-AF65-F5344CB8AC3E}">
        <p14:creationId xmlns:p14="http://schemas.microsoft.com/office/powerpoint/2010/main" val="3544761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Keras</a:t>
            </a:r>
            <a:r>
              <a:rPr lang="en-US" dirty="0" smtClean="0"/>
              <a:t> – front end wrapper for CNN training</a:t>
            </a:r>
            <a:endParaRPr lang="en-US" dirty="0"/>
          </a:p>
        </p:txBody>
      </p:sp>
      <p:sp>
        <p:nvSpPr>
          <p:cNvPr id="3" name="Content Placeholder 2"/>
          <p:cNvSpPr>
            <a:spLocks noGrp="1"/>
          </p:cNvSpPr>
          <p:nvPr>
            <p:ph idx="1"/>
          </p:nvPr>
        </p:nvSpPr>
        <p:spPr>
          <a:xfrm>
            <a:off x="180754" y="1472609"/>
            <a:ext cx="8484781" cy="4566684"/>
          </a:xfrm>
        </p:spPr>
        <p:txBody>
          <a:bodyPr/>
          <a:lstStyle/>
          <a:p>
            <a:pPr marL="0" indent="0">
              <a:buNone/>
            </a:pPr>
            <a:r>
              <a:rPr lang="en-US" sz="1400" i="1" dirty="0"/>
              <a:t>from </a:t>
            </a:r>
            <a:r>
              <a:rPr lang="en-US" sz="1400" i="1" dirty="0" err="1"/>
              <a:t>keras.models</a:t>
            </a:r>
            <a:r>
              <a:rPr lang="en-US" sz="1400" i="1" dirty="0"/>
              <a:t> import </a:t>
            </a:r>
            <a:r>
              <a:rPr lang="en-US" sz="1400" i="1" dirty="0" smtClean="0"/>
              <a:t>Sequential</a:t>
            </a:r>
            <a:endParaRPr lang="en-US" sz="1400" i="1" dirty="0"/>
          </a:p>
          <a:p>
            <a:pPr marL="0" indent="0">
              <a:buNone/>
            </a:pPr>
            <a:r>
              <a:rPr lang="en-US" sz="1400" i="1" dirty="0" smtClean="0"/>
              <a:t>from </a:t>
            </a:r>
            <a:r>
              <a:rPr lang="en-US" sz="1400" i="1" dirty="0" err="1"/>
              <a:t>keras.layers</a:t>
            </a:r>
            <a:r>
              <a:rPr lang="en-US" sz="1400" i="1" dirty="0"/>
              <a:t> import Dense, </a:t>
            </a:r>
            <a:r>
              <a:rPr lang="en-US" sz="1400" i="1" dirty="0" smtClean="0"/>
              <a:t>Activation</a:t>
            </a:r>
            <a:endParaRPr lang="en-US" sz="1400" i="1" dirty="0"/>
          </a:p>
          <a:p>
            <a:pPr marL="0" indent="0">
              <a:buNone/>
            </a:pPr>
            <a:endParaRPr lang="en-US" sz="1400" i="1" dirty="0"/>
          </a:p>
          <a:p>
            <a:pPr marL="0" indent="0">
              <a:buNone/>
            </a:pPr>
            <a:r>
              <a:rPr lang="en-US" sz="1400" b="1" i="1" dirty="0">
                <a:solidFill>
                  <a:srgbClr val="FFFF00"/>
                </a:solidFill>
              </a:rPr>
              <a:t># Simple feed-forward </a:t>
            </a:r>
            <a:r>
              <a:rPr lang="en-US" sz="1400" b="1" i="1" dirty="0" smtClean="0">
                <a:solidFill>
                  <a:srgbClr val="FFFF00"/>
                </a:solidFill>
              </a:rPr>
              <a:t>architecture</a:t>
            </a:r>
            <a:endParaRPr lang="en-US" sz="1400" b="1" i="1" dirty="0">
              <a:solidFill>
                <a:srgbClr val="FFFF00"/>
              </a:solidFill>
            </a:endParaRPr>
          </a:p>
          <a:p>
            <a:pPr marL="0" indent="0">
              <a:buNone/>
            </a:pPr>
            <a:r>
              <a:rPr lang="en-US" sz="1400" i="1" dirty="0"/>
              <a:t>model = Sequential</a:t>
            </a:r>
            <a:r>
              <a:rPr lang="en-US" sz="1400" i="1" dirty="0" smtClean="0"/>
              <a:t>()</a:t>
            </a:r>
            <a:endParaRPr lang="en-US" sz="1400" i="1" dirty="0"/>
          </a:p>
          <a:p>
            <a:pPr marL="0" indent="0">
              <a:buNone/>
            </a:pPr>
            <a:r>
              <a:rPr lang="en-US" sz="1400" i="1" dirty="0" err="1"/>
              <a:t>model.add</a:t>
            </a:r>
            <a:r>
              <a:rPr lang="en-US" sz="1400" i="1" dirty="0"/>
              <a:t>(Dense(</a:t>
            </a:r>
            <a:r>
              <a:rPr lang="en-US" sz="1400" i="1" dirty="0" err="1"/>
              <a:t>output_dim</a:t>
            </a:r>
            <a:r>
              <a:rPr lang="en-US" sz="1400" i="1" dirty="0"/>
              <a:t>=64, </a:t>
            </a:r>
            <a:r>
              <a:rPr lang="en-US" sz="1400" i="1" dirty="0" err="1"/>
              <a:t>input_dim</a:t>
            </a:r>
            <a:r>
              <a:rPr lang="en-US" sz="1400" i="1" dirty="0"/>
              <a:t>=100</a:t>
            </a:r>
            <a:r>
              <a:rPr lang="en-US" sz="1400" i="1" dirty="0" smtClean="0"/>
              <a:t>))</a:t>
            </a:r>
            <a:endParaRPr lang="en-US" sz="1400" i="1" dirty="0"/>
          </a:p>
          <a:p>
            <a:pPr marL="0" indent="0">
              <a:buNone/>
            </a:pPr>
            <a:r>
              <a:rPr lang="en-US" sz="1400" i="1" dirty="0" err="1"/>
              <a:t>model.add</a:t>
            </a:r>
            <a:r>
              <a:rPr lang="en-US" sz="1400" i="1" dirty="0"/>
              <a:t>(Activation("</a:t>
            </a:r>
            <a:r>
              <a:rPr lang="en-US" sz="1400" i="1" dirty="0" err="1"/>
              <a:t>relu</a:t>
            </a:r>
            <a:r>
              <a:rPr lang="en-US" sz="1400" i="1" dirty="0" smtClean="0"/>
              <a:t>"))</a:t>
            </a:r>
            <a:endParaRPr lang="en-US" sz="1400" i="1" dirty="0"/>
          </a:p>
          <a:p>
            <a:pPr marL="0" indent="0">
              <a:buNone/>
            </a:pPr>
            <a:r>
              <a:rPr lang="en-US" sz="1400" i="1" dirty="0" err="1"/>
              <a:t>model.add</a:t>
            </a:r>
            <a:r>
              <a:rPr lang="en-US" sz="1400" i="1" dirty="0"/>
              <a:t>(Dense(</a:t>
            </a:r>
            <a:r>
              <a:rPr lang="en-US" sz="1400" i="1" dirty="0" err="1"/>
              <a:t>output_dim</a:t>
            </a:r>
            <a:r>
              <a:rPr lang="en-US" sz="1400" i="1" dirty="0"/>
              <a:t>=10</a:t>
            </a:r>
            <a:r>
              <a:rPr lang="en-US" sz="1400" i="1" dirty="0" smtClean="0"/>
              <a:t>))</a:t>
            </a:r>
            <a:endParaRPr lang="en-US" sz="1400" i="1" dirty="0"/>
          </a:p>
          <a:p>
            <a:pPr marL="0" indent="0">
              <a:buNone/>
            </a:pPr>
            <a:r>
              <a:rPr lang="en-US" sz="1400" i="1" dirty="0" err="1"/>
              <a:t>model.add</a:t>
            </a:r>
            <a:r>
              <a:rPr lang="en-US" sz="1400" i="1" dirty="0"/>
              <a:t>(Activation("</a:t>
            </a:r>
            <a:r>
              <a:rPr lang="en-US" sz="1400" i="1" dirty="0" err="1"/>
              <a:t>softmax</a:t>
            </a:r>
            <a:r>
              <a:rPr lang="en-US" sz="1400" i="1" dirty="0"/>
              <a:t>"))</a:t>
            </a:r>
          </a:p>
          <a:p>
            <a:pPr marL="0" indent="0">
              <a:buNone/>
            </a:pPr>
            <a:endParaRPr lang="en-US" sz="1400" i="1" dirty="0"/>
          </a:p>
          <a:p>
            <a:pPr marL="0" indent="0">
              <a:buNone/>
            </a:pPr>
            <a:r>
              <a:rPr lang="en-US" sz="1400" b="1" i="1" dirty="0">
                <a:solidFill>
                  <a:srgbClr val="FFFF00"/>
                </a:solidFill>
              </a:rPr>
              <a:t># Optimize with SGD (learning process</a:t>
            </a:r>
            <a:r>
              <a:rPr lang="en-US" sz="1400" b="1" i="1" dirty="0" smtClean="0">
                <a:solidFill>
                  <a:srgbClr val="FFFF00"/>
                </a:solidFill>
              </a:rPr>
              <a:t>)</a:t>
            </a:r>
            <a:endParaRPr lang="en-US" sz="1400" b="1" i="1" dirty="0">
              <a:solidFill>
                <a:srgbClr val="FFFF00"/>
              </a:solidFill>
            </a:endParaRPr>
          </a:p>
          <a:p>
            <a:pPr marL="0" indent="0">
              <a:buNone/>
            </a:pPr>
            <a:r>
              <a:rPr lang="en-US" sz="1400" i="1" dirty="0" err="1"/>
              <a:t>model.compile</a:t>
            </a:r>
            <a:r>
              <a:rPr lang="en-US" sz="1400" i="1" dirty="0"/>
              <a:t>(loss='</a:t>
            </a:r>
            <a:r>
              <a:rPr lang="en-US" sz="1400" i="1" dirty="0" err="1"/>
              <a:t>categorical_crossentropy</a:t>
            </a:r>
            <a:r>
              <a:rPr lang="en-US" sz="1400" i="1" dirty="0"/>
              <a:t>', optimizer='</a:t>
            </a:r>
            <a:r>
              <a:rPr lang="en-US" sz="1400" i="1" dirty="0" err="1"/>
              <a:t>sgd</a:t>
            </a:r>
            <a:r>
              <a:rPr lang="en-US" sz="1400" i="1" dirty="0"/>
              <a:t>', metrics=['accuracy'])</a:t>
            </a:r>
          </a:p>
          <a:p>
            <a:pPr marL="0" indent="0">
              <a:buNone/>
            </a:pPr>
            <a:endParaRPr lang="en-US" sz="1400" i="1" dirty="0"/>
          </a:p>
          <a:p>
            <a:pPr marL="0" indent="0">
              <a:buNone/>
            </a:pPr>
            <a:r>
              <a:rPr lang="en-US" sz="1400" b="1" i="1" dirty="0">
                <a:solidFill>
                  <a:srgbClr val="FFFF00"/>
                </a:solidFill>
                <a:effectLst/>
              </a:rPr>
              <a:t># iterate training data in batches</a:t>
            </a:r>
          </a:p>
          <a:p>
            <a:pPr marL="0" indent="0">
              <a:buNone/>
            </a:pPr>
            <a:r>
              <a:rPr lang="en-US" sz="1400" i="1" dirty="0" err="1">
                <a:effectLst/>
              </a:rPr>
              <a:t>model.fit</a:t>
            </a:r>
            <a:r>
              <a:rPr lang="en-US" sz="1400" i="1" dirty="0">
                <a:effectLst/>
              </a:rPr>
              <a:t>(</a:t>
            </a:r>
            <a:r>
              <a:rPr lang="en-US" sz="1400" i="1" dirty="0" err="1">
                <a:effectLst/>
              </a:rPr>
              <a:t>X_train</a:t>
            </a:r>
            <a:r>
              <a:rPr lang="en-US" sz="1400" i="1" dirty="0">
                <a:effectLst/>
              </a:rPr>
              <a:t>, </a:t>
            </a:r>
            <a:r>
              <a:rPr lang="en-US" sz="1400" i="1" dirty="0" err="1">
                <a:effectLst/>
              </a:rPr>
              <a:t>Y_train</a:t>
            </a:r>
            <a:r>
              <a:rPr lang="en-US" sz="1400" i="1" dirty="0">
                <a:effectLst/>
              </a:rPr>
              <a:t>, </a:t>
            </a:r>
            <a:r>
              <a:rPr lang="en-US" sz="1400" i="1" dirty="0" err="1">
                <a:effectLst/>
              </a:rPr>
              <a:t>nb_epoch</a:t>
            </a:r>
            <a:r>
              <a:rPr lang="en-US" sz="1400" i="1" dirty="0">
                <a:effectLst/>
              </a:rPr>
              <a:t>=5, </a:t>
            </a:r>
            <a:r>
              <a:rPr lang="en-US" sz="1400" i="1" dirty="0" err="1">
                <a:effectLst/>
              </a:rPr>
              <a:t>batch_size</a:t>
            </a:r>
            <a:r>
              <a:rPr lang="en-US" sz="1400" i="1" dirty="0">
                <a:effectLst/>
              </a:rPr>
              <a:t>=32)</a:t>
            </a:r>
          </a:p>
          <a:p>
            <a:pPr marL="0" indent="0">
              <a:buNone/>
            </a:pPr>
            <a:r>
              <a:rPr lang="en-US" sz="1400" i="1" dirty="0">
                <a:effectLst/>
              </a:rPr>
              <a:t> # alternatively feed in training data in one batch </a:t>
            </a:r>
            <a:r>
              <a:rPr lang="en-US" sz="1400" i="1" dirty="0" err="1">
                <a:effectLst/>
              </a:rPr>
              <a:t>model.train_on_batch</a:t>
            </a:r>
            <a:r>
              <a:rPr lang="en-US" sz="1400" i="1" dirty="0">
                <a:effectLst/>
              </a:rPr>
              <a:t>(</a:t>
            </a:r>
            <a:r>
              <a:rPr lang="en-US" sz="1400" i="1" dirty="0" err="1">
                <a:effectLst/>
              </a:rPr>
              <a:t>x_batch</a:t>
            </a:r>
            <a:r>
              <a:rPr lang="en-US" sz="1400" i="1" dirty="0">
                <a:effectLst/>
              </a:rPr>
              <a:t>, </a:t>
            </a:r>
            <a:r>
              <a:rPr lang="en-US" sz="1400" i="1" dirty="0" err="1">
                <a:effectLst/>
              </a:rPr>
              <a:t>y_batch</a:t>
            </a:r>
            <a:r>
              <a:rPr lang="en-US" sz="1400" i="1" dirty="0">
                <a:effectLst/>
              </a:rPr>
              <a:t>)</a:t>
            </a:r>
          </a:p>
          <a:p>
            <a:pPr marL="0" indent="0">
              <a:buNone/>
            </a:pPr>
            <a:r>
              <a:rPr lang="en-US" sz="1400" i="1" dirty="0" smtClean="0">
                <a:effectLst/>
              </a:rPr>
              <a:t/>
            </a:r>
            <a:br>
              <a:rPr lang="en-US" sz="1400" i="1" dirty="0" smtClean="0">
                <a:effectLst/>
              </a:rPr>
            </a:br>
            <a:r>
              <a:rPr lang="en-US" sz="1400" b="1" i="1" dirty="0" smtClean="0">
                <a:solidFill>
                  <a:srgbClr val="FFFF00"/>
                </a:solidFill>
                <a:effectLst/>
              </a:rPr>
              <a:t># </a:t>
            </a:r>
            <a:r>
              <a:rPr lang="en-US" sz="1400" b="1" i="1" dirty="0">
                <a:solidFill>
                  <a:srgbClr val="FFFF00"/>
                </a:solidFill>
                <a:effectLst/>
              </a:rPr>
              <a:t>Evaluate model</a:t>
            </a:r>
          </a:p>
          <a:p>
            <a:pPr marL="0" indent="0">
              <a:buNone/>
            </a:pPr>
            <a:r>
              <a:rPr lang="en-US" sz="1400" i="1" dirty="0" err="1">
                <a:effectLst/>
              </a:rPr>
              <a:t>loss_and_metrics</a:t>
            </a:r>
            <a:r>
              <a:rPr lang="en-US" sz="1400" i="1" dirty="0">
                <a:effectLst/>
              </a:rPr>
              <a:t> = </a:t>
            </a:r>
            <a:r>
              <a:rPr lang="en-US" sz="1400" i="1" dirty="0" err="1">
                <a:effectLst/>
              </a:rPr>
              <a:t>model.evaluate</a:t>
            </a:r>
            <a:r>
              <a:rPr lang="en-US" sz="1400" i="1" dirty="0">
                <a:effectLst/>
              </a:rPr>
              <a:t>(</a:t>
            </a:r>
            <a:r>
              <a:rPr lang="en-US" sz="1400" i="1" dirty="0" err="1">
                <a:effectLst/>
              </a:rPr>
              <a:t>X_test</a:t>
            </a:r>
            <a:r>
              <a:rPr lang="en-US" sz="1400" i="1" dirty="0">
                <a:effectLst/>
              </a:rPr>
              <a:t>, </a:t>
            </a:r>
            <a:r>
              <a:rPr lang="en-US" sz="1400" i="1" dirty="0" err="1">
                <a:effectLst/>
              </a:rPr>
              <a:t>Y_test</a:t>
            </a:r>
            <a:r>
              <a:rPr lang="en-US" sz="1400" i="1" dirty="0">
                <a:effectLst/>
              </a:rPr>
              <a:t>, </a:t>
            </a:r>
            <a:r>
              <a:rPr lang="en-US" sz="1400" i="1" dirty="0" err="1">
                <a:effectLst/>
              </a:rPr>
              <a:t>batch_size</a:t>
            </a:r>
            <a:r>
              <a:rPr lang="en-US" sz="1400" i="1" dirty="0">
                <a:effectLst/>
              </a:rPr>
              <a:t>=32) </a:t>
            </a:r>
          </a:p>
          <a:p>
            <a:pPr marL="0" indent="0">
              <a:buNone/>
            </a:pPr>
            <a:r>
              <a:rPr lang="en-US" sz="1400" i="1" dirty="0">
                <a:effectLst/>
              </a:rPr>
              <a:t># create </a:t>
            </a:r>
            <a:r>
              <a:rPr lang="en-US" sz="1400" i="1" dirty="0" err="1">
                <a:effectLst/>
              </a:rPr>
              <a:t>predicitions</a:t>
            </a:r>
            <a:r>
              <a:rPr lang="en-US" sz="1400" i="1" dirty="0">
                <a:effectLst/>
              </a:rPr>
              <a:t> on new data</a:t>
            </a:r>
          </a:p>
          <a:p>
            <a:pPr marL="0" indent="0">
              <a:buNone/>
            </a:pPr>
            <a:r>
              <a:rPr lang="en-US" sz="1400" i="1" dirty="0">
                <a:effectLst/>
              </a:rPr>
              <a:t>classes = </a:t>
            </a:r>
            <a:r>
              <a:rPr lang="en-US" sz="1400" i="1" dirty="0" err="1">
                <a:effectLst/>
              </a:rPr>
              <a:t>model.predicts</a:t>
            </a:r>
            <a:r>
              <a:rPr lang="en-US" sz="1400" i="1" dirty="0">
                <a:effectLst/>
              </a:rPr>
              <a:t>(</a:t>
            </a:r>
            <a:r>
              <a:rPr lang="en-US" sz="1400" i="1" dirty="0" err="1">
                <a:effectLst/>
              </a:rPr>
              <a:t>X_test</a:t>
            </a:r>
            <a:r>
              <a:rPr lang="en-US" sz="1400" i="1" dirty="0">
                <a:effectLst/>
              </a:rPr>
              <a:t>, </a:t>
            </a:r>
            <a:r>
              <a:rPr lang="en-US" sz="1400" i="1" dirty="0" err="1">
                <a:effectLst/>
              </a:rPr>
              <a:t>batch_size</a:t>
            </a:r>
            <a:r>
              <a:rPr lang="en-US" sz="1400" i="1" dirty="0">
                <a:effectLst/>
              </a:rPr>
              <a:t>=32</a:t>
            </a:r>
            <a:r>
              <a:rPr lang="en-US" sz="1400" i="1" dirty="0" smtClean="0">
                <a:effectLst/>
              </a:rPr>
              <a:t>)</a:t>
            </a:r>
            <a:endParaRPr lang="en-US" sz="1400" i="1" dirty="0"/>
          </a:p>
        </p:txBody>
      </p:sp>
      <p:sp>
        <p:nvSpPr>
          <p:cNvPr id="4" name="TextBox 3"/>
          <p:cNvSpPr txBox="1"/>
          <p:nvPr/>
        </p:nvSpPr>
        <p:spPr>
          <a:xfrm>
            <a:off x="6772940" y="2254102"/>
            <a:ext cx="2192523" cy="1477328"/>
          </a:xfrm>
          <a:prstGeom prst="rect">
            <a:avLst/>
          </a:prstGeom>
          <a:noFill/>
        </p:spPr>
        <p:txBody>
          <a:bodyPr wrap="none" rtlCol="0">
            <a:spAutoFit/>
          </a:bodyPr>
          <a:lstStyle/>
          <a:p>
            <a:r>
              <a:rPr lang="en-US" dirty="0" smtClean="0"/>
              <a:t>2017 – google</a:t>
            </a:r>
          </a:p>
          <a:p>
            <a:r>
              <a:rPr lang="en-US" dirty="0" smtClean="0"/>
              <a:t>Announced </a:t>
            </a:r>
            <a:br>
              <a:rPr lang="en-US" dirty="0" smtClean="0"/>
            </a:br>
            <a:r>
              <a:rPr lang="en-US" dirty="0" smtClean="0"/>
              <a:t>support for </a:t>
            </a:r>
            <a:r>
              <a:rPr lang="en-US" dirty="0" err="1" smtClean="0"/>
              <a:t>Keras</a:t>
            </a:r>
            <a:r>
              <a:rPr lang="en-US" dirty="0" smtClean="0"/>
              <a:t/>
            </a:r>
            <a:br>
              <a:rPr lang="en-US" dirty="0" smtClean="0"/>
            </a:br>
            <a:r>
              <a:rPr lang="en-US" dirty="0" smtClean="0"/>
              <a:t>in </a:t>
            </a:r>
            <a:r>
              <a:rPr lang="en-US" dirty="0" err="1" smtClean="0"/>
              <a:t>TensorFlow</a:t>
            </a:r>
            <a:r>
              <a:rPr lang="en-US" dirty="0" smtClean="0"/>
              <a:t/>
            </a:r>
            <a:br>
              <a:rPr lang="en-US" dirty="0" smtClean="0"/>
            </a:br>
            <a:r>
              <a:rPr lang="en-US" dirty="0" smtClean="0"/>
              <a:t>to come</a:t>
            </a:r>
            <a:endParaRPr lang="en-US" dirty="0"/>
          </a:p>
        </p:txBody>
      </p:sp>
    </p:spTree>
    <p:extLst>
      <p:ext uri="{BB962C8B-B14F-4D97-AF65-F5344CB8AC3E}">
        <p14:creationId xmlns:p14="http://schemas.microsoft.com/office/powerpoint/2010/main" val="918738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popular ML languages</a:t>
            </a:r>
            <a:endParaRPr lang="en-US" dirty="0"/>
          </a:p>
        </p:txBody>
      </p:sp>
      <p:sp>
        <p:nvSpPr>
          <p:cNvPr id="3" name="Content Placeholder 2"/>
          <p:cNvSpPr>
            <a:spLocks noGrp="1"/>
          </p:cNvSpPr>
          <p:nvPr>
            <p:ph idx="1"/>
          </p:nvPr>
        </p:nvSpPr>
        <p:spPr/>
        <p:txBody>
          <a:bodyPr/>
          <a:lstStyle/>
          <a:p>
            <a:r>
              <a:rPr lang="en-US" dirty="0" smtClean="0"/>
              <a:t>C/C++, Java </a:t>
            </a:r>
          </a:p>
          <a:p>
            <a:r>
              <a:rPr lang="en-US" dirty="0" smtClean="0"/>
              <a:t>But, google seems to prefer Python for </a:t>
            </a:r>
            <a:r>
              <a:rPr lang="en-US" dirty="0" err="1" smtClean="0"/>
              <a:t>TensorFlow</a:t>
            </a:r>
            <a:r>
              <a:rPr lang="en-US" dirty="0" smtClean="0"/>
              <a:t> at base level </a:t>
            </a:r>
            <a:r>
              <a:rPr lang="en-US" sz="1400" dirty="0" smtClean="0"/>
              <a:t>(C++ also….some newer support for Java </a:t>
            </a:r>
            <a:r>
              <a:rPr lang="en-US" sz="1400" smtClean="0"/>
              <a:t>and Go)</a:t>
            </a:r>
            <a:endParaRPr lang="en-US" sz="1400" dirty="0"/>
          </a:p>
        </p:txBody>
      </p:sp>
    </p:spTree>
    <p:extLst>
      <p:ext uri="{BB962C8B-B14F-4D97-AF65-F5344CB8AC3E}">
        <p14:creationId xmlns:p14="http://schemas.microsoft.com/office/powerpoint/2010/main" val="4001706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in Google Cloud ML</a:t>
            </a:r>
            <a:endParaRPr lang="en-US" dirty="0"/>
          </a:p>
        </p:txBody>
      </p:sp>
      <p:sp>
        <p:nvSpPr>
          <p:cNvPr id="3" name="Content Placeholder 2"/>
          <p:cNvSpPr>
            <a:spLocks noGrp="1"/>
          </p:cNvSpPr>
          <p:nvPr>
            <p:ph idx="1"/>
          </p:nvPr>
        </p:nvSpPr>
        <p:spPr>
          <a:xfrm>
            <a:off x="419100" y="1219200"/>
            <a:ext cx="8229600" cy="4530725"/>
          </a:xfrm>
        </p:spPr>
        <p:txBody>
          <a:bodyPr/>
          <a:lstStyle/>
          <a:p>
            <a:pPr marL="514350" indent="-514350">
              <a:buFont typeface="+mj-lt"/>
              <a:buAutoNum type="arabicPeriod"/>
            </a:pPr>
            <a:r>
              <a:rPr lang="en-US" sz="2400" dirty="0" smtClean="0">
                <a:effectLst/>
              </a:rPr>
              <a:t>create </a:t>
            </a:r>
            <a:r>
              <a:rPr lang="en-US" sz="2400" dirty="0">
                <a:effectLst/>
              </a:rPr>
              <a:t>a </a:t>
            </a:r>
            <a:r>
              <a:rPr lang="en-US" sz="2400" dirty="0" err="1">
                <a:effectLst/>
              </a:rPr>
              <a:t>TensorFlow</a:t>
            </a:r>
            <a:r>
              <a:rPr lang="en-US" sz="2400" dirty="0">
                <a:effectLst/>
              </a:rPr>
              <a:t> application that defines your computation graph and trains your model. </a:t>
            </a:r>
            <a:endParaRPr lang="en-US" sz="2400" dirty="0" smtClean="0">
              <a:effectLst/>
            </a:endParaRPr>
          </a:p>
          <a:p>
            <a:pPr marL="914400" lvl="1" indent="-514350"/>
            <a:r>
              <a:rPr lang="en-US" sz="2000" dirty="0" smtClean="0">
                <a:effectLst/>
              </a:rPr>
              <a:t>Cloud </a:t>
            </a:r>
            <a:r>
              <a:rPr lang="en-US" sz="2000" dirty="0">
                <a:effectLst/>
              </a:rPr>
              <a:t>ML Engine has almost no specific requirements of your application during the training process, so you build it as you would to run locally in your development environment</a:t>
            </a:r>
            <a:r>
              <a:rPr lang="en-US" sz="2000" dirty="0" smtClean="0">
                <a:effectLst/>
              </a:rPr>
              <a:t>.</a:t>
            </a:r>
            <a:br>
              <a:rPr lang="en-US" sz="2000" dirty="0" smtClean="0">
                <a:effectLst/>
              </a:rPr>
            </a:br>
            <a:endParaRPr lang="en-US" sz="2000" dirty="0">
              <a:effectLst/>
            </a:endParaRPr>
          </a:p>
          <a:p>
            <a:pPr marL="514350" indent="-514350">
              <a:buFont typeface="+mj-lt"/>
              <a:buAutoNum type="arabicPeriod"/>
            </a:pPr>
            <a:r>
              <a:rPr lang="en-US" sz="2400" dirty="0">
                <a:effectLst/>
              </a:rPr>
              <a:t>G</a:t>
            </a:r>
            <a:r>
              <a:rPr lang="en-US" sz="2400" dirty="0" smtClean="0">
                <a:effectLst/>
              </a:rPr>
              <a:t>et </a:t>
            </a:r>
            <a:r>
              <a:rPr lang="en-US" sz="2400" dirty="0">
                <a:effectLst/>
              </a:rPr>
              <a:t>your training and verification data into a source that Cloud ML Engine can access. </a:t>
            </a:r>
            <a:endParaRPr lang="en-US" sz="2400" dirty="0" smtClean="0">
              <a:effectLst/>
            </a:endParaRPr>
          </a:p>
          <a:p>
            <a:pPr marL="914400" lvl="1" indent="-514350"/>
            <a:r>
              <a:rPr lang="en-US" sz="2000" dirty="0" smtClean="0">
                <a:effectLst/>
              </a:rPr>
              <a:t>usually </a:t>
            </a:r>
            <a:r>
              <a:rPr lang="en-US" sz="2000" dirty="0">
                <a:effectLst/>
              </a:rPr>
              <a:t>means putting it in Google Cloud Storage, </a:t>
            </a:r>
            <a:r>
              <a:rPr lang="en-US" sz="2000" dirty="0" err="1">
                <a:effectLst/>
              </a:rPr>
              <a:t>BigTable</a:t>
            </a:r>
            <a:r>
              <a:rPr lang="en-US" sz="2000" dirty="0">
                <a:effectLst/>
              </a:rPr>
              <a:t>, or another Google Cloud Platform storage service associated with the same Google Cloud Platform project that you're using for Cloud ML Engine</a:t>
            </a:r>
            <a:r>
              <a:rPr lang="en-US" sz="2000" dirty="0" smtClean="0">
                <a:effectLst/>
              </a:rPr>
              <a:t>.</a:t>
            </a:r>
            <a:endParaRPr lang="en-US" sz="2000" dirty="0">
              <a:effectLst/>
            </a:endParaRPr>
          </a:p>
        </p:txBody>
      </p:sp>
    </p:spTree>
    <p:extLst>
      <p:ext uri="{BB962C8B-B14F-4D97-AF65-F5344CB8AC3E}">
        <p14:creationId xmlns:p14="http://schemas.microsoft.com/office/powerpoint/2010/main" val="2904412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in Google Cloud ML</a:t>
            </a:r>
            <a:endParaRPr lang="en-US" dirty="0"/>
          </a:p>
        </p:txBody>
      </p:sp>
      <p:sp>
        <p:nvSpPr>
          <p:cNvPr id="3" name="Content Placeholder 2"/>
          <p:cNvSpPr>
            <a:spLocks noGrp="1"/>
          </p:cNvSpPr>
          <p:nvPr>
            <p:ph idx="1"/>
          </p:nvPr>
        </p:nvSpPr>
        <p:spPr>
          <a:xfrm>
            <a:off x="419100" y="1219200"/>
            <a:ext cx="8229600" cy="4530725"/>
          </a:xfrm>
        </p:spPr>
        <p:txBody>
          <a:bodyPr/>
          <a:lstStyle/>
          <a:p>
            <a:pPr marL="0" indent="0">
              <a:buNone/>
            </a:pPr>
            <a:r>
              <a:rPr lang="en-US" sz="2400" dirty="0" smtClean="0">
                <a:effectLst/>
              </a:rPr>
              <a:t>3)  application </a:t>
            </a:r>
            <a:r>
              <a:rPr lang="en-US" sz="2400" dirty="0">
                <a:effectLst/>
              </a:rPr>
              <a:t>is ready to </a:t>
            </a:r>
            <a:r>
              <a:rPr lang="en-US" sz="2400" dirty="0" smtClean="0">
                <a:effectLst/>
              </a:rPr>
              <a:t>run </a:t>
            </a:r>
          </a:p>
          <a:p>
            <a:pPr marL="800100" lvl="2" indent="0">
              <a:buNone/>
            </a:pPr>
            <a:r>
              <a:rPr lang="en-US" sz="1600" dirty="0" smtClean="0">
                <a:effectLst/>
              </a:rPr>
              <a:t>it </a:t>
            </a:r>
            <a:r>
              <a:rPr lang="en-US" sz="1600" dirty="0">
                <a:effectLst/>
              </a:rPr>
              <a:t>must be packaged and transferred to a Google Cloud Storage bucket that your project can access. This is automated when you use the </a:t>
            </a:r>
            <a:r>
              <a:rPr lang="en-US" sz="1600" dirty="0" err="1">
                <a:effectLst/>
              </a:rPr>
              <a:t>gcloud</a:t>
            </a:r>
            <a:r>
              <a:rPr lang="en-US" sz="1600" dirty="0">
                <a:effectLst/>
              </a:rPr>
              <a:t> command-line tool to run a training job</a:t>
            </a:r>
            <a:r>
              <a:rPr lang="en-US" sz="1600" dirty="0" smtClean="0">
                <a:effectLst/>
              </a:rPr>
              <a:t>.</a:t>
            </a:r>
          </a:p>
          <a:p>
            <a:pPr marL="800100" lvl="2" indent="0">
              <a:buNone/>
            </a:pPr>
            <a:endParaRPr lang="en-US" sz="1600" dirty="0">
              <a:effectLst/>
            </a:endParaRPr>
          </a:p>
          <a:p>
            <a:pPr marL="0" indent="0">
              <a:buNone/>
            </a:pPr>
            <a:r>
              <a:rPr lang="en-US" sz="2400" dirty="0" smtClean="0">
                <a:effectLst/>
              </a:rPr>
              <a:t>4) </a:t>
            </a:r>
            <a:r>
              <a:rPr lang="en-US" sz="2400" dirty="0">
                <a:effectLst/>
              </a:rPr>
              <a:t>The Cloud ML Engine training service sets up resources for your job. </a:t>
            </a:r>
            <a:r>
              <a:rPr lang="en-US" sz="2400" dirty="0" smtClean="0">
                <a:effectLst/>
              </a:rPr>
              <a:t>Allocates </a:t>
            </a:r>
            <a:r>
              <a:rPr lang="en-US" sz="2400" dirty="0">
                <a:effectLst/>
              </a:rPr>
              <a:t>one or more virtual machines (sometimes called </a:t>
            </a:r>
            <a:r>
              <a:rPr lang="en-US" sz="2400" i="1" dirty="0">
                <a:effectLst/>
              </a:rPr>
              <a:t>training instances</a:t>
            </a:r>
            <a:r>
              <a:rPr lang="en-US" sz="2400" dirty="0">
                <a:effectLst/>
              </a:rPr>
              <a:t>) based on your job configuration. </a:t>
            </a:r>
            <a:r>
              <a:rPr lang="en-US" sz="2400" dirty="0" smtClean="0">
                <a:effectLst/>
              </a:rPr>
              <a:t/>
            </a:r>
            <a:br>
              <a:rPr lang="en-US" sz="2400" dirty="0" smtClean="0">
                <a:effectLst/>
              </a:rPr>
            </a:br>
            <a:r>
              <a:rPr lang="en-US" sz="2400" dirty="0" smtClean="0">
                <a:effectLst/>
              </a:rPr>
              <a:t>Each </a:t>
            </a:r>
            <a:r>
              <a:rPr lang="en-US" sz="2400" dirty="0">
                <a:effectLst/>
              </a:rPr>
              <a:t>training instance is set up by:</a:t>
            </a:r>
          </a:p>
          <a:p>
            <a:pPr lvl="2"/>
            <a:r>
              <a:rPr lang="en-US" sz="2000" dirty="0">
                <a:effectLst/>
              </a:rPr>
              <a:t>Applying the standard machine image for the version of Cloud ML Engine your job uses.</a:t>
            </a:r>
          </a:p>
          <a:p>
            <a:pPr lvl="2"/>
            <a:r>
              <a:rPr lang="en-US" sz="2000" dirty="0">
                <a:effectLst/>
              </a:rPr>
              <a:t>Loading your trainer package and installing it with pip.</a:t>
            </a:r>
          </a:p>
          <a:p>
            <a:pPr lvl="2"/>
            <a:r>
              <a:rPr lang="en-US" sz="2000" dirty="0">
                <a:effectLst/>
              </a:rPr>
              <a:t>Installing any additional packages that you specify as dependencies.</a:t>
            </a:r>
          </a:p>
          <a:p>
            <a:pPr marL="0" indent="0">
              <a:buNone/>
            </a:pPr>
            <a:endParaRPr lang="en-US" sz="2400" dirty="0">
              <a:effectLst/>
            </a:endParaRPr>
          </a:p>
        </p:txBody>
      </p:sp>
    </p:spTree>
    <p:extLst>
      <p:ext uri="{BB962C8B-B14F-4D97-AF65-F5344CB8AC3E}">
        <p14:creationId xmlns:p14="http://schemas.microsoft.com/office/powerpoint/2010/main" val="1028962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in Google Cloud ML</a:t>
            </a:r>
            <a:endParaRPr lang="en-US" dirty="0"/>
          </a:p>
        </p:txBody>
      </p:sp>
      <p:sp>
        <p:nvSpPr>
          <p:cNvPr id="3" name="Content Placeholder 2"/>
          <p:cNvSpPr>
            <a:spLocks noGrp="1"/>
          </p:cNvSpPr>
          <p:nvPr>
            <p:ph idx="1"/>
          </p:nvPr>
        </p:nvSpPr>
        <p:spPr>
          <a:xfrm>
            <a:off x="419100" y="1219200"/>
            <a:ext cx="8229600" cy="4530725"/>
          </a:xfrm>
        </p:spPr>
        <p:txBody>
          <a:bodyPr/>
          <a:lstStyle/>
          <a:p>
            <a:pPr marL="0" indent="0">
              <a:buNone/>
            </a:pPr>
            <a:r>
              <a:rPr lang="en-US" sz="2400" dirty="0">
                <a:effectLst/>
              </a:rPr>
              <a:t>5</a:t>
            </a:r>
            <a:r>
              <a:rPr lang="en-US" sz="2400" dirty="0" smtClean="0">
                <a:effectLst/>
              </a:rPr>
              <a:t>) Training </a:t>
            </a:r>
            <a:r>
              <a:rPr lang="en-US" sz="2400" dirty="0">
                <a:effectLst/>
              </a:rPr>
              <a:t>service runs your trainer, passing the command-line arguments you specify when you create the training job.</a:t>
            </a:r>
          </a:p>
          <a:p>
            <a:pPr marL="800100" lvl="2" indent="0">
              <a:buNone/>
            </a:pPr>
            <a:endParaRPr lang="en-US" sz="1600" dirty="0">
              <a:effectLst/>
            </a:endParaRPr>
          </a:p>
          <a:p>
            <a:pPr marL="0" indent="0">
              <a:buNone/>
            </a:pPr>
            <a:r>
              <a:rPr lang="en-US" sz="2400" dirty="0" smtClean="0">
                <a:effectLst/>
              </a:rPr>
              <a:t>6)</a:t>
            </a:r>
            <a:r>
              <a:rPr lang="en-US" sz="2400" dirty="0">
                <a:effectLst/>
              </a:rPr>
              <a:t> You can get information about your running job in three ways:</a:t>
            </a:r>
          </a:p>
          <a:p>
            <a:pPr marL="971550" lvl="1" indent="-514350">
              <a:buFont typeface="+mj-lt"/>
              <a:buAutoNum type="arabicPeriod"/>
            </a:pPr>
            <a:r>
              <a:rPr lang="en-US" sz="1800" dirty="0">
                <a:effectLst/>
              </a:rPr>
              <a:t>On </a:t>
            </a:r>
            <a:r>
              <a:rPr lang="en-US" sz="1800" dirty="0" err="1">
                <a:effectLst/>
              </a:rPr>
              <a:t>Stackdriver</a:t>
            </a:r>
            <a:r>
              <a:rPr lang="en-US" sz="1800" dirty="0">
                <a:effectLst/>
              </a:rPr>
              <a:t> Logging</a:t>
            </a:r>
          </a:p>
          <a:p>
            <a:pPr marL="971550" lvl="1" indent="-514350">
              <a:buFont typeface="+mj-lt"/>
              <a:buAutoNum type="arabicPeriod"/>
            </a:pPr>
            <a:r>
              <a:rPr lang="en-US" sz="1800" dirty="0" smtClean="0">
                <a:effectLst/>
              </a:rPr>
              <a:t>Requesting </a:t>
            </a:r>
            <a:r>
              <a:rPr lang="en-US" sz="1800" dirty="0">
                <a:effectLst/>
              </a:rPr>
              <a:t>job details or running log streaming with the </a:t>
            </a:r>
            <a:r>
              <a:rPr lang="en-US" sz="1800" dirty="0" err="1">
                <a:effectLst/>
              </a:rPr>
              <a:t>gcloud</a:t>
            </a:r>
            <a:r>
              <a:rPr lang="en-US" sz="1800" dirty="0">
                <a:effectLst/>
              </a:rPr>
              <a:t> command-line tool.</a:t>
            </a:r>
          </a:p>
          <a:p>
            <a:pPr marL="971550" lvl="1" indent="-514350">
              <a:buFont typeface="+mj-lt"/>
              <a:buAutoNum type="arabicPeriod"/>
            </a:pPr>
            <a:r>
              <a:rPr lang="en-US" sz="1800" dirty="0" smtClean="0">
                <a:effectLst/>
              </a:rPr>
              <a:t>Programmatically </a:t>
            </a:r>
            <a:r>
              <a:rPr lang="en-US" sz="1800" dirty="0">
                <a:effectLst/>
              </a:rPr>
              <a:t>making status requests to the training service.</a:t>
            </a:r>
          </a:p>
          <a:p>
            <a:pPr marL="0" indent="0">
              <a:buNone/>
            </a:pPr>
            <a:endParaRPr lang="en-US" sz="2400" dirty="0">
              <a:effectLst/>
            </a:endParaRPr>
          </a:p>
        </p:txBody>
      </p:sp>
    </p:spTree>
    <p:extLst>
      <p:ext uri="{BB962C8B-B14F-4D97-AF65-F5344CB8AC3E}">
        <p14:creationId xmlns:p14="http://schemas.microsoft.com/office/powerpoint/2010/main" val="78013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Topics</a:t>
            </a:r>
            <a:endParaRPr lang="en-US" dirty="0"/>
          </a:p>
        </p:txBody>
      </p:sp>
      <p:sp>
        <p:nvSpPr>
          <p:cNvPr id="3" name="Content Placeholder 2"/>
          <p:cNvSpPr>
            <a:spLocks noGrp="1"/>
          </p:cNvSpPr>
          <p:nvPr>
            <p:ph idx="1"/>
          </p:nvPr>
        </p:nvSpPr>
        <p:spPr>
          <a:xfrm>
            <a:off x="440818" y="1153633"/>
            <a:ext cx="8229600" cy="4530725"/>
          </a:xfrm>
        </p:spPr>
        <p:txBody>
          <a:bodyPr/>
          <a:lstStyle/>
          <a:p>
            <a:r>
              <a:rPr lang="en-US" dirty="0">
                <a:solidFill>
                  <a:srgbClr val="FFFF00"/>
                </a:solidFill>
              </a:rPr>
              <a:t>Convolutional Neural </a:t>
            </a:r>
            <a:r>
              <a:rPr lang="en-US" dirty="0" err="1">
                <a:solidFill>
                  <a:srgbClr val="FFFF00"/>
                </a:solidFill>
              </a:rPr>
              <a:t>Networks</a:t>
            </a:r>
            <a:r>
              <a:rPr lang="en-US" dirty="0" err="1"/>
              <a:t>:building</a:t>
            </a:r>
            <a:r>
              <a:rPr lang="en-US" dirty="0"/>
              <a:t> blocks of convolutional neural networks, including filters, stride, and pooling. </a:t>
            </a:r>
            <a:r>
              <a:rPr lang="en-US" dirty="0" smtClean="0">
                <a:solidFill>
                  <a:srgbClr val="FFC000"/>
                </a:solidFill>
              </a:rPr>
              <a:t>Capture local patterns </a:t>
            </a:r>
            <a:r>
              <a:rPr lang="en-US" dirty="0" smtClean="0">
                <a:solidFill>
                  <a:srgbClr val="FFC000"/>
                </a:solidFill>
                <a:sym typeface="Wingdings" panose="05000000000000000000" pitchFamily="2" charset="2"/>
              </a:rPr>
              <a:t>good for imaging applications</a:t>
            </a:r>
            <a:endParaRPr lang="en-US" dirty="0">
              <a:solidFill>
                <a:srgbClr val="FFC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4" y="4306650"/>
            <a:ext cx="9176764" cy="2434392"/>
          </a:xfrm>
          <a:prstGeom prst="rect">
            <a:avLst/>
          </a:prstGeom>
        </p:spPr>
      </p:pic>
    </p:spTree>
    <p:extLst>
      <p:ext uri="{BB962C8B-B14F-4D97-AF65-F5344CB8AC3E}">
        <p14:creationId xmlns:p14="http://schemas.microsoft.com/office/powerpoint/2010/main" val="2095010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in Google Cloud ML</a:t>
            </a:r>
            <a:endParaRPr lang="en-US" dirty="0"/>
          </a:p>
        </p:txBody>
      </p:sp>
      <p:sp>
        <p:nvSpPr>
          <p:cNvPr id="3" name="Content Placeholder 2"/>
          <p:cNvSpPr>
            <a:spLocks noGrp="1"/>
          </p:cNvSpPr>
          <p:nvPr>
            <p:ph idx="1"/>
          </p:nvPr>
        </p:nvSpPr>
        <p:spPr>
          <a:xfrm>
            <a:off x="419100" y="1219200"/>
            <a:ext cx="8229600" cy="4530725"/>
          </a:xfrm>
        </p:spPr>
        <p:txBody>
          <a:bodyPr/>
          <a:lstStyle/>
          <a:p>
            <a:pPr marL="0" indent="0">
              <a:buNone/>
            </a:pPr>
            <a:r>
              <a:rPr lang="en-US" sz="2400" dirty="0" smtClean="0">
                <a:effectLst/>
              </a:rPr>
              <a:t>7) </a:t>
            </a:r>
            <a:r>
              <a:rPr lang="en-US" sz="2400" dirty="0">
                <a:effectLst/>
              </a:rPr>
              <a:t>When </a:t>
            </a:r>
            <a:r>
              <a:rPr lang="en-US" sz="2400" dirty="0" smtClean="0">
                <a:effectLst/>
              </a:rPr>
              <a:t>trainer </a:t>
            </a:r>
            <a:r>
              <a:rPr lang="en-US" sz="2400" dirty="0">
                <a:effectLst/>
              </a:rPr>
              <a:t>succeeds or encounters an unrecoverable error, Cloud ML Engine halts all job processes and cleans up the resources.</a:t>
            </a:r>
          </a:p>
          <a:p>
            <a:pPr marL="0" indent="0">
              <a:buNone/>
            </a:pPr>
            <a:endParaRPr lang="en-US" sz="2400" dirty="0">
              <a:effectLst/>
            </a:endParaRPr>
          </a:p>
        </p:txBody>
      </p:sp>
      <p:sp>
        <p:nvSpPr>
          <p:cNvPr id="5" name="TextBox 4"/>
          <p:cNvSpPr txBox="1"/>
          <p:nvPr/>
        </p:nvSpPr>
        <p:spPr>
          <a:xfrm>
            <a:off x="809625" y="3543300"/>
            <a:ext cx="8219238" cy="1477328"/>
          </a:xfrm>
          <a:prstGeom prst="rect">
            <a:avLst/>
          </a:prstGeom>
          <a:solidFill>
            <a:srgbClr val="FFC000"/>
          </a:solidFill>
        </p:spPr>
        <p:txBody>
          <a:bodyPr wrap="none" rtlCol="0">
            <a:spAutoFit/>
          </a:bodyPr>
          <a:lstStyle/>
          <a:p>
            <a:r>
              <a:rPr lang="en-US" dirty="0" smtClean="0"/>
              <a:t>This is an investment of time to learn and Money to run</a:t>
            </a:r>
          </a:p>
          <a:p>
            <a:endParaRPr lang="en-US" dirty="0"/>
          </a:p>
          <a:p>
            <a:r>
              <a:rPr lang="en-US" dirty="0" smtClean="0"/>
              <a:t>--no real solution but, you can download package and “try” to run</a:t>
            </a:r>
          </a:p>
          <a:p>
            <a:r>
              <a:rPr lang="en-US" dirty="0" smtClean="0"/>
              <a:t>Small amounts of data on your local machine –but, CNNs generally</a:t>
            </a:r>
            <a:br>
              <a:rPr lang="en-US" dirty="0" smtClean="0"/>
            </a:br>
            <a:r>
              <a:rPr lang="en-US" dirty="0" smtClean="0"/>
              <a:t>depend on large amounts of data to work </a:t>
            </a:r>
            <a:endParaRPr lang="en-US" dirty="0"/>
          </a:p>
        </p:txBody>
      </p:sp>
      <p:sp>
        <p:nvSpPr>
          <p:cNvPr id="6" name="TextBox 5"/>
          <p:cNvSpPr txBox="1"/>
          <p:nvPr/>
        </p:nvSpPr>
        <p:spPr>
          <a:xfrm>
            <a:off x="809624" y="5103674"/>
            <a:ext cx="7648575" cy="923330"/>
          </a:xfrm>
          <a:prstGeom prst="rect">
            <a:avLst/>
          </a:prstGeom>
          <a:solidFill>
            <a:srgbClr val="0070C0"/>
          </a:solidFill>
        </p:spPr>
        <p:txBody>
          <a:bodyPr wrap="square" rtlCol="0">
            <a:spAutoFit/>
          </a:bodyPr>
          <a:lstStyle/>
          <a:p>
            <a:r>
              <a:rPr lang="en-US" dirty="0" smtClean="0"/>
              <a:t>GPU versus CPU –running on GPU(s) on machines faster and they are primed to do image / graphics type operations like convolution</a:t>
            </a:r>
            <a:endParaRPr lang="en-US" dirty="0"/>
          </a:p>
        </p:txBody>
      </p:sp>
    </p:spTree>
    <p:extLst>
      <p:ext uri="{BB962C8B-B14F-4D97-AF65-F5344CB8AC3E}">
        <p14:creationId xmlns:p14="http://schemas.microsoft.com/office/powerpoint/2010/main" val="2540532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029325" cy="1141412"/>
          </a:xfrm>
        </p:spPr>
        <p:txBody>
          <a:bodyPr/>
          <a:lstStyle/>
          <a:p>
            <a:r>
              <a:rPr lang="en-US" dirty="0" smtClean="0"/>
              <a:t>TRAINING in Google Cloud ML -Example</a:t>
            </a:r>
            <a:endParaRPr lang="en-US" dirty="0"/>
          </a:p>
        </p:txBody>
      </p:sp>
      <p:sp>
        <p:nvSpPr>
          <p:cNvPr id="3" name="Content Placeholder 2"/>
          <p:cNvSpPr>
            <a:spLocks noGrp="1"/>
          </p:cNvSpPr>
          <p:nvPr>
            <p:ph idx="1"/>
          </p:nvPr>
        </p:nvSpPr>
        <p:spPr>
          <a:xfrm>
            <a:off x="409575" y="1359971"/>
            <a:ext cx="8229600" cy="4530725"/>
          </a:xfrm>
        </p:spPr>
        <p:txBody>
          <a:bodyPr/>
          <a:lstStyle/>
          <a:p>
            <a:pPr marL="0" indent="0">
              <a:buNone/>
            </a:pPr>
            <a:r>
              <a:rPr lang="en-US" sz="2400" dirty="0" smtClean="0">
                <a:effectLst/>
              </a:rPr>
              <a:t>“SMALL” example</a:t>
            </a:r>
            <a:endParaRPr lang="en-US" sz="2400" dirty="0">
              <a:effectLst/>
            </a:endParaRPr>
          </a:p>
          <a:p>
            <a:pPr marL="0" indent="0">
              <a:buNone/>
            </a:pPr>
            <a:endParaRPr lang="en-US" sz="2400" dirty="0">
              <a:effectLst/>
            </a:endParaRPr>
          </a:p>
        </p:txBody>
      </p:sp>
      <p:sp>
        <p:nvSpPr>
          <p:cNvPr id="6" name="TextBox 5"/>
          <p:cNvSpPr txBox="1"/>
          <p:nvPr/>
        </p:nvSpPr>
        <p:spPr>
          <a:xfrm>
            <a:off x="9525" y="2303324"/>
            <a:ext cx="7648575" cy="3970318"/>
          </a:xfrm>
          <a:prstGeom prst="rect">
            <a:avLst/>
          </a:prstGeom>
          <a:solidFill>
            <a:srgbClr val="0070C0"/>
          </a:solidFill>
        </p:spPr>
        <p:txBody>
          <a:bodyPr wrap="square" rtlCol="0">
            <a:spAutoFit/>
          </a:bodyPr>
          <a:lstStyle/>
          <a:p>
            <a:r>
              <a:rPr lang="en-US" dirty="0" smtClean="0">
                <a:hlinkClick r:id="rId2"/>
              </a:rPr>
              <a:t>https</a:t>
            </a:r>
            <a:r>
              <a:rPr lang="en-US" dirty="0">
                <a:hlinkClick r:id="rId2"/>
              </a:rPr>
              <a:t>://</a:t>
            </a:r>
            <a:r>
              <a:rPr lang="en-US" dirty="0" smtClean="0">
                <a:hlinkClick r:id="rId2"/>
              </a:rPr>
              <a:t>www.tensorflow.org/tutorials/deep_cnn</a:t>
            </a:r>
            <a:r>
              <a:rPr lang="en-US" dirty="0" smtClean="0"/>
              <a:t>  small CNN takes hours to train on a GPU with 86% accuracy on 24x24 input training images:</a:t>
            </a:r>
            <a:br>
              <a:rPr lang="en-US" dirty="0" smtClean="0"/>
            </a:br>
            <a:r>
              <a:rPr lang="en-US" dirty="0" smtClean="0"/>
              <a:t/>
            </a:r>
            <a:br>
              <a:rPr lang="en-US" dirty="0" smtClean="0"/>
            </a:br>
            <a:r>
              <a:rPr lang="en-US" dirty="0" smtClean="0"/>
              <a:t/>
            </a:r>
            <a:br>
              <a:rPr lang="en-US" dirty="0" smtClean="0"/>
            </a:br>
            <a:endParaRPr lang="en-US" dirty="0" smtClean="0"/>
          </a:p>
          <a:p>
            <a:pPr marL="742950" lvl="1" indent="-285750">
              <a:buFont typeface="Arial" panose="020B0604020202020204" pitchFamily="34" charset="0"/>
              <a:buChar char="•"/>
            </a:pPr>
            <a:r>
              <a:rPr lang="en-US" dirty="0" smtClean="0"/>
              <a:t>CLASSES: airplane</a:t>
            </a:r>
            <a:r>
              <a:rPr lang="en-US" dirty="0"/>
              <a:t>, automobile, bird, cat, deer, dog, frog, horse, ship, and truck</a:t>
            </a:r>
            <a:r>
              <a:rPr lang="en-US" dirty="0" smtClean="0"/>
              <a:t>.</a:t>
            </a:r>
            <a:br>
              <a:rPr lang="en-US" dirty="0" smtClean="0"/>
            </a:br>
            <a:endParaRPr lang="en-US" dirty="0" smtClean="0"/>
          </a:p>
          <a:p>
            <a:pPr marL="742950" lvl="1" indent="-285750">
              <a:buFont typeface="Arial" panose="020B0604020202020204" pitchFamily="34" charset="0"/>
              <a:buChar char="•"/>
            </a:pPr>
            <a:r>
              <a:rPr lang="en-US" dirty="0" smtClean="0"/>
              <a:t>4 layers: 2 convolutional + 2 fully connected</a:t>
            </a:r>
          </a:p>
          <a:p>
            <a:pPr marL="1200150" lvl="2" indent="-285750">
              <a:buFont typeface="Arial" panose="020B0604020202020204" pitchFamily="34" charset="0"/>
              <a:buChar char="•"/>
            </a:pPr>
            <a:r>
              <a:rPr lang="en-US" dirty="0" smtClean="0"/>
              <a:t>1,068,298 </a:t>
            </a:r>
            <a:r>
              <a:rPr lang="en-US" dirty="0"/>
              <a:t>learnable parameters </a:t>
            </a:r>
            <a:endParaRPr lang="en-US" dirty="0" smtClean="0"/>
          </a:p>
          <a:p>
            <a:pPr marL="1200150" lvl="2" indent="-285750">
              <a:buFont typeface="Arial" panose="020B0604020202020204" pitchFamily="34" charset="0"/>
              <a:buChar char="•"/>
            </a:pPr>
            <a:r>
              <a:rPr lang="en-US" dirty="0" smtClean="0"/>
              <a:t>requires </a:t>
            </a:r>
            <a:r>
              <a:rPr lang="en-US" dirty="0"/>
              <a:t>about 19.5M multiply-add operations to compute inference on a single image.</a:t>
            </a:r>
            <a:endParaRPr lang="en-US" dirty="0" smtClean="0"/>
          </a:p>
          <a:p>
            <a:pPr marL="742950" lvl="1" indent="-285750">
              <a:buFont typeface="Arial" panose="020B0604020202020204" pitchFamily="34" charset="0"/>
              <a:buChar char="•"/>
            </a:pPr>
            <a:endParaRPr lang="en-US" dirty="0"/>
          </a:p>
        </p:txBody>
      </p:sp>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52450"/>
            <a:ext cx="1476375" cy="63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5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25" y="2895600"/>
            <a:ext cx="29146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694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6713"/>
            <a:ext cx="8229600" cy="1139825"/>
          </a:xfrm>
        </p:spPr>
        <p:txBody>
          <a:bodyPr/>
          <a:lstStyle/>
          <a:p>
            <a:r>
              <a:rPr lang="en-US" dirty="0" smtClean="0"/>
              <a:t>TRAINING –fastest is in cloud (distributed computing)</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 y="1803400"/>
            <a:ext cx="4302760"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803399"/>
            <a:ext cx="3586163" cy="307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26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Program to Use Trained CNN (</a:t>
            </a:r>
            <a:r>
              <a:rPr lang="en-US" dirty="0" err="1" smtClean="0"/>
              <a:t>TensorFlow</a:t>
            </a:r>
            <a:r>
              <a:rPr lang="en-US" dirty="0" smtClean="0"/>
              <a:t>)</a:t>
            </a:r>
            <a:endParaRPr lang="en-US" dirty="0"/>
          </a:p>
        </p:txBody>
      </p:sp>
      <p:sp>
        <p:nvSpPr>
          <p:cNvPr id="3" name="Content Placeholder 2"/>
          <p:cNvSpPr>
            <a:spLocks noGrp="1"/>
          </p:cNvSpPr>
          <p:nvPr>
            <p:ph idx="1"/>
          </p:nvPr>
        </p:nvSpPr>
        <p:spPr/>
        <p:txBody>
          <a:bodyPr/>
          <a:lstStyle/>
          <a:p>
            <a:r>
              <a:rPr lang="en-US" dirty="0" smtClean="0"/>
              <a:t>Supports: Python, Java, Go, Android and more</a:t>
            </a:r>
          </a:p>
          <a:p>
            <a:endParaRPr lang="en-US" dirty="0"/>
          </a:p>
          <a:p>
            <a:r>
              <a:rPr lang="en-US" dirty="0" smtClean="0"/>
              <a:t>Can use as a service from cloud or run inside client</a:t>
            </a:r>
            <a:endParaRPr lang="en-US" dirty="0"/>
          </a:p>
        </p:txBody>
      </p:sp>
    </p:spTree>
    <p:extLst>
      <p:ext uri="{BB962C8B-B14F-4D97-AF65-F5344CB8AC3E}">
        <p14:creationId xmlns:p14="http://schemas.microsoft.com/office/powerpoint/2010/main" val="2514155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Purpose Hardware - GPUs</a:t>
            </a:r>
            <a:endParaRPr lang="en-US" dirty="0"/>
          </a:p>
        </p:txBody>
      </p:sp>
      <p:sp>
        <p:nvSpPr>
          <p:cNvPr id="3" name="Content Placeholder 2"/>
          <p:cNvSpPr>
            <a:spLocks noGrp="1"/>
          </p:cNvSpPr>
          <p:nvPr>
            <p:ph idx="1"/>
          </p:nvPr>
        </p:nvSpPr>
        <p:spPr/>
        <p:txBody>
          <a:bodyPr/>
          <a:lstStyle/>
          <a:p>
            <a:r>
              <a:rPr lang="en-US" dirty="0" err="1" smtClean="0"/>
              <a:t>Nvidia</a:t>
            </a:r>
            <a:r>
              <a:rPr lang="en-US" dirty="0" smtClean="0"/>
              <a:t> (chip manufacturer) has TESLA chip</a:t>
            </a:r>
          </a:p>
          <a:p>
            <a:r>
              <a:rPr lang="en-US" dirty="0" smtClean="0"/>
              <a:t>Build your own special purpose on board RUNTIME hardware (embedded system)</a:t>
            </a:r>
          </a:p>
          <a:p>
            <a:pPr marL="0" indent="0">
              <a:buNone/>
            </a:pPr>
            <a:endParaRPr lang="en-US"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4348163"/>
            <a:ext cx="92392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719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7813"/>
            <a:ext cx="8737600" cy="1817687"/>
          </a:xfrm>
        </p:spPr>
        <p:txBody>
          <a:bodyPr/>
          <a:lstStyle/>
          <a:p>
            <a:r>
              <a:rPr lang="en-US" dirty="0" smtClean="0"/>
              <a:t>GPUs faster at Matrix calculations (apply filter) than CPU</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49" y="2840038"/>
            <a:ext cx="7732713"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231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wants to compete with </a:t>
            </a:r>
            <a:r>
              <a:rPr lang="en-US" dirty="0" err="1" smtClean="0"/>
              <a:t>Nvidia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72" y="2555874"/>
            <a:ext cx="8317341" cy="173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138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277813"/>
            <a:ext cx="8597900" cy="1139825"/>
          </a:xfrm>
        </p:spPr>
        <p:txBody>
          <a:bodyPr/>
          <a:lstStyle/>
          <a:p>
            <a:r>
              <a:rPr lang="en-US" sz="3600" dirty="0" smtClean="0"/>
              <a:t>Special Note about “Artificially” increasing amount of training data</a:t>
            </a:r>
            <a:endParaRPr lang="en-US" sz="3600" dirty="0"/>
          </a:p>
        </p:txBody>
      </p:sp>
      <p:sp>
        <p:nvSpPr>
          <p:cNvPr id="3" name="Content Placeholder 2"/>
          <p:cNvSpPr>
            <a:spLocks noGrp="1"/>
          </p:cNvSpPr>
          <p:nvPr>
            <p:ph idx="1"/>
          </p:nvPr>
        </p:nvSpPr>
        <p:spPr>
          <a:xfrm>
            <a:off x="1803400" y="1460500"/>
            <a:ext cx="7340600" cy="4530725"/>
          </a:xfrm>
        </p:spPr>
        <p:txBody>
          <a:bodyPr/>
          <a:lstStyle/>
          <a:p>
            <a:r>
              <a:rPr lang="en-US" sz="2400" dirty="0" smtClean="0"/>
              <a:t>Can take random </a:t>
            </a:r>
            <a:r>
              <a:rPr lang="en-US" sz="2400" dirty="0" err="1" smtClean="0"/>
              <a:t>croppings</a:t>
            </a:r>
            <a:r>
              <a:rPr lang="en-US" sz="2400" dirty="0" smtClean="0"/>
              <a:t> or selections of original training data</a:t>
            </a:r>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endParaRPr lang="en-US" dirty="0" smtClean="0"/>
          </a:p>
          <a:p>
            <a:r>
              <a:rPr lang="en-US" sz="2400" dirty="0" smtClean="0"/>
              <a:t>Can alter image </a:t>
            </a:r>
            <a:br>
              <a:rPr lang="en-US" sz="2400" dirty="0" smtClean="0"/>
            </a:br>
            <a:r>
              <a:rPr lang="en-US" sz="1800" dirty="0" smtClean="0"/>
              <a:t>(example shown –alter contrast)</a:t>
            </a:r>
            <a:endParaRPr lang="en-US"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559" t="4747" r="4520"/>
          <a:stretch/>
        </p:blipFill>
        <p:spPr bwMode="auto">
          <a:xfrm>
            <a:off x="0" y="1714499"/>
            <a:ext cx="1841500" cy="299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3938587"/>
            <a:ext cx="34861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046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started????</a:t>
            </a:r>
            <a:endParaRPr lang="en-US" dirty="0"/>
          </a:p>
        </p:txBody>
      </p:sp>
      <p:sp>
        <p:nvSpPr>
          <p:cNvPr id="3" name="Content Placeholder 2"/>
          <p:cNvSpPr>
            <a:spLocks noGrp="1"/>
          </p:cNvSpPr>
          <p:nvPr>
            <p:ph idx="1"/>
          </p:nvPr>
        </p:nvSpPr>
        <p:spPr/>
        <p:txBody>
          <a:bodyPr/>
          <a:lstStyle/>
          <a:p>
            <a:r>
              <a:rPr lang="en-US" dirty="0" smtClean="0"/>
              <a:t>Look at tutorials on Google </a:t>
            </a:r>
            <a:r>
              <a:rPr lang="en-US" dirty="0" err="1" smtClean="0"/>
              <a:t>TensorFlow</a:t>
            </a:r>
            <a:r>
              <a:rPr lang="en-US" dirty="0" smtClean="0"/>
              <a:t> site</a:t>
            </a:r>
          </a:p>
          <a:p>
            <a:endParaRPr lang="en-US" dirty="0"/>
          </a:p>
          <a:p>
            <a:r>
              <a:rPr lang="en-US" dirty="0" smtClean="0"/>
              <a:t>Do small example they show on your own machine (could take hours to train)</a:t>
            </a:r>
          </a:p>
          <a:p>
            <a:endParaRPr lang="en-US" dirty="0"/>
          </a:p>
          <a:p>
            <a:r>
              <a:rPr lang="en-US" dirty="0" smtClean="0"/>
              <a:t>Next – move to cloud (more time to learn and may cost $)</a:t>
            </a:r>
            <a:endParaRPr lang="en-US" dirty="0"/>
          </a:p>
        </p:txBody>
      </p:sp>
    </p:spTree>
    <p:extLst>
      <p:ext uri="{BB962C8B-B14F-4D97-AF65-F5344CB8AC3E}">
        <p14:creationId xmlns:p14="http://schemas.microsoft.com/office/powerpoint/2010/main" val="377113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Note</a:t>
            </a:r>
            <a:endParaRPr lang="en-US" dirty="0"/>
          </a:p>
        </p:txBody>
      </p:sp>
      <p:sp>
        <p:nvSpPr>
          <p:cNvPr id="3" name="Content Placeholder 2"/>
          <p:cNvSpPr>
            <a:spLocks noGrp="1"/>
          </p:cNvSpPr>
          <p:nvPr>
            <p:ph idx="1"/>
          </p:nvPr>
        </p:nvSpPr>
        <p:spPr/>
        <p:txBody>
          <a:bodyPr/>
          <a:lstStyle/>
          <a:p>
            <a:r>
              <a:rPr lang="en-US" dirty="0" smtClean="0"/>
              <a:t>There are a number of variations to CNN</a:t>
            </a:r>
          </a:p>
          <a:p>
            <a:endParaRPr lang="en-US" dirty="0"/>
          </a:p>
          <a:p>
            <a:r>
              <a:rPr lang="en-US" dirty="0" smtClean="0"/>
              <a:t>Example – stride = don’t apply convolution mask at each pixel skip every X pixels.   Will reduce size of output</a:t>
            </a:r>
            <a:endParaRPr lang="en-US" dirty="0"/>
          </a:p>
        </p:txBody>
      </p:sp>
    </p:spTree>
    <p:extLst>
      <p:ext uri="{BB962C8B-B14F-4D97-AF65-F5344CB8AC3E}">
        <p14:creationId xmlns:p14="http://schemas.microsoft.com/office/powerpoint/2010/main" val="404061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 of Deep Learning for Imaging</a:t>
            </a:r>
            <a:endParaRPr lang="en-US" dirty="0"/>
          </a:p>
        </p:txBody>
      </p:sp>
      <p:sp>
        <p:nvSpPr>
          <p:cNvPr id="3" name="Content Placeholder 2"/>
          <p:cNvSpPr>
            <a:spLocks noGrp="1"/>
          </p:cNvSpPr>
          <p:nvPr>
            <p:ph idx="1"/>
          </p:nvPr>
        </p:nvSpPr>
        <p:spPr/>
        <p:txBody>
          <a:bodyPr/>
          <a:lstStyle/>
          <a:p>
            <a:r>
              <a:rPr lang="en-US" dirty="0" smtClean="0"/>
              <a:t>Input = raw pixels</a:t>
            </a:r>
          </a:p>
          <a:p>
            <a:r>
              <a:rPr lang="en-US" dirty="0" smtClean="0"/>
              <a:t>CNN or regression (time feedback)</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34" y="3277750"/>
            <a:ext cx="7881744" cy="2591422"/>
          </a:xfrm>
          <a:prstGeom prst="rect">
            <a:avLst/>
          </a:prstGeom>
        </p:spPr>
      </p:pic>
    </p:spTree>
    <p:extLst>
      <p:ext uri="{BB962C8B-B14F-4D97-AF65-F5344CB8AC3E}">
        <p14:creationId xmlns:p14="http://schemas.microsoft.com/office/powerpoint/2010/main" val="613182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Note – Filters are 3D</a:t>
            </a:r>
            <a:endParaRPr lang="en-US" dirty="0"/>
          </a:p>
        </p:txBody>
      </p:sp>
      <p:sp>
        <p:nvSpPr>
          <p:cNvPr id="3" name="Content Placeholder 2"/>
          <p:cNvSpPr>
            <a:spLocks noGrp="1"/>
          </p:cNvSpPr>
          <p:nvPr>
            <p:ph idx="1"/>
          </p:nvPr>
        </p:nvSpPr>
        <p:spPr/>
        <p:txBody>
          <a:bodyPr/>
          <a:lstStyle/>
          <a:p>
            <a:r>
              <a:rPr lang="en-US" dirty="0" smtClean="0"/>
              <a:t>You can apply your filter –say on the original input 64x64x3 (where 3 is red, green, blue)   to be say a 5x5x3 filter  (a </a:t>
            </a:r>
            <a:r>
              <a:rPr lang="en-US" dirty="0" err="1" smtClean="0"/>
              <a:t>spacial</a:t>
            </a:r>
            <a:r>
              <a:rPr lang="en-US" dirty="0" smtClean="0"/>
              <a:t> filter 5x5 in full depth 3 channels)</a:t>
            </a:r>
          </a:p>
          <a:p>
            <a:endParaRPr lang="en-US" dirty="0"/>
          </a:p>
          <a:p>
            <a:endParaRPr lang="en-US" dirty="0" smtClean="0"/>
          </a:p>
          <a:p>
            <a:r>
              <a:rPr lang="en-US" dirty="0" smtClean="0"/>
              <a:t>This can be true</a:t>
            </a:r>
            <a:br>
              <a:rPr lang="en-US" dirty="0" smtClean="0"/>
            </a:br>
            <a:r>
              <a:rPr lang="en-US" dirty="0" smtClean="0"/>
              <a:t>at ANY layer –can be</a:t>
            </a:r>
            <a:br>
              <a:rPr lang="en-US" dirty="0" smtClean="0"/>
            </a:br>
            <a:r>
              <a:rPr lang="en-US" dirty="0" smtClean="0"/>
              <a:t>3D take in multiple results (depth)</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916" y="3567504"/>
            <a:ext cx="2052084" cy="283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043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Max Pooling: have </a:t>
            </a:r>
            <a:r>
              <a:rPr lang="en-US" dirty="0" err="1" smtClean="0"/>
              <a:t>concep</a:t>
            </a:r>
            <a:r>
              <a:rPr lang="en-US" dirty="0" smtClean="0"/>
              <a:t> t of stride</a:t>
            </a:r>
            <a:endParaRPr lang="en-US" dirty="0"/>
          </a:p>
        </p:txBody>
      </p:sp>
      <p:sp>
        <p:nvSpPr>
          <p:cNvPr id="3" name="Content Placeholder 2"/>
          <p:cNvSpPr>
            <a:spLocks noGrp="1"/>
          </p:cNvSpPr>
          <p:nvPr>
            <p:ph idx="1"/>
          </p:nvPr>
        </p:nvSpPr>
        <p:spPr>
          <a:xfrm>
            <a:off x="414670" y="2089298"/>
            <a:ext cx="8229600" cy="4530725"/>
          </a:xfrm>
        </p:spPr>
        <p:txBody>
          <a:bodyPr/>
          <a:lstStyle/>
          <a:p>
            <a:r>
              <a:rPr lang="en-US" dirty="0" smtClean="0"/>
              <a:t>This is the way we had before to reduce size</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779" y="3739670"/>
            <a:ext cx="51149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841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Note- Stride NOW in Convolution filter process</a:t>
            </a:r>
            <a:endParaRPr lang="en-US" dirty="0"/>
          </a:p>
        </p:txBody>
      </p:sp>
      <p:sp>
        <p:nvSpPr>
          <p:cNvPr id="3" name="Content Placeholder 2"/>
          <p:cNvSpPr>
            <a:spLocks noGrp="1"/>
          </p:cNvSpPr>
          <p:nvPr>
            <p:ph idx="1"/>
          </p:nvPr>
        </p:nvSpPr>
        <p:spPr>
          <a:xfrm>
            <a:off x="435047" y="1509823"/>
            <a:ext cx="8241120" cy="4333395"/>
          </a:xfrm>
        </p:spPr>
        <p:txBody>
          <a:bodyPr/>
          <a:lstStyle/>
          <a:p>
            <a:r>
              <a:rPr lang="en-US" sz="2400" dirty="0" smtClean="0"/>
              <a:t>we can choose to apply our filter not at every pixel but, skip</a:t>
            </a:r>
            <a:endParaRPr lang="en-US" sz="2400" dirty="0"/>
          </a:p>
          <a:p>
            <a:r>
              <a:rPr lang="en-US" sz="2400" dirty="0" smtClean="0"/>
              <a:t>Past example shows stride = 1 meaning apply at every pixel  (this is what we did before)</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352" y="3257350"/>
            <a:ext cx="5994991" cy="36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0643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Note- Stride of 5</a:t>
            </a:r>
            <a:endParaRPr lang="en-US" dirty="0"/>
          </a:p>
        </p:txBody>
      </p:sp>
      <p:sp>
        <p:nvSpPr>
          <p:cNvPr id="3" name="Content Placeholder 2"/>
          <p:cNvSpPr>
            <a:spLocks noGrp="1"/>
          </p:cNvSpPr>
          <p:nvPr>
            <p:ph idx="1"/>
          </p:nvPr>
        </p:nvSpPr>
        <p:spPr>
          <a:xfrm>
            <a:off x="457200" y="1163637"/>
            <a:ext cx="8229600" cy="4530725"/>
          </a:xfrm>
        </p:spPr>
        <p:txBody>
          <a:bodyPr/>
          <a:lstStyle/>
          <a:p>
            <a:r>
              <a:rPr lang="en-US" sz="2400" dirty="0" smtClean="0"/>
              <a:t>Stride of 5 (skip 5 pixels to apply filter next)</a:t>
            </a:r>
          </a:p>
          <a:p>
            <a:r>
              <a:rPr lang="en-US" sz="2400" dirty="0" smtClean="0"/>
              <a:t>INPUT </a:t>
            </a:r>
            <a:r>
              <a:rPr lang="en-US" sz="2400" dirty="0" err="1" smtClean="0"/>
              <a:t>NxN</a:t>
            </a:r>
            <a:r>
              <a:rPr lang="en-US" sz="2400" dirty="0" smtClean="0"/>
              <a:t>,   MASK </a:t>
            </a:r>
            <a:r>
              <a:rPr lang="en-US" sz="2400" dirty="0" err="1" smtClean="0"/>
              <a:t>MxM</a:t>
            </a:r>
            <a:endParaRPr lang="en-US" sz="2400" dirty="0" smtClean="0"/>
          </a:p>
          <a:p>
            <a:r>
              <a:rPr lang="en-US" sz="2400" dirty="0" smtClean="0"/>
              <a:t>Output length = (N-M)/stride  + 1  </a:t>
            </a:r>
            <a:r>
              <a:rPr lang="en-US" sz="2400" i="1" dirty="0" smtClean="0">
                <a:solidFill>
                  <a:srgbClr val="FFFF00"/>
                </a:solidFill>
              </a:rPr>
              <a:t>= (10-5)/5 + 1 = 2</a:t>
            </a:r>
            <a:r>
              <a:rPr lang="en-US" sz="2400" dirty="0" smtClean="0"/>
              <a:t>   </a:t>
            </a:r>
            <a:br>
              <a:rPr lang="en-US" sz="2400" dirty="0" smtClean="0"/>
            </a:br>
            <a:r>
              <a:rPr lang="en-US" sz="2400" dirty="0" smtClean="0"/>
              <a:t>Output size = Output length x Output length = </a:t>
            </a:r>
            <a:r>
              <a:rPr lang="en-US" sz="2400" i="1" dirty="0" smtClean="0">
                <a:solidFill>
                  <a:srgbClr val="FFFF00"/>
                </a:solidFill>
              </a:rPr>
              <a:t>2x2</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04" y="3610954"/>
            <a:ext cx="5428143" cy="324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405" y="4939202"/>
            <a:ext cx="6000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91826" y="4157330"/>
            <a:ext cx="1127232" cy="646331"/>
          </a:xfrm>
          <a:prstGeom prst="rect">
            <a:avLst/>
          </a:prstGeom>
          <a:noFill/>
        </p:spPr>
        <p:txBody>
          <a:bodyPr wrap="none" rtlCol="0">
            <a:spAutoFit/>
          </a:bodyPr>
          <a:lstStyle/>
          <a:p>
            <a:r>
              <a:rPr lang="en-US" dirty="0" smtClean="0"/>
              <a:t>OUTPUT</a:t>
            </a:r>
          </a:p>
          <a:p>
            <a:r>
              <a:rPr lang="en-US" dirty="0" smtClean="0"/>
              <a:t>2x2</a:t>
            </a:r>
            <a:endParaRPr lang="en-US" dirty="0"/>
          </a:p>
        </p:txBody>
      </p:sp>
    </p:spTree>
    <p:extLst>
      <p:ext uri="{BB962C8B-B14F-4D97-AF65-F5344CB8AC3E}">
        <p14:creationId xmlns:p14="http://schemas.microsoft.com/office/powerpoint/2010/main" val="2779551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note- border and filtering</a:t>
            </a:r>
            <a:endParaRPr lang="en-US" dirty="0"/>
          </a:p>
        </p:txBody>
      </p:sp>
      <p:sp>
        <p:nvSpPr>
          <p:cNvPr id="3" name="Content Placeholder 2"/>
          <p:cNvSpPr>
            <a:spLocks noGrp="1"/>
          </p:cNvSpPr>
          <p:nvPr>
            <p:ph idx="1"/>
          </p:nvPr>
        </p:nvSpPr>
        <p:spPr/>
        <p:txBody>
          <a:bodyPr/>
          <a:lstStyle/>
          <a:p>
            <a:r>
              <a:rPr lang="en-US" dirty="0" smtClean="0"/>
              <a:t>Pad with 0s   </a:t>
            </a:r>
            <a:r>
              <a:rPr lang="en-US" sz="2800" dirty="0" smtClean="0"/>
              <a:t>(size of output does not change –still function of input, filter and stride sizes)</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258" y="3405741"/>
            <a:ext cx="32766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830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Note and Overfitting</a:t>
            </a:r>
            <a:endParaRPr lang="en-US" dirty="0"/>
          </a:p>
        </p:txBody>
      </p:sp>
      <p:sp>
        <p:nvSpPr>
          <p:cNvPr id="3" name="Content Placeholder 2"/>
          <p:cNvSpPr>
            <a:spLocks noGrp="1"/>
          </p:cNvSpPr>
          <p:nvPr>
            <p:ph idx="1"/>
          </p:nvPr>
        </p:nvSpPr>
        <p:spPr/>
        <p:txBody>
          <a:bodyPr/>
          <a:lstStyle/>
          <a:p>
            <a:r>
              <a:rPr lang="en-US" dirty="0" smtClean="0"/>
              <a:t>Problem in all NN including CNN</a:t>
            </a:r>
          </a:p>
          <a:p>
            <a:r>
              <a:rPr lang="en-US" dirty="0"/>
              <a:t>Dropout = </a:t>
            </a:r>
            <a:r>
              <a:rPr lang="en-US" dirty="0" smtClean="0"/>
              <a:t>technique to help stop overfitting to training data</a:t>
            </a:r>
          </a:p>
          <a:p>
            <a:pPr lvl="1"/>
            <a:r>
              <a:rPr lang="en-US" sz="1800" dirty="0" smtClean="0"/>
              <a:t>Set to </a:t>
            </a:r>
            <a:r>
              <a:rPr lang="en-US" sz="1800" dirty="0"/>
              <a:t>zero the output of each hidden neuron with probability 0.5. </a:t>
            </a:r>
            <a:endParaRPr lang="en-US" sz="1800" dirty="0" smtClean="0"/>
          </a:p>
          <a:p>
            <a:pPr lvl="1"/>
            <a:r>
              <a:rPr lang="en-US" sz="1800" dirty="0" smtClean="0"/>
              <a:t>The </a:t>
            </a:r>
            <a:r>
              <a:rPr lang="en-US" sz="1800" dirty="0"/>
              <a:t>neurons which are “dropped out” in this way do not contribute to the forward pass and do not participate in backpropagation</a:t>
            </a:r>
            <a:r>
              <a:rPr lang="en-US" sz="1800" dirty="0" smtClean="0"/>
              <a:t>.</a:t>
            </a:r>
          </a:p>
          <a:p>
            <a:pPr lvl="1"/>
            <a:r>
              <a:rPr lang="en-US" sz="1800" b="1" dirty="0">
                <a:solidFill>
                  <a:srgbClr val="FFC000"/>
                </a:solidFill>
              </a:rPr>
              <a:t>This technique reduces complex co-adaptations of neurons, since a neuron cannot rely on the presence of particular other neurons</a:t>
            </a:r>
            <a:r>
              <a:rPr lang="en-US" sz="1800" b="1" dirty="0" smtClean="0">
                <a:solidFill>
                  <a:srgbClr val="FFC000"/>
                </a:solidFill>
              </a:rPr>
              <a:t>.</a:t>
            </a:r>
            <a:endParaRPr lang="en-US" sz="1800" b="1" dirty="0">
              <a:solidFill>
                <a:srgbClr val="FFC000"/>
              </a:solidFill>
            </a:endParaRPr>
          </a:p>
          <a:p>
            <a:pPr lvl="1"/>
            <a:endParaRPr lang="en-US" sz="1800" b="1" dirty="0" smtClean="0">
              <a:solidFill>
                <a:srgbClr val="FFC000"/>
              </a:solidFill>
            </a:endParaRPr>
          </a:p>
          <a:p>
            <a:pPr lvl="1"/>
            <a:r>
              <a:rPr lang="en-US" sz="1800" b="1" i="1" dirty="0" smtClean="0">
                <a:solidFill>
                  <a:srgbClr val="FFC000"/>
                </a:solidFill>
              </a:rPr>
              <a:t>You might choose to do this only on some of the convolution layers (maybe early on)</a:t>
            </a:r>
            <a:endParaRPr lang="en-US" sz="1800" b="1" i="1" dirty="0">
              <a:solidFill>
                <a:srgbClr val="FFC000"/>
              </a:solidFill>
            </a:endParaRPr>
          </a:p>
        </p:txBody>
      </p:sp>
    </p:spTree>
    <p:extLst>
      <p:ext uri="{BB962C8B-B14F-4D97-AF65-F5344CB8AC3E}">
        <p14:creationId xmlns:p14="http://schemas.microsoft.com/office/powerpoint/2010/main" val="4235513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Text Placeholder 2"/>
          <p:cNvSpPr>
            <a:spLocks noGrp="1"/>
          </p:cNvSpPr>
          <p:nvPr>
            <p:ph type="body" idx="1"/>
          </p:nvPr>
        </p:nvSpPr>
        <p:spPr/>
        <p:txBody>
          <a:bodyPr/>
          <a:lstStyle/>
          <a:p>
            <a:r>
              <a:rPr lang="en-US" dirty="0" smtClean="0"/>
              <a:t>A reflection --- CNN is not new</a:t>
            </a:r>
            <a:endParaRPr lang="en-US" dirty="0"/>
          </a:p>
        </p:txBody>
      </p:sp>
    </p:spTree>
    <p:extLst>
      <p:ext uri="{BB962C8B-B14F-4D97-AF65-F5344CB8AC3E}">
        <p14:creationId xmlns:p14="http://schemas.microsoft.com/office/powerpoint/2010/main" val="3268102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5" y="0"/>
            <a:ext cx="8229600" cy="1139825"/>
          </a:xfrm>
        </p:spPr>
        <p:txBody>
          <a:bodyPr/>
          <a:lstStyle/>
          <a:p>
            <a:r>
              <a:rPr lang="en-US" dirty="0" smtClean="0"/>
              <a:t>Some History to reflect on </a:t>
            </a:r>
            <a:endParaRPr lang="en-US" dirty="0"/>
          </a:p>
        </p:txBody>
      </p:sp>
      <p:sp>
        <p:nvSpPr>
          <p:cNvPr id="3" name="Content Placeholder 2"/>
          <p:cNvSpPr>
            <a:spLocks noGrp="1"/>
          </p:cNvSpPr>
          <p:nvPr>
            <p:ph idx="1"/>
          </p:nvPr>
        </p:nvSpPr>
        <p:spPr>
          <a:xfrm>
            <a:off x="422275" y="1201737"/>
            <a:ext cx="8229600" cy="4530725"/>
          </a:xfrm>
        </p:spPr>
        <p:txBody>
          <a:bodyPr/>
          <a:lstStyle/>
          <a:p>
            <a:r>
              <a:rPr lang="en-US" dirty="0" smtClean="0"/>
              <a:t>The concept of learning Convolution mask and fully connected NN layers that make one network comes from 1998 paper by Y. </a:t>
            </a:r>
            <a:r>
              <a:rPr lang="en-US" dirty="0" err="1" smtClean="0"/>
              <a:t>LeCun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3467100"/>
            <a:ext cx="7856537"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985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Deep learning and term CNN start</a:t>
            </a:r>
            <a:endParaRPr lang="en-US" dirty="0"/>
          </a:p>
        </p:txBody>
      </p:sp>
      <p:sp>
        <p:nvSpPr>
          <p:cNvPr id="3" name="Content Placeholder 2"/>
          <p:cNvSpPr>
            <a:spLocks noGrp="1"/>
          </p:cNvSpPr>
          <p:nvPr>
            <p:ph idx="1"/>
          </p:nvPr>
        </p:nvSpPr>
        <p:spPr>
          <a:xfrm>
            <a:off x="-19050" y="1547037"/>
            <a:ext cx="8229600" cy="4530725"/>
          </a:xfrm>
        </p:spPr>
        <p:txBody>
          <a:bodyPr/>
          <a:lstStyle/>
          <a:p>
            <a:r>
              <a:rPr lang="en-US" dirty="0" smtClean="0"/>
              <a:t>2012 A. Geoffrey Hinton….</a:t>
            </a:r>
          </a:p>
          <a:p>
            <a:pPr marL="457200" lvl="1" indent="0">
              <a:buNone/>
            </a:pPr>
            <a:r>
              <a:rPr lang="en-US" sz="2000" dirty="0" smtClean="0">
                <a:hlinkClick r:id="rId2"/>
              </a:rPr>
              <a:t>“ImageNet </a:t>
            </a:r>
            <a:r>
              <a:rPr lang="en-US" sz="2000" dirty="0">
                <a:hlinkClick r:id="rId2"/>
              </a:rPr>
              <a:t>Classification with Deep </a:t>
            </a:r>
            <a:r>
              <a:rPr lang="en-US" sz="2000" dirty="0" smtClean="0">
                <a:hlinkClick r:id="rId2"/>
              </a:rPr>
              <a:t/>
            </a:r>
            <a:br>
              <a:rPr lang="en-US" sz="2000" dirty="0" smtClean="0">
                <a:hlinkClick r:id="rId2"/>
              </a:rPr>
            </a:br>
            <a:r>
              <a:rPr lang="en-US" sz="2000" dirty="0" smtClean="0">
                <a:hlinkClick r:id="rId2"/>
              </a:rPr>
              <a:t>Convolutional </a:t>
            </a:r>
            <a:r>
              <a:rPr lang="en-US" sz="2000" dirty="0">
                <a:hlinkClick r:id="rId2"/>
              </a:rPr>
              <a:t>Neural Networks </a:t>
            </a:r>
            <a:r>
              <a:rPr lang="en-US" sz="2000" dirty="0" smtClean="0">
                <a:hlinkClick r:id="rId2"/>
              </a:rPr>
              <a:t>“</a:t>
            </a:r>
            <a:endParaRPr lang="en-US" sz="2000" dirty="0" smtClean="0"/>
          </a:p>
          <a:p>
            <a:pPr marL="457200" lvl="1" indent="0">
              <a:buNone/>
            </a:pPr>
            <a:endParaRPr lang="en-US" sz="2000" dirty="0"/>
          </a:p>
          <a:p>
            <a:pPr marL="457200" lvl="1" indent="0">
              <a:buNone/>
            </a:pPr>
            <a:r>
              <a:rPr lang="en-US" sz="2000" dirty="0" smtClean="0"/>
              <a:t>Shows success on bigger data sets, makes filters 3D (</a:t>
            </a:r>
            <a:r>
              <a:rPr lang="en-US" sz="2000" dirty="0" err="1" smtClean="0"/>
              <a:t>spacial</a:t>
            </a:r>
            <a:r>
              <a:rPr lang="en-US" sz="2000" dirty="0" smtClean="0"/>
              <a:t> + multichannel/depth)</a:t>
            </a:r>
            <a:endParaRPr lang="en-US"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4140200"/>
            <a:ext cx="791368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09287" y="903769"/>
            <a:ext cx="3634713" cy="1723549"/>
          </a:xfrm>
          <a:prstGeom prst="rect">
            <a:avLst/>
          </a:prstGeom>
          <a:solidFill>
            <a:srgbClr val="FFC000"/>
          </a:solidFill>
        </p:spPr>
        <p:txBody>
          <a:bodyPr wrap="none" rtlCol="0">
            <a:spAutoFit/>
          </a:bodyPr>
          <a:lstStyle/>
          <a:p>
            <a:r>
              <a:rPr lang="en-US" dirty="0" smtClean="0"/>
              <a:t>They went “deeper” –</a:t>
            </a:r>
            <a:br>
              <a:rPr lang="en-US" dirty="0" smtClean="0"/>
            </a:br>
            <a:endParaRPr lang="en-US" dirty="0" smtClean="0"/>
          </a:p>
          <a:p>
            <a:pPr marL="285750" indent="-285750">
              <a:buFont typeface="Arial" panose="020B0604020202020204" pitchFamily="34" charset="0"/>
              <a:buChar char="•"/>
            </a:pPr>
            <a:r>
              <a:rPr lang="en-US" sz="1400" dirty="0" smtClean="0"/>
              <a:t>more layers (“7 layers” versus “4”)</a:t>
            </a:r>
          </a:p>
          <a:p>
            <a:pPr marL="285750" indent="-285750">
              <a:buFont typeface="Arial" panose="020B0604020202020204" pitchFamily="34" charset="0"/>
              <a:buChar char="•"/>
            </a:pPr>
            <a:r>
              <a:rPr lang="en-US" sz="1400" dirty="0" smtClean="0"/>
              <a:t>Number of filters larger</a:t>
            </a:r>
          </a:p>
          <a:p>
            <a:pPr marL="285750" indent="-285750">
              <a:buFont typeface="Arial" panose="020B0604020202020204" pitchFamily="34" charset="0"/>
              <a:buChar char="•"/>
            </a:pPr>
            <a:r>
              <a:rPr lang="en-US" sz="1400" dirty="0" smtClean="0"/>
              <a:t>Larger data sets (1.2 million</a:t>
            </a:r>
            <a:br>
              <a:rPr lang="en-US" sz="1400" dirty="0" smtClean="0"/>
            </a:br>
            <a:r>
              <a:rPr lang="en-US" sz="1400" dirty="0" smtClean="0"/>
              <a:t>images) </a:t>
            </a:r>
          </a:p>
          <a:p>
            <a:pPr marL="285750" indent="-285750">
              <a:buFont typeface="Arial" panose="020B0604020202020204" pitchFamily="34" charset="0"/>
              <a:buChar char="•"/>
            </a:pPr>
            <a:r>
              <a:rPr lang="en-US" sz="1400" dirty="0" smtClean="0"/>
              <a:t>used GPUs to handle computation</a:t>
            </a:r>
            <a:endParaRPr lang="en-US" sz="1400" dirty="0"/>
          </a:p>
        </p:txBody>
      </p:sp>
      <p:sp>
        <p:nvSpPr>
          <p:cNvPr id="5" name="TextBox 4"/>
          <p:cNvSpPr txBox="1"/>
          <p:nvPr/>
        </p:nvSpPr>
        <p:spPr>
          <a:xfrm>
            <a:off x="116958" y="619219"/>
            <a:ext cx="2381693" cy="1015663"/>
          </a:xfrm>
          <a:prstGeom prst="rect">
            <a:avLst/>
          </a:prstGeom>
          <a:solidFill>
            <a:srgbClr val="00B0F0"/>
          </a:solidFill>
        </p:spPr>
        <p:txBody>
          <a:bodyPr wrap="square" rtlCol="0">
            <a:spAutoFit/>
          </a:bodyPr>
          <a:lstStyle/>
          <a:p>
            <a:r>
              <a:rPr lang="en-US" sz="1000" dirty="0"/>
              <a:t>Results –hmmm</a:t>
            </a:r>
            <a:br>
              <a:rPr lang="en-US" sz="1000" dirty="0"/>
            </a:br>
            <a:r>
              <a:rPr lang="en-US" sz="1000" dirty="0"/>
              <a:t>On the test data, </a:t>
            </a:r>
            <a:r>
              <a:rPr lang="en-US" sz="1000" dirty="0" smtClean="0"/>
              <a:t>top-1 </a:t>
            </a:r>
            <a:r>
              <a:rPr lang="en-US" sz="1000" dirty="0"/>
              <a:t>and top-5 error rates of 37.5% and 17.0% which is considerably better than the previous </a:t>
            </a:r>
            <a:r>
              <a:rPr lang="en-US" sz="1000" dirty="0" smtClean="0"/>
              <a:t>state-of-the-art at that time</a:t>
            </a:r>
            <a:endParaRPr lang="en-US" sz="1000" dirty="0"/>
          </a:p>
        </p:txBody>
      </p:sp>
    </p:spTree>
    <p:extLst>
      <p:ext uri="{BB962C8B-B14F-4D97-AF65-F5344CB8AC3E}">
        <p14:creationId xmlns:p14="http://schemas.microsoft.com/office/powerpoint/2010/main" val="27938507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and term CNN start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2" y="4140200"/>
            <a:ext cx="791368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6862" y="1524000"/>
            <a:ext cx="9072868" cy="3139321"/>
          </a:xfrm>
          <a:prstGeom prst="rect">
            <a:avLst/>
          </a:prstGeom>
          <a:noFill/>
        </p:spPr>
        <p:txBody>
          <a:bodyPr wrap="none" rtlCol="0">
            <a:spAutoFit/>
          </a:bodyPr>
          <a:lstStyle/>
          <a:p>
            <a:r>
              <a:rPr lang="en-US" b="1" dirty="0" smtClean="0">
                <a:solidFill>
                  <a:srgbClr val="FFFF00"/>
                </a:solidFill>
              </a:rPr>
              <a:t>Layer 1 : </a:t>
            </a:r>
            <a:r>
              <a:rPr lang="en-US" dirty="0" smtClean="0"/>
              <a:t>224×224×3 </a:t>
            </a:r>
            <a:r>
              <a:rPr lang="en-US" dirty="0"/>
              <a:t>input image with 96 </a:t>
            </a:r>
            <a:r>
              <a:rPr lang="en-US" dirty="0" smtClean="0"/>
              <a:t>masks </a:t>
            </a:r>
            <a:r>
              <a:rPr lang="en-US" dirty="0"/>
              <a:t>of size </a:t>
            </a:r>
            <a:r>
              <a:rPr lang="en-US" dirty="0" smtClean="0"/>
              <a:t>11×11×3 with</a:t>
            </a:r>
            <a:br>
              <a:rPr lang="en-US" dirty="0" smtClean="0"/>
            </a:br>
            <a:r>
              <a:rPr lang="en-US" dirty="0" smtClean="0"/>
              <a:t>              </a:t>
            </a:r>
            <a:r>
              <a:rPr lang="en-US" b="1" dirty="0" smtClean="0">
                <a:solidFill>
                  <a:srgbClr val="92D050"/>
                </a:solidFill>
              </a:rPr>
              <a:t>stride of 4 </a:t>
            </a:r>
            <a:r>
              <a:rPr lang="en-US" dirty="0" smtClean="0"/>
              <a:t>(skip window placement every 4) </a:t>
            </a:r>
            <a:r>
              <a:rPr lang="en-US" dirty="0" smtClean="0">
                <a:sym typeface="Wingdings" panose="05000000000000000000" pitchFamily="2" charset="2"/>
              </a:rPr>
              <a:t> output 55x55x 96</a:t>
            </a:r>
          </a:p>
          <a:p>
            <a:r>
              <a:rPr lang="en-US" dirty="0" smtClean="0">
                <a:sym typeface="Wingdings" panose="05000000000000000000" pitchFamily="2" charset="2"/>
              </a:rPr>
              <a:t>       </a:t>
            </a:r>
          </a:p>
          <a:p>
            <a:r>
              <a:rPr lang="en-US" dirty="0" smtClean="0">
                <a:sym typeface="Wingdings" panose="05000000000000000000" pitchFamily="2" charset="2"/>
              </a:rPr>
              <a:t/>
            </a:r>
            <a:br>
              <a:rPr lang="en-US" dirty="0" smtClean="0">
                <a:sym typeface="Wingdings" panose="05000000000000000000" pitchFamily="2" charset="2"/>
              </a:rPr>
            </a:br>
            <a:r>
              <a:rPr lang="en-US" dirty="0" smtClean="0">
                <a:sym typeface="Wingdings" panose="05000000000000000000" pitchFamily="2" charset="2"/>
              </a:rPr>
              <a:t> Output size = (</a:t>
            </a:r>
            <a:r>
              <a:rPr lang="en-US" dirty="0" err="1" smtClean="0">
                <a:sym typeface="Wingdings" panose="05000000000000000000" pitchFamily="2" charset="2"/>
              </a:rPr>
              <a:t>Original_Size</a:t>
            </a:r>
            <a:r>
              <a:rPr lang="en-US" dirty="0" smtClean="0">
                <a:sym typeface="Wingdings" panose="05000000000000000000" pitchFamily="2" charset="2"/>
              </a:rPr>
              <a:t> –</a:t>
            </a:r>
            <a:r>
              <a:rPr lang="en-US" dirty="0" err="1" smtClean="0">
                <a:sym typeface="Wingdings" panose="05000000000000000000" pitchFamily="2" charset="2"/>
              </a:rPr>
              <a:t>Mask_size</a:t>
            </a:r>
            <a:r>
              <a:rPr lang="en-US" dirty="0" smtClean="0">
                <a:sym typeface="Wingdings" panose="05000000000000000000" pitchFamily="2" charset="2"/>
              </a:rPr>
              <a:t>)/Stride  + 1</a:t>
            </a:r>
          </a:p>
          <a:p>
            <a:r>
              <a:rPr lang="en-US" dirty="0">
                <a:sym typeface="Wingdings" panose="05000000000000000000" pitchFamily="2" charset="2"/>
              </a:rPr>
              <a:t> </a:t>
            </a:r>
            <a:r>
              <a:rPr lang="en-US" dirty="0" smtClean="0">
                <a:sym typeface="Wingdings" panose="05000000000000000000" pitchFamily="2" charset="2"/>
              </a:rPr>
              <a:t>                  = (224-11)/4 + 1 = 213/4 + 1 = 54 + 1 = 55</a:t>
            </a:r>
            <a:br>
              <a:rPr lang="en-US" dirty="0" smtClean="0">
                <a:sym typeface="Wingdings" panose="05000000000000000000" pitchFamily="2" charset="2"/>
              </a:rPr>
            </a:br>
            <a:r>
              <a:rPr lang="en-US" dirty="0" smtClean="0">
                <a:sym typeface="Wingdings" panose="05000000000000000000" pitchFamily="2" charset="2"/>
              </a:rPr>
              <a:t>            </a:t>
            </a:r>
          </a:p>
          <a:p>
            <a:r>
              <a:rPr lang="en-US" dirty="0">
                <a:sym typeface="Wingdings" panose="05000000000000000000" pitchFamily="2" charset="2"/>
              </a:rPr>
              <a:t> </a:t>
            </a:r>
            <a:r>
              <a:rPr lang="en-US" dirty="0" smtClean="0">
                <a:sym typeface="Wingdings" panose="05000000000000000000" pitchFamily="2" charset="2"/>
              </a:rPr>
              <a:t> **apply max pooling in depth**    55x55x48</a:t>
            </a:r>
          </a:p>
          <a:p>
            <a:r>
              <a:rPr lang="en-US" dirty="0">
                <a:sym typeface="Wingdings" panose="05000000000000000000" pitchFamily="2" charset="2"/>
              </a:rPr>
              <a:t> </a:t>
            </a:r>
            <a:r>
              <a:rPr lang="en-US" dirty="0" smtClean="0">
                <a:sym typeface="Wingdings" panose="05000000000000000000" pitchFamily="2" charset="2"/>
              </a:rPr>
              <a:t>           </a:t>
            </a:r>
          </a:p>
          <a:p>
            <a:r>
              <a:rPr lang="en-US" dirty="0" smtClean="0">
                <a:sym typeface="Wingdings" panose="05000000000000000000" pitchFamily="2" charset="2"/>
              </a:rPr>
              <a:t> </a:t>
            </a:r>
            <a:br>
              <a:rPr lang="en-US" dirty="0" smtClean="0">
                <a:sym typeface="Wingdings" panose="05000000000000000000" pitchFamily="2" charset="2"/>
              </a:rPr>
            </a:br>
            <a:r>
              <a:rPr lang="en-US" dirty="0" smtClean="0">
                <a:sym typeface="Wingdings" panose="05000000000000000000" pitchFamily="2" charset="2"/>
              </a:rPr>
              <a:t>              </a:t>
            </a:r>
            <a:endParaRPr lang="en-US" dirty="0" smtClean="0"/>
          </a:p>
        </p:txBody>
      </p:sp>
      <p:sp>
        <p:nvSpPr>
          <p:cNvPr id="3" name="Rectangle 2"/>
          <p:cNvSpPr/>
          <p:nvPr/>
        </p:nvSpPr>
        <p:spPr bwMode="auto">
          <a:xfrm>
            <a:off x="296862" y="4025900"/>
            <a:ext cx="1887538" cy="27051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5" name="Rounded Rectangle 4"/>
          <p:cNvSpPr/>
          <p:nvPr/>
        </p:nvSpPr>
        <p:spPr bwMode="auto">
          <a:xfrm>
            <a:off x="808074" y="6188149"/>
            <a:ext cx="432557" cy="372139"/>
          </a:xfrm>
          <a:prstGeom prst="roundRect">
            <a:avLst/>
          </a:prstGeom>
          <a:noFill/>
          <a:ln w="571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w="38100">
                <a:solidFill>
                  <a:srgbClr val="92D050"/>
                </a:solidFill>
              </a:ln>
              <a:noFill/>
              <a:effectLst/>
              <a:latin typeface="Verdana" pitchFamily="34" charset="0"/>
            </a:endParaRPr>
          </a:p>
        </p:txBody>
      </p:sp>
    </p:spTree>
    <p:extLst>
      <p:ext uri="{BB962C8B-B14F-4D97-AF65-F5344CB8AC3E}">
        <p14:creationId xmlns:p14="http://schemas.microsoft.com/office/powerpoint/2010/main" val="394817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Neural Network</a:t>
            </a:r>
            <a:endParaRPr lang="en-US" dirty="0"/>
          </a:p>
        </p:txBody>
      </p:sp>
      <p:sp>
        <p:nvSpPr>
          <p:cNvPr id="3" name="Text Placeholder 2"/>
          <p:cNvSpPr>
            <a:spLocks noGrp="1"/>
          </p:cNvSpPr>
          <p:nvPr>
            <p:ph type="body" idx="1"/>
          </p:nvPr>
        </p:nvSpPr>
        <p:spPr/>
        <p:txBody>
          <a:bodyPr/>
          <a:lstStyle/>
          <a:p>
            <a:r>
              <a:rPr lang="en-US" dirty="0" smtClean="0"/>
              <a:t>We will discuss the idea behind CNN</a:t>
            </a:r>
            <a:endParaRPr lang="en-US" dirty="0"/>
          </a:p>
        </p:txBody>
      </p:sp>
    </p:spTree>
    <p:extLst>
      <p:ext uri="{BB962C8B-B14F-4D97-AF65-F5344CB8AC3E}">
        <p14:creationId xmlns:p14="http://schemas.microsoft.com/office/powerpoint/2010/main" val="42275567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and term CNN start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4140200"/>
            <a:ext cx="791368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7591" y="1523999"/>
            <a:ext cx="8803758" cy="2462213"/>
          </a:xfrm>
          <a:prstGeom prst="rect">
            <a:avLst/>
          </a:prstGeom>
          <a:noFill/>
        </p:spPr>
        <p:txBody>
          <a:bodyPr wrap="square" rtlCol="0">
            <a:spAutoFit/>
          </a:bodyPr>
          <a:lstStyle/>
          <a:p>
            <a:r>
              <a:rPr lang="en-US" dirty="0" smtClean="0">
                <a:sym typeface="Wingdings" panose="05000000000000000000" pitchFamily="2" charset="2"/>
              </a:rPr>
              <a:t> </a:t>
            </a:r>
            <a:br>
              <a:rPr lang="en-US" dirty="0" smtClean="0">
                <a:sym typeface="Wingdings" panose="05000000000000000000" pitchFamily="2" charset="2"/>
              </a:rPr>
            </a:br>
            <a:r>
              <a:rPr lang="en-US" dirty="0" smtClean="0">
                <a:solidFill>
                  <a:srgbClr val="FFFF00"/>
                </a:solidFill>
              </a:rPr>
              <a:t>Layer 2:</a:t>
            </a:r>
            <a:r>
              <a:rPr lang="en-US" dirty="0" smtClean="0"/>
              <a:t/>
            </a:r>
            <a:br>
              <a:rPr lang="en-US" dirty="0" smtClean="0"/>
            </a:br>
            <a:r>
              <a:rPr lang="en-US" dirty="0" smtClean="0"/>
              <a:t>   input = 55x55 x 48</a:t>
            </a:r>
          </a:p>
          <a:p>
            <a:r>
              <a:rPr lang="en-US" dirty="0"/>
              <a:t> </a:t>
            </a:r>
            <a:r>
              <a:rPr lang="en-US" dirty="0" smtClean="0"/>
              <a:t>   convolution with 256 masks of size 5x5x48</a:t>
            </a:r>
          </a:p>
          <a:p>
            <a:r>
              <a:rPr lang="en-US" dirty="0"/>
              <a:t> </a:t>
            </a:r>
            <a:r>
              <a:rPr lang="en-US" dirty="0" smtClean="0"/>
              <a:t> </a:t>
            </a:r>
            <a:r>
              <a:rPr lang="en-US" dirty="0" smtClean="0">
                <a:sym typeface="Wingdings" panose="05000000000000000000" pitchFamily="2" charset="2"/>
              </a:rPr>
              <a:t> output 51x51x256       </a:t>
            </a:r>
            <a:r>
              <a:rPr lang="en-US" sz="1400" i="1" dirty="0" smtClean="0">
                <a:sym typeface="Wingdings" panose="05000000000000000000" pitchFamily="2" charset="2"/>
              </a:rPr>
              <a:t>(output length = (55-5)/1 + 1 =51 )</a:t>
            </a:r>
            <a:br>
              <a:rPr lang="en-US" sz="1400" i="1" dirty="0" smtClean="0">
                <a:sym typeface="Wingdings" panose="05000000000000000000" pitchFamily="2" charset="2"/>
              </a:rPr>
            </a:br>
            <a:endParaRPr lang="en-US" sz="1400" i="1" dirty="0" smtClean="0">
              <a:sym typeface="Wingdings" panose="05000000000000000000" pitchFamily="2" charset="2"/>
            </a:endParaRPr>
          </a:p>
          <a:p>
            <a:r>
              <a:rPr lang="en-US" dirty="0">
                <a:sym typeface="Wingdings" panose="05000000000000000000" pitchFamily="2" charset="2"/>
              </a:rPr>
              <a:t> </a:t>
            </a:r>
            <a:r>
              <a:rPr lang="en-US" dirty="0" smtClean="0">
                <a:sym typeface="Wingdings" panose="05000000000000000000" pitchFamily="2" charset="2"/>
              </a:rPr>
              <a:t>   max pooled to output 27x27x128 and also applied </a:t>
            </a:r>
            <a:r>
              <a:rPr lang="en-US" dirty="0" err="1" smtClean="0">
                <a:sym typeface="Wingdings" panose="05000000000000000000" pitchFamily="2" charset="2"/>
              </a:rPr>
              <a:t>nonlienar</a:t>
            </a:r>
            <a:endParaRPr lang="en-US" dirty="0" smtClean="0">
              <a:sym typeface="Wingdings" panose="05000000000000000000" pitchFamily="2" charset="2"/>
            </a:endParaRPr>
          </a:p>
          <a:p>
            <a:r>
              <a:rPr lang="en-US" dirty="0">
                <a:sym typeface="Wingdings" panose="05000000000000000000" pitchFamily="2" charset="2"/>
              </a:rPr>
              <a:t> </a:t>
            </a:r>
            <a:r>
              <a:rPr lang="en-US" dirty="0" smtClean="0">
                <a:sym typeface="Wingdings" panose="05000000000000000000" pitchFamily="2" charset="2"/>
              </a:rPr>
              <a:t>            </a:t>
            </a:r>
            <a:r>
              <a:rPr lang="en-US" sz="1400" i="1" dirty="0" smtClean="0">
                <a:sym typeface="Wingdings" panose="05000000000000000000" pitchFamily="2" charset="2"/>
              </a:rPr>
              <a:t>(output length from max pooling = 51/2 +1 =26 +1 =27</a:t>
            </a:r>
            <a:br>
              <a:rPr lang="en-US" sz="1400" i="1" dirty="0" smtClean="0">
                <a:sym typeface="Wingdings" panose="05000000000000000000" pitchFamily="2" charset="2"/>
              </a:rPr>
            </a:br>
            <a:r>
              <a:rPr lang="en-US" sz="1400" i="1" dirty="0" smtClean="0">
                <a:sym typeface="Wingdings" panose="05000000000000000000" pitchFamily="2" charset="2"/>
              </a:rPr>
              <a:t>                  output depth = 256/2 = 128)</a:t>
            </a:r>
            <a:endParaRPr lang="en-US" sz="1400" i="1" dirty="0"/>
          </a:p>
        </p:txBody>
      </p:sp>
      <p:sp>
        <p:nvSpPr>
          <p:cNvPr id="8" name="Rectangle 7"/>
          <p:cNvSpPr/>
          <p:nvPr/>
        </p:nvSpPr>
        <p:spPr bwMode="auto">
          <a:xfrm>
            <a:off x="1934276" y="4140200"/>
            <a:ext cx="1563836" cy="2499094"/>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984115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and term CNN start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4140200"/>
            <a:ext cx="791368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5693" y="1506279"/>
            <a:ext cx="9482917" cy="1754326"/>
          </a:xfrm>
          <a:prstGeom prst="rect">
            <a:avLst/>
          </a:prstGeom>
          <a:noFill/>
        </p:spPr>
        <p:txBody>
          <a:bodyPr wrap="none" rtlCol="0">
            <a:spAutoFit/>
          </a:bodyPr>
          <a:lstStyle/>
          <a:p>
            <a:r>
              <a:rPr lang="en-US" dirty="0" smtClean="0">
                <a:solidFill>
                  <a:srgbClr val="FFC000"/>
                </a:solidFill>
              </a:rPr>
              <a:t>Layer </a:t>
            </a:r>
            <a:r>
              <a:rPr lang="en-US" dirty="0">
                <a:solidFill>
                  <a:srgbClr val="FFC000"/>
                </a:solidFill>
              </a:rPr>
              <a:t>3</a:t>
            </a:r>
            <a:r>
              <a:rPr lang="en-US" dirty="0"/>
              <a:t> :384 kernels of size 3 × 3 × 256 connected to the (normalized, pooled</a:t>
            </a:r>
            <a:r>
              <a:rPr lang="en-US" dirty="0" smtClean="0"/>
              <a:t>)</a:t>
            </a:r>
          </a:p>
          <a:p>
            <a:r>
              <a:rPr lang="en-US" dirty="0"/>
              <a:t> </a:t>
            </a:r>
            <a:r>
              <a:rPr lang="en-US" dirty="0" smtClean="0"/>
              <a:t>    output length = (27-3)/1 + 1 = 25</a:t>
            </a:r>
          </a:p>
          <a:p>
            <a:endParaRPr lang="en-US" dirty="0"/>
          </a:p>
          <a:p>
            <a:r>
              <a:rPr lang="en-US" dirty="0" smtClean="0"/>
              <a:t>     after max pooling  output length = (25/2) = 13  output depth =384/2=192</a:t>
            </a:r>
          </a:p>
          <a:p>
            <a:endParaRPr lang="en-US" dirty="0"/>
          </a:p>
          <a:p>
            <a:r>
              <a:rPr lang="en-US" dirty="0" smtClean="0"/>
              <a:t>    </a:t>
            </a:r>
            <a:r>
              <a:rPr lang="en-US" dirty="0" smtClean="0">
                <a:sym typeface="Wingdings" panose="05000000000000000000" pitchFamily="2" charset="2"/>
              </a:rPr>
              <a:t> output = 13x13x192</a:t>
            </a:r>
            <a:endParaRPr lang="en-US" dirty="0"/>
          </a:p>
        </p:txBody>
      </p:sp>
      <p:sp>
        <p:nvSpPr>
          <p:cNvPr id="3" name="Rectangle 2"/>
          <p:cNvSpPr/>
          <p:nvPr/>
        </p:nvSpPr>
        <p:spPr bwMode="auto">
          <a:xfrm>
            <a:off x="3221665" y="4083050"/>
            <a:ext cx="1212112" cy="2328383"/>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758099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Hinton results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 y="1965251"/>
            <a:ext cx="902811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6958" y="619219"/>
            <a:ext cx="2381693" cy="1015663"/>
          </a:xfrm>
          <a:prstGeom prst="rect">
            <a:avLst/>
          </a:prstGeom>
          <a:solidFill>
            <a:srgbClr val="00B0F0"/>
          </a:solidFill>
        </p:spPr>
        <p:txBody>
          <a:bodyPr wrap="square" rtlCol="0">
            <a:spAutoFit/>
          </a:bodyPr>
          <a:lstStyle/>
          <a:p>
            <a:r>
              <a:rPr lang="en-US" sz="1000" dirty="0"/>
              <a:t>Results –hmmm</a:t>
            </a:r>
            <a:br>
              <a:rPr lang="en-US" sz="1000" dirty="0"/>
            </a:br>
            <a:r>
              <a:rPr lang="en-US" sz="1000" dirty="0"/>
              <a:t>On the test data, </a:t>
            </a:r>
            <a:r>
              <a:rPr lang="en-US" sz="1000" dirty="0" smtClean="0"/>
              <a:t>top-1 </a:t>
            </a:r>
            <a:r>
              <a:rPr lang="en-US" sz="1000" dirty="0"/>
              <a:t>and top-5 error rates of 37.5% and 17.0% which is considerably better than the previous </a:t>
            </a:r>
            <a:r>
              <a:rPr lang="en-US" sz="1000" dirty="0" smtClean="0"/>
              <a:t>state-of-the-art at that time</a:t>
            </a:r>
            <a:endParaRPr lang="en-US" sz="1000" dirty="0"/>
          </a:p>
        </p:txBody>
      </p:sp>
    </p:spTree>
    <p:extLst>
      <p:ext uri="{BB962C8B-B14F-4D97-AF65-F5344CB8AC3E}">
        <p14:creationId xmlns:p14="http://schemas.microsoft.com/office/powerpoint/2010/main" val="36000771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AlexNet</a:t>
            </a:r>
            <a:r>
              <a:rPr lang="en-US" dirty="0" smtClean="0"/>
              <a:t> -Hinton main points</a:t>
            </a:r>
            <a:endParaRPr lang="en-US" dirty="0"/>
          </a:p>
        </p:txBody>
      </p:sp>
      <p:sp>
        <p:nvSpPr>
          <p:cNvPr id="3" name="Content Placeholder 2"/>
          <p:cNvSpPr>
            <a:spLocks noGrp="1"/>
          </p:cNvSpPr>
          <p:nvPr>
            <p:ph idx="1"/>
          </p:nvPr>
        </p:nvSpPr>
        <p:spPr/>
        <p:txBody>
          <a:bodyPr/>
          <a:lstStyle/>
          <a:p>
            <a:r>
              <a:rPr lang="en-US" sz="1600" b="1" dirty="0" err="1" smtClean="0">
                <a:solidFill>
                  <a:srgbClr val="FFC000"/>
                </a:solidFill>
                <a:effectLst/>
              </a:rPr>
              <a:t>Deeper&amp;Bigger</a:t>
            </a:r>
            <a:r>
              <a:rPr lang="en-US" sz="1600" b="1" dirty="0" smtClean="0">
                <a:solidFill>
                  <a:srgbClr val="FFC000"/>
                </a:solidFill>
                <a:effectLst/>
              </a:rPr>
              <a:t/>
            </a:r>
            <a:br>
              <a:rPr lang="en-US" sz="1600" b="1" dirty="0" smtClean="0">
                <a:solidFill>
                  <a:srgbClr val="FFC000"/>
                </a:solidFill>
                <a:effectLst/>
              </a:rPr>
            </a:br>
            <a:endParaRPr lang="en-US" sz="1600" b="1" dirty="0" smtClean="0">
              <a:solidFill>
                <a:srgbClr val="FFC000"/>
              </a:solidFill>
              <a:effectLst/>
            </a:endParaRPr>
          </a:p>
          <a:p>
            <a:r>
              <a:rPr lang="en-US" sz="1600" dirty="0" smtClean="0">
                <a:effectLst/>
              </a:rPr>
              <a:t>Trained </a:t>
            </a:r>
            <a:r>
              <a:rPr lang="en-US" sz="1600" dirty="0">
                <a:effectLst/>
              </a:rPr>
              <a:t>ImageNet data, </a:t>
            </a:r>
            <a:r>
              <a:rPr lang="en-US" sz="1600" dirty="0" smtClean="0">
                <a:effectLst/>
              </a:rPr>
              <a:t>eventually </a:t>
            </a:r>
            <a:r>
              <a:rPr lang="en-US" sz="1600" dirty="0" smtClean="0">
                <a:solidFill>
                  <a:srgbClr val="FFC000"/>
                </a:solidFill>
                <a:effectLst/>
              </a:rPr>
              <a:t>15 </a:t>
            </a:r>
            <a:r>
              <a:rPr lang="en-US" sz="1600" dirty="0">
                <a:solidFill>
                  <a:srgbClr val="FFC000"/>
                </a:solidFill>
                <a:effectLst/>
              </a:rPr>
              <a:t>million </a:t>
            </a:r>
            <a:r>
              <a:rPr lang="en-US" sz="1600" dirty="0">
                <a:effectLst/>
              </a:rPr>
              <a:t>annotated images from a total of over 22,000 categories</a:t>
            </a:r>
            <a:r>
              <a:rPr lang="en-US" sz="1600" dirty="0" smtClean="0">
                <a:effectLst/>
              </a:rPr>
              <a:t>.</a:t>
            </a:r>
            <a:br>
              <a:rPr lang="en-US" sz="1600" dirty="0" smtClean="0">
                <a:effectLst/>
              </a:rPr>
            </a:br>
            <a:endParaRPr lang="en-US" sz="1600" dirty="0">
              <a:effectLst/>
            </a:endParaRPr>
          </a:p>
          <a:p>
            <a:r>
              <a:rPr lang="en-US" sz="1600" b="1" dirty="0">
                <a:solidFill>
                  <a:srgbClr val="FFC000"/>
                </a:solidFill>
                <a:effectLst/>
              </a:rPr>
              <a:t>Used </a:t>
            </a:r>
            <a:r>
              <a:rPr lang="en-US" sz="1600" b="1" dirty="0" err="1">
                <a:solidFill>
                  <a:srgbClr val="FFC000"/>
                </a:solidFill>
                <a:effectLst/>
              </a:rPr>
              <a:t>ReLU</a:t>
            </a:r>
            <a:r>
              <a:rPr lang="en-US" sz="1600" b="1" dirty="0">
                <a:solidFill>
                  <a:srgbClr val="FFC000"/>
                </a:solidFill>
                <a:effectLst/>
              </a:rPr>
              <a:t> for the nonlinearity functions</a:t>
            </a:r>
            <a:r>
              <a:rPr lang="en-US" sz="1600" dirty="0">
                <a:solidFill>
                  <a:srgbClr val="FFC000"/>
                </a:solidFill>
                <a:effectLst/>
              </a:rPr>
              <a:t> </a:t>
            </a:r>
            <a:r>
              <a:rPr lang="en-US" sz="1600" dirty="0">
                <a:effectLst/>
              </a:rPr>
              <a:t>(Found to decrease training time as </a:t>
            </a:r>
            <a:r>
              <a:rPr lang="en-US" sz="1600" dirty="0" err="1">
                <a:effectLst/>
              </a:rPr>
              <a:t>ReLUs</a:t>
            </a:r>
            <a:r>
              <a:rPr lang="en-US" sz="1600" dirty="0">
                <a:effectLst/>
              </a:rPr>
              <a:t> are several times faster than the conventional </a:t>
            </a:r>
            <a:r>
              <a:rPr lang="en-US" sz="1600" dirty="0" err="1">
                <a:effectLst/>
              </a:rPr>
              <a:t>tanh</a:t>
            </a:r>
            <a:r>
              <a:rPr lang="en-US" sz="1600" dirty="0">
                <a:effectLst/>
              </a:rPr>
              <a:t> function</a:t>
            </a:r>
            <a:r>
              <a:rPr lang="en-US" sz="1600" dirty="0" smtClean="0">
                <a:effectLst/>
              </a:rPr>
              <a:t>).</a:t>
            </a:r>
            <a:br>
              <a:rPr lang="en-US" sz="1600" dirty="0" smtClean="0">
                <a:effectLst/>
              </a:rPr>
            </a:br>
            <a:endParaRPr lang="en-US" sz="1600" dirty="0">
              <a:effectLst/>
            </a:endParaRPr>
          </a:p>
          <a:p>
            <a:r>
              <a:rPr lang="en-US" sz="1600" b="1" dirty="0">
                <a:solidFill>
                  <a:srgbClr val="FFC000"/>
                </a:solidFill>
                <a:effectLst/>
              </a:rPr>
              <a:t>Used data augmentation techniques </a:t>
            </a:r>
            <a:r>
              <a:rPr lang="en-US" sz="1600" dirty="0">
                <a:effectLst/>
              </a:rPr>
              <a:t>that consisted of image translations, horizontal reflections, and patch extractions</a:t>
            </a:r>
            <a:r>
              <a:rPr lang="en-US" sz="1600" dirty="0" smtClean="0">
                <a:effectLst/>
              </a:rPr>
              <a:t>.</a:t>
            </a:r>
            <a:br>
              <a:rPr lang="en-US" sz="1600" dirty="0" smtClean="0">
                <a:effectLst/>
              </a:rPr>
            </a:br>
            <a:endParaRPr lang="en-US" sz="1600" dirty="0">
              <a:effectLst/>
            </a:endParaRPr>
          </a:p>
          <a:p>
            <a:r>
              <a:rPr lang="en-US" sz="1600" b="1" dirty="0">
                <a:solidFill>
                  <a:srgbClr val="FFC000"/>
                </a:solidFill>
                <a:effectLst/>
              </a:rPr>
              <a:t>Implemented dropout layers </a:t>
            </a:r>
            <a:r>
              <a:rPr lang="en-US" sz="1600" dirty="0">
                <a:effectLst/>
              </a:rPr>
              <a:t>in order to combat the problem of </a:t>
            </a:r>
            <a:r>
              <a:rPr lang="en-US" sz="1600" b="1" dirty="0">
                <a:solidFill>
                  <a:srgbClr val="FFC000"/>
                </a:solidFill>
                <a:effectLst/>
              </a:rPr>
              <a:t>overfitting</a:t>
            </a:r>
            <a:r>
              <a:rPr lang="en-US" sz="1600" dirty="0">
                <a:effectLst/>
              </a:rPr>
              <a:t> to the training data</a:t>
            </a:r>
            <a:r>
              <a:rPr lang="en-US" sz="1600" dirty="0" smtClean="0">
                <a:effectLst/>
              </a:rPr>
              <a:t>.</a:t>
            </a:r>
            <a:br>
              <a:rPr lang="en-US" sz="1600" dirty="0" smtClean="0">
                <a:effectLst/>
              </a:rPr>
            </a:br>
            <a:endParaRPr lang="en-US" sz="1600" dirty="0">
              <a:effectLst/>
            </a:endParaRPr>
          </a:p>
          <a:p>
            <a:r>
              <a:rPr lang="en-US" sz="1600" dirty="0">
                <a:effectLst/>
              </a:rPr>
              <a:t>Trained the model using batch stochastic gradient descent, with specific values for momentum and weight decay</a:t>
            </a:r>
            <a:r>
              <a:rPr lang="en-US" sz="1600" dirty="0" smtClean="0">
                <a:effectLst/>
              </a:rPr>
              <a:t>.</a:t>
            </a:r>
            <a:br>
              <a:rPr lang="en-US" sz="1600" dirty="0" smtClean="0">
                <a:effectLst/>
              </a:rPr>
            </a:br>
            <a:endParaRPr lang="en-US" sz="1600" dirty="0">
              <a:effectLst/>
            </a:endParaRPr>
          </a:p>
          <a:p>
            <a:r>
              <a:rPr lang="en-US" sz="1600" dirty="0">
                <a:effectLst/>
              </a:rPr>
              <a:t>Trained on two GTX 580 GPUs for </a:t>
            </a:r>
            <a:r>
              <a:rPr lang="en-US" sz="1600" b="1" dirty="0">
                <a:effectLst/>
              </a:rPr>
              <a:t>five to six days</a:t>
            </a:r>
            <a:r>
              <a:rPr lang="en-US" sz="1600" dirty="0">
                <a:effectLst/>
              </a:rPr>
              <a:t>.</a:t>
            </a:r>
          </a:p>
          <a:p>
            <a:pPr marL="0" indent="0">
              <a:buNone/>
            </a:pPr>
            <a:endParaRPr lang="en-US" sz="1600" dirty="0"/>
          </a:p>
        </p:txBody>
      </p:sp>
    </p:spTree>
    <p:extLst>
      <p:ext uri="{BB962C8B-B14F-4D97-AF65-F5344CB8AC3E}">
        <p14:creationId xmlns:p14="http://schemas.microsoft.com/office/powerpoint/2010/main" val="818280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 </a:t>
            </a:r>
            <a:r>
              <a:rPr lang="en-US" b="1" dirty="0">
                <a:effectLst/>
                <a:hlinkClick r:id="rId2"/>
              </a:rPr>
              <a:t>ZF Net</a:t>
            </a:r>
            <a:r>
              <a:rPr lang="en-US" b="1" dirty="0">
                <a:effectLst/>
              </a:rPr>
              <a:t/>
            </a:r>
            <a:br>
              <a:rPr lang="en-US" b="1" dirty="0">
                <a:effectLst/>
              </a:rPr>
            </a:br>
            <a:endParaRPr lang="en-US" dirty="0"/>
          </a:p>
        </p:txBody>
      </p:sp>
      <p:sp>
        <p:nvSpPr>
          <p:cNvPr id="3" name="Content Placeholder 2"/>
          <p:cNvSpPr>
            <a:spLocks noGrp="1"/>
          </p:cNvSpPr>
          <p:nvPr>
            <p:ph idx="1"/>
          </p:nvPr>
        </p:nvSpPr>
        <p:spPr/>
        <p:txBody>
          <a:bodyPr/>
          <a:lstStyle/>
          <a:p>
            <a:r>
              <a:rPr lang="en-US" sz="1600" dirty="0" smtClean="0">
                <a:effectLst/>
              </a:rPr>
              <a:t>similar </a:t>
            </a:r>
            <a:r>
              <a:rPr lang="en-US" sz="1600" dirty="0">
                <a:effectLst/>
              </a:rPr>
              <a:t>architecture to </a:t>
            </a:r>
            <a:r>
              <a:rPr lang="en-US" sz="1600" dirty="0" err="1">
                <a:effectLst/>
              </a:rPr>
              <a:t>AlexNet</a:t>
            </a:r>
            <a:r>
              <a:rPr lang="en-US" sz="1600" dirty="0">
                <a:effectLst/>
              </a:rPr>
              <a:t>, except for a few minor </a:t>
            </a:r>
            <a:r>
              <a:rPr lang="en-US" sz="1600" dirty="0" smtClean="0">
                <a:effectLst/>
              </a:rPr>
              <a:t>modifications.</a:t>
            </a:r>
          </a:p>
          <a:p>
            <a:r>
              <a:rPr lang="en-US" sz="1600" dirty="0" smtClean="0">
                <a:effectLst/>
              </a:rPr>
              <a:t>trained </a:t>
            </a:r>
            <a:r>
              <a:rPr lang="en-US" sz="1600" dirty="0">
                <a:effectLst/>
              </a:rPr>
              <a:t>on only 1.3 million images</a:t>
            </a:r>
            <a:r>
              <a:rPr lang="en-US" sz="1600" dirty="0" smtClean="0">
                <a:effectLst/>
              </a:rPr>
              <a:t>.</a:t>
            </a:r>
          </a:p>
          <a:p>
            <a:r>
              <a:rPr lang="en-US" sz="1600" b="1" dirty="0" smtClean="0">
                <a:solidFill>
                  <a:srgbClr val="FFC000"/>
                </a:solidFill>
                <a:effectLst/>
              </a:rPr>
              <a:t>11.2% error rate in its reduced domain</a:t>
            </a:r>
            <a:r>
              <a:rPr lang="en-US" sz="1600" dirty="0" smtClean="0">
                <a:effectLst/>
              </a:rPr>
              <a:t/>
            </a:r>
            <a:br>
              <a:rPr lang="en-US" sz="1600" dirty="0" smtClean="0">
                <a:effectLst/>
              </a:rPr>
            </a:br>
            <a:endParaRPr lang="en-US" sz="1600" dirty="0">
              <a:effectLst/>
            </a:endParaRPr>
          </a:p>
          <a:p>
            <a:r>
              <a:rPr lang="en-US" sz="1600" dirty="0">
                <a:effectLst/>
              </a:rPr>
              <a:t>Instead of using 11x11 sized filters in the first layer (which is what </a:t>
            </a:r>
            <a:r>
              <a:rPr lang="en-US" sz="1600" dirty="0" err="1">
                <a:effectLst/>
              </a:rPr>
              <a:t>AlexNet</a:t>
            </a:r>
            <a:r>
              <a:rPr lang="en-US" sz="1600" dirty="0">
                <a:effectLst/>
              </a:rPr>
              <a:t> implemented), </a:t>
            </a:r>
            <a:r>
              <a:rPr lang="en-US" sz="1600" b="1" dirty="0">
                <a:solidFill>
                  <a:srgbClr val="FFC000"/>
                </a:solidFill>
                <a:effectLst/>
              </a:rPr>
              <a:t>ZF Net used filters of size 7x7 and a decreased stride value.</a:t>
            </a:r>
            <a:r>
              <a:rPr lang="en-US" sz="1600" dirty="0">
                <a:effectLst/>
              </a:rPr>
              <a:t> The reasoning behind this modification is that a </a:t>
            </a:r>
            <a:r>
              <a:rPr lang="en-US" sz="1600" b="1" i="1" dirty="0">
                <a:solidFill>
                  <a:srgbClr val="FFC000"/>
                </a:solidFill>
                <a:effectLst/>
              </a:rPr>
              <a:t>smaller filter size in the first conv layer helps retain a lot of original pixel information in the input volume</a:t>
            </a:r>
            <a:r>
              <a:rPr lang="en-US" sz="1600" dirty="0">
                <a:effectLst/>
              </a:rPr>
              <a:t>. A filtering of size 11x11 proved to be skipping a lot of relevant information, especially as this is the first conv layer</a:t>
            </a:r>
            <a:r>
              <a:rPr lang="en-US" sz="1600" dirty="0" smtClean="0">
                <a:effectLst/>
              </a:rPr>
              <a:t>.</a:t>
            </a:r>
          </a:p>
          <a:p>
            <a:pPr marL="0" indent="0">
              <a:buNone/>
            </a:pPr>
            <a:endParaRPr lang="en-US" sz="1600" dirty="0">
              <a:effectLst/>
            </a:endParaRPr>
          </a:p>
          <a:p>
            <a:r>
              <a:rPr lang="en-US" sz="1600" dirty="0">
                <a:effectLst/>
              </a:rPr>
              <a:t>As the network grows, we also see a rise in the number of filters used.</a:t>
            </a:r>
          </a:p>
          <a:p>
            <a:r>
              <a:rPr lang="en-US" sz="1600" dirty="0">
                <a:effectLst/>
              </a:rPr>
              <a:t>Used </a:t>
            </a:r>
            <a:r>
              <a:rPr lang="en-US" sz="1600" dirty="0" err="1">
                <a:effectLst/>
              </a:rPr>
              <a:t>ReLUs</a:t>
            </a:r>
            <a:r>
              <a:rPr lang="en-US" sz="1600" dirty="0">
                <a:effectLst/>
              </a:rPr>
              <a:t> for their activation functions, cross-entropy loss for the error function, and trained using batch stochastic gradient descent.</a:t>
            </a:r>
          </a:p>
          <a:p>
            <a:r>
              <a:rPr lang="en-US" sz="1600" dirty="0">
                <a:effectLst/>
              </a:rPr>
              <a:t>Trained on a GTX 580 GPU for </a:t>
            </a:r>
            <a:r>
              <a:rPr lang="en-US" sz="1600" b="1" dirty="0">
                <a:effectLst/>
              </a:rPr>
              <a:t>twelve days</a:t>
            </a:r>
            <a:r>
              <a:rPr lang="en-US" sz="1600" dirty="0">
                <a:effectLst/>
              </a:rPr>
              <a:t>.</a:t>
            </a:r>
          </a:p>
          <a:p>
            <a:r>
              <a:rPr lang="en-US" sz="1600" dirty="0">
                <a:effectLst/>
              </a:rPr>
              <a:t>Developed a visualization technique named </a:t>
            </a:r>
            <a:r>
              <a:rPr lang="en-US" sz="1600" dirty="0" err="1">
                <a:effectLst/>
              </a:rPr>
              <a:t>Deconvolutional</a:t>
            </a:r>
            <a:r>
              <a:rPr lang="en-US" sz="1600" dirty="0">
                <a:effectLst/>
              </a:rPr>
              <a:t> Network, which helps to examine different feature activations and their relation to the input space. Called “</a:t>
            </a:r>
            <a:r>
              <a:rPr lang="en-US" sz="1600" dirty="0" err="1">
                <a:effectLst/>
              </a:rPr>
              <a:t>deconvnet</a:t>
            </a:r>
            <a:r>
              <a:rPr lang="en-US" sz="1600" dirty="0">
                <a:effectLst/>
              </a:rPr>
              <a:t>” because it maps features to pixels (the opposite of what a convolutional layer does).</a:t>
            </a:r>
          </a:p>
          <a:p>
            <a:endParaRPr lang="en-US" sz="1600" dirty="0"/>
          </a:p>
        </p:txBody>
      </p:sp>
    </p:spTree>
    <p:extLst>
      <p:ext uri="{BB962C8B-B14F-4D97-AF65-F5344CB8AC3E}">
        <p14:creationId xmlns:p14="http://schemas.microsoft.com/office/powerpoint/2010/main" val="3410611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a:t>
            </a:r>
            <a:r>
              <a:rPr lang="en-US" b="1" dirty="0">
                <a:effectLst/>
                <a:hlinkClick r:id="rId2"/>
              </a:rPr>
              <a:t>VGG Net</a:t>
            </a:r>
            <a:r>
              <a:rPr lang="en-US" b="1" dirty="0">
                <a:effectLst/>
              </a:rPr>
              <a:t> </a:t>
            </a:r>
            <a:endParaRPr lang="en-US" dirty="0"/>
          </a:p>
        </p:txBody>
      </p:sp>
      <p:sp>
        <p:nvSpPr>
          <p:cNvPr id="3" name="Content Placeholder 2"/>
          <p:cNvSpPr>
            <a:spLocks noGrp="1"/>
          </p:cNvSpPr>
          <p:nvPr>
            <p:ph idx="1"/>
          </p:nvPr>
        </p:nvSpPr>
        <p:spPr/>
        <p:txBody>
          <a:bodyPr/>
          <a:lstStyle/>
          <a:p>
            <a:r>
              <a:rPr lang="en-US" sz="2400" b="1" dirty="0" smtClean="0">
                <a:solidFill>
                  <a:srgbClr val="FFC000"/>
                </a:solidFill>
                <a:effectLst/>
              </a:rPr>
              <a:t>Simpler and smaller filters</a:t>
            </a:r>
            <a:r>
              <a:rPr lang="en-US" sz="2400" dirty="0" smtClean="0">
                <a:effectLst/>
              </a:rPr>
              <a:t> - 19 </a:t>
            </a:r>
            <a:r>
              <a:rPr lang="en-US" sz="2400" dirty="0">
                <a:effectLst/>
              </a:rPr>
              <a:t>layer CNN that strictly used 3x3 filters with stride and pad of 1, along with 2x2 </a:t>
            </a:r>
            <a:r>
              <a:rPr lang="en-US" sz="2400" dirty="0" err="1">
                <a:effectLst/>
              </a:rPr>
              <a:t>maxpooling</a:t>
            </a:r>
            <a:r>
              <a:rPr lang="en-US" sz="2400" dirty="0">
                <a:effectLst/>
              </a:rPr>
              <a:t> layers with stride </a:t>
            </a:r>
            <a:r>
              <a:rPr lang="en-US" sz="2400" dirty="0" smtClean="0">
                <a:effectLst/>
              </a:rPr>
              <a:t>2</a:t>
            </a:r>
            <a:br>
              <a:rPr lang="en-US" sz="2400" dirty="0" smtClean="0">
                <a:effectLst/>
              </a:rPr>
            </a:br>
            <a:endParaRPr lang="en-US" sz="2400" dirty="0" smtClean="0">
              <a:effectLst/>
            </a:endParaRPr>
          </a:p>
          <a:p>
            <a:r>
              <a:rPr lang="en-US" sz="2400" dirty="0">
                <a:effectLst/>
              </a:rPr>
              <a:t>Worked well on both image classification and localization tasks</a:t>
            </a:r>
            <a:r>
              <a:rPr lang="en-US" sz="2400" dirty="0" smtClean="0">
                <a:effectLst/>
              </a:rPr>
              <a:t>.</a:t>
            </a:r>
            <a:br>
              <a:rPr lang="en-US" sz="2400" dirty="0" smtClean="0">
                <a:effectLst/>
              </a:rPr>
            </a:br>
            <a:endParaRPr lang="en-US" sz="2400" dirty="0" smtClean="0">
              <a:effectLst/>
            </a:endParaRPr>
          </a:p>
          <a:p>
            <a:r>
              <a:rPr lang="en-US" sz="2400" dirty="0" smtClean="0">
                <a:effectLst/>
              </a:rPr>
              <a:t>trained </a:t>
            </a:r>
            <a:r>
              <a:rPr lang="en-US" sz="2400" dirty="0">
                <a:effectLst/>
              </a:rPr>
              <a:t>on 4 </a:t>
            </a:r>
            <a:r>
              <a:rPr lang="en-US" sz="2400" dirty="0" err="1">
                <a:effectLst/>
              </a:rPr>
              <a:t>Nvidia</a:t>
            </a:r>
            <a:r>
              <a:rPr lang="en-US" sz="2400" dirty="0">
                <a:effectLst/>
              </a:rPr>
              <a:t> Titan Black GPUs for </a:t>
            </a:r>
            <a:r>
              <a:rPr lang="en-US" sz="2400" b="1" dirty="0">
                <a:effectLst/>
              </a:rPr>
              <a:t>two to three weeks</a:t>
            </a:r>
            <a:r>
              <a:rPr lang="en-US" sz="2400" dirty="0" smtClean="0">
                <a:effectLst/>
              </a:rPr>
              <a:t>.</a:t>
            </a:r>
          </a:p>
          <a:p>
            <a:r>
              <a:rPr lang="en-US" sz="2400" b="1" dirty="0">
                <a:solidFill>
                  <a:srgbClr val="FFC000"/>
                </a:solidFill>
                <a:effectLst/>
              </a:rPr>
              <a:t>7.3% error rate</a:t>
            </a:r>
            <a:endParaRPr lang="en-US" sz="2400" b="1" dirty="0">
              <a:solidFill>
                <a:srgbClr val="FFC000"/>
              </a:solidFill>
            </a:endParaRPr>
          </a:p>
        </p:txBody>
      </p:sp>
    </p:spTree>
    <p:extLst>
      <p:ext uri="{BB962C8B-B14F-4D97-AF65-F5344CB8AC3E}">
        <p14:creationId xmlns:p14="http://schemas.microsoft.com/office/powerpoint/2010/main" val="25824299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 </a:t>
            </a:r>
            <a:r>
              <a:rPr lang="en-US" b="1" dirty="0" err="1">
                <a:effectLst/>
                <a:hlinkClick r:id="rId2"/>
              </a:rPr>
              <a:t>GoogLeNet</a:t>
            </a:r>
            <a:r>
              <a:rPr lang="en-US" b="1" dirty="0">
                <a:effectLst/>
              </a:rPr>
              <a:t> </a:t>
            </a:r>
            <a:br>
              <a:rPr lang="en-US" b="1" dirty="0">
                <a:effectLst/>
              </a:rPr>
            </a:br>
            <a:endParaRPr lang="en-US" dirty="0"/>
          </a:p>
        </p:txBody>
      </p:sp>
      <p:sp>
        <p:nvSpPr>
          <p:cNvPr id="3" name="Content Placeholder 2"/>
          <p:cNvSpPr>
            <a:spLocks noGrp="1"/>
          </p:cNvSpPr>
          <p:nvPr>
            <p:ph idx="1"/>
          </p:nvPr>
        </p:nvSpPr>
        <p:spPr/>
        <p:txBody>
          <a:bodyPr/>
          <a:lstStyle/>
          <a:p>
            <a:r>
              <a:rPr lang="en-US" sz="1800" dirty="0">
                <a:effectLst/>
              </a:rPr>
              <a:t> 22 layer </a:t>
            </a:r>
            <a:r>
              <a:rPr lang="en-US" sz="1800" dirty="0" smtClean="0">
                <a:effectLst/>
              </a:rPr>
              <a:t>CNN (separating convoluting and pooling and activation/nonlinear)</a:t>
            </a:r>
          </a:p>
          <a:p>
            <a:r>
              <a:rPr lang="en-US" sz="1800" b="1" dirty="0">
                <a:solidFill>
                  <a:srgbClr val="FFC000"/>
                </a:solidFill>
                <a:effectLst/>
              </a:rPr>
              <a:t>a </a:t>
            </a:r>
            <a:r>
              <a:rPr lang="en-US" sz="1800" b="1" dirty="0" smtClean="0">
                <a:solidFill>
                  <a:srgbClr val="FFC000"/>
                </a:solidFill>
                <a:effectLst/>
              </a:rPr>
              <a:t>top </a:t>
            </a:r>
            <a:r>
              <a:rPr lang="en-US" sz="1800" b="1" dirty="0">
                <a:solidFill>
                  <a:srgbClr val="FFC000"/>
                </a:solidFill>
                <a:effectLst/>
              </a:rPr>
              <a:t>5 error rate of 6.7</a:t>
            </a:r>
            <a:r>
              <a:rPr lang="en-US" sz="1800" b="1" dirty="0" smtClean="0">
                <a:solidFill>
                  <a:srgbClr val="FFC000"/>
                </a:solidFill>
                <a:effectLst/>
              </a:rPr>
              <a:t>%</a:t>
            </a:r>
          </a:p>
          <a:p>
            <a:r>
              <a:rPr lang="en-US" sz="1800" dirty="0" smtClean="0">
                <a:effectLst/>
              </a:rPr>
              <a:t>first </a:t>
            </a:r>
            <a:r>
              <a:rPr lang="en-US" sz="1800" dirty="0">
                <a:effectLst/>
              </a:rPr>
              <a:t>CNN architectures that really </a:t>
            </a:r>
            <a:r>
              <a:rPr lang="en-US" sz="1800" b="1" dirty="0" smtClean="0">
                <a:solidFill>
                  <a:srgbClr val="FFC000"/>
                </a:solidFill>
                <a:effectLst/>
              </a:rPr>
              <a:t>strayed from the general approach of simply stacking conv and pooling layers on top of each other in a sequential structure</a:t>
            </a:r>
            <a:endParaRPr lang="en-US" sz="1800" b="1" dirty="0">
              <a:solidFill>
                <a:srgbClr val="FFC000"/>
              </a:solidFill>
            </a:endParaRPr>
          </a:p>
        </p:txBody>
      </p:sp>
      <p:pic>
        <p:nvPicPr>
          <p:cNvPr id="1026" name="Picture 2" descr="https://adeshpande3.github.io/assets/GoogLe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848099"/>
            <a:ext cx="881062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763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hlinkClick r:id="rId2"/>
              </a:rPr>
              <a:t>GoogLeNet</a:t>
            </a:r>
            <a:r>
              <a:rPr lang="en-US" b="1" dirty="0">
                <a:effectLst/>
              </a:rPr>
              <a:t> </a:t>
            </a:r>
            <a:r>
              <a:rPr lang="en-US" b="1" dirty="0" smtClean="0">
                <a:effectLst/>
              </a:rPr>
              <a:t> -non sequential Inception model</a:t>
            </a:r>
            <a:r>
              <a:rPr lang="en-US" b="1" dirty="0">
                <a:effectLst/>
              </a:rPr>
              <a:t/>
            </a:r>
            <a:br>
              <a:rPr lang="en-US" b="1" dirty="0">
                <a:effectLst/>
              </a:rPr>
            </a:br>
            <a:endParaRPr lang="en-US" dirty="0"/>
          </a:p>
        </p:txBody>
      </p:sp>
      <p:sp>
        <p:nvSpPr>
          <p:cNvPr id="3" name="Content Placeholder 2"/>
          <p:cNvSpPr>
            <a:spLocks noGrp="1"/>
          </p:cNvSpPr>
          <p:nvPr>
            <p:ph idx="1"/>
          </p:nvPr>
        </p:nvSpPr>
        <p:spPr>
          <a:xfrm>
            <a:off x="474551" y="1334386"/>
            <a:ext cx="8229600" cy="4530725"/>
          </a:xfrm>
        </p:spPr>
        <p:txBody>
          <a:bodyPr/>
          <a:lstStyle/>
          <a:p>
            <a:r>
              <a:rPr lang="en-US" sz="1800" dirty="0">
                <a:effectLst/>
              </a:rPr>
              <a:t> </a:t>
            </a:r>
            <a:r>
              <a:rPr lang="en-US" sz="1800" b="1" dirty="0" smtClean="0">
                <a:solidFill>
                  <a:srgbClr val="FFC000"/>
                </a:solidFill>
                <a:effectLst/>
              </a:rPr>
              <a:t>strayed from the general approach of simply stacking conv and pooling layers on top of each other in a sequential structure</a:t>
            </a:r>
            <a:endParaRPr lang="en-US" sz="1800" b="1" dirty="0">
              <a:solidFill>
                <a:srgbClr val="FFC000"/>
              </a:solidFill>
            </a:endParaRPr>
          </a:p>
        </p:txBody>
      </p:sp>
      <p:pic>
        <p:nvPicPr>
          <p:cNvPr id="2050" name="Picture 2" descr="https://adeshpande3.github.io/assets/GoogLeNet2.png"/>
          <p:cNvPicPr>
            <a:picLocks noChangeAspect="1" noChangeArrowheads="1"/>
          </p:cNvPicPr>
          <p:nvPr/>
        </p:nvPicPr>
        <p:blipFill rotWithShape="1">
          <a:blip r:embed="rId3">
            <a:extLst>
              <a:ext uri="{28A0092B-C50C-407E-A947-70E740481C1C}">
                <a14:useLocalDpi xmlns:a14="http://schemas.microsoft.com/office/drawing/2010/main" val="0"/>
              </a:ext>
            </a:extLst>
          </a:blip>
          <a:srcRect b="15429"/>
          <a:stretch/>
        </p:blipFill>
        <p:spPr bwMode="auto">
          <a:xfrm>
            <a:off x="474551" y="2397678"/>
            <a:ext cx="8743950" cy="2642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deshpande3.github.io/assets/GoogLeNet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920" y="3860589"/>
            <a:ext cx="6105377" cy="3082471"/>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bwMode="auto">
          <a:xfrm>
            <a:off x="1430078" y="3718755"/>
            <a:ext cx="2052084" cy="725654"/>
          </a:xfrm>
          <a:prstGeom prst="downArrow">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5" name="Oval 4"/>
          <p:cNvSpPr/>
          <p:nvPr/>
        </p:nvSpPr>
        <p:spPr bwMode="auto">
          <a:xfrm>
            <a:off x="2158409" y="3860589"/>
            <a:ext cx="6103089" cy="3220695"/>
          </a:xfrm>
          <a:prstGeom prst="ellipse">
            <a:avLst/>
          </a:prstGeom>
          <a:no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6" name="Up Arrow 5"/>
          <p:cNvSpPr/>
          <p:nvPr/>
        </p:nvSpPr>
        <p:spPr bwMode="auto">
          <a:xfrm>
            <a:off x="3774558" y="4231758"/>
            <a:ext cx="202019" cy="2626242"/>
          </a:xfrm>
          <a:prstGeom prst="up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7" name="TextBox 6"/>
          <p:cNvSpPr txBox="1"/>
          <p:nvPr/>
        </p:nvSpPr>
        <p:spPr>
          <a:xfrm>
            <a:off x="5433237" y="6443330"/>
            <a:ext cx="906017" cy="369332"/>
          </a:xfrm>
          <a:prstGeom prst="rect">
            <a:avLst/>
          </a:prstGeom>
          <a:noFill/>
        </p:spPr>
        <p:txBody>
          <a:bodyPr wrap="none" rtlCol="0">
            <a:spAutoFit/>
          </a:bodyPr>
          <a:lstStyle/>
          <a:p>
            <a:r>
              <a:rPr lang="en-US" dirty="0">
                <a:solidFill>
                  <a:srgbClr val="C00000"/>
                </a:solidFill>
              </a:rPr>
              <a:t>INPUT</a:t>
            </a:r>
          </a:p>
        </p:txBody>
      </p:sp>
      <p:sp>
        <p:nvSpPr>
          <p:cNvPr id="11" name="TextBox 10"/>
          <p:cNvSpPr txBox="1"/>
          <p:nvPr/>
        </p:nvSpPr>
        <p:spPr>
          <a:xfrm>
            <a:off x="5471575" y="4095759"/>
            <a:ext cx="1127232" cy="369332"/>
          </a:xfrm>
          <a:prstGeom prst="rect">
            <a:avLst/>
          </a:prstGeom>
          <a:noFill/>
        </p:spPr>
        <p:txBody>
          <a:bodyPr wrap="none" rtlCol="0">
            <a:spAutoFit/>
          </a:bodyPr>
          <a:lstStyle/>
          <a:p>
            <a:r>
              <a:rPr lang="en-US" dirty="0" smtClean="0">
                <a:solidFill>
                  <a:srgbClr val="C00000"/>
                </a:solidFill>
              </a:rPr>
              <a:t>OUTPUT</a:t>
            </a:r>
            <a:endParaRPr lang="en-US" dirty="0">
              <a:solidFill>
                <a:srgbClr val="C00000"/>
              </a:solidFill>
            </a:endParaRPr>
          </a:p>
        </p:txBody>
      </p:sp>
      <p:sp>
        <p:nvSpPr>
          <p:cNvPr id="12" name="TextBox 11"/>
          <p:cNvSpPr txBox="1"/>
          <p:nvPr/>
        </p:nvSpPr>
        <p:spPr>
          <a:xfrm>
            <a:off x="1957874" y="5902592"/>
            <a:ext cx="1410964" cy="646331"/>
          </a:xfrm>
          <a:prstGeom prst="rect">
            <a:avLst/>
          </a:prstGeom>
          <a:solidFill>
            <a:schemeClr val="tx1"/>
          </a:solidFill>
        </p:spPr>
        <p:txBody>
          <a:bodyPr wrap="none" rtlCol="0">
            <a:spAutoFit/>
          </a:bodyPr>
          <a:lstStyle/>
          <a:p>
            <a:r>
              <a:rPr lang="en-US" dirty="0" smtClean="0">
                <a:solidFill>
                  <a:srgbClr val="C00000"/>
                </a:solidFill>
              </a:rPr>
              <a:t>NOT</a:t>
            </a:r>
          </a:p>
          <a:p>
            <a:r>
              <a:rPr lang="en-US" dirty="0" smtClean="0">
                <a:solidFill>
                  <a:srgbClr val="C00000"/>
                </a:solidFill>
              </a:rPr>
              <a:t>Sequential</a:t>
            </a:r>
            <a:endParaRPr lang="en-US" dirty="0">
              <a:solidFill>
                <a:srgbClr val="C00000"/>
              </a:solidFill>
            </a:endParaRPr>
          </a:p>
        </p:txBody>
      </p:sp>
    </p:spTree>
    <p:extLst>
      <p:ext uri="{BB962C8B-B14F-4D97-AF65-F5344CB8AC3E}">
        <p14:creationId xmlns:p14="http://schemas.microsoft.com/office/powerpoint/2010/main" val="29672208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GoogLeNet</a:t>
            </a:r>
            <a:endParaRPr lang="en-US" dirty="0"/>
          </a:p>
        </p:txBody>
      </p:sp>
      <p:sp>
        <p:nvSpPr>
          <p:cNvPr id="3" name="Content Placeholder 2"/>
          <p:cNvSpPr>
            <a:spLocks noGrp="1"/>
          </p:cNvSpPr>
          <p:nvPr>
            <p:ph idx="1"/>
          </p:nvPr>
        </p:nvSpPr>
        <p:spPr>
          <a:xfrm>
            <a:off x="404037" y="1270591"/>
            <a:ext cx="8229600" cy="4530725"/>
          </a:xfrm>
        </p:spPr>
        <p:txBody>
          <a:bodyPr/>
          <a:lstStyle/>
          <a:p>
            <a:r>
              <a:rPr lang="en-US" sz="1600" dirty="0">
                <a:effectLst/>
              </a:rPr>
              <a:t>Used 9 Inception modules in the whole architecture, with over 100 layers in total! Now that is deep</a:t>
            </a:r>
            <a:r>
              <a:rPr lang="en-US" sz="1600" dirty="0" smtClean="0">
                <a:effectLst/>
              </a:rPr>
              <a:t>…</a:t>
            </a:r>
            <a:br>
              <a:rPr lang="en-US" sz="1600" dirty="0" smtClean="0">
                <a:effectLst/>
              </a:rPr>
            </a:br>
            <a:endParaRPr lang="en-US" sz="1600" dirty="0">
              <a:effectLst/>
            </a:endParaRPr>
          </a:p>
          <a:p>
            <a:r>
              <a:rPr lang="en-US" sz="1600" b="1" dirty="0">
                <a:solidFill>
                  <a:srgbClr val="FFC000"/>
                </a:solidFill>
                <a:effectLst/>
              </a:rPr>
              <a:t>No use of fully connected layers! </a:t>
            </a:r>
            <a:r>
              <a:rPr lang="en-US" sz="1600" dirty="0">
                <a:effectLst/>
              </a:rPr>
              <a:t>They </a:t>
            </a:r>
            <a:r>
              <a:rPr lang="en-US" sz="1600" i="1" dirty="0">
                <a:solidFill>
                  <a:srgbClr val="FFC000"/>
                </a:solidFill>
                <a:effectLst/>
              </a:rPr>
              <a:t>use an average pool instead</a:t>
            </a:r>
            <a:r>
              <a:rPr lang="en-US" sz="1600" dirty="0">
                <a:effectLst/>
              </a:rPr>
              <a:t>, to go from a 7x7x1024 volume to a 1x1x1024 volume. This saves a huge number of parameters</a:t>
            </a:r>
            <a:r>
              <a:rPr lang="en-US" sz="1600" dirty="0" smtClean="0">
                <a:effectLst/>
              </a:rPr>
              <a:t>.</a:t>
            </a:r>
            <a:br>
              <a:rPr lang="en-US" sz="1600" dirty="0" smtClean="0">
                <a:effectLst/>
              </a:rPr>
            </a:br>
            <a:endParaRPr lang="en-US" sz="1600" dirty="0">
              <a:effectLst/>
            </a:endParaRPr>
          </a:p>
          <a:p>
            <a:r>
              <a:rPr lang="en-US" sz="1600" b="1" dirty="0">
                <a:solidFill>
                  <a:srgbClr val="FFC000"/>
                </a:solidFill>
                <a:effectLst/>
              </a:rPr>
              <a:t>Uses 12x fewer parameters than </a:t>
            </a:r>
            <a:r>
              <a:rPr lang="en-US" sz="1600" b="1" dirty="0" err="1">
                <a:solidFill>
                  <a:srgbClr val="FFC000"/>
                </a:solidFill>
                <a:effectLst/>
              </a:rPr>
              <a:t>AlexNet</a:t>
            </a:r>
            <a:r>
              <a:rPr lang="en-US" sz="1600" b="1" dirty="0" smtClean="0">
                <a:solidFill>
                  <a:srgbClr val="FFC000"/>
                </a:solidFill>
                <a:effectLst/>
              </a:rPr>
              <a:t>.</a:t>
            </a:r>
            <a:br>
              <a:rPr lang="en-US" sz="1600" b="1" dirty="0" smtClean="0">
                <a:solidFill>
                  <a:srgbClr val="FFC000"/>
                </a:solidFill>
                <a:effectLst/>
              </a:rPr>
            </a:br>
            <a:endParaRPr lang="en-US" sz="1600" b="1" dirty="0">
              <a:solidFill>
                <a:srgbClr val="FFC000"/>
              </a:solidFill>
              <a:effectLst/>
            </a:endParaRPr>
          </a:p>
          <a:p>
            <a:r>
              <a:rPr lang="en-US" sz="1600" dirty="0">
                <a:effectLst/>
              </a:rPr>
              <a:t>During testing, multiple crops of the same image were created, fed into the network, and the </a:t>
            </a:r>
            <a:r>
              <a:rPr lang="en-US" sz="1600" dirty="0" err="1">
                <a:effectLst/>
              </a:rPr>
              <a:t>softmax</a:t>
            </a:r>
            <a:r>
              <a:rPr lang="en-US" sz="1600" dirty="0">
                <a:effectLst/>
              </a:rPr>
              <a:t> probabilities were averaged to give us the final solution</a:t>
            </a:r>
            <a:r>
              <a:rPr lang="en-US" sz="1600" dirty="0" smtClean="0">
                <a:effectLst/>
              </a:rPr>
              <a:t>.</a:t>
            </a:r>
            <a:br>
              <a:rPr lang="en-US" sz="1600" dirty="0" smtClean="0">
                <a:effectLst/>
              </a:rPr>
            </a:br>
            <a:endParaRPr lang="en-US" sz="1600" dirty="0">
              <a:effectLst/>
            </a:endParaRPr>
          </a:p>
          <a:p>
            <a:r>
              <a:rPr lang="en-US" sz="1600" dirty="0" smtClean="0">
                <a:effectLst/>
              </a:rPr>
              <a:t>Trained </a:t>
            </a:r>
            <a:r>
              <a:rPr lang="en-US" sz="1600" dirty="0">
                <a:effectLst/>
              </a:rPr>
              <a:t>on “a few high-end GPUs </a:t>
            </a:r>
            <a:r>
              <a:rPr lang="en-US" sz="1600" b="1" dirty="0">
                <a:effectLst/>
              </a:rPr>
              <a:t>within a week</a:t>
            </a:r>
            <a:r>
              <a:rPr lang="en-US" sz="1600" dirty="0">
                <a:effectLst/>
              </a:rPr>
              <a:t>”.</a:t>
            </a:r>
          </a:p>
          <a:p>
            <a:endParaRPr lang="en-US" sz="1600" dirty="0"/>
          </a:p>
        </p:txBody>
      </p:sp>
    </p:spTree>
    <p:extLst>
      <p:ext uri="{BB962C8B-B14F-4D97-AF65-F5344CB8AC3E}">
        <p14:creationId xmlns:p14="http://schemas.microsoft.com/office/powerpoint/2010/main" val="10190446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TensorFlow</a:t>
            </a:r>
            <a:endParaRPr lang="en-US" dirty="0"/>
          </a:p>
        </p:txBody>
      </p:sp>
      <p:sp>
        <p:nvSpPr>
          <p:cNvPr id="3" name="Content Placeholder 2"/>
          <p:cNvSpPr>
            <a:spLocks noGrp="1"/>
          </p:cNvSpPr>
          <p:nvPr>
            <p:ph idx="1"/>
          </p:nvPr>
        </p:nvSpPr>
        <p:spPr/>
        <p:txBody>
          <a:bodyPr/>
          <a:lstStyle/>
          <a:p>
            <a:r>
              <a:rPr lang="en-US" sz="2000" b="1" dirty="0" smtClean="0"/>
              <a:t>Google released 2016 open source Machine Learning framework</a:t>
            </a:r>
            <a:r>
              <a:rPr lang="en-US" sz="2000" dirty="0" smtClean="0"/>
              <a:t/>
            </a:r>
            <a:br>
              <a:rPr lang="en-US" sz="2000" dirty="0" smtClean="0"/>
            </a:br>
            <a:endParaRPr lang="en-US" sz="2000" dirty="0" smtClean="0"/>
          </a:p>
          <a:p>
            <a:r>
              <a:rPr lang="en-US" sz="2000" b="1" dirty="0" smtClean="0"/>
              <a:t>Features </a:t>
            </a:r>
            <a:r>
              <a:rPr lang="en-US" sz="2000" b="1" dirty="0" err="1" smtClean="0"/>
              <a:t>GoogleNet</a:t>
            </a:r>
            <a:r>
              <a:rPr lang="en-US" sz="2000" b="1" dirty="0" smtClean="0"/>
              <a:t> CNN technology </a:t>
            </a:r>
            <a:r>
              <a:rPr lang="en-US" sz="1400" b="1" dirty="0" smtClean="0"/>
              <a:t>(can have different architectures of CNNs)</a:t>
            </a:r>
            <a:r>
              <a:rPr lang="en-US" sz="1400" dirty="0" smtClean="0"/>
              <a:t/>
            </a:r>
            <a:br>
              <a:rPr lang="en-US" sz="1400" dirty="0" smtClean="0"/>
            </a:br>
            <a:endParaRPr lang="en-US" sz="1400" dirty="0" smtClean="0"/>
          </a:p>
          <a:p>
            <a:r>
              <a:rPr lang="en-US" sz="2000" b="1" dirty="0" smtClean="0"/>
              <a:t>Languages:</a:t>
            </a:r>
            <a:r>
              <a:rPr lang="en-US" sz="2000" dirty="0" smtClean="0"/>
              <a:t> Python and C++ and now Java, Go </a:t>
            </a:r>
            <a:r>
              <a:rPr lang="en-US" sz="1600" dirty="0" smtClean="0"/>
              <a:t>(but, level of support unclear)</a:t>
            </a:r>
          </a:p>
          <a:p>
            <a:r>
              <a:rPr lang="en-US" sz="2000" b="1" dirty="0" smtClean="0"/>
              <a:t>New Languages: </a:t>
            </a:r>
            <a:r>
              <a:rPr lang="en-US" sz="2000" dirty="0" smtClean="0"/>
              <a:t>new support for higher level front-end language like </a:t>
            </a:r>
            <a:r>
              <a:rPr lang="en-US" sz="2000" dirty="0" err="1" smtClean="0"/>
              <a:t>Keras</a:t>
            </a:r>
            <a:r>
              <a:rPr lang="en-US" sz="2000" dirty="0" smtClean="0"/>
              <a:t> </a:t>
            </a:r>
            <a:r>
              <a:rPr lang="en-US" sz="1600" dirty="0" smtClean="0"/>
              <a:t>(python based)</a:t>
            </a:r>
          </a:p>
          <a:p>
            <a:r>
              <a:rPr lang="en-US" sz="2000" b="1" dirty="0" smtClean="0"/>
              <a:t>Other ML: </a:t>
            </a:r>
            <a:r>
              <a:rPr lang="en-US" sz="2000" dirty="0" smtClean="0"/>
              <a:t>Adding other Machine Learning algorithms: K-Means, Support Vector Machines, Random Forest,  etc.</a:t>
            </a:r>
          </a:p>
          <a:p>
            <a:r>
              <a:rPr lang="en-US" sz="2000" dirty="0" smtClean="0"/>
              <a:t>Train on your own </a:t>
            </a:r>
            <a:r>
              <a:rPr lang="en-US" sz="2000" dirty="0" err="1" smtClean="0"/>
              <a:t>machineS</a:t>
            </a:r>
            <a:r>
              <a:rPr lang="en-US" sz="2000" dirty="0"/>
              <a:t> </a:t>
            </a:r>
            <a:r>
              <a:rPr lang="en-US" sz="2000" dirty="0" smtClean="0"/>
              <a:t>(</a:t>
            </a:r>
            <a:r>
              <a:rPr lang="en-US" sz="2000" dirty="0" err="1" smtClean="0"/>
              <a:t>gpus</a:t>
            </a:r>
            <a:r>
              <a:rPr lang="en-US" sz="2000" dirty="0" smtClean="0"/>
              <a:t>) or cloud </a:t>
            </a:r>
          </a:p>
          <a:p>
            <a:r>
              <a:rPr lang="en-US" sz="2000" dirty="0" smtClean="0"/>
              <a:t>Run on any device (mobile/embedded, machines, special purpose GPUs) or run on service in cloud</a:t>
            </a:r>
          </a:p>
          <a:p>
            <a:endParaRPr lang="en-US" sz="2000" dirty="0" smtClean="0"/>
          </a:p>
          <a:p>
            <a:pPr marL="0" indent="0">
              <a:buNone/>
            </a:pPr>
            <a:endParaRPr lang="en-US" sz="2000" dirty="0"/>
          </a:p>
        </p:txBody>
      </p:sp>
      <p:pic>
        <p:nvPicPr>
          <p:cNvPr id="1026" name="Picture 2" descr="https://lh3.googleusercontent.com/hIViPosdbSGUpLmPnP2WqL9EmvoVOXW7dy6nztmY5NZ9_u5lumMz4sQjjsBZ2QxjyZZCIPgucD2rhdL5uR7K0vLi09CEJYY=s6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4083" y="434052"/>
            <a:ext cx="1977286" cy="11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8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t>
            </a:r>
            <a:endParaRPr lang="en-US" dirty="0"/>
          </a:p>
        </p:txBody>
      </p:sp>
      <p:sp>
        <p:nvSpPr>
          <p:cNvPr id="3" name="Content Placeholder 2"/>
          <p:cNvSpPr>
            <a:spLocks noGrp="1"/>
          </p:cNvSpPr>
          <p:nvPr>
            <p:ph idx="1"/>
          </p:nvPr>
        </p:nvSpPr>
        <p:spPr/>
        <p:txBody>
          <a:bodyPr/>
          <a:lstStyle/>
          <a:p>
            <a:pPr marL="0" indent="0">
              <a:buNone/>
            </a:pPr>
            <a:r>
              <a:rPr lang="en-US" dirty="0" smtClean="0"/>
              <a:t>SIMPLE example –want to detect X or O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899" y="2528094"/>
            <a:ext cx="5186853" cy="3729520"/>
          </a:xfrm>
          <a:prstGeom prst="rect">
            <a:avLst/>
          </a:prstGeom>
        </p:spPr>
      </p:pic>
    </p:spTree>
    <p:extLst>
      <p:ext uri="{BB962C8B-B14F-4D97-AF65-F5344CB8AC3E}">
        <p14:creationId xmlns:p14="http://schemas.microsoft.com/office/powerpoint/2010/main" val="647676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XLA: </a:t>
            </a:r>
            <a:endParaRPr lang="en-US" dirty="0"/>
          </a:p>
        </p:txBody>
      </p:sp>
      <p:sp>
        <p:nvSpPr>
          <p:cNvPr id="3" name="Content Placeholder 2"/>
          <p:cNvSpPr>
            <a:spLocks noGrp="1"/>
          </p:cNvSpPr>
          <p:nvPr>
            <p:ph idx="1"/>
          </p:nvPr>
        </p:nvSpPr>
        <p:spPr/>
        <p:txBody>
          <a:bodyPr/>
          <a:lstStyle/>
          <a:p>
            <a:r>
              <a:rPr lang="en-US" dirty="0" smtClean="0"/>
              <a:t>Experimental </a:t>
            </a:r>
            <a:r>
              <a:rPr lang="en-US" dirty="0" err="1" smtClean="0"/>
              <a:t>TensorFlow</a:t>
            </a:r>
            <a:r>
              <a:rPr lang="en-US" smtClean="0"/>
              <a:t> Compiler</a:t>
            </a:r>
            <a:endParaRPr lang="en-US"/>
          </a:p>
        </p:txBody>
      </p:sp>
    </p:spTree>
    <p:extLst>
      <p:ext uri="{BB962C8B-B14F-4D97-AF65-F5344CB8AC3E}">
        <p14:creationId xmlns:p14="http://schemas.microsoft.com/office/powerpoint/2010/main" val="39218821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much more since them….</a:t>
            </a:r>
            <a:endParaRPr lang="en-US" dirty="0"/>
          </a:p>
        </p:txBody>
      </p:sp>
      <p:sp>
        <p:nvSpPr>
          <p:cNvPr id="3" name="Content Placeholder 2"/>
          <p:cNvSpPr>
            <a:spLocks noGrp="1"/>
          </p:cNvSpPr>
          <p:nvPr>
            <p:ph idx="1"/>
          </p:nvPr>
        </p:nvSpPr>
        <p:spPr>
          <a:xfrm>
            <a:off x="520995" y="1026042"/>
            <a:ext cx="8229600" cy="4530725"/>
          </a:xfrm>
        </p:spPr>
        <p:txBody>
          <a:bodyPr/>
          <a:lstStyle/>
          <a:p>
            <a:r>
              <a:rPr lang="en-US" sz="2400" dirty="0" smtClean="0"/>
              <a:t>Even tools like for </a:t>
            </a:r>
            <a:r>
              <a:rPr lang="en-US" sz="2400" dirty="0" err="1" smtClean="0"/>
              <a:t>TensorFlow</a:t>
            </a:r>
            <a:r>
              <a:rPr lang="en-US" sz="2400" dirty="0" smtClean="0"/>
              <a:t> there is </a:t>
            </a:r>
            <a:r>
              <a:rPr lang="en-US" sz="2400" dirty="0" err="1" smtClean="0"/>
              <a:t>TensorBoard</a:t>
            </a:r>
            <a:r>
              <a:rPr lang="en-US" sz="2400" dirty="0" smtClean="0"/>
              <a:t>: </a:t>
            </a:r>
          </a:p>
          <a:p>
            <a:pPr lvl="2"/>
            <a:r>
              <a:rPr lang="en-US" sz="1600" b="1" dirty="0" smtClean="0">
                <a:effectLst/>
              </a:rPr>
              <a:t>Visualizer: </a:t>
            </a:r>
            <a:r>
              <a:rPr lang="en-US" sz="1600" dirty="0">
                <a:effectLst/>
              </a:rPr>
              <a:t>visualize your </a:t>
            </a:r>
            <a:r>
              <a:rPr lang="en-US" sz="1600" dirty="0" err="1">
                <a:effectLst/>
              </a:rPr>
              <a:t>TensorFlow</a:t>
            </a:r>
            <a:r>
              <a:rPr lang="en-US" sz="1600" dirty="0">
                <a:effectLst/>
              </a:rPr>
              <a:t> graph</a:t>
            </a:r>
            <a:endParaRPr lang="en-US" sz="1600" b="1" dirty="0" smtClean="0">
              <a:effectLst/>
            </a:endParaRPr>
          </a:p>
          <a:p>
            <a:pPr lvl="2"/>
            <a:r>
              <a:rPr lang="en-US" sz="1600" dirty="0" smtClean="0">
                <a:effectLst/>
              </a:rPr>
              <a:t>operates </a:t>
            </a:r>
            <a:r>
              <a:rPr lang="en-US" sz="1600" dirty="0">
                <a:effectLst/>
              </a:rPr>
              <a:t>by reading </a:t>
            </a:r>
            <a:r>
              <a:rPr lang="en-US" sz="1600" dirty="0" err="1">
                <a:effectLst/>
              </a:rPr>
              <a:t>TensorFlow</a:t>
            </a:r>
            <a:r>
              <a:rPr lang="en-US" sz="1600" dirty="0">
                <a:effectLst/>
              </a:rPr>
              <a:t> events files, which contain summary data that you can generate when running </a:t>
            </a:r>
            <a:r>
              <a:rPr lang="en-US" sz="1600" dirty="0" err="1">
                <a:effectLst/>
              </a:rPr>
              <a:t>TensorFlow</a:t>
            </a:r>
            <a:endParaRPr lang="en-US" sz="1600" dirty="0"/>
          </a:p>
        </p:txBody>
      </p:sp>
      <p:pic>
        <p:nvPicPr>
          <p:cNvPr id="1026" name="Picture 2" descr="http://ahogrammer.com/wp-content/uploads/2016/12/967dd536-a8bd-4f14-f807-726c35f7b6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752" y="3419217"/>
            <a:ext cx="6677247" cy="34387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0753" y="3391786"/>
            <a:ext cx="1406924" cy="1200329"/>
          </a:xfrm>
          <a:prstGeom prst="rect">
            <a:avLst/>
          </a:prstGeom>
          <a:noFill/>
        </p:spPr>
        <p:txBody>
          <a:bodyPr wrap="none" rtlCol="0">
            <a:spAutoFit/>
          </a:bodyPr>
          <a:lstStyle/>
          <a:p>
            <a:r>
              <a:rPr lang="en-US" dirty="0" smtClean="0"/>
              <a:t>See</a:t>
            </a:r>
            <a:br>
              <a:rPr lang="en-US" dirty="0" smtClean="0"/>
            </a:br>
            <a:r>
              <a:rPr lang="en-US" dirty="0" smtClean="0"/>
              <a:t>your </a:t>
            </a:r>
            <a:br>
              <a:rPr lang="en-US" dirty="0" smtClean="0"/>
            </a:br>
            <a:r>
              <a:rPr lang="en-US" dirty="0" smtClean="0"/>
              <a:t>tensor</a:t>
            </a:r>
            <a:br>
              <a:rPr lang="en-US" dirty="0" smtClean="0"/>
            </a:br>
            <a:r>
              <a:rPr lang="en-US" dirty="0" smtClean="0"/>
              <a:t>flow graph</a:t>
            </a:r>
            <a:endParaRPr lang="en-US" dirty="0"/>
          </a:p>
        </p:txBody>
      </p:sp>
      <p:sp>
        <p:nvSpPr>
          <p:cNvPr id="5" name="Rectangle 4"/>
          <p:cNvSpPr/>
          <p:nvPr/>
        </p:nvSpPr>
        <p:spPr>
          <a:xfrm>
            <a:off x="180753" y="2610533"/>
            <a:ext cx="4572000" cy="646331"/>
          </a:xfrm>
          <a:prstGeom prst="rect">
            <a:avLst/>
          </a:prstGeom>
        </p:spPr>
        <p:txBody>
          <a:bodyPr>
            <a:spAutoFit/>
          </a:bodyPr>
          <a:lstStyle/>
          <a:p>
            <a:r>
              <a:rPr lang="en-US" dirty="0">
                <a:hlinkClick r:id="rId3"/>
              </a:rPr>
              <a:t>https://www.tensorflow.org/images/embedding-mnist.mp4</a:t>
            </a:r>
            <a:endParaRPr lang="en-US" dirty="0"/>
          </a:p>
        </p:txBody>
      </p:sp>
    </p:spTree>
    <p:extLst>
      <p:ext uri="{BB962C8B-B14F-4D97-AF65-F5344CB8AC3E}">
        <p14:creationId xmlns:p14="http://schemas.microsoft.com/office/powerpoint/2010/main" val="3391094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almost 20 years later?</a:t>
            </a:r>
            <a:endParaRPr lang="en-US" dirty="0"/>
          </a:p>
        </p:txBody>
      </p:sp>
      <p:sp>
        <p:nvSpPr>
          <p:cNvPr id="3" name="Content Placeholder 2"/>
          <p:cNvSpPr>
            <a:spLocks noGrp="1"/>
          </p:cNvSpPr>
          <p:nvPr>
            <p:ph idx="1"/>
          </p:nvPr>
        </p:nvSpPr>
        <p:spPr>
          <a:xfrm>
            <a:off x="446567" y="1387549"/>
            <a:ext cx="8229600" cy="4530725"/>
          </a:xfrm>
        </p:spPr>
        <p:txBody>
          <a:bodyPr/>
          <a:lstStyle/>
          <a:p>
            <a:r>
              <a:rPr lang="en-US" sz="2800" dirty="0" smtClean="0"/>
              <a:t>High performance distributed computing / cloud makes it work with larger networks and LOTs of data </a:t>
            </a:r>
            <a:r>
              <a:rPr lang="en-US" sz="2800" dirty="0" smtClean="0">
                <a:sym typeface="Wingdings" panose="05000000000000000000" pitchFamily="2" charset="2"/>
              </a:rPr>
              <a:t> enter 2015 Google </a:t>
            </a:r>
            <a:r>
              <a:rPr lang="en-US" sz="2800" dirty="0" err="1" smtClean="0">
                <a:sym typeface="Wingdings" panose="05000000000000000000" pitchFamily="2" charset="2"/>
              </a:rPr>
              <a:t>TensorFlow</a:t>
            </a:r>
            <a:r>
              <a:rPr lang="en-US" sz="2800" dirty="0" smtClean="0">
                <a:sym typeface="Wingdings" panose="05000000000000000000" pitchFamily="2" charset="2"/>
              </a:rPr>
              <a:t/>
            </a:r>
            <a:br>
              <a:rPr lang="en-US" sz="2800" dirty="0" smtClean="0">
                <a:sym typeface="Wingdings" panose="05000000000000000000" pitchFamily="2" charset="2"/>
              </a:rPr>
            </a:br>
            <a:endParaRPr lang="en-US" sz="2800" dirty="0" smtClean="0">
              <a:sym typeface="Wingdings" panose="05000000000000000000" pitchFamily="2" charset="2"/>
            </a:endParaRPr>
          </a:p>
          <a:p>
            <a:r>
              <a:rPr lang="en-US" sz="2800" dirty="0" smtClean="0">
                <a:sym typeface="Wingdings" panose="05000000000000000000" pitchFamily="2" charset="2"/>
              </a:rPr>
              <a:t>Special hardware for deployment beyond cloud CPUs.</a:t>
            </a:r>
            <a:br>
              <a:rPr lang="en-US" sz="2800" dirty="0" smtClean="0">
                <a:sym typeface="Wingdings" panose="05000000000000000000" pitchFamily="2" charset="2"/>
              </a:rPr>
            </a:br>
            <a:endParaRPr lang="en-US" sz="2800" dirty="0" smtClean="0">
              <a:sym typeface="Wingdings" panose="05000000000000000000" pitchFamily="2" charset="2"/>
            </a:endParaRPr>
          </a:p>
          <a:p>
            <a:r>
              <a:rPr lang="en-US" sz="2800" dirty="0" smtClean="0">
                <a:sym typeface="Wingdings" panose="05000000000000000000" pitchFamily="2" charset="2"/>
              </a:rPr>
              <a:t>Still can take weeks to train one CNN for big problems</a:t>
            </a:r>
            <a:br>
              <a:rPr lang="en-US" sz="2800" dirty="0" smtClean="0">
                <a:sym typeface="Wingdings" panose="05000000000000000000" pitchFamily="2" charset="2"/>
              </a:rPr>
            </a:br>
            <a:endParaRPr lang="en-US" sz="2800" dirty="0" smtClean="0">
              <a:sym typeface="Wingdings" panose="05000000000000000000" pitchFamily="2" charset="2"/>
            </a:endParaRPr>
          </a:p>
          <a:p>
            <a:r>
              <a:rPr lang="en-US" sz="2800" dirty="0" smtClean="0">
                <a:sym typeface="Wingdings" panose="05000000000000000000" pitchFamily="2" charset="2"/>
              </a:rPr>
              <a:t>Good accuracies for constrained problems</a:t>
            </a:r>
            <a:endParaRPr lang="en-US" sz="2800" dirty="0"/>
          </a:p>
        </p:txBody>
      </p:sp>
    </p:spTree>
    <p:extLst>
      <p:ext uri="{BB962C8B-B14F-4D97-AF65-F5344CB8AC3E}">
        <p14:creationId xmlns:p14="http://schemas.microsoft.com/office/powerpoint/2010/main" val="163124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a:t>
            </a:r>
            <a:endParaRPr lang="en-US" dirty="0"/>
          </a:p>
        </p:txBody>
      </p:sp>
      <p:sp>
        <p:nvSpPr>
          <p:cNvPr id="3" name="Content Placeholder 2"/>
          <p:cNvSpPr>
            <a:spLocks noGrp="1"/>
          </p:cNvSpPr>
          <p:nvPr>
            <p:ph idx="1"/>
          </p:nvPr>
        </p:nvSpPr>
        <p:spPr/>
        <p:txBody>
          <a:bodyPr/>
          <a:lstStyle/>
          <a:p>
            <a:pPr marL="0" indent="0">
              <a:buNone/>
            </a:pPr>
            <a:r>
              <a:rPr lang="en-US" dirty="0" smtClean="0"/>
              <a:t>Image (or part of image—somehow segmented)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19" y="3252780"/>
            <a:ext cx="8460962" cy="2627807"/>
          </a:xfrm>
          <a:prstGeom prst="rect">
            <a:avLst/>
          </a:prstGeom>
        </p:spPr>
      </p:pic>
    </p:spTree>
    <p:extLst>
      <p:ext uri="{BB962C8B-B14F-4D97-AF65-F5344CB8AC3E}">
        <p14:creationId xmlns:p14="http://schemas.microsoft.com/office/powerpoint/2010/main" val="1359239619"/>
      </p:ext>
    </p:extLst>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9880</TotalTime>
  <Pages>12</Pages>
  <Words>2298</Words>
  <Application>Microsoft Office PowerPoint</Application>
  <PresentationFormat>On-screen Show (4:3)</PresentationFormat>
  <Paragraphs>348</Paragraphs>
  <Slides>82</Slides>
  <Notes>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Globe</vt:lpstr>
      <vt:lpstr>CS 6825:  Deep Learning and CNN</vt:lpstr>
      <vt:lpstr>Deep Learning Architectures</vt:lpstr>
      <vt:lpstr>Deep Learning Topics</vt:lpstr>
      <vt:lpstr>Deep Learning Topics</vt:lpstr>
      <vt:lpstr>Deep Learning Topics</vt:lpstr>
      <vt:lpstr>Characteristic of Deep Learning for Imaging</vt:lpstr>
      <vt:lpstr>Convolutional Neural Network</vt:lpstr>
      <vt:lpstr>Motivation </vt:lpstr>
      <vt:lpstr>Input</vt:lpstr>
      <vt:lpstr>What we need –training data</vt:lpstr>
      <vt:lpstr>Understanding CNN</vt:lpstr>
      <vt:lpstr>Understanding CNN</vt:lpstr>
      <vt:lpstr>So a computer might say</vt:lpstr>
      <vt:lpstr>What if instead of matching everything at once ---we only try to match parts (local) of the X</vt:lpstr>
      <vt:lpstr>This idea of part = feature or results of a local filter</vt:lpstr>
      <vt:lpstr>What should the filters be?</vt:lpstr>
      <vt:lpstr>Again filters not new –evidence human brain</vt:lpstr>
      <vt:lpstr>How many filters</vt:lpstr>
      <vt:lpstr>These are CONVOLUTION MxM filters</vt:lpstr>
      <vt:lpstr>Yikes –we have MORE data if number filters &gt; 1</vt:lpstr>
      <vt:lpstr>Max pooling illustrated</vt:lpstr>
      <vt:lpstr>Max pooling illustrated</vt:lpstr>
      <vt:lpstr>Max pooling illustrated</vt:lpstr>
      <vt:lpstr>Not done yet with what a CNN does in a layer –NON-LINEARITY</vt:lpstr>
      <vt:lpstr>LAYER means…</vt:lpstr>
      <vt:lpstr>Example with 3 layers</vt:lpstr>
      <vt:lpstr>But the output does not say X or Y  Decision Layer (fully connected layer)</vt:lpstr>
      <vt:lpstr>After training –using the CNN –what happens at last layer</vt:lpstr>
      <vt:lpstr>Final structure to our example CNN</vt:lpstr>
      <vt:lpstr>Smaller CNN possibility for our example</vt:lpstr>
      <vt:lpstr>Question 1: How many layers of each type (convolution and fully connected)?  </vt:lpstr>
      <vt:lpstr>Question 2: How many masks at each layer?</vt:lpstr>
      <vt:lpstr>Question 3: what size is the mask?</vt:lpstr>
      <vt:lpstr>Question 4: What is content of MxM mask?</vt:lpstr>
      <vt:lpstr>Question 5: What are the weights in the fully connected layers?</vt:lpstr>
      <vt:lpstr>Number of Parameters for just One Layer you need to learn</vt:lpstr>
      <vt:lpstr>OUTCOME</vt:lpstr>
      <vt:lpstr>Totally different example</vt:lpstr>
      <vt:lpstr>Yet another example</vt:lpstr>
      <vt:lpstr>CNN frameworks</vt:lpstr>
      <vt:lpstr>TensorFlow by Google</vt:lpstr>
      <vt:lpstr>TRAINING Options</vt:lpstr>
      <vt:lpstr>History of Python as Machine Learning Language</vt:lpstr>
      <vt:lpstr>TRAINING Options in Python</vt:lpstr>
      <vt:lpstr>Keras – front end wrapper for CNN training</vt:lpstr>
      <vt:lpstr>Other popular ML languages</vt:lpstr>
      <vt:lpstr>TRAINING in Google Cloud ML</vt:lpstr>
      <vt:lpstr>TRAINING in Google Cloud ML</vt:lpstr>
      <vt:lpstr>TRAINING in Google Cloud ML</vt:lpstr>
      <vt:lpstr>TRAINING in Google Cloud ML</vt:lpstr>
      <vt:lpstr>TRAINING in Google Cloud ML -Example</vt:lpstr>
      <vt:lpstr>TRAINING –fastest is in cloud (distributed computing)</vt:lpstr>
      <vt:lpstr>RUNTIME: Program to Use Trained CNN (TensorFlow)</vt:lpstr>
      <vt:lpstr>Special Purpose Hardware - GPUs</vt:lpstr>
      <vt:lpstr>GPUs faster at Matrix calculations (apply filter) than CPU</vt:lpstr>
      <vt:lpstr>Intel wants to compete with Nvidia</vt:lpstr>
      <vt:lpstr>Special Note about “Artificially” increasing amount of training data</vt:lpstr>
      <vt:lpstr>Get started????</vt:lpstr>
      <vt:lpstr>Special Note</vt:lpstr>
      <vt:lpstr>Special Note – Filters are 3D</vt:lpstr>
      <vt:lpstr>In Max Pooling: have concep t of stride</vt:lpstr>
      <vt:lpstr>Special Note- Stride NOW in Convolution filter process</vt:lpstr>
      <vt:lpstr>Special Note- Stride of 5</vt:lpstr>
      <vt:lpstr>Special note- border and filtering</vt:lpstr>
      <vt:lpstr>Special Note and Overfitting</vt:lpstr>
      <vt:lpstr>History</vt:lpstr>
      <vt:lpstr>Some History to reflect on </vt:lpstr>
      <vt:lpstr>Deep learning and term CNN start</vt:lpstr>
      <vt:lpstr>Deep learning and term CNN start</vt:lpstr>
      <vt:lpstr>Deep learning and term CNN start</vt:lpstr>
      <vt:lpstr>Deep learning and term CNN start</vt:lpstr>
      <vt:lpstr>Hinton results</vt:lpstr>
      <vt:lpstr>AlexNet -Hinton main points</vt:lpstr>
      <vt:lpstr>Next up- ZF Net </vt:lpstr>
      <vt:lpstr>Next up-VGG Net </vt:lpstr>
      <vt:lpstr>Next -- GoogLeNet  </vt:lpstr>
      <vt:lpstr>GoogLeNet  -non sequential Inception model </vt:lpstr>
      <vt:lpstr>GoogLeNet</vt:lpstr>
      <vt:lpstr>TensorFlow</vt:lpstr>
      <vt:lpstr>XLA: </vt:lpstr>
      <vt:lpstr>And much more since them….</vt:lpstr>
      <vt:lpstr>So why almost 20 years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Visual System</dc:title>
  <dc:creator>Yu Hen Hu</dc:creator>
  <cp:lastModifiedBy>Windows User</cp:lastModifiedBy>
  <cp:revision>492</cp:revision>
  <cp:lastPrinted>1601-01-01T00:00:00Z</cp:lastPrinted>
  <dcterms:created xsi:type="dcterms:W3CDTF">1997-09-04T00:54:30Z</dcterms:created>
  <dcterms:modified xsi:type="dcterms:W3CDTF">2017-05-02T16:02:38Z</dcterms:modified>
</cp:coreProperties>
</file>