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34"/>
  </p:notesMasterIdLst>
  <p:handoutMasterIdLst>
    <p:handoutMasterId r:id="rId35"/>
  </p:handoutMasterIdLst>
  <p:sldIdLst>
    <p:sldId id="256" r:id="rId2"/>
    <p:sldId id="323" r:id="rId3"/>
    <p:sldId id="327" r:id="rId4"/>
    <p:sldId id="346" r:id="rId5"/>
    <p:sldId id="379" r:id="rId6"/>
    <p:sldId id="424" r:id="rId7"/>
    <p:sldId id="543" r:id="rId8"/>
    <p:sldId id="276" r:id="rId9"/>
    <p:sldId id="278" r:id="rId10"/>
    <p:sldId id="290" r:id="rId11"/>
    <p:sldId id="549" r:id="rId12"/>
    <p:sldId id="544" r:id="rId13"/>
    <p:sldId id="545" r:id="rId14"/>
    <p:sldId id="547" r:id="rId15"/>
    <p:sldId id="546" r:id="rId16"/>
    <p:sldId id="561" r:id="rId17"/>
    <p:sldId id="548" r:id="rId18"/>
    <p:sldId id="285" r:id="rId19"/>
    <p:sldId id="286" r:id="rId20"/>
    <p:sldId id="551" r:id="rId21"/>
    <p:sldId id="553" r:id="rId22"/>
    <p:sldId id="281" r:id="rId23"/>
    <p:sldId id="552" r:id="rId24"/>
    <p:sldId id="550" r:id="rId25"/>
    <p:sldId id="554" r:id="rId26"/>
    <p:sldId id="555" r:id="rId27"/>
    <p:sldId id="556" r:id="rId28"/>
    <p:sldId id="557" r:id="rId29"/>
    <p:sldId id="558" r:id="rId30"/>
    <p:sldId id="559" r:id="rId31"/>
    <p:sldId id="562" r:id="rId32"/>
    <p:sldId id="560" r:id="rId33"/>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5AB7"/>
    <a:srgbClr val="CC00FF"/>
    <a:srgbClr val="8CF4EA"/>
    <a:srgbClr val="DC3A97"/>
    <a:srgbClr val="CC0000"/>
    <a:srgbClr val="FF9900"/>
    <a:srgbClr val="FCE8F4"/>
    <a:srgbClr val="F39FD1"/>
    <a:srgbClr val="FAE6F1"/>
    <a:srgbClr val="8117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94705" autoAdjust="0"/>
  </p:normalViewPr>
  <p:slideViewPr>
    <p:cSldViewPr snapToGrid="0">
      <p:cViewPr>
        <p:scale>
          <a:sx n="100" d="100"/>
          <a:sy n="100" d="100"/>
        </p:scale>
        <p:origin x="708"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135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391275" y="8750300"/>
            <a:ext cx="396875" cy="301625"/>
          </a:xfrm>
          <a:prstGeom prst="rect">
            <a:avLst/>
          </a:prstGeom>
          <a:noFill/>
          <a:ln w="12700">
            <a:noFill/>
            <a:miter lim="800000"/>
            <a:headEnd/>
            <a:tailEnd/>
          </a:ln>
          <a:effectLst/>
        </p:spPr>
        <p:txBody>
          <a:bodyPr wrap="none" lIns="90488" tIns="44450" rIns="90488" bIns="44450" anchor="ctr">
            <a:spAutoFit/>
          </a:bodyPr>
          <a:lstStyle/>
          <a:p>
            <a:pPr algn="r">
              <a:defRPr/>
            </a:pPr>
            <a:fld id="{36C098C4-1692-446B-95E2-9C81F819BB7A}" type="slidenum">
              <a:rPr lang="en-US" sz="1400">
                <a:latin typeface="Arial" charset="0"/>
              </a:rPr>
              <a:pPr algn="r">
                <a:defRPr/>
              </a:pPr>
              <a:t>‹#›</a:t>
            </a:fld>
            <a:endParaRPr lang="en-US" sz="1400">
              <a:latin typeface="Arial" charset="0"/>
            </a:endParaRPr>
          </a:p>
        </p:txBody>
      </p:sp>
    </p:spTree>
    <p:extLst>
      <p:ext uri="{BB962C8B-B14F-4D97-AF65-F5344CB8AC3E}">
        <p14:creationId xmlns:p14="http://schemas.microsoft.com/office/powerpoint/2010/main" val="1224082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3"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6391275" y="8750300"/>
            <a:ext cx="396875" cy="301625"/>
          </a:xfrm>
          <a:prstGeom prst="rect">
            <a:avLst/>
          </a:prstGeom>
          <a:noFill/>
          <a:ln w="12700">
            <a:noFill/>
            <a:miter lim="800000"/>
            <a:headEnd/>
            <a:tailEnd/>
          </a:ln>
          <a:effectLst/>
        </p:spPr>
        <p:txBody>
          <a:bodyPr wrap="none" lIns="90488" tIns="44450" rIns="90488" bIns="44450" anchor="ctr">
            <a:spAutoFit/>
          </a:bodyPr>
          <a:lstStyle/>
          <a:p>
            <a:pPr algn="r">
              <a:defRPr/>
            </a:pPr>
            <a:fld id="{EB831D23-1F9E-4C65-8CAC-0F977AD8C227}" type="slidenum">
              <a:rPr lang="en-US" sz="1400">
                <a:latin typeface="Arial" charset="0"/>
              </a:rPr>
              <a:pPr algn="r">
                <a:defRPr/>
              </a:pPr>
              <a:t>‹#›</a:t>
            </a:fld>
            <a:endParaRPr lang="en-US" sz="1400">
              <a:latin typeface="Arial" charset="0"/>
            </a:endParaRPr>
          </a:p>
        </p:txBody>
      </p:sp>
    </p:spTree>
    <p:extLst>
      <p:ext uri="{BB962C8B-B14F-4D97-AF65-F5344CB8AC3E}">
        <p14:creationId xmlns:p14="http://schemas.microsoft.com/office/powerpoint/2010/main" val="33235461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107559"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0756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r>
              <a:rPr lang="en-US"/>
              <a:t>(c) 2003-2006 by Yu Hen Hu</a:t>
            </a:r>
          </a:p>
        </p:txBody>
      </p:sp>
      <p:sp>
        <p:nvSpPr>
          <p:cNvPr id="43" name="Rectangle 43"/>
          <p:cNvSpPr>
            <a:spLocks noGrp="1" noChangeArrowheads="1"/>
          </p:cNvSpPr>
          <p:nvPr>
            <p:ph type="sldNum" sz="quarter" idx="12"/>
          </p:nvPr>
        </p:nvSpPr>
        <p:spPr/>
        <p:txBody>
          <a:bodyPr/>
          <a:lstStyle>
            <a:lvl1pPr>
              <a:defRPr/>
            </a:lvl1pPr>
          </a:lstStyle>
          <a:p>
            <a:pPr>
              <a:defRPr/>
            </a:pPr>
            <a:fld id="{8F695D4F-1B79-4105-B786-D1DDEF1C105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2"/>
          <p:cNvSpPr>
            <a:spLocks noGrp="1" noChangeArrowheads="1"/>
          </p:cNvSpPr>
          <p:nvPr>
            <p:ph type="sldNum" sz="quarter" idx="11"/>
          </p:nvPr>
        </p:nvSpPr>
        <p:spPr>
          <a:ln/>
        </p:spPr>
        <p:txBody>
          <a:bodyPr/>
          <a:lstStyle>
            <a:lvl1pPr>
              <a:defRPr/>
            </a:lvl1pPr>
          </a:lstStyle>
          <a:p>
            <a:pPr>
              <a:defRPr/>
            </a:pPr>
            <a:fld id="{516F9161-9C5C-462A-A29C-6E01FE9476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2"/>
          <p:cNvSpPr>
            <a:spLocks noGrp="1" noChangeArrowheads="1"/>
          </p:cNvSpPr>
          <p:nvPr>
            <p:ph type="sldNum" sz="quarter" idx="11"/>
          </p:nvPr>
        </p:nvSpPr>
        <p:spPr>
          <a:ln/>
        </p:spPr>
        <p:txBody>
          <a:bodyPr/>
          <a:lstStyle>
            <a:lvl1pPr>
              <a:defRPr/>
            </a:lvl1pPr>
          </a:lstStyle>
          <a:p>
            <a:pPr>
              <a:defRPr/>
            </a:pPr>
            <a:fld id="{CA44855E-F935-4446-B047-744ED354D9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2"/>
          <p:cNvSpPr>
            <a:spLocks noGrp="1" noChangeArrowheads="1"/>
          </p:cNvSpPr>
          <p:nvPr>
            <p:ph type="sldNum" sz="quarter" idx="11"/>
          </p:nvPr>
        </p:nvSpPr>
        <p:spPr>
          <a:ln/>
        </p:spPr>
        <p:txBody>
          <a:bodyPr/>
          <a:lstStyle>
            <a:lvl1pPr>
              <a:defRPr/>
            </a:lvl1pPr>
          </a:lstStyle>
          <a:p>
            <a:pPr>
              <a:defRPr/>
            </a:pPr>
            <a:fld id="{A290CD24-80BF-4461-B8B9-EF6B3725135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2"/>
          <p:cNvSpPr>
            <a:spLocks noGrp="1" noChangeArrowheads="1"/>
          </p:cNvSpPr>
          <p:nvPr>
            <p:ph type="sldNum" sz="quarter" idx="11"/>
          </p:nvPr>
        </p:nvSpPr>
        <p:spPr>
          <a:ln/>
        </p:spPr>
        <p:txBody>
          <a:bodyPr/>
          <a:lstStyle>
            <a:lvl1pPr>
              <a:defRPr/>
            </a:lvl1pPr>
          </a:lstStyle>
          <a:p>
            <a:pPr>
              <a:defRPr/>
            </a:pPr>
            <a:fld id="{33BAB070-441C-48EF-A076-61AF0E048CB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2"/>
          <p:cNvSpPr>
            <a:spLocks noGrp="1" noChangeArrowheads="1"/>
          </p:cNvSpPr>
          <p:nvPr>
            <p:ph type="sldNum" sz="quarter" idx="11"/>
          </p:nvPr>
        </p:nvSpPr>
        <p:spPr>
          <a:ln/>
        </p:spPr>
        <p:txBody>
          <a:bodyPr/>
          <a:lstStyle>
            <a:lvl1pPr>
              <a:defRPr/>
            </a:lvl1pPr>
          </a:lstStyle>
          <a:p>
            <a:pPr>
              <a:defRPr/>
            </a:pPr>
            <a:fld id="{20AA3259-CC34-4584-8F4B-91D9C4C944F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2"/>
          <p:cNvSpPr>
            <a:spLocks noGrp="1" noChangeArrowheads="1"/>
          </p:cNvSpPr>
          <p:nvPr>
            <p:ph type="sldNum" sz="quarter" idx="11"/>
          </p:nvPr>
        </p:nvSpPr>
        <p:spPr>
          <a:ln/>
        </p:spPr>
        <p:txBody>
          <a:bodyPr/>
          <a:lstStyle>
            <a:lvl1pPr>
              <a:defRPr/>
            </a:lvl1pPr>
          </a:lstStyle>
          <a:p>
            <a:pPr>
              <a:defRPr/>
            </a:pPr>
            <a:fld id="{E30B6838-4DE0-4ACE-BE76-D3CD7B13605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2"/>
          <p:cNvSpPr>
            <a:spLocks noGrp="1" noChangeArrowheads="1"/>
          </p:cNvSpPr>
          <p:nvPr>
            <p:ph type="sldNum" sz="quarter" idx="11"/>
          </p:nvPr>
        </p:nvSpPr>
        <p:spPr>
          <a:ln/>
        </p:spPr>
        <p:txBody>
          <a:bodyPr/>
          <a:lstStyle>
            <a:lvl1pPr>
              <a:defRPr/>
            </a:lvl1pPr>
          </a:lstStyle>
          <a:p>
            <a:pPr>
              <a:defRPr/>
            </a:pPr>
            <a:fld id="{C0FF1D18-7212-4B36-A25A-CEFF78BC13A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2"/>
          <p:cNvSpPr>
            <a:spLocks noGrp="1" noChangeArrowheads="1"/>
          </p:cNvSpPr>
          <p:nvPr>
            <p:ph type="sldNum" sz="quarter" idx="11"/>
          </p:nvPr>
        </p:nvSpPr>
        <p:spPr>
          <a:ln/>
        </p:spPr>
        <p:txBody>
          <a:bodyPr/>
          <a:lstStyle>
            <a:lvl1pPr>
              <a:defRPr/>
            </a:lvl1pPr>
          </a:lstStyle>
          <a:p>
            <a:pPr>
              <a:defRPr/>
            </a:pPr>
            <a:fld id="{6CD746D7-236C-4EBE-8B8D-134317B05B9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2"/>
          <p:cNvSpPr>
            <a:spLocks noGrp="1" noChangeArrowheads="1"/>
          </p:cNvSpPr>
          <p:nvPr>
            <p:ph type="sldNum" sz="quarter" idx="11"/>
          </p:nvPr>
        </p:nvSpPr>
        <p:spPr>
          <a:ln/>
        </p:spPr>
        <p:txBody>
          <a:bodyPr/>
          <a:lstStyle>
            <a:lvl1pPr>
              <a:defRPr/>
            </a:lvl1pPr>
          </a:lstStyle>
          <a:p>
            <a:pPr>
              <a:defRPr/>
            </a:pPr>
            <a:fld id="{4DBFB1A6-B785-46D3-AE9D-E0D6B0705D7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2"/>
          <p:cNvSpPr>
            <a:spLocks noGrp="1" noChangeArrowheads="1"/>
          </p:cNvSpPr>
          <p:nvPr>
            <p:ph type="sldNum" sz="quarter" idx="11"/>
          </p:nvPr>
        </p:nvSpPr>
        <p:spPr>
          <a:ln/>
        </p:spPr>
        <p:txBody>
          <a:bodyPr/>
          <a:lstStyle>
            <a:lvl1pPr>
              <a:defRPr/>
            </a:lvl1pPr>
          </a:lstStyle>
          <a:p>
            <a:pPr>
              <a:defRPr/>
            </a:pPr>
            <a:fld id="{F79AB9CE-7367-4E05-829E-C4F248CF2C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2"/>
          <p:cNvSpPr>
            <a:spLocks noGrp="1" noChangeArrowheads="1"/>
          </p:cNvSpPr>
          <p:nvPr>
            <p:ph type="sldNum" sz="quarter" idx="11"/>
          </p:nvPr>
        </p:nvSpPr>
        <p:spPr>
          <a:ln/>
        </p:spPr>
        <p:txBody>
          <a:bodyPr/>
          <a:lstStyle>
            <a:lvl1pPr>
              <a:defRPr/>
            </a:lvl1pPr>
          </a:lstStyle>
          <a:p>
            <a:pPr>
              <a:defRPr/>
            </a:pPr>
            <a:fld id="{79D8CDD2-BB65-4475-9FA1-2E163D74F52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2"/>
          <p:cNvSpPr>
            <a:spLocks noGrp="1" noChangeArrowheads="1"/>
          </p:cNvSpPr>
          <p:nvPr>
            <p:ph type="sldNum" sz="quarter" idx="11"/>
          </p:nvPr>
        </p:nvSpPr>
        <p:spPr>
          <a:ln/>
        </p:spPr>
        <p:txBody>
          <a:bodyPr/>
          <a:lstStyle>
            <a:lvl1pPr>
              <a:defRPr/>
            </a:lvl1pPr>
          </a:lstStyle>
          <a:p>
            <a:pPr>
              <a:defRPr/>
            </a:pPr>
            <a:fld id="{EEDBEAE8-1270-4376-8CDB-41DE4E20B7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1588" y="0"/>
            <a:ext cx="9148762" cy="6851650"/>
            <a:chOff x="1" y="0"/>
            <a:chExt cx="5763" cy="4316"/>
          </a:xfrm>
        </p:grpSpPr>
        <p:sp>
          <p:nvSpPr>
            <p:cNvPr id="106499"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6500"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6501"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4106" name="Group 6"/>
            <p:cNvGrpSpPr>
              <a:grpSpLocks/>
            </p:cNvGrpSpPr>
            <p:nvPr/>
          </p:nvGrpSpPr>
          <p:grpSpPr bwMode="auto">
            <a:xfrm>
              <a:off x="288" y="0"/>
              <a:ext cx="5098" cy="4316"/>
              <a:chOff x="288" y="0"/>
              <a:chExt cx="5098" cy="4316"/>
            </a:xfrm>
          </p:grpSpPr>
          <p:sp>
            <p:nvSpPr>
              <p:cNvPr id="106503"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4"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5"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6"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7"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8"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9"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0"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1"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2"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3"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4"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5"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106516"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6517"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6518"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06519"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106520"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106521"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06522"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106523"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106524"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106525"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106526"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4118" name="Group 31"/>
            <p:cNvGrpSpPr>
              <a:grpSpLocks/>
            </p:cNvGrpSpPr>
            <p:nvPr/>
          </p:nvGrpSpPr>
          <p:grpSpPr bwMode="auto">
            <a:xfrm>
              <a:off x="1" y="392"/>
              <a:ext cx="5758" cy="1571"/>
              <a:chOff x="1" y="392"/>
              <a:chExt cx="5758" cy="1571"/>
            </a:xfrm>
          </p:grpSpPr>
          <p:sp>
            <p:nvSpPr>
              <p:cNvPr id="10652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10652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10653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10653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10653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106533"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106534"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106535"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6536"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p>
        </p:txBody>
      </p:sp>
      <p:sp>
        <p:nvSpPr>
          <p:cNvPr id="106538"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A4D1766E-25C7-4D70-9788-210A03A250E4}" type="slidenum">
              <a:rPr lang="en-US"/>
              <a:pPr>
                <a:defRPr/>
              </a:pPr>
              <a:t>‹#›</a:t>
            </a:fld>
            <a:endParaRPr lang="en-US"/>
          </a:p>
        </p:txBody>
      </p:sp>
      <p:sp>
        <p:nvSpPr>
          <p:cNvPr id="1065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90"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stackoverflow.com/questions/40050397/deep-learning-nan-loss-reason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ilYd4TAzNoU?feature=oembed"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tensorflow.org/api_docs/python/tf/keras/optimizers/Nadam" TargetMode="External"/><Relationship Id="rId3" Type="http://schemas.openxmlformats.org/officeDocument/2006/relationships/hyperlink" Target="https://www.tensorflow.org/api_docs/python/tf/keras/optimizers/Adadelta" TargetMode="External"/><Relationship Id="rId7" Type="http://schemas.openxmlformats.org/officeDocument/2006/relationships/hyperlink" Target="https://www.tensorflow.org/api_docs/python/tf/keras/optimizers/Ftrl" TargetMode="External"/><Relationship Id="rId2" Type="http://schemas.openxmlformats.org/officeDocument/2006/relationships/hyperlink" Target="https://www.tensorflow.org/api_docs/python/tf/keras/optimizers" TargetMode="External"/><Relationship Id="rId1" Type="http://schemas.openxmlformats.org/officeDocument/2006/relationships/slideLayout" Target="../slideLayouts/slideLayout2.xml"/><Relationship Id="rId6" Type="http://schemas.openxmlformats.org/officeDocument/2006/relationships/hyperlink" Target="https://www.tensorflow.org/api_docs/python/tf/keras/optimizers/Adamax" TargetMode="External"/><Relationship Id="rId11" Type="http://schemas.openxmlformats.org/officeDocument/2006/relationships/hyperlink" Target="https://www.tensorflow.org/api_docs/python/tf/keras/optimizers/SGD" TargetMode="External"/><Relationship Id="rId5" Type="http://schemas.openxmlformats.org/officeDocument/2006/relationships/hyperlink" Target="https://www.tensorflow.org/api_docs/python/tf/keras/optimizers/Adam" TargetMode="External"/><Relationship Id="rId10" Type="http://schemas.openxmlformats.org/officeDocument/2006/relationships/hyperlink" Target="https://www.tensorflow.org/api_docs/python/tf/keras/optimizers/RMSprop" TargetMode="External"/><Relationship Id="rId4" Type="http://schemas.openxmlformats.org/officeDocument/2006/relationships/hyperlink" Target="https://www.tensorflow.org/api_docs/python/tf/keras/optimizers/Adagrad" TargetMode="External"/><Relationship Id="rId9" Type="http://schemas.openxmlformats.org/officeDocument/2006/relationships/hyperlink" Target="https://www.tensorflow.org/api_docs/python/tf/keras/optimizers/Optimizer"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7.gif"/><Relationship Id="rId4" Type="http://schemas.openxmlformats.org/officeDocument/2006/relationships/tags" Target="../tags/tag4.xml"/><Relationship Id="rId9"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1893888"/>
            <a:ext cx="8832850" cy="2332037"/>
          </a:xfrm>
        </p:spPr>
        <p:txBody>
          <a:bodyPr lIns="90488" tIns="44450" rIns="90488" bIns="44450" anchor="ctr" anchorCtr="0"/>
          <a:lstStyle/>
          <a:p>
            <a:pPr eaLnBrk="1" hangingPunct="1">
              <a:defRPr/>
            </a:pPr>
            <a:r>
              <a:rPr lang="en-US" sz="4000" b="1" dirty="0"/>
              <a:t>Machine Learning – Training (how it learns)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180C6-3738-36E9-2A42-1BED83EE01C0}"/>
              </a:ext>
            </a:extLst>
          </p:cNvPr>
          <p:cNvSpPr>
            <a:spLocks noGrp="1"/>
          </p:cNvSpPr>
          <p:nvPr>
            <p:ph type="title"/>
          </p:nvPr>
        </p:nvSpPr>
        <p:spPr/>
        <p:txBody>
          <a:bodyPr/>
          <a:lstStyle/>
          <a:p>
            <a:pPr>
              <a:defRPr/>
            </a:pPr>
            <a:r>
              <a:rPr lang="en-US" dirty="0"/>
              <a:t>More….Delta Rule</a:t>
            </a:r>
          </a:p>
        </p:txBody>
      </p:sp>
      <p:sp>
        <p:nvSpPr>
          <p:cNvPr id="3" name="Content Placeholder 2">
            <a:extLst>
              <a:ext uri="{FF2B5EF4-FFF2-40B4-BE49-F238E27FC236}">
                <a16:creationId xmlns:a16="http://schemas.microsoft.com/office/drawing/2014/main" id="{F09FA006-11FE-BE0E-A3B0-AB679D72251E}"/>
              </a:ext>
            </a:extLst>
          </p:cNvPr>
          <p:cNvSpPr>
            <a:spLocks noGrp="1"/>
          </p:cNvSpPr>
          <p:nvPr>
            <p:ph idx="1"/>
          </p:nvPr>
        </p:nvSpPr>
        <p:spPr/>
        <p:txBody>
          <a:bodyPr>
            <a:normAutofit fontScale="92500" lnSpcReduction="10000"/>
          </a:bodyPr>
          <a:lstStyle/>
          <a:p>
            <a:pPr>
              <a:defRPr/>
            </a:pPr>
            <a:r>
              <a:rPr lang="en-US" sz="2800" dirty="0"/>
              <a:t>The delta rule is used for calculating the gradient that is used for updating the weights.</a:t>
            </a:r>
          </a:p>
          <a:p>
            <a:pPr marL="342991" indent="-342991">
              <a:defRPr/>
            </a:pPr>
            <a:r>
              <a:rPr lang="en-US" sz="2800" dirty="0"/>
              <a:t>We will try to minimize the following error:</a:t>
            </a:r>
          </a:p>
          <a:p>
            <a:pPr marL="0" indent="0" algn="ctr">
              <a:buFont typeface="Wingdings" panose="05000000000000000000" pitchFamily="2" charset="2"/>
              <a:buNone/>
              <a:defRPr/>
            </a:pPr>
            <a:r>
              <a:rPr lang="en-US" sz="2800" dirty="0"/>
              <a:t>E = ½  </a:t>
            </a:r>
            <a:r>
              <a:rPr lang="en-US" sz="2800" dirty="0" err="1"/>
              <a:t>Σ</a:t>
            </a:r>
            <a:r>
              <a:rPr lang="en-US" sz="2800" baseline="-25000" dirty="0" err="1"/>
              <a:t>i</a:t>
            </a:r>
            <a:r>
              <a:rPr lang="en-US" sz="2800" dirty="0"/>
              <a:t> (</a:t>
            </a:r>
            <a:r>
              <a:rPr lang="en-US" sz="2800" dirty="0" err="1"/>
              <a:t>t</a:t>
            </a:r>
            <a:r>
              <a:rPr lang="en-US" sz="2800" baseline="-25000" dirty="0" err="1"/>
              <a:t>i</a:t>
            </a:r>
            <a:r>
              <a:rPr lang="en-US" sz="2800" dirty="0"/>
              <a:t> – o</a:t>
            </a:r>
            <a:r>
              <a:rPr lang="en-US" sz="2800" baseline="-25000" dirty="0"/>
              <a:t>i</a:t>
            </a:r>
            <a:r>
              <a:rPr lang="en-US" sz="2800" dirty="0"/>
              <a:t>) </a:t>
            </a:r>
            <a:r>
              <a:rPr lang="en-US" sz="2800" baseline="30000" dirty="0"/>
              <a:t>2</a:t>
            </a:r>
            <a:br>
              <a:rPr lang="en-US" sz="2800" baseline="30000" dirty="0"/>
            </a:br>
            <a:br>
              <a:rPr lang="en-US" sz="2800" baseline="30000" dirty="0"/>
            </a:br>
            <a:endParaRPr lang="en-US" sz="2800" baseline="30000" dirty="0"/>
          </a:p>
          <a:p>
            <a:pPr marL="342991" indent="-342991">
              <a:defRPr/>
            </a:pPr>
            <a:r>
              <a:rPr lang="en-US" sz="2800" dirty="0"/>
              <a:t>For a new training example X = (x</a:t>
            </a:r>
            <a:r>
              <a:rPr lang="en-US" sz="2800" baseline="-25000" dirty="0"/>
              <a:t>1</a:t>
            </a:r>
            <a:r>
              <a:rPr lang="en-US" sz="2800" dirty="0"/>
              <a:t>, x</a:t>
            </a:r>
            <a:r>
              <a:rPr lang="en-US" sz="2800" baseline="-25000" dirty="0"/>
              <a:t>2</a:t>
            </a:r>
            <a:r>
              <a:rPr lang="en-US" sz="2800" dirty="0"/>
              <a:t>, …, </a:t>
            </a:r>
            <a:r>
              <a:rPr lang="en-US" sz="2800" dirty="0" err="1"/>
              <a:t>x</a:t>
            </a:r>
            <a:r>
              <a:rPr lang="en-US" sz="2800" baseline="-25000" dirty="0" err="1"/>
              <a:t>n</a:t>
            </a:r>
            <a:r>
              <a:rPr lang="en-US" sz="2800" dirty="0"/>
              <a:t>), update each weight according to this rule:</a:t>
            </a:r>
          </a:p>
          <a:p>
            <a:pPr marL="628671" lvl="2" indent="0">
              <a:buFont typeface="Wingdings" panose="05000000000000000000" pitchFamily="2" charset="2"/>
              <a:buNone/>
              <a:defRPr/>
            </a:pPr>
            <a:r>
              <a:rPr lang="en-US" dirty="0" err="1"/>
              <a:t>w</a:t>
            </a:r>
            <a:r>
              <a:rPr lang="en-US" baseline="-25000" dirty="0" err="1"/>
              <a:t>i</a:t>
            </a:r>
            <a:r>
              <a:rPr lang="en-US" dirty="0"/>
              <a:t>  =  </a:t>
            </a:r>
            <a:r>
              <a:rPr lang="en-US" dirty="0" err="1"/>
              <a:t>w</a:t>
            </a:r>
            <a:r>
              <a:rPr lang="en-US" baseline="-25000" dirty="0" err="1"/>
              <a:t>i</a:t>
            </a:r>
            <a:r>
              <a:rPr lang="en-US" dirty="0"/>
              <a:t>  +  </a:t>
            </a:r>
            <a:r>
              <a:rPr lang="en-US" dirty="0" err="1"/>
              <a:t>Δw</a:t>
            </a:r>
            <a:r>
              <a:rPr lang="en-US" baseline="-25000" dirty="0" err="1"/>
              <a:t>i</a:t>
            </a:r>
            <a:endParaRPr lang="en-US" baseline="-25000" dirty="0"/>
          </a:p>
          <a:p>
            <a:pPr marL="228620" lvl="1" indent="0">
              <a:buFontTx/>
              <a:buNone/>
              <a:defRPr/>
            </a:pPr>
            <a:r>
              <a:rPr lang="en-US" sz="2400" dirty="0"/>
              <a:t>	where, </a:t>
            </a:r>
            <a:r>
              <a:rPr lang="en-US" sz="2400" dirty="0" err="1"/>
              <a:t>Δw</a:t>
            </a:r>
            <a:r>
              <a:rPr lang="en-US" sz="2400" baseline="-25000" dirty="0" err="1"/>
              <a:t>i</a:t>
            </a:r>
            <a:r>
              <a:rPr lang="en-US" sz="2400" dirty="0"/>
              <a:t>= -n * E’(w)/</a:t>
            </a:r>
            <a:r>
              <a:rPr lang="en-US" sz="2400" dirty="0" err="1"/>
              <a:t>w</a:t>
            </a:r>
            <a:r>
              <a:rPr lang="en-US" sz="2400" baseline="-25000" dirty="0" err="1"/>
              <a:t>i</a:t>
            </a:r>
            <a:endParaRPr lang="en-US" sz="2400" dirty="0"/>
          </a:p>
          <a:p>
            <a:pPr>
              <a:defRPr/>
            </a:pPr>
            <a:endParaRPr lang="en-US" sz="2800" dirty="0"/>
          </a:p>
        </p:txBody>
      </p:sp>
      <p:sp>
        <p:nvSpPr>
          <p:cNvPr id="26628" name="Slide Number Placeholder 3">
            <a:extLst>
              <a:ext uri="{FF2B5EF4-FFF2-40B4-BE49-F238E27FC236}">
                <a16:creationId xmlns:a16="http://schemas.microsoft.com/office/drawing/2014/main" id="{FB7FC4FE-5C03-D113-4196-CD89C53BCC0C}"/>
              </a:ext>
            </a:extLst>
          </p:cNvPr>
          <p:cNvSpPr>
            <a:spLocks noGrp="1" noChangeArrowheads="1"/>
          </p:cNvSpPr>
          <p:nvPr>
            <p:ph type="sldNum" sz="quarter" idx="11"/>
          </p:nvPr>
        </p:nvSpPr>
        <p:spPr>
          <a:xfrm>
            <a:off x="10563225" y="6356350"/>
            <a:ext cx="1016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nchor="ctr"/>
          <a:lstStyle>
            <a:lvl1pPr defTabSz="1217613">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608013" indent="-285750" defTabSz="1217613">
              <a:spcBef>
                <a:spcPct val="20000"/>
              </a:spcBef>
              <a:buClr>
                <a:schemeClr val="tx1"/>
              </a:buClr>
              <a:buChar char="•"/>
              <a:defRPr sz="2800">
                <a:solidFill>
                  <a:schemeClr val="tx1"/>
                </a:solidFill>
                <a:latin typeface="Verdana" panose="020B0604030504040204" pitchFamily="34" charset="0"/>
              </a:defRPr>
            </a:lvl2pPr>
            <a:lvl3pPr marL="1217613" indent="-228600" defTabSz="1217613">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827213" indent="-228600" defTabSz="1217613">
              <a:spcBef>
                <a:spcPct val="20000"/>
              </a:spcBef>
              <a:buClr>
                <a:schemeClr val="tx2"/>
              </a:buClr>
              <a:buChar char="•"/>
              <a:defRPr sz="2000">
                <a:solidFill>
                  <a:schemeClr val="tx1"/>
                </a:solidFill>
                <a:latin typeface="Verdana" panose="020B0604030504040204" pitchFamily="34" charset="0"/>
              </a:defRPr>
            </a:lvl4pPr>
            <a:lvl5pPr marL="2436813" indent="-228600" defTabSz="1217613">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8940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33512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8084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42656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fld id="{B431D84D-5891-465F-808E-420D4A7720A1}" type="slidenum">
              <a:rPr lang="en-US" altLang="en-US" sz="1200">
                <a:solidFill>
                  <a:srgbClr val="FFFFFF"/>
                </a:solidFill>
                <a:effectLst/>
              </a:rPr>
              <a:pPr>
                <a:spcBef>
                  <a:spcPct val="0"/>
                </a:spcBef>
                <a:buClrTx/>
                <a:buSzTx/>
                <a:buFontTx/>
                <a:buNone/>
              </a:pPr>
              <a:t>10</a:t>
            </a:fld>
            <a:endParaRPr lang="en-US" altLang="en-US" sz="1200">
              <a:solidFill>
                <a:srgbClr val="FFFFFF"/>
              </a:solidFill>
              <a:effectLst/>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C2819-CD6B-6471-C242-38A302FDD42B}"/>
              </a:ext>
            </a:extLst>
          </p:cNvPr>
          <p:cNvSpPr>
            <a:spLocks noGrp="1"/>
          </p:cNvSpPr>
          <p:nvPr>
            <p:ph type="title"/>
          </p:nvPr>
        </p:nvSpPr>
        <p:spPr/>
        <p:txBody>
          <a:bodyPr/>
          <a:lstStyle/>
          <a:p>
            <a:r>
              <a:rPr lang="en-US" dirty="0"/>
              <a:t>To learn more about backprop</a:t>
            </a:r>
          </a:p>
        </p:txBody>
      </p:sp>
      <p:sp>
        <p:nvSpPr>
          <p:cNvPr id="3" name="Content Placeholder 2">
            <a:extLst>
              <a:ext uri="{FF2B5EF4-FFF2-40B4-BE49-F238E27FC236}">
                <a16:creationId xmlns:a16="http://schemas.microsoft.com/office/drawing/2014/main" id="{5F4942A5-9C7D-305A-59AB-4BA098AB1326}"/>
              </a:ext>
            </a:extLst>
          </p:cNvPr>
          <p:cNvSpPr>
            <a:spLocks noGrp="1"/>
          </p:cNvSpPr>
          <p:nvPr>
            <p:ph idx="1"/>
          </p:nvPr>
        </p:nvSpPr>
        <p:spPr/>
        <p:txBody>
          <a:bodyPr/>
          <a:lstStyle/>
          <a:p>
            <a:r>
              <a:rPr lang="en-US" dirty="0"/>
              <a:t>Go to our website to learn more about backprop &amp; how it happens in the convolutional layers</a:t>
            </a:r>
          </a:p>
        </p:txBody>
      </p:sp>
    </p:spTree>
    <p:extLst>
      <p:ext uri="{BB962C8B-B14F-4D97-AF65-F5344CB8AC3E}">
        <p14:creationId xmlns:p14="http://schemas.microsoft.com/office/powerpoint/2010/main" val="946625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513DC-084B-4D74-91F5-76657F30C1E7}"/>
              </a:ext>
            </a:extLst>
          </p:cNvPr>
          <p:cNvSpPr>
            <a:spLocks noGrp="1"/>
          </p:cNvSpPr>
          <p:nvPr>
            <p:ph type="title"/>
          </p:nvPr>
        </p:nvSpPr>
        <p:spPr/>
        <p:txBody>
          <a:bodyPr/>
          <a:lstStyle/>
          <a:p>
            <a:r>
              <a:rPr lang="en-US" dirty="0"/>
              <a:t>Batch Size = How often do we update weights </a:t>
            </a:r>
          </a:p>
        </p:txBody>
      </p:sp>
      <p:sp>
        <p:nvSpPr>
          <p:cNvPr id="3" name="Content Placeholder 2">
            <a:extLst>
              <a:ext uri="{FF2B5EF4-FFF2-40B4-BE49-F238E27FC236}">
                <a16:creationId xmlns:a16="http://schemas.microsoft.com/office/drawing/2014/main" id="{A28FA77E-9E9F-322C-0FE6-4068635A2638}"/>
              </a:ext>
            </a:extLst>
          </p:cNvPr>
          <p:cNvSpPr>
            <a:spLocks noGrp="1"/>
          </p:cNvSpPr>
          <p:nvPr>
            <p:ph idx="1"/>
          </p:nvPr>
        </p:nvSpPr>
        <p:spPr/>
        <p:txBody>
          <a:bodyPr/>
          <a:lstStyle/>
          <a:p>
            <a:r>
              <a:rPr lang="en-US" dirty="0"/>
              <a:t>Do you really want to update after showing each training image?</a:t>
            </a:r>
          </a:p>
          <a:p>
            <a:r>
              <a:rPr lang="en-US" dirty="0"/>
              <a:t>Results may be erratic –showing very little data (1 sample) before altering network</a:t>
            </a:r>
          </a:p>
          <a:p>
            <a:pPr marL="0" indent="0">
              <a:buNone/>
            </a:pPr>
            <a:endParaRPr lang="en-US" dirty="0"/>
          </a:p>
        </p:txBody>
      </p:sp>
    </p:spTree>
    <p:extLst>
      <p:ext uri="{BB962C8B-B14F-4D97-AF65-F5344CB8AC3E}">
        <p14:creationId xmlns:p14="http://schemas.microsoft.com/office/powerpoint/2010/main" val="603236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0B586-1CE0-3849-0271-F9D3416CFD83}"/>
              </a:ext>
            </a:extLst>
          </p:cNvPr>
          <p:cNvSpPr>
            <a:spLocks noGrp="1"/>
          </p:cNvSpPr>
          <p:nvPr>
            <p:ph type="title"/>
          </p:nvPr>
        </p:nvSpPr>
        <p:spPr/>
        <p:txBody>
          <a:bodyPr/>
          <a:lstStyle/>
          <a:p>
            <a:r>
              <a:rPr lang="en-US" dirty="0">
                <a:solidFill>
                  <a:schemeClr val="tx1"/>
                </a:solidFill>
              </a:rPr>
              <a:t>Batch Size</a:t>
            </a:r>
          </a:p>
        </p:txBody>
      </p:sp>
      <p:sp>
        <p:nvSpPr>
          <p:cNvPr id="3" name="Content Placeholder 2">
            <a:extLst>
              <a:ext uri="{FF2B5EF4-FFF2-40B4-BE49-F238E27FC236}">
                <a16:creationId xmlns:a16="http://schemas.microsoft.com/office/drawing/2014/main" id="{3E1C3A86-E73B-28FD-D11B-AD3464894E17}"/>
              </a:ext>
            </a:extLst>
          </p:cNvPr>
          <p:cNvSpPr>
            <a:spLocks noGrp="1"/>
          </p:cNvSpPr>
          <p:nvPr>
            <p:ph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a:effectLst/>
                <a:latin typeface="Source Sans Pro" panose="020B0503030403020204" pitchFamily="34" charset="0"/>
              </a:rPr>
              <a:t>N</a:t>
            </a:r>
            <a:r>
              <a:rPr kumimoji="0" lang="en-US" altLang="en-US" sz="3200" b="1" i="0" u="none" strike="noStrike" cap="none" normalizeH="0" baseline="0" dirty="0">
                <a:ln>
                  <a:noFill/>
                </a:ln>
                <a:effectLst/>
                <a:latin typeface="Source Sans Pro" panose="020B0503030403020204" pitchFamily="34" charset="0"/>
              </a:rPr>
              <a:t>umber of examples from the training dataset used in the estimation of the error gradient for an update of the model weights.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effectLst/>
                <a:latin typeface="Source Sans Pro" panose="020B0503030403020204" pitchFamily="34" charset="0"/>
              </a:rPr>
              <a:t>For example, A batch size of 32 means that 32 samples from the training dataset will be used to estimate the error gradient before the model weights are updated.</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85700" b="0" i="0" u="none" strike="noStrike" cap="none" normalizeH="0" baseline="0" dirty="0">
                <a:ln>
                  <a:noFill/>
                </a:ln>
                <a:effectLst/>
                <a:latin typeface="Source Sans Pro" panose="020B0503030403020204" pitchFamily="34" charset="0"/>
              </a:rPr>
              <a:t>              </a:t>
            </a:r>
            <a:endParaRPr kumimoji="0" lang="en-US" altLang="en-US" sz="2800" b="0" i="0" u="none" strike="noStrike" cap="none" normalizeH="0" baseline="0" dirty="0">
              <a:ln>
                <a:noFill/>
              </a:ln>
              <a:effectLst/>
              <a:latin typeface="Source Sans Pro" panose="020B0503030403020204" pitchFamily="34" charset="0"/>
            </a:endParaRPr>
          </a:p>
          <a:p>
            <a:endParaRPr lang="en-US" dirty="0"/>
          </a:p>
        </p:txBody>
      </p:sp>
    </p:spTree>
    <p:extLst>
      <p:ext uri="{BB962C8B-B14F-4D97-AF65-F5344CB8AC3E}">
        <p14:creationId xmlns:p14="http://schemas.microsoft.com/office/powerpoint/2010/main" val="3979057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0B586-1CE0-3849-0271-F9D3416CFD83}"/>
              </a:ext>
            </a:extLst>
          </p:cNvPr>
          <p:cNvSpPr>
            <a:spLocks noGrp="1"/>
          </p:cNvSpPr>
          <p:nvPr>
            <p:ph type="title"/>
          </p:nvPr>
        </p:nvSpPr>
        <p:spPr/>
        <p:txBody>
          <a:bodyPr/>
          <a:lstStyle/>
          <a:p>
            <a:r>
              <a:rPr lang="en-US" dirty="0">
                <a:solidFill>
                  <a:schemeClr val="tx1"/>
                </a:solidFill>
              </a:rPr>
              <a:t>Batch Size &amp; Gradient Descent </a:t>
            </a:r>
          </a:p>
        </p:txBody>
      </p:sp>
      <p:sp>
        <p:nvSpPr>
          <p:cNvPr id="3" name="Content Placeholder 2">
            <a:extLst>
              <a:ext uri="{FF2B5EF4-FFF2-40B4-BE49-F238E27FC236}">
                <a16:creationId xmlns:a16="http://schemas.microsoft.com/office/drawing/2014/main" id="{3E1C3A86-E73B-28FD-D11B-AD3464894E17}"/>
              </a:ext>
            </a:extLst>
          </p:cNvPr>
          <p:cNvSpPr>
            <a:spLocks noGrp="1"/>
          </p:cNvSpPr>
          <p:nvPr>
            <p:ph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1" i="0" u="none" strike="noStrike" cap="none" normalizeH="0" baseline="0" dirty="0">
                <a:ln>
                  <a:noFill/>
                </a:ln>
                <a:effectLst/>
                <a:latin typeface="Source Sans Pro" panose="020B0503030403020204" pitchFamily="34" charset="0"/>
                <a:cs typeface="Arial" panose="020B0604020202020204" pitchFamily="34" charset="0"/>
              </a:rPr>
              <a:t>Batch Gradient Descent</a:t>
            </a:r>
            <a:r>
              <a:rPr kumimoji="0" lang="en-US" altLang="en-US" sz="3200" b="0" i="0" u="none" strike="noStrike" cap="none" normalizeH="0" baseline="0" dirty="0">
                <a:ln>
                  <a:noFill/>
                </a:ln>
                <a:effectLst/>
                <a:latin typeface="Source Sans Pro" panose="020B0503030403020204" pitchFamily="34" charset="0"/>
                <a:cs typeface="Arial" panose="020B0604020202020204" pitchFamily="34" charset="0"/>
              </a:rPr>
              <a:t> . Batch size is set to the total number of examples in the training dataset.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1" i="0" u="none" strike="noStrike" cap="none" normalizeH="0" baseline="0" dirty="0">
                <a:ln>
                  <a:noFill/>
                </a:ln>
                <a:effectLst/>
                <a:latin typeface="Source Sans Pro" panose="020B0503030403020204" pitchFamily="34" charset="0"/>
                <a:cs typeface="Arial" panose="020B0604020202020204" pitchFamily="34" charset="0"/>
              </a:rPr>
              <a:t>Stochastic Gradient Descent </a:t>
            </a:r>
            <a:r>
              <a:rPr kumimoji="0" lang="en-US" altLang="en-US" sz="3200" b="0" i="0" u="none" strike="noStrike" cap="none" normalizeH="0" baseline="0" dirty="0">
                <a:ln>
                  <a:noFill/>
                </a:ln>
                <a:effectLst/>
                <a:latin typeface="Source Sans Pro" panose="020B0503030403020204" pitchFamily="34" charset="0"/>
                <a:cs typeface="Arial" panose="020B0604020202020204" pitchFamily="34" charset="0"/>
              </a:rPr>
              <a:t>. Batch size is set to one.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1" i="0" u="none" strike="noStrike" cap="none" normalizeH="0" baseline="0" dirty="0">
                <a:ln>
                  <a:noFill/>
                </a:ln>
                <a:effectLst/>
                <a:latin typeface="Source Sans Pro" panose="020B0503030403020204" pitchFamily="34" charset="0"/>
                <a:cs typeface="Arial" panose="020B0604020202020204" pitchFamily="34" charset="0"/>
              </a:rPr>
              <a:t>Minibatch Gradient Descent</a:t>
            </a:r>
            <a:r>
              <a:rPr kumimoji="0" lang="en-US" altLang="en-US" sz="3200" b="0" i="0" u="none" strike="noStrike" cap="none" normalizeH="0" baseline="0" dirty="0">
                <a:ln>
                  <a:noFill/>
                </a:ln>
                <a:effectLst/>
                <a:latin typeface="Source Sans Pro" panose="020B0503030403020204" pitchFamily="34" charset="0"/>
                <a:cs typeface="Arial" panose="020B0604020202020204" pitchFamily="34" charset="0"/>
              </a:rPr>
              <a:t> . Batch size is set to more than one and less than the total number of examples in the training dataset.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effectLst/>
              <a:latin typeface="Source Sans Pro" panose="020B0503030403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effectLst/>
                <a:latin typeface="Source Sans Pro" panose="020B0503030403020204" pitchFamily="34" charset="0"/>
                <a:cs typeface="Arial" panose="020B0604020202020204" pitchFamily="34" charset="0"/>
              </a:rPr>
              <a:t> </a:t>
            </a:r>
            <a:r>
              <a:rPr kumimoji="0" lang="en-US" altLang="en-US" sz="85700" b="0" i="0" u="none" strike="noStrike" cap="none" normalizeH="0" baseline="0" dirty="0">
                <a:ln>
                  <a:noFill/>
                </a:ln>
                <a:effectLst/>
                <a:latin typeface="Source Sans Pro" panose="020B0503030403020204" pitchFamily="34" charset="0"/>
              </a:rPr>
              <a:t>             </a:t>
            </a:r>
            <a:endParaRPr kumimoji="0" lang="en-US" altLang="en-US" sz="2800" b="0" i="0" u="none" strike="noStrike" cap="none" normalizeH="0" baseline="0" dirty="0">
              <a:ln>
                <a:noFill/>
              </a:ln>
              <a:effectLst/>
              <a:latin typeface="Source Sans Pro" panose="020B0503030403020204" pitchFamily="34" charset="0"/>
            </a:endParaRPr>
          </a:p>
          <a:p>
            <a:endParaRPr lang="en-US" dirty="0"/>
          </a:p>
        </p:txBody>
      </p:sp>
    </p:spTree>
    <p:extLst>
      <p:ext uri="{BB962C8B-B14F-4D97-AF65-F5344CB8AC3E}">
        <p14:creationId xmlns:p14="http://schemas.microsoft.com/office/powerpoint/2010/main" val="3358666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0B586-1CE0-3849-0271-F9D3416CFD83}"/>
              </a:ext>
            </a:extLst>
          </p:cNvPr>
          <p:cNvSpPr>
            <a:spLocks noGrp="1"/>
          </p:cNvSpPr>
          <p:nvPr>
            <p:ph type="title"/>
          </p:nvPr>
        </p:nvSpPr>
        <p:spPr>
          <a:xfrm>
            <a:off x="457200" y="277813"/>
            <a:ext cx="3388659" cy="1139825"/>
          </a:xfrm>
        </p:spPr>
        <p:txBody>
          <a:bodyPr/>
          <a:lstStyle/>
          <a:p>
            <a:r>
              <a:rPr lang="en-US" dirty="0">
                <a:solidFill>
                  <a:schemeClr val="tx1"/>
                </a:solidFill>
              </a:rPr>
              <a:t>Batch Size</a:t>
            </a:r>
          </a:p>
        </p:txBody>
      </p:sp>
      <p:sp>
        <p:nvSpPr>
          <p:cNvPr id="3" name="Content Placeholder 2">
            <a:extLst>
              <a:ext uri="{FF2B5EF4-FFF2-40B4-BE49-F238E27FC236}">
                <a16:creationId xmlns:a16="http://schemas.microsoft.com/office/drawing/2014/main" id="{3E1C3A86-E73B-28FD-D11B-AD3464894E17}"/>
              </a:ext>
            </a:extLst>
          </p:cNvPr>
          <p:cNvSpPr>
            <a:spLocks noGrp="1"/>
          </p:cNvSpPr>
          <p:nvPr>
            <p:ph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effectLst/>
                <a:latin typeface="Source Sans Pro" panose="020B0503030403020204" pitchFamily="34" charset="0"/>
              </a:rPr>
              <a:t>In the below graph we will see the effect of batch size on training/testing accuracy and loss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FF9900"/>
                </a:solidFill>
                <a:effectLst/>
                <a:highlight>
                  <a:srgbClr val="C0C0C0"/>
                </a:highlight>
                <a:latin typeface="Source Sans Pro" panose="020B0503030403020204" pitchFamily="34" charset="0"/>
              </a:rPr>
              <a:t>64 batch size </a:t>
            </a:r>
            <a:r>
              <a:rPr kumimoji="0" lang="en-US" altLang="en-US" sz="3200" b="1" i="0" u="none" strike="noStrike" cap="none" normalizeH="0" baseline="0" dirty="0">
                <a:ln>
                  <a:noFill/>
                </a:ln>
                <a:solidFill>
                  <a:schemeClr val="accent1">
                    <a:lumMod val="75000"/>
                  </a:schemeClr>
                </a:solidFill>
                <a:effectLst/>
                <a:highlight>
                  <a:srgbClr val="C0C0C0"/>
                </a:highlight>
                <a:latin typeface="Source Sans Pro" panose="020B0503030403020204" pitchFamily="34" charset="0"/>
              </a:rPr>
              <a:t>256 batch size </a:t>
            </a:r>
            <a:r>
              <a:rPr kumimoji="0" lang="en-US" altLang="en-US" sz="3200" b="1" i="0" u="none" strike="noStrike" cap="none" normalizeH="0" baseline="0" dirty="0">
                <a:ln>
                  <a:noFill/>
                </a:ln>
                <a:solidFill>
                  <a:srgbClr val="CC00FF"/>
                </a:solidFill>
                <a:effectLst/>
                <a:highlight>
                  <a:srgbClr val="C0C0C0"/>
                </a:highlight>
                <a:latin typeface="Source Sans Pro" panose="020B0503030403020204" pitchFamily="34" charset="0"/>
              </a:rPr>
              <a:t>1024 batch size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effectLst/>
                <a:latin typeface="Source Sans Pro" panose="020B0503030403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effectLst/>
              <a:latin typeface="Source Sans Pro" panose="020B0503030403020204" pitchFamily="34" charset="0"/>
            </a:endParaRPr>
          </a:p>
          <a:p>
            <a:endParaRPr lang="en-US" dirty="0"/>
          </a:p>
        </p:txBody>
      </p:sp>
      <p:pic>
        <p:nvPicPr>
          <p:cNvPr id="12292" name="Picture 4">
            <a:extLst>
              <a:ext uri="{FF2B5EF4-FFF2-40B4-BE49-F238E27FC236}">
                <a16:creationId xmlns:a16="http://schemas.microsoft.com/office/drawing/2014/main" id="{142DE7B1-847A-7FCD-3377-820B4E78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47" y="3226267"/>
            <a:ext cx="9144000" cy="3794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31E3E2D-CEDD-73A2-03E7-B8825402E524}"/>
              </a:ext>
            </a:extLst>
          </p:cNvPr>
          <p:cNvSpPr txBox="1"/>
          <p:nvPr/>
        </p:nvSpPr>
        <p:spPr>
          <a:xfrm>
            <a:off x="3738282" y="399871"/>
            <a:ext cx="5835644" cy="1200329"/>
          </a:xfrm>
          <a:prstGeom prst="rect">
            <a:avLst/>
          </a:prstGeom>
          <a:noFill/>
        </p:spPr>
        <p:txBody>
          <a:bodyPr wrap="square" rtlCol="0">
            <a:spAutoFit/>
          </a:bodyPr>
          <a:lstStyle/>
          <a:p>
            <a:r>
              <a:rPr kumimoji="0" lang="en-US" altLang="en-US" sz="1800" b="0" i="0" u="none" strike="noStrike" cap="none" normalizeH="0" baseline="0" dirty="0">
                <a:ln>
                  <a:noFill/>
                </a:ln>
                <a:effectLst/>
                <a:latin typeface="Source Sans Pro" panose="020B0503030403020204" pitchFamily="34" charset="0"/>
              </a:rPr>
              <a:t>For this dataset all the tried batch sizes work however smaller than 64 this would possibly yield too much variation and make learning unstable.</a:t>
            </a:r>
          </a:p>
          <a:p>
            <a:endParaRPr lang="en-US" dirty="0"/>
          </a:p>
        </p:txBody>
      </p:sp>
    </p:spTree>
    <p:extLst>
      <p:ext uri="{BB962C8B-B14F-4D97-AF65-F5344CB8AC3E}">
        <p14:creationId xmlns:p14="http://schemas.microsoft.com/office/powerpoint/2010/main" val="515483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2BD6C-7198-413B-7DB1-7B4CB4066007}"/>
              </a:ext>
            </a:extLst>
          </p:cNvPr>
          <p:cNvSpPr>
            <a:spLocks noGrp="1"/>
          </p:cNvSpPr>
          <p:nvPr>
            <p:ph type="title"/>
          </p:nvPr>
        </p:nvSpPr>
        <p:spPr/>
        <p:txBody>
          <a:bodyPr/>
          <a:lstStyle/>
          <a:p>
            <a:r>
              <a:rPr lang="en-US" dirty="0"/>
              <a:t>Batch size</a:t>
            </a:r>
          </a:p>
        </p:txBody>
      </p:sp>
      <p:sp>
        <p:nvSpPr>
          <p:cNvPr id="3" name="Content Placeholder 2">
            <a:extLst>
              <a:ext uri="{FF2B5EF4-FFF2-40B4-BE49-F238E27FC236}">
                <a16:creationId xmlns:a16="http://schemas.microsoft.com/office/drawing/2014/main" id="{4BD585FC-DC14-9746-CD98-F7F8358E4282}"/>
              </a:ext>
            </a:extLst>
          </p:cNvPr>
          <p:cNvSpPr>
            <a:spLocks noGrp="1"/>
          </p:cNvSpPr>
          <p:nvPr>
            <p:ph idx="1"/>
          </p:nvPr>
        </p:nvSpPr>
        <p:spPr/>
        <p:txBody>
          <a:bodyPr/>
          <a:lstStyle/>
          <a:p>
            <a:r>
              <a:rPr lang="en-US" sz="2000" dirty="0">
                <a:highlight>
                  <a:srgbClr val="0000FF"/>
                </a:highlight>
              </a:rPr>
              <a:t>Smaller Batch Size</a:t>
            </a:r>
            <a:r>
              <a:rPr lang="en-US" sz="2000" dirty="0"/>
              <a:t>: Typically leads to </a:t>
            </a:r>
            <a:r>
              <a:rPr lang="en-US" sz="2000" b="1" dirty="0"/>
              <a:t>slower convergence per epoch</a:t>
            </a:r>
            <a:r>
              <a:rPr lang="en-US" sz="2000" dirty="0"/>
              <a:t> because fewer examples are processed at once. However, </a:t>
            </a:r>
            <a:r>
              <a:rPr lang="en-US" sz="2400" b="1" dirty="0"/>
              <a:t>since the model's weights are updated more frequently, it might reach an optimal solution in fewer epochs.</a:t>
            </a:r>
            <a:br>
              <a:rPr lang="en-US" sz="2400" b="1" dirty="0"/>
            </a:br>
            <a:br>
              <a:rPr lang="en-US" sz="2000" b="1" dirty="0"/>
            </a:br>
            <a:endParaRPr lang="en-US" sz="2000" b="1" dirty="0"/>
          </a:p>
          <a:p>
            <a:r>
              <a:rPr lang="en-US" sz="2000" dirty="0">
                <a:highlight>
                  <a:srgbClr val="0000FF"/>
                </a:highlight>
              </a:rPr>
              <a:t>Larger Batch Size: </a:t>
            </a:r>
            <a:r>
              <a:rPr lang="en-US" sz="2400" b="1" dirty="0"/>
              <a:t>Utilizes hardware resources more efficiently </a:t>
            </a:r>
            <a:r>
              <a:rPr lang="en-US" sz="2000" dirty="0"/>
              <a:t>(especially GPUs and TPUs), leading to faster per-epoch training times. However, </a:t>
            </a:r>
            <a:r>
              <a:rPr lang="en-US" sz="2400" b="1" dirty="0"/>
              <a:t>due to less frequent weight updates, it might take more epochs to converge</a:t>
            </a:r>
            <a:r>
              <a:rPr lang="en-US" sz="2000" dirty="0"/>
              <a:t>.</a:t>
            </a:r>
          </a:p>
        </p:txBody>
      </p:sp>
    </p:spTree>
    <p:extLst>
      <p:ext uri="{BB962C8B-B14F-4D97-AF65-F5344CB8AC3E}">
        <p14:creationId xmlns:p14="http://schemas.microsoft.com/office/powerpoint/2010/main" val="1420179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0B586-1CE0-3849-0271-F9D3416CFD83}"/>
              </a:ext>
            </a:extLst>
          </p:cNvPr>
          <p:cNvSpPr>
            <a:spLocks noGrp="1"/>
          </p:cNvSpPr>
          <p:nvPr>
            <p:ph type="title"/>
          </p:nvPr>
        </p:nvSpPr>
        <p:spPr>
          <a:xfrm>
            <a:off x="457200" y="277813"/>
            <a:ext cx="8229600" cy="461775"/>
          </a:xfrm>
        </p:spPr>
        <p:txBody>
          <a:bodyPr/>
          <a:lstStyle/>
          <a:p>
            <a:r>
              <a:rPr lang="en-US" dirty="0">
                <a:solidFill>
                  <a:schemeClr val="tx1"/>
                </a:solidFill>
              </a:rPr>
              <a:t>Batch Size TIPS</a:t>
            </a:r>
          </a:p>
        </p:txBody>
      </p:sp>
      <p:sp>
        <p:nvSpPr>
          <p:cNvPr id="3" name="Content Placeholder 2">
            <a:extLst>
              <a:ext uri="{FF2B5EF4-FFF2-40B4-BE49-F238E27FC236}">
                <a16:creationId xmlns:a16="http://schemas.microsoft.com/office/drawing/2014/main" id="{3E1C3A86-E73B-28FD-D11B-AD3464894E17}"/>
              </a:ext>
            </a:extLst>
          </p:cNvPr>
          <p:cNvSpPr>
            <a:spLocks noGrp="1"/>
          </p:cNvSpPr>
          <p:nvPr>
            <p:ph idx="1"/>
          </p:nvPr>
        </p:nvSpPr>
        <p:spPr>
          <a:xfrm>
            <a:off x="228600" y="739588"/>
            <a:ext cx="8915400" cy="4530725"/>
          </a:xfrm>
        </p:spPr>
        <p:txBody>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0" i="0" u="none" strike="noStrike" cap="none" normalizeH="0" baseline="0" dirty="0">
                <a:ln>
                  <a:noFill/>
                </a:ln>
                <a:effectLst/>
                <a:latin typeface="Source Sans Pro" panose="020B0503030403020204" pitchFamily="34" charset="0"/>
                <a:cs typeface="Arial" panose="020B0604020202020204" pitchFamily="34" charset="0"/>
              </a:rPr>
              <a:t>●</a:t>
            </a:r>
            <a:r>
              <a:rPr kumimoji="0" lang="en-US" altLang="en-US" sz="2400" b="1" i="0" u="none" strike="noStrike" cap="none" normalizeH="0" baseline="0" dirty="0">
                <a:ln>
                  <a:noFill/>
                </a:ln>
                <a:effectLst/>
                <a:latin typeface="Source Sans Pro" panose="020B0503030403020204" pitchFamily="34" charset="0"/>
                <a:cs typeface="Arial" panose="020B0604020202020204" pitchFamily="34" charset="0"/>
              </a:rPr>
              <a:t>Too large of a batch </a:t>
            </a:r>
            <a:r>
              <a:rPr kumimoji="0" lang="en-US" altLang="en-US" sz="2400" b="0" i="0" u="none" strike="noStrike" cap="none" normalizeH="0" baseline="0" dirty="0">
                <a:ln>
                  <a:noFill/>
                </a:ln>
                <a:effectLst/>
                <a:latin typeface="Source Sans Pro" panose="020B0503030403020204" pitchFamily="34" charset="0"/>
                <a:cs typeface="Arial" panose="020B0604020202020204" pitchFamily="34" charset="0"/>
              </a:rPr>
              <a:t>size can lead to poor generalization</a:t>
            </a:r>
            <a:br>
              <a:rPr kumimoji="0" lang="en-US" altLang="en-US" sz="2400" b="0" i="0" u="none" strike="noStrike" cap="none" normalizeH="0" baseline="0" dirty="0">
                <a:ln>
                  <a:noFill/>
                </a:ln>
                <a:effectLst/>
                <a:latin typeface="Source Sans Pro" panose="020B0503030403020204" pitchFamily="34" charset="0"/>
                <a:cs typeface="Arial" panose="020B0604020202020204" pitchFamily="34" charset="0"/>
              </a:rPr>
            </a:br>
            <a:endParaRPr kumimoji="0" lang="en-US" altLang="en-US" sz="2400" b="0" i="0" u="none" strike="noStrike" cap="none" normalizeH="0" baseline="0" dirty="0">
              <a:ln>
                <a:noFill/>
              </a:ln>
              <a:effectLst/>
              <a:latin typeface="Source Sans Pro" panose="020B0503030403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latin typeface="Source Sans Pro" panose="020B0503030403020204" pitchFamily="34" charset="0"/>
                <a:cs typeface="Arial" panose="020B0604020202020204" pitchFamily="34" charset="0"/>
              </a:rPr>
              <a:t>●</a:t>
            </a:r>
            <a:r>
              <a:rPr kumimoji="0" lang="en-US" altLang="en-US" sz="2400" b="1" i="0" u="none" strike="noStrike" cap="none" normalizeH="0" baseline="0" dirty="0">
                <a:ln>
                  <a:noFill/>
                </a:ln>
                <a:effectLst/>
                <a:latin typeface="Source Sans Pro" panose="020B0503030403020204" pitchFamily="34" charset="0"/>
                <a:cs typeface="Arial" panose="020B0604020202020204" pitchFamily="34" charset="0"/>
              </a:rPr>
              <a:t>Using smaller batch s</a:t>
            </a:r>
            <a:r>
              <a:rPr kumimoji="0" lang="en-US" altLang="en-US" sz="2400" b="0" i="0" u="none" strike="noStrike" cap="none" normalizeH="0" baseline="0" dirty="0">
                <a:ln>
                  <a:noFill/>
                </a:ln>
                <a:effectLst/>
                <a:latin typeface="Source Sans Pro" panose="020B0503030403020204" pitchFamily="34" charset="0"/>
                <a:cs typeface="Arial" panose="020B0604020202020204" pitchFamily="34" charset="0"/>
              </a:rPr>
              <a:t>izes leads faster convergence to “good” solutions.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effectLst/>
              <a:latin typeface="Source Sans Pro" panose="020B0503030403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latin typeface="Source Sans Pro" panose="020B0503030403020204" pitchFamily="34" charset="0"/>
                <a:cs typeface="Arial" panose="020B0604020202020204" pitchFamily="34" charset="0"/>
              </a:rPr>
              <a:t>●</a:t>
            </a:r>
            <a:r>
              <a:rPr kumimoji="0" lang="en-US" altLang="en-US" sz="2400" b="1" i="0" u="none" strike="noStrike" cap="none" normalizeH="0" baseline="0" dirty="0">
                <a:ln>
                  <a:noFill/>
                </a:ln>
                <a:effectLst/>
                <a:latin typeface="Source Sans Pro" panose="020B0503030403020204" pitchFamily="34" charset="0"/>
                <a:cs typeface="Arial" panose="020B0604020202020204" pitchFamily="34" charset="0"/>
              </a:rPr>
              <a:t>Smaller batch sizes </a:t>
            </a:r>
            <a:r>
              <a:rPr kumimoji="0" lang="en-US" altLang="en-US" sz="2400" b="0" i="0" u="none" strike="noStrike" cap="none" normalizeH="0" baseline="0" dirty="0">
                <a:ln>
                  <a:noFill/>
                </a:ln>
                <a:effectLst/>
                <a:latin typeface="Source Sans Pro" panose="020B0503030403020204" pitchFamily="34" charset="0"/>
                <a:cs typeface="Arial" panose="020B0604020202020204" pitchFamily="34" charset="0"/>
              </a:rPr>
              <a:t>allow the model to “start learning before having to see all the data.”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effectLst/>
              <a:latin typeface="Source Sans Pro" panose="020B0503030403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highlight>
                  <a:srgbClr val="0000FF"/>
                </a:highlight>
                <a:latin typeface="Source Sans Pro" panose="020B0503030403020204" pitchFamily="34" charset="0"/>
                <a:cs typeface="Arial" panose="020B0604020202020204" pitchFamily="34" charset="0"/>
              </a:rPr>
              <a:t>●The downside of using a smaller batch size is that the model </a:t>
            </a:r>
            <a:r>
              <a:rPr kumimoji="0" lang="en-US" altLang="en-US" sz="2400" b="1" i="0" u="none" strike="noStrike" cap="none" normalizeH="0" baseline="0" dirty="0">
                <a:ln>
                  <a:noFill/>
                </a:ln>
                <a:effectLst/>
                <a:highlight>
                  <a:srgbClr val="0000FF"/>
                </a:highlight>
                <a:latin typeface="Source Sans Pro" panose="020B0503030403020204" pitchFamily="34" charset="0"/>
                <a:cs typeface="Arial" panose="020B0604020202020204" pitchFamily="34" charset="0"/>
              </a:rPr>
              <a:t>is not guaranteed to converge to the global optima.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effectLst/>
              <a:latin typeface="Source Sans Pro" panose="020B0503030403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latin typeface="Source Sans Pro" panose="020B0503030403020204" pitchFamily="34" charset="0"/>
                <a:cs typeface="Arial" panose="020B0604020202020204" pitchFamily="34" charset="0"/>
              </a:rPr>
              <a:t>●Smaller batch sizes make it easier to fit one batch worth of training data in memory (i.e. when using a GPU).</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effectLst/>
              <a:latin typeface="Source Sans Pro" panose="020B0503030403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400" b="0" i="0" u="none" strike="noStrike" cap="none" normalizeH="0" baseline="0" dirty="0">
                <a:ln>
                  <a:noFill/>
                </a:ln>
                <a:effectLst/>
              </a:rPr>
            </a:br>
            <a:endParaRPr kumimoji="0" lang="en-US" altLang="en-US" sz="2400" b="0" i="0" u="none" strike="noStrike" cap="none" normalizeH="0" baseline="0" dirty="0">
              <a:ln>
                <a:noFill/>
              </a:ln>
              <a:effectLst/>
              <a:latin typeface="Arial" panose="020B0604020202020204" pitchFamily="34" charset="0"/>
            </a:endParaRPr>
          </a:p>
          <a:p>
            <a:endParaRPr lang="en-US" sz="2400" dirty="0"/>
          </a:p>
        </p:txBody>
      </p:sp>
    </p:spTree>
    <p:extLst>
      <p:ext uri="{BB962C8B-B14F-4D97-AF65-F5344CB8AC3E}">
        <p14:creationId xmlns:p14="http://schemas.microsoft.com/office/powerpoint/2010/main" val="3570695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7312F-1150-4D95-1B2E-FDAB8AD82FF5}"/>
              </a:ext>
            </a:extLst>
          </p:cNvPr>
          <p:cNvSpPr>
            <a:spLocks noGrp="1"/>
          </p:cNvSpPr>
          <p:nvPr>
            <p:ph type="title"/>
          </p:nvPr>
        </p:nvSpPr>
        <p:spPr/>
        <p:txBody>
          <a:bodyPr/>
          <a:lstStyle/>
          <a:p>
            <a:pPr>
              <a:defRPr/>
            </a:pPr>
            <a:r>
              <a:rPr lang="en-US" dirty="0"/>
              <a:t>Learning Rates</a:t>
            </a:r>
          </a:p>
        </p:txBody>
      </p:sp>
      <p:sp>
        <p:nvSpPr>
          <p:cNvPr id="3" name="Content Placeholder 2">
            <a:extLst>
              <a:ext uri="{FF2B5EF4-FFF2-40B4-BE49-F238E27FC236}">
                <a16:creationId xmlns:a16="http://schemas.microsoft.com/office/drawing/2014/main" id="{99612714-CB5E-6441-7C7A-CD0379495CE9}"/>
              </a:ext>
            </a:extLst>
          </p:cNvPr>
          <p:cNvSpPr>
            <a:spLocks noGrp="1"/>
          </p:cNvSpPr>
          <p:nvPr>
            <p:ph idx="1"/>
          </p:nvPr>
        </p:nvSpPr>
        <p:spPr>
          <a:xfrm>
            <a:off x="304800" y="1169247"/>
            <a:ext cx="8229600" cy="4530725"/>
          </a:xfrm>
        </p:spPr>
        <p:txBody>
          <a:bodyPr/>
          <a:lstStyle/>
          <a:p>
            <a:pPr>
              <a:defRPr/>
            </a:pPr>
            <a:r>
              <a:rPr lang="en-US" dirty="0"/>
              <a:t>Different learning rates affect the performance of a neural network significantly. </a:t>
            </a:r>
          </a:p>
          <a:p>
            <a:pPr marL="0" indent="0">
              <a:buFont typeface="Wingdings" panose="05000000000000000000" pitchFamily="2" charset="2"/>
              <a:buNone/>
              <a:defRPr/>
            </a:pPr>
            <a:br>
              <a:rPr lang="en-US" dirty="0"/>
            </a:br>
            <a:br>
              <a:rPr lang="en-US" dirty="0"/>
            </a:br>
            <a:endParaRPr lang="en-US" dirty="0"/>
          </a:p>
          <a:p>
            <a:pPr>
              <a:defRPr/>
            </a:pPr>
            <a:r>
              <a:rPr lang="en-US" dirty="0"/>
              <a:t>Learning rate relates to HOW much you change the weights ---recall</a:t>
            </a:r>
          </a:p>
          <a:p>
            <a:pPr lvl="1">
              <a:defRPr/>
            </a:pPr>
            <a:r>
              <a:rPr lang="en-US" sz="2000" dirty="0"/>
              <a:t>Phase 2: </a:t>
            </a:r>
            <a:r>
              <a:rPr lang="en-US" sz="2000" dirty="0">
                <a:highlight>
                  <a:srgbClr val="000080"/>
                </a:highlight>
              </a:rPr>
              <a:t>Weight update</a:t>
            </a:r>
          </a:p>
          <a:p>
            <a:pPr lvl="2">
              <a:defRPr/>
            </a:pPr>
            <a:r>
              <a:rPr lang="en-US" sz="1800" dirty="0">
                <a:highlight>
                  <a:srgbClr val="000080"/>
                </a:highlight>
              </a:rPr>
              <a:t>Multiply its output delta and input activation to get the gradient of the weight.</a:t>
            </a:r>
          </a:p>
          <a:p>
            <a:pPr lvl="2">
              <a:defRPr/>
            </a:pPr>
            <a:r>
              <a:rPr lang="en-US" sz="1800" dirty="0">
                <a:highlight>
                  <a:srgbClr val="0000FF"/>
                </a:highlight>
              </a:rPr>
              <a:t>Subtract a ratio (percentage) of the gradient from the weight.</a:t>
            </a:r>
          </a:p>
          <a:p>
            <a:pPr>
              <a:defRPr/>
            </a:pPr>
            <a:endParaRPr lang="en-US" dirty="0"/>
          </a:p>
          <a:p>
            <a:pPr marL="0" indent="0">
              <a:buClr>
                <a:srgbClr val="CC3300"/>
              </a:buClr>
              <a:buFont typeface="Wingdings" panose="05000000000000000000" pitchFamily="2" charset="2"/>
              <a:buNone/>
              <a:defRPr/>
            </a:pPr>
            <a:endParaRPr lang="en-US" dirty="0"/>
          </a:p>
          <a:p>
            <a:pPr>
              <a:defRPr/>
            </a:pPr>
            <a:endParaRPr lang="en-US" dirty="0"/>
          </a:p>
        </p:txBody>
      </p:sp>
      <p:sp>
        <p:nvSpPr>
          <p:cNvPr id="28676" name="Slide Number Placeholder 3">
            <a:extLst>
              <a:ext uri="{FF2B5EF4-FFF2-40B4-BE49-F238E27FC236}">
                <a16:creationId xmlns:a16="http://schemas.microsoft.com/office/drawing/2014/main" id="{48EA2C1B-97E3-0CE2-49C7-F1583A1A2B66}"/>
              </a:ext>
            </a:extLst>
          </p:cNvPr>
          <p:cNvSpPr>
            <a:spLocks noGrp="1" noChangeArrowheads="1"/>
          </p:cNvSpPr>
          <p:nvPr>
            <p:ph type="sldNum" sz="quarter" idx="11"/>
          </p:nvPr>
        </p:nvSpPr>
        <p:spPr>
          <a:xfrm>
            <a:off x="10563225" y="6356350"/>
            <a:ext cx="1016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nchor="ctr"/>
          <a:lstStyle>
            <a:lvl1pPr defTabSz="1217613">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608013" indent="-285750" defTabSz="1217613">
              <a:spcBef>
                <a:spcPct val="20000"/>
              </a:spcBef>
              <a:buClr>
                <a:schemeClr val="tx1"/>
              </a:buClr>
              <a:buChar char="•"/>
              <a:defRPr sz="2800">
                <a:solidFill>
                  <a:schemeClr val="tx1"/>
                </a:solidFill>
                <a:latin typeface="Verdana" panose="020B0604030504040204" pitchFamily="34" charset="0"/>
              </a:defRPr>
            </a:lvl2pPr>
            <a:lvl3pPr marL="1217613" indent="-228600" defTabSz="1217613">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827213" indent="-228600" defTabSz="1217613">
              <a:spcBef>
                <a:spcPct val="20000"/>
              </a:spcBef>
              <a:buClr>
                <a:schemeClr val="tx2"/>
              </a:buClr>
              <a:buChar char="•"/>
              <a:defRPr sz="2000">
                <a:solidFill>
                  <a:schemeClr val="tx1"/>
                </a:solidFill>
                <a:latin typeface="Verdana" panose="020B0604030504040204" pitchFamily="34" charset="0"/>
              </a:defRPr>
            </a:lvl4pPr>
            <a:lvl5pPr marL="2436813" indent="-228600" defTabSz="1217613">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8940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33512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8084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42656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fld id="{09AAA371-0EC3-466A-B0FB-ECAD1CE6006B}" type="slidenum">
              <a:rPr lang="en-US" altLang="en-US" sz="1200">
                <a:solidFill>
                  <a:srgbClr val="FFFFFF"/>
                </a:solidFill>
                <a:effectLst/>
              </a:rPr>
              <a:pPr>
                <a:spcBef>
                  <a:spcPct val="0"/>
                </a:spcBef>
                <a:buClrTx/>
                <a:buSzTx/>
                <a:buFontTx/>
                <a:buNone/>
              </a:pPr>
              <a:t>18</a:t>
            </a:fld>
            <a:endParaRPr lang="en-US" altLang="en-US" sz="1200">
              <a:solidFill>
                <a:srgbClr val="FFFFFF"/>
              </a:solidFill>
              <a:effectLst/>
            </a:endParaRPr>
          </a:p>
        </p:txBody>
      </p:sp>
      <p:sp>
        <p:nvSpPr>
          <p:cNvPr id="5" name="TextBox 4">
            <a:extLst>
              <a:ext uri="{FF2B5EF4-FFF2-40B4-BE49-F238E27FC236}">
                <a16:creationId xmlns:a16="http://schemas.microsoft.com/office/drawing/2014/main" id="{B37D8535-9489-8D95-4013-6AAA7B171333}"/>
              </a:ext>
            </a:extLst>
          </p:cNvPr>
          <p:cNvSpPr txBox="1"/>
          <p:nvPr/>
        </p:nvSpPr>
        <p:spPr>
          <a:xfrm>
            <a:off x="609600" y="2819400"/>
            <a:ext cx="8315097" cy="1477328"/>
          </a:xfrm>
          <a:prstGeom prst="rect">
            <a:avLst/>
          </a:prstGeom>
          <a:solidFill>
            <a:schemeClr val="bg1">
              <a:lumMod val="50000"/>
            </a:schemeClr>
          </a:solidFill>
        </p:spPr>
        <p:txBody>
          <a:bodyPr>
            <a:spAutoFit/>
          </a:bodyPr>
          <a:lstStyle/>
          <a:p>
            <a:pPr>
              <a:defRPr/>
            </a:pPr>
            <a:r>
              <a:rPr lang="en-US" dirty="0"/>
              <a:t>Update each network weight:    (this is going from node </a:t>
            </a:r>
            <a:r>
              <a:rPr lang="en-US" dirty="0" err="1"/>
              <a:t>i</a:t>
            </a:r>
            <a:r>
              <a:rPr lang="en-US" dirty="0"/>
              <a:t> to node j)</a:t>
            </a:r>
          </a:p>
          <a:p>
            <a:pPr>
              <a:defRPr/>
            </a:pPr>
            <a:r>
              <a:rPr lang="en-US" dirty="0"/>
              <a:t>	</a:t>
            </a:r>
            <a:r>
              <a:rPr lang="en-US" dirty="0" err="1"/>
              <a:t>W</a:t>
            </a:r>
            <a:r>
              <a:rPr lang="en-US" baseline="-25000" dirty="0" err="1"/>
              <a:t>ji</a:t>
            </a:r>
            <a:r>
              <a:rPr lang="en-US" dirty="0"/>
              <a:t>  =  </a:t>
            </a:r>
            <a:r>
              <a:rPr lang="en-US" dirty="0" err="1"/>
              <a:t>W</a:t>
            </a:r>
            <a:r>
              <a:rPr lang="en-US" baseline="-25000" dirty="0" err="1"/>
              <a:t>ji</a:t>
            </a:r>
            <a:r>
              <a:rPr lang="en-US" dirty="0"/>
              <a:t>  +  </a:t>
            </a:r>
            <a:r>
              <a:rPr lang="en-US" dirty="0" err="1"/>
              <a:t>Δw</a:t>
            </a:r>
            <a:r>
              <a:rPr lang="en-US" baseline="-25000" dirty="0" err="1"/>
              <a:t>ji</a:t>
            </a:r>
            <a:endParaRPr lang="en-US" baseline="-25000" dirty="0"/>
          </a:p>
          <a:p>
            <a:pPr>
              <a:defRPr/>
            </a:pPr>
            <a:r>
              <a:rPr lang="en-US" baseline="-25000" dirty="0"/>
              <a:t>		</a:t>
            </a:r>
            <a:r>
              <a:rPr lang="en-US" dirty="0"/>
              <a:t>where  </a:t>
            </a:r>
            <a:r>
              <a:rPr lang="en-US" dirty="0" err="1"/>
              <a:t>Δw</a:t>
            </a:r>
            <a:r>
              <a:rPr lang="en-US" baseline="-25000" dirty="0" err="1"/>
              <a:t>ji</a:t>
            </a:r>
            <a:r>
              <a:rPr lang="en-US" dirty="0"/>
              <a:t> = </a:t>
            </a:r>
            <a:r>
              <a:rPr lang="en-US" dirty="0">
                <a:highlight>
                  <a:srgbClr val="0000FF"/>
                </a:highlight>
              </a:rPr>
              <a:t>η</a:t>
            </a:r>
            <a:r>
              <a:rPr lang="en-US" dirty="0"/>
              <a:t> </a:t>
            </a:r>
            <a:r>
              <a:rPr lang="en-US" dirty="0" err="1"/>
              <a:t>δ</a:t>
            </a:r>
            <a:r>
              <a:rPr lang="en-US" baseline="-25000" dirty="0" err="1"/>
              <a:t>j</a:t>
            </a:r>
            <a:r>
              <a:rPr lang="en-US" dirty="0"/>
              <a:t> </a:t>
            </a:r>
            <a:r>
              <a:rPr lang="en-US" dirty="0" err="1"/>
              <a:t>X</a:t>
            </a:r>
            <a:r>
              <a:rPr lang="en-US" baseline="-25000" dirty="0" err="1"/>
              <a:t>ji</a:t>
            </a:r>
            <a:r>
              <a:rPr lang="en-US" dirty="0"/>
              <a:t>     (</a:t>
            </a:r>
            <a:r>
              <a:rPr lang="en-US" dirty="0" err="1"/>
              <a:t>W</a:t>
            </a:r>
            <a:r>
              <a:rPr lang="en-US" baseline="-25000" dirty="0" err="1"/>
              <a:t>ji</a:t>
            </a:r>
            <a:r>
              <a:rPr lang="en-US" dirty="0"/>
              <a:t> and </a:t>
            </a:r>
            <a:r>
              <a:rPr lang="en-US" dirty="0" err="1"/>
              <a:t>X</a:t>
            </a:r>
            <a:r>
              <a:rPr lang="en-US" baseline="-25000" dirty="0" err="1"/>
              <a:t>ji</a:t>
            </a:r>
            <a:r>
              <a:rPr lang="en-US" dirty="0"/>
              <a:t> are the input and </a:t>
            </a:r>
          </a:p>
          <a:p>
            <a:pPr>
              <a:defRPr/>
            </a:pPr>
            <a:r>
              <a:rPr lang="en-US" dirty="0"/>
              <a:t>					  weight of node </a:t>
            </a:r>
            <a:r>
              <a:rPr lang="en-US" dirty="0" err="1"/>
              <a:t>i</a:t>
            </a:r>
            <a:r>
              <a:rPr lang="en-US" dirty="0"/>
              <a:t> to node j) </a:t>
            </a:r>
          </a:p>
          <a:p>
            <a:pPr>
              <a:defRPr/>
            </a:pPr>
            <a:endParaRPr lang="en-US" dirty="0"/>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E44EA-192A-7442-77CC-9657616A756E}"/>
              </a:ext>
            </a:extLst>
          </p:cNvPr>
          <p:cNvSpPr>
            <a:spLocks noGrp="1"/>
          </p:cNvSpPr>
          <p:nvPr>
            <p:ph type="title"/>
          </p:nvPr>
        </p:nvSpPr>
        <p:spPr/>
        <p:txBody>
          <a:bodyPr/>
          <a:lstStyle/>
          <a:p>
            <a:pPr>
              <a:defRPr/>
            </a:pPr>
            <a:r>
              <a:rPr lang="en-US" dirty="0"/>
              <a:t>Learning Rates</a:t>
            </a:r>
          </a:p>
        </p:txBody>
      </p:sp>
      <p:pic>
        <p:nvPicPr>
          <p:cNvPr id="29699" name="Picture 2">
            <a:extLst>
              <a:ext uri="{FF2B5EF4-FFF2-40B4-BE49-F238E27FC236}">
                <a16:creationId xmlns:a16="http://schemas.microsoft.com/office/drawing/2014/main" id="{75AA0250-6BE2-127C-A274-22F8FC806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1787525"/>
            <a:ext cx="9534526"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2">
            <a:extLst>
              <a:ext uri="{FF2B5EF4-FFF2-40B4-BE49-F238E27FC236}">
                <a16:creationId xmlns:a16="http://schemas.microsoft.com/office/drawing/2014/main" id="{A76D6E2F-3C0C-4EC0-98AA-3FFB23A65AF8}"/>
              </a:ext>
            </a:extLst>
          </p:cNvPr>
          <p:cNvSpPr>
            <a:spLocks noGrp="1" noChangeArrowheads="1"/>
          </p:cNvSpPr>
          <p:nvPr>
            <p:ph type="sldNum" sz="quarter" idx="11"/>
          </p:nvPr>
        </p:nvSpPr>
        <p:spPr>
          <a:xfrm>
            <a:off x="10563225" y="6356350"/>
            <a:ext cx="1016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nchor="ctr"/>
          <a:lstStyle>
            <a:lvl1pPr defTabSz="1217613">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608013" indent="-285750" defTabSz="1217613">
              <a:spcBef>
                <a:spcPct val="20000"/>
              </a:spcBef>
              <a:buClr>
                <a:schemeClr val="tx1"/>
              </a:buClr>
              <a:buChar char="•"/>
              <a:defRPr sz="2800">
                <a:solidFill>
                  <a:schemeClr val="tx1"/>
                </a:solidFill>
                <a:latin typeface="Verdana" panose="020B0604030504040204" pitchFamily="34" charset="0"/>
              </a:defRPr>
            </a:lvl2pPr>
            <a:lvl3pPr marL="1217613" indent="-228600" defTabSz="1217613">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827213" indent="-228600" defTabSz="1217613">
              <a:spcBef>
                <a:spcPct val="20000"/>
              </a:spcBef>
              <a:buClr>
                <a:schemeClr val="tx2"/>
              </a:buClr>
              <a:buChar char="•"/>
              <a:defRPr sz="2000">
                <a:solidFill>
                  <a:schemeClr val="tx1"/>
                </a:solidFill>
                <a:latin typeface="Verdana" panose="020B0604030504040204" pitchFamily="34" charset="0"/>
              </a:defRPr>
            </a:lvl4pPr>
            <a:lvl5pPr marL="2436813" indent="-228600" defTabSz="1217613">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8940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33512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8084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42656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fld id="{88D1ED73-C9A4-43D1-8EAB-8D2C91B8243F}" type="slidenum">
              <a:rPr lang="en-US" altLang="en-US" sz="1200">
                <a:solidFill>
                  <a:srgbClr val="FFFFFF"/>
                </a:solidFill>
                <a:effectLst/>
              </a:rPr>
              <a:pPr>
                <a:spcBef>
                  <a:spcPct val="0"/>
                </a:spcBef>
                <a:buClrTx/>
                <a:buSzTx/>
                <a:buFontTx/>
                <a:buNone/>
              </a:pPr>
              <a:t>19</a:t>
            </a:fld>
            <a:endParaRPr lang="en-US" altLang="en-US" sz="1200">
              <a:solidFill>
                <a:srgbClr val="FFFFFF"/>
              </a:solidFill>
              <a:effectLst/>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Remember our CNNs</a:t>
            </a:r>
          </a:p>
        </p:txBody>
      </p:sp>
      <p:sp>
        <p:nvSpPr>
          <p:cNvPr id="3" name="Content Placeholder 2"/>
          <p:cNvSpPr>
            <a:spLocks noGrp="1"/>
          </p:cNvSpPr>
          <p:nvPr>
            <p:ph idx="1"/>
          </p:nvPr>
        </p:nvSpPr>
        <p:spPr>
          <a:xfrm>
            <a:off x="440818" y="1153633"/>
            <a:ext cx="8229600" cy="4530725"/>
          </a:xfrm>
        </p:spPr>
        <p:txBody>
          <a:bodyPr/>
          <a:lstStyle/>
          <a:p>
            <a:r>
              <a:rPr lang="en-US" dirty="0">
                <a:solidFill>
                  <a:srgbClr val="FFFF00"/>
                </a:solidFill>
              </a:rPr>
              <a:t>Convolutional layers + FC layers</a:t>
            </a:r>
            <a:endParaRPr lang="en-US" dirty="0">
              <a:solidFill>
                <a:srgbClr val="FFC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046" y="2201799"/>
            <a:ext cx="9176764" cy="2434392"/>
          </a:xfrm>
          <a:prstGeom prst="rect">
            <a:avLst/>
          </a:prstGeom>
        </p:spPr>
      </p:pic>
      <p:pic>
        <p:nvPicPr>
          <p:cNvPr id="4" name="Picture 3">
            <a:extLst>
              <a:ext uri="{FF2B5EF4-FFF2-40B4-BE49-F238E27FC236}">
                <a16:creationId xmlns:a16="http://schemas.microsoft.com/office/drawing/2014/main" id="{FE9A69DA-C5C3-F5AC-8BDA-5508A2282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388" y="4636191"/>
            <a:ext cx="2977740" cy="2141094"/>
          </a:xfrm>
          <a:prstGeom prst="rect">
            <a:avLst/>
          </a:prstGeom>
        </p:spPr>
      </p:pic>
    </p:spTree>
    <p:extLst>
      <p:ext uri="{BB962C8B-B14F-4D97-AF65-F5344CB8AC3E}">
        <p14:creationId xmlns:p14="http://schemas.microsoft.com/office/powerpoint/2010/main" val="2095010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7C72C-E7EA-6518-B12C-2A97688FE4B8}"/>
              </a:ext>
            </a:extLst>
          </p:cNvPr>
          <p:cNvSpPr>
            <a:spLocks noGrp="1"/>
          </p:cNvSpPr>
          <p:nvPr>
            <p:ph type="title"/>
          </p:nvPr>
        </p:nvSpPr>
        <p:spPr/>
        <p:txBody>
          <a:bodyPr/>
          <a:lstStyle/>
          <a:p>
            <a:r>
              <a:rPr lang="en-US" dirty="0"/>
              <a:t>Learning Rates</a:t>
            </a:r>
          </a:p>
        </p:txBody>
      </p:sp>
      <p:sp>
        <p:nvSpPr>
          <p:cNvPr id="3" name="Content Placeholder 2">
            <a:extLst>
              <a:ext uri="{FF2B5EF4-FFF2-40B4-BE49-F238E27FC236}">
                <a16:creationId xmlns:a16="http://schemas.microsoft.com/office/drawing/2014/main" id="{3D37EACD-54B6-A435-1F1D-293FB17F9042}"/>
              </a:ext>
            </a:extLst>
          </p:cNvPr>
          <p:cNvSpPr>
            <a:spLocks noGrp="1"/>
          </p:cNvSpPr>
          <p:nvPr>
            <p:ph idx="1"/>
          </p:nvPr>
        </p:nvSpPr>
        <p:spPr>
          <a:xfrm>
            <a:off x="685800" y="1417638"/>
            <a:ext cx="8229600" cy="4530725"/>
          </a:xfrm>
        </p:spPr>
        <p:txBody>
          <a:bodyPr/>
          <a:lstStyle/>
          <a:p>
            <a:r>
              <a:rPr lang="en-US" dirty="0"/>
              <a:t>Too high and will not converge</a:t>
            </a:r>
          </a:p>
        </p:txBody>
      </p:sp>
      <p:pic>
        <p:nvPicPr>
          <p:cNvPr id="13316" name="Picture 4">
            <a:extLst>
              <a:ext uri="{FF2B5EF4-FFF2-40B4-BE49-F238E27FC236}">
                <a16:creationId xmlns:a16="http://schemas.microsoft.com/office/drawing/2014/main" id="{E871DD47-4DB6-52B3-00CC-21A3B2246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2" y="1990725"/>
            <a:ext cx="5667375" cy="486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079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CF08-71AC-8232-6DD1-EC6798D14870}"/>
              </a:ext>
            </a:extLst>
          </p:cNvPr>
          <p:cNvSpPr>
            <a:spLocks noGrp="1"/>
          </p:cNvSpPr>
          <p:nvPr>
            <p:ph type="title"/>
          </p:nvPr>
        </p:nvSpPr>
        <p:spPr/>
        <p:txBody>
          <a:bodyPr/>
          <a:lstStyle/>
          <a:p>
            <a:r>
              <a:rPr lang="en-US" dirty="0"/>
              <a:t>WARNING: learning rate too high</a:t>
            </a:r>
          </a:p>
        </p:txBody>
      </p:sp>
      <p:sp>
        <p:nvSpPr>
          <p:cNvPr id="3" name="Content Placeholder 2">
            <a:extLst>
              <a:ext uri="{FF2B5EF4-FFF2-40B4-BE49-F238E27FC236}">
                <a16:creationId xmlns:a16="http://schemas.microsoft.com/office/drawing/2014/main" id="{302E9DCE-3EDF-47B8-30E6-8622014B0E62}"/>
              </a:ext>
            </a:extLst>
          </p:cNvPr>
          <p:cNvSpPr>
            <a:spLocks noGrp="1"/>
          </p:cNvSpPr>
          <p:nvPr>
            <p:ph idx="1"/>
          </p:nvPr>
        </p:nvSpPr>
        <p:spPr/>
        <p:txBody>
          <a:bodyPr/>
          <a:lstStyle/>
          <a:p>
            <a:pPr algn="l" rtl="0"/>
            <a:r>
              <a:rPr lang="en-US" sz="2400" b="1" i="0" dirty="0">
                <a:effectLst/>
                <a:latin typeface="Source Sans Pro" panose="020B0503030403020204" pitchFamily="34" charset="0"/>
              </a:rPr>
              <a:t>TIP:  IF YOU ARE SEEING YOUR LOSS rising to infinity:</a:t>
            </a:r>
            <a:endParaRPr lang="en-US" sz="2400" dirty="0">
              <a:effectLst/>
              <a:latin typeface="Source Sans Pro" panose="020B0503030403020204" pitchFamily="34" charset="0"/>
            </a:endParaRPr>
          </a:p>
          <a:p>
            <a:pPr algn="l" rtl="0"/>
            <a:r>
              <a:rPr lang="en-US" sz="2400" b="1" i="0" dirty="0">
                <a:effectLst/>
                <a:latin typeface="Source Sans Pro" panose="020B0503030403020204" pitchFamily="34" charset="0"/>
              </a:rPr>
              <a:t>NOW this idea of going VERY HIGH in loss --there is a real problem there ---open possibility is divergence from a TOO large learning rate ..</a:t>
            </a:r>
            <a:r>
              <a:rPr lang="en-US" sz="2400" b="1" i="0" u="none" strike="noStrike" dirty="0">
                <a:effectLst/>
                <a:latin typeface="Source Sans Pro" panose="020B0503030403020204" pitchFamily="34" charset="0"/>
                <a:hlinkClick r:id="rId2">
                  <a:extLst>
                    <a:ext uri="{A12FA001-AC4F-418D-AE19-62706E023703}">
                      <ahyp:hlinkClr xmlns:ahyp="http://schemas.microsoft.com/office/drawing/2018/hyperlinkcolor" val="tx"/>
                    </a:ext>
                  </a:extLst>
                </a:hlinkClick>
              </a:rPr>
              <a:t>https://stackoverflow.com/questions/40050397/deep-learning-nan-loss-reasons</a:t>
            </a:r>
            <a:endParaRPr lang="en-US" sz="2400" u="none" strike="noStrike" dirty="0">
              <a:effectLst/>
              <a:latin typeface="Source Sans Pro" panose="020B0503030403020204" pitchFamily="34" charset="0"/>
            </a:endParaRPr>
          </a:p>
          <a:p>
            <a:pPr algn="l" rtl="0"/>
            <a:r>
              <a:rPr lang="en-US" sz="2400" b="1" i="0" dirty="0">
                <a:effectLst/>
                <a:highlight>
                  <a:srgbClr val="0000FF"/>
                </a:highlight>
                <a:latin typeface="Source Sans Pro" panose="020B0503030403020204" pitchFamily="34" charset="0"/>
              </a:rPr>
              <a:t>LOWER LEARNING RATE (how much?): Drop it by 1 to 3 orders of magnitude  meaning multiple number by 0.1 to 0.001 to see if  a lower learning rate will help</a:t>
            </a:r>
          </a:p>
          <a:p>
            <a:pPr algn="l" rtl="0"/>
            <a:r>
              <a:rPr lang="en-US" sz="2400" b="1" dirty="0">
                <a:effectLst/>
                <a:highlight>
                  <a:srgbClr val="0000FF"/>
                </a:highlight>
                <a:latin typeface="Source Sans Pro" panose="020B0503030403020204" pitchFamily="34" charset="0"/>
              </a:rPr>
              <a:t>Lower the learning rate generally means you need to train more epochs (as it is learning more slowly)</a:t>
            </a:r>
            <a:endParaRPr lang="en-US" sz="2400" b="0" i="0" dirty="0">
              <a:effectLst/>
              <a:highlight>
                <a:srgbClr val="0000FF"/>
              </a:highlight>
              <a:latin typeface="Source Sans Pro" panose="020B0503030403020204" pitchFamily="34" charset="0"/>
            </a:endParaRPr>
          </a:p>
          <a:p>
            <a:pPr marL="0" indent="0">
              <a:buNone/>
            </a:pPr>
            <a:endParaRPr lang="en-US" dirty="0"/>
          </a:p>
        </p:txBody>
      </p:sp>
    </p:spTree>
    <p:extLst>
      <p:ext uri="{BB962C8B-B14F-4D97-AF65-F5344CB8AC3E}">
        <p14:creationId xmlns:p14="http://schemas.microsoft.com/office/powerpoint/2010/main" val="1666500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B73F1-16CD-D82F-CF76-B9715B5E06F6}"/>
              </a:ext>
            </a:extLst>
          </p:cNvPr>
          <p:cNvSpPr>
            <a:spLocks noGrp="1"/>
          </p:cNvSpPr>
          <p:nvPr>
            <p:ph type="title"/>
          </p:nvPr>
        </p:nvSpPr>
        <p:spPr/>
        <p:txBody>
          <a:bodyPr/>
          <a:lstStyle/>
          <a:p>
            <a:pPr>
              <a:defRPr/>
            </a:pPr>
            <a:r>
              <a:rPr lang="en-US" dirty="0"/>
              <a:t>Limitations of the back propagation algorithm</a:t>
            </a:r>
          </a:p>
        </p:txBody>
      </p:sp>
      <p:sp>
        <p:nvSpPr>
          <p:cNvPr id="3" name="Content Placeholder 2">
            <a:extLst>
              <a:ext uri="{FF2B5EF4-FFF2-40B4-BE49-F238E27FC236}">
                <a16:creationId xmlns:a16="http://schemas.microsoft.com/office/drawing/2014/main" id="{FF86DAE2-0862-9B5C-D395-F5265FB5738D}"/>
              </a:ext>
            </a:extLst>
          </p:cNvPr>
          <p:cNvSpPr>
            <a:spLocks noGrp="1"/>
          </p:cNvSpPr>
          <p:nvPr>
            <p:ph idx="1"/>
          </p:nvPr>
        </p:nvSpPr>
        <p:spPr/>
        <p:txBody>
          <a:bodyPr/>
          <a:lstStyle/>
          <a:p>
            <a:pPr>
              <a:defRPr/>
            </a:pPr>
            <a:r>
              <a:rPr lang="en-US" sz="2400" dirty="0"/>
              <a:t>It is not guaranteed to find global minimum of the error function. It may get trapped in a local minima,</a:t>
            </a:r>
          </a:p>
          <a:p>
            <a:pPr lvl="1">
              <a:defRPr/>
            </a:pPr>
            <a:r>
              <a:rPr lang="en-US" sz="2000" dirty="0"/>
              <a:t>Improvements,</a:t>
            </a:r>
          </a:p>
          <a:p>
            <a:pPr lvl="2">
              <a:defRPr/>
            </a:pPr>
            <a:r>
              <a:rPr lang="en-US" sz="1800" dirty="0"/>
              <a:t>Add momentum.</a:t>
            </a:r>
          </a:p>
          <a:p>
            <a:pPr lvl="2">
              <a:defRPr/>
            </a:pPr>
            <a:r>
              <a:rPr lang="en-US" sz="1800" dirty="0"/>
              <a:t>Use stochastic gradient descent.</a:t>
            </a:r>
          </a:p>
          <a:p>
            <a:pPr lvl="2">
              <a:defRPr/>
            </a:pPr>
            <a:r>
              <a:rPr lang="en-US" sz="1800" dirty="0"/>
              <a:t>Use different networks with different initial values for the weights.</a:t>
            </a:r>
          </a:p>
          <a:p>
            <a:pPr marL="512111" lvl="2" indent="0">
              <a:buFont typeface="Wingdings" panose="05000000000000000000" pitchFamily="2" charset="2"/>
              <a:buNone/>
              <a:defRPr/>
            </a:pPr>
            <a:endParaRPr lang="en-US" sz="1800" dirty="0"/>
          </a:p>
          <a:p>
            <a:pPr>
              <a:defRPr/>
            </a:pPr>
            <a:r>
              <a:rPr lang="en-US" sz="2400" dirty="0"/>
              <a:t>Back propagation learning does not require normalization of input vectors; however, normalization could improve performance.</a:t>
            </a:r>
            <a:endParaRPr lang="en-US" sz="2400" baseline="30000" dirty="0"/>
          </a:p>
          <a:p>
            <a:pPr lvl="1">
              <a:defRPr/>
            </a:pPr>
            <a:r>
              <a:rPr lang="en-US" sz="2000" dirty="0"/>
              <a:t> Standardize all features previous to training.</a:t>
            </a:r>
          </a:p>
          <a:p>
            <a:pPr>
              <a:defRPr/>
            </a:pPr>
            <a:endParaRPr lang="en-US" sz="2400" dirty="0"/>
          </a:p>
        </p:txBody>
      </p:sp>
      <p:sp>
        <p:nvSpPr>
          <p:cNvPr id="30724" name="Slide Number Placeholder 3">
            <a:extLst>
              <a:ext uri="{FF2B5EF4-FFF2-40B4-BE49-F238E27FC236}">
                <a16:creationId xmlns:a16="http://schemas.microsoft.com/office/drawing/2014/main" id="{FE00F711-E6FB-A427-9E15-91EE03A8DB7D}"/>
              </a:ext>
            </a:extLst>
          </p:cNvPr>
          <p:cNvSpPr>
            <a:spLocks noGrp="1" noChangeArrowheads="1"/>
          </p:cNvSpPr>
          <p:nvPr>
            <p:ph type="sldNum" sz="quarter" idx="11"/>
          </p:nvPr>
        </p:nvSpPr>
        <p:spPr>
          <a:xfrm>
            <a:off x="10563225" y="6356350"/>
            <a:ext cx="1016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nchor="ctr"/>
          <a:lstStyle>
            <a:lvl1pPr defTabSz="1217613">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608013" indent="-285750" defTabSz="1217613">
              <a:spcBef>
                <a:spcPct val="20000"/>
              </a:spcBef>
              <a:buClr>
                <a:schemeClr val="tx1"/>
              </a:buClr>
              <a:buChar char="•"/>
              <a:defRPr sz="2800">
                <a:solidFill>
                  <a:schemeClr val="tx1"/>
                </a:solidFill>
                <a:latin typeface="Verdana" panose="020B0604030504040204" pitchFamily="34" charset="0"/>
              </a:defRPr>
            </a:lvl2pPr>
            <a:lvl3pPr marL="1217613" indent="-228600" defTabSz="1217613">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827213" indent="-228600" defTabSz="1217613">
              <a:spcBef>
                <a:spcPct val="20000"/>
              </a:spcBef>
              <a:buClr>
                <a:schemeClr val="tx2"/>
              </a:buClr>
              <a:buChar char="•"/>
              <a:defRPr sz="2000">
                <a:solidFill>
                  <a:schemeClr val="tx1"/>
                </a:solidFill>
                <a:latin typeface="Verdana" panose="020B0604030504040204" pitchFamily="34" charset="0"/>
              </a:defRPr>
            </a:lvl4pPr>
            <a:lvl5pPr marL="2436813" indent="-228600" defTabSz="1217613">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8940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33512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8084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42656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fld id="{E6A9C8FF-F821-4C79-8C74-146D61D56A84}" type="slidenum">
              <a:rPr lang="en-US" altLang="en-US" sz="1200">
                <a:solidFill>
                  <a:srgbClr val="FFFFFF"/>
                </a:solidFill>
                <a:effectLst/>
              </a:rPr>
              <a:pPr>
                <a:spcBef>
                  <a:spcPct val="0"/>
                </a:spcBef>
                <a:buClrTx/>
                <a:buSzTx/>
                <a:buFontTx/>
                <a:buNone/>
              </a:pPr>
              <a:t>22</a:t>
            </a:fld>
            <a:endParaRPr lang="en-US" altLang="en-US" sz="1200">
              <a:solidFill>
                <a:srgbClr val="FFFFFF"/>
              </a:solidFill>
              <a:effectLst/>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4A831-32A8-5AA2-1CF4-3766B8ECA801}"/>
              </a:ext>
            </a:extLst>
          </p:cNvPr>
          <p:cNvSpPr>
            <a:spLocks noGrp="1"/>
          </p:cNvSpPr>
          <p:nvPr>
            <p:ph type="title"/>
          </p:nvPr>
        </p:nvSpPr>
        <p:spPr/>
        <p:txBody>
          <a:bodyPr/>
          <a:lstStyle/>
          <a:p>
            <a:r>
              <a:rPr lang="en-US" dirty="0"/>
              <a:t>Learning Rate Functions</a:t>
            </a:r>
          </a:p>
        </p:txBody>
      </p:sp>
      <p:sp>
        <p:nvSpPr>
          <p:cNvPr id="3" name="Content Placeholder 2">
            <a:extLst>
              <a:ext uri="{FF2B5EF4-FFF2-40B4-BE49-F238E27FC236}">
                <a16:creationId xmlns:a16="http://schemas.microsoft.com/office/drawing/2014/main" id="{7E5E3856-EDB6-4DE3-2734-9119C4E5AD34}"/>
              </a:ext>
            </a:extLst>
          </p:cNvPr>
          <p:cNvSpPr>
            <a:spLocks noGrp="1"/>
          </p:cNvSpPr>
          <p:nvPr>
            <p:ph idx="1"/>
          </p:nvPr>
        </p:nvSpPr>
        <p:spPr>
          <a:xfrm>
            <a:off x="242047" y="1417638"/>
            <a:ext cx="3227294" cy="3281082"/>
          </a:xfrm>
        </p:spPr>
        <p:txBody>
          <a:bodyPr/>
          <a:lstStyle/>
          <a:p>
            <a:r>
              <a:rPr lang="en-US" sz="2400" dirty="0"/>
              <a:t>You can vary the rate. </a:t>
            </a:r>
          </a:p>
          <a:p>
            <a:r>
              <a:rPr lang="en-US" sz="2400" dirty="0"/>
              <a:t>You can have an initial “warm up” rate that is larger (to jump out of local minimums</a:t>
            </a:r>
          </a:p>
          <a:p>
            <a:r>
              <a:rPr lang="en-US" sz="2400" dirty="0"/>
              <a:t>Go to our website to learn about different Learning Rate Functions &amp; Learning Rate Algorithms.</a:t>
            </a:r>
          </a:p>
        </p:txBody>
      </p:sp>
      <p:pic>
        <p:nvPicPr>
          <p:cNvPr id="14338" name="Picture 2">
            <a:extLst>
              <a:ext uri="{FF2B5EF4-FFF2-40B4-BE49-F238E27FC236}">
                <a16:creationId xmlns:a16="http://schemas.microsoft.com/office/drawing/2014/main" id="{F11918B8-D1B6-5D9B-387C-92C430DB8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809936"/>
            <a:ext cx="55626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964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4A831-32A8-5AA2-1CF4-3766B8ECA801}"/>
              </a:ext>
            </a:extLst>
          </p:cNvPr>
          <p:cNvSpPr>
            <a:spLocks noGrp="1"/>
          </p:cNvSpPr>
          <p:nvPr>
            <p:ph type="title"/>
          </p:nvPr>
        </p:nvSpPr>
        <p:spPr>
          <a:xfrm>
            <a:off x="591671" y="0"/>
            <a:ext cx="8229600" cy="1139825"/>
          </a:xfrm>
        </p:spPr>
        <p:txBody>
          <a:bodyPr/>
          <a:lstStyle/>
          <a:p>
            <a:r>
              <a:rPr lang="en-US" dirty="0"/>
              <a:t>Learning Algorithms  --not just gradient descent</a:t>
            </a:r>
          </a:p>
        </p:txBody>
      </p:sp>
      <p:sp>
        <p:nvSpPr>
          <p:cNvPr id="3" name="Content Placeholder 2">
            <a:extLst>
              <a:ext uri="{FF2B5EF4-FFF2-40B4-BE49-F238E27FC236}">
                <a16:creationId xmlns:a16="http://schemas.microsoft.com/office/drawing/2014/main" id="{7E5E3856-EDB6-4DE3-2734-9119C4E5AD34}"/>
              </a:ext>
            </a:extLst>
          </p:cNvPr>
          <p:cNvSpPr>
            <a:spLocks noGrp="1"/>
          </p:cNvSpPr>
          <p:nvPr>
            <p:ph idx="1"/>
          </p:nvPr>
        </p:nvSpPr>
        <p:spPr/>
        <p:txBody>
          <a:bodyPr/>
          <a:lstStyle/>
          <a:p>
            <a:r>
              <a:rPr lang="en-US" dirty="0"/>
              <a:t>Go to our website to learn about different Learning Rate Functions &amp; Learning Rate Algorithms.</a:t>
            </a:r>
          </a:p>
        </p:txBody>
      </p:sp>
    </p:spTree>
    <p:extLst>
      <p:ext uri="{BB962C8B-B14F-4D97-AF65-F5344CB8AC3E}">
        <p14:creationId xmlns:p14="http://schemas.microsoft.com/office/powerpoint/2010/main" val="4203986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FF58-5202-0369-6AAF-3BA9C205A9A6}"/>
              </a:ext>
            </a:extLst>
          </p:cNvPr>
          <p:cNvSpPr>
            <a:spLocks noGrp="1"/>
          </p:cNvSpPr>
          <p:nvPr>
            <p:ph type="title"/>
          </p:nvPr>
        </p:nvSpPr>
        <p:spPr/>
        <p:txBody>
          <a:bodyPr/>
          <a:lstStyle/>
          <a:p>
            <a:r>
              <a:rPr lang="en-US" dirty="0"/>
              <a:t>Remember Gradient Descent</a:t>
            </a:r>
          </a:p>
        </p:txBody>
      </p:sp>
      <p:sp>
        <p:nvSpPr>
          <p:cNvPr id="3" name="Content Placeholder 2">
            <a:extLst>
              <a:ext uri="{FF2B5EF4-FFF2-40B4-BE49-F238E27FC236}">
                <a16:creationId xmlns:a16="http://schemas.microsoft.com/office/drawing/2014/main" id="{0CAF0D0A-CD85-6952-4A28-79B4DAE56548}"/>
              </a:ext>
            </a:extLst>
          </p:cNvPr>
          <p:cNvSpPr>
            <a:spLocks noGrp="1"/>
          </p:cNvSpPr>
          <p:nvPr>
            <p:ph idx="1"/>
          </p:nvPr>
        </p:nvSpPr>
        <p:spPr>
          <a:xfrm>
            <a:off x="457200" y="1369547"/>
            <a:ext cx="8229600" cy="4530725"/>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effectLst/>
                <a:latin typeface="Source Sans Pro" panose="020B0503030403020204" pitchFamily="34" charset="0"/>
              </a:rPr>
              <a:t>. This works fine if your starting point is in the valley of the global minimum.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effectLst/>
                <a:latin typeface="Source Sans Pro" panose="020B0503030403020204" pitchFamily="34" charset="0"/>
              </a:rPr>
              <a:t>delta = - </a:t>
            </a:r>
            <a:r>
              <a:rPr kumimoji="0" lang="en-US" altLang="en-US" sz="2000" b="0" i="1" u="none" strike="noStrike" cap="none" normalizeH="0" baseline="0" dirty="0" err="1">
                <a:ln>
                  <a:noFill/>
                </a:ln>
                <a:effectLst/>
                <a:latin typeface="Source Sans Pro" panose="020B0503030403020204" pitchFamily="34" charset="0"/>
              </a:rPr>
              <a:t>learning_rate</a:t>
            </a:r>
            <a:r>
              <a:rPr kumimoji="0" lang="en-US" altLang="en-US" sz="2000" b="0" i="1" u="none" strike="noStrike" cap="none" normalizeH="0" baseline="0" dirty="0">
                <a:ln>
                  <a:noFill/>
                </a:ln>
                <a:effectLst/>
                <a:latin typeface="Source Sans Pro" panose="020B0503030403020204" pitchFamily="34" charset="0"/>
              </a:rPr>
              <a:t> * gradient</a:t>
            </a:r>
            <a:endParaRPr kumimoji="0" lang="en-US" altLang="en-US" sz="2000" b="0" i="0" u="none" strike="noStrike" cap="none" normalizeH="0" baseline="0" dirty="0">
              <a:ln>
                <a:noFill/>
              </a:ln>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effectLst/>
                <a:latin typeface="Source Sans Pro" panose="020B0503030403020204" pitchFamily="34" charset="0"/>
              </a:rPr>
              <a:t>theta += delta</a:t>
            </a:r>
            <a:endParaRPr kumimoji="0" lang="en-US" altLang="en-US" sz="2000" b="0" i="0" u="none" strike="noStrike" cap="none" normalizeH="0" baseline="0" dirty="0">
              <a:ln>
                <a:noFill/>
              </a:ln>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effectLst/>
                <a:latin typeface="Source Sans Pro" panose="020B0503030403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effectLst/>
              <a:latin typeface="Arial" panose="020B0604020202020204" pitchFamily="34" charset="0"/>
            </a:endParaRPr>
          </a:p>
          <a:p>
            <a:endParaRPr lang="en-US" sz="2000" dirty="0"/>
          </a:p>
        </p:txBody>
      </p:sp>
      <p:sp>
        <p:nvSpPr>
          <p:cNvPr id="4" name="Rectangle 1">
            <a:extLst>
              <a:ext uri="{FF2B5EF4-FFF2-40B4-BE49-F238E27FC236}">
                <a16:creationId xmlns:a16="http://schemas.microsoft.com/office/drawing/2014/main" id="{A8646860-D4C7-23BD-7B7F-2E08C54F1FF1}"/>
              </a:ext>
            </a:extLst>
          </p:cNvPr>
          <p:cNvSpPr>
            <a:spLocks noChangeArrowheads="1"/>
          </p:cNvSpPr>
          <p:nvPr/>
        </p:nvSpPr>
        <p:spPr bwMode="auto">
          <a:xfrm>
            <a:off x="228600" y="539362"/>
            <a:ext cx="65" cy="27699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7410" name="Picture 2">
            <a:extLst>
              <a:ext uri="{FF2B5EF4-FFF2-40B4-BE49-F238E27FC236}">
                <a16:creationId xmlns:a16="http://schemas.microsoft.com/office/drawing/2014/main" id="{D9D44C92-C9DA-F5E4-5223-9FD10DE08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674937"/>
            <a:ext cx="455295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849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FF58-5202-0369-6AAF-3BA9C205A9A6}"/>
              </a:ext>
            </a:extLst>
          </p:cNvPr>
          <p:cNvSpPr>
            <a:spLocks noGrp="1"/>
          </p:cNvSpPr>
          <p:nvPr>
            <p:ph type="title"/>
          </p:nvPr>
        </p:nvSpPr>
        <p:spPr/>
        <p:txBody>
          <a:bodyPr/>
          <a:lstStyle/>
          <a:p>
            <a:r>
              <a:rPr lang="en-US" dirty="0"/>
              <a:t>Momentum</a:t>
            </a:r>
          </a:p>
        </p:txBody>
      </p:sp>
      <p:sp>
        <p:nvSpPr>
          <p:cNvPr id="3" name="Content Placeholder 2">
            <a:extLst>
              <a:ext uri="{FF2B5EF4-FFF2-40B4-BE49-F238E27FC236}">
                <a16:creationId xmlns:a16="http://schemas.microsoft.com/office/drawing/2014/main" id="{0CAF0D0A-CD85-6952-4A28-79B4DAE56548}"/>
              </a:ext>
            </a:extLst>
          </p:cNvPr>
          <p:cNvSpPr>
            <a:spLocks noGrp="1"/>
          </p:cNvSpPr>
          <p:nvPr>
            <p:ph idx="1"/>
          </p:nvPr>
        </p:nvSpPr>
        <p:spPr>
          <a:xfrm>
            <a:off x="457200" y="1369547"/>
            <a:ext cx="8229600" cy="4530725"/>
          </a:xfrm>
        </p:spPr>
        <p:txBody>
          <a:bodyPr/>
          <a:lstStyle/>
          <a:p>
            <a:pPr algn="l"/>
            <a:r>
              <a:rPr lang="en-US" sz="2000" b="0" i="0" dirty="0">
                <a:effectLst/>
                <a:latin typeface="Source Sans Pro" panose="020B0503030403020204" pitchFamily="34" charset="0"/>
              </a:rPr>
              <a:t>) borrows the idea from physics. Imagine rolling down a ball inside of a frictionless bowl. Instead of stopping at the bottom, the momentum it has accumulated pushes it forward, and the ball keeps rolling back and forth. Here is an illustration of the idea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effectLst/>
                <a:latin typeface="Source Sans Pro" panose="020B0503030403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effectLst/>
              <a:latin typeface="Arial" panose="020B0604020202020204" pitchFamily="34" charset="0"/>
            </a:endParaRPr>
          </a:p>
          <a:p>
            <a:endParaRPr lang="en-US" sz="2000" dirty="0"/>
          </a:p>
        </p:txBody>
      </p:sp>
      <p:sp>
        <p:nvSpPr>
          <p:cNvPr id="4" name="Rectangle 1">
            <a:extLst>
              <a:ext uri="{FF2B5EF4-FFF2-40B4-BE49-F238E27FC236}">
                <a16:creationId xmlns:a16="http://schemas.microsoft.com/office/drawing/2014/main" id="{A8646860-D4C7-23BD-7B7F-2E08C54F1FF1}"/>
              </a:ext>
            </a:extLst>
          </p:cNvPr>
          <p:cNvSpPr>
            <a:spLocks noChangeArrowheads="1"/>
          </p:cNvSpPr>
          <p:nvPr/>
        </p:nvSpPr>
        <p:spPr bwMode="auto">
          <a:xfrm>
            <a:off x="228600" y="539362"/>
            <a:ext cx="65" cy="27699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8434" name="Picture 2">
            <a:extLst>
              <a:ext uri="{FF2B5EF4-FFF2-40B4-BE49-F238E27FC236}">
                <a16:creationId xmlns:a16="http://schemas.microsoft.com/office/drawing/2014/main" id="{3A0DC8F2-4D8E-F393-4C5C-00A520508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388" y="2912784"/>
            <a:ext cx="30480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457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6F9A4D98-85D2-2FCB-DC60-271C9B89E3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93" t="-1043"/>
          <a:stretch/>
        </p:blipFill>
        <p:spPr bwMode="auto">
          <a:xfrm>
            <a:off x="4344894" y="3425343"/>
            <a:ext cx="4799105" cy="32516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3FFF58-5202-0369-6AAF-3BA9C205A9A6}"/>
              </a:ext>
            </a:extLst>
          </p:cNvPr>
          <p:cNvSpPr>
            <a:spLocks noGrp="1"/>
          </p:cNvSpPr>
          <p:nvPr>
            <p:ph type="title"/>
          </p:nvPr>
        </p:nvSpPr>
        <p:spPr>
          <a:xfrm>
            <a:off x="457200" y="277813"/>
            <a:ext cx="8229600" cy="204631"/>
          </a:xfrm>
        </p:spPr>
        <p:txBody>
          <a:bodyPr/>
          <a:lstStyle/>
          <a:p>
            <a:r>
              <a:rPr lang="en-US" dirty="0"/>
              <a:t>Momentum</a:t>
            </a:r>
          </a:p>
        </p:txBody>
      </p:sp>
      <p:sp>
        <p:nvSpPr>
          <p:cNvPr id="3" name="Content Placeholder 2">
            <a:extLst>
              <a:ext uri="{FF2B5EF4-FFF2-40B4-BE49-F238E27FC236}">
                <a16:creationId xmlns:a16="http://schemas.microsoft.com/office/drawing/2014/main" id="{0CAF0D0A-CD85-6952-4A28-79B4DAE56548}"/>
              </a:ext>
            </a:extLst>
          </p:cNvPr>
          <p:cNvSpPr>
            <a:spLocks noGrp="1"/>
          </p:cNvSpPr>
          <p:nvPr>
            <p:ph idx="1"/>
          </p:nvPr>
        </p:nvSpPr>
        <p:spPr>
          <a:xfrm>
            <a:off x="0" y="482444"/>
            <a:ext cx="8229600" cy="4530725"/>
          </a:xfrm>
        </p:spPr>
        <p:txBody>
          <a:bodyPr/>
          <a:lstStyle/>
          <a:p>
            <a:pPr algn="l"/>
            <a:r>
              <a:rPr kumimoji="0" lang="en-US" altLang="en-US" sz="2400" b="0" i="0" u="none" strike="noStrike" cap="none" normalizeH="0" baseline="0" dirty="0">
                <a:ln>
                  <a:noFill/>
                </a:ln>
                <a:effectLst/>
                <a:latin typeface="Source Sans Pro" panose="020B0503030403020204" pitchFamily="34" charset="0"/>
              </a:rPr>
              <a:t> </a:t>
            </a:r>
            <a:r>
              <a:rPr lang="en-US" sz="2400" b="0" i="0" dirty="0">
                <a:effectLst/>
                <a:latin typeface="Source Sans Pro" panose="020B0503030403020204" pitchFamily="34" charset="0"/>
              </a:rPr>
              <a:t> In each step, in addition to the regular gradient, it also adds on the movement from the previous step. Mathematically, it is commonly expressed as:</a:t>
            </a:r>
          </a:p>
          <a:p>
            <a:pPr marL="400050" lvl="1" indent="0">
              <a:buNone/>
            </a:pPr>
            <a:r>
              <a:rPr lang="en-US" sz="1800" b="0" i="1" dirty="0">
                <a:effectLst/>
                <a:latin typeface="Source Sans Pro" panose="020B0503030403020204" pitchFamily="34" charset="0"/>
              </a:rPr>
              <a:t>delta = - </a:t>
            </a:r>
            <a:r>
              <a:rPr lang="en-US" sz="1800" b="0" i="1" dirty="0" err="1">
                <a:effectLst/>
                <a:latin typeface="Source Sans Pro" panose="020B0503030403020204" pitchFamily="34" charset="0"/>
              </a:rPr>
              <a:t>learning_rate</a:t>
            </a:r>
            <a:r>
              <a:rPr lang="en-US" sz="1800" b="0" i="1" dirty="0">
                <a:effectLst/>
                <a:latin typeface="Source Sans Pro" panose="020B0503030403020204" pitchFamily="34" charset="0"/>
              </a:rPr>
              <a:t> * gradient + </a:t>
            </a:r>
            <a:r>
              <a:rPr lang="en-US" sz="1800" b="1" i="1" dirty="0" err="1">
                <a:effectLst/>
                <a:latin typeface="Source Sans Pro" panose="020B0503030403020204" pitchFamily="34" charset="0"/>
              </a:rPr>
              <a:t>previous_delta</a:t>
            </a:r>
            <a:r>
              <a:rPr lang="en-US" sz="1800" b="1" i="1" dirty="0">
                <a:effectLst/>
                <a:latin typeface="Source Sans Pro" panose="020B0503030403020204" pitchFamily="34" charset="0"/>
              </a:rPr>
              <a:t> * </a:t>
            </a:r>
            <a:r>
              <a:rPr lang="en-US" sz="1800" b="1" i="1" dirty="0" err="1">
                <a:effectLst/>
                <a:latin typeface="Source Sans Pro" panose="020B0503030403020204" pitchFamily="34" charset="0"/>
              </a:rPr>
              <a:t>decay_rate</a:t>
            </a:r>
            <a:r>
              <a:rPr lang="en-US" sz="1800" b="1" i="1" dirty="0">
                <a:effectLst/>
                <a:latin typeface="Source Sans Pro" panose="020B0503030403020204" pitchFamily="34" charset="0"/>
              </a:rPr>
              <a:t> </a:t>
            </a:r>
            <a:r>
              <a:rPr lang="en-US" sz="1800" b="0" i="0" dirty="0">
                <a:effectLst/>
                <a:latin typeface="Source Sans Pro" panose="020B0503030403020204" pitchFamily="34" charset="0"/>
              </a:rPr>
              <a:t>(eq. 1)</a:t>
            </a:r>
          </a:p>
          <a:p>
            <a:pPr marL="400050" lvl="1" indent="0">
              <a:buNone/>
            </a:pPr>
            <a:r>
              <a:rPr lang="en-US" sz="1800" b="0" i="1" dirty="0">
                <a:effectLst/>
                <a:latin typeface="Source Sans Pro" panose="020B0503030403020204" pitchFamily="34" charset="0"/>
              </a:rPr>
              <a:t>theta += delta </a:t>
            </a:r>
            <a:r>
              <a:rPr lang="en-US" sz="1800" b="0" i="0" dirty="0">
                <a:effectLst/>
                <a:latin typeface="Source Sans Pro" panose="020B0503030403020204" pitchFamily="34" charset="0"/>
              </a:rPr>
              <a:t>(eq. 2)</a:t>
            </a:r>
          </a:p>
          <a:p>
            <a:pPr algn="l"/>
            <a:r>
              <a:rPr lang="en-US" sz="2400" b="0" i="0" dirty="0">
                <a:effectLst/>
                <a:latin typeface="Source Sans Pro" panose="020B0503030403020204" pitchFamily="34" charset="0"/>
              </a:rPr>
              <a:t>This can be </a:t>
            </a:r>
            <a:r>
              <a:rPr lang="en-US" sz="2400" b="0" i="0" dirty="0" err="1">
                <a:effectLst/>
                <a:latin typeface="Source Sans Pro" panose="020B0503030403020204" pitchFamily="34" charset="0"/>
              </a:rPr>
              <a:t>rewriten</a:t>
            </a:r>
            <a:r>
              <a:rPr lang="en-US" sz="2400" b="0" i="0" dirty="0">
                <a:effectLst/>
                <a:latin typeface="Source Sans Pro" panose="020B0503030403020204" pitchFamily="34" charset="0"/>
              </a:rPr>
              <a:t> as :</a:t>
            </a:r>
          </a:p>
          <a:p>
            <a:pPr marL="400050" lvl="1" indent="0">
              <a:buNone/>
            </a:pPr>
            <a:r>
              <a:rPr lang="en-US" sz="1800" b="0" i="1" dirty="0" err="1">
                <a:effectLst/>
                <a:latin typeface="Source Sans Pro" panose="020B0503030403020204" pitchFamily="34" charset="0"/>
              </a:rPr>
              <a:t>sum_of_gradient</a:t>
            </a:r>
            <a:r>
              <a:rPr lang="en-US" sz="1800" b="0" i="1" dirty="0">
                <a:effectLst/>
                <a:latin typeface="Source Sans Pro" panose="020B0503030403020204" pitchFamily="34" charset="0"/>
              </a:rPr>
              <a:t> = gradient + </a:t>
            </a:r>
            <a:r>
              <a:rPr lang="en-US" sz="1800" b="0" i="1" dirty="0" err="1">
                <a:effectLst/>
                <a:latin typeface="Source Sans Pro" panose="020B0503030403020204" pitchFamily="34" charset="0"/>
              </a:rPr>
              <a:t>previous_sum_of_gradient</a:t>
            </a:r>
            <a:r>
              <a:rPr lang="en-US" sz="1800" b="0" i="1" dirty="0">
                <a:effectLst/>
                <a:latin typeface="Source Sans Pro" panose="020B0503030403020204" pitchFamily="34" charset="0"/>
              </a:rPr>
              <a:t> * </a:t>
            </a:r>
            <a:r>
              <a:rPr lang="en-US" sz="1800" b="0" i="1" dirty="0" err="1">
                <a:effectLst/>
                <a:latin typeface="Source Sans Pro" panose="020B0503030403020204" pitchFamily="34" charset="0"/>
              </a:rPr>
              <a:t>decay_rate</a:t>
            </a:r>
            <a:r>
              <a:rPr lang="en-US" sz="1800" b="0" i="1" dirty="0">
                <a:effectLst/>
                <a:latin typeface="Source Sans Pro" panose="020B0503030403020204" pitchFamily="34" charset="0"/>
              </a:rPr>
              <a:t> </a:t>
            </a:r>
            <a:r>
              <a:rPr lang="en-US" sz="1800" b="0" i="0" dirty="0">
                <a:effectLst/>
                <a:latin typeface="Source Sans Pro" panose="020B0503030403020204" pitchFamily="34" charset="0"/>
              </a:rPr>
              <a:t>(eq. 3)</a:t>
            </a:r>
          </a:p>
          <a:p>
            <a:pPr marL="400050" lvl="1" indent="0">
              <a:buNone/>
            </a:pPr>
            <a:r>
              <a:rPr lang="en-US" sz="1800" b="0" i="1" dirty="0">
                <a:effectLst/>
                <a:latin typeface="Source Sans Pro" panose="020B0503030403020204" pitchFamily="34" charset="0"/>
              </a:rPr>
              <a:t>delta = -</a:t>
            </a:r>
            <a:r>
              <a:rPr lang="en-US" sz="1800" b="0" i="1" dirty="0" err="1">
                <a:effectLst/>
                <a:latin typeface="Source Sans Pro" panose="020B0503030403020204" pitchFamily="34" charset="0"/>
              </a:rPr>
              <a:t>learning_rate</a:t>
            </a:r>
            <a:r>
              <a:rPr lang="en-US" sz="1800" b="0" i="1" dirty="0">
                <a:effectLst/>
                <a:latin typeface="Source Sans Pro" panose="020B0503030403020204" pitchFamily="34" charset="0"/>
              </a:rPr>
              <a:t> * </a:t>
            </a:r>
            <a:r>
              <a:rPr lang="en-US" sz="1800" b="0" i="1" dirty="0" err="1">
                <a:effectLst/>
                <a:latin typeface="Source Sans Pro" panose="020B0503030403020204" pitchFamily="34" charset="0"/>
              </a:rPr>
              <a:t>sum_of_gradient</a:t>
            </a:r>
            <a:r>
              <a:rPr lang="en-US" sz="1800" b="0" i="1" dirty="0">
                <a:effectLst/>
                <a:latin typeface="Source Sans Pro" panose="020B0503030403020204" pitchFamily="34" charset="0"/>
              </a:rPr>
              <a:t> </a:t>
            </a:r>
            <a:r>
              <a:rPr lang="en-US" sz="1800" b="0" i="0" dirty="0">
                <a:effectLst/>
                <a:latin typeface="Source Sans Pro" panose="020B0503030403020204" pitchFamily="34" charset="0"/>
              </a:rPr>
              <a:t>(eq. 4)</a:t>
            </a:r>
          </a:p>
          <a:p>
            <a:pPr marL="400050" lvl="1" indent="0">
              <a:buNone/>
            </a:pPr>
            <a:r>
              <a:rPr lang="en-US" sz="1800" b="0" i="1" dirty="0">
                <a:effectLst/>
                <a:latin typeface="Source Sans Pro" panose="020B0503030403020204" pitchFamily="34" charset="0"/>
              </a:rPr>
              <a:t>theta += delta </a:t>
            </a:r>
            <a:r>
              <a:rPr lang="en-US" sz="1800" b="0" i="0" dirty="0">
                <a:effectLst/>
                <a:latin typeface="Source Sans Pro" panose="020B0503030403020204" pitchFamily="34" charset="0"/>
              </a:rPr>
              <a:t>(eq. 5</a:t>
            </a:r>
            <a:r>
              <a:rPr lang="en-US" sz="1800" dirty="0">
                <a:effectLst/>
                <a:latin typeface="Source Sans Pro" panose="020B0503030403020204" pitchFamily="34" charset="0"/>
              </a:rPr>
              <a:t>, weight change)</a:t>
            </a:r>
            <a:endParaRPr lang="en-US" sz="1800" b="0" i="0" dirty="0">
              <a:effectLst/>
              <a:latin typeface="Source Sans Pro" panose="020B0503030403020204" pitchFamily="34" charset="0"/>
            </a:endParaRPr>
          </a:p>
          <a:p>
            <a:pPr marL="400050" lvl="1" indent="0">
              <a:buNone/>
            </a:pPr>
            <a:r>
              <a:rPr lang="en-US" sz="1800" b="1" i="1" dirty="0">
                <a:effectLst/>
                <a:latin typeface="Source Sans Pro" panose="020B0503030403020204" pitchFamily="34" charset="0"/>
              </a:rPr>
              <a:t>decay rate usually falls in</a:t>
            </a:r>
            <a:br>
              <a:rPr lang="en-US" sz="1800" b="1" i="1" dirty="0">
                <a:effectLst/>
                <a:latin typeface="Source Sans Pro" panose="020B0503030403020204" pitchFamily="34" charset="0"/>
              </a:rPr>
            </a:br>
            <a:r>
              <a:rPr lang="en-US" sz="1800" b="1" i="1" dirty="0">
                <a:effectLst/>
                <a:latin typeface="Source Sans Pro" panose="020B0503030403020204" pitchFamily="34" charset="0"/>
              </a:rPr>
              <a:t> range of 0.9 to 0.999</a:t>
            </a:r>
            <a:endParaRPr lang="en-US" sz="1800" dirty="0">
              <a:effectLst/>
              <a:latin typeface="Source Sans Pro" panose="020B0503030403020204" pitchFamily="34" charset="0"/>
            </a:endParaRPr>
          </a:p>
          <a:p>
            <a:pPr marL="400050" lvl="1" indent="0">
              <a:buNone/>
            </a:pPr>
            <a:endParaRPr lang="en-US" sz="1800" b="0" i="0" dirty="0">
              <a:effectLst/>
              <a:latin typeface="Source Sans Pro" panose="020B0503030403020204" pitchFamily="34" charset="0"/>
            </a:endParaRPr>
          </a:p>
          <a:p>
            <a:pPr marL="400050" lvl="1" indent="0">
              <a:buNone/>
            </a:pPr>
            <a:r>
              <a:rPr lang="en-US" sz="1800" b="1" u="sng" dirty="0">
                <a:solidFill>
                  <a:srgbClr val="DC3A97"/>
                </a:solidFill>
                <a:effectLst/>
                <a:latin typeface="Source Sans Pro" panose="020B0503030403020204" pitchFamily="34" charset="0"/>
              </a:rPr>
              <a:t>Momentum</a:t>
            </a:r>
            <a:r>
              <a:rPr lang="en-US" sz="1800" b="1" u="sng" dirty="0">
                <a:effectLst/>
                <a:latin typeface="Source Sans Pro" panose="020B0503030403020204" pitchFamily="34" charset="0"/>
              </a:rPr>
              <a:t> and</a:t>
            </a:r>
          </a:p>
          <a:p>
            <a:pPr marL="400050" lvl="1" indent="0">
              <a:buNone/>
            </a:pPr>
            <a:r>
              <a:rPr lang="en-US" sz="1800" b="1" u="sng" dirty="0">
                <a:effectLst/>
                <a:latin typeface="Source Sans Pro" panose="020B0503030403020204" pitchFamily="34" charset="0"/>
              </a:rPr>
              <a:t> </a:t>
            </a:r>
            <a:r>
              <a:rPr lang="en-US" sz="1800" b="1" u="sng" dirty="0">
                <a:solidFill>
                  <a:schemeClr val="accent1">
                    <a:lumMod val="60000"/>
                    <a:lumOff val="40000"/>
                  </a:schemeClr>
                </a:solidFill>
                <a:effectLst/>
                <a:latin typeface="Source Sans Pro" panose="020B0503030403020204" pitchFamily="34" charset="0"/>
              </a:rPr>
              <a:t>Gradient Descent</a:t>
            </a:r>
            <a:r>
              <a:rPr lang="en-US" sz="1800" b="1" u="sng" dirty="0">
                <a:effectLst/>
                <a:latin typeface="Source Sans Pro" panose="020B0503030403020204" pitchFamily="34" charset="0"/>
              </a:rPr>
              <a:t>&gt;&gt;&gt;&gt;</a:t>
            </a:r>
          </a:p>
          <a:p>
            <a:pPr marL="400050" lvl="1" indent="0">
              <a:buNone/>
            </a:pPr>
            <a:endParaRPr lang="en-US" sz="1800" b="1" i="0" u="sng" dirty="0">
              <a:effectLst/>
              <a:latin typeface="Source Sans Pro" panose="020B0503030403020204" pitchFamily="34" charset="0"/>
            </a:endParaRPr>
          </a:p>
          <a:p>
            <a:pPr algn="l"/>
            <a:endParaRPr kumimoji="0" lang="en-US" altLang="en-US" sz="1800" b="0" i="0" u="none" strike="noStrike" cap="none" normalizeH="0" baseline="0" dirty="0">
              <a:ln>
                <a:noFill/>
              </a:ln>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effectLst/>
              <a:latin typeface="Arial" panose="020B0604020202020204" pitchFamily="34" charset="0"/>
            </a:endParaRPr>
          </a:p>
          <a:p>
            <a:pPr marL="0" indent="0">
              <a:buNone/>
            </a:pPr>
            <a:endParaRPr lang="en-US" sz="1800" dirty="0"/>
          </a:p>
        </p:txBody>
      </p:sp>
      <p:sp>
        <p:nvSpPr>
          <p:cNvPr id="4" name="Rectangle 1">
            <a:extLst>
              <a:ext uri="{FF2B5EF4-FFF2-40B4-BE49-F238E27FC236}">
                <a16:creationId xmlns:a16="http://schemas.microsoft.com/office/drawing/2014/main" id="{A8646860-D4C7-23BD-7B7F-2E08C54F1FF1}"/>
              </a:ext>
            </a:extLst>
          </p:cNvPr>
          <p:cNvSpPr>
            <a:spLocks noChangeArrowheads="1"/>
          </p:cNvSpPr>
          <p:nvPr/>
        </p:nvSpPr>
        <p:spPr bwMode="auto">
          <a:xfrm>
            <a:off x="228600" y="539362"/>
            <a:ext cx="65" cy="27699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83416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FF58-5202-0369-6AAF-3BA9C205A9A6}"/>
              </a:ext>
            </a:extLst>
          </p:cNvPr>
          <p:cNvSpPr>
            <a:spLocks noGrp="1"/>
          </p:cNvSpPr>
          <p:nvPr>
            <p:ph type="title"/>
          </p:nvPr>
        </p:nvSpPr>
        <p:spPr/>
        <p:txBody>
          <a:bodyPr/>
          <a:lstStyle/>
          <a:p>
            <a:r>
              <a:rPr lang="en-US" dirty="0" err="1"/>
              <a:t>AdaGrad</a:t>
            </a:r>
            <a:endParaRPr lang="en-US" dirty="0"/>
          </a:p>
        </p:txBody>
      </p:sp>
      <p:sp>
        <p:nvSpPr>
          <p:cNvPr id="3" name="Content Placeholder 2">
            <a:extLst>
              <a:ext uri="{FF2B5EF4-FFF2-40B4-BE49-F238E27FC236}">
                <a16:creationId xmlns:a16="http://schemas.microsoft.com/office/drawing/2014/main" id="{0CAF0D0A-CD85-6952-4A28-79B4DAE56548}"/>
              </a:ext>
            </a:extLst>
          </p:cNvPr>
          <p:cNvSpPr>
            <a:spLocks noGrp="1"/>
          </p:cNvSpPr>
          <p:nvPr>
            <p:ph idx="1"/>
          </p:nvPr>
        </p:nvSpPr>
        <p:spPr>
          <a:xfrm>
            <a:off x="228600" y="1163637"/>
            <a:ext cx="8229600" cy="4530725"/>
          </a:xfrm>
        </p:spPr>
        <p:txBody>
          <a:bodyPr/>
          <a:lstStyle/>
          <a:p>
            <a:pPr algn="l"/>
            <a:r>
              <a:rPr lang="en-US" sz="2400" b="0" i="0" dirty="0">
                <a:effectLst/>
                <a:latin typeface="Source Sans Pro" panose="020B0503030403020204" pitchFamily="34" charset="0"/>
              </a:rPr>
              <a:t>Instead of keeping track of the sum of gradient like momentum, the </a:t>
            </a:r>
            <a:r>
              <a:rPr lang="en-US" sz="2400" b="1" i="0" dirty="0">
                <a:effectLst/>
                <a:latin typeface="Source Sans Pro" panose="020B0503030403020204" pitchFamily="34" charset="0"/>
              </a:rPr>
              <a:t>Ada</a:t>
            </a:r>
            <a:r>
              <a:rPr lang="en-US" sz="2400" b="0" i="0" dirty="0">
                <a:effectLst/>
                <a:latin typeface="Source Sans Pro" panose="020B0503030403020204" pitchFamily="34" charset="0"/>
              </a:rPr>
              <a:t>ptive </a:t>
            </a:r>
            <a:r>
              <a:rPr lang="en-US" sz="2400" b="1" i="0" dirty="0">
                <a:effectLst/>
                <a:latin typeface="Source Sans Pro" panose="020B0503030403020204" pitchFamily="34" charset="0"/>
              </a:rPr>
              <a:t>Grad</a:t>
            </a:r>
            <a:r>
              <a:rPr lang="en-US" sz="2400" b="0" i="0" dirty="0">
                <a:effectLst/>
                <a:latin typeface="Source Sans Pro" panose="020B0503030403020204" pitchFamily="34" charset="0"/>
              </a:rPr>
              <a:t>ient algorithm, or </a:t>
            </a:r>
            <a:r>
              <a:rPr lang="en-US" sz="2400" b="0" i="0" dirty="0" err="1">
                <a:effectLst/>
                <a:latin typeface="Source Sans Pro" panose="020B0503030403020204" pitchFamily="34" charset="0"/>
              </a:rPr>
              <a:t>AdaGrad</a:t>
            </a:r>
            <a:r>
              <a:rPr lang="en-US" sz="2400" b="0" i="0" dirty="0">
                <a:effectLst/>
                <a:latin typeface="Source Sans Pro" panose="020B0503030403020204" pitchFamily="34" charset="0"/>
              </a:rPr>
              <a:t> for short, keeps track of the sum of gradient </a:t>
            </a:r>
            <a:r>
              <a:rPr lang="en-US" sz="2400" b="0" i="1" dirty="0">
                <a:effectLst/>
                <a:latin typeface="Source Sans Pro" panose="020B0503030403020204" pitchFamily="34" charset="0"/>
              </a:rPr>
              <a:t>squared</a:t>
            </a:r>
            <a:r>
              <a:rPr lang="en-US" sz="2400" b="0" i="0" dirty="0">
                <a:effectLst/>
                <a:latin typeface="Source Sans Pro" panose="020B0503030403020204" pitchFamily="34" charset="0"/>
              </a:rPr>
              <a:t> and uses that to adapt the gradient in different directions. Often the equations are expressed in tensors. I will avoid tensors to simplify the language here. For each dimension:</a:t>
            </a:r>
          </a:p>
          <a:p>
            <a:pPr marL="400050" lvl="1" indent="0">
              <a:buNone/>
            </a:pPr>
            <a:r>
              <a:rPr lang="en-US" sz="1800" b="0" i="1" dirty="0" err="1">
                <a:effectLst/>
                <a:latin typeface="Source Sans Pro" panose="020B0503030403020204" pitchFamily="34" charset="0"/>
              </a:rPr>
              <a:t>sum_of_gradient_squared</a:t>
            </a:r>
            <a:r>
              <a:rPr lang="en-US" sz="1800" b="0" i="1" dirty="0">
                <a:effectLst/>
                <a:latin typeface="Source Sans Pro" panose="020B0503030403020204" pitchFamily="34" charset="0"/>
              </a:rPr>
              <a:t> = </a:t>
            </a:r>
            <a:r>
              <a:rPr lang="en-US" sz="1800" b="0" i="1" dirty="0" err="1">
                <a:effectLst/>
                <a:latin typeface="Source Sans Pro" panose="020B0503030403020204" pitchFamily="34" charset="0"/>
              </a:rPr>
              <a:t>previous_sum_of_gradient_squared</a:t>
            </a:r>
            <a:r>
              <a:rPr lang="en-US" sz="1800" b="0" i="1" dirty="0">
                <a:effectLst/>
                <a:latin typeface="Source Sans Pro" panose="020B0503030403020204" pitchFamily="34" charset="0"/>
              </a:rPr>
              <a:t> + gradient²</a:t>
            </a:r>
            <a:endParaRPr lang="en-US" sz="1800" b="0" i="0" dirty="0">
              <a:effectLst/>
              <a:latin typeface="Source Sans Pro" panose="020B0503030403020204" pitchFamily="34" charset="0"/>
            </a:endParaRPr>
          </a:p>
          <a:p>
            <a:pPr marL="400050" lvl="1" indent="0">
              <a:buNone/>
            </a:pPr>
            <a:r>
              <a:rPr lang="en-US" sz="1800" b="0" i="1" dirty="0">
                <a:effectLst/>
                <a:latin typeface="Source Sans Pro" panose="020B0503030403020204" pitchFamily="34" charset="0"/>
              </a:rPr>
              <a:t>delta = -</a:t>
            </a:r>
            <a:r>
              <a:rPr lang="en-US" sz="1800" b="0" i="1" dirty="0" err="1">
                <a:effectLst/>
                <a:latin typeface="Source Sans Pro" panose="020B0503030403020204" pitchFamily="34" charset="0"/>
              </a:rPr>
              <a:t>learning_rate</a:t>
            </a:r>
            <a:r>
              <a:rPr lang="en-US" sz="1800" b="0" i="1" dirty="0">
                <a:effectLst/>
                <a:latin typeface="Source Sans Pro" panose="020B0503030403020204" pitchFamily="34" charset="0"/>
              </a:rPr>
              <a:t> * gradient</a:t>
            </a:r>
            <a:r>
              <a:rPr lang="en-US" sz="1800" b="1" i="1" dirty="0">
                <a:effectLst/>
                <a:latin typeface="Source Sans Pro" panose="020B0503030403020204" pitchFamily="34" charset="0"/>
              </a:rPr>
              <a:t> / sqrt(</a:t>
            </a:r>
            <a:r>
              <a:rPr lang="en-US" sz="1800" b="1" i="1" dirty="0" err="1">
                <a:effectLst/>
                <a:latin typeface="Source Sans Pro" panose="020B0503030403020204" pitchFamily="34" charset="0"/>
              </a:rPr>
              <a:t>sum_of_gradient_squared</a:t>
            </a:r>
            <a:r>
              <a:rPr lang="en-US" sz="1800" b="1" i="1" dirty="0">
                <a:effectLst/>
                <a:latin typeface="Source Sans Pro" panose="020B0503030403020204" pitchFamily="34" charset="0"/>
              </a:rPr>
              <a:t>)</a:t>
            </a:r>
            <a:endParaRPr lang="en-US" sz="1800" b="0" i="0" dirty="0">
              <a:effectLst/>
              <a:latin typeface="Source Sans Pro" panose="020B0503030403020204" pitchFamily="34" charset="0"/>
            </a:endParaRPr>
          </a:p>
          <a:p>
            <a:pPr marL="400050" lvl="1" indent="0">
              <a:buNone/>
            </a:pPr>
            <a:r>
              <a:rPr lang="en-US" sz="1800" b="0" i="1" dirty="0">
                <a:effectLst/>
                <a:latin typeface="Source Sans Pro" panose="020B0503030403020204" pitchFamily="34" charset="0"/>
              </a:rPr>
              <a:t>theta += delta</a:t>
            </a:r>
          </a:p>
          <a:p>
            <a:pPr marL="400050" lvl="1" indent="0">
              <a:buNone/>
            </a:pPr>
            <a:endParaRPr lang="en-US" sz="1800" i="1" dirty="0">
              <a:effectLst/>
              <a:latin typeface="Source Sans Pro" panose="020B0503030403020204" pitchFamily="34" charset="0"/>
            </a:endParaRPr>
          </a:p>
          <a:p>
            <a:pPr marL="400050" lvl="1" indent="0">
              <a:buNone/>
            </a:pPr>
            <a:endParaRPr lang="en-US" sz="1800" b="0" i="1" dirty="0">
              <a:effectLst/>
              <a:latin typeface="Source Sans Pro" panose="020B0503030403020204" pitchFamily="34" charset="0"/>
            </a:endParaRPr>
          </a:p>
          <a:p>
            <a:pPr marL="400050" lvl="1" indent="0">
              <a:buNone/>
            </a:pPr>
            <a:r>
              <a:rPr lang="en-US" sz="1800" b="1" u="sng" dirty="0" err="1">
                <a:effectLst/>
                <a:latin typeface="Source Sans Pro" panose="020B0503030403020204" pitchFamily="34" charset="0"/>
              </a:rPr>
              <a:t>AdaGrad</a:t>
            </a:r>
            <a:r>
              <a:rPr lang="en-US" sz="1800" b="1" u="sng" dirty="0">
                <a:effectLst/>
                <a:latin typeface="Source Sans Pro" panose="020B0503030403020204" pitchFamily="34" charset="0"/>
              </a:rPr>
              <a:t> and </a:t>
            </a:r>
            <a:r>
              <a:rPr lang="en-US" sz="1800" b="1" u="sng" dirty="0">
                <a:solidFill>
                  <a:schemeClr val="accent1">
                    <a:lumMod val="60000"/>
                    <a:lumOff val="40000"/>
                  </a:schemeClr>
                </a:solidFill>
                <a:effectLst/>
                <a:latin typeface="Source Sans Pro" panose="020B0503030403020204" pitchFamily="34" charset="0"/>
              </a:rPr>
              <a:t>Gradient Descent</a:t>
            </a:r>
            <a:r>
              <a:rPr lang="en-US" sz="1800" b="1" u="sng" dirty="0">
                <a:effectLst/>
                <a:latin typeface="Source Sans Pro" panose="020B0503030403020204" pitchFamily="34" charset="0"/>
              </a:rPr>
              <a:t>&gt;&gt;</a:t>
            </a:r>
          </a:p>
          <a:p>
            <a:pPr marL="0" indent="0" algn="l">
              <a:buNone/>
            </a:pPr>
            <a:r>
              <a:rPr kumimoji="0" lang="en-US" altLang="en-US" sz="2000" b="0" i="0" u="none" strike="noStrike" cap="none" normalizeH="0" baseline="0" dirty="0">
                <a:ln>
                  <a:noFill/>
                </a:ln>
                <a:effectLst/>
                <a:latin typeface="Source Sans Pro" panose="020B0503030403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effectLst/>
              <a:latin typeface="Arial" panose="020B0604020202020204" pitchFamily="34" charset="0"/>
            </a:endParaRPr>
          </a:p>
          <a:p>
            <a:endParaRPr lang="en-US" sz="2000" dirty="0"/>
          </a:p>
        </p:txBody>
      </p:sp>
      <p:sp>
        <p:nvSpPr>
          <p:cNvPr id="4" name="Rectangle 1">
            <a:extLst>
              <a:ext uri="{FF2B5EF4-FFF2-40B4-BE49-F238E27FC236}">
                <a16:creationId xmlns:a16="http://schemas.microsoft.com/office/drawing/2014/main" id="{A8646860-D4C7-23BD-7B7F-2E08C54F1FF1}"/>
              </a:ext>
            </a:extLst>
          </p:cNvPr>
          <p:cNvSpPr>
            <a:spLocks noChangeArrowheads="1"/>
          </p:cNvSpPr>
          <p:nvPr/>
        </p:nvSpPr>
        <p:spPr bwMode="auto">
          <a:xfrm>
            <a:off x="228600" y="539362"/>
            <a:ext cx="65" cy="27699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482" name="Picture 2">
            <a:extLst>
              <a:ext uri="{FF2B5EF4-FFF2-40B4-BE49-F238E27FC236}">
                <a16:creationId xmlns:a16="http://schemas.microsoft.com/office/drawing/2014/main" id="{F6C1F361-061B-B1CB-A53A-88EBD7168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811" y="4096982"/>
            <a:ext cx="4280647" cy="2761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453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FF58-5202-0369-6AAF-3BA9C205A9A6}"/>
              </a:ext>
            </a:extLst>
          </p:cNvPr>
          <p:cNvSpPr>
            <a:spLocks noGrp="1"/>
          </p:cNvSpPr>
          <p:nvPr>
            <p:ph type="title"/>
          </p:nvPr>
        </p:nvSpPr>
        <p:spPr>
          <a:xfrm>
            <a:off x="457200" y="155540"/>
            <a:ext cx="8229600" cy="195336"/>
          </a:xfrm>
        </p:spPr>
        <p:txBody>
          <a:bodyPr/>
          <a:lstStyle/>
          <a:p>
            <a:r>
              <a:rPr lang="en-US" dirty="0" err="1"/>
              <a:t>RMSProps</a:t>
            </a:r>
            <a:endParaRPr lang="en-US" dirty="0"/>
          </a:p>
        </p:txBody>
      </p:sp>
      <p:sp>
        <p:nvSpPr>
          <p:cNvPr id="3" name="Content Placeholder 2">
            <a:extLst>
              <a:ext uri="{FF2B5EF4-FFF2-40B4-BE49-F238E27FC236}">
                <a16:creationId xmlns:a16="http://schemas.microsoft.com/office/drawing/2014/main" id="{0CAF0D0A-CD85-6952-4A28-79B4DAE56548}"/>
              </a:ext>
            </a:extLst>
          </p:cNvPr>
          <p:cNvSpPr>
            <a:spLocks noGrp="1"/>
          </p:cNvSpPr>
          <p:nvPr>
            <p:ph idx="1"/>
          </p:nvPr>
        </p:nvSpPr>
        <p:spPr>
          <a:xfrm>
            <a:off x="-174502" y="464299"/>
            <a:ext cx="8229600" cy="4530725"/>
          </a:xfrm>
        </p:spPr>
        <p:txBody>
          <a:bodyPr/>
          <a:lstStyle/>
          <a:p>
            <a:pPr algn="l"/>
            <a:r>
              <a:rPr lang="en-US" sz="2400" b="0" i="0" dirty="0">
                <a:effectLst/>
                <a:latin typeface="Source Sans Pro" panose="020B0503030403020204" pitchFamily="34" charset="0"/>
              </a:rPr>
              <a:t> </a:t>
            </a:r>
            <a:r>
              <a:rPr lang="en-US" sz="2000" b="0" i="0" dirty="0">
                <a:effectLst/>
                <a:latin typeface="Source Sans Pro" panose="020B0503030403020204" pitchFamily="34" charset="0"/>
              </a:rPr>
              <a:t>Root Mean Square Propagation, Instead of accumulating all past squared gradients, </a:t>
            </a:r>
            <a:r>
              <a:rPr lang="en-US" sz="2000" b="0" i="0" dirty="0" err="1">
                <a:effectLst/>
                <a:latin typeface="Source Sans Pro" panose="020B0503030403020204" pitchFamily="34" charset="0"/>
              </a:rPr>
              <a:t>RMSProp</a:t>
            </a:r>
            <a:r>
              <a:rPr lang="en-US" sz="2000" b="0" i="0" dirty="0">
                <a:effectLst/>
                <a:latin typeface="Source Sans Pro" panose="020B0503030403020204" pitchFamily="34" charset="0"/>
              </a:rPr>
              <a:t> uses an exponential </a:t>
            </a:r>
            <a:r>
              <a:rPr lang="en-US" sz="2000" b="1" i="0" dirty="0">
                <a:effectLst/>
                <a:highlight>
                  <a:srgbClr val="0000FF"/>
                </a:highlight>
                <a:latin typeface="Source Sans Pro" panose="020B0503030403020204" pitchFamily="34" charset="0"/>
              </a:rPr>
              <a:t>decay </a:t>
            </a:r>
            <a:r>
              <a:rPr lang="en-US" sz="2000" b="0" i="0" dirty="0">
                <a:effectLst/>
                <a:latin typeface="Source Sans Pro" panose="020B0503030403020204" pitchFamily="34" charset="0"/>
              </a:rPr>
              <a:t>that discards history from the extreme past so that it can converge rapidly after finding a convex bowl, as if it were an </a:t>
            </a:r>
            <a:r>
              <a:rPr lang="en-US" sz="2000" b="0" i="0" dirty="0" err="1">
                <a:effectLst/>
                <a:latin typeface="Source Sans Pro" panose="020B0503030403020204" pitchFamily="34" charset="0"/>
              </a:rPr>
              <a:t>Adagrad</a:t>
            </a:r>
            <a:r>
              <a:rPr lang="en-US" sz="2000" b="0" i="0" dirty="0">
                <a:effectLst/>
                <a:latin typeface="Source Sans Pro" panose="020B0503030403020204" pitchFamily="34" charset="0"/>
              </a:rPr>
              <a:t> with a fresh start.</a:t>
            </a:r>
          </a:p>
          <a:p>
            <a:pPr marL="400050" lvl="1" indent="0">
              <a:buNone/>
            </a:pPr>
            <a:endParaRPr lang="en-US" sz="1800" b="0" i="1" dirty="0">
              <a:effectLst/>
              <a:latin typeface="Source Sans Pro" panose="020B0503030403020204" pitchFamily="34" charset="0"/>
            </a:endParaRPr>
          </a:p>
          <a:p>
            <a:pPr marL="400050" lvl="1" indent="0">
              <a:buNone/>
            </a:pPr>
            <a:r>
              <a:rPr lang="en-US" sz="1400" b="0" i="1" dirty="0" err="1">
                <a:effectLst/>
                <a:latin typeface="Source Sans Pro" panose="020B0503030403020204" pitchFamily="34" charset="0"/>
              </a:rPr>
              <a:t>sum_of_gradient_squared</a:t>
            </a:r>
            <a:r>
              <a:rPr lang="en-US" sz="1400" b="0" i="1" dirty="0">
                <a:effectLst/>
                <a:latin typeface="Source Sans Pro" panose="020B0503030403020204" pitchFamily="34" charset="0"/>
              </a:rPr>
              <a:t> = </a:t>
            </a:r>
            <a:r>
              <a:rPr lang="en-US" sz="1400" b="0" i="1" dirty="0" err="1">
                <a:effectLst/>
                <a:latin typeface="Source Sans Pro" panose="020B0503030403020204" pitchFamily="34" charset="0"/>
              </a:rPr>
              <a:t>previous_sum_of_gradient_squared</a:t>
            </a:r>
            <a:r>
              <a:rPr lang="en-US" sz="1400" b="0" i="1" dirty="0">
                <a:effectLst/>
                <a:latin typeface="Source Sans Pro" panose="020B0503030403020204" pitchFamily="34" charset="0"/>
              </a:rPr>
              <a:t> </a:t>
            </a:r>
            <a:r>
              <a:rPr lang="en-US" sz="1400" b="0" i="1" dirty="0">
                <a:effectLst/>
                <a:highlight>
                  <a:srgbClr val="0000FF"/>
                </a:highlight>
                <a:latin typeface="Source Sans Pro" panose="020B0503030403020204" pitchFamily="34" charset="0"/>
              </a:rPr>
              <a:t>* </a:t>
            </a:r>
            <a:r>
              <a:rPr lang="el-GR" sz="1400" b="0" i="1" dirty="0">
                <a:effectLst/>
                <a:highlight>
                  <a:srgbClr val="0000FF"/>
                </a:highlight>
                <a:latin typeface="Source Sans Pro" panose="020B0503030403020204" pitchFamily="34" charset="0"/>
              </a:rPr>
              <a:t>β</a:t>
            </a:r>
            <a:r>
              <a:rPr lang="en-US" sz="1400" b="0" i="1" dirty="0">
                <a:effectLst/>
                <a:highlight>
                  <a:srgbClr val="0000FF"/>
                </a:highlight>
                <a:latin typeface="Source Sans Pro" panose="020B0503030403020204" pitchFamily="34" charset="0"/>
              </a:rPr>
              <a:t> </a:t>
            </a:r>
            <a:r>
              <a:rPr lang="en-US" sz="1400" b="0" i="1" dirty="0">
                <a:effectLst/>
                <a:latin typeface="Source Sans Pro" panose="020B0503030403020204" pitchFamily="34" charset="0"/>
              </a:rPr>
              <a:t>+ gradient² * (1-  </a:t>
            </a:r>
            <a:r>
              <a:rPr lang="el-GR" sz="1400" b="0" i="1" dirty="0">
                <a:effectLst/>
                <a:latin typeface="Source Sans Pro" panose="020B0503030403020204" pitchFamily="34" charset="0"/>
              </a:rPr>
              <a:t>β</a:t>
            </a:r>
            <a:r>
              <a:rPr lang="en-US" sz="1400" b="0" i="1" dirty="0">
                <a:effectLst/>
                <a:latin typeface="Source Sans Pro" panose="020B0503030403020204" pitchFamily="34" charset="0"/>
              </a:rPr>
              <a:t> ) </a:t>
            </a:r>
            <a:endParaRPr lang="en-US" sz="1400" b="0" i="0" dirty="0">
              <a:effectLst/>
              <a:latin typeface="Source Sans Pro" panose="020B0503030403020204" pitchFamily="34" charset="0"/>
            </a:endParaRPr>
          </a:p>
          <a:p>
            <a:pPr marL="400050" lvl="1" indent="0">
              <a:buNone/>
            </a:pPr>
            <a:endParaRPr lang="en-US" sz="1800" dirty="0">
              <a:effectLst/>
              <a:latin typeface="Source Sans Pro" panose="020B0503030403020204" pitchFamily="34" charset="0"/>
            </a:endParaRPr>
          </a:p>
          <a:p>
            <a:pPr marL="400050" lvl="1" indent="0">
              <a:buNone/>
            </a:pPr>
            <a:r>
              <a:rPr lang="en-US" sz="1800" b="0" i="1" dirty="0">
                <a:effectLst/>
                <a:latin typeface="Source Sans Pro" panose="020B0503030403020204" pitchFamily="34" charset="0"/>
              </a:rPr>
              <a:t>delta = -</a:t>
            </a:r>
            <a:r>
              <a:rPr lang="en-US" sz="1800" b="0" i="1" dirty="0" err="1">
                <a:effectLst/>
                <a:latin typeface="Source Sans Pro" panose="020B0503030403020204" pitchFamily="34" charset="0"/>
              </a:rPr>
              <a:t>learning_rate</a:t>
            </a:r>
            <a:r>
              <a:rPr lang="en-US" sz="1800" b="0" i="1" dirty="0">
                <a:effectLst/>
                <a:latin typeface="Source Sans Pro" panose="020B0503030403020204" pitchFamily="34" charset="0"/>
              </a:rPr>
              <a:t> * gradient</a:t>
            </a:r>
            <a:r>
              <a:rPr lang="en-US" sz="1800" b="1" i="1" dirty="0">
                <a:effectLst/>
                <a:latin typeface="Source Sans Pro" panose="020B0503030403020204" pitchFamily="34" charset="0"/>
              </a:rPr>
              <a:t> / sqrt(</a:t>
            </a:r>
            <a:r>
              <a:rPr lang="en-US" sz="1800" b="1" i="1" dirty="0" err="1">
                <a:effectLst/>
                <a:latin typeface="Source Sans Pro" panose="020B0503030403020204" pitchFamily="34" charset="0"/>
              </a:rPr>
              <a:t>sum_of_gradient_squared</a:t>
            </a:r>
            <a:r>
              <a:rPr lang="en-US" sz="1800" b="1" i="1" dirty="0">
                <a:effectLst/>
                <a:latin typeface="Source Sans Pro" panose="020B0503030403020204" pitchFamily="34" charset="0"/>
              </a:rPr>
              <a:t> + ɛ)</a:t>
            </a:r>
            <a:endParaRPr lang="en-US" sz="1800" b="0" i="0" dirty="0">
              <a:effectLst/>
              <a:latin typeface="Source Sans Pro" panose="020B0503030403020204" pitchFamily="34" charset="0"/>
            </a:endParaRPr>
          </a:p>
          <a:p>
            <a:pPr marL="400050" lvl="1" indent="0">
              <a:buNone/>
            </a:pPr>
            <a:r>
              <a:rPr lang="en-US" sz="1800" b="0" i="1" dirty="0">
                <a:effectLst/>
                <a:latin typeface="Source Sans Pro" panose="020B0503030403020204" pitchFamily="34" charset="0"/>
              </a:rPr>
              <a:t>theta += delta</a:t>
            </a:r>
          </a:p>
          <a:p>
            <a:pPr marL="400050" lvl="1" indent="0">
              <a:buNone/>
            </a:pPr>
            <a:endParaRPr lang="en-US" sz="1800" i="1" dirty="0">
              <a:effectLst/>
              <a:latin typeface="Source Sans Pro" panose="020B0503030403020204" pitchFamily="34" charset="0"/>
            </a:endParaRPr>
          </a:p>
          <a:p>
            <a:pPr marL="685800" lvl="1"/>
            <a:r>
              <a:rPr lang="en-US" sz="1800" b="1" i="1" dirty="0">
                <a:effectLst/>
                <a:latin typeface="Source Sans Pro" panose="020B0503030403020204" pitchFamily="34" charset="0"/>
              </a:rPr>
              <a:t> </a:t>
            </a:r>
            <a:r>
              <a:rPr lang="el-GR" sz="1800" b="1" i="1" dirty="0">
                <a:effectLst/>
                <a:highlight>
                  <a:srgbClr val="0000FF"/>
                </a:highlight>
                <a:latin typeface="Source Sans Pro" panose="020B0503030403020204" pitchFamily="34" charset="0"/>
              </a:rPr>
              <a:t>β</a:t>
            </a:r>
            <a:r>
              <a:rPr lang="en-US" sz="1800" b="1" i="1" dirty="0">
                <a:effectLst/>
                <a:highlight>
                  <a:srgbClr val="0000FF"/>
                </a:highlight>
                <a:latin typeface="Source Sans Pro" panose="020B0503030403020204" pitchFamily="34" charset="0"/>
              </a:rPr>
              <a:t>  = decay rate</a:t>
            </a:r>
            <a:r>
              <a:rPr lang="en-US" sz="1800" b="1" i="1" dirty="0">
                <a:effectLst/>
                <a:latin typeface="Source Sans Pro" panose="020B0503030403020204" pitchFamily="34" charset="0"/>
              </a:rPr>
              <a:t>, Determines how quickly the</a:t>
            </a:r>
            <a:br>
              <a:rPr lang="en-US" sz="1800" b="1" i="1" dirty="0">
                <a:effectLst/>
                <a:latin typeface="Source Sans Pro" panose="020B0503030403020204" pitchFamily="34" charset="0"/>
              </a:rPr>
            </a:br>
            <a:r>
              <a:rPr lang="en-US" sz="1800" b="1" i="1" dirty="0">
                <a:effectLst/>
                <a:latin typeface="Source Sans Pro" panose="020B0503030403020204" pitchFamily="34" charset="0"/>
              </a:rPr>
              <a:t> moving average of squared gradients decays.</a:t>
            </a:r>
            <a:br>
              <a:rPr lang="en-US" sz="1800" b="1" i="1" dirty="0">
                <a:effectLst/>
                <a:latin typeface="Source Sans Pro" panose="020B0503030403020204" pitchFamily="34" charset="0"/>
              </a:rPr>
            </a:br>
            <a:r>
              <a:rPr lang="en-US" sz="1800" b="1" i="1" dirty="0">
                <a:effectLst/>
                <a:latin typeface="Source Sans Pro" panose="020B0503030403020204" pitchFamily="34" charset="0"/>
              </a:rPr>
              <a:t> A common default value is 0.9, which balances </a:t>
            </a:r>
            <a:br>
              <a:rPr lang="en-US" sz="1800" b="1" i="1" dirty="0">
                <a:effectLst/>
                <a:latin typeface="Source Sans Pro" panose="020B0503030403020204" pitchFamily="34" charset="0"/>
              </a:rPr>
            </a:br>
            <a:r>
              <a:rPr lang="en-US" sz="1800" b="1" i="1" dirty="0">
                <a:effectLst/>
                <a:latin typeface="Source Sans Pro" panose="020B0503030403020204" pitchFamily="34" charset="0"/>
              </a:rPr>
              <a:t>the contribution of recent and past gradients</a:t>
            </a:r>
            <a:br>
              <a:rPr lang="en-US" sz="1800" b="1" i="1" dirty="0">
                <a:effectLst/>
                <a:latin typeface="Source Sans Pro" panose="020B0503030403020204" pitchFamily="34" charset="0"/>
              </a:rPr>
            </a:br>
            <a:r>
              <a:rPr lang="en-US" sz="1800" b="1" i="1" dirty="0">
                <a:effectLst/>
                <a:latin typeface="Source Sans Pro" panose="020B0503030403020204" pitchFamily="34" charset="0"/>
              </a:rPr>
              <a:t>decay rate usually falls in range of 0.9 to 0.999</a:t>
            </a:r>
          </a:p>
          <a:p>
            <a:pPr marL="685800" lvl="1"/>
            <a:r>
              <a:rPr lang="en-US" sz="1800" b="1" i="1" dirty="0">
                <a:effectLst/>
                <a:latin typeface="Source Sans Pro" panose="020B0503030403020204" pitchFamily="34" charset="0"/>
              </a:rPr>
              <a:t>ɛ = is a small constant to prevent divide by 0</a:t>
            </a:r>
            <a:endParaRPr lang="en-US" sz="1800" b="1" u="sng" dirty="0">
              <a:effectLst/>
              <a:latin typeface="Source Sans Pro" panose="020B0503030403020204" pitchFamily="34" charset="0"/>
            </a:endParaRPr>
          </a:p>
          <a:p>
            <a:pPr marL="400050" lvl="1" indent="0">
              <a:buNone/>
            </a:pPr>
            <a:endParaRPr lang="en-US" sz="1800" b="1" u="sng" dirty="0">
              <a:effectLst/>
              <a:latin typeface="Source Sans Pro" panose="020B0503030403020204" pitchFamily="34" charset="0"/>
            </a:endParaRPr>
          </a:p>
          <a:p>
            <a:pPr marL="400050" lvl="1" indent="0">
              <a:buNone/>
            </a:pPr>
            <a:r>
              <a:rPr lang="en-US" sz="1800" b="1" u="sng" dirty="0" err="1">
                <a:solidFill>
                  <a:srgbClr val="92D050"/>
                </a:solidFill>
                <a:effectLst/>
                <a:latin typeface="Source Sans Pro" panose="020B0503030403020204" pitchFamily="34" charset="0"/>
              </a:rPr>
              <a:t>RMSProps</a:t>
            </a:r>
            <a:r>
              <a:rPr lang="en-US" sz="1800" b="1" u="sng" dirty="0">
                <a:solidFill>
                  <a:srgbClr val="92D050"/>
                </a:solidFill>
                <a:effectLst/>
                <a:latin typeface="Source Sans Pro" panose="020B0503030403020204" pitchFamily="34" charset="0"/>
              </a:rPr>
              <a:t> </a:t>
            </a:r>
            <a:r>
              <a:rPr lang="en-US" sz="1800" b="1" u="sng" dirty="0">
                <a:effectLst/>
                <a:latin typeface="Source Sans Pro" panose="020B0503030403020204" pitchFamily="34" charset="0"/>
              </a:rPr>
              <a:t>&amp; </a:t>
            </a:r>
            <a:r>
              <a:rPr lang="en-US" sz="1800" b="1" u="sng" dirty="0" err="1">
                <a:effectLst/>
                <a:latin typeface="Source Sans Pro" panose="020B0503030403020204" pitchFamily="34" charset="0"/>
              </a:rPr>
              <a:t>AdaGrad</a:t>
            </a:r>
            <a:r>
              <a:rPr lang="en-US" sz="1800" b="1" u="sng" dirty="0">
                <a:effectLst/>
                <a:latin typeface="Source Sans Pro" panose="020B0503030403020204" pitchFamily="34" charset="0"/>
              </a:rPr>
              <a:t> &gt;&gt;&gt;&gt;&gt;&gt;&gt;</a:t>
            </a:r>
          </a:p>
          <a:p>
            <a:pPr marL="400050" lvl="1" indent="0">
              <a:buNone/>
            </a:pPr>
            <a:endParaRPr lang="en-US" sz="1800" b="0" i="1" dirty="0">
              <a:effectLst/>
              <a:latin typeface="Source Sans Pro" panose="020B0503030403020204" pitchFamily="34" charset="0"/>
            </a:endParaRPr>
          </a:p>
          <a:p>
            <a:pPr marL="400050" lvl="1" indent="0">
              <a:buNone/>
            </a:pPr>
            <a:endParaRPr lang="en-US" sz="1800" b="0" i="0" dirty="0">
              <a:effectLst/>
              <a:latin typeface="Source Sans Pro" panose="020B0503030403020204" pitchFamily="34" charset="0"/>
            </a:endParaRPr>
          </a:p>
          <a:p>
            <a:pPr algn="l"/>
            <a:r>
              <a:rPr kumimoji="0" lang="en-US" altLang="en-US" sz="2000" b="0" i="0" u="none" strike="noStrike" cap="none" normalizeH="0" baseline="0" dirty="0">
                <a:ln>
                  <a:noFill/>
                </a:ln>
                <a:effectLst/>
                <a:latin typeface="Source Sans Pro" panose="020B0503030403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effectLst/>
              <a:latin typeface="Arial" panose="020B0604020202020204" pitchFamily="34" charset="0"/>
            </a:endParaRPr>
          </a:p>
          <a:p>
            <a:endParaRPr lang="en-US" sz="2000" dirty="0"/>
          </a:p>
        </p:txBody>
      </p:sp>
      <p:sp>
        <p:nvSpPr>
          <p:cNvPr id="4" name="Rectangle 1">
            <a:extLst>
              <a:ext uri="{FF2B5EF4-FFF2-40B4-BE49-F238E27FC236}">
                <a16:creationId xmlns:a16="http://schemas.microsoft.com/office/drawing/2014/main" id="{A8646860-D4C7-23BD-7B7F-2E08C54F1FF1}"/>
              </a:ext>
            </a:extLst>
          </p:cNvPr>
          <p:cNvSpPr>
            <a:spLocks noChangeArrowheads="1"/>
          </p:cNvSpPr>
          <p:nvPr/>
        </p:nvSpPr>
        <p:spPr bwMode="auto">
          <a:xfrm>
            <a:off x="228600" y="539362"/>
            <a:ext cx="65" cy="27699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1506" name="Picture 2">
            <a:extLst>
              <a:ext uri="{FF2B5EF4-FFF2-40B4-BE49-F238E27FC236}">
                <a16:creationId xmlns:a16="http://schemas.microsoft.com/office/drawing/2014/main" id="{9FBDE133-2323-64CC-9727-C82306412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3703" y="4040003"/>
            <a:ext cx="4075670" cy="256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750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learn we present our networks with Training data</a:t>
            </a:r>
          </a:p>
        </p:txBody>
      </p:sp>
      <p:sp>
        <p:nvSpPr>
          <p:cNvPr id="3" name="Content Placeholder 2"/>
          <p:cNvSpPr>
            <a:spLocks noGrp="1"/>
          </p:cNvSpPr>
          <p:nvPr>
            <p:ph idx="1"/>
          </p:nvPr>
        </p:nvSpPr>
        <p:spPr>
          <a:xfrm>
            <a:off x="329610" y="1072537"/>
            <a:ext cx="8229600" cy="4530725"/>
          </a:xfrm>
        </p:spPr>
        <p:txBody>
          <a:bodyPr/>
          <a:lstStyle/>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790" y="2559296"/>
            <a:ext cx="6522375" cy="2872238"/>
          </a:xfrm>
          <a:prstGeom prst="rect">
            <a:avLst/>
          </a:prstGeom>
        </p:spPr>
      </p:pic>
    </p:spTree>
    <p:extLst>
      <p:ext uri="{BB962C8B-B14F-4D97-AF65-F5344CB8AC3E}">
        <p14:creationId xmlns:p14="http://schemas.microsoft.com/office/powerpoint/2010/main" val="852580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FF58-5202-0369-6AAF-3BA9C205A9A6}"/>
              </a:ext>
            </a:extLst>
          </p:cNvPr>
          <p:cNvSpPr>
            <a:spLocks noGrp="1"/>
          </p:cNvSpPr>
          <p:nvPr>
            <p:ph type="title"/>
          </p:nvPr>
        </p:nvSpPr>
        <p:spPr/>
        <p:txBody>
          <a:bodyPr/>
          <a:lstStyle/>
          <a:p>
            <a:r>
              <a:rPr lang="en-US" dirty="0"/>
              <a:t>Adam</a:t>
            </a:r>
          </a:p>
        </p:txBody>
      </p:sp>
      <p:sp>
        <p:nvSpPr>
          <p:cNvPr id="3" name="Content Placeholder 2">
            <a:extLst>
              <a:ext uri="{FF2B5EF4-FFF2-40B4-BE49-F238E27FC236}">
                <a16:creationId xmlns:a16="http://schemas.microsoft.com/office/drawing/2014/main" id="{0CAF0D0A-CD85-6952-4A28-79B4DAE56548}"/>
              </a:ext>
            </a:extLst>
          </p:cNvPr>
          <p:cNvSpPr>
            <a:spLocks noGrp="1"/>
          </p:cNvSpPr>
          <p:nvPr>
            <p:ph idx="1"/>
          </p:nvPr>
        </p:nvSpPr>
        <p:spPr>
          <a:xfrm>
            <a:off x="228599" y="1163637"/>
            <a:ext cx="9001125" cy="4530725"/>
          </a:xfrm>
        </p:spPr>
        <p:txBody>
          <a:bodyPr/>
          <a:lstStyle/>
          <a:p>
            <a:pPr algn="l"/>
            <a:r>
              <a:rPr lang="en-US" sz="2400" b="1" i="0" dirty="0">
                <a:effectLst/>
                <a:latin typeface="Source Sans Pro" panose="020B0503030403020204" pitchFamily="34" charset="0"/>
              </a:rPr>
              <a:t>Ada</a:t>
            </a:r>
            <a:r>
              <a:rPr lang="en-US" sz="2400" b="0" i="0" dirty="0">
                <a:effectLst/>
                <a:latin typeface="Source Sans Pro" panose="020B0503030403020204" pitchFamily="34" charset="0"/>
              </a:rPr>
              <a:t>ptive </a:t>
            </a:r>
            <a:r>
              <a:rPr lang="en-US" sz="2400" b="1" i="0" dirty="0">
                <a:effectLst/>
                <a:latin typeface="Source Sans Pro" panose="020B0503030403020204" pitchFamily="34" charset="0"/>
              </a:rPr>
              <a:t>M</a:t>
            </a:r>
            <a:r>
              <a:rPr lang="en-US" sz="2400" b="0" i="0" dirty="0">
                <a:effectLst/>
                <a:latin typeface="Source Sans Pro" panose="020B0503030403020204" pitchFamily="34" charset="0"/>
              </a:rPr>
              <a:t>oment Estimation) takes the best of both worlds of Momentum and </a:t>
            </a:r>
            <a:r>
              <a:rPr lang="en-US" sz="2400" b="0" i="0" dirty="0" err="1">
                <a:effectLst/>
                <a:latin typeface="Source Sans Pro" panose="020B0503030403020204" pitchFamily="34" charset="0"/>
              </a:rPr>
              <a:t>RMSProp</a:t>
            </a:r>
            <a:r>
              <a:rPr lang="en-US" sz="2400" b="0" i="0" dirty="0">
                <a:effectLst/>
                <a:latin typeface="Source Sans Pro" panose="020B0503030403020204" pitchFamily="34" charset="0"/>
              </a:rPr>
              <a:t>. Adam empirically works well, and thus in recent years, it is commonly the go-to choice of deep learning problems.</a:t>
            </a:r>
          </a:p>
          <a:p>
            <a:pPr algn="l"/>
            <a:r>
              <a:rPr lang="en-US" sz="2400" b="0" i="0" dirty="0">
                <a:effectLst/>
                <a:latin typeface="Source Sans Pro" panose="020B0503030403020204" pitchFamily="34" charset="0"/>
              </a:rPr>
              <a:t>Let’s take a look at how it works:</a:t>
            </a:r>
          </a:p>
          <a:p>
            <a:pPr marL="400050" lvl="1" indent="0">
              <a:buNone/>
            </a:pPr>
            <a:r>
              <a:rPr lang="en-US" sz="1200" b="1" i="1" dirty="0">
                <a:effectLst/>
                <a:latin typeface="Source Sans Pro" panose="020B0503030403020204" pitchFamily="34" charset="0"/>
              </a:rPr>
              <a:t> </a:t>
            </a:r>
            <a:r>
              <a:rPr lang="en-US" sz="1400" b="1" i="0" dirty="0">
                <a:solidFill>
                  <a:srgbClr val="F95AB7"/>
                </a:solidFill>
                <a:effectLst/>
                <a:latin typeface="Source Sans Pro" panose="020B0503030403020204" pitchFamily="34" charset="0"/>
              </a:rPr>
              <a:t>[Momentum- where beta1= Momentum decay rate]</a:t>
            </a:r>
          </a:p>
          <a:p>
            <a:pPr marL="400050" lvl="1" indent="0">
              <a:buNone/>
            </a:pPr>
            <a:r>
              <a:rPr lang="en-US" sz="1200" b="0" i="1" dirty="0" err="1">
                <a:effectLst/>
                <a:latin typeface="Source Sans Pro" panose="020B0503030403020204" pitchFamily="34" charset="0"/>
              </a:rPr>
              <a:t>sum_of_gradient</a:t>
            </a:r>
            <a:r>
              <a:rPr lang="en-US" sz="1200" b="0" i="1" dirty="0">
                <a:effectLst/>
                <a:latin typeface="Source Sans Pro" panose="020B0503030403020204" pitchFamily="34" charset="0"/>
              </a:rPr>
              <a:t> = </a:t>
            </a:r>
            <a:r>
              <a:rPr lang="en-US" sz="1200" b="0" i="1" dirty="0" err="1">
                <a:effectLst/>
                <a:latin typeface="Source Sans Pro" panose="020B0503030403020204" pitchFamily="34" charset="0"/>
              </a:rPr>
              <a:t>previous_sum_of_gradient</a:t>
            </a:r>
            <a:r>
              <a:rPr lang="en-US" sz="1200" b="0" i="1" dirty="0">
                <a:effectLst/>
                <a:latin typeface="Source Sans Pro" panose="020B0503030403020204" pitchFamily="34" charset="0"/>
              </a:rPr>
              <a:t> * beta1 + gradient * (1 - beta1) </a:t>
            </a:r>
          </a:p>
          <a:p>
            <a:pPr marL="400050" lvl="1" indent="0">
              <a:buNone/>
            </a:pPr>
            <a:endParaRPr lang="en-US" sz="1200" i="1" dirty="0">
              <a:solidFill>
                <a:srgbClr val="92D050"/>
              </a:solidFill>
              <a:effectLst/>
              <a:latin typeface="Source Sans Pro" panose="020B0503030403020204" pitchFamily="34" charset="0"/>
            </a:endParaRPr>
          </a:p>
          <a:p>
            <a:pPr marL="400050" lvl="1" indent="0">
              <a:buNone/>
            </a:pPr>
            <a:r>
              <a:rPr lang="en-US" sz="1400" b="1" i="0" dirty="0">
                <a:solidFill>
                  <a:srgbClr val="92D050"/>
                </a:solidFill>
                <a:effectLst/>
                <a:latin typeface="Source Sans Pro" panose="020B0503030403020204" pitchFamily="34" charset="0"/>
              </a:rPr>
              <a:t>[</a:t>
            </a:r>
            <a:r>
              <a:rPr lang="en-US" sz="1400" b="1" i="0" dirty="0" err="1">
                <a:solidFill>
                  <a:srgbClr val="92D050"/>
                </a:solidFill>
                <a:effectLst/>
                <a:latin typeface="Source Sans Pro" panose="020B0503030403020204" pitchFamily="34" charset="0"/>
              </a:rPr>
              <a:t>RMSProp</a:t>
            </a:r>
            <a:r>
              <a:rPr lang="en-US" sz="1400" b="1" i="0" dirty="0">
                <a:solidFill>
                  <a:srgbClr val="92D050"/>
                </a:solidFill>
                <a:effectLst/>
                <a:latin typeface="Source Sans Pro" panose="020B0503030403020204" pitchFamily="34" charset="0"/>
              </a:rPr>
              <a:t>, where beta2 = </a:t>
            </a:r>
            <a:r>
              <a:rPr lang="en-US" sz="1400" b="1" i="0" dirty="0" err="1">
                <a:solidFill>
                  <a:srgbClr val="92D050"/>
                </a:solidFill>
                <a:effectLst/>
                <a:latin typeface="Source Sans Pro" panose="020B0503030403020204" pitchFamily="34" charset="0"/>
              </a:rPr>
              <a:t>RMSProp</a:t>
            </a:r>
            <a:r>
              <a:rPr lang="en-US" sz="1400" b="1" i="0" dirty="0">
                <a:solidFill>
                  <a:srgbClr val="92D050"/>
                </a:solidFill>
                <a:effectLst/>
                <a:latin typeface="Source Sans Pro" panose="020B0503030403020204" pitchFamily="34" charset="0"/>
              </a:rPr>
              <a:t> decay rate]</a:t>
            </a:r>
            <a:br>
              <a:rPr lang="en-US" sz="1400" b="1" dirty="0">
                <a:solidFill>
                  <a:srgbClr val="F95AB7"/>
                </a:solidFill>
                <a:effectLst/>
                <a:latin typeface="Source Sans Pro" panose="020B0503030403020204" pitchFamily="34" charset="0"/>
              </a:rPr>
            </a:br>
            <a:r>
              <a:rPr lang="en-US" sz="1200" b="0" i="1" dirty="0" err="1">
                <a:effectLst/>
                <a:latin typeface="Source Sans Pro" panose="020B0503030403020204" pitchFamily="34" charset="0"/>
              </a:rPr>
              <a:t>sum_of_gradient_squared</a:t>
            </a:r>
            <a:r>
              <a:rPr lang="en-US" sz="1200" b="0" i="1" dirty="0">
                <a:effectLst/>
                <a:latin typeface="Source Sans Pro" panose="020B0503030403020204" pitchFamily="34" charset="0"/>
              </a:rPr>
              <a:t> = </a:t>
            </a:r>
            <a:r>
              <a:rPr lang="en-US" sz="1200" b="0" i="1" dirty="0" err="1">
                <a:effectLst/>
                <a:latin typeface="Source Sans Pro" panose="020B0503030403020204" pitchFamily="34" charset="0"/>
              </a:rPr>
              <a:t>previous_sum_of_gradient_squared</a:t>
            </a:r>
            <a:r>
              <a:rPr lang="en-US" sz="1200" b="0" i="1" dirty="0">
                <a:effectLst/>
                <a:latin typeface="Source Sans Pro" panose="020B0503030403020204" pitchFamily="34" charset="0"/>
              </a:rPr>
              <a:t> * beta2 + gradient² * (1- beta2)</a:t>
            </a:r>
            <a:r>
              <a:rPr lang="en-US" sz="1600" b="0" i="1" dirty="0">
                <a:effectLst/>
                <a:latin typeface="Source Sans Pro" panose="020B0503030403020204" pitchFamily="34" charset="0"/>
              </a:rPr>
              <a:t> </a:t>
            </a:r>
            <a:endParaRPr lang="en-US" sz="1600" b="0" i="0" dirty="0">
              <a:solidFill>
                <a:srgbClr val="92D050"/>
              </a:solidFill>
              <a:effectLst/>
              <a:latin typeface="Source Sans Pro" panose="020B0503030403020204" pitchFamily="34" charset="0"/>
            </a:endParaRPr>
          </a:p>
          <a:p>
            <a:pPr marL="400050" lvl="1" indent="0">
              <a:buNone/>
            </a:pPr>
            <a:br>
              <a:rPr lang="en-US" sz="1800" b="0" i="1" dirty="0">
                <a:effectLst/>
                <a:latin typeface="Source Sans Pro" panose="020B0503030403020204" pitchFamily="34" charset="0"/>
              </a:rPr>
            </a:br>
            <a:br>
              <a:rPr lang="en-US" sz="1800" b="0" i="1" dirty="0">
                <a:effectLst/>
                <a:latin typeface="Source Sans Pro" panose="020B0503030403020204" pitchFamily="34" charset="0"/>
              </a:rPr>
            </a:br>
            <a:r>
              <a:rPr lang="en-US" sz="2000" b="0" i="1" dirty="0">
                <a:effectLst/>
                <a:latin typeface="Source Sans Pro" panose="020B0503030403020204" pitchFamily="34" charset="0"/>
              </a:rPr>
              <a:t>delta = -</a:t>
            </a:r>
            <a:r>
              <a:rPr lang="en-US" sz="2000" b="0" i="1" dirty="0" err="1">
                <a:effectLst/>
                <a:latin typeface="Source Sans Pro" panose="020B0503030403020204" pitchFamily="34" charset="0"/>
              </a:rPr>
              <a:t>learning_rate</a:t>
            </a:r>
            <a:r>
              <a:rPr lang="en-US" sz="2000" b="0" i="1" dirty="0">
                <a:effectLst/>
                <a:latin typeface="Source Sans Pro" panose="020B0503030403020204" pitchFamily="34" charset="0"/>
              </a:rPr>
              <a:t> * </a:t>
            </a:r>
            <a:r>
              <a:rPr lang="en-US" sz="2000" b="0" i="1" dirty="0" err="1">
                <a:solidFill>
                  <a:srgbClr val="F95AB7"/>
                </a:solidFill>
                <a:effectLst/>
                <a:latin typeface="Source Sans Pro" panose="020B0503030403020204" pitchFamily="34" charset="0"/>
              </a:rPr>
              <a:t>sum_of_gradient</a:t>
            </a:r>
            <a:r>
              <a:rPr lang="en-US" sz="2000" b="0" i="1" dirty="0">
                <a:solidFill>
                  <a:srgbClr val="F95AB7"/>
                </a:solidFill>
                <a:effectLst/>
                <a:latin typeface="Source Sans Pro" panose="020B0503030403020204" pitchFamily="34" charset="0"/>
              </a:rPr>
              <a:t> </a:t>
            </a:r>
            <a:r>
              <a:rPr lang="en-US" sz="2000" b="0" i="1" dirty="0">
                <a:solidFill>
                  <a:srgbClr val="92D050"/>
                </a:solidFill>
                <a:effectLst/>
                <a:latin typeface="Source Sans Pro" panose="020B0503030403020204" pitchFamily="34" charset="0"/>
              </a:rPr>
              <a:t>/ sqrt(</a:t>
            </a:r>
            <a:r>
              <a:rPr lang="en-US" sz="2000" b="0" i="1" dirty="0" err="1">
                <a:solidFill>
                  <a:srgbClr val="92D050"/>
                </a:solidFill>
                <a:effectLst/>
                <a:latin typeface="Source Sans Pro" panose="020B0503030403020204" pitchFamily="34" charset="0"/>
              </a:rPr>
              <a:t>sum_of_gradient_squared</a:t>
            </a:r>
            <a:r>
              <a:rPr lang="en-US" sz="2000" b="0" i="1" dirty="0">
                <a:solidFill>
                  <a:srgbClr val="92D050"/>
                </a:solidFill>
                <a:effectLst/>
                <a:latin typeface="Source Sans Pro" panose="020B0503030403020204" pitchFamily="34" charset="0"/>
              </a:rPr>
              <a:t> +</a:t>
            </a:r>
            <a:r>
              <a:rPr lang="en-US" sz="2000" b="1" i="1" dirty="0">
                <a:solidFill>
                  <a:srgbClr val="92D050"/>
                </a:solidFill>
                <a:effectLst/>
                <a:latin typeface="Source Sans Pro" panose="020B0503030403020204" pitchFamily="34" charset="0"/>
              </a:rPr>
              <a:t> ɛ</a:t>
            </a:r>
            <a:r>
              <a:rPr lang="en-US" sz="2000" b="0" i="1" dirty="0">
                <a:solidFill>
                  <a:srgbClr val="92D050"/>
                </a:solidFill>
                <a:effectLst/>
                <a:latin typeface="Source Sans Pro" panose="020B0503030403020204" pitchFamily="34" charset="0"/>
              </a:rPr>
              <a:t> )</a:t>
            </a:r>
          </a:p>
          <a:p>
            <a:pPr marL="400050" lvl="1" indent="0">
              <a:buNone/>
            </a:pPr>
            <a:r>
              <a:rPr lang="en-US" sz="1800" i="1" dirty="0">
                <a:effectLst/>
                <a:latin typeface="Source Sans Pro" panose="020B0503030403020204" pitchFamily="34" charset="0"/>
              </a:rPr>
              <a:t> </a:t>
            </a:r>
          </a:p>
          <a:p>
            <a:pPr marL="400050" lvl="1" indent="0">
              <a:buNone/>
            </a:pPr>
            <a:endParaRPr lang="en-US" sz="1800" b="0" i="1" dirty="0">
              <a:effectLst/>
              <a:latin typeface="Source Sans Pro" panose="020B0503030403020204" pitchFamily="34" charset="0"/>
            </a:endParaRPr>
          </a:p>
          <a:p>
            <a:pPr marL="400050" lvl="1" indent="0">
              <a:buNone/>
            </a:pPr>
            <a:r>
              <a:rPr lang="en-US" sz="1800" b="0" i="1" dirty="0">
                <a:effectLst/>
                <a:latin typeface="Source Sans Pro" panose="020B0503030403020204" pitchFamily="34" charset="0"/>
              </a:rPr>
              <a:t>theta += delta</a:t>
            </a:r>
            <a:endParaRPr lang="en-US" sz="1800" b="0" i="0" dirty="0">
              <a:effectLst/>
              <a:latin typeface="Source Sans Pro" panose="020B0503030403020204" pitchFamily="34" charset="0"/>
            </a:endParaRPr>
          </a:p>
          <a:p>
            <a:pPr marL="400050" lvl="1" indent="0">
              <a:buNone/>
            </a:pPr>
            <a:endParaRPr lang="en-US" sz="2400" b="1" u="sng" dirty="0">
              <a:effectLst/>
              <a:latin typeface="Source Sans Pro" panose="020B0503030403020204" pitchFamily="34" charset="0"/>
            </a:endParaRPr>
          </a:p>
          <a:p>
            <a:pPr marL="400050" lvl="1" indent="0">
              <a:buNone/>
            </a:pPr>
            <a:endParaRPr lang="en-US" sz="1800" b="0" i="1" dirty="0">
              <a:effectLst/>
              <a:latin typeface="Source Sans Pro" panose="020B0503030403020204" pitchFamily="34" charset="0"/>
            </a:endParaRPr>
          </a:p>
          <a:p>
            <a:pPr marL="400050" lvl="1" indent="0">
              <a:buNone/>
            </a:pPr>
            <a:endParaRPr lang="en-US" sz="1800" b="0" i="0" dirty="0">
              <a:effectLst/>
              <a:latin typeface="Source Sans Pro" panose="020B0503030403020204" pitchFamily="34" charset="0"/>
            </a:endParaRPr>
          </a:p>
          <a:p>
            <a:pPr algn="l"/>
            <a:r>
              <a:rPr kumimoji="0" lang="en-US" altLang="en-US" sz="2000" b="0" i="0" u="none" strike="noStrike" cap="none" normalizeH="0" baseline="0" dirty="0">
                <a:ln>
                  <a:noFill/>
                </a:ln>
                <a:effectLst/>
                <a:latin typeface="Source Sans Pro" panose="020B0503030403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effectLst/>
              <a:latin typeface="Arial" panose="020B0604020202020204" pitchFamily="34" charset="0"/>
            </a:endParaRPr>
          </a:p>
          <a:p>
            <a:endParaRPr lang="en-US" sz="2000" dirty="0"/>
          </a:p>
        </p:txBody>
      </p:sp>
      <p:sp>
        <p:nvSpPr>
          <p:cNvPr id="4" name="Rectangle 1">
            <a:extLst>
              <a:ext uri="{FF2B5EF4-FFF2-40B4-BE49-F238E27FC236}">
                <a16:creationId xmlns:a16="http://schemas.microsoft.com/office/drawing/2014/main" id="{A8646860-D4C7-23BD-7B7F-2E08C54F1FF1}"/>
              </a:ext>
            </a:extLst>
          </p:cNvPr>
          <p:cNvSpPr>
            <a:spLocks noChangeArrowheads="1"/>
          </p:cNvSpPr>
          <p:nvPr/>
        </p:nvSpPr>
        <p:spPr bwMode="auto">
          <a:xfrm>
            <a:off x="228600" y="539362"/>
            <a:ext cx="65" cy="27699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75653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FF58-5202-0369-6AAF-3BA9C205A9A6}"/>
              </a:ext>
            </a:extLst>
          </p:cNvPr>
          <p:cNvSpPr>
            <a:spLocks noGrp="1"/>
          </p:cNvSpPr>
          <p:nvPr>
            <p:ph type="title"/>
          </p:nvPr>
        </p:nvSpPr>
        <p:spPr>
          <a:xfrm>
            <a:off x="457200" y="277814"/>
            <a:ext cx="8229600" cy="607832"/>
          </a:xfrm>
        </p:spPr>
        <p:txBody>
          <a:bodyPr/>
          <a:lstStyle/>
          <a:p>
            <a:r>
              <a:rPr lang="en-US" dirty="0"/>
              <a:t>COMPARISONS</a:t>
            </a:r>
          </a:p>
        </p:txBody>
      </p:sp>
      <p:sp>
        <p:nvSpPr>
          <p:cNvPr id="4" name="Rectangle 1">
            <a:extLst>
              <a:ext uri="{FF2B5EF4-FFF2-40B4-BE49-F238E27FC236}">
                <a16:creationId xmlns:a16="http://schemas.microsoft.com/office/drawing/2014/main" id="{A8646860-D4C7-23BD-7B7F-2E08C54F1FF1}"/>
              </a:ext>
            </a:extLst>
          </p:cNvPr>
          <p:cNvSpPr>
            <a:spLocks noChangeArrowheads="1"/>
          </p:cNvSpPr>
          <p:nvPr/>
        </p:nvSpPr>
        <p:spPr bwMode="auto">
          <a:xfrm>
            <a:off x="228600" y="539362"/>
            <a:ext cx="65" cy="27699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Online Media 4" title="Gradient descent visualization - hills">
            <a:hlinkClick r:id="" action="ppaction://media"/>
            <a:extLst>
              <a:ext uri="{FF2B5EF4-FFF2-40B4-BE49-F238E27FC236}">
                <a16:creationId xmlns:a16="http://schemas.microsoft.com/office/drawing/2014/main" id="{590825DB-ECA5-4CBD-BC67-82B14BBA966D}"/>
              </a:ext>
            </a:extLst>
          </p:cNvPr>
          <p:cNvPicPr>
            <a:picLocks noRot="1" noChangeAspect="1"/>
          </p:cNvPicPr>
          <p:nvPr>
            <a:videoFile r:link="rId1"/>
          </p:nvPr>
        </p:nvPicPr>
        <p:blipFill>
          <a:blip r:embed="rId3"/>
          <a:stretch>
            <a:fillRect/>
          </a:stretch>
        </p:blipFill>
        <p:spPr>
          <a:xfrm>
            <a:off x="917020" y="958891"/>
            <a:ext cx="7541180" cy="5655885"/>
          </a:xfrm>
          <a:prstGeom prst="rect">
            <a:avLst/>
          </a:prstGeom>
        </p:spPr>
      </p:pic>
    </p:spTree>
    <p:extLst>
      <p:ext uri="{BB962C8B-B14F-4D97-AF65-F5344CB8AC3E}">
        <p14:creationId xmlns:p14="http://schemas.microsoft.com/office/powerpoint/2010/main" val="259261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FF58-5202-0369-6AAF-3BA9C205A9A6}"/>
              </a:ext>
            </a:extLst>
          </p:cNvPr>
          <p:cNvSpPr>
            <a:spLocks noGrp="1"/>
          </p:cNvSpPr>
          <p:nvPr>
            <p:ph type="title"/>
          </p:nvPr>
        </p:nvSpPr>
        <p:spPr>
          <a:xfrm>
            <a:off x="457200" y="246448"/>
            <a:ext cx="8229600" cy="1139825"/>
          </a:xfrm>
        </p:spPr>
        <p:txBody>
          <a:bodyPr/>
          <a:lstStyle/>
          <a:p>
            <a:r>
              <a:rPr lang="en-US" dirty="0"/>
              <a:t>Which algorithm???</a:t>
            </a:r>
          </a:p>
        </p:txBody>
      </p:sp>
      <p:sp>
        <p:nvSpPr>
          <p:cNvPr id="3" name="Content Placeholder 2">
            <a:extLst>
              <a:ext uri="{FF2B5EF4-FFF2-40B4-BE49-F238E27FC236}">
                <a16:creationId xmlns:a16="http://schemas.microsoft.com/office/drawing/2014/main" id="{0CAF0D0A-CD85-6952-4A28-79B4DAE56548}"/>
              </a:ext>
            </a:extLst>
          </p:cNvPr>
          <p:cNvSpPr>
            <a:spLocks noGrp="1"/>
          </p:cNvSpPr>
          <p:nvPr>
            <p:ph idx="1"/>
          </p:nvPr>
        </p:nvSpPr>
        <p:spPr>
          <a:xfrm>
            <a:off x="228600" y="1163637"/>
            <a:ext cx="8229600" cy="4530725"/>
          </a:xfrm>
        </p:spPr>
        <p:txBody>
          <a:bodyPr/>
          <a:lstStyle/>
          <a:p>
            <a:pPr algn="l"/>
            <a:r>
              <a:rPr lang="en-US" sz="2000" b="0" i="0" dirty="0">
                <a:effectLst/>
                <a:latin typeface="Source Sans Pro" panose="020B0503030403020204" pitchFamily="34" charset="0"/>
              </a:rPr>
              <a:t>of the above I recommend Adam) ...more </a:t>
            </a:r>
            <a:r>
              <a:rPr lang="en-US" sz="2000" b="0" i="0" dirty="0" err="1">
                <a:effectLst/>
                <a:latin typeface="Source Sans Pro" panose="020B0503030403020204" pitchFamily="34" charset="0"/>
              </a:rPr>
              <a:t>AMSGrad</a:t>
            </a:r>
            <a:r>
              <a:rPr lang="en-US" sz="2000" b="0" i="0" dirty="0">
                <a:effectLst/>
                <a:latin typeface="Source Sans Pro" panose="020B0503030403020204" pitchFamily="34" charset="0"/>
              </a:rPr>
              <a:t>, </a:t>
            </a:r>
            <a:r>
              <a:rPr lang="en-US" sz="2000" b="0" i="0" dirty="0" err="1">
                <a:effectLst/>
                <a:latin typeface="Source Sans Pro" panose="020B0503030403020204" pitchFamily="34" charset="0"/>
              </a:rPr>
              <a:t>NAdam</a:t>
            </a:r>
            <a:r>
              <a:rPr lang="en-US" sz="2000" b="0" i="0" dirty="0">
                <a:effectLst/>
                <a:latin typeface="Source Sans Pro" panose="020B0503030403020204" pitchFamily="34" charset="0"/>
              </a:rPr>
              <a:t>,....</a:t>
            </a:r>
            <a:br>
              <a:rPr lang="en-US" sz="2000" b="0" i="0" dirty="0">
                <a:effectLst/>
                <a:latin typeface="Source Sans Pro" panose="020B0503030403020204" pitchFamily="34" charset="0"/>
              </a:rPr>
            </a:br>
            <a:r>
              <a:rPr lang="en-US" sz="2000" b="0" i="0" dirty="0">
                <a:effectLst/>
                <a:latin typeface="Source Sans Pro" panose="020B0503030403020204" pitchFamily="34" charset="0"/>
              </a:rPr>
              <a:t>use framework implementations -e.g. </a:t>
            </a:r>
            <a:r>
              <a:rPr lang="en-US" sz="2000" b="0" i="0" u="none" strike="noStrike" dirty="0" err="1">
                <a:solidFill>
                  <a:srgbClr val="FFFFCC"/>
                </a:solidFill>
                <a:effectLst/>
                <a:latin typeface="Source Sans Pro" panose="020B0503030403020204" pitchFamily="34" charset="0"/>
                <a:hlinkClick r:id="rId2">
                  <a:extLst>
                    <a:ext uri="{A12FA001-AC4F-418D-AE19-62706E023703}">
                      <ahyp:hlinkClr xmlns:ahyp="http://schemas.microsoft.com/office/drawing/2018/hyperlinkcolor" val="tx"/>
                    </a:ext>
                  </a:extLst>
                </a:hlinkClick>
              </a:rPr>
              <a:t>Tensorflow</a:t>
            </a:r>
            <a:r>
              <a:rPr lang="en-US" sz="2000" b="0" i="0" u="none" strike="noStrike" dirty="0">
                <a:effectLst/>
                <a:latin typeface="Source Sans Pro" panose="020B0503030403020204" pitchFamily="34" charset="0"/>
                <a:hlinkClick r:id="rId2">
                  <a:extLst>
                    <a:ext uri="{A12FA001-AC4F-418D-AE19-62706E023703}">
                      <ahyp:hlinkClr xmlns:ahyp="http://schemas.microsoft.com/office/drawing/2018/hyperlinkcolor" val="tx"/>
                    </a:ext>
                  </a:extLst>
                </a:hlinkClick>
              </a:rPr>
              <a:t> optimizers</a:t>
            </a:r>
            <a:endParaRPr lang="en-US" sz="2000" b="0" i="0" dirty="0">
              <a:effectLst/>
              <a:latin typeface="Source Sans Pro" panose="020B0503030403020204" pitchFamily="34" charset="0"/>
            </a:endParaRPr>
          </a:p>
          <a:p>
            <a:pPr algn="l"/>
            <a:endParaRPr lang="en-US" sz="2000" b="0" i="0" dirty="0">
              <a:effectLst/>
              <a:latin typeface="Source Sans Pro" panose="020B0503030403020204" pitchFamily="34" charset="0"/>
            </a:endParaRPr>
          </a:p>
          <a:p>
            <a:pPr algn="l"/>
            <a:r>
              <a:rPr lang="en-US" sz="2000" b="0" i="0" dirty="0">
                <a:effectLst/>
                <a:latin typeface="Source Sans Pro" panose="020B0503030403020204" pitchFamily="34" charset="0"/>
              </a:rPr>
              <a:t>try different ones, experience, look to literature for examples</a:t>
            </a:r>
            <a:r>
              <a:rPr lang="en-US" sz="2000" b="0" i="0">
                <a:effectLst/>
                <a:latin typeface="Source Sans Pro" panose="020B0503030403020204" pitchFamily="34" charset="0"/>
              </a:rPr>
              <a:t>, an </a:t>
            </a:r>
            <a:r>
              <a:rPr lang="en-US" sz="2000" b="0" i="0" dirty="0">
                <a:effectLst/>
                <a:latin typeface="Source Sans Pro" panose="020B0503030403020204" pitchFamily="34" charset="0"/>
              </a:rPr>
              <a:t>active research area</a:t>
            </a:r>
          </a:p>
          <a:p>
            <a:pPr marL="0" indent="0" algn="l">
              <a:buNone/>
            </a:pPr>
            <a:r>
              <a:rPr lang="en-US" sz="2000" b="0" i="0" dirty="0">
                <a:effectLst/>
                <a:latin typeface="Arial" panose="020B0604020202020204" pitchFamily="34" charset="0"/>
              </a:rPr>
              <a:t> </a:t>
            </a:r>
          </a:p>
          <a:p>
            <a:pPr marL="0" indent="0" algn="l">
              <a:buNone/>
            </a:pPr>
            <a:r>
              <a:rPr lang="en-US" sz="2000" b="1" i="0" dirty="0">
                <a:effectLst/>
                <a:latin typeface="Source Sans Pro" panose="020B0503030403020204" pitchFamily="34" charset="0"/>
              </a:rPr>
              <a:t>Some </a:t>
            </a:r>
            <a:r>
              <a:rPr lang="en-US" sz="2000" b="1" i="0" dirty="0" err="1">
                <a:effectLst/>
                <a:latin typeface="Source Sans Pro" panose="020B0503030403020204" pitchFamily="34" charset="0"/>
              </a:rPr>
              <a:t>TEnsorflow</a:t>
            </a:r>
            <a:r>
              <a:rPr lang="en-US" sz="2000" b="1" i="0" dirty="0">
                <a:effectLst/>
                <a:latin typeface="Source Sans Pro" panose="020B0503030403020204" pitchFamily="34" charset="0"/>
              </a:rPr>
              <a:t> Options:</a:t>
            </a:r>
            <a:endParaRPr lang="en-US" sz="2000" b="0" i="0" dirty="0">
              <a:effectLst/>
              <a:latin typeface="Source Sans Pro" panose="020B0503030403020204" pitchFamily="34" charset="0"/>
            </a:endParaRPr>
          </a:p>
          <a:p>
            <a:pPr algn="l"/>
            <a:r>
              <a:rPr lang="en-US" sz="2000" b="0" i="0" u="none" strike="noStrike" dirty="0">
                <a:solidFill>
                  <a:srgbClr val="FFFFCC"/>
                </a:solidFill>
                <a:effectLst/>
                <a:latin typeface="Source Sans Pro" panose="020B0503030403020204" pitchFamily="34" charset="0"/>
                <a:hlinkClick r:id="rId3">
                  <a:extLst>
                    <a:ext uri="{A12FA001-AC4F-418D-AE19-62706E023703}">
                      <ahyp:hlinkClr xmlns:ahyp="http://schemas.microsoft.com/office/drawing/2018/hyperlinkcolor" val="tx"/>
                    </a:ext>
                  </a:extLst>
                </a:hlinkClick>
              </a:rPr>
              <a:t>class </a:t>
            </a:r>
            <a:r>
              <a:rPr lang="en-US" sz="2000" b="0" i="0" u="none" strike="noStrike" dirty="0" err="1">
                <a:effectLst/>
                <a:latin typeface="Source Sans Pro" panose="020B0503030403020204" pitchFamily="34" charset="0"/>
                <a:hlinkClick r:id="rId3">
                  <a:extLst>
                    <a:ext uri="{A12FA001-AC4F-418D-AE19-62706E023703}">
                      <ahyp:hlinkClr xmlns:ahyp="http://schemas.microsoft.com/office/drawing/2018/hyperlinkcolor" val="tx"/>
                    </a:ext>
                  </a:extLst>
                </a:hlinkClick>
              </a:rPr>
              <a:t>Adadelta</a:t>
            </a:r>
            <a:r>
              <a:rPr lang="en-US" sz="2000" b="0" i="0" dirty="0">
                <a:effectLst/>
                <a:latin typeface="Source Sans Pro" panose="020B0503030403020204" pitchFamily="34" charset="0"/>
              </a:rPr>
              <a:t>: Optimizer that implements the </a:t>
            </a:r>
            <a:r>
              <a:rPr lang="en-US" sz="2000" b="0" i="0" dirty="0" err="1">
                <a:effectLst/>
                <a:latin typeface="Source Sans Pro" panose="020B0503030403020204" pitchFamily="34" charset="0"/>
              </a:rPr>
              <a:t>Adadelta</a:t>
            </a:r>
            <a:r>
              <a:rPr lang="en-US" sz="2000" b="0" i="0" dirty="0">
                <a:effectLst/>
                <a:latin typeface="Source Sans Pro" panose="020B0503030403020204" pitchFamily="34" charset="0"/>
              </a:rPr>
              <a:t> algorithm.</a:t>
            </a:r>
          </a:p>
          <a:p>
            <a:pPr algn="l"/>
            <a:r>
              <a:rPr lang="en-US" sz="2000" b="0" i="0" u="none" strike="noStrike" dirty="0">
                <a:solidFill>
                  <a:srgbClr val="FFFFCC"/>
                </a:solidFill>
                <a:effectLst/>
                <a:latin typeface="Source Sans Pro" panose="020B0503030403020204" pitchFamily="34" charset="0"/>
                <a:hlinkClick r:id="rId4">
                  <a:extLst>
                    <a:ext uri="{A12FA001-AC4F-418D-AE19-62706E023703}">
                      <ahyp:hlinkClr xmlns:ahyp="http://schemas.microsoft.com/office/drawing/2018/hyperlinkcolor" val="tx"/>
                    </a:ext>
                  </a:extLst>
                </a:hlinkClick>
              </a:rPr>
              <a:t>class </a:t>
            </a:r>
            <a:r>
              <a:rPr lang="en-US" sz="2000" b="0" i="0" u="none" strike="noStrike" dirty="0" err="1">
                <a:effectLst/>
                <a:latin typeface="Source Sans Pro" panose="020B0503030403020204" pitchFamily="34" charset="0"/>
                <a:hlinkClick r:id="rId4">
                  <a:extLst>
                    <a:ext uri="{A12FA001-AC4F-418D-AE19-62706E023703}">
                      <ahyp:hlinkClr xmlns:ahyp="http://schemas.microsoft.com/office/drawing/2018/hyperlinkcolor" val="tx"/>
                    </a:ext>
                  </a:extLst>
                </a:hlinkClick>
              </a:rPr>
              <a:t>Adagrad</a:t>
            </a:r>
            <a:r>
              <a:rPr lang="en-US" sz="2000" b="0" i="0" dirty="0">
                <a:effectLst/>
                <a:latin typeface="Source Sans Pro" panose="020B0503030403020204" pitchFamily="34" charset="0"/>
              </a:rPr>
              <a:t>: Optimizer that implements the </a:t>
            </a:r>
            <a:r>
              <a:rPr lang="en-US" sz="2000" b="0" i="0" dirty="0" err="1">
                <a:effectLst/>
                <a:latin typeface="Source Sans Pro" panose="020B0503030403020204" pitchFamily="34" charset="0"/>
              </a:rPr>
              <a:t>Adagrad</a:t>
            </a:r>
            <a:r>
              <a:rPr lang="en-US" sz="2000" b="0" i="0" dirty="0">
                <a:effectLst/>
                <a:latin typeface="Source Sans Pro" panose="020B0503030403020204" pitchFamily="34" charset="0"/>
              </a:rPr>
              <a:t> algorithm.</a:t>
            </a:r>
          </a:p>
          <a:p>
            <a:pPr algn="l"/>
            <a:r>
              <a:rPr lang="en-US" sz="2000" b="0" i="0" u="none" strike="noStrike" dirty="0">
                <a:effectLst/>
                <a:latin typeface="Source Sans Pro" panose="020B0503030403020204" pitchFamily="34" charset="0"/>
                <a:hlinkClick r:id="rId5">
                  <a:extLst>
                    <a:ext uri="{A12FA001-AC4F-418D-AE19-62706E023703}">
                      <ahyp:hlinkClr xmlns:ahyp="http://schemas.microsoft.com/office/drawing/2018/hyperlinkcolor" val="tx"/>
                    </a:ext>
                  </a:extLst>
                </a:hlinkClick>
              </a:rPr>
              <a:t>class Adam</a:t>
            </a:r>
            <a:r>
              <a:rPr lang="en-US" sz="2000" b="0" i="0" dirty="0">
                <a:effectLst/>
                <a:latin typeface="Source Sans Pro" panose="020B0503030403020204" pitchFamily="34" charset="0"/>
              </a:rPr>
              <a:t>: Optimizer that implements the Adam algorithm.</a:t>
            </a:r>
          </a:p>
          <a:p>
            <a:pPr algn="l"/>
            <a:r>
              <a:rPr lang="en-US" sz="2000" b="0" i="0" u="none" strike="noStrike" dirty="0">
                <a:solidFill>
                  <a:srgbClr val="FFFFCC"/>
                </a:solidFill>
                <a:effectLst/>
                <a:latin typeface="Source Sans Pro" panose="020B0503030403020204" pitchFamily="34" charset="0"/>
                <a:hlinkClick r:id="rId6">
                  <a:extLst>
                    <a:ext uri="{A12FA001-AC4F-418D-AE19-62706E023703}">
                      <ahyp:hlinkClr xmlns:ahyp="http://schemas.microsoft.com/office/drawing/2018/hyperlinkcolor" val="tx"/>
                    </a:ext>
                  </a:extLst>
                </a:hlinkClick>
              </a:rPr>
              <a:t>class </a:t>
            </a:r>
            <a:r>
              <a:rPr lang="en-US" sz="2000" b="0" i="0" u="none" strike="noStrike" dirty="0" err="1">
                <a:effectLst/>
                <a:latin typeface="Source Sans Pro" panose="020B0503030403020204" pitchFamily="34" charset="0"/>
                <a:hlinkClick r:id="rId6">
                  <a:extLst>
                    <a:ext uri="{A12FA001-AC4F-418D-AE19-62706E023703}">
                      <ahyp:hlinkClr xmlns:ahyp="http://schemas.microsoft.com/office/drawing/2018/hyperlinkcolor" val="tx"/>
                    </a:ext>
                  </a:extLst>
                </a:hlinkClick>
              </a:rPr>
              <a:t>Adamax</a:t>
            </a:r>
            <a:r>
              <a:rPr lang="en-US" sz="2000" b="0" i="0" dirty="0">
                <a:effectLst/>
                <a:latin typeface="Source Sans Pro" panose="020B0503030403020204" pitchFamily="34" charset="0"/>
              </a:rPr>
              <a:t>: Optimizer that implements the </a:t>
            </a:r>
            <a:r>
              <a:rPr lang="en-US" sz="2000" b="0" i="0" dirty="0" err="1">
                <a:effectLst/>
                <a:latin typeface="Source Sans Pro" panose="020B0503030403020204" pitchFamily="34" charset="0"/>
              </a:rPr>
              <a:t>Adamax</a:t>
            </a:r>
            <a:r>
              <a:rPr lang="en-US" sz="2000" b="0" i="0" dirty="0">
                <a:effectLst/>
                <a:latin typeface="Source Sans Pro" panose="020B0503030403020204" pitchFamily="34" charset="0"/>
              </a:rPr>
              <a:t> algorithm.</a:t>
            </a:r>
          </a:p>
          <a:p>
            <a:pPr algn="l"/>
            <a:r>
              <a:rPr lang="en-US" sz="2000" b="0" i="0" u="none" strike="noStrike" dirty="0">
                <a:solidFill>
                  <a:srgbClr val="FFFFCC"/>
                </a:solidFill>
                <a:effectLst/>
                <a:latin typeface="Source Sans Pro" panose="020B0503030403020204" pitchFamily="34" charset="0"/>
                <a:hlinkClick r:id="rId7">
                  <a:extLst>
                    <a:ext uri="{A12FA001-AC4F-418D-AE19-62706E023703}">
                      <ahyp:hlinkClr xmlns:ahyp="http://schemas.microsoft.com/office/drawing/2018/hyperlinkcolor" val="tx"/>
                    </a:ext>
                  </a:extLst>
                </a:hlinkClick>
              </a:rPr>
              <a:t>class </a:t>
            </a:r>
            <a:r>
              <a:rPr lang="en-US" sz="2000" b="0" i="0" u="none" strike="noStrike" dirty="0" err="1">
                <a:effectLst/>
                <a:latin typeface="Source Sans Pro" panose="020B0503030403020204" pitchFamily="34" charset="0"/>
                <a:hlinkClick r:id="rId7">
                  <a:extLst>
                    <a:ext uri="{A12FA001-AC4F-418D-AE19-62706E023703}">
                      <ahyp:hlinkClr xmlns:ahyp="http://schemas.microsoft.com/office/drawing/2018/hyperlinkcolor" val="tx"/>
                    </a:ext>
                  </a:extLst>
                </a:hlinkClick>
              </a:rPr>
              <a:t>Ftrl</a:t>
            </a:r>
            <a:r>
              <a:rPr lang="en-US" sz="2000" b="0" i="0" dirty="0">
                <a:effectLst/>
                <a:latin typeface="Source Sans Pro" panose="020B0503030403020204" pitchFamily="34" charset="0"/>
              </a:rPr>
              <a:t>: Optimizer that implements the FTRL algorithm.</a:t>
            </a:r>
          </a:p>
          <a:p>
            <a:pPr algn="l"/>
            <a:r>
              <a:rPr lang="en-US" sz="2000" b="0" i="0" u="none" strike="noStrike" dirty="0">
                <a:solidFill>
                  <a:srgbClr val="FFFFCC"/>
                </a:solidFill>
                <a:effectLst/>
                <a:latin typeface="Source Sans Pro" panose="020B0503030403020204" pitchFamily="34" charset="0"/>
                <a:hlinkClick r:id="rId8">
                  <a:extLst>
                    <a:ext uri="{A12FA001-AC4F-418D-AE19-62706E023703}">
                      <ahyp:hlinkClr xmlns:ahyp="http://schemas.microsoft.com/office/drawing/2018/hyperlinkcolor" val="tx"/>
                    </a:ext>
                  </a:extLst>
                </a:hlinkClick>
              </a:rPr>
              <a:t>class </a:t>
            </a:r>
            <a:r>
              <a:rPr lang="en-US" sz="2000" b="0" i="0" u="none" strike="noStrike" dirty="0" err="1">
                <a:effectLst/>
                <a:latin typeface="Source Sans Pro" panose="020B0503030403020204" pitchFamily="34" charset="0"/>
                <a:hlinkClick r:id="rId8">
                  <a:extLst>
                    <a:ext uri="{A12FA001-AC4F-418D-AE19-62706E023703}">
                      <ahyp:hlinkClr xmlns:ahyp="http://schemas.microsoft.com/office/drawing/2018/hyperlinkcolor" val="tx"/>
                    </a:ext>
                  </a:extLst>
                </a:hlinkClick>
              </a:rPr>
              <a:t>Nadam</a:t>
            </a:r>
            <a:r>
              <a:rPr lang="en-US" sz="2000" b="0" i="0" dirty="0">
                <a:effectLst/>
                <a:latin typeface="Source Sans Pro" panose="020B0503030403020204" pitchFamily="34" charset="0"/>
              </a:rPr>
              <a:t>: Optimizer that implements the </a:t>
            </a:r>
            <a:r>
              <a:rPr lang="en-US" sz="2000" b="0" i="0" dirty="0" err="1">
                <a:effectLst/>
                <a:latin typeface="Source Sans Pro" panose="020B0503030403020204" pitchFamily="34" charset="0"/>
              </a:rPr>
              <a:t>NAdam</a:t>
            </a:r>
            <a:r>
              <a:rPr lang="en-US" sz="2000" b="0" i="0" dirty="0">
                <a:effectLst/>
                <a:latin typeface="Source Sans Pro" panose="020B0503030403020204" pitchFamily="34" charset="0"/>
              </a:rPr>
              <a:t> algorithm.</a:t>
            </a:r>
          </a:p>
          <a:p>
            <a:pPr algn="l"/>
            <a:r>
              <a:rPr lang="en-US" sz="2000" b="0" i="0" u="none" strike="noStrike" dirty="0">
                <a:effectLst/>
                <a:latin typeface="Source Sans Pro" panose="020B0503030403020204" pitchFamily="34" charset="0"/>
                <a:hlinkClick r:id="rId9">
                  <a:extLst>
                    <a:ext uri="{A12FA001-AC4F-418D-AE19-62706E023703}">
                      <ahyp:hlinkClr xmlns:ahyp="http://schemas.microsoft.com/office/drawing/2018/hyperlinkcolor" val="tx"/>
                    </a:ext>
                  </a:extLst>
                </a:hlinkClick>
              </a:rPr>
              <a:t>class Optimizer</a:t>
            </a:r>
            <a:r>
              <a:rPr lang="en-US" sz="2000" b="0" i="0" dirty="0">
                <a:effectLst/>
                <a:latin typeface="Source Sans Pro" panose="020B0503030403020204" pitchFamily="34" charset="0"/>
              </a:rPr>
              <a:t>: Base class for </a:t>
            </a:r>
            <a:r>
              <a:rPr lang="en-US" sz="2000" b="0" i="0" dirty="0" err="1">
                <a:effectLst/>
                <a:latin typeface="Source Sans Pro" panose="020B0503030403020204" pitchFamily="34" charset="0"/>
              </a:rPr>
              <a:t>Keras</a:t>
            </a:r>
            <a:r>
              <a:rPr lang="en-US" sz="2000" b="0" i="0" dirty="0">
                <a:effectLst/>
                <a:latin typeface="Source Sans Pro" panose="020B0503030403020204" pitchFamily="34" charset="0"/>
              </a:rPr>
              <a:t> optimizers.</a:t>
            </a:r>
          </a:p>
          <a:p>
            <a:pPr algn="l"/>
            <a:r>
              <a:rPr lang="en-US" sz="2000" b="0" i="0" u="none" strike="noStrike" dirty="0">
                <a:effectLst/>
                <a:latin typeface="Source Sans Pro" panose="020B0503030403020204" pitchFamily="34" charset="0"/>
                <a:hlinkClick r:id="rId10">
                  <a:extLst>
                    <a:ext uri="{A12FA001-AC4F-418D-AE19-62706E023703}">
                      <ahyp:hlinkClr xmlns:ahyp="http://schemas.microsoft.com/office/drawing/2018/hyperlinkcolor" val="tx"/>
                    </a:ext>
                  </a:extLst>
                </a:hlinkClick>
              </a:rPr>
              <a:t>class RMSprop</a:t>
            </a:r>
            <a:r>
              <a:rPr lang="en-US" sz="2000" b="0" i="0" dirty="0">
                <a:effectLst/>
                <a:latin typeface="Source Sans Pro" panose="020B0503030403020204" pitchFamily="34" charset="0"/>
              </a:rPr>
              <a:t>: Optimizer that implements the RMSprop algorithm.</a:t>
            </a:r>
          </a:p>
          <a:p>
            <a:pPr algn="l"/>
            <a:r>
              <a:rPr lang="en-US" sz="2000" b="0" i="0" u="none" strike="noStrike" dirty="0">
                <a:effectLst/>
                <a:latin typeface="Source Sans Pro" panose="020B0503030403020204" pitchFamily="34" charset="0"/>
                <a:hlinkClick r:id="rId11">
                  <a:extLst>
                    <a:ext uri="{A12FA001-AC4F-418D-AE19-62706E023703}">
                      <ahyp:hlinkClr xmlns:ahyp="http://schemas.microsoft.com/office/drawing/2018/hyperlinkcolor" val="tx"/>
                    </a:ext>
                  </a:extLst>
                </a:hlinkClick>
              </a:rPr>
              <a:t>class SGD</a:t>
            </a:r>
            <a:r>
              <a:rPr lang="en-US" sz="2000" b="0" i="0" dirty="0">
                <a:effectLst/>
                <a:latin typeface="Source Sans Pro" panose="020B0503030403020204" pitchFamily="34" charset="0"/>
              </a:rPr>
              <a:t>: Gradient descent (with momentum) optimizer</a:t>
            </a:r>
            <a:endParaRPr kumimoji="0" lang="en-US" altLang="en-US" b="0" i="0" u="none" strike="noStrike" cap="none" normalizeH="0" baseline="0" dirty="0">
              <a:ln>
                <a:noFill/>
              </a:ln>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effectLst/>
              <a:latin typeface="Arial" panose="020B0604020202020204" pitchFamily="34" charset="0"/>
            </a:endParaRPr>
          </a:p>
          <a:p>
            <a:endParaRPr lang="en-US" dirty="0"/>
          </a:p>
        </p:txBody>
      </p:sp>
      <p:sp>
        <p:nvSpPr>
          <p:cNvPr id="4" name="Rectangle 1">
            <a:extLst>
              <a:ext uri="{FF2B5EF4-FFF2-40B4-BE49-F238E27FC236}">
                <a16:creationId xmlns:a16="http://schemas.microsoft.com/office/drawing/2014/main" id="{A8646860-D4C7-23BD-7B7F-2E08C54F1FF1}"/>
              </a:ext>
            </a:extLst>
          </p:cNvPr>
          <p:cNvSpPr>
            <a:spLocks noChangeArrowheads="1"/>
          </p:cNvSpPr>
          <p:nvPr/>
        </p:nvSpPr>
        <p:spPr bwMode="auto">
          <a:xfrm>
            <a:off x="228600" y="539362"/>
            <a:ext cx="65" cy="27699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43084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28" y="277813"/>
            <a:ext cx="9069572" cy="1139825"/>
          </a:xfrm>
        </p:spPr>
        <p:txBody>
          <a:bodyPr/>
          <a:lstStyle/>
          <a:p>
            <a:r>
              <a:rPr lang="en-US" dirty="0"/>
              <a:t>The output of presenting an Image</a:t>
            </a:r>
          </a:p>
        </p:txBody>
      </p:sp>
      <p:sp>
        <p:nvSpPr>
          <p:cNvPr id="3" name="Content Placeholder 2"/>
          <p:cNvSpPr>
            <a:spLocks noGrp="1"/>
          </p:cNvSpPr>
          <p:nvPr>
            <p:ph idx="1"/>
          </p:nvPr>
        </p:nvSpPr>
        <p:spPr/>
        <p:txBody>
          <a:bodyPr/>
          <a:lstStyle/>
          <a:p>
            <a:r>
              <a:rPr lang="en-US" dirty="0"/>
              <a:t>Output Vector , here [0.92    0.51]</a:t>
            </a:r>
          </a:p>
          <a:p>
            <a:r>
              <a:rPr lang="en-US" dirty="0"/>
              <a:t>IT is NOT CORRECT </a:t>
            </a:r>
            <a:r>
              <a:rPr lang="en-US" dirty="0">
                <a:sym typeface="Wingdings" panose="05000000000000000000" pitchFamily="2" charset="2"/>
              </a:rPr>
              <a:t> NEED to modify our network parameters (weights) a LITTLE to get better results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60" y="4540104"/>
            <a:ext cx="8917080" cy="2317896"/>
          </a:xfrm>
          <a:prstGeom prst="rect">
            <a:avLst/>
          </a:prstGeom>
        </p:spPr>
      </p:pic>
    </p:spTree>
    <p:extLst>
      <p:ext uri="{BB962C8B-B14F-4D97-AF65-F5344CB8AC3E}">
        <p14:creationId xmlns:p14="http://schemas.microsoft.com/office/powerpoint/2010/main" val="3435286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LEARN</a:t>
            </a:r>
          </a:p>
        </p:txBody>
      </p:sp>
      <p:sp>
        <p:nvSpPr>
          <p:cNvPr id="3" name="Content Placeholder 2"/>
          <p:cNvSpPr>
            <a:spLocks noGrp="1"/>
          </p:cNvSpPr>
          <p:nvPr>
            <p:ph idx="1"/>
          </p:nvPr>
        </p:nvSpPr>
        <p:spPr/>
        <p:txBody>
          <a:bodyPr/>
          <a:lstStyle/>
          <a:p>
            <a:r>
              <a:rPr lang="en-US" dirty="0"/>
              <a:t>Some form of </a:t>
            </a:r>
            <a:r>
              <a:rPr lang="en-US" dirty="0" err="1"/>
              <a:t>Backpropogation</a:t>
            </a:r>
            <a:r>
              <a:rPr lang="en-US" dirty="0"/>
              <a:t> of the error to alter the weights a little to move towards the right answer</a:t>
            </a:r>
          </a:p>
        </p:txBody>
      </p:sp>
      <p:pic>
        <p:nvPicPr>
          <p:cNvPr id="4" name="Picture 3">
            <a:extLst>
              <a:ext uri="{FF2B5EF4-FFF2-40B4-BE49-F238E27FC236}">
                <a16:creationId xmlns:a16="http://schemas.microsoft.com/office/drawing/2014/main" id="{9BCE35A9-EF03-237D-7044-6E796597B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60" y="4540104"/>
            <a:ext cx="8917080" cy="2317896"/>
          </a:xfrm>
          <a:prstGeom prst="rect">
            <a:avLst/>
          </a:prstGeom>
        </p:spPr>
      </p:pic>
      <p:sp>
        <p:nvSpPr>
          <p:cNvPr id="5" name="TextBox 4">
            <a:extLst>
              <a:ext uri="{FF2B5EF4-FFF2-40B4-BE49-F238E27FC236}">
                <a16:creationId xmlns:a16="http://schemas.microsoft.com/office/drawing/2014/main" id="{1530238E-010D-1927-F32B-2A414FA4A172}"/>
              </a:ext>
            </a:extLst>
          </p:cNvPr>
          <p:cNvSpPr txBox="1"/>
          <p:nvPr/>
        </p:nvSpPr>
        <p:spPr>
          <a:xfrm>
            <a:off x="3550" y="3805518"/>
            <a:ext cx="7310014" cy="369332"/>
          </a:xfrm>
          <a:prstGeom prst="rect">
            <a:avLst/>
          </a:prstGeom>
          <a:noFill/>
        </p:spPr>
        <p:txBody>
          <a:bodyPr wrap="none" rtlCol="0">
            <a:spAutoFit/>
          </a:bodyPr>
          <a:lstStyle/>
          <a:p>
            <a:pPr algn="r"/>
            <a:r>
              <a:rPr lang="en-US" b="1" dirty="0"/>
              <a:t>DIFFERENCE   [1    0 ]   - [0.92  0.51 ]    = </a:t>
            </a:r>
            <a:r>
              <a:rPr lang="en-US" b="1" dirty="0">
                <a:highlight>
                  <a:srgbClr val="CC0000"/>
                </a:highlight>
              </a:rPr>
              <a:t>[0.08   0.49]</a:t>
            </a:r>
          </a:p>
        </p:txBody>
      </p:sp>
    </p:spTree>
    <p:extLst>
      <p:ext uri="{BB962C8B-B14F-4D97-AF65-F5344CB8AC3E}">
        <p14:creationId xmlns:p14="http://schemas.microsoft.com/office/powerpoint/2010/main" val="3374781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E32A76BA-971E-FBD6-AEBC-9BBA9698FB51}"/>
              </a:ext>
            </a:extLst>
          </p:cNvPr>
          <p:cNvSpPr>
            <a:spLocks noGrp="1"/>
          </p:cNvSpPr>
          <p:nvPr>
            <p:ph type="sldNum" sz="quarter" idx="11"/>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defRPr/>
            </a:pPr>
            <a:fld id="{A26B82F7-47C9-4A82-AB09-154D714833ED}" type="slidenum">
              <a:rPr lang="en-US" altLang="en-US" smtClean="0"/>
              <a:pPr>
                <a:defRPr/>
              </a:pPr>
              <a:t>6</a:t>
            </a:fld>
            <a:endParaRPr lang="en-US" altLang="en-US"/>
          </a:p>
        </p:txBody>
      </p:sp>
      <p:sp>
        <p:nvSpPr>
          <p:cNvPr id="223234" name="Rectangle 2">
            <a:extLst>
              <a:ext uri="{FF2B5EF4-FFF2-40B4-BE49-F238E27FC236}">
                <a16:creationId xmlns:a16="http://schemas.microsoft.com/office/drawing/2014/main" id="{BCEF82BC-D8C9-DBF8-C388-F2BB284A9B65}"/>
              </a:ext>
            </a:extLst>
          </p:cNvPr>
          <p:cNvSpPr>
            <a:spLocks noGrp="1" noChangeArrowheads="1"/>
          </p:cNvSpPr>
          <p:nvPr>
            <p:ph type="title"/>
          </p:nvPr>
        </p:nvSpPr>
        <p:spPr>
          <a:xfrm>
            <a:off x="457200" y="277813"/>
            <a:ext cx="8229600" cy="636587"/>
          </a:xfrm>
        </p:spPr>
        <p:txBody>
          <a:bodyPr/>
          <a:lstStyle/>
          <a:p>
            <a:pPr eaLnBrk="1" hangingPunct="1">
              <a:defRPr/>
            </a:pPr>
            <a:r>
              <a:rPr lang="en-US" altLang="en-US" sz="4000" dirty="0"/>
              <a:t>Altering the Weights:  Training</a:t>
            </a:r>
          </a:p>
        </p:txBody>
      </p:sp>
      <p:sp>
        <p:nvSpPr>
          <p:cNvPr id="223235" name="Rectangle 3">
            <a:extLst>
              <a:ext uri="{FF2B5EF4-FFF2-40B4-BE49-F238E27FC236}">
                <a16:creationId xmlns:a16="http://schemas.microsoft.com/office/drawing/2014/main" id="{2F37C682-994A-D62C-32A9-5C868F25FF6A}"/>
              </a:ext>
            </a:extLst>
          </p:cNvPr>
          <p:cNvSpPr>
            <a:spLocks noGrp="1" noChangeArrowheads="1"/>
          </p:cNvSpPr>
          <p:nvPr>
            <p:ph type="body" idx="1"/>
          </p:nvPr>
        </p:nvSpPr>
        <p:spPr>
          <a:xfrm>
            <a:off x="152400" y="1143000"/>
            <a:ext cx="8610600" cy="4114800"/>
          </a:xfrm>
        </p:spPr>
        <p:txBody>
          <a:bodyPr/>
          <a:lstStyle/>
          <a:p>
            <a:pPr eaLnBrk="1" hangingPunct="1">
              <a:defRPr/>
            </a:pPr>
            <a:r>
              <a:rPr lang="en-US" altLang="en-US" dirty="0"/>
              <a:t>Choose parameters to minimize error on training set</a:t>
            </a:r>
          </a:p>
          <a:p>
            <a:pPr eaLnBrk="1" hangingPunct="1">
              <a:defRPr/>
            </a:pPr>
            <a:endParaRPr lang="en-US" altLang="en-US" dirty="0"/>
          </a:p>
          <a:p>
            <a:pPr eaLnBrk="1" hangingPunct="1">
              <a:defRPr/>
            </a:pPr>
            <a:endParaRPr lang="en-US" altLang="en-US" dirty="0"/>
          </a:p>
          <a:p>
            <a:pPr eaLnBrk="1" hangingPunct="1">
              <a:defRPr/>
            </a:pPr>
            <a:r>
              <a:rPr lang="en-US" altLang="en-US" dirty="0">
                <a:highlight>
                  <a:srgbClr val="000080"/>
                </a:highlight>
              </a:rPr>
              <a:t>Stochastic gradient descent, computing gradient using trick (</a:t>
            </a:r>
            <a:r>
              <a:rPr lang="en-US" altLang="en-US" b="1" dirty="0">
                <a:highlight>
                  <a:srgbClr val="000080"/>
                </a:highlight>
              </a:rPr>
              <a:t>backpropagation</a:t>
            </a:r>
            <a:r>
              <a:rPr lang="en-US" altLang="en-US" dirty="0">
                <a:highlight>
                  <a:srgbClr val="000080"/>
                </a:highlight>
              </a:rPr>
              <a:t>, aka the chain rule)</a:t>
            </a:r>
          </a:p>
          <a:p>
            <a:pPr eaLnBrk="1" hangingPunct="1">
              <a:defRPr/>
            </a:pPr>
            <a:r>
              <a:rPr lang="en-US" altLang="en-US" dirty="0"/>
              <a:t>Stop when error is low, and hasn’t changed much</a:t>
            </a:r>
          </a:p>
        </p:txBody>
      </p:sp>
      <p:pic>
        <p:nvPicPr>
          <p:cNvPr id="223237" name="Picture 5">
            <a:hlinkClick r:id="" action="ppaction://media"/>
            <a:extLst>
              <a:ext uri="{FF2B5EF4-FFF2-40B4-BE49-F238E27FC236}">
                <a16:creationId xmlns:a16="http://schemas.microsoft.com/office/drawing/2014/main" id="{A7D47BBA-BE23-1187-4C9D-CC807633929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7">
            <a:extLst>
              <a:ext uri="{FF2B5EF4-FFF2-40B4-BE49-F238E27FC236}">
                <a16:creationId xmlns:a16="http://schemas.microsoft.com/office/drawing/2014/main" id="{EE9CD531-D23D-9A6F-B62B-3BE430C23BC8}"/>
              </a:ext>
            </a:extLst>
          </p:cNvPr>
          <p:cNvSpPr txBox="1">
            <a:spLocks noChangeArrowheads="1"/>
          </p:cNvSpPr>
          <p:nvPr/>
        </p:nvSpPr>
        <p:spPr bwMode="auto">
          <a:xfrm>
            <a:off x="3810000" y="1865313"/>
            <a:ext cx="5562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3200"/>
              <a:t>E = ½  Σ</a:t>
            </a:r>
            <a:r>
              <a:rPr lang="en-US" altLang="en-US" sz="3200" baseline="-25000"/>
              <a:t>i</a:t>
            </a:r>
            <a:r>
              <a:rPr lang="en-US" altLang="en-US" sz="3200"/>
              <a:t> (t</a:t>
            </a:r>
            <a:r>
              <a:rPr lang="en-US" altLang="en-US" sz="3200" baseline="-25000"/>
              <a:t>i</a:t>
            </a:r>
            <a:r>
              <a:rPr lang="en-US" altLang="en-US" sz="3200"/>
              <a:t> – o</a:t>
            </a:r>
            <a:r>
              <a:rPr lang="en-US" altLang="en-US" sz="3200" baseline="-25000"/>
              <a:t>i</a:t>
            </a:r>
            <a:r>
              <a:rPr lang="en-US" altLang="en-US" sz="3200"/>
              <a:t>) </a:t>
            </a:r>
            <a:r>
              <a:rPr lang="en-US" altLang="en-US" sz="3200" baseline="30000"/>
              <a:t>2</a:t>
            </a:r>
            <a:br>
              <a:rPr lang="en-US" altLang="en-US" sz="3200" baseline="30000"/>
            </a:br>
            <a:br>
              <a:rPr lang="en-US" altLang="en-US" sz="3200" baseline="30000"/>
            </a:br>
            <a:r>
              <a:rPr lang="en-US" altLang="en-US" sz="2400" baseline="30000"/>
              <a:t>where </a:t>
            </a:r>
            <a:r>
              <a:rPr lang="en-US" altLang="en-US" sz="2400"/>
              <a:t>o</a:t>
            </a:r>
            <a:r>
              <a:rPr lang="en-US" altLang="en-US" sz="2400" baseline="-25000"/>
              <a:t>i</a:t>
            </a:r>
            <a:r>
              <a:rPr lang="en-US" altLang="en-US" sz="2400" baseline="30000"/>
              <a:t> is output node i &amp; </a:t>
            </a:r>
            <a:r>
              <a:rPr lang="en-US" altLang="en-US" sz="2400"/>
              <a:t>t</a:t>
            </a:r>
            <a:r>
              <a:rPr lang="en-US" altLang="en-US" sz="2400" baseline="-25000"/>
              <a:t>i</a:t>
            </a:r>
            <a:r>
              <a:rPr lang="en-US" altLang="en-US" sz="2400" baseline="30000"/>
              <a:t>  is the correct value</a:t>
            </a:r>
            <a:endParaRPr lang="en-US" altLang="en-US" sz="3200" baseline="30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47066" fill="hold"/>
                                        <p:tgtEl>
                                          <p:spTgt spid="2232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232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F8EE6E6-7E67-DFF9-7B5D-7D8D8DA14890}"/>
              </a:ext>
            </a:extLst>
          </p:cNvPr>
          <p:cNvSpPr>
            <a:spLocks noGrp="1"/>
          </p:cNvSpPr>
          <p:nvPr>
            <p:ph type="sldNum" sz="quarter" idx="11"/>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defRPr/>
            </a:pPr>
            <a:fld id="{92AB3697-1FCE-4BB6-AE60-05C6FDE75B8F}" type="slidenum">
              <a:rPr lang="en-US" altLang="en-US" smtClean="0"/>
              <a:pPr>
                <a:defRPr/>
              </a:pPr>
              <a:t>7</a:t>
            </a:fld>
            <a:endParaRPr lang="en-US" altLang="en-US"/>
          </a:p>
        </p:txBody>
      </p:sp>
      <p:sp>
        <p:nvSpPr>
          <p:cNvPr id="395272" name="Rectangle 8">
            <a:extLst>
              <a:ext uri="{FF2B5EF4-FFF2-40B4-BE49-F238E27FC236}">
                <a16:creationId xmlns:a16="http://schemas.microsoft.com/office/drawing/2014/main" id="{477869BD-05F7-9D24-35EE-4FB9D81E10D1}"/>
              </a:ext>
            </a:extLst>
          </p:cNvPr>
          <p:cNvSpPr>
            <a:spLocks noGrp="1" noChangeArrowheads="1"/>
          </p:cNvSpPr>
          <p:nvPr>
            <p:ph type="title"/>
          </p:nvPr>
        </p:nvSpPr>
        <p:spPr>
          <a:xfrm>
            <a:off x="0" y="277813"/>
            <a:ext cx="9144000" cy="788987"/>
          </a:xfrm>
        </p:spPr>
        <p:txBody>
          <a:bodyPr/>
          <a:lstStyle/>
          <a:p>
            <a:pPr eaLnBrk="1" hangingPunct="1">
              <a:defRPr/>
            </a:pPr>
            <a:r>
              <a:rPr lang="en-US" altLang="en-US" sz="3600" dirty="0"/>
              <a:t>Backpropagation Learning of NN Weights for the Fully Connected Layers of our CNN.</a:t>
            </a:r>
          </a:p>
        </p:txBody>
      </p:sp>
      <p:sp>
        <p:nvSpPr>
          <p:cNvPr id="395267" name="Rectangle 3">
            <a:extLst>
              <a:ext uri="{FF2B5EF4-FFF2-40B4-BE49-F238E27FC236}">
                <a16:creationId xmlns:a16="http://schemas.microsoft.com/office/drawing/2014/main" id="{2A5FDDA1-A1B5-6011-E9B8-D04CDF3CFC7D}"/>
              </a:ext>
            </a:extLst>
          </p:cNvPr>
          <p:cNvSpPr>
            <a:spLocks noGrp="1" noChangeArrowheads="1"/>
          </p:cNvSpPr>
          <p:nvPr>
            <p:ph type="body" sz="half" idx="1"/>
          </p:nvPr>
        </p:nvSpPr>
        <p:spPr>
          <a:xfrm>
            <a:off x="228600" y="1600200"/>
            <a:ext cx="4267200" cy="4953000"/>
          </a:xfrm>
        </p:spPr>
        <p:txBody>
          <a:bodyPr/>
          <a:lstStyle/>
          <a:p>
            <a:pPr eaLnBrk="1" hangingPunct="1">
              <a:defRPr/>
            </a:pPr>
            <a:r>
              <a:rPr lang="en-US" altLang="en-US" sz="2800" dirty="0">
                <a:highlight>
                  <a:srgbClr val="000080"/>
                </a:highlight>
              </a:rPr>
              <a:t>Idea, feedback error signals to alter weights in attempt to reduce final error.</a:t>
            </a:r>
          </a:p>
          <a:p>
            <a:pPr eaLnBrk="1" hangingPunct="1">
              <a:defRPr/>
            </a:pPr>
            <a:r>
              <a:rPr lang="en-US" altLang="en-US" sz="2800" dirty="0"/>
              <a:t>Keep doing until you get “good enough” results for you.</a:t>
            </a:r>
          </a:p>
          <a:p>
            <a:pPr eaLnBrk="1" hangingPunct="1">
              <a:defRPr/>
            </a:pPr>
            <a:r>
              <a:rPr lang="en-US" altLang="en-US" sz="2800" dirty="0"/>
              <a:t>Lots of SW packages for NN out there.</a:t>
            </a:r>
          </a:p>
        </p:txBody>
      </p:sp>
      <p:pic>
        <p:nvPicPr>
          <p:cNvPr id="23557" name="Picture 7" descr="image006">
            <a:extLst>
              <a:ext uri="{FF2B5EF4-FFF2-40B4-BE49-F238E27FC236}">
                <a16:creationId xmlns:a16="http://schemas.microsoft.com/office/drawing/2014/main" id="{9941BD26-3717-FDA7-39A7-AF6A40F06C5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24400" y="1524000"/>
            <a:ext cx="4011613" cy="4327525"/>
          </a:xfrm>
          <a:solidFill>
            <a:schemeClr val="tx1"/>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5274" name="Picture 10">
            <a:hlinkClick r:id="" action="ppaction://media"/>
            <a:extLst>
              <a:ext uri="{FF2B5EF4-FFF2-40B4-BE49-F238E27FC236}">
                <a16:creationId xmlns:a16="http://schemas.microsoft.com/office/drawing/2014/main" id="{7E040D2F-2F21-CAFF-54AF-DB8304B4C4E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228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84331" fill="hold"/>
                                        <p:tgtEl>
                                          <p:spTgt spid="3952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9527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4D4A9-04C9-D2E4-5CB4-9A94DAA1C1F2}"/>
              </a:ext>
            </a:extLst>
          </p:cNvPr>
          <p:cNvSpPr>
            <a:spLocks noGrp="1"/>
          </p:cNvSpPr>
          <p:nvPr>
            <p:ph type="title"/>
          </p:nvPr>
        </p:nvSpPr>
        <p:spPr/>
        <p:txBody>
          <a:bodyPr/>
          <a:lstStyle/>
          <a:p>
            <a:pPr>
              <a:defRPr/>
            </a:pPr>
            <a:r>
              <a:rPr lang="en-US" dirty="0"/>
              <a:t>Back propagation Algorithm</a:t>
            </a:r>
          </a:p>
        </p:txBody>
      </p:sp>
      <p:sp>
        <p:nvSpPr>
          <p:cNvPr id="3" name="Content Placeholder 2">
            <a:extLst>
              <a:ext uri="{FF2B5EF4-FFF2-40B4-BE49-F238E27FC236}">
                <a16:creationId xmlns:a16="http://schemas.microsoft.com/office/drawing/2014/main" id="{2AA500EA-FB0C-5EE5-B939-1E4219FB8850}"/>
              </a:ext>
            </a:extLst>
          </p:cNvPr>
          <p:cNvSpPr>
            <a:spLocks noGrp="1"/>
          </p:cNvSpPr>
          <p:nvPr>
            <p:ph idx="1"/>
          </p:nvPr>
        </p:nvSpPr>
        <p:spPr/>
        <p:txBody>
          <a:bodyPr>
            <a:normAutofit fontScale="70000" lnSpcReduction="20000"/>
          </a:bodyPr>
          <a:lstStyle/>
          <a:p>
            <a:pPr>
              <a:defRPr/>
            </a:pPr>
            <a:r>
              <a:rPr lang="en-US" dirty="0"/>
              <a:t>The back propagation learning algorithm can be divided into two phases:</a:t>
            </a:r>
          </a:p>
          <a:p>
            <a:pPr>
              <a:defRPr/>
            </a:pPr>
            <a:r>
              <a:rPr lang="en-US" dirty="0"/>
              <a:t>Phase 1</a:t>
            </a:r>
            <a:r>
              <a:rPr lang="en-US" dirty="0">
                <a:highlight>
                  <a:srgbClr val="000080"/>
                </a:highlight>
              </a:rPr>
              <a:t>: Propagation</a:t>
            </a:r>
          </a:p>
          <a:p>
            <a:pPr lvl="1">
              <a:defRPr/>
            </a:pPr>
            <a:r>
              <a:rPr lang="en-US" dirty="0"/>
              <a:t>Forward propagation of a training pattern's input through the neural network in order to generate the propagation's output activations.</a:t>
            </a:r>
          </a:p>
          <a:p>
            <a:pPr lvl="1">
              <a:defRPr/>
            </a:pPr>
            <a:r>
              <a:rPr lang="en-US" dirty="0">
                <a:highlight>
                  <a:srgbClr val="000080"/>
                </a:highlight>
              </a:rPr>
              <a:t>Backward propagation of the propagation's output activations through the neural network using the training pattern target in order to generate the deltas</a:t>
            </a:r>
            <a:r>
              <a:rPr lang="en-US" dirty="0"/>
              <a:t> (the difference between the input and output values) of all output and hidden neurons.</a:t>
            </a:r>
          </a:p>
          <a:p>
            <a:pPr>
              <a:defRPr/>
            </a:pPr>
            <a:r>
              <a:rPr lang="en-US" dirty="0"/>
              <a:t>Phase 2: </a:t>
            </a:r>
            <a:r>
              <a:rPr lang="en-US" dirty="0">
                <a:highlight>
                  <a:srgbClr val="000080"/>
                </a:highlight>
              </a:rPr>
              <a:t>Weight update</a:t>
            </a:r>
          </a:p>
          <a:p>
            <a:pPr lvl="1">
              <a:defRPr/>
            </a:pPr>
            <a:r>
              <a:rPr lang="en-US" dirty="0">
                <a:highlight>
                  <a:srgbClr val="000080"/>
                </a:highlight>
              </a:rPr>
              <a:t>Multiply its output delta and input activation to get the gradient of the weight.</a:t>
            </a:r>
          </a:p>
          <a:p>
            <a:pPr lvl="1">
              <a:defRPr/>
            </a:pPr>
            <a:r>
              <a:rPr lang="en-US" dirty="0">
                <a:highlight>
                  <a:srgbClr val="000080"/>
                </a:highlight>
              </a:rPr>
              <a:t>Subtract a ratio (percentage) of the gradient from the weight.</a:t>
            </a:r>
          </a:p>
        </p:txBody>
      </p:sp>
      <p:sp>
        <p:nvSpPr>
          <p:cNvPr id="24580" name="Slide Number Placeholder 3">
            <a:extLst>
              <a:ext uri="{FF2B5EF4-FFF2-40B4-BE49-F238E27FC236}">
                <a16:creationId xmlns:a16="http://schemas.microsoft.com/office/drawing/2014/main" id="{CFC899DB-069D-E231-E4B0-FD48898B5F73}"/>
              </a:ext>
            </a:extLst>
          </p:cNvPr>
          <p:cNvSpPr>
            <a:spLocks noGrp="1" noChangeArrowheads="1"/>
          </p:cNvSpPr>
          <p:nvPr>
            <p:ph type="sldNum" sz="quarter" idx="11"/>
          </p:nvPr>
        </p:nvSpPr>
        <p:spPr>
          <a:xfrm>
            <a:off x="10563225" y="6356350"/>
            <a:ext cx="1016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nchor="ctr"/>
          <a:lstStyle>
            <a:lvl1pPr defTabSz="1217613">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608013" indent="-285750" defTabSz="1217613">
              <a:spcBef>
                <a:spcPct val="20000"/>
              </a:spcBef>
              <a:buClr>
                <a:schemeClr val="tx1"/>
              </a:buClr>
              <a:buChar char="•"/>
              <a:defRPr sz="2800">
                <a:solidFill>
                  <a:schemeClr val="tx1"/>
                </a:solidFill>
                <a:latin typeface="Verdana" panose="020B0604030504040204" pitchFamily="34" charset="0"/>
              </a:defRPr>
            </a:lvl2pPr>
            <a:lvl3pPr marL="1217613" indent="-228600" defTabSz="1217613">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827213" indent="-228600" defTabSz="1217613">
              <a:spcBef>
                <a:spcPct val="20000"/>
              </a:spcBef>
              <a:buClr>
                <a:schemeClr val="tx2"/>
              </a:buClr>
              <a:buChar char="•"/>
              <a:defRPr sz="2000">
                <a:solidFill>
                  <a:schemeClr val="tx1"/>
                </a:solidFill>
                <a:latin typeface="Verdana" panose="020B0604030504040204" pitchFamily="34" charset="0"/>
              </a:defRPr>
            </a:lvl4pPr>
            <a:lvl5pPr marL="2436813" indent="-228600" defTabSz="1217613">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8940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33512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8084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42656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fld id="{BC4CC664-D7C4-45DE-8B2A-869E8335EF38}" type="slidenum">
              <a:rPr lang="en-US" altLang="en-US" sz="1200">
                <a:solidFill>
                  <a:srgbClr val="FFFFFF"/>
                </a:solidFill>
                <a:effectLst/>
              </a:rPr>
              <a:pPr>
                <a:spcBef>
                  <a:spcPct val="0"/>
                </a:spcBef>
                <a:buClrTx/>
                <a:buSzTx/>
                <a:buFontTx/>
                <a:buNone/>
              </a:pPr>
              <a:t>8</a:t>
            </a:fld>
            <a:endParaRPr lang="en-US" altLang="en-US" sz="1200">
              <a:solidFill>
                <a:srgbClr val="FFFFFF"/>
              </a:solidFill>
              <a:effectLst/>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BF30D-BC09-2935-7587-4D239DE1CB0C}"/>
              </a:ext>
            </a:extLst>
          </p:cNvPr>
          <p:cNvSpPr>
            <a:spLocks noGrp="1"/>
          </p:cNvSpPr>
          <p:nvPr>
            <p:ph type="title"/>
          </p:nvPr>
        </p:nvSpPr>
        <p:spPr/>
        <p:txBody>
          <a:bodyPr/>
          <a:lstStyle/>
          <a:p>
            <a:pPr>
              <a:defRPr/>
            </a:pPr>
            <a:r>
              <a:rPr lang="en-US" dirty="0"/>
              <a:t>What is gradient descent algorithm??</a:t>
            </a:r>
          </a:p>
        </p:txBody>
      </p:sp>
      <p:sp>
        <p:nvSpPr>
          <p:cNvPr id="3" name="Content Placeholder 2">
            <a:extLst>
              <a:ext uri="{FF2B5EF4-FFF2-40B4-BE49-F238E27FC236}">
                <a16:creationId xmlns:a16="http://schemas.microsoft.com/office/drawing/2014/main" id="{FD420B85-AD7E-5A6E-EC67-7E5C54782760}"/>
              </a:ext>
            </a:extLst>
          </p:cNvPr>
          <p:cNvSpPr>
            <a:spLocks noGrp="1"/>
          </p:cNvSpPr>
          <p:nvPr>
            <p:ph idx="1"/>
          </p:nvPr>
        </p:nvSpPr>
        <p:spPr>
          <a:xfrm>
            <a:off x="304799" y="1417638"/>
            <a:ext cx="8229600" cy="4530725"/>
          </a:xfrm>
        </p:spPr>
        <p:txBody>
          <a:bodyPr>
            <a:normAutofit/>
          </a:bodyPr>
          <a:lstStyle/>
          <a:p>
            <a:pPr marL="342991" indent="-342991">
              <a:defRPr/>
            </a:pPr>
            <a:r>
              <a:rPr lang="en-US" sz="2000" dirty="0"/>
              <a:t>Back propagation calculates the gradient of the error of the network regarding the network's modifiable weights.</a:t>
            </a:r>
            <a:endParaRPr lang="en-US" sz="2000" baseline="30000" dirty="0"/>
          </a:p>
          <a:p>
            <a:pPr marL="342991" indent="-342991">
              <a:defRPr/>
            </a:pPr>
            <a:r>
              <a:rPr lang="en-US" sz="2000" dirty="0"/>
              <a:t>This gradient can be calculated as a simple stochastic gradient descent algorithm to find weights that minimize the error.</a:t>
            </a:r>
          </a:p>
        </p:txBody>
      </p:sp>
      <p:sp>
        <p:nvSpPr>
          <p:cNvPr id="25604" name="Line 4">
            <a:extLst>
              <a:ext uri="{FF2B5EF4-FFF2-40B4-BE49-F238E27FC236}">
                <a16:creationId xmlns:a16="http://schemas.microsoft.com/office/drawing/2014/main" id="{5939662B-0588-ACF7-5522-94AC18A7789A}"/>
              </a:ext>
            </a:extLst>
          </p:cNvPr>
          <p:cNvSpPr>
            <a:spLocks noChangeShapeType="1"/>
          </p:cNvSpPr>
          <p:nvPr>
            <p:custDataLst>
              <p:tags r:id="rId1"/>
            </p:custDataLst>
          </p:nvPr>
        </p:nvSpPr>
        <p:spPr bwMode="auto">
          <a:xfrm>
            <a:off x="1028700" y="5486400"/>
            <a:ext cx="24003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605" name="Line 5">
            <a:extLst>
              <a:ext uri="{FF2B5EF4-FFF2-40B4-BE49-F238E27FC236}">
                <a16:creationId xmlns:a16="http://schemas.microsoft.com/office/drawing/2014/main" id="{C07E5CD8-CE7D-8671-0A9E-4622B5FA03D0}"/>
              </a:ext>
            </a:extLst>
          </p:cNvPr>
          <p:cNvSpPr>
            <a:spLocks noChangeShapeType="1"/>
          </p:cNvSpPr>
          <p:nvPr>
            <p:custDataLst>
              <p:tags r:id="rId2"/>
            </p:custDataLst>
          </p:nvPr>
        </p:nvSpPr>
        <p:spPr bwMode="auto">
          <a:xfrm flipH="1">
            <a:off x="171450" y="5486400"/>
            <a:ext cx="85725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606" name="Line 6">
            <a:extLst>
              <a:ext uri="{FF2B5EF4-FFF2-40B4-BE49-F238E27FC236}">
                <a16:creationId xmlns:a16="http://schemas.microsoft.com/office/drawing/2014/main" id="{90485603-ACDB-9AE3-3379-C0F99B190058}"/>
              </a:ext>
            </a:extLst>
          </p:cNvPr>
          <p:cNvSpPr>
            <a:spLocks noChangeShapeType="1"/>
          </p:cNvSpPr>
          <p:nvPr>
            <p:custDataLst>
              <p:tags r:id="rId3"/>
            </p:custDataLst>
          </p:nvPr>
        </p:nvSpPr>
        <p:spPr bwMode="auto">
          <a:xfrm flipV="1">
            <a:off x="1028700" y="4229100"/>
            <a:ext cx="0" cy="1257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607" name="Oval 7">
            <a:extLst>
              <a:ext uri="{FF2B5EF4-FFF2-40B4-BE49-F238E27FC236}">
                <a16:creationId xmlns:a16="http://schemas.microsoft.com/office/drawing/2014/main" id="{2328FC73-5FCB-C5A3-83E8-C75FB3975471}"/>
              </a:ext>
            </a:extLst>
          </p:cNvPr>
          <p:cNvSpPr>
            <a:spLocks noChangeArrowheads="1"/>
          </p:cNvSpPr>
          <p:nvPr>
            <p:custDataLst>
              <p:tags r:id="rId4"/>
            </p:custDataLst>
          </p:nvPr>
        </p:nvSpPr>
        <p:spPr bwMode="auto">
          <a:xfrm>
            <a:off x="457200" y="4686300"/>
            <a:ext cx="2628900" cy="571500"/>
          </a:xfrm>
          <a:prstGeom prst="ellipse">
            <a:avLst/>
          </a:prstGeom>
          <a:solidFill>
            <a:schemeClr val="accent1">
              <a:alpha val="50195"/>
            </a:schemeClr>
          </a:solidFill>
          <a:ln w="9525">
            <a:round/>
            <a:headEnd/>
            <a:tailEnd/>
          </a:ln>
          <a:scene3d>
            <a:camera prst="legacyPerspectiveBottom"/>
            <a:lightRig rig="legacyFlat3" dir="t"/>
          </a:scene3d>
          <a:sp3d extrusionH="1218930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cs typeface="Times New Roman" panose="02020603050405020304" pitchFamily="18" charset="0"/>
            </a:endParaRPr>
          </a:p>
        </p:txBody>
      </p:sp>
      <p:sp>
        <p:nvSpPr>
          <p:cNvPr id="16" name="Text Box 8">
            <a:extLst>
              <a:ext uri="{FF2B5EF4-FFF2-40B4-BE49-F238E27FC236}">
                <a16:creationId xmlns:a16="http://schemas.microsoft.com/office/drawing/2014/main" id="{C9C19011-B6E9-A655-8DB0-E469F250BFA3}"/>
              </a:ext>
            </a:extLst>
          </p:cNvPr>
          <p:cNvSpPr txBox="1">
            <a:spLocks noChangeArrowheads="1"/>
          </p:cNvSpPr>
          <p:nvPr>
            <p:custDataLst>
              <p:tags r:id="rId5"/>
            </p:custDataLst>
          </p:nvPr>
        </p:nvSpPr>
        <p:spPr bwMode="auto">
          <a:xfrm>
            <a:off x="3475038" y="5326063"/>
            <a:ext cx="387350" cy="323850"/>
          </a:xfrm>
          <a:prstGeom prst="rect">
            <a:avLst/>
          </a:prstGeom>
          <a:noFill/>
          <a:ln w="9525">
            <a:noFill/>
            <a:miter lim="800000"/>
            <a:headEnd/>
            <a:tailEnd/>
          </a:ln>
          <a:effectLst/>
        </p:spPr>
        <p:txBody>
          <a:bodyPr wrap="none">
            <a:spAutoFit/>
          </a:bodyPr>
          <a:lstStyle/>
          <a:p>
            <a:pPr>
              <a:defRPr/>
            </a:pPr>
            <a:r>
              <a:rPr lang="en-US" sz="1500">
                <a:effectLst>
                  <a:outerShdw blurRad="38100" dist="38100" dir="2700000" algn="tl">
                    <a:srgbClr val="C0C0C0"/>
                  </a:outerShdw>
                </a:effectLst>
                <a:latin typeface="Times New Roman" pitchFamily="18" charset="0"/>
              </a:rPr>
              <a:t>w</a:t>
            </a:r>
            <a:r>
              <a:rPr lang="en-US" sz="1500" baseline="-25000">
                <a:effectLst>
                  <a:outerShdw blurRad="38100" dist="38100" dir="2700000" algn="tl">
                    <a:srgbClr val="C0C0C0"/>
                  </a:outerShdw>
                </a:effectLst>
                <a:latin typeface="Times New Roman" pitchFamily="18" charset="0"/>
              </a:rPr>
              <a:t>1</a:t>
            </a:r>
          </a:p>
        </p:txBody>
      </p:sp>
      <p:sp>
        <p:nvSpPr>
          <p:cNvPr id="17" name="Text Box 9">
            <a:extLst>
              <a:ext uri="{FF2B5EF4-FFF2-40B4-BE49-F238E27FC236}">
                <a16:creationId xmlns:a16="http://schemas.microsoft.com/office/drawing/2014/main" id="{85C19335-09B4-C9F9-28BC-3EC2128AEEB8}"/>
              </a:ext>
            </a:extLst>
          </p:cNvPr>
          <p:cNvSpPr txBox="1">
            <a:spLocks noChangeArrowheads="1"/>
          </p:cNvSpPr>
          <p:nvPr>
            <p:custDataLst>
              <p:tags r:id="rId6"/>
            </p:custDataLst>
          </p:nvPr>
        </p:nvSpPr>
        <p:spPr bwMode="auto">
          <a:xfrm>
            <a:off x="228600" y="6172200"/>
            <a:ext cx="387350" cy="323850"/>
          </a:xfrm>
          <a:prstGeom prst="rect">
            <a:avLst/>
          </a:prstGeom>
          <a:noFill/>
          <a:ln w="9525">
            <a:noFill/>
            <a:miter lim="800000"/>
            <a:headEnd/>
            <a:tailEnd/>
          </a:ln>
          <a:effectLst/>
        </p:spPr>
        <p:txBody>
          <a:bodyPr wrap="none">
            <a:spAutoFit/>
          </a:bodyPr>
          <a:lstStyle/>
          <a:p>
            <a:pPr>
              <a:defRPr/>
            </a:pPr>
            <a:r>
              <a:rPr lang="en-US" sz="1500">
                <a:effectLst>
                  <a:outerShdw blurRad="38100" dist="38100" dir="2700000" algn="tl">
                    <a:srgbClr val="C0C0C0"/>
                  </a:outerShdw>
                </a:effectLst>
                <a:latin typeface="Times New Roman" pitchFamily="18" charset="0"/>
              </a:rPr>
              <a:t>w</a:t>
            </a:r>
            <a:r>
              <a:rPr lang="en-US" sz="1500" baseline="-25000">
                <a:effectLst>
                  <a:outerShdw blurRad="38100" dist="38100" dir="2700000" algn="tl">
                    <a:srgbClr val="C0C0C0"/>
                  </a:outerShdw>
                </a:effectLst>
                <a:latin typeface="Times New Roman" pitchFamily="18" charset="0"/>
              </a:rPr>
              <a:t>2</a:t>
            </a:r>
          </a:p>
        </p:txBody>
      </p:sp>
      <p:sp>
        <p:nvSpPr>
          <p:cNvPr id="25610" name="Text Box 10">
            <a:extLst>
              <a:ext uri="{FF2B5EF4-FFF2-40B4-BE49-F238E27FC236}">
                <a16:creationId xmlns:a16="http://schemas.microsoft.com/office/drawing/2014/main" id="{5F4726CE-910E-178A-613A-5E70206BF222}"/>
              </a:ext>
            </a:extLst>
          </p:cNvPr>
          <p:cNvSpPr txBox="1">
            <a:spLocks noChangeArrowheads="1"/>
          </p:cNvSpPr>
          <p:nvPr>
            <p:custDataLst>
              <p:tags r:id="rId7"/>
            </p:custDataLst>
          </p:nvPr>
        </p:nvSpPr>
        <p:spPr bwMode="auto">
          <a:xfrm>
            <a:off x="1073150" y="4011613"/>
            <a:ext cx="69691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500"/>
              <a:t>E(</a:t>
            </a:r>
            <a:r>
              <a:rPr lang="en-US" altLang="en-US" sz="1500" b="1"/>
              <a:t>W</a:t>
            </a:r>
            <a:r>
              <a:rPr lang="en-US" altLang="en-US" sz="1500"/>
              <a:t>)</a:t>
            </a:r>
          </a:p>
        </p:txBody>
      </p:sp>
      <p:sp>
        <p:nvSpPr>
          <p:cNvPr id="25611" name="Line 11">
            <a:extLst>
              <a:ext uri="{FF2B5EF4-FFF2-40B4-BE49-F238E27FC236}">
                <a16:creationId xmlns:a16="http://schemas.microsoft.com/office/drawing/2014/main" id="{3C15CCC7-6E67-79AA-0B56-C44839BD9010}"/>
              </a:ext>
            </a:extLst>
          </p:cNvPr>
          <p:cNvSpPr>
            <a:spLocks noChangeShapeType="1"/>
          </p:cNvSpPr>
          <p:nvPr>
            <p:custDataLst>
              <p:tags r:id="rId8"/>
            </p:custDataLst>
          </p:nvPr>
        </p:nvSpPr>
        <p:spPr bwMode="auto">
          <a:xfrm flipH="1">
            <a:off x="2343150" y="4914900"/>
            <a:ext cx="28575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612" name="Slide Number Placeholder 3">
            <a:extLst>
              <a:ext uri="{FF2B5EF4-FFF2-40B4-BE49-F238E27FC236}">
                <a16:creationId xmlns:a16="http://schemas.microsoft.com/office/drawing/2014/main" id="{2A343F16-3F32-FB78-0AD7-1904E3C1B945}"/>
              </a:ext>
            </a:extLst>
          </p:cNvPr>
          <p:cNvSpPr>
            <a:spLocks noGrp="1" noChangeArrowheads="1"/>
          </p:cNvSpPr>
          <p:nvPr>
            <p:ph type="sldNum" sz="quarter" idx="11"/>
          </p:nvPr>
        </p:nvSpPr>
        <p:spPr>
          <a:xfrm>
            <a:off x="10563225" y="6356350"/>
            <a:ext cx="1016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nchor="ctr"/>
          <a:lstStyle>
            <a:lvl1pPr defTabSz="1217613">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608013" indent="-285750" defTabSz="1217613">
              <a:spcBef>
                <a:spcPct val="20000"/>
              </a:spcBef>
              <a:buClr>
                <a:schemeClr val="tx1"/>
              </a:buClr>
              <a:buChar char="•"/>
              <a:defRPr sz="2800">
                <a:solidFill>
                  <a:schemeClr val="tx1"/>
                </a:solidFill>
                <a:latin typeface="Verdana" panose="020B0604030504040204" pitchFamily="34" charset="0"/>
              </a:defRPr>
            </a:lvl2pPr>
            <a:lvl3pPr marL="1217613" indent="-228600" defTabSz="1217613">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827213" indent="-228600" defTabSz="1217613">
              <a:spcBef>
                <a:spcPct val="20000"/>
              </a:spcBef>
              <a:buClr>
                <a:schemeClr val="tx2"/>
              </a:buClr>
              <a:buChar char="•"/>
              <a:defRPr sz="2000">
                <a:solidFill>
                  <a:schemeClr val="tx1"/>
                </a:solidFill>
                <a:latin typeface="Verdana" panose="020B0604030504040204" pitchFamily="34" charset="0"/>
              </a:defRPr>
            </a:lvl4pPr>
            <a:lvl5pPr marL="2436813" indent="-228600" defTabSz="1217613">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8940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33512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8084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4265613" indent="-228600" defTabSz="1217613"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fld id="{77C59744-FA67-4F5F-8827-49620DD2F60F}" type="slidenum">
              <a:rPr lang="en-US" altLang="en-US" sz="1200">
                <a:solidFill>
                  <a:srgbClr val="FFFFFF"/>
                </a:solidFill>
                <a:effectLst/>
              </a:rPr>
              <a:pPr>
                <a:spcBef>
                  <a:spcPct val="0"/>
                </a:spcBef>
                <a:buClrTx/>
                <a:buSzTx/>
                <a:buFontTx/>
                <a:buNone/>
              </a:pPr>
              <a:t>9</a:t>
            </a:fld>
            <a:endParaRPr lang="en-US" altLang="en-US" sz="1200">
              <a:solidFill>
                <a:srgbClr val="FFFFFF"/>
              </a:solidFill>
              <a:effectLst/>
            </a:endParaRPr>
          </a:p>
        </p:txBody>
      </p:sp>
      <p:pic>
        <p:nvPicPr>
          <p:cNvPr id="5" name="Picture 4" descr="A picture containing background pattern&#10;&#10;Description automatically generated">
            <a:extLst>
              <a:ext uri="{FF2B5EF4-FFF2-40B4-BE49-F238E27FC236}">
                <a16:creationId xmlns:a16="http://schemas.microsoft.com/office/drawing/2014/main" id="{99D66335-B248-0C76-31DA-408581E080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19600" y="2905125"/>
            <a:ext cx="4552950" cy="3905250"/>
          </a:xfrm>
          <a:prstGeom prst="rect">
            <a:avLst/>
          </a:prstGeom>
        </p:spPr>
      </p:pic>
      <p:sp>
        <p:nvSpPr>
          <p:cNvPr id="7" name="TextBox 6">
            <a:extLst>
              <a:ext uri="{FF2B5EF4-FFF2-40B4-BE49-F238E27FC236}">
                <a16:creationId xmlns:a16="http://schemas.microsoft.com/office/drawing/2014/main" id="{E9751964-3613-0C6E-BD8C-1EB33D50E205}"/>
              </a:ext>
            </a:extLst>
          </p:cNvPr>
          <p:cNvSpPr txBox="1"/>
          <p:nvPr/>
        </p:nvSpPr>
        <p:spPr>
          <a:xfrm>
            <a:off x="1028700" y="3187005"/>
            <a:ext cx="3272050" cy="923330"/>
          </a:xfrm>
          <a:prstGeom prst="rect">
            <a:avLst/>
          </a:prstGeom>
          <a:noFill/>
        </p:spPr>
        <p:txBody>
          <a:bodyPr wrap="none" rtlCol="0">
            <a:spAutoFit/>
          </a:bodyPr>
          <a:lstStyle/>
          <a:p>
            <a:pPr algn="l"/>
            <a:r>
              <a:rPr lang="sv-SE" b="0" i="1" dirty="0">
                <a:solidFill>
                  <a:srgbClr val="FFFFFF"/>
                </a:solidFill>
                <a:effectLst/>
                <a:highlight>
                  <a:srgbClr val="000000"/>
                </a:highlight>
                <a:latin typeface="Source Sans Pro" panose="020B0503030403020204" pitchFamily="34" charset="0"/>
              </a:rPr>
              <a:t>delta = - learning_rate * gradient</a:t>
            </a:r>
            <a:endParaRPr lang="sv-SE" b="0" i="0" dirty="0">
              <a:solidFill>
                <a:srgbClr val="FFFFFF"/>
              </a:solidFill>
              <a:effectLst/>
              <a:highlight>
                <a:srgbClr val="000000"/>
              </a:highlight>
              <a:latin typeface="Source Sans Pro" panose="020B0503030403020204" pitchFamily="34" charset="0"/>
            </a:endParaRPr>
          </a:p>
          <a:p>
            <a:pPr algn="l"/>
            <a:r>
              <a:rPr lang="sv-SE" b="0" i="1" dirty="0">
                <a:solidFill>
                  <a:srgbClr val="FFFFFF"/>
                </a:solidFill>
                <a:effectLst/>
                <a:highlight>
                  <a:srgbClr val="000000"/>
                </a:highlight>
                <a:latin typeface="Source Sans Pro" panose="020B0503030403020204" pitchFamily="34" charset="0"/>
              </a:rPr>
              <a:t>theta += delta</a:t>
            </a:r>
            <a:endParaRPr lang="sv-SE" b="0" i="0" dirty="0">
              <a:solidFill>
                <a:srgbClr val="FFFFFF"/>
              </a:solidFill>
              <a:effectLst/>
              <a:highlight>
                <a:srgbClr val="000000"/>
              </a:highlight>
              <a:latin typeface="Source Sans Pro" panose="020B0503030403020204" pitchFamily="34" charset="0"/>
            </a:endParaRPr>
          </a:p>
          <a:p>
            <a:endParaRPr lang="en-US" dirty="0"/>
          </a:p>
        </p:txBody>
      </p:sp>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21239</TotalTime>
  <Pages>12</Pages>
  <Words>2049</Words>
  <Application>Microsoft Office PowerPoint</Application>
  <PresentationFormat>On-screen Show (4:3)</PresentationFormat>
  <Paragraphs>199</Paragraphs>
  <Slides>32</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Source Sans Pro</vt:lpstr>
      <vt:lpstr>Times New Roman</vt:lpstr>
      <vt:lpstr>Verdana</vt:lpstr>
      <vt:lpstr>Wingdings</vt:lpstr>
      <vt:lpstr>Globe</vt:lpstr>
      <vt:lpstr>Machine Learning – Training (how it learns)</vt:lpstr>
      <vt:lpstr>Remember our CNNs</vt:lpstr>
      <vt:lpstr>To learn we present our networks with Training data</vt:lpstr>
      <vt:lpstr>The output of presenting an Image</vt:lpstr>
      <vt:lpstr>How Do we LEARN</vt:lpstr>
      <vt:lpstr>Altering the Weights:  Training</vt:lpstr>
      <vt:lpstr>Backpropagation Learning of NN Weights for the Fully Connected Layers of our CNN.</vt:lpstr>
      <vt:lpstr>Back propagation Algorithm</vt:lpstr>
      <vt:lpstr>What is gradient descent algorithm??</vt:lpstr>
      <vt:lpstr>More….Delta Rule</vt:lpstr>
      <vt:lpstr>To learn more about backprop</vt:lpstr>
      <vt:lpstr>Batch Size = How often do we update weights </vt:lpstr>
      <vt:lpstr>Batch Size</vt:lpstr>
      <vt:lpstr>Batch Size &amp; Gradient Descent </vt:lpstr>
      <vt:lpstr>Batch Size</vt:lpstr>
      <vt:lpstr>Batch size</vt:lpstr>
      <vt:lpstr>Batch Size TIPS</vt:lpstr>
      <vt:lpstr>Learning Rates</vt:lpstr>
      <vt:lpstr>Learning Rates</vt:lpstr>
      <vt:lpstr>Learning Rates</vt:lpstr>
      <vt:lpstr>WARNING: learning rate too high</vt:lpstr>
      <vt:lpstr>Limitations of the back propagation algorithm</vt:lpstr>
      <vt:lpstr>Learning Rate Functions</vt:lpstr>
      <vt:lpstr>Learning Algorithms  --not just gradient descent</vt:lpstr>
      <vt:lpstr>Remember Gradient Descent</vt:lpstr>
      <vt:lpstr>Momentum</vt:lpstr>
      <vt:lpstr>Momentum</vt:lpstr>
      <vt:lpstr>AdaGrad</vt:lpstr>
      <vt:lpstr>RMSProps</vt:lpstr>
      <vt:lpstr>Adam</vt:lpstr>
      <vt:lpstr>COMPARISONS</vt:lpstr>
      <vt:lpstr>Which algorithm???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Visual System</dc:title>
  <dc:creator>Yu Hen Hu</dc:creator>
  <cp:lastModifiedBy>Lynne Grewe</cp:lastModifiedBy>
  <cp:revision>564</cp:revision>
  <cp:lastPrinted>1601-01-01T00:00:00Z</cp:lastPrinted>
  <dcterms:created xsi:type="dcterms:W3CDTF">1997-09-04T00:54:30Z</dcterms:created>
  <dcterms:modified xsi:type="dcterms:W3CDTF">2024-09-30T03:10:08Z</dcterms:modified>
</cp:coreProperties>
</file>