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comments/comment1.xml" ContentType="application/vnd.openxmlformats-officedocument.presentationml.comments+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0" r:id="rId1"/>
  </p:sldMasterIdLst>
  <p:sldIdLst>
    <p:sldId id="256" r:id="rId2"/>
    <p:sldId id="301" r:id="rId3"/>
    <p:sldId id="300" r:id="rId4"/>
    <p:sldId id="380" r:id="rId5"/>
    <p:sldId id="414" r:id="rId6"/>
    <p:sldId id="396" r:id="rId7"/>
    <p:sldId id="395" r:id="rId8"/>
    <p:sldId id="397" r:id="rId9"/>
    <p:sldId id="398" r:id="rId10"/>
    <p:sldId id="399" r:id="rId11"/>
    <p:sldId id="400" r:id="rId12"/>
    <p:sldId id="401" r:id="rId13"/>
    <p:sldId id="403" r:id="rId14"/>
    <p:sldId id="402" r:id="rId15"/>
    <p:sldId id="381" r:id="rId16"/>
    <p:sldId id="342" r:id="rId17"/>
    <p:sldId id="299" r:id="rId18"/>
    <p:sldId id="314" r:id="rId19"/>
    <p:sldId id="280" r:id="rId20"/>
    <p:sldId id="319" r:id="rId21"/>
    <p:sldId id="282" r:id="rId22"/>
    <p:sldId id="283" r:id="rId23"/>
    <p:sldId id="276" r:id="rId24"/>
    <p:sldId id="277" r:id="rId25"/>
    <p:sldId id="279" r:id="rId26"/>
    <p:sldId id="472" r:id="rId27"/>
    <p:sldId id="467" r:id="rId28"/>
    <p:sldId id="477" r:id="rId29"/>
    <p:sldId id="457" r:id="rId30"/>
    <p:sldId id="475" r:id="rId31"/>
    <p:sldId id="481" r:id="rId32"/>
    <p:sldId id="480" r:id="rId33"/>
    <p:sldId id="465" r:id="rId34"/>
    <p:sldId id="474" r:id="rId35"/>
    <p:sldId id="468" r:id="rId36"/>
    <p:sldId id="469" r:id="rId37"/>
    <p:sldId id="471" r:id="rId38"/>
    <p:sldId id="284" r:id="rId39"/>
    <p:sldId id="470" r:id="rId40"/>
    <p:sldId id="473" r:id="rId41"/>
    <p:sldId id="285" r:id="rId42"/>
    <p:sldId id="454" r:id="rId43"/>
    <p:sldId id="455" r:id="rId44"/>
    <p:sldId id="458" r:id="rId45"/>
    <p:sldId id="460" r:id="rId46"/>
    <p:sldId id="461" r:id="rId47"/>
    <p:sldId id="462" r:id="rId48"/>
    <p:sldId id="463" r:id="rId49"/>
    <p:sldId id="464" r:id="rId50"/>
    <p:sldId id="466" r:id="rId51"/>
    <p:sldId id="318" r:id="rId52"/>
    <p:sldId id="320" r:id="rId53"/>
    <p:sldId id="321" r:id="rId54"/>
    <p:sldId id="410" r:id="rId55"/>
    <p:sldId id="411" r:id="rId56"/>
    <p:sldId id="412" r:id="rId57"/>
    <p:sldId id="413" r:id="rId58"/>
    <p:sldId id="482" r:id="rId59"/>
    <p:sldId id="310" r:id="rId60"/>
    <p:sldId id="312" r:id="rId61"/>
    <p:sldId id="311" r:id="rId62"/>
    <p:sldId id="313" r:id="rId63"/>
    <p:sldId id="459" r:id="rId64"/>
    <p:sldId id="368" r:id="rId65"/>
    <p:sldId id="330" r:id="rId66"/>
    <p:sldId id="315" r:id="rId67"/>
    <p:sldId id="317" r:id="rId68"/>
    <p:sldId id="316" r:id="rId69"/>
    <p:sldId id="331" r:id="rId70"/>
    <p:sldId id="332" r:id="rId71"/>
    <p:sldId id="333" r:id="rId72"/>
    <p:sldId id="327" r:id="rId73"/>
    <p:sldId id="334" r:id="rId74"/>
    <p:sldId id="335" r:id="rId75"/>
    <p:sldId id="337" r:id="rId76"/>
    <p:sldId id="328" r:id="rId77"/>
    <p:sldId id="336" r:id="rId78"/>
    <p:sldId id="338" r:id="rId79"/>
    <p:sldId id="349" r:id="rId80"/>
    <p:sldId id="351" r:id="rId81"/>
    <p:sldId id="352" r:id="rId82"/>
    <p:sldId id="353" r:id="rId83"/>
    <p:sldId id="355" r:id="rId84"/>
    <p:sldId id="288" r:id="rId85"/>
    <p:sldId id="329" r:id="rId86"/>
    <p:sldId id="361" r:id="rId87"/>
    <p:sldId id="362" r:id="rId88"/>
    <p:sldId id="363" r:id="rId89"/>
    <p:sldId id="365" r:id="rId90"/>
    <p:sldId id="456" r:id="rId91"/>
    <p:sldId id="423" r:id="rId92"/>
    <p:sldId id="424" r:id="rId93"/>
    <p:sldId id="294" r:id="rId94"/>
    <p:sldId id="483" r:id="rId95"/>
    <p:sldId id="487" r:id="rId96"/>
    <p:sldId id="490" r:id="rId97"/>
    <p:sldId id="491" r:id="rId98"/>
    <p:sldId id="486" r:id="rId99"/>
    <p:sldId id="492" r:id="rId100"/>
    <p:sldId id="493" r:id="rId101"/>
    <p:sldId id="494" r:id="rId102"/>
    <p:sldId id="445" r:id="rId103"/>
    <p:sldId id="453" r:id="rId104"/>
    <p:sldId id="484" r:id="rId105"/>
    <p:sldId id="504" r:id="rId106"/>
    <p:sldId id="505" r:id="rId107"/>
    <p:sldId id="506" r:id="rId108"/>
    <p:sldId id="511" r:id="rId109"/>
    <p:sldId id="510" r:id="rId110"/>
    <p:sldId id="507" r:id="rId111"/>
    <p:sldId id="512" r:id="rId112"/>
    <p:sldId id="509" r:id="rId113"/>
    <p:sldId id="513" r:id="rId114"/>
    <p:sldId id="514" r:id="rId115"/>
    <p:sldId id="508" r:id="rId116"/>
    <p:sldId id="293" r:id="rId117"/>
    <p:sldId id="515" r:id="rId118"/>
    <p:sldId id="516"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ne" initials="L" lastIdx="1" clrIdx="0">
    <p:extLst>
      <p:ext uri="{19B8F6BF-5375-455C-9EA6-DF929625EA0E}">
        <p15:presenceInfo xmlns:p15="http://schemas.microsoft.com/office/powerpoint/2012/main" userId="Lynne" providerId="None"/>
      </p:ext>
    </p:extLst>
  </p:cmAuthor>
  <p:cmAuthor id="2" name="Lynne Grewe" initials="LG" lastIdx="2" clrIdx="1">
    <p:extLst>
      <p:ext uri="{19B8F6BF-5375-455C-9EA6-DF929625EA0E}">
        <p15:presenceInfo xmlns:p15="http://schemas.microsoft.com/office/powerpoint/2012/main" userId="Lynne Grew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p:cViewPr>
        <p:scale>
          <a:sx n="80" d="100"/>
          <a:sy n="80" d="100"/>
        </p:scale>
        <p:origin x="1478" y="58"/>
      </p:cViewPr>
      <p:guideLst>
        <p:guide orient="horz" pos="2160"/>
        <p:guide pos="2880"/>
      </p:guideLst>
    </p:cSldViewPr>
  </p:slideViewPr>
  <p:notesTextViewPr>
    <p:cViewPr>
      <p:scale>
        <a:sx n="1" d="1"/>
        <a:sy n="1" d="1"/>
      </p:scale>
      <p:origin x="0" y="0"/>
    </p:cViewPr>
  </p:notesTextViewPr>
  <p:sorterViewPr>
    <p:cViewPr>
      <p:scale>
        <a:sx n="100" d="100"/>
        <a:sy n="100" d="100"/>
      </p:scale>
      <p:origin x="0" y="-475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0-19T19:36:03.426" idx="2">
    <p:pos x="5088" y="0"/>
    <p:text/>
    <p:extLst>
      <p:ext uri="{C676402C-5697-4E1C-873F-D02D1690AC5C}">
        <p15:threadingInfo xmlns:p15="http://schemas.microsoft.com/office/powerpoint/2012/main" timeZoneBias="42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0:32.287"/>
    </inkml:context>
    <inkml:brush xml:id="br0">
      <inkml:brushProperty name="width" value="0.05" units="cm"/>
      <inkml:brushProperty name="height" value="0.05" units="cm"/>
    </inkml:brush>
  </inkml:definitions>
  <inkml:trace contextRef="#ctx0" brushRef="#br0">33 1 15043 0 0,'8'9'-160'0'0,"1"0"80"0"0,0 1 96 0 0,0-1 136 0 0,-12-10 256 0 0,-5-2-88 0 0,-2-2-104 0 0,-2 4-176 0 0,-2-1-456 0 0,2 4-1168 0 0,3 2-1721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00.899"/>
    </inkml:context>
    <inkml:brush xml:id="br0">
      <inkml:brushProperty name="width" value="0.05" units="cm"/>
      <inkml:brushProperty name="height" value="0.05" units="cm"/>
    </inkml:brush>
  </inkml:definitions>
  <inkml:trace contextRef="#ctx0" brushRef="#br0">408 82 6329 0 0,'-40'-32'5083'0'0,"33"25"-4460"0"0,-1 1 0 0 0,1 0-1 0 0,-2 0 1 0 0,1 0 0 0 0,-16-7 0 0 0,21 12-558 0 0,0 0 0 0 0,-1 0 0 0 0,1 0 0 0 0,0 1 0 0 0,-1-1 0 0 0,1 1 0 0 0,-1 0 0 0 0,1 0 0 0 0,-1 0 0 0 0,1 0 0 0 0,0 1 0 0 0,-1-1 0 0 0,1 1 0 0 0,0 0 0 0 0,-1 0 0 0 0,1 0-1 0 0,0 1 1 0 0,0-1 0 0 0,0 1 0 0 0,0-1 0 0 0,-3 3 0 0 0,-2 2-148 0 0,0 1 0 0 0,1 0 0 0 0,0 0 0 0 0,0 0 0 0 0,0 0 0 0 0,1 1-1 0 0,1 0 1 0 0,-10 18 0 0 0,-31 75-405 0 0,41-90 463 0 0,-12 30-98 0 0,-5 11 170 0 0,2 1-1 0 0,-19 85 1 0 0,35-120 0 0 0,1 1 1 0 0,1 0-1 0 0,1-1 1 0 0,1 1 0 0 0,0 0-1 0 0,2 0 1 0 0,0 0-1 0 0,1-1 1 0 0,1 1 0 0 0,0-1-1 0 0,12 29 1 0 0,-9-30-19 0 0,1 0 1 0 0,0-1 0 0 0,2 0 0 0 0,-1 0-1 0 0,2-1 1 0 0,0-1 0 0 0,1 0 0 0 0,1 0-1 0 0,19 16 1 0 0,-23-23 14 0 0,0 0 1 0 0,0-1-1 0 0,1 0 0 0 0,0 0 0 0 0,0-1 1 0 0,1 0-1 0 0,-1-1 0 0 0,1 0 0 0 0,0-1 1 0 0,0-1-1 0 0,0 1 0 0 0,0-1 0 0 0,1-1 1 0 0,-1 0-1 0 0,0-1 0 0 0,15-1 0 0 0,-21 0 27 0 0,0 1 0 0 0,0-1 0 0 0,0 0-1 0 0,0 0 1 0 0,0 0 0 0 0,0-1-1 0 0,-1 0 1 0 0,1 0 0 0 0,0 0 0 0 0,-1 0-1 0 0,1-1 1 0 0,-1 0 0 0 0,0 0 0 0 0,7-6-1 0 0,-9 6 51 0 0,0 0-1 0 0,1 0 0 0 0,-2-1 0 0 0,1 1 1 0 0,0 0-1 0 0,-1-1 0 0 0,1 0 0 0 0,-1 1 1 0 0,0-1-1 0 0,0 0 0 0 0,0 1 0 0 0,-1-1 0 0 0,0 0 1 0 0,1 0-1 0 0,-1 0 0 0 0,0 1 0 0 0,-1-1 1 0 0,1 0-1 0 0,-1 0 0 0 0,-1-4 0 0 0,-2-7 87 0 0,0 0-1 0 0,-1 0 1 0 0,-1 0-1 0 0,-1 1 1 0 0,0 0-1 0 0,0 0 1 0 0,-17-21-1 0 0,-76-84-48 0 0,56 71-193 0 0,-154-166-1808 0 0,196 211 1629 0 0,0 1-1 0 0,0-1 1 0 0,0 0-1 0 0,0-1 0 0 0,1 1 1 0 0,-1 0-1 0 0,-1-7 1 0 0,3 10 144 0 0,-1 0 0 0 0,1 0 0 0 0,0-1 0 0 0,0 1 0 0 0,0 0 1 0 0,0 0-1 0 0,0-1 0 0 0,0 1 0 0 0,0 0 0 0 0,0 0 1 0 0,0-1-1 0 0,0 1 0 0 0,0 0 0 0 0,0 0 0 0 0,0 0 0 0 0,0-1 1 0 0,0 1-1 0 0,0 0 0 0 0,1 0 0 0 0,-1-1 0 0 0,0 1 1 0 0,0 0-1 0 0,0 0 0 0 0,0 0 0 0 0,0-1 0 0 0,0 1 0 0 0,1 0 1 0 0,-1 0-1 0 0,0 0 0 0 0,0-1 0 0 0,0 1 0 0 0,0 0 1 0 0,1 0-1 0 0,-1 0 0 0 0,0 0 0 0 0,0 0 0 0 0,1 0 1 0 0,-1-1-1 0 0,18 9-2962 0 0,-6 0 956 0 0,1 1 0 0 0,-2 1 0 0 0,18 18 0 0 0,26 38-1374 0 0,-39-42 2211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02.249"/>
    </inkml:context>
    <inkml:brush xml:id="br0">
      <inkml:brushProperty name="width" value="0.05" units="cm"/>
      <inkml:brushProperty name="height" value="0.05" units="cm"/>
    </inkml:brush>
  </inkml:definitions>
  <inkml:trace contextRef="#ctx0" brushRef="#br0">1935 17 7218 0 0,'-7'-2'1013'0'0,"-27"-6"1939"0"0,-15 1-2889 0 0,42 7-239 0 0,1 0 1 0 0,-1 1-1 0 0,0 0 0 0 0,1 0 0 0 0,-1 0 0 0 0,1 1 1 0 0,-1 0-1 0 0,1 0 0 0 0,0 0 0 0 0,-11 7 1 0 0,-44 25-230 0 0,-74 39 295 0 0,101-57 167 0 0,-402 206 269 0 0,355-174 306 0 0,-29 16 222 0 0,-179 138 0 0 0,219-143-777 0 0,4 2 1 0 0,2 4-1 0 0,-72 95 0 0 0,101-112-103 0 0,2 2 1 0 0,2 1-1 0 0,3 1 0 0 0,2 1 1 0 0,2 2-1 0 0,-19 64 0 0 0,27-59 106 0 0,2 1 0 0 0,2 0-1 0 0,4 1 1 0 0,2-1 0 0 0,2 2-1 0 0,4-1 1 0 0,2 0 0 0 0,3 0-1 0 0,3 0 1 0 0,2-1-1 0 0,3 0 1 0 0,2-1 0 0 0,42 102-1 0 0,-23-83 87 0 0,4-2 1 0 0,4-2-1 0 0,91 126 0 0 0,-60-109-137 0 0,4-3 1 0 0,109 98 0 0 0,38 11-130 0 0,-152-140 126 0 0,105 64 0 0 0,-135-97 10 0 0,1-1 1 0 0,2-3-1 0 0,0-2 0 0 0,52 15 1 0 0,-64-25 4 0 0,0-2 0 0 0,0-1 0 0 0,1-1 1 0 0,-1-2-1 0 0,1-1 0 0 0,64-6 1 0 0,-78 1 66 0 0,1 0 0 0 0,-1-2 0 0 0,0 0 0 0 0,0-1 0 0 0,-1-2 0 0 0,0 1 0 0 0,0-2 0 0 0,0-1 1 0 0,-2 0-1 0 0,1-1 0 0 0,-1-1 0 0 0,-1-1 0 0 0,0 0 0 0 0,0-1 0 0 0,-2-1 0 0 0,0 0 0 0 0,0-1 0 0 0,17-27 0 0 0,-10 8 260 0 0,-1-1-1 0 0,-2-1 0 0 0,-2 0 0 0 0,-1-1 0 0 0,-1-1 1 0 0,-3 0-1 0 0,-1-1 0 0 0,7-60 0 0 0,-7 2-178 0 0,-3 0 0 0 0,-5 0-1 0 0,-5 0 1 0 0,-3 0 0 0 0,-5 1-1 0 0,-4 0 1 0 0,-48-164 0 0 0,22 128-835 0 0,-5 2 1 0 0,-7 3-1 0 0,-5 1 1 0 0,-127-202-1 0 0,156 286-807 0 0,-3 2 0 0 0,-37-39-1 0 0,39 50-1803 0 0,-1 1 0 0 0,-66-47 0 0 0,94 74 3074 0 0,1 0 42 0 0,-1 0 0 0 0,0 0 0 0 0,0 0 1 0 0,1 1-1 0 0,-1-1 0 0 0,0 1 0 0 0,0-1 1 0 0,-1 1-1 0 0,1 0 0 0 0,0 0 0 0 0,0 1 1 0 0,0-1-1 0 0,-1 1 0 0 0,-3-1 0 0 0,-6 5-1007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03.209"/>
    </inkml:context>
    <inkml:brush xml:id="br0">
      <inkml:brushProperty name="width" value="0.05" units="cm"/>
      <inkml:brushProperty name="height" value="0.05" units="cm"/>
    </inkml:brush>
  </inkml:definitions>
  <inkml:trace contextRef="#ctx0" brushRef="#br0">163 490 4217 0 0,'-35'106'1918'0'0,"-50"168"-639"0"0,72-220-1289 0 0,2 1 0 0 0,3 1 1 0 0,-2 64-1 0 0,11-49 147 0 0,3 0 0 0 0,2 0 0 0 0,5-1 0 0 0,2 0 0 0 0,35 109 0 0 0,-6-61-252 0 0,5-2-1 0 0,81 146 1 0 0,-54-132-736 0 0,124 167 1 0 0,-143-225 226 0 0,4-3 1 0 0,2-3-1 0 0,110 93 0 0 0,-144-138 586 0 0,0-1 0 0 0,1-1-1 0 0,1-2 1 0 0,1-1-1 0 0,0-1 1 0 0,38 13-1 0 0,-49-22 109 0 0,1 0-1 0 0,1-1 0 0 0,-1-2 1 0 0,1 0-1 0 0,-1-1 0 0 0,1-1 1 0 0,0 0-1 0 0,-1-2 0 0 0,1-1 1 0 0,0 0-1 0 0,24-7 0 0 0,-13 0 250 0 0,1-2-1 0 0,-2-1 0 0 0,1-2 0 0 0,-2-1 1 0 0,0-1-1 0 0,-1-1 0 0 0,0-2 1 0 0,-2-1-1 0 0,0-1 0 0 0,-2-2 0 0 0,0 0 1 0 0,-1-1-1 0 0,-2-2 0 0 0,38-55 1 0 0,-31 35 91 0 0,-2-2 0 0 0,-2 0 0 0 0,-3-2 1 0 0,-1 0-1 0 0,-3-1 0 0 0,-2-1 1 0 0,-3-1-1 0 0,12-89 0 0 0,-15 63-128 0 0,-4-1 0 0 0,-3 1 0 0 0,-4-1 0 0 0,-4 0 0 0 0,-2 1 0 0 0,-5 0 0 0 0,-2 0-1 0 0,-5 2 1 0 0,-2 0 0 0 0,-54-125 0 0 0,11 64-354 0 0,-7 3 1 0 0,-130-186-1 0 0,146 247-848 0 0,-3 1-1 0 0,-3 3 1 0 0,-4 3 0 0 0,-2 3-1 0 0,-101-75 1 0 0,117 103-933 0 0,-69-37-1 0 0,94 60 1030 0 0,-1 0 0 0 0,0 2-1 0 0,0 1 1 0 0,-55-12-1 0 0,75 21 762 0 0,0 0-1 0 0,0 0 1 0 0,0 0-1 0 0,0 1 0 0 0,0 0 1 0 0,0 1-1 0 0,0 0 0 0 0,0 0 1 0 0,0 0-1 0 0,0 1 0 0 0,0 0 1 0 0,0 0-1 0 0,-7 4 1 0 0,9-3 14 0 0,0 0 0 0 0,1 0 0 0 0,-1 1 1 0 0,1-1-1 0 0,0 1 0 0 0,0 0 1 0 0,0 0-1 0 0,0 1 0 0 0,1-1 0 0 0,-1 1 1 0 0,1-1-1 0 0,0 1 0 0 0,1 0 1 0 0,-1 0-1 0 0,1 0 0 0 0,-3 11 0 0 0,-2 13-444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08.300"/>
    </inkml:context>
    <inkml:brush xml:id="br0">
      <inkml:brushProperty name="width" value="0.05" units="cm"/>
      <inkml:brushProperty name="height" value="0.05" units="cm"/>
    </inkml:brush>
  </inkml:definitions>
  <inkml:trace contextRef="#ctx0" brushRef="#br0">459 0 25101 0 0,'-69'24'232'0'0,"-16"6"-160"0"0,-16 8-120 0 0,26-8-160 0 0,23-9-216 0 0,13-3-448 0 0,14-6-688 0 0,13-2-1049 0 0,12-2-1144 0 0,12-4-512 0 0,12 2 33 0 0,9-3 983 0 0,9-4-928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19.965"/>
    </inkml:context>
    <inkml:brush xml:id="br0">
      <inkml:brushProperty name="width" value="0.05" units="cm"/>
      <inkml:brushProperty name="height" value="0.05" units="cm"/>
    </inkml:brush>
  </inkml:definitions>
  <inkml:trace contextRef="#ctx0" brushRef="#br0">258 232 7690 0 0,'-57'-51'6036'0'0,"-28"-26"-5434"0"0,50 39-675 0 0,29 30 155 0 0,-1-1 0 0 0,0 1 0 0 0,-1 1 0 0 0,0 0 0 0 0,0 0 0 0 0,-15-10-1 0 0,22 17-69 0 0,1-1 0 0 0,0 1-1 0 0,0 0 1 0 0,-1 0-1 0 0,1 0 1 0 0,0-1-1 0 0,-1 1 1 0 0,1 0-1 0 0,0 0 1 0 0,-1 0-1 0 0,1 0 1 0 0,0 0-1 0 0,-1 0 1 0 0,1 0 0 0 0,0 0-1 0 0,-1 0 1 0 0,1 0-1 0 0,-1 0 1 0 0,1 0-1 0 0,0 0 1 0 0,-1 0-1 0 0,1 0 1 0 0,0 0-1 0 0,-1 0 1 0 0,1 0-1 0 0,0 0 1 0 0,-1 1 0 0 0,1-1-1 0 0,0 0 1 0 0,-1 0-1 0 0,1 0 1 0 0,0 1-1 0 0,0-1 1 0 0,-1 0-1 0 0,1 0 1 0 0,-1 1-1 0 0,0 15 666 0 0,9 16 224 0 0,-1-16-869 0 0,0-1-1 0 0,1 0 1 0 0,1 0 0 0 0,0-1-1 0 0,1 0 1 0 0,1 0 0 0 0,0-1-1 0 0,1-1 1 0 0,0 0 0 0 0,1-1-1 0 0,0 0 1 0 0,1 0 0 0 0,20 11-1 0 0,22 9 163 0 0,1-2-1 0 0,75 26 1 0 0,-87-37-161 0 0,20 9 294 0 0,1-3 0 0 0,1-3 0 0 0,0-3-1 0 0,137 18 1 0 0,302-23 291 0 0,-107-18-527 0 0,199 34-96 0 0,-434-16 34 0 0,180 22 127 0 0,-295-26-139 0 0,0 2-1 0 0,-1 2 1 0 0,-1 2 0 0 0,0 2 0 0 0,44 23 0 0 0,30 24 28 0 0,155 111 0 0 0,51 20 232 0 0,-214-134-9 0 0,117 84 0 0 0,-178-103-121 0 0,-1 3 1 0 0,-3 1 0 0 0,-1 3 0 0 0,-3 2 0 0 0,42 62-1 0 0,-47-62-9 0 0,-12-16 17 0 0,37 62 1 0 0,96 182 704 0 0,-108-191-535 0 0,130 195 59 0 0,-151-236-232 0 0,-27-41-88 0 0,0 0-1 0 0,0 0 0 0 0,1-1 0 0 0,0 1 1 0 0,0-1-1 0 0,0 0 0 0 0,1-1 0 0 0,0 1 1 0 0,0-1-1 0 0,0 0 0 0 0,0 0 0 0 0,13 5 1 0 0,-10-7 25 0 0,0 0 0 0 0,-1 0 0 0 0,1-1 0 0 0,0 0 0 0 0,-1 0 1 0 0,1-1-1 0 0,0 0 0 0 0,0 0 0 0 0,0-1 0 0 0,10-3 0 0 0,-14 4-63 0 0,0-1 1 0 0,-1 0-1 0 0,1-1 0 0 0,0 1 0 0 0,-1-1 1 0 0,1 0-1 0 0,-1 0 0 0 0,0 0 0 0 0,1-1 0 0 0,-1 0 1 0 0,4-3-1 0 0,-6 4-5 0 0,-1 1 0 0 0,0-1 1 0 0,0 1-1 0 0,0-1 0 0 0,0 1 1 0 0,0-1-1 0 0,-1 0 0 0 0,1 1 1 0 0,0-1-1 0 0,-1 0 0 0 0,1 0 1 0 0,-1 1-1 0 0,0-1 0 0 0,0 0 0 0 0,1 0 1 0 0,-1 0-1 0 0,0 0 0 0 0,-1 1 1 0 0,1-1-1 0 0,0 0 0 0 0,0 0 1 0 0,-1 0-1 0 0,1 1 0 0 0,-1-1 0 0 0,1 0 1 0 0,-1 0-1 0 0,0 1 0 0 0,0-1 1 0 0,0 1-1 0 0,0-1 0 0 0,0 1 1 0 0,-1-2-1 0 0,-17-23 209 0 0,0 2-1 0 0,-30-29 1 0 0,9 9-63 0 0,34 37-142 0 0,-125-141 364 0 0,-129-192 0 0 0,213 268-368 0 0,-7-12 79 0 0,-114-137-1 0 0,134 181-132 0 0,25 27-22 0 0,-1 1 1 0 0,0 0-1 0 0,-1 0 1 0 0,-1 1-1 0 0,-14-11 1 0 0,135 83-1187 0 0,108 65 1048 0 0,-197-113 191 0 0,47 32-18 0 0,-3 3 0 0 0,-1 2 0 0 0,70 75-1 0 0,-22-10 106 0 0,37 41 137 0 0,-139-145-170 0 0,5 6 26 0 0,-1 0-1 0 0,18 31 0 0 0,-29-44-60 0 0,1 0-1 0 0,-1 1 1 0 0,0-1-1 0 0,-1 1 1 0 0,1-1-1 0 0,-1 1 0 0 0,0 0 1 0 0,0 0-1 0 0,0-1 1 0 0,-1 1-1 0 0,1 0 1 0 0,-1 0-1 0 0,0 0 1 0 0,-1 0-1 0 0,1 0 0 0 0,-1-1 1 0 0,-2 9-1 0 0,1-11 2 0 0,1 1-1 0 0,-1 0 0 0 0,0-1 0 0 0,0 1 0 0 0,0-1 0 0 0,-1 0 1 0 0,1 1-1 0 0,0-1 0 0 0,-1 0 0 0 0,0 0 0 0 0,1-1 0 0 0,-1 1 0 0 0,0-1 1 0 0,0 1-1 0 0,0-1 0 0 0,-3 1 0 0 0,-52 14 145 0 0,-412 36 185 0 0,358-49-311 0 0,-124-13 1 0 0,-91 2 32 0 0,284 12-88 0 0,0 1 0 0 0,-56 14 0 0 0,85-15 102 0 0,-6 2-368 0 0,23-2 69 0 0,14 0 92 0 0,41 0 21 0 0,-18-3 50 0 0,-12 2 54 0 0,0-2-1 0 0,-1-1 1 0 0,34-4-1 0 0,-45 1 1 0 0,0 0 0 0 0,0-1 0 0 0,0 0 0 0 0,-1-1 1 0 0,0-1-1 0 0,28-16 0 0 0,-11 4-106 0 0,-1-3 0 0 0,32-26 0 0 0,-47 27 329 0 0,-12 15-2223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20.668"/>
    </inkml:context>
    <inkml:brush xml:id="br0">
      <inkml:brushProperty name="width" value="0.05" units="cm"/>
      <inkml:brushProperty name="height" value="0.05" units="cm"/>
    </inkml:brush>
  </inkml:definitions>
  <inkml:trace contextRef="#ctx0" brushRef="#br0">0 2397 10202 0 0,'5'-16'1430'0'0,"1"0"-1"0"0,0 1 1 0 0,1 0-1 0 0,17-27 1 0 0,-11 23-1055 0 0,2 0 0 0 0,0 1 0 0 0,0 1 0 0 0,2 1 0 0 0,24-20 0 0 0,10 0-621 0 0,2 1 0 0 0,90-43 1 0 0,-52 35 222 0 0,186-59 1 0 0,108-1-38 0 0,-329 89 66 0 0,174-41 24 0 0,112-29 460 0 0,-6-26 782 0 0,167-108 348 0 0,-353 143-1079 0 0,175-119-1 0 0,-281 165-442 0 0,561-406 923 0 0,-478 330-922 0 0,323-254 170 0 0,-430 345-258 0 0,0 1-1 0 0,1 1 1 0 0,29-13-1 0 0,-37 20-129 0 0,0 0-1 0 0,0 1 0 0 0,1 0 1 0 0,0 1-1 0 0,0 0 1 0 0,28-1-1 0 0,-41 4 70 0 0,0 0 0 0 0,0 0 0 0 0,0 0 0 0 0,1 0 0 0 0,-1 0 0 0 0,0 0 0 0 0,0 0 0 0 0,0 0 0 0 0,0 1 0 0 0,0-1 0 0 0,0 0 0 0 0,0 1 0 0 0,1-1 0 0 0,-1 1 0 0 0,0-1 0 0 0,0 1 0 0 0,0 0 0 0 0,-1-1 0 0 0,1 1 0 0 0,0 0 0 0 0,0 0 0 0 0,1 1 0 0 0,-1-1-63 0 0,-1 0-1 0 0,0 0 1 0 0,0 0 0 0 0,1 1-1 0 0,-1-1 1 0 0,0 0 0 0 0,0 0 0 0 0,0 0-1 0 0,0 0 1 0 0,0 0 0 0 0,-1 1 0 0 0,1-1-1 0 0,0 0 1 0 0,0 0 0 0 0,-1 0-1 0 0,1 0 1 0 0,-1 0 0 0 0,0 1 0 0 0,-2 4-801 0 0,0-1 1 0 0,0 0-1 0 0,-1 0 1 0 0,0 0-1 0 0,0 0 1 0 0,-9 8-1 0 0,0-4-1790 0 0,0 0-1 0 0,0-1 1 0 0,-28 12-1 0 0,6-6-721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21.240"/>
    </inkml:context>
    <inkml:brush xml:id="br0">
      <inkml:brushProperty name="width" value="0.05" units="cm"/>
      <inkml:brushProperty name="height" value="0.05" units="cm"/>
    </inkml:brush>
  </inkml:definitions>
  <inkml:trace contextRef="#ctx0" brushRef="#br0">180 2254 11034 0 0,'-5'-4'1035'0'0,"0"0"0"0"0,0 0-1 0 0,0 0 1 0 0,1-1-1 0 0,-1 0 1 0 0,1 0 0 0 0,-4-7-1 0 0,2 2-531 0 0,0 0-1 0 0,1-1 1 0 0,-6-15 0 0 0,1-8-1157 0 0,-11-57 0 0 0,18 73 1171 0 0,-29-176-1216 0 0,-13-368 0 0 0,58-64-4814 0 0,0 57-6339 0 0,-15 510 10092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21.896"/>
    </inkml:context>
    <inkml:brush xml:id="br0">
      <inkml:brushProperty name="width" value="0.05" units="cm"/>
      <inkml:brushProperty name="height" value="0.05" units="cm"/>
    </inkml:brush>
  </inkml:definitions>
  <inkml:trace contextRef="#ctx0" brushRef="#br0">337 1827 16500 0 0,'-8'-6'649'0'0,"-90"-78"4221"0"0,4-9-4171 0 0,79 76-834 0 0,0 0-1 0 0,1-2 1 0 0,1 1 0 0 0,1-2-1 0 0,1 1 1 0 0,0-2 0 0 0,2 1-1 0 0,0-1 1 0 0,-8-32 0 0 0,13 30-49 0 0,0 1 0 0 0,2-1 1 0 0,1-1-1 0 0,1 1 1 0 0,1 0-1 0 0,5-31 0 0 0,35-139-658 0 0,-36 175 770 0 0,47-159-2327 0 0,102-233-1 0 0,25 39-8135 0 0,-147 314 6720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22.822"/>
    </inkml:context>
    <inkml:brush xml:id="br0">
      <inkml:brushProperty name="width" value="0.05" units="cm"/>
      <inkml:brushProperty name="height" value="0.05" units="cm"/>
    </inkml:brush>
  </inkml:definitions>
  <inkml:trace contextRef="#ctx0" brushRef="#br0">3082 986 14451 0 0,'-63'-74'7403'0'0,"2"-2"-3827"0"0,-83-95-3800 0 0,112 137-55 0 0,-1 2 0 0 0,-70-53 0 0 0,44 47 147 0 0,-2 1 0 0 0,-1 4 0 0 0,-104-41 0 0 0,72 40 231 0 0,-191-40-1 0 0,200 58-107 0 0,-1 5 0 0 0,-1 3 0 0 0,1 4-1 0 0,-139 11 1 0 0,149 1-84 0 0,1 4 0 0 0,0 3 0 0 0,1 3 0 0 0,1 4 0 0 0,-104 45 0 0 0,110-36-72 0 0,1 3-1 0 0,2 3 1 0 0,-90 67 0 0 0,115-72-179 0 0,0 1 1 0 0,3 2 0 0 0,0 1 0 0 0,3 2-1 0 0,1 2 1 0 0,-27 44 0 0 0,31-41-93 0 0,2 2 0 0 0,3 0 0 0 0,1 2 0 0 0,2 0 0 0 0,-18 70 0 0 0,33-95 407 0 0,0 0-1 0 0,2 0 0 0 0,0 1 0 0 0,2 0 0 0 0,0-1 1 0 0,2 1-1 0 0,0 0 0 0 0,2-1 0 0 0,0 1 1 0 0,1-1-1 0 0,2 0 0 0 0,0 0 0 0 0,1-1 0 0 0,17 35 1 0 0,-4-20 28 0 0,2-2 1 0 0,1 0-1 0 0,1-1 1 0 0,2-2-1 0 0,1-1 1 0 0,36 31-1 0 0,-13-18 82 0 0,1-2-1 0 0,3-2 0 0 0,60 32 0 0 0,-3-12 42 0 0,2-5-1 0 0,212 70 1 0 0,256 19-141 0 0,-461-124 113 0 0,-1-4 0 0 0,2-5 1 0 0,228-13-1 0 0,-263-5 384 0 0,-2-3-1 0 0,1-4 1 0 0,-2-3-1 0 0,0-5 0 0 0,-2-2 1 0 0,104-49-1 0 0,-141 52-137 0 0,-1-2 0 0 0,-1-2 0 0 0,-1-1 1 0 0,-2-2-1 0 0,-1-3 0 0 0,-1 0 0 0 0,-1-2 0 0 0,-2-2 0 0 0,-2-1 1 0 0,-1-2-1 0 0,-3-1 0 0 0,0-1 0 0 0,31-66 0 0 0,-46 77-192 0 0,-2 0-1 0 0,-1-1 1 0 0,-2 0-1 0 0,-1-1 0 0 0,-1 1 1 0 0,-1-1-1 0 0,-2 0 1 0 0,-2 0-1 0 0,-1-1 0 0 0,-1 1 1 0 0,-2 0-1 0 0,-1 0 1 0 0,-1 0-1 0 0,-14-43 0 0 0,6 33-116 0 0,-3 1-1 0 0,-1 0 0 0 0,-2 1 0 0 0,-1 1 1 0 0,-3 1-1 0 0,-1 1 0 0 0,-1 1 1 0 0,-2 1-1 0 0,-62-61 0 0 0,-3 11-123 0 0,-4 3 0 0 0,-4 6 0 0 0,-2 3 0 0 0,-4 5 0 0 0,-3 5 0 0 0,-2 5 0 0 0,-179-67 0 0 0,195 93-369 0 0,0 5 0 0 0,-2 4 1 0 0,0 5-1 0 0,-123-9 0 0 0,136 23-2659 0 0,0 4 0 0 0,-161 20 0 0 0,104 4-3088 0 0,-9 8-2708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27.014"/>
    </inkml:context>
    <inkml:brush xml:id="br0">
      <inkml:brushProperty name="width" value="0.05" units="cm"/>
      <inkml:brushProperty name="height" value="0.05" units="cm"/>
    </inkml:brush>
  </inkml:definitions>
  <inkml:trace contextRef="#ctx0" brushRef="#br0">1913 194 12475 0 0,'-6'-8'1674'0'0,"-34"-40"5066"0"0,-3 3-5113 0 0,34 37-1596 0 0,0 1 0 0 0,0-1-1 0 0,0 2 1 0 0,-1 0 0 0 0,0 0 0 0 0,0 0-1 0 0,-1 1 1 0 0,-18-6 0 0 0,-9 2-112 0 0,0 2 0 0 0,-1 1 1 0 0,1 2-1 0 0,-1 1 0 0 0,0 2 0 0 0,-43 5 1 0 0,-234 42-190 0 0,267-37 261 0 0,-354 78 370 0 0,324-65-259 0 0,1 4 0 0 0,0 3 0 0 0,-72 40 0 0 0,127-57-116 0 0,1 1 1 0 0,0 1-1 0 0,1 1 0 0 0,0 1 1 0 0,1 1-1 0 0,1 1 0 0 0,-26 31 1 0 0,38-41-23 0 0,1 1 1 0 0,0 0 0 0 0,0 0-1 0 0,1 0 1 0 0,0 1 0 0 0,1-1 0 0 0,0 1-1 0 0,0 0 1 0 0,1 0 0 0 0,1 1 0 0 0,0-1-1 0 0,0 0 1 0 0,1 1 0 0 0,0 0 0 0 0,0-1-1 0 0,2 1 1 0 0,-1-1 0 0 0,1 1-1 0 0,1 0 1 0 0,0-1 0 0 0,3 12 0 0 0,6 6-31 0 0,1-1 1 0 0,1 0 0 0 0,1-1-1 0 0,1 0 1 0 0,33 42 0 0 0,108 107-181 0 0,-93-112 179 0 0,3-4 0 0 0,3-2-1 0 0,2-3 1 0 0,3-4-1 0 0,87 46 1 0 0,-122-76 116 0 0,0-1-1 0 0,1-2 0 0 0,1-2 1 0 0,1-2-1 0 0,0-2 1 0 0,80 12-1 0 0,-102-21 24 0 0,1-1 0 0 0,0 0 0 0 0,-1-2 0 0 0,1 0 0 0 0,0-1 0 0 0,-1-1 0 0 0,1-1 0 0 0,-1-1 0 0 0,0-1 0 0 0,-1 0 0 0 0,1-2 0 0 0,-1 0 0 0 0,-1-1 0 0 0,1-1 0 0 0,-2-1 0 0 0,23-18 0 0 0,-9 2 106 0 0,-1-1 1 0 0,-1-2-1 0 0,-2-1 0 0 0,-1-2 0 0 0,-2 0 0 0 0,-1-1 1 0 0,-1-2-1 0 0,-3 0 0 0 0,18-43 0 0 0,-19 31-36 0 0,-1 0-1 0 0,-3-1 1 0 0,-2 0-1 0 0,-2-1 1 0 0,-2-1-1 0 0,-3 1 1 0 0,0-54-1 0 0,-6 67-80 0 0,-1 1 0 0 0,-2-1 0 0 0,-1 0 0 0 0,-2 1 0 0 0,-20-58 0 0 0,20 74-107 0 0,-1 0 1 0 0,0 0 0 0 0,-2 1 0 0 0,-1 0 0 0 0,0 0 0 0 0,-1 2 0 0 0,-1-1 0 0 0,-1 1 0 0 0,0 1-1 0 0,-33-28 1 0 0,39 38-192 0 0,0 1 1 0 0,0 0-1 0 0,-1 1 0 0 0,0-1 0 0 0,0 2 0 0 0,0-1 0 0 0,0 1 0 0 0,0 1 0 0 0,-1-1 0 0 0,1 2 0 0 0,-1-1 1 0 0,0 1-1 0 0,1 1 0 0 0,-1 0 0 0 0,0 0 0 0 0,0 1 0 0 0,1 0 0 0 0,-1 1 0 0 0,1 0 0 0 0,-1 0 1 0 0,-12 6-1 0 0,0 0-1774 0 0,0 2 1 0 0,1 0-1 0 0,1 1 1 0 0,0 1-1 0 0,0 1 1 0 0,1 1 0 0 0,-31 30-1 0 0,17-7-529 0 0,19-20 1246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1:27.158"/>
    </inkml:context>
    <inkml:brush xml:id="br0">
      <inkml:brushProperty name="width" value="0.05" units="cm"/>
      <inkml:brushProperty name="height" value="0.05" units="cm"/>
    </inkml:brush>
  </inkml:definitions>
  <inkml:trace contextRef="#ctx0" brushRef="#br0">347 1 10658 0 0,'-38'28'741'0'0,"-1"-1"0"0"0,-43 23 0 0 0,42-28-983 0 0,2 2 1 0 0,-50 40 0 0 0,88-63 196 0 0,-16 14-2150 0 0,16-15 1973 0 0,-1 1 0 0 0,1-1 0 0 0,0 1 0 0 0,-1-1 0 0 0,1 1 0 0 0,-1-1 0 0 0,1 1 0 0 0,0-1 0 0 0,-1 1 0 0 0,1-1 0 0 0,0 1 0 0 0,-1 0 0 0 0,1-1 0 0 0,0 1 0 0 0,0-1-1 0 0,0 1 1 0 0,0 0 0 0 0,-1-1 0 0 0,1 1 0 0 0,0 0 0 0 0,0-1 0 0 0,0 1 0 0 0,0 0 0 0 0,1-1 0 0 0,-1 1 0 0 0,0 1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27.880"/>
    </inkml:context>
    <inkml:brush xml:id="br0">
      <inkml:brushProperty name="width" value="0.05" units="cm"/>
      <inkml:brushProperty name="height" value="0.05" units="cm"/>
    </inkml:brush>
  </inkml:definitions>
  <inkml:trace contextRef="#ctx0" brushRef="#br0">1298 257 8274 0 0,'-15'-19'3691'0'0,"-38"-46"4207"0"0,33 41-6718 0 0,-46-41 0 0 0,55 56-1184 0 0,-1 0 0 0 0,0 0 0 0 0,0 2 0 0 0,0-1-1 0 0,-1 2 1 0 0,0-1 0 0 0,0 2 0 0 0,-1 0 0 0 0,1 0-1 0 0,-1 1 1 0 0,0 1 0 0 0,-21-2 0 0 0,5 4 90 0 0,-1 0 1 0 0,0 3-1 0 0,-38 5 1 0 0,-93 25 269 0 0,123-24-263 0 0,-32 7 148 0 0,2 2 1 0 0,0 4 0 0 0,-129 58-1 0 0,184-72-285 0 0,1 1 0 0 0,0 0 1 0 0,0 1-1 0 0,1 0 0 0 0,1 1 0 0 0,-1 1 0 0 0,1 0 0 0 0,1 0 0 0 0,0 1 0 0 0,1 0 0 0 0,0 1 0 0 0,-13 25 0 0 0,17-27-46 0 0,1 1 0 0 0,-1 0 0 0 0,2 0 0 0 0,0 0 0 0 0,0 0 0 0 0,1 0 0 0 0,1 0 0 0 0,0 1 0 0 0,1-1 0 0 0,0 1 1 0 0,1-1-1 0 0,0 0 0 0 0,1 1 0 0 0,0-1 0 0 0,1 0 0 0 0,6 16 0 0 0,0-7-49 0 0,0 0 1 0 0,2-1-1 0 0,0 0 0 0 0,1-1 1 0 0,1-1-1 0 0,1 0 0 0 0,1-1 1 0 0,32 30-1 0 0,-5-11-257 0 0,1-2 0 0 0,72 43-1 0 0,-85-59 397 0 0,0-2 0 0 0,2 0-1 0 0,0-2 1 0 0,1-2-1 0 0,0-1 1 0 0,1-1-1 0 0,61 9 1 0 0,-68-16 177 0 0,0-2 0 0 0,1 0 0 0 0,-1-2 0 0 0,0 0 0 0 0,0-2 0 0 0,0-1 0 0 0,0-2 0 0 0,-1 0 0 0 0,0-2 0 0 0,39-16 0 0 0,-46 15-40 0 0,-2 0 1 0 0,1-1 0 0 0,-2-1 0 0 0,1 0-1 0 0,-1-1 1 0 0,-1-1 0 0 0,0-1 0 0 0,-1 0-1 0 0,-1 0 1 0 0,0-2 0 0 0,-1 0 0 0 0,0 0-1 0 0,-1-1 1 0 0,-1 0 0 0 0,9-23 0 0 0,-12 24-56 0 0,-2-1 1 0 0,0 1-1 0 0,0-1 1 0 0,-2 0-1 0 0,0 0 1 0 0,-1 0 0 0 0,-1 0-1 0 0,0 0 1 0 0,-1 0-1 0 0,-1-1 1 0 0,-1 1-1 0 0,0 0 1 0 0,-1 0 0 0 0,-1 1-1 0 0,-1-1 1 0 0,0 1-1 0 0,-1 0 1 0 0,-9-16-1 0 0,3 10-34 0 0,-2 0-1 0 0,0 1 1 0 0,-1 0-1 0 0,-2 1 0 0 0,0 1 1 0 0,-1 1-1 0 0,0 0 1 0 0,-2 2-1 0 0,0 0 1 0 0,-1 1-1 0 0,0 1 0 0 0,-44-21 1 0 0,16 13-183 0 0,-2 1 0 0 0,-1 3 1 0 0,0 3-1 0 0,-108-19 0 0 0,-55 13-2781 0 0,-2 16-7072 0 0,136 4 4025 0 0,-1-2-214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28.637"/>
    </inkml:context>
    <inkml:brush xml:id="br0">
      <inkml:brushProperty name="width" value="0.05" units="cm"/>
      <inkml:brushProperty name="height" value="0.05" units="cm"/>
    </inkml:brush>
  </inkml:definitions>
  <inkml:trace contextRef="#ctx0" brushRef="#br0">1869 238 9834 0 0,'-23'-29'7138'0'0,"20"24"-7159"0"0,0 1 1 0 0,0-1 0 0 0,0 1-1 0 0,-1 0 1 0 0,1 1-1 0 0,-1-1 1 0 0,0 1 0 0 0,0-1-1 0 0,-1 1 1 0 0,-6-4 0 0 0,-89-44-1074 0 0,64 31 1549 0 0,-2 1-1 0 0,-62-21 0 0 0,68 31-158 0 0,-1 1 0 0 0,0 2 0 0 0,0 1 0 0 0,0 2 0 0 0,0 1 0 0 0,-1 2-1 0 0,1 1 1 0 0,0 2 0 0 0,-65 13 0 0 0,61-6-246 0 0,0 1-1 0 0,1 1 0 0 0,0 3 1 0 0,1 1-1 0 0,1 1 0 0 0,0 2 1 0 0,1 1-1 0 0,-42 35 0 0 0,-213 204-201 0 0,220-189 140 0 0,2 4 0 0 0,4 2 0 0 0,3 3-1 0 0,4 2 1 0 0,-54 107 0 0 0,94-161 237 0 0,2 0 0 0 0,-11 35 0 0 0,21-53-171 0 0,0 0 1 0 0,1-1-1 0 0,0 1 1 0 0,1 0-1 0 0,0 0 1 0 0,0 0-1 0 0,1 0 1 0 0,0 0-1 0 0,0 0 1 0 0,1 0-1 0 0,0 0 0 0 0,3 9 1 0 0,-3-16-40 0 0,0 1 0 0 0,1-1 0 0 0,-1 1 0 0 0,0-1-1 0 0,1 0 1 0 0,0 0 0 0 0,-1 1 0 0 0,1-1 0 0 0,0 0 0 0 0,0-1 0 0 0,0 1 0 0 0,0 0 0 0 0,1 0-1 0 0,-1-1 1 0 0,0 1 0 0 0,1-1 0 0 0,-1 0 0 0 0,1 0 0 0 0,-1 0 0 0 0,1 0 0 0 0,0 0 0 0 0,-1-1-1 0 0,1 1 1 0 0,0-1 0 0 0,-1 1 0 0 0,1-1 0 0 0,0 0 0 0 0,0 0 0 0 0,0 0 0 0 0,3-1 0 0 0,10-1 58 0 0,0-1 1 0 0,0 0-1 0 0,29-11 1 0 0,-39 12-47 0 0,72-27 98 0 0,81-44 1 0 0,-50 21-93 0 0,367-144-6 0 0,-286 121-58 0 0,-152 60 74 0 0,-1-2 0 0 0,-1-1-1 0 0,0-2 1 0 0,-2-1 0 0 0,0-2 0 0 0,54-48 0 0 0,-79 62 26 0 0,0 0 0 0 0,-1-1-1 0 0,0-1 1 0 0,-1 1 0 0 0,0-1 0 0 0,0-1 0 0 0,-1 1-1 0 0,-1-1 1 0 0,0 0 0 0 0,4-15 0 0 0,-8 23-35 0 0,0-1 0 0 0,0 0 0 0 0,0 0-1 0 0,-1 0 1 0 0,0 0 0 0 0,0 0 0 0 0,0 1 0 0 0,0-1 0 0 0,-1 0 0 0 0,0 0 0 0 0,0 0 0 0 0,0 0-1 0 0,-1 1 1 0 0,1-1 0 0 0,-1 1 0 0 0,0-1 0 0 0,-1 1 0 0 0,1 0 0 0 0,-1-1 0 0 0,0 1 0 0 0,0 1-1 0 0,0-1 1 0 0,0 0 0 0 0,-1 1 0 0 0,1-1 0 0 0,-1 1 0 0 0,0 0 0 0 0,0 0 0 0 0,-6-3 0 0 0,-6-2-77 0 0,0 0 0 0 0,-1 1 1 0 0,0 0-1 0 0,0 2 0 0 0,0 0 1 0 0,-26-4-1 0 0,14 5-309 0 0,0 1 0 0 0,-1 1 0 0 0,-34 3 0 0 0,42 1-954 0 0,0 1 0 0 0,1 1 0 0 0,-30 9 1 0 0,29-6-2184 0 0,1 1 0 0 0,0 1 0 0 0,-24 15 0 0 0,17-8-332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30.086"/>
    </inkml:context>
    <inkml:brush xml:id="br0">
      <inkml:brushProperty name="width" value="0.05" units="cm"/>
      <inkml:brushProperty name="height" value="0.05" units="cm"/>
    </inkml:brush>
  </inkml:definitions>
  <inkml:trace contextRef="#ctx0" brushRef="#br0">2623 544 7242 0 0,'1'-2'747'0'0,"0"-1"0"0"0,-1 0-1 0 0,1 0 1 0 0,-1 0 0 0 0,1 0 0 0 0,-1 1 0 0 0,0-1 0 0 0,0 0 0 0 0,0 0 0 0 0,-1 0 0 0 0,1 0 0 0 0,-1 0 0 0 0,1 0 0 0 0,-1 1 0 0 0,0-1 0 0 0,-2-4 0 0 0,1 3-349 0 0,-1 0-1 0 0,0 0 1 0 0,0 0 0 0 0,0 0-1 0 0,0 1 1 0 0,0-1-1 0 0,-1 1 1 0 0,1 0 0 0 0,-7-4-1 0 0,-7-3-474 0 0,-1 0-1 0 0,0 2 0 0 0,-37-13 1 0 0,36 14 1188 0 0,-112-36-809 0 0,-1 5 0 0 0,-2 6-1 0 0,-164-18 1 0 0,-416 0-371 0 0,255 53 268 0 0,365 3-221 0 0,1 5 1 0 0,-172 43 0 0 0,253-51-31 0 0,1 0 1 0 0,-1 1 0 0 0,1 1 0 0 0,0 0 0 0 0,0 0 0 0 0,-13 10-1 0 0,20-12 3 0 0,1 0-1 0 0,-1 0 0 0 0,1 0 0 0 0,0 0 1 0 0,0 1-1 0 0,0-1 0 0 0,1 1 0 0 0,-1 0 1 0 0,1-1-1 0 0,0 1 0 0 0,0 0 0 0 0,0 0 1 0 0,0 1-1 0 0,1-1 0 0 0,0 0 0 0 0,0 0 1 0 0,0 1-1 0 0,0-1 0 0 0,1 1 0 0 0,-1 5 1 0 0,3 10-150 0 0,0 1 1 0 0,1-1 0 0 0,1 1 0 0 0,1-1 0 0 0,0 0-1 0 0,2-1 1 0 0,0 0 0 0 0,2 0 0 0 0,16 28-1 0 0,5 3-108 0 0,3-1-1 0 0,43 48 0 0 0,-39-52 192 0 0,2-2 0 0 0,1-1 1 0 0,3-3-1 0 0,1-1 1 0 0,2-2-1 0 0,1-2 1 0 0,2-2-1 0 0,103 49 0 0 0,-72-48 242 0 0,1-3 0 0 0,2-4 0 0 0,0-4 0 0 0,113 15 0 0 0,-123-27 94 0 0,1-4-1 0 0,0-4 1 0 0,0-2-1 0 0,0-4 1 0 0,99-18-1 0 0,-91 4 49 0 0,-1-4-1 0 0,-1-4 1 0 0,-1-3-1 0 0,-2-3 1 0 0,-1-4-1 0 0,-2-3 1 0 0,-2-3-1 0 0,91-69 1 0 0,-110 70 107 0 0,49-49 0 0 0,-83 71-191 0 0,0-2 1 0 0,-1 1 0 0 0,-2-2-1 0 0,0-1 1 0 0,18-32-1 0 0,-30 46-132 0 0,0 0-1 0 0,-1 0 1 0 0,1 0-1 0 0,-2 0 1 0 0,1 0-1 0 0,-1-1 1 0 0,-1 1-1 0 0,0-1 0 0 0,0 1 1 0 0,-1-1-1 0 0,0 0 1 0 0,-1 1-1 0 0,-2-18 1 0 0,-1 14-38 0 0,0 1 0 0 0,0-1 0 0 0,-1 1 1 0 0,-1 0-1 0 0,0 0 0 0 0,0 1 0 0 0,-1 0 1 0 0,-1 0-1 0 0,-9-11 0 0 0,-7-3-24 0 0,-1 1-1 0 0,0 1 1 0 0,-2 1 0 0 0,-1 2 0 0 0,0 0-1 0 0,-58-28 1 0 0,1 7-11 0 0,-1 4 1 0 0,-1 4-1 0 0,-2 4 0 0 0,-1 3 0 0 0,-101-14 0 0 0,121 29-97 0 0,-1 4 0 0 0,0 3-1 0 0,0 2 1 0 0,0 4-1 0 0,0 3 1 0 0,0 3-1 0 0,-91 23 1 0 0,128-22-462 0 0,1 1 0 0 0,0 2 1 0 0,1 1-1 0 0,-57 33 0 0 0,71-35-1027 0 0,0 2 0 0 0,1 0 0 0 0,-23 23 1 0 0,28-24-738 0 0,1 1 0 0 0,0 0 0 0 0,1 1 1 0 0,1 0-1 0 0,-9 16 0 0 0,5-2-830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31.458"/>
    </inkml:context>
    <inkml:brush xml:id="br0">
      <inkml:brushProperty name="width" value="0.05" units="cm"/>
      <inkml:brushProperty name="height" value="0.05" units="cm"/>
    </inkml:brush>
  </inkml:definitions>
  <inkml:trace contextRef="#ctx0" brushRef="#br0">2204 196 3385 0 0,'-35'-25'9054'0'0,"-2"3"-6015"0"0,30 19-2848 0 0,1 0 0 0 0,-1 1 0 0 0,-1-1 0 0 0,1 2 0 0 0,0-1 1 0 0,0 1-1 0 0,-1-1 0 0 0,1 2 0 0 0,-13 0 0 0 0,-62 5 757 0 0,-127 1 2429 0 0,-342-33-1930 0 0,-73 36-1283 0 0,582-6-243 0 0,0 2 0 0 0,0 2 1 0 0,1 2-1 0 0,0 1 0 0 0,0 2 0 0 0,-41 19 1 0 0,62-21-146 0 0,1 0 0 0 0,0 1 1 0 0,0 1-1 0 0,1 0 0 0 0,-27 27 1 0 0,34-28-72 0 0,0 0 0 0 0,1 1 0 0 0,1 0 0 0 0,0 1 0 0 0,0 0 0 0 0,1 1 0 0 0,1-1 0 0 0,-10 29 0 0 0,12-27 129 0 0,1 0 1 0 0,1 0-1 0 0,0 1 0 0 0,1-1 0 0 0,0 1 0 0 0,2-1 0 0 0,0 1 0 0 0,0-1 0 0 0,2 1 0 0 0,3 18 0 0 0,0-14 96 0 0,0 0 0 0 0,2 0 1 0 0,0 0-1 0 0,1-1 0 0 0,1-1 0 0 0,1 1 0 0 0,14 19 0 0 0,-7-15 81 0 0,0-1 1 0 0,2-1-1 0 0,0 0 1 0 0,2-1-1 0 0,0-1 1 0 0,1-1-1 0 0,1-1 0 0 0,0-1 1 0 0,1-1-1 0 0,1-1 1 0 0,40 15-1 0 0,-8-9-1 0 0,1-3 0 0 0,1-3 0 0 0,1-2-1 0 0,61 4 1 0 0,244-6-600 0 0,51-44-105 0 0,-315 18 1145 0 0,-1-4 1 0 0,106-37 0 0 0,-158 39 169 0 0,-1-1 0 0 0,-1-3 0 0 0,0-2 0 0 0,-2-2 0 0 0,-1-1 0 0 0,47-41 0 0 0,-80 61-349 0 0,-1-2 0 0 0,0 1 0 0 0,0-1 1 0 0,-1-1-1 0 0,0 0 0 0 0,-1 0 0 0 0,0 0 1 0 0,7-14-1 0 0,-12 20-180 0 0,0 0 0 0 0,-1 0 0 0 0,0 0 0 0 0,0-1 0 0 0,0 1 0 0 0,0 0-1 0 0,0 0 1 0 0,-1-1 0 0 0,0 1 0 0 0,0 0 0 0 0,0-1 0 0 0,0 1 0 0 0,-1 0 0 0 0,0 0 0 0 0,0 0 0 0 0,0-1 0 0 0,0 1 0 0 0,-1 0 0 0 0,1 0 0 0 0,-1 0 0 0 0,0 1 0 0 0,0-1 0 0 0,-1 0 0 0 0,1 1 0 0 0,-1-1 0 0 0,1 1 0 0 0,-5-4 0 0 0,-11-8-3 0 0,0 0 1 0 0,-2 1-1 0 0,0 1 1 0 0,0 1 0 0 0,-1 1-1 0 0,-26-10 1 0 0,3-1-92 0 0,-453-206-1385 0 0,413 191 672 0 0,-191-75-5200 0 0,85 52-5738 0 0,123 42 4745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32.163"/>
    </inkml:context>
    <inkml:brush xml:id="br0">
      <inkml:brushProperty name="width" value="0.05" units="cm"/>
      <inkml:brushProperty name="height" value="0.05" units="cm"/>
    </inkml:brush>
  </inkml:definitions>
  <inkml:trace contextRef="#ctx0" brushRef="#br0">1629 5 11274 0 0,'-5'-5'7694'0'0,"4"5"-7474"0"0,-11 2 1628 0 0,-9 6-1495 0 0,-25 14-444 0 0,0-1 1 0 0,-1-2-1 0 0,0-3 0 0 0,-2-1 1 0 0,0-3-1 0 0,0-2 1 0 0,-1-2-1 0 0,-68 2 1 0 0,117-10 83 0 0,-304 18-541 0 0,265-12 649 0 0,1 1-1 0 0,0 2 0 0 0,0 2 0 0 0,1 2 0 0 0,-59 27 0 0 0,63-22-89 0 0,2 2-1 0 0,-1 1 0 0 0,2 2 1 0 0,1 1-1 0 0,1 1 0 0 0,1 1 1 0 0,2 2-1 0 0,0 1 0 0 0,2 0 1 0 0,1 2-1 0 0,-30 55 0 0 0,33-50-24 0 0,2 1-1 0 0,2 1 0 0 0,2 1 0 0 0,1 0 0 0 0,1 1 0 0 0,3 0 0 0 0,1 1 0 0 0,3 0 0 0 0,0 0 0 0 0,3 71 0 0 0,5-87-4 0 0,0 1-1 0 0,1-2 1 0 0,1 1-1 0 0,2 0 1 0 0,0-1-1 0 0,2 0 1 0 0,0-1-1 0 0,2 0 1 0 0,1-1-1 0 0,0 0 1 0 0,2 0-1 0 0,0-2 1 0 0,1 1 0 0 0,1-2-1 0 0,1 0 1 0 0,1-1-1 0 0,1-1 1 0 0,0-1-1 0 0,1 0 1 0 0,1-2-1 0 0,0 0 1 0 0,1-1-1 0 0,0-2 1 0 0,1 0-1 0 0,36 11 1 0 0,-16-10-34 0 0,1-2 0 0 0,0-2 0 0 0,0-2 0 0 0,1-2 0 0 0,-1-1 1 0 0,1-3-1 0 0,0-2 0 0 0,0-2 0 0 0,-1-1 0 0 0,70-19 0 0 0,-39 3 99 0 0,-1-3 0 0 0,-2-4 0 0 0,0-2-1 0 0,-2-4 1 0 0,84-55 0 0 0,-110 59 212 0 0,-1-1 0 0 0,-2-3 0 0 0,-2-1 1 0 0,-1-3-1 0 0,61-76 0 0 0,-43 38 148 0 0,-3-3-1 0 0,59-119 1 0 0,-100 176-286 0 0,-2-1 0 0 0,0 0 1 0 0,-1 0-1 0 0,-2-1 0 0 0,9-43 1 0 0,-15 58-75 0 0,0 1 0 0 0,-1 0 0 0 0,1-1 0 0 0,-1 1 0 0 0,-1-1 0 0 0,0 1 0 0 0,0-1 0 0 0,-1 1 0 0 0,0 0 0 0 0,0-1 0 0 0,-1 1 0 0 0,0 0 0 0 0,0 1 0 0 0,-1-1 0 0 0,0 0 0 0 0,0 1 0 0 0,-1 0 0 0 0,0 0 0 0 0,0 1 0 0 0,-9-10 0 0 0,-2 2-60 0 0,-2 1-1 0 0,1 0 1 0 0,-1 1 0 0 0,-1 1-1 0 0,0 0 1 0 0,-1 2-1 0 0,-35-13 1 0 0,-154-31-2085 0 0,128 35 126 0 0,-99-17-11537 0 0,125 26 6994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35.058"/>
    </inkml:context>
    <inkml:brush xml:id="br0">
      <inkml:brushProperty name="width" value="0.05" units="cm"/>
      <inkml:brushProperty name="height" value="0.05" units="cm"/>
    </inkml:brush>
  </inkml:definitions>
  <inkml:trace contextRef="#ctx0" brushRef="#br0">1 0 8 0 0,'90'141'40'0'0,"-21"-35"10026"0"0,-2 1-56 0 0,-57-94-7953 0 0,-14-14-2073 0 0,-2-1-400 0 0,0 4-513 0 0,-3-1-943 0 0,0 5-2353 0 0,4 3-632 0 0,5 9-4073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2:40.085"/>
    </inkml:context>
    <inkml:brush xml:id="br0">
      <inkml:brushProperty name="width" value="0.05" units="cm"/>
      <inkml:brushProperty name="height" value="0.05" units="cm"/>
    </inkml:brush>
  </inkml:definitions>
  <inkml:trace contextRef="#ctx0" brushRef="#br0">21 1 22861 0 0,'4'10'22'0'0,"62"175"1075"0"0,-65-185-1081 0 0,-1 0 1 0 0,0 1-1 0 0,0-1 0 0 0,0 1 1 0 0,-1-1-1 0 0,1 0 0 0 0,0 1 1 0 0,0-1-1 0 0,0 1 1 0 0,0-1-1 0 0,0 0 0 0 0,0 1 1 0 0,-1-1-1 0 0,1 1 0 0 0,0-1 1 0 0,0 0-1 0 0,0 1 1 0 0,-1-1-1 0 0,1 0 0 0 0,0 1 1 0 0,-1-1-1 0 0,1 0 0 0 0,0 0 1 0 0,0 1-1 0 0,-1-1 1 0 0,1 0-1 0 0,-1 0 0 0 0,1 1 1 0 0,0-1-1 0 0,-1 0 0 0 0,1 0 1 0 0,0 0-1 0 0,-1 0 1 0 0,1 0-1 0 0,-1 0 0 0 0,1 0 1 0 0,-1 0-1 0 0,1 0 0 0 0,0 0 1 0 0,-1 0-1 0 0,0 0 0 0 0,-20 0-29 0 0,18 0 10 0 0,1 1-235 0 0,-1-1 0 0 0,1 1 0 0 0,-1 0 1 0 0,1 0-1 0 0,0 0 0 0 0,-1 0 0 0 0,1 0 0 0 0,0 1 1 0 0,0-1-1 0 0,0 1 0 0 0,0-1 0 0 0,0 1 1 0 0,1 0-1 0 0,-1 0 0 0 0,0 0 0 0 0,1 0 1 0 0,-1 0-1 0 0,1 0 0 0 0,0 0 0 0 0,-1 0 0 0 0,1 1 1 0 0,0-1-1 0 0,1 0 0 0 0,-1 1 0 0 0,0-1 1 0 0,1 1-1 0 0,-1 3 0 0 0,-2 10-3280 0 0,0 0 0 0 0,0 33 0 0 0,3-43 2650 0 0,-1 41-5695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19:50:23.766"/>
    </inkml:context>
    <inkml:brush xml:id="br0">
      <inkml:brushProperty name="width" value="0.05" units="cm"/>
      <inkml:brushProperty name="height" value="0.05" units="cm"/>
      <inkml:brushProperty name="color" value="#AB008B"/>
    </inkml:brush>
  </inkml:definitions>
  <inkml:trace contextRef="#ctx0" brushRef="#br0">5006 153 7642 0 0,'-18'-16'2360'0'0,"6"3"-1865"0"0,-2 0 1 0 0,1 2-1 0 0,-1-1 0 0 0,-26-14 1 0 0,30 22-527 0 0,0 0 1 0 0,-1 0 0 0 0,0 1-1 0 0,0 0 1 0 0,-17-1 0 0 0,-58 0-561 0 0,6 1 246 0 0,2-11 567 0 0,4 0-183 0 0,35 11-148 0 0,0 2-1 0 0,-58 5 0 0 0,-79 20-339 0 0,90-10 117 0 0,-275 34 985 0 0,298-42 1605 0 0,-70-3 0 0 0,97-3-1902 0 0,-325 7-920 0 0,0 4 1126 0 0,262-1-522 0 0,-124 30-1 0 0,-94 42 14 0 0,258-65-34 0 0,-528 196 54 0 0,372-111-65 0 0,159-71 42 0 0,1 2 0 0 0,2 3 1 0 0,-50 45-1 0 0,74-54-57 0 0,-48 56 0 0 0,-18 40 75 0 0,81-104-21 0 0,-12 22 31 0 0,1 1-1 0 0,2 0 1 0 0,-22 58-1 0 0,27-58-63 0 0,-86 179 4 0 0,67-151-12 0 0,-49 69 1 0 0,27-51 259 0 0,3 3 1 0 0,-81 177 0 0 0,110-194 190 0 0,-33 149 1 0 0,60-223-457 0 0,-19 92 97 0 0,4 1 0 0 0,-5 129-1 0 0,15 191-402 0 0,5-176 121 0 0,3 81 290 0 0,2-249-21 0 0,2 0 1 0 0,24 106 0 0 0,-17-120-72 0 0,2-1 1 0 0,34 77 0 0 0,-34-98-78 0 0,1-1 0 0 0,1 0 1 0 0,1-2-1 0 0,45 54 0 0 0,-40-58-3 0 0,2 0 1 0 0,0-2-1 0 0,1-1 0 0 0,54 34 0 0 0,-14-19 155 0 0,1-2-1 0 0,2-4 1 0 0,122 38 0 0 0,-28-23 245 0 0,255 36 0 0 0,176-27-329 0 0,-344-50 301 0 0,1-11 1 0 0,385-62-1 0 0,-424 30-147 0 0,362-115 1 0 0,-491 124-14 0 0,471-181 787 0 0,-185 22-433 0 0,-19-39-415 0 0,-244 144 65 0 0,-4-3 0 0 0,94-102-1 0 0,-123 107 162 0 0,-3-5 0 0 0,-3-2 0 0 0,93-157-1 0 0,-133 190-56 0 0,-1-1 0 0 0,-3-1 0 0 0,-2-2 0 0 0,-2 0 0 0 0,16-80 0 0 0,-26 85-80 0 0,-2-1 0 0 0,-3 1 0 0 0,-1-1 1 0 0,-3 0-1 0 0,-2 0 0 0 0,-10-74 1 0 0,-10 9-89 0 0,-4 1 0 0 0,-5 2 0 0 0,-5 1 0 0 0,-64-143 0 0 0,48 142-29 0 0,-69-112 0 0 0,77 158 42 0 0,-3 1 0 0 0,-87-100 0 0 0,100 134-51 0 0,-1 2 1 0 0,-2 1-1 0 0,-1 2 0 0 0,-1 1 0 0 0,-1 3 0 0 0,-68-35 0 0 0,55 38-90 0 0,0 1-1 0 0,-1 3 0 0 0,-1 3 0 0 0,-1 2 0 0 0,-64-7 0 0 0,-25 7 55 0 0,-211 8-1 0 0,308 7 28 0 0,-113 7 16 0 0,137-5-116 0 0,-1 1 1 0 0,2 1-1 0 0,-1 1 0 0 0,-38 16 0 0 0,52-18-109 0 0,0 1-1 0 0,0 0 0 0 0,0 1 0 0 0,1 0 0 0 0,-1 1 0 0 0,1 0 0 0 0,1 0 0 0 0,-1 1 0 0 0,1 0 0 0 0,1 0 0 0 0,-10 15 0 0 0,10-12-883 0 0,0 0 0 0 0,0 1 0 0 0,-6 20-1 0 0,8-17-1220 0 0,0-1-1 0 0,1 1 0 0 0,-2 15 0 0 0,3-6-4556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19:50:27.015"/>
    </inkml:context>
    <inkml:brush xml:id="br0">
      <inkml:brushProperty name="width" value="0.05" units="cm"/>
      <inkml:brushProperty name="height" value="0.05" units="cm"/>
      <inkml:brushProperty name="color" value="#AB008B"/>
    </inkml:brush>
  </inkml:definitions>
  <inkml:trace contextRef="#ctx0" brushRef="#br0">92 59 6481 0 0,'-6'-1'1006'0'0,"-1"0"-555"0"0,0 0 0 0 0,0-1 0 0 0,0 0 0 0 0,-8-3 0 0 0,14 4-429 0 0,-1 0 0 0 0,0 0 1 0 0,0 0-1 0 0,1 0 0 0 0,-1-1 0 0 0,0 1 0 0 0,1 0 0 0 0,-1-1 0 0 0,1 0 0 0 0,0 1 0 0 0,-1-1 0 0 0,1 0 0 0 0,0 1 0 0 0,0-1 0 0 0,0 0 0 0 0,0 0 0 0 0,0 0 0 0 0,0-4 0 0 0,0 5 23 0 0,1 0 0 0 0,0 0 0 0 0,0 0 0 0 0,0 0 0 0 0,-1 0 1 0 0,1 0-1 0 0,-1 1 0 0 0,1-1 0 0 0,0 0 0 0 0,-1 0 0 0 0,0 0 0 0 0,1 0 0 0 0,-1 1 0 0 0,0-2 1 0 0,1 2-27 0 0,0 0 1 0 0,-1 0 0 0 0,1 0 0 0 0,0 0 0 0 0,0 0-1 0 0,-1 0 1 0 0,1 0 0 0 0,0 1 0 0 0,0-1 0 0 0,0 0-1 0 0,-1 0 1 0 0,1 0 0 0 0,0 0 0 0 0,0 0 0 0 0,0 0-1 0 0,0 1 1 0 0,-1-1 0 0 0,1 0 0 0 0,0 0 0 0 0,0 0-1 0 0,0 0 1 0 0,0 1 0 0 0,0-1 0 0 0,-1 0 0 0 0,1 0-1 0 0,0 0 1 0 0,0 1 0 0 0,0-1 0 0 0,0 0 0 0 0,0 0 0 0 0,0 0-1 0 0,0 1 1 0 0,0-1 0 0 0,-1 4 85 0 0,0 0 1 0 0,0 0-1 0 0,0 0 1 0 0,1 0-1 0 0,-1 6 1 0 0,1-3 190 0 0,1 0 1 0 0,-1 1-1 0 0,1-1 1 0 0,1 0-1 0 0,-1 0 1 0 0,1 0-1 0 0,1 0 1 0 0,-1 0-1 0 0,6 11 1 0 0,-1 0 557 0 0,10 35 0 0 0,-13-39-807 0 0,0 0 0 0 0,1-1 0 0 0,0 1 0 0 0,13 22 0 0 0,29 28 366 0 0,-32-44 125 0 0,27 41-1 0 0,-7-5-394 0 0,-19-33-82 0 0,72 92 184 0 0,-58-78-250 0 0,-7-7-24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19:50:28.747"/>
    </inkml:context>
    <inkml:brush xml:id="br0">
      <inkml:brushProperty name="width" value="0.05" units="cm"/>
      <inkml:brushProperty name="height" value="0.05" units="cm"/>
      <inkml:brushProperty name="color" value="#AB008B"/>
    </inkml:brush>
  </inkml:definitions>
  <inkml:trace contextRef="#ctx0" brushRef="#br0">67 228 11947 0 0,'-2'0'262'0'0,"-1"0"0"0"0,1 0 1 0 0,-1 0-1 0 0,1 0 0 0 0,-1 0 1 0 0,1-1-1 0 0,0 1 0 0 0,-1-1 1 0 0,1 0-1 0 0,0 0 1 0 0,-1 0-1 0 0,1 0 0 0 0,0 0 1 0 0,-3-2-1 0 0,7 1-281 0 0,0 1 0 0 0,0 0 0 0 0,0 0 0 0 0,0 0 0 0 0,0 0 0 0 0,0 1 1 0 0,0-1-1 0 0,0 0 0 0 0,4 0 0 0 0,-4 2 26 0 0,-1-1 0 0 0,1 0 0 0 0,-1 1 0 0 0,1 0 0 0 0,-1-1 0 0 0,1 1 0 0 0,-1 0 0 0 0,1-1 0 0 0,-1 1 0 0 0,0 0 0 0 0,0 0 0 0 0,1 0 1 0 0,-1 1-1 0 0,0-1 0 0 0,0 0 0 0 0,0 0 0 0 0,0 1 0 0 0,0-1 0 0 0,0 0 0 0 0,0 3 0 0 0,17 35 896 0 0,-13-28-591 0 0,13 27 391 0 0,32 47 0 0 0,-26-47-66 0 0,-21-32-514 0 0,0-1 1 0 0,0 1 0 0 0,1-1-1 0 0,0 0 1 0 0,0-1 0 0 0,0 1-1 0 0,1-1 1 0 0,-1 1 0 0 0,1-2-1 0 0,8 7 1 0 0,-13-10-98 0 0,1 0 0 0 0,-1 0 0 0 0,1 1 0 0 0,-1-1 0 0 0,0 0-1 0 0,1 0 1 0 0,-1 1 0 0 0,1-1 0 0 0,-1 0 0 0 0,0 0 0 0 0,1 0 0 0 0,-1 0 0 0 0,1 0 0 0 0,-1 0 0 0 0,1 0-1 0 0,-1 0 1 0 0,1 0 0 0 0,-1 0 0 0 0,1 0 0 0 0,-1 0 0 0 0,0 0 0 0 0,1 0 0 0 0,-1 0 0 0 0,1 0 0 0 0,-1 0-1 0 0,1-1 1 0 0,-1 1 0 0 0,1 0 0 0 0,-1-1-6 0 0,0 0 0 0 0,0 0 0 0 0,0 1 0 0 0,0-1 0 0 0,0 0 0 0 0,-1 1-1 0 0,1-1 1 0 0,0 0 0 0 0,0 1 0 0 0,-1-1 0 0 0,1 0 0 0 0,0 1 0 0 0,0-1 0 0 0,-1 1 0 0 0,0-2 0 0 0,-20-25-120 0 0,-51-60-323 0 0,39 46 397 0 0,-62-69-114 0 0,90 105 137 0 0,1-1-1 0 0,-1 1 1 0 0,1-1-1 0 0,1 0 1 0 0,-7-12-1 0 0,9 16 2 0 0,1 0 1 0 0,-1 0-1 0 0,1 0 0 0 0,-1 0 0 0 0,1 0 0 0 0,0 0 0 0 0,-1 0 0 0 0,1 0 1 0 0,0 0-1 0 0,0 0 0 0 0,0 0 0 0 0,1 0 0 0 0,-1 0 0 0 0,0 0 0 0 0,1 1 1 0 0,-1-1-1 0 0,1 0 0 0 0,-1 0 0 0 0,1 0 0 0 0,0 0 0 0 0,0 1 1 0 0,0-1-1 0 0,0 0 0 0 0,0 1 0 0 0,2-4 0 0 0,8-5-9 0 0,0 0-1 0 0,1 1 0 0 0,0 0 1 0 0,1 1-1 0 0,25-13 1 0 0,-13 6-13 0 0,-9 7-1 0 0,-1 0 0 0 0,29-10 0 0 0,-37 16 28 0 0,0 0-1 0 0,0 0 1 0 0,0 1-1 0 0,0 0 1 0 0,1 0-1 0 0,-1 1 1 0 0,0 0-1 0 0,1 0 1 0 0,7 2-1 0 0,-13-1 9 0 0,0-1 0 0 0,0 1 0 0 0,0-1 1 0 0,0 1-1 0 0,0 0 0 0 0,-1 0 0 0 0,1 0 0 0 0,0 0 0 0 0,0 0 0 0 0,0 1 0 0 0,-1-1 0 0 0,1 0 0 0 0,-1 1 0 0 0,1 0 0 0 0,-1-1 0 0 0,1 1 0 0 0,-1 0 0 0 0,2 3 0 0 0,-2-2 15 0 0,1 1-1 0 0,-1-1 1 0 0,0 1 0 0 0,0 0-1 0 0,0-1 1 0 0,-1 1-1 0 0,1 0 1 0 0,-1 0 0 0 0,0 0-1 0 0,0 4 1 0 0,-1 3 46 0 0,0 0-1 0 0,-1 0 1 0 0,0 0-1 0 0,-1 1 1 0 0,0-2-1 0 0,-6 16 1 0 0,6-19-53 0 0,-3 8 60 0 0,0-1 0 0 0,-2 1 0 0 0,-13 20-1 0 0,18-31-37 0 0,0 0-1 0 0,0 0 1 0 0,0-1-1 0 0,-1 1 1 0 0,1-1-1 0 0,-1 0 1 0 0,0 0-1 0 0,0-1 1 0 0,0 1-1 0 0,0-1 1 0 0,-1 0-1 0 0,1 0 1 0 0,0 0-1 0 0,-1-1 1 0 0,-8 2 0 0 0,-4-1 85 0 0,-26 0 1 0 0,34-2-92 0 0,25 3-93 0 0,0 2 0 0 0,20 8 1 0 0,-13-4 6 0 0,-2-3 26 0 0,1 0 0 0 0,43 5 0 0 0,45-4 181 0 0,-49-4 24 0 0,30 5 36 0 0,-91-8-396 0 0,1 0 0 0 0,0 0 0 0 0,-1 0 0 0 0,1 0 0 0 0,0 0 0 0 0,-1 0 0 0 0,1-1 0 0 0,0 1 0 0 0,-1 0 0 0 0,1 0 0 0 0,-1-1 0 0 0,1 1 0 0 0,0 0 0 0 0,-1-1 0 0 0,1 1 0 0 0,-1 0 0 0 0,1-1 0 0 0,0 0 0 0 0,-1 0-528 0 0,1 0-1 0 0,-1 1 1 0 0,1-1-1 0 0,-1 0 1 0 0,0 0-1 0 0,1 0 1 0 0,-1 0-1 0 0,0 0 1 0 0,1 0-1 0 0,-1 0 1 0 0,0 0-1 0 0,0 0 1 0 0,0 0-1 0 0,0-2 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1:41.042"/>
    </inkml:context>
    <inkml:brush xml:id="br0">
      <inkml:brushProperty name="width" value="0.05" units="cm"/>
      <inkml:brushProperty name="height" value="0.05" units="cm"/>
    </inkml:brush>
  </inkml:definitions>
  <inkml:trace contextRef="#ctx0" brushRef="#br0">1973 890 9778 0 0,'-14'-17'4329'0'0,"5"12"-3784"0"0,8 5-619 0 0,0 1 0 0 0,0 0 0 0 0,1 0 0 0 0,-1 0 0 0 0,0 0 0 0 0,0 0-1 0 0,1 0 1 0 0,-1 0 0 0 0,1 0 0 0 0,-1 0 0 0 0,1 0 0 0 0,0 1 0 0 0,-1-1 0 0 0,1 0 0 0 0,0 0 0 0 0,0 0 0 0 0,0 1 0 0 0,0-1-1 0 0,0 0 1 0 0,0 0 0 0 0,0 0 0 0 0,0 3 0 0 0,-1 11 245 0 0,-2 0-1 0 0,1 0 1 0 0,-2 0-1 0 0,0 0 1 0 0,-1 0 0 0 0,-1-1-1 0 0,0 1 1 0 0,0-2-1 0 0,-2 1 1 0 0,0-1 0 0 0,-10 14-1 0 0,12-16-91 0 0,0 0 0 0 0,1 1 0 0 0,1 0 0 0 0,0 0 0 0 0,0 0 0 0 0,-2 17 0 0 0,0-4-64 0 0,-20 115-30 0 0,-8 27 88 0 0,14-83 387 0 0,4 1 1 0 0,3 1 0 0 0,4 0-1 0 0,3 102 1 0 0,-8 96 575 0 0,11-259-1014 0 0,0-1 1 0 0,2 1-1 0 0,1-1 0 0 0,0 1 0 0 0,2-1 0 0 0,1 0 1 0 0,1 1-1 0 0,1-1 0 0 0,1-1 0 0 0,1 1 1 0 0,18 40-1 0 0,98 144-224 0 0,-94-162 173 0 0,47 59-20 0 0,5 9 7 0 0,-58-77 32 0 0,2-2 1 0 0,2 0-1 0 0,57 56 0 0 0,-30-42-3 0 0,88 62 0 0 0,-21-25 234 0 0,146 78 1 0 0,-176-121-123 0 0,1-4 1 0 0,2-4-1 0 0,1-4 1 0 0,1-4-1 0 0,182 26 0 0 0,505 4 300 0 0,-747-55-389 0 0,825-10-117 0 0,-1-59 118 0 0,356-84 1202 0 0,-661 78-863 0 0,1163-107 661 0 0,-1086 120-431 0 0,404-56 417 0 0,431-39 265 0 0,123 55-971 0 0,-442-6 77 0 0,30-9-18 0 0,-271 94-249 0 0,-705 18-85 0 0,601-60 431 0 0,-11-85 62 0 0,-274 9-319 0 0,-8-27-65 0 0,-389 125-68 0 0,160-48 30 0 0,95-34-154 0 0,-350 114 80 0 0,-1-1 1 0 0,1-1-1 0 0,-2-2 0 0 0,41-26 0 0 0,-52 28-7 0 0,0 1 0 0 0,-1-1 0 0 0,0-1 0 0 0,0 0 0 0 0,-1-1 0 0 0,-1 0 0 0 0,-1-1 0 0 0,1 0 0 0 0,7-16 0 0 0,7-28 37 0 0,-2 0 0 0 0,-2-2 0 0 0,15-85 0 0 0,-1 11-1 0 0,-6 24 31 0 0,28-215 1 0 0,-50 260-90 0 0,-4-1 0 0 0,-2 1 0 0 0,-2-1 0 0 0,-21-113 0 0 0,16 144-24 0 0,-2 1 1 0 0,-1 0-1 0 0,-2 0 0 0 0,-1 1 0 0 0,-2 1 1 0 0,-1 0-1 0 0,-1 1 0 0 0,-2 1 0 0 0,-40-49 1 0 0,56 76 9 0 0,0-1 1 0 0,0 1 0 0 0,-1 0-1 0 0,0 1 1 0 0,1-1 0 0 0,-1 1 0 0 0,0-1-1 0 0,0 1 1 0 0,0 0 0 0 0,-1 1-1 0 0,1-1 1 0 0,0 1 0 0 0,-1 0-1 0 0,1 0 1 0 0,-1 0 0 0 0,1 1 0 0 0,-1-1-1 0 0,1 1 1 0 0,-1 0 0 0 0,0 0-1 0 0,-5 2 1 0 0,-11 1-25 0 0,1 2-1 0 0,0 0 1 0 0,-30 13-1 0 0,2-2 60 0 0,1-3 6 0 0,0-3-1 0 0,-1-2 1 0 0,-78 3-1 0 0,-149-14 265 0 0,25 0-208 0 0,-457 45 44 0 0,-325 3 274 0 0,138-102-185 0 0,180 4-30 0 0,-890 41-82 0 0,1374 14-88 0 0,-589-20-5 0 0,0-29 22 0 0,-451-16 71 0 0,583 78-83 0 0,1 34 4 0 0,556-38-9 0 0,-725 48 13 0 0,-2-44-4 0 0,-136-68-46 0 0,295 9-14 0 0,-2 34-44 0 0,370 20-23 0 0,-550-4 51 0 0,209-64 120 0 0,506 41-90 0 0,-528-28 59 0 0,-1 66-335 0 0,-421 147-703 0 0,857-109 700 0 0,4 11 0 0 0,-457 191 0 0 0,422-127 270 0 0,13-6 126 0 0,259-121-496 0 0,-156 74 912 0 0,117-50-4023 0 0,3 4-5160 0 0,20-14 382 0 0,11-9 2620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19:50:29.482"/>
    </inkml:context>
    <inkml:brush xml:id="br0">
      <inkml:brushProperty name="width" value="0.05" units="cm"/>
      <inkml:brushProperty name="height" value="0.05" units="cm"/>
      <inkml:brushProperty name="color" value="#AB008B"/>
    </inkml:brush>
  </inkml:definitions>
  <inkml:trace contextRef="#ctx0" brushRef="#br0">124 129 12835 0 0,'-3'-1'207'0'0,"0"0"0"0"0,0 0 0 0 0,1 1 0 0 0,-1-1 0 0 0,0 1 0 0 0,0 0 0 0 0,0 0 0 0 0,0 0 0 0 0,0 0 0 0 0,0 1 0 0 0,0-1 0 0 0,0 1 0 0 0,0 0 0 0 0,0 0 0 0 0,0 0 0 0 0,1 0 0 0 0,-1 1 0 0 0,0-1 1 0 0,1 1-1 0 0,-1-1 0 0 0,1 1 0 0 0,-4 3 0 0 0,-1 2-268 0 0,0 1 1 0 0,0 0 0 0 0,1 0-1 0 0,-1 1 1 0 0,-5 12-1 0 0,10-18 100 0 0,1 0 0 0 0,-1 1 0 0 0,1-1 0 0 0,0 0 0 0 0,0 0 0 0 0,1 1 0 0 0,-1-1 0 0 0,1 0 0 0 0,-1 1 0 0 0,1-1 0 0 0,0 0 1 0 0,0 1-1 0 0,1-1 0 0 0,-1 1 0 0 0,1-1 0 0 0,-1 0 0 0 0,1 1 0 0 0,0-1 0 0 0,0 0 0 0 0,2 3 0 0 0,3 9 149 0 0,1-1 0 0 0,1 0 0 0 0,9 14 1 0 0,-1-3-89 0 0,-8-11-54 0 0,1-1 0 0 0,0 0 1 0 0,1-1-1 0 0,1 0 1 0 0,-1 0-1 0 0,2-1 0 0 0,-1-1 1 0 0,2 0-1 0 0,-1-1 1 0 0,1 0-1 0 0,0-1 0 0 0,1-1 1 0 0,26 11-1 0 0,-37-17 18 0 0,-1 0 0 0 0,1 0 0 0 0,0 0 0 0 0,0-1 1 0 0,0 1-1 0 0,0-1 0 0 0,0 0 0 0 0,0 0 0 0 0,0 0 0 0 0,0 0 0 0 0,0 0 0 0 0,0-1 0 0 0,0 1 0 0 0,0-1 0 0 0,0 0 0 0 0,0 0 1 0 0,0 0-1 0 0,0 0 0 0 0,-1-1 0 0 0,4-1 0 0 0,-2-1 18 0 0,-1 1 0 0 0,1-1 1 0 0,-1 1-1 0 0,0-1 0 0 0,0 0 0 0 0,0 0 1 0 0,0-1-1 0 0,-1 1 0 0 0,0-1 1 0 0,0 1-1 0 0,0-1 0 0 0,2-5 0 0 0,-2 1-20 0 0,0-1-1 0 0,0 0 1 0 0,0 0 0 0 0,-1 0-1 0 0,-1 0 1 0 0,1 0-1 0 0,-2 0 1 0 0,1 0-1 0 0,-1 0 1 0 0,-1 0-1 0 0,-4-18 1 0 0,-2 1 33 0 0,-1 0 0 0 0,-24-49 1 0 0,23 56-96 0 0,-1 1 0 0 0,0 0 1 0 0,-2 0-1 0 0,0 1 1 0 0,-24-24-1 0 0,25 31 0 0 0,-22-17-1 0 0,30 25-30 0 0,-1 0 0 0 0,0 0 0 0 0,0 0-1 0 0,0 1 1 0 0,-1 0 0 0 0,1 0 0 0 0,0 0 0 0 0,-7-1 0 0 0,11 3-31 0 0,1 0 0 0 0,-1 0 1 0 0,1 0-1 0 0,0 0 0 0 0,-1 0 0 0 0,1 0 1 0 0,-1 0-1 0 0,1 0 0 0 0,-1 0 1 0 0,1 0-1 0 0,-1 0 0 0 0,1 1 0 0 0,0-1 1 0 0,-1 0-1 0 0,1 0 0 0 0,-1 0 1 0 0,1 1-1 0 0,-1-1 0 0 0,1 0 0 0 0,0 0 1 0 0,-1 1-1 0 0,1-1 0 0 0,0 0 0 0 0,-1 1 1 0 0,1-1-1 0 0,0 1 0 0 0,0-1 1 0 0,-1 0-1 0 0,1 1 0 0 0,0-1 0 0 0,-1 2 1 0 0,1-1-144 0 0,0 1 0 0 0,-1 0 0 0 0,1-1 0 0 0,0 1 1 0 0,0 0-1 0 0,0 0 0 0 0,0-1 0 0 0,0 1 1 0 0,1 2-1 0 0,1 4-643 0 0,0-1 0 0 0,0 0 1 0 0,4 9-1 0 0,-4-9 595 0 0,1-1-1 0 0,0 0 1 0 0,1 0-1 0 0,-1-1 1 0 0,1 1-1 0 0,0-1 1 0 0,0 0-1 0 0,1 0 1 0 0,-1 0-1 0 0,1-1 1 0 0,0 1-1 0 0,0-1 1 0 0,1 0-1 0 0,-1-1 0 0 0,1 0 1 0 0,0 1-1 0 0,0-2 1 0 0,0 1-1 0 0,9 2 1 0 0,1-1 10 0 0,-1-1 0 0 0,1 0 0 0 0,30 0 0 0 0,-6-5-2915 0 0,-28 1-1737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19:50:29.994"/>
    </inkml:context>
    <inkml:brush xml:id="br0">
      <inkml:brushProperty name="width" value="0.05" units="cm"/>
      <inkml:brushProperty name="height" value="0.05" units="cm"/>
      <inkml:brushProperty name="color" value="#AB008B"/>
    </inkml:brush>
  </inkml:definitions>
  <inkml:trace contextRef="#ctx0" brushRef="#br0">43 8 14771 0 0,'-17'-5'3424'0'0,"-8"2"-2398"0"0,26 6-1228 0 0,0 0 1 0 0,1 0-1 0 0,0-1 0 0 0,0 1 0 0 0,0-1 0 0 0,3 4 0 0 0,8 1-337 0 0,-12-7 658 0 0,0 1 1 0 0,1-1-1 0 0,-1 1 0 0 0,0 0 0 0 0,1-1 1 0 0,-1 1-1 0 0,0 0 0 0 0,0 0 0 0 0,0 0 1 0 0,0 0-1 0 0,0 0 0 0 0,0 0 0 0 0,0 0 1 0 0,0 0-1 0 0,0 0 0 0 0,0 0 0 0 0,-1 1 1 0 0,1-1-1 0 0,0 0 0 0 0,-1 1 0 0 0,1-1 0 0 0,-1 1 1 0 0,1 1-1 0 0,8 37 332 0 0,1-1 0 0 0,1-1 0 0 0,18 38 0 0 0,39 90-228 0 0,-62-150-240 0 0,-5-11-248 0 0,1-1 0 0 0,0 1 0 0 0,0 0 0 0 0,1-1 0 0 0,-1 1 0 0 0,5 5 0 0 0,-9-29-8756 0 0,1 0 4669 0 0,-1 11-617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19:50:30.366"/>
    </inkml:context>
    <inkml:brush xml:id="br0">
      <inkml:brushProperty name="width" value="0.05" units="cm"/>
      <inkml:brushProperty name="height" value="0.05" units="cm"/>
      <inkml:brushProperty name="color" value="#AB008B"/>
    </inkml:brush>
  </inkml:definitions>
  <inkml:trace contextRef="#ctx0" brushRef="#br0">8 396 12299 0 0,'0'0'180'0'0,"-1"0"1"0"0,1 0 0 0 0,0 0 0 0 0,-1 0-1 0 0,1-1 1 0 0,-1 1 0 0 0,1 0 0 0 0,0 0-1 0 0,-1-1 1 0 0,1 1 0 0 0,0 0 0 0 0,-1-1 0 0 0,1 1-1 0 0,0 0 1 0 0,-1-1 0 0 0,1 1 0 0 0,0 0-1 0 0,-1-1 1 0 0,1 1 0 0 0,0-1 0 0 0,0 1-1 0 0,0-1 1 0 0,0 1 0 0 0,-1-1 0 0 0,1 1-1 0 0,0-1 1 0 0,0 0 0 0 0,0 0-33 0 0,0-1 0 0 0,0 1-1 0 0,1-1 1 0 0,-1 1 0 0 0,0 0 0 0 0,1-1 0 0 0,-1 1-1 0 0,1 0 1 0 0,1-3 0 0 0,18-25 413 0 0,-20 29-394 0 0,14-16-43 0 0,1 1 0 0 0,0 1 0 0 0,31-23 0 0 0,56-26 234 0 0,-55 38-328 0 0,-21 12 2 0 0,-1-1 0 0 0,0-1 1 0 0,27-22-1 0 0,-40 25-467 0 0,21-22-1 0 0,-10-1-3023 0 0,-22 35 3331 0 0,-1 0 0 0 0,0 0 0 0 0,0 0 0 0 0,0-1 0 0 0,0 1 0 0 0,1 0 0 0 0,-1 0 0 0 0,0 0 0 0 0,0-1 0 0 0,0 1 0 0 0,0 0 0 0 0,0 0 0 0 0,0-1 0 0 0,1 1 0 0 0,-1 0 0 0 0,0 0 0 0 0,0-1 0 0 0,0 1 0 0 0,0 0 0 0 0,0 0 0 0 0,0-1 0 0 0,0 1 0 0 0,0 0 0 0 0,0 0 0 0 0,0-1 0 0 0,0 1 0 0 0,0 0 0 0 0,0 0 0 0 0,0-1 0 0 0,-1 1 0 0 0,1 0 0 0 0,0 0 0 0 0,0 0 0 0 0,0-1 0 0 0,0 1 0 0 0,0 0 0 0 0,0 0 0 0 0,-1 0 0 0 0,1-1 0 0 0,0 1 0 0 0,0 0 0 0 0,0 0 0 0 0,0 0 0 0 0,-1 0 0 0 0,1-1 0 0 0,0 1 0 0 0,0 0 0 0 0,0 0 0 0 0,-1 0 0 0 0,1 0 0 0 0,0 0-1 0 0,0 0 1 0 0,-1 0 0 0 0,1 0 0 0 0,0 0 0 0 0,0 0 0 0 0,0 0 0 0 0,-1 0 0 0 0,1 0 0 0 0,0 0 0 0 0,-5 0-4871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19:50:30.694"/>
    </inkml:context>
    <inkml:brush xml:id="br0">
      <inkml:brushProperty name="width" value="0.05" units="cm"/>
      <inkml:brushProperty name="height" value="0.05" units="cm"/>
      <inkml:brushProperty name="color" value="#AB008B"/>
    </inkml:brush>
  </inkml:definitions>
  <inkml:trace contextRef="#ctx0" brushRef="#br0">14 223 18300 0 0,'-1'-1'134'0'0,"0"0"0"0"0,0 0-1 0 0,-1 0 1 0 0,1-1 0 0 0,0 1 0 0 0,0-1 0 0 0,1 1-1 0 0,-1-1 1 0 0,0 1 0 0 0,0-1 0 0 0,1 0 0 0 0,-1 1-1 0 0,1-1 1 0 0,-1 0 0 0 0,1 1 0 0 0,0-1 0 0 0,-1 0-1 0 0,1 0 1 0 0,0 1 0 0 0,0-1 0 0 0,0 0 0 0 0,0 0 0 0 0,1 1-1 0 0,-1-1 1 0 0,1-2 0 0 0,0 1-151 0 0,1 0 1 0 0,-1 0-1 0 0,1 0 1 0 0,0 0 0 0 0,0 0-1 0 0,0 1 1 0 0,0-1-1 0 0,0 1 1 0 0,0-1-1 0 0,1 1 1 0 0,-1 0-1 0 0,4-2 1 0 0,5-4-17 0 0,1 1 0 0 0,0 0 0 0 0,0 1 0 0 0,0 0 0 0 0,21-6 0 0 0,69-12-912 0 0,-72 18 259 0 0,30-7-1242 0 0,140-34-9244 0 0,-180 40 6056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20:47:36.774"/>
    </inkml:context>
    <inkml:brush xml:id="br0">
      <inkml:brushProperty name="width" value="0.05" units="cm"/>
      <inkml:brushProperty name="height" value="0.05" units="cm"/>
      <inkml:brushProperty name="color" value="#AB008B"/>
    </inkml:brush>
  </inkml:definitions>
  <inkml:trace contextRef="#ctx0" brushRef="#br0">294 279 5545 0 0,'-13'-33'2867'0'0,"-25"-57"-1698"0"0,31 81 916 0 0,5 17 1526 0 0,2-8-3403 0 0,-8 1 2879 0 0,-22 5-2043 0 0,27-3-997 0 0,-1 0 0 0 0,1 0 0 0 0,0 1 0 0 0,0-1-1 0 0,1 1 1 0 0,-1-1 0 0 0,1 1 0 0 0,0 0 0 0 0,0 0-1 0 0,-3 8 1 0 0,-12 49 215 0 0,6-17-64 0 0,-14 26 374 0 0,13-38-397 0 0,0 0-1 0 0,2 1 0 0 0,2 0 1 0 0,1 1-1 0 0,1-1 0 0 0,-1 41 0 0 0,8-56-147 0 0,1 0-1 0 0,0 0 0 0 0,2 0 0 0 0,7 25 0 0 0,-8-34-15 0 0,1 8 82 0 0,0 1-1 0 0,-2-1 1 0 0,0 1 0 0 0,-1 0-1 0 0,0 0 1 0 0,-4 34 0 0 0,-5-5 90 0 0,-18 62 0 0 0,21-93-165 0 0,1 1 0 0 0,1-1-1 0 0,1 1 1 0 0,0 0 0 0 0,1 0 0 0 0,0 0 0 0 0,2 0 0 0 0,4 29 0 0 0,-1-9 54 0 0,-1 0 1 0 0,-2 0-1 0 0,-4 49 1 0 0,-1 8 16 0 0,-15 147 53 0 0,8-143-104 0 0,11-94-38 0 0,-8 121 77 0 0,9-110-67 0 0,0 0 0 0 0,1 0 0 0 0,1 0 0 0 0,0 0 1 0 0,1 0-1 0 0,7 17 0 0 0,13 26 5 0 0,-10-27 7 0 0,-2 0 0 0 0,17 61 0 0 0,-28-78 53 0 0,-1-14-76 0 0,0 0 1 0 0,0 0-1 0 0,0 0 1 0 0,0 1-1 0 0,0-1 0 0 0,0 0 1 0 0,0 0-1 0 0,0 0 0 0 0,0 1 1 0 0,0-1-1 0 0,0 0 0 0 0,0 0 1 0 0,0 0-1 0 0,0 1 0 0 0,0-1 1 0 0,0 0-1 0 0,0 0 0 0 0,0 0 1 0 0,0 0-1 0 0,1 1 0 0 0,-1-1 1 0 0,0 0-1 0 0,0 0 1 0 0,0 0-1 0 0,0 0 0 0 0,0 0 1 0 0,1 0-1 0 0,-1 1 0 0 0,0-1 1 0 0,0 0-1 0 0,0 0 0 0 0,1 0 1 0 0,-1 0-1 0 0,0 0 0 0 0,0 0 1 0 0,0 0-1 0 0,0 0 0 0 0,1 0 1 0 0,-1 0-1 0 0,0 0 0 0 0,0 0 1 0 0,0 0-1 0 0,1 0 1 0 0,-1 0-1 0 0,0 0 0 0 0,0 0 1 0 0,0 0-1 0 0,1 0 0 0 0,-1 0 1 0 0,0 0-1 0 0,0 0 0 0 0,0 0 1 0 0,1-1-1 0 0,-1 1 0 0 0,0 0 1 0 0,0 0-1 0 0,0 0 0 0 0,0 0 1 0 0,7 0-9 0 0,-1 0 4 0 0,0 1-1 0 0,0 0 0 0 0,0 0 0 0 0,0 1 1 0 0,-1-1-1 0 0,1 1 0 0 0,-1 1 1 0 0,1-1-1 0 0,-1 1 0 0 0,7 4 1 0 0,50 40-10 0 0,-41-30 19 0 0,-13-11-8 0 0,0 0 1 0 0,1 0-1 0 0,0-1 1 0 0,0 0-1 0 0,13 6 0 0 0,-16-9 6 0 0,0-1 0 0 0,0 0 0 0 0,0 0 0 0 0,1 0 0 0 0,-1 0 0 0 0,0-1 0 0 0,0 0 0 0 0,1 0 0 0 0,-1-1 0 0 0,8-1 0 0 0,153-17 46 0 0,-59 10-53 0 0,-93 6 5 0 0,1 0 0 0 0,-1-2 0 0 0,0 0 0 0 0,-1 0 0 0 0,21-11 0 0 0,-18 8 29 0 0,0 0 0 0 0,36-9 1 0 0,-50 16-30 0 0,0 1 1 0 0,-1-1 0 0 0,1 1-1 0 0,0 0 1 0 0,0 0 0 0 0,-1 0-1 0 0,1 1 1 0 0,0-1 0 0 0,0 1-1 0 0,-1-1 1 0 0,1 1 0 0 0,0 0-1 0 0,-1 0 1 0 0,1 0 0 0 0,-1 0-1 0 0,1 1 1 0 0,-1-1 0 0 0,5 4-1 0 0,1 2 13 0 0,0 1 0 0 0,-1-1-1 0 0,12 16 1 0 0,16 17-36 0 0,-28-34 23 0 0,-1 0 0 0 0,1 1 1 0 0,-1 0-1 0 0,-1 0 1 0 0,1 1-1 0 0,-1-1 0 0 0,-1 1 1 0 0,1 0-1 0 0,4 13 0 0 0,0 7-9 0 0,11 47-1 0 0,-16-54 10 0 0,1 0 1 0 0,1 0-1 0 0,2 0 1 0 0,13 29-1 0 0,-15-38-28 0 0,-2-5 30 0 0,0 0 0 0 0,0 0-1 0 0,1-1 1 0 0,-1 1 0 0 0,10 8-1 0 0,-13-13 0 0 0,1-1-1 0 0,0 1 0 0 0,0-1 0 0 0,0 0 0 0 0,0 0 0 0 0,0 0 1 0 0,0 0-1 0 0,0 0 0 0 0,0 0 0 0 0,0-1 0 0 0,1 1 1 0 0,-1-1-1 0 0,0 1 0 0 0,0-1 0 0 0,1 0 0 0 0,-1 0 0 0 0,0 0 1 0 0,0 0-1 0 0,1 0 0 0 0,-1-1 0 0 0,0 1 0 0 0,0-1 1 0 0,1 1-1 0 0,1-2 0 0 0,123-48 20 0 0,11-3-64 0 0,-48 27 70 0 0,45-16-109 0 0,-113 33 102 0 0,-1 0 0 0 0,-1-1 0 0 0,1-1-1 0 0,22-18 1 0 0,-12 4 37 0 0,-1-1-1 0 0,-2-1 1 0 0,0-2-1 0 0,-2-1 0 0 0,-1-1 1 0 0,-2-1-1 0 0,-1-1 1 0 0,25-49-1 0 0,-41 67-22 0 0,-1 0 0 0 0,0 0 0 0 0,-1 0 0 0 0,-1 0 0 0 0,0-1 0 0 0,-1 0 0 0 0,-1 1 0 0 0,0-1 0 0 0,-3-28 0 0 0,-3-6 87 0 0,-20-85 1 0 0,9 78 91 0 0,-3 0 0 0 0,-41-85 0 0 0,7 18-1 0 0,23 39-211 0 0,-34-148 0 0 0,6-92 0 0 0,25 131 0 0 0,23 155-5 0 0,-1 1 1 0 0,-2 1 0 0 0,-2 0 0 0 0,-37-67-1 0 0,25 51 7 0 0,16 26 1 0 0,1-1 1 0 0,2 0-1 0 0,1-1 1 0 0,1 1-1 0 0,1-1 1 0 0,-1-43 0 0 0,3 39-25 0 0,2 26 21 0 0,1 0 0 0 0,-2 0 0 0 0,1 0 0 0 0,-1 0 0 0 0,0 1 0 0 0,0-1 0 0 0,-1 0 0 0 0,0 1 0 0 0,0 0 0 0 0,-1 0 0 0 0,1 0 0 0 0,-1 0 0 0 0,-1 0 0 0 0,-4-4 0 0 0,1 2 6 0 0,0 1 0 0 0,-1 1 0 0 0,0 0 0 0 0,0 0-1 0 0,-1 1 1 0 0,1 0 0 0 0,-1 0 0 0 0,-14-3 0 0 0,5 1 12 0 0,1 1 1 0 0,-1 1-1 0 0,1 1 0 0 0,-33-3 0 0 0,43 6-25 0 0,-1 1-1 0 0,1 1 1 0 0,0-1-1 0 0,-1 1 1 0 0,1 1-1 0 0,0-1 0 0 0,0 2 1 0 0,0-1-1 0 0,0 1 1 0 0,0 0-1 0 0,0 1 0 0 0,1-1 1 0 0,-8 6-1 0 0,-8 7 14 0 0,-1-2 0 0 0,0-1 0 0 0,-1 0-1 0 0,-29 9 1 0 0,43-18 0 0 0,-1-1 0 0 0,0 0 0 0 0,0-1 0 0 0,0 0 0 0 0,-1-1 0 0 0,1 0 0 0 0,0 0 0 0 0,-1-2 0 0 0,1 0-1 0 0,0 0 1 0 0,-20-5 0 0 0,27 4-15 0 0,1 1 0 0 0,-1-1 0 0 0,1 0-1 0 0,-1-1 1 0 0,-7-5 0 0 0,10 7 3 0 0,1 0 0 0 0,-1 0 0 0 0,1 0 0 0 0,0 0 0 0 0,-1-1 0 0 0,1 1 0 0 0,0 0 0 0 0,0-1 1 0 0,0 1-1 0 0,0-1 0 0 0,0 0 0 0 0,0 1 0 0 0,0-1 0 0 0,0 0 0 0 0,1 1 0 0 0,-1-1 0 0 0,1 0 0 0 0,-1-3 0 0 0,0 5-3 0 0,1-1 0 0 0,-1 1 0 0 0,0 0 0 0 0,1 0 0 0 0,-1 0 0 0 0,1 0 0 0 0,-1 0 0 0 0,0 0 0 0 0,1 0-1 0 0,-1 0 1 0 0,1 0 0 0 0,-1 0 0 0 0,0 0 0 0 0,1 0 0 0 0,-1 0 0 0 0,1 0 0 0 0,-1 0 0 0 0,0 1 0 0 0,1-1 0 0 0,-1 0 0 0 0,1 0-1 0 0,-1 1 1 0 0,1-1 0 0 0,-1 0 0 0 0,1 1 0 0 0,-1-1 0 0 0,1 0 0 0 0,0 1 0 0 0,-1-1 0 0 0,0 1 0 0 0,-19 14-176 0 0,15-11 154 0 0,0 0 0 0 0,1 0 0 0 0,-1 0 1 0 0,-1 0-1 0 0,1-1 0 0 0,0 0 0 0 0,-1 0 1 0 0,0 0-1 0 0,0-1 0 0 0,0 1 0 0 0,0-2 0 0 0,0 1 1 0 0,-11 1-1 0 0,5-2 42 0 0,0-1 1 0 0,0 0-1 0 0,1-1 1 0 0,-1 0-1 0 0,0-1 0 0 0,-16-5 1 0 0,19 5-123 0 0,-37-8 175 0 0,42 9-301 0 0,1 1 0 0 0,-1 0 0 0 0,1-1 0 0 0,0 1 0 0 0,-1 0 0 0 0,1 1 0 0 0,-1-1 0 0 0,1 0 0 0 0,0 1 0 0 0,-6 2 0 0 0,30-9-10435 0 0,-7 3 7726 0 0,1-2-2884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20:47:42.646"/>
    </inkml:context>
    <inkml:brush xml:id="br0">
      <inkml:brushProperty name="width" value="0.05" units="cm"/>
      <inkml:brushProperty name="height" value="0.05" units="cm"/>
      <inkml:brushProperty name="color" value="#AB008B"/>
    </inkml:brush>
  </inkml:definitions>
  <inkml:trace contextRef="#ctx0" brushRef="#br0">99 0 14467 0 0,'-6'2'464'0'0,"-1"1"0"0"0,1 0 0 0 0,0 0 0 0 0,0 0 0 0 0,0 1 0 0 0,0-1 0 0 0,1 2 0 0 0,-1-1 0 0 0,-7 9 0 0 0,9-8-418 0 0,1-1 1 0 0,0 1-1 0 0,0 0 0 0 0,0 0 0 0 0,0 0 0 0 0,1 1 0 0 0,0-1 0 0 0,0 1 0 0 0,0-1 0 0 0,1 1 0 0 0,0 0 0 0 0,0-1 0 0 0,0 1 1 0 0,1 0-1 0 0,-1 0 0 0 0,2 0 0 0 0,-1 0 0 0 0,2 9 0 0 0,-1-7 50 0 0,0-1-1 0 0,0 0 1 0 0,1 1-1 0 0,0-1 1 0 0,0 0 0 0 0,0 0-1 0 0,1 0 1 0 0,0 0 0 0 0,1-1-1 0 0,0 1 1 0 0,0-1-1 0 0,0 0 1 0 0,9 10 0 0 0,-6-10 32 0 0,-1-1 0 0 0,1 0 0 0 0,0 0 0 0 0,1-1 0 0 0,-1 0 0 0 0,1 0 0 0 0,0-1 0 0 0,0 0 0 0 0,0 0 0 0 0,0-1 0 0 0,14 2 0 0 0,80 12 597 0 0,-45-8-513 0 0,1 2 1 0 0,57 20-1 0 0,243 123 351 0 0,-159-62-143 0 0,438 123 933 0 0,-257-99-701 0 0,776 208-243 0 0,-1017-287-333 0 0,-1 6 1 0 0,-2 7 0 0 0,145 74-1 0 0,-185-68 139 0 0,111 84 0 0 0,-94-49 83 0 0,140 145 0 0 0,-158-142-207 0 0,-90-89-89 0 0,472 425 276 0 0,-456-411-275 0 0,72 56 105 0 0,2-4 0 0 0,115 64 1 0 0,-133-94-70 0 0,159 91 90 0 0,-185-99-116 0 0,-1 3 0 0 0,67 59-1 0 0,-61-36 42 0 0,65 82-1 0 0,31 34-22 0 0,-72-95 75 0 0,152 113 1 0 0,-61-69 30 0 0,-167-120-109 0 0,0 0 0 0 0,0 0 0 0 0,0 0 0 0 0,0 1 0 0 0,0-1 0 0 0,-1 1 0 0 0,0 0 0 0 0,0 0 0 0 0,0 0-1 0 0,0 0 1 0 0,3 7 0 0 0,-7-14-9 0 0,0 0 0 0 0,1 1 1 0 0,-1-1-1 0 0,0 0 0 0 0,-1 1 0 0 0,1-1 0 0 0,0 1 0 0 0,-1-1 0 0 0,1 1 0 0 0,-1 0 0 0 0,0-1 0 0 0,0 1 0 0 0,0 0 1 0 0,0 0-1 0 0,0 0 0 0 0,0 1 0 0 0,0-1 0 0 0,-1 1 0 0 0,1-1 0 0 0,-1 1 0 0 0,-2-2 0 0 0,-63-27 6 0 0,58 26-23 0 0,-515-177 107 0 0,438 160-132 0 0,61 16 33 0 0,0-1-1 0 0,1-1 1 0 0,-48-21-1 0 0,86 32-147 0 0,8 3 109 0 0,1 1-1 0 0,34 17 0 0 0,-10 5 39 0 0,10 6-23 0 0,62 51 1 0 0,-96-69 10 0 0,0-2 0 0 0,0 0 0 0 0,2-2 0 0 0,-1-1 0 0 0,27 11 0 0 0,-34-17 9 0 0,0-2 1 0 0,1 0-1 0 0,-1 0 0 0 0,1-2 0 0 0,0 0 0 0 0,0-1 0 0 0,0 0 0 0 0,0-2 1 0 0,19-1-1 0 0,-33 0-4 0 0,1 1 0 0 0,-1-1 0 0 0,0 0 0 0 0,0 0 0 0 0,1-1 0 0 0,-1 1 0 0 0,0-1 0 0 0,0 1 1 0 0,0-1-1 0 0,-1 0 0 0 0,1 0 0 0 0,0 0 0 0 0,-1-1 0 0 0,1 1 0 0 0,-1-1 0 0 0,0 1 0 0 0,0-1 1 0 0,0 0-1 0 0,0 0 0 0 0,0 0 0 0 0,0 0 0 0 0,-1 0 0 0 0,0 0 0 0 0,1 0 0 0 0,-1-1 0 0 0,1-5 0 0 0,2-10 15 0 0,-1 0 0 0 0,0 0-1 0 0,-1-36 1 0 0,-1 19-10 0 0,-1 13-3 0 0,-2 1 0 0 0,0 0 0 0 0,-2-1-1 0 0,0 1 1 0 0,-1 0 0 0 0,-1 1 0 0 0,-11-26 0 0 0,-15-59-4 0 0,27 81 9 0 0,-1 0-1 0 0,-1 0 1 0 0,-1 1 0 0 0,-1 0-1 0 0,-23-42 1 0 0,32 65-9 0 0,0 0-1 0 0,-1 0 1 0 0,1 0 0 0 0,-1 1 0 0 0,1-1-1 0 0,-1 0 1 0 0,1 0 0 0 0,-1 1 0 0 0,1-1-1 0 0,-1 1 1 0 0,1-1 0 0 0,-1 0 0 0 0,0 1-1 0 0,0-1 1 0 0,1 1 0 0 0,-1 0-1 0 0,0-1 1 0 0,1 1 0 0 0,-1-1 0 0 0,0 1-1 0 0,0 0 1 0 0,0 0 0 0 0,0 0 0 0 0,1-1-1 0 0,-1 1 1 0 0,0 0 0 0 0,0 0 0 0 0,0 0-1 0 0,0 0 1 0 0,1 0 0 0 0,-1 0-1 0 0,0 1 1 0 0,0-1 0 0 0,0 0 0 0 0,1 0-1 0 0,-1 1 1 0 0,0-1 0 0 0,0 0 0 0 0,0 1-1 0 0,1-1 1 0 0,-1 1 0 0 0,0-1 0 0 0,1 1-1 0 0,-1-1 1 0 0,-1 2 0 0 0,-2 4-4 0 0,-1-1 0 0 0,0 1 0 0 0,1 1 0 0 0,-6 10 1 0 0,-4 5-1 0 0,14-21 14 0 0,0-1-21 0 0,0 1 8 0 0,11 7 16 0 0,-8-7-21 0 0,-7-8 11 0 0,2 6-2 0 0,0-1-1 0 0,0 1 0 0 0,0-1 0 0 0,0 1 0 0 0,0 0 0 0 0,-1 0 1 0 0,1 0-1 0 0,0 0 0 0 0,0 0 0 0 0,-1 1 0 0 0,1-1 0 0 0,-1 1 1 0 0,1-1-1 0 0,0 1 0 0 0,-1 0 0 0 0,1 0 0 0 0,-1 0 0 0 0,1 0 1 0 0,0 1-1 0 0,-5 0 0 0 0,-7 3 17 0 0,-1 0 0 0 0,-20 10-1 0 0,25-10-24 0 0,-1 0-1 0 0,1 0 0 0 0,-1-1 1 0 0,-11 2-1 0 0,-20-2 45 0 0,16-2-15 0 0,1 2 0 0 0,-49 10 0 0 0,65-10-27 0 0,1 0 0 0 0,-1 0 0 0 0,1 1 0 0 0,0 0 0 0 0,-1 1 1 0 0,2 0-1 0 0,-1 0 0 0 0,1 1 0 0 0,-1 0 0 0 0,2 0 0 0 0,-1 1 1 0 0,-6 7-1 0 0,-31 46-104 0 0,27-37 107 0 0,0 0-1 0 0,-39 39 1 0 0,56-62 2 0 0,-1 1 0 0 0,1 0 0 0 0,-1-1 0 0 0,1 1 0 0 0,-1-1 0 0 0,0 1 0 0 0,1-1 0 0 0,-1 1 0 0 0,0-1 0 0 0,1 1 0 0 0,-1-1 0 0 0,0 1 0 0 0,0-1 0 0 0,1 0 0 0 0,-1 0 0 0 0,0 1 0 0 0,0-1 0 0 0,1 0 0 0 0,-1 0 0 0 0,0 0 0 0 0,0 0 0 0 0,0 0 0 0 0,0 0 0 0 0,1 0 0 0 0,-1 0 0 0 0,-1-1 0 0 0,1 1-1 0 0,0-1-1 0 0,1 0 0 0 0,-1 0 1 0 0,1 0-1 0 0,-1 0 1 0 0,1 0-1 0 0,-1 1 1 0 0,1-1-1 0 0,0 0 1 0 0,-1 0-1 0 0,1 0 1 0 0,0 0-1 0 0,0 0 1 0 0,0 0-1 0 0,0 0 1 0 0,-1 0-1 0 0,1 0 1 0 0,1-2-1 0 0,-1-2-5 0 0,0-1-1 0 0,1 1 1 0 0,-1-1 0 0 0,1 1-1 0 0,1-1 1 0 0,-1 1 0 0 0,3-7-1 0 0,0 7 5 0 0,-1-1-1 0 0,1 2 1 0 0,0-1-1 0 0,0 0 1 0 0,0 1-1 0 0,1-1 1 0 0,0 1-1 0 0,0 1 1 0 0,0-1-1 0 0,0 1 1 0 0,8-5-1 0 0,9-2-35 0 0,36-12-1 0 0,-26 10 28 0 0,389-141-284 0 0,-362 127 307 0 0,-41 17 0 0 0,1 0-1 0 0,0 1 0 0 0,0 2 0 0 0,21-5 0 0 0,-40 11-8 0 0,0 0 0 0 0,0 0 0 0 0,0-1 0 0 0,1 1 0 0 0,-1 0 0 0 0,0 0 0 0 0,0 0 0 0 0,1 0 0 0 0,-1 0 0 0 0,0 0 0 0 0,0 0 1 0 0,1 0-1 0 0,-1 0 0 0 0,0 0 0 0 0,0 0 0 0 0,1 1 0 0 0,-1-1 0 0 0,0 0 0 0 0,0 0 0 0 0,1 0 0 0 0,-1 0 0 0 0,0 0 0 0 0,0 0 0 0 0,0 0 0 0 0,1 1 0 0 0,-1-1 0 0 0,0 0 0 0 0,0 0 1 0 0,0 0-1 0 0,0 1 0 0 0,1-1 0 0 0,-1 0 0 0 0,0 0 0 0 0,0 0 0 0 0,0 1 0 0 0,0-1 0 0 0,0 0 0 0 0,0 0 0 0 0,0 1 0 0 0,0-1 0 0 0,-3 14 35 0 0,-13 17 3 0 0,14-28-38 0 0,-23 38 5 0 0,-1-2 1 0 0,-2 0 0 0 0,-1-2-1 0 0,-2-2 1 0 0,-48 44 0 0 0,70-72-6 0 0,1 0 1 0 0,-1 0 0 0 0,0-1 0 0 0,-1 0-1 0 0,1-1 1 0 0,-16 7 0 0 0,20-11-4 0 0,0 1 0 0 0,0-1 0 0 0,0 0 0 0 0,1 0 0 0 0,-1-1 0 0 0,0 0 0 0 0,0 0 1 0 0,0 0-1 0 0,0 0 0 0 0,0-1 0 0 0,0 0 0 0 0,0 0 0 0 0,1 0 0 0 0,-1-1 0 0 0,0 1 0 0 0,-7-5 1 0 0,-19-5 46 0 0,29 10-48 0 0,1 0 0 0 0,-1 1 0 0 0,0 0 0 0 0,1-1 0 0 0,-1 1 0 0 0,0 0 0 0 0,0 0 1 0 0,1 0-1 0 0,-1 0 0 0 0,0 0 0 0 0,1 0 0 0 0,-1 0 0 0 0,0 0 0 0 0,1 1 0 0 0,-1-1 0 0 0,-2 2 1 0 0,3-1-2 0 0,1 0 0 0 0,0 0 0 0 0,0 0 0 0 0,-1 0 0 0 0,1 0 0 0 0,0 0 0 0 0,0 1 0 0 0,0-1 0 0 0,1 0 0 0 0,-1 0 0 0 0,0 0 0 0 0,0 0 0 0 0,0 0 0 0 0,1 0 1 0 0,-1 0-1 0 0,1 0 0 0 0,-1 0 0 0 0,0 0 0 0 0,1 0 0 0 0,0 0 0 0 0,-1 0 0 0 0,1 0 0 0 0,-1-1 0 0 0,1 1 0 0 0,0 0 0 0 0,1 0 0 0 0,20 25-112 0 0,-22-25 120 0 0,1 0-6 0 0,1-1-1 0 0,-1 1 1 0 0,0-1-1 0 0,0 1 1 0 0,0 0 0 0 0,0-1-1 0 0,0 0 1 0 0,1 1 0 0 0,-1-1-1 0 0,0 0 1 0 0,0 0 0 0 0,1 0-1 0 0,-1 0 1 0 0,0 0 0 0 0,0 0-1 0 0,1 0 1 0 0,-1 0 0 0 0,0 0-1 0 0,0 0 1 0 0,1-1 0 0 0,-1 1-1 0 0,0-1 1 0 0,0 1 0 0 0,2-2-1 0 0,-1 2 5 0 0,0-1-1 0 0,0 0 1 0 0,-1 0-1 0 0,1 0 0 0 0,0 0 1 0 0,-1-1-1 0 0,1 1 1 0 0,-1 0-1 0 0,0-1 0 0 0,1 1 1 0 0,-1-1-1 0 0,0 1 1 0 0,1-1-1 0 0,1-3 1 0 0,-5 2 3 0 0,1 0 1 0 0,0 1-1 0 0,-1-1 1 0 0,0 1 0 0 0,0-1-1 0 0,1 1 1 0 0,-1-1-1 0 0,0 1 1 0 0,-1 0 0 0 0,1 0-1 0 0,0 0 1 0 0,-4-2-1 0 0,-6-7-56 0 0,1-2 57 0 0,-1 2 0 0 0,-1 0 0 0 0,0 0 0 0 0,0 1-1 0 0,-1 1 1 0 0,0 0 0 0 0,0 1 0 0 0,-1 1 0 0 0,0 0 0 0 0,0 1 0 0 0,-1 1 0 0 0,0 0 0 0 0,0 1 0 0 0,0 1 0 0 0,0 1 0 0 0,0 0 0 0 0,-22 1 0 0 0,38 1-7 0 0,-1 0 1 0 0,1 0-1 0 0,-1-1 1 0 0,1 1-1 0 0,-1 0 1 0 0,1 0 0 0 0,0 0-1 0 0,-1 0 1 0 0,1 0-1 0 0,-1 0 1 0 0,1 0 0 0 0,-1 1-1 0 0,1-1 1 0 0,0 0-1 0 0,-1 0 1 0 0,1 0 0 0 0,-1 0-1 0 0,1 0 1 0 0,0 1-1 0 0,-1-1 1 0 0,1 0-1 0 0,0 0 1 0 0,-1 1 0 0 0,1-1-1 0 0,0 0 1 0 0,-1 1-1 0 0,1-1 1 0 0,0 0 0 0 0,-1 1-1 0 0,1-1 1 0 0,0 0-1 0 0,0 1 1 0 0,0-1 0 0 0,-1 1-1 0 0,1-1 1 0 0,0 1-1 0 0,9 16-45 0 0,26 17 3 0 0,-33-31 57 0 0,164 142-45 0 0,-128-106 55 0 0,-29-28-16 0 0,0-2-1 0 0,1 1 1 0 0,1-1-1 0 0,12 9 1 0 0,-23-18-9 0 0,0 0 0 0 0,0 1 1 0 0,1-1-1 0 0,-1 0 1 0 0,0 0-1 0 0,1 0 0 0 0,-1 1 1 0 0,0-1-1 0 0,1 0 1 0 0,-1 0-1 0 0,0 0 0 0 0,1 0 1 0 0,-1 1-1 0 0,1-1 1 0 0,-1 0-1 0 0,0 0 1 0 0,1 0-1 0 0,-1 0 0 0 0,1 0 1 0 0,-1 0-1 0 0,0 0 1 0 0,1 0-1 0 0,-1 0 0 0 0,0 0 1 0 0,1 0-1 0 0,-1-1 1 0 0,1 1-1 0 0,-1 0 1 0 0,0 0-1 0 0,1 0 0 0 0,-1 0 1 0 0,0-1-1 0 0,1 1 1 0 0,0-15 30 0 0,-11-26 34 0 0,8 35-74 0 0,-6-26 14 0 0,-6-49 1 0 0,-5-23 7 0 0,14 97-153 0 0,1 15-184 0 0,2 18-275 0 0,2-24 448 0 0,3 16-642 0 0,0-1 1 0 0,1 1-1 0 0,8 18 0 0 0,-11-31 178 0 0,2-1 0 0 0,-1 1-1 0 0,0 0 1 0 0,1-1 0 0 0,0 0 0 0 0,6 7-1 0 0,-8-9-47 0 0,1 0 0 0 0,0 0-1 0 0,0-1 1 0 0,0 1-1 0 0,1-1 1 0 0,-1 1 0 0 0,0-1-1 0 0,0 0 1 0 0,1 0 0 0 0,-1 0-1 0 0,1 0 1 0 0,-1 0-1 0 0,6 0 1 0 0,4-1-6939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20:47:47.315"/>
    </inkml:context>
    <inkml:brush xml:id="br0">
      <inkml:brushProperty name="width" value="0.05" units="cm"/>
      <inkml:brushProperty name="height" value="0.05" units="cm"/>
      <inkml:brushProperty name="color" value="#008C3A"/>
    </inkml:brush>
  </inkml:definitions>
  <inkml:trace contextRef="#ctx0" brushRef="#br0">513 172 9226 0 0,'-13'-3'669'0'0,"1"0"0"0"0,0 0-1 0 0,0-1 1 0 0,0 0 0 0 0,1-1 0 0 0,-15-9-1 0 0,23 12-605 0 0,0 1-1 0 0,0-1 0 0 0,1 0 1 0 0,-1-1-1 0 0,0 1 1 0 0,1 0-1 0 0,-1-1 0 0 0,1 0 1 0 0,0 1-1 0 0,0-1 1 0 0,0 0-1 0 0,0 0 0 0 0,1 0 1 0 0,-1 0-1 0 0,1 0 0 0 0,-1-1 1 0 0,1 1-1 0 0,0 0 1 0 0,1-1-1 0 0,-1 1 0 0 0,1-1 1 0 0,-1 1-1 0 0,1-1 0 0 0,0 1 1 0 0,0-1-1 0 0,0 1 1 0 0,2-5-1 0 0,4-34 3871 0 0,-7 42-3842 0 0,0-1 0 0 0,1 0 1 0 0,-1 0-1 0 0,0 1 0 0 0,0-1 0 0 0,0 0 1 0 0,0 1-1 0 0,0-1 0 0 0,0 1 1 0 0,0 0-1 0 0,0-1 0 0 0,0 1 0 0 0,0 0 1 0 0,0-1-1 0 0,0 1 0 0 0,-1 0 0 0 0,1 0 1 0 0,0 0-1 0 0,0 0 0 0 0,0 0 0 0 0,0 0 1 0 0,0 0-1 0 0,0 1 0 0 0,0-1 0 0 0,0 0 1 0 0,-1 1-1 0 0,1-1 0 0 0,0 0 1 0 0,-1 2-1 0 0,-8 6 38 0 0,0 1 1 0 0,0 0 0 0 0,1 1-1 0 0,1 0 1 0 0,0 0 0 0 0,0 1-1 0 0,1 0 1 0 0,0 0-1 0 0,-8 19 1 0 0,11-22-86 0 0,-1 1-1 0 0,0-1 1 0 0,0 0-1 0 0,0 0 1 0 0,-1-1 0 0 0,0 0-1 0 0,-1 0 1 0 0,0 0-1 0 0,0-1 1 0 0,0 0 0 0 0,-1 0-1 0 0,-12 7 1 0 0,13-10-37 0 0,0 2 0 0 0,1-1 0 0 0,-1 1 0 0 0,1 0 0 0 0,0 0 0 0 0,0 1 0 0 0,1 0 0 0 0,-1 0 0 0 0,1 0 0 0 0,1 1 0 0 0,-1 0 1 0 0,-5 12-1 0 0,4-5-3 0 0,1 1 0 0 0,0 1 0 0 0,1-1 0 0 0,1 0 0 0 0,-3 26 0 0 0,1-4 35 0 0,-17 55 1 0 0,15-70-5 0 0,1 0 1 0 0,1 1-1 0 0,1 0 0 0 0,1-1 0 0 0,1 2 1 0 0,0-1-1 0 0,4 25 0 0 0,6 3-3 0 0,21 66 0 0 0,3 10 27 0 0,3 59 161 0 0,-33-174-191 0 0,1 0 1 0 0,1 0-1 0 0,0-1 0 0 0,1 1 1 0 0,0-1-1 0 0,1 0 0 0 0,0 0 1 0 0,0 0-1 0 0,2-1 0 0 0,-1 0 1 0 0,1-1-1 0 0,0 0 0 0 0,1 0 1 0 0,17 13-1 0 0,-16-13-33 0 0,1 1 0 0 0,13 16 1 0 0,-18-18 3 0 0,0-1 0 0 0,0 0 1 0 0,1-1-1 0 0,0 1 1 0 0,0-1-1 0 0,1-1 1 0 0,15 10-1 0 0,-22-15 0 0 0,1 1 0 0 0,-1-1 0 0 0,1 1 0 0 0,0-1 1 0 0,-1 0-1 0 0,1 0 0 0 0,0 0 0 0 0,-1 0 0 0 0,1 0 0 0 0,0 0 0 0 0,-1 0 0 0 0,1 0 0 0 0,0 0 0 0 0,-1-1 1 0 0,1 1-1 0 0,-1-1 0 0 0,1 1 0 0 0,-1-1 0 0 0,1 0 0 0 0,-1 0 0 0 0,1 0 0 0 0,-1 0 0 0 0,1 0 0 0 0,-1 0 0 0 0,0 0 1 0 0,0 0-1 0 0,0 0 0 0 0,1 0 0 0 0,-1-1 0 0 0,0 1 0 0 0,-1 0 0 0 0,1-1 0 0 0,0 1 0 0 0,1-2 0 0 0,3-9 31 0 0,1 1 0 0 0,-1 0 0 0 0,5-21 0 0 0,-3 10 14 0 0,43-123 54 0 0,-44 121-80 0 0,0 0-1 0 0,-2 0 1 0 0,-1-1 0 0 0,0-28-1 0 0,-3 15 22 0 0,-1-1-1 0 0,-3 0 0 0 0,-15-70 1 0 0,1 32-35 0 0,4-1 0 0 0,2-1 1 0 0,-1-136-1 0 0,12 198 12 0 0,0 0 1 0 0,-2 0-1 0 0,0 1 0 0 0,-1-1 1 0 0,-1 1-1 0 0,0 0 0 0 0,-1 0 1 0 0,-1 1-1 0 0,-13-22 0 0 0,-1-9-11 0 0,2 0 0 0 0,-16-55 0 0 0,35 100-16 0 0,0 0 0 0 0,0 0 0 0 0,0 0 1 0 0,-1 0-1 0 0,1 1 0 0 0,-1-1 0 0 0,1 0 0 0 0,0 0 1 0 0,-1 0-1 0 0,0 0 0 0 0,1 0 0 0 0,-1 0 1 0 0,1 1-1 0 0,-1-1 0 0 0,0 0 0 0 0,0 1 0 0 0,1-1 1 0 0,-1 0-1 0 0,0 1 0 0 0,0-1 0 0 0,0 1 1 0 0,0-1-1 0 0,0 1 0 0 0,0-1 0 0 0,1 1 1 0 0,-1 0-1 0 0,0 0 0 0 0,0-1 0 0 0,0 1 0 0 0,0 0 1 0 0,0 0-1 0 0,0 0 0 0 0,0 0 0 0 0,0 0 1 0 0,-1 0-1 0 0,1 0 0 0 0,0 0 0 0 0,1 1 1 0 0,-1-1-1 0 0,0 0 0 0 0,0 1 0 0 0,0-1 0 0 0,0 0 1 0 0,-2 2-1 0 0,-5 3-138 0 0,-1 0 0 0 0,1 0 1 0 0,0 1-1 0 0,-8 7 0 0 0,-2 1-59 0 0,11-8-1802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20:47:55.494"/>
    </inkml:context>
    <inkml:brush xml:id="br0">
      <inkml:brushProperty name="width" value="0.05" units="cm"/>
      <inkml:brushProperty name="height" value="0.05" units="cm"/>
      <inkml:brushProperty name="color" value="#008C3A"/>
    </inkml:brush>
  </inkml:definitions>
  <inkml:trace contextRef="#ctx0" brushRef="#br0">169 2760 11474 0 0,'-12'-1'752'0'0,"1"-2"0"0"0,-1 1 0 0 0,-15-7 0 0 0,22 7-630 0 0,0-1 0 0 0,0 1 0 0 0,1-1 0 0 0,-1 0 0 0 0,1-1 1 0 0,0 1-1 0 0,0-1 0 0 0,0 0 0 0 0,-6-7 0 0 0,-9-12-55 0 0,16 21 107 0 0,-1-1-1 0 0,1 0 1 0 0,1 0 0 0 0,-1 0-1 0 0,0-1 1 0 0,1 1-1 0 0,0-1 1 0 0,-1 1 0 0 0,1-1-1 0 0,1 0 1 0 0,-1 1-1 0 0,0-1 1 0 0,1 0 0 0 0,0 0-1 0 0,0 0 1 0 0,0 0-1 0 0,1-1 1 0 0,-1 1-1 0 0,1 0 1 0 0,0 0 0 0 0,0 0-1 0 0,1-7 1 0 0,8-25 112 0 0,0 0 0 0 0,3 1 0 0 0,1 0 0 0 0,1 1 1 0 0,2 1-1 0 0,2 0 0 0 0,24-35 0 0 0,167-202-131 0 0,-187 244-64 0 0,64-69-70 0 0,3 3 1 0 0,4 5-1 0 0,179-129 0 0 0,-92 84 103 0 0,375-248 111 0 0,-349 263-37 0 0,5 8 0 0 0,379-136 0 0 0,-283 136-89 0 0,340-112-51 0 0,-463 167 18 0 0,296-45-1 0 0,-38 69 327 0 0,2 38-108 0 0,-416-8-291 0 0,46 3 24 0 0,378 23 333 0 0,-385-17-232 0 0,0 3 1 0 0,-1 2 0 0 0,-1 3 0 0 0,105 43 0 0 0,68 54 107 0 0,263 170 0 0 0,45 97 163 0 0,-373-248-61 0 0,147 121 195 0 0,-308-244-519 0 0,336 304 505 0 0,-271-232-321 0 0,71 100-1 0 0,-54-59-2 0 0,131 191 206 0 0,-113-140-236 0 0,109 187 302 0 0,-142-223-305 0 0,5-4 0 0 0,7-3-1 0 0,118 131 1 0 0,-187-235-144 0 0,-2 0 0 0 0,0 2 0 0 0,-2 0 0 0 0,0 1 0 0 0,-3 1 0 0 0,0 0 0 0 0,15 53 0 0 0,75 226 185 0 0,-9-27-68 0 0,-71-195-64 0 0,19 116 0 0 0,-30-69-13 0 0,-4 200-1 0 0,-10-272-41 0 0,-2-7 53 0 0,4 0 0 0 0,9 63 0 0 0,-9-101-57 0 0,0 0 0 0 0,-1 0 0 0 0,0 0 1 0 0,-2-1-1 0 0,0 1 0 0 0,-1 0 0 0 0,-1 0 1 0 0,0 0-1 0 0,-12 31 0 0 0,12-41-11 0 0,-11 25 43 0 0,14-31-43 0 0,-1-1 0 0 0,1 0 0 0 0,-1 0 0 0 0,0 0 0 0 0,1 0 0 0 0,-1 0 0 0 0,0 0 0 0 0,0 0 0 0 0,0 0 0 0 0,1 0 0 0 0,-1 0 0 0 0,0 0 0 0 0,-1 0 1 0 0,1-1-1 0 0,0 1 0 0 0,0 0 0 0 0,0-1 0 0 0,0 1 0 0 0,0-1 0 0 0,-3 1 0 0 0,-1-2 9 0 0,-1-2 0 0 0,1 1 0 0 0,-1 0 0 0 0,1-1 0 0 0,0 0 0 0 0,0 0 1 0 0,0-1-1 0 0,1 1 0 0 0,-1-1 0 0 0,-5-7 0 0 0,-8-4 44 0 0,-216-163-27 0 0,212 156-9 0 0,20 18-20 0 0,-1 1-1 0 0,0-1 0 0 0,0 1 0 0 0,-1 0 0 0 0,1 0 1 0 0,0 0-1 0 0,-1 0 0 0 0,-7-3 0 0 0,10 5 4 0 0,1 1-1 0 0,0 0 0 0 0,0 0 0 0 0,-1 0 0 0 0,1 0 0 0 0,0 0 0 0 0,0 0 1 0 0,-1 0-1 0 0,1 0 0 0 0,0 0 0 0 0,-1 0 0 0 0,1 0 0 0 0,0 0 1 0 0,0 0-1 0 0,-1 0 0 0 0,1 0 0 0 0,0 0 0 0 0,0 0 0 0 0,-1 0 1 0 0,1 0-1 0 0,0 0 0 0 0,-1 0 0 0 0,1 1 0 0 0,0-1 0 0 0,0 0 1 0 0,0 0-1 0 0,-1 0 0 0 0,1 0 0 0 0,0 1 0 0 0,0-1 0 0 0,0 0 1 0 0,-1 0-1 0 0,1 0 0 0 0,0 1 0 0 0,0-1 0 0 0,0 0 0 0 0,0 0 1 0 0,-1 1-1 0 0,1 15 4 0 0,9 21 1 0 0,-7-33-5 0 0,6 18-1 0 0,0-1-1 0 0,2 0 0 0 0,1 0 0 0 0,0-1 0 0 0,1-1 0 0 0,1 0 0 0 0,1-1 1 0 0,1 0-1 0 0,0-1 0 0 0,1 0 0 0 0,1-2 0 0 0,28 20 0 0 0,-14-13-2 0 0,1-2-1 0 0,38 17 0 0 0,32 19-53 0 0,-91-50 65 0 0,0 1 0 0 0,-1 0 0 0 0,1 1 0 0 0,-1 0-1 0 0,-1 1 1 0 0,0 0 0 0 0,0 1 0 0 0,13 17 0 0 0,-24-35 5 0 0,0 0-1 0 0,1 0 1 0 0,0 0 0 0 0,0 0 0 0 0,1-12 0 0 0,-2-14-5 0 0,-2-11 10 0 0,1 0-1 0 0,6-61 0 0 0,18-90-17 0 0,-9 96 25 0 0,-9 76-21 0 0,-1 1 0 0 0,-1 0 0 0 0,-1-1 0 0 0,-1 1-1 0 0,-2-1 1 0 0,0 1 0 0 0,-1 0 0 0 0,-9-29 0 0 0,11 48-14 0 0,2 2 12 0 0,0 1 0 0 0,-1 0 0 0 0,1-1 0 0 0,0 1 0 0 0,-1-1 0 0 0,0 1 0 0 0,1 0 0 0 0,-1-1 0 0 0,0 1 0 0 0,1 0 0 0 0,-1 0 0 0 0,0-1 0 0 0,0 1 0 0 0,0 0 0 0 0,0 0 0 0 0,0 0 0 0 0,0 0 0 0 0,-1 0 0 0 0,1 1 0 0 0,-2-2 0 0 0,17 27 39 0 0,-11-20-63 0 0,-2-4 23 0 0,-1 0-1 0 0,1-1 1 0 0,-1 1-1 0 0,1-1 1 0 0,-1 1-1 0 0,1 0 1 0 0,-1-1-1 0 0,0 1 1 0 0,1 0-1 0 0,-1 0 1 0 0,0-1-1 0 0,0 1 1 0 0,1 0-1 0 0,-1 0 1 0 0,0 0-1 0 0,0-1 1 0 0,0 1-1 0 0,0 0 1 0 0,0 0-1 0 0,0 0 1 0 0,0-1-1 0 0,0 2 1 0 0,-2 4 0 0 0,-1 0 0 0 0,1-1 0 0 0,-1 0 1 0 0,0 1-1 0 0,0-1 0 0 0,0 0 0 0 0,-1 0 1 0 0,0-1-1 0 0,-8 9 0 0 0,-47 36-6 0 0,48-40-6 0 0,-10 7 12 0 0,-1 0 1 0 0,-1-1 0 0 0,-1-2 0 0 0,0 0-1 0 0,0-2 1 0 0,-1 0 0 0 0,-1-2 0 0 0,-39 9-1 0 0,59-16-3 0 0,0 0-1 0 0,1 0 1 0 0,-1 1-1 0 0,1-1 1 0 0,-1 1-1 0 0,1 0 0 0 0,0 1 1 0 0,0-1-1 0 0,0 1 1 0 0,1 0-1 0 0,-1 0 0 0 0,1 0 1 0 0,0 1-1 0 0,0 0 1 0 0,0-1-1 0 0,1 1 1 0 0,0 1-1 0 0,0-1 0 0 0,0 0 1 0 0,1 1-1 0 0,-4 10 1 0 0,3-4-37 0 0,11-21-59 0 0,4-5 64 0 0,16-15-2 0 0,-2 2-2 0 0,51-42-1 0 0,-70 64 40 0 0,1-1 0 0 0,-1 1 0 0 0,1 0 0 0 0,0 1 0 0 0,0 0-1 0 0,1 0 1 0 0,-1 1 0 0 0,1 0 0 0 0,0 1 0 0 0,0 0 0 0 0,0 0 0 0 0,14-1 0 0 0,-17 4 0 0 0,0 0 0 0 0,-1-1 1 0 0,1 2-1 0 0,-1-1 0 0 0,1 1 0 0 0,-1 0 0 0 0,0 0 1 0 0,1 0-1 0 0,-1 1 0 0 0,-1 0 0 0 0,1 0 0 0 0,0 0 1 0 0,-1 1-1 0 0,1-1 0 0 0,-1 1 0 0 0,0 0 1 0 0,0 0-1 0 0,4 6 0 0 0,-6-7 3 0 0,0 0 0 0 0,1 0 0 0 0,-1 1 0 0 0,0-1 1 0 0,-1 0-1 0 0,1 1 0 0 0,-1-1 0 0 0,1 1 0 0 0,-1-1 0 0 0,0 1 0 0 0,0 0 0 0 0,-1 0 1 0 0,1-1-1 0 0,-1 1 0 0 0,0 0 0 0 0,0 0 0 0 0,0-1 0 0 0,0 1 0 0 0,-1 0 0 0 0,1 0 1 0 0,-1 0-1 0 0,0-1 0 0 0,0 1 0 0 0,-1-1 0 0 0,1 1 0 0 0,-1-1 0 0 0,1 1 1 0 0,-4 3-1 0 0,3-5-4 0 0,0 1 0 0 0,0-1 0 0 0,-1 1 0 0 0,1-1 0 0 0,-1 0 0 0 0,1 0 0 0 0,-1 0 1 0 0,0 0-1 0 0,0 0 0 0 0,0-1 0 0 0,0 1 0 0 0,0-1 0 0 0,-1 0 0 0 0,1 0 0 0 0,0 0 0 0 0,-5 1 0 0 0,-5-1 10 0 0,0 0-1 0 0,-1-1 1 0 0,-13-1-1 0 0,-31 2 64 0 0,50 1-104 0 0,5-2 23 0 0,0 0 1 0 0,0 1-1 0 0,0-1 0 0 0,0 1 1 0 0,0 0-1 0 0,0 0 1 0 0,0 0-1 0 0,0 0 1 0 0,1 0-1 0 0,-4 2 1 0 0,5-1 5 0 0,0-1 0 0 0,0 1 0 0 0,0-1 0 0 0,0 0 0 0 0,1 1 0 0 0,-1-1 0 0 0,1 1 0 0 0,-1 0 0 0 0,1-1 0 0 0,-1 1 0 0 0,1-1 0 0 0,0 1 0 0 0,0 0 0 0 0,0-1 0 0 0,0 1 0 0 0,0 0 0 0 0,0-1 0 0 0,0 1 0 0 0,0 0 1 0 0,1-1-1 0 0,-1 1 0 0 0,2 2 0 0 0,3 12 2 0 0,1-1 0 0 0,0 0 0 0 0,12 19 0 0 0,-15-29-2 0 0,0 1-1 0 0,0-1 0 0 0,-1 1 1 0 0,1 0-1 0 0,-1 0 0 0 0,2 7 0 0 0,0-38-6 0 0,2-9-20 0 0,3-65 0 0 0,-9 99 31 0 0,0 0-1 0 0,0 0 1 0 0,0 0 0 0 0,-1-1 0 0 0,1 1 0 0 0,0 0 0 0 0,0 0 0 0 0,-1 0 0 0 0,1 0 0 0 0,0 0 0 0 0,0-1 0 0 0,-1 1-1 0 0,1 0 1 0 0,0 0 0 0 0,0 0 0 0 0,-1 0 0 0 0,1 0 0 0 0,0 0 0 0 0,0 0 0 0 0,-1 0 0 0 0,1 0 0 0 0,0 0 0 0 0,0 0-1 0 0,-1 0 1 0 0,1 0 0 0 0,0 0 0 0 0,-1 0 0 0 0,1 0 0 0 0,0 0 0 0 0,0 1 0 0 0,-1-1 0 0 0,1 0 0 0 0,0 0 0 0 0,0 0-1 0 0,0 0 1 0 0,-1 0 0 0 0,1 1 0 0 0,0-1 0 0 0,0 0 0 0 0,0 0 0 0 0,-1 0 0 0 0,1 1 0 0 0,0-1 0 0 0,0 0-1 0 0,0 0 1 0 0,0 1 0 0 0,0-1 0 0 0,-1 0 0 0 0,1 1-5 0 0,-1-1 0 0 0,0 1 0 0 0,1 0 0 0 0,-1-1 0 0 0,1 1 0 0 0,-1-1 0 0 0,1 1-1 0 0,-1 0 1 0 0,1-1 0 0 0,0 1 0 0 0,-1 0 0 0 0,1 0 0 0 0,0-1 0 0 0,-1 1 0 0 0,1 0 0 0 0,0 0 0 0 0,0-1 0 0 0,0 1 0 0 0,0 0 0 0 0,-1 0 0 0 0,1 0-1 0 0,0-1 1 0 0,1 3 0 0 0,8 8-1063 0 0,-3-7-2550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20:48:04.957"/>
    </inkml:context>
    <inkml:brush xml:id="br0">
      <inkml:brushProperty name="width" value="0.05" units="cm"/>
      <inkml:brushProperty name="height" value="0.05" units="cm"/>
      <inkml:brushProperty name="color" value="#E71224"/>
    </inkml:brush>
  </inkml:definitions>
  <inkml:trace contextRef="#ctx0" brushRef="#br0">1959 457 3881 0 0,'-1'-1'198'0'0,"-1"1"1"0"0,1-1 0 0 0,0 1-1 0 0,0-1 1 0 0,0 1 0 0 0,0-1-1 0 0,0 0 1 0 0,0 0-1 0 0,0 1 1 0 0,0-1 0 0 0,0 0-1 0 0,1 0 1 0 0,-1 0 0 0 0,0 0-1 0 0,0 0 1 0 0,1 0-1 0 0,-1 0 1 0 0,1 0 0 0 0,-1 0-1 0 0,1-1 1 0 0,-1 1-1 0 0,1-2 1 0 0,-11-33-709 0 0,9 28 1002 0 0,0 2-219 0 0,0 0 0 0 0,0 0 0 0 0,0 1 1 0 0,0-1-1 0 0,-1 1 0 0 0,0-1 0 0 0,0 1 0 0 0,-1 0 0 0 0,1 0 0 0 0,-8-7 0 0 0,9 10-25 0 0,-1 1 0 0 0,1-1-1 0 0,-1 0 1 0 0,1 1 0 0 0,-1-1-1 0 0,0 1 1 0 0,0 0 0 0 0,0 0-1 0 0,0 0 1 0 0,0 0 0 0 0,0 0-1 0 0,0 1 1 0 0,0-1 0 0 0,0 1-1 0 0,0 0 1 0 0,0 0 0 0 0,0 0-1 0 0,0 1 1 0 0,0-1 0 0 0,0 1-1 0 0,0-1 1 0 0,-5 3 0 0 0,-29 5 781 0 0,-2-2 0 0 0,1-1 0 0 0,0-2 0 0 0,-44-1 0 0 0,40-2-603 0 0,0 1 0 0 0,0 3 0 0 0,-55 11 0 0 0,59-4-363 0 0,2 1 0 0 0,-1 2 0 0 0,2 1 0 0 0,-43 26 0 0 0,-126 92-64 0 0,-287 219 230 0 0,430-308-157 0 0,-72 65 0 0 0,108-84-77 0 0,1 0 1 0 0,1 1 0 0 0,1 1 0 0 0,1 1 0 0 0,-17 34 0 0 0,22-32-14 0 0,2 1 0 0 0,2 1 0 0 0,0 0 0 0 0,3 1 0 0 0,0 0 0 0 0,2 0 0 0 0,-4 59 1 0 0,6 19-52 0 0,10 115 1 0 0,0-40 94 0 0,-7 62-41 0 0,6 281 245 0 0,0-468-185 0 0,3-1 0 0 0,2-1 0 0 0,3 0 0 0 0,3 0-1 0 0,2-1 1 0 0,2-1 0 0 0,3-1 0 0 0,44 80 0 0 0,-57-122 22 0 0,1 0 0 0 0,1-1 1 0 0,0 0-1 0 0,0-1 0 0 0,1 0 0 0 0,1 0 1 0 0,0-2-1 0 0,26 18 0 0 0,13 2 39 0 0,63 28-1 0 0,-53-28-109 0 0,0-1-8 0 0,1-4-1 0 0,1-2 1 0 0,2-3-1 0 0,-1-2 1 0 0,86 10-1 0 0,-52-16 1 0 0,1-5-1 0 0,194-10 0 0 0,-260 1 38 0 0,-1-2 0 0 0,1-1 1 0 0,0-1-1 0 0,-1-3 0 0 0,-1 0 0 0 0,1-2 1 0 0,-2-1-1 0 0,0-2 0 0 0,0-1 0 0 0,-1-1 1 0 0,-1-2-1 0 0,-1-1 0 0 0,31-26 0 0 0,6-16 90 0 0,110-131 1 0 0,32-89-13 0 0,-118 149-75 0 0,79-162 1 0 0,-125 207 17 0 0,-5-2 0 0 0,-3-2 0 0 0,25-106 0 0 0,-30 61 132 0 0,-6-2 0 0 0,12-277 0 0 0,-63-280 204 0 0,18 592-345 0 0,-21-186 178 0 0,22 241-112 0 0,-3 0 1 0 0,-1 0-1 0 0,-35-85 1 0 0,40 118-81 0 0,0-1 0 0 0,-2 1-1 0 0,0 1 1 0 0,-1 0 0 0 0,0 0 0 0 0,-1 1 0 0 0,0 0 0 0 0,-1 1 0 0 0,-1 0 0 0 0,0 1 0 0 0,-1 0 0 0 0,0 1 0 0 0,0 1 0 0 0,-21-11 0 0 0,16 12-73 0 0,-1 0 0 0 0,1 2 1 0 0,-1 0-1 0 0,0 1 0 0 0,0 1 1 0 0,0 1-1 0 0,-1 1 0 0 0,1 0 1 0 0,-1 2-1 0 0,1 0 0 0 0,-36 6 1 0 0,-22 7-481 0 0,-81 25 0 0 0,60-6-2386 0 0,98-32 2882 0 0,-16 8-3337 0 0,17-8 3094 0 0,-1 1 0 0 0,1-1 0 0 0,0 0 0 0 0,-1 0 0 0 0,1 1 0 0 0,-2 1-1664 0 0,2-2 1664 0 0,0 1 0 0 0,0-1 0 0 0,-1 0 0 0 0,1 1 0 0 0,0-1-1 0 0,0 1 1 0 0,0-1 0 0 0,0 0 0 0 0,0 1 0 0 0,0-1 0 0 0,0 1-1 0 0,0-1 1 0 0,0 0 0 0 0,0 1 0 0 0,0-1 0 0 0,0 1 0 0 0,0-1-1 0 0,0 1 1 0 0,0-1 0 0 0,0 0 0 0 0,1 1 0 0 0,-1-1 0 0 0,0 0 0 0 0,0 1-1 0 0,0-1 1 0 0,1 1 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20:48:09.468"/>
    </inkml:context>
    <inkml:brush xml:id="br0">
      <inkml:brushProperty name="width" value="0.05" units="cm"/>
      <inkml:brushProperty name="height" value="0.05" units="cm"/>
      <inkml:brushProperty name="color" value="#E71224"/>
    </inkml:brush>
  </inkml:definitions>
  <inkml:trace contextRef="#ctx0" brushRef="#br0">123 2336 11578 0 0,'-44'-4'5185'0'0,"31"4"-5088"0"0,-1-2 0 0 0,1 1 1 0 0,-25-8-1 0 0,41 9-147 0 0,0-1 0 0 0,0 1 1 0 0,0-1-1 0 0,0 0 0 0 0,-1 0 1 0 0,1 0-1 0 0,0-1 0 0 0,0 1 0 0 0,-1-1 1 0 0,1 1-1 0 0,-1-1 0 0 0,1 0 1 0 0,-1 0-1 0 0,4-5 0 0 0,39-37 772 0 0,11-17 917 0 0,103-84 1 0 0,-27 27-801 0 0,282-243-506 0 0,-290 269-283 0 0,209-118-1 0 0,-46 64 23 0 0,6 12 0 0 0,377-116 0 0 0,590-110 829 0 0,-1153 332-904 0 0,734-170 344 0 0,-153 76-204 0 0,-559 107-72 0 0,1 7 0 0 0,0 5-1 0 0,177 18 1 0 0,-263-10 48 0 0,-1 2-1 0 0,1 3 1 0 0,-1 1 0 0 0,-1 2-1 0 0,-1 2 1 0 0,0 1 0 0 0,0 3 0 0 0,-2 1-1 0 0,-1 1 1 0 0,0 3 0 0 0,42 34-1 0 0,-25-10-14 0 0,-2 3-1 0 0,-2 2 0 0 0,-3 1 0 0 0,-2 3 0 0 0,-3 2 1 0 0,-2 2-1 0 0,-3 1 0 0 0,37 83 0 0 0,-8 10 87 0 0,-6 4 0 0 0,-8 1-1 0 0,-7 4 1 0 0,46 305 0 0 0,-75-350-41 0 0,29 177 85 0 0,-23-184-231 0 0,42 254 289 0 0,4 594 630 0 0,-41-627-832 0 0,-13-207-41 0 0,-4 242-1 0 0,-36-83 143 0 0,8-127-138 0 0,4 189 0 0 0,32-123-49 0 0,1 6 21 0 0,-22-129 80 0 0,-19 137-1 0 0,7-111-43 0 0,-10 226-34 0 0,11-117 106 0 0,12-226-102 0 0,0 0 0 0 0,-1 0 0 0 0,0 1-1 0 0,0-2 1 0 0,-1 1 0 0 0,-4 10 0 0 0,6-19-24 0 0,0 0 1 0 0,1 0-1 0 0,-1 0 0 0 0,0-1 1 0 0,0 1-1 0 0,0 0 1 0 0,0 0-1 0 0,0 0 1 0 0,0-1-1 0 0,0 1 1 0 0,0 0-1 0 0,0-1 1 0 0,-1 1-1 0 0,1-1 1 0 0,0 0-1 0 0,0 1 1 0 0,0-1-1 0 0,-1 0 1 0 0,1 0-1 0 0,0 1 1 0 0,-3-1-1 0 0,1-1-1 0 0,-1 1 0 0 0,1-1 0 0 0,-1 1 0 0 0,1-1 0 0 0,-1 0 0 0 0,1 0 0 0 0,-6-3 0 0 0,-1-1 3 0 0,1-1 1 0 0,0 0-1 0 0,0 0 0 0 0,-11-11 1 0 0,-14-15 3 0 0,2-1-1 0 0,1-2 1 0 0,2-1 0 0 0,-31-50-1 0 0,51 69-6 0 0,0 0 0 0 0,1 0 0 0 0,-8-29 0 0 0,9 31 18 0 0,8 27 37 0 0,8 27-66 0 0,-2-22 15 0 0,1-1-1 0 0,1 0 1 0 0,0 0 0 0 0,1-1 0 0 0,16 19 0 0 0,68 65 29 0 0,-42-45-16 0 0,-39-40-6 0 0,11 11-15 0 0,32 27-1 0 0,-50-46 9 0 0,1-1 0 0 0,-1 0 0 0 0,1-1 0 0 0,0 0 0 0 0,1 0 0 0 0,-1 0 0 0 0,1-1 0 0 0,-1 0 0 0 0,1 0-1 0 0,15 2 1 0 0,-21-4-6 0 0,0-1 0 0 0,0 0 1 0 0,0 0-1 0 0,0 0 0 0 0,0 0 0 0 0,0 0 0 0 0,0 0 0 0 0,0 0 0 0 0,0-1 0 0 0,0 1 0 0 0,0-1 0 0 0,-1 1 0 0 0,1-1 0 0 0,0 0 0 0 0,0 0 0 0 0,0 0 0 0 0,-1 0 1 0 0,1 0-1 0 0,0 0 0 0 0,-1 0 0 0 0,3-2 0 0 0,-3 0 6 0 0,1 1 0 0 0,-1 0 1 0 0,0-1-1 0 0,1 1 0 0 0,-1-1 0 0 0,0 0 1 0 0,-1 1-1 0 0,1-1 0 0 0,0 0 0 0 0,-1 0 1 0 0,1 1-1 0 0,-1-1 0 0 0,0-4 0 0 0,-1-10 23 0 0,-1 0-1 0 0,0 1 0 0 0,-2-1 1 0 0,-5-18-1 0 0,4 18-41 0 0,-3-15 25 0 0,0-1 1 0 0,3 0 0 0 0,1 0 0 0 0,-1-35 0 0 0,6 55-13 0 0,0 0 0 0 0,0 0 0 0 0,1 1 1 0 0,0-1-1 0 0,1 1 0 0 0,1-1 0 0 0,0 1 1 0 0,1 0-1 0 0,0 0 0 0 0,1 0 0 0 0,0 1 1 0 0,1 0-1 0 0,11-15 0 0 0,11-7 60 0 0,11-14-47 0 0,-40 46-7 0 0,0 0 0 0 0,1 1 0 0 0,-1-1 1 0 0,0 0-1 0 0,0 0 0 0 0,0 1 0 0 0,0-1 0 0 0,0 0 0 0 0,-1 0 0 0 0,1 1 0 0 0,0-1 0 0 0,0 0 0 0 0,0 0 0 0 0,-1 1 0 0 0,1-1 0 0 0,0 0 0 0 0,-1 1 0 0 0,1-1 0 0 0,-1 0 0 0 0,1 1 0 0 0,0-1 0 0 0,-1 0 0 0 0,0 1 0 0 0,1-1 0 0 0,-1 1 1 0 0,1-1-1 0 0,-1 1 0 0 0,0 0 0 0 0,1-1 0 0 0,-1 1 0 0 0,0-1 0 0 0,-32-20 10 0 0,15 10 50 0 0,15 8-61 0 0,0 1-1 0 0,-1-1 1 0 0,1 1-1 0 0,-1 0 1 0 0,0 0-1 0 0,1 0 1 0 0,-1 1-1 0 0,0-1 1 0 0,0 1-1 0 0,0 0 0 0 0,0 0 1 0 0,0 0-1 0 0,0 1 1 0 0,0-1-1 0 0,0 1 1 0 0,0 0-1 0 0,-1 0 1 0 0,1 1-1 0 0,0-1 1 0 0,0 1-1 0 0,0 0 1 0 0,0 0-1 0 0,0 0 1 0 0,0 1-1 0 0,-6 2 0 0 0,-14 8 11 0 0,1 0 0 0 0,-36 24 0 0 0,34-19-39 0 0,-46 23 0 0 0,-125 47-1 0 0,319-90-147 0 0,-95 4 159 0 0,1 2 1 0 0,44 10 0 0 0,-46-7 13 0 0,1-1-1 0 0,45 1 1 0 0,-61-7 3 0 0,1 0 0 0 0,-1-1 0 0 0,0-1 0 0 0,0 0 0 0 0,0-1 0 0 0,-1 0 0 0 0,1-1 0 0 0,19-12 1 0 0,36-12 13 0 0,-142 52 123 0 0,26-8-148 0 0,0 1-1 0 0,-69 34 0 0 0,114-48 7 0 0,0 1-1 0 0,0-1 0 0 0,0 1 0 0 0,0 0 0 0 0,0 0 1 0 0,1 0-1 0 0,-1 1 0 0 0,1-1 0 0 0,0 1 1 0 0,0 0-1 0 0,0 0 0 0 0,1 0 0 0 0,-1 0 0 0 0,1 0 1 0 0,0 0-1 0 0,0 1 0 0 0,-2 6 0 0 0,2 3-5 0 0,0-1 0 0 0,0 1 0 0 0,1 0 0 0 0,2 23 0 0 0,-1-8 13 0 0,0-21 2 0 0,-1 0-1 0 0,0-1 0 0 0,0 1 1 0 0,-5 14-1 0 0,0-3-28 0 0,12-28-19 0 0,0 1 0 0 0,0 0 1 0 0,1 0-1 0 0,0 1 0 0 0,13-11 0 0 0,32-36 21 0 0,111-155-18 0 0,-239 289 310 0 0,-73 146-290 0 0,114-169-10 0 0,34-57 14 0 0,1 1 0 0 0,0-1 1 0 0,0 1-1 0 0,0-1 0 0 0,0 0 0 0 0,-1 1 0 0 0,1-1 0 0 0,0 1 1 0 0,-1-1-1 0 0,1 0 0 0 0,0 1 0 0 0,0-1 0 0 0,-1 0 0 0 0,1 0 1 0 0,0 1-1 0 0,-1-1 0 0 0,1 0 0 0 0,-1 0 0 0 0,1 1 0 0 0,0-1 1 0 0,-1 0-1 0 0,1 0 0 0 0,-1 0 0 0 0,1 0 0 0 0,0 0 0 0 0,-1 0 1 0 0,1 0-1 0 0,-1 0 0 0 0,1 0 0 0 0,-1 0 0 0 0,1 0 0 0 0,0 0 1 0 0,-1 0-1 0 0,-9-13-1015 0 0,0-27-1683 0 0,9 37 2386 0 0,1 3 306 0 0,-3-16-2961 0 0,-1 0-1 0 0,0 0 1 0 0,-7-15-1 0 0,-2 4-4960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1:53.898"/>
    </inkml:context>
    <inkml:brush xml:id="br0">
      <inkml:brushProperty name="width" value="0.05" units="cm"/>
      <inkml:brushProperty name="height" value="0.05" units="cm"/>
    </inkml:brush>
  </inkml:definitions>
  <inkml:trace contextRef="#ctx0" brushRef="#br0">306 164 5113 0 0,'0'-5'556'0'0,"0"-14"1041"0"0,1 0 0 0 0,3-25 0 0 0,-2 39-1348 0 0,-1-1-1 0 0,0 0 0 0 0,1 1 1 0 0,0-1-1 0 0,0 1 0 0 0,1 0 1 0 0,-1 0-1 0 0,1 0 0 0 0,0 0 1 0 0,1 0-1 0 0,7-8 0 0 0,-11 12-227 0 0,0 1 0 0 0,1 0 0 0 0,-1-1 0 0 0,0 1 0 0 0,1 0 0 0 0,-1-1 0 0 0,0 1-1 0 0,1 0 1 0 0,-1-1 0 0 0,1 1 0 0 0,-1 0 0 0 0,0 0 0 0 0,1-1 0 0 0,-1 1 0 0 0,1 0 0 0 0,-1 0 0 0 0,1 0 0 0 0,-1 0 0 0 0,1 0-1 0 0,-1 0 1 0 0,1 0 0 0 0,-1 0 0 0 0,0 0 0 0 0,1 0 0 0 0,-1 0 0 0 0,1 0 0 0 0,-1 0 0 0 0,1 0 0 0 0,-1 0 0 0 0,1 0-1 0 0,-1 0 1 0 0,1 0 0 0 0,0 1 0 0 0,7 15 293 0 0,-3 21-20 0 0,-7-22-150 0 0,0-1 0 0 0,-1 0 0 0 0,-1 1 0 0 0,0-1 0 0 0,-12 25 0 0 0,-39 67 599 0 0,40-79-551 0 0,-33 59-95 0 0,-64 121 368 0 0,88-156-367 0 0,2 1 0 0 0,-18 63 0 0 0,32-82-59 0 0,1-1 0 0 0,2 1 0 0 0,-2 60 0 0 0,7-71-11 0 0,0 0 1 0 0,2 0-1 0 0,0 0 0 0 0,2-1 0 0 0,0 1 1 0 0,14 37-1 0 0,-14-51 17 0 0,0 1 0 0 0,1 0 0 0 0,0-1 0 0 0,0 0 0 0 0,1 0 0 0 0,0-1 0 0 0,0 0 0 0 0,1 0 0 0 0,0 0 0 0 0,0-1 0 0 0,1 0 0 0 0,-1 0 0 0 0,1-1 0 0 0,1 0 0 0 0,-1 0 0 0 0,1-1 0 0 0,0 0 0 0 0,0 0 0 0 0,0-1 0 0 0,0 0 1 0 0,0-1-1 0 0,13 1 0 0 0,-6-1-11 0 0,-1 0 0 0 0,0-2 1 0 0,0 0-1 0 0,1 0 0 0 0,-1-2 1 0 0,0 0-1 0 0,0 0 0 0 0,0-2 0 0 0,0 0 1 0 0,-1 0-1 0 0,0-1 0 0 0,1-1 1 0 0,20-12-1 0 0,-16 5 55 0 0,-1 0 0 0 0,0-2 0 0 0,-1 0 0 0 0,0 0 0 0 0,-1-2 0 0 0,-1 0 0 0 0,0-1-1 0 0,-2 0 1 0 0,0-1 0 0 0,-1-1 0 0 0,-1 0 0 0 0,-1 0 0 0 0,0-1 0 0 0,-2 0 0 0 0,0-1 0 0 0,6-35 0 0 0,-7 23 52 0 0,-1 0 0 0 0,-3 0 1 0 0,0-1-1 0 0,-2 1 0 0 0,-2-1 1 0 0,-1 1-1 0 0,-2-1 0 0 0,-1 1 0 0 0,-2 0 1 0 0,-14-45-1 0 0,5 41-35 0 0,-1 1 0 0 0,-1 1 1 0 0,-3 0-1 0 0,-46-62 0 0 0,57 86-181 0 0,0 1 0 0 0,0 1 0 0 0,-1-1 1 0 0,-1 2-1 0 0,1 0 0 0 0,-2 0 0 0 0,1 1 0 0 0,-1 0 0 0 0,0 1 0 0 0,-1 1 1 0 0,0 0-1 0 0,0 1 0 0 0,0 0 0 0 0,0 1 0 0 0,-1 1 0 0 0,-27-3 1 0 0,39 6-113 0 0,0 0 0 0 0,-1 1 0 0 0,1-1 1 0 0,0 1-1 0 0,0-1 0 0 0,0 1 1 0 0,-1 0-1 0 0,-4 2 0 0 0,6-1-545 0 0,-1 0-1 0 0,1-1 0 0 0,-1 1 1 0 0,1 0-1 0 0,0 0 1 0 0,0 1-1 0 0,0-1 1 0 0,0 0-1 0 0,0 1 1 0 0,0-1-1 0 0,1 1 0 0 0,-1-1 1 0 0,1 1-1 0 0,0 0 1 0 0,0 0-1 0 0,0 0 1 0 0,0 0-1 0 0,0 0 1 0 0,0 0-1 0 0,1 0 0 0 0,0 0 1 0 0,-1 5-1 0 0,1 6-2338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20:48:17.796"/>
    </inkml:context>
    <inkml:brush xml:id="br0">
      <inkml:brushProperty name="width" value="0.05" units="cm"/>
      <inkml:brushProperty name="height" value="0.05" units="cm"/>
      <inkml:brushProperty name="color" value="#33CCFF"/>
    </inkml:brush>
  </inkml:definitions>
  <inkml:trace contextRef="#ctx0" brushRef="#br0">386 35 10170 0 0,'-3'0'1091'0'0,"-17"-4"2022"0"0,15 1-2284 0 0,14-2-749 0 0,-8 4-34 0 0,0 1 0 0 0,0 0 0 0 0,0-1-1 0 0,0 1 1 0 0,0-1 0 0 0,0 0 0 0 0,0 1-1 0 0,0-1 1 0 0,0 0 0 0 0,0 0 0 0 0,0 1-1 0 0,0-1 1 0 0,-1 0 0 0 0,1 0 0 0 0,0 0-1 0 0,-1 0 1 0 0,1 0 0 0 0,-1 0 0 0 0,1 0 0 0 0,0-2-1 0 0,-1 3 4 0 0,0 0-1 0 0,0 0 1 0 0,0 0-1 0 0,0 0 1 0 0,0-1-1 0 0,0 1 1 0 0,0 0-1 0 0,0 0 1 0 0,0 0-1 0 0,0 0 1 0 0,0 0-1 0 0,0-1 1 0 0,0 1-1 0 0,0 0 1 0 0,0 0-1 0 0,0 0 1 0 0,0 0-1 0 0,0 0 1 0 0,-1-1-1 0 0,1 1 1 0 0,0 0-1 0 0,0 0 1 0 0,0 0-1 0 0,0 0 1 0 0,0 0-1 0 0,0 0 1 0 0,0 0-1 0 0,-1-1 1 0 0,1 1-1 0 0,0 0 1 0 0,0 0-1 0 0,0 0 1 0 0,0 0-1 0 0,0 0 1 0 0,0 0-1 0 0,-1 0 1 0 0,1 0-1 0 0,0 0 1 0 0,0 0-1 0 0,0 0 1 0 0,0 0-1 0 0,-1 0 1 0 0,1 0-1 0 0,0 0 1 0 0,-16 7 1715 0 0,9-2-1305 0 0,6-4-416 0 0,0 0-1 0 0,0 0 1 0 0,1-1 0 0 0,-2 1 0 0 0,1 0-1 0 0,0 0 1 0 0,0-1 0 0 0,0 1 0 0 0,0-1-1 0 0,0 1 1 0 0,0-1 0 0 0,-1 1 0 0 0,1-1-1 0 0,0 0 1 0 0,0 1 0 0 0,-1-1 0 0 0,1 0-1 0 0,0 0 1 0 0,0 0 0 0 0,-1 0 0 0 0,1 0-1 0 0,0 0 1 0 0,0-1 0 0 0,-1 1 0 0 0,1 0-1 0 0,0-1 1 0 0,0 1 0 0 0,0 0 0 0 0,-1-1-1 0 0,1 0 1 0 0,0 1 0 0 0,0-1 0 0 0,0 0-1 0 0,-1-1 1 0 0,-2 0 110 0 0,0 0 0 0 0,0 0 0 0 0,-1 1 0 0 0,1-1 0 0 0,0 1 0 0 0,0 0 0 0 0,-1 0 0 0 0,-7-1 0 0 0,10 2-129 0 0,1 0 0 0 0,-1 0 0 0 0,1-1 0 0 0,-1 1 0 0 0,1 0 0 0 0,0 0-1 0 0,-1 1 1 0 0,1-1 0 0 0,-1 0 0 0 0,1 0 0 0 0,-1 1 0 0 0,1-1 0 0 0,-1 1 0 0 0,1-1 0 0 0,0 1-1 0 0,-1 0 1 0 0,1-1 0 0 0,0 1 0 0 0,0 0 0 0 0,0 0 0 0 0,-1 0 0 0 0,1 0 0 0 0,0 0 0 0 0,0 0-1 0 0,0 0 1 0 0,0 1 0 0 0,1-1 0 0 0,-1 0 0 0 0,-1 2 0 0 0,2-1 3 0 0,0 0 1 0 0,-1 0-1 0 0,1 0 0 0 0,-1 1 1 0 0,0-1-1 0 0,0 0 0 0 0,0 0 1 0 0,0 0-1 0 0,0 0 0 0 0,0-1 1 0 0,0 1-1 0 0,0 0 0 0 0,-1 0 1 0 0,1-1-1 0 0,-1 1 0 0 0,1-1 1 0 0,-1 1-1 0 0,0-1 0 0 0,0 0 1 0 0,0 1-1 0 0,0-1 0 0 0,1 0 1 0 0,-1 0-1 0 0,-1 0 0 0 0,1-1 1 0 0,0 1-1 0 0,-4 0 0 0 0,1 0 5 0 0,-1-1-1 0 0,1 0 1 0 0,0 1-1 0 0,0 0 1 0 0,0 1 0 0 0,0-1-1 0 0,0 1 1 0 0,0 0-1 0 0,0 0 1 0 0,0 0-1 0 0,1 1 1 0 0,-1-1-1 0 0,-5 6 1 0 0,-3 2-19 0 0,2 1-1 0 0,-1 1 1 0 0,-9 13 0 0 0,-13 13 84 0 0,25 12 46 0 0,5-33-133 0 0,1-1 1 0 0,0 1 0 0 0,1-1-1 0 0,0 1 1 0 0,2 0 0 0 0,0 0-1 0 0,1-1 1 0 0,0 1 0 0 0,8 32-1 0 0,-5-25 15 0 0,-1 0-1 0 0,-1 1 1 0 0,-1-1-1 0 0,-1 0 0 0 0,-7 43 1 0 0,7-63-21 0 0,-5 31 17 0 0,1 65-1 0 0,4-91-4 0 0,1 0 0 0 0,0 0 0 0 0,0 0 0 0 0,1 0 0 0 0,0 0 0 0 0,1 0-1 0 0,0 0 1 0 0,0 0 0 0 0,1-1 0 0 0,0 0 0 0 0,0 0 0 0 0,8 11 0 0 0,43 44 113 0 0,-37-34-98 0 0,-14-22-30 0 0,-1 0 0 0 0,1-1 0 0 0,0 1 1 0 0,1-1-1 0 0,-1 0 0 0 0,1-1 0 0 0,0 1 0 0 0,1-1 0 0 0,-1 0 1 0 0,1 0-1 0 0,0 0 0 0 0,1-1 0 0 0,-1 0 0 0 0,1 0 0 0 0,11 4 1 0 0,-13-6 16 0 0,0-1 0 0 0,0 0 0 0 0,0 0 1 0 0,0-1-1 0 0,0 0 0 0 0,1 0 0 0 0,-1 0 0 0 0,0 0 1 0 0,0-1-1 0 0,8-2 0 0 0,22-1 67 0 0,-33 5-83 0 0,0-1 1 0 0,0 0-1 0 0,0 0 0 0 0,0 0 1 0 0,-1-1-1 0 0,1 1 0 0 0,0 0 1 0 0,0-1-1 0 0,0 1 0 0 0,-1-1 1 0 0,1 0-1 0 0,0 1 1 0 0,-1-1-1 0 0,1 0 0 0 0,-1 0 1 0 0,1 0-1 0 0,-1 0 0 0 0,1 0 1 0 0,-1 0-1 0 0,2-2 0 0 0,-1-1 7 0 0,-1 1 0 0 0,1 0-1 0 0,-1 0 1 0 0,0-1-1 0 0,0 1 1 0 0,0 0 0 0 0,0-1-1 0 0,0 1 1 0 0,-1-1-1 0 0,0-4 1 0 0,10-139 82 0 0,17-144-131 0 0,-22 252 40 0 0,2-47 1 0 0,-7 71 13 0 0,0 1 0 0 0,-2-1-1 0 0,0 0 1 0 0,0 1 0 0 0,-1-1-1 0 0,-8-19 1 0 0,-45-148 44 0 0,49 161-56 0 0,6 16 6 0 0,-1 1 0 0 0,0-1 0 0 0,0 1 0 0 0,0-1 0 0 0,0 1 0 0 0,-1 0 0 0 0,-5-7 0 0 0,-5-6 7 0 0,-17-19-45 0 0,52 54-5645 0 0,-6-7-4853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26T20:48:22.471"/>
    </inkml:context>
    <inkml:brush xml:id="br0">
      <inkml:brushProperty name="width" value="0.05" units="cm"/>
      <inkml:brushProperty name="height" value="0.05" units="cm"/>
      <inkml:brushProperty name="color" value="#33CCFF"/>
    </inkml:brush>
  </inkml:definitions>
  <inkml:trace contextRef="#ctx0" brushRef="#br0">49 2016 8242 0 0,'-1'0'21'0'0,"-13"8"780"0"0,12-17 389 0 0,0-7-284 0 0,-27-94 4982 0 0,29 109-5811 0 0,0-1 0 0 0,0 1 0 0 0,0-1 0 0 0,0 1 0 0 0,0 0 1 0 0,0-1-1 0 0,0 1 0 0 0,1-1 0 0 0,-1 1 0 0 0,0 0 0 0 0,1-1 1 0 0,-1 1-1 0 0,1 0 0 0 0,0 0 0 0 0,-1-1 0 0 0,1 1 0 0 0,0 0 1 0 0,0 0-1 0 0,-1 0 0 0 0,1 0 0 0 0,0 0 0 0 0,0 0 0 0 0,0 0 1 0 0,1 0-1 0 0,-1 0 0 0 0,0 0 0 0 0,0 1 0 0 0,0-1 0 0 0,1 0 1 0 0,-1 1-1 0 0,0-1 0 0 0,2 0 0 0 0,8-2 261 0 0,0 0 0 0 0,-1 0 0 0 0,17-2-1 0 0,4-1 185 0 0,-8-3-221 0 0,-1-2 1 0 0,0 0-1 0 0,-1-2 0 0 0,0 0 0 0 0,25-21 1 0 0,9-5-53 0 0,97-79 143 0 0,-34 25-275 0 0,-23 23-92 0 0,304-205 229 0 0,170-26 114 0 0,-73 62-175 0 0,-455 218-177 0 0,462-188 308 0 0,16 44-40 0 0,29 4 35 0 0,-496 147-275 0 0,1 3 0 0 0,1 2 0 0 0,101-4 0 0 0,163 24 146 0 0,-185-6 130 0 0,144-15 0 0 0,81 2 2 0 0,-203 22-254 0 0,225 51-1 0 0,-230-35-50 0 0,11-2 61 0 0,146 31 155 0 0,-250-44-153 0 0,-1 3-1 0 0,65 31 1 0 0,104 61 35 0 0,-39-16-33 0 0,-96-53-83 0 0,26 12 73 0 0,153 93 0 0 0,-224-117-15 0 0,45 29 257 0 0,113 93 1 0 0,266 209 170 0 0,-405-316-467 0 0,265 174 276 0 0,-141-90-89 0 0,-95-62-95 0 0,405 297 254 0 0,-293-209-125 0 0,157 125 122 0 0,-277-209-304 0 0,186 145 122 0 0,195 69 191 0 0,-265-172-283 0 0,-131-70 7 0 0,116 93-1 0 0,-143-99-65 0 0,-2 3 0 0 0,-1 2-1 0 0,50 67 1 0 0,118 157 91 0 0,-161-209-59 0 0,89 84 0 0 0,-59-69-70 0 0,67 57 122 0 0,-115-104-85 0 0,-1 1 0 0 0,-2 2-1 0 0,0 0 1 0 0,-2 2 0 0 0,-1 0-1 0 0,-2 2 1 0 0,0 1 0 0 0,17 39-1 0 0,122 224 20 0 0,-137-245-25 0 0,-20-39-7 0 0,1-1 0 0 0,0 0-1 0 0,1-1 1 0 0,0 1 0 0 0,1-1-1 0 0,0 0 1 0 0,0 0 0 0 0,1 0 0 0 0,14 13-1 0 0,-20-21-13 0 0,1 0 1 0 0,0 0-1 0 0,-1 0 0 0 0,1 0 0 0 0,0-1 0 0 0,0 1 0 0 0,0 0 0 0 0,0-1 0 0 0,0 1 1 0 0,0-1-1 0 0,0 0 0 0 0,0 0 0 0 0,0 0 0 0 0,0 0 0 0 0,3 0 0 0 0,-5 0 1 0 0,0 0 0 0 0,1 0 0 0 0,-1 0 0 0 0,0 0 0 0 0,1 0 0 0 0,-1-1 0 0 0,0 1 0 0 0,1 0 0 0 0,-1 0 0 0 0,0 0 0 0 0,0 0 0 0 0,1-1 0 0 0,-1 1 1 0 0,0 0-1 0 0,1 0 0 0 0,-1 0 0 0 0,0-1 0 0 0,0 1 0 0 0,0 0 0 0 0,1-1 0 0 0,-1 1 0 0 0,0 0 0 0 0,0 0 0 0 0,0-1 0 0 0,0 1 0 0 0,1 0 0 0 0,-1-1 0 0 0,0 1 0 0 0,0 0 0 0 0,0-1 0 0 0,0 0-1 0 0,-1 0 1 0 0,1-1 0 0 0,0 1-1 0 0,-1 0 1 0 0,1 0-1 0 0,-1 0 1 0 0,1 0 0 0 0,-1 0-1 0 0,1 0 1 0 0,-1 0 0 0 0,0 0-1 0 0,0 1 1 0 0,1-1-1 0 0,-3-1 1 0 0,-1-2-1 0 0,0 1 0 0 0,-1-1 0 0 0,0 1 0 0 0,1 1 0 0 0,-1-1 0 0 0,0 1 0 0 0,0 0 0 0 0,-9-3 0 0 0,-48-10 0 0 0,30 9 0 0 0,14 0 0 0 0,0 0 0 0 0,0 0 0 0 0,1-2 0 0 0,0 0 0 0 0,-22-15 0 0 0,-73-61 0 0 0,97 72 0 0 0,0 1 0 0 0,-27-14 0 0 0,35 21 0 0 0,-1 0 0 0 0,1 1 0 0 0,-1 0 0 0 0,1 1 0 0 0,-1 0 0 0 0,0 0 0 0 0,0 0 0 0 0,-13 0 0 0 0,69 27-1 0 0,46 19 5 0 0,-29-12-24 0 0,97 33 1 0 0,-107-48 24 0 0,94 17 1 0 0,-148-34-6 0 0,-1 0 1 0 0,1 0-1 0 0,-1 0 1 0 0,1 0-1 0 0,0 0 1 0 0,-1 0-1 0 0,1 0 1 0 0,0 0-1 0 0,-1 0 1 0 0,1 0-1 0 0,-1 0 1 0 0,1 0-1 0 0,0-1 1 0 0,-1 1 0 0 0,1 0-1 0 0,-1 0 1 0 0,1-1-1 0 0,-1 1 1 0 0,1 0-1 0 0,-1-1 1 0 0,1 1-1 0 0,-1 0 1 0 0,1-1-1 0 0,-1 1 1 0 0,1-1-1 0 0,-1 1 1 0 0,0-1-1 0 0,1 1 1 0 0,-1-2-1 0 0,3-22 4 0 0,-16-36-46 0 0,10 49 15 0 0,-15-75 35 0 0,4 0 0 0 0,4-1 0 0 0,3-1 0 0 0,9-157 0 0 0,-2 237-26 0 0,1 3 19 0 0,-1 0 0 0 0,0-1 0 0 0,0 1 0 0 0,0-1 0 0 0,-1 1 0 0 0,1 0 0 0 0,-3-8-1 0 0,2 11-1 0 0,0 1 0 0 0,1 0 0 0 0,-1 0 0 0 0,0 0-1 0 0,0 0 1 0 0,0 0 0 0 0,0 0 0 0 0,0 0 0 0 0,0 0-1 0 0,0 0 1 0 0,0 1 0 0 0,0-1 0 0 0,-1 0-1 0 0,1 1 1 0 0,0-1 0 0 0,0 1 0 0 0,-1-1 0 0 0,1 1-1 0 0,0 0 1 0 0,-1-1 0 0 0,1 1 0 0 0,0 0 0 0 0,-1 0-1 0 0,1 0 1 0 0,0 0 0 0 0,-1 0 0 0 0,1 0-1 0 0,0 0 1 0 0,-1 1 0 0 0,1-1 0 0 0,0 0 0 0 0,-1 1-1 0 0,1-1 1 0 0,-2 2 0 0 0,-5 0 3 0 0,0 1 1 0 0,1 0-1 0 0,-1 0 0 0 0,1 1 0 0 0,-1 0 1 0 0,1 1-1 0 0,0-1 0 0 0,1 1 0 0 0,-1 0 1 0 0,1 1-1 0 0,0 0 0 0 0,0 0 1 0 0,1 0-1 0 0,-9 13 0 0 0,-2 8-12 0 0,0 0 0 0 0,-18 50-1 0 0,-3 2 11 0 0,5-9-5 0 0,21-44-5 0 0,-2-1 0 0 0,-16 28 0 0 0,29-53 9 0 0,0 0-1 0 0,0 1 1 0 0,0-1-1 0 0,0 0 1 0 0,-1 0-1 0 0,1 0 1 0 0,0 0-1 0 0,0 0 1 0 0,0 1-1 0 0,0-1 1 0 0,0 0-1 0 0,0 0 1 0 0,0 0-1 0 0,0 0 1 0 0,0 0-1 0 0,-1 0 1 0 0,1 0 0 0 0,0 1-1 0 0,0-1 1 0 0,0 0-1 0 0,0 0 1 0 0,0 0-1 0 0,-1 0 1 0 0,1 0-1 0 0,0 0 1 0 0,0 0-1 0 0,0 0 1 0 0,0 0-1 0 0,-1 0 1 0 0,1 0-1 0 0,0 0 1 0 0,0 0 0 0 0,0 0-1 0 0,0 0 1 0 0,0 0-1 0 0,-1 0 1 0 0,1 0-1 0 0,0 0 1 0 0,0 0-1 0 0,0 0 1 0 0,0 0-1 0 0,-1 0 1 0 0,1 0-1 0 0,0 0 1 0 0,0 0-1 0 0,0 0 1 0 0,0-1-1 0 0,0 1 1 0 0,-1 0 0 0 0,1 0-1 0 0,0 0 1 0 0,-4-12-17 0 0,1-14-44 0 0,5 5 47 0 0,0-1 0 0 0,2 1 0 0 0,0 0 1 0 0,10-26-1 0 0,-10 36 12 0 0,0 0 0 0 0,1 1 0 0 0,0 0 0 0 0,0 0 1 0 0,1 1-1 0 0,1-1 0 0 0,0 1 0 0 0,0 0 0 0 0,16-14 0 0 0,-22 22 2 0 0,-1 1 1 0 0,0-1-1 0 0,1 1 0 0 0,-1-1 0 0 0,1 1 0 0 0,0-1 1 0 0,-1 1-1 0 0,1-1 0 0 0,-1 1 0 0 0,1 0 0 0 0,0-1 0 0 0,-1 1 1 0 0,1 0-1 0 0,0-1 0 0 0,-1 1 0 0 0,1 0 0 0 0,0 0 1 0 0,-1 0-1 0 0,1 0 0 0 0,0 0 0 0 0,0-1 0 0 0,-1 1 0 0 0,1 1 1 0 0,0-1-1 0 0,-1 0 0 0 0,1 0 0 0 0,0 0 0 0 0,0 0 1 0 0,0 1-1 0 0,0 0 0 0 0,-1 0 1 0 0,1 0-1 0 0,-1 0 0 0 0,1 0 1 0 0,-1 0-1 0 0,1-1 0 0 0,-1 1 0 0 0,0 0 1 0 0,1 0-1 0 0,-1 0 0 0 0,0 0 1 0 0,0 1-1 0 0,0-1 0 0 0,0 0 1 0 0,0 1-1 0 0,0 5-15 0 0,0 0 1 0 0,-1 0-1 0 0,0 0 1 0 0,-3 12-1 0 0,-2-1 26 0 0,-44 110 2 0 0,42-113-19 0 0,0 1 1 0 0,-1-1-1 0 0,0-1 1 0 0,-1 0-1 0 0,-22 24 1 0 0,19-28-56 0 0,14-20-67 0 0,19-23 76 0 0,8 13 54 0 0,-27 19-1 0 0,0 0 0 0 0,0 1 1 0 0,0-1-1 0 0,1 0 1 0 0,-1 1-1 0 0,0-1 1 0 0,0 1-1 0 0,0-1 1 0 0,0 1-1 0 0,1 0 1 0 0,-1 0-1 0 0,0-1 0 0 0,0 1 1 0 0,1 0-1 0 0,-1 0 1 0 0,0 0-1 0 0,1 0 1 0 0,-1 0-1 0 0,0 0 1 0 0,0 1-1 0 0,1-1 1 0 0,-1 0-1 0 0,2 2 1 0 0,-2-1-1 0 0,-1 0 0 0 0,0 0 0 0 0,0 0 0 0 0,0 0 0 0 0,0 0 0 0 0,0 1 0 0 0,0-1 0 0 0,0 0 0 0 0,0 0 0 0 0,0 0 0 0 0,-1 0 0 0 0,1 0 0 0 0,0 0 0 0 0,-1 0 0 0 0,1 0 0 0 0,-1 0 0 0 0,1 0 0 0 0,-1 0 0 0 0,1 0 0 0 0,-1 0 0 0 0,0 0 0 0 0,1 0 0 0 0,-1 0 0 0 0,0 0 0 0 0,0-1 0 0 0,-1 2 0 0 0,-9 17-3 0 0,39-21-61 0 0,1-6 43 0 0,1-1 0 0 0,34-16 0 0 0,-62 27 48 0 0,-6 6 22 0 0,-8 10 7 0 0,-273 336 48 0 0,255-312-149 0 0,92-98-186 0 0,27-46-127 0 0,111-167-1 0 0,-195 261 287 0 0,-17 12-2318 0 0,-18 12-1688 0 0,8-5-942 0 0,-12 5-4605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1:48.515"/>
    </inkml:context>
    <inkml:brush xml:id="br0">
      <inkml:brushProperty name="width" value="0.05" units="cm"/>
      <inkml:brushProperty name="height" value="0.05" units="cm"/>
    </inkml:brush>
  </inkml:definitions>
  <inkml:trace contextRef="#ctx0" brushRef="#br0">1 96 5481 0 0,'0'-6'494'0'0,"0"0"0"0"0,1 1-1 0 0,0-1 1 0 0,0 0 0 0 0,1 1-1 0 0,-1-1 1 0 0,1 1 0 0 0,0 0 0 0 0,1 0-1 0 0,-1 0 1 0 0,1 0 0 0 0,5-7-1 0 0,-7 10-444 0 0,1 1 0 0 0,-1-1 0 0 0,0 1 0 0 0,1 0 0 0 0,-1-1 0 0 0,0 1 0 0 0,1 0 0 0 0,0 0 0 0 0,-1 0 0 0 0,1 0 0 0 0,0 0 0 0 0,-1 0 0 0 0,1 1-1 0 0,0-1 1 0 0,0 1 0 0 0,0-1 0 0 0,-1 1 0 0 0,1 0 0 0 0,0-1 0 0 0,0 1 0 0 0,0 0 0 0 0,0 0 0 0 0,0 0 0 0 0,0 1 0 0 0,0-1 0 0 0,-1 0 0 0 0,1 1 0 0 0,0-1-1 0 0,0 1 1 0 0,0-1 0 0 0,-1 1 0 0 0,1 0 0 0 0,0 0 0 0 0,-1 0 0 0 0,1 0 0 0 0,-1 0 0 0 0,1 0 0 0 0,-1 1 0 0 0,1-1 0 0 0,1 2 0 0 0,19 17 35 0 0,-10-8 202 0 0,0-1-1 0 0,1 0 1 0 0,0-1-1 0 0,1-1 1 0 0,0 0-1 0 0,1 0 1 0 0,-1-2-1 0 0,20 8 1 0 0,-10-9 187 0 0,0 0 1 0 0,1-2 0 0 0,-1-1 0 0 0,1 0 0 0 0,45-3 0 0 0,126-21 229 0 0,-145 14-665 0 0,36-6 43 0 0,-21 2-24 0 0,72-2 0 0 0,-110 13-43 0 0,-1 1 0 0 0,1 2 0 0 0,0 0 0 0 0,45 13 1 0 0,-24-1 5 0 0,76 34 0 0 0,-118-45-26 0 0,0-1 0 0 0,1 0 1 0 0,-1-1-1 0 0,1 0 0 0 0,-1 0 1 0 0,1 0-1 0 0,10 0 0 0 0,-57-3-16557 0 0,24 4 12730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1:49.111"/>
    </inkml:context>
    <inkml:brush xml:id="br0">
      <inkml:brushProperty name="width" value="0.05" units="cm"/>
      <inkml:brushProperty name="height" value="0.05" units="cm"/>
    </inkml:brush>
  </inkml:definitions>
  <inkml:trace contextRef="#ctx0" brushRef="#br0">5 8 8210 0 0,'-5'-6'736'0'0,"8"5"32"0"0,16 7 706 0 0,25 15 93 0 0,-17-6-1588 0 0,1-1 0 0 0,0-1 0 0 0,0-1 1 0 0,48 12-1 0 0,-50-20 127 0 0,-1 0 1 0 0,0-2-1 0 0,1 0 1 0 0,0-2-1 0 0,35-4 1 0 0,128-29 1165 0 0,-130 20-938 0 0,0 3 1 0 0,67-3 0 0 0,-91 12-323 0 0,1 2-1 0 0,43 7 1 0 0,-62-5-41 0 0,1 1 1 0 0,-1 0 0 0 0,0 1-1 0 0,0 1 1 0 0,0 1-1 0 0,20 11 1 0 0,-30-14 12 0 0,-1 0 0 0 0,-1 1 0 0 0,1 0 0 0 0,-1-1 0 0 0,5 7 0 0 0,6 12-2861 0 0,-10-2-7257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1:49.651"/>
    </inkml:context>
    <inkml:brush xml:id="br0">
      <inkml:brushProperty name="width" value="0.05" units="cm"/>
      <inkml:brushProperty name="height" value="0.05" units="cm"/>
    </inkml:brush>
  </inkml:definitions>
  <inkml:trace contextRef="#ctx0" brushRef="#br0">1 16 5289 0 0,'2'-2'99'0'0,"1"0"1"0"0,0 1-1 0 0,-1-1 1 0 0,1 1-1 0 0,0-1 0 0 0,0 1 1 0 0,0 0-1 0 0,0 0 0 0 0,0 1 1 0 0,0-1-1 0 0,0 0 0 0 0,0 1 1 0 0,0 0-1 0 0,0 0 0 0 0,0 0 1 0 0,0 0-1 0 0,6 1 0 0 0,57 14-361 0 0,-52-11 402 0 0,27 7-289 0 0,5 1 1438 0 0,53 8 0 0 0,-81-18-847 0 0,0 0 0 0 0,-1-2-1 0 0,1 0 1 0 0,0-1 0 0 0,0-1 0 0 0,26-5 0 0 0,13-7-490 0 0,1 3-1 0 0,107-7 1 0 0,-147 17-333 0 0,-1 1-1 0 0,1 1 1 0 0,0 0-1 0 0,0 1 1 0 0,-1 1 0 0 0,0 1-1 0 0,0 1 1 0 0,0 0-1 0 0,0 1 1 0 0,0 1-1 0 0,-1 1 1 0 0,-1 0 0 0 0,28 19-1 0 0,-37-23-53 0 0,-1 1 0 0 0,0-1 0 0 0,-1 1 0 0 0,1 0 0 0 0,5 10 0 0 0,-8-13 279 0 0,-1 0 0 0 0,0 0 0 0 0,0 0 0 0 0,0 0 0 0 0,0 0 0 0 0,0 1 0 0 0,0-1 0 0 0,-1 0 0 0 0,1 0 0 0 0,-1 1 0 0 0,1-1 0 0 0,-1 0 1 0 0,0 1-1 0 0,0-1 0 0 0,0 0 0 0 0,0 1 0 0 0,-1-1 0 0 0,1 0 0 0 0,-2 5 0 0 0,-2 0-1099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1:50.147"/>
    </inkml:context>
    <inkml:brush xml:id="br0">
      <inkml:brushProperty name="width" value="0.05" units="cm"/>
      <inkml:brushProperty name="height" value="0.05" units="cm"/>
    </inkml:brush>
  </inkml:definitions>
  <inkml:trace contextRef="#ctx0" brushRef="#br0">2 334 5169 0 0,'-1'-1'153'0'0,"1"0"0"0"0,0-1-1 0 0,-1 1 1 0 0,1 0 0 0 0,0-1 0 0 0,0 1-1 0 0,0 0 1 0 0,0-1 0 0 0,0 1 0 0 0,0-1-1 0 0,1 1 1 0 0,-1 0 0 0 0,0-1 0 0 0,1 1-1 0 0,-1 0 1 0 0,1 0 0 0 0,-1-1 0 0 0,1 1-1 0 0,0 0 1 0 0,-1 0 0 0 0,1 0 0 0 0,0-1-1 0 0,0 1 1 0 0,0 0 0 0 0,0 0 0 0 0,0 0-1 0 0,0 1 1 0 0,0-1 0 0 0,0 0 0 0 0,0 0-1 0 0,0 0 1 0 0,3 0 0 0 0,46-25-574 0 0,-41 23 766 0 0,360-156 1956 0 0,-313 137-2125 0 0,0 2 1 0 0,1 3-1 0 0,1 3 1 0 0,1 2 0 0 0,-1 3-1 0 0,93-3 1 0 0,21 18-2190 0 0,-1 21-7373 0 0,-147-22 7122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20:41:59.794"/>
    </inkml:context>
    <inkml:brush xml:id="br0">
      <inkml:brushProperty name="width" value="0.05" units="cm"/>
      <inkml:brushProperty name="height" value="0.05" units="cm"/>
    </inkml:brush>
  </inkml:definitions>
  <inkml:trace contextRef="#ctx0" brushRef="#br0">804 1 4569 0 0,'-27'5'2848'0'0,"-2"0"-430"0"0,-38 13 1 0 0,56-14-2064 0 0,1 0 0 0 0,0 1 0 0 0,-1 0 0 0 0,2 1 0 0 0,-1 0 0 0 0,-16 14 0 0 0,-14 14 625 0 0,14-14-795 0 0,2 0 0 0 0,1 2 0 0 0,0 1 0 0 0,2 1 0 0 0,-23 34 0 0 0,12-5-240 0 0,-45 107 0 0 0,-9 68 53 0 0,41-105 26 0 0,43-115-31 0 0,-108 317 261 0 0,98-278-191 0 0,2 1-1 0 0,2 0 1 0 0,2 0 0 0 0,3 1-1 0 0,2 50 1 0 0,7-25-39 0 0,3 0 1 0 0,4 0-1 0 0,3-1 0 0 0,3-1 1 0 0,3-1-1 0 0,3 0 1 0 0,4-2-1 0 0,2-2 0 0 0,46 74 1 0 0,-47-94-131 0 0,2-1 1 0 0,2-2-1 0 0,2-2 1 0 0,1-1-1 0 0,3-2 1 0 0,1-1-1 0 0,1-3 1 0 0,2-1-1 0 0,49 28 1 0 0,-77-53 172 0 0,0-1 1 0 0,0-1-1 0 0,1 0 1 0 0,0-2-1 0 0,0 0 1 0 0,0 0-1 0 0,1-2 1 0 0,0 0 0 0 0,-1-1-1 0 0,1-1 1 0 0,0 0-1 0 0,0-1 1 0 0,31-5-1 0 0,-25 0 60 0 0,0 0 1 0 0,-1-2-1 0 0,1-1 1 0 0,-1 0-1 0 0,-1-2 0 0 0,0 0 1 0 0,0-2-1 0 0,-1 0 1 0 0,30-24-1 0 0,-19 10-56 0 0,-2-1 1 0 0,-1-1-1 0 0,-1-2 0 0 0,-1 0 1 0 0,-1-2-1 0 0,-2-1 0 0 0,23-43 1 0 0,-22 29-154 0 0,-3-1 0 0 0,-1-1 0 0 0,-3-1 1 0 0,-1-1-1 0 0,9-53 0 0 0,-8 12 129 0 0,-4 0 1 0 0,4-159-1 0 0,-18 187 83 0 0,-4-1 0 0 0,-2 1 0 0 0,-3 1 0 0 0,-31-113 0 0 0,14 98-121 0 0,-2 1 0 0 0,-4 1 0 0 0,-4 2 0 0 0,-62-97 1 0 0,55 107-1222 0 0,-2 3 1 0 0,-83-87-1 0 0,104 124-99 0 0,-39-31-1 0 0,54 48 449 0 0,-1 0 0 0 0,0 0 0 0 0,-1 1-1 0 0,1 1 1 0 0,-1 0 0 0 0,-1 0 0 0 0,-17-5 0 0 0,26 9 459 0 0,0 1 1 0 0,0-1 0 0 0,0 1-1 0 0,0 0 1 0 0,-1 0 0 0 0,1 0 0 0 0,0 0-1 0 0,0 0 1 0 0,-1 1 0 0 0,1-1-1 0 0,-5 2 1 0 0,0 3-1276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99095A-8446-49E1-A05A-18A3164911C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FA948-67E2-42B7-A774-BFC586E434F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99095A-8446-49E1-A05A-18A3164911C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FA948-67E2-42B7-A774-BFC586E434F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99095A-8446-49E1-A05A-18A3164911C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FA948-67E2-42B7-A774-BFC586E434F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99095A-8446-49E1-A05A-18A3164911C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FA948-67E2-42B7-A774-BFC586E434F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99095A-8446-49E1-A05A-18A3164911C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FA948-67E2-42B7-A774-BFC586E434F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99095A-8446-49E1-A05A-18A3164911C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FA948-67E2-42B7-A774-BFC586E434F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99095A-8446-49E1-A05A-18A3164911CA}"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5FA948-67E2-42B7-A774-BFC586E434F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99095A-8446-49E1-A05A-18A3164911CA}"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5FA948-67E2-42B7-A774-BFC586E434F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99095A-8446-49E1-A05A-18A3164911CA}"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5FA948-67E2-42B7-A774-BFC586E434F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99095A-8446-49E1-A05A-18A3164911C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FA948-67E2-42B7-A774-BFC586E434F8}"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799095A-8446-49E1-A05A-18A3164911CA}" type="datetimeFigureOut">
              <a:rPr lang="en-US" smtClean="0"/>
              <a:t>9/26/2022</a:t>
            </a:fld>
            <a:endParaRPr lang="en-US"/>
          </a:p>
        </p:txBody>
      </p:sp>
      <p:sp>
        <p:nvSpPr>
          <p:cNvPr id="9" name="Slide Number Placeholder 8"/>
          <p:cNvSpPr>
            <a:spLocks noGrp="1"/>
          </p:cNvSpPr>
          <p:nvPr>
            <p:ph type="sldNum" sz="quarter" idx="11"/>
          </p:nvPr>
        </p:nvSpPr>
        <p:spPr/>
        <p:txBody>
          <a:bodyPr/>
          <a:lstStyle/>
          <a:p>
            <a:fld id="{B45FA948-67E2-42B7-A774-BFC586E434F8}"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45FA948-67E2-42B7-A774-BFC586E434F8}"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C799095A-8446-49E1-A05A-18A3164911CA}" type="datetimeFigureOut">
              <a:rPr lang="en-US" smtClean="0"/>
              <a:t>9/26/2022</a:t>
            </a:fld>
            <a:endParaRPr lang="en-US"/>
          </a:p>
        </p:txBody>
      </p:sp>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5.png"/><Relationship Id="rId18" Type="http://schemas.openxmlformats.org/officeDocument/2006/relationships/customXml" Target="../ink/ink10.xml"/><Relationship Id="rId3" Type="http://schemas.openxmlformats.org/officeDocument/2006/relationships/image" Target="../media/image10.png"/><Relationship Id="rId21" Type="http://schemas.openxmlformats.org/officeDocument/2006/relationships/image" Target="../media/image19.png"/><Relationship Id="rId7" Type="http://schemas.openxmlformats.org/officeDocument/2006/relationships/image" Target="../media/image12.png"/><Relationship Id="rId12" Type="http://schemas.openxmlformats.org/officeDocument/2006/relationships/customXml" Target="../ink/ink7.xml"/><Relationship Id="rId17" Type="http://schemas.openxmlformats.org/officeDocument/2006/relationships/image" Target="../media/image17.png"/><Relationship Id="rId25" Type="http://schemas.openxmlformats.org/officeDocument/2006/relationships/image" Target="../media/image21.png"/><Relationship Id="rId2" Type="http://schemas.openxmlformats.org/officeDocument/2006/relationships/hyperlink" Target="http://www.cv-foundation.org/openaccess/content_cvpr_2015/papers/Szegedy_Going_Deeper_With_2015_CVPR_paper.pdf" TargetMode="External"/><Relationship Id="rId16" Type="http://schemas.openxmlformats.org/officeDocument/2006/relationships/customXml" Target="../ink/ink9.xml"/><Relationship Id="rId20" Type="http://schemas.openxmlformats.org/officeDocument/2006/relationships/customXml" Target="../ink/ink11.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14.png"/><Relationship Id="rId24" Type="http://schemas.openxmlformats.org/officeDocument/2006/relationships/customXml" Target="../ink/ink13.xml"/><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0.png"/><Relationship Id="rId10" Type="http://schemas.openxmlformats.org/officeDocument/2006/relationships/customXml" Target="../ink/ink6.xml"/><Relationship Id="rId19" Type="http://schemas.openxmlformats.org/officeDocument/2006/relationships/image" Target="../media/image18.png"/><Relationship Id="rId4" Type="http://schemas.openxmlformats.org/officeDocument/2006/relationships/customXml" Target="../ink/ink3.xml"/><Relationship Id="rId9" Type="http://schemas.openxmlformats.org/officeDocument/2006/relationships/image" Target="../media/image13.png"/><Relationship Id="rId14" Type="http://schemas.openxmlformats.org/officeDocument/2006/relationships/customXml" Target="../ink/ink8.xml"/><Relationship Id="rId22" Type="http://schemas.openxmlformats.org/officeDocument/2006/relationships/customXml" Target="../ink/ink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www.tensorflow.org/tutorials/images/transfer_learning" TargetMode="Externa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mdpi.com/2076-3417/12/11/5543/htm" TargetMode="External"/><Relationship Id="rId2" Type="http://schemas.openxmlformats.org/officeDocument/2006/relationships/hyperlink" Target="https://paperswithcode.com/task/few-shot-object-detection" TargetMode="Externa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hyperlink" Target="https://www.borealisai.com/research-blogs/tutorial-2-few-shot-learning-and-meta-learning-i/"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hyperlink" Target="https://towardsdatascience.com/summary-of-segnet-a-deep-convolutional-encoder-decoder-architecture-for-image-segmentation-75b2805d86f5"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customXml" Target="../ink/ink29.xml"/><Relationship Id="rId13" Type="http://schemas.openxmlformats.org/officeDocument/2006/relationships/image" Target="../media/image185.png"/><Relationship Id="rId18" Type="http://schemas.openxmlformats.org/officeDocument/2006/relationships/image" Target="../media/image149.png"/><Relationship Id="rId3" Type="http://schemas.openxmlformats.org/officeDocument/2006/relationships/image" Target="../media/image148.png"/><Relationship Id="rId7" Type="http://schemas.openxmlformats.org/officeDocument/2006/relationships/image" Target="../media/image182.png"/><Relationship Id="rId12" Type="http://schemas.openxmlformats.org/officeDocument/2006/relationships/customXml" Target="../ink/ink31.xml"/><Relationship Id="rId17" Type="http://schemas.openxmlformats.org/officeDocument/2006/relationships/image" Target="../media/image187.png"/><Relationship Id="rId2" Type="http://schemas.openxmlformats.org/officeDocument/2006/relationships/hyperlink" Target="https://arxiv.org/abs/1703.06870" TargetMode="External"/><Relationship Id="rId16" Type="http://schemas.openxmlformats.org/officeDocument/2006/relationships/customXml" Target="../ink/ink33.xml"/><Relationship Id="rId1" Type="http://schemas.openxmlformats.org/officeDocument/2006/relationships/slideLayout" Target="../slideLayouts/slideLayout2.xml"/><Relationship Id="rId6" Type="http://schemas.openxmlformats.org/officeDocument/2006/relationships/customXml" Target="../ink/ink28.xml"/><Relationship Id="rId11" Type="http://schemas.openxmlformats.org/officeDocument/2006/relationships/image" Target="../media/image184.png"/><Relationship Id="rId5" Type="http://schemas.openxmlformats.org/officeDocument/2006/relationships/image" Target="../media/image181.png"/><Relationship Id="rId15" Type="http://schemas.openxmlformats.org/officeDocument/2006/relationships/image" Target="../media/image186.png"/><Relationship Id="rId10" Type="http://schemas.openxmlformats.org/officeDocument/2006/relationships/customXml" Target="../ink/ink30.xml"/><Relationship Id="rId19" Type="http://schemas.openxmlformats.org/officeDocument/2006/relationships/image" Target="../media/image150.jpeg"/><Relationship Id="rId4" Type="http://schemas.openxmlformats.org/officeDocument/2006/relationships/customXml" Target="../ink/ink27.xml"/><Relationship Id="rId9" Type="http://schemas.openxmlformats.org/officeDocument/2006/relationships/image" Target="../media/image183.png"/><Relationship Id="rId14" Type="http://schemas.openxmlformats.org/officeDocument/2006/relationships/customXml" Target="../ink/ink3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customXml" Target="../ink/ink18.xml"/><Relationship Id="rId18" Type="http://schemas.openxmlformats.org/officeDocument/2006/relationships/image" Target="../media/image30.png"/><Relationship Id="rId26" Type="http://schemas.openxmlformats.org/officeDocument/2006/relationships/image" Target="../media/image34.png"/><Relationship Id="rId3" Type="http://schemas.openxmlformats.org/officeDocument/2006/relationships/image" Target="../media/image22.png"/><Relationship Id="rId21" Type="http://schemas.openxmlformats.org/officeDocument/2006/relationships/customXml" Target="../ink/ink22.xml"/><Relationship Id="rId7" Type="http://schemas.openxmlformats.org/officeDocument/2006/relationships/customXml" Target="../ink/ink15.xml"/><Relationship Id="rId12" Type="http://schemas.openxmlformats.org/officeDocument/2006/relationships/image" Target="../media/image27.png"/><Relationship Id="rId17" Type="http://schemas.openxmlformats.org/officeDocument/2006/relationships/customXml" Target="../ink/ink20.xml"/><Relationship Id="rId25" Type="http://schemas.openxmlformats.org/officeDocument/2006/relationships/customXml" Target="../ink/ink24.xml"/><Relationship Id="rId2" Type="http://schemas.openxmlformats.org/officeDocument/2006/relationships/hyperlink" Target="http://www.cv-foundation.org/openaccess/content_cvpr_2015/papers/Szegedy_Going_Deeper_With_2015_CVPR_paper.pdf" TargetMode="External"/><Relationship Id="rId16" Type="http://schemas.openxmlformats.org/officeDocument/2006/relationships/image" Target="../media/image29.png"/><Relationship Id="rId20" Type="http://schemas.openxmlformats.org/officeDocument/2006/relationships/image" Target="../media/image31.png"/><Relationship Id="rId29" Type="http://schemas.openxmlformats.org/officeDocument/2006/relationships/customXml" Target="../ink/ink26.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customXml" Target="../ink/ink17.xml"/><Relationship Id="rId24" Type="http://schemas.openxmlformats.org/officeDocument/2006/relationships/image" Target="../media/image33.png"/><Relationship Id="rId5" Type="http://schemas.openxmlformats.org/officeDocument/2006/relationships/customXml" Target="../ink/ink14.xml"/><Relationship Id="rId15" Type="http://schemas.openxmlformats.org/officeDocument/2006/relationships/customXml" Target="../ink/ink19.xml"/><Relationship Id="rId23" Type="http://schemas.openxmlformats.org/officeDocument/2006/relationships/customXml" Target="../ink/ink23.xml"/><Relationship Id="rId28" Type="http://schemas.openxmlformats.org/officeDocument/2006/relationships/image" Target="../media/image35.png"/><Relationship Id="rId10" Type="http://schemas.openxmlformats.org/officeDocument/2006/relationships/image" Target="../media/image26.png"/><Relationship Id="rId19" Type="http://schemas.openxmlformats.org/officeDocument/2006/relationships/customXml" Target="../ink/ink21.xml"/><Relationship Id="rId4" Type="http://schemas.openxmlformats.org/officeDocument/2006/relationships/image" Target="../media/image23.png"/><Relationship Id="rId9" Type="http://schemas.openxmlformats.org/officeDocument/2006/relationships/customXml" Target="../ink/ink16.xml"/><Relationship Id="rId14" Type="http://schemas.openxmlformats.org/officeDocument/2006/relationships/image" Target="../media/image28.png"/><Relationship Id="rId22" Type="http://schemas.openxmlformats.org/officeDocument/2006/relationships/image" Target="../media/image32.png"/><Relationship Id="rId27" Type="http://schemas.openxmlformats.org/officeDocument/2006/relationships/customXml" Target="../ink/ink25.xml"/><Relationship Id="rId30" Type="http://schemas.openxmlformats.org/officeDocument/2006/relationships/image" Target="../media/image36.png"/></Relationships>
</file>

<file path=ppt/slides/_rels/slide110.xml.rels><?xml version="1.0" encoding="UTF-8" standalone="yes"?>
<Relationships xmlns="http://schemas.openxmlformats.org/package/2006/relationships"><Relationship Id="rId3" Type="http://schemas.openxmlformats.org/officeDocument/2006/relationships/hyperlink" Target="https://arxiv.org/abs/2005.13243" TargetMode="External"/><Relationship Id="rId2" Type="http://schemas.openxmlformats.org/officeDocument/2006/relationships/hyperlink" Target="https://arxiv.org/abs/1901.03353" TargetMode="Externa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s://arxiv.org/abs/2005.13243"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towardsdatascience.com/mask-rcnn-implementation-on-a-custom-dataset-fd9a878123d4"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customXml" Target="../ink/ink37.xml"/><Relationship Id="rId18" Type="http://schemas.openxmlformats.org/officeDocument/2006/relationships/image" Target="../media/image203.png"/><Relationship Id="rId3" Type="http://schemas.openxmlformats.org/officeDocument/2006/relationships/hyperlink" Target="https://towardsdatascience.com/mask-rcnn-implementation-on-a-custom-dataset-fd9a878123d4" TargetMode="External"/><Relationship Id="rId21" Type="http://schemas.openxmlformats.org/officeDocument/2006/relationships/customXml" Target="../ink/ink41.xml"/><Relationship Id="rId7" Type="http://schemas.openxmlformats.org/officeDocument/2006/relationships/customXml" Target="../ink/ink34.xml"/><Relationship Id="rId12" Type="http://schemas.openxmlformats.org/officeDocument/2006/relationships/image" Target="../media/image200.png"/><Relationship Id="rId17" Type="http://schemas.openxmlformats.org/officeDocument/2006/relationships/customXml" Target="../ink/ink39.xml"/><Relationship Id="rId25" Type="http://schemas.openxmlformats.org/officeDocument/2006/relationships/hyperlink" Target="https://github.com/ahmedfgad/Mask-RCNN-TF2" TargetMode="External"/><Relationship Id="rId2" Type="http://schemas.openxmlformats.org/officeDocument/2006/relationships/hyperlink" Target="https://www.mathworks.com/help/vision/ug/getting-started-with-mask-r-cnn-for-instance-segmentation.html" TargetMode="External"/><Relationship Id="rId16" Type="http://schemas.openxmlformats.org/officeDocument/2006/relationships/image" Target="../media/image202.png"/><Relationship Id="rId20"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158.wmf"/><Relationship Id="rId11" Type="http://schemas.openxmlformats.org/officeDocument/2006/relationships/customXml" Target="../ink/ink36.xml"/><Relationship Id="rId24" Type="http://schemas.openxmlformats.org/officeDocument/2006/relationships/image" Target="../media/image160.png"/><Relationship Id="rId5" Type="http://schemas.openxmlformats.org/officeDocument/2006/relationships/oleObject" Target="../embeddings/oleObject2.bin"/><Relationship Id="rId15" Type="http://schemas.openxmlformats.org/officeDocument/2006/relationships/customXml" Target="../ink/ink38.xml"/><Relationship Id="rId23" Type="http://schemas.openxmlformats.org/officeDocument/2006/relationships/image" Target="../media/image159.png"/><Relationship Id="rId10" Type="http://schemas.openxmlformats.org/officeDocument/2006/relationships/image" Target="../media/image199.png"/><Relationship Id="rId19" Type="http://schemas.openxmlformats.org/officeDocument/2006/relationships/customXml" Target="../ink/ink40.xml"/><Relationship Id="rId4" Type="http://schemas.openxmlformats.org/officeDocument/2006/relationships/image" Target="../media/image157.png"/><Relationship Id="rId9" Type="http://schemas.openxmlformats.org/officeDocument/2006/relationships/customXml" Target="../ink/ink35.xml"/><Relationship Id="rId14" Type="http://schemas.openxmlformats.org/officeDocument/2006/relationships/image" Target="../media/image201.png"/><Relationship Id="rId22" Type="http://schemas.openxmlformats.org/officeDocument/2006/relationships/image" Target="../media/image205.png"/></Relationships>
</file>

<file path=ppt/slides/_rels/slide1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arxiv.org/pdf/1612.02699.pdf"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lideplayer.com/slide/5277459/" TargetMode="External"/><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arxiv.org/abs/1406.4729"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nsorflow.org/images/embedding-mnist.mp4"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koen.me/research/pub/uijlings-ijcv2013-draft.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microsoft.com/en-us/research/wp-content/uploads/2016/02/PascalVOC_IJCV2009.pdf" TargetMode="External"/><Relationship Id="rId2" Type="http://schemas.openxmlformats.org/officeDocument/2006/relationships/hyperlink" Target="http://host.robots.ox.ac.uk/pascal/VOC/voc2007/" TargetMode="External"/><Relationship Id="rId1" Type="http://schemas.openxmlformats.org/officeDocument/2006/relationships/slideLayout" Target="../slideLayouts/slideLayout2.xml"/><Relationship Id="rId4" Type="http://schemas.openxmlformats.org/officeDocument/2006/relationships/hyperlink" Target="http://host.robots.ox.ac.uk/pascal/VOC/voc2012/"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pjreddie.com/media/files/papers/yolo.pdf" TargetMode="External"/><Relationship Id="rId1" Type="http://schemas.openxmlformats.org/officeDocument/2006/relationships/slideLayout" Target="../slideLayouts/slideLayout2.xml"/><Relationship Id="rId5" Type="http://schemas.openxmlformats.org/officeDocument/2006/relationships/hyperlink" Target="https://www.maskaravivek.com/post/yolov2/" TargetMode="External"/><Relationship Id="rId4" Type="http://schemas.openxmlformats.org/officeDocument/2006/relationships/hyperlink" Target="https://arxiv.org/abs/1502.03167"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cs.unc.edu/~wliu/papers/ssd.pdf" TargetMode="External"/><Relationship Id="rId2" Type="http://schemas.openxmlformats.org/officeDocument/2006/relationships/hyperlink" Target="https://www.slideshare.net/xavigiro/object-detection-d2l4-2017-upc-deep-learning-for-computer-vision"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medium.com/@jonathan_hui/object-detection-speed-and-accuracy-comparison-faster-r-cnn-r-fcn-ssd-and-yolo-5425656ae359"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towardsdatascience.com/iou-a-better-detection-evaluation-metric-45a511185be1" TargetMode="External"/><Relationship Id="rId1" Type="http://schemas.openxmlformats.org/officeDocument/2006/relationships/slideLayout" Target="../slideLayouts/slideLayout2.xml"/><Relationship Id="rId4" Type="http://schemas.openxmlformats.org/officeDocument/2006/relationships/hyperlink" Target="https://arxiv.org/pdf/1911.09070.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video" Target="https://www.youtube.com/embed/V4P_ptn2FF4?feature=oembed"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blog.zenggyu.com/en/post/2018-12-16/an-introduction-to-evaluation-metrics-for-object-detection/" TargetMode="Externa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blog.zenggyu.com/en/post/2018-12-16/an-introduction-to-evaluation-metrics-for-object-detection/"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blog.zenggyu.com/en/post/2018-12-16/an-introduction-to-evaluation-metrics-for-object-detection/" TargetMode="Externa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tensorflow.org/lit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arxiv.org/pdf/1911.09070.pdf"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arxiv.org/find/cs/1/au:+Shelhamer_E/0/1/0/all/0/1" TargetMode="External"/><Relationship Id="rId2" Type="http://schemas.openxmlformats.org/officeDocument/2006/relationships/hyperlink" Target="https://arxiv.org/find/cs/1/au:+Long_J/0/1/0/all/0/1" TargetMode="Externa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hyperlink" Target="https://arxiv.org/find/cs/1/au:+Darrell_T/0/1/0/all/0/1"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9.xml.rels><?xml version="1.0" encoding="UTF-8" standalone="yes"?>
<Relationships xmlns="http://schemas.openxmlformats.org/package/2006/relationships"><Relationship Id="rId3" Type="http://schemas.openxmlformats.org/officeDocument/2006/relationships/hyperlink" Target="https://arxiv.org/find/cs/1/au:+Shelhamer_E/0/1/0/all/0/1" TargetMode="External"/><Relationship Id="rId2" Type="http://schemas.openxmlformats.org/officeDocument/2006/relationships/hyperlink" Target="https://arxiv.org/find/cs/1/au:+Long_J/0/1/0/all/0/1" TargetMode="Externa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hyperlink" Target="https://arxiv.org/find/cs/1/au:+Darrell_T/0/1/0/all/0/1" TargetMode="Externa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hyperlink" Target="https://arxiv.org/find/cs/1/au:+Shelhamer_E/0/1/0/all/0/1" TargetMode="External"/><Relationship Id="rId2" Type="http://schemas.openxmlformats.org/officeDocument/2006/relationships/hyperlink" Target="https://arxiv.org/find/cs/1/au:+Long_J/0/1/0/all/0/1" TargetMode="Externa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s://arxiv.org/find/cs/1/au:+Darrell_T/0/1/0/all/0/1"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find/cs/1/au:+Kendall_A/0/1/0/all/0/1" TargetMode="External"/><Relationship Id="rId2" Type="http://schemas.openxmlformats.org/officeDocument/2006/relationships/hyperlink" Target="https://arxiv.org/find/cs/1/au:+Badrinarayanan_V/0/1/0/all/0/1" TargetMode="Externa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hyperlink" Target="https://arxiv.org/find/cs/1/au:+Cipolla_R/0/1/0/all/0/1"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arxiv.org/find/cs/1/au:+Papandreou_G/0/1/0/all/0/1" TargetMode="External"/><Relationship Id="rId7" Type="http://schemas.openxmlformats.org/officeDocument/2006/relationships/image" Target="../media/image107.png"/><Relationship Id="rId2" Type="http://schemas.openxmlformats.org/officeDocument/2006/relationships/hyperlink" Target="https://arxiv.org/find/cs/1/au:+Chen_L/0/1/0/all/0/1" TargetMode="External"/><Relationship Id="rId1" Type="http://schemas.openxmlformats.org/officeDocument/2006/relationships/slideLayout" Target="../slideLayouts/slideLayout2.xml"/><Relationship Id="rId6" Type="http://schemas.openxmlformats.org/officeDocument/2006/relationships/hyperlink" Target="https://arxiv.org/find/cs/1/au:+Yuille_A/0/1/0/all/0/1" TargetMode="External"/><Relationship Id="rId5" Type="http://schemas.openxmlformats.org/officeDocument/2006/relationships/hyperlink" Target="https://arxiv.org/find/cs/1/au:+Murphy_K/0/1/0/all/0/1" TargetMode="External"/><Relationship Id="rId4" Type="http://schemas.openxmlformats.org/officeDocument/2006/relationships/hyperlink" Target="https://arxiv.org/find/cs/1/au:+Kokkinos_I/0/1/0/all/0/1"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arxiv.org/find/cs/1/au:+Schroff_F/0/1/0/all/0/1" TargetMode="External"/><Relationship Id="rId3" Type="http://schemas.openxmlformats.org/officeDocument/2006/relationships/hyperlink" Target="https://arxiv.org/find/cs/1/au:+Milan_A/0/1/0/all/0/1" TargetMode="External"/><Relationship Id="rId7" Type="http://schemas.openxmlformats.org/officeDocument/2006/relationships/hyperlink" Target="https://arxiv.org/find/cs/1/au:+Papandreou_G/0/1/0/all/0/1" TargetMode="External"/><Relationship Id="rId2" Type="http://schemas.openxmlformats.org/officeDocument/2006/relationships/hyperlink" Target="https://arxiv.org/find/cs/1/au:+Lin_G/0/1/0/all/0/1" TargetMode="External"/><Relationship Id="rId1" Type="http://schemas.openxmlformats.org/officeDocument/2006/relationships/slideLayout" Target="../slideLayouts/slideLayout2.xml"/><Relationship Id="rId6" Type="http://schemas.openxmlformats.org/officeDocument/2006/relationships/hyperlink" Target="https://arxiv.org/find/cs/1/au:+Chen_L/0/1/0/all/0/1" TargetMode="External"/><Relationship Id="rId11" Type="http://schemas.openxmlformats.org/officeDocument/2006/relationships/image" Target="../media/image109.png"/><Relationship Id="rId5" Type="http://schemas.openxmlformats.org/officeDocument/2006/relationships/hyperlink" Target="https://arxiv.org/find/cs/1/au:+Reid_I/0/1/0/all/0/1" TargetMode="External"/><Relationship Id="rId10" Type="http://schemas.openxmlformats.org/officeDocument/2006/relationships/image" Target="../media/image108.png"/><Relationship Id="rId4" Type="http://schemas.openxmlformats.org/officeDocument/2006/relationships/hyperlink" Target="https://arxiv.org/find/cs/1/au:+Shen_C/0/1/0/all/0/1" TargetMode="External"/><Relationship Id="rId9" Type="http://schemas.openxmlformats.org/officeDocument/2006/relationships/hyperlink" Target="https://arxiv.org/find/cs/1/au:+Adam_H/0/1/0/all/0/1"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arxiv.org/find/cs/1/au:+Toshev_A/0/1/0/all/0/1" TargetMode="External"/><Relationship Id="rId7" Type="http://schemas.openxmlformats.org/officeDocument/2006/relationships/image" Target="../media/image111.png"/><Relationship Id="rId2" Type="http://schemas.openxmlformats.org/officeDocument/2006/relationships/hyperlink" Target="https://arxiv.org/find/cs/1/au:+Vinyals_O/0/1/0/all/0/1" TargetMode="Externa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hyperlink" Target="https://arxiv.org/find/cs/1/au:+Erhan_D/0/1/0/all/0/1" TargetMode="External"/><Relationship Id="rId4" Type="http://schemas.openxmlformats.org/officeDocument/2006/relationships/hyperlink" Target="https://arxiv.org/find/cs/1/au:+Bengio_S/0/1/0/all/0/1"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arxiv.org/ftp/arxiv/papers/1706/1706.02430.pdf"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8.xml.rels><?xml version="1.0" encoding="UTF-8" standalone="yes"?>
<Relationships xmlns="http://schemas.openxmlformats.org/package/2006/relationships"><Relationship Id="rId3" Type="http://schemas.openxmlformats.org/officeDocument/2006/relationships/hyperlink" Target="https://arxiv.org/find/cs/1/au:+Toshev_A/0/1/0/all/0/1" TargetMode="External"/><Relationship Id="rId7" Type="http://schemas.openxmlformats.org/officeDocument/2006/relationships/image" Target="../media/image111.png"/><Relationship Id="rId2" Type="http://schemas.openxmlformats.org/officeDocument/2006/relationships/hyperlink" Target="https://arxiv.org/find/cs/1/au:+Vinyals_O/0/1/0/all/0/1" TargetMode="Externa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hyperlink" Target="https://arxiv.org/find/cs/1/au:+Erhan_D/0/1/0/all/0/1" TargetMode="External"/><Relationship Id="rId4" Type="http://schemas.openxmlformats.org/officeDocument/2006/relationships/hyperlink" Target="https://arxiv.org/find/cs/1/au:+Bengio_S/0/1/0/all/0/1"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arxiv.org/pdf/1311.2901v3.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openxmlformats.org/officeDocument/2006/relationships/oleObject" Target="../embeddings/oleObject1.bin"/><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3.jpg"/><Relationship Id="rId5" Type="http://schemas.openxmlformats.org/officeDocument/2006/relationships/image" Target="../media/image119.png"/><Relationship Id="rId4" Type="http://schemas.openxmlformats.org/officeDocument/2006/relationships/image" Target="../media/image122.png"/></Relationships>
</file>

<file path=ppt/slides/_rels/slide8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cocodataset.org/#home" TargetMode="External"/><Relationship Id="rId2" Type="http://schemas.openxmlformats.org/officeDocument/2006/relationships/hyperlink" Target="http://host.robots.ox.ac.uk/pascal/VOC/voc2012/" TargetMode="Externa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86.xml.rels><?xml version="1.0" encoding="UTF-8" standalone="yes"?>
<Relationships xmlns="http://schemas.openxmlformats.org/package/2006/relationships"><Relationship Id="rId3" Type="http://schemas.openxmlformats.org/officeDocument/2006/relationships/hyperlink" Target="http://cocodataset.org/" TargetMode="External"/><Relationship Id="rId2" Type="http://schemas.openxmlformats.org/officeDocument/2006/relationships/hyperlink" Target="http://image-net.org/" TargetMode="Externa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hyperlink" Target="http://www2.informatik.uni-freiburg.de/~spinello/RGBD-dataset.html"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rl.informatik.uni-freiburg.de/human_attributes_dataset" TargetMode="Externa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arxiv.org/pdf/1409.1556v6.pdf"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ustomXml" Target="../ink/ink2.xml"/></Relationships>
</file>

<file path=ppt/slides/_rels/slide90.xml.rels><?xml version="1.0" encoding="UTF-8" standalone="yes"?>
<Relationships xmlns="http://schemas.openxmlformats.org/package/2006/relationships"><Relationship Id="rId3" Type="http://schemas.openxmlformats.org/officeDocument/2006/relationships/hyperlink" Target="http://slideplayer.com/slide/5277459/" TargetMode="External"/><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arxiv.org/abs/1406.4729"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www.tensorflow.org/api_docs/python/tf/keras/layers/GlobalAveragePooling2D"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ww.tensorflow.org/api_docs/python/tf/keras/layers/Dense"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paperswithcode.com/sota" TargetMode="External"/><Relationship Id="rId2" Type="http://schemas.openxmlformats.org/officeDocument/2006/relationships/hyperlink" Target="https://modelzoo.co/" TargetMode="External"/><Relationship Id="rId1" Type="http://schemas.openxmlformats.org/officeDocument/2006/relationships/slideLayout" Target="../slideLayouts/slideLayout2.xml"/><Relationship Id="rId6" Type="http://schemas.openxmlformats.org/officeDocument/2006/relationships/hyperlink" Target="https://www.tensorflow.org/tutorials/images/transfer_learning" TargetMode="External"/><Relationship Id="rId5" Type="http://schemas.openxmlformats.org/officeDocument/2006/relationships/hyperlink" Target="https://www.tensorflow.org/hub" TargetMode="External"/><Relationship Id="rId4" Type="http://schemas.openxmlformats.org/officeDocument/2006/relationships/hyperlink" Target="https://tfhub.dev/"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600200"/>
            <a:ext cx="8610600" cy="1371600"/>
          </a:xfrm>
        </p:spPr>
        <p:txBody>
          <a:bodyPr>
            <a:noAutofit/>
          </a:bodyPr>
          <a:lstStyle/>
          <a:p>
            <a:r>
              <a:rPr lang="en-US" altLang="en-US" sz="2800" dirty="0">
                <a:solidFill>
                  <a:schemeClr val="tx1"/>
                </a:solidFill>
                <a:latin typeface="Arial" panose="020B0604020202020204" pitchFamily="34" charset="0"/>
              </a:rPr>
              <a:t>"Deep Learning and Computer Vision  - part 2"</a:t>
            </a:r>
            <a:br>
              <a:rPr lang="en-US" altLang="en-US" sz="2800" dirty="0">
                <a:solidFill>
                  <a:schemeClr val="tx1"/>
                </a:solidFill>
                <a:latin typeface="Arial" panose="020B0604020202020204" pitchFamily="34" charset="0"/>
              </a:rPr>
            </a:br>
            <a:endParaRPr lang="en-US" sz="2800" dirty="0"/>
          </a:p>
        </p:txBody>
      </p:sp>
    </p:spTree>
    <p:extLst>
      <p:ext uri="{BB962C8B-B14F-4D97-AF65-F5344CB8AC3E}">
        <p14:creationId xmlns:p14="http://schemas.microsoft.com/office/powerpoint/2010/main" val="1185058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 </a:t>
            </a:r>
            <a:r>
              <a:rPr lang="en-US" b="1" dirty="0" err="1">
                <a:effectLst/>
                <a:hlinkClick r:id="rId2"/>
              </a:rPr>
              <a:t>GoogLeNet</a:t>
            </a:r>
            <a:r>
              <a:rPr lang="en-US" b="1" dirty="0">
                <a:effectLst/>
              </a:rPr>
              <a:t> </a:t>
            </a:r>
            <a:br>
              <a:rPr lang="en-US" b="1" dirty="0">
                <a:effectLst/>
              </a:rPr>
            </a:br>
            <a:endParaRPr lang="en-US" dirty="0"/>
          </a:p>
        </p:txBody>
      </p:sp>
      <p:sp>
        <p:nvSpPr>
          <p:cNvPr id="3" name="Content Placeholder 2"/>
          <p:cNvSpPr>
            <a:spLocks noGrp="1"/>
          </p:cNvSpPr>
          <p:nvPr>
            <p:ph idx="1"/>
          </p:nvPr>
        </p:nvSpPr>
        <p:spPr/>
        <p:txBody>
          <a:bodyPr/>
          <a:lstStyle/>
          <a:p>
            <a:r>
              <a:rPr lang="en-US" sz="1800" dirty="0">
                <a:effectLst/>
              </a:rPr>
              <a:t> </a:t>
            </a:r>
            <a:r>
              <a:rPr lang="en-US" sz="1800" dirty="0">
                <a:effectLst/>
                <a:highlight>
                  <a:srgbClr val="00FF00"/>
                </a:highlight>
              </a:rPr>
              <a:t>22 layer CNN </a:t>
            </a:r>
            <a:r>
              <a:rPr lang="en-US" sz="1800" dirty="0">
                <a:effectLst/>
              </a:rPr>
              <a:t>(separating convoluting and pooling and activation/nonlinear)</a:t>
            </a:r>
          </a:p>
          <a:p>
            <a:r>
              <a:rPr lang="en-US" sz="1800" b="1" dirty="0">
                <a:solidFill>
                  <a:srgbClr val="FFC000"/>
                </a:solidFill>
                <a:effectLst/>
                <a:highlight>
                  <a:srgbClr val="00FFFF"/>
                </a:highlight>
              </a:rPr>
              <a:t>a top 5 error rate of 6.7%</a:t>
            </a:r>
          </a:p>
          <a:p>
            <a:r>
              <a:rPr lang="en-US" sz="1800" dirty="0">
                <a:effectLst/>
              </a:rPr>
              <a:t>first CNN architectures that really </a:t>
            </a:r>
            <a:r>
              <a:rPr lang="en-US" sz="1800" b="1" dirty="0">
                <a:solidFill>
                  <a:srgbClr val="FFC000"/>
                </a:solidFill>
                <a:effectLst/>
              </a:rPr>
              <a:t>strayed from the general approach of simply stacking conv and pooling layers on top of each other in a sequential structure</a:t>
            </a:r>
            <a:endParaRPr lang="en-US" sz="1800" b="1" dirty="0">
              <a:solidFill>
                <a:srgbClr val="FFC000"/>
              </a:solidFill>
            </a:endParaRPr>
          </a:p>
        </p:txBody>
      </p:sp>
      <p:pic>
        <p:nvPicPr>
          <p:cNvPr id="1026" name="Picture 2" descr="https://adeshpande3.github.io/assets/GoogLeN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2895"/>
            <a:ext cx="9067800" cy="3254606"/>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DF88C0C1-14F2-45FF-959F-94CD8B4DC7D3}"/>
              </a:ext>
            </a:extLst>
          </p:cNvPr>
          <p:cNvSpPr/>
          <p:nvPr/>
        </p:nvSpPr>
        <p:spPr>
          <a:xfrm>
            <a:off x="7086600" y="2438400"/>
            <a:ext cx="1828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slide</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82CF400D-5ACD-4E59-9847-3FF743BE02E8}"/>
                  </a:ext>
                </a:extLst>
              </p14:cNvPr>
              <p14:cNvContentPartPr/>
              <p14:nvPr/>
            </p14:nvContentPartPr>
            <p14:xfrm>
              <a:off x="67078" y="1935441"/>
              <a:ext cx="7788960" cy="1448640"/>
            </p14:xfrm>
          </p:contentPart>
        </mc:Choice>
        <mc:Fallback xmlns="">
          <p:pic>
            <p:nvPicPr>
              <p:cNvPr id="5" name="Ink 4">
                <a:extLst>
                  <a:ext uri="{FF2B5EF4-FFF2-40B4-BE49-F238E27FC236}">
                    <a16:creationId xmlns:a16="http://schemas.microsoft.com/office/drawing/2014/main" id="{82CF400D-5ACD-4E59-9847-3FF743BE02E8}"/>
                  </a:ext>
                </a:extLst>
              </p:cNvPr>
              <p:cNvPicPr/>
              <p:nvPr/>
            </p:nvPicPr>
            <p:blipFill>
              <a:blip r:embed="rId5"/>
              <a:stretch>
                <a:fillRect/>
              </a:stretch>
            </p:blipFill>
            <p:spPr>
              <a:xfrm>
                <a:off x="58438" y="1926441"/>
                <a:ext cx="7806600" cy="1466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A9801981-9008-447E-8D62-4C735D0EAA28}"/>
                  </a:ext>
                </a:extLst>
              </p14:cNvPr>
              <p14:cNvContentPartPr/>
              <p14:nvPr/>
            </p14:nvContentPartPr>
            <p14:xfrm>
              <a:off x="1422838" y="4009401"/>
              <a:ext cx="249480" cy="478800"/>
            </p14:xfrm>
          </p:contentPart>
        </mc:Choice>
        <mc:Fallback xmlns="">
          <p:pic>
            <p:nvPicPr>
              <p:cNvPr id="10" name="Ink 9">
                <a:extLst>
                  <a:ext uri="{FF2B5EF4-FFF2-40B4-BE49-F238E27FC236}">
                    <a16:creationId xmlns:a16="http://schemas.microsoft.com/office/drawing/2014/main" id="{A9801981-9008-447E-8D62-4C735D0EAA28}"/>
                  </a:ext>
                </a:extLst>
              </p:cNvPr>
              <p:cNvPicPr/>
              <p:nvPr/>
            </p:nvPicPr>
            <p:blipFill>
              <a:blip r:embed="rId7"/>
              <a:stretch>
                <a:fillRect/>
              </a:stretch>
            </p:blipFill>
            <p:spPr>
              <a:xfrm>
                <a:off x="1414198" y="4000761"/>
                <a:ext cx="267120" cy="496440"/>
              </a:xfrm>
              <a:prstGeom prst="rect">
                <a:avLst/>
              </a:prstGeom>
            </p:spPr>
          </p:pic>
        </mc:Fallback>
      </mc:AlternateContent>
      <p:grpSp>
        <p:nvGrpSpPr>
          <p:cNvPr id="18" name="Group 17">
            <a:extLst>
              <a:ext uri="{FF2B5EF4-FFF2-40B4-BE49-F238E27FC236}">
                <a16:creationId xmlns:a16="http://schemas.microsoft.com/office/drawing/2014/main" id="{69E6AEC5-969D-453E-AC86-A063A764DB21}"/>
              </a:ext>
            </a:extLst>
          </p:cNvPr>
          <p:cNvGrpSpPr/>
          <p:nvPr/>
        </p:nvGrpSpPr>
        <p:grpSpPr>
          <a:xfrm>
            <a:off x="882838" y="3534201"/>
            <a:ext cx="2831400" cy="1470240"/>
            <a:chOff x="882838" y="3534201"/>
            <a:chExt cx="2831400" cy="147024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C63C0AAE-4B27-4804-8CE2-615EF2DD7994}"/>
                    </a:ext>
                  </a:extLst>
                </p14:cNvPr>
                <p14:cNvContentPartPr/>
                <p14:nvPr/>
              </p14:nvContentPartPr>
              <p14:xfrm>
                <a:off x="882838" y="3836601"/>
                <a:ext cx="510840" cy="70200"/>
              </p14:xfrm>
            </p:contentPart>
          </mc:Choice>
          <mc:Fallback xmlns="">
            <p:pic>
              <p:nvPicPr>
                <p:cNvPr id="6" name="Ink 5">
                  <a:extLst>
                    <a:ext uri="{FF2B5EF4-FFF2-40B4-BE49-F238E27FC236}">
                      <a16:creationId xmlns:a16="http://schemas.microsoft.com/office/drawing/2014/main" id="{C63C0AAE-4B27-4804-8CE2-615EF2DD7994}"/>
                    </a:ext>
                  </a:extLst>
                </p:cNvPr>
                <p:cNvPicPr/>
                <p:nvPr/>
              </p:nvPicPr>
              <p:blipFill>
                <a:blip r:embed="rId9"/>
                <a:stretch>
                  <a:fillRect/>
                </a:stretch>
              </p:blipFill>
              <p:spPr>
                <a:xfrm>
                  <a:off x="874198" y="3827601"/>
                  <a:ext cx="52848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A6AD0451-76B4-402E-A92A-836FF48167EC}"/>
                    </a:ext>
                  </a:extLst>
                </p14:cNvPr>
                <p14:cNvContentPartPr/>
                <p14:nvPr/>
              </p14:nvContentPartPr>
              <p14:xfrm>
                <a:off x="933238" y="4164201"/>
                <a:ext cx="441720" cy="63720"/>
              </p14:xfrm>
            </p:contentPart>
          </mc:Choice>
          <mc:Fallback xmlns="">
            <p:pic>
              <p:nvPicPr>
                <p:cNvPr id="7" name="Ink 6">
                  <a:extLst>
                    <a:ext uri="{FF2B5EF4-FFF2-40B4-BE49-F238E27FC236}">
                      <a16:creationId xmlns:a16="http://schemas.microsoft.com/office/drawing/2014/main" id="{A6AD0451-76B4-402E-A92A-836FF48167EC}"/>
                    </a:ext>
                  </a:extLst>
                </p:cNvPr>
                <p:cNvPicPr/>
                <p:nvPr/>
              </p:nvPicPr>
              <p:blipFill>
                <a:blip r:embed="rId11"/>
                <a:stretch>
                  <a:fillRect/>
                </a:stretch>
              </p:blipFill>
              <p:spPr>
                <a:xfrm>
                  <a:off x="924238" y="4155561"/>
                  <a:ext cx="45936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47F9A0B9-2D4E-4559-8306-3C86FB76ABAC}"/>
                    </a:ext>
                  </a:extLst>
                </p14:cNvPr>
                <p14:cNvContentPartPr/>
                <p14:nvPr/>
              </p14:nvContentPartPr>
              <p14:xfrm>
                <a:off x="1013878" y="4360041"/>
                <a:ext cx="384120" cy="66600"/>
              </p14:xfrm>
            </p:contentPart>
          </mc:Choice>
          <mc:Fallback xmlns="">
            <p:pic>
              <p:nvPicPr>
                <p:cNvPr id="8" name="Ink 7">
                  <a:extLst>
                    <a:ext uri="{FF2B5EF4-FFF2-40B4-BE49-F238E27FC236}">
                      <a16:creationId xmlns:a16="http://schemas.microsoft.com/office/drawing/2014/main" id="{47F9A0B9-2D4E-4559-8306-3C86FB76ABAC}"/>
                    </a:ext>
                  </a:extLst>
                </p:cNvPr>
                <p:cNvPicPr/>
                <p:nvPr/>
              </p:nvPicPr>
              <p:blipFill>
                <a:blip r:embed="rId13"/>
                <a:stretch>
                  <a:fillRect/>
                </a:stretch>
              </p:blipFill>
              <p:spPr>
                <a:xfrm>
                  <a:off x="1005238" y="4351401"/>
                  <a:ext cx="40176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58FFC1DE-4D61-4158-B6EA-E792CC7A1B2F}"/>
                    </a:ext>
                  </a:extLst>
                </p14:cNvPr>
                <p14:cNvContentPartPr/>
                <p14:nvPr/>
              </p14:nvContentPartPr>
              <p14:xfrm>
                <a:off x="1062118" y="4542561"/>
                <a:ext cx="471960" cy="120600"/>
              </p14:xfrm>
            </p:contentPart>
          </mc:Choice>
          <mc:Fallback xmlns="">
            <p:pic>
              <p:nvPicPr>
                <p:cNvPr id="9" name="Ink 8">
                  <a:extLst>
                    <a:ext uri="{FF2B5EF4-FFF2-40B4-BE49-F238E27FC236}">
                      <a16:creationId xmlns:a16="http://schemas.microsoft.com/office/drawing/2014/main" id="{58FFC1DE-4D61-4158-B6EA-E792CC7A1B2F}"/>
                    </a:ext>
                  </a:extLst>
                </p:cNvPr>
                <p:cNvPicPr/>
                <p:nvPr/>
              </p:nvPicPr>
              <p:blipFill>
                <a:blip r:embed="rId15"/>
                <a:stretch>
                  <a:fillRect/>
                </a:stretch>
              </p:blipFill>
              <p:spPr>
                <a:xfrm>
                  <a:off x="1053118" y="4533921"/>
                  <a:ext cx="48960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176E0E2F-38E4-4A13-834A-4278F5F1CAC3}"/>
                    </a:ext>
                  </a:extLst>
                </p14:cNvPr>
                <p14:cNvContentPartPr/>
                <p14:nvPr/>
              </p14:nvContentPartPr>
              <p14:xfrm>
                <a:off x="1568638" y="3740841"/>
                <a:ext cx="586080" cy="1002960"/>
              </p14:xfrm>
            </p:contentPart>
          </mc:Choice>
          <mc:Fallback xmlns="">
            <p:pic>
              <p:nvPicPr>
                <p:cNvPr id="12" name="Ink 11">
                  <a:extLst>
                    <a:ext uri="{FF2B5EF4-FFF2-40B4-BE49-F238E27FC236}">
                      <a16:creationId xmlns:a16="http://schemas.microsoft.com/office/drawing/2014/main" id="{176E0E2F-38E4-4A13-834A-4278F5F1CAC3}"/>
                    </a:ext>
                  </a:extLst>
                </p:cNvPr>
                <p:cNvPicPr/>
                <p:nvPr/>
              </p:nvPicPr>
              <p:blipFill>
                <a:blip r:embed="rId17"/>
                <a:stretch>
                  <a:fillRect/>
                </a:stretch>
              </p:blipFill>
              <p:spPr>
                <a:xfrm>
                  <a:off x="1559998" y="3732201"/>
                  <a:ext cx="603720" cy="1020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D5532F1-6270-41DD-A818-5F3B52042469}"/>
                    </a:ext>
                  </a:extLst>
                </p14:cNvPr>
                <p14:cNvContentPartPr/>
                <p14:nvPr/>
              </p14:nvContentPartPr>
              <p14:xfrm>
                <a:off x="2179918" y="4038921"/>
                <a:ext cx="159480" cy="352080"/>
              </p14:xfrm>
            </p:contentPart>
          </mc:Choice>
          <mc:Fallback xmlns="">
            <p:pic>
              <p:nvPicPr>
                <p:cNvPr id="13" name="Ink 12">
                  <a:extLst>
                    <a:ext uri="{FF2B5EF4-FFF2-40B4-BE49-F238E27FC236}">
                      <a16:creationId xmlns:a16="http://schemas.microsoft.com/office/drawing/2014/main" id="{1D5532F1-6270-41DD-A818-5F3B52042469}"/>
                    </a:ext>
                  </a:extLst>
                </p:cNvPr>
                <p:cNvPicPr/>
                <p:nvPr/>
              </p:nvPicPr>
              <p:blipFill>
                <a:blip r:embed="rId19"/>
                <a:stretch>
                  <a:fillRect/>
                </a:stretch>
              </p:blipFill>
              <p:spPr>
                <a:xfrm>
                  <a:off x="2171278" y="4030281"/>
                  <a:ext cx="177120"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FC0F560F-D9B3-4933-9034-1C0C116C2E1D}"/>
                    </a:ext>
                  </a:extLst>
                </p14:cNvPr>
                <p14:cNvContentPartPr/>
                <p14:nvPr/>
              </p14:nvContentPartPr>
              <p14:xfrm>
                <a:off x="2042758" y="3534201"/>
                <a:ext cx="809280" cy="1348560"/>
              </p14:xfrm>
            </p:contentPart>
          </mc:Choice>
          <mc:Fallback xmlns="">
            <p:pic>
              <p:nvPicPr>
                <p:cNvPr id="15" name="Ink 14">
                  <a:extLst>
                    <a:ext uri="{FF2B5EF4-FFF2-40B4-BE49-F238E27FC236}">
                      <a16:creationId xmlns:a16="http://schemas.microsoft.com/office/drawing/2014/main" id="{FC0F560F-D9B3-4933-9034-1C0C116C2E1D}"/>
                    </a:ext>
                  </a:extLst>
                </p:cNvPr>
                <p:cNvPicPr/>
                <p:nvPr/>
              </p:nvPicPr>
              <p:blipFill>
                <a:blip r:embed="rId21"/>
                <a:stretch>
                  <a:fillRect/>
                </a:stretch>
              </p:blipFill>
              <p:spPr>
                <a:xfrm>
                  <a:off x="2034118" y="3525201"/>
                  <a:ext cx="826920" cy="1366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C7747400-99CE-46A9-8E67-E0EB6FFC0AB7}"/>
                    </a:ext>
                  </a:extLst>
                </p14:cNvPr>
                <p14:cNvContentPartPr/>
                <p14:nvPr/>
              </p14:nvContentPartPr>
              <p14:xfrm>
                <a:off x="2958598" y="3874401"/>
                <a:ext cx="755640" cy="1130040"/>
              </p14:xfrm>
            </p:contentPart>
          </mc:Choice>
          <mc:Fallback xmlns="">
            <p:pic>
              <p:nvPicPr>
                <p:cNvPr id="17" name="Ink 16">
                  <a:extLst>
                    <a:ext uri="{FF2B5EF4-FFF2-40B4-BE49-F238E27FC236}">
                      <a16:creationId xmlns:a16="http://schemas.microsoft.com/office/drawing/2014/main" id="{C7747400-99CE-46A9-8E67-E0EB6FFC0AB7}"/>
                    </a:ext>
                  </a:extLst>
                </p:cNvPr>
                <p:cNvPicPr/>
                <p:nvPr/>
              </p:nvPicPr>
              <p:blipFill>
                <a:blip r:embed="rId23"/>
                <a:stretch>
                  <a:fillRect/>
                </a:stretch>
              </p:blipFill>
              <p:spPr>
                <a:xfrm>
                  <a:off x="2949958" y="3865401"/>
                  <a:ext cx="773280" cy="1147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19" name="Ink 18">
                <a:extLst>
                  <a:ext uri="{FF2B5EF4-FFF2-40B4-BE49-F238E27FC236}">
                    <a16:creationId xmlns:a16="http://schemas.microsoft.com/office/drawing/2014/main" id="{D80D4DAA-F3CC-4D38-9F63-8EFE8638A727}"/>
                  </a:ext>
                </a:extLst>
              </p14:cNvPr>
              <p14:cNvContentPartPr/>
              <p14:nvPr/>
            </p14:nvContentPartPr>
            <p14:xfrm>
              <a:off x="-1088882" y="744201"/>
              <a:ext cx="165600" cy="73800"/>
            </p14:xfrm>
          </p:contentPart>
        </mc:Choice>
        <mc:Fallback xmlns="">
          <p:pic>
            <p:nvPicPr>
              <p:cNvPr id="19" name="Ink 18">
                <a:extLst>
                  <a:ext uri="{FF2B5EF4-FFF2-40B4-BE49-F238E27FC236}">
                    <a16:creationId xmlns:a16="http://schemas.microsoft.com/office/drawing/2014/main" id="{D80D4DAA-F3CC-4D38-9F63-8EFE8638A727}"/>
                  </a:ext>
                </a:extLst>
              </p:cNvPr>
              <p:cNvPicPr/>
              <p:nvPr/>
            </p:nvPicPr>
            <p:blipFill>
              <a:blip r:embed="rId25"/>
              <a:stretch>
                <a:fillRect/>
              </a:stretch>
            </p:blipFill>
            <p:spPr>
              <a:xfrm>
                <a:off x="-1097522" y="735201"/>
                <a:ext cx="183240" cy="91440"/>
              </a:xfrm>
              <a:prstGeom prst="rect">
                <a:avLst/>
              </a:prstGeom>
            </p:spPr>
          </p:pic>
        </mc:Fallback>
      </mc:AlternateContent>
    </p:spTree>
    <p:extLst>
      <p:ext uri="{BB962C8B-B14F-4D97-AF65-F5344CB8AC3E}">
        <p14:creationId xmlns:p14="http://schemas.microsoft.com/office/powerpoint/2010/main" val="5227637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C69B4-712B-446E-9FF9-EA83639ADE13}"/>
              </a:ext>
            </a:extLst>
          </p:cNvPr>
          <p:cNvSpPr>
            <a:spLocks noGrp="1"/>
          </p:cNvSpPr>
          <p:nvPr>
            <p:ph type="title"/>
          </p:nvPr>
        </p:nvSpPr>
        <p:spPr>
          <a:xfrm>
            <a:off x="104775" y="41523"/>
            <a:ext cx="9067800" cy="369332"/>
          </a:xfrm>
          <a:solidFill>
            <a:schemeClr val="bg1"/>
          </a:solidFill>
        </p:spPr>
        <p:txBody>
          <a:bodyPr/>
          <a:lstStyle/>
          <a:p>
            <a:r>
              <a:rPr lang="en-US" dirty="0"/>
              <a:t>TF Example 1 &amp; 2 compared</a:t>
            </a:r>
          </a:p>
        </p:txBody>
      </p:sp>
      <p:sp>
        <p:nvSpPr>
          <p:cNvPr id="11" name="TextBox 10">
            <a:extLst>
              <a:ext uri="{FF2B5EF4-FFF2-40B4-BE49-F238E27FC236}">
                <a16:creationId xmlns:a16="http://schemas.microsoft.com/office/drawing/2014/main" id="{0B23482C-B903-1C04-0DB9-048E6AD2D6D5}"/>
              </a:ext>
            </a:extLst>
          </p:cNvPr>
          <p:cNvSpPr txBox="1"/>
          <p:nvPr/>
        </p:nvSpPr>
        <p:spPr>
          <a:xfrm>
            <a:off x="438150" y="561082"/>
            <a:ext cx="8610600" cy="369332"/>
          </a:xfrm>
          <a:prstGeom prst="rect">
            <a:avLst/>
          </a:prstGeom>
          <a:solidFill>
            <a:srgbClr val="FFC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02124"/>
                </a:solidFill>
                <a:effectLst/>
                <a:latin typeface="Arial" panose="020B0604020202020204" pitchFamily="34" charset="0"/>
              </a:rPr>
              <a:t>See </a:t>
            </a:r>
            <a:r>
              <a:rPr kumimoji="0" lang="en-US" altLang="en-US" b="1" i="0" u="none" strike="noStrike" cap="none" normalizeH="0" baseline="0" dirty="0">
                <a:ln>
                  <a:noFill/>
                </a:ln>
                <a:solidFill>
                  <a:srgbClr val="202124"/>
                </a:solidFill>
                <a:effectLst/>
                <a:latin typeface="Arial" panose="020B0604020202020204" pitchFamily="34" charset="0"/>
                <a:hlinkClick r:id="rId2"/>
              </a:rPr>
              <a:t>https://www.tensorflow.org/tutorials/images/transfer_learning</a:t>
            </a:r>
            <a:r>
              <a:rPr kumimoji="0" lang="en-US" altLang="en-US" b="1" i="0" u="none" strike="noStrike" cap="none" normalizeH="0" baseline="0" dirty="0">
                <a:ln>
                  <a:noFill/>
                </a:ln>
                <a:solidFill>
                  <a:srgbClr val="202124"/>
                </a:solidFill>
                <a:effectLst/>
                <a:latin typeface="Arial" panose="020B0604020202020204" pitchFamily="34" charset="0"/>
              </a:rPr>
              <a:t> for details</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996A18F4-1CF3-719D-82DD-41D0EAA81843}"/>
              </a:ext>
            </a:extLst>
          </p:cNvPr>
          <p:cNvSpPr txBox="1"/>
          <p:nvPr/>
        </p:nvSpPr>
        <p:spPr>
          <a:xfrm>
            <a:off x="457200" y="1299746"/>
            <a:ext cx="3666260" cy="338554"/>
          </a:xfrm>
          <a:prstGeom prst="rect">
            <a:avLst/>
          </a:prstGeom>
          <a:solidFill>
            <a:srgbClr val="92D050"/>
          </a:solidFill>
        </p:spPr>
        <p:txBody>
          <a:bodyPr wrap="none" rtlCol="0">
            <a:spAutoFit/>
          </a:bodyPr>
          <a:lstStyle/>
          <a:p>
            <a:r>
              <a:rPr lang="en-US" sz="1600" dirty="0"/>
              <a:t>Example 1 – all of pretrained layers frozen</a:t>
            </a:r>
          </a:p>
        </p:txBody>
      </p:sp>
      <p:sp>
        <p:nvSpPr>
          <p:cNvPr id="4" name="TextBox 3">
            <a:extLst>
              <a:ext uri="{FF2B5EF4-FFF2-40B4-BE49-F238E27FC236}">
                <a16:creationId xmlns:a16="http://schemas.microsoft.com/office/drawing/2014/main" id="{D6A51228-C033-0C9B-09B9-EDF6EBE2E383}"/>
              </a:ext>
            </a:extLst>
          </p:cNvPr>
          <p:cNvSpPr txBox="1"/>
          <p:nvPr/>
        </p:nvSpPr>
        <p:spPr>
          <a:xfrm>
            <a:off x="4762500" y="1299746"/>
            <a:ext cx="4224041" cy="338554"/>
          </a:xfrm>
          <a:prstGeom prst="rect">
            <a:avLst/>
          </a:prstGeom>
          <a:solidFill>
            <a:srgbClr val="92D050"/>
          </a:solidFill>
        </p:spPr>
        <p:txBody>
          <a:bodyPr wrap="none" rtlCol="0">
            <a:spAutoFit/>
          </a:bodyPr>
          <a:lstStyle/>
          <a:p>
            <a:r>
              <a:rPr lang="en-US" sz="1600" dirty="0"/>
              <a:t>Example 2 – bottom 100 out of 156 layers frozen</a:t>
            </a:r>
          </a:p>
        </p:txBody>
      </p:sp>
      <p:pic>
        <p:nvPicPr>
          <p:cNvPr id="9218" name="Picture 2" descr="png">
            <a:extLst>
              <a:ext uri="{FF2B5EF4-FFF2-40B4-BE49-F238E27FC236}">
                <a16:creationId xmlns:a16="http://schemas.microsoft.com/office/drawing/2014/main" id="{D576B818-23F2-5E39-140A-38EB80262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509219" cy="450014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ng">
            <a:extLst>
              <a:ext uri="{FF2B5EF4-FFF2-40B4-BE49-F238E27FC236}">
                <a16:creationId xmlns:a16="http://schemas.microsoft.com/office/drawing/2014/main" id="{F60917D9-176C-F341-1F9F-5FEA0A178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854" y="1600200"/>
            <a:ext cx="4500146" cy="45001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54542F5-71CE-1100-20E1-D61F4A982069}"/>
              </a:ext>
            </a:extLst>
          </p:cNvPr>
          <p:cNvSpPr>
            <a:spLocks noChangeArrowheads="1"/>
          </p:cNvSpPr>
          <p:nvPr/>
        </p:nvSpPr>
        <p:spPr bwMode="auto">
          <a:xfrm>
            <a:off x="5499106" y="6087338"/>
            <a:ext cx="3487435" cy="738664"/>
          </a:xfrm>
          <a:prstGeom prst="rect">
            <a:avLst/>
          </a:prstGeom>
          <a:solidFill>
            <a:srgbClr val="FFF7E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Unicode MS"/>
              </a:rPr>
              <a:t>Epoc</a:t>
            </a:r>
            <a:r>
              <a:rPr lang="en-US" altLang="en-US" sz="2400" dirty="0">
                <a:latin typeface="Arial Unicode MS"/>
              </a:rPr>
              <a:t>h 10 training </a:t>
            </a:r>
            <a:r>
              <a:rPr kumimoji="0" lang="en-US" altLang="en-US" sz="2400" b="0" i="0" u="none" strike="noStrike" cap="none" normalizeH="0" baseline="0" dirty="0">
                <a:ln>
                  <a:noFill/>
                </a:ln>
                <a:solidFill>
                  <a:schemeClr val="tx1"/>
                </a:solidFill>
                <a:effectLst/>
                <a:latin typeface="Arial Unicode MS"/>
              </a:rPr>
              <a:t>accuracy : 0.984375</a:t>
            </a:r>
            <a:r>
              <a:rPr kumimoji="0" lang="en-US" altLang="en-US" sz="1400" b="0" i="0" u="none" strike="noStrike" cap="none" normalizeH="0" baseline="0" dirty="0">
                <a:ln>
                  <a:noFill/>
                </a:ln>
                <a:solidFill>
                  <a:schemeClr val="tx1"/>
                </a:solidFill>
                <a:effectLst/>
              </a:rPr>
              <a:t> </a:t>
            </a:r>
            <a:endParaRPr kumimoji="0" lang="en-US" altLang="en-US" sz="4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979F6A1A-215B-1643-C994-43B9EFB53734}"/>
              </a:ext>
            </a:extLst>
          </p:cNvPr>
          <p:cNvSpPr>
            <a:spLocks noChangeArrowheads="1"/>
          </p:cNvSpPr>
          <p:nvPr/>
        </p:nvSpPr>
        <p:spPr bwMode="auto">
          <a:xfrm>
            <a:off x="1143000" y="6100346"/>
            <a:ext cx="2852608" cy="738664"/>
          </a:xfrm>
          <a:prstGeom prst="rect">
            <a:avLst/>
          </a:prstGeom>
          <a:solidFill>
            <a:srgbClr val="FFF7E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2400" dirty="0">
                <a:latin typeface="Arial Unicode MS"/>
              </a:rPr>
              <a:t>Epoch 10 training </a:t>
            </a:r>
            <a:br>
              <a:rPr lang="en-US" altLang="en-US" sz="2400" dirty="0">
                <a:latin typeface="Arial Unicode MS"/>
              </a:rPr>
            </a:br>
            <a:r>
              <a:rPr lang="en-US" altLang="en-US" sz="2400" dirty="0">
                <a:latin typeface="Arial Unicode MS"/>
              </a:rPr>
              <a:t>accuracy :0.9045</a:t>
            </a:r>
            <a:endParaRPr kumimoji="0" lang="en-US" altLang="en-US" sz="4800" b="0" i="0" u="none" strike="noStrike" cap="none" normalizeH="0" baseline="0" dirty="0">
              <a:ln>
                <a:noFill/>
              </a:ln>
              <a:solidFill>
                <a:schemeClr val="tx1"/>
              </a:solidFill>
              <a:effectLst/>
              <a:latin typeface="Arial" panose="020B0604020202020204" pitchFamily="34" charset="0"/>
            </a:endParaRPr>
          </a:p>
        </p:txBody>
      </p:sp>
      <p:sp>
        <p:nvSpPr>
          <p:cNvPr id="14" name="Star: 5 Points 13">
            <a:extLst>
              <a:ext uri="{FF2B5EF4-FFF2-40B4-BE49-F238E27FC236}">
                <a16:creationId xmlns:a16="http://schemas.microsoft.com/office/drawing/2014/main" id="{14F7EF13-2F62-8702-7E9E-45A47F9B3328}"/>
              </a:ext>
            </a:extLst>
          </p:cNvPr>
          <p:cNvSpPr/>
          <p:nvPr/>
        </p:nvSpPr>
        <p:spPr>
          <a:xfrm>
            <a:off x="4953000" y="6100346"/>
            <a:ext cx="609600" cy="452854"/>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D219FD90-6709-A923-93AE-D51D3AA5A04F}"/>
              </a:ext>
            </a:extLst>
          </p:cNvPr>
          <p:cNvSpPr/>
          <p:nvPr/>
        </p:nvSpPr>
        <p:spPr>
          <a:xfrm>
            <a:off x="512177" y="6100346"/>
            <a:ext cx="609600" cy="4528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640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C69B4-712B-446E-9FF9-EA83639ADE13}"/>
              </a:ext>
            </a:extLst>
          </p:cNvPr>
          <p:cNvSpPr>
            <a:spLocks noGrp="1"/>
          </p:cNvSpPr>
          <p:nvPr>
            <p:ph type="title"/>
          </p:nvPr>
        </p:nvSpPr>
        <p:spPr>
          <a:xfrm>
            <a:off x="381000" y="489857"/>
            <a:ext cx="7620000" cy="1143000"/>
          </a:xfrm>
        </p:spPr>
        <p:txBody>
          <a:bodyPr/>
          <a:lstStyle/>
          <a:p>
            <a:r>
              <a:rPr lang="en-US" dirty="0"/>
              <a:t>Lack of Training Data </a:t>
            </a:r>
            <a:r>
              <a:rPr lang="en-US" dirty="0">
                <a:sym typeface="Wingdings" panose="05000000000000000000" pitchFamily="2" charset="2"/>
              </a:rPr>
              <a:t> </a:t>
            </a:r>
            <a:r>
              <a:rPr lang="en-US" dirty="0"/>
              <a:t>Transfer Learning TIPS from Google</a:t>
            </a:r>
          </a:p>
        </p:txBody>
      </p:sp>
      <p:sp>
        <p:nvSpPr>
          <p:cNvPr id="2" name="Content Placeholder 1">
            <a:extLst>
              <a:ext uri="{FF2B5EF4-FFF2-40B4-BE49-F238E27FC236}">
                <a16:creationId xmlns:a16="http://schemas.microsoft.com/office/drawing/2014/main" id="{728E92F7-5A47-63F5-CAB0-C5B8324F4984}"/>
              </a:ext>
            </a:extLst>
          </p:cNvPr>
          <p:cNvSpPr>
            <a:spLocks noGrp="1" noChangeArrowheads="1"/>
          </p:cNvSpPr>
          <p:nvPr>
            <p:ph idx="1"/>
          </p:nvPr>
        </p:nvSpPr>
        <p:spPr bwMode="auto">
          <a:xfrm>
            <a:off x="304800" y="2649131"/>
            <a:ext cx="6577301" cy="3477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rgbClr val="202124"/>
                </a:solidFill>
                <a:effectLst/>
                <a:latin typeface="Roboto" panose="02000000000000000000" pitchFamily="2" charset="0"/>
              </a:rPr>
              <a:t>Using a pre-trained model for feature extraction:</a:t>
            </a:r>
            <a:r>
              <a:rPr kumimoji="0" lang="en-US" altLang="en-US" sz="1800" b="0" i="0" u="none" strike="noStrike" cap="none" normalizeH="0" baseline="0" dirty="0">
                <a:ln>
                  <a:noFill/>
                </a:ln>
                <a:solidFill>
                  <a:srgbClr val="202124"/>
                </a:solidFill>
                <a:effectLst/>
                <a:latin typeface="Roboto" panose="02000000000000000000" pitchFamily="2" charset="0"/>
              </a:rPr>
              <a:t> helps convergence and speed of training, can improve results especially when have less data</a:t>
            </a:r>
            <a:br>
              <a:rPr kumimoji="0" lang="en-US" altLang="en-US" sz="1800" b="0" i="0" u="none" strike="noStrike" cap="none" normalizeH="0" baseline="0" dirty="0">
                <a:ln>
                  <a:noFill/>
                </a:ln>
                <a:solidFill>
                  <a:srgbClr val="202124"/>
                </a:solidFill>
                <a:effectLst/>
                <a:latin typeface="Roboto" panose="02000000000000000000" pitchFamily="2" charset="0"/>
              </a:rPr>
            </a:br>
            <a:br>
              <a:rPr kumimoji="0" lang="en-US" altLang="en-US" sz="1800" b="0" i="0" u="none" strike="noStrike" cap="none" normalizeH="0" baseline="0" dirty="0">
                <a:ln>
                  <a:noFill/>
                </a:ln>
                <a:solidFill>
                  <a:srgbClr val="202124"/>
                </a:solidFill>
                <a:effectLst/>
                <a:latin typeface="Roboto" panose="02000000000000000000" pitchFamily="2" charset="0"/>
              </a:rPr>
            </a:br>
            <a:br>
              <a:rPr kumimoji="0" lang="en-US" altLang="en-US" sz="1800" b="0" i="0" u="none" strike="noStrike" cap="none" normalizeH="0" baseline="0" dirty="0">
                <a:ln>
                  <a:noFill/>
                </a:ln>
                <a:solidFill>
                  <a:srgbClr val="202124"/>
                </a:solidFill>
                <a:effectLst/>
                <a:latin typeface="Roboto" panose="02000000000000000000" pitchFamily="2" charset="0"/>
              </a:rPr>
            </a:br>
            <a:endParaRPr kumimoji="0" lang="en-US" altLang="en-US" sz="1800" b="0" i="0" u="none" strike="noStrike" cap="none" normalizeH="0" baseline="0" dirty="0">
              <a:ln>
                <a:noFill/>
              </a:ln>
              <a:solidFill>
                <a:srgbClr val="202124"/>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rgbClr val="202124"/>
                </a:solidFill>
                <a:effectLst/>
                <a:latin typeface="Roboto" panose="02000000000000000000" pitchFamily="2" charset="0"/>
              </a:rPr>
              <a:t>Fine-tuning a pre-trained model</a:t>
            </a:r>
            <a:r>
              <a:rPr kumimoji="0" lang="en-US" altLang="en-US" sz="1800" b="0" i="0" u="none" strike="noStrike" cap="none" normalizeH="0" baseline="0" dirty="0">
                <a:ln>
                  <a:noFill/>
                </a:ln>
                <a:solidFill>
                  <a:srgbClr val="202124"/>
                </a:solidFill>
                <a:effectLst/>
                <a:latin typeface="Roboto" panose="02000000000000000000" pitchFamily="2" charset="0"/>
              </a:rPr>
              <a:t>: To further improve performance, one might want to retrain the top-level layers of the pre-trained models to the new dataset via fine-tuning. Good when data set is adequate/large enough for retraining some of the feature extraction layers.</a:t>
            </a:r>
            <a:endParaRPr kumimoji="0" lang="en-US" altLang="en-US" sz="1100" b="1" i="0" u="none" strike="noStrike" cap="none" normalizeH="0" baseline="0" dirty="0">
              <a:ln>
                <a:noFill/>
              </a:ln>
              <a:solidFill>
                <a:srgbClr val="202124"/>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987366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BDAFE3-8AF5-469F-BEA5-4B6CE33603BF}"/>
              </a:ext>
            </a:extLst>
          </p:cNvPr>
          <p:cNvSpPr>
            <a:spLocks noGrp="1"/>
          </p:cNvSpPr>
          <p:nvPr>
            <p:ph idx="1"/>
          </p:nvPr>
        </p:nvSpPr>
        <p:spPr>
          <a:xfrm>
            <a:off x="348343" y="2209800"/>
            <a:ext cx="7620000" cy="4800600"/>
          </a:xfrm>
        </p:spPr>
        <p:txBody>
          <a:bodyPr/>
          <a:lstStyle/>
          <a:p>
            <a:r>
              <a:rPr lang="en-US" dirty="0"/>
              <a:t>Idea here is you use auto-encoder of a unsupervised trained auto-encoder/decoder network to be the pre-trained start of your DL network</a:t>
            </a:r>
          </a:p>
        </p:txBody>
      </p:sp>
      <p:pic>
        <p:nvPicPr>
          <p:cNvPr id="4" name="Picture 3">
            <a:extLst>
              <a:ext uri="{FF2B5EF4-FFF2-40B4-BE49-F238E27FC236}">
                <a16:creationId xmlns:a16="http://schemas.microsoft.com/office/drawing/2014/main" id="{CD5986C9-4A0E-4B7C-AC90-1667A71E14F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66714" y="5099957"/>
            <a:ext cx="5122861" cy="1905000"/>
          </a:xfrm>
          <a:prstGeom prst="rect">
            <a:avLst/>
          </a:prstGeom>
          <a:noFill/>
          <a:ln>
            <a:noFill/>
          </a:ln>
        </p:spPr>
      </p:pic>
      <p:sp>
        <p:nvSpPr>
          <p:cNvPr id="8" name="Title 1">
            <a:extLst>
              <a:ext uri="{FF2B5EF4-FFF2-40B4-BE49-F238E27FC236}">
                <a16:creationId xmlns:a16="http://schemas.microsoft.com/office/drawing/2014/main" id="{4D0C69B4-712B-446E-9FF9-EA83639ADE13}"/>
              </a:ext>
            </a:extLst>
          </p:cNvPr>
          <p:cNvSpPr>
            <a:spLocks noGrp="1"/>
          </p:cNvSpPr>
          <p:nvPr>
            <p:ph type="title"/>
          </p:nvPr>
        </p:nvSpPr>
        <p:spPr>
          <a:xfrm>
            <a:off x="381000" y="489857"/>
            <a:ext cx="7620000" cy="1143000"/>
          </a:xfrm>
        </p:spPr>
        <p:txBody>
          <a:bodyPr/>
          <a:lstStyle/>
          <a:p>
            <a:r>
              <a:rPr lang="en-US" dirty="0"/>
              <a:t>Lack of Training Data </a:t>
            </a:r>
            <a:r>
              <a:rPr lang="en-US" dirty="0">
                <a:sym typeface="Wingdings" panose="05000000000000000000" pitchFamily="2" charset="2"/>
              </a:rPr>
              <a:t></a:t>
            </a:r>
            <a:r>
              <a:rPr lang="en-US" dirty="0"/>
              <a:t> </a:t>
            </a:r>
            <a:r>
              <a:rPr lang="en-US" dirty="0">
                <a:solidFill>
                  <a:srgbClr val="C00000"/>
                </a:solidFill>
                <a:highlight>
                  <a:srgbClr val="FFFF00"/>
                </a:highlight>
              </a:rPr>
              <a:t>Pre-training via </a:t>
            </a:r>
            <a:r>
              <a:rPr lang="en-US" dirty="0" err="1">
                <a:solidFill>
                  <a:srgbClr val="C00000"/>
                </a:solidFill>
                <a:highlight>
                  <a:srgbClr val="FFFF00"/>
                </a:highlight>
              </a:rPr>
              <a:t>AutoEncoder</a:t>
            </a:r>
            <a:r>
              <a:rPr lang="en-US" dirty="0">
                <a:solidFill>
                  <a:srgbClr val="C00000"/>
                </a:solidFill>
                <a:highlight>
                  <a:srgbClr val="FFFF00"/>
                </a:highlight>
              </a:rPr>
              <a:t> </a:t>
            </a:r>
            <a:r>
              <a:rPr lang="en-US" dirty="0">
                <a:solidFill>
                  <a:srgbClr val="C00000"/>
                </a:solidFill>
                <a:highlight>
                  <a:srgbClr val="FFFF00"/>
                </a:highlight>
                <a:sym typeface="Wingdings" panose="05000000000000000000" pitchFamily="2" charset="2"/>
              </a:rPr>
              <a:t>GENERATIVE method</a:t>
            </a:r>
            <a:endParaRPr lang="en-US" dirty="0">
              <a:solidFill>
                <a:srgbClr val="C00000"/>
              </a:solidFill>
              <a:highlight>
                <a:srgbClr val="FFFF00"/>
              </a:highlight>
            </a:endParaRPr>
          </a:p>
        </p:txBody>
      </p:sp>
      <p:pic>
        <p:nvPicPr>
          <p:cNvPr id="9" name="Picture 8" descr="https://cdn-images-1.medium.com/max/1600/1*nmnm2rRJjaBD1TCUgL4dmA.png">
            <a:extLst>
              <a:ext uri="{FF2B5EF4-FFF2-40B4-BE49-F238E27FC236}">
                <a16:creationId xmlns:a16="http://schemas.microsoft.com/office/drawing/2014/main" id="{335B98F6-B1D5-443B-BC91-302D8080CE0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3595" y="3276600"/>
            <a:ext cx="5122862" cy="1828800"/>
          </a:xfrm>
          <a:prstGeom prst="rect">
            <a:avLst/>
          </a:prstGeom>
          <a:noFill/>
          <a:ln>
            <a:noFill/>
          </a:ln>
        </p:spPr>
      </p:pic>
      <p:sp>
        <p:nvSpPr>
          <p:cNvPr id="10" name="Arrow: Down 9">
            <a:extLst>
              <a:ext uri="{FF2B5EF4-FFF2-40B4-BE49-F238E27FC236}">
                <a16:creationId xmlns:a16="http://schemas.microsoft.com/office/drawing/2014/main" id="{F6A9899D-4ECD-441C-88D5-4952535238F5}"/>
              </a:ext>
            </a:extLst>
          </p:cNvPr>
          <p:cNvSpPr/>
          <p:nvPr/>
        </p:nvSpPr>
        <p:spPr>
          <a:xfrm>
            <a:off x="4343400" y="4724400"/>
            <a:ext cx="1066800" cy="8382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C5CAE77-5CF5-4603-817A-C5F5F58548D2}"/>
              </a:ext>
            </a:extLst>
          </p:cNvPr>
          <p:cNvSpPr txBox="1"/>
          <p:nvPr/>
        </p:nvSpPr>
        <p:spPr>
          <a:xfrm>
            <a:off x="0" y="3882713"/>
            <a:ext cx="2555828" cy="923330"/>
          </a:xfrm>
          <a:prstGeom prst="rect">
            <a:avLst/>
          </a:prstGeom>
          <a:solidFill>
            <a:srgbClr val="FFFF00"/>
          </a:solidFill>
        </p:spPr>
        <p:txBody>
          <a:bodyPr wrap="none" rtlCol="0">
            <a:spAutoFit/>
          </a:bodyPr>
          <a:lstStyle/>
          <a:p>
            <a:r>
              <a:rPr lang="en-US" dirty="0"/>
              <a:t>STEP 1:  train using</a:t>
            </a:r>
          </a:p>
          <a:p>
            <a:r>
              <a:rPr lang="en-US" dirty="0"/>
              <a:t>Unlabeled input data</a:t>
            </a:r>
          </a:p>
          <a:p>
            <a:r>
              <a:rPr lang="en-US" dirty="0"/>
              <a:t>an Autoencoder/decoder</a:t>
            </a:r>
          </a:p>
        </p:txBody>
      </p:sp>
      <p:sp>
        <p:nvSpPr>
          <p:cNvPr id="12" name="TextBox 11">
            <a:extLst>
              <a:ext uri="{FF2B5EF4-FFF2-40B4-BE49-F238E27FC236}">
                <a16:creationId xmlns:a16="http://schemas.microsoft.com/office/drawing/2014/main" id="{33B533CD-485B-47C6-8EF4-E3D93D58728B}"/>
              </a:ext>
            </a:extLst>
          </p:cNvPr>
          <p:cNvSpPr txBox="1"/>
          <p:nvPr/>
        </p:nvSpPr>
        <p:spPr>
          <a:xfrm>
            <a:off x="0" y="5516743"/>
            <a:ext cx="2634343" cy="1477328"/>
          </a:xfrm>
          <a:prstGeom prst="rect">
            <a:avLst/>
          </a:prstGeom>
          <a:solidFill>
            <a:srgbClr val="FFC000"/>
          </a:solidFill>
        </p:spPr>
        <p:txBody>
          <a:bodyPr wrap="square" rtlCol="0">
            <a:spAutoFit/>
          </a:bodyPr>
          <a:lstStyle/>
          <a:p>
            <a:r>
              <a:rPr lang="en-US" dirty="0"/>
              <a:t>STEP 2:  use trained</a:t>
            </a:r>
            <a:br>
              <a:rPr lang="en-US" dirty="0"/>
            </a:br>
            <a:r>
              <a:rPr lang="en-US" dirty="0"/>
              <a:t>Autoencoder as first stage</a:t>
            </a:r>
          </a:p>
          <a:p>
            <a:r>
              <a:rPr lang="en-US" dirty="0"/>
              <a:t>of your DL network and</a:t>
            </a:r>
            <a:br>
              <a:rPr lang="en-US" dirty="0"/>
            </a:br>
            <a:r>
              <a:rPr lang="en-US" dirty="0"/>
              <a:t>train with your limited </a:t>
            </a:r>
          </a:p>
          <a:p>
            <a:r>
              <a:rPr lang="en-US" dirty="0"/>
              <a:t>labeled data</a:t>
            </a:r>
          </a:p>
        </p:txBody>
      </p:sp>
    </p:spTree>
    <p:extLst>
      <p:ext uri="{BB962C8B-B14F-4D97-AF65-F5344CB8AC3E}">
        <p14:creationId xmlns:p14="http://schemas.microsoft.com/office/powerpoint/2010/main" val="6544289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35C6-7717-4D0E-B1C2-DEF1CD39F5F3}"/>
              </a:ext>
            </a:extLst>
          </p:cNvPr>
          <p:cNvSpPr>
            <a:spLocks noGrp="1"/>
          </p:cNvSpPr>
          <p:nvPr>
            <p:ph type="title"/>
          </p:nvPr>
        </p:nvSpPr>
        <p:spPr>
          <a:xfrm>
            <a:off x="419100" y="-29993"/>
            <a:ext cx="8305800" cy="1143000"/>
          </a:xfrm>
        </p:spPr>
        <p:txBody>
          <a:bodyPr/>
          <a:lstStyle/>
          <a:p>
            <a:r>
              <a:rPr lang="en-US" dirty="0"/>
              <a:t>Dangerous? Generative methods</a:t>
            </a:r>
          </a:p>
        </p:txBody>
      </p:sp>
      <p:sp>
        <p:nvSpPr>
          <p:cNvPr id="3" name="Content Placeholder 2">
            <a:extLst>
              <a:ext uri="{FF2B5EF4-FFF2-40B4-BE49-F238E27FC236}">
                <a16:creationId xmlns:a16="http://schemas.microsoft.com/office/drawing/2014/main" id="{F44AC91B-E70F-441D-912C-640D8CE2C76A}"/>
              </a:ext>
            </a:extLst>
          </p:cNvPr>
          <p:cNvSpPr>
            <a:spLocks noGrp="1"/>
          </p:cNvSpPr>
          <p:nvPr>
            <p:ph idx="1"/>
          </p:nvPr>
        </p:nvSpPr>
        <p:spPr>
          <a:xfrm>
            <a:off x="-213036" y="1145522"/>
            <a:ext cx="7620000" cy="4800600"/>
          </a:xfrm>
        </p:spPr>
        <p:txBody>
          <a:bodyPr/>
          <a:lstStyle/>
          <a:p>
            <a:r>
              <a:rPr lang="en-US" dirty="0"/>
              <a:t>What do you think?</a:t>
            </a:r>
          </a:p>
        </p:txBody>
      </p:sp>
      <p:pic>
        <p:nvPicPr>
          <p:cNvPr id="4" name="Picture 3">
            <a:extLst>
              <a:ext uri="{FF2B5EF4-FFF2-40B4-BE49-F238E27FC236}">
                <a16:creationId xmlns:a16="http://schemas.microsoft.com/office/drawing/2014/main" id="{5331B7F5-58EA-49D9-9569-E0F7AE630F24}"/>
              </a:ext>
            </a:extLst>
          </p:cNvPr>
          <p:cNvPicPr>
            <a:picLocks noChangeAspect="1"/>
          </p:cNvPicPr>
          <p:nvPr/>
        </p:nvPicPr>
        <p:blipFill rotWithShape="1">
          <a:blip r:embed="rId2"/>
          <a:srcRect l="17500" t="42233" r="52500" b="28253"/>
          <a:stretch/>
        </p:blipFill>
        <p:spPr>
          <a:xfrm>
            <a:off x="145527" y="1713897"/>
            <a:ext cx="4796587" cy="2531532"/>
          </a:xfrm>
          <a:prstGeom prst="rect">
            <a:avLst/>
          </a:prstGeom>
        </p:spPr>
      </p:pic>
      <p:pic>
        <p:nvPicPr>
          <p:cNvPr id="5" name="Picture 4">
            <a:extLst>
              <a:ext uri="{FF2B5EF4-FFF2-40B4-BE49-F238E27FC236}">
                <a16:creationId xmlns:a16="http://schemas.microsoft.com/office/drawing/2014/main" id="{61D10176-036D-4B8F-94FD-C18ED48AC80A}"/>
              </a:ext>
            </a:extLst>
          </p:cNvPr>
          <p:cNvPicPr>
            <a:picLocks noChangeAspect="1"/>
          </p:cNvPicPr>
          <p:nvPr/>
        </p:nvPicPr>
        <p:blipFill rotWithShape="1">
          <a:blip r:embed="rId3"/>
          <a:srcRect l="21667" t="40681" r="23333" b="15824"/>
          <a:stretch/>
        </p:blipFill>
        <p:spPr>
          <a:xfrm>
            <a:off x="163456" y="4227500"/>
            <a:ext cx="6108185" cy="2591351"/>
          </a:xfrm>
          <a:prstGeom prst="rect">
            <a:avLst/>
          </a:prstGeom>
        </p:spPr>
      </p:pic>
      <p:sp>
        <p:nvSpPr>
          <p:cNvPr id="6" name="TextBox 5">
            <a:extLst>
              <a:ext uri="{FF2B5EF4-FFF2-40B4-BE49-F238E27FC236}">
                <a16:creationId xmlns:a16="http://schemas.microsoft.com/office/drawing/2014/main" id="{EDF43664-E90E-4BF7-9C61-535F19DA1ED0}"/>
              </a:ext>
            </a:extLst>
          </p:cNvPr>
          <p:cNvSpPr txBox="1"/>
          <p:nvPr/>
        </p:nvSpPr>
        <p:spPr>
          <a:xfrm>
            <a:off x="6553200" y="4572000"/>
            <a:ext cx="2321213" cy="1200329"/>
          </a:xfrm>
          <a:prstGeom prst="rect">
            <a:avLst/>
          </a:prstGeom>
          <a:solidFill>
            <a:srgbClr val="FFC000"/>
          </a:solidFill>
        </p:spPr>
        <p:txBody>
          <a:bodyPr wrap="none" rtlCol="0">
            <a:spAutoFit/>
          </a:bodyPr>
          <a:lstStyle/>
          <a:p>
            <a:r>
              <a:rPr lang="en-US" dirty="0"/>
              <a:t>May work</a:t>
            </a:r>
            <a:br>
              <a:rPr lang="en-US" dirty="0"/>
            </a:br>
            <a:r>
              <a:rPr lang="en-US" dirty="0"/>
              <a:t>best when only</a:t>
            </a:r>
            <a:br>
              <a:rPr lang="en-US" dirty="0"/>
            </a:br>
            <a:r>
              <a:rPr lang="en-US" dirty="0"/>
              <a:t>generating very similar</a:t>
            </a:r>
            <a:br>
              <a:rPr lang="en-US" dirty="0"/>
            </a:br>
            <a:r>
              <a:rPr lang="en-US" dirty="0"/>
              <a:t>data</a:t>
            </a:r>
          </a:p>
        </p:txBody>
      </p:sp>
    </p:spTree>
    <p:extLst>
      <p:ext uri="{BB962C8B-B14F-4D97-AF65-F5344CB8AC3E}">
        <p14:creationId xmlns:p14="http://schemas.microsoft.com/office/powerpoint/2010/main" val="39818560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BDAFE3-8AF5-469F-BEA5-4B6CE33603BF}"/>
              </a:ext>
            </a:extLst>
          </p:cNvPr>
          <p:cNvSpPr>
            <a:spLocks noGrp="1"/>
          </p:cNvSpPr>
          <p:nvPr>
            <p:ph idx="1"/>
          </p:nvPr>
        </p:nvSpPr>
        <p:spPr>
          <a:xfrm>
            <a:off x="319767" y="1447800"/>
            <a:ext cx="8824233" cy="4800600"/>
          </a:xfrm>
          <a:solidFill>
            <a:schemeClr val="bg1"/>
          </a:solidFill>
        </p:spPr>
        <p:txBody>
          <a:bodyPr>
            <a:normAutofit/>
          </a:bodyPr>
          <a:lstStyle/>
          <a:p>
            <a:r>
              <a:rPr lang="en-US" b="0" i="0" dirty="0">
                <a:solidFill>
                  <a:srgbClr val="060913"/>
                </a:solidFill>
                <a:effectLst/>
                <a:latin typeface="Inter"/>
              </a:rPr>
              <a:t>Few-shot training  deals </a:t>
            </a:r>
            <a:r>
              <a:rPr lang="en-US" dirty="0">
                <a:solidFill>
                  <a:srgbClr val="060913"/>
                </a:solidFill>
                <a:latin typeface="Inter"/>
              </a:rPr>
              <a:t>with the case when you have very little data</a:t>
            </a:r>
          </a:p>
          <a:p>
            <a:r>
              <a:rPr lang="en-US" b="0" i="0" dirty="0">
                <a:solidFill>
                  <a:srgbClr val="060913"/>
                </a:solidFill>
                <a:effectLst/>
                <a:latin typeface="Inter"/>
              </a:rPr>
              <a:t>in contrast to traditional methods of training machine learning models, where a </a:t>
            </a:r>
            <a:r>
              <a:rPr lang="en-US" b="0" i="0" u="none" strike="noStrike" dirty="0">
                <a:effectLst/>
                <a:latin typeface="Inter"/>
              </a:rPr>
              <a:t>large amount of training data </a:t>
            </a:r>
            <a:r>
              <a:rPr lang="en-US" b="0" i="0" dirty="0">
                <a:solidFill>
                  <a:srgbClr val="060913"/>
                </a:solidFill>
                <a:effectLst/>
                <a:latin typeface="Inter"/>
              </a:rPr>
              <a:t>is typically used. </a:t>
            </a:r>
            <a:endParaRPr lang="en-US" dirty="0">
              <a:solidFill>
                <a:srgbClr val="1064FE"/>
              </a:solidFill>
              <a:latin typeface="Inter"/>
            </a:endParaRPr>
          </a:p>
          <a:p>
            <a:r>
              <a:rPr lang="en-US" dirty="0">
                <a:latin typeface="Inter"/>
              </a:rPr>
              <a:t>Area under research, </a:t>
            </a:r>
            <a:r>
              <a:rPr lang="en-US" dirty="0">
                <a:latin typeface="Inter"/>
                <a:hlinkClick r:id="rId2"/>
              </a:rPr>
              <a:t>https://paperswithcode.com/task/few-shot-object-detection</a:t>
            </a:r>
            <a:r>
              <a:rPr lang="en-US" dirty="0">
                <a:latin typeface="Inter"/>
              </a:rPr>
              <a:t> </a:t>
            </a:r>
          </a:p>
          <a:p>
            <a:pPr lvl="1"/>
            <a:r>
              <a:rPr lang="en-US" dirty="0" err="1">
                <a:latin typeface="Inter"/>
                <a:hlinkClick r:id="rId3"/>
              </a:rPr>
              <a:t>MetaYolo</a:t>
            </a:r>
            <a:r>
              <a:rPr lang="en-US" dirty="0">
                <a:latin typeface="Inter"/>
              </a:rPr>
              <a:t>  (meta learner model for few-shot object detection -</a:t>
            </a:r>
            <a:r>
              <a:rPr lang="en-US" dirty="0">
                <a:latin typeface="Inter"/>
                <a:hlinkClick r:id="rId4"/>
              </a:rPr>
              <a:t>blog</a:t>
            </a:r>
            <a:r>
              <a:rPr lang="en-US" dirty="0">
                <a:latin typeface="Inter"/>
              </a:rPr>
              <a:t>)</a:t>
            </a:r>
          </a:p>
          <a:p>
            <a:pPr lvl="1"/>
            <a:endParaRPr lang="en-US" dirty="0">
              <a:latin typeface="Inter"/>
            </a:endParaRPr>
          </a:p>
          <a:p>
            <a:endParaRPr lang="en-US" dirty="0">
              <a:latin typeface="Inter"/>
            </a:endParaRPr>
          </a:p>
          <a:p>
            <a:pPr marL="114300" indent="0" algn="l">
              <a:buNone/>
            </a:pPr>
            <a:endParaRPr lang="en-US" b="0" i="0" dirty="0">
              <a:solidFill>
                <a:srgbClr val="212529"/>
              </a:solidFill>
              <a:effectLst/>
              <a:latin typeface="Mulish"/>
            </a:endParaRPr>
          </a:p>
          <a:p>
            <a:endParaRPr lang="en-US" dirty="0"/>
          </a:p>
        </p:txBody>
      </p:sp>
      <p:sp>
        <p:nvSpPr>
          <p:cNvPr id="8" name="Title 1">
            <a:extLst>
              <a:ext uri="{FF2B5EF4-FFF2-40B4-BE49-F238E27FC236}">
                <a16:creationId xmlns:a16="http://schemas.microsoft.com/office/drawing/2014/main" id="{4D0C69B4-712B-446E-9FF9-EA83639ADE13}"/>
              </a:ext>
            </a:extLst>
          </p:cNvPr>
          <p:cNvSpPr>
            <a:spLocks noGrp="1"/>
          </p:cNvSpPr>
          <p:nvPr>
            <p:ph type="title"/>
          </p:nvPr>
        </p:nvSpPr>
        <p:spPr>
          <a:xfrm>
            <a:off x="348341" y="9525"/>
            <a:ext cx="8824233" cy="1143000"/>
          </a:xfrm>
        </p:spPr>
        <p:txBody>
          <a:bodyPr/>
          <a:lstStyle/>
          <a:p>
            <a:r>
              <a:rPr lang="en-US" dirty="0"/>
              <a:t>Lack of Training Data </a:t>
            </a:r>
            <a:r>
              <a:rPr lang="en-US" dirty="0">
                <a:sym typeface="Wingdings" panose="05000000000000000000" pitchFamily="2" charset="2"/>
              </a:rPr>
              <a:t></a:t>
            </a:r>
            <a:r>
              <a:rPr lang="en-US" dirty="0">
                <a:solidFill>
                  <a:srgbClr val="0070C0"/>
                </a:solidFill>
                <a:highlight>
                  <a:srgbClr val="FFFF00"/>
                </a:highlight>
                <a:sym typeface="Wingdings" panose="05000000000000000000" pitchFamily="2" charset="2"/>
              </a:rPr>
              <a:t>FEW Shot Learning</a:t>
            </a:r>
            <a:endParaRPr lang="en-US" dirty="0">
              <a:solidFill>
                <a:srgbClr val="0070C0"/>
              </a:solidFill>
              <a:highlight>
                <a:srgbClr val="FFFF00"/>
              </a:highlight>
            </a:endParaRPr>
          </a:p>
        </p:txBody>
      </p:sp>
      <p:pic>
        <p:nvPicPr>
          <p:cNvPr id="11266" name="Picture 2" descr="Applsci 12 05543 g002">
            <a:extLst>
              <a:ext uri="{FF2B5EF4-FFF2-40B4-BE49-F238E27FC236}">
                <a16:creationId xmlns:a16="http://schemas.microsoft.com/office/drawing/2014/main" id="{A98F148A-17B9-8DCC-6190-49202D953E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3625851"/>
            <a:ext cx="7315200" cy="323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2167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F13E-CBA2-0D73-E402-BC8B07C8C50C}"/>
              </a:ext>
            </a:extLst>
          </p:cNvPr>
          <p:cNvSpPr>
            <a:spLocks noGrp="1"/>
          </p:cNvSpPr>
          <p:nvPr>
            <p:ph type="ctrTitle"/>
          </p:nvPr>
        </p:nvSpPr>
        <p:spPr/>
        <p:txBody>
          <a:bodyPr/>
          <a:lstStyle/>
          <a:p>
            <a:r>
              <a:rPr lang="en-US" dirty="0"/>
              <a:t>SPECIAL ISSUE:  Bounding Boxes or Polygons</a:t>
            </a:r>
          </a:p>
        </p:txBody>
      </p:sp>
      <p:sp>
        <p:nvSpPr>
          <p:cNvPr id="4" name="TextBox 3">
            <a:extLst>
              <a:ext uri="{FF2B5EF4-FFF2-40B4-BE49-F238E27FC236}">
                <a16:creationId xmlns:a16="http://schemas.microsoft.com/office/drawing/2014/main" id="{701456F5-EA5A-6708-25D7-3DF03B698FD6}"/>
              </a:ext>
            </a:extLst>
          </p:cNvPr>
          <p:cNvSpPr txBox="1"/>
          <p:nvPr/>
        </p:nvSpPr>
        <p:spPr>
          <a:xfrm>
            <a:off x="685800" y="5181600"/>
            <a:ext cx="3263201" cy="369332"/>
          </a:xfrm>
          <a:prstGeom prst="rect">
            <a:avLst/>
          </a:prstGeom>
          <a:solidFill>
            <a:srgbClr val="FFC000"/>
          </a:solidFill>
        </p:spPr>
        <p:txBody>
          <a:bodyPr wrap="none" rtlCol="0">
            <a:spAutoFit/>
          </a:bodyPr>
          <a:lstStyle/>
          <a:p>
            <a:r>
              <a:rPr lang="en-US" dirty="0"/>
              <a:t>Depends on needs of application</a:t>
            </a:r>
          </a:p>
        </p:txBody>
      </p:sp>
    </p:spTree>
    <p:extLst>
      <p:ext uri="{BB962C8B-B14F-4D97-AF65-F5344CB8AC3E}">
        <p14:creationId xmlns:p14="http://schemas.microsoft.com/office/powerpoint/2010/main" val="9267531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794D-63DD-95C4-BF46-EAA27E8A34CD}"/>
              </a:ext>
            </a:extLst>
          </p:cNvPr>
          <p:cNvSpPr>
            <a:spLocks noGrp="1"/>
          </p:cNvSpPr>
          <p:nvPr>
            <p:ph type="title"/>
          </p:nvPr>
        </p:nvSpPr>
        <p:spPr/>
        <p:txBody>
          <a:bodyPr/>
          <a:lstStyle/>
          <a:p>
            <a:r>
              <a:rPr lang="en-US" dirty="0"/>
              <a:t>Example Boxes and polygons</a:t>
            </a:r>
          </a:p>
        </p:txBody>
      </p:sp>
      <p:pic>
        <p:nvPicPr>
          <p:cNvPr id="20482" name="Picture 2">
            <a:extLst>
              <a:ext uri="{FF2B5EF4-FFF2-40B4-BE49-F238E27FC236}">
                <a16:creationId xmlns:a16="http://schemas.microsoft.com/office/drawing/2014/main" id="{46EF6452-F62F-3A95-B43F-DB401A21D93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369335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6E2C8136-3EC7-BD09-A4DF-04B784E9B7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495800" y="1439069"/>
            <a:ext cx="4114800" cy="550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CB61A7-740F-559C-6429-C9B103815205}"/>
              </a:ext>
            </a:extLst>
          </p:cNvPr>
          <p:cNvSpPr txBox="1"/>
          <p:nvPr/>
        </p:nvSpPr>
        <p:spPr>
          <a:xfrm>
            <a:off x="533400" y="5364162"/>
            <a:ext cx="3865866" cy="923330"/>
          </a:xfrm>
          <a:prstGeom prst="rect">
            <a:avLst/>
          </a:prstGeom>
          <a:solidFill>
            <a:srgbClr val="FFC000"/>
          </a:solidFill>
        </p:spPr>
        <p:txBody>
          <a:bodyPr wrap="none" rtlCol="0">
            <a:spAutoFit/>
          </a:bodyPr>
          <a:lstStyle/>
          <a:p>
            <a:r>
              <a:rPr lang="en-US" dirty="0"/>
              <a:t>Many annotation tools will</a:t>
            </a:r>
          </a:p>
          <a:p>
            <a:r>
              <a:rPr lang="en-US" dirty="0"/>
              <a:t>Let you create either, also other shapes</a:t>
            </a:r>
          </a:p>
          <a:p>
            <a:r>
              <a:rPr lang="en-US" dirty="0"/>
              <a:t>too (circle)</a:t>
            </a:r>
          </a:p>
        </p:txBody>
      </p:sp>
    </p:spTree>
    <p:extLst>
      <p:ext uri="{BB962C8B-B14F-4D97-AF65-F5344CB8AC3E}">
        <p14:creationId xmlns:p14="http://schemas.microsoft.com/office/powerpoint/2010/main" val="18909800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794D-63DD-95C4-BF46-EAA27E8A34CD}"/>
              </a:ext>
            </a:extLst>
          </p:cNvPr>
          <p:cNvSpPr>
            <a:spLocks noGrp="1"/>
          </p:cNvSpPr>
          <p:nvPr>
            <p:ph type="title"/>
          </p:nvPr>
        </p:nvSpPr>
        <p:spPr/>
        <p:txBody>
          <a:bodyPr/>
          <a:lstStyle/>
          <a:p>
            <a:r>
              <a:rPr lang="en-US" b="1" dirty="0"/>
              <a:t>Bounding Box </a:t>
            </a:r>
            <a:r>
              <a:rPr lang="en-US" dirty="0">
                <a:sym typeface="Wingdings" panose="05000000000000000000" pitchFamily="2" charset="2"/>
              </a:rPr>
              <a:t> used commonly in object detection</a:t>
            </a:r>
            <a:endParaRPr lang="en-US" dirty="0"/>
          </a:p>
        </p:txBody>
      </p:sp>
      <p:sp>
        <p:nvSpPr>
          <p:cNvPr id="4" name="TextBox 3">
            <a:extLst>
              <a:ext uri="{FF2B5EF4-FFF2-40B4-BE49-F238E27FC236}">
                <a16:creationId xmlns:a16="http://schemas.microsoft.com/office/drawing/2014/main" id="{FACB61A7-740F-559C-6429-C9B103815205}"/>
              </a:ext>
            </a:extLst>
          </p:cNvPr>
          <p:cNvSpPr txBox="1"/>
          <p:nvPr/>
        </p:nvSpPr>
        <p:spPr>
          <a:xfrm>
            <a:off x="372759" y="5934670"/>
            <a:ext cx="8265404" cy="646331"/>
          </a:xfrm>
          <a:prstGeom prst="rect">
            <a:avLst/>
          </a:prstGeom>
          <a:solidFill>
            <a:srgbClr val="FFC000"/>
          </a:solidFill>
        </p:spPr>
        <p:txBody>
          <a:bodyPr wrap="none" rtlCol="0">
            <a:spAutoFit/>
          </a:bodyPr>
          <a:lstStyle/>
          <a:p>
            <a:r>
              <a:rPr lang="en-US" dirty="0"/>
              <a:t>Simple shape, small parameters, adequate for many applications, generally faster than</a:t>
            </a:r>
          </a:p>
          <a:p>
            <a:r>
              <a:rPr lang="en-US" dirty="0"/>
              <a:t>Polygon </a:t>
            </a:r>
          </a:p>
        </p:txBody>
      </p:sp>
      <p:pic>
        <p:nvPicPr>
          <p:cNvPr id="22530" name="Picture 2" descr="Deploying a Scalable Object Detection Pipeline: The Inferencing Process,  Part 2 | NVIDIA Technical Blog">
            <a:extLst>
              <a:ext uri="{FF2B5EF4-FFF2-40B4-BE49-F238E27FC236}">
                <a16:creationId xmlns:a16="http://schemas.microsoft.com/office/drawing/2014/main" id="{2816CB98-ECE1-5B59-E8C4-F317EE08F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1590179"/>
            <a:ext cx="74168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1062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794D-63DD-95C4-BF46-EAA27E8A34CD}"/>
              </a:ext>
            </a:extLst>
          </p:cNvPr>
          <p:cNvSpPr>
            <a:spLocks noGrp="1"/>
          </p:cNvSpPr>
          <p:nvPr>
            <p:ph type="title"/>
          </p:nvPr>
        </p:nvSpPr>
        <p:spPr/>
        <p:txBody>
          <a:bodyPr/>
          <a:lstStyle/>
          <a:p>
            <a:r>
              <a:rPr lang="en-US" sz="3200" b="1" dirty="0"/>
              <a:t>Polygon</a:t>
            </a:r>
            <a:r>
              <a:rPr lang="en-US" sz="3200" dirty="0"/>
              <a:t> </a:t>
            </a:r>
            <a:r>
              <a:rPr lang="en-US" sz="3200" dirty="0">
                <a:sym typeface="Wingdings" panose="05000000000000000000" pitchFamily="2" charset="2"/>
              </a:rPr>
              <a:t> used commonly in segmentation or free-formed detection  </a:t>
            </a:r>
            <a:r>
              <a:rPr lang="en-US" sz="3200" dirty="0">
                <a:highlight>
                  <a:srgbClr val="FFFF00"/>
                </a:highlight>
                <a:sym typeface="Wingdings" panose="05000000000000000000" pitchFamily="2" charset="2"/>
              </a:rPr>
              <a:t>with Auto Encoder/Decoder</a:t>
            </a:r>
            <a:endParaRPr lang="en-US" sz="3200" dirty="0">
              <a:highlight>
                <a:srgbClr val="FFFF00"/>
              </a:highlight>
            </a:endParaRPr>
          </a:p>
        </p:txBody>
      </p:sp>
      <p:sp>
        <p:nvSpPr>
          <p:cNvPr id="4" name="TextBox 3">
            <a:extLst>
              <a:ext uri="{FF2B5EF4-FFF2-40B4-BE49-F238E27FC236}">
                <a16:creationId xmlns:a16="http://schemas.microsoft.com/office/drawing/2014/main" id="{FACB61A7-740F-559C-6429-C9B103815205}"/>
              </a:ext>
            </a:extLst>
          </p:cNvPr>
          <p:cNvSpPr txBox="1"/>
          <p:nvPr/>
        </p:nvSpPr>
        <p:spPr>
          <a:xfrm>
            <a:off x="228600" y="1683236"/>
            <a:ext cx="7280027" cy="646331"/>
          </a:xfrm>
          <a:prstGeom prst="rect">
            <a:avLst/>
          </a:prstGeom>
          <a:solidFill>
            <a:srgbClr val="FFC000"/>
          </a:solidFill>
        </p:spPr>
        <p:txBody>
          <a:bodyPr wrap="square" rtlCol="0">
            <a:spAutoFit/>
          </a:bodyPr>
          <a:lstStyle/>
          <a:p>
            <a:r>
              <a:rPr lang="en-US" dirty="0"/>
              <a:t>Here the Polygons are used to create masked image (segmented images) for training</a:t>
            </a:r>
          </a:p>
        </p:txBody>
      </p:sp>
      <p:sp>
        <p:nvSpPr>
          <p:cNvPr id="3" name="TextBox 2">
            <a:extLst>
              <a:ext uri="{FF2B5EF4-FFF2-40B4-BE49-F238E27FC236}">
                <a16:creationId xmlns:a16="http://schemas.microsoft.com/office/drawing/2014/main" id="{41860CF4-1218-8F46-A4AD-3CB6FF246FBA}"/>
              </a:ext>
            </a:extLst>
          </p:cNvPr>
          <p:cNvSpPr txBox="1"/>
          <p:nvPr/>
        </p:nvSpPr>
        <p:spPr>
          <a:xfrm>
            <a:off x="4114800" y="5410200"/>
            <a:ext cx="1844159" cy="369332"/>
          </a:xfrm>
          <a:prstGeom prst="rect">
            <a:avLst/>
          </a:prstGeom>
          <a:solidFill>
            <a:srgbClr val="FFC000"/>
          </a:solidFill>
        </p:spPr>
        <p:txBody>
          <a:bodyPr wrap="none" rtlCol="0">
            <a:spAutoFit/>
          </a:bodyPr>
          <a:lstStyle/>
          <a:p>
            <a:r>
              <a:rPr lang="en-US" dirty="0"/>
              <a:t>Check out </a:t>
            </a:r>
            <a:r>
              <a:rPr lang="en-US" dirty="0" err="1">
                <a:hlinkClick r:id="rId2"/>
              </a:rPr>
              <a:t>SegNet</a:t>
            </a:r>
            <a:endParaRPr lang="en-US" dirty="0"/>
          </a:p>
        </p:txBody>
      </p:sp>
      <p:pic>
        <p:nvPicPr>
          <p:cNvPr id="27650" name="Picture 2" descr="Summary of — SegNet: A Deep Convolutional Encoder-Decoder Architecture for  Image Segmentation | by Siddhant Kumar | Towards Data Science">
            <a:extLst>
              <a:ext uri="{FF2B5EF4-FFF2-40B4-BE49-F238E27FC236}">
                <a16:creationId xmlns:a16="http://schemas.microsoft.com/office/drawing/2014/main" id="{39512FAA-66E0-A0D0-2199-8B7835521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681" y="2261017"/>
            <a:ext cx="7786553" cy="23359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011A0A-9730-D7F4-6D99-E974E16393EF}"/>
              </a:ext>
            </a:extLst>
          </p:cNvPr>
          <p:cNvSpPr txBox="1"/>
          <p:nvPr/>
        </p:nvSpPr>
        <p:spPr>
          <a:xfrm>
            <a:off x="6400800" y="4810035"/>
            <a:ext cx="2357377" cy="1477328"/>
          </a:xfrm>
          <a:prstGeom prst="rect">
            <a:avLst/>
          </a:prstGeom>
          <a:solidFill>
            <a:schemeClr val="bg1"/>
          </a:solidFill>
        </p:spPr>
        <p:txBody>
          <a:bodyPr wrap="none" rtlCol="0">
            <a:spAutoFit/>
          </a:bodyPr>
          <a:lstStyle/>
          <a:p>
            <a:r>
              <a:rPr lang="en-US" dirty="0"/>
              <a:t>Training with</a:t>
            </a:r>
          </a:p>
          <a:p>
            <a:r>
              <a:rPr lang="en-US" dirty="0"/>
              <a:t>Polygons means </a:t>
            </a:r>
          </a:p>
          <a:p>
            <a:r>
              <a:rPr lang="en-US" dirty="0"/>
              <a:t>Using polygons to </a:t>
            </a:r>
          </a:p>
          <a:p>
            <a:r>
              <a:rPr lang="en-US" dirty="0"/>
              <a:t>Create a masked image</a:t>
            </a:r>
          </a:p>
          <a:p>
            <a:endParaRPr lang="en-US" dirty="0"/>
          </a:p>
        </p:txBody>
      </p:sp>
    </p:spTree>
    <p:extLst>
      <p:ext uri="{BB962C8B-B14F-4D97-AF65-F5344CB8AC3E}">
        <p14:creationId xmlns:p14="http://schemas.microsoft.com/office/powerpoint/2010/main" val="1669196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794D-63DD-95C4-BF46-EAA27E8A34CD}"/>
              </a:ext>
            </a:extLst>
          </p:cNvPr>
          <p:cNvSpPr>
            <a:spLocks noGrp="1"/>
          </p:cNvSpPr>
          <p:nvPr>
            <p:ph type="title"/>
          </p:nvPr>
        </p:nvSpPr>
        <p:spPr>
          <a:xfrm>
            <a:off x="457200" y="0"/>
            <a:ext cx="8305800" cy="1143000"/>
          </a:xfrm>
        </p:spPr>
        <p:txBody>
          <a:bodyPr/>
          <a:lstStyle/>
          <a:p>
            <a:r>
              <a:rPr lang="en-US" sz="2800" dirty="0"/>
              <a:t>Polygon </a:t>
            </a:r>
            <a:r>
              <a:rPr lang="en-US" sz="2800" dirty="0">
                <a:sym typeface="Wingdings" panose="05000000000000000000" pitchFamily="2" charset="2"/>
              </a:rPr>
              <a:t> used commonly in segmentation, free-formed detection (instance detection)    </a:t>
            </a:r>
            <a:r>
              <a:rPr lang="en-US" sz="2800" dirty="0">
                <a:highlight>
                  <a:srgbClr val="FFFF00"/>
                </a:highlight>
                <a:sym typeface="Wingdings" panose="05000000000000000000" pitchFamily="2" charset="2"/>
                <a:hlinkClick r:id="rId2"/>
              </a:rPr>
              <a:t>Mask R-CNN</a:t>
            </a:r>
            <a:endParaRPr lang="en-US" sz="2800" dirty="0">
              <a:highlight>
                <a:srgbClr val="FFFF00"/>
              </a:highlight>
            </a:endParaRPr>
          </a:p>
        </p:txBody>
      </p:sp>
      <p:sp>
        <p:nvSpPr>
          <p:cNvPr id="10" name="TextBox 9">
            <a:extLst>
              <a:ext uri="{FF2B5EF4-FFF2-40B4-BE49-F238E27FC236}">
                <a16:creationId xmlns:a16="http://schemas.microsoft.com/office/drawing/2014/main" id="{9E79E935-4196-1FC4-A36B-9A96B6F4B2D7}"/>
              </a:ext>
            </a:extLst>
          </p:cNvPr>
          <p:cNvSpPr txBox="1"/>
          <p:nvPr/>
        </p:nvSpPr>
        <p:spPr>
          <a:xfrm>
            <a:off x="6355406" y="1812936"/>
            <a:ext cx="2742097" cy="5078313"/>
          </a:xfrm>
          <a:prstGeom prst="rect">
            <a:avLst/>
          </a:prstGeom>
          <a:solidFill>
            <a:schemeClr val="bg1"/>
          </a:solidFill>
        </p:spPr>
        <p:txBody>
          <a:bodyPr wrap="square" rtlCol="0">
            <a:spAutoFit/>
          </a:bodyPr>
          <a:lstStyle/>
          <a:p>
            <a:r>
              <a:rPr lang="en-US" b="1" dirty="0"/>
              <a:t>IDEA: </a:t>
            </a:r>
          </a:p>
          <a:p>
            <a:pPr marL="285750" indent="-285750">
              <a:buFont typeface="Arial" panose="020B0604020202020204" pitchFamily="34" charset="0"/>
              <a:buChar char="•"/>
            </a:pPr>
            <a:r>
              <a:rPr lang="en-US" b="1" dirty="0">
                <a:highlight>
                  <a:srgbClr val="FFFF00"/>
                </a:highlight>
              </a:rPr>
              <a:t>add</a:t>
            </a:r>
            <a:r>
              <a:rPr lang="en-US" dirty="0">
                <a:highlight>
                  <a:srgbClr val="FFFF00"/>
                </a:highlight>
              </a:rPr>
              <a:t> branch for </a:t>
            </a:r>
            <a:r>
              <a:rPr lang="en-US" b="1" dirty="0">
                <a:highlight>
                  <a:srgbClr val="FFFF00"/>
                </a:highlight>
              </a:rPr>
              <a:t>predicting segmentation masks on each Region of Interest </a:t>
            </a:r>
            <a:r>
              <a:rPr lang="en-US" b="1" dirty="0"/>
              <a:t>(</a:t>
            </a:r>
            <a:r>
              <a:rPr lang="en-US" b="1" dirty="0" err="1"/>
              <a:t>RoI</a:t>
            </a:r>
            <a:r>
              <a:rPr lang="en-US" b="1" dirty="0"/>
              <a:t>), </a:t>
            </a:r>
            <a:r>
              <a:rPr lang="en-US" dirty="0"/>
              <a:t>in parallel with the existing branch for classification and bounding box regression </a:t>
            </a:r>
          </a:p>
          <a:p>
            <a:pPr marL="285750" indent="-285750">
              <a:buFont typeface="Arial" panose="020B0604020202020204" pitchFamily="34" charset="0"/>
              <a:buChar char="•"/>
            </a:pPr>
            <a:r>
              <a:rPr lang="en-US" dirty="0"/>
              <a:t>This </a:t>
            </a:r>
            <a:r>
              <a:rPr lang="en-US" dirty="0">
                <a:highlight>
                  <a:srgbClr val="FFFF00"/>
                </a:highlight>
              </a:rPr>
              <a:t>“mask” branch </a:t>
            </a:r>
            <a:r>
              <a:rPr lang="en-US" dirty="0"/>
              <a:t>is a </a:t>
            </a:r>
            <a:r>
              <a:rPr lang="en-US" b="1" dirty="0">
                <a:solidFill>
                  <a:srgbClr val="FF0000"/>
                </a:solidFill>
              </a:rPr>
              <a:t>small FCN (fully convolutional network </a:t>
            </a:r>
            <a:r>
              <a:rPr lang="en-US" b="1" dirty="0"/>
              <a:t>–encoder/decoder) </a:t>
            </a:r>
            <a:r>
              <a:rPr lang="en-US" dirty="0"/>
              <a:t>applied to each </a:t>
            </a:r>
            <a:r>
              <a:rPr lang="en-US" dirty="0" err="1"/>
              <a:t>RoI</a:t>
            </a:r>
            <a:r>
              <a:rPr lang="en-US" dirty="0"/>
              <a:t>, </a:t>
            </a:r>
            <a:r>
              <a:rPr lang="en-US" dirty="0">
                <a:highlight>
                  <a:srgbClr val="FFFF00"/>
                </a:highlight>
              </a:rPr>
              <a:t>predicting a segmentation mask in a pixel-to pixel manner.</a:t>
            </a:r>
          </a:p>
        </p:txBody>
      </p:sp>
      <p:pic>
        <p:nvPicPr>
          <p:cNvPr id="6" name="Picture 5">
            <a:extLst>
              <a:ext uri="{FF2B5EF4-FFF2-40B4-BE49-F238E27FC236}">
                <a16:creationId xmlns:a16="http://schemas.microsoft.com/office/drawing/2014/main" id="{94F6EEA2-EC31-9882-50CE-D89F3ED959F1}"/>
              </a:ext>
            </a:extLst>
          </p:cNvPr>
          <p:cNvPicPr>
            <a:picLocks noChangeAspect="1"/>
          </p:cNvPicPr>
          <p:nvPr/>
        </p:nvPicPr>
        <p:blipFill>
          <a:blip r:embed="rId3"/>
          <a:stretch>
            <a:fillRect/>
          </a:stretch>
        </p:blipFill>
        <p:spPr>
          <a:xfrm>
            <a:off x="284489" y="1170330"/>
            <a:ext cx="3523216" cy="192938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CF0CC241-2DDF-E798-30E5-AE2B1CC65B5A}"/>
                  </a:ext>
                </a:extLst>
              </p14:cNvPr>
              <p14:cNvContentPartPr/>
              <p14:nvPr/>
            </p14:nvContentPartPr>
            <p14:xfrm>
              <a:off x="1990733" y="1128479"/>
              <a:ext cx="2258505" cy="1843035"/>
            </p14:xfrm>
          </p:contentPart>
        </mc:Choice>
        <mc:Fallback xmlns="">
          <p:pic>
            <p:nvPicPr>
              <p:cNvPr id="7" name="Ink 6">
                <a:extLst>
                  <a:ext uri="{FF2B5EF4-FFF2-40B4-BE49-F238E27FC236}">
                    <a16:creationId xmlns:a16="http://schemas.microsoft.com/office/drawing/2014/main" id="{CF0CC241-2DDF-E798-30E5-AE2B1CC65B5A}"/>
                  </a:ext>
                </a:extLst>
              </p:cNvPr>
              <p:cNvPicPr/>
              <p:nvPr/>
            </p:nvPicPr>
            <p:blipFill>
              <a:blip r:embed="rId5"/>
              <a:stretch>
                <a:fillRect/>
              </a:stretch>
            </p:blipFill>
            <p:spPr>
              <a:xfrm>
                <a:off x="1981734" y="1119840"/>
                <a:ext cx="2276144" cy="1860673"/>
              </a:xfrm>
              <a:prstGeom prst="rect">
                <a:avLst/>
              </a:prstGeom>
            </p:spPr>
          </p:pic>
        </mc:Fallback>
      </mc:AlternateContent>
      <p:grpSp>
        <p:nvGrpSpPr>
          <p:cNvPr id="18" name="Group 17">
            <a:extLst>
              <a:ext uri="{FF2B5EF4-FFF2-40B4-BE49-F238E27FC236}">
                <a16:creationId xmlns:a16="http://schemas.microsoft.com/office/drawing/2014/main" id="{918282A3-FEF6-DD03-77BA-E1E42837B045}"/>
              </a:ext>
            </a:extLst>
          </p:cNvPr>
          <p:cNvGrpSpPr/>
          <p:nvPr/>
        </p:nvGrpSpPr>
        <p:grpSpPr>
          <a:xfrm>
            <a:off x="1436695" y="2291242"/>
            <a:ext cx="554038" cy="408750"/>
            <a:chOff x="2485815" y="3998370"/>
            <a:chExt cx="871200" cy="603360"/>
          </a:xfrm>
        </p:grpSpPr>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D77677F5-C567-6D61-0569-D1CE441D033A}"/>
                    </a:ext>
                  </a:extLst>
                </p14:cNvPr>
                <p14:cNvContentPartPr/>
                <p14:nvPr/>
              </p14:nvContentPartPr>
              <p14:xfrm>
                <a:off x="2485815" y="3998370"/>
                <a:ext cx="213120" cy="364320"/>
              </p14:xfrm>
            </p:contentPart>
          </mc:Choice>
          <mc:Fallback xmlns="">
            <p:pic>
              <p:nvPicPr>
                <p:cNvPr id="11" name="Ink 10">
                  <a:extLst>
                    <a:ext uri="{FF2B5EF4-FFF2-40B4-BE49-F238E27FC236}">
                      <a16:creationId xmlns:a16="http://schemas.microsoft.com/office/drawing/2014/main" id="{D77677F5-C567-6D61-0569-D1CE441D033A}"/>
                    </a:ext>
                  </a:extLst>
                </p:cNvPr>
                <p:cNvPicPr/>
                <p:nvPr/>
              </p:nvPicPr>
              <p:blipFill>
                <a:blip r:embed="rId7"/>
                <a:stretch>
                  <a:fillRect/>
                </a:stretch>
              </p:blipFill>
              <p:spPr>
                <a:xfrm>
                  <a:off x="2471682" y="3985093"/>
                  <a:ext cx="240820" cy="39034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7B227693-2D3A-7325-5EC2-F2BAE34677AE}"/>
                    </a:ext>
                  </a:extLst>
                </p14:cNvPr>
                <p14:cNvContentPartPr/>
                <p14:nvPr/>
              </p14:nvContentPartPr>
              <p14:xfrm>
                <a:off x="2574015" y="4334970"/>
                <a:ext cx="342360" cy="266760"/>
              </p14:xfrm>
            </p:contentPart>
          </mc:Choice>
          <mc:Fallback xmlns="">
            <p:pic>
              <p:nvPicPr>
                <p:cNvPr id="12" name="Ink 11">
                  <a:extLst>
                    <a:ext uri="{FF2B5EF4-FFF2-40B4-BE49-F238E27FC236}">
                      <a16:creationId xmlns:a16="http://schemas.microsoft.com/office/drawing/2014/main" id="{7B227693-2D3A-7325-5EC2-F2BAE34677AE}"/>
                    </a:ext>
                  </a:extLst>
                </p:cNvPr>
                <p:cNvPicPr/>
                <p:nvPr/>
              </p:nvPicPr>
              <p:blipFill>
                <a:blip r:embed="rId9"/>
                <a:stretch>
                  <a:fillRect/>
                </a:stretch>
              </p:blipFill>
              <p:spPr>
                <a:xfrm>
                  <a:off x="2559868" y="4321685"/>
                  <a:ext cx="370088" cy="29279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A0461C60-9D1F-E381-D7EE-2F83734D0E9D}"/>
                    </a:ext>
                  </a:extLst>
                </p14:cNvPr>
                <p14:cNvContentPartPr/>
                <p14:nvPr/>
              </p14:nvContentPartPr>
              <p14:xfrm>
                <a:off x="2845095" y="4217610"/>
                <a:ext cx="203040" cy="285480"/>
              </p14:xfrm>
            </p:contentPart>
          </mc:Choice>
          <mc:Fallback xmlns="">
            <p:pic>
              <p:nvPicPr>
                <p:cNvPr id="14" name="Ink 13">
                  <a:extLst>
                    <a:ext uri="{FF2B5EF4-FFF2-40B4-BE49-F238E27FC236}">
                      <a16:creationId xmlns:a16="http://schemas.microsoft.com/office/drawing/2014/main" id="{A0461C60-9D1F-E381-D7EE-2F83734D0E9D}"/>
                    </a:ext>
                  </a:extLst>
                </p:cNvPr>
                <p:cNvPicPr/>
                <p:nvPr/>
              </p:nvPicPr>
              <p:blipFill>
                <a:blip r:embed="rId11"/>
                <a:stretch>
                  <a:fillRect/>
                </a:stretch>
              </p:blipFill>
              <p:spPr>
                <a:xfrm>
                  <a:off x="2830956" y="4204319"/>
                  <a:ext cx="230753" cy="31152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5B792C13-FBA6-3F8F-DEAB-48A449248797}"/>
                    </a:ext>
                  </a:extLst>
                </p14:cNvPr>
                <p14:cNvContentPartPr/>
                <p14:nvPr/>
              </p14:nvContentPartPr>
              <p14:xfrm>
                <a:off x="3129855" y="4164690"/>
                <a:ext cx="115200" cy="248760"/>
              </p14:xfrm>
            </p:contentPart>
          </mc:Choice>
          <mc:Fallback xmlns="">
            <p:pic>
              <p:nvPicPr>
                <p:cNvPr id="15" name="Ink 14">
                  <a:extLst>
                    <a:ext uri="{FF2B5EF4-FFF2-40B4-BE49-F238E27FC236}">
                      <a16:creationId xmlns:a16="http://schemas.microsoft.com/office/drawing/2014/main" id="{5B792C13-FBA6-3F8F-DEAB-48A449248797}"/>
                    </a:ext>
                  </a:extLst>
                </p:cNvPr>
                <p:cNvPicPr/>
                <p:nvPr/>
              </p:nvPicPr>
              <p:blipFill>
                <a:blip r:embed="rId13"/>
                <a:stretch>
                  <a:fillRect/>
                </a:stretch>
              </p:blipFill>
              <p:spPr>
                <a:xfrm>
                  <a:off x="3116302" y="4151430"/>
                  <a:ext cx="142871" cy="27475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C6CB9957-51E5-E84F-E8D7-368257DC87CF}"/>
                    </a:ext>
                  </a:extLst>
                </p14:cNvPr>
                <p14:cNvContentPartPr/>
                <p14:nvPr/>
              </p14:nvContentPartPr>
              <p14:xfrm>
                <a:off x="3094575" y="4275210"/>
                <a:ext cx="262440" cy="210600"/>
              </p14:xfrm>
            </p:contentPart>
          </mc:Choice>
          <mc:Fallback xmlns="">
            <p:pic>
              <p:nvPicPr>
                <p:cNvPr id="16" name="Ink 15">
                  <a:extLst>
                    <a:ext uri="{FF2B5EF4-FFF2-40B4-BE49-F238E27FC236}">
                      <a16:creationId xmlns:a16="http://schemas.microsoft.com/office/drawing/2014/main" id="{C6CB9957-51E5-E84F-E8D7-368257DC87CF}"/>
                    </a:ext>
                  </a:extLst>
                </p:cNvPr>
                <p:cNvPicPr/>
                <p:nvPr/>
              </p:nvPicPr>
              <p:blipFill>
                <a:blip r:embed="rId15"/>
                <a:stretch>
                  <a:fillRect/>
                </a:stretch>
              </p:blipFill>
              <p:spPr>
                <a:xfrm>
                  <a:off x="3080435" y="4262479"/>
                  <a:ext cx="290155" cy="23659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9A6B714C-5A50-BAC6-9EB1-1E171C55E19D}"/>
                    </a:ext>
                  </a:extLst>
                </p14:cNvPr>
                <p14:cNvContentPartPr/>
                <p14:nvPr/>
              </p14:nvContentPartPr>
              <p14:xfrm>
                <a:off x="3038415" y="4089090"/>
                <a:ext cx="302760" cy="118800"/>
              </p14:xfrm>
            </p:contentPart>
          </mc:Choice>
          <mc:Fallback xmlns="">
            <p:pic>
              <p:nvPicPr>
                <p:cNvPr id="17" name="Ink 16">
                  <a:extLst>
                    <a:ext uri="{FF2B5EF4-FFF2-40B4-BE49-F238E27FC236}">
                      <a16:creationId xmlns:a16="http://schemas.microsoft.com/office/drawing/2014/main" id="{9A6B714C-5A50-BAC6-9EB1-1E171C55E19D}"/>
                    </a:ext>
                  </a:extLst>
                </p:cNvPr>
                <p:cNvPicPr/>
                <p:nvPr/>
              </p:nvPicPr>
              <p:blipFill>
                <a:blip r:embed="rId17"/>
                <a:stretch>
                  <a:fillRect/>
                </a:stretch>
              </p:blipFill>
              <p:spPr>
                <a:xfrm>
                  <a:off x="3024267" y="4076361"/>
                  <a:ext cx="330489" cy="144788"/>
                </a:xfrm>
                <a:prstGeom prst="rect">
                  <a:avLst/>
                </a:prstGeom>
              </p:spPr>
            </p:pic>
          </mc:Fallback>
        </mc:AlternateContent>
      </p:grpSp>
      <p:pic>
        <p:nvPicPr>
          <p:cNvPr id="20" name="Picture 19">
            <a:extLst>
              <a:ext uri="{FF2B5EF4-FFF2-40B4-BE49-F238E27FC236}">
                <a16:creationId xmlns:a16="http://schemas.microsoft.com/office/drawing/2014/main" id="{B95A139E-3487-05F9-F5CF-5E710C124070}"/>
              </a:ext>
            </a:extLst>
          </p:cNvPr>
          <p:cNvPicPr>
            <a:picLocks noChangeAspect="1"/>
          </p:cNvPicPr>
          <p:nvPr/>
        </p:nvPicPr>
        <p:blipFill rotWithShape="1">
          <a:blip r:embed="rId18"/>
          <a:srcRect l="14787" r="5320"/>
          <a:stretch/>
        </p:blipFill>
        <p:spPr>
          <a:xfrm>
            <a:off x="4168111" y="1241286"/>
            <a:ext cx="2111151" cy="20260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1" name="TextBox 20">
            <a:extLst>
              <a:ext uri="{FF2B5EF4-FFF2-40B4-BE49-F238E27FC236}">
                <a16:creationId xmlns:a16="http://schemas.microsoft.com/office/drawing/2014/main" id="{2792D566-70EF-DF71-B08E-233B0E391E1F}"/>
              </a:ext>
            </a:extLst>
          </p:cNvPr>
          <p:cNvSpPr txBox="1"/>
          <p:nvPr/>
        </p:nvSpPr>
        <p:spPr>
          <a:xfrm>
            <a:off x="6439408" y="990600"/>
            <a:ext cx="2742097" cy="923330"/>
          </a:xfrm>
          <a:prstGeom prst="rect">
            <a:avLst/>
          </a:prstGeom>
          <a:solidFill>
            <a:srgbClr val="FFC000"/>
          </a:solidFill>
        </p:spPr>
        <p:txBody>
          <a:bodyPr wrap="none" rtlCol="0">
            <a:spAutoFit/>
          </a:bodyPr>
          <a:lstStyle/>
          <a:p>
            <a:r>
              <a:rPr lang="en-US" b="1" dirty="0"/>
              <a:t>NOTE: input for training</a:t>
            </a:r>
          </a:p>
          <a:p>
            <a:r>
              <a:rPr lang="en-US" b="1" dirty="0"/>
              <a:t>Takes the polygons labeled</a:t>
            </a:r>
          </a:p>
          <a:p>
            <a:r>
              <a:rPr lang="en-US" b="1" dirty="0"/>
              <a:t>And creates mask images</a:t>
            </a:r>
          </a:p>
        </p:txBody>
      </p:sp>
      <p:pic>
        <p:nvPicPr>
          <p:cNvPr id="23554" name="Picture 2" descr="The schematic architecture of Mask R-CNN. &quot;Cls layer&quot; denotes... | Download  Scientific Diagram">
            <a:extLst>
              <a:ext uri="{FF2B5EF4-FFF2-40B4-BE49-F238E27FC236}">
                <a16:creationId xmlns:a16="http://schemas.microsoft.com/office/drawing/2014/main" id="{271F5629-B1CC-CE79-7904-74D38C15BC1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455" y="3480967"/>
            <a:ext cx="6039059" cy="339608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C049CA2-5559-02F7-B970-384AD4B7CC34}"/>
              </a:ext>
            </a:extLst>
          </p:cNvPr>
          <p:cNvSpPr/>
          <p:nvPr/>
        </p:nvSpPr>
        <p:spPr>
          <a:xfrm>
            <a:off x="3048000" y="3365632"/>
            <a:ext cx="3231262" cy="1843034"/>
          </a:xfrm>
          <a:prstGeom prst="rect">
            <a:avLst/>
          </a:prstGeom>
          <a:noFill/>
          <a:ln w="57150">
            <a:solidFill>
              <a:srgbClr val="8F2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872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effectLst/>
                <a:hlinkClick r:id="rId2"/>
              </a:rPr>
              <a:t>GoogLeNet</a:t>
            </a:r>
            <a:r>
              <a:rPr lang="en-US" b="1" dirty="0">
                <a:effectLst/>
              </a:rPr>
              <a:t>  -non sequential </a:t>
            </a:r>
            <a:r>
              <a:rPr lang="en-US" b="1" dirty="0">
                <a:solidFill>
                  <a:schemeClr val="bg1"/>
                </a:solidFill>
                <a:effectLst/>
                <a:highlight>
                  <a:srgbClr val="0000FF"/>
                </a:highlight>
              </a:rPr>
              <a:t>Inception model</a:t>
            </a:r>
            <a:br>
              <a:rPr lang="en-US" b="1" dirty="0">
                <a:effectLst/>
              </a:rPr>
            </a:br>
            <a:endParaRPr lang="en-US" dirty="0"/>
          </a:p>
        </p:txBody>
      </p:sp>
      <p:sp>
        <p:nvSpPr>
          <p:cNvPr id="3" name="Content Placeholder 2"/>
          <p:cNvSpPr>
            <a:spLocks noGrp="1"/>
          </p:cNvSpPr>
          <p:nvPr>
            <p:ph idx="1"/>
          </p:nvPr>
        </p:nvSpPr>
        <p:spPr>
          <a:xfrm>
            <a:off x="474551" y="1334386"/>
            <a:ext cx="8229600" cy="4530725"/>
          </a:xfrm>
        </p:spPr>
        <p:txBody>
          <a:bodyPr>
            <a:normAutofit/>
          </a:bodyPr>
          <a:lstStyle/>
          <a:p>
            <a:r>
              <a:rPr lang="en-US" sz="2400" dirty="0">
                <a:effectLst/>
                <a:highlight>
                  <a:srgbClr val="0000FF"/>
                </a:highlight>
              </a:rPr>
              <a:t> </a:t>
            </a:r>
            <a:r>
              <a:rPr lang="en-US" sz="2400" b="1" dirty="0">
                <a:solidFill>
                  <a:srgbClr val="FFC000"/>
                </a:solidFill>
                <a:effectLst/>
                <a:highlight>
                  <a:srgbClr val="0000FF"/>
                </a:highlight>
              </a:rPr>
              <a:t>strayed from the general approach of simply stacking conv and pooling layers on top of each other in a sequential structure</a:t>
            </a:r>
            <a:endParaRPr lang="en-US" sz="2400" b="1" dirty="0">
              <a:solidFill>
                <a:srgbClr val="FFC000"/>
              </a:solidFill>
              <a:highlight>
                <a:srgbClr val="0000FF"/>
              </a:highlight>
            </a:endParaRPr>
          </a:p>
        </p:txBody>
      </p:sp>
      <p:pic>
        <p:nvPicPr>
          <p:cNvPr id="2050" name="Picture 2" descr="https://adeshpande3.github.io/assets/GoogLeNet2.png"/>
          <p:cNvPicPr>
            <a:picLocks noChangeAspect="1" noChangeArrowheads="1"/>
          </p:cNvPicPr>
          <p:nvPr/>
        </p:nvPicPr>
        <p:blipFill rotWithShape="1">
          <a:blip r:embed="rId3">
            <a:extLst>
              <a:ext uri="{28A0092B-C50C-407E-A947-70E740481C1C}">
                <a14:useLocalDpi xmlns:a14="http://schemas.microsoft.com/office/drawing/2010/main" val="0"/>
              </a:ext>
            </a:extLst>
          </a:blip>
          <a:srcRect b="15429"/>
          <a:stretch/>
        </p:blipFill>
        <p:spPr bwMode="auto">
          <a:xfrm>
            <a:off x="474551" y="2397678"/>
            <a:ext cx="8743950" cy="26421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deshpande3.github.io/assets/GoogLeNet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920" y="3860589"/>
            <a:ext cx="6105377" cy="3082471"/>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bwMode="auto">
          <a:xfrm>
            <a:off x="1430078" y="3718755"/>
            <a:ext cx="2052084" cy="725654"/>
          </a:xfrm>
          <a:prstGeom prst="downArrow">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5" name="Oval 4"/>
          <p:cNvSpPr/>
          <p:nvPr/>
        </p:nvSpPr>
        <p:spPr bwMode="auto">
          <a:xfrm>
            <a:off x="2158409" y="3860589"/>
            <a:ext cx="6103089" cy="3220695"/>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 name="Up Arrow 5"/>
          <p:cNvSpPr/>
          <p:nvPr/>
        </p:nvSpPr>
        <p:spPr bwMode="auto">
          <a:xfrm>
            <a:off x="3774558" y="4231758"/>
            <a:ext cx="202019" cy="2626242"/>
          </a:xfrm>
          <a:prstGeom prst="up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5433237" y="6443330"/>
            <a:ext cx="906017" cy="369332"/>
          </a:xfrm>
          <a:prstGeom prst="rect">
            <a:avLst/>
          </a:prstGeom>
          <a:noFill/>
        </p:spPr>
        <p:txBody>
          <a:bodyPr wrap="none" rtlCol="0">
            <a:spAutoFit/>
          </a:bodyPr>
          <a:lstStyle/>
          <a:p>
            <a:r>
              <a:rPr lang="en-US" dirty="0">
                <a:solidFill>
                  <a:srgbClr val="C00000"/>
                </a:solidFill>
              </a:rPr>
              <a:t>INPUT</a:t>
            </a:r>
          </a:p>
        </p:txBody>
      </p:sp>
      <p:sp>
        <p:nvSpPr>
          <p:cNvPr id="11" name="TextBox 10"/>
          <p:cNvSpPr txBox="1"/>
          <p:nvPr/>
        </p:nvSpPr>
        <p:spPr>
          <a:xfrm>
            <a:off x="5471575" y="4095759"/>
            <a:ext cx="1127232" cy="369332"/>
          </a:xfrm>
          <a:prstGeom prst="rect">
            <a:avLst/>
          </a:prstGeom>
          <a:noFill/>
        </p:spPr>
        <p:txBody>
          <a:bodyPr wrap="none" rtlCol="0">
            <a:spAutoFit/>
          </a:bodyPr>
          <a:lstStyle/>
          <a:p>
            <a:r>
              <a:rPr lang="en-US" dirty="0">
                <a:solidFill>
                  <a:srgbClr val="C00000"/>
                </a:solidFill>
              </a:rPr>
              <a:t>OUTPUT</a:t>
            </a:r>
          </a:p>
        </p:txBody>
      </p:sp>
      <p:sp>
        <p:nvSpPr>
          <p:cNvPr id="12" name="TextBox 11"/>
          <p:cNvSpPr txBox="1"/>
          <p:nvPr/>
        </p:nvSpPr>
        <p:spPr>
          <a:xfrm>
            <a:off x="1957874" y="5902592"/>
            <a:ext cx="1410964" cy="646331"/>
          </a:xfrm>
          <a:prstGeom prst="rect">
            <a:avLst/>
          </a:prstGeom>
          <a:solidFill>
            <a:schemeClr val="tx1"/>
          </a:solidFill>
        </p:spPr>
        <p:txBody>
          <a:bodyPr wrap="none" rtlCol="0">
            <a:spAutoFit/>
          </a:bodyPr>
          <a:lstStyle/>
          <a:p>
            <a:r>
              <a:rPr lang="en-US" dirty="0">
                <a:solidFill>
                  <a:srgbClr val="C00000"/>
                </a:solidFill>
              </a:rPr>
              <a:t>NOT</a:t>
            </a:r>
          </a:p>
          <a:p>
            <a:r>
              <a:rPr lang="en-US" dirty="0">
                <a:solidFill>
                  <a:srgbClr val="C00000"/>
                </a:solidFill>
              </a:rPr>
              <a:t>Sequential</a:t>
            </a:r>
          </a:p>
        </p:txBody>
      </p:sp>
      <p:grpSp>
        <p:nvGrpSpPr>
          <p:cNvPr id="22" name="Group 21">
            <a:extLst>
              <a:ext uri="{FF2B5EF4-FFF2-40B4-BE49-F238E27FC236}">
                <a16:creationId xmlns:a16="http://schemas.microsoft.com/office/drawing/2014/main" id="{64494D26-4D34-4273-9B32-9213F09DA209}"/>
              </a:ext>
            </a:extLst>
          </p:cNvPr>
          <p:cNvGrpSpPr/>
          <p:nvPr/>
        </p:nvGrpSpPr>
        <p:grpSpPr>
          <a:xfrm>
            <a:off x="1623718" y="3671361"/>
            <a:ext cx="6120000" cy="2640240"/>
            <a:chOff x="1623718" y="3671361"/>
            <a:chExt cx="6120000" cy="2640240"/>
          </a:xfrm>
        </p:grpSpPr>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2EE4F6D9-2289-4AAF-A543-24B633502319}"/>
                    </a:ext>
                  </a:extLst>
                </p14:cNvPr>
                <p14:cNvContentPartPr/>
                <p14:nvPr/>
              </p14:nvContentPartPr>
              <p14:xfrm>
                <a:off x="1623718" y="3785481"/>
                <a:ext cx="2011680" cy="950760"/>
              </p14:xfrm>
            </p:contentPart>
          </mc:Choice>
          <mc:Fallback xmlns="">
            <p:pic>
              <p:nvPicPr>
                <p:cNvPr id="8" name="Ink 7">
                  <a:extLst>
                    <a:ext uri="{FF2B5EF4-FFF2-40B4-BE49-F238E27FC236}">
                      <a16:creationId xmlns:a16="http://schemas.microsoft.com/office/drawing/2014/main" id="{2EE4F6D9-2289-4AAF-A543-24B633502319}"/>
                    </a:ext>
                  </a:extLst>
                </p:cNvPr>
                <p:cNvPicPr/>
                <p:nvPr/>
              </p:nvPicPr>
              <p:blipFill>
                <a:blip r:embed="rId6"/>
                <a:stretch>
                  <a:fillRect/>
                </a:stretch>
              </p:blipFill>
              <p:spPr>
                <a:xfrm>
                  <a:off x="1614718" y="3776841"/>
                  <a:ext cx="2029320" cy="968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2DC97676-D97B-4B5B-8F15-5662DE579B79}"/>
                    </a:ext>
                  </a:extLst>
                </p14:cNvPr>
                <p14:cNvContentPartPr/>
                <p14:nvPr/>
              </p14:nvContentPartPr>
              <p14:xfrm>
                <a:off x="5177278" y="5448681"/>
                <a:ext cx="1653840" cy="862920"/>
              </p14:xfrm>
            </p:contentPart>
          </mc:Choice>
          <mc:Fallback xmlns="">
            <p:pic>
              <p:nvPicPr>
                <p:cNvPr id="9" name="Ink 8">
                  <a:extLst>
                    <a:ext uri="{FF2B5EF4-FFF2-40B4-BE49-F238E27FC236}">
                      <a16:creationId xmlns:a16="http://schemas.microsoft.com/office/drawing/2014/main" id="{2DC97676-D97B-4B5B-8F15-5662DE579B79}"/>
                    </a:ext>
                  </a:extLst>
                </p:cNvPr>
                <p:cNvPicPr/>
                <p:nvPr/>
              </p:nvPicPr>
              <p:blipFill>
                <a:blip r:embed="rId8"/>
                <a:stretch>
                  <a:fillRect/>
                </a:stretch>
              </p:blipFill>
              <p:spPr>
                <a:xfrm>
                  <a:off x="5168278" y="5440041"/>
                  <a:ext cx="1671480" cy="880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E4210E0A-F0A5-48EF-B316-9567FE8E521C}"/>
                    </a:ext>
                  </a:extLst>
                </p14:cNvPr>
                <p14:cNvContentPartPr/>
                <p14:nvPr/>
              </p14:nvContentPartPr>
              <p14:xfrm>
                <a:off x="4670038" y="5360841"/>
                <a:ext cx="65160" cy="811800"/>
              </p14:xfrm>
            </p:contentPart>
          </mc:Choice>
          <mc:Fallback xmlns="">
            <p:pic>
              <p:nvPicPr>
                <p:cNvPr id="10" name="Ink 9">
                  <a:extLst>
                    <a:ext uri="{FF2B5EF4-FFF2-40B4-BE49-F238E27FC236}">
                      <a16:creationId xmlns:a16="http://schemas.microsoft.com/office/drawing/2014/main" id="{E4210E0A-F0A5-48EF-B316-9567FE8E521C}"/>
                    </a:ext>
                  </a:extLst>
                </p:cNvPr>
                <p:cNvPicPr/>
                <p:nvPr/>
              </p:nvPicPr>
              <p:blipFill>
                <a:blip r:embed="rId10"/>
                <a:stretch>
                  <a:fillRect/>
                </a:stretch>
              </p:blipFill>
              <p:spPr>
                <a:xfrm>
                  <a:off x="4661038" y="5352201"/>
                  <a:ext cx="82800" cy="829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F005E499-2642-4988-BF61-8B3AC62713BE}"/>
                    </a:ext>
                  </a:extLst>
                </p14:cNvPr>
                <p14:cNvContentPartPr/>
                <p14:nvPr/>
              </p14:nvContentPartPr>
              <p14:xfrm>
                <a:off x="2928358" y="5142321"/>
                <a:ext cx="169560" cy="658080"/>
              </p14:xfrm>
            </p:contentPart>
          </mc:Choice>
          <mc:Fallback xmlns="">
            <p:pic>
              <p:nvPicPr>
                <p:cNvPr id="13" name="Ink 12">
                  <a:extLst>
                    <a:ext uri="{FF2B5EF4-FFF2-40B4-BE49-F238E27FC236}">
                      <a16:creationId xmlns:a16="http://schemas.microsoft.com/office/drawing/2014/main" id="{F005E499-2642-4988-BF61-8B3AC62713BE}"/>
                    </a:ext>
                  </a:extLst>
                </p:cNvPr>
                <p:cNvPicPr/>
                <p:nvPr/>
              </p:nvPicPr>
              <p:blipFill>
                <a:blip r:embed="rId12"/>
                <a:stretch>
                  <a:fillRect/>
                </a:stretch>
              </p:blipFill>
              <p:spPr>
                <a:xfrm>
                  <a:off x="2919358" y="5133681"/>
                  <a:ext cx="187200" cy="675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13EE109E-34FB-45F6-9788-080E0453644D}"/>
                    </a:ext>
                  </a:extLst>
                </p14:cNvPr>
                <p14:cNvContentPartPr/>
                <p14:nvPr/>
              </p14:nvContentPartPr>
              <p14:xfrm>
                <a:off x="3976678" y="3671361"/>
                <a:ext cx="1314720" cy="873720"/>
              </p14:xfrm>
            </p:contentPart>
          </mc:Choice>
          <mc:Fallback xmlns="">
            <p:pic>
              <p:nvPicPr>
                <p:cNvPr id="14" name="Ink 13">
                  <a:extLst>
                    <a:ext uri="{FF2B5EF4-FFF2-40B4-BE49-F238E27FC236}">
                      <a16:creationId xmlns:a16="http://schemas.microsoft.com/office/drawing/2014/main" id="{13EE109E-34FB-45F6-9788-080E0453644D}"/>
                    </a:ext>
                  </a:extLst>
                </p:cNvPr>
                <p:cNvPicPr/>
                <p:nvPr/>
              </p:nvPicPr>
              <p:blipFill>
                <a:blip r:embed="rId14"/>
                <a:stretch>
                  <a:fillRect/>
                </a:stretch>
              </p:blipFill>
              <p:spPr>
                <a:xfrm>
                  <a:off x="3967678" y="3662721"/>
                  <a:ext cx="1332360" cy="891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54E93698-626E-4283-A2F3-23FBA1BAD834}"/>
                    </a:ext>
                  </a:extLst>
                </p14:cNvPr>
                <p14:cNvContentPartPr/>
                <p14:nvPr/>
              </p14:nvContentPartPr>
              <p14:xfrm>
                <a:off x="5417758" y="4764681"/>
                <a:ext cx="688680" cy="559800"/>
              </p14:xfrm>
            </p:contentPart>
          </mc:Choice>
          <mc:Fallback xmlns="">
            <p:pic>
              <p:nvPicPr>
                <p:cNvPr id="16" name="Ink 15">
                  <a:extLst>
                    <a:ext uri="{FF2B5EF4-FFF2-40B4-BE49-F238E27FC236}">
                      <a16:creationId xmlns:a16="http://schemas.microsoft.com/office/drawing/2014/main" id="{54E93698-626E-4283-A2F3-23FBA1BAD834}"/>
                    </a:ext>
                  </a:extLst>
                </p:cNvPr>
                <p:cNvPicPr/>
                <p:nvPr/>
              </p:nvPicPr>
              <p:blipFill>
                <a:blip r:embed="rId16"/>
                <a:stretch>
                  <a:fillRect/>
                </a:stretch>
              </p:blipFill>
              <p:spPr>
                <a:xfrm>
                  <a:off x="5408758" y="4755681"/>
                  <a:ext cx="706320" cy="577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0D774538-F122-4175-BA6F-9558C6A906A2}"/>
                    </a:ext>
                  </a:extLst>
                </p14:cNvPr>
                <p14:cNvContentPartPr/>
                <p14:nvPr/>
              </p14:nvContentPartPr>
              <p14:xfrm>
                <a:off x="6611518" y="4821921"/>
                <a:ext cx="467640" cy="371520"/>
              </p14:xfrm>
            </p:contentPart>
          </mc:Choice>
          <mc:Fallback xmlns="">
            <p:pic>
              <p:nvPicPr>
                <p:cNvPr id="17" name="Ink 16">
                  <a:extLst>
                    <a:ext uri="{FF2B5EF4-FFF2-40B4-BE49-F238E27FC236}">
                      <a16:creationId xmlns:a16="http://schemas.microsoft.com/office/drawing/2014/main" id="{0D774538-F122-4175-BA6F-9558C6A906A2}"/>
                    </a:ext>
                  </a:extLst>
                </p:cNvPr>
                <p:cNvPicPr/>
                <p:nvPr/>
              </p:nvPicPr>
              <p:blipFill>
                <a:blip r:embed="rId18"/>
                <a:stretch>
                  <a:fillRect/>
                </a:stretch>
              </p:blipFill>
              <p:spPr>
                <a:xfrm>
                  <a:off x="6602878" y="4812921"/>
                  <a:ext cx="485280" cy="389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55D6F674-718C-4BD6-B27B-884F615B0927}"/>
                    </a:ext>
                  </a:extLst>
                </p14:cNvPr>
                <p14:cNvContentPartPr/>
                <p14:nvPr/>
              </p14:nvContentPartPr>
              <p14:xfrm>
                <a:off x="4181158" y="4712121"/>
                <a:ext cx="673200" cy="469800"/>
              </p14:xfrm>
            </p:contentPart>
          </mc:Choice>
          <mc:Fallback xmlns="">
            <p:pic>
              <p:nvPicPr>
                <p:cNvPr id="18" name="Ink 17">
                  <a:extLst>
                    <a:ext uri="{FF2B5EF4-FFF2-40B4-BE49-F238E27FC236}">
                      <a16:creationId xmlns:a16="http://schemas.microsoft.com/office/drawing/2014/main" id="{55D6F674-718C-4BD6-B27B-884F615B0927}"/>
                    </a:ext>
                  </a:extLst>
                </p:cNvPr>
                <p:cNvPicPr/>
                <p:nvPr/>
              </p:nvPicPr>
              <p:blipFill>
                <a:blip r:embed="rId20"/>
                <a:stretch>
                  <a:fillRect/>
                </a:stretch>
              </p:blipFill>
              <p:spPr>
                <a:xfrm>
                  <a:off x="4172518" y="4703121"/>
                  <a:ext cx="690840" cy="487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EA0D1B3F-C532-4748-AC87-8E77FB89D60D}"/>
                    </a:ext>
                  </a:extLst>
                </p14:cNvPr>
                <p14:cNvContentPartPr/>
                <p14:nvPr/>
              </p14:nvContentPartPr>
              <p14:xfrm>
                <a:off x="6715198" y="5361921"/>
                <a:ext cx="1028520" cy="490320"/>
              </p14:xfrm>
            </p:contentPart>
          </mc:Choice>
          <mc:Fallback xmlns="">
            <p:pic>
              <p:nvPicPr>
                <p:cNvPr id="19" name="Ink 18">
                  <a:extLst>
                    <a:ext uri="{FF2B5EF4-FFF2-40B4-BE49-F238E27FC236}">
                      <a16:creationId xmlns:a16="http://schemas.microsoft.com/office/drawing/2014/main" id="{EA0D1B3F-C532-4748-AC87-8E77FB89D60D}"/>
                    </a:ext>
                  </a:extLst>
                </p:cNvPr>
                <p:cNvPicPr/>
                <p:nvPr/>
              </p:nvPicPr>
              <p:blipFill>
                <a:blip r:embed="rId22"/>
                <a:stretch>
                  <a:fillRect/>
                </a:stretch>
              </p:blipFill>
              <p:spPr>
                <a:xfrm>
                  <a:off x="6706198" y="5352921"/>
                  <a:ext cx="1046160" cy="507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0468C3B5-28E4-40E7-AA0A-2460C36C4EE6}"/>
                    </a:ext>
                  </a:extLst>
                </p14:cNvPr>
                <p14:cNvContentPartPr/>
                <p14:nvPr/>
              </p14:nvContentPartPr>
              <p14:xfrm>
                <a:off x="5159998" y="5402241"/>
                <a:ext cx="856080" cy="404280"/>
              </p14:xfrm>
            </p:contentPart>
          </mc:Choice>
          <mc:Fallback xmlns="">
            <p:pic>
              <p:nvPicPr>
                <p:cNvPr id="20" name="Ink 19">
                  <a:extLst>
                    <a:ext uri="{FF2B5EF4-FFF2-40B4-BE49-F238E27FC236}">
                      <a16:creationId xmlns:a16="http://schemas.microsoft.com/office/drawing/2014/main" id="{0468C3B5-28E4-40E7-AA0A-2460C36C4EE6}"/>
                    </a:ext>
                  </a:extLst>
                </p:cNvPr>
                <p:cNvPicPr/>
                <p:nvPr/>
              </p:nvPicPr>
              <p:blipFill>
                <a:blip r:embed="rId24"/>
                <a:stretch>
                  <a:fillRect/>
                </a:stretch>
              </p:blipFill>
              <p:spPr>
                <a:xfrm>
                  <a:off x="5151358" y="5393601"/>
                  <a:ext cx="873720"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8634DE33-E35E-41F1-96A1-7DA02138EC2D}"/>
                    </a:ext>
                  </a:extLst>
                </p14:cNvPr>
                <p14:cNvContentPartPr/>
                <p14:nvPr/>
              </p14:nvContentPartPr>
              <p14:xfrm>
                <a:off x="3852478" y="5408721"/>
                <a:ext cx="744480" cy="601200"/>
              </p14:xfrm>
            </p:contentPart>
          </mc:Choice>
          <mc:Fallback xmlns="">
            <p:pic>
              <p:nvPicPr>
                <p:cNvPr id="21" name="Ink 20">
                  <a:extLst>
                    <a:ext uri="{FF2B5EF4-FFF2-40B4-BE49-F238E27FC236}">
                      <a16:creationId xmlns:a16="http://schemas.microsoft.com/office/drawing/2014/main" id="{8634DE33-E35E-41F1-96A1-7DA02138EC2D}"/>
                    </a:ext>
                  </a:extLst>
                </p:cNvPr>
                <p:cNvPicPr/>
                <p:nvPr/>
              </p:nvPicPr>
              <p:blipFill>
                <a:blip r:embed="rId26"/>
                <a:stretch>
                  <a:fillRect/>
                </a:stretch>
              </p:blipFill>
              <p:spPr>
                <a:xfrm>
                  <a:off x="3843478" y="5399721"/>
                  <a:ext cx="762120" cy="618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D29A6A5A-0332-441B-8B97-3B980BEA6237}"/>
                  </a:ext>
                </a:extLst>
              </p14:cNvPr>
              <p14:cNvContentPartPr/>
              <p14:nvPr/>
            </p14:nvContentPartPr>
            <p14:xfrm>
              <a:off x="-1106162" y="1056681"/>
              <a:ext cx="85680" cy="144360"/>
            </p14:xfrm>
          </p:contentPart>
        </mc:Choice>
        <mc:Fallback xmlns="">
          <p:pic>
            <p:nvPicPr>
              <p:cNvPr id="23" name="Ink 22">
                <a:extLst>
                  <a:ext uri="{FF2B5EF4-FFF2-40B4-BE49-F238E27FC236}">
                    <a16:creationId xmlns:a16="http://schemas.microsoft.com/office/drawing/2014/main" id="{D29A6A5A-0332-441B-8B97-3B980BEA6237}"/>
                  </a:ext>
                </a:extLst>
              </p:cNvPr>
              <p:cNvPicPr/>
              <p:nvPr/>
            </p:nvPicPr>
            <p:blipFill>
              <a:blip r:embed="rId28"/>
              <a:stretch>
                <a:fillRect/>
              </a:stretch>
            </p:blipFill>
            <p:spPr>
              <a:xfrm>
                <a:off x="-1114802" y="1047681"/>
                <a:ext cx="10332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A3CC9BAD-FBD3-4CAB-9B24-D44AFA9CDA68}"/>
                  </a:ext>
                </a:extLst>
              </p14:cNvPr>
              <p14:cNvContentPartPr/>
              <p14:nvPr/>
            </p14:nvContentPartPr>
            <p14:xfrm>
              <a:off x="-790442" y="2141361"/>
              <a:ext cx="33120" cy="141120"/>
            </p14:xfrm>
          </p:contentPart>
        </mc:Choice>
        <mc:Fallback xmlns="">
          <p:pic>
            <p:nvPicPr>
              <p:cNvPr id="24" name="Ink 23">
                <a:extLst>
                  <a:ext uri="{FF2B5EF4-FFF2-40B4-BE49-F238E27FC236}">
                    <a16:creationId xmlns:a16="http://schemas.microsoft.com/office/drawing/2014/main" id="{A3CC9BAD-FBD3-4CAB-9B24-D44AFA9CDA68}"/>
                  </a:ext>
                </a:extLst>
              </p:cNvPr>
              <p:cNvPicPr/>
              <p:nvPr/>
            </p:nvPicPr>
            <p:blipFill>
              <a:blip r:embed="rId30"/>
              <a:stretch>
                <a:fillRect/>
              </a:stretch>
            </p:blipFill>
            <p:spPr>
              <a:xfrm>
                <a:off x="-799442" y="2132721"/>
                <a:ext cx="50760" cy="158760"/>
              </a:xfrm>
              <a:prstGeom prst="rect">
                <a:avLst/>
              </a:prstGeom>
            </p:spPr>
          </p:pic>
        </mc:Fallback>
      </mc:AlternateContent>
    </p:spTree>
    <p:extLst>
      <p:ext uri="{BB962C8B-B14F-4D97-AF65-F5344CB8AC3E}">
        <p14:creationId xmlns:p14="http://schemas.microsoft.com/office/powerpoint/2010/main" val="29672208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794D-63DD-95C4-BF46-EAA27E8A34CD}"/>
              </a:ext>
            </a:extLst>
          </p:cNvPr>
          <p:cNvSpPr>
            <a:spLocks noGrp="1"/>
          </p:cNvSpPr>
          <p:nvPr>
            <p:ph type="title"/>
          </p:nvPr>
        </p:nvSpPr>
        <p:spPr>
          <a:xfrm>
            <a:off x="457199" y="274638"/>
            <a:ext cx="9026103" cy="1143000"/>
          </a:xfrm>
        </p:spPr>
        <p:txBody>
          <a:bodyPr/>
          <a:lstStyle/>
          <a:p>
            <a:r>
              <a:rPr lang="en-US" sz="4000" dirty="0"/>
              <a:t>Polygon </a:t>
            </a:r>
            <a:r>
              <a:rPr lang="en-US" sz="4000" dirty="0">
                <a:sym typeface="Wingdings" panose="05000000000000000000" pitchFamily="2" charset="2"/>
              </a:rPr>
              <a:t> used commonly in segmentation, free-formed detection (instance detection)  </a:t>
            </a:r>
            <a:r>
              <a:rPr lang="en-US" sz="4000" dirty="0">
                <a:highlight>
                  <a:srgbClr val="FFFF00"/>
                </a:highlight>
                <a:sym typeface="Wingdings" panose="05000000000000000000" pitchFamily="2" charset="2"/>
              </a:rPr>
              <a:t>other options </a:t>
            </a:r>
            <a:endParaRPr lang="en-US" sz="4000" dirty="0">
              <a:highlight>
                <a:srgbClr val="FFFF00"/>
              </a:highlight>
            </a:endParaRPr>
          </a:p>
        </p:txBody>
      </p:sp>
      <p:sp>
        <p:nvSpPr>
          <p:cNvPr id="4" name="TextBox 3">
            <a:extLst>
              <a:ext uri="{FF2B5EF4-FFF2-40B4-BE49-F238E27FC236}">
                <a16:creationId xmlns:a16="http://schemas.microsoft.com/office/drawing/2014/main" id="{FACB61A7-740F-559C-6429-C9B103815205}"/>
              </a:ext>
            </a:extLst>
          </p:cNvPr>
          <p:cNvSpPr txBox="1"/>
          <p:nvPr/>
        </p:nvSpPr>
        <p:spPr>
          <a:xfrm>
            <a:off x="511765" y="4260573"/>
            <a:ext cx="2340064" cy="369332"/>
          </a:xfrm>
          <a:prstGeom prst="rect">
            <a:avLst/>
          </a:prstGeom>
          <a:solidFill>
            <a:srgbClr val="FFC000"/>
          </a:solidFill>
        </p:spPr>
        <p:txBody>
          <a:bodyPr wrap="none" rtlCol="0">
            <a:spAutoFit/>
          </a:bodyPr>
          <a:lstStyle/>
          <a:p>
            <a:r>
              <a:rPr lang="en-US" dirty="0"/>
              <a:t>Others like </a:t>
            </a:r>
            <a:r>
              <a:rPr lang="en-US" dirty="0" err="1">
                <a:hlinkClick r:id="rId2"/>
              </a:rPr>
              <a:t>RetinaMask</a:t>
            </a:r>
            <a:endParaRPr lang="en-US" dirty="0"/>
          </a:p>
        </p:txBody>
      </p:sp>
      <p:sp>
        <p:nvSpPr>
          <p:cNvPr id="3" name="TextBox 2">
            <a:extLst>
              <a:ext uri="{FF2B5EF4-FFF2-40B4-BE49-F238E27FC236}">
                <a16:creationId xmlns:a16="http://schemas.microsoft.com/office/drawing/2014/main" id="{41860CF4-1218-8F46-A4AD-3CB6FF246FBA}"/>
              </a:ext>
            </a:extLst>
          </p:cNvPr>
          <p:cNvSpPr txBox="1"/>
          <p:nvPr/>
        </p:nvSpPr>
        <p:spPr>
          <a:xfrm>
            <a:off x="457200" y="2032834"/>
            <a:ext cx="2152128" cy="369332"/>
          </a:xfrm>
          <a:prstGeom prst="rect">
            <a:avLst/>
          </a:prstGeom>
          <a:solidFill>
            <a:srgbClr val="FFC000"/>
          </a:solidFill>
        </p:spPr>
        <p:txBody>
          <a:bodyPr wrap="none" rtlCol="0">
            <a:spAutoFit/>
          </a:bodyPr>
          <a:lstStyle/>
          <a:p>
            <a:r>
              <a:rPr lang="en-US" dirty="0"/>
              <a:t>Check </a:t>
            </a:r>
            <a:r>
              <a:rPr lang="en-US" dirty="0">
                <a:hlinkClick r:id="rId3"/>
              </a:rPr>
              <a:t>out Poly-Yolo  </a:t>
            </a:r>
            <a:endParaRPr lang="en-US" dirty="0"/>
          </a:p>
        </p:txBody>
      </p:sp>
      <p:pic>
        <p:nvPicPr>
          <p:cNvPr id="8" name="Picture 7">
            <a:extLst>
              <a:ext uri="{FF2B5EF4-FFF2-40B4-BE49-F238E27FC236}">
                <a16:creationId xmlns:a16="http://schemas.microsoft.com/office/drawing/2014/main" id="{F0EECF7F-56FD-EA7B-2AE8-8A3B76CEAE35}"/>
              </a:ext>
            </a:extLst>
          </p:cNvPr>
          <p:cNvPicPr>
            <a:picLocks noChangeAspect="1"/>
          </p:cNvPicPr>
          <p:nvPr/>
        </p:nvPicPr>
        <p:blipFill>
          <a:blip r:embed="rId4"/>
          <a:stretch>
            <a:fillRect/>
          </a:stretch>
        </p:blipFill>
        <p:spPr>
          <a:xfrm>
            <a:off x="4730750" y="2213491"/>
            <a:ext cx="4375150" cy="1981200"/>
          </a:xfrm>
          <a:prstGeom prst="rect">
            <a:avLst/>
          </a:prstGeom>
        </p:spPr>
      </p:pic>
      <p:pic>
        <p:nvPicPr>
          <p:cNvPr id="14" name="Picture 13">
            <a:extLst>
              <a:ext uri="{FF2B5EF4-FFF2-40B4-BE49-F238E27FC236}">
                <a16:creationId xmlns:a16="http://schemas.microsoft.com/office/drawing/2014/main" id="{3C6DD104-17B1-0F0B-6F89-6D90E5AB3C2D}"/>
              </a:ext>
            </a:extLst>
          </p:cNvPr>
          <p:cNvPicPr>
            <a:picLocks noChangeAspect="1"/>
          </p:cNvPicPr>
          <p:nvPr/>
        </p:nvPicPr>
        <p:blipFill rotWithShape="1">
          <a:blip r:embed="rId5"/>
          <a:srcRect l="23333" t="31948" r="17700" b="36019"/>
          <a:stretch/>
        </p:blipFill>
        <p:spPr>
          <a:xfrm>
            <a:off x="2685041" y="4765120"/>
            <a:ext cx="6798262" cy="1981200"/>
          </a:xfrm>
          <a:prstGeom prst="rect">
            <a:avLst/>
          </a:prstGeom>
        </p:spPr>
      </p:pic>
      <p:pic>
        <p:nvPicPr>
          <p:cNvPr id="16" name="Picture 15">
            <a:extLst>
              <a:ext uri="{FF2B5EF4-FFF2-40B4-BE49-F238E27FC236}">
                <a16:creationId xmlns:a16="http://schemas.microsoft.com/office/drawing/2014/main" id="{FE4D3F38-0ACE-A282-5F19-4A06905FC128}"/>
              </a:ext>
            </a:extLst>
          </p:cNvPr>
          <p:cNvPicPr>
            <a:picLocks noChangeAspect="1"/>
          </p:cNvPicPr>
          <p:nvPr/>
        </p:nvPicPr>
        <p:blipFill>
          <a:blip r:embed="rId6"/>
          <a:stretch>
            <a:fillRect/>
          </a:stretch>
        </p:blipFill>
        <p:spPr>
          <a:xfrm>
            <a:off x="59246" y="4765120"/>
            <a:ext cx="3245101" cy="2153348"/>
          </a:xfrm>
          <a:prstGeom prst="rect">
            <a:avLst/>
          </a:prstGeom>
        </p:spPr>
      </p:pic>
    </p:spTree>
    <p:extLst>
      <p:ext uri="{BB962C8B-B14F-4D97-AF65-F5344CB8AC3E}">
        <p14:creationId xmlns:p14="http://schemas.microsoft.com/office/powerpoint/2010/main" val="10512443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2E2A-C05E-D41D-3F4C-E8968AB5084E}"/>
              </a:ext>
            </a:extLst>
          </p:cNvPr>
          <p:cNvSpPr>
            <a:spLocks noGrp="1"/>
          </p:cNvSpPr>
          <p:nvPr>
            <p:ph type="title"/>
          </p:nvPr>
        </p:nvSpPr>
        <p:spPr/>
        <p:txBody>
          <a:bodyPr/>
          <a:lstStyle/>
          <a:p>
            <a:r>
              <a:rPr lang="en-US" sz="3600" dirty="0"/>
              <a:t>Comparison of poly segment/detector: Mask R-CNN &amp; Poly-Yolo</a:t>
            </a:r>
          </a:p>
        </p:txBody>
      </p:sp>
      <p:sp>
        <p:nvSpPr>
          <p:cNvPr id="3" name="Content Placeholder 2">
            <a:extLst>
              <a:ext uri="{FF2B5EF4-FFF2-40B4-BE49-F238E27FC236}">
                <a16:creationId xmlns:a16="http://schemas.microsoft.com/office/drawing/2014/main" id="{2044D6CF-113E-0C7F-3B52-93EB8B72D864}"/>
              </a:ext>
            </a:extLst>
          </p:cNvPr>
          <p:cNvSpPr>
            <a:spLocks noGrp="1"/>
          </p:cNvSpPr>
          <p:nvPr>
            <p:ph idx="1"/>
          </p:nvPr>
        </p:nvSpPr>
        <p:spPr/>
        <p:txBody>
          <a:bodyPr/>
          <a:lstStyle/>
          <a:p>
            <a:r>
              <a:rPr lang="en-US" dirty="0"/>
              <a:t>From </a:t>
            </a:r>
            <a:r>
              <a:rPr lang="en-US" dirty="0">
                <a:hlinkClick r:id="rId2"/>
              </a:rPr>
              <a:t>Poly-Yolo paper</a:t>
            </a:r>
            <a:r>
              <a:rPr lang="en-US" dirty="0"/>
              <a:t> does NOT fully explain the data below.</a:t>
            </a:r>
          </a:p>
          <a:p>
            <a:r>
              <a:rPr lang="en-US" dirty="0"/>
              <a:t>Note </a:t>
            </a:r>
            <a:r>
              <a:rPr lang="en-US" dirty="0" err="1"/>
              <a:t>RetinaMask</a:t>
            </a:r>
            <a:r>
              <a:rPr lang="en-US" dirty="0"/>
              <a:t> not compared</a:t>
            </a:r>
          </a:p>
        </p:txBody>
      </p:sp>
      <p:pic>
        <p:nvPicPr>
          <p:cNvPr id="5" name="Picture 4">
            <a:extLst>
              <a:ext uri="{FF2B5EF4-FFF2-40B4-BE49-F238E27FC236}">
                <a16:creationId xmlns:a16="http://schemas.microsoft.com/office/drawing/2014/main" id="{A22090E8-79F6-51DC-A120-9BB97FDEE95C}"/>
              </a:ext>
            </a:extLst>
          </p:cNvPr>
          <p:cNvPicPr>
            <a:picLocks noChangeAspect="1"/>
          </p:cNvPicPr>
          <p:nvPr/>
        </p:nvPicPr>
        <p:blipFill>
          <a:blip r:embed="rId3"/>
          <a:stretch>
            <a:fillRect/>
          </a:stretch>
        </p:blipFill>
        <p:spPr>
          <a:xfrm>
            <a:off x="0" y="2971800"/>
            <a:ext cx="9144000" cy="3253641"/>
          </a:xfrm>
          <a:prstGeom prst="rect">
            <a:avLst/>
          </a:prstGeom>
        </p:spPr>
      </p:pic>
    </p:spTree>
    <p:extLst>
      <p:ext uri="{BB962C8B-B14F-4D97-AF65-F5344CB8AC3E}">
        <p14:creationId xmlns:p14="http://schemas.microsoft.com/office/powerpoint/2010/main" val="31202421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794D-63DD-95C4-BF46-EAA27E8A34CD}"/>
              </a:ext>
            </a:extLst>
          </p:cNvPr>
          <p:cNvSpPr>
            <a:spLocks noGrp="1"/>
          </p:cNvSpPr>
          <p:nvPr>
            <p:ph type="title"/>
          </p:nvPr>
        </p:nvSpPr>
        <p:spPr>
          <a:xfrm>
            <a:off x="457200" y="152400"/>
            <a:ext cx="8229600" cy="1143000"/>
          </a:xfrm>
        </p:spPr>
        <p:txBody>
          <a:bodyPr/>
          <a:lstStyle/>
          <a:p>
            <a:r>
              <a:rPr lang="en-US" dirty="0"/>
              <a:t>Polygons &amp; Object Detection</a:t>
            </a:r>
            <a:r>
              <a:rPr lang="en-US" dirty="0">
                <a:sym typeface="Wingdings" panose="05000000000000000000" pitchFamily="2" charset="2"/>
              </a:rPr>
              <a:t> can use other techniques </a:t>
            </a:r>
            <a:r>
              <a:rPr lang="en-US" dirty="0">
                <a:highlight>
                  <a:srgbClr val="FFFF00"/>
                </a:highlight>
                <a:sym typeface="Wingdings" panose="05000000000000000000" pitchFamily="2" charset="2"/>
              </a:rPr>
              <a:t>NOT DL</a:t>
            </a:r>
            <a:endParaRPr lang="en-US" dirty="0">
              <a:highlight>
                <a:srgbClr val="FFFF00"/>
              </a:highlight>
            </a:endParaRPr>
          </a:p>
        </p:txBody>
      </p:sp>
      <p:sp>
        <p:nvSpPr>
          <p:cNvPr id="4" name="TextBox 3">
            <a:extLst>
              <a:ext uri="{FF2B5EF4-FFF2-40B4-BE49-F238E27FC236}">
                <a16:creationId xmlns:a16="http://schemas.microsoft.com/office/drawing/2014/main" id="{FACB61A7-740F-559C-6429-C9B103815205}"/>
              </a:ext>
            </a:extLst>
          </p:cNvPr>
          <p:cNvSpPr txBox="1"/>
          <p:nvPr/>
        </p:nvSpPr>
        <p:spPr>
          <a:xfrm>
            <a:off x="76200" y="6451163"/>
            <a:ext cx="5079276" cy="369332"/>
          </a:xfrm>
          <a:prstGeom prst="rect">
            <a:avLst/>
          </a:prstGeom>
          <a:solidFill>
            <a:srgbClr val="FFC000"/>
          </a:solidFill>
        </p:spPr>
        <p:txBody>
          <a:bodyPr wrap="none" rtlCol="0">
            <a:spAutoFit/>
          </a:bodyPr>
          <a:lstStyle/>
          <a:p>
            <a:r>
              <a:rPr lang="en-US" dirty="0"/>
              <a:t>Fit polygons to contours (edges of segmented areas)</a:t>
            </a:r>
          </a:p>
        </p:txBody>
      </p:sp>
      <p:pic>
        <p:nvPicPr>
          <p:cNvPr id="6" name="Picture 5">
            <a:extLst>
              <a:ext uri="{FF2B5EF4-FFF2-40B4-BE49-F238E27FC236}">
                <a16:creationId xmlns:a16="http://schemas.microsoft.com/office/drawing/2014/main" id="{9F0A2146-2580-2E6B-86F3-F9F1361FC43A}"/>
              </a:ext>
            </a:extLst>
          </p:cNvPr>
          <p:cNvPicPr>
            <a:picLocks noChangeAspect="1"/>
          </p:cNvPicPr>
          <p:nvPr/>
        </p:nvPicPr>
        <p:blipFill rotWithShape="1">
          <a:blip r:embed="rId2"/>
          <a:srcRect l="30000" t="32616" r="48333" b="21948"/>
          <a:stretch/>
        </p:blipFill>
        <p:spPr>
          <a:xfrm>
            <a:off x="2895600" y="1417638"/>
            <a:ext cx="4267200" cy="4800600"/>
          </a:xfrm>
          <a:prstGeom prst="rect">
            <a:avLst/>
          </a:prstGeom>
        </p:spPr>
      </p:pic>
    </p:spTree>
    <p:extLst>
      <p:ext uri="{BB962C8B-B14F-4D97-AF65-F5344CB8AC3E}">
        <p14:creationId xmlns:p14="http://schemas.microsoft.com/office/powerpoint/2010/main" val="31241966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B65C-BCFF-093C-2128-7E9D8F7495FF}"/>
              </a:ext>
            </a:extLst>
          </p:cNvPr>
          <p:cNvSpPr>
            <a:spLocks noGrp="1"/>
          </p:cNvSpPr>
          <p:nvPr>
            <p:ph type="title"/>
          </p:nvPr>
        </p:nvSpPr>
        <p:spPr/>
        <p:txBody>
          <a:bodyPr/>
          <a:lstStyle/>
          <a:p>
            <a:r>
              <a:rPr lang="en-US" dirty="0"/>
              <a:t>Overlapping polygons</a:t>
            </a:r>
          </a:p>
        </p:txBody>
      </p:sp>
      <p:sp>
        <p:nvSpPr>
          <p:cNvPr id="3" name="Content Placeholder 2">
            <a:extLst>
              <a:ext uri="{FF2B5EF4-FFF2-40B4-BE49-F238E27FC236}">
                <a16:creationId xmlns:a16="http://schemas.microsoft.com/office/drawing/2014/main" id="{354CD176-05D4-C6F0-66A2-505F00BF6C53}"/>
              </a:ext>
            </a:extLst>
          </p:cNvPr>
          <p:cNvSpPr>
            <a:spLocks noGrp="1"/>
          </p:cNvSpPr>
          <p:nvPr>
            <p:ph idx="1"/>
          </p:nvPr>
        </p:nvSpPr>
        <p:spPr/>
        <p:txBody>
          <a:bodyPr/>
          <a:lstStyle/>
          <a:p>
            <a:r>
              <a:rPr lang="en-US" dirty="0">
                <a:hlinkClick r:id="rId2"/>
              </a:rPr>
              <a:t>Read this blog</a:t>
            </a:r>
            <a:r>
              <a:rPr lang="en-US" dirty="0"/>
              <a:t> on how to create mask images from polygons</a:t>
            </a:r>
          </a:p>
        </p:txBody>
      </p:sp>
      <p:pic>
        <p:nvPicPr>
          <p:cNvPr id="28674" name="Picture 2">
            <a:extLst>
              <a:ext uri="{FF2B5EF4-FFF2-40B4-BE49-F238E27FC236}">
                <a16:creationId xmlns:a16="http://schemas.microsoft.com/office/drawing/2014/main" id="{C8B62D99-C6F3-9D93-81C7-57FA7EC99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46143"/>
            <a:ext cx="5238750" cy="354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3454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B65C-BCFF-093C-2128-7E9D8F7495FF}"/>
              </a:ext>
            </a:extLst>
          </p:cNvPr>
          <p:cNvSpPr>
            <a:spLocks noGrp="1"/>
          </p:cNvSpPr>
          <p:nvPr>
            <p:ph type="title"/>
          </p:nvPr>
        </p:nvSpPr>
        <p:spPr>
          <a:xfrm>
            <a:off x="457200" y="274638"/>
            <a:ext cx="8001000" cy="487362"/>
          </a:xfrm>
        </p:spPr>
        <p:txBody>
          <a:bodyPr/>
          <a:lstStyle/>
          <a:p>
            <a:r>
              <a:rPr lang="en-US" sz="3200" dirty="0"/>
              <a:t>Mask R-CNN data input: image + (bounding box, class, </a:t>
            </a:r>
            <a:r>
              <a:rPr lang="en-US" sz="3200" dirty="0" err="1"/>
              <a:t>polygon</a:t>
            </a:r>
            <a:r>
              <a:rPr lang="en-US" sz="3200" dirty="0" err="1">
                <a:sym typeface="Wingdings" panose="05000000000000000000" pitchFamily="2" charset="2"/>
              </a:rPr>
              <a:t>mask</a:t>
            </a:r>
            <a:r>
              <a:rPr lang="en-US" sz="3200" dirty="0"/>
              <a:t>)</a:t>
            </a:r>
          </a:p>
        </p:txBody>
      </p:sp>
      <p:sp>
        <p:nvSpPr>
          <p:cNvPr id="3" name="Content Placeholder 2">
            <a:extLst>
              <a:ext uri="{FF2B5EF4-FFF2-40B4-BE49-F238E27FC236}">
                <a16:creationId xmlns:a16="http://schemas.microsoft.com/office/drawing/2014/main" id="{354CD176-05D4-C6F0-66A2-505F00BF6C53}"/>
              </a:ext>
            </a:extLst>
          </p:cNvPr>
          <p:cNvSpPr>
            <a:spLocks noGrp="1"/>
          </p:cNvSpPr>
          <p:nvPr>
            <p:ph idx="1"/>
          </p:nvPr>
        </p:nvSpPr>
        <p:spPr>
          <a:xfrm>
            <a:off x="438975" y="1001230"/>
            <a:ext cx="7620000" cy="4800600"/>
          </a:xfrm>
        </p:spPr>
        <p:txBody>
          <a:bodyPr/>
          <a:lstStyle/>
          <a:p>
            <a:r>
              <a:rPr lang="en-US" dirty="0">
                <a:hlinkClick r:id="rId2"/>
              </a:rPr>
              <a:t>Read this blog</a:t>
            </a:r>
            <a:r>
              <a:rPr lang="en-US" dirty="0"/>
              <a:t> on details of input data for Mask R-CNN</a:t>
            </a:r>
          </a:p>
          <a:p>
            <a:r>
              <a:rPr lang="en-US" dirty="0">
                <a:hlinkClick r:id="rId3"/>
              </a:rPr>
              <a:t>Read this blog</a:t>
            </a:r>
            <a:r>
              <a:rPr lang="en-US" dirty="0"/>
              <a:t> on how to create mask images from polygons</a:t>
            </a:r>
          </a:p>
          <a:p>
            <a:endParaRPr lang="en-US" dirty="0"/>
          </a:p>
        </p:txBody>
      </p:sp>
      <p:pic>
        <p:nvPicPr>
          <p:cNvPr id="29698" name="Picture 2" descr="Six binary masks showing the segmentation of two pedestrians and four vehicles">
            <a:extLst>
              <a:ext uri="{FF2B5EF4-FFF2-40B4-BE49-F238E27FC236}">
                <a16:creationId xmlns:a16="http://schemas.microsoft.com/office/drawing/2014/main" id="{7C0E55F2-9FD7-DDB5-C344-20E446222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75" y="4945708"/>
            <a:ext cx="3886200" cy="1943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A8F73A-F5F5-BDB8-6BAA-AB6B67B89209}"/>
              </a:ext>
            </a:extLst>
          </p:cNvPr>
          <p:cNvSpPr txBox="1"/>
          <p:nvPr/>
        </p:nvSpPr>
        <p:spPr>
          <a:xfrm>
            <a:off x="3019819" y="5373565"/>
            <a:ext cx="1571625" cy="923330"/>
          </a:xfrm>
          <a:prstGeom prst="rect">
            <a:avLst/>
          </a:prstGeom>
          <a:solidFill>
            <a:srgbClr val="FFC000"/>
          </a:solidFill>
        </p:spPr>
        <p:txBody>
          <a:bodyPr wrap="square" rtlCol="0">
            <a:spAutoFit/>
          </a:bodyPr>
          <a:lstStyle/>
          <a:p>
            <a:r>
              <a:rPr lang="en-US" dirty="0"/>
              <a:t>Generated</a:t>
            </a:r>
          </a:p>
          <a:p>
            <a:r>
              <a:rPr lang="en-US" b="1" dirty="0"/>
              <a:t>Masks from</a:t>
            </a:r>
          </a:p>
          <a:p>
            <a:r>
              <a:rPr lang="en-US" b="1" dirty="0"/>
              <a:t>polygons</a:t>
            </a:r>
          </a:p>
        </p:txBody>
      </p:sp>
      <p:sp>
        <p:nvSpPr>
          <p:cNvPr id="7" name="TextBox 6">
            <a:extLst>
              <a:ext uri="{FF2B5EF4-FFF2-40B4-BE49-F238E27FC236}">
                <a16:creationId xmlns:a16="http://schemas.microsoft.com/office/drawing/2014/main" id="{33D47B6E-11B7-D643-6965-46C55196A326}"/>
              </a:ext>
            </a:extLst>
          </p:cNvPr>
          <p:cNvSpPr txBox="1"/>
          <p:nvPr/>
        </p:nvSpPr>
        <p:spPr>
          <a:xfrm>
            <a:off x="152400" y="2126218"/>
            <a:ext cx="1323975" cy="369332"/>
          </a:xfrm>
          <a:prstGeom prst="rect">
            <a:avLst/>
          </a:prstGeom>
          <a:solidFill>
            <a:srgbClr val="FFC000"/>
          </a:solidFill>
        </p:spPr>
        <p:txBody>
          <a:bodyPr wrap="square" rtlCol="0">
            <a:spAutoFit/>
          </a:bodyPr>
          <a:lstStyle/>
          <a:p>
            <a:r>
              <a:rPr lang="en-US" dirty="0"/>
              <a:t>Input image</a:t>
            </a:r>
          </a:p>
        </p:txBody>
      </p:sp>
      <p:graphicFrame>
        <p:nvGraphicFramePr>
          <p:cNvPr id="9" name="Object 8">
            <a:extLst>
              <a:ext uri="{FF2B5EF4-FFF2-40B4-BE49-F238E27FC236}">
                <a16:creationId xmlns:a16="http://schemas.microsoft.com/office/drawing/2014/main" id="{C59C333D-8C75-2286-B5BF-FFF8A95891F1}"/>
              </a:ext>
            </a:extLst>
          </p:cNvPr>
          <p:cNvGraphicFramePr>
            <a:graphicFrameLocks noChangeAspect="1"/>
          </p:cNvGraphicFramePr>
          <p:nvPr>
            <p:extLst>
              <p:ext uri="{D42A27DB-BD31-4B8C-83A1-F6EECF244321}">
                <p14:modId xmlns:p14="http://schemas.microsoft.com/office/powerpoint/2010/main" val="506573387"/>
              </p:ext>
            </p:extLst>
          </p:nvPr>
        </p:nvGraphicFramePr>
        <p:xfrm>
          <a:off x="0" y="2555528"/>
          <a:ext cx="3657600" cy="2743200"/>
        </p:xfrm>
        <a:graphic>
          <a:graphicData uri="http://schemas.openxmlformats.org/presentationml/2006/ole">
            <mc:AlternateContent xmlns:mc="http://schemas.openxmlformats.org/markup-compatibility/2006">
              <mc:Choice xmlns:v="urn:schemas-microsoft-com:vml" Requires="v">
                <p:oleObj r:id="rId5" imgW="5079240" imgH="3809520" progId="">
                  <p:embed/>
                </p:oleObj>
              </mc:Choice>
              <mc:Fallback>
                <p:oleObj r:id="rId5" imgW="5079240" imgH="3809520" progId="">
                  <p:embed/>
                  <p:pic>
                    <p:nvPicPr>
                      <p:cNvPr id="0" name=""/>
                      <p:cNvPicPr/>
                      <p:nvPr/>
                    </p:nvPicPr>
                    <p:blipFill>
                      <a:blip r:embed="rId6"/>
                      <a:stretch>
                        <a:fillRect/>
                      </a:stretch>
                    </p:blipFill>
                    <p:spPr>
                      <a:xfrm>
                        <a:off x="0" y="2555528"/>
                        <a:ext cx="3657600" cy="2743200"/>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6ECE681D-0AA8-6288-8878-E5DCDAC2EB6F}"/>
                  </a:ext>
                </a:extLst>
              </p14:cNvPr>
              <p14:cNvContentPartPr/>
              <p14:nvPr/>
            </p14:nvContentPartPr>
            <p14:xfrm>
              <a:off x="1432815" y="4059570"/>
              <a:ext cx="774720" cy="1048320"/>
            </p14:xfrm>
          </p:contentPart>
        </mc:Choice>
        <mc:Fallback xmlns="">
          <p:pic>
            <p:nvPicPr>
              <p:cNvPr id="17" name="Ink 16">
                <a:extLst>
                  <a:ext uri="{FF2B5EF4-FFF2-40B4-BE49-F238E27FC236}">
                    <a16:creationId xmlns:a16="http://schemas.microsoft.com/office/drawing/2014/main" id="{6ECE681D-0AA8-6288-8878-E5DCDAC2EB6F}"/>
                  </a:ext>
                </a:extLst>
              </p:cNvPr>
              <p:cNvPicPr/>
              <p:nvPr/>
            </p:nvPicPr>
            <p:blipFill>
              <a:blip r:embed="rId8"/>
              <a:stretch>
                <a:fillRect/>
              </a:stretch>
            </p:blipFill>
            <p:spPr>
              <a:xfrm>
                <a:off x="1423815" y="4050570"/>
                <a:ext cx="792360" cy="1065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6B5DDF30-02DF-C927-00EA-990D15EA1458}"/>
                  </a:ext>
                </a:extLst>
              </p14:cNvPr>
              <p14:cNvContentPartPr/>
              <p14:nvPr/>
            </p14:nvContentPartPr>
            <p14:xfrm>
              <a:off x="2206189" y="4871655"/>
              <a:ext cx="2506320" cy="1443420"/>
            </p14:xfrm>
          </p:contentPart>
        </mc:Choice>
        <mc:Fallback xmlns="">
          <p:pic>
            <p:nvPicPr>
              <p:cNvPr id="19" name="Ink 18">
                <a:extLst>
                  <a:ext uri="{FF2B5EF4-FFF2-40B4-BE49-F238E27FC236}">
                    <a16:creationId xmlns:a16="http://schemas.microsoft.com/office/drawing/2014/main" id="{6B5DDF30-02DF-C927-00EA-990D15EA1458}"/>
                  </a:ext>
                </a:extLst>
              </p:cNvPr>
              <p:cNvPicPr/>
              <p:nvPr/>
            </p:nvPicPr>
            <p:blipFill>
              <a:blip r:embed="rId10"/>
              <a:stretch>
                <a:fillRect/>
              </a:stretch>
            </p:blipFill>
            <p:spPr>
              <a:xfrm>
                <a:off x="2197189" y="4862656"/>
                <a:ext cx="2523960" cy="146105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01E66261-336B-65BF-98B5-FAA5B24BAEDC}"/>
                  </a:ext>
                </a:extLst>
              </p14:cNvPr>
              <p14:cNvContentPartPr/>
              <p14:nvPr/>
            </p14:nvContentPartPr>
            <p14:xfrm>
              <a:off x="1116735" y="4034730"/>
              <a:ext cx="184680" cy="547560"/>
            </p14:xfrm>
          </p:contentPart>
        </mc:Choice>
        <mc:Fallback xmlns="">
          <p:pic>
            <p:nvPicPr>
              <p:cNvPr id="20" name="Ink 19">
                <a:extLst>
                  <a:ext uri="{FF2B5EF4-FFF2-40B4-BE49-F238E27FC236}">
                    <a16:creationId xmlns:a16="http://schemas.microsoft.com/office/drawing/2014/main" id="{01E66261-336B-65BF-98B5-FAA5B24BAEDC}"/>
                  </a:ext>
                </a:extLst>
              </p:cNvPr>
              <p:cNvPicPr/>
              <p:nvPr/>
            </p:nvPicPr>
            <p:blipFill>
              <a:blip r:embed="rId12"/>
              <a:stretch>
                <a:fillRect/>
              </a:stretch>
            </p:blipFill>
            <p:spPr>
              <a:xfrm>
                <a:off x="1107735" y="4025730"/>
                <a:ext cx="202320" cy="565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4D44B9D2-E718-1304-69CA-F77261C5DBC7}"/>
                  </a:ext>
                </a:extLst>
              </p14:cNvPr>
              <p14:cNvContentPartPr/>
              <p14:nvPr/>
            </p14:nvContentPartPr>
            <p14:xfrm>
              <a:off x="1249215" y="2993250"/>
              <a:ext cx="3676680" cy="2163960"/>
            </p14:xfrm>
          </p:contentPart>
        </mc:Choice>
        <mc:Fallback xmlns="">
          <p:pic>
            <p:nvPicPr>
              <p:cNvPr id="22" name="Ink 21">
                <a:extLst>
                  <a:ext uri="{FF2B5EF4-FFF2-40B4-BE49-F238E27FC236}">
                    <a16:creationId xmlns:a16="http://schemas.microsoft.com/office/drawing/2014/main" id="{4D44B9D2-E718-1304-69CA-F77261C5DBC7}"/>
                  </a:ext>
                </a:extLst>
              </p:cNvPr>
              <p:cNvPicPr/>
              <p:nvPr/>
            </p:nvPicPr>
            <p:blipFill>
              <a:blip r:embed="rId14"/>
              <a:stretch>
                <a:fillRect/>
              </a:stretch>
            </p:blipFill>
            <p:spPr>
              <a:xfrm>
                <a:off x="1240575" y="2984250"/>
                <a:ext cx="3694320" cy="2181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Ink 22">
                <a:extLst>
                  <a:ext uri="{FF2B5EF4-FFF2-40B4-BE49-F238E27FC236}">
                    <a16:creationId xmlns:a16="http://schemas.microsoft.com/office/drawing/2014/main" id="{75D010EA-2149-4096-2DDF-3F66E9D1368E}"/>
                  </a:ext>
                </a:extLst>
              </p14:cNvPr>
              <p14:cNvContentPartPr/>
              <p14:nvPr/>
            </p14:nvContentPartPr>
            <p14:xfrm>
              <a:off x="2830335" y="3850050"/>
              <a:ext cx="1061280" cy="1407240"/>
            </p14:xfrm>
          </p:contentPart>
        </mc:Choice>
        <mc:Fallback xmlns="">
          <p:pic>
            <p:nvPicPr>
              <p:cNvPr id="23" name="Ink 22">
                <a:extLst>
                  <a:ext uri="{FF2B5EF4-FFF2-40B4-BE49-F238E27FC236}">
                    <a16:creationId xmlns:a16="http://schemas.microsoft.com/office/drawing/2014/main" id="{75D010EA-2149-4096-2DDF-3F66E9D1368E}"/>
                  </a:ext>
                </a:extLst>
              </p:cNvPr>
              <p:cNvPicPr/>
              <p:nvPr/>
            </p:nvPicPr>
            <p:blipFill>
              <a:blip r:embed="rId16"/>
              <a:stretch>
                <a:fillRect/>
              </a:stretch>
            </p:blipFill>
            <p:spPr>
              <a:xfrm>
                <a:off x="2821695" y="3841410"/>
                <a:ext cx="1078920" cy="1424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AD9AB5C9-65F6-1EB2-491D-763FA907BB68}"/>
                  </a:ext>
                </a:extLst>
              </p14:cNvPr>
              <p14:cNvContentPartPr/>
              <p14:nvPr/>
            </p14:nvContentPartPr>
            <p14:xfrm>
              <a:off x="3802335" y="3731970"/>
              <a:ext cx="2817000" cy="2548080"/>
            </p14:xfrm>
          </p:contentPart>
        </mc:Choice>
        <mc:Fallback xmlns="">
          <p:pic>
            <p:nvPicPr>
              <p:cNvPr id="24" name="Ink 23">
                <a:extLst>
                  <a:ext uri="{FF2B5EF4-FFF2-40B4-BE49-F238E27FC236}">
                    <a16:creationId xmlns:a16="http://schemas.microsoft.com/office/drawing/2014/main" id="{AD9AB5C9-65F6-1EB2-491D-763FA907BB68}"/>
                  </a:ext>
                </a:extLst>
              </p:cNvPr>
              <p:cNvPicPr/>
              <p:nvPr/>
            </p:nvPicPr>
            <p:blipFill>
              <a:blip r:embed="rId18"/>
              <a:stretch>
                <a:fillRect/>
              </a:stretch>
            </p:blipFill>
            <p:spPr>
              <a:xfrm>
                <a:off x="3793695" y="3723330"/>
                <a:ext cx="2834640" cy="2565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Ink 24">
                <a:extLst>
                  <a:ext uri="{FF2B5EF4-FFF2-40B4-BE49-F238E27FC236}">
                    <a16:creationId xmlns:a16="http://schemas.microsoft.com/office/drawing/2014/main" id="{5FD2F415-26CD-6F09-9E77-3BF705D84338}"/>
                  </a:ext>
                </a:extLst>
              </p14:cNvPr>
              <p14:cNvContentPartPr/>
              <p14:nvPr/>
            </p14:nvContentPartPr>
            <p14:xfrm>
              <a:off x="1284135" y="4121850"/>
              <a:ext cx="147960" cy="387000"/>
            </p14:xfrm>
          </p:contentPart>
        </mc:Choice>
        <mc:Fallback xmlns="">
          <p:pic>
            <p:nvPicPr>
              <p:cNvPr id="25" name="Ink 24">
                <a:extLst>
                  <a:ext uri="{FF2B5EF4-FFF2-40B4-BE49-F238E27FC236}">
                    <a16:creationId xmlns:a16="http://schemas.microsoft.com/office/drawing/2014/main" id="{5FD2F415-26CD-6F09-9E77-3BF705D84338}"/>
                  </a:ext>
                </a:extLst>
              </p:cNvPr>
              <p:cNvPicPr/>
              <p:nvPr/>
            </p:nvPicPr>
            <p:blipFill>
              <a:blip r:embed="rId20"/>
              <a:stretch>
                <a:fillRect/>
              </a:stretch>
            </p:blipFill>
            <p:spPr>
              <a:xfrm>
                <a:off x="1275495" y="4112850"/>
                <a:ext cx="165600" cy="404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Ink 25">
                <a:extLst>
                  <a:ext uri="{FF2B5EF4-FFF2-40B4-BE49-F238E27FC236}">
                    <a16:creationId xmlns:a16="http://schemas.microsoft.com/office/drawing/2014/main" id="{84945AFD-3DF3-4791-8CAE-0B9EF0EB2AEB}"/>
                  </a:ext>
                </a:extLst>
              </p14:cNvPr>
              <p14:cNvContentPartPr/>
              <p14:nvPr/>
            </p14:nvContentPartPr>
            <p14:xfrm>
              <a:off x="1420215" y="3414450"/>
              <a:ext cx="4557240" cy="1838880"/>
            </p14:xfrm>
          </p:contentPart>
        </mc:Choice>
        <mc:Fallback xmlns="">
          <p:pic>
            <p:nvPicPr>
              <p:cNvPr id="26" name="Ink 25">
                <a:extLst>
                  <a:ext uri="{FF2B5EF4-FFF2-40B4-BE49-F238E27FC236}">
                    <a16:creationId xmlns:a16="http://schemas.microsoft.com/office/drawing/2014/main" id="{84945AFD-3DF3-4791-8CAE-0B9EF0EB2AEB}"/>
                  </a:ext>
                </a:extLst>
              </p:cNvPr>
              <p:cNvPicPr/>
              <p:nvPr/>
            </p:nvPicPr>
            <p:blipFill>
              <a:blip r:embed="rId22"/>
              <a:stretch>
                <a:fillRect/>
              </a:stretch>
            </p:blipFill>
            <p:spPr>
              <a:xfrm>
                <a:off x="1411575" y="3405810"/>
                <a:ext cx="4574880" cy="1856520"/>
              </a:xfrm>
              <a:prstGeom prst="rect">
                <a:avLst/>
              </a:prstGeom>
            </p:spPr>
          </p:pic>
        </mc:Fallback>
      </mc:AlternateContent>
      <p:sp>
        <p:nvSpPr>
          <p:cNvPr id="27" name="TextBox 26">
            <a:extLst>
              <a:ext uri="{FF2B5EF4-FFF2-40B4-BE49-F238E27FC236}">
                <a16:creationId xmlns:a16="http://schemas.microsoft.com/office/drawing/2014/main" id="{310C8E60-24C9-B43E-1232-D99A3AAFC586}"/>
              </a:ext>
            </a:extLst>
          </p:cNvPr>
          <p:cNvSpPr txBox="1"/>
          <p:nvPr/>
        </p:nvSpPr>
        <p:spPr>
          <a:xfrm>
            <a:off x="3698835" y="2104180"/>
            <a:ext cx="2888932" cy="369332"/>
          </a:xfrm>
          <a:prstGeom prst="rect">
            <a:avLst/>
          </a:prstGeom>
          <a:solidFill>
            <a:srgbClr val="FFC000"/>
          </a:solidFill>
        </p:spPr>
        <p:txBody>
          <a:bodyPr wrap="none" rtlCol="0">
            <a:spAutoFit/>
          </a:bodyPr>
          <a:lstStyle/>
          <a:p>
            <a:r>
              <a:rPr lang="en-US" b="0" i="0" dirty="0">
                <a:solidFill>
                  <a:srgbClr val="212121"/>
                </a:solidFill>
                <a:effectLst/>
                <a:latin typeface="Roboto" panose="02000000000000000000" pitchFamily="2" charset="0"/>
              </a:rPr>
              <a:t>Bounding boxes [</a:t>
            </a:r>
            <a:r>
              <a:rPr lang="en-US" b="0" i="1" dirty="0">
                <a:solidFill>
                  <a:srgbClr val="212121"/>
                </a:solidFill>
                <a:effectLst/>
                <a:latin typeface="STIXGeneral"/>
              </a:rPr>
              <a:t>x</a:t>
            </a:r>
            <a:r>
              <a:rPr lang="en-US" b="0" i="0" dirty="0">
                <a:solidFill>
                  <a:srgbClr val="212121"/>
                </a:solidFill>
                <a:effectLst/>
                <a:latin typeface="Roboto" panose="02000000000000000000" pitchFamily="2" charset="0"/>
              </a:rPr>
              <a:t> </a:t>
            </a:r>
            <a:r>
              <a:rPr lang="en-US" b="0" i="1" dirty="0">
                <a:solidFill>
                  <a:srgbClr val="212121"/>
                </a:solidFill>
                <a:effectLst/>
                <a:latin typeface="STIXGeneral"/>
              </a:rPr>
              <a:t>y</a:t>
            </a:r>
            <a:r>
              <a:rPr lang="en-US" b="0" i="0" dirty="0">
                <a:solidFill>
                  <a:srgbClr val="212121"/>
                </a:solidFill>
                <a:effectLst/>
                <a:latin typeface="Roboto" panose="02000000000000000000" pitchFamily="2" charset="0"/>
              </a:rPr>
              <a:t> </a:t>
            </a:r>
            <a:r>
              <a:rPr lang="en-US" b="0" i="1" dirty="0">
                <a:solidFill>
                  <a:srgbClr val="212121"/>
                </a:solidFill>
                <a:effectLst/>
                <a:latin typeface="STIXGeneral"/>
              </a:rPr>
              <a:t>w</a:t>
            </a:r>
            <a:r>
              <a:rPr lang="en-US" b="0" i="0" dirty="0">
                <a:solidFill>
                  <a:srgbClr val="212121"/>
                </a:solidFill>
                <a:effectLst/>
                <a:latin typeface="Roboto" panose="02000000000000000000" pitchFamily="2" charset="0"/>
              </a:rPr>
              <a:t> </a:t>
            </a:r>
            <a:r>
              <a:rPr lang="en-US" b="0" i="1" dirty="0">
                <a:solidFill>
                  <a:srgbClr val="212121"/>
                </a:solidFill>
                <a:effectLst/>
                <a:latin typeface="STIXGeneral"/>
              </a:rPr>
              <a:t>h</a:t>
            </a:r>
            <a:r>
              <a:rPr lang="en-US" b="0" i="0" dirty="0">
                <a:solidFill>
                  <a:srgbClr val="212121"/>
                </a:solidFill>
                <a:effectLst/>
                <a:latin typeface="Roboto" panose="02000000000000000000" pitchFamily="2" charset="0"/>
              </a:rPr>
              <a:t>]).</a:t>
            </a:r>
            <a:endParaRPr lang="en-US" dirty="0"/>
          </a:p>
        </p:txBody>
      </p:sp>
      <p:pic>
        <p:nvPicPr>
          <p:cNvPr id="30" name="Picture 29">
            <a:extLst>
              <a:ext uri="{FF2B5EF4-FFF2-40B4-BE49-F238E27FC236}">
                <a16:creationId xmlns:a16="http://schemas.microsoft.com/office/drawing/2014/main" id="{4F7DB1A4-6823-2D20-1426-B5E1E81148E6}"/>
              </a:ext>
            </a:extLst>
          </p:cNvPr>
          <p:cNvPicPr>
            <a:picLocks noChangeAspect="1"/>
          </p:cNvPicPr>
          <p:nvPr/>
        </p:nvPicPr>
        <p:blipFill>
          <a:blip r:embed="rId23"/>
          <a:stretch>
            <a:fillRect/>
          </a:stretch>
        </p:blipFill>
        <p:spPr>
          <a:xfrm>
            <a:off x="6613478" y="1731720"/>
            <a:ext cx="2419350" cy="2000250"/>
          </a:xfrm>
          <a:prstGeom prst="rect">
            <a:avLst/>
          </a:prstGeom>
        </p:spPr>
      </p:pic>
      <p:sp>
        <p:nvSpPr>
          <p:cNvPr id="31" name="TextBox 30">
            <a:extLst>
              <a:ext uri="{FF2B5EF4-FFF2-40B4-BE49-F238E27FC236}">
                <a16:creationId xmlns:a16="http://schemas.microsoft.com/office/drawing/2014/main" id="{C38BB5A9-CB75-7E38-7680-643B8B2AFEF9}"/>
              </a:ext>
            </a:extLst>
          </p:cNvPr>
          <p:cNvSpPr txBox="1"/>
          <p:nvPr/>
        </p:nvSpPr>
        <p:spPr>
          <a:xfrm>
            <a:off x="5956393" y="3456694"/>
            <a:ext cx="859531" cy="369332"/>
          </a:xfrm>
          <a:prstGeom prst="rect">
            <a:avLst/>
          </a:prstGeom>
          <a:solidFill>
            <a:srgbClr val="FFC000"/>
          </a:solidFill>
        </p:spPr>
        <p:txBody>
          <a:bodyPr wrap="none" rtlCol="0">
            <a:spAutoFit/>
          </a:bodyPr>
          <a:lstStyle/>
          <a:p>
            <a:r>
              <a:rPr lang="en-US" b="0" i="0" dirty="0">
                <a:solidFill>
                  <a:srgbClr val="212121"/>
                </a:solidFill>
                <a:effectLst/>
                <a:latin typeface="Roboto" panose="02000000000000000000" pitchFamily="2" charset="0"/>
              </a:rPr>
              <a:t>Labels</a:t>
            </a:r>
            <a:endParaRPr lang="en-US" dirty="0"/>
          </a:p>
        </p:txBody>
      </p:sp>
      <p:pic>
        <p:nvPicPr>
          <p:cNvPr id="33" name="Picture 32">
            <a:extLst>
              <a:ext uri="{FF2B5EF4-FFF2-40B4-BE49-F238E27FC236}">
                <a16:creationId xmlns:a16="http://schemas.microsoft.com/office/drawing/2014/main" id="{A67871C9-DC63-2753-F900-D535E2624496}"/>
              </a:ext>
            </a:extLst>
          </p:cNvPr>
          <p:cNvPicPr>
            <a:picLocks noChangeAspect="1"/>
          </p:cNvPicPr>
          <p:nvPr/>
        </p:nvPicPr>
        <p:blipFill>
          <a:blip r:embed="rId24"/>
          <a:stretch>
            <a:fillRect/>
          </a:stretch>
        </p:blipFill>
        <p:spPr>
          <a:xfrm>
            <a:off x="6773595" y="3454390"/>
            <a:ext cx="1218840" cy="1334920"/>
          </a:xfrm>
          <a:prstGeom prst="rect">
            <a:avLst/>
          </a:prstGeom>
        </p:spPr>
      </p:pic>
      <p:sp>
        <p:nvSpPr>
          <p:cNvPr id="34" name="TextBox 33">
            <a:extLst>
              <a:ext uri="{FF2B5EF4-FFF2-40B4-BE49-F238E27FC236}">
                <a16:creationId xmlns:a16="http://schemas.microsoft.com/office/drawing/2014/main" id="{C9F75203-E4E2-DCCF-07AE-1C30C530FC61}"/>
              </a:ext>
            </a:extLst>
          </p:cNvPr>
          <p:cNvSpPr txBox="1"/>
          <p:nvPr/>
        </p:nvSpPr>
        <p:spPr>
          <a:xfrm>
            <a:off x="50453" y="5558579"/>
            <a:ext cx="2953809" cy="830997"/>
          </a:xfrm>
          <a:prstGeom prst="rect">
            <a:avLst/>
          </a:prstGeom>
          <a:solidFill>
            <a:srgbClr val="00B050"/>
          </a:solidFill>
        </p:spPr>
        <p:txBody>
          <a:bodyPr wrap="square" rtlCol="0">
            <a:spAutoFit/>
          </a:bodyPr>
          <a:lstStyle/>
          <a:p>
            <a:r>
              <a:rPr lang="en-US" sz="2400">
                <a:hlinkClick r:id="rId25"/>
              </a:rPr>
              <a:t>TF2 implementation</a:t>
            </a:r>
            <a:r>
              <a:rPr lang="en-US" sz="2400"/>
              <a:t>  (or search for latest)</a:t>
            </a:r>
            <a:endParaRPr lang="en-US" sz="2400" dirty="0"/>
          </a:p>
        </p:txBody>
      </p:sp>
    </p:spTree>
    <p:extLst>
      <p:ext uri="{BB962C8B-B14F-4D97-AF65-F5344CB8AC3E}">
        <p14:creationId xmlns:p14="http://schemas.microsoft.com/office/powerpoint/2010/main" val="7557760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794D-63DD-95C4-BF46-EAA27E8A34CD}"/>
              </a:ext>
            </a:extLst>
          </p:cNvPr>
          <p:cNvSpPr>
            <a:spLocks noGrp="1"/>
          </p:cNvSpPr>
          <p:nvPr>
            <p:ph type="title"/>
          </p:nvPr>
        </p:nvSpPr>
        <p:spPr>
          <a:xfrm>
            <a:off x="457200" y="274638"/>
            <a:ext cx="8153400" cy="1143000"/>
          </a:xfrm>
        </p:spPr>
        <p:txBody>
          <a:bodyPr/>
          <a:lstStyle/>
          <a:p>
            <a:r>
              <a:rPr lang="en-US" sz="4000" dirty="0"/>
              <a:t>Polygons &amp; Object Detection</a:t>
            </a:r>
            <a:r>
              <a:rPr lang="en-US" sz="4000" dirty="0">
                <a:sym typeface="Wingdings" panose="05000000000000000000" pitchFamily="2" charset="2"/>
              </a:rPr>
              <a:t> </a:t>
            </a:r>
            <a:r>
              <a:rPr lang="en-US" sz="4000" dirty="0">
                <a:highlight>
                  <a:srgbClr val="FFFF00"/>
                </a:highlight>
                <a:sym typeface="Wingdings" panose="05000000000000000000" pitchFamily="2" charset="2"/>
              </a:rPr>
              <a:t>training </a:t>
            </a:r>
            <a:r>
              <a:rPr lang="en-US" sz="4000" dirty="0" err="1">
                <a:highlight>
                  <a:srgbClr val="FFFF00"/>
                </a:highlight>
                <a:sym typeface="Wingdings" panose="05000000000000000000" pitchFamily="2" charset="2"/>
              </a:rPr>
              <a:t>keypoints</a:t>
            </a:r>
            <a:r>
              <a:rPr lang="en-US" sz="4000" dirty="0">
                <a:highlight>
                  <a:srgbClr val="FFFF00"/>
                </a:highlight>
                <a:sym typeface="Wingdings" panose="05000000000000000000" pitchFamily="2" charset="2"/>
              </a:rPr>
              <a:t> </a:t>
            </a:r>
            <a:r>
              <a:rPr lang="en-US" sz="4000" dirty="0">
                <a:sym typeface="Wingdings" panose="05000000000000000000" pitchFamily="2" charset="2"/>
              </a:rPr>
              <a:t>rather than masked regions</a:t>
            </a:r>
            <a:endParaRPr lang="en-US" sz="4000" dirty="0"/>
          </a:p>
        </p:txBody>
      </p:sp>
      <p:sp>
        <p:nvSpPr>
          <p:cNvPr id="4" name="TextBox 3">
            <a:extLst>
              <a:ext uri="{FF2B5EF4-FFF2-40B4-BE49-F238E27FC236}">
                <a16:creationId xmlns:a16="http://schemas.microsoft.com/office/drawing/2014/main" id="{FACB61A7-740F-559C-6429-C9B103815205}"/>
              </a:ext>
            </a:extLst>
          </p:cNvPr>
          <p:cNvSpPr txBox="1"/>
          <p:nvPr/>
        </p:nvSpPr>
        <p:spPr>
          <a:xfrm>
            <a:off x="372759" y="5934670"/>
            <a:ext cx="6447855" cy="646331"/>
          </a:xfrm>
          <a:prstGeom prst="rect">
            <a:avLst/>
          </a:prstGeom>
          <a:solidFill>
            <a:srgbClr val="FFC000"/>
          </a:solidFill>
        </p:spPr>
        <p:txBody>
          <a:bodyPr wrap="none" rtlCol="0">
            <a:spAutoFit/>
          </a:bodyPr>
          <a:lstStyle/>
          <a:p>
            <a:r>
              <a:rPr lang="en-US" dirty="0"/>
              <a:t>Uses CNN for </a:t>
            </a:r>
            <a:r>
              <a:rPr lang="en-US" dirty="0" err="1"/>
              <a:t>keypoint</a:t>
            </a:r>
            <a:r>
              <a:rPr lang="en-US" dirty="0"/>
              <a:t> training with images ---not exactly the same</a:t>
            </a:r>
          </a:p>
          <a:p>
            <a:r>
              <a:rPr lang="en-US" dirty="0"/>
              <a:t>See </a:t>
            </a:r>
            <a:r>
              <a:rPr lang="en-US" dirty="0">
                <a:hlinkClick r:id="rId2"/>
              </a:rPr>
              <a:t>https://arxiv.org/pdf/1612.02699.pdf</a:t>
            </a:r>
            <a:r>
              <a:rPr lang="en-US" dirty="0"/>
              <a:t> </a:t>
            </a:r>
          </a:p>
        </p:txBody>
      </p:sp>
      <p:pic>
        <p:nvPicPr>
          <p:cNvPr id="5" name="Picture 4">
            <a:extLst>
              <a:ext uri="{FF2B5EF4-FFF2-40B4-BE49-F238E27FC236}">
                <a16:creationId xmlns:a16="http://schemas.microsoft.com/office/drawing/2014/main" id="{AB7FB7D2-4458-2241-3371-14A3C8FA5794}"/>
              </a:ext>
            </a:extLst>
          </p:cNvPr>
          <p:cNvPicPr>
            <a:picLocks noChangeAspect="1"/>
          </p:cNvPicPr>
          <p:nvPr/>
        </p:nvPicPr>
        <p:blipFill rotWithShape="1">
          <a:blip r:embed="rId3"/>
          <a:srcRect l="23333" t="29806" r="19167" b="23592"/>
          <a:stretch/>
        </p:blipFill>
        <p:spPr>
          <a:xfrm>
            <a:off x="914400" y="2218415"/>
            <a:ext cx="6705600" cy="2915478"/>
          </a:xfrm>
          <a:prstGeom prst="rect">
            <a:avLst/>
          </a:prstGeom>
        </p:spPr>
      </p:pic>
    </p:spTree>
    <p:extLst>
      <p:ext uri="{BB962C8B-B14F-4D97-AF65-F5344CB8AC3E}">
        <p14:creationId xmlns:p14="http://schemas.microsoft.com/office/powerpoint/2010/main" val="21003385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BB15-9A58-47E5-9EED-5D3AB3412D1C}"/>
              </a:ext>
            </a:extLst>
          </p:cNvPr>
          <p:cNvSpPr>
            <a:spLocks noGrp="1"/>
          </p:cNvSpPr>
          <p:nvPr>
            <p:ph type="title"/>
          </p:nvPr>
        </p:nvSpPr>
        <p:spPr/>
        <p:txBody>
          <a:bodyPr/>
          <a:lstStyle/>
          <a:p>
            <a:r>
              <a:rPr lang="en-US" dirty="0"/>
              <a:t>Special Issue of Different Data Size</a:t>
            </a:r>
          </a:p>
        </p:txBody>
      </p:sp>
      <p:sp>
        <p:nvSpPr>
          <p:cNvPr id="3" name="Text Placeholder 2">
            <a:extLst>
              <a:ext uri="{FF2B5EF4-FFF2-40B4-BE49-F238E27FC236}">
                <a16:creationId xmlns:a16="http://schemas.microsoft.com/office/drawing/2014/main" id="{7FC07410-D3E6-4B1D-AAF8-D00EC5D603B5}"/>
              </a:ext>
            </a:extLst>
          </p:cNvPr>
          <p:cNvSpPr>
            <a:spLocks noGrp="1"/>
          </p:cNvSpPr>
          <p:nvPr>
            <p:ph type="body" idx="1"/>
          </p:nvPr>
        </p:nvSpPr>
        <p:spPr/>
        <p:txBody>
          <a:bodyPr/>
          <a:lstStyle/>
          <a:p>
            <a:r>
              <a:rPr lang="en-US" dirty="0"/>
              <a:t>--- to resize or modify network</a:t>
            </a:r>
          </a:p>
        </p:txBody>
      </p:sp>
      <p:pic>
        <p:nvPicPr>
          <p:cNvPr id="4" name="Picture 3">
            <a:extLst>
              <a:ext uri="{FF2B5EF4-FFF2-40B4-BE49-F238E27FC236}">
                <a16:creationId xmlns:a16="http://schemas.microsoft.com/office/drawing/2014/main" id="{25093DD5-0EB8-4D00-834F-D039074C2012}"/>
              </a:ext>
            </a:extLst>
          </p:cNvPr>
          <p:cNvPicPr>
            <a:picLocks noChangeAspect="1"/>
          </p:cNvPicPr>
          <p:nvPr/>
        </p:nvPicPr>
        <p:blipFill rotWithShape="1">
          <a:blip r:embed="rId2"/>
          <a:srcRect l="23105" t="35555" r="23105" b="25555"/>
          <a:stretch/>
        </p:blipFill>
        <p:spPr>
          <a:xfrm>
            <a:off x="1981199" y="990600"/>
            <a:ext cx="5894253" cy="3327401"/>
          </a:xfrm>
          <a:prstGeom prst="rect">
            <a:avLst/>
          </a:prstGeom>
        </p:spPr>
      </p:pic>
      <p:sp>
        <p:nvSpPr>
          <p:cNvPr id="5" name="TextBox 4">
            <a:extLst>
              <a:ext uri="{FF2B5EF4-FFF2-40B4-BE49-F238E27FC236}">
                <a16:creationId xmlns:a16="http://schemas.microsoft.com/office/drawing/2014/main" id="{4A7CDDB1-9517-4588-9DCE-AE5FE2C2C048}"/>
              </a:ext>
            </a:extLst>
          </p:cNvPr>
          <p:cNvSpPr txBox="1"/>
          <p:nvPr/>
        </p:nvSpPr>
        <p:spPr>
          <a:xfrm>
            <a:off x="2209800" y="4495800"/>
            <a:ext cx="3441455" cy="307777"/>
          </a:xfrm>
          <a:prstGeom prst="rect">
            <a:avLst/>
          </a:prstGeom>
          <a:noFill/>
        </p:spPr>
        <p:txBody>
          <a:bodyPr wrap="none" rtlCol="0">
            <a:spAutoFit/>
          </a:bodyPr>
          <a:lstStyle/>
          <a:p>
            <a:r>
              <a:rPr lang="en-US" sz="1400" dirty="0"/>
              <a:t>From </a:t>
            </a:r>
            <a:r>
              <a:rPr lang="en-US" sz="1400" dirty="0">
                <a:hlinkClick r:id="rId3"/>
              </a:rPr>
              <a:t>http://slideplayer.com/slide/5277459/</a:t>
            </a:r>
            <a:r>
              <a:rPr lang="en-US" sz="1400" dirty="0"/>
              <a:t> </a:t>
            </a:r>
          </a:p>
        </p:txBody>
      </p:sp>
    </p:spTree>
    <p:extLst>
      <p:ext uri="{BB962C8B-B14F-4D97-AF65-F5344CB8AC3E}">
        <p14:creationId xmlns:p14="http://schemas.microsoft.com/office/powerpoint/2010/main" val="6108131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7179-B32E-40D3-91A6-8677614F8217}"/>
              </a:ext>
            </a:extLst>
          </p:cNvPr>
          <p:cNvSpPr>
            <a:spLocks noGrp="1"/>
          </p:cNvSpPr>
          <p:nvPr>
            <p:ph type="title"/>
          </p:nvPr>
        </p:nvSpPr>
        <p:spPr>
          <a:xfrm>
            <a:off x="381000" y="-228600"/>
            <a:ext cx="7620000" cy="1143000"/>
          </a:xfrm>
        </p:spPr>
        <p:txBody>
          <a:bodyPr/>
          <a:lstStyle/>
          <a:p>
            <a:r>
              <a:rPr lang="en-US" dirty="0"/>
              <a:t>Option 1 –resize data</a:t>
            </a:r>
          </a:p>
        </p:txBody>
      </p:sp>
      <p:sp>
        <p:nvSpPr>
          <p:cNvPr id="3" name="Content Placeholder 2">
            <a:extLst>
              <a:ext uri="{FF2B5EF4-FFF2-40B4-BE49-F238E27FC236}">
                <a16:creationId xmlns:a16="http://schemas.microsoft.com/office/drawing/2014/main" id="{68AC7AE5-9705-4468-9A4E-B65F383FD779}"/>
              </a:ext>
            </a:extLst>
          </p:cNvPr>
          <p:cNvSpPr>
            <a:spLocks noGrp="1"/>
          </p:cNvSpPr>
          <p:nvPr>
            <p:ph idx="1"/>
          </p:nvPr>
        </p:nvSpPr>
        <p:spPr>
          <a:xfrm>
            <a:off x="347709" y="914400"/>
            <a:ext cx="7620000" cy="4800600"/>
          </a:xfrm>
        </p:spPr>
        <p:txBody>
          <a:bodyPr/>
          <a:lstStyle/>
          <a:p>
            <a:r>
              <a:rPr lang="en-US" b="1" dirty="0"/>
              <a:t> problem of variable sized input </a:t>
            </a:r>
            <a:r>
              <a:rPr lang="en-US" b="1" dirty="0">
                <a:solidFill>
                  <a:srgbClr val="FF0000"/>
                </a:solidFill>
              </a:rPr>
              <a:t>propagates down to the first fully connected/inner product layer which requires a vector of fixed size. </a:t>
            </a:r>
          </a:p>
          <a:p>
            <a:pPr marL="114300" indent="0">
              <a:buNone/>
            </a:pPr>
            <a:endParaRPr lang="en-US" dirty="0"/>
          </a:p>
          <a:p>
            <a:r>
              <a:rPr lang="en-US" dirty="0">
                <a:solidFill>
                  <a:srgbClr val="FF0000"/>
                </a:solidFill>
              </a:rPr>
              <a:t>Resize data to expected input size for Network </a:t>
            </a:r>
          </a:p>
          <a:p>
            <a:endParaRPr lang="en-US" dirty="0"/>
          </a:p>
          <a:p>
            <a:endParaRPr lang="en-US" dirty="0"/>
          </a:p>
          <a:p>
            <a:r>
              <a:rPr lang="en-US" b="1" dirty="0">
                <a:solidFill>
                  <a:srgbClr val="00B050"/>
                </a:solidFill>
              </a:rPr>
              <a:t>SPECIAL NOTE: </a:t>
            </a:r>
            <a:r>
              <a:rPr lang="en-US" dirty="0"/>
              <a:t>if there are NO Fully connected layers, you do not need to do this.   The output layer will be larger but, it does not represent classes but, feature vectors and can potentially be used in same way as before.   One example Encoder-Decoder</a:t>
            </a:r>
          </a:p>
        </p:txBody>
      </p:sp>
      <p:pic>
        <p:nvPicPr>
          <p:cNvPr id="4" name="Picture 2" descr="Image result for encoder-decoder cnn">
            <a:extLst>
              <a:ext uri="{FF2B5EF4-FFF2-40B4-BE49-F238E27FC236}">
                <a16:creationId xmlns:a16="http://schemas.microsoft.com/office/drawing/2014/main" id="{B5AD313A-8370-43BC-AC20-7BCCE4D8E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5151083"/>
            <a:ext cx="5734050"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633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21A7-B4AE-4E8E-904A-0BD2CCEB37B8}"/>
              </a:ext>
            </a:extLst>
          </p:cNvPr>
          <p:cNvSpPr>
            <a:spLocks noGrp="1"/>
          </p:cNvSpPr>
          <p:nvPr>
            <p:ph type="title"/>
          </p:nvPr>
        </p:nvSpPr>
        <p:spPr>
          <a:xfrm>
            <a:off x="494190" y="32769"/>
            <a:ext cx="7543800" cy="487362"/>
          </a:xfrm>
        </p:spPr>
        <p:txBody>
          <a:bodyPr/>
          <a:lstStyle/>
          <a:p>
            <a:r>
              <a:rPr lang="en-US" sz="3600" dirty="0"/>
              <a:t>Option 2 – “Spatial Pyramid Pooling”</a:t>
            </a:r>
          </a:p>
        </p:txBody>
      </p:sp>
      <p:sp>
        <p:nvSpPr>
          <p:cNvPr id="3" name="Content Placeholder 2">
            <a:extLst>
              <a:ext uri="{FF2B5EF4-FFF2-40B4-BE49-F238E27FC236}">
                <a16:creationId xmlns:a16="http://schemas.microsoft.com/office/drawing/2014/main" id="{BBA08D36-6FEF-477F-A868-219D55DC95B4}"/>
              </a:ext>
            </a:extLst>
          </p:cNvPr>
          <p:cNvSpPr>
            <a:spLocks noGrp="1"/>
          </p:cNvSpPr>
          <p:nvPr>
            <p:ph idx="1"/>
          </p:nvPr>
        </p:nvSpPr>
        <p:spPr>
          <a:xfrm>
            <a:off x="76200" y="685800"/>
            <a:ext cx="7620000" cy="6172200"/>
          </a:xfrm>
        </p:spPr>
        <p:txBody>
          <a:bodyPr>
            <a:normAutofit/>
          </a:bodyPr>
          <a:lstStyle/>
          <a:p>
            <a:r>
              <a:rPr lang="en-US" b="1" dirty="0"/>
              <a:t> </a:t>
            </a:r>
            <a:r>
              <a:rPr lang="en-US" b="1" u="sng" dirty="0">
                <a:hlinkClick r:id="rId2"/>
              </a:rPr>
              <a:t>"Spatial Pyramid Pooling in Deep Convolutional Networks for Visual Recognition" by He et al.</a:t>
            </a:r>
            <a:r>
              <a:rPr lang="en-US" b="1" dirty="0"/>
              <a:t> proposes a Spatial Pyramid Pooling layer.</a:t>
            </a:r>
            <a:endParaRPr lang="en-US" dirty="0"/>
          </a:p>
          <a:p>
            <a:r>
              <a:rPr lang="en-US" b="1" dirty="0"/>
              <a:t>propose to add the Spatial Pyramid Pooling Layer just before the first fully-connected layer (details in the paper). </a:t>
            </a:r>
            <a:br>
              <a:rPr lang="en-US" b="1" dirty="0"/>
            </a:br>
            <a:br>
              <a:rPr lang="en-US" b="1" dirty="0"/>
            </a:br>
            <a:br>
              <a:rPr lang="en-US" b="1" dirty="0"/>
            </a:br>
            <a:br>
              <a:rPr lang="en-US" b="1" dirty="0"/>
            </a:br>
            <a:br>
              <a:rPr lang="en-US" b="1" dirty="0"/>
            </a:br>
            <a:br>
              <a:rPr lang="en-US" b="1" dirty="0"/>
            </a:br>
            <a:br>
              <a:rPr lang="en-US" b="1" dirty="0"/>
            </a:br>
            <a:br>
              <a:rPr lang="en-US" b="1" dirty="0"/>
            </a:br>
            <a:endParaRPr lang="en-US" b="1" dirty="0"/>
          </a:p>
          <a:p>
            <a:pPr lvl="2"/>
            <a:r>
              <a:rPr lang="en-US" b="1" dirty="0"/>
              <a:t>hierarchically partitions the feature maps of the last convolutional layer (or the subsequent pooling or response normalization layer) into a fixed number of bins. </a:t>
            </a:r>
          </a:p>
          <a:p>
            <a:pPr lvl="2"/>
            <a:r>
              <a:rPr lang="en-US" b="1" dirty="0"/>
              <a:t>Within these bins, responses are pooled as usually, creating a fixed-sized output </a:t>
            </a:r>
          </a:p>
        </p:txBody>
      </p:sp>
      <p:pic>
        <p:nvPicPr>
          <p:cNvPr id="34820" name="Picture 4" descr="spp">
            <a:extLst>
              <a:ext uri="{FF2B5EF4-FFF2-40B4-BE49-F238E27FC236}">
                <a16:creationId xmlns:a16="http://schemas.microsoft.com/office/drawing/2014/main" id="{AE849BAC-FB9F-40F5-AF0E-7CD2D8273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438400"/>
            <a:ext cx="4186238" cy="2835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42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GoogLeNet</a:t>
            </a:r>
            <a:endParaRPr lang="en-US" dirty="0"/>
          </a:p>
        </p:txBody>
      </p:sp>
      <p:sp>
        <p:nvSpPr>
          <p:cNvPr id="3" name="Content Placeholder 2"/>
          <p:cNvSpPr>
            <a:spLocks noGrp="1"/>
          </p:cNvSpPr>
          <p:nvPr>
            <p:ph idx="1"/>
          </p:nvPr>
        </p:nvSpPr>
        <p:spPr>
          <a:xfrm>
            <a:off x="404037" y="1270591"/>
            <a:ext cx="8229600" cy="5435009"/>
          </a:xfrm>
        </p:spPr>
        <p:txBody>
          <a:bodyPr>
            <a:normAutofit fontScale="92500" lnSpcReduction="10000"/>
          </a:bodyPr>
          <a:lstStyle/>
          <a:p>
            <a:r>
              <a:rPr lang="en-US" sz="2600" dirty="0">
                <a:effectLst/>
              </a:rPr>
              <a:t>Used </a:t>
            </a:r>
            <a:r>
              <a:rPr lang="en-US" sz="2600" b="1" dirty="0">
                <a:solidFill>
                  <a:schemeClr val="bg1"/>
                </a:solidFill>
                <a:effectLst/>
                <a:highlight>
                  <a:srgbClr val="0000FF"/>
                </a:highlight>
              </a:rPr>
              <a:t>9 Inception modules </a:t>
            </a:r>
            <a:r>
              <a:rPr lang="en-US" sz="2600" dirty="0">
                <a:effectLst/>
              </a:rPr>
              <a:t>in the whole architecture, with over </a:t>
            </a:r>
            <a:r>
              <a:rPr lang="en-US" sz="2600" dirty="0">
                <a:effectLst/>
                <a:highlight>
                  <a:srgbClr val="FFFF00"/>
                </a:highlight>
              </a:rPr>
              <a:t>100 layers in total</a:t>
            </a:r>
            <a:r>
              <a:rPr lang="en-US" sz="2600" dirty="0">
                <a:effectLst/>
              </a:rPr>
              <a:t>! Now that is deep…</a:t>
            </a:r>
            <a:br>
              <a:rPr lang="en-US" sz="2600" dirty="0">
                <a:effectLst/>
              </a:rPr>
            </a:br>
            <a:endParaRPr lang="en-US" sz="2600" dirty="0">
              <a:effectLst/>
            </a:endParaRPr>
          </a:p>
          <a:p>
            <a:r>
              <a:rPr lang="en-US" sz="2600" b="1" dirty="0">
                <a:effectLst/>
                <a:highlight>
                  <a:srgbClr val="FFFF00"/>
                </a:highlight>
              </a:rPr>
              <a:t>No use of fully connected layers! </a:t>
            </a:r>
            <a:r>
              <a:rPr lang="en-US" sz="2600" dirty="0">
                <a:effectLst/>
              </a:rPr>
              <a:t>They </a:t>
            </a:r>
            <a:r>
              <a:rPr lang="en-US" sz="2600" i="1" dirty="0">
                <a:solidFill>
                  <a:srgbClr val="FFC000"/>
                </a:solidFill>
                <a:effectLst/>
              </a:rPr>
              <a:t>use an average pool instead</a:t>
            </a:r>
            <a:r>
              <a:rPr lang="en-US" sz="2600" dirty="0">
                <a:effectLst/>
              </a:rPr>
              <a:t>, to go from a 7x7x1024 volume to a 1x1x1024 volume. This saves a huge number of parameters.</a:t>
            </a:r>
            <a:br>
              <a:rPr lang="en-US" sz="2600" dirty="0">
                <a:effectLst/>
              </a:rPr>
            </a:br>
            <a:endParaRPr lang="en-US" sz="2600" dirty="0">
              <a:effectLst/>
            </a:endParaRPr>
          </a:p>
          <a:p>
            <a:r>
              <a:rPr lang="en-US" sz="2600" b="1" dirty="0">
                <a:effectLst/>
                <a:highlight>
                  <a:srgbClr val="FFFF00"/>
                </a:highlight>
              </a:rPr>
              <a:t>Uses 12x fewer parameters than </a:t>
            </a:r>
            <a:r>
              <a:rPr lang="en-US" sz="2600" b="1" dirty="0" err="1">
                <a:effectLst/>
                <a:highlight>
                  <a:srgbClr val="FFFF00"/>
                </a:highlight>
              </a:rPr>
              <a:t>AlexNet</a:t>
            </a:r>
            <a:r>
              <a:rPr lang="en-US" sz="2600" b="1" dirty="0">
                <a:effectLst/>
              </a:rPr>
              <a:t>.</a:t>
            </a:r>
            <a:br>
              <a:rPr lang="en-US" sz="2600" b="1" dirty="0">
                <a:solidFill>
                  <a:srgbClr val="FFC000"/>
                </a:solidFill>
                <a:effectLst/>
              </a:rPr>
            </a:br>
            <a:endParaRPr lang="en-US" sz="2600" b="1" dirty="0">
              <a:solidFill>
                <a:srgbClr val="FFC000"/>
              </a:solidFill>
              <a:effectLst/>
            </a:endParaRPr>
          </a:p>
          <a:p>
            <a:r>
              <a:rPr lang="en-US" sz="2600" dirty="0">
                <a:effectLst/>
              </a:rPr>
              <a:t>During testing, multiple crops of the same image were created, fed into the network, and the </a:t>
            </a:r>
            <a:r>
              <a:rPr lang="en-US" sz="2600" dirty="0" err="1">
                <a:effectLst/>
              </a:rPr>
              <a:t>softmax</a:t>
            </a:r>
            <a:r>
              <a:rPr lang="en-US" sz="2600" dirty="0">
                <a:effectLst/>
              </a:rPr>
              <a:t> probabilities were averaged to give us the final solution.</a:t>
            </a:r>
            <a:br>
              <a:rPr lang="en-US" sz="2600" dirty="0">
                <a:effectLst/>
              </a:rPr>
            </a:br>
            <a:endParaRPr lang="en-US" sz="2600" dirty="0">
              <a:effectLst/>
            </a:endParaRPr>
          </a:p>
          <a:p>
            <a:r>
              <a:rPr lang="en-US" sz="2600" dirty="0">
                <a:effectLst/>
              </a:rPr>
              <a:t>Trained on “a few high-end GPUs </a:t>
            </a:r>
            <a:r>
              <a:rPr lang="en-US" sz="2600" b="1" dirty="0">
                <a:effectLst/>
              </a:rPr>
              <a:t>within a week</a:t>
            </a:r>
            <a:r>
              <a:rPr lang="en-US" sz="2600" dirty="0">
                <a:effectLst/>
              </a:rPr>
              <a:t>”.</a:t>
            </a:r>
          </a:p>
          <a:p>
            <a:endParaRPr lang="en-US" sz="1600" dirty="0"/>
          </a:p>
        </p:txBody>
      </p:sp>
    </p:spTree>
    <p:extLst>
      <p:ext uri="{BB962C8B-B14F-4D97-AF65-F5344CB8AC3E}">
        <p14:creationId xmlns:p14="http://schemas.microsoft.com/office/powerpoint/2010/main" val="1019044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TensorFlow</a:t>
            </a:r>
            <a:endParaRPr lang="en-US" dirty="0"/>
          </a:p>
        </p:txBody>
      </p:sp>
      <p:sp>
        <p:nvSpPr>
          <p:cNvPr id="3" name="Content Placeholder 2"/>
          <p:cNvSpPr>
            <a:spLocks noGrp="1"/>
          </p:cNvSpPr>
          <p:nvPr>
            <p:ph idx="1"/>
          </p:nvPr>
        </p:nvSpPr>
        <p:spPr/>
        <p:txBody>
          <a:bodyPr>
            <a:normAutofit fontScale="92500" lnSpcReduction="10000"/>
          </a:bodyPr>
          <a:lstStyle/>
          <a:p>
            <a:r>
              <a:rPr lang="en-US" sz="2400" b="1" dirty="0"/>
              <a:t>Google released 2016 open source Machine Learning framework</a:t>
            </a:r>
            <a:br>
              <a:rPr lang="en-US" sz="2400" dirty="0"/>
            </a:br>
            <a:endParaRPr lang="en-US" sz="2400" dirty="0"/>
          </a:p>
          <a:p>
            <a:r>
              <a:rPr lang="en-US" sz="2400" b="1" dirty="0"/>
              <a:t>Features </a:t>
            </a:r>
            <a:r>
              <a:rPr lang="en-US" sz="2400" b="1" dirty="0" err="1"/>
              <a:t>GoogleNet</a:t>
            </a:r>
            <a:r>
              <a:rPr lang="en-US" sz="2400" b="1" dirty="0"/>
              <a:t> CNN technology </a:t>
            </a:r>
            <a:r>
              <a:rPr lang="en-US" sz="1600" b="1" dirty="0"/>
              <a:t>(can have different architectures of CNNs)</a:t>
            </a:r>
            <a:br>
              <a:rPr lang="en-US" sz="1600" dirty="0"/>
            </a:br>
            <a:endParaRPr lang="en-US" sz="1600" dirty="0"/>
          </a:p>
          <a:p>
            <a:r>
              <a:rPr lang="en-US" sz="2400" b="1" dirty="0"/>
              <a:t>Languages:</a:t>
            </a:r>
            <a:r>
              <a:rPr lang="en-US" sz="2400" dirty="0"/>
              <a:t> Python and C++ and now Java, Go </a:t>
            </a:r>
            <a:r>
              <a:rPr lang="en-US" sz="1800" dirty="0"/>
              <a:t>(but, level of support unclear)</a:t>
            </a:r>
          </a:p>
          <a:p>
            <a:r>
              <a:rPr lang="en-US" sz="2400" b="1" dirty="0"/>
              <a:t>New Languages: </a:t>
            </a:r>
            <a:r>
              <a:rPr lang="en-US" sz="2400" dirty="0"/>
              <a:t>new support for higher level front-end language like </a:t>
            </a:r>
            <a:r>
              <a:rPr lang="en-US" sz="2400" dirty="0" err="1"/>
              <a:t>Keras</a:t>
            </a:r>
            <a:r>
              <a:rPr lang="en-US" sz="2400" dirty="0"/>
              <a:t> </a:t>
            </a:r>
            <a:r>
              <a:rPr lang="en-US" sz="1800" dirty="0"/>
              <a:t>(python based)</a:t>
            </a:r>
          </a:p>
          <a:p>
            <a:r>
              <a:rPr lang="en-US" sz="2400" b="1" dirty="0"/>
              <a:t>Other ML: </a:t>
            </a:r>
            <a:r>
              <a:rPr lang="en-US" sz="2400" dirty="0"/>
              <a:t>Adding other Machine Learning algorithms: K-Means, Support Vector Machines, Random Forest,  etc.</a:t>
            </a:r>
          </a:p>
          <a:p>
            <a:r>
              <a:rPr lang="en-US" sz="2400" dirty="0"/>
              <a:t>Train on your own </a:t>
            </a:r>
            <a:r>
              <a:rPr lang="en-US" sz="2400" dirty="0" err="1"/>
              <a:t>machineS</a:t>
            </a:r>
            <a:r>
              <a:rPr lang="en-US" sz="2400" dirty="0"/>
              <a:t> (</a:t>
            </a:r>
            <a:r>
              <a:rPr lang="en-US" sz="2400" dirty="0" err="1"/>
              <a:t>gpus</a:t>
            </a:r>
            <a:r>
              <a:rPr lang="en-US" sz="2400" dirty="0"/>
              <a:t>) or cloud </a:t>
            </a:r>
          </a:p>
          <a:p>
            <a:r>
              <a:rPr lang="en-US" sz="2400" dirty="0"/>
              <a:t>Run on any device (mobile/embedded, machines, special purpose GPUs) or run on service in cloud</a:t>
            </a:r>
          </a:p>
          <a:p>
            <a:endParaRPr lang="en-US" sz="2400" dirty="0"/>
          </a:p>
          <a:p>
            <a:pPr marL="0" indent="0">
              <a:buNone/>
            </a:pPr>
            <a:endParaRPr lang="en-US" sz="2000" dirty="0"/>
          </a:p>
        </p:txBody>
      </p:sp>
      <p:pic>
        <p:nvPicPr>
          <p:cNvPr id="1026" name="Picture 2" descr="https://lh3.googleusercontent.com/hIViPosdbSGUpLmPnP2WqL9EmvoVOXW7dy6nztmY5NZ9_u5lumMz4sQjjsBZ2QxjyZZCIPgucD2rhdL5uR7K0vLi09CEJYY=s6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4083" y="434052"/>
            <a:ext cx="1977286" cy="111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385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much more since them….</a:t>
            </a:r>
          </a:p>
        </p:txBody>
      </p:sp>
      <p:sp>
        <p:nvSpPr>
          <p:cNvPr id="3" name="Content Placeholder 2"/>
          <p:cNvSpPr>
            <a:spLocks noGrp="1"/>
          </p:cNvSpPr>
          <p:nvPr>
            <p:ph idx="1"/>
          </p:nvPr>
        </p:nvSpPr>
        <p:spPr>
          <a:xfrm>
            <a:off x="520995" y="1026042"/>
            <a:ext cx="8229600" cy="4530725"/>
          </a:xfrm>
        </p:spPr>
        <p:txBody>
          <a:bodyPr/>
          <a:lstStyle/>
          <a:p>
            <a:r>
              <a:rPr lang="en-US" sz="2400" dirty="0"/>
              <a:t>Even tools like for </a:t>
            </a:r>
            <a:r>
              <a:rPr lang="en-US" sz="2400" dirty="0" err="1"/>
              <a:t>TensorFlow</a:t>
            </a:r>
            <a:r>
              <a:rPr lang="en-US" sz="2400" dirty="0"/>
              <a:t> there is </a:t>
            </a:r>
            <a:r>
              <a:rPr lang="en-US" sz="2400" dirty="0" err="1"/>
              <a:t>TensorBoard</a:t>
            </a:r>
            <a:r>
              <a:rPr lang="en-US" sz="2400" dirty="0"/>
              <a:t>: </a:t>
            </a:r>
          </a:p>
          <a:p>
            <a:pPr lvl="2"/>
            <a:r>
              <a:rPr lang="en-US" sz="1600" b="1" dirty="0">
                <a:effectLst/>
              </a:rPr>
              <a:t>Visualizer: </a:t>
            </a:r>
            <a:r>
              <a:rPr lang="en-US" sz="1600" dirty="0">
                <a:effectLst/>
              </a:rPr>
              <a:t>visualize your </a:t>
            </a:r>
            <a:r>
              <a:rPr lang="en-US" sz="1600" dirty="0" err="1">
                <a:effectLst/>
              </a:rPr>
              <a:t>TensorFlow</a:t>
            </a:r>
            <a:r>
              <a:rPr lang="en-US" sz="1600" dirty="0">
                <a:effectLst/>
              </a:rPr>
              <a:t> graph</a:t>
            </a:r>
            <a:endParaRPr lang="en-US" sz="1600" b="1" dirty="0">
              <a:effectLst/>
            </a:endParaRPr>
          </a:p>
          <a:p>
            <a:pPr lvl="2"/>
            <a:r>
              <a:rPr lang="en-US" sz="1600" dirty="0">
                <a:effectLst/>
              </a:rPr>
              <a:t>operates by reading </a:t>
            </a:r>
            <a:r>
              <a:rPr lang="en-US" sz="1600" dirty="0" err="1">
                <a:effectLst/>
              </a:rPr>
              <a:t>TensorFlow</a:t>
            </a:r>
            <a:r>
              <a:rPr lang="en-US" sz="1600" dirty="0">
                <a:effectLst/>
              </a:rPr>
              <a:t> events files, which contain summary data that you can generate when running </a:t>
            </a:r>
            <a:r>
              <a:rPr lang="en-US" sz="1600" dirty="0" err="1">
                <a:effectLst/>
              </a:rPr>
              <a:t>TensorFlow</a:t>
            </a:r>
            <a:endParaRPr lang="en-US" sz="1600" dirty="0"/>
          </a:p>
        </p:txBody>
      </p:sp>
      <p:pic>
        <p:nvPicPr>
          <p:cNvPr id="1026" name="Picture 2" descr="http://ahogrammer.com/wp-content/uploads/2016/12/967dd536-a8bd-4f14-f807-726c35f7b6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752" y="3419217"/>
            <a:ext cx="6677247" cy="34387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0753" y="3391786"/>
            <a:ext cx="1406924" cy="1200329"/>
          </a:xfrm>
          <a:prstGeom prst="rect">
            <a:avLst/>
          </a:prstGeom>
          <a:noFill/>
        </p:spPr>
        <p:txBody>
          <a:bodyPr wrap="none" rtlCol="0">
            <a:spAutoFit/>
          </a:bodyPr>
          <a:lstStyle/>
          <a:p>
            <a:r>
              <a:rPr lang="en-US" dirty="0"/>
              <a:t>See</a:t>
            </a:r>
            <a:br>
              <a:rPr lang="en-US" dirty="0"/>
            </a:br>
            <a:r>
              <a:rPr lang="en-US" dirty="0"/>
              <a:t>your </a:t>
            </a:r>
            <a:br>
              <a:rPr lang="en-US" dirty="0"/>
            </a:br>
            <a:r>
              <a:rPr lang="en-US" dirty="0"/>
              <a:t>tensor</a:t>
            </a:r>
            <a:br>
              <a:rPr lang="en-US" dirty="0"/>
            </a:br>
            <a:r>
              <a:rPr lang="en-US" dirty="0"/>
              <a:t>flow graph</a:t>
            </a:r>
          </a:p>
        </p:txBody>
      </p:sp>
      <p:sp>
        <p:nvSpPr>
          <p:cNvPr id="5" name="Rectangle 4"/>
          <p:cNvSpPr/>
          <p:nvPr/>
        </p:nvSpPr>
        <p:spPr>
          <a:xfrm>
            <a:off x="180753" y="2610533"/>
            <a:ext cx="4572000" cy="646331"/>
          </a:xfrm>
          <a:prstGeom prst="rect">
            <a:avLst/>
          </a:prstGeom>
        </p:spPr>
        <p:txBody>
          <a:bodyPr>
            <a:spAutoFit/>
          </a:bodyPr>
          <a:lstStyle/>
          <a:p>
            <a:r>
              <a:rPr lang="en-US" dirty="0">
                <a:hlinkClick r:id="rId3"/>
              </a:rPr>
              <a:t>https://www.tensorflow.org/images/embedding-mnist.mp4</a:t>
            </a:r>
            <a:endParaRPr lang="en-US" dirty="0"/>
          </a:p>
        </p:txBody>
      </p:sp>
    </p:spTree>
    <p:extLst>
      <p:ext uri="{BB962C8B-B14F-4D97-AF65-F5344CB8AC3E}">
        <p14:creationId xmlns:p14="http://schemas.microsoft.com/office/powerpoint/2010/main" val="3391094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why almost 20 years later?</a:t>
            </a:r>
          </a:p>
        </p:txBody>
      </p:sp>
      <p:sp>
        <p:nvSpPr>
          <p:cNvPr id="3" name="Content Placeholder 2"/>
          <p:cNvSpPr>
            <a:spLocks noGrp="1"/>
          </p:cNvSpPr>
          <p:nvPr>
            <p:ph idx="1"/>
          </p:nvPr>
        </p:nvSpPr>
        <p:spPr>
          <a:xfrm>
            <a:off x="446567" y="1387549"/>
            <a:ext cx="8229600" cy="4530725"/>
          </a:xfrm>
        </p:spPr>
        <p:txBody>
          <a:bodyPr>
            <a:normAutofit fontScale="92500"/>
          </a:bodyPr>
          <a:lstStyle/>
          <a:p>
            <a:r>
              <a:rPr lang="en-US" sz="2800" dirty="0"/>
              <a:t>High performance distributed computing / cloud makes it work with larger networks and LOTs of data </a:t>
            </a:r>
            <a:r>
              <a:rPr lang="en-US" sz="2800" dirty="0">
                <a:sym typeface="Wingdings" panose="05000000000000000000" pitchFamily="2" charset="2"/>
              </a:rPr>
              <a:t> enter 2015 Google </a:t>
            </a:r>
            <a:r>
              <a:rPr lang="en-US" sz="2800" dirty="0" err="1">
                <a:sym typeface="Wingdings" panose="05000000000000000000" pitchFamily="2" charset="2"/>
              </a:rPr>
              <a:t>TensorFlow</a:t>
            </a:r>
            <a:br>
              <a:rPr lang="en-US" sz="2800" dirty="0">
                <a:sym typeface="Wingdings" panose="05000000000000000000" pitchFamily="2" charset="2"/>
              </a:rPr>
            </a:br>
            <a:endParaRPr lang="en-US" sz="2800" dirty="0">
              <a:sym typeface="Wingdings" panose="05000000000000000000" pitchFamily="2" charset="2"/>
            </a:endParaRPr>
          </a:p>
          <a:p>
            <a:r>
              <a:rPr lang="en-US" sz="2800" dirty="0">
                <a:sym typeface="Wingdings" panose="05000000000000000000" pitchFamily="2" charset="2"/>
              </a:rPr>
              <a:t>Special hardware for deployment beyond cloud CPUs.</a:t>
            </a:r>
            <a:br>
              <a:rPr lang="en-US" sz="2800" dirty="0">
                <a:sym typeface="Wingdings" panose="05000000000000000000" pitchFamily="2" charset="2"/>
              </a:rPr>
            </a:br>
            <a:endParaRPr lang="en-US" sz="2800" dirty="0">
              <a:sym typeface="Wingdings" panose="05000000000000000000" pitchFamily="2" charset="2"/>
            </a:endParaRPr>
          </a:p>
          <a:p>
            <a:r>
              <a:rPr lang="en-US" sz="2800" dirty="0">
                <a:sym typeface="Wingdings" panose="05000000000000000000" pitchFamily="2" charset="2"/>
              </a:rPr>
              <a:t>Still can take weeks to train one CNN for big problems</a:t>
            </a:r>
            <a:br>
              <a:rPr lang="en-US" sz="2800" dirty="0">
                <a:sym typeface="Wingdings" panose="05000000000000000000" pitchFamily="2" charset="2"/>
              </a:rPr>
            </a:br>
            <a:endParaRPr lang="en-US" sz="2800" dirty="0">
              <a:sym typeface="Wingdings" panose="05000000000000000000" pitchFamily="2" charset="2"/>
            </a:endParaRPr>
          </a:p>
          <a:p>
            <a:r>
              <a:rPr lang="en-US" sz="2800" dirty="0">
                <a:sym typeface="Wingdings" panose="05000000000000000000" pitchFamily="2" charset="2"/>
              </a:rPr>
              <a:t>Good accuracies for constrained problems</a:t>
            </a:r>
            <a:endParaRPr lang="en-US" sz="2800" dirty="0"/>
          </a:p>
        </p:txBody>
      </p:sp>
    </p:spTree>
    <p:extLst>
      <p:ext uri="{BB962C8B-B14F-4D97-AF65-F5344CB8AC3E}">
        <p14:creationId xmlns:p14="http://schemas.microsoft.com/office/powerpoint/2010/main" val="163124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8948-9414-45E8-A3F1-32B949DD1A41}"/>
              </a:ext>
            </a:extLst>
          </p:cNvPr>
          <p:cNvSpPr>
            <a:spLocks noGrp="1"/>
          </p:cNvSpPr>
          <p:nvPr>
            <p:ph type="title"/>
          </p:nvPr>
        </p:nvSpPr>
        <p:spPr/>
        <p:txBody>
          <a:bodyPr/>
          <a:lstStyle/>
          <a:p>
            <a:r>
              <a:rPr lang="en-US" dirty="0"/>
              <a:t>Problem –Deeper Network generally slower</a:t>
            </a:r>
          </a:p>
        </p:txBody>
      </p:sp>
      <p:sp>
        <p:nvSpPr>
          <p:cNvPr id="3" name="Content Placeholder 2">
            <a:extLst>
              <a:ext uri="{FF2B5EF4-FFF2-40B4-BE49-F238E27FC236}">
                <a16:creationId xmlns:a16="http://schemas.microsoft.com/office/drawing/2014/main" id="{573847C5-FCA8-4F66-9D9A-3A24A16AB1C4}"/>
              </a:ext>
            </a:extLst>
          </p:cNvPr>
          <p:cNvSpPr>
            <a:spLocks noGrp="1"/>
          </p:cNvSpPr>
          <p:nvPr>
            <p:ph idx="1"/>
          </p:nvPr>
        </p:nvSpPr>
        <p:spPr/>
        <p:txBody>
          <a:bodyPr/>
          <a:lstStyle/>
          <a:p>
            <a:r>
              <a:rPr lang="en-US" dirty="0"/>
              <a:t>Resnet -152   is 5 times slower than </a:t>
            </a:r>
            <a:r>
              <a:rPr lang="en-US" dirty="0" err="1"/>
              <a:t>Alexnet</a:t>
            </a:r>
            <a:endParaRPr lang="en-US" dirty="0"/>
          </a:p>
        </p:txBody>
      </p:sp>
      <p:pic>
        <p:nvPicPr>
          <p:cNvPr id="5" name="Picture 4">
            <a:extLst>
              <a:ext uri="{FF2B5EF4-FFF2-40B4-BE49-F238E27FC236}">
                <a16:creationId xmlns:a16="http://schemas.microsoft.com/office/drawing/2014/main" id="{AC89DDD9-90BC-4423-926B-B086A96E49BD}"/>
              </a:ext>
            </a:extLst>
          </p:cNvPr>
          <p:cNvPicPr>
            <a:picLocks noChangeAspect="1"/>
          </p:cNvPicPr>
          <p:nvPr/>
        </p:nvPicPr>
        <p:blipFill>
          <a:blip r:embed="rId2"/>
          <a:stretch>
            <a:fillRect/>
          </a:stretch>
        </p:blipFill>
        <p:spPr>
          <a:xfrm>
            <a:off x="2590800" y="1981200"/>
            <a:ext cx="5857875" cy="4772025"/>
          </a:xfrm>
          <a:prstGeom prst="rect">
            <a:avLst/>
          </a:prstGeom>
        </p:spPr>
      </p:pic>
    </p:spTree>
    <p:extLst>
      <p:ext uri="{BB962C8B-B14F-4D97-AF65-F5344CB8AC3E}">
        <p14:creationId xmlns:p14="http://schemas.microsoft.com/office/powerpoint/2010/main" val="3268727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FBD8-D1C5-4AC1-846F-8C95220645B3}"/>
              </a:ext>
            </a:extLst>
          </p:cNvPr>
          <p:cNvSpPr>
            <a:spLocks noGrp="1"/>
          </p:cNvSpPr>
          <p:nvPr>
            <p:ph type="title"/>
          </p:nvPr>
        </p:nvSpPr>
        <p:spPr/>
        <p:txBody>
          <a:bodyPr/>
          <a:lstStyle/>
          <a:p>
            <a:r>
              <a:rPr lang="en-US" dirty="0"/>
              <a:t>Localization --- finding the “region”/Bounding box</a:t>
            </a:r>
          </a:p>
        </p:txBody>
      </p:sp>
      <p:sp>
        <p:nvSpPr>
          <p:cNvPr id="3" name="Text Placeholder 2">
            <a:extLst>
              <a:ext uri="{FF2B5EF4-FFF2-40B4-BE49-F238E27FC236}">
                <a16:creationId xmlns:a16="http://schemas.microsoft.com/office/drawing/2014/main" id="{6BE154B3-5BEB-4D0F-9FFC-A0EC1E103F1A}"/>
              </a:ext>
            </a:extLst>
          </p:cNvPr>
          <p:cNvSpPr>
            <a:spLocks noGrp="1"/>
          </p:cNvSpPr>
          <p:nvPr>
            <p:ph type="body" idx="1"/>
          </p:nvPr>
        </p:nvSpPr>
        <p:spPr/>
        <p:txBody>
          <a:bodyPr/>
          <a:lstStyle/>
          <a:p>
            <a:r>
              <a:rPr lang="en-US" dirty="0"/>
              <a:t>--- where is the object</a:t>
            </a:r>
          </a:p>
        </p:txBody>
      </p:sp>
    </p:spTree>
    <p:extLst>
      <p:ext uri="{BB962C8B-B14F-4D97-AF65-F5344CB8AC3E}">
        <p14:creationId xmlns:p14="http://schemas.microsoft.com/office/powerpoint/2010/main" val="4128017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6C89-57CC-4211-BC4E-6872DBD0DFBA}"/>
              </a:ext>
            </a:extLst>
          </p:cNvPr>
          <p:cNvSpPr>
            <a:spLocks noGrp="1"/>
          </p:cNvSpPr>
          <p:nvPr>
            <p:ph type="title"/>
          </p:nvPr>
        </p:nvSpPr>
        <p:spPr/>
        <p:txBody>
          <a:bodyPr/>
          <a:lstStyle/>
          <a:p>
            <a:r>
              <a:rPr lang="en-US" dirty="0"/>
              <a:t>Region Proposal</a:t>
            </a:r>
          </a:p>
        </p:txBody>
      </p:sp>
      <p:sp>
        <p:nvSpPr>
          <p:cNvPr id="3" name="Content Placeholder 2">
            <a:extLst>
              <a:ext uri="{FF2B5EF4-FFF2-40B4-BE49-F238E27FC236}">
                <a16:creationId xmlns:a16="http://schemas.microsoft.com/office/drawing/2014/main" id="{1E038451-7435-422A-8365-EB278DBD51D6}"/>
              </a:ext>
            </a:extLst>
          </p:cNvPr>
          <p:cNvSpPr>
            <a:spLocks noGrp="1"/>
          </p:cNvSpPr>
          <p:nvPr>
            <p:ph idx="1"/>
          </p:nvPr>
        </p:nvSpPr>
        <p:spPr/>
        <p:txBody>
          <a:bodyPr/>
          <a:lstStyle/>
          <a:p>
            <a:r>
              <a:rPr lang="en-US" dirty="0"/>
              <a:t>Proposal based:  have region proposal stage first prior to CNN</a:t>
            </a:r>
          </a:p>
          <a:p>
            <a:endParaRPr lang="en-US" dirty="0"/>
          </a:p>
          <a:p>
            <a:endParaRPr lang="en-US" dirty="0"/>
          </a:p>
          <a:p>
            <a:endParaRPr lang="en-US" dirty="0"/>
          </a:p>
          <a:p>
            <a:r>
              <a:rPr lang="en-US" dirty="0"/>
              <a:t>Proposal-less:   proposal built into network.</a:t>
            </a:r>
          </a:p>
        </p:txBody>
      </p:sp>
    </p:spTree>
    <p:extLst>
      <p:ext uri="{BB962C8B-B14F-4D97-AF65-F5344CB8AC3E}">
        <p14:creationId xmlns:p14="http://schemas.microsoft.com/office/powerpoint/2010/main" val="161318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B497-52E4-4117-877E-1A71C9CCD765}"/>
              </a:ext>
            </a:extLst>
          </p:cNvPr>
          <p:cNvSpPr>
            <a:spLocks noGrp="1"/>
          </p:cNvSpPr>
          <p:nvPr>
            <p:ph type="title"/>
          </p:nvPr>
        </p:nvSpPr>
        <p:spPr/>
        <p:txBody>
          <a:bodyPr/>
          <a:lstStyle/>
          <a:p>
            <a:r>
              <a:rPr lang="en-US" dirty="0"/>
              <a:t>Regions with CNN</a:t>
            </a:r>
          </a:p>
        </p:txBody>
      </p:sp>
      <p:sp>
        <p:nvSpPr>
          <p:cNvPr id="3" name="Content Placeholder 2">
            <a:extLst>
              <a:ext uri="{FF2B5EF4-FFF2-40B4-BE49-F238E27FC236}">
                <a16:creationId xmlns:a16="http://schemas.microsoft.com/office/drawing/2014/main" id="{B2AA925D-2CF6-4007-B7F9-43ACE8C30E32}"/>
              </a:ext>
            </a:extLst>
          </p:cNvPr>
          <p:cNvSpPr>
            <a:spLocks noGrp="1"/>
          </p:cNvSpPr>
          <p:nvPr>
            <p:ph idx="1"/>
          </p:nvPr>
        </p:nvSpPr>
        <p:spPr/>
        <p:txBody>
          <a:bodyPr/>
          <a:lstStyle/>
          <a:p>
            <a:r>
              <a:rPr lang="en-US" dirty="0"/>
              <a:t>Previous CNN did not localize but only identified the objects in the image.  </a:t>
            </a:r>
          </a:p>
          <a:p>
            <a:r>
              <a:rPr lang="en-US" dirty="0"/>
              <a:t>Solution present sub-images = regions of original larger image for classification and by definition of the region localization</a:t>
            </a:r>
          </a:p>
        </p:txBody>
      </p:sp>
      <p:pic>
        <p:nvPicPr>
          <p:cNvPr id="2050" name="Picture 2" descr="Image result for what is RCNN">
            <a:extLst>
              <a:ext uri="{FF2B5EF4-FFF2-40B4-BE49-F238E27FC236}">
                <a16:creationId xmlns:a16="http://schemas.microsoft.com/office/drawing/2014/main" id="{D5FF20A9-8123-42A7-A003-8557A49A6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8" y="3505200"/>
            <a:ext cx="8415064"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C453B6-B2D5-41A4-A70E-CA180EE22290}"/>
              </a:ext>
            </a:extLst>
          </p:cNvPr>
          <p:cNvSpPr txBox="1"/>
          <p:nvPr/>
        </p:nvSpPr>
        <p:spPr>
          <a:xfrm>
            <a:off x="5630936" y="402981"/>
            <a:ext cx="2806474" cy="1200329"/>
          </a:xfrm>
          <a:prstGeom prst="rect">
            <a:avLst/>
          </a:prstGeom>
          <a:solidFill>
            <a:srgbClr val="FFC000"/>
          </a:solidFill>
        </p:spPr>
        <p:txBody>
          <a:bodyPr wrap="none" rtlCol="0">
            <a:spAutoFit/>
          </a:bodyPr>
          <a:lstStyle/>
          <a:p>
            <a:r>
              <a:rPr lang="en-US" dirty="0"/>
              <a:t>This is a PROPOSAL – based </a:t>
            </a:r>
            <a:br>
              <a:rPr lang="en-US" dirty="0"/>
            </a:br>
            <a:r>
              <a:rPr lang="en-US" dirty="0"/>
              <a:t>method –where by the </a:t>
            </a:r>
          </a:p>
          <a:p>
            <a:r>
              <a:rPr lang="en-US" dirty="0"/>
              <a:t>Region you are proposing</a:t>
            </a:r>
            <a:br>
              <a:rPr lang="en-US" dirty="0"/>
            </a:br>
            <a:r>
              <a:rPr lang="en-US" dirty="0"/>
              <a:t>a location of an object</a:t>
            </a:r>
          </a:p>
        </p:txBody>
      </p:sp>
    </p:spTree>
    <p:extLst>
      <p:ext uri="{BB962C8B-B14F-4D97-AF65-F5344CB8AC3E}">
        <p14:creationId xmlns:p14="http://schemas.microsoft.com/office/powerpoint/2010/main" val="408427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9E5-8107-486A-BA28-DFBB2997EB19}"/>
              </a:ext>
            </a:extLst>
          </p:cNvPr>
          <p:cNvSpPr>
            <a:spLocks noGrp="1"/>
          </p:cNvSpPr>
          <p:nvPr>
            <p:ph type="title"/>
          </p:nvPr>
        </p:nvSpPr>
        <p:spPr/>
        <p:txBody>
          <a:bodyPr/>
          <a:lstStyle/>
          <a:p>
            <a:r>
              <a:rPr lang="en-US" dirty="0"/>
              <a:t>Overview –</a:t>
            </a:r>
            <a:r>
              <a:rPr lang="en-US" dirty="0">
                <a:highlight>
                  <a:srgbClr val="FFFF00"/>
                </a:highlight>
              </a:rPr>
              <a:t>part 2</a:t>
            </a:r>
          </a:p>
        </p:txBody>
      </p:sp>
      <p:sp>
        <p:nvSpPr>
          <p:cNvPr id="3" name="Content Placeholder 2">
            <a:extLst>
              <a:ext uri="{FF2B5EF4-FFF2-40B4-BE49-F238E27FC236}">
                <a16:creationId xmlns:a16="http://schemas.microsoft.com/office/drawing/2014/main" id="{08838193-8706-4064-B8AA-8240AA26D947}"/>
              </a:ext>
            </a:extLst>
          </p:cNvPr>
          <p:cNvSpPr>
            <a:spLocks noGrp="1"/>
          </p:cNvSpPr>
          <p:nvPr>
            <p:ph idx="1"/>
          </p:nvPr>
        </p:nvSpPr>
        <p:spPr>
          <a:xfrm>
            <a:off x="466725" y="1401762"/>
            <a:ext cx="7924800" cy="5181600"/>
          </a:xfrm>
        </p:spPr>
        <p:txBody>
          <a:bodyPr>
            <a:normAutofit fontScale="92500" lnSpcReduction="20000"/>
          </a:bodyPr>
          <a:lstStyle/>
          <a:p>
            <a:r>
              <a:rPr lang="en-US" dirty="0">
                <a:highlight>
                  <a:srgbClr val="FFFF00"/>
                </a:highlight>
              </a:rPr>
              <a:t>Vision and (some) ML architectures – history</a:t>
            </a:r>
          </a:p>
          <a:p>
            <a:r>
              <a:rPr lang="en-US" dirty="0">
                <a:highlight>
                  <a:srgbClr val="FFFF00"/>
                </a:highlight>
              </a:rPr>
              <a:t>Localization – region based</a:t>
            </a:r>
          </a:p>
          <a:p>
            <a:r>
              <a:rPr lang="en-US" dirty="0">
                <a:highlight>
                  <a:srgbClr val="FFFF00"/>
                </a:highlight>
              </a:rPr>
              <a:t>Mobile (and reduce performance platforms)</a:t>
            </a:r>
          </a:p>
          <a:p>
            <a:r>
              <a:rPr lang="en-US" dirty="0">
                <a:highlight>
                  <a:srgbClr val="FFFF00"/>
                </a:highlight>
              </a:rPr>
              <a:t>Encoder-Decoder Network</a:t>
            </a:r>
          </a:p>
          <a:p>
            <a:r>
              <a:rPr lang="en-US" dirty="0">
                <a:highlight>
                  <a:srgbClr val="FFFF00"/>
                </a:highlight>
              </a:rPr>
              <a:t>Applications</a:t>
            </a:r>
          </a:p>
          <a:p>
            <a:r>
              <a:rPr lang="en-US" dirty="0">
                <a:highlight>
                  <a:srgbClr val="FFFF00"/>
                </a:highlight>
              </a:rPr>
              <a:t>Datasets</a:t>
            </a:r>
          </a:p>
          <a:p>
            <a:r>
              <a:rPr lang="en-US" dirty="0">
                <a:highlight>
                  <a:srgbClr val="FFFF00"/>
                </a:highlight>
              </a:rPr>
              <a:t>Special Issues – </a:t>
            </a:r>
          </a:p>
          <a:p>
            <a:pPr lvl="1"/>
            <a:r>
              <a:rPr lang="en-US" dirty="0">
                <a:highlight>
                  <a:srgbClr val="FFFF00"/>
                </a:highlight>
              </a:rPr>
              <a:t>not enough data</a:t>
            </a:r>
          </a:p>
          <a:p>
            <a:pPr lvl="1"/>
            <a:r>
              <a:rPr lang="en-US" dirty="0">
                <a:highlight>
                  <a:srgbClr val="FFFF00"/>
                </a:highlight>
              </a:rPr>
              <a:t>bounding box versus polygon</a:t>
            </a:r>
          </a:p>
          <a:p>
            <a:pPr lvl="1"/>
            <a:r>
              <a:rPr lang="en-US" dirty="0">
                <a:highlight>
                  <a:srgbClr val="FFFF00"/>
                </a:highlight>
              </a:rPr>
              <a:t> varying data size</a:t>
            </a:r>
          </a:p>
          <a:p>
            <a:r>
              <a:rPr lang="en-US" dirty="0">
                <a:highlight>
                  <a:srgbClr val="00FF00"/>
                </a:highlight>
              </a:rPr>
              <a:t>OTHER Lectures: </a:t>
            </a:r>
          </a:p>
          <a:p>
            <a:pPr lvl="1"/>
            <a:r>
              <a:rPr lang="en-US" dirty="0">
                <a:highlight>
                  <a:srgbClr val="00FF00"/>
                </a:highlight>
              </a:rPr>
              <a:t>RNN - LSTM &amp; Temporal Networks</a:t>
            </a:r>
          </a:p>
          <a:p>
            <a:pPr lvl="1"/>
            <a:r>
              <a:rPr lang="en-US" dirty="0">
                <a:highlight>
                  <a:srgbClr val="00FF00"/>
                </a:highlight>
              </a:rPr>
              <a:t>Multi-Modal issues for Vision- a case study</a:t>
            </a:r>
          </a:p>
          <a:p>
            <a:pPr lvl="1"/>
            <a:endParaRPr lang="en-US" dirty="0">
              <a:highlight>
                <a:srgbClr val="00FF00"/>
              </a:highlight>
            </a:endParaRPr>
          </a:p>
          <a:p>
            <a:pPr marL="114300" indent="0">
              <a:buNone/>
            </a:pPr>
            <a:endParaRPr lang="en-US" dirty="0">
              <a:highlight>
                <a:srgbClr val="00FF00"/>
              </a:highlight>
            </a:endParaRPr>
          </a:p>
          <a:p>
            <a:r>
              <a:rPr lang="en-US" dirty="0">
                <a:highlight>
                  <a:srgbClr val="00FF00"/>
                </a:highlight>
              </a:rPr>
              <a:t>ADVANCED: on own Generative Adversarial Networks</a:t>
            </a:r>
          </a:p>
          <a:p>
            <a:endParaRPr lang="en-US" dirty="0">
              <a:highlight>
                <a:srgbClr val="00FF00"/>
              </a:highlight>
            </a:endParaRPr>
          </a:p>
          <a:p>
            <a:endParaRPr lang="en-US" dirty="0">
              <a:highlight>
                <a:srgbClr val="FFFF00"/>
              </a:highlight>
            </a:endParaRPr>
          </a:p>
          <a:p>
            <a:endParaRPr lang="en-US" dirty="0">
              <a:highlight>
                <a:srgbClr val="FFFF00"/>
              </a:highlight>
            </a:endParaRP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77301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133E-E97C-4DBB-A819-CCF336DE8E75}"/>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A4AC016C-DDF3-4243-9A04-5713FBD8D520}"/>
              </a:ext>
            </a:extLst>
          </p:cNvPr>
          <p:cNvSpPr>
            <a:spLocks noGrp="1"/>
          </p:cNvSpPr>
          <p:nvPr>
            <p:ph idx="1"/>
          </p:nvPr>
        </p:nvSpPr>
        <p:spPr/>
        <p:txBody>
          <a:bodyPr/>
          <a:lstStyle/>
          <a:p>
            <a:r>
              <a:rPr lang="en-US" dirty="0"/>
              <a:t>From </a:t>
            </a:r>
            <a:r>
              <a:rPr lang="en-US" dirty="0">
                <a:hlinkClick r:id="rId2"/>
              </a:rPr>
              <a:t>https://www.koen.me/research/pub/uijlings-ijcv2013-draft.pdf</a:t>
            </a:r>
            <a:r>
              <a:rPr lang="en-US" dirty="0"/>
              <a:t> </a:t>
            </a:r>
          </a:p>
        </p:txBody>
      </p:sp>
      <p:pic>
        <p:nvPicPr>
          <p:cNvPr id="4" name="Picture 3">
            <a:extLst>
              <a:ext uri="{FF2B5EF4-FFF2-40B4-BE49-F238E27FC236}">
                <a16:creationId xmlns:a16="http://schemas.microsoft.com/office/drawing/2014/main" id="{81F7A74E-AFF0-40B9-9A79-6453D1894D0C}"/>
              </a:ext>
            </a:extLst>
          </p:cNvPr>
          <p:cNvPicPr>
            <a:picLocks noChangeAspect="1"/>
          </p:cNvPicPr>
          <p:nvPr/>
        </p:nvPicPr>
        <p:blipFill>
          <a:blip r:embed="rId3"/>
          <a:stretch>
            <a:fillRect/>
          </a:stretch>
        </p:blipFill>
        <p:spPr>
          <a:xfrm>
            <a:off x="457200" y="2889712"/>
            <a:ext cx="8782050" cy="3705225"/>
          </a:xfrm>
          <a:prstGeom prst="rect">
            <a:avLst/>
          </a:prstGeom>
        </p:spPr>
      </p:pic>
    </p:spTree>
    <p:extLst>
      <p:ext uri="{BB962C8B-B14F-4D97-AF65-F5344CB8AC3E}">
        <p14:creationId xmlns:p14="http://schemas.microsoft.com/office/powerpoint/2010/main" val="2085489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B497-52E4-4117-877E-1A71C9CCD765}"/>
              </a:ext>
            </a:extLst>
          </p:cNvPr>
          <p:cNvSpPr>
            <a:spLocks noGrp="1"/>
          </p:cNvSpPr>
          <p:nvPr>
            <p:ph type="title"/>
          </p:nvPr>
        </p:nvSpPr>
        <p:spPr/>
        <p:txBody>
          <a:bodyPr/>
          <a:lstStyle/>
          <a:p>
            <a:r>
              <a:rPr lang="en-US" dirty="0"/>
              <a:t>YOLO – You Only </a:t>
            </a:r>
            <a:br>
              <a:rPr lang="en-US" dirty="0"/>
            </a:br>
            <a:r>
              <a:rPr lang="en-US" dirty="0"/>
              <a:t>                 Look Once</a:t>
            </a:r>
          </a:p>
        </p:txBody>
      </p:sp>
      <p:sp>
        <p:nvSpPr>
          <p:cNvPr id="3" name="Content Placeholder 2">
            <a:extLst>
              <a:ext uri="{FF2B5EF4-FFF2-40B4-BE49-F238E27FC236}">
                <a16:creationId xmlns:a16="http://schemas.microsoft.com/office/drawing/2014/main" id="{B2AA925D-2CF6-4007-B7F9-43ACE8C30E32}"/>
              </a:ext>
            </a:extLst>
          </p:cNvPr>
          <p:cNvSpPr>
            <a:spLocks noGrp="1"/>
          </p:cNvSpPr>
          <p:nvPr>
            <p:ph idx="1"/>
          </p:nvPr>
        </p:nvSpPr>
        <p:spPr/>
        <p:txBody>
          <a:bodyPr/>
          <a:lstStyle/>
          <a:p>
            <a:r>
              <a:rPr lang="en-US" dirty="0"/>
              <a:t>Don’t want the larger number of repetitive looks at parts of the image a R-CNN will give you</a:t>
            </a:r>
          </a:p>
          <a:p>
            <a:endParaRPr lang="en-US" dirty="0"/>
          </a:p>
          <a:p>
            <a:endParaRPr lang="en-US" dirty="0"/>
          </a:p>
          <a:p>
            <a:endParaRPr lang="en-US" dirty="0"/>
          </a:p>
          <a:p>
            <a:endParaRPr lang="en-US" dirty="0"/>
          </a:p>
          <a:p>
            <a:endParaRPr lang="en-US" dirty="0"/>
          </a:p>
          <a:p>
            <a:endParaRPr lang="en-US" dirty="0"/>
          </a:p>
          <a:p>
            <a:endParaRPr lang="en-US" dirty="0"/>
          </a:p>
          <a:p>
            <a:r>
              <a:rPr lang="en-US" dirty="0"/>
              <a:t>Solution YOLO</a:t>
            </a:r>
          </a:p>
        </p:txBody>
      </p:sp>
      <p:sp>
        <p:nvSpPr>
          <p:cNvPr id="4" name="TextBox 3">
            <a:extLst>
              <a:ext uri="{FF2B5EF4-FFF2-40B4-BE49-F238E27FC236}">
                <a16:creationId xmlns:a16="http://schemas.microsoft.com/office/drawing/2014/main" id="{60C453B6-B2D5-41A4-A70E-CA180EE22290}"/>
              </a:ext>
            </a:extLst>
          </p:cNvPr>
          <p:cNvSpPr txBox="1"/>
          <p:nvPr/>
        </p:nvSpPr>
        <p:spPr>
          <a:xfrm>
            <a:off x="5630936" y="367122"/>
            <a:ext cx="2522422" cy="1200329"/>
          </a:xfrm>
          <a:prstGeom prst="rect">
            <a:avLst/>
          </a:prstGeom>
          <a:solidFill>
            <a:srgbClr val="FFC000"/>
          </a:solidFill>
        </p:spPr>
        <p:txBody>
          <a:bodyPr wrap="none" rtlCol="0">
            <a:spAutoFit/>
          </a:bodyPr>
          <a:lstStyle/>
          <a:p>
            <a:r>
              <a:rPr lang="en-US" dirty="0"/>
              <a:t>This is a PROPOSAL-LESS</a:t>
            </a:r>
            <a:br>
              <a:rPr lang="en-US" dirty="0"/>
            </a:br>
            <a:r>
              <a:rPr lang="en-US" dirty="0"/>
              <a:t> – based method –where</a:t>
            </a:r>
            <a:br>
              <a:rPr lang="en-US" dirty="0"/>
            </a:br>
            <a:r>
              <a:rPr lang="en-US" dirty="0"/>
              <a:t>you do NOT propose a </a:t>
            </a:r>
            <a:br>
              <a:rPr lang="en-US" dirty="0"/>
            </a:br>
            <a:r>
              <a:rPr lang="en-US" dirty="0"/>
              <a:t>location/region</a:t>
            </a:r>
          </a:p>
        </p:txBody>
      </p:sp>
      <p:pic>
        <p:nvPicPr>
          <p:cNvPr id="5" name="Picture 4">
            <a:extLst>
              <a:ext uri="{FF2B5EF4-FFF2-40B4-BE49-F238E27FC236}">
                <a16:creationId xmlns:a16="http://schemas.microsoft.com/office/drawing/2014/main" id="{B11761FC-89D1-4121-9B30-0BAF80641CD9}"/>
              </a:ext>
            </a:extLst>
          </p:cNvPr>
          <p:cNvPicPr>
            <a:picLocks noChangeAspect="1"/>
          </p:cNvPicPr>
          <p:nvPr/>
        </p:nvPicPr>
        <p:blipFill>
          <a:blip r:embed="rId2"/>
          <a:stretch>
            <a:fillRect/>
          </a:stretch>
        </p:blipFill>
        <p:spPr>
          <a:xfrm>
            <a:off x="2590800" y="2514600"/>
            <a:ext cx="4724400" cy="2433782"/>
          </a:xfrm>
          <a:prstGeom prst="rect">
            <a:avLst/>
          </a:prstGeom>
        </p:spPr>
      </p:pic>
    </p:spTree>
    <p:extLst>
      <p:ext uri="{BB962C8B-B14F-4D97-AF65-F5344CB8AC3E}">
        <p14:creationId xmlns:p14="http://schemas.microsoft.com/office/powerpoint/2010/main" val="485859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B497-52E4-4117-877E-1A71C9CCD765}"/>
              </a:ext>
            </a:extLst>
          </p:cNvPr>
          <p:cNvSpPr>
            <a:spLocks noGrp="1"/>
          </p:cNvSpPr>
          <p:nvPr>
            <p:ph type="title"/>
          </p:nvPr>
        </p:nvSpPr>
        <p:spPr/>
        <p:txBody>
          <a:bodyPr/>
          <a:lstStyle/>
          <a:p>
            <a:r>
              <a:rPr lang="en-US" dirty="0"/>
              <a:t>YOLO – You Only </a:t>
            </a:r>
            <a:br>
              <a:rPr lang="en-US" dirty="0"/>
            </a:br>
            <a:r>
              <a:rPr lang="en-US" dirty="0"/>
              <a:t>                 Look Once</a:t>
            </a:r>
          </a:p>
        </p:txBody>
      </p:sp>
      <p:sp>
        <p:nvSpPr>
          <p:cNvPr id="3" name="Content Placeholder 2">
            <a:extLst>
              <a:ext uri="{FF2B5EF4-FFF2-40B4-BE49-F238E27FC236}">
                <a16:creationId xmlns:a16="http://schemas.microsoft.com/office/drawing/2014/main" id="{B2AA925D-2CF6-4007-B7F9-43ACE8C30E32}"/>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60C453B6-B2D5-41A4-A70E-CA180EE22290}"/>
              </a:ext>
            </a:extLst>
          </p:cNvPr>
          <p:cNvSpPr txBox="1"/>
          <p:nvPr/>
        </p:nvSpPr>
        <p:spPr>
          <a:xfrm>
            <a:off x="5630936" y="402981"/>
            <a:ext cx="2522422" cy="1200329"/>
          </a:xfrm>
          <a:prstGeom prst="rect">
            <a:avLst/>
          </a:prstGeom>
          <a:solidFill>
            <a:srgbClr val="FFC000"/>
          </a:solidFill>
        </p:spPr>
        <p:txBody>
          <a:bodyPr wrap="none" rtlCol="0">
            <a:spAutoFit/>
          </a:bodyPr>
          <a:lstStyle/>
          <a:p>
            <a:r>
              <a:rPr lang="en-US" dirty="0"/>
              <a:t>This is a PROPOSAL-LESS</a:t>
            </a:r>
            <a:br>
              <a:rPr lang="en-US" dirty="0"/>
            </a:br>
            <a:r>
              <a:rPr lang="en-US" dirty="0"/>
              <a:t> – based method –where</a:t>
            </a:r>
            <a:br>
              <a:rPr lang="en-US" dirty="0"/>
            </a:br>
            <a:r>
              <a:rPr lang="en-US" dirty="0"/>
              <a:t>you do NOT propose a </a:t>
            </a:r>
            <a:br>
              <a:rPr lang="en-US" dirty="0"/>
            </a:br>
            <a:r>
              <a:rPr lang="en-US" dirty="0"/>
              <a:t>location/region</a:t>
            </a:r>
          </a:p>
        </p:txBody>
      </p:sp>
      <p:pic>
        <p:nvPicPr>
          <p:cNvPr id="5" name="Picture 4">
            <a:extLst>
              <a:ext uri="{FF2B5EF4-FFF2-40B4-BE49-F238E27FC236}">
                <a16:creationId xmlns:a16="http://schemas.microsoft.com/office/drawing/2014/main" id="{2FCB9568-8AE9-4F9E-87F4-6C3E49DDC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26" y="1674719"/>
            <a:ext cx="802005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953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YOLO</a:t>
            </a:r>
            <a:endParaRPr lang="zh-CN" altLang="en-US" dirty="0"/>
          </a:p>
        </p:txBody>
      </p:sp>
      <p:sp>
        <p:nvSpPr>
          <p:cNvPr id="3" name="内容占位符 2"/>
          <p:cNvSpPr>
            <a:spLocks noGrp="1"/>
          </p:cNvSpPr>
          <p:nvPr>
            <p:ph idx="1"/>
          </p:nvPr>
        </p:nvSpPr>
        <p:spPr>
          <a:xfrm>
            <a:off x="457200" y="4293096"/>
            <a:ext cx="8229600" cy="2710071"/>
          </a:xfrm>
        </p:spPr>
        <p:txBody>
          <a:bodyPr>
            <a:normAutofit/>
          </a:bodyPr>
          <a:lstStyle/>
          <a:p>
            <a:r>
              <a:rPr lang="en-US" altLang="zh-CN" dirty="0"/>
              <a:t>For speed: </a:t>
            </a:r>
            <a:r>
              <a:rPr lang="en-US" altLang="zh-CN" dirty="0">
                <a:solidFill>
                  <a:srgbClr val="FF0000"/>
                </a:solidFill>
              </a:rPr>
              <a:t>Also! structure advantage!</a:t>
            </a:r>
          </a:p>
          <a:p>
            <a:pPr>
              <a:buClr>
                <a:srgbClr val="00B050"/>
              </a:buClr>
              <a:buFont typeface="Wingdings" panose="05000000000000000000" pitchFamily="2" charset="2"/>
              <a:buChar char="Ø"/>
            </a:pPr>
            <a:r>
              <a:rPr lang="en-US" altLang="zh-CN" dirty="0">
                <a:highlight>
                  <a:srgbClr val="00FF00"/>
                </a:highlight>
              </a:rPr>
              <a:t>No bounding box proposals and subsequent pixel or feature resampling stage</a:t>
            </a:r>
          </a:p>
          <a:p>
            <a:pPr>
              <a:buClr>
                <a:srgbClr val="00B050"/>
              </a:buClr>
              <a:buFont typeface="Wingdings" panose="05000000000000000000" pitchFamily="2" charset="2"/>
              <a:buChar char="ü"/>
            </a:pPr>
            <a:r>
              <a:rPr lang="en-US" altLang="zh-CN" dirty="0">
                <a:highlight>
                  <a:srgbClr val="FFFF00"/>
                </a:highlight>
              </a:rPr>
              <a:t>A neural network predicts bounding boxes and class probabilities directly from full images in one evaluation</a:t>
            </a:r>
            <a:endParaRPr lang="zh-CN" altLang="en-US" dirty="0">
              <a:highlight>
                <a:srgbClr val="FFFF00"/>
              </a:highligh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1268760"/>
            <a:ext cx="728662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368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C1AC89F1-E3CD-4255-9446-3F9544CB53E1}"/>
              </a:ext>
            </a:extLst>
          </p:cNvPr>
          <p:cNvSpPr/>
          <p:nvPr/>
        </p:nvSpPr>
        <p:spPr>
          <a:xfrm>
            <a:off x="3443288" y="5395076"/>
            <a:ext cx="823912" cy="266172"/>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60CF842-B9D6-46C6-AC81-7AD926E20086}"/>
              </a:ext>
            </a:extLst>
          </p:cNvPr>
          <p:cNvSpPr/>
          <p:nvPr/>
        </p:nvSpPr>
        <p:spPr>
          <a:xfrm>
            <a:off x="2592939" y="5983191"/>
            <a:ext cx="226461" cy="189009"/>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A0ADD90-407F-467D-810D-52E92CD11116}"/>
              </a:ext>
            </a:extLst>
          </p:cNvPr>
          <p:cNvSpPr/>
          <p:nvPr/>
        </p:nvSpPr>
        <p:spPr>
          <a:xfrm>
            <a:off x="2670402" y="6250154"/>
            <a:ext cx="226461" cy="189009"/>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p:txBody>
          <a:bodyPr>
            <a:normAutofit/>
          </a:bodyPr>
          <a:lstStyle/>
          <a:p>
            <a:r>
              <a:rPr lang="en-US" altLang="zh-CN" sz="3600" dirty="0"/>
              <a:t>How (YOLO)unified detection works?</a:t>
            </a:r>
            <a:endParaRPr lang="zh-CN" altLang="en-US" sz="3600" dirty="0"/>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8" y="1196752"/>
            <a:ext cx="5457825"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9512" y="4797152"/>
            <a:ext cx="8640960" cy="2031325"/>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uses features from the entire image to predict each bounding box</a:t>
            </a:r>
          </a:p>
          <a:p>
            <a:pPr marL="285750" indent="-285750">
              <a:buFont typeface="Arial" panose="020B0604020202020204" pitchFamily="34" charset="0"/>
              <a:buChar char="•"/>
            </a:pPr>
            <a:r>
              <a:rPr lang="en-US" altLang="zh-CN" dirty="0"/>
              <a:t>predicts all bounding boxes across all classes for an image simultaneously?</a:t>
            </a:r>
          </a:p>
          <a:p>
            <a:pPr marL="285750" indent="-285750">
              <a:buClr>
                <a:srgbClr val="00B050"/>
              </a:buClr>
              <a:buFont typeface="Wingdings" panose="05000000000000000000" pitchFamily="2" charset="2"/>
              <a:buChar char="Ø"/>
            </a:pPr>
            <a:r>
              <a:rPr lang="en-US" altLang="zh-CN" dirty="0"/>
              <a:t>divides the input image into an </a:t>
            </a:r>
            <a:r>
              <a:rPr lang="en-US" altLang="zh-CN" dirty="0">
                <a:solidFill>
                  <a:srgbClr val="00B050"/>
                </a:solidFill>
              </a:rPr>
              <a:t>S*S grid</a:t>
            </a:r>
            <a:r>
              <a:rPr lang="en-US" altLang="zh-CN" dirty="0"/>
              <a:t>. If the center of an object falls into a grid cell, the cell is responsible for detecting that object.</a:t>
            </a:r>
          </a:p>
          <a:p>
            <a:pPr marL="285750" indent="-285750">
              <a:buClr>
                <a:srgbClr val="00B050"/>
              </a:buClr>
              <a:buFont typeface="Wingdings" panose="05000000000000000000" pitchFamily="2" charset="2"/>
              <a:buChar char="Ø"/>
            </a:pPr>
            <a:r>
              <a:rPr lang="en-US" altLang="zh-CN" dirty="0"/>
              <a:t>each grid cell predicts </a:t>
            </a:r>
            <a:r>
              <a:rPr lang="en-US" altLang="zh-CN" b="1" dirty="0">
                <a:solidFill>
                  <a:srgbClr val="0070C0"/>
                </a:solidFill>
              </a:rPr>
              <a:t>B</a:t>
            </a:r>
            <a:r>
              <a:rPr lang="en-US" altLang="zh-CN" dirty="0"/>
              <a:t> bounding boxes and confidence scores for those boxes</a:t>
            </a:r>
          </a:p>
          <a:p>
            <a:pPr marL="285750" indent="-285750">
              <a:buClr>
                <a:srgbClr val="00B050"/>
              </a:buClr>
              <a:buFont typeface="Wingdings" panose="05000000000000000000" pitchFamily="2" charset="2"/>
              <a:buChar char="Ø"/>
            </a:pPr>
            <a:r>
              <a:rPr lang="en-US" altLang="zh-CN" dirty="0"/>
              <a:t>Each grid also predicts </a:t>
            </a:r>
            <a:r>
              <a:rPr lang="en-US" altLang="zh-CN" b="1" dirty="0">
                <a:solidFill>
                  <a:srgbClr val="7030A0"/>
                </a:solidFill>
              </a:rPr>
              <a:t>C</a:t>
            </a:r>
            <a:r>
              <a:rPr lang="en-US" altLang="zh-CN" dirty="0"/>
              <a:t> conditional(conditioned on the grid cell containing an object) class probabilities</a:t>
            </a:r>
            <a:endParaRPr lang="zh-CN" altLang="zh-CN" dirty="0"/>
          </a:p>
        </p:txBody>
      </p:sp>
      <p:sp>
        <p:nvSpPr>
          <p:cNvPr id="4" name="TextBox 3">
            <a:extLst>
              <a:ext uri="{FF2B5EF4-FFF2-40B4-BE49-F238E27FC236}">
                <a16:creationId xmlns:a16="http://schemas.microsoft.com/office/drawing/2014/main" id="{4AEFA566-2C33-4465-A867-E1985FE00842}"/>
              </a:ext>
            </a:extLst>
          </p:cNvPr>
          <p:cNvSpPr txBox="1"/>
          <p:nvPr/>
        </p:nvSpPr>
        <p:spPr>
          <a:xfrm>
            <a:off x="228600" y="0"/>
            <a:ext cx="7848600" cy="646331"/>
          </a:xfrm>
          <a:prstGeom prst="rect">
            <a:avLst/>
          </a:prstGeom>
          <a:solidFill>
            <a:srgbClr val="FFC000"/>
          </a:solidFill>
        </p:spPr>
        <p:txBody>
          <a:bodyPr wrap="square" rtlCol="0">
            <a:spAutoFit/>
          </a:bodyPr>
          <a:lstStyle/>
          <a:p>
            <a:r>
              <a:rPr lang="en-US" dirty="0"/>
              <a:t>YOLO “frames object detection as a regression problem to spatially separated bounding boxes and associated class probabilities”</a:t>
            </a:r>
          </a:p>
        </p:txBody>
      </p:sp>
      <p:sp>
        <p:nvSpPr>
          <p:cNvPr id="8" name="TextBox 7">
            <a:extLst>
              <a:ext uri="{FF2B5EF4-FFF2-40B4-BE49-F238E27FC236}">
                <a16:creationId xmlns:a16="http://schemas.microsoft.com/office/drawing/2014/main" id="{2827A5D7-839B-4FD3-A305-E20A9070B35F}"/>
              </a:ext>
            </a:extLst>
          </p:cNvPr>
          <p:cNvSpPr txBox="1"/>
          <p:nvPr/>
        </p:nvSpPr>
        <p:spPr>
          <a:xfrm>
            <a:off x="200899" y="1485372"/>
            <a:ext cx="1676400" cy="3139321"/>
          </a:xfrm>
          <a:prstGeom prst="rect">
            <a:avLst/>
          </a:prstGeom>
          <a:solidFill>
            <a:schemeClr val="bg2">
              <a:lumMod val="75000"/>
            </a:schemeClr>
          </a:solidFill>
        </p:spPr>
        <p:txBody>
          <a:bodyPr wrap="square" rtlCol="0">
            <a:spAutoFit/>
          </a:bodyPr>
          <a:lstStyle/>
          <a:p>
            <a:r>
              <a:rPr lang="en-US" dirty="0"/>
              <a:t>It divides the image into an even grid and simultaneously predicts bounding boxes, confidence in those boxes, and class probabilities. </a:t>
            </a:r>
          </a:p>
        </p:txBody>
      </p:sp>
      <p:sp>
        <p:nvSpPr>
          <p:cNvPr id="9" name="TextBox 8">
            <a:extLst>
              <a:ext uri="{FF2B5EF4-FFF2-40B4-BE49-F238E27FC236}">
                <a16:creationId xmlns:a16="http://schemas.microsoft.com/office/drawing/2014/main" id="{EED2A584-4839-4982-BE89-1A4D4F5AC26F}"/>
              </a:ext>
            </a:extLst>
          </p:cNvPr>
          <p:cNvSpPr txBox="1"/>
          <p:nvPr/>
        </p:nvSpPr>
        <p:spPr>
          <a:xfrm>
            <a:off x="7266702" y="2133600"/>
            <a:ext cx="1877298" cy="1200329"/>
          </a:xfrm>
          <a:prstGeom prst="rect">
            <a:avLst/>
          </a:prstGeom>
          <a:solidFill>
            <a:schemeClr val="bg2">
              <a:lumMod val="75000"/>
            </a:schemeClr>
          </a:solidFill>
        </p:spPr>
        <p:txBody>
          <a:bodyPr wrap="square" rtlCol="0">
            <a:spAutoFit/>
          </a:bodyPr>
          <a:lstStyle/>
          <a:p>
            <a:r>
              <a:rPr lang="en-US" dirty="0"/>
              <a:t>Predictions encoded as an</a:t>
            </a:r>
          </a:p>
          <a:p>
            <a:r>
              <a:rPr lang="en-US" b="1" dirty="0">
                <a:solidFill>
                  <a:srgbClr val="00B050"/>
                </a:solidFill>
              </a:rPr>
              <a:t>S × S </a:t>
            </a:r>
            <a:r>
              <a:rPr lang="en-US" dirty="0"/>
              <a:t>× (</a:t>
            </a:r>
            <a:r>
              <a:rPr lang="en-US" dirty="0">
                <a:solidFill>
                  <a:srgbClr val="0070C0"/>
                </a:solidFill>
              </a:rPr>
              <a:t>B</a:t>
            </a:r>
            <a:r>
              <a:rPr lang="en-US" dirty="0"/>
              <a:t> ∗ </a:t>
            </a:r>
            <a:r>
              <a:rPr lang="en-US" dirty="0">
                <a:solidFill>
                  <a:srgbClr val="FF0000"/>
                </a:solidFill>
              </a:rPr>
              <a:t>5</a:t>
            </a:r>
            <a:r>
              <a:rPr lang="en-US" dirty="0"/>
              <a:t> + </a:t>
            </a:r>
            <a:r>
              <a:rPr lang="en-US" dirty="0">
                <a:solidFill>
                  <a:srgbClr val="7030A0"/>
                </a:solidFill>
              </a:rPr>
              <a:t>C</a:t>
            </a:r>
            <a:r>
              <a:rPr lang="en-US" dirty="0"/>
              <a:t>) </a:t>
            </a:r>
          </a:p>
          <a:p>
            <a:r>
              <a:rPr lang="en-US" dirty="0"/>
              <a:t>tensor</a:t>
            </a:r>
          </a:p>
        </p:txBody>
      </p:sp>
      <p:sp>
        <p:nvSpPr>
          <p:cNvPr id="10" name="Flowchart: Sequential Access Storage 9">
            <a:extLst>
              <a:ext uri="{FF2B5EF4-FFF2-40B4-BE49-F238E27FC236}">
                <a16:creationId xmlns:a16="http://schemas.microsoft.com/office/drawing/2014/main" id="{26169BC9-6747-44DC-8728-08148482A8E7}"/>
              </a:ext>
            </a:extLst>
          </p:cNvPr>
          <p:cNvSpPr/>
          <p:nvPr/>
        </p:nvSpPr>
        <p:spPr>
          <a:xfrm>
            <a:off x="6858000" y="3506388"/>
            <a:ext cx="2286000" cy="173646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Each bounding box consists of </a:t>
            </a:r>
            <a:r>
              <a:rPr lang="en-US" b="1" dirty="0">
                <a:solidFill>
                  <a:srgbClr val="FF0000"/>
                </a:solidFill>
              </a:rPr>
              <a:t>5</a:t>
            </a:r>
            <a:r>
              <a:rPr lang="en-US" dirty="0"/>
              <a:t> predictions: x, y, w, h, and confidence</a:t>
            </a:r>
          </a:p>
        </p:txBody>
      </p:sp>
    </p:spTree>
    <p:extLst>
      <p:ext uri="{BB962C8B-B14F-4D97-AF65-F5344CB8AC3E}">
        <p14:creationId xmlns:p14="http://schemas.microsoft.com/office/powerpoint/2010/main" val="4269531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a:t>How it works?</a:t>
            </a:r>
            <a:endParaRPr lang="zh-CN" altLang="en-US" sz="3600" dirty="0"/>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8" y="1273636"/>
            <a:ext cx="5457825"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5536" y="4725144"/>
            <a:ext cx="8824664" cy="738664"/>
          </a:xfrm>
          <a:prstGeom prst="rect">
            <a:avLst/>
          </a:prstGeom>
          <a:solidFill>
            <a:schemeClr val="bg1"/>
          </a:solidFill>
        </p:spPr>
        <p:txBody>
          <a:bodyPr wrap="square" rtlCol="0">
            <a:spAutoFit/>
          </a:bodyPr>
          <a:lstStyle/>
          <a:p>
            <a:r>
              <a:rPr lang="en-US" altLang="zh-CN" sz="2400" b="1" u="sng" dirty="0"/>
              <a:t>confidence scores</a:t>
            </a:r>
            <a:r>
              <a:rPr lang="en-US" altLang="zh-CN" sz="2400" dirty="0"/>
              <a:t>:</a:t>
            </a:r>
            <a:r>
              <a:rPr lang="en-US" altLang="zh-CN" dirty="0"/>
              <a:t> reflect how confident is that </a:t>
            </a:r>
            <a:r>
              <a:rPr lang="en-US" altLang="zh-CN" b="1" dirty="0">
                <a:solidFill>
                  <a:srgbClr val="0070C0"/>
                </a:solidFill>
              </a:rPr>
              <a:t>{the box contains an object} + {how accurate the box is} .</a:t>
            </a:r>
            <a:endParaRPr lang="zh-CN" altLang="en-US" b="1" dirty="0">
              <a:solidFill>
                <a:srgbClr val="0070C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737" y="5418931"/>
            <a:ext cx="191452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5536" y="5795972"/>
            <a:ext cx="8748464" cy="461665"/>
          </a:xfrm>
          <a:prstGeom prst="rect">
            <a:avLst/>
          </a:prstGeom>
          <a:solidFill>
            <a:schemeClr val="bg1"/>
          </a:solidFill>
        </p:spPr>
        <p:txBody>
          <a:bodyPr wrap="square" rtlCol="0">
            <a:spAutoFit/>
          </a:bodyPr>
          <a:lstStyle/>
          <a:p>
            <a:r>
              <a:rPr lang="en-US" altLang="zh-CN" sz="2400" b="1" dirty="0"/>
              <a:t>conditional class probabilities: </a:t>
            </a:r>
            <a:r>
              <a:rPr lang="en-US" altLang="zh-CN" dirty="0"/>
              <a:t>conditioned on the </a:t>
            </a:r>
            <a:r>
              <a:rPr lang="en-US" altLang="zh-CN" b="1" dirty="0">
                <a:solidFill>
                  <a:srgbClr val="0070C0"/>
                </a:solidFill>
              </a:rPr>
              <a:t>grid cell containing an object</a:t>
            </a:r>
            <a:endParaRPr lang="zh-CN" altLang="en-US" b="1" dirty="0">
              <a:solidFill>
                <a:srgbClr val="0070C0"/>
              </a:solidFill>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4" y="6309320"/>
            <a:ext cx="1619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2201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202B-67BE-4C6C-95F6-B62D93B7654C}"/>
              </a:ext>
            </a:extLst>
          </p:cNvPr>
          <p:cNvSpPr>
            <a:spLocks noGrp="1"/>
          </p:cNvSpPr>
          <p:nvPr>
            <p:ph type="title"/>
          </p:nvPr>
        </p:nvSpPr>
        <p:spPr>
          <a:xfrm>
            <a:off x="228600" y="-152400"/>
            <a:ext cx="7620000" cy="1143000"/>
          </a:xfrm>
        </p:spPr>
        <p:txBody>
          <a:bodyPr/>
          <a:lstStyle/>
          <a:p>
            <a:r>
              <a:rPr lang="en-US" dirty="0"/>
              <a:t>YOLO explained MORE</a:t>
            </a:r>
          </a:p>
        </p:txBody>
      </p:sp>
      <p:sp>
        <p:nvSpPr>
          <p:cNvPr id="3" name="Content Placeholder 2">
            <a:extLst>
              <a:ext uri="{FF2B5EF4-FFF2-40B4-BE49-F238E27FC236}">
                <a16:creationId xmlns:a16="http://schemas.microsoft.com/office/drawing/2014/main" id="{E437CCDA-77B7-4438-892F-C9C315DCEFF7}"/>
              </a:ext>
            </a:extLst>
          </p:cNvPr>
          <p:cNvSpPr>
            <a:spLocks noGrp="1"/>
          </p:cNvSpPr>
          <p:nvPr>
            <p:ph idx="1"/>
          </p:nvPr>
        </p:nvSpPr>
        <p:spPr>
          <a:xfrm>
            <a:off x="0" y="807712"/>
            <a:ext cx="7620000" cy="4800600"/>
          </a:xfrm>
        </p:spPr>
        <p:txBody>
          <a:bodyPr/>
          <a:lstStyle/>
          <a:p>
            <a:r>
              <a:rPr lang="en-US" dirty="0"/>
              <a:t>Each grid in the </a:t>
            </a:r>
            <a:r>
              <a:rPr lang="en-US" dirty="0" err="1"/>
              <a:t>SxS</a:t>
            </a:r>
            <a:r>
              <a:rPr lang="en-US" dirty="0"/>
              <a:t> grid partition predicts </a:t>
            </a:r>
            <a:r>
              <a:rPr lang="en-US" b="1" dirty="0"/>
              <a:t>one object</a:t>
            </a:r>
          </a:p>
          <a:p>
            <a:endParaRPr lang="en-US" dirty="0"/>
          </a:p>
          <a:p>
            <a:endParaRPr lang="en-US" dirty="0"/>
          </a:p>
          <a:p>
            <a:endParaRPr lang="en-US" dirty="0"/>
          </a:p>
          <a:p>
            <a:endParaRPr lang="en-US" dirty="0"/>
          </a:p>
          <a:p>
            <a:endParaRPr lang="en-US" dirty="0"/>
          </a:p>
          <a:p>
            <a:endParaRPr lang="en-US" dirty="0"/>
          </a:p>
          <a:p>
            <a:r>
              <a:rPr lang="en-US" sz="2000" dirty="0"/>
              <a:t>Then each grid can </a:t>
            </a:r>
            <a:br>
              <a:rPr lang="en-US" sz="2000" dirty="0"/>
            </a:br>
            <a:r>
              <a:rPr lang="en-US" sz="2000" dirty="0"/>
              <a:t>contribute to multiple</a:t>
            </a:r>
            <a:br>
              <a:rPr lang="en-US" sz="2000" dirty="0"/>
            </a:br>
            <a:r>
              <a:rPr lang="en-US" sz="2000" dirty="0"/>
              <a:t>bounding boxes for that object</a:t>
            </a:r>
          </a:p>
          <a:p>
            <a:endParaRPr lang="en-US" dirty="0"/>
          </a:p>
        </p:txBody>
      </p:sp>
      <p:pic>
        <p:nvPicPr>
          <p:cNvPr id="14338" name="Picture 2">
            <a:extLst>
              <a:ext uri="{FF2B5EF4-FFF2-40B4-BE49-F238E27FC236}">
                <a16:creationId xmlns:a16="http://schemas.microsoft.com/office/drawing/2014/main" id="{1B91E1DB-9861-43F8-802E-A5466086E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27916"/>
            <a:ext cx="4073705" cy="238835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C4B1E587-B389-40C5-B2D8-0EEA3FC2E4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671597"/>
            <a:ext cx="2232511" cy="22392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5F1D46-AEE9-45C7-BA56-C32531FFDB14}"/>
              </a:ext>
            </a:extLst>
          </p:cNvPr>
          <p:cNvSpPr txBox="1"/>
          <p:nvPr/>
        </p:nvSpPr>
        <p:spPr>
          <a:xfrm>
            <a:off x="4765495" y="1143000"/>
            <a:ext cx="4378505" cy="5724644"/>
          </a:xfrm>
          <a:prstGeom prst="rect">
            <a:avLst/>
          </a:prstGeom>
          <a:solidFill>
            <a:srgbClr val="FFFF00"/>
          </a:solidFill>
        </p:spPr>
        <p:txBody>
          <a:bodyPr wrap="square" rtlCol="0">
            <a:spAutoFit/>
          </a:bodyPr>
          <a:lstStyle/>
          <a:p>
            <a:pPr algn="l">
              <a:buFont typeface="Arial" panose="020B0604020202020204" pitchFamily="34" charset="0"/>
              <a:buChar char="•"/>
            </a:pPr>
            <a:r>
              <a:rPr lang="en-US" sz="1600" b="0" i="0" dirty="0">
                <a:solidFill>
                  <a:srgbClr val="292929"/>
                </a:solidFill>
                <a:effectLst/>
                <a:latin typeface="charter"/>
              </a:rPr>
              <a:t>predicts </a:t>
            </a:r>
            <a:r>
              <a:rPr lang="en-US" sz="1600" b="1" i="0" dirty="0">
                <a:solidFill>
                  <a:srgbClr val="292929"/>
                </a:solidFill>
                <a:effectLst/>
                <a:latin typeface="charter"/>
              </a:rPr>
              <a:t>B</a:t>
            </a:r>
            <a:r>
              <a:rPr lang="en-US" sz="1600" b="0" i="0" dirty="0">
                <a:solidFill>
                  <a:srgbClr val="292929"/>
                </a:solidFill>
                <a:effectLst/>
                <a:latin typeface="charter"/>
              </a:rPr>
              <a:t> boundary boxes &amp; each box has one </a:t>
            </a:r>
            <a:r>
              <a:rPr lang="en-US" sz="1600" b="1" i="0" dirty="0">
                <a:solidFill>
                  <a:srgbClr val="292929"/>
                </a:solidFill>
                <a:effectLst/>
                <a:latin typeface="charter"/>
              </a:rPr>
              <a:t>box confidence score</a:t>
            </a:r>
            <a:r>
              <a:rPr lang="en-US" sz="1600" b="0" i="0" dirty="0">
                <a:solidFill>
                  <a:srgbClr val="292929"/>
                </a:solidFill>
                <a:effectLst/>
                <a:latin typeface="charter"/>
              </a:rPr>
              <a:t>,</a:t>
            </a:r>
          </a:p>
          <a:p>
            <a:pPr algn="l">
              <a:buFont typeface="Arial" panose="020B0604020202020204" pitchFamily="34" charset="0"/>
              <a:buChar char="•"/>
            </a:pPr>
            <a:r>
              <a:rPr lang="en-US" sz="1600" b="0" i="0" dirty="0">
                <a:solidFill>
                  <a:srgbClr val="292929"/>
                </a:solidFill>
                <a:effectLst/>
                <a:latin typeface="charter"/>
              </a:rPr>
              <a:t>it detects </a:t>
            </a:r>
            <a:r>
              <a:rPr lang="en-US" sz="1600" b="1" i="0" dirty="0">
                <a:solidFill>
                  <a:srgbClr val="292929"/>
                </a:solidFill>
                <a:effectLst/>
                <a:latin typeface="charter"/>
              </a:rPr>
              <a:t>one</a:t>
            </a:r>
            <a:r>
              <a:rPr lang="en-US" sz="1600" b="0" i="0" dirty="0">
                <a:solidFill>
                  <a:srgbClr val="292929"/>
                </a:solidFill>
                <a:effectLst/>
                <a:latin typeface="charter"/>
              </a:rPr>
              <a:t> object only regardless of the number of boxes B,</a:t>
            </a:r>
          </a:p>
          <a:p>
            <a:pPr algn="l">
              <a:buFont typeface="Arial" panose="020B0604020202020204" pitchFamily="34" charset="0"/>
              <a:buChar char="•"/>
            </a:pPr>
            <a:r>
              <a:rPr lang="en-US" sz="1600" b="0" i="0" dirty="0">
                <a:solidFill>
                  <a:srgbClr val="292929"/>
                </a:solidFill>
                <a:effectLst/>
                <a:latin typeface="charter"/>
              </a:rPr>
              <a:t>it predicts </a:t>
            </a:r>
            <a:r>
              <a:rPr lang="en-US" sz="1600" b="1" i="0" dirty="0">
                <a:solidFill>
                  <a:srgbClr val="292929"/>
                </a:solidFill>
                <a:effectLst/>
                <a:latin typeface="charter"/>
              </a:rPr>
              <a:t>C</a:t>
            </a:r>
            <a:r>
              <a:rPr lang="en-US" sz="1600" b="0" i="0" dirty="0">
                <a:solidFill>
                  <a:srgbClr val="292929"/>
                </a:solidFill>
                <a:effectLst/>
                <a:latin typeface="charter"/>
              </a:rPr>
              <a:t> </a:t>
            </a:r>
            <a:r>
              <a:rPr lang="en-US" sz="1600" b="1" i="0" dirty="0">
                <a:solidFill>
                  <a:srgbClr val="292929"/>
                </a:solidFill>
                <a:effectLst/>
                <a:latin typeface="charter"/>
              </a:rPr>
              <a:t>conditional class probabilities</a:t>
            </a:r>
            <a:r>
              <a:rPr lang="en-US" sz="1600" b="0" i="0" dirty="0">
                <a:solidFill>
                  <a:srgbClr val="292929"/>
                </a:solidFill>
                <a:effectLst/>
                <a:latin typeface="charter"/>
              </a:rPr>
              <a:t> (one per class for the likeliness of the object class).</a:t>
            </a:r>
            <a:br>
              <a:rPr lang="en-US" sz="1600" b="0" i="0" dirty="0">
                <a:solidFill>
                  <a:srgbClr val="292929"/>
                </a:solidFill>
                <a:effectLst/>
                <a:latin typeface="charter"/>
              </a:rPr>
            </a:br>
            <a:br>
              <a:rPr lang="en-US" b="0" i="0" dirty="0">
                <a:solidFill>
                  <a:srgbClr val="292929"/>
                </a:solidFill>
                <a:effectLst/>
                <a:latin typeface="charter"/>
              </a:rPr>
            </a:br>
            <a:r>
              <a:rPr lang="en-US" b="0" i="0" dirty="0">
                <a:solidFill>
                  <a:srgbClr val="292929"/>
                </a:solidFill>
                <a:effectLst/>
                <a:latin typeface="charter"/>
                <a:sym typeface="Wingdings" panose="05000000000000000000" pitchFamily="2" charset="2"/>
              </a:rPr>
              <a:t>Example B= 2, C= 20  and </a:t>
            </a:r>
            <a:r>
              <a:rPr lang="en-US" b="0" i="0" dirty="0" err="1">
                <a:solidFill>
                  <a:srgbClr val="292929"/>
                </a:solidFill>
                <a:effectLst/>
                <a:latin typeface="charter"/>
                <a:sym typeface="Wingdings" panose="05000000000000000000" pitchFamily="2" charset="2"/>
              </a:rPr>
              <a:t>SxS</a:t>
            </a:r>
            <a:r>
              <a:rPr lang="en-US" b="0" i="0" dirty="0">
                <a:solidFill>
                  <a:srgbClr val="292929"/>
                </a:solidFill>
                <a:effectLst/>
                <a:latin typeface="charter"/>
                <a:sym typeface="Wingdings" panose="05000000000000000000" pitchFamily="2" charset="2"/>
              </a:rPr>
              <a:t>=7x7 grid</a:t>
            </a:r>
          </a:p>
          <a:p>
            <a:pPr marL="285750" indent="-285750" algn="l">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algn="l"/>
            <a:endParaRPr lang="en-US" b="0" i="0" dirty="0">
              <a:solidFill>
                <a:srgbClr val="292929"/>
              </a:solidFill>
              <a:effectLst/>
              <a:latin typeface="charter"/>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p>
        </p:txBody>
      </p:sp>
      <p:pic>
        <p:nvPicPr>
          <p:cNvPr id="9" name="Picture 2">
            <a:extLst>
              <a:ext uri="{FF2B5EF4-FFF2-40B4-BE49-F238E27FC236}">
                <a16:creationId xmlns:a16="http://schemas.microsoft.com/office/drawing/2014/main" id="{31AF3638-3A29-4351-908F-344373AE36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7" t="8736" r="3371" b="7142"/>
          <a:stretch/>
        </p:blipFill>
        <p:spPr bwMode="auto">
          <a:xfrm>
            <a:off x="3733800" y="3596951"/>
            <a:ext cx="5681712" cy="3248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137046-BE06-4208-B3B2-51B3D5AA1DCA}"/>
              </a:ext>
            </a:extLst>
          </p:cNvPr>
          <p:cNvSpPr txBox="1"/>
          <p:nvPr/>
        </p:nvSpPr>
        <p:spPr>
          <a:xfrm>
            <a:off x="6107922" y="50284"/>
            <a:ext cx="3036078" cy="946666"/>
          </a:xfrm>
          <a:prstGeom prst="rect">
            <a:avLst/>
          </a:prstGeom>
          <a:solidFill>
            <a:srgbClr val="00B0F0"/>
          </a:solidFill>
        </p:spPr>
        <p:txBody>
          <a:bodyPr wrap="square" rtlCol="0">
            <a:spAutoFit/>
          </a:bodyPr>
          <a:lstStyle/>
          <a:p>
            <a:r>
              <a:rPr lang="en-US" b="0" i="0" dirty="0">
                <a:solidFill>
                  <a:srgbClr val="292929"/>
                </a:solidFill>
                <a:effectLst/>
                <a:latin typeface="charter"/>
              </a:rPr>
              <a:t>YOLO’s prediction has a shape of (S, S, B×5 + C) = (7, 7, 2×5 + 20) = </a:t>
            </a:r>
            <a:r>
              <a:rPr lang="en-US" b="1" i="0" dirty="0">
                <a:solidFill>
                  <a:srgbClr val="292929"/>
                </a:solidFill>
                <a:effectLst/>
                <a:latin typeface="charter"/>
              </a:rPr>
              <a:t>(7, 7, 30)</a:t>
            </a:r>
            <a:endParaRPr lang="en-US" b="1" dirty="0"/>
          </a:p>
        </p:txBody>
      </p:sp>
      <p:cxnSp>
        <p:nvCxnSpPr>
          <p:cNvPr id="7" name="Connector: Curved 6">
            <a:extLst>
              <a:ext uri="{FF2B5EF4-FFF2-40B4-BE49-F238E27FC236}">
                <a16:creationId xmlns:a16="http://schemas.microsoft.com/office/drawing/2014/main" id="{811AC50D-646D-4854-92C2-F42D60D691FF}"/>
              </a:ext>
            </a:extLst>
          </p:cNvPr>
          <p:cNvCxnSpPr>
            <a:cxnSpLocks/>
          </p:cNvCxnSpPr>
          <p:nvPr/>
        </p:nvCxnSpPr>
        <p:spPr>
          <a:xfrm rot="5400000">
            <a:off x="6571503" y="2386852"/>
            <a:ext cx="4224245" cy="768350"/>
          </a:xfrm>
          <a:prstGeom prst="curvedConnector3">
            <a:avLst>
              <a:gd name="adj1" fmla="val 73634"/>
            </a:avLst>
          </a:prstGeom>
          <a:ln w="57150">
            <a:solidFill>
              <a:srgbClr val="0070C0"/>
            </a:solidFill>
            <a:tailEnd type="triangle"/>
          </a:ln>
        </p:spPr>
        <p:style>
          <a:lnRef idx="2">
            <a:schemeClr val="accent2"/>
          </a:lnRef>
          <a:fillRef idx="0">
            <a:schemeClr val="accent2"/>
          </a:fillRef>
          <a:effectRef idx="1">
            <a:schemeClr val="accent2"/>
          </a:effectRef>
          <a:fontRef idx="minor">
            <a:schemeClr val="tx1"/>
          </a:fontRef>
        </p:style>
      </p:cxnSp>
      <p:sp>
        <p:nvSpPr>
          <p:cNvPr id="16" name="Rectangle 15">
            <a:extLst>
              <a:ext uri="{FF2B5EF4-FFF2-40B4-BE49-F238E27FC236}">
                <a16:creationId xmlns:a16="http://schemas.microsoft.com/office/drawing/2014/main" id="{FC1D0822-69F7-4FF5-BB21-9D88052603F3}"/>
              </a:ext>
            </a:extLst>
          </p:cNvPr>
          <p:cNvSpPr/>
          <p:nvPr/>
        </p:nvSpPr>
        <p:spPr>
          <a:xfrm>
            <a:off x="6163859" y="2914083"/>
            <a:ext cx="609600" cy="187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12312E0-B353-4203-85A4-72DA6792A032}"/>
              </a:ext>
            </a:extLst>
          </p:cNvPr>
          <p:cNvSpPr/>
          <p:nvPr/>
        </p:nvSpPr>
        <p:spPr>
          <a:xfrm>
            <a:off x="6449794" y="4484326"/>
            <a:ext cx="789205" cy="544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4CE335-760E-4AEF-BB25-AFCD0327C226}"/>
              </a:ext>
            </a:extLst>
          </p:cNvPr>
          <p:cNvSpPr/>
          <p:nvPr/>
        </p:nvSpPr>
        <p:spPr>
          <a:xfrm>
            <a:off x="5657834" y="2953007"/>
            <a:ext cx="457201" cy="23096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2829596-907A-4E9C-BBE2-430524DFE1E3}"/>
              </a:ext>
            </a:extLst>
          </p:cNvPr>
          <p:cNvSpPr/>
          <p:nvPr/>
        </p:nvSpPr>
        <p:spPr>
          <a:xfrm>
            <a:off x="6324599" y="3736651"/>
            <a:ext cx="2327096" cy="30194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108B592-8739-46E8-9575-0F4ED00989A4}"/>
              </a:ext>
            </a:extLst>
          </p:cNvPr>
          <p:cNvSpPr/>
          <p:nvPr/>
        </p:nvSpPr>
        <p:spPr>
          <a:xfrm>
            <a:off x="6324599" y="4125987"/>
            <a:ext cx="2327096" cy="30194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63345F5-F651-4A0D-AF63-CE5C6873D6E2}"/>
              </a:ext>
            </a:extLst>
          </p:cNvPr>
          <p:cNvSpPr txBox="1"/>
          <p:nvPr/>
        </p:nvSpPr>
        <p:spPr>
          <a:xfrm>
            <a:off x="4268755" y="3135085"/>
            <a:ext cx="914400" cy="914400"/>
          </a:xfrm>
          <a:prstGeom prst="rect">
            <a:avLst/>
          </a:prstGeom>
          <a:noFill/>
        </p:spPr>
        <p:txBody>
          <a:bodyPr wrap="square" rtlCol="0">
            <a:spAutoFit/>
          </a:bodyPr>
          <a:lstStyle/>
          <a:p>
            <a:endParaRPr lang="en-US" dirty="0"/>
          </a:p>
        </p:txBody>
      </p:sp>
      <p:sp>
        <p:nvSpPr>
          <p:cNvPr id="19" name="TextBox 18">
            <a:extLst>
              <a:ext uri="{FF2B5EF4-FFF2-40B4-BE49-F238E27FC236}">
                <a16:creationId xmlns:a16="http://schemas.microsoft.com/office/drawing/2014/main" id="{5A06EE0D-0C89-4808-9315-6041B75EE797}"/>
              </a:ext>
            </a:extLst>
          </p:cNvPr>
          <p:cNvSpPr txBox="1"/>
          <p:nvPr/>
        </p:nvSpPr>
        <p:spPr>
          <a:xfrm>
            <a:off x="7479044" y="4986698"/>
            <a:ext cx="1791837" cy="276999"/>
          </a:xfrm>
          <a:prstGeom prst="rect">
            <a:avLst/>
          </a:prstGeom>
          <a:solidFill>
            <a:srgbClr val="FFFF00"/>
          </a:solidFill>
        </p:spPr>
        <p:txBody>
          <a:bodyPr wrap="none" rtlCol="0">
            <a:spAutoFit/>
          </a:bodyPr>
          <a:lstStyle/>
          <a:p>
            <a:r>
              <a:rPr lang="en-US" sz="1200" dirty="0"/>
              <a:t>#output values = 5x2 + 20</a:t>
            </a:r>
          </a:p>
        </p:txBody>
      </p:sp>
      <p:sp>
        <p:nvSpPr>
          <p:cNvPr id="27" name="TextBox 26">
            <a:extLst>
              <a:ext uri="{FF2B5EF4-FFF2-40B4-BE49-F238E27FC236}">
                <a16:creationId xmlns:a16="http://schemas.microsoft.com/office/drawing/2014/main" id="{345D5291-6D2F-4620-B520-E093131703E5}"/>
              </a:ext>
            </a:extLst>
          </p:cNvPr>
          <p:cNvSpPr txBox="1"/>
          <p:nvPr/>
        </p:nvSpPr>
        <p:spPr>
          <a:xfrm>
            <a:off x="7479706" y="6197544"/>
            <a:ext cx="1791837" cy="276999"/>
          </a:xfrm>
          <a:prstGeom prst="rect">
            <a:avLst/>
          </a:prstGeom>
          <a:solidFill>
            <a:srgbClr val="FFFF00"/>
          </a:solidFill>
        </p:spPr>
        <p:txBody>
          <a:bodyPr wrap="none" rtlCol="0">
            <a:spAutoFit/>
          </a:bodyPr>
          <a:lstStyle/>
          <a:p>
            <a:r>
              <a:rPr lang="en-US" sz="1200" dirty="0"/>
              <a:t>#output values = 5x2 + 20</a:t>
            </a:r>
          </a:p>
        </p:txBody>
      </p:sp>
      <p:sp>
        <p:nvSpPr>
          <p:cNvPr id="20" name="TextBox 19">
            <a:extLst>
              <a:ext uri="{FF2B5EF4-FFF2-40B4-BE49-F238E27FC236}">
                <a16:creationId xmlns:a16="http://schemas.microsoft.com/office/drawing/2014/main" id="{8886711C-3750-43D7-8D0D-A88208C5D5F2}"/>
              </a:ext>
            </a:extLst>
          </p:cNvPr>
          <p:cNvSpPr txBox="1"/>
          <p:nvPr/>
        </p:nvSpPr>
        <p:spPr>
          <a:xfrm>
            <a:off x="3250605" y="5845628"/>
            <a:ext cx="2362201" cy="923330"/>
          </a:xfrm>
          <a:prstGeom prst="rect">
            <a:avLst/>
          </a:prstGeom>
          <a:solidFill>
            <a:srgbClr val="92D050"/>
          </a:solidFill>
        </p:spPr>
        <p:txBody>
          <a:bodyPr wrap="square" rtlCol="0">
            <a:spAutoFit/>
          </a:bodyPr>
          <a:lstStyle/>
          <a:p>
            <a:r>
              <a:rPr lang="en-US" dirty="0"/>
              <a:t>Each bounding box has 5 output values  =</a:t>
            </a:r>
            <a:r>
              <a:rPr lang="en-US" dirty="0" err="1"/>
              <a:t>x.y,w,h,confidence</a:t>
            </a:r>
            <a:endParaRPr lang="en-US" dirty="0"/>
          </a:p>
        </p:txBody>
      </p:sp>
    </p:spTree>
    <p:extLst>
      <p:ext uri="{BB962C8B-B14F-4D97-AF65-F5344CB8AC3E}">
        <p14:creationId xmlns:p14="http://schemas.microsoft.com/office/powerpoint/2010/main" val="953997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YOLO Image Input">
            <a:extLst>
              <a:ext uri="{FF2B5EF4-FFF2-40B4-BE49-F238E27FC236}">
                <a16:creationId xmlns:a16="http://schemas.microsoft.com/office/drawing/2014/main" id="{13D740FA-8664-441D-A156-DD6D3DFD5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94" y="0"/>
            <a:ext cx="2259806" cy="225980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YOLO single Grid Bounding box-Box">
            <a:extLst>
              <a:ext uri="{FF2B5EF4-FFF2-40B4-BE49-F238E27FC236}">
                <a16:creationId xmlns:a16="http://schemas.microsoft.com/office/drawing/2014/main" id="{2178C299-405C-4BB3-88A8-B6ED27D99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120" y="0"/>
            <a:ext cx="48863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YOLO bounding box Combination">
            <a:extLst>
              <a:ext uri="{FF2B5EF4-FFF2-40B4-BE49-F238E27FC236}">
                <a16:creationId xmlns:a16="http://schemas.microsoft.com/office/drawing/2014/main" id="{DACE5AB0-BB52-4B44-909C-74E7EB0AE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133" y="4515208"/>
            <a:ext cx="2114647" cy="212115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YOLO conditional probability map">
            <a:extLst>
              <a:ext uri="{FF2B5EF4-FFF2-40B4-BE49-F238E27FC236}">
                <a16:creationId xmlns:a16="http://schemas.microsoft.com/office/drawing/2014/main" id="{DBFD6448-1F83-4822-A506-3683897A7E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05" y="2362200"/>
            <a:ext cx="3261195" cy="183442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YOLO test Result">
            <a:extLst>
              <a:ext uri="{FF2B5EF4-FFF2-40B4-BE49-F238E27FC236}">
                <a16:creationId xmlns:a16="http://schemas.microsoft.com/office/drawing/2014/main" id="{A6E992D9-E7D9-4DF5-8859-C7C08B7E07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1505" y="3200400"/>
            <a:ext cx="6040940"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7E9D75-7AA4-1C7D-5D6D-6373F23A41B4}"/>
              </a:ext>
            </a:extLst>
          </p:cNvPr>
          <p:cNvSpPr txBox="1"/>
          <p:nvPr/>
        </p:nvSpPr>
        <p:spPr>
          <a:xfrm>
            <a:off x="3733800" y="2677596"/>
            <a:ext cx="3299365" cy="523220"/>
          </a:xfrm>
          <a:prstGeom prst="rect">
            <a:avLst/>
          </a:prstGeom>
          <a:solidFill>
            <a:srgbClr val="FFC000"/>
          </a:solidFill>
        </p:spPr>
        <p:txBody>
          <a:bodyPr wrap="none" rtlCol="0">
            <a:spAutoFit/>
          </a:bodyPr>
          <a:lstStyle/>
          <a:p>
            <a:r>
              <a:rPr lang="en-US" sz="2800" dirty="0"/>
              <a:t>Just another example</a:t>
            </a:r>
          </a:p>
        </p:txBody>
      </p:sp>
    </p:spTree>
    <p:extLst>
      <p:ext uri="{BB962C8B-B14F-4D97-AF65-F5344CB8AC3E}">
        <p14:creationId xmlns:p14="http://schemas.microsoft.com/office/powerpoint/2010/main" val="2795973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3A12E-E6E6-D5CD-1740-F40DAD436D9D}"/>
              </a:ext>
            </a:extLst>
          </p:cNvPr>
          <p:cNvSpPr>
            <a:spLocks noGrp="1"/>
          </p:cNvSpPr>
          <p:nvPr>
            <p:ph type="title"/>
          </p:nvPr>
        </p:nvSpPr>
        <p:spPr>
          <a:xfrm>
            <a:off x="476250" y="1246458"/>
            <a:ext cx="7620000" cy="1143000"/>
          </a:xfrm>
        </p:spPr>
        <p:txBody>
          <a:bodyPr/>
          <a:lstStyle/>
          <a:p>
            <a:r>
              <a:rPr lang="en-US" b="1" dirty="0"/>
              <a:t>How good is a prediction? </a:t>
            </a:r>
            <a:r>
              <a:rPr lang="en-US" dirty="0"/>
              <a:t>– </a:t>
            </a:r>
            <a:r>
              <a:rPr lang="en-US" sz="4000" dirty="0">
                <a:highlight>
                  <a:srgbClr val="C0C0C0"/>
                </a:highlight>
              </a:rPr>
              <a:t>first anytime you make a decision you must have a </a:t>
            </a:r>
            <a:r>
              <a:rPr lang="en-US" sz="4000" dirty="0">
                <a:solidFill>
                  <a:srgbClr val="C00000"/>
                </a:solidFill>
                <a:highlight>
                  <a:srgbClr val="C0C0C0"/>
                </a:highlight>
              </a:rPr>
              <a:t>threshold</a:t>
            </a:r>
            <a:r>
              <a:rPr lang="en-US" sz="4000" dirty="0">
                <a:highlight>
                  <a:srgbClr val="C0C0C0"/>
                </a:highlight>
              </a:rPr>
              <a:t> on the confidence value to say the prediction is true or to reject it</a:t>
            </a:r>
            <a:endParaRPr lang="en-US" dirty="0">
              <a:highlight>
                <a:srgbClr val="C0C0C0"/>
              </a:highlight>
            </a:endParaRPr>
          </a:p>
        </p:txBody>
      </p:sp>
      <p:sp>
        <p:nvSpPr>
          <p:cNvPr id="3" name="Content Placeholder 2">
            <a:extLst>
              <a:ext uri="{FF2B5EF4-FFF2-40B4-BE49-F238E27FC236}">
                <a16:creationId xmlns:a16="http://schemas.microsoft.com/office/drawing/2014/main" id="{0DC8615C-AF2B-718F-5B5B-4CB33671D77A}"/>
              </a:ext>
            </a:extLst>
          </p:cNvPr>
          <p:cNvSpPr>
            <a:spLocks noGrp="1"/>
          </p:cNvSpPr>
          <p:nvPr>
            <p:ph idx="1"/>
          </p:nvPr>
        </p:nvSpPr>
        <p:spPr>
          <a:xfrm>
            <a:off x="457200" y="2188116"/>
            <a:ext cx="7620000" cy="4800600"/>
          </a:xfrm>
        </p:spPr>
        <p:txBody>
          <a:bodyPr>
            <a:normAutofit/>
          </a:bodyPr>
          <a:lstStyle/>
          <a:p>
            <a:pPr marL="114300" indent="0">
              <a:buNone/>
            </a:pPr>
            <a:endParaRPr lang="en-US" dirty="0"/>
          </a:p>
          <a:p>
            <a:endParaRPr lang="en-US" dirty="0"/>
          </a:p>
          <a:p>
            <a:endParaRPr lang="en-US" dirty="0"/>
          </a:p>
          <a:p>
            <a:endParaRPr lang="en-US" dirty="0"/>
          </a:p>
          <a:p>
            <a:pPr marL="114300" indent="0">
              <a:buNone/>
            </a:pPr>
            <a:endParaRPr lang="en-US" dirty="0"/>
          </a:p>
        </p:txBody>
      </p:sp>
      <p:pic>
        <p:nvPicPr>
          <p:cNvPr id="12290" name="Picture 2" descr="One-stage object detection">
            <a:extLst>
              <a:ext uri="{FF2B5EF4-FFF2-40B4-BE49-F238E27FC236}">
                <a16:creationId xmlns:a16="http://schemas.microsoft.com/office/drawing/2014/main" id="{3069B0BB-4201-D110-3482-4DE389B71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733800"/>
            <a:ext cx="5224192" cy="2990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8A2D79-74CF-66D8-8171-7B37AD8C0039}"/>
              </a:ext>
            </a:extLst>
          </p:cNvPr>
          <p:cNvSpPr txBox="1"/>
          <p:nvPr/>
        </p:nvSpPr>
        <p:spPr>
          <a:xfrm>
            <a:off x="228600" y="3733800"/>
            <a:ext cx="3352800" cy="1015663"/>
          </a:xfrm>
          <a:prstGeom prst="rect">
            <a:avLst/>
          </a:prstGeom>
          <a:solidFill>
            <a:srgbClr val="FFC000"/>
          </a:solidFill>
        </p:spPr>
        <p:txBody>
          <a:bodyPr wrap="square" rtlCol="0">
            <a:spAutoFit/>
          </a:bodyPr>
          <a:lstStyle/>
          <a:p>
            <a:r>
              <a:rPr lang="en-US" sz="2000" dirty="0"/>
              <a:t>If confidence &gt; Threshold</a:t>
            </a:r>
          </a:p>
          <a:p>
            <a:endParaRPr lang="en-US" sz="2000" dirty="0"/>
          </a:p>
          <a:p>
            <a:r>
              <a:rPr lang="en-US" sz="2000" dirty="0"/>
              <a:t>   prediction is good</a:t>
            </a:r>
          </a:p>
        </p:txBody>
      </p:sp>
    </p:spTree>
    <p:extLst>
      <p:ext uri="{BB962C8B-B14F-4D97-AF65-F5344CB8AC3E}">
        <p14:creationId xmlns:p14="http://schemas.microsoft.com/office/powerpoint/2010/main" val="2837580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EF5CF-4B34-4929-863B-F9180209AAA1}"/>
              </a:ext>
            </a:extLst>
          </p:cNvPr>
          <p:cNvSpPr>
            <a:spLocks noGrp="1"/>
          </p:cNvSpPr>
          <p:nvPr>
            <p:ph type="title"/>
          </p:nvPr>
        </p:nvSpPr>
        <p:spPr>
          <a:xfrm>
            <a:off x="457200" y="231551"/>
            <a:ext cx="7620000" cy="1143000"/>
          </a:xfrm>
        </p:spPr>
        <p:txBody>
          <a:bodyPr/>
          <a:lstStyle/>
          <a:p>
            <a:r>
              <a:rPr lang="en-US" sz="4400" b="1" dirty="0"/>
              <a:t>How good is a prediction? </a:t>
            </a:r>
            <a:r>
              <a:rPr lang="en-US" sz="4400" dirty="0"/>
              <a:t>– IOU – Intersection over Union</a:t>
            </a:r>
            <a:br>
              <a:rPr lang="en-US" sz="4400" dirty="0"/>
            </a:br>
            <a:r>
              <a:rPr lang="en-US" sz="3600" dirty="0">
                <a:solidFill>
                  <a:srgbClr val="FF0000"/>
                </a:solidFill>
              </a:rPr>
              <a:t>metric for how good localization is</a:t>
            </a:r>
            <a:endParaRPr lang="en-US" sz="4400" dirty="0">
              <a:solidFill>
                <a:srgbClr val="FF0000"/>
              </a:solidFill>
            </a:endParaRPr>
          </a:p>
        </p:txBody>
      </p:sp>
      <p:pic>
        <p:nvPicPr>
          <p:cNvPr id="10244" name="Picture 4" descr="Figure 1: An example of detecting a stop sign in an image. The predicted bounding box is drawn in red while the ground-truth bounding box is drawn in green. Our goal is to compute the Intersection of Union between these bounding box.">
            <a:extLst>
              <a:ext uri="{FF2B5EF4-FFF2-40B4-BE49-F238E27FC236}">
                <a16:creationId xmlns:a16="http://schemas.microsoft.com/office/drawing/2014/main" id="{F9FBDC24-11A2-4659-A0D7-1FF43CDC6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53413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Figure 2: Computing the Intersection of Union is as simple as dividing the area of overlap between the bounding boxes by the area of union (thank you to the excellent Pittsburg HW4 assignment for the inspiration for this figure).">
            <a:extLst>
              <a:ext uri="{FF2B5EF4-FFF2-40B4-BE49-F238E27FC236}">
                <a16:creationId xmlns:a16="http://schemas.microsoft.com/office/drawing/2014/main" id="{9812A61F-E745-4997-9893-A692C5595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172" y="4208920"/>
            <a:ext cx="3314700" cy="2585466"/>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Figure 3: An example of computing Intersection over Unions for various bounding boxes.">
            <a:extLst>
              <a:ext uri="{FF2B5EF4-FFF2-40B4-BE49-F238E27FC236}">
                <a16:creationId xmlns:a16="http://schemas.microsoft.com/office/drawing/2014/main" id="{BB84AE4F-0434-4AFC-B103-49C5B68ECD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69"/>
          <a:stretch/>
        </p:blipFill>
        <p:spPr bwMode="auto">
          <a:xfrm>
            <a:off x="936951" y="1643960"/>
            <a:ext cx="4775718" cy="2094807"/>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Figure 6: Computing the Intersection of Union using Python.">
            <a:extLst>
              <a:ext uri="{FF2B5EF4-FFF2-40B4-BE49-F238E27FC236}">
                <a16:creationId xmlns:a16="http://schemas.microsoft.com/office/drawing/2014/main" id="{9409F3D8-2FCD-483E-9647-5689263E19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01" t="17089" r="13999" b="25610"/>
          <a:stretch/>
        </p:blipFill>
        <p:spPr bwMode="auto">
          <a:xfrm>
            <a:off x="188686" y="3591530"/>
            <a:ext cx="3151414" cy="2056592"/>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Figure 7: A slightly better Intersection over Union score.">
            <a:extLst>
              <a:ext uri="{FF2B5EF4-FFF2-40B4-BE49-F238E27FC236}">
                <a16:creationId xmlns:a16="http://schemas.microsoft.com/office/drawing/2014/main" id="{E55F4C08-0BF4-4DF0-B39A-FC0E699277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333" t="17479" r="18000" b="27349"/>
          <a:stretch/>
        </p:blipFill>
        <p:spPr bwMode="auto">
          <a:xfrm>
            <a:off x="187131" y="5200795"/>
            <a:ext cx="3151414" cy="2138549"/>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Figure 8: Deriving the Intersection of Union evaluation metric for object detection.">
            <a:extLst>
              <a:ext uri="{FF2B5EF4-FFF2-40B4-BE49-F238E27FC236}">
                <a16:creationId xmlns:a16="http://schemas.microsoft.com/office/drawing/2014/main" id="{2FCC7B5E-C843-4EDD-8F6D-37B117C777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333" t="17479" r="15333" b="27349"/>
          <a:stretch/>
        </p:blipFill>
        <p:spPr bwMode="auto">
          <a:xfrm>
            <a:off x="3324810" y="3659459"/>
            <a:ext cx="2362200" cy="1541336"/>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Figure 9: Measuring object detection performance using Intersection over Union.">
            <a:extLst>
              <a:ext uri="{FF2B5EF4-FFF2-40B4-BE49-F238E27FC236}">
                <a16:creationId xmlns:a16="http://schemas.microsoft.com/office/drawing/2014/main" id="{76C186F3-0FF1-4FC6-A45C-E9BC7A65F4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333" t="17479" r="15333" b="27349"/>
          <a:stretch/>
        </p:blipFill>
        <p:spPr bwMode="auto">
          <a:xfrm>
            <a:off x="3276600" y="5268724"/>
            <a:ext cx="2478572" cy="16172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858DFC-18A3-6A2E-43F4-C491CE6FEE42}"/>
              </a:ext>
            </a:extLst>
          </p:cNvPr>
          <p:cNvSpPr txBox="1"/>
          <p:nvPr/>
        </p:nvSpPr>
        <p:spPr>
          <a:xfrm>
            <a:off x="5780572" y="3538414"/>
            <a:ext cx="1991828" cy="1384995"/>
          </a:xfrm>
          <a:prstGeom prst="rect">
            <a:avLst/>
          </a:prstGeom>
          <a:solidFill>
            <a:srgbClr val="FFC000"/>
          </a:solidFill>
        </p:spPr>
        <p:txBody>
          <a:bodyPr wrap="square" rtlCol="0">
            <a:spAutoFit/>
          </a:bodyPr>
          <a:lstStyle/>
          <a:p>
            <a:r>
              <a:rPr lang="en-US" sz="2800" dirty="0"/>
              <a:t>You specify an </a:t>
            </a:r>
            <a:r>
              <a:rPr lang="en-US" sz="2800" dirty="0">
                <a:solidFill>
                  <a:srgbClr val="FF0000"/>
                </a:solidFill>
              </a:rPr>
              <a:t>IOU threshold</a:t>
            </a:r>
          </a:p>
        </p:txBody>
      </p:sp>
      <p:sp>
        <p:nvSpPr>
          <p:cNvPr id="4" name="TextBox 3">
            <a:extLst>
              <a:ext uri="{FF2B5EF4-FFF2-40B4-BE49-F238E27FC236}">
                <a16:creationId xmlns:a16="http://schemas.microsoft.com/office/drawing/2014/main" id="{78C8C0A5-CEE1-8809-91A2-9D088EF0F068}"/>
              </a:ext>
            </a:extLst>
          </p:cNvPr>
          <p:cNvSpPr txBox="1"/>
          <p:nvPr/>
        </p:nvSpPr>
        <p:spPr>
          <a:xfrm>
            <a:off x="5486400" y="5983213"/>
            <a:ext cx="2025106" cy="923330"/>
          </a:xfrm>
          <a:prstGeom prst="rect">
            <a:avLst/>
          </a:prstGeom>
          <a:solidFill>
            <a:srgbClr val="FFC000"/>
          </a:solidFill>
        </p:spPr>
        <p:txBody>
          <a:bodyPr wrap="none" rtlCol="0">
            <a:spAutoFit/>
          </a:bodyPr>
          <a:lstStyle/>
          <a:p>
            <a:r>
              <a:rPr lang="en-US" dirty="0"/>
              <a:t>If IOU &gt; IOU thresh</a:t>
            </a:r>
          </a:p>
          <a:p>
            <a:endParaRPr lang="en-US" dirty="0"/>
          </a:p>
          <a:p>
            <a:r>
              <a:rPr lang="en-US" dirty="0"/>
              <a:t>   prediction is good</a:t>
            </a:r>
          </a:p>
        </p:txBody>
      </p:sp>
    </p:spTree>
    <p:extLst>
      <p:ext uri="{BB962C8B-B14F-4D97-AF65-F5344CB8AC3E}">
        <p14:creationId xmlns:p14="http://schemas.microsoft.com/office/powerpoint/2010/main" val="1473283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41C02-E137-4789-9FBF-0E26766ABA10}"/>
              </a:ext>
            </a:extLst>
          </p:cNvPr>
          <p:cNvSpPr>
            <a:spLocks noGrp="1"/>
          </p:cNvSpPr>
          <p:nvPr>
            <p:ph type="title"/>
          </p:nvPr>
        </p:nvSpPr>
        <p:spPr/>
        <p:txBody>
          <a:bodyPr/>
          <a:lstStyle/>
          <a:p>
            <a:r>
              <a:rPr lang="en-US" dirty="0"/>
              <a:t>ML CNN Architectures</a:t>
            </a:r>
          </a:p>
        </p:txBody>
      </p:sp>
      <p:sp>
        <p:nvSpPr>
          <p:cNvPr id="3" name="Text Placeholder 2">
            <a:extLst>
              <a:ext uri="{FF2B5EF4-FFF2-40B4-BE49-F238E27FC236}">
                <a16:creationId xmlns:a16="http://schemas.microsoft.com/office/drawing/2014/main" id="{B07CB27F-4721-4868-A294-C2528099DAA9}"/>
              </a:ext>
            </a:extLst>
          </p:cNvPr>
          <p:cNvSpPr>
            <a:spLocks noGrp="1"/>
          </p:cNvSpPr>
          <p:nvPr>
            <p:ph type="body" idx="1"/>
          </p:nvPr>
        </p:nvSpPr>
        <p:spPr/>
        <p:txBody>
          <a:bodyPr/>
          <a:lstStyle/>
          <a:p>
            <a:r>
              <a:rPr lang="en-US" dirty="0"/>
              <a:t>-- some HISTORY</a:t>
            </a:r>
          </a:p>
        </p:txBody>
      </p:sp>
    </p:spTree>
    <p:extLst>
      <p:ext uri="{BB962C8B-B14F-4D97-AF65-F5344CB8AC3E}">
        <p14:creationId xmlns:p14="http://schemas.microsoft.com/office/powerpoint/2010/main" val="1846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3A12E-E6E6-D5CD-1740-F40DAD436D9D}"/>
              </a:ext>
            </a:extLst>
          </p:cNvPr>
          <p:cNvSpPr>
            <a:spLocks noGrp="1"/>
          </p:cNvSpPr>
          <p:nvPr>
            <p:ph type="title"/>
          </p:nvPr>
        </p:nvSpPr>
        <p:spPr>
          <a:xfrm>
            <a:off x="435488" y="305393"/>
            <a:ext cx="7620000" cy="1143000"/>
          </a:xfrm>
        </p:spPr>
        <p:txBody>
          <a:bodyPr/>
          <a:lstStyle/>
          <a:p>
            <a:r>
              <a:rPr lang="en-US" b="1" dirty="0"/>
              <a:t>Overall, How good is a model?</a:t>
            </a:r>
            <a:r>
              <a:rPr lang="en-US" dirty="0"/>
              <a:t> – remember  Precision &amp; Recall</a:t>
            </a:r>
          </a:p>
        </p:txBody>
      </p:sp>
      <p:sp>
        <p:nvSpPr>
          <p:cNvPr id="3" name="Content Placeholder 2">
            <a:extLst>
              <a:ext uri="{FF2B5EF4-FFF2-40B4-BE49-F238E27FC236}">
                <a16:creationId xmlns:a16="http://schemas.microsoft.com/office/drawing/2014/main" id="{0DC8615C-AF2B-718F-5B5B-4CB33671D77A}"/>
              </a:ext>
            </a:extLst>
          </p:cNvPr>
          <p:cNvSpPr>
            <a:spLocks noGrp="1"/>
          </p:cNvSpPr>
          <p:nvPr>
            <p:ph idx="1"/>
          </p:nvPr>
        </p:nvSpPr>
        <p:spPr>
          <a:xfrm>
            <a:off x="457200" y="2188116"/>
            <a:ext cx="7620000" cy="4800600"/>
          </a:xfrm>
        </p:spPr>
        <p:txBody>
          <a:bodyPr>
            <a:normAutofit/>
          </a:bodyPr>
          <a:lstStyle/>
          <a:p>
            <a:pPr marL="114300" indent="0">
              <a:buNone/>
            </a:pPr>
            <a:endParaRPr lang="en-US" dirty="0"/>
          </a:p>
          <a:p>
            <a:endParaRPr lang="en-US" dirty="0"/>
          </a:p>
          <a:p>
            <a:endParaRPr lang="en-US" dirty="0"/>
          </a:p>
          <a:p>
            <a:endParaRPr lang="en-US" dirty="0"/>
          </a:p>
          <a:p>
            <a:pPr marL="114300" indent="0">
              <a:buNone/>
            </a:pPr>
            <a:endParaRPr lang="en-US" dirty="0"/>
          </a:p>
        </p:txBody>
      </p:sp>
      <p:pic>
        <p:nvPicPr>
          <p:cNvPr id="10244" name="Picture 4" descr="Precision versus accuracy. The bullseye represents the true value,... |  Download Scientific Diagram">
            <a:extLst>
              <a:ext uri="{FF2B5EF4-FFF2-40B4-BE49-F238E27FC236}">
                <a16:creationId xmlns:a16="http://schemas.microsoft.com/office/drawing/2014/main" id="{D7A4C4E9-7396-8B2E-2C51-71175FAF8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560" y="1448393"/>
            <a:ext cx="3995940" cy="267022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he Formula of Precision, Recall and IoU | Download ...">
            <a:extLst>
              <a:ext uri="{FF2B5EF4-FFF2-40B4-BE49-F238E27FC236}">
                <a16:creationId xmlns:a16="http://schemas.microsoft.com/office/drawing/2014/main" id="{EC38A988-2CB2-47F8-BC96-FA89BBE3DB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61" r="21624" b="32871"/>
          <a:stretch/>
        </p:blipFill>
        <p:spPr bwMode="auto">
          <a:xfrm>
            <a:off x="152040" y="1217360"/>
            <a:ext cx="3381375" cy="235794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lassification Metrics &amp; Thresholds Explained | by Kamil Mysiak | Towards  Data Science">
            <a:extLst>
              <a:ext uri="{FF2B5EF4-FFF2-40B4-BE49-F238E27FC236}">
                <a16:creationId xmlns:a16="http://schemas.microsoft.com/office/drawing/2014/main" id="{1F254075-64F7-5501-4858-E2013B473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53" y="4378791"/>
            <a:ext cx="6543675" cy="261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55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3A12E-E6E6-D5CD-1740-F40DAD436D9D}"/>
              </a:ext>
            </a:extLst>
          </p:cNvPr>
          <p:cNvSpPr>
            <a:spLocks noGrp="1"/>
          </p:cNvSpPr>
          <p:nvPr>
            <p:ph type="title"/>
          </p:nvPr>
        </p:nvSpPr>
        <p:spPr>
          <a:xfrm>
            <a:off x="404812" y="0"/>
            <a:ext cx="7620000" cy="1143000"/>
          </a:xfrm>
        </p:spPr>
        <p:txBody>
          <a:bodyPr/>
          <a:lstStyle/>
          <a:p>
            <a:r>
              <a:rPr lang="en-US" dirty="0"/>
              <a:t>Overall, How good is a model? – remember  Precision &amp; Recall</a:t>
            </a:r>
          </a:p>
        </p:txBody>
      </p:sp>
      <p:sp>
        <p:nvSpPr>
          <p:cNvPr id="3" name="Content Placeholder 2">
            <a:extLst>
              <a:ext uri="{FF2B5EF4-FFF2-40B4-BE49-F238E27FC236}">
                <a16:creationId xmlns:a16="http://schemas.microsoft.com/office/drawing/2014/main" id="{0DC8615C-AF2B-718F-5B5B-4CB33671D77A}"/>
              </a:ext>
            </a:extLst>
          </p:cNvPr>
          <p:cNvSpPr>
            <a:spLocks noGrp="1"/>
          </p:cNvSpPr>
          <p:nvPr>
            <p:ph idx="1"/>
          </p:nvPr>
        </p:nvSpPr>
        <p:spPr>
          <a:xfrm>
            <a:off x="457200" y="2188116"/>
            <a:ext cx="7620000" cy="4800600"/>
          </a:xfrm>
        </p:spPr>
        <p:txBody>
          <a:bodyPr>
            <a:normAutofit/>
          </a:bodyPr>
          <a:lstStyle/>
          <a:p>
            <a:pPr marL="114300" indent="0">
              <a:buNone/>
            </a:pPr>
            <a:endParaRPr lang="en-US" dirty="0"/>
          </a:p>
          <a:p>
            <a:endParaRPr lang="en-US" dirty="0"/>
          </a:p>
          <a:p>
            <a:endParaRPr lang="en-US" dirty="0"/>
          </a:p>
          <a:p>
            <a:endParaRPr lang="en-US" dirty="0"/>
          </a:p>
          <a:p>
            <a:pPr marL="114300" indent="0">
              <a:buNone/>
            </a:pPr>
            <a:endParaRPr lang="en-US" dirty="0"/>
          </a:p>
        </p:txBody>
      </p:sp>
      <p:pic>
        <p:nvPicPr>
          <p:cNvPr id="11266" name="Picture 2" descr="The Formula of Precision, Recall and IoU | Download ...">
            <a:extLst>
              <a:ext uri="{FF2B5EF4-FFF2-40B4-BE49-F238E27FC236}">
                <a16:creationId xmlns:a16="http://schemas.microsoft.com/office/drawing/2014/main" id="{EC38A988-2CB2-47F8-BC96-FA89BBE3D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61" r="21624" b="32871"/>
          <a:stretch/>
        </p:blipFill>
        <p:spPr bwMode="auto">
          <a:xfrm>
            <a:off x="152041" y="1217361"/>
            <a:ext cx="2591160" cy="1806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D06D47-7250-5F3C-20F4-2531B472ECAA}"/>
              </a:ext>
            </a:extLst>
          </p:cNvPr>
          <p:cNvSpPr txBox="1"/>
          <p:nvPr/>
        </p:nvSpPr>
        <p:spPr>
          <a:xfrm>
            <a:off x="3048000" y="1573271"/>
            <a:ext cx="4338175" cy="1200329"/>
          </a:xfrm>
          <a:prstGeom prst="rect">
            <a:avLst/>
          </a:prstGeom>
          <a:solidFill>
            <a:srgbClr val="FFC000"/>
          </a:solidFill>
        </p:spPr>
        <p:txBody>
          <a:bodyPr wrap="none" rtlCol="0">
            <a:spAutoFit/>
          </a:bodyPr>
          <a:lstStyle/>
          <a:p>
            <a:r>
              <a:rPr lang="en-US" b="0" i="0" dirty="0">
                <a:solidFill>
                  <a:srgbClr val="292929"/>
                </a:solidFill>
                <a:effectLst/>
                <a:latin typeface="source-serif-pro"/>
              </a:rPr>
              <a:t>Precision = % relevant results</a:t>
            </a:r>
          </a:p>
          <a:p>
            <a:endParaRPr lang="en-US" dirty="0">
              <a:solidFill>
                <a:srgbClr val="292929"/>
              </a:solidFill>
              <a:latin typeface="source-serif-pro"/>
            </a:endParaRPr>
          </a:p>
          <a:p>
            <a:r>
              <a:rPr lang="en-US" b="0" i="0" dirty="0">
                <a:solidFill>
                  <a:srgbClr val="292929"/>
                </a:solidFill>
                <a:effectLst/>
                <a:latin typeface="source-serif-pro"/>
              </a:rPr>
              <a:t>Recal</a:t>
            </a:r>
            <a:r>
              <a:rPr lang="en-US" dirty="0">
                <a:solidFill>
                  <a:srgbClr val="292929"/>
                </a:solidFill>
                <a:latin typeface="source-serif-pro"/>
              </a:rPr>
              <a:t>l = %</a:t>
            </a:r>
            <a:r>
              <a:rPr lang="en-US" b="0" i="0" dirty="0">
                <a:solidFill>
                  <a:srgbClr val="292929"/>
                </a:solidFill>
                <a:effectLst/>
                <a:latin typeface="source-serif-pro"/>
              </a:rPr>
              <a:t> relevant results that are correctly </a:t>
            </a:r>
            <a:br>
              <a:rPr lang="en-US" b="0" i="0" dirty="0">
                <a:solidFill>
                  <a:srgbClr val="292929"/>
                </a:solidFill>
                <a:effectLst/>
                <a:latin typeface="source-serif-pro"/>
              </a:rPr>
            </a:br>
            <a:r>
              <a:rPr lang="en-US" b="0" i="0" dirty="0">
                <a:solidFill>
                  <a:srgbClr val="292929"/>
                </a:solidFill>
                <a:effectLst/>
                <a:latin typeface="source-serif-pro"/>
              </a:rPr>
              <a:t>classified by the model you’re running</a:t>
            </a:r>
            <a:endParaRPr lang="en-US" dirty="0"/>
          </a:p>
        </p:txBody>
      </p:sp>
      <p:pic>
        <p:nvPicPr>
          <p:cNvPr id="11274" name="Picture 10">
            <a:extLst>
              <a:ext uri="{FF2B5EF4-FFF2-40B4-BE49-F238E27FC236}">
                <a16:creationId xmlns:a16="http://schemas.microsoft.com/office/drawing/2014/main" id="{DAEBBA17-E589-633B-3E59-3AEEBD5458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76" r="10744"/>
          <a:stretch/>
        </p:blipFill>
        <p:spPr bwMode="auto">
          <a:xfrm>
            <a:off x="228600" y="2904975"/>
            <a:ext cx="8153400" cy="399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933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3A12E-E6E6-D5CD-1740-F40DAD436D9D}"/>
              </a:ext>
            </a:extLst>
          </p:cNvPr>
          <p:cNvSpPr>
            <a:spLocks noGrp="1"/>
          </p:cNvSpPr>
          <p:nvPr>
            <p:ph type="title"/>
          </p:nvPr>
        </p:nvSpPr>
        <p:spPr/>
        <p:txBody>
          <a:bodyPr/>
          <a:lstStyle/>
          <a:p>
            <a:r>
              <a:rPr lang="en-US" dirty="0"/>
              <a:t>Overall, How good is a model – </a:t>
            </a:r>
            <a:r>
              <a:rPr lang="en-US" b="1" dirty="0"/>
              <a:t>Precision-Recall curves</a:t>
            </a:r>
          </a:p>
        </p:txBody>
      </p:sp>
      <p:sp>
        <p:nvSpPr>
          <p:cNvPr id="3" name="Content Placeholder 2">
            <a:extLst>
              <a:ext uri="{FF2B5EF4-FFF2-40B4-BE49-F238E27FC236}">
                <a16:creationId xmlns:a16="http://schemas.microsoft.com/office/drawing/2014/main" id="{0DC8615C-AF2B-718F-5B5B-4CB33671D77A}"/>
              </a:ext>
            </a:extLst>
          </p:cNvPr>
          <p:cNvSpPr>
            <a:spLocks noGrp="1"/>
          </p:cNvSpPr>
          <p:nvPr>
            <p:ph idx="1"/>
          </p:nvPr>
        </p:nvSpPr>
        <p:spPr>
          <a:xfrm>
            <a:off x="457200" y="1600200"/>
            <a:ext cx="8382000" cy="4800600"/>
          </a:xfrm>
        </p:spPr>
        <p:txBody>
          <a:bodyPr>
            <a:normAutofit/>
          </a:bodyPr>
          <a:lstStyle/>
          <a:p>
            <a:r>
              <a:rPr lang="en-US" b="1" dirty="0"/>
              <a:t>You can plot the change in values of Precision and Recall as your VARY the decision threshold (as go to right threshold goes down) </a:t>
            </a:r>
            <a:endParaRPr lang="en-US" b="0" i="0" dirty="0">
              <a:solidFill>
                <a:srgbClr val="060913"/>
              </a:solidFill>
              <a:effectLst/>
              <a:latin typeface="Inter"/>
            </a:endParaRPr>
          </a:p>
        </p:txBody>
      </p:sp>
      <p:pic>
        <p:nvPicPr>
          <p:cNvPr id="14338" name="Picture 2" descr="48%20AM">
            <a:extLst>
              <a:ext uri="{FF2B5EF4-FFF2-40B4-BE49-F238E27FC236}">
                <a16:creationId xmlns:a16="http://schemas.microsoft.com/office/drawing/2014/main" id="{009DC753-3B4A-2BDD-E366-4CDEA8335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09825"/>
            <a:ext cx="4884970" cy="4448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C7966A-8474-4031-2B4F-7C3711C4951E}"/>
              </a:ext>
            </a:extLst>
          </p:cNvPr>
          <p:cNvSpPr txBox="1"/>
          <p:nvPr/>
        </p:nvSpPr>
        <p:spPr>
          <a:xfrm>
            <a:off x="4286250" y="2971800"/>
            <a:ext cx="4724400" cy="2246769"/>
          </a:xfrm>
          <a:prstGeom prst="rect">
            <a:avLst/>
          </a:prstGeom>
          <a:solidFill>
            <a:srgbClr val="FFFF00"/>
          </a:solidFill>
        </p:spPr>
        <p:txBody>
          <a:bodyPr wrap="square" rtlCol="0">
            <a:spAutoFit/>
          </a:bodyPr>
          <a:lstStyle/>
          <a:p>
            <a:r>
              <a:rPr lang="en-US" sz="2800" b="1" dirty="0"/>
              <a:t>Average Precision </a:t>
            </a:r>
            <a:r>
              <a:rPr lang="en-US" sz="2800" dirty="0"/>
              <a:t>=</a:t>
            </a:r>
          </a:p>
          <a:p>
            <a:r>
              <a:rPr lang="en-US" sz="2800" dirty="0"/>
              <a:t>Area under the Precision-Recall curve</a:t>
            </a:r>
          </a:p>
          <a:p>
            <a:endParaRPr lang="en-US" sz="2800" dirty="0"/>
          </a:p>
          <a:p>
            <a:r>
              <a:rPr lang="en-US" sz="2800" dirty="0">
                <a:solidFill>
                  <a:srgbClr val="FF0000"/>
                </a:solidFill>
              </a:rPr>
              <a:t>&gt;&gt; higher the better</a:t>
            </a:r>
          </a:p>
        </p:txBody>
      </p:sp>
    </p:spTree>
    <p:extLst>
      <p:ext uri="{BB962C8B-B14F-4D97-AF65-F5344CB8AC3E}">
        <p14:creationId xmlns:p14="http://schemas.microsoft.com/office/powerpoint/2010/main" val="1949879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15F19-90FA-415A-A67A-3065BB0155B7}"/>
              </a:ext>
            </a:extLst>
          </p:cNvPr>
          <p:cNvSpPr>
            <a:spLocks noGrp="1"/>
          </p:cNvSpPr>
          <p:nvPr>
            <p:ph type="title"/>
          </p:nvPr>
        </p:nvSpPr>
        <p:spPr/>
        <p:txBody>
          <a:bodyPr/>
          <a:lstStyle/>
          <a:p>
            <a:r>
              <a:rPr lang="en-US" dirty="0"/>
              <a:t>NOTE on : Precision-Recall curve</a:t>
            </a:r>
          </a:p>
        </p:txBody>
      </p:sp>
      <p:sp>
        <p:nvSpPr>
          <p:cNvPr id="3" name="Content Placeholder 2">
            <a:extLst>
              <a:ext uri="{FF2B5EF4-FFF2-40B4-BE49-F238E27FC236}">
                <a16:creationId xmlns:a16="http://schemas.microsoft.com/office/drawing/2014/main" id="{B8E10B52-9A67-46A3-AA37-1E105C53D40D}"/>
              </a:ext>
            </a:extLst>
          </p:cNvPr>
          <p:cNvSpPr>
            <a:spLocks noGrp="1"/>
          </p:cNvSpPr>
          <p:nvPr>
            <p:ph idx="1"/>
          </p:nvPr>
        </p:nvSpPr>
        <p:spPr/>
        <p:txBody>
          <a:bodyPr/>
          <a:lstStyle/>
          <a:p>
            <a:r>
              <a:rPr lang="en-US" b="1" dirty="0">
                <a:solidFill>
                  <a:srgbClr val="C00000"/>
                </a:solidFill>
              </a:rPr>
              <a:t>A tradeoff typically –recall goes up as precision goes down</a:t>
            </a:r>
          </a:p>
        </p:txBody>
      </p:sp>
      <p:pic>
        <p:nvPicPr>
          <p:cNvPr id="10242" name="Picture 2">
            <a:extLst>
              <a:ext uri="{FF2B5EF4-FFF2-40B4-BE49-F238E27FC236}">
                <a16:creationId xmlns:a16="http://schemas.microsoft.com/office/drawing/2014/main" id="{91F469BC-4F87-4868-AE6A-7007B6434B6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012917"/>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946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5 Points 5">
            <a:extLst>
              <a:ext uri="{FF2B5EF4-FFF2-40B4-BE49-F238E27FC236}">
                <a16:creationId xmlns:a16="http://schemas.microsoft.com/office/drawing/2014/main" id="{390B9114-6662-8B63-DA4E-696D9B65FF2A}"/>
              </a:ext>
            </a:extLst>
          </p:cNvPr>
          <p:cNvSpPr/>
          <p:nvPr/>
        </p:nvSpPr>
        <p:spPr>
          <a:xfrm>
            <a:off x="49966" y="4417910"/>
            <a:ext cx="1575217" cy="91540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43A12E-E6E6-D5CD-1740-F40DAD436D9D}"/>
              </a:ext>
            </a:extLst>
          </p:cNvPr>
          <p:cNvSpPr>
            <a:spLocks noGrp="1"/>
          </p:cNvSpPr>
          <p:nvPr>
            <p:ph type="title"/>
          </p:nvPr>
        </p:nvSpPr>
        <p:spPr/>
        <p:txBody>
          <a:bodyPr/>
          <a:lstStyle/>
          <a:p>
            <a:r>
              <a:rPr lang="en-US" dirty="0"/>
              <a:t>Overall, How good is a model - </a:t>
            </a:r>
            <a:r>
              <a:rPr lang="en-US" sz="5400" b="1" dirty="0" err="1">
                <a:solidFill>
                  <a:srgbClr val="C00000"/>
                </a:solidFill>
              </a:rPr>
              <a:t>mAP</a:t>
            </a:r>
            <a:endParaRPr lang="en-US" b="1" dirty="0">
              <a:solidFill>
                <a:srgbClr val="C00000"/>
              </a:solidFill>
            </a:endParaRPr>
          </a:p>
        </p:txBody>
      </p:sp>
      <p:sp>
        <p:nvSpPr>
          <p:cNvPr id="3" name="Content Placeholder 2">
            <a:extLst>
              <a:ext uri="{FF2B5EF4-FFF2-40B4-BE49-F238E27FC236}">
                <a16:creationId xmlns:a16="http://schemas.microsoft.com/office/drawing/2014/main" id="{0DC8615C-AF2B-718F-5B5B-4CB33671D77A}"/>
              </a:ext>
            </a:extLst>
          </p:cNvPr>
          <p:cNvSpPr>
            <a:spLocks noGrp="1"/>
          </p:cNvSpPr>
          <p:nvPr>
            <p:ph idx="1"/>
          </p:nvPr>
        </p:nvSpPr>
        <p:spPr/>
        <p:txBody>
          <a:bodyPr>
            <a:normAutofit/>
          </a:bodyPr>
          <a:lstStyle/>
          <a:p>
            <a:r>
              <a:rPr lang="en-US" sz="3200" b="1" dirty="0" err="1">
                <a:solidFill>
                  <a:srgbClr val="060913"/>
                </a:solidFill>
                <a:latin typeface="Inter"/>
              </a:rPr>
              <a:t>mAP</a:t>
            </a:r>
            <a:r>
              <a:rPr lang="en-US" sz="3200" dirty="0">
                <a:solidFill>
                  <a:srgbClr val="060913"/>
                </a:solidFill>
                <a:latin typeface="Inter"/>
              </a:rPr>
              <a:t> = mean Average Precision is the </a:t>
            </a:r>
            <a:r>
              <a:rPr lang="en-US" sz="3200" b="0" i="0" dirty="0">
                <a:solidFill>
                  <a:srgbClr val="060913"/>
                </a:solidFill>
                <a:effectLst/>
                <a:latin typeface="Inter"/>
              </a:rPr>
              <a:t>average of AP over each class.</a:t>
            </a:r>
            <a:endParaRPr lang="en-US" sz="3200" dirty="0"/>
          </a:p>
        </p:txBody>
      </p:sp>
      <p:pic>
        <p:nvPicPr>
          <p:cNvPr id="10246" name="Picture 6" descr="Mean Average Precision Formula">
            <a:extLst>
              <a:ext uri="{FF2B5EF4-FFF2-40B4-BE49-F238E27FC236}">
                <a16:creationId xmlns:a16="http://schemas.microsoft.com/office/drawing/2014/main" id="{141E6DB2-4C57-FE11-722E-6D890A295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3048000"/>
            <a:ext cx="2600325" cy="1151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13AD41-E322-E2E9-1BCE-F2DFE6ED2596}"/>
              </a:ext>
            </a:extLst>
          </p:cNvPr>
          <p:cNvSpPr txBox="1"/>
          <p:nvPr/>
        </p:nvSpPr>
        <p:spPr>
          <a:xfrm>
            <a:off x="4572000" y="3448050"/>
            <a:ext cx="2596160" cy="369332"/>
          </a:xfrm>
          <a:prstGeom prst="rect">
            <a:avLst/>
          </a:prstGeom>
          <a:noFill/>
        </p:spPr>
        <p:txBody>
          <a:bodyPr wrap="none" rtlCol="0">
            <a:spAutoFit/>
          </a:bodyPr>
          <a:lstStyle/>
          <a:p>
            <a:r>
              <a:rPr lang="en-US" dirty="0"/>
              <a:t>where there are N classes</a:t>
            </a:r>
          </a:p>
        </p:txBody>
      </p:sp>
      <p:sp>
        <p:nvSpPr>
          <p:cNvPr id="5" name="TextBox 4">
            <a:extLst>
              <a:ext uri="{FF2B5EF4-FFF2-40B4-BE49-F238E27FC236}">
                <a16:creationId xmlns:a16="http://schemas.microsoft.com/office/drawing/2014/main" id="{1E15B7E3-DE93-DC45-E5E2-3B3AC7F707F7}"/>
              </a:ext>
            </a:extLst>
          </p:cNvPr>
          <p:cNvSpPr txBox="1"/>
          <p:nvPr/>
        </p:nvSpPr>
        <p:spPr>
          <a:xfrm>
            <a:off x="660191" y="5314266"/>
            <a:ext cx="7950409" cy="954107"/>
          </a:xfrm>
          <a:prstGeom prst="rect">
            <a:avLst/>
          </a:prstGeom>
          <a:solidFill>
            <a:srgbClr val="FFC000"/>
          </a:solidFill>
        </p:spPr>
        <p:txBody>
          <a:bodyPr wrap="square" rtlCol="0">
            <a:spAutoFit/>
          </a:bodyPr>
          <a:lstStyle/>
          <a:p>
            <a:r>
              <a:rPr lang="en-US" sz="2800" b="1" dirty="0" err="1"/>
              <a:t>mAP</a:t>
            </a:r>
            <a:r>
              <a:rPr lang="en-US" sz="2800" dirty="0"/>
              <a:t> is a common metric used to compare different MODELS trained on the same dataset</a:t>
            </a:r>
          </a:p>
        </p:txBody>
      </p:sp>
    </p:spTree>
    <p:extLst>
      <p:ext uri="{BB962C8B-B14F-4D97-AF65-F5344CB8AC3E}">
        <p14:creationId xmlns:p14="http://schemas.microsoft.com/office/powerpoint/2010/main" val="1123433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4703-6368-42D0-8683-C632256B509A}"/>
              </a:ext>
            </a:extLst>
          </p:cNvPr>
          <p:cNvSpPr>
            <a:spLocks noGrp="1"/>
          </p:cNvSpPr>
          <p:nvPr>
            <p:ph type="title"/>
          </p:nvPr>
        </p:nvSpPr>
        <p:spPr/>
        <p:txBody>
          <a:bodyPr/>
          <a:lstStyle/>
          <a:p>
            <a:r>
              <a:rPr lang="en-US" dirty="0"/>
              <a:t>Yolo (v1) comparison to Fast R-CNN model</a:t>
            </a:r>
          </a:p>
        </p:txBody>
      </p:sp>
      <p:sp>
        <p:nvSpPr>
          <p:cNvPr id="3" name="Content Placeholder 2">
            <a:extLst>
              <a:ext uri="{FF2B5EF4-FFF2-40B4-BE49-F238E27FC236}">
                <a16:creationId xmlns:a16="http://schemas.microsoft.com/office/drawing/2014/main" id="{F236A0F5-4A39-41DA-B75B-C28B9ED508A5}"/>
              </a:ext>
            </a:extLst>
          </p:cNvPr>
          <p:cNvSpPr>
            <a:spLocks noGrp="1"/>
          </p:cNvSpPr>
          <p:nvPr>
            <p:ph idx="1"/>
          </p:nvPr>
        </p:nvSpPr>
        <p:spPr/>
        <p:txBody>
          <a:bodyPr>
            <a:normAutofit/>
          </a:bodyPr>
          <a:lstStyle/>
          <a:p>
            <a:pPr lvl="1" fontAlgn="base"/>
            <a:r>
              <a:rPr lang="en-US" i="0" dirty="0" err="1">
                <a:solidFill>
                  <a:srgbClr val="273239"/>
                </a:solidFill>
                <a:effectLst/>
                <a:highlight>
                  <a:srgbClr val="FFFF00"/>
                </a:highlight>
                <a:latin typeface="urw-din"/>
              </a:rPr>
              <a:t>mAP</a:t>
            </a:r>
            <a:r>
              <a:rPr lang="en-US" i="0" dirty="0">
                <a:solidFill>
                  <a:srgbClr val="273239"/>
                </a:solidFill>
                <a:effectLst/>
                <a:highlight>
                  <a:srgbClr val="FFFF00"/>
                </a:highlight>
                <a:latin typeface="urw-din"/>
              </a:rPr>
              <a:t> of </a:t>
            </a:r>
            <a:r>
              <a:rPr lang="en-US" i="1" dirty="0">
                <a:solidFill>
                  <a:srgbClr val="273239"/>
                </a:solidFill>
                <a:effectLst/>
                <a:highlight>
                  <a:srgbClr val="FFFF00"/>
                </a:highlight>
                <a:latin typeface="urw-din"/>
              </a:rPr>
              <a:t>63.4%</a:t>
            </a:r>
            <a:r>
              <a:rPr lang="en-US" i="0" dirty="0">
                <a:solidFill>
                  <a:srgbClr val="273239"/>
                </a:solidFill>
                <a:effectLst/>
                <a:highlight>
                  <a:srgbClr val="FFFF00"/>
                </a:highlight>
                <a:latin typeface="urw-din"/>
              </a:rPr>
              <a:t> </a:t>
            </a:r>
            <a:r>
              <a:rPr lang="en-US" b="0" i="0" dirty="0">
                <a:solidFill>
                  <a:srgbClr val="273239"/>
                </a:solidFill>
                <a:effectLst/>
                <a:latin typeface="urw-din"/>
              </a:rPr>
              <a:t>when trained on </a:t>
            </a:r>
            <a:r>
              <a:rPr lang="en-US" b="0" i="0" dirty="0">
                <a:solidFill>
                  <a:srgbClr val="273239"/>
                </a:solidFill>
                <a:effectLst/>
                <a:latin typeface="urw-din"/>
                <a:hlinkClick r:id="rId2"/>
              </a:rPr>
              <a:t>Pascal VC 2007 </a:t>
            </a:r>
            <a:r>
              <a:rPr lang="en-US" dirty="0">
                <a:solidFill>
                  <a:srgbClr val="273239"/>
                </a:solidFill>
                <a:latin typeface="urw-din"/>
              </a:rPr>
              <a:t>(</a:t>
            </a:r>
            <a:r>
              <a:rPr lang="en-US" dirty="0">
                <a:solidFill>
                  <a:srgbClr val="273239"/>
                </a:solidFill>
                <a:latin typeface="urw-din"/>
                <a:hlinkClick r:id="rId3"/>
              </a:rPr>
              <a:t>read paper</a:t>
            </a:r>
            <a:r>
              <a:rPr lang="en-US" dirty="0">
                <a:solidFill>
                  <a:srgbClr val="273239"/>
                </a:solidFill>
                <a:latin typeface="urw-din"/>
              </a:rPr>
              <a:t>)</a:t>
            </a:r>
            <a:r>
              <a:rPr lang="en-US" b="0" i="0" dirty="0">
                <a:solidFill>
                  <a:srgbClr val="273239"/>
                </a:solidFill>
                <a:effectLst/>
                <a:latin typeface="urw-din"/>
              </a:rPr>
              <a:t>and </a:t>
            </a:r>
            <a:r>
              <a:rPr lang="en-US" b="0" i="0" dirty="0" err="1">
                <a:solidFill>
                  <a:srgbClr val="273239"/>
                </a:solidFill>
                <a:effectLst/>
                <a:latin typeface="urw-din"/>
                <a:hlinkClick r:id="rId4"/>
              </a:rPr>
              <a:t>voc</a:t>
            </a:r>
            <a:r>
              <a:rPr lang="en-US" b="0" i="0" dirty="0">
                <a:solidFill>
                  <a:srgbClr val="273239"/>
                </a:solidFill>
                <a:effectLst/>
                <a:latin typeface="urw-din"/>
                <a:hlinkClick r:id="rId4"/>
              </a:rPr>
              <a:t> 2012</a:t>
            </a:r>
            <a:r>
              <a:rPr lang="en-US" b="0" i="0" dirty="0">
                <a:solidFill>
                  <a:srgbClr val="273239"/>
                </a:solidFill>
                <a:effectLst/>
                <a:latin typeface="urw-din"/>
              </a:rPr>
              <a:t>,</a:t>
            </a:r>
          </a:p>
          <a:p>
            <a:pPr lvl="1" fontAlgn="base"/>
            <a:r>
              <a:rPr lang="en-US" b="1" i="0" dirty="0">
                <a:solidFill>
                  <a:srgbClr val="273239"/>
                </a:solidFill>
                <a:effectLst/>
                <a:latin typeface="urw-din"/>
              </a:rPr>
              <a:t>Fast YOLO </a:t>
            </a:r>
            <a:r>
              <a:rPr lang="en-US" b="0" i="0" dirty="0">
                <a:solidFill>
                  <a:srgbClr val="273239"/>
                </a:solidFill>
                <a:effectLst/>
                <a:latin typeface="urw-din"/>
              </a:rPr>
              <a:t>which is almost </a:t>
            </a:r>
            <a:r>
              <a:rPr lang="en-US" b="0" i="1" dirty="0">
                <a:solidFill>
                  <a:srgbClr val="273239"/>
                </a:solidFill>
                <a:effectLst/>
                <a:latin typeface="urw-din"/>
              </a:rPr>
              <a:t>3x</a:t>
            </a:r>
            <a:r>
              <a:rPr lang="en-US" b="0" i="0" dirty="0">
                <a:solidFill>
                  <a:srgbClr val="273239"/>
                </a:solidFill>
                <a:effectLst/>
                <a:latin typeface="urw-din"/>
              </a:rPr>
              <a:t> faster in result generation has </a:t>
            </a:r>
            <a:r>
              <a:rPr lang="en-US" b="0" i="0" dirty="0" err="1">
                <a:solidFill>
                  <a:srgbClr val="273239"/>
                </a:solidFill>
                <a:effectLst/>
                <a:highlight>
                  <a:srgbClr val="FFFF00"/>
                </a:highlight>
                <a:latin typeface="urw-din"/>
              </a:rPr>
              <a:t>mAP</a:t>
            </a:r>
            <a:r>
              <a:rPr lang="en-US" b="0" i="0" dirty="0">
                <a:solidFill>
                  <a:srgbClr val="273239"/>
                </a:solidFill>
                <a:effectLst/>
                <a:highlight>
                  <a:srgbClr val="FFFF00"/>
                </a:highlight>
                <a:latin typeface="urw-din"/>
              </a:rPr>
              <a:t> of 52%. </a:t>
            </a:r>
          </a:p>
          <a:p>
            <a:pPr lvl="1" fontAlgn="base"/>
            <a:endParaRPr lang="en-US" dirty="0">
              <a:solidFill>
                <a:srgbClr val="273239"/>
              </a:solidFill>
              <a:latin typeface="urw-din"/>
            </a:endParaRPr>
          </a:p>
          <a:p>
            <a:pPr lvl="1" fontAlgn="base"/>
            <a:endParaRPr lang="en-US" b="0" i="0" dirty="0">
              <a:solidFill>
                <a:srgbClr val="273239"/>
              </a:solidFill>
              <a:effectLst/>
              <a:latin typeface="urw-din"/>
            </a:endParaRPr>
          </a:p>
          <a:p>
            <a:pPr lvl="1" fontAlgn="base"/>
            <a:r>
              <a:rPr lang="en-US" b="1" i="0" dirty="0">
                <a:solidFill>
                  <a:srgbClr val="273239"/>
                </a:solidFill>
                <a:effectLst/>
                <a:latin typeface="urw-din"/>
              </a:rPr>
              <a:t>Fast R-CNN model </a:t>
            </a:r>
            <a:r>
              <a:rPr lang="en-US" b="0" i="0" dirty="0">
                <a:solidFill>
                  <a:srgbClr val="273239"/>
                </a:solidFill>
                <a:effectLst/>
                <a:latin typeface="urw-din"/>
              </a:rPr>
              <a:t>achieved </a:t>
            </a:r>
            <a:r>
              <a:rPr lang="en-US" b="0" i="1" dirty="0">
                <a:solidFill>
                  <a:srgbClr val="273239"/>
                </a:solidFill>
                <a:effectLst/>
                <a:latin typeface="urw-din"/>
              </a:rPr>
              <a:t>(</a:t>
            </a:r>
            <a:r>
              <a:rPr lang="en-US" b="0" i="1" dirty="0">
                <a:solidFill>
                  <a:srgbClr val="273239"/>
                </a:solidFill>
                <a:effectLst/>
                <a:highlight>
                  <a:srgbClr val="FFFF00"/>
                </a:highlight>
                <a:latin typeface="urw-din"/>
              </a:rPr>
              <a:t>71% </a:t>
            </a:r>
            <a:r>
              <a:rPr lang="en-US" b="0" i="1" dirty="0" err="1">
                <a:solidFill>
                  <a:srgbClr val="273239"/>
                </a:solidFill>
                <a:effectLst/>
                <a:highlight>
                  <a:srgbClr val="FFFF00"/>
                </a:highlight>
                <a:latin typeface="urw-din"/>
              </a:rPr>
              <a:t>mAP</a:t>
            </a:r>
            <a:r>
              <a:rPr lang="en-US" b="0" i="1" dirty="0">
                <a:solidFill>
                  <a:srgbClr val="273239"/>
                </a:solidFill>
                <a:effectLst/>
                <a:highlight>
                  <a:srgbClr val="FFFF00"/>
                </a:highlight>
                <a:latin typeface="urw-din"/>
              </a:rPr>
              <a:t>)</a:t>
            </a:r>
            <a:r>
              <a:rPr lang="en-US" b="0" i="0" dirty="0">
                <a:solidFill>
                  <a:srgbClr val="273239"/>
                </a:solidFill>
                <a:effectLst/>
                <a:highlight>
                  <a:srgbClr val="FFFF00"/>
                </a:highlight>
                <a:latin typeface="urw-din"/>
              </a:rPr>
              <a:t> </a:t>
            </a:r>
            <a:r>
              <a:rPr lang="en-US" b="0" i="0" dirty="0">
                <a:solidFill>
                  <a:srgbClr val="273239"/>
                </a:solidFill>
                <a:effectLst/>
                <a:latin typeface="urw-din"/>
              </a:rPr>
              <a:t>and also the R-CNN achieved </a:t>
            </a:r>
            <a:r>
              <a:rPr lang="en-US" b="0" i="1" dirty="0">
                <a:solidFill>
                  <a:srgbClr val="273239"/>
                </a:solidFill>
                <a:effectLst/>
                <a:latin typeface="urw-din"/>
              </a:rPr>
              <a:t>(</a:t>
            </a:r>
            <a:r>
              <a:rPr lang="en-US" b="0" i="1" dirty="0">
                <a:solidFill>
                  <a:srgbClr val="273239"/>
                </a:solidFill>
                <a:effectLst/>
                <a:highlight>
                  <a:srgbClr val="FFFF00"/>
                </a:highlight>
                <a:latin typeface="urw-din"/>
              </a:rPr>
              <a:t>66% </a:t>
            </a:r>
            <a:r>
              <a:rPr lang="en-US" b="0" i="1" dirty="0" err="1">
                <a:solidFill>
                  <a:srgbClr val="273239"/>
                </a:solidFill>
                <a:effectLst/>
                <a:highlight>
                  <a:srgbClr val="FFFF00"/>
                </a:highlight>
                <a:latin typeface="urw-din"/>
              </a:rPr>
              <a:t>mAP</a:t>
            </a:r>
            <a:r>
              <a:rPr lang="en-US" b="0" i="1" dirty="0">
                <a:solidFill>
                  <a:srgbClr val="273239"/>
                </a:solidFill>
                <a:effectLst/>
                <a:latin typeface="urw-din"/>
              </a:rPr>
              <a:t>)</a:t>
            </a:r>
            <a:r>
              <a:rPr lang="en-US" b="0" i="0" dirty="0">
                <a:solidFill>
                  <a:srgbClr val="273239"/>
                </a:solidFill>
                <a:effectLst/>
                <a:latin typeface="urw-din"/>
              </a:rPr>
              <a:t>.  </a:t>
            </a:r>
          </a:p>
          <a:p>
            <a:endParaRPr lang="en-US" dirty="0"/>
          </a:p>
        </p:txBody>
      </p:sp>
    </p:spTree>
    <p:extLst>
      <p:ext uri="{BB962C8B-B14F-4D97-AF65-F5344CB8AC3E}">
        <p14:creationId xmlns:p14="http://schemas.microsoft.com/office/powerpoint/2010/main" val="3759271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4703-6368-42D0-8683-C632256B509A}"/>
              </a:ext>
            </a:extLst>
          </p:cNvPr>
          <p:cNvSpPr>
            <a:spLocks noGrp="1"/>
          </p:cNvSpPr>
          <p:nvPr>
            <p:ph type="title"/>
          </p:nvPr>
        </p:nvSpPr>
        <p:spPr/>
        <p:txBody>
          <a:bodyPr/>
          <a:lstStyle/>
          <a:p>
            <a:r>
              <a:rPr lang="en-US" dirty="0"/>
              <a:t>Yolo (v1) benefits/disadvantages</a:t>
            </a:r>
          </a:p>
        </p:txBody>
      </p:sp>
      <p:sp>
        <p:nvSpPr>
          <p:cNvPr id="3" name="Content Placeholder 2">
            <a:extLst>
              <a:ext uri="{FF2B5EF4-FFF2-40B4-BE49-F238E27FC236}">
                <a16:creationId xmlns:a16="http://schemas.microsoft.com/office/drawing/2014/main" id="{F236A0F5-4A39-41DA-B75B-C28B9ED508A5}"/>
              </a:ext>
            </a:extLst>
          </p:cNvPr>
          <p:cNvSpPr>
            <a:spLocks noGrp="1"/>
          </p:cNvSpPr>
          <p:nvPr>
            <p:ph idx="1"/>
          </p:nvPr>
        </p:nvSpPr>
        <p:spPr/>
        <p:txBody>
          <a:bodyPr>
            <a:normAutofit/>
          </a:bodyPr>
          <a:lstStyle/>
          <a:p>
            <a:pPr algn="l" fontAlgn="base"/>
            <a:r>
              <a:rPr lang="en-US" b="1" i="0" dirty="0">
                <a:solidFill>
                  <a:srgbClr val="273239"/>
                </a:solidFill>
                <a:effectLst/>
                <a:latin typeface="urw-din"/>
              </a:rPr>
              <a:t>Benefits of YOLO:</a:t>
            </a:r>
            <a:r>
              <a:rPr lang="en-US" b="0" i="0" dirty="0">
                <a:solidFill>
                  <a:srgbClr val="273239"/>
                </a:solidFill>
                <a:effectLst/>
                <a:latin typeface="urw-din"/>
              </a:rPr>
              <a:t>  </a:t>
            </a:r>
          </a:p>
          <a:p>
            <a:pPr lvl="1" fontAlgn="base"/>
            <a:r>
              <a:rPr lang="en-US" b="0" i="0" dirty="0">
                <a:solidFill>
                  <a:srgbClr val="273239"/>
                </a:solidFill>
                <a:effectLst/>
                <a:latin typeface="urw-din"/>
              </a:rPr>
              <a:t>Process frames at the rate of </a:t>
            </a:r>
            <a:r>
              <a:rPr lang="en-US" b="0" i="1" dirty="0">
                <a:solidFill>
                  <a:srgbClr val="273239"/>
                </a:solidFill>
                <a:effectLst/>
                <a:latin typeface="urw-din"/>
              </a:rPr>
              <a:t>45 fps</a:t>
            </a:r>
            <a:r>
              <a:rPr lang="en-US" b="0" i="0" dirty="0">
                <a:solidFill>
                  <a:srgbClr val="273239"/>
                </a:solidFill>
                <a:effectLst/>
                <a:latin typeface="urw-din"/>
              </a:rPr>
              <a:t> (larger network) to </a:t>
            </a:r>
            <a:r>
              <a:rPr lang="en-US" b="0" i="1" dirty="0">
                <a:solidFill>
                  <a:srgbClr val="273239"/>
                </a:solidFill>
                <a:effectLst/>
                <a:latin typeface="urw-din"/>
              </a:rPr>
              <a:t>150 fps</a:t>
            </a:r>
            <a:r>
              <a:rPr lang="en-US" b="0" i="0" dirty="0">
                <a:solidFill>
                  <a:srgbClr val="273239"/>
                </a:solidFill>
                <a:effectLst/>
                <a:latin typeface="urw-din"/>
              </a:rPr>
              <a:t>(smaller network) which is better than real-time.</a:t>
            </a:r>
          </a:p>
          <a:p>
            <a:pPr lvl="1" fontAlgn="base"/>
            <a:r>
              <a:rPr lang="en-US" b="0" i="0" dirty="0">
                <a:solidFill>
                  <a:srgbClr val="273239"/>
                </a:solidFill>
                <a:effectLst/>
                <a:latin typeface="urw-din"/>
              </a:rPr>
              <a:t>The network is able to generalize the image better.</a:t>
            </a:r>
          </a:p>
          <a:p>
            <a:pPr algn="l" fontAlgn="base"/>
            <a:r>
              <a:rPr lang="en-US" b="1" i="0" dirty="0">
                <a:solidFill>
                  <a:srgbClr val="273239"/>
                </a:solidFill>
                <a:effectLst/>
                <a:latin typeface="urw-din"/>
              </a:rPr>
              <a:t>Disadvantages of YOLO (v1):</a:t>
            </a:r>
            <a:r>
              <a:rPr lang="en-US" b="0" i="0" dirty="0">
                <a:solidFill>
                  <a:srgbClr val="273239"/>
                </a:solidFill>
                <a:effectLst/>
                <a:latin typeface="urw-din"/>
              </a:rPr>
              <a:t>  </a:t>
            </a:r>
          </a:p>
          <a:p>
            <a:pPr lvl="1" fontAlgn="base"/>
            <a:r>
              <a:rPr lang="en-US" b="0" i="0" dirty="0">
                <a:solidFill>
                  <a:srgbClr val="273239"/>
                </a:solidFill>
                <a:effectLst/>
                <a:latin typeface="urw-din"/>
              </a:rPr>
              <a:t>Comparatively low recall and more localization error compared to Faster R_CNN.</a:t>
            </a:r>
          </a:p>
          <a:p>
            <a:pPr lvl="1" fontAlgn="base"/>
            <a:r>
              <a:rPr lang="en-US" b="0" i="0" dirty="0">
                <a:solidFill>
                  <a:srgbClr val="273239"/>
                </a:solidFill>
                <a:effectLst/>
                <a:latin typeface="urw-din"/>
              </a:rPr>
              <a:t>Struggles to detect close objects because each grid can propose only 2 bounding boxes.</a:t>
            </a:r>
          </a:p>
          <a:p>
            <a:pPr lvl="1" fontAlgn="base"/>
            <a:r>
              <a:rPr lang="en-US" b="0" i="0" dirty="0">
                <a:solidFill>
                  <a:srgbClr val="273239"/>
                </a:solidFill>
                <a:effectLst/>
                <a:highlight>
                  <a:srgbClr val="FFFF00"/>
                </a:highlight>
                <a:latin typeface="urw-din"/>
              </a:rPr>
              <a:t>Struggles to detect small objects.</a:t>
            </a:r>
          </a:p>
        </p:txBody>
      </p:sp>
    </p:spTree>
    <p:extLst>
      <p:ext uri="{BB962C8B-B14F-4D97-AF65-F5344CB8AC3E}">
        <p14:creationId xmlns:p14="http://schemas.microsoft.com/office/powerpoint/2010/main" val="3308314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202B-67BE-4C6C-95F6-B62D93B7654C}"/>
              </a:ext>
            </a:extLst>
          </p:cNvPr>
          <p:cNvSpPr>
            <a:spLocks noGrp="1"/>
          </p:cNvSpPr>
          <p:nvPr>
            <p:ph type="title"/>
          </p:nvPr>
        </p:nvSpPr>
        <p:spPr>
          <a:xfrm>
            <a:off x="76200" y="-23999"/>
            <a:ext cx="9067800" cy="965568"/>
          </a:xfrm>
          <a:solidFill>
            <a:schemeClr val="bg1"/>
          </a:solidFill>
        </p:spPr>
        <p:txBody>
          <a:bodyPr/>
          <a:lstStyle/>
          <a:p>
            <a:r>
              <a:rPr lang="en-US" dirty="0"/>
              <a:t>YOLO why issue with “small” objects</a:t>
            </a:r>
          </a:p>
        </p:txBody>
      </p:sp>
      <p:sp>
        <p:nvSpPr>
          <p:cNvPr id="3" name="Content Placeholder 2">
            <a:extLst>
              <a:ext uri="{FF2B5EF4-FFF2-40B4-BE49-F238E27FC236}">
                <a16:creationId xmlns:a16="http://schemas.microsoft.com/office/drawing/2014/main" id="{E437CCDA-77B7-4438-892F-C9C315DCEFF7}"/>
              </a:ext>
            </a:extLst>
          </p:cNvPr>
          <p:cNvSpPr>
            <a:spLocks noGrp="1"/>
          </p:cNvSpPr>
          <p:nvPr>
            <p:ph idx="1"/>
          </p:nvPr>
        </p:nvSpPr>
        <p:spPr>
          <a:xfrm>
            <a:off x="0" y="807712"/>
            <a:ext cx="7620000" cy="4800600"/>
          </a:xfrm>
        </p:spPr>
        <p:txBody>
          <a:bodyPr/>
          <a:lstStyle/>
          <a:p>
            <a:r>
              <a:rPr lang="en-US" dirty="0"/>
              <a:t>Each grid in the </a:t>
            </a:r>
            <a:r>
              <a:rPr lang="en-US" dirty="0" err="1"/>
              <a:t>SxS</a:t>
            </a:r>
            <a:r>
              <a:rPr lang="en-US" dirty="0"/>
              <a:t> grid partition predicts </a:t>
            </a:r>
            <a:r>
              <a:rPr lang="en-US" b="1" dirty="0"/>
              <a:t>one object</a:t>
            </a:r>
          </a:p>
          <a:p>
            <a:endParaRPr lang="en-US" dirty="0"/>
          </a:p>
          <a:p>
            <a:endParaRPr lang="en-US" dirty="0"/>
          </a:p>
          <a:p>
            <a:endParaRPr lang="en-US" dirty="0"/>
          </a:p>
          <a:p>
            <a:endParaRPr lang="en-US" dirty="0"/>
          </a:p>
          <a:p>
            <a:endParaRPr lang="en-US" dirty="0"/>
          </a:p>
          <a:p>
            <a:endParaRPr lang="en-US" dirty="0"/>
          </a:p>
          <a:p>
            <a:r>
              <a:rPr lang="en-US" dirty="0"/>
              <a:t>Then each grid can contribute to </a:t>
            </a:r>
            <a:br>
              <a:rPr lang="en-US" dirty="0"/>
            </a:br>
            <a:r>
              <a:rPr lang="en-US" dirty="0"/>
              <a:t>multiple bounding boxes for that object</a:t>
            </a:r>
          </a:p>
          <a:p>
            <a:endParaRPr lang="en-US" dirty="0"/>
          </a:p>
        </p:txBody>
      </p:sp>
      <p:pic>
        <p:nvPicPr>
          <p:cNvPr id="14338" name="Picture 2">
            <a:extLst>
              <a:ext uri="{FF2B5EF4-FFF2-40B4-BE49-F238E27FC236}">
                <a16:creationId xmlns:a16="http://schemas.microsoft.com/office/drawing/2014/main" id="{1B91E1DB-9861-43F8-802E-A5466086E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27916"/>
            <a:ext cx="4073705" cy="238835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C4B1E587-B389-40C5-B2D8-0EEA3FC2E4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4435906"/>
            <a:ext cx="2381215" cy="23883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5F1D46-AEE9-45C7-BA56-C32531FFDB14}"/>
              </a:ext>
            </a:extLst>
          </p:cNvPr>
          <p:cNvSpPr txBox="1"/>
          <p:nvPr/>
        </p:nvSpPr>
        <p:spPr>
          <a:xfrm>
            <a:off x="5105400" y="1538307"/>
            <a:ext cx="4378505" cy="5632311"/>
          </a:xfrm>
          <a:prstGeom prst="rect">
            <a:avLst/>
          </a:prstGeom>
          <a:solidFill>
            <a:srgbClr val="FFFF00"/>
          </a:solidFill>
        </p:spPr>
        <p:txBody>
          <a:bodyPr wrap="square" rtlCol="0">
            <a:spAutoFit/>
          </a:bodyPr>
          <a:lstStyle/>
          <a:p>
            <a:r>
              <a:rPr lang="en-US" b="1" dirty="0">
                <a:solidFill>
                  <a:srgbClr val="C00000"/>
                </a:solidFill>
                <a:latin typeface="charter"/>
              </a:rPr>
              <a:t>The</a:t>
            </a:r>
            <a:r>
              <a:rPr lang="en-US" b="1" i="0" dirty="0">
                <a:solidFill>
                  <a:srgbClr val="C00000"/>
                </a:solidFill>
                <a:effectLst/>
                <a:latin typeface="charter"/>
              </a:rPr>
              <a:t> one-object rule limits how close detected objects can be</a:t>
            </a:r>
          </a:p>
          <a:p>
            <a:pPr marL="285750" indent="-285750">
              <a:buFont typeface="Wingdings" panose="05000000000000000000" pitchFamily="2" charset="2"/>
              <a:buChar char="à"/>
            </a:pPr>
            <a:r>
              <a:rPr lang="en-US" dirty="0">
                <a:solidFill>
                  <a:srgbClr val="292929"/>
                </a:solidFill>
                <a:latin typeface="charter"/>
                <a:sym typeface="Wingdings" panose="05000000000000000000" pitchFamily="2" charset="2"/>
              </a:rPr>
              <a:t>Which is why Yolo(v1) has problems with detecting small objects</a:t>
            </a: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r>
              <a:rPr lang="en-US" dirty="0">
                <a:solidFill>
                  <a:srgbClr val="292929"/>
                </a:solidFill>
                <a:latin typeface="charter"/>
                <a:sym typeface="Wingdings" panose="05000000000000000000" pitchFamily="2" charset="2"/>
              </a:rPr>
              <a:t>Why there are only 5 out of 9 </a:t>
            </a:r>
            <a:r>
              <a:rPr lang="en-US" dirty="0" err="1">
                <a:solidFill>
                  <a:srgbClr val="292929"/>
                </a:solidFill>
                <a:latin typeface="charter"/>
                <a:sym typeface="Wingdings" panose="05000000000000000000" pitchFamily="2" charset="2"/>
              </a:rPr>
              <a:t>santas</a:t>
            </a:r>
            <a:r>
              <a:rPr lang="en-US" dirty="0">
                <a:solidFill>
                  <a:srgbClr val="292929"/>
                </a:solidFill>
                <a:latin typeface="charter"/>
                <a:sym typeface="Wingdings" panose="05000000000000000000" pitchFamily="2" charset="2"/>
              </a:rPr>
              <a:t> detected below</a:t>
            </a: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solidFill>
                <a:srgbClr val="292929"/>
              </a:solidFill>
              <a:latin typeface="charter"/>
              <a:sym typeface="Wingdings" panose="05000000000000000000" pitchFamily="2" charset="2"/>
            </a:endParaRPr>
          </a:p>
          <a:p>
            <a:pPr marL="285750" indent="-285750">
              <a:buFont typeface="Wingdings" panose="05000000000000000000" pitchFamily="2" charset="2"/>
              <a:buChar char="à"/>
            </a:pPr>
            <a:endParaRPr lang="en-US" dirty="0"/>
          </a:p>
        </p:txBody>
      </p:sp>
      <p:pic>
        <p:nvPicPr>
          <p:cNvPr id="14342" name="Picture 6">
            <a:extLst>
              <a:ext uri="{FF2B5EF4-FFF2-40B4-BE49-F238E27FC236}">
                <a16:creationId xmlns:a16="http://schemas.microsoft.com/office/drawing/2014/main" id="{CCC351C8-2649-42E3-945A-E0B235F24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296" y="4267200"/>
            <a:ext cx="3913503" cy="2388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878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B497-52E4-4117-877E-1A71C9CCD765}"/>
              </a:ext>
            </a:extLst>
          </p:cNvPr>
          <p:cNvSpPr>
            <a:spLocks noGrp="1"/>
          </p:cNvSpPr>
          <p:nvPr>
            <p:ph type="title"/>
          </p:nvPr>
        </p:nvSpPr>
        <p:spPr/>
        <p:txBody>
          <a:bodyPr/>
          <a:lstStyle/>
          <a:p>
            <a:r>
              <a:rPr lang="en-US" dirty="0">
                <a:hlinkClick r:id="rId2" action="ppaction://hlinkfile"/>
              </a:rPr>
              <a:t>YOLO</a:t>
            </a:r>
            <a:r>
              <a:rPr lang="en-US" dirty="0"/>
              <a:t> – You Only </a:t>
            </a:r>
            <a:br>
              <a:rPr lang="en-US" dirty="0"/>
            </a:br>
            <a:r>
              <a:rPr lang="en-US" dirty="0"/>
              <a:t>                 Look Once </a:t>
            </a:r>
            <a:r>
              <a:rPr lang="en-US" dirty="0">
                <a:solidFill>
                  <a:srgbClr val="FF0000"/>
                </a:solidFill>
              </a:rPr>
              <a:t>v2</a:t>
            </a:r>
          </a:p>
        </p:txBody>
      </p:sp>
      <p:sp>
        <p:nvSpPr>
          <p:cNvPr id="3" name="Content Placeholder 2">
            <a:extLst>
              <a:ext uri="{FF2B5EF4-FFF2-40B4-BE49-F238E27FC236}">
                <a16:creationId xmlns:a16="http://schemas.microsoft.com/office/drawing/2014/main" id="{B2AA925D-2CF6-4007-B7F9-43ACE8C30E32}"/>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60C453B6-B2D5-41A4-A70E-CA180EE22290}"/>
              </a:ext>
            </a:extLst>
          </p:cNvPr>
          <p:cNvSpPr txBox="1"/>
          <p:nvPr/>
        </p:nvSpPr>
        <p:spPr>
          <a:xfrm>
            <a:off x="6019800" y="254422"/>
            <a:ext cx="2522422" cy="1200329"/>
          </a:xfrm>
          <a:prstGeom prst="rect">
            <a:avLst/>
          </a:prstGeom>
          <a:solidFill>
            <a:srgbClr val="FFC000"/>
          </a:solidFill>
        </p:spPr>
        <p:txBody>
          <a:bodyPr wrap="none" rtlCol="0">
            <a:spAutoFit/>
          </a:bodyPr>
          <a:lstStyle/>
          <a:p>
            <a:r>
              <a:rPr lang="en-US" dirty="0"/>
              <a:t>This is a PROPOSAL-LESS</a:t>
            </a:r>
            <a:br>
              <a:rPr lang="en-US" dirty="0"/>
            </a:br>
            <a:r>
              <a:rPr lang="en-US" dirty="0"/>
              <a:t> – based method –where</a:t>
            </a:r>
            <a:br>
              <a:rPr lang="en-US" dirty="0"/>
            </a:br>
            <a:r>
              <a:rPr lang="en-US" dirty="0"/>
              <a:t>you do NOT propose a </a:t>
            </a:r>
            <a:br>
              <a:rPr lang="en-US" dirty="0"/>
            </a:br>
            <a:r>
              <a:rPr lang="en-US" dirty="0"/>
              <a:t>location/region</a:t>
            </a:r>
          </a:p>
        </p:txBody>
      </p:sp>
      <p:pic>
        <p:nvPicPr>
          <p:cNvPr id="5" name="Picture 4">
            <a:hlinkClick r:id="rId2" action="ppaction://hlinkfile"/>
            <a:extLst>
              <a:ext uri="{FF2B5EF4-FFF2-40B4-BE49-F238E27FC236}">
                <a16:creationId xmlns:a16="http://schemas.microsoft.com/office/drawing/2014/main" id="{55980A58-4C83-411F-8B9B-981B93A1F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64433"/>
            <a:ext cx="802005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CB0BC5C7-F696-4CC4-9510-0ABA599EA629}"/>
              </a:ext>
            </a:extLst>
          </p:cNvPr>
          <p:cNvSpPr txBox="1"/>
          <p:nvPr/>
        </p:nvSpPr>
        <p:spPr>
          <a:xfrm>
            <a:off x="609600" y="2438400"/>
            <a:ext cx="4191000" cy="2585323"/>
          </a:xfrm>
          <a:prstGeom prst="rect">
            <a:avLst/>
          </a:prstGeom>
          <a:solidFill>
            <a:srgbClr val="FFC000"/>
          </a:solidFill>
        </p:spPr>
        <p:txBody>
          <a:bodyPr wrap="square" rtlCol="0">
            <a:spAutoFit/>
          </a:bodyPr>
          <a:lstStyle/>
          <a:p>
            <a:r>
              <a:rPr lang="en-US" b="0" i="0" dirty="0">
                <a:solidFill>
                  <a:srgbClr val="292929"/>
                </a:solidFill>
                <a:effectLst/>
                <a:latin typeface="charter"/>
              </a:rPr>
              <a:t>Adds </a:t>
            </a:r>
            <a:r>
              <a:rPr lang="en-US" b="0" i="0" dirty="0">
                <a:solidFill>
                  <a:srgbClr val="292929"/>
                </a:solidFill>
                <a:effectLst/>
                <a:latin typeface="charter"/>
                <a:hlinkClick r:id="rId4"/>
              </a:rPr>
              <a:t>Batch Normalization</a:t>
            </a:r>
            <a:r>
              <a:rPr lang="en-US" b="0" i="0" dirty="0">
                <a:solidFill>
                  <a:srgbClr val="292929"/>
                </a:solidFill>
                <a:effectLst/>
                <a:latin typeface="charter"/>
              </a:rPr>
              <a:t> (read paper)</a:t>
            </a:r>
          </a:p>
          <a:p>
            <a:endParaRPr lang="en-US" dirty="0">
              <a:solidFill>
                <a:srgbClr val="292929"/>
              </a:solidFill>
              <a:latin typeface="charter"/>
            </a:endParaRPr>
          </a:p>
          <a:p>
            <a:r>
              <a:rPr lang="en-US" b="0" i="0" dirty="0">
                <a:solidFill>
                  <a:srgbClr val="555555"/>
                </a:solidFill>
                <a:effectLst/>
                <a:latin typeface="Helvetica Neue"/>
              </a:rPr>
              <a:t>is a technique for training very deep neural networks that standardizes the inputs to a layer for each mini-batch. This has the effect of stabilizing the learning process and dramatically reducing the number of training epochs required to train deep networks.</a:t>
            </a:r>
            <a:endParaRPr lang="en-US" dirty="0"/>
          </a:p>
        </p:txBody>
      </p:sp>
      <p:sp>
        <p:nvSpPr>
          <p:cNvPr id="8" name="TextBox 7">
            <a:extLst>
              <a:ext uri="{FF2B5EF4-FFF2-40B4-BE49-F238E27FC236}">
                <a16:creationId xmlns:a16="http://schemas.microsoft.com/office/drawing/2014/main" id="{0AF83B54-D4A6-4807-B9B7-CF8866667B64}"/>
              </a:ext>
            </a:extLst>
          </p:cNvPr>
          <p:cNvSpPr txBox="1"/>
          <p:nvPr/>
        </p:nvSpPr>
        <p:spPr>
          <a:xfrm>
            <a:off x="6019800" y="2667000"/>
            <a:ext cx="2667000" cy="954107"/>
          </a:xfrm>
          <a:prstGeom prst="rect">
            <a:avLst/>
          </a:prstGeom>
          <a:solidFill>
            <a:srgbClr val="00B0F0"/>
          </a:solidFill>
        </p:spPr>
        <p:txBody>
          <a:bodyPr wrap="square" rtlCol="0">
            <a:spAutoFit/>
          </a:bodyPr>
          <a:lstStyle/>
          <a:p>
            <a:r>
              <a:rPr lang="en-US" sz="2800" dirty="0">
                <a:hlinkClick r:id="rId5"/>
              </a:rPr>
              <a:t>See </a:t>
            </a:r>
            <a:r>
              <a:rPr lang="en-US" sz="2800" dirty="0" err="1">
                <a:hlinkClick r:id="rId5"/>
              </a:rPr>
              <a:t>Tensorflow</a:t>
            </a:r>
            <a:endParaRPr lang="en-US" sz="2800" dirty="0">
              <a:hlinkClick r:id="rId5"/>
            </a:endParaRPr>
          </a:p>
          <a:p>
            <a:r>
              <a:rPr lang="en-US" sz="2800" dirty="0">
                <a:hlinkClick r:id="rId5"/>
              </a:rPr>
              <a:t>Implementation</a:t>
            </a:r>
            <a:endParaRPr lang="en-US" sz="2800" dirty="0"/>
          </a:p>
        </p:txBody>
      </p:sp>
    </p:spTree>
    <p:extLst>
      <p:ext uri="{BB962C8B-B14F-4D97-AF65-F5344CB8AC3E}">
        <p14:creationId xmlns:p14="http://schemas.microsoft.com/office/powerpoint/2010/main" val="3223383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4703-6368-42D0-8683-C632256B509A}"/>
              </a:ext>
            </a:extLst>
          </p:cNvPr>
          <p:cNvSpPr>
            <a:spLocks noGrp="1"/>
          </p:cNvSpPr>
          <p:nvPr>
            <p:ph type="title"/>
          </p:nvPr>
        </p:nvSpPr>
        <p:spPr/>
        <p:txBody>
          <a:bodyPr/>
          <a:lstStyle/>
          <a:p>
            <a:r>
              <a:rPr lang="en-US" dirty="0"/>
              <a:t>Yolo v2, v3, v4, and so on</a:t>
            </a:r>
          </a:p>
        </p:txBody>
      </p:sp>
      <p:sp>
        <p:nvSpPr>
          <p:cNvPr id="5" name="Content Placeholder 4">
            <a:extLst>
              <a:ext uri="{FF2B5EF4-FFF2-40B4-BE49-F238E27FC236}">
                <a16:creationId xmlns:a16="http://schemas.microsoft.com/office/drawing/2014/main" id="{08B2BAEB-C6F2-489B-B6A8-CF66055FC75E}"/>
              </a:ext>
            </a:extLst>
          </p:cNvPr>
          <p:cNvSpPr>
            <a:spLocks noGrp="1"/>
          </p:cNvSpPr>
          <p:nvPr>
            <p:ph idx="1"/>
          </p:nvPr>
        </p:nvSpPr>
        <p:spPr/>
        <p:txBody>
          <a:bodyPr/>
          <a:lstStyle/>
          <a:p>
            <a:r>
              <a:rPr lang="en-US" dirty="0"/>
              <a:t>Look to web for details</a:t>
            </a:r>
          </a:p>
        </p:txBody>
      </p:sp>
      <p:pic>
        <p:nvPicPr>
          <p:cNvPr id="15362" name="Picture 2" descr="YOLO versus YOLO v2 versus YOLO v3 | Mastering Computer Vision with  TensorFlow 2.x">
            <a:extLst>
              <a:ext uri="{FF2B5EF4-FFF2-40B4-BE49-F238E27FC236}">
                <a16:creationId xmlns:a16="http://schemas.microsoft.com/office/drawing/2014/main" id="{F7C60D58-C412-4DA9-95D0-0ABE2B4F8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596265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210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75" y="0"/>
            <a:ext cx="8229600" cy="1139825"/>
          </a:xfrm>
        </p:spPr>
        <p:txBody>
          <a:bodyPr/>
          <a:lstStyle/>
          <a:p>
            <a:r>
              <a:rPr lang="en-US" dirty="0"/>
              <a:t>Some History to reflect on </a:t>
            </a:r>
          </a:p>
        </p:txBody>
      </p:sp>
      <p:sp>
        <p:nvSpPr>
          <p:cNvPr id="3" name="Content Placeholder 2"/>
          <p:cNvSpPr>
            <a:spLocks noGrp="1"/>
          </p:cNvSpPr>
          <p:nvPr>
            <p:ph idx="1"/>
          </p:nvPr>
        </p:nvSpPr>
        <p:spPr>
          <a:xfrm>
            <a:off x="422275" y="1201737"/>
            <a:ext cx="8229600" cy="4530725"/>
          </a:xfrm>
        </p:spPr>
        <p:txBody>
          <a:bodyPr/>
          <a:lstStyle/>
          <a:p>
            <a:r>
              <a:rPr lang="en-US" dirty="0"/>
              <a:t>The concept of learning Convolution mask and fully connected NN layers that make one network comes from 1998 paper by Y. </a:t>
            </a:r>
            <a:r>
              <a:rPr lang="en-US" dirty="0" err="1"/>
              <a:t>LeCun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3467100"/>
            <a:ext cx="7856537"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985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4703-6368-42D0-8683-C632256B509A}"/>
              </a:ext>
            </a:extLst>
          </p:cNvPr>
          <p:cNvSpPr>
            <a:spLocks noGrp="1"/>
          </p:cNvSpPr>
          <p:nvPr>
            <p:ph type="title"/>
          </p:nvPr>
        </p:nvSpPr>
        <p:spPr>
          <a:xfrm>
            <a:off x="96417" y="55984"/>
            <a:ext cx="7620000" cy="1143000"/>
          </a:xfrm>
        </p:spPr>
        <p:txBody>
          <a:bodyPr/>
          <a:lstStyle/>
          <a:p>
            <a:r>
              <a:rPr lang="en-US" dirty="0"/>
              <a:t>Yolo v2, v3, v4, </a:t>
            </a:r>
            <a:br>
              <a:rPr lang="en-US" dirty="0"/>
            </a:br>
            <a:r>
              <a:rPr lang="en-US" dirty="0"/>
              <a:t> so on</a:t>
            </a:r>
          </a:p>
        </p:txBody>
      </p:sp>
      <p:pic>
        <p:nvPicPr>
          <p:cNvPr id="13314" name="Picture 2">
            <a:extLst>
              <a:ext uri="{FF2B5EF4-FFF2-40B4-BE49-F238E27FC236}">
                <a16:creationId xmlns:a16="http://schemas.microsoft.com/office/drawing/2014/main" id="{4A7066D0-F983-4695-97AE-B217C3D92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5" y="2514600"/>
            <a:ext cx="4936596" cy="43434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08B2BAEB-C6F2-489B-B6A8-CF66055FC75E}"/>
              </a:ext>
            </a:extLst>
          </p:cNvPr>
          <p:cNvSpPr>
            <a:spLocks noGrp="1"/>
          </p:cNvSpPr>
          <p:nvPr>
            <p:ph idx="1"/>
          </p:nvPr>
        </p:nvSpPr>
        <p:spPr>
          <a:xfrm>
            <a:off x="101082" y="1143000"/>
            <a:ext cx="7620000" cy="4800600"/>
          </a:xfrm>
        </p:spPr>
        <p:txBody>
          <a:bodyPr/>
          <a:lstStyle/>
          <a:p>
            <a:r>
              <a:rPr lang="en-US" dirty="0"/>
              <a:t>Look to web for details</a:t>
            </a:r>
          </a:p>
        </p:txBody>
      </p:sp>
      <p:sp>
        <p:nvSpPr>
          <p:cNvPr id="3" name="Rectangle 2">
            <a:extLst>
              <a:ext uri="{FF2B5EF4-FFF2-40B4-BE49-F238E27FC236}">
                <a16:creationId xmlns:a16="http://schemas.microsoft.com/office/drawing/2014/main" id="{12535279-D334-41EC-9967-303558301BE2}"/>
              </a:ext>
            </a:extLst>
          </p:cNvPr>
          <p:cNvSpPr/>
          <p:nvPr/>
        </p:nvSpPr>
        <p:spPr>
          <a:xfrm>
            <a:off x="71535" y="3276600"/>
            <a:ext cx="4863764"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37272F-664D-4CAB-A3D1-104E56CFC1E9}"/>
              </a:ext>
            </a:extLst>
          </p:cNvPr>
          <p:cNvSpPr/>
          <p:nvPr/>
        </p:nvSpPr>
        <p:spPr>
          <a:xfrm>
            <a:off x="177633" y="6105331"/>
            <a:ext cx="4830498"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953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B497-52E4-4117-877E-1A71C9CCD765}"/>
              </a:ext>
            </a:extLst>
          </p:cNvPr>
          <p:cNvSpPr>
            <a:spLocks noGrp="1"/>
          </p:cNvSpPr>
          <p:nvPr>
            <p:ph type="title"/>
          </p:nvPr>
        </p:nvSpPr>
        <p:spPr>
          <a:xfrm>
            <a:off x="429208" y="108973"/>
            <a:ext cx="7620000" cy="1143000"/>
          </a:xfrm>
        </p:spPr>
        <p:txBody>
          <a:bodyPr/>
          <a:lstStyle/>
          <a:p>
            <a:r>
              <a:rPr lang="en-US" dirty="0"/>
              <a:t>SSD- Single Shot Multi-</a:t>
            </a:r>
            <a:br>
              <a:rPr lang="en-US" dirty="0"/>
            </a:br>
            <a:r>
              <a:rPr lang="en-US" dirty="0"/>
              <a:t>box Detector</a:t>
            </a:r>
            <a:endParaRPr lang="en-US" dirty="0">
              <a:solidFill>
                <a:srgbClr val="FF0000"/>
              </a:solidFill>
            </a:endParaRPr>
          </a:p>
        </p:txBody>
      </p:sp>
      <p:sp>
        <p:nvSpPr>
          <p:cNvPr id="3" name="Content Placeholder 2">
            <a:extLst>
              <a:ext uri="{FF2B5EF4-FFF2-40B4-BE49-F238E27FC236}">
                <a16:creationId xmlns:a16="http://schemas.microsoft.com/office/drawing/2014/main" id="{B2AA925D-2CF6-4007-B7F9-43ACE8C30E32}"/>
              </a:ext>
            </a:extLst>
          </p:cNvPr>
          <p:cNvSpPr>
            <a:spLocks noGrp="1"/>
          </p:cNvSpPr>
          <p:nvPr>
            <p:ph idx="1"/>
          </p:nvPr>
        </p:nvSpPr>
        <p:spPr>
          <a:xfrm>
            <a:off x="421432" y="1251972"/>
            <a:ext cx="7620000" cy="5529827"/>
          </a:xfrm>
        </p:spPr>
        <p:txBody>
          <a:bodyPr>
            <a:normAutofit fontScale="85000" lnSpcReduction="20000"/>
          </a:bodyPr>
          <a:lstStyle/>
          <a:p>
            <a:r>
              <a:rPr lang="en-US" dirty="0">
                <a:hlinkClick r:id="rId2"/>
              </a:rPr>
              <a:t>https://www.slideshare.net/xavigiro/object-detection-d2l4-2017-upc-deep-learning-for-computer-vision</a:t>
            </a:r>
            <a:endParaRPr lang="en-US" dirty="0"/>
          </a:p>
          <a:p>
            <a:r>
              <a:rPr lang="en-US" dirty="0"/>
              <a:t>See </a:t>
            </a:r>
            <a:r>
              <a:rPr lang="en-US" dirty="0">
                <a:hlinkClick r:id="rId3"/>
              </a:rPr>
              <a:t>https://www.cs.unc.edu/~wliu/papers/ssd.pdf</a:t>
            </a:r>
            <a:r>
              <a:rPr lang="en-US" dirty="0"/>
              <a:t> for original paper</a:t>
            </a:r>
          </a:p>
          <a:p>
            <a:endParaRPr lang="en-US" dirty="0"/>
          </a:p>
          <a:p>
            <a:endParaRPr lang="en-US" dirty="0"/>
          </a:p>
          <a:p>
            <a:endParaRPr lang="en-US" dirty="0"/>
          </a:p>
          <a:p>
            <a:endParaRPr lang="en-US" dirty="0"/>
          </a:p>
          <a:p>
            <a:endParaRPr lang="en-US" dirty="0"/>
          </a:p>
          <a:p>
            <a:endParaRPr lang="en-US" dirty="0"/>
          </a:p>
          <a:p>
            <a:endParaRPr lang="en-US" dirty="0"/>
          </a:p>
          <a:p>
            <a:r>
              <a:rPr lang="en-US" dirty="0"/>
              <a:t> (a) SSD only needs an input image and ground truth boxes for each object during training. </a:t>
            </a:r>
            <a:r>
              <a:rPr lang="en-US" b="1" dirty="0"/>
              <a:t>In a convolutional fashion, we evaluate a small set (e.g. 4) of default boxes of different aspect ratios at each location in several feature maps with different scales </a:t>
            </a:r>
            <a:r>
              <a:rPr lang="en-US" dirty="0"/>
              <a:t>(e.g. 8 × 8 and 4 × 4 in (b) and (c)). </a:t>
            </a:r>
            <a:r>
              <a:rPr lang="en-US" b="1" dirty="0">
                <a:solidFill>
                  <a:srgbClr val="0070C0"/>
                </a:solidFill>
              </a:rPr>
              <a:t>For each default box, we predict both the shape offsets and the confidences for all object categories ((c1, c2, · · · , </a:t>
            </a:r>
            <a:r>
              <a:rPr lang="en-US" b="1" dirty="0" err="1">
                <a:solidFill>
                  <a:srgbClr val="0070C0"/>
                </a:solidFill>
              </a:rPr>
              <a:t>cp</a:t>
            </a:r>
            <a:r>
              <a:rPr lang="en-US" b="1" dirty="0">
                <a:solidFill>
                  <a:srgbClr val="0070C0"/>
                </a:solidFill>
              </a:rPr>
              <a:t>)). </a:t>
            </a:r>
            <a:r>
              <a:rPr lang="en-US" dirty="0"/>
              <a:t>At training time, we first match these default boxes to the ground truth boxes. For example, we have matched two default boxes with the cat and one with the dog, which are treated as positives and the rest as negatives. The model loss is a weighted sum between localization loss (e.g. Smooth L1 [6]) and confidence loss (e.g. </a:t>
            </a:r>
            <a:r>
              <a:rPr lang="en-US" dirty="0" err="1"/>
              <a:t>Softmax</a:t>
            </a:r>
            <a:r>
              <a:rPr lang="en-US" dirty="0"/>
              <a:t>).</a:t>
            </a:r>
          </a:p>
        </p:txBody>
      </p:sp>
      <p:pic>
        <p:nvPicPr>
          <p:cNvPr id="5" name="Picture 4">
            <a:extLst>
              <a:ext uri="{FF2B5EF4-FFF2-40B4-BE49-F238E27FC236}">
                <a16:creationId xmlns:a16="http://schemas.microsoft.com/office/drawing/2014/main" id="{444D0980-B762-4A4C-9E04-563A92B3B4AB}"/>
              </a:ext>
            </a:extLst>
          </p:cNvPr>
          <p:cNvPicPr>
            <a:picLocks noChangeAspect="1"/>
          </p:cNvPicPr>
          <p:nvPr/>
        </p:nvPicPr>
        <p:blipFill>
          <a:blip r:embed="rId4"/>
          <a:stretch>
            <a:fillRect/>
          </a:stretch>
        </p:blipFill>
        <p:spPr>
          <a:xfrm>
            <a:off x="1295400" y="2061539"/>
            <a:ext cx="5076825" cy="1933575"/>
          </a:xfrm>
          <a:prstGeom prst="rect">
            <a:avLst/>
          </a:prstGeom>
        </p:spPr>
      </p:pic>
    </p:spTree>
    <p:extLst>
      <p:ext uri="{BB962C8B-B14F-4D97-AF65-F5344CB8AC3E}">
        <p14:creationId xmlns:p14="http://schemas.microsoft.com/office/powerpoint/2010/main" val="1131805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B62A-86F7-4CFA-B89E-324B8A9099A2}"/>
              </a:ext>
            </a:extLst>
          </p:cNvPr>
          <p:cNvSpPr>
            <a:spLocks noGrp="1"/>
          </p:cNvSpPr>
          <p:nvPr>
            <p:ph type="title"/>
          </p:nvPr>
        </p:nvSpPr>
        <p:spPr>
          <a:xfrm>
            <a:off x="457200" y="160337"/>
            <a:ext cx="5410200" cy="1143000"/>
          </a:xfrm>
        </p:spPr>
        <p:txBody>
          <a:bodyPr/>
          <a:lstStyle/>
          <a:p>
            <a:r>
              <a:rPr lang="en-US" dirty="0"/>
              <a:t>Comparison : </a:t>
            </a:r>
            <a:r>
              <a:rPr lang="en-US" sz="3600" dirty="0"/>
              <a:t>different techniques for detection</a:t>
            </a:r>
            <a:endParaRPr lang="en-US" dirty="0"/>
          </a:p>
        </p:txBody>
      </p:sp>
      <p:sp>
        <p:nvSpPr>
          <p:cNvPr id="3" name="Content Placeholder 2">
            <a:extLst>
              <a:ext uri="{FF2B5EF4-FFF2-40B4-BE49-F238E27FC236}">
                <a16:creationId xmlns:a16="http://schemas.microsoft.com/office/drawing/2014/main" id="{36A27F8C-400F-4A3E-AA6E-F56AEF2094E3}"/>
              </a:ext>
            </a:extLst>
          </p:cNvPr>
          <p:cNvSpPr>
            <a:spLocks noGrp="1"/>
          </p:cNvSpPr>
          <p:nvPr>
            <p:ph idx="1"/>
          </p:nvPr>
        </p:nvSpPr>
        <p:spPr>
          <a:xfrm>
            <a:off x="-152400" y="1524000"/>
            <a:ext cx="5721220" cy="4763278"/>
          </a:xfrm>
        </p:spPr>
        <p:txBody>
          <a:bodyPr/>
          <a:lstStyle/>
          <a:p>
            <a:r>
              <a:rPr lang="en-US" dirty="0" err="1"/>
              <a:t>mAP</a:t>
            </a:r>
            <a:r>
              <a:rPr lang="en-US" dirty="0"/>
              <a:t> = mean Average Precision </a:t>
            </a:r>
            <a:r>
              <a:rPr lang="en-US" sz="1800" dirty="0"/>
              <a:t>(higher is better)</a:t>
            </a:r>
            <a:endParaRPr lang="en-US" sz="2000" dirty="0"/>
          </a:p>
          <a:p>
            <a:r>
              <a:rPr lang="en-US" dirty="0"/>
              <a:t>FPS = frames per second </a:t>
            </a:r>
            <a:r>
              <a:rPr lang="en-US" sz="1800" dirty="0"/>
              <a:t>(higher the better)</a:t>
            </a:r>
          </a:p>
        </p:txBody>
      </p:sp>
      <p:pic>
        <p:nvPicPr>
          <p:cNvPr id="6146" name="Picture 2" descr="Image result for yolo ssd map">
            <a:extLst>
              <a:ext uri="{FF2B5EF4-FFF2-40B4-BE49-F238E27FC236}">
                <a16:creationId xmlns:a16="http://schemas.microsoft.com/office/drawing/2014/main" id="{56430DAE-326C-48A7-8515-0C89C6519D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54" r="4478"/>
          <a:stretch/>
        </p:blipFill>
        <p:spPr bwMode="auto">
          <a:xfrm>
            <a:off x="79234" y="3477209"/>
            <a:ext cx="9170638"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4F9E56BF-3287-436F-B0F7-4661B15558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32" t="5294" r="3968" b="7183"/>
          <a:stretch/>
        </p:blipFill>
        <p:spPr bwMode="auto">
          <a:xfrm>
            <a:off x="5376113" y="160337"/>
            <a:ext cx="3844087" cy="30400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B5D5F9-7AF3-4D71-BF49-7CF81276705B}"/>
              </a:ext>
            </a:extLst>
          </p:cNvPr>
          <p:cNvSpPr txBox="1"/>
          <p:nvPr/>
        </p:nvSpPr>
        <p:spPr>
          <a:xfrm>
            <a:off x="175727" y="6483842"/>
            <a:ext cx="4437561" cy="369332"/>
          </a:xfrm>
          <a:prstGeom prst="rect">
            <a:avLst/>
          </a:prstGeom>
          <a:solidFill>
            <a:srgbClr val="FFC000"/>
          </a:solidFill>
        </p:spPr>
        <p:txBody>
          <a:bodyPr wrap="none" rtlCol="0">
            <a:spAutoFit/>
          </a:bodyPr>
          <a:lstStyle/>
          <a:p>
            <a:r>
              <a:rPr lang="en-US" dirty="0"/>
              <a:t>NOTE = </a:t>
            </a:r>
            <a:r>
              <a:rPr lang="en-US" dirty="0" err="1"/>
              <a:t>mAP</a:t>
            </a:r>
            <a:r>
              <a:rPr lang="en-US" dirty="0"/>
              <a:t> then mean is over all the classes</a:t>
            </a:r>
          </a:p>
        </p:txBody>
      </p:sp>
      <p:sp>
        <p:nvSpPr>
          <p:cNvPr id="6" name="TextBox 5">
            <a:extLst>
              <a:ext uri="{FF2B5EF4-FFF2-40B4-BE49-F238E27FC236}">
                <a16:creationId xmlns:a16="http://schemas.microsoft.com/office/drawing/2014/main" id="{A735036E-4B71-4702-A397-3C5F54497DFF}"/>
              </a:ext>
            </a:extLst>
          </p:cNvPr>
          <p:cNvSpPr txBox="1"/>
          <p:nvPr/>
        </p:nvSpPr>
        <p:spPr>
          <a:xfrm>
            <a:off x="79234" y="2782669"/>
            <a:ext cx="5597494" cy="646331"/>
          </a:xfrm>
          <a:prstGeom prst="rect">
            <a:avLst/>
          </a:prstGeom>
          <a:solidFill>
            <a:srgbClr val="FFC000"/>
          </a:solidFill>
        </p:spPr>
        <p:txBody>
          <a:bodyPr wrap="none" rtlCol="0">
            <a:spAutoFit/>
          </a:bodyPr>
          <a:lstStyle/>
          <a:p>
            <a:r>
              <a:rPr lang="en-US" dirty="0"/>
              <a:t>NOTE:  you see different values as it can be over different </a:t>
            </a:r>
            <a:br>
              <a:rPr lang="en-US" dirty="0"/>
            </a:br>
            <a:r>
              <a:rPr lang="en-US" dirty="0"/>
              <a:t>datasets….so look at the comparison chart by chart.</a:t>
            </a:r>
          </a:p>
        </p:txBody>
      </p:sp>
    </p:spTree>
    <p:extLst>
      <p:ext uri="{BB962C8B-B14F-4D97-AF65-F5344CB8AC3E}">
        <p14:creationId xmlns:p14="http://schemas.microsoft.com/office/powerpoint/2010/main" val="1431319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B62A-86F7-4CFA-B89E-324B8A9099A2}"/>
              </a:ext>
            </a:extLst>
          </p:cNvPr>
          <p:cNvSpPr>
            <a:spLocks noGrp="1"/>
          </p:cNvSpPr>
          <p:nvPr>
            <p:ph type="title"/>
          </p:nvPr>
        </p:nvSpPr>
        <p:spPr>
          <a:xfrm>
            <a:off x="457200" y="160337"/>
            <a:ext cx="7620000" cy="677863"/>
          </a:xfrm>
        </p:spPr>
        <p:txBody>
          <a:bodyPr/>
          <a:lstStyle/>
          <a:p>
            <a:r>
              <a:rPr lang="en-US" dirty="0"/>
              <a:t>MORE –different versions</a:t>
            </a:r>
          </a:p>
        </p:txBody>
      </p:sp>
      <p:sp>
        <p:nvSpPr>
          <p:cNvPr id="3" name="Content Placeholder 2">
            <a:extLst>
              <a:ext uri="{FF2B5EF4-FFF2-40B4-BE49-F238E27FC236}">
                <a16:creationId xmlns:a16="http://schemas.microsoft.com/office/drawing/2014/main" id="{36A27F8C-400F-4A3E-AA6E-F56AEF2094E3}"/>
              </a:ext>
            </a:extLst>
          </p:cNvPr>
          <p:cNvSpPr>
            <a:spLocks noGrp="1"/>
          </p:cNvSpPr>
          <p:nvPr>
            <p:ph idx="1"/>
          </p:nvPr>
        </p:nvSpPr>
        <p:spPr>
          <a:xfrm>
            <a:off x="533400" y="1143000"/>
            <a:ext cx="7620000" cy="4800600"/>
          </a:xfrm>
        </p:spPr>
        <p:txBody>
          <a:bodyPr/>
          <a:lstStyle/>
          <a:p>
            <a:r>
              <a:rPr lang="en-US" dirty="0" err="1"/>
              <a:t>mAP</a:t>
            </a:r>
            <a:r>
              <a:rPr lang="en-US" dirty="0"/>
              <a:t> = mean Average Precision (higher is better)</a:t>
            </a:r>
          </a:p>
          <a:p>
            <a:r>
              <a:rPr lang="en-US" b="1" dirty="0"/>
              <a:t>Inference time </a:t>
            </a:r>
            <a:r>
              <a:rPr lang="en-US" dirty="0"/>
              <a:t>(</a:t>
            </a:r>
            <a:r>
              <a:rPr lang="en-US" dirty="0" err="1"/>
              <a:t>ms</a:t>
            </a:r>
            <a:r>
              <a:rPr lang="en-US" dirty="0"/>
              <a:t>) = time it takes for running image through prediction/inference model (lower is better)</a:t>
            </a:r>
          </a:p>
        </p:txBody>
      </p:sp>
      <p:pic>
        <p:nvPicPr>
          <p:cNvPr id="7170" name="Picture 2" descr="Image result for yolo ssd map">
            <a:extLst>
              <a:ext uri="{FF2B5EF4-FFF2-40B4-BE49-F238E27FC236}">
                <a16:creationId xmlns:a16="http://schemas.microsoft.com/office/drawing/2014/main" id="{60CE3373-F2B6-4C09-8C0D-C578D407A1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2" t="9463" r="1482" b="-9463"/>
          <a:stretch/>
        </p:blipFill>
        <p:spPr bwMode="auto">
          <a:xfrm>
            <a:off x="164454" y="2514600"/>
            <a:ext cx="7425017" cy="46290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A433E2-4F90-407D-B1A1-1E4D918C916D}"/>
              </a:ext>
            </a:extLst>
          </p:cNvPr>
          <p:cNvSpPr txBox="1"/>
          <p:nvPr/>
        </p:nvSpPr>
        <p:spPr>
          <a:xfrm>
            <a:off x="7010400" y="160337"/>
            <a:ext cx="1120820" cy="646331"/>
          </a:xfrm>
          <a:prstGeom prst="rect">
            <a:avLst/>
          </a:prstGeom>
          <a:solidFill>
            <a:srgbClr val="FFC000"/>
          </a:solidFill>
        </p:spPr>
        <p:txBody>
          <a:bodyPr wrap="none" rtlCol="0">
            <a:spAutoFit/>
          </a:bodyPr>
          <a:lstStyle/>
          <a:p>
            <a:r>
              <a:rPr lang="en-US" dirty="0"/>
              <a:t>Check out</a:t>
            </a:r>
            <a:br>
              <a:rPr lang="en-US" dirty="0"/>
            </a:br>
            <a:r>
              <a:rPr lang="en-US" dirty="0">
                <a:hlinkClick r:id="rId3"/>
              </a:rPr>
              <a:t>This Link</a:t>
            </a:r>
            <a:endParaRPr lang="en-US" dirty="0"/>
          </a:p>
        </p:txBody>
      </p:sp>
    </p:spTree>
    <p:extLst>
      <p:ext uri="{BB962C8B-B14F-4D97-AF65-F5344CB8AC3E}">
        <p14:creationId xmlns:p14="http://schemas.microsoft.com/office/powerpoint/2010/main" val="3829812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B62A-86F7-4CFA-B89E-324B8A9099A2}"/>
              </a:ext>
            </a:extLst>
          </p:cNvPr>
          <p:cNvSpPr>
            <a:spLocks noGrp="1"/>
          </p:cNvSpPr>
          <p:nvPr>
            <p:ph type="title"/>
          </p:nvPr>
        </p:nvSpPr>
        <p:spPr>
          <a:xfrm>
            <a:off x="457200" y="160337"/>
            <a:ext cx="5410200" cy="1143000"/>
          </a:xfrm>
        </p:spPr>
        <p:txBody>
          <a:bodyPr/>
          <a:lstStyle/>
          <a:p>
            <a:r>
              <a:rPr lang="en-US" dirty="0"/>
              <a:t>Comparison : </a:t>
            </a:r>
            <a:r>
              <a:rPr lang="en-US" sz="3600" dirty="0"/>
              <a:t>instead </a:t>
            </a:r>
            <a:br>
              <a:rPr lang="en-US" sz="3600" dirty="0"/>
            </a:br>
            <a:r>
              <a:rPr lang="en-US" sz="3600" dirty="0"/>
              <a:t>of </a:t>
            </a:r>
            <a:r>
              <a:rPr lang="en-US" sz="3600" dirty="0" err="1"/>
              <a:t>mAP</a:t>
            </a:r>
            <a:r>
              <a:rPr lang="en-US" sz="3600" dirty="0"/>
              <a:t> look at IOU and localization</a:t>
            </a:r>
            <a:endParaRPr lang="en-US" dirty="0"/>
          </a:p>
        </p:txBody>
      </p:sp>
      <p:sp>
        <p:nvSpPr>
          <p:cNvPr id="3" name="Content Placeholder 2">
            <a:extLst>
              <a:ext uri="{FF2B5EF4-FFF2-40B4-BE49-F238E27FC236}">
                <a16:creationId xmlns:a16="http://schemas.microsoft.com/office/drawing/2014/main" id="{36A27F8C-400F-4A3E-AA6E-F56AEF2094E3}"/>
              </a:ext>
            </a:extLst>
          </p:cNvPr>
          <p:cNvSpPr>
            <a:spLocks noGrp="1"/>
          </p:cNvSpPr>
          <p:nvPr>
            <p:ph idx="1"/>
          </p:nvPr>
        </p:nvSpPr>
        <p:spPr>
          <a:xfrm>
            <a:off x="-152400" y="1524000"/>
            <a:ext cx="5721220" cy="4763278"/>
          </a:xfrm>
        </p:spPr>
        <p:txBody>
          <a:bodyPr/>
          <a:lstStyle/>
          <a:p>
            <a:r>
              <a:rPr lang="en-US" dirty="0"/>
              <a:t>Below we see  that </a:t>
            </a:r>
            <a:r>
              <a:rPr lang="en-US" dirty="0" err="1"/>
              <a:t>EfficientDet</a:t>
            </a:r>
            <a:r>
              <a:rPr lang="en-US" dirty="0"/>
              <a:t> has more models where IOU is near 1.0 than YOLOv4</a:t>
            </a:r>
          </a:p>
          <a:p>
            <a:pPr marL="114300" indent="0">
              <a:buNone/>
            </a:pPr>
            <a:endParaRPr lang="en-US" sz="1800" dirty="0"/>
          </a:p>
        </p:txBody>
      </p:sp>
      <p:sp>
        <p:nvSpPr>
          <p:cNvPr id="4" name="TextBox 3">
            <a:extLst>
              <a:ext uri="{FF2B5EF4-FFF2-40B4-BE49-F238E27FC236}">
                <a16:creationId xmlns:a16="http://schemas.microsoft.com/office/drawing/2014/main" id="{29B5D5F9-7AF3-4D71-BF49-7CF81276705B}"/>
              </a:ext>
            </a:extLst>
          </p:cNvPr>
          <p:cNvSpPr txBox="1"/>
          <p:nvPr/>
        </p:nvSpPr>
        <p:spPr>
          <a:xfrm>
            <a:off x="166396" y="2348823"/>
            <a:ext cx="5073377" cy="369332"/>
          </a:xfrm>
          <a:prstGeom prst="rect">
            <a:avLst/>
          </a:prstGeom>
          <a:solidFill>
            <a:srgbClr val="FFC000"/>
          </a:solidFill>
        </p:spPr>
        <p:txBody>
          <a:bodyPr wrap="none" rtlCol="0">
            <a:spAutoFit/>
          </a:bodyPr>
          <a:lstStyle/>
          <a:p>
            <a:r>
              <a:rPr lang="en-US" dirty="0" err="1"/>
              <a:t>EfficientDet</a:t>
            </a:r>
            <a:r>
              <a:rPr lang="en-US" dirty="0"/>
              <a:t> may be better at localization.  </a:t>
            </a:r>
            <a:r>
              <a:rPr lang="en-US" dirty="0">
                <a:hlinkClick r:id="rId2"/>
              </a:rPr>
              <a:t>See blog  </a:t>
            </a:r>
            <a:endParaRPr lang="en-US" dirty="0"/>
          </a:p>
        </p:txBody>
      </p:sp>
      <p:pic>
        <p:nvPicPr>
          <p:cNvPr id="12290" name="Picture 2">
            <a:extLst>
              <a:ext uri="{FF2B5EF4-FFF2-40B4-BE49-F238E27FC236}">
                <a16:creationId xmlns:a16="http://schemas.microsoft.com/office/drawing/2014/main" id="{41BA3A45-A70D-4EE8-B973-D223D1F49D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41"/>
          <a:stretch/>
        </p:blipFill>
        <p:spPr bwMode="auto">
          <a:xfrm>
            <a:off x="533400" y="2856722"/>
            <a:ext cx="5410200" cy="3840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758185-D266-42AB-A7CE-4F3DED1ED6BC}"/>
              </a:ext>
            </a:extLst>
          </p:cNvPr>
          <p:cNvSpPr txBox="1"/>
          <p:nvPr/>
        </p:nvSpPr>
        <p:spPr>
          <a:xfrm>
            <a:off x="5334000" y="675005"/>
            <a:ext cx="3200400" cy="1477328"/>
          </a:xfrm>
          <a:prstGeom prst="rect">
            <a:avLst/>
          </a:prstGeom>
          <a:noFill/>
        </p:spPr>
        <p:txBody>
          <a:bodyPr wrap="square" rtlCol="0">
            <a:spAutoFit/>
          </a:bodyPr>
          <a:lstStyle/>
          <a:p>
            <a:r>
              <a:rPr lang="en-US" b="0" i="0" dirty="0">
                <a:solidFill>
                  <a:srgbClr val="292929"/>
                </a:solidFill>
                <a:effectLst/>
                <a:latin typeface="charter"/>
              </a:rPr>
              <a:t>[4] M. Tan, et al,</a:t>
            </a:r>
            <a:r>
              <a:rPr lang="en-US" b="0" i="0" u="sng" dirty="0">
                <a:effectLst/>
                <a:latin typeface="charter"/>
                <a:hlinkClick r:id="rId4"/>
              </a:rPr>
              <a:t> </a:t>
            </a:r>
            <a:r>
              <a:rPr lang="en-US" b="0" i="0" u="sng" dirty="0" err="1">
                <a:effectLst/>
                <a:latin typeface="charter"/>
                <a:hlinkClick r:id="rId4"/>
              </a:rPr>
              <a:t>EfficientDet</a:t>
            </a:r>
            <a:r>
              <a:rPr lang="en-US" b="0" i="0" u="sng" dirty="0">
                <a:effectLst/>
                <a:latin typeface="charter"/>
                <a:hlinkClick r:id="rId4"/>
              </a:rPr>
              <a:t>: Scalable and Efficient Object Detection</a:t>
            </a:r>
            <a:r>
              <a:rPr lang="en-US" b="0" i="0" dirty="0">
                <a:solidFill>
                  <a:srgbClr val="292929"/>
                </a:solidFill>
                <a:effectLst/>
                <a:latin typeface="charter"/>
              </a:rPr>
              <a:t> (2020), Conference on Computer Vision and Pattern Recognition (CVPR</a:t>
            </a:r>
            <a:endParaRPr lang="en-US" dirty="0"/>
          </a:p>
        </p:txBody>
      </p:sp>
    </p:spTree>
    <p:extLst>
      <p:ext uri="{BB962C8B-B14F-4D97-AF65-F5344CB8AC3E}">
        <p14:creationId xmlns:p14="http://schemas.microsoft.com/office/powerpoint/2010/main" val="1947875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5C31-9236-411C-94DB-091674F6FA99}"/>
              </a:ext>
            </a:extLst>
          </p:cNvPr>
          <p:cNvSpPr>
            <a:spLocks noGrp="1"/>
          </p:cNvSpPr>
          <p:nvPr>
            <p:ph type="title"/>
          </p:nvPr>
        </p:nvSpPr>
        <p:spPr>
          <a:xfrm>
            <a:off x="457200" y="228600"/>
            <a:ext cx="7620000" cy="1143000"/>
          </a:xfrm>
        </p:spPr>
        <p:txBody>
          <a:bodyPr/>
          <a:lstStyle/>
          <a:p>
            <a:r>
              <a:rPr lang="en-US" sz="3600" dirty="0"/>
              <a:t>Models (and versions) can have different input resolutions effecting how good they may do at some tasks</a:t>
            </a:r>
          </a:p>
        </p:txBody>
      </p:sp>
      <p:pic>
        <p:nvPicPr>
          <p:cNvPr id="4" name="Online Media 3" title="YoloV2, Yolo 9000,  SSD Mobilenet, Faster RCNN NasNet comparison">
            <a:hlinkClick r:id="" action="ppaction://media"/>
            <a:extLst>
              <a:ext uri="{FF2B5EF4-FFF2-40B4-BE49-F238E27FC236}">
                <a16:creationId xmlns:a16="http://schemas.microsoft.com/office/drawing/2014/main" id="{EBF76ED7-8AD4-4B26-B35D-695D20B3DF90}"/>
              </a:ext>
            </a:extLst>
          </p:cNvPr>
          <p:cNvPicPr>
            <a:picLocks noGrp="1" noRot="1" noChangeAspect="1"/>
          </p:cNvPicPr>
          <p:nvPr>
            <p:ph idx="1"/>
            <a:videoFile r:link="rId1"/>
          </p:nvPr>
        </p:nvPicPr>
        <p:blipFill>
          <a:blip r:embed="rId3"/>
          <a:stretch>
            <a:fillRect/>
          </a:stretch>
        </p:blipFill>
        <p:spPr>
          <a:xfrm>
            <a:off x="340567" y="2362200"/>
            <a:ext cx="7620000" cy="4305300"/>
          </a:xfrm>
          <a:prstGeom prst="rect">
            <a:avLst/>
          </a:prstGeom>
        </p:spPr>
      </p:pic>
      <p:sp>
        <p:nvSpPr>
          <p:cNvPr id="5" name="TextBox 4">
            <a:extLst>
              <a:ext uri="{FF2B5EF4-FFF2-40B4-BE49-F238E27FC236}">
                <a16:creationId xmlns:a16="http://schemas.microsoft.com/office/drawing/2014/main" id="{F0B74DB2-1454-4146-B2E5-9414368DF1E6}"/>
              </a:ext>
            </a:extLst>
          </p:cNvPr>
          <p:cNvSpPr txBox="1"/>
          <p:nvPr/>
        </p:nvSpPr>
        <p:spPr>
          <a:xfrm>
            <a:off x="457200" y="1682234"/>
            <a:ext cx="8348696" cy="369332"/>
          </a:xfrm>
          <a:prstGeom prst="rect">
            <a:avLst/>
          </a:prstGeom>
          <a:solidFill>
            <a:srgbClr val="FFC000"/>
          </a:solidFill>
        </p:spPr>
        <p:txBody>
          <a:bodyPr wrap="none" rtlCol="0">
            <a:spAutoFit/>
          </a:bodyPr>
          <a:lstStyle/>
          <a:p>
            <a:r>
              <a:rPr lang="en-US" dirty="0"/>
              <a:t>One example: Look at differences in small object detection –watch people farther away</a:t>
            </a:r>
          </a:p>
        </p:txBody>
      </p:sp>
    </p:spTree>
    <p:extLst>
      <p:ext uri="{BB962C8B-B14F-4D97-AF65-F5344CB8AC3E}">
        <p14:creationId xmlns:p14="http://schemas.microsoft.com/office/powerpoint/2010/main" val="331488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31E9-6F75-4BD4-BF01-68F2055EDB69}"/>
              </a:ext>
            </a:extLst>
          </p:cNvPr>
          <p:cNvSpPr>
            <a:spLocks noGrp="1"/>
          </p:cNvSpPr>
          <p:nvPr>
            <p:ph type="title"/>
          </p:nvPr>
        </p:nvSpPr>
        <p:spPr>
          <a:xfrm>
            <a:off x="457200" y="152400"/>
            <a:ext cx="7620000" cy="1143000"/>
          </a:xfrm>
        </p:spPr>
        <p:txBody>
          <a:bodyPr/>
          <a:lstStyle/>
          <a:p>
            <a:r>
              <a:rPr lang="en-US" dirty="0"/>
              <a:t>More comparisons –pointing out resolutions</a:t>
            </a:r>
          </a:p>
        </p:txBody>
      </p:sp>
      <p:pic>
        <p:nvPicPr>
          <p:cNvPr id="14338" name="Picture 2">
            <a:extLst>
              <a:ext uri="{FF2B5EF4-FFF2-40B4-BE49-F238E27FC236}">
                <a16:creationId xmlns:a16="http://schemas.microsoft.com/office/drawing/2014/main" id="{660EFD02-B60A-4CB7-A99F-1A4D84C6A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 y="1417638"/>
            <a:ext cx="9144000" cy="546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038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2751B-5152-4C8A-8580-B18EB25E5CD4}"/>
              </a:ext>
            </a:extLst>
          </p:cNvPr>
          <p:cNvSpPr>
            <a:spLocks noGrp="1"/>
          </p:cNvSpPr>
          <p:nvPr>
            <p:ph type="title"/>
          </p:nvPr>
        </p:nvSpPr>
        <p:spPr>
          <a:xfrm>
            <a:off x="-26437" y="26432"/>
            <a:ext cx="7620000" cy="1143000"/>
          </a:xfrm>
        </p:spPr>
        <p:txBody>
          <a:bodyPr/>
          <a:lstStyle/>
          <a:p>
            <a:r>
              <a:rPr lang="en-US" dirty="0"/>
              <a:t>Object size</a:t>
            </a:r>
          </a:p>
        </p:txBody>
      </p:sp>
      <p:pic>
        <p:nvPicPr>
          <p:cNvPr id="15362" name="Picture 2">
            <a:extLst>
              <a:ext uri="{FF2B5EF4-FFF2-40B4-BE49-F238E27FC236}">
                <a16:creationId xmlns:a16="http://schemas.microsoft.com/office/drawing/2014/main" id="{C3ABD48E-FA64-4880-BE28-FDAA84E4E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334375"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D83172-D9ED-4A00-9960-7D65EFDA29CC}"/>
              </a:ext>
            </a:extLst>
          </p:cNvPr>
          <p:cNvSpPr txBox="1"/>
          <p:nvPr/>
        </p:nvSpPr>
        <p:spPr>
          <a:xfrm>
            <a:off x="381000" y="1676400"/>
            <a:ext cx="6527684" cy="369332"/>
          </a:xfrm>
          <a:prstGeom prst="rect">
            <a:avLst/>
          </a:prstGeom>
          <a:noFill/>
        </p:spPr>
        <p:txBody>
          <a:bodyPr wrap="none" rtlCol="0">
            <a:spAutoFit/>
          </a:bodyPr>
          <a:lstStyle/>
          <a:p>
            <a:r>
              <a:rPr lang="en-US" dirty="0"/>
              <a:t>What does small, medium and large mean ---this </a:t>
            </a:r>
            <a:r>
              <a:rPr lang="en-US" dirty="0">
                <a:hlinkClick r:id="rId3"/>
              </a:rPr>
              <a:t>is COCO METRICS</a:t>
            </a:r>
            <a:endParaRPr lang="en-US" dirty="0"/>
          </a:p>
        </p:txBody>
      </p:sp>
      <p:sp>
        <p:nvSpPr>
          <p:cNvPr id="4" name="TextBox 3">
            <a:extLst>
              <a:ext uri="{FF2B5EF4-FFF2-40B4-BE49-F238E27FC236}">
                <a16:creationId xmlns:a16="http://schemas.microsoft.com/office/drawing/2014/main" id="{6732EF0D-B8FC-4847-870D-9493D0E03DF8}"/>
              </a:ext>
            </a:extLst>
          </p:cNvPr>
          <p:cNvSpPr txBox="1"/>
          <p:nvPr/>
        </p:nvSpPr>
        <p:spPr>
          <a:xfrm>
            <a:off x="6172200" y="228600"/>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4CF69AA9-6F23-4453-92EE-3472F83FBDD5}"/>
              </a:ext>
            </a:extLst>
          </p:cNvPr>
          <p:cNvPicPr>
            <a:picLocks noChangeAspect="1"/>
          </p:cNvPicPr>
          <p:nvPr/>
        </p:nvPicPr>
        <p:blipFill>
          <a:blip r:embed="rId4"/>
          <a:stretch>
            <a:fillRect/>
          </a:stretch>
        </p:blipFill>
        <p:spPr>
          <a:xfrm>
            <a:off x="2862653" y="311936"/>
            <a:ext cx="6264678" cy="1212064"/>
          </a:xfrm>
          <a:prstGeom prst="rect">
            <a:avLst/>
          </a:prstGeom>
        </p:spPr>
      </p:pic>
    </p:spTree>
    <p:extLst>
      <p:ext uri="{BB962C8B-B14F-4D97-AF65-F5344CB8AC3E}">
        <p14:creationId xmlns:p14="http://schemas.microsoft.com/office/powerpoint/2010/main" val="1817256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2751B-5152-4C8A-8580-B18EB25E5CD4}"/>
              </a:ext>
            </a:extLst>
          </p:cNvPr>
          <p:cNvSpPr>
            <a:spLocks noGrp="1"/>
          </p:cNvSpPr>
          <p:nvPr>
            <p:ph type="title"/>
          </p:nvPr>
        </p:nvSpPr>
        <p:spPr>
          <a:xfrm>
            <a:off x="-26438" y="26432"/>
            <a:ext cx="8713237" cy="1143000"/>
          </a:xfrm>
        </p:spPr>
        <p:txBody>
          <a:bodyPr/>
          <a:lstStyle/>
          <a:p>
            <a:r>
              <a:rPr lang="en-US" b="1" dirty="0"/>
              <a:t>More on Metrics:  COCO Metrics</a:t>
            </a:r>
          </a:p>
        </p:txBody>
      </p:sp>
      <p:sp>
        <p:nvSpPr>
          <p:cNvPr id="3" name="TextBox 2">
            <a:extLst>
              <a:ext uri="{FF2B5EF4-FFF2-40B4-BE49-F238E27FC236}">
                <a16:creationId xmlns:a16="http://schemas.microsoft.com/office/drawing/2014/main" id="{8BD83172-D9ED-4A00-9960-7D65EFDA29CC}"/>
              </a:ext>
            </a:extLst>
          </p:cNvPr>
          <p:cNvSpPr txBox="1"/>
          <p:nvPr/>
        </p:nvSpPr>
        <p:spPr>
          <a:xfrm>
            <a:off x="381000" y="1676400"/>
            <a:ext cx="6527684" cy="369332"/>
          </a:xfrm>
          <a:prstGeom prst="rect">
            <a:avLst/>
          </a:prstGeom>
          <a:noFill/>
        </p:spPr>
        <p:txBody>
          <a:bodyPr wrap="none" rtlCol="0">
            <a:spAutoFit/>
          </a:bodyPr>
          <a:lstStyle/>
          <a:p>
            <a:r>
              <a:rPr lang="en-US" dirty="0"/>
              <a:t>What does small, medium and large mean ---this </a:t>
            </a:r>
            <a:r>
              <a:rPr lang="en-US" dirty="0">
                <a:hlinkClick r:id="rId2"/>
              </a:rPr>
              <a:t>is COCO METRICS</a:t>
            </a:r>
            <a:endParaRPr lang="en-US" dirty="0"/>
          </a:p>
        </p:txBody>
      </p:sp>
      <p:sp>
        <p:nvSpPr>
          <p:cNvPr id="4" name="TextBox 3">
            <a:extLst>
              <a:ext uri="{FF2B5EF4-FFF2-40B4-BE49-F238E27FC236}">
                <a16:creationId xmlns:a16="http://schemas.microsoft.com/office/drawing/2014/main" id="{6732EF0D-B8FC-4847-870D-9493D0E03DF8}"/>
              </a:ext>
            </a:extLst>
          </p:cNvPr>
          <p:cNvSpPr txBox="1"/>
          <p:nvPr/>
        </p:nvSpPr>
        <p:spPr>
          <a:xfrm>
            <a:off x="6172200" y="228600"/>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3E907E1D-D0CF-4179-88BC-04C9F776764A}"/>
              </a:ext>
            </a:extLst>
          </p:cNvPr>
          <p:cNvPicPr>
            <a:picLocks noChangeAspect="1"/>
          </p:cNvPicPr>
          <p:nvPr/>
        </p:nvPicPr>
        <p:blipFill>
          <a:blip r:embed="rId3"/>
          <a:stretch>
            <a:fillRect/>
          </a:stretch>
        </p:blipFill>
        <p:spPr>
          <a:xfrm>
            <a:off x="228600" y="2819400"/>
            <a:ext cx="8813948" cy="1752600"/>
          </a:xfrm>
          <a:prstGeom prst="rect">
            <a:avLst/>
          </a:prstGeom>
        </p:spPr>
      </p:pic>
      <p:sp>
        <p:nvSpPr>
          <p:cNvPr id="7" name="TextBox 6">
            <a:extLst>
              <a:ext uri="{FF2B5EF4-FFF2-40B4-BE49-F238E27FC236}">
                <a16:creationId xmlns:a16="http://schemas.microsoft.com/office/drawing/2014/main" id="{5218F6ED-D9AA-48A2-9061-EB5DF6D567F8}"/>
              </a:ext>
            </a:extLst>
          </p:cNvPr>
          <p:cNvSpPr txBox="1"/>
          <p:nvPr/>
        </p:nvSpPr>
        <p:spPr>
          <a:xfrm>
            <a:off x="381001" y="5715000"/>
            <a:ext cx="7924800" cy="646331"/>
          </a:xfrm>
          <a:prstGeom prst="rect">
            <a:avLst/>
          </a:prstGeom>
          <a:noFill/>
        </p:spPr>
        <p:txBody>
          <a:bodyPr wrap="square" rtlCol="0">
            <a:spAutoFit/>
          </a:bodyPr>
          <a:lstStyle/>
          <a:p>
            <a:r>
              <a:rPr lang="en-US" dirty="0"/>
              <a:t>There are other metrics like Pascal VOC metric (</a:t>
            </a:r>
            <a:r>
              <a:rPr lang="en-US" b="0" i="0" dirty="0">
                <a:effectLst/>
                <a:latin typeface="Lucida Sans" panose="020B0602030504020204" pitchFamily="34" charset="0"/>
              </a:rPr>
              <a:t>defines the </a:t>
            </a:r>
            <a:r>
              <a:rPr lang="en-US" b="0" i="0" dirty="0" err="1">
                <a:effectLst/>
                <a:latin typeface="Lucida Sans" panose="020B0602030504020204" pitchFamily="34" charset="0"/>
              </a:rPr>
              <a:t>mAP</a:t>
            </a:r>
            <a:r>
              <a:rPr lang="en-US" b="0" i="0" dirty="0">
                <a:effectLst/>
                <a:latin typeface="Lucida Sans" panose="020B0602030504020204" pitchFamily="34" charset="0"/>
              </a:rPr>
              <a:t> metric using a single </a:t>
            </a:r>
            <a:r>
              <a:rPr lang="en-US" b="0" i="0" dirty="0" err="1">
                <a:effectLst/>
                <a:latin typeface="Lucida Sans" panose="020B0602030504020204" pitchFamily="34" charset="0"/>
              </a:rPr>
              <a:t>IoU</a:t>
            </a:r>
            <a:r>
              <a:rPr lang="en-US" b="0" i="0" dirty="0">
                <a:effectLst/>
                <a:latin typeface="Lucida Sans" panose="020B0602030504020204" pitchFamily="34" charset="0"/>
              </a:rPr>
              <a:t> threshold of 0.5)</a:t>
            </a:r>
            <a:endParaRPr lang="en-US" dirty="0"/>
          </a:p>
        </p:txBody>
      </p:sp>
    </p:spTree>
    <p:extLst>
      <p:ext uri="{BB962C8B-B14F-4D97-AF65-F5344CB8AC3E}">
        <p14:creationId xmlns:p14="http://schemas.microsoft.com/office/powerpoint/2010/main" val="3889364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2751B-5152-4C8A-8580-B18EB25E5CD4}"/>
              </a:ext>
            </a:extLst>
          </p:cNvPr>
          <p:cNvSpPr>
            <a:spLocks noGrp="1"/>
          </p:cNvSpPr>
          <p:nvPr>
            <p:ph type="title"/>
          </p:nvPr>
        </p:nvSpPr>
        <p:spPr>
          <a:xfrm>
            <a:off x="-26437" y="26432"/>
            <a:ext cx="7620000" cy="1143000"/>
          </a:xfrm>
        </p:spPr>
        <p:txBody>
          <a:bodyPr/>
          <a:lstStyle/>
          <a:p>
            <a:r>
              <a:rPr lang="en-US" dirty="0"/>
              <a:t>More on COCO Metrics</a:t>
            </a:r>
          </a:p>
        </p:txBody>
      </p:sp>
      <p:sp>
        <p:nvSpPr>
          <p:cNvPr id="3" name="TextBox 2">
            <a:extLst>
              <a:ext uri="{FF2B5EF4-FFF2-40B4-BE49-F238E27FC236}">
                <a16:creationId xmlns:a16="http://schemas.microsoft.com/office/drawing/2014/main" id="{8BD83172-D9ED-4A00-9960-7D65EFDA29CC}"/>
              </a:ext>
            </a:extLst>
          </p:cNvPr>
          <p:cNvSpPr txBox="1"/>
          <p:nvPr/>
        </p:nvSpPr>
        <p:spPr>
          <a:xfrm>
            <a:off x="381000" y="1676400"/>
            <a:ext cx="6787692" cy="3139321"/>
          </a:xfrm>
          <a:prstGeom prst="rect">
            <a:avLst/>
          </a:prstGeom>
          <a:noFill/>
        </p:spPr>
        <p:txBody>
          <a:bodyPr wrap="none" rtlCol="0">
            <a:spAutoFit/>
          </a:bodyPr>
          <a:lstStyle/>
          <a:p>
            <a:r>
              <a:rPr lang="en-US" dirty="0" err="1"/>
              <a:t>mAR</a:t>
            </a:r>
            <a:r>
              <a:rPr lang="en-US" dirty="0"/>
              <a:t> = mean Average Recall ---this </a:t>
            </a:r>
            <a:r>
              <a:rPr lang="en-US" dirty="0">
                <a:hlinkClick r:id="rId2"/>
              </a:rPr>
              <a:t>is COCO METRICS</a:t>
            </a:r>
            <a:endParaRPr lang="en-US" dirty="0"/>
          </a:p>
          <a:p>
            <a:endParaRPr lang="en-US" dirty="0"/>
          </a:p>
          <a:p>
            <a:r>
              <a:rPr lang="en-US" b="1" dirty="0">
                <a:highlight>
                  <a:srgbClr val="FFFF00"/>
                </a:highlight>
              </a:rPr>
              <a:t>FOR different # of detections per image</a:t>
            </a:r>
          </a:p>
          <a:p>
            <a:endParaRPr lang="en-US" dirty="0"/>
          </a:p>
          <a:p>
            <a:endParaRPr lang="en-US" dirty="0"/>
          </a:p>
          <a:p>
            <a:endParaRPr lang="en-US" dirty="0"/>
          </a:p>
          <a:p>
            <a:endParaRPr lang="en-US" dirty="0"/>
          </a:p>
          <a:p>
            <a:endParaRPr lang="en-US" dirty="0"/>
          </a:p>
          <a:p>
            <a:endParaRPr lang="en-US" dirty="0"/>
          </a:p>
          <a:p>
            <a:r>
              <a:rPr lang="en-US" b="1" dirty="0">
                <a:highlight>
                  <a:srgbClr val="FFFF00"/>
                </a:highlight>
              </a:rPr>
              <a:t>FOR different size of objects being detected  (both for </a:t>
            </a:r>
            <a:r>
              <a:rPr lang="en-US" b="1" dirty="0" err="1">
                <a:highlight>
                  <a:srgbClr val="FFFF00"/>
                </a:highlight>
              </a:rPr>
              <a:t>mAR</a:t>
            </a:r>
            <a:r>
              <a:rPr lang="en-US" b="1" dirty="0">
                <a:highlight>
                  <a:srgbClr val="FFFF00"/>
                </a:highlight>
              </a:rPr>
              <a:t> and </a:t>
            </a:r>
            <a:r>
              <a:rPr lang="en-US" b="1" dirty="0" err="1">
                <a:highlight>
                  <a:srgbClr val="FFFF00"/>
                </a:highlight>
              </a:rPr>
              <a:t>mAP</a:t>
            </a:r>
            <a:r>
              <a:rPr lang="en-US" b="1" dirty="0">
                <a:highlight>
                  <a:srgbClr val="FFFF00"/>
                </a:highlight>
              </a:rPr>
              <a:t>)</a:t>
            </a:r>
          </a:p>
          <a:p>
            <a:endParaRPr lang="en-US" dirty="0"/>
          </a:p>
        </p:txBody>
      </p:sp>
      <p:sp>
        <p:nvSpPr>
          <p:cNvPr id="4" name="TextBox 3">
            <a:extLst>
              <a:ext uri="{FF2B5EF4-FFF2-40B4-BE49-F238E27FC236}">
                <a16:creationId xmlns:a16="http://schemas.microsoft.com/office/drawing/2014/main" id="{6732EF0D-B8FC-4847-870D-9493D0E03DF8}"/>
              </a:ext>
            </a:extLst>
          </p:cNvPr>
          <p:cNvSpPr txBox="1"/>
          <p:nvPr/>
        </p:nvSpPr>
        <p:spPr>
          <a:xfrm>
            <a:off x="6172200" y="228600"/>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80FDAF8E-83B8-4393-955B-767A4E84C38B}"/>
              </a:ext>
            </a:extLst>
          </p:cNvPr>
          <p:cNvPicPr>
            <a:picLocks noChangeAspect="1"/>
          </p:cNvPicPr>
          <p:nvPr/>
        </p:nvPicPr>
        <p:blipFill>
          <a:blip r:embed="rId3"/>
          <a:stretch>
            <a:fillRect/>
          </a:stretch>
        </p:blipFill>
        <p:spPr>
          <a:xfrm>
            <a:off x="485192" y="2575777"/>
            <a:ext cx="7219950" cy="1438275"/>
          </a:xfrm>
          <a:prstGeom prst="rect">
            <a:avLst/>
          </a:prstGeom>
        </p:spPr>
      </p:pic>
      <p:pic>
        <p:nvPicPr>
          <p:cNvPr id="10" name="Picture 9">
            <a:extLst>
              <a:ext uri="{FF2B5EF4-FFF2-40B4-BE49-F238E27FC236}">
                <a16:creationId xmlns:a16="http://schemas.microsoft.com/office/drawing/2014/main" id="{57CBC741-51E0-417B-B036-F1E4139F22FE}"/>
              </a:ext>
            </a:extLst>
          </p:cNvPr>
          <p:cNvPicPr>
            <a:picLocks noChangeAspect="1"/>
          </p:cNvPicPr>
          <p:nvPr/>
        </p:nvPicPr>
        <p:blipFill>
          <a:blip r:embed="rId4"/>
          <a:stretch>
            <a:fillRect/>
          </a:stretch>
        </p:blipFill>
        <p:spPr>
          <a:xfrm>
            <a:off x="457200" y="4546498"/>
            <a:ext cx="8734425" cy="1695450"/>
          </a:xfrm>
          <a:prstGeom prst="rect">
            <a:avLst/>
          </a:prstGeom>
        </p:spPr>
      </p:pic>
    </p:spTree>
    <p:extLst>
      <p:ext uri="{BB962C8B-B14F-4D97-AF65-F5344CB8AC3E}">
        <p14:creationId xmlns:p14="http://schemas.microsoft.com/office/powerpoint/2010/main" val="400994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0D97-E858-4B2F-996D-804B8DA220A0}"/>
              </a:ext>
            </a:extLst>
          </p:cNvPr>
          <p:cNvSpPr>
            <a:spLocks noGrp="1"/>
          </p:cNvSpPr>
          <p:nvPr>
            <p:ph type="title"/>
          </p:nvPr>
        </p:nvSpPr>
        <p:spPr/>
        <p:txBody>
          <a:bodyPr/>
          <a:lstStyle/>
          <a:p>
            <a:r>
              <a:rPr lang="en-US" dirty="0"/>
              <a:t>Some history</a:t>
            </a:r>
          </a:p>
        </p:txBody>
      </p:sp>
      <p:sp>
        <p:nvSpPr>
          <p:cNvPr id="4" name="Rectangle 1">
            <a:extLst>
              <a:ext uri="{FF2B5EF4-FFF2-40B4-BE49-F238E27FC236}">
                <a16:creationId xmlns:a16="http://schemas.microsoft.com/office/drawing/2014/main" id="{D1677FB1-F423-487D-BBC6-F6DBED3B9B67}"/>
              </a:ext>
            </a:extLst>
          </p:cNvPr>
          <p:cNvSpPr>
            <a:spLocks noChangeArrowheads="1"/>
          </p:cNvSpPr>
          <p:nvPr/>
        </p:nvSpPr>
        <p:spPr bwMode="auto">
          <a:xfrm>
            <a:off x="0" y="1175621"/>
            <a:ext cx="9264139"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Helvetica" panose="020B0604020202020204" pitchFamily="34" charset="0"/>
              </a:rPr>
              <a:t>2012 was the first year that neural nets grew to prominence as Alex </a:t>
            </a:r>
            <a:r>
              <a:rPr kumimoji="0" lang="en-US" altLang="en-US" b="0" i="0" u="none" strike="noStrike" cap="none" normalizeH="0" baseline="0" dirty="0" err="1">
                <a:ln>
                  <a:noFill/>
                </a:ln>
                <a:effectLst/>
                <a:latin typeface="Helvetica" panose="020B0604020202020204" pitchFamily="34" charset="0"/>
              </a:rPr>
              <a:t>Krizhevsky</a:t>
            </a:r>
            <a:r>
              <a:rPr kumimoji="0" lang="en-US" altLang="en-US" b="0" i="0" u="none" strike="noStrike" cap="none" normalizeH="0" baseline="0" dirty="0">
                <a:ln>
                  <a:noFill/>
                </a:ln>
                <a:effectLst/>
                <a:latin typeface="Helvetica" panose="020B0604020202020204" pitchFamily="34" charset="0"/>
              </a:rPr>
              <a:t> w/ Hinton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Helvetica" panose="020B0604020202020204" pitchFamily="34" charset="0"/>
              </a:rPr>
              <a:t>used them to win that year’s ImageNet competition (basically, the annual </a:t>
            </a:r>
            <a:br>
              <a:rPr kumimoji="0" lang="en-US" altLang="en-US" b="0" i="0" u="none" strike="noStrike" cap="none" normalizeH="0" baseline="0" dirty="0">
                <a:ln>
                  <a:noFill/>
                </a:ln>
                <a:effectLst/>
                <a:latin typeface="Helvetica" panose="020B0604020202020204" pitchFamily="34" charset="0"/>
              </a:rPr>
            </a:br>
            <a:r>
              <a:rPr kumimoji="0" lang="en-US" altLang="en-US" b="0" i="0" u="none" strike="noStrike" cap="none" normalizeH="0" baseline="0" dirty="0">
                <a:ln>
                  <a:noFill/>
                </a:ln>
                <a:effectLst/>
                <a:latin typeface="Helvetica" panose="020B0604020202020204" pitchFamily="34" charset="0"/>
              </a:rPr>
              <a:t>Olympics of computer vision),  dropping the classification error record from 26% to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Helvetica" panose="020B0604020202020204" pitchFamily="34" charset="0"/>
              </a:rPr>
              <a:t>15%, an astounding improvement at the </a:t>
            </a:r>
            <a:r>
              <a:rPr kumimoji="0" lang="en-US" altLang="en-US" b="0" i="0" u="none" strike="noStrike" cap="none" normalizeH="0" baseline="0" dirty="0" err="1">
                <a:ln>
                  <a:noFill/>
                </a:ln>
                <a:effectLst/>
                <a:latin typeface="Helvetica" panose="020B0604020202020204" pitchFamily="34" charset="0"/>
              </a:rPr>
              <a:t>time.Ever</a:t>
            </a:r>
            <a:r>
              <a:rPr kumimoji="0" lang="en-US" altLang="en-US" b="0" i="0" u="none" strike="noStrike" cap="none" normalizeH="0" baseline="0" dirty="0">
                <a:ln>
                  <a:noFill/>
                </a:ln>
                <a:effectLst/>
                <a:latin typeface="Helvetica" panose="020B0604020202020204" pitchFamily="34" charset="0"/>
              </a:rPr>
              <a:t> since then, a host of companies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Helvetica" panose="020B0604020202020204" pitchFamily="34" charset="0"/>
              </a:rPr>
              <a:t>have been using deep learning at the core of their services.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Helvetica" panose="020B0604020202020204" pitchFamily="34" charset="0"/>
              </a:rPr>
              <a:t>Facebook uses neural nets for their automatic tagging algorithms,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Helvetica" panose="020B0604020202020204" pitchFamily="34" charset="0"/>
              </a:rPr>
              <a:t> Google for their photo search, Amazon for their product recommendations,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Helvetica" panose="020B0604020202020204" pitchFamily="34" charset="0"/>
              </a:rPr>
              <a:t>Pinterest for their home feed personalization, and Instagram for their search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Helvetica" panose="020B0604020202020204" pitchFamily="34" charset="0"/>
              </a:rPr>
              <a:t>infrastructure.  And MUCH MORE</a:t>
            </a:r>
            <a:endParaRPr kumimoji="0" lang="en-US" altLang="en-US" sz="9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68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https://adeshpande3.github.io/assets/Companies.png">
            <a:extLst>
              <a:ext uri="{FF2B5EF4-FFF2-40B4-BE49-F238E27FC236}">
                <a16:creationId xmlns:a16="http://schemas.microsoft.com/office/drawing/2014/main" id="{1F5A880A-2F86-4EBD-A18C-9BB69130E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88929"/>
            <a:ext cx="6858000" cy="266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592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0E052-E77C-4979-B47F-45EFEF74F00E}"/>
              </a:ext>
            </a:extLst>
          </p:cNvPr>
          <p:cNvSpPr>
            <a:spLocks noGrp="1"/>
          </p:cNvSpPr>
          <p:nvPr>
            <p:ph type="title"/>
          </p:nvPr>
        </p:nvSpPr>
        <p:spPr/>
        <p:txBody>
          <a:bodyPr/>
          <a:lstStyle/>
          <a:p>
            <a:r>
              <a:rPr lang="en-US" dirty="0"/>
              <a:t>More Metrics: ROC curve</a:t>
            </a:r>
          </a:p>
        </p:txBody>
      </p:sp>
      <p:sp>
        <p:nvSpPr>
          <p:cNvPr id="3" name="Content Placeholder 2">
            <a:extLst>
              <a:ext uri="{FF2B5EF4-FFF2-40B4-BE49-F238E27FC236}">
                <a16:creationId xmlns:a16="http://schemas.microsoft.com/office/drawing/2014/main" id="{3ADA3489-230A-4DC1-A813-BB6757D7BD07}"/>
              </a:ext>
            </a:extLst>
          </p:cNvPr>
          <p:cNvSpPr>
            <a:spLocks noGrp="1"/>
          </p:cNvSpPr>
          <p:nvPr>
            <p:ph idx="1"/>
          </p:nvPr>
        </p:nvSpPr>
        <p:spPr>
          <a:xfrm>
            <a:off x="482082" y="1402087"/>
            <a:ext cx="7620000" cy="4800600"/>
          </a:xfrm>
        </p:spPr>
        <p:txBody>
          <a:bodyPr/>
          <a:lstStyle/>
          <a:p>
            <a:r>
              <a:rPr lang="en-US" dirty="0"/>
              <a:t>Another performance plot to consider –tradeoff higher TP means typically higher FP</a:t>
            </a:r>
          </a:p>
          <a:p>
            <a:r>
              <a:rPr lang="en-US" dirty="0">
                <a:highlight>
                  <a:srgbClr val="FFFF00"/>
                </a:highlight>
              </a:rPr>
              <a:t>Find “around” the bend</a:t>
            </a:r>
            <a:br>
              <a:rPr lang="en-US" dirty="0">
                <a:highlight>
                  <a:srgbClr val="FFFF00"/>
                </a:highlight>
              </a:rPr>
            </a:br>
            <a:r>
              <a:rPr lang="en-US" dirty="0">
                <a:highlight>
                  <a:srgbClr val="FFFF00"/>
                </a:highlight>
              </a:rPr>
              <a:t> in the curve</a:t>
            </a:r>
          </a:p>
          <a:p>
            <a:endParaRPr lang="en-US" dirty="0">
              <a:highlight>
                <a:srgbClr val="FFFF00"/>
              </a:highlight>
            </a:endParaRPr>
          </a:p>
          <a:p>
            <a:endParaRPr lang="en-US" dirty="0">
              <a:highlight>
                <a:srgbClr val="FFFF00"/>
              </a:highlight>
            </a:endParaRPr>
          </a:p>
          <a:p>
            <a:endParaRPr lang="en-US" dirty="0">
              <a:highlight>
                <a:srgbClr val="FFFF00"/>
              </a:highlight>
            </a:endParaRPr>
          </a:p>
          <a:p>
            <a:pPr marL="114300" indent="0">
              <a:buNone/>
            </a:pPr>
            <a:r>
              <a:rPr lang="en-US" dirty="0">
                <a:highlight>
                  <a:srgbClr val="FFFF00"/>
                </a:highlight>
              </a:rPr>
              <a:t> ….. Depending on</a:t>
            </a:r>
            <a:br>
              <a:rPr lang="en-US" dirty="0">
                <a:highlight>
                  <a:srgbClr val="FFFF00"/>
                </a:highlight>
              </a:rPr>
            </a:br>
            <a:r>
              <a:rPr lang="en-US" dirty="0">
                <a:highlight>
                  <a:srgbClr val="FFFF00"/>
                </a:highlight>
              </a:rPr>
              <a:t>goal of the system</a:t>
            </a:r>
          </a:p>
        </p:txBody>
      </p:sp>
      <p:pic>
        <p:nvPicPr>
          <p:cNvPr id="11266" name="Picture 2" descr="Receiver operating characteristic - Wikipedia">
            <a:extLst>
              <a:ext uri="{FF2B5EF4-FFF2-40B4-BE49-F238E27FC236}">
                <a16:creationId xmlns:a16="http://schemas.microsoft.com/office/drawing/2014/main" id="{DE0BA798-A89C-493A-A2A5-19496E504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133600"/>
            <a:ext cx="4724400" cy="472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or: Curved 4">
            <a:extLst>
              <a:ext uri="{FF2B5EF4-FFF2-40B4-BE49-F238E27FC236}">
                <a16:creationId xmlns:a16="http://schemas.microsoft.com/office/drawing/2014/main" id="{7A0CDA3C-8BBC-42DC-B686-8C01B7EDA97C}"/>
              </a:ext>
            </a:extLst>
          </p:cNvPr>
          <p:cNvCxnSpPr/>
          <p:nvPr/>
        </p:nvCxnSpPr>
        <p:spPr>
          <a:xfrm>
            <a:off x="1524000" y="2971800"/>
            <a:ext cx="3581400" cy="228600"/>
          </a:xfrm>
          <a:prstGeom prst="curvedConnector3">
            <a:avLst/>
          </a:prstGeom>
          <a:ln>
            <a:solidFill>
              <a:srgbClr val="00B0F0"/>
            </a:solidFill>
            <a:tailEnd type="triangle"/>
          </a:ln>
        </p:spPr>
        <p:style>
          <a:lnRef idx="3">
            <a:schemeClr val="accent2"/>
          </a:lnRef>
          <a:fillRef idx="0">
            <a:schemeClr val="accent2"/>
          </a:fillRef>
          <a:effectRef idx="2">
            <a:schemeClr val="accent2"/>
          </a:effectRef>
          <a:fontRef idx="minor">
            <a:schemeClr val="tx1"/>
          </a:fontRef>
        </p:style>
      </p:cxnSp>
      <p:cxnSp>
        <p:nvCxnSpPr>
          <p:cNvPr id="7" name="Connector: Curved 6">
            <a:extLst>
              <a:ext uri="{FF2B5EF4-FFF2-40B4-BE49-F238E27FC236}">
                <a16:creationId xmlns:a16="http://schemas.microsoft.com/office/drawing/2014/main" id="{BFDCCAE8-15AF-4C5B-8E19-2A15CA4CCC70}"/>
              </a:ext>
            </a:extLst>
          </p:cNvPr>
          <p:cNvCxnSpPr>
            <a:cxnSpLocks/>
          </p:cNvCxnSpPr>
          <p:nvPr/>
        </p:nvCxnSpPr>
        <p:spPr>
          <a:xfrm>
            <a:off x="1600200" y="3162300"/>
            <a:ext cx="4191000" cy="266700"/>
          </a:xfrm>
          <a:prstGeom prst="curvedConnector3">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cxnSp>
        <p:nvCxnSpPr>
          <p:cNvPr id="9" name="Connector: Curved 8">
            <a:extLst>
              <a:ext uri="{FF2B5EF4-FFF2-40B4-BE49-F238E27FC236}">
                <a16:creationId xmlns:a16="http://schemas.microsoft.com/office/drawing/2014/main" id="{BBB3D193-D8B6-4C8B-A33D-ADE988C07F82}"/>
              </a:ext>
            </a:extLst>
          </p:cNvPr>
          <p:cNvCxnSpPr>
            <a:cxnSpLocks/>
          </p:cNvCxnSpPr>
          <p:nvPr/>
        </p:nvCxnSpPr>
        <p:spPr>
          <a:xfrm>
            <a:off x="1472682" y="3429000"/>
            <a:ext cx="5004318" cy="304800"/>
          </a:xfrm>
          <a:prstGeom prst="curvedConnector3">
            <a:avLst/>
          </a:prstGeom>
          <a:ln>
            <a:solidFill>
              <a:srgbClr val="FFC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45546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2412-D898-436F-B364-F7001347E8F3}"/>
              </a:ext>
            </a:extLst>
          </p:cNvPr>
          <p:cNvSpPr>
            <a:spLocks noGrp="1"/>
          </p:cNvSpPr>
          <p:nvPr>
            <p:ph type="title"/>
          </p:nvPr>
        </p:nvSpPr>
        <p:spPr>
          <a:xfrm>
            <a:off x="381000" y="105841"/>
            <a:ext cx="8382000" cy="1477962"/>
          </a:xfrm>
          <a:solidFill>
            <a:schemeClr val="bg1"/>
          </a:solidFill>
        </p:spPr>
        <p:txBody>
          <a:bodyPr/>
          <a:lstStyle/>
          <a:p>
            <a:r>
              <a:rPr lang="en-US" dirty="0"/>
              <a:t>Some models better at small objects: R-CNN  for smaller objects</a:t>
            </a:r>
          </a:p>
        </p:txBody>
      </p:sp>
      <p:sp>
        <p:nvSpPr>
          <p:cNvPr id="3" name="Content Placeholder 2">
            <a:extLst>
              <a:ext uri="{FF2B5EF4-FFF2-40B4-BE49-F238E27FC236}">
                <a16:creationId xmlns:a16="http://schemas.microsoft.com/office/drawing/2014/main" id="{25CAB308-1E81-438A-87C4-07141F3F32C1}"/>
              </a:ext>
            </a:extLst>
          </p:cNvPr>
          <p:cNvSpPr>
            <a:spLocks noGrp="1"/>
          </p:cNvSpPr>
          <p:nvPr>
            <p:ph idx="1"/>
          </p:nvPr>
        </p:nvSpPr>
        <p:spPr/>
        <p:txBody>
          <a:bodyPr/>
          <a:lstStyle/>
          <a:p>
            <a:r>
              <a:rPr lang="en-US" dirty="0"/>
              <a:t>https://link.springer.com/chapter/10.1007/978-3-319-54193-8_14</a:t>
            </a:r>
          </a:p>
        </p:txBody>
      </p:sp>
      <p:pic>
        <p:nvPicPr>
          <p:cNvPr id="4" name="Picture 3">
            <a:extLst>
              <a:ext uri="{FF2B5EF4-FFF2-40B4-BE49-F238E27FC236}">
                <a16:creationId xmlns:a16="http://schemas.microsoft.com/office/drawing/2014/main" id="{3331167E-D842-49B5-8E3D-4192AF178134}"/>
              </a:ext>
            </a:extLst>
          </p:cNvPr>
          <p:cNvPicPr>
            <a:picLocks noChangeAspect="1"/>
          </p:cNvPicPr>
          <p:nvPr/>
        </p:nvPicPr>
        <p:blipFill>
          <a:blip r:embed="rId2"/>
          <a:stretch>
            <a:fillRect/>
          </a:stretch>
        </p:blipFill>
        <p:spPr>
          <a:xfrm>
            <a:off x="533400" y="2759597"/>
            <a:ext cx="7215188" cy="2514600"/>
          </a:xfrm>
          <a:prstGeom prst="rect">
            <a:avLst/>
          </a:prstGeom>
        </p:spPr>
      </p:pic>
    </p:spTree>
    <p:extLst>
      <p:ext uri="{BB962C8B-B14F-4D97-AF65-F5344CB8AC3E}">
        <p14:creationId xmlns:p14="http://schemas.microsoft.com/office/powerpoint/2010/main" val="9235113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F858-C8BC-40C4-B54D-88859690A680}"/>
              </a:ext>
            </a:extLst>
          </p:cNvPr>
          <p:cNvSpPr>
            <a:spLocks noGrp="1"/>
          </p:cNvSpPr>
          <p:nvPr>
            <p:ph type="title"/>
          </p:nvPr>
        </p:nvSpPr>
        <p:spPr/>
        <p:txBody>
          <a:bodyPr/>
          <a:lstStyle/>
          <a:p>
            <a:r>
              <a:rPr lang="en-US" dirty="0"/>
              <a:t>Parts –based   R-CNN</a:t>
            </a:r>
          </a:p>
        </p:txBody>
      </p:sp>
      <p:sp>
        <p:nvSpPr>
          <p:cNvPr id="3" name="Content Placeholder 2">
            <a:extLst>
              <a:ext uri="{FF2B5EF4-FFF2-40B4-BE49-F238E27FC236}">
                <a16:creationId xmlns:a16="http://schemas.microsoft.com/office/drawing/2014/main" id="{109D8EB6-60B7-416E-A5DE-1510A1650D5A}"/>
              </a:ext>
            </a:extLst>
          </p:cNvPr>
          <p:cNvSpPr>
            <a:spLocks noGrp="1"/>
          </p:cNvSpPr>
          <p:nvPr>
            <p:ph idx="1"/>
          </p:nvPr>
        </p:nvSpPr>
        <p:spPr/>
        <p:txBody>
          <a:bodyPr/>
          <a:lstStyle/>
          <a:p>
            <a:r>
              <a:rPr lang="en-US" dirty="0"/>
              <a:t>Specifically have entire object and parts of an object in dataset</a:t>
            </a:r>
          </a:p>
          <a:p>
            <a:r>
              <a:rPr lang="en-US" dirty="0"/>
              <a:t>N. Zhang et al., “Part-based R-CNNs for Fine-grained Category Detection”, ECCV 2014 </a:t>
            </a:r>
          </a:p>
          <a:p>
            <a:pPr lvl="2"/>
            <a:r>
              <a:rPr lang="en-US" dirty="0"/>
              <a:t>Caltech-UCSD bird dataset (CUB200-2011) with ~12,000 images of 200 bird species. </a:t>
            </a:r>
          </a:p>
          <a:p>
            <a:pPr lvl="2"/>
            <a:r>
              <a:rPr lang="en-US" dirty="0"/>
              <a:t>Strongly supervised setting in which ground truth bounding boxes of full objects (birds) and parts (head and body) are given.</a:t>
            </a:r>
          </a:p>
          <a:p>
            <a:pPr lvl="2"/>
            <a:r>
              <a:rPr lang="en-US" dirty="0">
                <a:highlight>
                  <a:srgbClr val="00FFFF"/>
                </a:highlight>
              </a:rPr>
              <a:t> Each part + full object are treated as independent object categories to train SVMs in original R-CNN pipeline. </a:t>
            </a:r>
          </a:p>
          <a:p>
            <a:pPr lvl="2"/>
            <a:r>
              <a:rPr lang="en-US" dirty="0">
                <a:highlight>
                  <a:srgbClr val="00FF00"/>
                </a:highlight>
              </a:rPr>
              <a:t>Then geometric constraints (box + </a:t>
            </a:r>
            <a:r>
              <a:rPr lang="en-US" dirty="0" err="1">
                <a:highlight>
                  <a:srgbClr val="00FF00"/>
                </a:highlight>
              </a:rPr>
              <a:t>knn</a:t>
            </a:r>
            <a:r>
              <a:rPr lang="en-US" dirty="0">
                <a:highlight>
                  <a:srgbClr val="00FF00"/>
                </a:highlight>
              </a:rPr>
              <a:t>) are applied.</a:t>
            </a:r>
          </a:p>
        </p:txBody>
      </p:sp>
    </p:spTree>
    <p:extLst>
      <p:ext uri="{BB962C8B-B14F-4D97-AF65-F5344CB8AC3E}">
        <p14:creationId xmlns:p14="http://schemas.microsoft.com/office/powerpoint/2010/main" val="35837489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24FA-83E0-4741-BF73-6BE109A7E993}"/>
              </a:ext>
            </a:extLst>
          </p:cNvPr>
          <p:cNvSpPr>
            <a:spLocks noGrp="1"/>
          </p:cNvSpPr>
          <p:nvPr>
            <p:ph type="title"/>
          </p:nvPr>
        </p:nvSpPr>
        <p:spPr/>
        <p:txBody>
          <a:bodyPr/>
          <a:lstStyle/>
          <a:p>
            <a:r>
              <a:rPr lang="en-US" dirty="0"/>
              <a:t>Parts-based R-CNN</a:t>
            </a:r>
          </a:p>
        </p:txBody>
      </p:sp>
      <p:sp>
        <p:nvSpPr>
          <p:cNvPr id="3" name="Content Placeholder 2">
            <a:extLst>
              <a:ext uri="{FF2B5EF4-FFF2-40B4-BE49-F238E27FC236}">
                <a16:creationId xmlns:a16="http://schemas.microsoft.com/office/drawing/2014/main" id="{9861887F-799B-4793-91DF-CA63258D6FA3}"/>
              </a:ext>
            </a:extLst>
          </p:cNvPr>
          <p:cNvSpPr>
            <a:spLocks noGrp="1"/>
          </p:cNvSpPr>
          <p:nvPr>
            <p:ph idx="1"/>
          </p:nvPr>
        </p:nvSpPr>
        <p:spPr>
          <a:xfrm>
            <a:off x="490959" y="1417638"/>
            <a:ext cx="7620000" cy="4800600"/>
          </a:xfrm>
        </p:spPr>
        <p:txBody>
          <a:bodyPr/>
          <a:lstStyle/>
          <a:p>
            <a:r>
              <a:rPr lang="en-US" dirty="0"/>
              <a:t>See how it works below</a:t>
            </a:r>
          </a:p>
        </p:txBody>
      </p:sp>
      <p:pic>
        <p:nvPicPr>
          <p:cNvPr id="5" name="Picture 4">
            <a:extLst>
              <a:ext uri="{FF2B5EF4-FFF2-40B4-BE49-F238E27FC236}">
                <a16:creationId xmlns:a16="http://schemas.microsoft.com/office/drawing/2014/main" id="{F6659F85-DF5D-4359-B166-5235C9692FCF}"/>
              </a:ext>
            </a:extLst>
          </p:cNvPr>
          <p:cNvPicPr>
            <a:picLocks noChangeAspect="1"/>
          </p:cNvPicPr>
          <p:nvPr/>
        </p:nvPicPr>
        <p:blipFill>
          <a:blip r:embed="rId2"/>
          <a:stretch>
            <a:fillRect/>
          </a:stretch>
        </p:blipFill>
        <p:spPr>
          <a:xfrm>
            <a:off x="0" y="1818602"/>
            <a:ext cx="9144000" cy="5039398"/>
          </a:xfrm>
          <a:prstGeom prst="rect">
            <a:avLst/>
          </a:prstGeom>
        </p:spPr>
      </p:pic>
      <p:sp>
        <p:nvSpPr>
          <p:cNvPr id="6" name="Rectangle 5">
            <a:extLst>
              <a:ext uri="{FF2B5EF4-FFF2-40B4-BE49-F238E27FC236}">
                <a16:creationId xmlns:a16="http://schemas.microsoft.com/office/drawing/2014/main" id="{6B62011E-108A-484E-926C-7A88F5712A22}"/>
              </a:ext>
            </a:extLst>
          </p:cNvPr>
          <p:cNvSpPr/>
          <p:nvPr/>
        </p:nvSpPr>
        <p:spPr>
          <a:xfrm>
            <a:off x="2362200" y="5440362"/>
            <a:ext cx="2743200" cy="19843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AB161F-F5FF-43DB-96D3-D2FC3AD8B6B4}"/>
              </a:ext>
            </a:extLst>
          </p:cNvPr>
          <p:cNvSpPr/>
          <p:nvPr/>
        </p:nvSpPr>
        <p:spPr>
          <a:xfrm>
            <a:off x="2286000" y="6519982"/>
            <a:ext cx="2971800" cy="261817"/>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132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8BC3-5490-42B8-B28D-660722749E92}"/>
              </a:ext>
            </a:extLst>
          </p:cNvPr>
          <p:cNvSpPr>
            <a:spLocks noGrp="1"/>
          </p:cNvSpPr>
          <p:nvPr>
            <p:ph type="title"/>
          </p:nvPr>
        </p:nvSpPr>
        <p:spPr/>
        <p:txBody>
          <a:bodyPr/>
          <a:lstStyle/>
          <a:p>
            <a:r>
              <a:rPr lang="en-US" dirty="0"/>
              <a:t>What about Mobile (&amp;</a:t>
            </a:r>
            <a:r>
              <a:rPr lang="en-US" dirty="0" err="1"/>
              <a:t>iot</a:t>
            </a:r>
            <a:r>
              <a:rPr lang="en-US" dirty="0"/>
              <a:t>)</a:t>
            </a:r>
          </a:p>
        </p:txBody>
      </p:sp>
      <p:sp>
        <p:nvSpPr>
          <p:cNvPr id="3" name="Text Placeholder 2">
            <a:extLst>
              <a:ext uri="{FF2B5EF4-FFF2-40B4-BE49-F238E27FC236}">
                <a16:creationId xmlns:a16="http://schemas.microsoft.com/office/drawing/2014/main" id="{1D232A0D-904F-4DE1-A6DE-ED8EE909AA70}"/>
              </a:ext>
            </a:extLst>
          </p:cNvPr>
          <p:cNvSpPr>
            <a:spLocks noGrp="1"/>
          </p:cNvSpPr>
          <p:nvPr>
            <p:ph type="body" idx="1"/>
          </p:nvPr>
        </p:nvSpPr>
        <p:spPr/>
        <p:txBody>
          <a:bodyPr/>
          <a:lstStyle/>
          <a:p>
            <a:r>
              <a:rPr lang="en-US" dirty="0"/>
              <a:t>---- reduce computational power devices</a:t>
            </a:r>
          </a:p>
        </p:txBody>
      </p:sp>
    </p:spTree>
    <p:extLst>
      <p:ext uri="{BB962C8B-B14F-4D97-AF65-F5344CB8AC3E}">
        <p14:creationId xmlns:p14="http://schemas.microsoft.com/office/powerpoint/2010/main" val="2179765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1632-F941-4BC0-8C93-4C2938DA84BF}"/>
              </a:ext>
            </a:extLst>
          </p:cNvPr>
          <p:cNvSpPr>
            <a:spLocks noGrp="1"/>
          </p:cNvSpPr>
          <p:nvPr>
            <p:ph type="title"/>
          </p:nvPr>
        </p:nvSpPr>
        <p:spPr/>
        <p:txBody>
          <a:bodyPr/>
          <a:lstStyle/>
          <a:p>
            <a:r>
              <a:rPr lang="en-US" dirty="0"/>
              <a:t>Mobile Frameworks</a:t>
            </a:r>
          </a:p>
        </p:txBody>
      </p:sp>
      <p:sp>
        <p:nvSpPr>
          <p:cNvPr id="3" name="Content Placeholder 2">
            <a:extLst>
              <a:ext uri="{FF2B5EF4-FFF2-40B4-BE49-F238E27FC236}">
                <a16:creationId xmlns:a16="http://schemas.microsoft.com/office/drawing/2014/main" id="{7BC9ECFA-DF93-40A4-B45A-AE43A20E695A}"/>
              </a:ext>
            </a:extLst>
          </p:cNvPr>
          <p:cNvSpPr>
            <a:spLocks noGrp="1"/>
          </p:cNvSpPr>
          <p:nvPr>
            <p:ph idx="1"/>
          </p:nvPr>
        </p:nvSpPr>
        <p:spPr/>
        <p:txBody>
          <a:bodyPr/>
          <a:lstStyle/>
          <a:p>
            <a:r>
              <a:rPr lang="en-US" dirty="0" err="1"/>
              <a:t>CoreML</a:t>
            </a:r>
            <a:r>
              <a:rPr lang="en-US" dirty="0"/>
              <a:t> (apple)</a:t>
            </a:r>
            <a:br>
              <a:rPr lang="en-US" dirty="0"/>
            </a:br>
            <a:r>
              <a:rPr lang="en-US" dirty="0"/>
              <a:t>TensorFlow Light (Google)</a:t>
            </a:r>
          </a:p>
        </p:txBody>
      </p:sp>
      <p:pic>
        <p:nvPicPr>
          <p:cNvPr id="4" name="Picture 3">
            <a:extLst>
              <a:ext uri="{FF2B5EF4-FFF2-40B4-BE49-F238E27FC236}">
                <a16:creationId xmlns:a16="http://schemas.microsoft.com/office/drawing/2014/main" id="{3CADC1B3-03F4-409A-AE14-F7CF0B295E72}"/>
              </a:ext>
            </a:extLst>
          </p:cNvPr>
          <p:cNvPicPr>
            <a:picLocks noChangeAspect="1"/>
          </p:cNvPicPr>
          <p:nvPr/>
        </p:nvPicPr>
        <p:blipFill rotWithShape="1">
          <a:blip r:embed="rId2"/>
          <a:srcRect l="4227" t="17423" r="2884" b="9338"/>
          <a:stretch/>
        </p:blipFill>
        <p:spPr>
          <a:xfrm>
            <a:off x="325225" y="2813083"/>
            <a:ext cx="8493550" cy="3767104"/>
          </a:xfrm>
          <a:prstGeom prst="rect">
            <a:avLst/>
          </a:prstGeom>
        </p:spPr>
      </p:pic>
    </p:spTree>
    <p:extLst>
      <p:ext uri="{BB962C8B-B14F-4D97-AF65-F5344CB8AC3E}">
        <p14:creationId xmlns:p14="http://schemas.microsoft.com/office/powerpoint/2010/main" val="2136263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1CB6-F5F2-48CA-8816-DE7C258552D9}"/>
              </a:ext>
            </a:extLst>
          </p:cNvPr>
          <p:cNvSpPr>
            <a:spLocks noGrp="1"/>
          </p:cNvSpPr>
          <p:nvPr>
            <p:ph type="title"/>
          </p:nvPr>
        </p:nvSpPr>
        <p:spPr>
          <a:xfrm>
            <a:off x="457199" y="274638"/>
            <a:ext cx="8752787" cy="1143000"/>
          </a:xfrm>
        </p:spPr>
        <p:txBody>
          <a:bodyPr/>
          <a:lstStyle/>
          <a:p>
            <a:r>
              <a:rPr lang="en-US" dirty="0"/>
              <a:t>Architecture is Critical –not just framework</a:t>
            </a:r>
          </a:p>
        </p:txBody>
      </p:sp>
      <p:sp>
        <p:nvSpPr>
          <p:cNvPr id="3" name="Content Placeholder 2">
            <a:extLst>
              <a:ext uri="{FF2B5EF4-FFF2-40B4-BE49-F238E27FC236}">
                <a16:creationId xmlns:a16="http://schemas.microsoft.com/office/drawing/2014/main" id="{64611A1A-D02E-43FF-B325-1D076851F8DE}"/>
              </a:ext>
            </a:extLst>
          </p:cNvPr>
          <p:cNvSpPr>
            <a:spLocks noGrp="1"/>
          </p:cNvSpPr>
          <p:nvPr>
            <p:ph idx="1"/>
          </p:nvPr>
        </p:nvSpPr>
        <p:spPr>
          <a:xfrm>
            <a:off x="-150829" y="1600200"/>
            <a:ext cx="9577633" cy="4530725"/>
          </a:xfrm>
        </p:spPr>
        <p:txBody>
          <a:bodyPr/>
          <a:lstStyle/>
          <a:p>
            <a:pPr marL="0" indent="0">
              <a:buNone/>
            </a:pPr>
            <a:r>
              <a:rPr lang="en-US" sz="2400" dirty="0"/>
              <a:t>Comparing different architectures using Core ML framework</a:t>
            </a:r>
          </a:p>
        </p:txBody>
      </p:sp>
      <p:pic>
        <p:nvPicPr>
          <p:cNvPr id="4" name="Picture 3">
            <a:extLst>
              <a:ext uri="{FF2B5EF4-FFF2-40B4-BE49-F238E27FC236}">
                <a16:creationId xmlns:a16="http://schemas.microsoft.com/office/drawing/2014/main" id="{2C35947E-42B9-4559-ABAE-31A18FDDEEAF}"/>
              </a:ext>
            </a:extLst>
          </p:cNvPr>
          <p:cNvPicPr>
            <a:picLocks noChangeAspect="1"/>
          </p:cNvPicPr>
          <p:nvPr/>
        </p:nvPicPr>
        <p:blipFill rotWithShape="1">
          <a:blip r:embed="rId2"/>
          <a:srcRect b="6850"/>
          <a:stretch/>
        </p:blipFill>
        <p:spPr>
          <a:xfrm>
            <a:off x="65987" y="2092751"/>
            <a:ext cx="9144000" cy="4791173"/>
          </a:xfrm>
          <a:prstGeom prst="rect">
            <a:avLst/>
          </a:prstGeom>
        </p:spPr>
      </p:pic>
    </p:spTree>
    <p:extLst>
      <p:ext uri="{BB962C8B-B14F-4D97-AF65-F5344CB8AC3E}">
        <p14:creationId xmlns:p14="http://schemas.microsoft.com/office/powerpoint/2010/main" val="29714255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4FB1-B420-45EB-B228-031377040C80}"/>
              </a:ext>
            </a:extLst>
          </p:cNvPr>
          <p:cNvSpPr>
            <a:spLocks noGrp="1"/>
          </p:cNvSpPr>
          <p:nvPr>
            <p:ph type="title"/>
          </p:nvPr>
        </p:nvSpPr>
        <p:spPr/>
        <p:txBody>
          <a:bodyPr/>
          <a:lstStyle/>
          <a:p>
            <a:r>
              <a:rPr lang="en-US" dirty="0"/>
              <a:t>We will use </a:t>
            </a:r>
            <a:r>
              <a:rPr lang="en-US" dirty="0" err="1"/>
              <a:t>Tensorflow</a:t>
            </a:r>
            <a:r>
              <a:rPr lang="en-US" dirty="0"/>
              <a:t> Lite</a:t>
            </a:r>
          </a:p>
        </p:txBody>
      </p:sp>
      <p:sp>
        <p:nvSpPr>
          <p:cNvPr id="3" name="Content Placeholder 2">
            <a:extLst>
              <a:ext uri="{FF2B5EF4-FFF2-40B4-BE49-F238E27FC236}">
                <a16:creationId xmlns:a16="http://schemas.microsoft.com/office/drawing/2014/main" id="{F6283E43-A525-4629-8638-FC46BFE05CB8}"/>
              </a:ext>
            </a:extLst>
          </p:cNvPr>
          <p:cNvSpPr>
            <a:spLocks noGrp="1"/>
          </p:cNvSpPr>
          <p:nvPr>
            <p:ph idx="1"/>
          </p:nvPr>
        </p:nvSpPr>
        <p:spPr/>
        <p:txBody>
          <a:bodyPr/>
          <a:lstStyle/>
          <a:p>
            <a:r>
              <a:rPr lang="en-US" dirty="0">
                <a:hlinkClick r:id="rId2"/>
              </a:rPr>
              <a:t>https://www.tensorflow.org/lite</a:t>
            </a:r>
            <a:endParaRPr lang="en-US" dirty="0"/>
          </a:p>
        </p:txBody>
      </p:sp>
      <p:pic>
        <p:nvPicPr>
          <p:cNvPr id="5" name="Picture 4">
            <a:extLst>
              <a:ext uri="{FF2B5EF4-FFF2-40B4-BE49-F238E27FC236}">
                <a16:creationId xmlns:a16="http://schemas.microsoft.com/office/drawing/2014/main" id="{F6E9F897-DD7B-49A3-8CA3-54C20687883B}"/>
              </a:ext>
            </a:extLst>
          </p:cNvPr>
          <p:cNvPicPr>
            <a:picLocks noChangeAspect="1"/>
          </p:cNvPicPr>
          <p:nvPr/>
        </p:nvPicPr>
        <p:blipFill rotWithShape="1">
          <a:blip r:embed="rId3"/>
          <a:srcRect l="13608" t="43130" r="11237" b="12719"/>
          <a:stretch/>
        </p:blipFill>
        <p:spPr>
          <a:xfrm>
            <a:off x="26113" y="2733773"/>
            <a:ext cx="9721203" cy="3063712"/>
          </a:xfrm>
          <a:prstGeom prst="rect">
            <a:avLst/>
          </a:prstGeom>
        </p:spPr>
      </p:pic>
    </p:spTree>
    <p:extLst>
      <p:ext uri="{BB962C8B-B14F-4D97-AF65-F5344CB8AC3E}">
        <p14:creationId xmlns:p14="http://schemas.microsoft.com/office/powerpoint/2010/main" val="3337331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2C04-C3FD-592B-61B3-F752E8E88106}"/>
              </a:ext>
            </a:extLst>
          </p:cNvPr>
          <p:cNvSpPr>
            <a:spLocks noGrp="1"/>
          </p:cNvSpPr>
          <p:nvPr>
            <p:ph type="title"/>
          </p:nvPr>
        </p:nvSpPr>
        <p:spPr/>
        <p:txBody>
          <a:bodyPr/>
          <a:lstStyle/>
          <a:p>
            <a:r>
              <a:rPr lang="en-US" dirty="0"/>
              <a:t>Hardware comparison &amp;</a:t>
            </a:r>
            <a:r>
              <a:rPr lang="en-US" dirty="0" err="1"/>
              <a:t>TFlite</a:t>
            </a:r>
            <a:endParaRPr lang="en-US" dirty="0"/>
          </a:p>
        </p:txBody>
      </p:sp>
      <p:sp>
        <p:nvSpPr>
          <p:cNvPr id="3" name="Content Placeholder 2">
            <a:extLst>
              <a:ext uri="{FF2B5EF4-FFF2-40B4-BE49-F238E27FC236}">
                <a16:creationId xmlns:a16="http://schemas.microsoft.com/office/drawing/2014/main" id="{A0CB36A9-3789-3C0B-B0EA-3526F78BB108}"/>
              </a:ext>
            </a:extLst>
          </p:cNvPr>
          <p:cNvSpPr>
            <a:spLocks noGrp="1"/>
          </p:cNvSpPr>
          <p:nvPr>
            <p:ph idx="1"/>
          </p:nvPr>
        </p:nvSpPr>
        <p:spPr>
          <a:xfrm>
            <a:off x="485775" y="1219200"/>
            <a:ext cx="7620000" cy="4800600"/>
          </a:xfrm>
        </p:spPr>
        <p:txBody>
          <a:bodyPr/>
          <a:lstStyle/>
          <a:p>
            <a:r>
              <a:rPr lang="en-US" dirty="0"/>
              <a:t>Same model from Alpha Labs ,  Hardware makes a difference –this is not running “real time”</a:t>
            </a:r>
          </a:p>
        </p:txBody>
      </p:sp>
      <p:pic>
        <p:nvPicPr>
          <p:cNvPr id="5" name="Picture 4">
            <a:extLst>
              <a:ext uri="{FF2B5EF4-FFF2-40B4-BE49-F238E27FC236}">
                <a16:creationId xmlns:a16="http://schemas.microsoft.com/office/drawing/2014/main" id="{C4CD84CE-49F4-A4CB-8C64-2EBE128F3163}"/>
              </a:ext>
            </a:extLst>
          </p:cNvPr>
          <p:cNvPicPr>
            <a:picLocks noChangeAspect="1"/>
          </p:cNvPicPr>
          <p:nvPr/>
        </p:nvPicPr>
        <p:blipFill rotWithShape="1">
          <a:blip r:embed="rId2"/>
          <a:srcRect l="20833" t="27778" r="19166" b="7037"/>
          <a:stretch/>
        </p:blipFill>
        <p:spPr>
          <a:xfrm>
            <a:off x="381000" y="1877483"/>
            <a:ext cx="8118764" cy="4961467"/>
          </a:xfrm>
          <a:prstGeom prst="rect">
            <a:avLst/>
          </a:prstGeom>
        </p:spPr>
      </p:pic>
    </p:spTree>
    <p:extLst>
      <p:ext uri="{BB962C8B-B14F-4D97-AF65-F5344CB8AC3E}">
        <p14:creationId xmlns:p14="http://schemas.microsoft.com/office/powerpoint/2010/main" val="10787287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D189-B67F-4C1A-BBB4-4698EB096914}"/>
              </a:ext>
            </a:extLst>
          </p:cNvPr>
          <p:cNvSpPr>
            <a:spLocks noGrp="1"/>
          </p:cNvSpPr>
          <p:nvPr>
            <p:ph type="title"/>
          </p:nvPr>
        </p:nvSpPr>
        <p:spPr/>
        <p:txBody>
          <a:bodyPr/>
          <a:lstStyle/>
          <a:p>
            <a:r>
              <a:rPr lang="en-US" dirty="0" err="1"/>
              <a:t>MobileNet</a:t>
            </a:r>
            <a:r>
              <a:rPr lang="en-US" dirty="0"/>
              <a:t> – a mobile architecture  </a:t>
            </a:r>
            <a:r>
              <a:rPr lang="en-US" sz="3200" dirty="0"/>
              <a:t>(designed for mobile)</a:t>
            </a:r>
            <a:endParaRPr lang="en-US" dirty="0"/>
          </a:p>
        </p:txBody>
      </p:sp>
      <p:sp>
        <p:nvSpPr>
          <p:cNvPr id="3" name="Content Placeholder 2">
            <a:extLst>
              <a:ext uri="{FF2B5EF4-FFF2-40B4-BE49-F238E27FC236}">
                <a16:creationId xmlns:a16="http://schemas.microsoft.com/office/drawing/2014/main" id="{7E185728-B560-4BF1-8AB8-86756F87ED96}"/>
              </a:ext>
            </a:extLst>
          </p:cNvPr>
          <p:cNvSpPr>
            <a:spLocks noGrp="1"/>
          </p:cNvSpPr>
          <p:nvPr>
            <p:ph idx="1"/>
          </p:nvPr>
        </p:nvSpPr>
        <p:spPr>
          <a:xfrm>
            <a:off x="457200" y="1600200"/>
            <a:ext cx="7620000" cy="4800600"/>
          </a:xfrm>
        </p:spPr>
        <p:txBody>
          <a:bodyPr/>
          <a:lstStyle/>
          <a:p>
            <a:r>
              <a:rPr lang="en-US" dirty="0">
                <a:highlight>
                  <a:srgbClr val="FFFF00"/>
                </a:highlight>
              </a:rPr>
              <a:t>Convolution = </a:t>
            </a:r>
            <a:r>
              <a:rPr lang="en-US" dirty="0" err="1">
                <a:highlight>
                  <a:srgbClr val="FFFF00"/>
                </a:highlight>
              </a:rPr>
              <a:t>depthwise</a:t>
            </a:r>
            <a:r>
              <a:rPr lang="en-US" dirty="0">
                <a:highlight>
                  <a:srgbClr val="FFFF00"/>
                </a:highlight>
              </a:rPr>
              <a:t> + pointwise</a:t>
            </a:r>
          </a:p>
          <a:p>
            <a:pPr lvl="2"/>
            <a:r>
              <a:rPr lang="en-US" dirty="0"/>
              <a:t>perform a spatial convolution while keeping the channels separate and then follow with a </a:t>
            </a:r>
            <a:r>
              <a:rPr lang="en-US" dirty="0" err="1"/>
              <a:t>depthwise</a:t>
            </a:r>
            <a:r>
              <a:rPr lang="en-US" dirty="0"/>
              <a:t> convolution. </a:t>
            </a:r>
          </a:p>
          <a:p>
            <a:pPr marL="114300" indent="0">
              <a:buNone/>
            </a:pPr>
            <a:endParaRPr lang="en-US" dirty="0"/>
          </a:p>
        </p:txBody>
      </p:sp>
      <p:pic>
        <p:nvPicPr>
          <p:cNvPr id="6146" name="Picture 2" descr="https://lh5.googleusercontent.com/jI-Z3EhRsQzeky7u1aJfR2L1_SHgdQ4j6IJNCAdqYf8f4svqGrjppIGTAIyXObs8O5ry0PV8BcEpt1hLuQiOo61yn7Y4ZMjFzGsKH_qOeozqz8k6mgjgs0GITDDJsV2AzYUGEkmD">
            <a:extLst>
              <a:ext uri="{FF2B5EF4-FFF2-40B4-BE49-F238E27FC236}">
                <a16:creationId xmlns:a16="http://schemas.microsoft.com/office/drawing/2014/main" id="{2D85EB8C-3F10-4E0E-BE48-EC5745AA5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110423"/>
            <a:ext cx="2947988" cy="21473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lh3.googleusercontent.com/xUFp7MQQm_PGjInrRhf63gpOuRBT9HYz_MnBuA4lgG935SA9lAF9iwbbPc0UrCAYBMXLXpNJQ4dYlcCETGAOZq9JPlAg_uRYh6QCWf56_baGX8jmYJpafl_9B36Xl1pBugPygGIU">
            <a:extLst>
              <a:ext uri="{FF2B5EF4-FFF2-40B4-BE49-F238E27FC236}">
                <a16:creationId xmlns:a16="http://schemas.microsoft.com/office/drawing/2014/main" id="{E66D2896-9971-40E2-976B-3A9D3281F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110423"/>
            <a:ext cx="2769490" cy="19764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B3F321-C919-4F37-B39E-22337A8DC698}"/>
              </a:ext>
            </a:extLst>
          </p:cNvPr>
          <p:cNvSpPr txBox="1"/>
          <p:nvPr/>
        </p:nvSpPr>
        <p:spPr>
          <a:xfrm>
            <a:off x="838200" y="5486400"/>
            <a:ext cx="1236813" cy="369332"/>
          </a:xfrm>
          <a:prstGeom prst="rect">
            <a:avLst/>
          </a:prstGeom>
          <a:noFill/>
        </p:spPr>
        <p:txBody>
          <a:bodyPr wrap="none" rtlCol="0">
            <a:spAutoFit/>
          </a:bodyPr>
          <a:lstStyle/>
          <a:p>
            <a:r>
              <a:rPr lang="en-US" dirty="0" err="1"/>
              <a:t>Depthwise</a:t>
            </a:r>
            <a:r>
              <a:rPr lang="en-US" dirty="0"/>
              <a:t> </a:t>
            </a:r>
          </a:p>
        </p:txBody>
      </p:sp>
      <p:sp>
        <p:nvSpPr>
          <p:cNvPr id="5" name="TextBox 4">
            <a:extLst>
              <a:ext uri="{FF2B5EF4-FFF2-40B4-BE49-F238E27FC236}">
                <a16:creationId xmlns:a16="http://schemas.microsoft.com/office/drawing/2014/main" id="{A2F35645-3E96-482D-B8DC-0E93FD85AF16}"/>
              </a:ext>
            </a:extLst>
          </p:cNvPr>
          <p:cNvSpPr txBox="1"/>
          <p:nvPr/>
        </p:nvSpPr>
        <p:spPr>
          <a:xfrm>
            <a:off x="5410200" y="5486400"/>
            <a:ext cx="1101071" cy="369332"/>
          </a:xfrm>
          <a:prstGeom prst="rect">
            <a:avLst/>
          </a:prstGeom>
          <a:noFill/>
        </p:spPr>
        <p:txBody>
          <a:bodyPr wrap="none" rtlCol="0">
            <a:spAutoFit/>
          </a:bodyPr>
          <a:lstStyle/>
          <a:p>
            <a:r>
              <a:rPr lang="en-US" dirty="0"/>
              <a:t>pointwise</a:t>
            </a:r>
          </a:p>
        </p:txBody>
      </p:sp>
      <p:sp>
        <p:nvSpPr>
          <p:cNvPr id="6" name="TextBox 5">
            <a:extLst>
              <a:ext uri="{FF2B5EF4-FFF2-40B4-BE49-F238E27FC236}">
                <a16:creationId xmlns:a16="http://schemas.microsoft.com/office/drawing/2014/main" id="{71707CF1-DAC0-43AE-9819-5EC5A9A3AF8C}"/>
              </a:ext>
            </a:extLst>
          </p:cNvPr>
          <p:cNvSpPr txBox="1"/>
          <p:nvPr/>
        </p:nvSpPr>
        <p:spPr>
          <a:xfrm>
            <a:off x="533400" y="6400800"/>
            <a:ext cx="6247479" cy="369332"/>
          </a:xfrm>
          <a:prstGeom prst="rect">
            <a:avLst/>
          </a:prstGeom>
          <a:noFill/>
        </p:spPr>
        <p:txBody>
          <a:bodyPr wrap="none" rtlCol="0">
            <a:spAutoFit/>
          </a:bodyPr>
          <a:lstStyle/>
          <a:p>
            <a:r>
              <a:rPr lang="en-US" dirty="0"/>
              <a:t>Why????   Saves on parameters ---LESS to learn, yet still effective</a:t>
            </a:r>
          </a:p>
        </p:txBody>
      </p:sp>
    </p:spTree>
    <p:extLst>
      <p:ext uri="{BB962C8B-B14F-4D97-AF65-F5344CB8AC3E}">
        <p14:creationId xmlns:p14="http://schemas.microsoft.com/office/powerpoint/2010/main" val="2632601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AlexNet</a:t>
            </a:r>
            <a:r>
              <a:rPr lang="en-US" dirty="0"/>
              <a:t> </a:t>
            </a:r>
          </a:p>
        </p:txBody>
      </p:sp>
      <p:sp>
        <p:nvSpPr>
          <p:cNvPr id="3" name="Content Placeholder 2"/>
          <p:cNvSpPr>
            <a:spLocks noGrp="1"/>
          </p:cNvSpPr>
          <p:nvPr>
            <p:ph idx="1"/>
          </p:nvPr>
        </p:nvSpPr>
        <p:spPr>
          <a:xfrm>
            <a:off x="152400" y="1566730"/>
            <a:ext cx="7620000" cy="4800600"/>
          </a:xfrm>
        </p:spPr>
        <p:txBody>
          <a:bodyPr/>
          <a:lstStyle/>
          <a:p>
            <a:r>
              <a:rPr lang="en-US" sz="1600" b="1" dirty="0" err="1">
                <a:solidFill>
                  <a:srgbClr val="FFC000"/>
                </a:solidFill>
                <a:effectLst/>
              </a:rPr>
              <a:t>Deeper&amp;Bigger</a:t>
            </a:r>
            <a:br>
              <a:rPr lang="en-US" sz="1600" b="1" dirty="0">
                <a:solidFill>
                  <a:srgbClr val="FFC000"/>
                </a:solidFill>
                <a:effectLst/>
              </a:rPr>
            </a:br>
            <a:endParaRPr lang="en-US" sz="1600" b="1" dirty="0">
              <a:solidFill>
                <a:srgbClr val="FFC000"/>
              </a:solidFill>
              <a:effectLst/>
            </a:endParaRPr>
          </a:p>
          <a:p>
            <a:r>
              <a:rPr lang="en-US" sz="1600" dirty="0">
                <a:effectLst/>
              </a:rPr>
              <a:t>Trained ImageNet data, eventually </a:t>
            </a:r>
            <a:r>
              <a:rPr lang="en-US" sz="1600" dirty="0">
                <a:solidFill>
                  <a:srgbClr val="FFC000"/>
                </a:solidFill>
                <a:effectLst/>
              </a:rPr>
              <a:t>15 million </a:t>
            </a:r>
            <a:r>
              <a:rPr lang="en-US" sz="1600" dirty="0">
                <a:effectLst/>
              </a:rPr>
              <a:t>annotated images from a total of over 22,000 categories.</a:t>
            </a:r>
            <a:br>
              <a:rPr lang="en-US" sz="1600" dirty="0">
                <a:effectLst/>
              </a:rPr>
            </a:br>
            <a:endParaRPr lang="en-US" sz="1600" dirty="0">
              <a:effectLst/>
            </a:endParaRPr>
          </a:p>
          <a:p>
            <a:r>
              <a:rPr lang="en-US" sz="1600" b="1" dirty="0">
                <a:solidFill>
                  <a:srgbClr val="FFC000"/>
                </a:solidFill>
                <a:effectLst/>
              </a:rPr>
              <a:t>Used </a:t>
            </a:r>
            <a:r>
              <a:rPr lang="en-US" sz="1600" b="1" dirty="0" err="1">
                <a:solidFill>
                  <a:srgbClr val="FFC000"/>
                </a:solidFill>
                <a:effectLst/>
              </a:rPr>
              <a:t>ReLU</a:t>
            </a:r>
            <a:r>
              <a:rPr lang="en-US" sz="1600" b="1" dirty="0">
                <a:solidFill>
                  <a:srgbClr val="FFC000"/>
                </a:solidFill>
                <a:effectLst/>
              </a:rPr>
              <a:t> for the nonlinearity functions</a:t>
            </a:r>
            <a:r>
              <a:rPr lang="en-US" sz="1600" dirty="0">
                <a:solidFill>
                  <a:srgbClr val="FFC000"/>
                </a:solidFill>
                <a:effectLst/>
              </a:rPr>
              <a:t> </a:t>
            </a:r>
            <a:r>
              <a:rPr lang="en-US" sz="1600" dirty="0">
                <a:effectLst/>
              </a:rPr>
              <a:t>(Found to decrease training time as </a:t>
            </a:r>
            <a:r>
              <a:rPr lang="en-US" sz="1600" dirty="0" err="1">
                <a:effectLst/>
              </a:rPr>
              <a:t>ReLUs</a:t>
            </a:r>
            <a:r>
              <a:rPr lang="en-US" sz="1600" dirty="0">
                <a:effectLst/>
              </a:rPr>
              <a:t> are several times faster than the conventional </a:t>
            </a:r>
            <a:r>
              <a:rPr lang="en-US" sz="1600" dirty="0" err="1">
                <a:effectLst/>
              </a:rPr>
              <a:t>tanh</a:t>
            </a:r>
            <a:r>
              <a:rPr lang="en-US" sz="1600" dirty="0">
                <a:effectLst/>
              </a:rPr>
              <a:t> function).</a:t>
            </a:r>
            <a:br>
              <a:rPr lang="en-US" sz="1600" dirty="0">
                <a:effectLst/>
              </a:rPr>
            </a:br>
            <a:endParaRPr lang="en-US" sz="1600" dirty="0">
              <a:effectLst/>
            </a:endParaRPr>
          </a:p>
          <a:p>
            <a:r>
              <a:rPr lang="en-US" sz="1600" b="1" dirty="0">
                <a:solidFill>
                  <a:srgbClr val="FFC000"/>
                </a:solidFill>
                <a:effectLst/>
              </a:rPr>
              <a:t>Used data augmentation techniques </a:t>
            </a:r>
            <a:r>
              <a:rPr lang="en-US" sz="1600" dirty="0">
                <a:effectLst/>
              </a:rPr>
              <a:t>that consisted of image translations, horizontal reflections, and patch extractions.</a:t>
            </a:r>
            <a:br>
              <a:rPr lang="en-US" sz="1600" dirty="0">
                <a:effectLst/>
              </a:rPr>
            </a:br>
            <a:endParaRPr lang="en-US" sz="1600" dirty="0">
              <a:effectLst/>
            </a:endParaRPr>
          </a:p>
          <a:p>
            <a:r>
              <a:rPr lang="en-US" sz="1600" b="1" dirty="0">
                <a:solidFill>
                  <a:srgbClr val="FFC000"/>
                </a:solidFill>
                <a:effectLst/>
              </a:rPr>
              <a:t>Implemented dropout layers </a:t>
            </a:r>
            <a:r>
              <a:rPr lang="en-US" sz="1600" dirty="0">
                <a:effectLst/>
              </a:rPr>
              <a:t>in order to combat the problem of </a:t>
            </a:r>
            <a:r>
              <a:rPr lang="en-US" sz="1600" b="1" dirty="0">
                <a:solidFill>
                  <a:srgbClr val="FFC000"/>
                </a:solidFill>
                <a:effectLst/>
              </a:rPr>
              <a:t>overfitting</a:t>
            </a:r>
            <a:r>
              <a:rPr lang="en-US" sz="1600" dirty="0">
                <a:effectLst/>
              </a:rPr>
              <a:t> to the training data.</a:t>
            </a:r>
            <a:br>
              <a:rPr lang="en-US" sz="1600" dirty="0">
                <a:effectLst/>
              </a:rPr>
            </a:br>
            <a:endParaRPr lang="en-US" sz="1600" dirty="0">
              <a:effectLst/>
            </a:endParaRPr>
          </a:p>
          <a:p>
            <a:r>
              <a:rPr lang="en-US" sz="1600" dirty="0">
                <a:effectLst/>
              </a:rPr>
              <a:t>Trained the model using batch stochastic gradient descent, with specific values for momentum and weight decay.</a:t>
            </a:r>
            <a:br>
              <a:rPr lang="en-US" sz="1600" dirty="0">
                <a:effectLst/>
              </a:rPr>
            </a:br>
            <a:endParaRPr lang="en-US" sz="1600" dirty="0">
              <a:effectLst/>
            </a:endParaRPr>
          </a:p>
          <a:p>
            <a:r>
              <a:rPr lang="en-US" sz="1600" dirty="0">
                <a:effectLst/>
              </a:rPr>
              <a:t>Trained on two GTX 580 GPUs for </a:t>
            </a:r>
            <a:r>
              <a:rPr lang="en-US" sz="1600" b="1" dirty="0">
                <a:effectLst/>
              </a:rPr>
              <a:t>five to six days</a:t>
            </a:r>
            <a:r>
              <a:rPr lang="en-US" sz="1600" dirty="0">
                <a:effectLst/>
              </a:rPr>
              <a:t>.</a:t>
            </a:r>
          </a:p>
          <a:p>
            <a:pPr marL="0" indent="0">
              <a:buNone/>
            </a:pPr>
            <a:endParaRPr lang="en-US" sz="1600" dirty="0"/>
          </a:p>
        </p:txBody>
      </p:sp>
      <p:pic>
        <p:nvPicPr>
          <p:cNvPr id="2050" name="Picture 2" descr="Image result for alexnet">
            <a:extLst>
              <a:ext uri="{FF2B5EF4-FFF2-40B4-BE49-F238E27FC236}">
                <a16:creationId xmlns:a16="http://schemas.microsoft.com/office/drawing/2014/main" id="{82B60B49-6352-40B6-949F-324728DC3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13447"/>
            <a:ext cx="4886325" cy="2126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582741-5EDA-4070-AD47-A6FE34651B93}"/>
              </a:ext>
            </a:extLst>
          </p:cNvPr>
          <p:cNvSpPr txBox="1"/>
          <p:nvPr/>
        </p:nvSpPr>
        <p:spPr>
          <a:xfrm>
            <a:off x="243817" y="6382830"/>
            <a:ext cx="8066746" cy="800219"/>
          </a:xfrm>
          <a:prstGeom prst="rect">
            <a:avLst/>
          </a:prstGeom>
          <a:solidFill>
            <a:srgbClr val="FFC000"/>
          </a:solidFill>
        </p:spPr>
        <p:txBody>
          <a:bodyPr wrap="square" rtlCol="0">
            <a:spAutoFit/>
          </a:bodyPr>
          <a:lstStyle/>
          <a:p>
            <a:r>
              <a:rPr lang="en-US" sz="1400" dirty="0"/>
              <a:t>Alex </a:t>
            </a:r>
            <a:r>
              <a:rPr lang="en-US" sz="1400" dirty="0" err="1"/>
              <a:t>Krizhevsky</a:t>
            </a:r>
            <a:r>
              <a:rPr lang="en-US" sz="1400" dirty="0"/>
              <a:t>, and published with Ilya </a:t>
            </a:r>
            <a:r>
              <a:rPr lang="en-US" sz="1400" dirty="0" err="1"/>
              <a:t>Sutskever</a:t>
            </a:r>
            <a:r>
              <a:rPr lang="en-US" sz="1400" dirty="0"/>
              <a:t> and  </a:t>
            </a:r>
            <a:r>
              <a:rPr lang="en-US" sz="1400" dirty="0" err="1"/>
              <a:t>Krizhevsky's</a:t>
            </a:r>
            <a:r>
              <a:rPr lang="en-US" sz="1400" dirty="0"/>
              <a:t> PhD advisor Geoffrey Hinton, Alex </a:t>
            </a:r>
            <a:r>
              <a:rPr lang="en-US" sz="1400" dirty="0" err="1"/>
              <a:t>Krizhevsky</a:t>
            </a:r>
            <a:r>
              <a:rPr lang="en-US" sz="1400" dirty="0"/>
              <a:t>,  and published with Ilya </a:t>
            </a:r>
            <a:r>
              <a:rPr lang="en-US" sz="1400" dirty="0" err="1"/>
              <a:t>Sutskever</a:t>
            </a:r>
            <a:r>
              <a:rPr lang="en-US" sz="1400" dirty="0"/>
              <a:t> and </a:t>
            </a:r>
            <a:r>
              <a:rPr lang="en-US" sz="1400" dirty="0" err="1"/>
              <a:t>Krizhevsky's</a:t>
            </a:r>
            <a:r>
              <a:rPr lang="en-US" sz="1400" dirty="0"/>
              <a:t> PhD advisor Geoffrey Hinton, </a:t>
            </a:r>
          </a:p>
          <a:p>
            <a:endParaRPr lang="en-US" dirty="0"/>
          </a:p>
        </p:txBody>
      </p:sp>
    </p:spTree>
    <p:extLst>
      <p:ext uri="{BB962C8B-B14F-4D97-AF65-F5344CB8AC3E}">
        <p14:creationId xmlns:p14="http://schemas.microsoft.com/office/powerpoint/2010/main" val="818280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3B0FD-4CA1-4C1F-9D72-7FCDC1413C9E}"/>
              </a:ext>
            </a:extLst>
          </p:cNvPr>
          <p:cNvSpPr>
            <a:spLocks noGrp="1"/>
          </p:cNvSpPr>
          <p:nvPr>
            <p:ph type="title"/>
          </p:nvPr>
        </p:nvSpPr>
        <p:spPr/>
        <p:txBody>
          <a:bodyPr/>
          <a:lstStyle/>
          <a:p>
            <a:r>
              <a:rPr lang="en-US" dirty="0" err="1"/>
              <a:t>MobileNet</a:t>
            </a:r>
            <a:r>
              <a:rPr lang="en-US" dirty="0"/>
              <a:t> –less parameters</a:t>
            </a:r>
          </a:p>
        </p:txBody>
      </p:sp>
      <p:sp>
        <p:nvSpPr>
          <p:cNvPr id="3" name="Content Placeholder 2">
            <a:extLst>
              <a:ext uri="{FF2B5EF4-FFF2-40B4-BE49-F238E27FC236}">
                <a16:creationId xmlns:a16="http://schemas.microsoft.com/office/drawing/2014/main" id="{14B0E0F9-C976-4E64-A22A-7C86262F9211}"/>
              </a:ext>
            </a:extLst>
          </p:cNvPr>
          <p:cNvSpPr>
            <a:spLocks noGrp="1"/>
          </p:cNvSpPr>
          <p:nvPr>
            <p:ph idx="1"/>
          </p:nvPr>
        </p:nvSpPr>
        <p:spPr/>
        <p:txBody>
          <a:bodyPr>
            <a:normAutofit fontScale="92500"/>
          </a:bodyPr>
          <a:lstStyle/>
          <a:p>
            <a:r>
              <a:rPr lang="en-US" dirty="0"/>
              <a:t>For a </a:t>
            </a:r>
            <a:r>
              <a:rPr lang="en-US" dirty="0" err="1"/>
              <a:t>depthwise</a:t>
            </a:r>
            <a:r>
              <a:rPr lang="en-US" dirty="0"/>
              <a:t> separable convolution on the same example, we traverse the 16 channels with 1 3x3 kernel each, giving us 16 feature maps (called </a:t>
            </a:r>
            <a:r>
              <a:rPr lang="en-US" dirty="0" err="1"/>
              <a:t>DepthWise</a:t>
            </a:r>
            <a:r>
              <a:rPr lang="en-US" dirty="0"/>
              <a:t> Convolution). Now, before merging anything, we traverse these 16 feature maps with 32 1x1 convolutions each (called Pointwise convolution) and only then start to them add together. (this 1x1 is called a </a:t>
            </a:r>
            <a:r>
              <a:rPr lang="en-US" dirty="0" err="1"/>
              <a:t>depthwise</a:t>
            </a:r>
            <a:r>
              <a:rPr lang="en-US" dirty="0"/>
              <a:t> multiplier of 1)</a:t>
            </a:r>
          </a:p>
          <a:p>
            <a:pPr marL="114300" indent="0">
              <a:buNone/>
            </a:pPr>
            <a:br>
              <a:rPr lang="en-US" dirty="0"/>
            </a:br>
            <a:br>
              <a:rPr lang="en-US" dirty="0"/>
            </a:br>
            <a:r>
              <a:rPr lang="en-US" b="1" dirty="0"/>
              <a:t>Comparison of number of parameters --&gt; SEPARATED IS LESS!!!</a:t>
            </a:r>
            <a:endParaRPr lang="en-US" dirty="0"/>
          </a:p>
          <a:p>
            <a:r>
              <a:rPr lang="en-US" dirty="0"/>
              <a:t>This results in </a:t>
            </a:r>
            <a:r>
              <a:rPr lang="en-US" sz="3200" dirty="0">
                <a:highlight>
                  <a:srgbClr val="FFFF00"/>
                </a:highlight>
              </a:rPr>
              <a:t>656 </a:t>
            </a:r>
            <a:r>
              <a:rPr lang="en-US" dirty="0"/>
              <a:t>(16x3x3 + 16x32x1x1) parameters opposed to the </a:t>
            </a:r>
            <a:r>
              <a:rPr lang="en-US" sz="3200" dirty="0">
                <a:highlight>
                  <a:srgbClr val="FFFF00"/>
                </a:highlight>
              </a:rPr>
              <a:t>4608 </a:t>
            </a:r>
            <a:r>
              <a:rPr lang="en-US" dirty="0"/>
              <a:t>(16x32x3x3) parameters from above.</a:t>
            </a:r>
          </a:p>
          <a:p>
            <a:pPr marL="114300" indent="0">
              <a:buNone/>
            </a:pPr>
            <a:br>
              <a:rPr lang="en-US" dirty="0"/>
            </a:br>
            <a:endParaRPr lang="en-US" dirty="0"/>
          </a:p>
        </p:txBody>
      </p:sp>
      <p:sp>
        <p:nvSpPr>
          <p:cNvPr id="4" name="TextBox 3">
            <a:extLst>
              <a:ext uri="{FF2B5EF4-FFF2-40B4-BE49-F238E27FC236}">
                <a16:creationId xmlns:a16="http://schemas.microsoft.com/office/drawing/2014/main" id="{CF4E538E-10DB-487B-9840-CA797AE85B5E}"/>
              </a:ext>
            </a:extLst>
          </p:cNvPr>
          <p:cNvSpPr txBox="1"/>
          <p:nvPr/>
        </p:nvSpPr>
        <p:spPr>
          <a:xfrm>
            <a:off x="228600" y="5943600"/>
            <a:ext cx="3124200" cy="707886"/>
          </a:xfrm>
          <a:prstGeom prst="rect">
            <a:avLst/>
          </a:prstGeom>
          <a:solidFill>
            <a:srgbClr val="FFC000"/>
          </a:solidFill>
        </p:spPr>
        <p:txBody>
          <a:bodyPr wrap="square" rtlCol="0">
            <a:spAutoFit/>
          </a:bodyPr>
          <a:lstStyle/>
          <a:p>
            <a:r>
              <a:rPr lang="en-US" sz="4000" dirty="0"/>
              <a:t>SO its faster</a:t>
            </a:r>
          </a:p>
        </p:txBody>
      </p:sp>
    </p:spTree>
    <p:extLst>
      <p:ext uri="{BB962C8B-B14F-4D97-AF65-F5344CB8AC3E}">
        <p14:creationId xmlns:p14="http://schemas.microsoft.com/office/powerpoint/2010/main" val="32476693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8E9D3-4DC9-47C3-80BE-90DB33F91887}"/>
              </a:ext>
            </a:extLst>
          </p:cNvPr>
          <p:cNvSpPr>
            <a:spLocks noGrp="1"/>
          </p:cNvSpPr>
          <p:nvPr>
            <p:ph type="title"/>
          </p:nvPr>
        </p:nvSpPr>
        <p:spPr>
          <a:xfrm>
            <a:off x="457200" y="274638"/>
            <a:ext cx="7620000" cy="1143000"/>
          </a:xfrm>
        </p:spPr>
        <p:txBody>
          <a:bodyPr/>
          <a:lstStyle/>
          <a:p>
            <a:r>
              <a:rPr lang="en-US" dirty="0" err="1"/>
              <a:t>MobileNet</a:t>
            </a:r>
            <a:r>
              <a:rPr lang="en-US" dirty="0"/>
              <a:t>  </a:t>
            </a:r>
            <a:r>
              <a:rPr lang="en-US" dirty="0" err="1"/>
              <a:t>Archiecture</a:t>
            </a:r>
            <a:endParaRPr lang="en-US" dirty="0"/>
          </a:p>
        </p:txBody>
      </p:sp>
      <p:sp>
        <p:nvSpPr>
          <p:cNvPr id="3" name="Content Placeholder 2">
            <a:extLst>
              <a:ext uri="{FF2B5EF4-FFF2-40B4-BE49-F238E27FC236}">
                <a16:creationId xmlns:a16="http://schemas.microsoft.com/office/drawing/2014/main" id="{CD1C40A2-9780-4956-BBD7-F7EC0DAC103A}"/>
              </a:ext>
            </a:extLst>
          </p:cNvPr>
          <p:cNvSpPr>
            <a:spLocks noGrp="1"/>
          </p:cNvSpPr>
          <p:nvPr>
            <p:ph idx="1"/>
          </p:nvPr>
        </p:nvSpPr>
        <p:spPr>
          <a:xfrm>
            <a:off x="206375" y="1295400"/>
            <a:ext cx="7620000" cy="4800600"/>
          </a:xfrm>
        </p:spPr>
        <p:txBody>
          <a:bodyPr>
            <a:normAutofit fontScale="70000" lnSpcReduction="20000"/>
          </a:bodyPr>
          <a:lstStyle/>
          <a:p>
            <a:pPr fontAlgn="base"/>
            <a:r>
              <a:rPr lang="en-US" dirty="0"/>
              <a:t>The </a:t>
            </a:r>
            <a:r>
              <a:rPr lang="en-US" sz="4600" dirty="0"/>
              <a:t>full </a:t>
            </a:r>
            <a:r>
              <a:rPr lang="en-US" sz="4600" dirty="0" err="1"/>
              <a:t>MobileNets</a:t>
            </a:r>
            <a:r>
              <a:rPr lang="en-US" sz="4600" dirty="0"/>
              <a:t> network has 30 layers</a:t>
            </a:r>
            <a:r>
              <a:rPr lang="en-US" dirty="0"/>
              <a:t>. The design of the network is quite straightforward:</a:t>
            </a:r>
          </a:p>
          <a:p>
            <a:pPr lvl="2" fontAlgn="base"/>
            <a:r>
              <a:rPr lang="en-US" dirty="0"/>
              <a:t>Normal convolutional layer with stride 2</a:t>
            </a:r>
          </a:p>
          <a:p>
            <a:pPr lvl="2" fontAlgn="base"/>
            <a:r>
              <a:rPr lang="en-US" dirty="0" err="1"/>
              <a:t>depthwise</a:t>
            </a:r>
            <a:r>
              <a:rPr lang="en-US" dirty="0"/>
              <a:t> layer</a:t>
            </a:r>
          </a:p>
          <a:p>
            <a:pPr lvl="2" fontAlgn="base"/>
            <a:r>
              <a:rPr lang="en-US" dirty="0"/>
              <a:t>pointwise layer that doubles the number of channels</a:t>
            </a:r>
          </a:p>
          <a:p>
            <a:pPr lvl="2" fontAlgn="base"/>
            <a:r>
              <a:rPr lang="en-US" dirty="0" err="1"/>
              <a:t>depthwise</a:t>
            </a:r>
            <a:r>
              <a:rPr lang="en-US" dirty="0"/>
              <a:t> layer with stride 2</a:t>
            </a:r>
          </a:p>
          <a:p>
            <a:pPr lvl="2" fontAlgn="base"/>
            <a:r>
              <a:rPr lang="en-US" dirty="0"/>
              <a:t>pointwise layer that doubles the number of channels</a:t>
            </a:r>
          </a:p>
          <a:p>
            <a:pPr lvl="2" fontAlgn="base"/>
            <a:r>
              <a:rPr lang="en-US" dirty="0" err="1"/>
              <a:t>depthwise</a:t>
            </a:r>
            <a:r>
              <a:rPr lang="en-US" dirty="0"/>
              <a:t> layer</a:t>
            </a:r>
          </a:p>
          <a:p>
            <a:pPr lvl="2" fontAlgn="base"/>
            <a:r>
              <a:rPr lang="en-US" dirty="0"/>
              <a:t>pointwise layer</a:t>
            </a:r>
          </a:p>
          <a:p>
            <a:pPr lvl="2" fontAlgn="base"/>
            <a:r>
              <a:rPr lang="en-US" dirty="0" err="1"/>
              <a:t>depthwise</a:t>
            </a:r>
            <a:r>
              <a:rPr lang="en-US" dirty="0"/>
              <a:t> layer with stride 2</a:t>
            </a:r>
          </a:p>
          <a:p>
            <a:pPr lvl="2" fontAlgn="base"/>
            <a:r>
              <a:rPr lang="en-US" dirty="0"/>
              <a:t>pointwise layer that doubles the number of channels</a:t>
            </a:r>
          </a:p>
          <a:p>
            <a:pPr lvl="2" fontAlgn="base"/>
            <a:r>
              <a:rPr lang="en-US" dirty="0"/>
              <a:t>and so on…</a:t>
            </a:r>
          </a:p>
          <a:p>
            <a:pPr fontAlgn="base"/>
            <a:r>
              <a:rPr lang="en-US" dirty="0"/>
              <a:t> All.</a:t>
            </a:r>
            <a:r>
              <a:rPr lang="en-US" sz="2900" dirty="0"/>
              <a:t> the convolutional layers are followed by a </a:t>
            </a:r>
            <a:r>
              <a:rPr lang="en-US" sz="2900" dirty="0" err="1"/>
              <a:t>ReLU</a:t>
            </a:r>
            <a:r>
              <a:rPr lang="en-US" sz="2900" dirty="0"/>
              <a:t> activation functio</a:t>
            </a:r>
            <a:r>
              <a:rPr lang="en-US" sz="2400" dirty="0"/>
              <a:t>n</a:t>
            </a:r>
            <a:br>
              <a:rPr lang="en-US" dirty="0"/>
            </a:br>
            <a:endParaRPr lang="en-US" dirty="0"/>
          </a:p>
          <a:p>
            <a:pPr fontAlgn="base"/>
            <a:r>
              <a:rPr lang="en-US" dirty="0"/>
              <a:t>This goes on for a while until the original 224×224 image is shrunk down to 7×7 pixels but now has 1024 channels. After this there’s an average-pooling layer that works on the entire image so that we end up with a 1×1×1024 image, which is really just a vector of 1024 elements.</a:t>
            </a:r>
            <a:br>
              <a:rPr lang="en-US" dirty="0"/>
            </a:br>
            <a:endParaRPr lang="en-US" dirty="0"/>
          </a:p>
          <a:p>
            <a:pPr fontAlgn="base"/>
            <a:r>
              <a:rPr lang="en-US" dirty="0"/>
              <a:t>If we’re using </a:t>
            </a:r>
            <a:r>
              <a:rPr lang="en-US" dirty="0" err="1"/>
              <a:t>MobileNets</a:t>
            </a:r>
            <a:r>
              <a:rPr lang="en-US" dirty="0"/>
              <a:t> as a classifier, for example on ImageNet which has 1000 possible categories, then the final layer is a fully-connected layer with a </a:t>
            </a:r>
            <a:r>
              <a:rPr lang="en-US" dirty="0" err="1"/>
              <a:t>softmax</a:t>
            </a:r>
            <a:r>
              <a:rPr lang="en-US" dirty="0"/>
              <a:t> and 1000 outputs.</a:t>
            </a:r>
          </a:p>
          <a:p>
            <a:endParaRPr lang="en-US" dirty="0"/>
          </a:p>
        </p:txBody>
      </p:sp>
    </p:spTree>
    <p:extLst>
      <p:ext uri="{BB962C8B-B14F-4D97-AF65-F5344CB8AC3E}">
        <p14:creationId xmlns:p14="http://schemas.microsoft.com/office/powerpoint/2010/main" val="41371185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7B36-2B20-4F68-9034-2DC32A5AEBA9}"/>
              </a:ext>
            </a:extLst>
          </p:cNvPr>
          <p:cNvSpPr>
            <a:spLocks noGrp="1"/>
          </p:cNvSpPr>
          <p:nvPr>
            <p:ph type="title"/>
          </p:nvPr>
        </p:nvSpPr>
        <p:spPr/>
        <p:txBody>
          <a:bodyPr/>
          <a:lstStyle/>
          <a:p>
            <a:r>
              <a:rPr lang="en-US" dirty="0" err="1"/>
              <a:t>MobileNet</a:t>
            </a:r>
            <a:endParaRPr lang="en-US" dirty="0"/>
          </a:p>
        </p:txBody>
      </p:sp>
      <p:sp>
        <p:nvSpPr>
          <p:cNvPr id="3" name="Content Placeholder 2">
            <a:extLst>
              <a:ext uri="{FF2B5EF4-FFF2-40B4-BE49-F238E27FC236}">
                <a16:creationId xmlns:a16="http://schemas.microsoft.com/office/drawing/2014/main" id="{C6B406A1-606F-44B4-AA4D-3A598A5E638C}"/>
              </a:ext>
            </a:extLst>
          </p:cNvPr>
          <p:cNvSpPr>
            <a:spLocks noGrp="1"/>
          </p:cNvSpPr>
          <p:nvPr>
            <p:ph idx="1"/>
          </p:nvPr>
        </p:nvSpPr>
        <p:spPr/>
        <p:txBody>
          <a:bodyPr/>
          <a:lstStyle/>
          <a:p>
            <a:r>
              <a:rPr lang="en-US" dirty="0"/>
              <a:t>You can choose number of layers …example here with 9</a:t>
            </a:r>
          </a:p>
        </p:txBody>
      </p:sp>
      <p:pic>
        <p:nvPicPr>
          <p:cNvPr id="4" name="Picture 2">
            <a:extLst>
              <a:ext uri="{FF2B5EF4-FFF2-40B4-BE49-F238E27FC236}">
                <a16:creationId xmlns:a16="http://schemas.microsoft.com/office/drawing/2014/main" id="{8560AB72-5B14-4056-95DE-C8B7F8A6C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795520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106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B62A-86F7-4CFA-B89E-324B8A9099A2}"/>
              </a:ext>
            </a:extLst>
          </p:cNvPr>
          <p:cNvSpPr>
            <a:spLocks noGrp="1"/>
          </p:cNvSpPr>
          <p:nvPr>
            <p:ph type="title"/>
          </p:nvPr>
        </p:nvSpPr>
        <p:spPr>
          <a:xfrm>
            <a:off x="381000" y="-39069"/>
            <a:ext cx="8534400" cy="1143000"/>
          </a:xfrm>
        </p:spPr>
        <p:txBody>
          <a:bodyPr/>
          <a:lstStyle/>
          <a:p>
            <a:r>
              <a:rPr lang="en-US" dirty="0" err="1"/>
              <a:t>EfficientDet</a:t>
            </a:r>
            <a:r>
              <a:rPr lang="en-US" dirty="0"/>
              <a:t> – Another architecture towards mobile</a:t>
            </a:r>
          </a:p>
        </p:txBody>
      </p:sp>
      <p:sp>
        <p:nvSpPr>
          <p:cNvPr id="3" name="Content Placeholder 2">
            <a:extLst>
              <a:ext uri="{FF2B5EF4-FFF2-40B4-BE49-F238E27FC236}">
                <a16:creationId xmlns:a16="http://schemas.microsoft.com/office/drawing/2014/main" id="{36A27F8C-400F-4A3E-AA6E-F56AEF2094E3}"/>
              </a:ext>
            </a:extLst>
          </p:cNvPr>
          <p:cNvSpPr>
            <a:spLocks noGrp="1"/>
          </p:cNvSpPr>
          <p:nvPr>
            <p:ph idx="1"/>
          </p:nvPr>
        </p:nvSpPr>
        <p:spPr>
          <a:xfrm>
            <a:off x="-87800" y="1524000"/>
            <a:ext cx="5721220" cy="4763278"/>
          </a:xfrm>
        </p:spPr>
        <p:txBody>
          <a:bodyPr/>
          <a:lstStyle/>
          <a:p>
            <a:r>
              <a:rPr lang="en-US" dirty="0"/>
              <a:t>ANOTHER chart,</a:t>
            </a:r>
          </a:p>
          <a:p>
            <a:r>
              <a:rPr lang="en-US" sz="1800" dirty="0"/>
              <a:t>AP</a:t>
            </a:r>
            <a:r>
              <a:rPr lang="en-US" sz="1200" dirty="0"/>
              <a:t>50</a:t>
            </a:r>
            <a:r>
              <a:rPr lang="en-US" sz="1800" dirty="0"/>
              <a:t> is AP when IOU is &gt;=0.5</a:t>
            </a:r>
          </a:p>
        </p:txBody>
      </p:sp>
      <p:sp>
        <p:nvSpPr>
          <p:cNvPr id="4" name="TextBox 3">
            <a:extLst>
              <a:ext uri="{FF2B5EF4-FFF2-40B4-BE49-F238E27FC236}">
                <a16:creationId xmlns:a16="http://schemas.microsoft.com/office/drawing/2014/main" id="{29B5D5F9-7AF3-4D71-BF49-7CF81276705B}"/>
              </a:ext>
            </a:extLst>
          </p:cNvPr>
          <p:cNvSpPr txBox="1"/>
          <p:nvPr/>
        </p:nvSpPr>
        <p:spPr>
          <a:xfrm>
            <a:off x="580225" y="1267904"/>
            <a:ext cx="4437561" cy="369332"/>
          </a:xfrm>
          <a:prstGeom prst="rect">
            <a:avLst/>
          </a:prstGeom>
          <a:solidFill>
            <a:srgbClr val="FFC000"/>
          </a:solidFill>
        </p:spPr>
        <p:txBody>
          <a:bodyPr wrap="none" rtlCol="0">
            <a:spAutoFit/>
          </a:bodyPr>
          <a:lstStyle/>
          <a:p>
            <a:r>
              <a:rPr lang="en-US" dirty="0"/>
              <a:t>NOTE = </a:t>
            </a:r>
            <a:r>
              <a:rPr lang="en-US" dirty="0" err="1"/>
              <a:t>mAP</a:t>
            </a:r>
            <a:r>
              <a:rPr lang="en-US" dirty="0"/>
              <a:t> then mean is over all the classes</a:t>
            </a:r>
          </a:p>
        </p:txBody>
      </p:sp>
      <p:pic>
        <p:nvPicPr>
          <p:cNvPr id="13314" name="Picture 2">
            <a:extLst>
              <a:ext uri="{FF2B5EF4-FFF2-40B4-BE49-F238E27FC236}">
                <a16:creationId xmlns:a16="http://schemas.microsoft.com/office/drawing/2014/main" id="{F86980DF-9FBB-4F61-842F-CD01CC5F8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40467"/>
            <a:ext cx="7620000" cy="4143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7D548F-C078-4F66-9C7D-46EF514E0DCC}"/>
              </a:ext>
            </a:extLst>
          </p:cNvPr>
          <p:cNvSpPr txBox="1"/>
          <p:nvPr/>
        </p:nvSpPr>
        <p:spPr>
          <a:xfrm>
            <a:off x="5140810" y="869521"/>
            <a:ext cx="3200400" cy="1477328"/>
          </a:xfrm>
          <a:prstGeom prst="rect">
            <a:avLst/>
          </a:prstGeom>
          <a:solidFill>
            <a:srgbClr val="FFFF00"/>
          </a:solidFill>
        </p:spPr>
        <p:txBody>
          <a:bodyPr wrap="square" rtlCol="0">
            <a:spAutoFit/>
          </a:bodyPr>
          <a:lstStyle/>
          <a:p>
            <a:r>
              <a:rPr lang="en-US" b="0" i="0" dirty="0">
                <a:solidFill>
                  <a:srgbClr val="292929"/>
                </a:solidFill>
                <a:effectLst/>
                <a:latin typeface="charter"/>
              </a:rPr>
              <a:t>[4] M. Tan, et al,</a:t>
            </a:r>
            <a:r>
              <a:rPr lang="en-US" b="0" i="0" u="sng" dirty="0">
                <a:effectLst/>
                <a:latin typeface="charter"/>
                <a:hlinkClick r:id="rId3"/>
              </a:rPr>
              <a:t> </a:t>
            </a:r>
            <a:r>
              <a:rPr lang="en-US" b="0" i="0" u="sng" dirty="0" err="1">
                <a:effectLst/>
                <a:latin typeface="charter"/>
                <a:hlinkClick r:id="rId3"/>
              </a:rPr>
              <a:t>EfficientDet</a:t>
            </a:r>
            <a:r>
              <a:rPr lang="en-US" b="0" i="0" u="sng" dirty="0">
                <a:effectLst/>
                <a:latin typeface="charter"/>
                <a:hlinkClick r:id="rId3"/>
              </a:rPr>
              <a:t>: Scalable and Efficient Object Detection</a:t>
            </a:r>
            <a:r>
              <a:rPr lang="en-US" b="0" i="0" dirty="0">
                <a:solidFill>
                  <a:srgbClr val="292929"/>
                </a:solidFill>
                <a:effectLst/>
                <a:latin typeface="charter"/>
              </a:rPr>
              <a:t> (2020), Conference on Computer Vision and Pattern Recognition (CVPR</a:t>
            </a:r>
            <a:endParaRPr lang="en-US" dirty="0"/>
          </a:p>
        </p:txBody>
      </p:sp>
    </p:spTree>
    <p:extLst>
      <p:ext uri="{BB962C8B-B14F-4D97-AF65-F5344CB8AC3E}">
        <p14:creationId xmlns:p14="http://schemas.microsoft.com/office/powerpoint/2010/main" val="3163461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27E8-21AA-43B9-A2B1-97DA359EE275}"/>
              </a:ext>
            </a:extLst>
          </p:cNvPr>
          <p:cNvSpPr>
            <a:spLocks noGrp="1"/>
          </p:cNvSpPr>
          <p:nvPr>
            <p:ph type="title"/>
          </p:nvPr>
        </p:nvSpPr>
        <p:spPr/>
        <p:txBody>
          <a:bodyPr/>
          <a:lstStyle/>
          <a:p>
            <a:r>
              <a:rPr lang="en-US" dirty="0"/>
              <a:t>Encoder-Decoder</a:t>
            </a:r>
          </a:p>
        </p:txBody>
      </p:sp>
      <p:sp>
        <p:nvSpPr>
          <p:cNvPr id="3" name="Text Placeholder 2">
            <a:extLst>
              <a:ext uri="{FF2B5EF4-FFF2-40B4-BE49-F238E27FC236}">
                <a16:creationId xmlns:a16="http://schemas.microsoft.com/office/drawing/2014/main" id="{F8AF0550-86FE-41B1-BB9A-E2BB55F7B890}"/>
              </a:ext>
            </a:extLst>
          </p:cNvPr>
          <p:cNvSpPr>
            <a:spLocks noGrp="1"/>
          </p:cNvSpPr>
          <p:nvPr>
            <p:ph type="body" idx="1"/>
          </p:nvPr>
        </p:nvSpPr>
        <p:spPr/>
        <p:txBody>
          <a:bodyPr/>
          <a:lstStyle/>
          <a:p>
            <a:r>
              <a:rPr lang="en-US" dirty="0"/>
              <a:t>--for use in “compression” or “feature extractor”</a:t>
            </a:r>
          </a:p>
        </p:txBody>
      </p:sp>
    </p:spTree>
    <p:extLst>
      <p:ext uri="{BB962C8B-B14F-4D97-AF65-F5344CB8AC3E}">
        <p14:creationId xmlns:p14="http://schemas.microsoft.com/office/powerpoint/2010/main" val="23163525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8F058-4B43-4DF6-BBED-15213DB0AC79}"/>
              </a:ext>
            </a:extLst>
          </p:cNvPr>
          <p:cNvSpPr>
            <a:spLocks noGrp="1"/>
          </p:cNvSpPr>
          <p:nvPr>
            <p:ph type="title"/>
          </p:nvPr>
        </p:nvSpPr>
        <p:spPr/>
        <p:txBody>
          <a:bodyPr/>
          <a:lstStyle/>
          <a:p>
            <a:r>
              <a:rPr lang="en-US" dirty="0"/>
              <a:t>No Fully Connected Layers</a:t>
            </a:r>
          </a:p>
        </p:txBody>
      </p:sp>
      <p:sp>
        <p:nvSpPr>
          <p:cNvPr id="3" name="Content Placeholder 2">
            <a:extLst>
              <a:ext uri="{FF2B5EF4-FFF2-40B4-BE49-F238E27FC236}">
                <a16:creationId xmlns:a16="http://schemas.microsoft.com/office/drawing/2014/main" id="{A7CF9C3C-AD7A-4177-89F6-312086CF5F7E}"/>
              </a:ext>
            </a:extLst>
          </p:cNvPr>
          <p:cNvSpPr>
            <a:spLocks noGrp="1"/>
          </p:cNvSpPr>
          <p:nvPr>
            <p:ph idx="1"/>
          </p:nvPr>
        </p:nvSpPr>
        <p:spPr/>
        <p:txBody>
          <a:bodyPr/>
          <a:lstStyle/>
          <a:p>
            <a:r>
              <a:rPr lang="en-US" b="1" dirty="0"/>
              <a:t>Fully Convolutional Networks for Semantic Segmentation</a:t>
            </a:r>
          </a:p>
          <a:p>
            <a:pPr marL="114300" indent="0">
              <a:buNone/>
            </a:pPr>
            <a:r>
              <a:rPr lang="en-US" dirty="0">
                <a:hlinkClick r:id="rId2"/>
              </a:rPr>
              <a:t>Jonathan Long</a:t>
            </a:r>
            <a:r>
              <a:rPr lang="en-US" dirty="0"/>
              <a:t>, </a:t>
            </a:r>
            <a:r>
              <a:rPr lang="en-US" dirty="0">
                <a:hlinkClick r:id="rId3"/>
              </a:rPr>
              <a:t>Evan </a:t>
            </a:r>
            <a:r>
              <a:rPr lang="en-US" dirty="0" err="1">
                <a:hlinkClick r:id="rId3"/>
              </a:rPr>
              <a:t>Shelhamer</a:t>
            </a:r>
            <a:r>
              <a:rPr lang="en-US" dirty="0"/>
              <a:t>, </a:t>
            </a:r>
            <a:r>
              <a:rPr lang="en-US" dirty="0">
                <a:hlinkClick r:id="rId4"/>
              </a:rPr>
              <a:t>Trevor Darrell</a:t>
            </a:r>
            <a:r>
              <a:rPr lang="en-US" dirty="0"/>
              <a:t>,   CVPR 2015</a:t>
            </a:r>
          </a:p>
          <a:p>
            <a:pPr marL="114300" indent="0">
              <a:buNone/>
            </a:pPr>
            <a:endParaRPr lang="en-US" dirty="0"/>
          </a:p>
        </p:txBody>
      </p:sp>
      <p:pic>
        <p:nvPicPr>
          <p:cNvPr id="4" name="Picture 3">
            <a:extLst>
              <a:ext uri="{FF2B5EF4-FFF2-40B4-BE49-F238E27FC236}">
                <a16:creationId xmlns:a16="http://schemas.microsoft.com/office/drawing/2014/main" id="{A4C3B82B-6480-4C1D-B069-E589B168818A}"/>
              </a:ext>
            </a:extLst>
          </p:cNvPr>
          <p:cNvPicPr>
            <a:picLocks noChangeAspect="1"/>
          </p:cNvPicPr>
          <p:nvPr/>
        </p:nvPicPr>
        <p:blipFill>
          <a:blip r:embed="rId5"/>
          <a:stretch>
            <a:fillRect/>
          </a:stretch>
        </p:blipFill>
        <p:spPr>
          <a:xfrm>
            <a:off x="633412" y="2438400"/>
            <a:ext cx="7267575" cy="4600575"/>
          </a:xfrm>
          <a:prstGeom prst="rect">
            <a:avLst/>
          </a:prstGeom>
        </p:spPr>
      </p:pic>
    </p:spTree>
    <p:extLst>
      <p:ext uri="{BB962C8B-B14F-4D97-AF65-F5344CB8AC3E}">
        <p14:creationId xmlns:p14="http://schemas.microsoft.com/office/powerpoint/2010/main" val="1073749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839C-03B2-4AA3-BDF1-89FB12C0E83D}"/>
              </a:ext>
            </a:extLst>
          </p:cNvPr>
          <p:cNvSpPr>
            <a:spLocks noGrp="1"/>
          </p:cNvSpPr>
          <p:nvPr>
            <p:ph type="title"/>
          </p:nvPr>
        </p:nvSpPr>
        <p:spPr/>
        <p:txBody>
          <a:bodyPr/>
          <a:lstStyle/>
          <a:p>
            <a:r>
              <a:rPr lang="en-US" dirty="0"/>
              <a:t>Applications in Vision</a:t>
            </a:r>
          </a:p>
        </p:txBody>
      </p:sp>
      <p:sp>
        <p:nvSpPr>
          <p:cNvPr id="3" name="Text Placeholder 2">
            <a:extLst>
              <a:ext uri="{FF2B5EF4-FFF2-40B4-BE49-F238E27FC236}">
                <a16:creationId xmlns:a16="http://schemas.microsoft.com/office/drawing/2014/main" id="{C732180F-4708-4589-A652-669CA226C44E}"/>
              </a:ext>
            </a:extLst>
          </p:cNvPr>
          <p:cNvSpPr>
            <a:spLocks noGrp="1"/>
          </p:cNvSpPr>
          <p:nvPr>
            <p:ph type="body" idx="1"/>
          </p:nvPr>
        </p:nvSpPr>
        <p:spPr/>
        <p:txBody>
          <a:bodyPr/>
          <a:lstStyle/>
          <a:p>
            <a:r>
              <a:rPr lang="en-US" dirty="0"/>
              <a:t>--showing CNN in practice</a:t>
            </a:r>
          </a:p>
        </p:txBody>
      </p:sp>
    </p:spTree>
    <p:extLst>
      <p:ext uri="{BB962C8B-B14F-4D97-AF65-F5344CB8AC3E}">
        <p14:creationId xmlns:p14="http://schemas.microsoft.com/office/powerpoint/2010/main" val="29079762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1F5F-7110-4992-B1D0-E726B239FAC9}"/>
              </a:ext>
            </a:extLst>
          </p:cNvPr>
          <p:cNvSpPr>
            <a:spLocks noGrp="1"/>
          </p:cNvSpPr>
          <p:nvPr>
            <p:ph type="title"/>
          </p:nvPr>
        </p:nvSpPr>
        <p:spPr/>
        <p:txBody>
          <a:bodyPr/>
          <a:lstStyle/>
          <a:p>
            <a:r>
              <a:rPr lang="en-US" dirty="0"/>
              <a:t>Application – Object Detection</a:t>
            </a:r>
          </a:p>
        </p:txBody>
      </p:sp>
      <p:sp>
        <p:nvSpPr>
          <p:cNvPr id="3" name="Content Placeholder 2">
            <a:extLst>
              <a:ext uri="{FF2B5EF4-FFF2-40B4-BE49-F238E27FC236}">
                <a16:creationId xmlns:a16="http://schemas.microsoft.com/office/drawing/2014/main" id="{BC8EEDEB-560A-4E39-80E8-FCF3679FDC12}"/>
              </a:ext>
            </a:extLst>
          </p:cNvPr>
          <p:cNvSpPr>
            <a:spLocks noGrp="1"/>
          </p:cNvSpPr>
          <p:nvPr>
            <p:ph idx="1"/>
          </p:nvPr>
        </p:nvSpPr>
        <p:spPr>
          <a:xfrm>
            <a:off x="457200" y="1600200"/>
            <a:ext cx="7620000" cy="4800600"/>
          </a:xfrm>
        </p:spPr>
        <p:txBody>
          <a:bodyPr/>
          <a:lstStyle/>
          <a:p>
            <a:pPr marL="114300" indent="0">
              <a:buNone/>
            </a:pPr>
            <a:endParaRPr lang="en-US" dirty="0"/>
          </a:p>
          <a:p>
            <a:pPr marL="114300" indent="0">
              <a:buNone/>
            </a:pPr>
            <a:endParaRPr lang="en-US" dirty="0"/>
          </a:p>
        </p:txBody>
      </p:sp>
      <p:sp>
        <p:nvSpPr>
          <p:cNvPr id="4" name="AutoShape 2" descr="Image result for CNN object Detection">
            <a:extLst>
              <a:ext uri="{FF2B5EF4-FFF2-40B4-BE49-F238E27FC236}">
                <a16:creationId xmlns:a16="http://schemas.microsoft.com/office/drawing/2014/main" id="{322C9D88-B338-4F6E-A920-C9BEAF18473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3BCCC57-5ABA-418B-92AF-003A2EFEA6AA}"/>
              </a:ext>
            </a:extLst>
          </p:cNvPr>
          <p:cNvPicPr>
            <a:picLocks noChangeAspect="1"/>
          </p:cNvPicPr>
          <p:nvPr/>
        </p:nvPicPr>
        <p:blipFill>
          <a:blip r:embed="rId2"/>
          <a:stretch>
            <a:fillRect/>
          </a:stretch>
        </p:blipFill>
        <p:spPr>
          <a:xfrm>
            <a:off x="923925" y="1880394"/>
            <a:ext cx="5577345" cy="2082006"/>
          </a:xfrm>
          <a:prstGeom prst="rect">
            <a:avLst/>
          </a:prstGeom>
        </p:spPr>
      </p:pic>
      <p:pic>
        <p:nvPicPr>
          <p:cNvPr id="7" name="Picture 6">
            <a:extLst>
              <a:ext uri="{FF2B5EF4-FFF2-40B4-BE49-F238E27FC236}">
                <a16:creationId xmlns:a16="http://schemas.microsoft.com/office/drawing/2014/main" id="{704FC53F-8336-476B-ABE4-2121E8A7DF10}"/>
              </a:ext>
            </a:extLst>
          </p:cNvPr>
          <p:cNvPicPr>
            <a:picLocks noChangeAspect="1"/>
          </p:cNvPicPr>
          <p:nvPr/>
        </p:nvPicPr>
        <p:blipFill>
          <a:blip r:embed="rId3"/>
          <a:stretch>
            <a:fillRect/>
          </a:stretch>
        </p:blipFill>
        <p:spPr>
          <a:xfrm>
            <a:off x="698661" y="4242594"/>
            <a:ext cx="3200400" cy="2397211"/>
          </a:xfrm>
          <a:prstGeom prst="rect">
            <a:avLst/>
          </a:prstGeom>
        </p:spPr>
      </p:pic>
      <p:pic>
        <p:nvPicPr>
          <p:cNvPr id="8" name="Picture 7">
            <a:extLst>
              <a:ext uri="{FF2B5EF4-FFF2-40B4-BE49-F238E27FC236}">
                <a16:creationId xmlns:a16="http://schemas.microsoft.com/office/drawing/2014/main" id="{CC2039CC-38A6-46BB-ABF1-D06E79862A45}"/>
              </a:ext>
            </a:extLst>
          </p:cNvPr>
          <p:cNvPicPr>
            <a:picLocks noChangeAspect="1"/>
          </p:cNvPicPr>
          <p:nvPr/>
        </p:nvPicPr>
        <p:blipFill>
          <a:blip r:embed="rId4"/>
          <a:stretch>
            <a:fillRect/>
          </a:stretch>
        </p:blipFill>
        <p:spPr>
          <a:xfrm>
            <a:off x="3962400" y="4242594"/>
            <a:ext cx="4064000" cy="2438400"/>
          </a:xfrm>
          <a:prstGeom prst="rect">
            <a:avLst/>
          </a:prstGeom>
        </p:spPr>
      </p:pic>
      <p:sp>
        <p:nvSpPr>
          <p:cNvPr id="10" name="Content Placeholder 2">
            <a:extLst>
              <a:ext uri="{FF2B5EF4-FFF2-40B4-BE49-F238E27FC236}">
                <a16:creationId xmlns:a16="http://schemas.microsoft.com/office/drawing/2014/main" id="{3071CC2D-E588-4C37-92A3-6C45C2A3F929}"/>
              </a:ext>
            </a:extLst>
          </p:cNvPr>
          <p:cNvSpPr txBox="1">
            <a:spLocks/>
          </p:cNvSpPr>
          <p:nvPr/>
        </p:nvSpPr>
        <p:spPr>
          <a:xfrm>
            <a:off x="524598" y="1324829"/>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t>Broad sets of Objects to Targeted sets</a:t>
            </a:r>
          </a:p>
        </p:txBody>
      </p:sp>
    </p:spTree>
    <p:extLst>
      <p:ext uri="{BB962C8B-B14F-4D97-AF65-F5344CB8AC3E}">
        <p14:creationId xmlns:p14="http://schemas.microsoft.com/office/powerpoint/2010/main" val="30517032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1F5F-7110-4992-B1D0-E726B239FAC9}"/>
              </a:ext>
            </a:extLst>
          </p:cNvPr>
          <p:cNvSpPr>
            <a:spLocks noGrp="1"/>
          </p:cNvSpPr>
          <p:nvPr>
            <p:ph type="title"/>
          </p:nvPr>
        </p:nvSpPr>
        <p:spPr/>
        <p:txBody>
          <a:bodyPr/>
          <a:lstStyle/>
          <a:p>
            <a:r>
              <a:rPr lang="en-US" dirty="0"/>
              <a:t>Application - Segmentation</a:t>
            </a:r>
          </a:p>
        </p:txBody>
      </p:sp>
      <p:sp>
        <p:nvSpPr>
          <p:cNvPr id="3" name="Content Placeholder 2">
            <a:extLst>
              <a:ext uri="{FF2B5EF4-FFF2-40B4-BE49-F238E27FC236}">
                <a16:creationId xmlns:a16="http://schemas.microsoft.com/office/drawing/2014/main" id="{BC8EEDEB-560A-4E39-80E8-FCF3679FDC12}"/>
              </a:ext>
            </a:extLst>
          </p:cNvPr>
          <p:cNvSpPr>
            <a:spLocks noGrp="1"/>
          </p:cNvSpPr>
          <p:nvPr>
            <p:ph idx="1"/>
          </p:nvPr>
        </p:nvSpPr>
        <p:spPr>
          <a:xfrm>
            <a:off x="457200" y="1600200"/>
            <a:ext cx="7620000" cy="4800600"/>
          </a:xfrm>
        </p:spPr>
        <p:txBody>
          <a:bodyPr/>
          <a:lstStyle/>
          <a:p>
            <a:r>
              <a:rPr lang="en-US" dirty="0"/>
              <a:t>One idea – encoder/decoder model</a:t>
            </a:r>
          </a:p>
        </p:txBody>
      </p:sp>
      <p:pic>
        <p:nvPicPr>
          <p:cNvPr id="8194" name="Picture 2" descr="https://cdn-images-1.medium.com/max/1600/1*NdwfHMrW3rpj5SW_VQtWVw.png">
            <a:extLst>
              <a:ext uri="{FF2B5EF4-FFF2-40B4-BE49-F238E27FC236}">
                <a16:creationId xmlns:a16="http://schemas.microsoft.com/office/drawing/2014/main" id="{46C0B4BB-44EA-4035-81C3-7208190DA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724400"/>
            <a:ext cx="2959747" cy="2238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F266781-EC7E-4CAF-BE9B-FEB16C2F049D}"/>
              </a:ext>
            </a:extLst>
          </p:cNvPr>
          <p:cNvPicPr>
            <a:picLocks noChangeAspect="1"/>
          </p:cNvPicPr>
          <p:nvPr/>
        </p:nvPicPr>
        <p:blipFill>
          <a:blip r:embed="rId3"/>
          <a:stretch>
            <a:fillRect/>
          </a:stretch>
        </p:blipFill>
        <p:spPr>
          <a:xfrm>
            <a:off x="4038600" y="2237582"/>
            <a:ext cx="3194049" cy="2395537"/>
          </a:xfrm>
          <a:prstGeom prst="rect">
            <a:avLst/>
          </a:prstGeom>
        </p:spPr>
      </p:pic>
      <p:pic>
        <p:nvPicPr>
          <p:cNvPr id="8196" name="Picture 4" descr="biker">
            <a:extLst>
              <a:ext uri="{FF2B5EF4-FFF2-40B4-BE49-F238E27FC236}">
                <a16:creationId xmlns:a16="http://schemas.microsoft.com/office/drawing/2014/main" id="{AAA27814-FF97-40E8-B269-3FCDE8FC4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97" y="2217325"/>
            <a:ext cx="3194050" cy="239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8011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8F058-4B43-4DF6-BBED-15213DB0AC79}"/>
              </a:ext>
            </a:extLst>
          </p:cNvPr>
          <p:cNvSpPr>
            <a:spLocks noGrp="1"/>
          </p:cNvSpPr>
          <p:nvPr>
            <p:ph type="title"/>
          </p:nvPr>
        </p:nvSpPr>
        <p:spPr>
          <a:xfrm>
            <a:off x="457200" y="274638"/>
            <a:ext cx="7620000" cy="687387"/>
          </a:xfrm>
        </p:spPr>
        <p:txBody>
          <a:bodyPr/>
          <a:lstStyle/>
          <a:p>
            <a:r>
              <a:rPr lang="en-US" sz="3200" dirty="0"/>
              <a:t>Segmentation  Idea 1</a:t>
            </a:r>
            <a:r>
              <a:rPr lang="en-US" sz="3200" dirty="0">
                <a:sym typeface="Wingdings" panose="05000000000000000000" pitchFamily="2" charset="2"/>
              </a:rPr>
              <a:t> </a:t>
            </a:r>
            <a:r>
              <a:rPr lang="en-US" sz="3200" dirty="0"/>
              <a:t>Fully Convolutional Networks (no fully connected layers) = FCN</a:t>
            </a:r>
          </a:p>
        </p:txBody>
      </p:sp>
      <p:sp>
        <p:nvSpPr>
          <p:cNvPr id="3" name="Content Placeholder 2">
            <a:extLst>
              <a:ext uri="{FF2B5EF4-FFF2-40B4-BE49-F238E27FC236}">
                <a16:creationId xmlns:a16="http://schemas.microsoft.com/office/drawing/2014/main" id="{A7CF9C3C-AD7A-4177-89F6-312086CF5F7E}"/>
              </a:ext>
            </a:extLst>
          </p:cNvPr>
          <p:cNvSpPr>
            <a:spLocks noGrp="1"/>
          </p:cNvSpPr>
          <p:nvPr>
            <p:ph idx="1"/>
          </p:nvPr>
        </p:nvSpPr>
        <p:spPr>
          <a:xfrm>
            <a:off x="400773" y="1219200"/>
            <a:ext cx="7620000" cy="4800600"/>
          </a:xfrm>
        </p:spPr>
        <p:txBody>
          <a:bodyPr/>
          <a:lstStyle/>
          <a:p>
            <a:r>
              <a:rPr lang="en-US" b="1" dirty="0">
                <a:highlight>
                  <a:srgbClr val="FFFF00"/>
                </a:highlight>
              </a:rPr>
              <a:t>FCN = Fully Convolutional Networks </a:t>
            </a:r>
            <a:r>
              <a:rPr lang="en-US" b="1" dirty="0"/>
              <a:t>for Semantic Segmentation</a:t>
            </a:r>
          </a:p>
          <a:p>
            <a:pPr marL="114300" indent="0">
              <a:buNone/>
            </a:pPr>
            <a:r>
              <a:rPr lang="en-US" dirty="0">
                <a:hlinkClick r:id="rId2"/>
              </a:rPr>
              <a:t>Jonathan Long</a:t>
            </a:r>
            <a:r>
              <a:rPr lang="en-US" dirty="0"/>
              <a:t>, </a:t>
            </a:r>
            <a:r>
              <a:rPr lang="en-US" dirty="0">
                <a:hlinkClick r:id="rId3"/>
              </a:rPr>
              <a:t>Evan </a:t>
            </a:r>
            <a:r>
              <a:rPr lang="en-US" dirty="0" err="1">
                <a:hlinkClick r:id="rId3"/>
              </a:rPr>
              <a:t>Shelhamer</a:t>
            </a:r>
            <a:r>
              <a:rPr lang="en-US" dirty="0"/>
              <a:t>, </a:t>
            </a:r>
            <a:r>
              <a:rPr lang="en-US" dirty="0">
                <a:hlinkClick r:id="rId4"/>
              </a:rPr>
              <a:t>Trevor Darrell</a:t>
            </a:r>
            <a:r>
              <a:rPr lang="en-US" dirty="0"/>
              <a:t>,   CVPR 2015</a:t>
            </a:r>
          </a:p>
          <a:p>
            <a:pPr marL="114300" indent="0">
              <a:buNone/>
            </a:pPr>
            <a:endParaRPr lang="en-US" dirty="0"/>
          </a:p>
        </p:txBody>
      </p:sp>
      <p:pic>
        <p:nvPicPr>
          <p:cNvPr id="4" name="Picture 3">
            <a:extLst>
              <a:ext uri="{FF2B5EF4-FFF2-40B4-BE49-F238E27FC236}">
                <a16:creationId xmlns:a16="http://schemas.microsoft.com/office/drawing/2014/main" id="{A4C3B82B-6480-4C1D-B069-E589B168818A}"/>
              </a:ext>
            </a:extLst>
          </p:cNvPr>
          <p:cNvPicPr>
            <a:picLocks noChangeAspect="1"/>
          </p:cNvPicPr>
          <p:nvPr/>
        </p:nvPicPr>
        <p:blipFill rotWithShape="1">
          <a:blip r:embed="rId5"/>
          <a:srcRect t="11171"/>
          <a:stretch/>
        </p:blipFill>
        <p:spPr>
          <a:xfrm>
            <a:off x="294189" y="2107413"/>
            <a:ext cx="7415101" cy="4169561"/>
          </a:xfrm>
          <a:prstGeom prst="rect">
            <a:avLst/>
          </a:prstGeom>
        </p:spPr>
      </p:pic>
    </p:spTree>
    <p:extLst>
      <p:ext uri="{BB962C8B-B14F-4D97-AF65-F5344CB8AC3E}">
        <p14:creationId xmlns:p14="http://schemas.microsoft.com/office/powerpoint/2010/main" val="1491089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344581"/>
          </a:xfrm>
        </p:spPr>
        <p:txBody>
          <a:bodyPr/>
          <a:lstStyle/>
          <a:p>
            <a:r>
              <a:rPr lang="en-US" dirty="0" err="1"/>
              <a:t>AlexNet</a:t>
            </a:r>
            <a:r>
              <a:rPr lang="en-US" dirty="0"/>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7" y="1965251"/>
            <a:ext cx="9028113"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9600" y="784403"/>
            <a:ext cx="5562600" cy="1200329"/>
          </a:xfrm>
          <a:prstGeom prst="rect">
            <a:avLst/>
          </a:prstGeom>
          <a:solidFill>
            <a:srgbClr val="00B0F0"/>
          </a:solidFill>
        </p:spPr>
        <p:txBody>
          <a:bodyPr wrap="square" rtlCol="0">
            <a:spAutoFit/>
          </a:bodyPr>
          <a:lstStyle/>
          <a:p>
            <a:r>
              <a:rPr lang="en-US" dirty="0"/>
              <a:t>Results –hmmm</a:t>
            </a:r>
            <a:br>
              <a:rPr lang="en-US" dirty="0"/>
            </a:br>
            <a:r>
              <a:rPr lang="en-US" dirty="0"/>
              <a:t>On the test data, top-1 and top-5 error rates of 37.5% and 17.0% which is considerably better than the previous state-of-the-art at that time</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872CBE18-71B6-44AC-AF2B-63EF7CFB6FAB}"/>
                  </a:ext>
                </a:extLst>
              </p14:cNvPr>
              <p14:cNvContentPartPr/>
              <p14:nvPr/>
            </p14:nvContentPartPr>
            <p14:xfrm>
              <a:off x="-1993922" y="2069478"/>
              <a:ext cx="24480" cy="13680"/>
            </p14:xfrm>
          </p:contentPart>
        </mc:Choice>
        <mc:Fallback xmlns="">
          <p:pic>
            <p:nvPicPr>
              <p:cNvPr id="3" name="Ink 2">
                <a:extLst>
                  <a:ext uri="{FF2B5EF4-FFF2-40B4-BE49-F238E27FC236}">
                    <a16:creationId xmlns:a16="http://schemas.microsoft.com/office/drawing/2014/main" id="{872CBE18-71B6-44AC-AF2B-63EF7CFB6FAB}"/>
                  </a:ext>
                </a:extLst>
              </p:cNvPr>
              <p:cNvPicPr/>
              <p:nvPr/>
            </p:nvPicPr>
            <p:blipFill>
              <a:blip r:embed="rId4"/>
              <a:stretch>
                <a:fillRect/>
              </a:stretch>
            </p:blipFill>
            <p:spPr>
              <a:xfrm>
                <a:off x="-2002922" y="2060838"/>
                <a:ext cx="42120" cy="31320"/>
              </a:xfrm>
              <a:prstGeom prst="rect">
                <a:avLst/>
              </a:prstGeom>
            </p:spPr>
          </p:pic>
        </mc:Fallback>
      </mc:AlternateContent>
    </p:spTree>
    <p:extLst>
      <p:ext uri="{BB962C8B-B14F-4D97-AF65-F5344CB8AC3E}">
        <p14:creationId xmlns:p14="http://schemas.microsoft.com/office/powerpoint/2010/main" val="36000771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8F058-4B43-4DF6-BBED-15213DB0AC79}"/>
              </a:ext>
            </a:extLst>
          </p:cNvPr>
          <p:cNvSpPr>
            <a:spLocks noGrp="1"/>
          </p:cNvSpPr>
          <p:nvPr>
            <p:ph type="title"/>
          </p:nvPr>
        </p:nvSpPr>
        <p:spPr>
          <a:xfrm>
            <a:off x="457200" y="274638"/>
            <a:ext cx="7620000" cy="687387"/>
          </a:xfrm>
        </p:spPr>
        <p:txBody>
          <a:bodyPr/>
          <a:lstStyle/>
          <a:p>
            <a:r>
              <a:rPr lang="en-US" dirty="0"/>
              <a:t>FCN</a:t>
            </a:r>
          </a:p>
        </p:txBody>
      </p:sp>
      <p:sp>
        <p:nvSpPr>
          <p:cNvPr id="3" name="Content Placeholder 2">
            <a:extLst>
              <a:ext uri="{FF2B5EF4-FFF2-40B4-BE49-F238E27FC236}">
                <a16:creationId xmlns:a16="http://schemas.microsoft.com/office/drawing/2014/main" id="{A7CF9C3C-AD7A-4177-89F6-312086CF5F7E}"/>
              </a:ext>
            </a:extLst>
          </p:cNvPr>
          <p:cNvSpPr>
            <a:spLocks noGrp="1"/>
          </p:cNvSpPr>
          <p:nvPr>
            <p:ph idx="1"/>
          </p:nvPr>
        </p:nvSpPr>
        <p:spPr>
          <a:xfrm>
            <a:off x="400773" y="1219200"/>
            <a:ext cx="7620000" cy="4800600"/>
          </a:xfrm>
        </p:spPr>
        <p:txBody>
          <a:bodyPr/>
          <a:lstStyle/>
          <a:p>
            <a:r>
              <a:rPr lang="en-US" b="1" dirty="0">
                <a:highlight>
                  <a:srgbClr val="FFFF00"/>
                </a:highlight>
              </a:rPr>
              <a:t>FCN =Fully Convolutional Networks </a:t>
            </a:r>
            <a:r>
              <a:rPr lang="en-US" b="1" dirty="0"/>
              <a:t>for Semantic Segmentation</a:t>
            </a:r>
          </a:p>
          <a:p>
            <a:pPr marL="114300" indent="0">
              <a:buNone/>
            </a:pPr>
            <a:r>
              <a:rPr lang="en-US" dirty="0">
                <a:hlinkClick r:id="rId2"/>
              </a:rPr>
              <a:t>Jonathan Long</a:t>
            </a:r>
            <a:r>
              <a:rPr lang="en-US" dirty="0"/>
              <a:t>, </a:t>
            </a:r>
            <a:r>
              <a:rPr lang="en-US" dirty="0">
                <a:hlinkClick r:id="rId3"/>
              </a:rPr>
              <a:t>Evan </a:t>
            </a:r>
            <a:r>
              <a:rPr lang="en-US" dirty="0" err="1">
                <a:hlinkClick r:id="rId3"/>
              </a:rPr>
              <a:t>Shelhamer</a:t>
            </a:r>
            <a:r>
              <a:rPr lang="en-US" dirty="0"/>
              <a:t>, </a:t>
            </a:r>
            <a:r>
              <a:rPr lang="en-US" dirty="0">
                <a:hlinkClick r:id="rId4"/>
              </a:rPr>
              <a:t>Trevor Darrell</a:t>
            </a:r>
            <a:r>
              <a:rPr lang="en-US" dirty="0"/>
              <a:t>,   CVPR 2015</a:t>
            </a:r>
          </a:p>
          <a:p>
            <a:pPr marL="114300" indent="0">
              <a:buNone/>
            </a:pPr>
            <a:endParaRPr lang="en-US" dirty="0"/>
          </a:p>
        </p:txBody>
      </p:sp>
      <p:pic>
        <p:nvPicPr>
          <p:cNvPr id="5" name="Picture 4">
            <a:extLst>
              <a:ext uri="{FF2B5EF4-FFF2-40B4-BE49-F238E27FC236}">
                <a16:creationId xmlns:a16="http://schemas.microsoft.com/office/drawing/2014/main" id="{9DA29C0B-C915-497C-80D1-30BB6F66CB86}"/>
              </a:ext>
            </a:extLst>
          </p:cNvPr>
          <p:cNvPicPr>
            <a:picLocks noChangeAspect="1"/>
          </p:cNvPicPr>
          <p:nvPr/>
        </p:nvPicPr>
        <p:blipFill>
          <a:blip r:embed="rId5"/>
          <a:stretch>
            <a:fillRect/>
          </a:stretch>
        </p:blipFill>
        <p:spPr>
          <a:xfrm>
            <a:off x="103706" y="5097307"/>
            <a:ext cx="7696200" cy="2972110"/>
          </a:xfrm>
          <a:prstGeom prst="rect">
            <a:avLst/>
          </a:prstGeom>
        </p:spPr>
      </p:pic>
      <p:pic>
        <p:nvPicPr>
          <p:cNvPr id="6" name="Picture 5">
            <a:extLst>
              <a:ext uri="{FF2B5EF4-FFF2-40B4-BE49-F238E27FC236}">
                <a16:creationId xmlns:a16="http://schemas.microsoft.com/office/drawing/2014/main" id="{B6CF60BC-E976-47CC-B6DE-DB6F2817F945}"/>
              </a:ext>
            </a:extLst>
          </p:cNvPr>
          <p:cNvPicPr>
            <a:picLocks noChangeAspect="1"/>
          </p:cNvPicPr>
          <p:nvPr/>
        </p:nvPicPr>
        <p:blipFill>
          <a:blip r:embed="rId6"/>
          <a:stretch>
            <a:fillRect/>
          </a:stretch>
        </p:blipFill>
        <p:spPr>
          <a:xfrm>
            <a:off x="365084" y="1960684"/>
            <a:ext cx="5391150" cy="3317631"/>
          </a:xfrm>
          <a:prstGeom prst="rect">
            <a:avLst/>
          </a:prstGeom>
        </p:spPr>
      </p:pic>
      <p:sp>
        <p:nvSpPr>
          <p:cNvPr id="7" name="TextBox 6">
            <a:extLst>
              <a:ext uri="{FF2B5EF4-FFF2-40B4-BE49-F238E27FC236}">
                <a16:creationId xmlns:a16="http://schemas.microsoft.com/office/drawing/2014/main" id="{5A7968AB-785F-453E-8936-39506CC678BA}"/>
              </a:ext>
            </a:extLst>
          </p:cNvPr>
          <p:cNvSpPr txBox="1"/>
          <p:nvPr/>
        </p:nvSpPr>
        <p:spPr>
          <a:xfrm>
            <a:off x="5943600" y="2667000"/>
            <a:ext cx="2374240" cy="923330"/>
          </a:xfrm>
          <a:prstGeom prst="rect">
            <a:avLst/>
          </a:prstGeom>
          <a:noFill/>
        </p:spPr>
        <p:txBody>
          <a:bodyPr wrap="none" rtlCol="0">
            <a:spAutoFit/>
          </a:bodyPr>
          <a:lstStyle/>
          <a:p>
            <a:r>
              <a:rPr lang="en-US" dirty="0"/>
              <a:t>Merge results at</a:t>
            </a:r>
            <a:br>
              <a:rPr lang="en-US" dirty="0"/>
            </a:br>
            <a:r>
              <a:rPr lang="en-US" dirty="0"/>
              <a:t>different “resolutions”/</a:t>
            </a:r>
            <a:br>
              <a:rPr lang="en-US" dirty="0"/>
            </a:br>
            <a:r>
              <a:rPr lang="en-US" dirty="0"/>
              <a:t>layers</a:t>
            </a:r>
          </a:p>
        </p:txBody>
      </p:sp>
      <p:sp>
        <p:nvSpPr>
          <p:cNvPr id="8" name="TextBox 7">
            <a:extLst>
              <a:ext uri="{FF2B5EF4-FFF2-40B4-BE49-F238E27FC236}">
                <a16:creationId xmlns:a16="http://schemas.microsoft.com/office/drawing/2014/main" id="{E84A4EFA-7EF2-4085-8638-5EC879B73EE0}"/>
              </a:ext>
            </a:extLst>
          </p:cNvPr>
          <p:cNvSpPr txBox="1"/>
          <p:nvPr/>
        </p:nvSpPr>
        <p:spPr>
          <a:xfrm>
            <a:off x="4038600" y="6686324"/>
            <a:ext cx="2455672" cy="369332"/>
          </a:xfrm>
          <a:prstGeom prst="rect">
            <a:avLst/>
          </a:prstGeom>
          <a:solidFill>
            <a:schemeClr val="bg1">
              <a:lumMod val="65000"/>
            </a:schemeClr>
          </a:solidFill>
        </p:spPr>
        <p:txBody>
          <a:bodyPr wrap="none" rtlCol="0">
            <a:spAutoFit/>
          </a:bodyPr>
          <a:lstStyle/>
          <a:p>
            <a:r>
              <a:rPr lang="en-US" dirty="0"/>
              <a:t>Convolutions not shown</a:t>
            </a:r>
          </a:p>
        </p:txBody>
      </p:sp>
    </p:spTree>
    <p:extLst>
      <p:ext uri="{BB962C8B-B14F-4D97-AF65-F5344CB8AC3E}">
        <p14:creationId xmlns:p14="http://schemas.microsoft.com/office/powerpoint/2010/main" val="2486173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26C36-C7C7-465E-A9FF-4A3420D4A4B8}"/>
              </a:ext>
            </a:extLst>
          </p:cNvPr>
          <p:cNvSpPr>
            <a:spLocks noGrp="1"/>
          </p:cNvSpPr>
          <p:nvPr>
            <p:ph type="title"/>
          </p:nvPr>
        </p:nvSpPr>
        <p:spPr/>
        <p:txBody>
          <a:bodyPr/>
          <a:lstStyle/>
          <a:p>
            <a:r>
              <a:rPr lang="en-US" dirty="0"/>
              <a:t>FCN segmentation</a:t>
            </a:r>
          </a:p>
        </p:txBody>
      </p:sp>
      <p:sp>
        <p:nvSpPr>
          <p:cNvPr id="3" name="Content Placeholder 2">
            <a:extLst>
              <a:ext uri="{FF2B5EF4-FFF2-40B4-BE49-F238E27FC236}">
                <a16:creationId xmlns:a16="http://schemas.microsoft.com/office/drawing/2014/main" id="{BE30B2E6-A2D1-4969-9EF9-B384CB5CA32E}"/>
              </a:ext>
            </a:extLst>
          </p:cNvPr>
          <p:cNvSpPr>
            <a:spLocks noGrp="1"/>
          </p:cNvSpPr>
          <p:nvPr>
            <p:ph idx="1"/>
          </p:nvPr>
        </p:nvSpPr>
        <p:spPr/>
        <p:txBody>
          <a:bodyPr/>
          <a:lstStyle/>
          <a:p>
            <a:r>
              <a:rPr lang="en-US" dirty="0"/>
              <a:t>Popularize the use of end to end convolutional networks for semantic segmentation</a:t>
            </a:r>
            <a:br>
              <a:rPr lang="en-US" dirty="0"/>
            </a:br>
            <a:endParaRPr lang="en-US" dirty="0"/>
          </a:p>
          <a:p>
            <a:r>
              <a:rPr lang="en-US" dirty="0"/>
              <a:t>Re-purpose ImageNet pretrained networks for segmentation</a:t>
            </a:r>
          </a:p>
          <a:p>
            <a:pPr marL="114300" indent="0">
              <a:buNone/>
            </a:pPr>
            <a:endParaRPr lang="en-US" dirty="0"/>
          </a:p>
          <a:p>
            <a:r>
              <a:rPr lang="en-US" dirty="0" err="1"/>
              <a:t>Upsample</a:t>
            </a:r>
            <a:r>
              <a:rPr lang="en-US" dirty="0"/>
              <a:t> using </a:t>
            </a:r>
            <a:r>
              <a:rPr lang="en-US" i="1" dirty="0"/>
              <a:t>deconvolutional</a:t>
            </a:r>
            <a:r>
              <a:rPr lang="en-US" dirty="0"/>
              <a:t> layers</a:t>
            </a:r>
            <a:br>
              <a:rPr lang="en-US" dirty="0"/>
            </a:br>
            <a:endParaRPr lang="en-US" dirty="0"/>
          </a:p>
          <a:p>
            <a:r>
              <a:rPr lang="en-US" dirty="0"/>
              <a:t>Introduce skip connections to improve over the coarseness of </a:t>
            </a:r>
            <a:r>
              <a:rPr lang="en-US" dirty="0" err="1"/>
              <a:t>upsampling</a:t>
            </a:r>
            <a:endParaRPr lang="en-US" dirty="0"/>
          </a:p>
          <a:p>
            <a:pPr marL="114300" indent="0">
              <a:buNone/>
            </a:pPr>
            <a:endParaRPr lang="en-US" dirty="0"/>
          </a:p>
        </p:txBody>
      </p:sp>
    </p:spTree>
    <p:extLst>
      <p:ext uri="{BB962C8B-B14F-4D97-AF65-F5344CB8AC3E}">
        <p14:creationId xmlns:p14="http://schemas.microsoft.com/office/powerpoint/2010/main" val="17987117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1F5F-7110-4992-B1D0-E726B239FAC9}"/>
              </a:ext>
            </a:extLst>
          </p:cNvPr>
          <p:cNvSpPr>
            <a:spLocks noGrp="1"/>
          </p:cNvSpPr>
          <p:nvPr>
            <p:ph type="title"/>
          </p:nvPr>
        </p:nvSpPr>
        <p:spPr/>
        <p:txBody>
          <a:bodyPr/>
          <a:lstStyle/>
          <a:p>
            <a:r>
              <a:rPr lang="en-US" dirty="0"/>
              <a:t>Segmentation Idea 2: </a:t>
            </a:r>
            <a:r>
              <a:rPr lang="en-US" dirty="0" err="1"/>
              <a:t>SegNet</a:t>
            </a:r>
            <a:endParaRPr lang="en-US" dirty="0"/>
          </a:p>
        </p:txBody>
      </p:sp>
      <p:sp>
        <p:nvSpPr>
          <p:cNvPr id="3" name="Content Placeholder 2">
            <a:extLst>
              <a:ext uri="{FF2B5EF4-FFF2-40B4-BE49-F238E27FC236}">
                <a16:creationId xmlns:a16="http://schemas.microsoft.com/office/drawing/2014/main" id="{BC8EEDEB-560A-4E39-80E8-FCF3679FDC12}"/>
              </a:ext>
            </a:extLst>
          </p:cNvPr>
          <p:cNvSpPr>
            <a:spLocks noGrp="1"/>
          </p:cNvSpPr>
          <p:nvPr>
            <p:ph idx="1"/>
          </p:nvPr>
        </p:nvSpPr>
        <p:spPr>
          <a:xfrm>
            <a:off x="455271" y="1143000"/>
            <a:ext cx="7620000" cy="4800600"/>
          </a:xfrm>
        </p:spPr>
        <p:txBody>
          <a:bodyPr/>
          <a:lstStyle/>
          <a:p>
            <a:r>
              <a:rPr lang="en-US" dirty="0">
                <a:hlinkClick r:id="rId2"/>
              </a:rPr>
              <a:t>Vijay </a:t>
            </a:r>
            <a:r>
              <a:rPr lang="en-US" dirty="0" err="1">
                <a:hlinkClick r:id="rId2"/>
              </a:rPr>
              <a:t>Badrinarayanan</a:t>
            </a:r>
            <a:r>
              <a:rPr lang="en-US" dirty="0"/>
              <a:t>, </a:t>
            </a:r>
            <a:r>
              <a:rPr lang="en-US" dirty="0">
                <a:hlinkClick r:id="rId3"/>
              </a:rPr>
              <a:t>Alex Kendall</a:t>
            </a:r>
            <a:r>
              <a:rPr lang="en-US" dirty="0"/>
              <a:t>, </a:t>
            </a:r>
            <a:r>
              <a:rPr lang="en-US" dirty="0">
                <a:hlinkClick r:id="rId4"/>
              </a:rPr>
              <a:t>Roberto </a:t>
            </a:r>
            <a:r>
              <a:rPr lang="en-US" dirty="0" err="1">
                <a:hlinkClick r:id="rId4"/>
              </a:rPr>
              <a:t>Cipolla</a:t>
            </a:r>
            <a:r>
              <a:rPr lang="en-US" dirty="0">
                <a:hlinkClick r:id="rId4"/>
              </a:rPr>
              <a:t> </a:t>
            </a:r>
            <a:r>
              <a:rPr lang="en-US" dirty="0"/>
              <a:t>‘</a:t>
            </a:r>
            <a:r>
              <a:rPr lang="en-US" b="1" dirty="0" err="1"/>
              <a:t>SegNet</a:t>
            </a:r>
            <a:r>
              <a:rPr lang="en-US" b="1" dirty="0"/>
              <a:t>: A Deep Convolutional Encoder-Decoder Architecture for Image Segmentation”, CVPR 2015</a:t>
            </a:r>
          </a:p>
          <a:p>
            <a:endParaRPr lang="en-US" b="1" dirty="0"/>
          </a:p>
          <a:p>
            <a:r>
              <a:rPr lang="en-US" b="1" dirty="0">
                <a:highlight>
                  <a:srgbClr val="FFFF00"/>
                </a:highlight>
              </a:rPr>
              <a:t>Convolutional Encoder + Decoder</a:t>
            </a:r>
          </a:p>
          <a:p>
            <a:r>
              <a:rPr lang="en-US" b="1" dirty="0">
                <a:highlight>
                  <a:srgbClr val="FFFF00"/>
                </a:highlight>
              </a:rPr>
              <a:t>Idea: decoder = </a:t>
            </a:r>
            <a:r>
              <a:rPr lang="en-US" dirty="0">
                <a:highlight>
                  <a:srgbClr val="FFFF00"/>
                </a:highlight>
              </a:rPr>
              <a:t> </a:t>
            </a:r>
            <a:r>
              <a:rPr lang="en-US" dirty="0" err="1">
                <a:highlight>
                  <a:srgbClr val="FFFF00"/>
                </a:highlight>
              </a:rPr>
              <a:t>upconvolutional</a:t>
            </a:r>
            <a:r>
              <a:rPr lang="en-US" dirty="0">
                <a:highlight>
                  <a:srgbClr val="FFFF00"/>
                </a:highlight>
              </a:rPr>
              <a:t> layers </a:t>
            </a:r>
          </a:p>
        </p:txBody>
      </p:sp>
      <p:pic>
        <p:nvPicPr>
          <p:cNvPr id="5" name="Picture 4">
            <a:extLst>
              <a:ext uri="{FF2B5EF4-FFF2-40B4-BE49-F238E27FC236}">
                <a16:creationId xmlns:a16="http://schemas.microsoft.com/office/drawing/2014/main" id="{1B8B43F9-22EA-43B6-930B-C09EB395D910}"/>
              </a:ext>
            </a:extLst>
          </p:cNvPr>
          <p:cNvPicPr>
            <a:picLocks noChangeAspect="1"/>
          </p:cNvPicPr>
          <p:nvPr/>
        </p:nvPicPr>
        <p:blipFill>
          <a:blip r:embed="rId5"/>
          <a:stretch>
            <a:fillRect/>
          </a:stretch>
        </p:blipFill>
        <p:spPr>
          <a:xfrm>
            <a:off x="0" y="3733800"/>
            <a:ext cx="8972282" cy="3048000"/>
          </a:xfrm>
          <a:prstGeom prst="rect">
            <a:avLst/>
          </a:prstGeom>
        </p:spPr>
      </p:pic>
      <p:sp>
        <p:nvSpPr>
          <p:cNvPr id="6" name="TextBox 5">
            <a:extLst>
              <a:ext uri="{FF2B5EF4-FFF2-40B4-BE49-F238E27FC236}">
                <a16:creationId xmlns:a16="http://schemas.microsoft.com/office/drawing/2014/main" id="{4C137F70-5FAD-4C1E-809A-94EF6D4CEFBD}"/>
              </a:ext>
            </a:extLst>
          </p:cNvPr>
          <p:cNvSpPr txBox="1"/>
          <p:nvPr/>
        </p:nvSpPr>
        <p:spPr>
          <a:xfrm>
            <a:off x="6586084" y="2966808"/>
            <a:ext cx="1490152" cy="646331"/>
          </a:xfrm>
          <a:prstGeom prst="rect">
            <a:avLst/>
          </a:prstGeom>
          <a:solidFill>
            <a:srgbClr val="FFC000"/>
          </a:solidFill>
        </p:spPr>
        <p:txBody>
          <a:bodyPr wrap="none" rtlCol="0">
            <a:spAutoFit/>
          </a:bodyPr>
          <a:lstStyle/>
          <a:p>
            <a:r>
              <a:rPr lang="en-US" dirty="0"/>
              <a:t>Still relatively </a:t>
            </a:r>
            <a:br>
              <a:rPr lang="en-US" dirty="0"/>
            </a:br>
            <a:r>
              <a:rPr lang="en-US" dirty="0"/>
              <a:t>coarse results</a:t>
            </a:r>
          </a:p>
        </p:txBody>
      </p:sp>
      <p:sp>
        <p:nvSpPr>
          <p:cNvPr id="4" name="TextBox 3">
            <a:extLst>
              <a:ext uri="{FF2B5EF4-FFF2-40B4-BE49-F238E27FC236}">
                <a16:creationId xmlns:a16="http://schemas.microsoft.com/office/drawing/2014/main" id="{C0F1CD45-C849-4389-4B3E-4631572BFED2}"/>
              </a:ext>
            </a:extLst>
          </p:cNvPr>
          <p:cNvSpPr txBox="1"/>
          <p:nvPr/>
        </p:nvSpPr>
        <p:spPr>
          <a:xfrm>
            <a:off x="5098964" y="2069068"/>
            <a:ext cx="3589765" cy="369332"/>
          </a:xfrm>
          <a:prstGeom prst="rect">
            <a:avLst/>
          </a:prstGeom>
          <a:noFill/>
        </p:spPr>
        <p:txBody>
          <a:bodyPr wrap="none" rtlCol="0">
            <a:spAutoFit/>
          </a:bodyPr>
          <a:lstStyle/>
          <a:p>
            <a:r>
              <a:rPr lang="en-US" b="1" dirty="0">
                <a:highlight>
                  <a:srgbClr val="FFFF00"/>
                </a:highlight>
              </a:rPr>
              <a:t>FCN = Fully Convolutional Networks</a:t>
            </a:r>
            <a:endParaRPr lang="en-US" dirty="0"/>
          </a:p>
        </p:txBody>
      </p:sp>
    </p:spTree>
    <p:extLst>
      <p:ext uri="{BB962C8B-B14F-4D97-AF65-F5344CB8AC3E}">
        <p14:creationId xmlns:p14="http://schemas.microsoft.com/office/powerpoint/2010/main" val="12050057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8CA0-8D70-4B73-B709-249CBDA78E92}"/>
              </a:ext>
            </a:extLst>
          </p:cNvPr>
          <p:cNvSpPr>
            <a:spLocks noGrp="1"/>
          </p:cNvSpPr>
          <p:nvPr>
            <p:ph type="title"/>
          </p:nvPr>
        </p:nvSpPr>
        <p:spPr>
          <a:xfrm>
            <a:off x="457200" y="54719"/>
            <a:ext cx="7620000" cy="411162"/>
          </a:xfrm>
        </p:spPr>
        <p:txBody>
          <a:bodyPr/>
          <a:lstStyle/>
          <a:p>
            <a:r>
              <a:rPr lang="en-US" sz="3200" dirty="0"/>
              <a:t>Segmentation Idea 3: </a:t>
            </a:r>
            <a:r>
              <a:rPr lang="en-US" sz="3200" dirty="0" err="1"/>
              <a:t>DeepLab</a:t>
            </a:r>
            <a:r>
              <a:rPr lang="en-US" sz="3200" dirty="0"/>
              <a:t> v1&amp;2</a:t>
            </a:r>
          </a:p>
        </p:txBody>
      </p:sp>
      <p:sp>
        <p:nvSpPr>
          <p:cNvPr id="3" name="Content Placeholder 2">
            <a:extLst>
              <a:ext uri="{FF2B5EF4-FFF2-40B4-BE49-F238E27FC236}">
                <a16:creationId xmlns:a16="http://schemas.microsoft.com/office/drawing/2014/main" id="{0150D218-03B5-4623-A8C7-D0C642A5489D}"/>
              </a:ext>
            </a:extLst>
          </p:cNvPr>
          <p:cNvSpPr>
            <a:spLocks noGrp="1"/>
          </p:cNvSpPr>
          <p:nvPr>
            <p:ph idx="1"/>
          </p:nvPr>
        </p:nvSpPr>
        <p:spPr>
          <a:xfrm>
            <a:off x="457200" y="609600"/>
            <a:ext cx="7620000" cy="4648200"/>
          </a:xfrm>
        </p:spPr>
        <p:txBody>
          <a:bodyPr>
            <a:normAutofit/>
          </a:bodyPr>
          <a:lstStyle/>
          <a:p>
            <a:pPr marL="114300" indent="0">
              <a:buNone/>
            </a:pPr>
            <a:r>
              <a:rPr lang="en-US" sz="1400" u="sng" dirty="0">
                <a:hlinkClick r:id="rId2"/>
              </a:rPr>
              <a:t>Liang-</a:t>
            </a:r>
            <a:r>
              <a:rPr lang="en-US" sz="1400" u="sng" dirty="0" err="1">
                <a:hlinkClick r:id="rId2"/>
              </a:rPr>
              <a:t>Chieh</a:t>
            </a:r>
            <a:r>
              <a:rPr lang="en-US" sz="1400" u="sng" dirty="0">
                <a:hlinkClick r:id="rId2"/>
              </a:rPr>
              <a:t> Chen</a:t>
            </a:r>
            <a:r>
              <a:rPr lang="en-US" sz="1400" dirty="0"/>
              <a:t>, </a:t>
            </a:r>
            <a:r>
              <a:rPr lang="en-US" sz="1400" dirty="0">
                <a:hlinkClick r:id="rId3"/>
              </a:rPr>
              <a:t>George Papandreou</a:t>
            </a:r>
            <a:r>
              <a:rPr lang="en-US" sz="1400" dirty="0"/>
              <a:t>, </a:t>
            </a:r>
            <a:r>
              <a:rPr lang="en-US" sz="1400" dirty="0" err="1">
                <a:hlinkClick r:id="rId4"/>
              </a:rPr>
              <a:t>Iasonas</a:t>
            </a:r>
            <a:r>
              <a:rPr lang="en-US" sz="1400" dirty="0">
                <a:hlinkClick r:id="rId4"/>
              </a:rPr>
              <a:t> Kokkinos</a:t>
            </a:r>
            <a:r>
              <a:rPr lang="en-US" sz="1400" dirty="0"/>
              <a:t>, </a:t>
            </a:r>
            <a:r>
              <a:rPr lang="en-US" sz="1400" dirty="0">
                <a:hlinkClick r:id="rId5"/>
              </a:rPr>
              <a:t>Kevin Murphy</a:t>
            </a:r>
            <a:r>
              <a:rPr lang="en-US" sz="1400" dirty="0"/>
              <a:t>, </a:t>
            </a:r>
            <a:r>
              <a:rPr lang="en-US" sz="1400" dirty="0">
                <a:hlinkClick r:id="rId6"/>
              </a:rPr>
              <a:t>Alan L. Yuille</a:t>
            </a:r>
            <a:r>
              <a:rPr lang="en-US" sz="1400" dirty="0"/>
              <a:t>,  “</a:t>
            </a:r>
            <a:r>
              <a:rPr lang="en-US" sz="1400" b="1" dirty="0" err="1"/>
              <a:t>DeepLab</a:t>
            </a:r>
            <a:r>
              <a:rPr lang="en-US" sz="1400" b="1" dirty="0"/>
              <a:t>: Semantic Image Segmentation with Deep Convolutional Nets, </a:t>
            </a:r>
            <a:r>
              <a:rPr lang="en-US" sz="1400" b="1" dirty="0" err="1"/>
              <a:t>Atrous</a:t>
            </a:r>
            <a:r>
              <a:rPr lang="en-US" sz="1400" b="1" dirty="0"/>
              <a:t> Convolution, and Fully Connected CRFs”, CVPR 2016</a:t>
            </a:r>
          </a:p>
          <a:p>
            <a:r>
              <a:rPr lang="en-US" sz="1800" dirty="0"/>
              <a:t>Use </a:t>
            </a:r>
            <a:r>
              <a:rPr lang="en-US" sz="1800" dirty="0" err="1"/>
              <a:t>atrous</a:t>
            </a:r>
            <a:r>
              <a:rPr lang="en-US" sz="1800" dirty="0"/>
              <a:t>/dilated convolutions ( increase the field of view without increasing the number of parameters) = DCNN</a:t>
            </a:r>
          </a:p>
          <a:p>
            <a:r>
              <a:rPr lang="en-US" sz="1800" dirty="0"/>
              <a:t>Multiscale processing is achieved either by passing multiple rescaled versions of original images to parallel CNN branches (Image pyramid) and/or by using multiple parallel </a:t>
            </a:r>
            <a:r>
              <a:rPr lang="en-US" sz="1800" dirty="0" err="1"/>
              <a:t>atrous</a:t>
            </a:r>
            <a:r>
              <a:rPr lang="en-US" sz="1800" dirty="0"/>
              <a:t> convolutional layers with different sampling rates (ASPP).</a:t>
            </a:r>
            <a:br>
              <a:rPr lang="en-US" sz="1800" dirty="0"/>
            </a:br>
            <a:endParaRPr lang="en-US" sz="1800" dirty="0"/>
          </a:p>
          <a:p>
            <a:r>
              <a:rPr lang="en-US" sz="1800" dirty="0"/>
              <a:t>Use Fully connected CRF</a:t>
            </a:r>
          </a:p>
          <a:p>
            <a:pPr lvl="2"/>
            <a:r>
              <a:rPr lang="en-US" sz="1400" dirty="0"/>
              <a:t>Structured prediction is done by fully connected CRF. CRF is trained/tuned separately as a post processing step.</a:t>
            </a:r>
          </a:p>
          <a:p>
            <a:pPr lvl="1"/>
            <a:endParaRPr lang="en-US" sz="1800" b="1" dirty="0"/>
          </a:p>
          <a:p>
            <a:pPr marL="114300" indent="0">
              <a:buNone/>
            </a:pPr>
            <a:endParaRPr lang="en-US" dirty="0"/>
          </a:p>
        </p:txBody>
      </p:sp>
      <p:pic>
        <p:nvPicPr>
          <p:cNvPr id="4" name="Picture 3">
            <a:extLst>
              <a:ext uri="{FF2B5EF4-FFF2-40B4-BE49-F238E27FC236}">
                <a16:creationId xmlns:a16="http://schemas.microsoft.com/office/drawing/2014/main" id="{82D50160-D888-42C7-9BDD-1FE519C3EF5B}"/>
              </a:ext>
            </a:extLst>
          </p:cNvPr>
          <p:cNvPicPr>
            <a:picLocks noChangeAspect="1"/>
          </p:cNvPicPr>
          <p:nvPr/>
        </p:nvPicPr>
        <p:blipFill rotWithShape="1">
          <a:blip r:embed="rId7"/>
          <a:srcRect t="5941"/>
          <a:stretch/>
        </p:blipFill>
        <p:spPr>
          <a:xfrm>
            <a:off x="381000" y="4191000"/>
            <a:ext cx="7362825" cy="3619500"/>
          </a:xfrm>
          <a:prstGeom prst="rect">
            <a:avLst/>
          </a:prstGeom>
        </p:spPr>
      </p:pic>
    </p:spTree>
    <p:extLst>
      <p:ext uri="{BB962C8B-B14F-4D97-AF65-F5344CB8AC3E}">
        <p14:creationId xmlns:p14="http://schemas.microsoft.com/office/powerpoint/2010/main" val="29155479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0242-26F5-4E78-AF8B-B6EA270E910B}"/>
              </a:ext>
            </a:extLst>
          </p:cNvPr>
          <p:cNvSpPr>
            <a:spLocks noGrp="1"/>
          </p:cNvSpPr>
          <p:nvPr>
            <p:ph type="title"/>
          </p:nvPr>
        </p:nvSpPr>
        <p:spPr/>
        <p:txBody>
          <a:bodyPr/>
          <a:lstStyle/>
          <a:p>
            <a:r>
              <a:rPr lang="en-US" dirty="0"/>
              <a:t>Many more segmentation +CNN </a:t>
            </a:r>
            <a:r>
              <a:rPr lang="en-US" dirty="0">
                <a:sym typeface="Wingdings" panose="05000000000000000000" pitchFamily="2" charset="2"/>
              </a:rPr>
              <a:t> towards higher detail</a:t>
            </a:r>
            <a:endParaRPr lang="en-US" dirty="0"/>
          </a:p>
        </p:txBody>
      </p:sp>
      <p:sp>
        <p:nvSpPr>
          <p:cNvPr id="3" name="Content Placeholder 2">
            <a:extLst>
              <a:ext uri="{FF2B5EF4-FFF2-40B4-BE49-F238E27FC236}">
                <a16:creationId xmlns:a16="http://schemas.microsoft.com/office/drawing/2014/main" id="{451CDDB8-24EA-4A39-979E-CC360530F6D4}"/>
              </a:ext>
            </a:extLst>
          </p:cNvPr>
          <p:cNvSpPr>
            <a:spLocks noGrp="1"/>
          </p:cNvSpPr>
          <p:nvPr>
            <p:ph idx="1"/>
          </p:nvPr>
        </p:nvSpPr>
        <p:spPr/>
        <p:txBody>
          <a:bodyPr/>
          <a:lstStyle/>
          <a:p>
            <a:r>
              <a:rPr lang="fi-FI" dirty="0">
                <a:hlinkClick r:id="rId2"/>
              </a:rPr>
              <a:t>Guosheng Lin</a:t>
            </a:r>
            <a:r>
              <a:rPr lang="fi-FI" dirty="0"/>
              <a:t>, </a:t>
            </a:r>
            <a:r>
              <a:rPr lang="fi-FI" dirty="0">
                <a:hlinkClick r:id="rId3"/>
              </a:rPr>
              <a:t>Anton Milan</a:t>
            </a:r>
            <a:r>
              <a:rPr lang="fi-FI" dirty="0"/>
              <a:t>, </a:t>
            </a:r>
            <a:r>
              <a:rPr lang="fi-FI" dirty="0">
                <a:hlinkClick r:id="rId4"/>
              </a:rPr>
              <a:t>Chunhua Shen</a:t>
            </a:r>
            <a:r>
              <a:rPr lang="fi-FI" dirty="0"/>
              <a:t>, </a:t>
            </a:r>
            <a:r>
              <a:rPr lang="fi-FI" dirty="0">
                <a:hlinkClick r:id="rId5"/>
              </a:rPr>
              <a:t>Ian Reid</a:t>
            </a:r>
            <a:r>
              <a:rPr lang="fi-FI" dirty="0"/>
              <a:t>, ”</a:t>
            </a:r>
            <a:r>
              <a:rPr lang="en-US" b="1" dirty="0"/>
              <a:t> </a:t>
            </a:r>
            <a:r>
              <a:rPr lang="en-US" b="1" dirty="0" err="1"/>
              <a:t>RefineNet</a:t>
            </a:r>
            <a:r>
              <a:rPr lang="en-US" b="1" dirty="0"/>
              <a:t>: Multi-Path Refinement Networks for High-Resolution Semantic Segmentation”, CVPR 2016</a:t>
            </a:r>
          </a:p>
          <a:p>
            <a:endParaRPr lang="en-US" b="1" dirty="0"/>
          </a:p>
          <a:p>
            <a:endParaRPr lang="en-US" b="1" dirty="0"/>
          </a:p>
          <a:p>
            <a:endParaRPr lang="en-US" b="1" dirty="0"/>
          </a:p>
          <a:p>
            <a:endParaRPr lang="en-US" b="1" dirty="0"/>
          </a:p>
          <a:p>
            <a:endParaRPr lang="en-US" b="1" dirty="0"/>
          </a:p>
          <a:p>
            <a:r>
              <a:rPr lang="en-US" dirty="0">
                <a:hlinkClick r:id="rId6"/>
              </a:rPr>
              <a:t>Liang-</a:t>
            </a:r>
            <a:r>
              <a:rPr lang="en-US" dirty="0" err="1">
                <a:hlinkClick r:id="rId6"/>
              </a:rPr>
              <a:t>Chieh</a:t>
            </a:r>
            <a:r>
              <a:rPr lang="en-US" dirty="0">
                <a:hlinkClick r:id="rId6"/>
              </a:rPr>
              <a:t> Chen</a:t>
            </a:r>
            <a:r>
              <a:rPr lang="en-US" dirty="0"/>
              <a:t>, </a:t>
            </a:r>
            <a:r>
              <a:rPr lang="en-US" dirty="0">
                <a:hlinkClick r:id="rId7"/>
              </a:rPr>
              <a:t>George Papandreou</a:t>
            </a:r>
            <a:r>
              <a:rPr lang="en-US" dirty="0"/>
              <a:t>, </a:t>
            </a:r>
            <a:r>
              <a:rPr lang="en-US" dirty="0">
                <a:hlinkClick r:id="rId8"/>
              </a:rPr>
              <a:t>Florian </a:t>
            </a:r>
            <a:r>
              <a:rPr lang="en-US" dirty="0" err="1">
                <a:hlinkClick r:id="rId8"/>
              </a:rPr>
              <a:t>Schroff</a:t>
            </a:r>
            <a:r>
              <a:rPr lang="en-US" dirty="0"/>
              <a:t>, </a:t>
            </a:r>
            <a:r>
              <a:rPr lang="en-US" dirty="0">
                <a:hlinkClick r:id="rId9"/>
              </a:rPr>
              <a:t>Hartwig Adam</a:t>
            </a:r>
            <a:r>
              <a:rPr lang="en-US" dirty="0"/>
              <a:t>, “</a:t>
            </a:r>
            <a:r>
              <a:rPr lang="en-US" b="1" dirty="0"/>
              <a:t>Rethinking </a:t>
            </a:r>
            <a:r>
              <a:rPr lang="en-US" b="1" dirty="0" err="1"/>
              <a:t>Atrous</a:t>
            </a:r>
            <a:r>
              <a:rPr lang="en-US" b="1" dirty="0"/>
              <a:t> Convolution for Semantic Image Segmentation”, CVPR 2017</a:t>
            </a:r>
          </a:p>
          <a:p>
            <a:endParaRPr lang="en-US" b="1" dirty="0"/>
          </a:p>
          <a:p>
            <a:endParaRPr lang="en-US" b="1" dirty="0"/>
          </a:p>
          <a:p>
            <a:endParaRPr lang="en-US" b="1" dirty="0"/>
          </a:p>
          <a:p>
            <a:endParaRPr lang="en-US" b="1" dirty="0"/>
          </a:p>
          <a:p>
            <a:endParaRPr lang="en-US" dirty="0"/>
          </a:p>
        </p:txBody>
      </p:sp>
      <p:pic>
        <p:nvPicPr>
          <p:cNvPr id="4" name="Picture 3">
            <a:extLst>
              <a:ext uri="{FF2B5EF4-FFF2-40B4-BE49-F238E27FC236}">
                <a16:creationId xmlns:a16="http://schemas.microsoft.com/office/drawing/2014/main" id="{0B816FDB-F12C-4EE4-9CE9-1466140FAB41}"/>
              </a:ext>
            </a:extLst>
          </p:cNvPr>
          <p:cNvPicPr>
            <a:picLocks noChangeAspect="1"/>
          </p:cNvPicPr>
          <p:nvPr/>
        </p:nvPicPr>
        <p:blipFill>
          <a:blip r:embed="rId10"/>
          <a:stretch>
            <a:fillRect/>
          </a:stretch>
        </p:blipFill>
        <p:spPr>
          <a:xfrm>
            <a:off x="4572000" y="2590800"/>
            <a:ext cx="4105275" cy="2247900"/>
          </a:xfrm>
          <a:prstGeom prst="rect">
            <a:avLst/>
          </a:prstGeom>
        </p:spPr>
      </p:pic>
      <p:pic>
        <p:nvPicPr>
          <p:cNvPr id="5" name="Picture 4">
            <a:extLst>
              <a:ext uri="{FF2B5EF4-FFF2-40B4-BE49-F238E27FC236}">
                <a16:creationId xmlns:a16="http://schemas.microsoft.com/office/drawing/2014/main" id="{F700A923-9209-4EAF-884C-7A3B3034DFBB}"/>
              </a:ext>
            </a:extLst>
          </p:cNvPr>
          <p:cNvPicPr>
            <a:picLocks noChangeAspect="1"/>
          </p:cNvPicPr>
          <p:nvPr/>
        </p:nvPicPr>
        <p:blipFill>
          <a:blip r:embed="rId11"/>
          <a:stretch>
            <a:fillRect/>
          </a:stretch>
        </p:blipFill>
        <p:spPr>
          <a:xfrm>
            <a:off x="2366962" y="5715000"/>
            <a:ext cx="4108622" cy="1143000"/>
          </a:xfrm>
          <a:prstGeom prst="rect">
            <a:avLst/>
          </a:prstGeom>
        </p:spPr>
      </p:pic>
    </p:spTree>
    <p:extLst>
      <p:ext uri="{BB962C8B-B14F-4D97-AF65-F5344CB8AC3E}">
        <p14:creationId xmlns:p14="http://schemas.microsoft.com/office/powerpoint/2010/main" val="36942662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962C-786D-4FA2-B2F9-35D4787655AE}"/>
              </a:ext>
            </a:extLst>
          </p:cNvPr>
          <p:cNvSpPr>
            <a:spLocks noGrp="1"/>
          </p:cNvSpPr>
          <p:nvPr>
            <p:ph type="title"/>
          </p:nvPr>
        </p:nvSpPr>
        <p:spPr/>
        <p:txBody>
          <a:bodyPr/>
          <a:lstStyle/>
          <a:p>
            <a:r>
              <a:rPr lang="en-US" dirty="0"/>
              <a:t>Application – Image &amp; Video captioning AND related Action recognition</a:t>
            </a:r>
          </a:p>
        </p:txBody>
      </p:sp>
      <p:sp>
        <p:nvSpPr>
          <p:cNvPr id="3" name="Content Placeholder 2">
            <a:extLst>
              <a:ext uri="{FF2B5EF4-FFF2-40B4-BE49-F238E27FC236}">
                <a16:creationId xmlns:a16="http://schemas.microsoft.com/office/drawing/2014/main" id="{420E287F-8F88-4B7C-8AA3-DA27CC5E4F05}"/>
              </a:ext>
            </a:extLst>
          </p:cNvPr>
          <p:cNvSpPr>
            <a:spLocks noGrp="1"/>
          </p:cNvSpPr>
          <p:nvPr>
            <p:ph idx="1"/>
          </p:nvPr>
        </p:nvSpPr>
        <p:spPr>
          <a:xfrm>
            <a:off x="424405" y="1782762"/>
            <a:ext cx="7620000" cy="4800600"/>
          </a:xfrm>
        </p:spPr>
        <p:txBody>
          <a:bodyPr>
            <a:normAutofit/>
          </a:bodyPr>
          <a:lstStyle/>
          <a:p>
            <a:pPr marL="114300" indent="0">
              <a:buNone/>
            </a:pPr>
            <a:r>
              <a:rPr lang="en-US" sz="1800" dirty="0">
                <a:hlinkClick r:id="rId2"/>
              </a:rPr>
              <a:t>Oriol </a:t>
            </a:r>
            <a:r>
              <a:rPr lang="en-US" sz="1800" dirty="0" err="1">
                <a:hlinkClick r:id="rId2"/>
              </a:rPr>
              <a:t>Vinyals</a:t>
            </a:r>
            <a:r>
              <a:rPr lang="en-US" sz="1800" dirty="0"/>
              <a:t>, </a:t>
            </a:r>
            <a:r>
              <a:rPr lang="en-US" sz="1800" dirty="0">
                <a:hlinkClick r:id="rId3"/>
              </a:rPr>
              <a:t>Alexander </a:t>
            </a:r>
            <a:r>
              <a:rPr lang="en-US" sz="1800" dirty="0" err="1">
                <a:hlinkClick r:id="rId3"/>
              </a:rPr>
              <a:t>Toshev</a:t>
            </a:r>
            <a:r>
              <a:rPr lang="en-US" sz="1800" dirty="0"/>
              <a:t>, </a:t>
            </a:r>
            <a:r>
              <a:rPr lang="en-US" sz="1800" dirty="0" err="1">
                <a:hlinkClick r:id="rId4"/>
              </a:rPr>
              <a:t>Samy</a:t>
            </a:r>
            <a:r>
              <a:rPr lang="en-US" sz="1800" dirty="0">
                <a:hlinkClick r:id="rId4"/>
              </a:rPr>
              <a:t> </a:t>
            </a:r>
            <a:r>
              <a:rPr lang="en-US" sz="1800" dirty="0" err="1">
                <a:hlinkClick r:id="rId4"/>
              </a:rPr>
              <a:t>Bengio</a:t>
            </a:r>
            <a:r>
              <a:rPr lang="en-US" sz="1800" dirty="0"/>
              <a:t>, </a:t>
            </a:r>
            <a:r>
              <a:rPr lang="en-US" sz="1800" dirty="0" err="1">
                <a:hlinkClick r:id="rId5"/>
              </a:rPr>
              <a:t>Dumitru</a:t>
            </a:r>
            <a:r>
              <a:rPr lang="en-US" sz="1800" dirty="0">
                <a:hlinkClick r:id="rId5"/>
              </a:rPr>
              <a:t> Erhan</a:t>
            </a:r>
            <a:r>
              <a:rPr lang="en-US" sz="1800" dirty="0"/>
              <a:t>, “</a:t>
            </a:r>
            <a:r>
              <a:rPr lang="en-US" sz="1800" b="1" dirty="0"/>
              <a:t>Show and Tell: A Neural Image Caption Generator”, CVPR 2014</a:t>
            </a:r>
          </a:p>
        </p:txBody>
      </p:sp>
      <p:pic>
        <p:nvPicPr>
          <p:cNvPr id="4" name="Picture 3">
            <a:extLst>
              <a:ext uri="{FF2B5EF4-FFF2-40B4-BE49-F238E27FC236}">
                <a16:creationId xmlns:a16="http://schemas.microsoft.com/office/drawing/2014/main" id="{1ED08259-9D7D-4A0C-BE79-536A7D8F2E2A}"/>
              </a:ext>
            </a:extLst>
          </p:cNvPr>
          <p:cNvPicPr>
            <a:picLocks noChangeAspect="1"/>
          </p:cNvPicPr>
          <p:nvPr/>
        </p:nvPicPr>
        <p:blipFill>
          <a:blip r:embed="rId6"/>
          <a:stretch>
            <a:fillRect/>
          </a:stretch>
        </p:blipFill>
        <p:spPr>
          <a:xfrm>
            <a:off x="651033" y="2947987"/>
            <a:ext cx="4314825" cy="3143250"/>
          </a:xfrm>
          <a:prstGeom prst="rect">
            <a:avLst/>
          </a:prstGeom>
        </p:spPr>
      </p:pic>
      <p:pic>
        <p:nvPicPr>
          <p:cNvPr id="5" name="Picture 4">
            <a:extLst>
              <a:ext uri="{FF2B5EF4-FFF2-40B4-BE49-F238E27FC236}">
                <a16:creationId xmlns:a16="http://schemas.microsoft.com/office/drawing/2014/main" id="{BAF8505A-6040-431C-9A12-E9070F8187D6}"/>
              </a:ext>
            </a:extLst>
          </p:cNvPr>
          <p:cNvPicPr>
            <a:picLocks noChangeAspect="1"/>
          </p:cNvPicPr>
          <p:nvPr/>
        </p:nvPicPr>
        <p:blipFill>
          <a:blip r:embed="rId7"/>
          <a:stretch>
            <a:fillRect/>
          </a:stretch>
        </p:blipFill>
        <p:spPr>
          <a:xfrm>
            <a:off x="5257800" y="2181225"/>
            <a:ext cx="1847850" cy="4676775"/>
          </a:xfrm>
          <a:prstGeom prst="rect">
            <a:avLst/>
          </a:prstGeom>
        </p:spPr>
      </p:pic>
      <p:sp>
        <p:nvSpPr>
          <p:cNvPr id="7" name="Rectangle 6">
            <a:extLst>
              <a:ext uri="{FF2B5EF4-FFF2-40B4-BE49-F238E27FC236}">
                <a16:creationId xmlns:a16="http://schemas.microsoft.com/office/drawing/2014/main" id="{FAA4BA71-D936-4891-AB24-20825A4F6D93}"/>
              </a:ext>
            </a:extLst>
          </p:cNvPr>
          <p:cNvSpPr/>
          <p:nvPr/>
        </p:nvSpPr>
        <p:spPr>
          <a:xfrm>
            <a:off x="3862511" y="3244334"/>
            <a:ext cx="1418978" cy="369332"/>
          </a:xfrm>
          <a:prstGeom prst="rect">
            <a:avLst/>
          </a:prstGeom>
        </p:spPr>
        <p:txBody>
          <a:bodyPr wrap="none">
            <a:spAutoFit/>
          </a:bodyPr>
          <a:lstStyle/>
          <a:p>
            <a:pPr fontAlgn="base">
              <a:buFont typeface="Arial" panose="020B0604020202020204" pitchFamily="34" charset="0"/>
              <a:buChar char="•"/>
            </a:pPr>
            <a:r>
              <a:rPr lang="en-US" b="1" dirty="0">
                <a:solidFill>
                  <a:srgbClr val="222222"/>
                </a:solidFill>
                <a:latin typeface="Arial" panose="020B0604020202020204" pitchFamily="34" charset="0"/>
              </a:rPr>
              <a:t>416427136</a:t>
            </a:r>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572591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962C-786D-4FA2-B2F9-35D4787655AE}"/>
              </a:ext>
            </a:extLst>
          </p:cNvPr>
          <p:cNvSpPr>
            <a:spLocks noGrp="1"/>
          </p:cNvSpPr>
          <p:nvPr>
            <p:ph type="title"/>
          </p:nvPr>
        </p:nvSpPr>
        <p:spPr/>
        <p:txBody>
          <a:bodyPr/>
          <a:lstStyle/>
          <a:p>
            <a:r>
              <a:rPr lang="en-US" dirty="0"/>
              <a:t>Application – Image &amp; Video captioning AND related Action recognition</a:t>
            </a:r>
          </a:p>
        </p:txBody>
      </p:sp>
      <p:sp>
        <p:nvSpPr>
          <p:cNvPr id="3" name="Content Placeholder 2">
            <a:extLst>
              <a:ext uri="{FF2B5EF4-FFF2-40B4-BE49-F238E27FC236}">
                <a16:creationId xmlns:a16="http://schemas.microsoft.com/office/drawing/2014/main" id="{420E287F-8F88-4B7C-8AA3-DA27CC5E4F05}"/>
              </a:ext>
            </a:extLst>
          </p:cNvPr>
          <p:cNvSpPr>
            <a:spLocks noGrp="1"/>
          </p:cNvSpPr>
          <p:nvPr>
            <p:ph idx="1"/>
          </p:nvPr>
        </p:nvSpPr>
        <p:spPr>
          <a:xfrm>
            <a:off x="424405" y="1782762"/>
            <a:ext cx="7620000" cy="4800600"/>
          </a:xfrm>
        </p:spPr>
        <p:txBody>
          <a:bodyPr/>
          <a:lstStyle/>
          <a:p>
            <a:pPr marL="114300" indent="0">
              <a:buNone/>
            </a:pPr>
            <a:r>
              <a:rPr lang="en-US" dirty="0">
                <a:hlinkClick r:id="rId2"/>
              </a:rPr>
              <a:t>https://arxiv.org/ftp/arxiv/papers/1706/1706.02430.pdf</a:t>
            </a:r>
            <a:endParaRPr lang="en-US" dirty="0"/>
          </a:p>
          <a:p>
            <a:pPr marL="114300" indent="0">
              <a:buNone/>
            </a:pPr>
            <a:r>
              <a:rPr lang="en-US" dirty="0"/>
              <a:t>Z. Yang, Y. Zhang, S. Rehman, Y. Huang, “Image Captioning with Object Detection and Localization”, CVPR 2017</a:t>
            </a:r>
          </a:p>
          <a:p>
            <a:pPr marL="114300" indent="0">
              <a:buNone/>
            </a:pPr>
            <a:endParaRPr lang="en-US" dirty="0"/>
          </a:p>
        </p:txBody>
      </p:sp>
      <p:pic>
        <p:nvPicPr>
          <p:cNvPr id="6" name="Picture 5">
            <a:extLst>
              <a:ext uri="{FF2B5EF4-FFF2-40B4-BE49-F238E27FC236}">
                <a16:creationId xmlns:a16="http://schemas.microsoft.com/office/drawing/2014/main" id="{5A32AD20-B7CF-4C53-9568-64EBA9423EC1}"/>
              </a:ext>
            </a:extLst>
          </p:cNvPr>
          <p:cNvPicPr>
            <a:picLocks noChangeAspect="1"/>
          </p:cNvPicPr>
          <p:nvPr/>
        </p:nvPicPr>
        <p:blipFill>
          <a:blip r:embed="rId3"/>
          <a:stretch>
            <a:fillRect/>
          </a:stretch>
        </p:blipFill>
        <p:spPr>
          <a:xfrm>
            <a:off x="-35689" y="3429000"/>
            <a:ext cx="9144000" cy="2798845"/>
          </a:xfrm>
          <a:prstGeom prst="rect">
            <a:avLst/>
          </a:prstGeom>
        </p:spPr>
      </p:pic>
    </p:spTree>
    <p:extLst>
      <p:ext uri="{BB962C8B-B14F-4D97-AF65-F5344CB8AC3E}">
        <p14:creationId xmlns:p14="http://schemas.microsoft.com/office/powerpoint/2010/main" val="72644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962C-786D-4FA2-B2F9-35D4787655AE}"/>
              </a:ext>
            </a:extLst>
          </p:cNvPr>
          <p:cNvSpPr>
            <a:spLocks noGrp="1"/>
          </p:cNvSpPr>
          <p:nvPr>
            <p:ph type="title"/>
          </p:nvPr>
        </p:nvSpPr>
        <p:spPr>
          <a:xfrm>
            <a:off x="536121" y="284391"/>
            <a:ext cx="5181600" cy="1143000"/>
          </a:xfrm>
        </p:spPr>
        <p:txBody>
          <a:bodyPr/>
          <a:lstStyle/>
          <a:p>
            <a:r>
              <a:rPr lang="en-US" sz="3600" dirty="0"/>
              <a:t>Previous system results</a:t>
            </a:r>
          </a:p>
        </p:txBody>
      </p:sp>
      <p:pic>
        <p:nvPicPr>
          <p:cNvPr id="5" name="Picture 4">
            <a:extLst>
              <a:ext uri="{FF2B5EF4-FFF2-40B4-BE49-F238E27FC236}">
                <a16:creationId xmlns:a16="http://schemas.microsoft.com/office/drawing/2014/main" id="{413C3AD1-3D84-43DE-8746-F2706F22791A}"/>
              </a:ext>
            </a:extLst>
          </p:cNvPr>
          <p:cNvPicPr>
            <a:picLocks noChangeAspect="1"/>
          </p:cNvPicPr>
          <p:nvPr/>
        </p:nvPicPr>
        <p:blipFill>
          <a:blip r:embed="rId2"/>
          <a:stretch>
            <a:fillRect/>
          </a:stretch>
        </p:blipFill>
        <p:spPr>
          <a:xfrm>
            <a:off x="78921" y="2305278"/>
            <a:ext cx="6591300" cy="4562475"/>
          </a:xfrm>
          <a:prstGeom prst="rect">
            <a:avLst/>
          </a:prstGeom>
        </p:spPr>
      </p:pic>
      <p:pic>
        <p:nvPicPr>
          <p:cNvPr id="4" name="Picture 3">
            <a:extLst>
              <a:ext uri="{FF2B5EF4-FFF2-40B4-BE49-F238E27FC236}">
                <a16:creationId xmlns:a16="http://schemas.microsoft.com/office/drawing/2014/main" id="{674A3583-6FA6-43C2-8721-8093001C32B9}"/>
              </a:ext>
            </a:extLst>
          </p:cNvPr>
          <p:cNvPicPr>
            <a:picLocks noChangeAspect="1"/>
          </p:cNvPicPr>
          <p:nvPr/>
        </p:nvPicPr>
        <p:blipFill>
          <a:blip r:embed="rId3"/>
          <a:stretch>
            <a:fillRect/>
          </a:stretch>
        </p:blipFill>
        <p:spPr>
          <a:xfrm>
            <a:off x="5717721" y="-85497"/>
            <a:ext cx="2533650" cy="3552825"/>
          </a:xfrm>
          <a:prstGeom prst="rect">
            <a:avLst/>
          </a:prstGeom>
        </p:spPr>
      </p:pic>
      <p:pic>
        <p:nvPicPr>
          <p:cNvPr id="7" name="Picture 6">
            <a:extLst>
              <a:ext uri="{FF2B5EF4-FFF2-40B4-BE49-F238E27FC236}">
                <a16:creationId xmlns:a16="http://schemas.microsoft.com/office/drawing/2014/main" id="{25D08399-9F9F-48CB-AD23-AA9AE39664C0}"/>
              </a:ext>
            </a:extLst>
          </p:cNvPr>
          <p:cNvPicPr>
            <a:picLocks noChangeAspect="1"/>
          </p:cNvPicPr>
          <p:nvPr/>
        </p:nvPicPr>
        <p:blipFill>
          <a:blip r:embed="rId4"/>
          <a:stretch>
            <a:fillRect/>
          </a:stretch>
        </p:blipFill>
        <p:spPr>
          <a:xfrm>
            <a:off x="6096000" y="3352800"/>
            <a:ext cx="2000250" cy="3400425"/>
          </a:xfrm>
          <a:prstGeom prst="rect">
            <a:avLst/>
          </a:prstGeom>
        </p:spPr>
      </p:pic>
      <p:sp>
        <p:nvSpPr>
          <p:cNvPr id="8" name="Arrow: Right 7">
            <a:extLst>
              <a:ext uri="{FF2B5EF4-FFF2-40B4-BE49-F238E27FC236}">
                <a16:creationId xmlns:a16="http://schemas.microsoft.com/office/drawing/2014/main" id="{3F72F9CE-4BA9-44B9-9691-FE6AE872ADD5}"/>
              </a:ext>
            </a:extLst>
          </p:cNvPr>
          <p:cNvSpPr/>
          <p:nvPr/>
        </p:nvSpPr>
        <p:spPr>
          <a:xfrm>
            <a:off x="5334000" y="2829039"/>
            <a:ext cx="685800" cy="63828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C7E18C-D0D7-4A3A-AB7E-306129942093}"/>
              </a:ext>
            </a:extLst>
          </p:cNvPr>
          <p:cNvSpPr/>
          <p:nvPr/>
        </p:nvSpPr>
        <p:spPr>
          <a:xfrm>
            <a:off x="3862511" y="3244334"/>
            <a:ext cx="1418978" cy="369332"/>
          </a:xfrm>
          <a:prstGeom prst="rect">
            <a:avLst/>
          </a:prstGeom>
        </p:spPr>
        <p:txBody>
          <a:bodyPr wrap="none">
            <a:spAutoFit/>
          </a:bodyPr>
          <a:lstStyle/>
          <a:p>
            <a:pPr fontAlgn="base">
              <a:buFont typeface="Arial" panose="020B0604020202020204" pitchFamily="34" charset="0"/>
              <a:buChar char="•"/>
            </a:pPr>
            <a:r>
              <a:rPr lang="en-US" b="1" dirty="0">
                <a:solidFill>
                  <a:srgbClr val="222222"/>
                </a:solidFill>
                <a:latin typeface="Arial" panose="020B0604020202020204" pitchFamily="34" charset="0"/>
              </a:rPr>
              <a:t>416427136</a:t>
            </a:r>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9428701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962C-786D-4FA2-B2F9-35D4787655AE}"/>
              </a:ext>
            </a:extLst>
          </p:cNvPr>
          <p:cNvSpPr>
            <a:spLocks noGrp="1"/>
          </p:cNvSpPr>
          <p:nvPr>
            <p:ph type="title"/>
          </p:nvPr>
        </p:nvSpPr>
        <p:spPr/>
        <p:txBody>
          <a:bodyPr/>
          <a:lstStyle/>
          <a:p>
            <a:r>
              <a:rPr lang="en-US" dirty="0"/>
              <a:t>Application – Depth calculations- stereo , optical flow</a:t>
            </a:r>
          </a:p>
        </p:txBody>
      </p:sp>
      <p:sp>
        <p:nvSpPr>
          <p:cNvPr id="3" name="Content Placeholder 2">
            <a:extLst>
              <a:ext uri="{FF2B5EF4-FFF2-40B4-BE49-F238E27FC236}">
                <a16:creationId xmlns:a16="http://schemas.microsoft.com/office/drawing/2014/main" id="{420E287F-8F88-4B7C-8AA3-DA27CC5E4F05}"/>
              </a:ext>
            </a:extLst>
          </p:cNvPr>
          <p:cNvSpPr>
            <a:spLocks noGrp="1"/>
          </p:cNvSpPr>
          <p:nvPr>
            <p:ph idx="1"/>
          </p:nvPr>
        </p:nvSpPr>
        <p:spPr>
          <a:xfrm>
            <a:off x="424405" y="1782762"/>
            <a:ext cx="7620000" cy="4800600"/>
          </a:xfrm>
        </p:spPr>
        <p:txBody>
          <a:bodyPr>
            <a:normAutofit/>
          </a:bodyPr>
          <a:lstStyle/>
          <a:p>
            <a:pPr marL="114300" indent="0">
              <a:buNone/>
            </a:pPr>
            <a:r>
              <a:rPr lang="en-US" sz="1800" dirty="0">
                <a:hlinkClick r:id="rId2"/>
              </a:rPr>
              <a:t>Oriol </a:t>
            </a:r>
            <a:r>
              <a:rPr lang="en-US" sz="1800" dirty="0" err="1">
                <a:hlinkClick r:id="rId2"/>
              </a:rPr>
              <a:t>Vinyals</a:t>
            </a:r>
            <a:r>
              <a:rPr lang="en-US" sz="1800" dirty="0"/>
              <a:t>, </a:t>
            </a:r>
            <a:r>
              <a:rPr lang="en-US" sz="1800" dirty="0">
                <a:hlinkClick r:id="rId3"/>
              </a:rPr>
              <a:t>Alexander </a:t>
            </a:r>
            <a:r>
              <a:rPr lang="en-US" sz="1800" dirty="0" err="1">
                <a:hlinkClick r:id="rId3"/>
              </a:rPr>
              <a:t>Toshev</a:t>
            </a:r>
            <a:r>
              <a:rPr lang="en-US" sz="1800" dirty="0"/>
              <a:t>, </a:t>
            </a:r>
            <a:r>
              <a:rPr lang="en-US" sz="1800" dirty="0" err="1">
                <a:hlinkClick r:id="rId4"/>
              </a:rPr>
              <a:t>Samy</a:t>
            </a:r>
            <a:r>
              <a:rPr lang="en-US" sz="1800" dirty="0">
                <a:hlinkClick r:id="rId4"/>
              </a:rPr>
              <a:t> </a:t>
            </a:r>
            <a:r>
              <a:rPr lang="en-US" sz="1800" dirty="0" err="1">
                <a:hlinkClick r:id="rId4"/>
              </a:rPr>
              <a:t>Bengio</a:t>
            </a:r>
            <a:r>
              <a:rPr lang="en-US" sz="1800" dirty="0"/>
              <a:t>, </a:t>
            </a:r>
            <a:r>
              <a:rPr lang="en-US" sz="1800" dirty="0" err="1">
                <a:hlinkClick r:id="rId5"/>
              </a:rPr>
              <a:t>Dumitru</a:t>
            </a:r>
            <a:r>
              <a:rPr lang="en-US" sz="1800" dirty="0">
                <a:hlinkClick r:id="rId5"/>
              </a:rPr>
              <a:t> Erhan</a:t>
            </a:r>
            <a:r>
              <a:rPr lang="en-US" sz="1800" dirty="0"/>
              <a:t>, “</a:t>
            </a:r>
            <a:r>
              <a:rPr lang="en-US" sz="1800" b="1" dirty="0"/>
              <a:t>Show and Tell: A Neural Image Caption Generator”, CVPR 2014</a:t>
            </a:r>
          </a:p>
        </p:txBody>
      </p:sp>
      <p:pic>
        <p:nvPicPr>
          <p:cNvPr id="4" name="Picture 3">
            <a:extLst>
              <a:ext uri="{FF2B5EF4-FFF2-40B4-BE49-F238E27FC236}">
                <a16:creationId xmlns:a16="http://schemas.microsoft.com/office/drawing/2014/main" id="{1ED08259-9D7D-4A0C-BE79-536A7D8F2E2A}"/>
              </a:ext>
            </a:extLst>
          </p:cNvPr>
          <p:cNvPicPr>
            <a:picLocks noChangeAspect="1"/>
          </p:cNvPicPr>
          <p:nvPr/>
        </p:nvPicPr>
        <p:blipFill>
          <a:blip r:embed="rId6"/>
          <a:stretch>
            <a:fillRect/>
          </a:stretch>
        </p:blipFill>
        <p:spPr>
          <a:xfrm>
            <a:off x="651033" y="2947987"/>
            <a:ext cx="4314825" cy="3143250"/>
          </a:xfrm>
          <a:prstGeom prst="rect">
            <a:avLst/>
          </a:prstGeom>
        </p:spPr>
      </p:pic>
      <p:pic>
        <p:nvPicPr>
          <p:cNvPr id="5" name="Picture 4">
            <a:extLst>
              <a:ext uri="{FF2B5EF4-FFF2-40B4-BE49-F238E27FC236}">
                <a16:creationId xmlns:a16="http://schemas.microsoft.com/office/drawing/2014/main" id="{BAF8505A-6040-431C-9A12-E9070F8187D6}"/>
              </a:ext>
            </a:extLst>
          </p:cNvPr>
          <p:cNvPicPr>
            <a:picLocks noChangeAspect="1"/>
          </p:cNvPicPr>
          <p:nvPr/>
        </p:nvPicPr>
        <p:blipFill>
          <a:blip r:embed="rId7"/>
          <a:stretch>
            <a:fillRect/>
          </a:stretch>
        </p:blipFill>
        <p:spPr>
          <a:xfrm>
            <a:off x="5257800" y="2181225"/>
            <a:ext cx="1847850" cy="4676775"/>
          </a:xfrm>
          <a:prstGeom prst="rect">
            <a:avLst/>
          </a:prstGeom>
        </p:spPr>
      </p:pic>
      <p:sp>
        <p:nvSpPr>
          <p:cNvPr id="7" name="Rectangle 6">
            <a:extLst>
              <a:ext uri="{FF2B5EF4-FFF2-40B4-BE49-F238E27FC236}">
                <a16:creationId xmlns:a16="http://schemas.microsoft.com/office/drawing/2014/main" id="{FAA4BA71-D936-4891-AB24-20825A4F6D93}"/>
              </a:ext>
            </a:extLst>
          </p:cNvPr>
          <p:cNvSpPr/>
          <p:nvPr/>
        </p:nvSpPr>
        <p:spPr>
          <a:xfrm>
            <a:off x="3862511" y="3244334"/>
            <a:ext cx="1418978" cy="369332"/>
          </a:xfrm>
          <a:prstGeom prst="rect">
            <a:avLst/>
          </a:prstGeom>
        </p:spPr>
        <p:txBody>
          <a:bodyPr wrap="none">
            <a:spAutoFit/>
          </a:bodyPr>
          <a:lstStyle/>
          <a:p>
            <a:pPr fontAlgn="base">
              <a:buFont typeface="Arial" panose="020B0604020202020204" pitchFamily="34" charset="0"/>
              <a:buChar char="•"/>
            </a:pPr>
            <a:r>
              <a:rPr lang="en-US" b="1" dirty="0">
                <a:solidFill>
                  <a:srgbClr val="222222"/>
                </a:solidFill>
                <a:latin typeface="Arial" panose="020B0604020202020204" pitchFamily="34" charset="0"/>
              </a:rPr>
              <a:t>416427136</a:t>
            </a:r>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7621775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85AF6-4717-4D6A-846E-E5FD9592FB53}"/>
              </a:ext>
            </a:extLst>
          </p:cNvPr>
          <p:cNvSpPr>
            <a:spLocks noGrp="1"/>
          </p:cNvSpPr>
          <p:nvPr>
            <p:ph type="title"/>
          </p:nvPr>
        </p:nvSpPr>
        <p:spPr/>
        <p:txBody>
          <a:bodyPr/>
          <a:lstStyle/>
          <a:p>
            <a:r>
              <a:rPr lang="en-US" dirty="0"/>
              <a:t>Application – Image/Video Synthesis</a:t>
            </a:r>
          </a:p>
        </p:txBody>
      </p:sp>
      <p:sp>
        <p:nvSpPr>
          <p:cNvPr id="3" name="Content Placeholder 2">
            <a:extLst>
              <a:ext uri="{FF2B5EF4-FFF2-40B4-BE49-F238E27FC236}">
                <a16:creationId xmlns:a16="http://schemas.microsoft.com/office/drawing/2014/main" id="{61A0E049-25F3-4665-B545-920A95A4BE03}"/>
              </a:ext>
            </a:extLst>
          </p:cNvPr>
          <p:cNvSpPr>
            <a:spLocks noGrp="1"/>
          </p:cNvSpPr>
          <p:nvPr>
            <p:ph idx="1"/>
          </p:nvPr>
        </p:nvSpPr>
        <p:spPr/>
        <p:txBody>
          <a:bodyPr/>
          <a:lstStyle/>
          <a:p>
            <a:r>
              <a:rPr lang="en-US" dirty="0"/>
              <a:t>Use Encoder /Decoder IDEA,  GAN (Generative Adversarial Networks)</a:t>
            </a:r>
          </a:p>
        </p:txBody>
      </p:sp>
      <p:pic>
        <p:nvPicPr>
          <p:cNvPr id="8194" name="Picture 2" descr="Image result for encoder decoder image generate image">
            <a:extLst>
              <a:ext uri="{FF2B5EF4-FFF2-40B4-BE49-F238E27FC236}">
                <a16:creationId xmlns:a16="http://schemas.microsoft.com/office/drawing/2014/main" id="{C994DFC4-F56E-43AC-B29F-6B6015EE5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47938"/>
            <a:ext cx="5827089" cy="270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72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up- </a:t>
            </a:r>
            <a:r>
              <a:rPr lang="en-US" b="1" dirty="0">
                <a:effectLst/>
                <a:hlinkClick r:id="rId2"/>
              </a:rPr>
              <a:t>ZF Net</a:t>
            </a:r>
            <a:br>
              <a:rPr lang="en-US" b="1" dirty="0">
                <a:effectLst/>
              </a:rPr>
            </a:br>
            <a:endParaRPr lang="en-US" dirty="0"/>
          </a:p>
        </p:txBody>
      </p:sp>
      <p:sp>
        <p:nvSpPr>
          <p:cNvPr id="3" name="Content Placeholder 2"/>
          <p:cNvSpPr>
            <a:spLocks noGrp="1"/>
          </p:cNvSpPr>
          <p:nvPr>
            <p:ph idx="1"/>
          </p:nvPr>
        </p:nvSpPr>
        <p:spPr>
          <a:xfrm>
            <a:off x="0" y="1028700"/>
            <a:ext cx="9006168" cy="3162300"/>
          </a:xfrm>
          <a:solidFill>
            <a:schemeClr val="bg1"/>
          </a:solidFill>
        </p:spPr>
        <p:txBody>
          <a:bodyPr>
            <a:normAutofit/>
          </a:bodyPr>
          <a:lstStyle/>
          <a:p>
            <a:r>
              <a:rPr lang="en-US" sz="1600" dirty="0">
                <a:effectLst/>
              </a:rPr>
              <a:t>similar architecture to </a:t>
            </a:r>
            <a:r>
              <a:rPr lang="en-US" sz="1600" dirty="0" err="1">
                <a:effectLst/>
              </a:rPr>
              <a:t>AlexNet</a:t>
            </a:r>
            <a:r>
              <a:rPr lang="en-US" sz="1600" dirty="0">
                <a:effectLst/>
              </a:rPr>
              <a:t>,  few minor modifications. trained on 1.3 million images.</a:t>
            </a:r>
          </a:p>
          <a:p>
            <a:r>
              <a:rPr lang="en-US" sz="1600" b="1" dirty="0">
                <a:solidFill>
                  <a:srgbClr val="FFC000"/>
                </a:solidFill>
                <a:effectLst/>
              </a:rPr>
              <a:t>11.2% error rate in its reduced domain</a:t>
            </a:r>
            <a:endParaRPr lang="en-US" sz="1600" dirty="0">
              <a:effectLst/>
            </a:endParaRPr>
          </a:p>
          <a:p>
            <a:r>
              <a:rPr lang="en-US" sz="1600" b="1" dirty="0">
                <a:solidFill>
                  <a:srgbClr val="FFC000"/>
                </a:solidFill>
                <a:effectLst/>
              </a:rPr>
              <a:t>size 7x7 and a decreased stride value.</a:t>
            </a:r>
            <a:r>
              <a:rPr lang="en-US" sz="1600" dirty="0">
                <a:effectLst/>
              </a:rPr>
              <a:t> REASON: </a:t>
            </a:r>
            <a:r>
              <a:rPr lang="en-US" sz="1600" b="1" i="1" dirty="0">
                <a:solidFill>
                  <a:srgbClr val="FFC000"/>
                </a:solidFill>
                <a:effectLst/>
              </a:rPr>
              <a:t>smaller filter size in the first conv layer helps retain a lot of original pixel information in the input volume</a:t>
            </a:r>
            <a:r>
              <a:rPr lang="en-US" sz="1600" dirty="0">
                <a:effectLst/>
              </a:rPr>
              <a:t>. Filter size 11x11 proved to be skipping a lot of relevant information, especially as this is the first conv layer.</a:t>
            </a:r>
          </a:p>
          <a:p>
            <a:r>
              <a:rPr lang="en-US" sz="1600" dirty="0">
                <a:effectLst/>
              </a:rPr>
              <a:t>As network grows, we also see a rise in the number of filters used.</a:t>
            </a:r>
          </a:p>
          <a:p>
            <a:r>
              <a:rPr lang="en-US" sz="1600" dirty="0">
                <a:effectLst/>
              </a:rPr>
              <a:t>Used </a:t>
            </a:r>
            <a:r>
              <a:rPr lang="en-US" sz="1600" dirty="0" err="1">
                <a:effectLst/>
              </a:rPr>
              <a:t>ReLUs</a:t>
            </a:r>
            <a:r>
              <a:rPr lang="en-US" sz="1600" dirty="0">
                <a:effectLst/>
              </a:rPr>
              <a:t> </a:t>
            </a:r>
            <a:r>
              <a:rPr lang="en-US" sz="1600" dirty="0"/>
              <a:t>=</a:t>
            </a:r>
            <a:r>
              <a:rPr lang="en-US" sz="1600" dirty="0">
                <a:effectLst/>
              </a:rPr>
              <a:t>activation </a:t>
            </a:r>
            <a:r>
              <a:rPr lang="en-US" sz="1600" dirty="0" err="1">
                <a:effectLst/>
              </a:rPr>
              <a:t>func</a:t>
            </a:r>
            <a:r>
              <a:rPr lang="en-US" sz="1600" dirty="0">
                <a:effectLst/>
              </a:rPr>
              <a:t>, cross-entropy =loss</a:t>
            </a:r>
            <a:r>
              <a:rPr lang="en-US" sz="1600" dirty="0"/>
              <a:t>/</a:t>
            </a:r>
            <a:r>
              <a:rPr lang="en-US" sz="1600" dirty="0">
                <a:effectLst/>
              </a:rPr>
              <a:t>error, trained </a:t>
            </a:r>
            <a:r>
              <a:rPr lang="en-US" sz="1600" dirty="0"/>
              <a:t>w/</a:t>
            </a:r>
            <a:r>
              <a:rPr lang="en-US" sz="1600" dirty="0">
                <a:effectLst/>
              </a:rPr>
              <a:t>batch stochastic gradient descent.</a:t>
            </a:r>
          </a:p>
          <a:p>
            <a:r>
              <a:rPr lang="en-US" sz="1600" dirty="0">
                <a:effectLst/>
              </a:rPr>
              <a:t>Trained on a GTX 580 GPU for </a:t>
            </a:r>
            <a:r>
              <a:rPr lang="en-US" sz="1600" b="1" dirty="0">
                <a:effectLst/>
              </a:rPr>
              <a:t>twelve days</a:t>
            </a:r>
            <a:r>
              <a:rPr lang="en-US" sz="1600" dirty="0">
                <a:effectLst/>
              </a:rPr>
              <a:t>.</a:t>
            </a:r>
          </a:p>
          <a:p>
            <a:r>
              <a:rPr lang="en-US" sz="1600" dirty="0">
                <a:effectLst/>
              </a:rPr>
              <a:t>Developed a visualization technique named </a:t>
            </a:r>
            <a:r>
              <a:rPr lang="en-US" sz="1600" dirty="0" err="1">
                <a:effectLst/>
              </a:rPr>
              <a:t>Deconvolutional</a:t>
            </a:r>
            <a:r>
              <a:rPr lang="en-US" sz="1600" dirty="0">
                <a:effectLst/>
              </a:rPr>
              <a:t> Network, which helps to examine different feature activations and their relation to the input space. Called “</a:t>
            </a:r>
            <a:r>
              <a:rPr lang="en-US" sz="1600" dirty="0" err="1">
                <a:effectLst/>
              </a:rPr>
              <a:t>deconvnet</a:t>
            </a:r>
            <a:r>
              <a:rPr lang="en-US" sz="1600" dirty="0">
                <a:effectLst/>
              </a:rPr>
              <a:t>” because it maps features to pixels (the opposite of what a convolutional layer does).</a:t>
            </a:r>
          </a:p>
          <a:p>
            <a:endParaRPr lang="en-US" sz="1600" dirty="0"/>
          </a:p>
        </p:txBody>
      </p:sp>
      <p:pic>
        <p:nvPicPr>
          <p:cNvPr id="3074" name="Picture 2" descr="Image result for zfnet">
            <a:extLst>
              <a:ext uri="{FF2B5EF4-FFF2-40B4-BE49-F238E27FC236}">
                <a16:creationId xmlns:a16="http://schemas.microsoft.com/office/drawing/2014/main" id="{58B617DA-E628-4A88-BB83-C91F84FD3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32" y="4078172"/>
            <a:ext cx="7620000" cy="2779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611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219E6-B274-4441-B25D-57AE8105FDFF}"/>
              </a:ext>
            </a:extLst>
          </p:cNvPr>
          <p:cNvSpPr>
            <a:spLocks noGrp="1"/>
          </p:cNvSpPr>
          <p:nvPr>
            <p:ph type="title"/>
          </p:nvPr>
        </p:nvSpPr>
        <p:spPr/>
        <p:txBody>
          <a:bodyPr/>
          <a:lstStyle/>
          <a:p>
            <a:r>
              <a:rPr lang="en-US" dirty="0" err="1"/>
              <a:t>iLab</a:t>
            </a:r>
            <a:r>
              <a:rPr lang="en-US" dirty="0"/>
              <a:t>  efforts</a:t>
            </a:r>
          </a:p>
        </p:txBody>
      </p:sp>
      <p:pic>
        <p:nvPicPr>
          <p:cNvPr id="1026" name="Picture 2" descr="http://www.mcs.csueastbay.edu/~grewe/ilab/logo/TransparentLogo_Background_200_100.gif">
            <a:extLst>
              <a:ext uri="{FF2B5EF4-FFF2-40B4-BE49-F238E27FC236}">
                <a16:creationId xmlns:a16="http://schemas.microsoft.com/office/drawing/2014/main" id="{B71436B7-EE2F-4B4E-8D2B-4DA017CEE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191000"/>
            <a:ext cx="19050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7737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FF6201"/>
                </a:solidFill>
              </a:rPr>
              <a:t>iSight</a:t>
            </a:r>
            <a:r>
              <a:rPr lang="en-US" dirty="0">
                <a:solidFill>
                  <a:srgbClr val="FF6201"/>
                </a:solidFill>
              </a:rPr>
              <a:t> Goals</a:t>
            </a:r>
          </a:p>
        </p:txBody>
      </p:sp>
      <p:sp>
        <p:nvSpPr>
          <p:cNvPr id="3" name="Content Placeholder 2"/>
          <p:cNvSpPr>
            <a:spLocks noGrp="1"/>
          </p:cNvSpPr>
          <p:nvPr>
            <p:ph sz="quarter" idx="1"/>
          </p:nvPr>
        </p:nvSpPr>
        <p:spPr/>
        <p:txBody>
          <a:bodyPr/>
          <a:lstStyle/>
          <a:p>
            <a:r>
              <a:rPr lang="en-US" b="1" dirty="0"/>
              <a:t>Helping low vision with Mobility by better understanding of their visual world</a:t>
            </a:r>
            <a:endParaRPr lang="en-US" dirty="0"/>
          </a:p>
          <a:p>
            <a:endParaRPr lang="en-US" dirty="0"/>
          </a:p>
          <a:p>
            <a:endParaRPr lang="en-US" dirty="0"/>
          </a:p>
        </p:txBody>
      </p:sp>
      <p:pic>
        <p:nvPicPr>
          <p:cNvPr id="7" name="Picture 6">
            <a:extLst>
              <a:ext uri="{FF2B5EF4-FFF2-40B4-BE49-F238E27FC236}">
                <a16:creationId xmlns:a16="http://schemas.microsoft.com/office/drawing/2014/main" id="{4B17D1AA-6054-4343-BC67-ABCACAC08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9" y="114091"/>
            <a:ext cx="2263953" cy="1131977"/>
          </a:xfrm>
          <a:prstGeom prst="rect">
            <a:avLst/>
          </a:prstGeom>
        </p:spPr>
      </p:pic>
      <p:pic>
        <p:nvPicPr>
          <p:cNvPr id="5" name="Picture 4">
            <a:extLst>
              <a:ext uri="{FF2B5EF4-FFF2-40B4-BE49-F238E27FC236}">
                <a16:creationId xmlns:a16="http://schemas.microsoft.com/office/drawing/2014/main" id="{ABD8BD7B-850A-4692-9D60-0CAC932CB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895600"/>
            <a:ext cx="7262489" cy="3254022"/>
          </a:xfrm>
          <a:prstGeom prst="rect">
            <a:avLst/>
          </a:prstGeom>
        </p:spPr>
      </p:pic>
    </p:spTree>
    <p:extLst>
      <p:ext uri="{BB962C8B-B14F-4D97-AF65-F5344CB8AC3E}">
        <p14:creationId xmlns:p14="http://schemas.microsoft.com/office/powerpoint/2010/main" val="27910992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23004CE-D6D1-42D4-BCBA-D528CA31B4B2}"/>
              </a:ext>
            </a:extLst>
          </p:cNvPr>
          <p:cNvPicPr>
            <a:picLocks noChangeAspect="1"/>
          </p:cNvPicPr>
          <p:nvPr/>
        </p:nvPicPr>
        <p:blipFill>
          <a:blip r:embed="rId2"/>
          <a:stretch>
            <a:fillRect/>
          </a:stretch>
        </p:blipFill>
        <p:spPr>
          <a:xfrm>
            <a:off x="3525362" y="4949528"/>
            <a:ext cx="5618638" cy="1854373"/>
          </a:xfrm>
          <a:prstGeom prst="rect">
            <a:avLst/>
          </a:prstGeom>
        </p:spPr>
      </p:pic>
      <p:sp>
        <p:nvSpPr>
          <p:cNvPr id="15" name="Arrow: Right 14">
            <a:extLst>
              <a:ext uri="{FF2B5EF4-FFF2-40B4-BE49-F238E27FC236}">
                <a16:creationId xmlns:a16="http://schemas.microsoft.com/office/drawing/2014/main" id="{2064B625-A82D-449C-88F4-DA251BBDB4C0}"/>
              </a:ext>
            </a:extLst>
          </p:cNvPr>
          <p:cNvSpPr/>
          <p:nvPr/>
        </p:nvSpPr>
        <p:spPr>
          <a:xfrm rot="8525396" flipV="1">
            <a:off x="1091524" y="4866413"/>
            <a:ext cx="3291736" cy="156108"/>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41DC341-9C37-4131-B701-039339270AA2}"/>
              </a:ext>
            </a:extLst>
          </p:cNvPr>
          <p:cNvSpPr/>
          <p:nvPr/>
        </p:nvSpPr>
        <p:spPr>
          <a:xfrm>
            <a:off x="252568" y="3580269"/>
            <a:ext cx="1870017" cy="53322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Mobile Device </a:t>
            </a:r>
          </a:p>
        </p:txBody>
      </p:sp>
      <p:pic>
        <p:nvPicPr>
          <p:cNvPr id="5" name="Picture 4">
            <a:extLst>
              <a:ext uri="{FF2B5EF4-FFF2-40B4-BE49-F238E27FC236}">
                <a16:creationId xmlns:a16="http://schemas.microsoft.com/office/drawing/2014/main" id="{E818C6C9-4F04-44C5-B610-D318F756F084}"/>
              </a:ext>
            </a:extLst>
          </p:cNvPr>
          <p:cNvPicPr>
            <a:picLocks noChangeAspect="1"/>
          </p:cNvPicPr>
          <p:nvPr/>
        </p:nvPicPr>
        <p:blipFill rotWithShape="1">
          <a:blip r:embed="rId3"/>
          <a:srcRect l="58333" t="24815" r="15000" b="12963"/>
          <a:stretch/>
        </p:blipFill>
        <p:spPr>
          <a:xfrm>
            <a:off x="621446" y="1091686"/>
            <a:ext cx="1066800" cy="14001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32DCC55E-5337-4652-843D-D5ED6E76F49A}"/>
              </a:ext>
            </a:extLst>
          </p:cNvPr>
          <p:cNvPicPr>
            <a:picLocks noChangeAspect="1"/>
          </p:cNvPicPr>
          <p:nvPr/>
        </p:nvPicPr>
        <p:blipFill rotWithShape="1">
          <a:blip r:embed="rId4">
            <a:extLst>
              <a:ext uri="{28A0092B-C50C-407E-A947-70E740481C1C}">
                <a14:useLocalDpi xmlns:a14="http://schemas.microsoft.com/office/drawing/2010/main" val="0"/>
              </a:ext>
            </a:extLst>
          </a:blip>
          <a:srcRect l="61811" t="21853" r="32680" b="72784"/>
          <a:stretch/>
        </p:blipFill>
        <p:spPr>
          <a:xfrm>
            <a:off x="861800" y="3157592"/>
            <a:ext cx="628326" cy="448804"/>
          </a:xfrm>
          <a:prstGeom prst="rect">
            <a:avLst/>
          </a:prstGeom>
        </p:spPr>
      </p:pic>
      <p:sp>
        <p:nvSpPr>
          <p:cNvPr id="8" name="Isosceles Triangle 7">
            <a:extLst>
              <a:ext uri="{FF2B5EF4-FFF2-40B4-BE49-F238E27FC236}">
                <a16:creationId xmlns:a16="http://schemas.microsoft.com/office/drawing/2014/main" id="{10E2347B-31A9-4222-8561-2CFE5FC8D629}"/>
              </a:ext>
            </a:extLst>
          </p:cNvPr>
          <p:cNvSpPr/>
          <p:nvPr/>
        </p:nvSpPr>
        <p:spPr>
          <a:xfrm rot="10800000">
            <a:off x="621444" y="2709260"/>
            <a:ext cx="1066800" cy="468919"/>
          </a:xfrm>
          <a:prstGeom prs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FB80C1E8-CA77-48E3-B9D0-FA1F2CD20C29}"/>
              </a:ext>
            </a:extLst>
          </p:cNvPr>
          <p:cNvSpPr/>
          <p:nvPr/>
        </p:nvSpPr>
        <p:spPr>
          <a:xfrm>
            <a:off x="2819400" y="3276600"/>
            <a:ext cx="1944818" cy="889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Object Identification &amp; Localization</a:t>
            </a:r>
          </a:p>
        </p:txBody>
      </p:sp>
      <p:sp>
        <p:nvSpPr>
          <p:cNvPr id="10" name="Arrow: Right 9">
            <a:extLst>
              <a:ext uri="{FF2B5EF4-FFF2-40B4-BE49-F238E27FC236}">
                <a16:creationId xmlns:a16="http://schemas.microsoft.com/office/drawing/2014/main" id="{D5D32346-F2B2-4CE5-A76B-2F6845468CB7}"/>
              </a:ext>
            </a:extLst>
          </p:cNvPr>
          <p:cNvSpPr/>
          <p:nvPr/>
        </p:nvSpPr>
        <p:spPr>
          <a:xfrm>
            <a:off x="2231440" y="3631740"/>
            <a:ext cx="523605" cy="176951"/>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1D714E2-5D21-4659-A7D4-EC4D9D2CD561}"/>
              </a:ext>
            </a:extLst>
          </p:cNvPr>
          <p:cNvSpPr/>
          <p:nvPr/>
        </p:nvSpPr>
        <p:spPr>
          <a:xfrm>
            <a:off x="5497636" y="3462334"/>
            <a:ext cx="1720416" cy="6511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Visualization &amp; TTS</a:t>
            </a:r>
          </a:p>
        </p:txBody>
      </p:sp>
      <p:sp>
        <p:nvSpPr>
          <p:cNvPr id="12" name="Arrow: Right 11">
            <a:extLst>
              <a:ext uri="{FF2B5EF4-FFF2-40B4-BE49-F238E27FC236}">
                <a16:creationId xmlns:a16="http://schemas.microsoft.com/office/drawing/2014/main" id="{321089DB-2084-49BF-939C-A22135B10A34}"/>
              </a:ext>
            </a:extLst>
          </p:cNvPr>
          <p:cNvSpPr/>
          <p:nvPr/>
        </p:nvSpPr>
        <p:spPr>
          <a:xfrm>
            <a:off x="4874327" y="3631740"/>
            <a:ext cx="523605" cy="176951"/>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urved Down 12">
            <a:extLst>
              <a:ext uri="{FF2B5EF4-FFF2-40B4-BE49-F238E27FC236}">
                <a16:creationId xmlns:a16="http://schemas.microsoft.com/office/drawing/2014/main" id="{E7D447F4-DC1A-4EC9-8D85-3FD7D9B26B72}"/>
              </a:ext>
            </a:extLst>
          </p:cNvPr>
          <p:cNvSpPr/>
          <p:nvPr/>
        </p:nvSpPr>
        <p:spPr>
          <a:xfrm rot="10800000">
            <a:off x="1461474" y="4136722"/>
            <a:ext cx="4712443" cy="533226"/>
          </a:xfrm>
          <a:prstGeom prst="curvedDown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DAD10417-FA05-4F85-8BFE-31128A019E68}"/>
              </a:ext>
            </a:extLst>
          </p:cNvPr>
          <p:cNvPicPr>
            <a:picLocks noChangeAspect="1"/>
          </p:cNvPicPr>
          <p:nvPr/>
        </p:nvPicPr>
        <p:blipFill rotWithShape="1">
          <a:blip r:embed="rId5">
            <a:extLst>
              <a:ext uri="{28A0092B-C50C-407E-A947-70E740481C1C}">
                <a14:useLocalDpi xmlns:a14="http://schemas.microsoft.com/office/drawing/2010/main" val="0"/>
              </a:ext>
            </a:extLst>
          </a:blip>
          <a:srcRect l="1049" t="10983" r="77250"/>
          <a:stretch/>
        </p:blipFill>
        <p:spPr>
          <a:xfrm>
            <a:off x="358578" y="4224655"/>
            <a:ext cx="1001674" cy="1840932"/>
          </a:xfrm>
          <a:prstGeom prst="rect">
            <a:avLst/>
          </a:prstGeom>
        </p:spPr>
      </p:pic>
      <p:pic>
        <p:nvPicPr>
          <p:cNvPr id="17" name="Picture 16">
            <a:extLst>
              <a:ext uri="{FF2B5EF4-FFF2-40B4-BE49-F238E27FC236}">
                <a16:creationId xmlns:a16="http://schemas.microsoft.com/office/drawing/2014/main" id="{84E7A597-B3D3-4EF4-92F6-1C10012CEC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611" y="5822709"/>
            <a:ext cx="947475" cy="473738"/>
          </a:xfrm>
          <a:prstGeom prst="rect">
            <a:avLst/>
          </a:prstGeom>
        </p:spPr>
      </p:pic>
      <p:sp>
        <p:nvSpPr>
          <p:cNvPr id="3" name="Rectangle: Rounded Corners 2">
            <a:extLst>
              <a:ext uri="{FF2B5EF4-FFF2-40B4-BE49-F238E27FC236}">
                <a16:creationId xmlns:a16="http://schemas.microsoft.com/office/drawing/2014/main" id="{B79AEA42-94CC-46DC-AFFC-9AA13C858CA0}"/>
              </a:ext>
            </a:extLst>
          </p:cNvPr>
          <p:cNvSpPr/>
          <p:nvPr/>
        </p:nvSpPr>
        <p:spPr>
          <a:xfrm>
            <a:off x="3014944" y="2413151"/>
            <a:ext cx="1673073" cy="66653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SSD based </a:t>
            </a:r>
            <a:r>
              <a:rPr lang="en-US" dirty="0" err="1"/>
              <a:t>MobileNet</a:t>
            </a:r>
            <a:endParaRPr lang="en-US" dirty="0"/>
          </a:p>
        </p:txBody>
      </p:sp>
      <p:sp>
        <p:nvSpPr>
          <p:cNvPr id="6" name="Arrow: Down 5">
            <a:extLst>
              <a:ext uri="{FF2B5EF4-FFF2-40B4-BE49-F238E27FC236}">
                <a16:creationId xmlns:a16="http://schemas.microsoft.com/office/drawing/2014/main" id="{806A77CC-C3D4-41AB-A639-202A566FD096}"/>
              </a:ext>
            </a:extLst>
          </p:cNvPr>
          <p:cNvSpPr/>
          <p:nvPr/>
        </p:nvSpPr>
        <p:spPr>
          <a:xfrm>
            <a:off x="3779315" y="3059091"/>
            <a:ext cx="304586" cy="2910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Object 20">
            <a:extLst>
              <a:ext uri="{FF2B5EF4-FFF2-40B4-BE49-F238E27FC236}">
                <a16:creationId xmlns:a16="http://schemas.microsoft.com/office/drawing/2014/main" id="{DE8FA9F8-3D1B-46A4-8107-973F91E1F203}"/>
              </a:ext>
            </a:extLst>
          </p:cNvPr>
          <p:cNvGraphicFramePr>
            <a:graphicFrameLocks noChangeAspect="1"/>
          </p:cNvGraphicFramePr>
          <p:nvPr/>
        </p:nvGraphicFramePr>
        <p:xfrm>
          <a:off x="3525362" y="319198"/>
          <a:ext cx="5539282" cy="2016518"/>
        </p:xfrm>
        <a:graphic>
          <a:graphicData uri="http://schemas.openxmlformats.org/presentationml/2006/ole">
            <mc:AlternateContent xmlns:mc="http://schemas.openxmlformats.org/markup-compatibility/2006">
              <mc:Choice xmlns:v="urn:schemas-microsoft-com:vml" Requires="v">
                <p:oleObj name="Bitmap Image" r:id="rId7" imgW="4747671" imgH="1729890" progId="Paint.Picture">
                  <p:embed/>
                </p:oleObj>
              </mc:Choice>
              <mc:Fallback>
                <p:oleObj name="Bitmap Image" r:id="rId7" imgW="4747671" imgH="1729890" progId="Paint.Picture">
                  <p:embed/>
                  <p:pic>
                    <p:nvPicPr>
                      <p:cNvPr id="21" name="Object 20">
                        <a:extLst>
                          <a:ext uri="{FF2B5EF4-FFF2-40B4-BE49-F238E27FC236}">
                            <a16:creationId xmlns:a16="http://schemas.microsoft.com/office/drawing/2014/main" id="{DE8FA9F8-3D1B-46A4-8107-973F91E1F2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5362" y="319198"/>
                        <a:ext cx="5539282" cy="2016518"/>
                      </a:xfrm>
                      <a:prstGeom prst="rect">
                        <a:avLst/>
                      </a:prstGeom>
                      <a:noFill/>
                    </p:spPr>
                  </p:pic>
                </p:oleObj>
              </mc:Fallback>
            </mc:AlternateContent>
          </a:graphicData>
        </a:graphic>
      </p:graphicFrame>
    </p:spTree>
    <p:extLst>
      <p:ext uri="{BB962C8B-B14F-4D97-AF65-F5344CB8AC3E}">
        <p14:creationId xmlns:p14="http://schemas.microsoft.com/office/powerpoint/2010/main" val="25263686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F8312EE-DC2B-48D5-855E-C183D9BDA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3336028"/>
            <a:ext cx="4800600" cy="3521972"/>
          </a:xfrm>
          <a:prstGeom prst="rect">
            <a:avLst/>
          </a:prstGeom>
        </p:spPr>
      </p:pic>
      <p:sp>
        <p:nvSpPr>
          <p:cNvPr id="2" name="Title 1">
            <a:extLst>
              <a:ext uri="{FF2B5EF4-FFF2-40B4-BE49-F238E27FC236}">
                <a16:creationId xmlns:a16="http://schemas.microsoft.com/office/drawing/2014/main" id="{CB708505-3656-440A-92F0-E4E86DEEB91D}"/>
              </a:ext>
            </a:extLst>
          </p:cNvPr>
          <p:cNvSpPr>
            <a:spLocks noGrp="1"/>
          </p:cNvSpPr>
          <p:nvPr>
            <p:ph type="title"/>
          </p:nvPr>
        </p:nvSpPr>
        <p:spPr/>
        <p:txBody>
          <a:bodyPr/>
          <a:lstStyle/>
          <a:p>
            <a:r>
              <a:rPr lang="en-US" dirty="0">
                <a:solidFill>
                  <a:srgbClr val="FF6201"/>
                </a:solidFill>
              </a:rPr>
              <a:t>Seeing Eye Drone</a:t>
            </a:r>
          </a:p>
        </p:txBody>
      </p:sp>
      <p:sp>
        <p:nvSpPr>
          <p:cNvPr id="6" name="Content Placeholder 5">
            <a:extLst>
              <a:ext uri="{FF2B5EF4-FFF2-40B4-BE49-F238E27FC236}">
                <a16:creationId xmlns:a16="http://schemas.microsoft.com/office/drawing/2014/main" id="{2B73BB98-7194-4152-8F49-93049FAFA0D8}"/>
              </a:ext>
            </a:extLst>
          </p:cNvPr>
          <p:cNvSpPr>
            <a:spLocks noGrp="1"/>
          </p:cNvSpPr>
          <p:nvPr>
            <p:ph sz="quarter" idx="1"/>
          </p:nvPr>
        </p:nvSpPr>
        <p:spPr/>
        <p:txBody>
          <a:bodyPr/>
          <a:lstStyle/>
          <a:p>
            <a:r>
              <a:rPr lang="en-US" dirty="0"/>
              <a:t>Replace seeing eye dog</a:t>
            </a:r>
          </a:p>
          <a:p>
            <a:r>
              <a:rPr lang="en-US" dirty="0"/>
              <a:t>Computer vision -3D, deep learning</a:t>
            </a:r>
          </a:p>
          <a:p>
            <a:r>
              <a:rPr lang="en-US" dirty="0"/>
              <a:t>Obstacle detection and report</a:t>
            </a:r>
          </a:p>
          <a:p>
            <a:endParaRPr lang="en-US" dirty="0"/>
          </a:p>
          <a:p>
            <a:endParaRPr lang="en-US" dirty="0"/>
          </a:p>
          <a:p>
            <a:r>
              <a:rPr lang="en-US" dirty="0"/>
              <a:t>Using Multiple CNN for</a:t>
            </a:r>
            <a:br>
              <a:rPr lang="en-US" dirty="0"/>
            </a:br>
            <a:r>
              <a:rPr lang="en-US" dirty="0"/>
              <a:t>User Detection and Heading</a:t>
            </a:r>
            <a:br>
              <a:rPr lang="en-US" dirty="0"/>
            </a:br>
            <a:r>
              <a:rPr lang="en-US" dirty="0"/>
              <a:t>and Obstacle Detection</a:t>
            </a:r>
            <a:br>
              <a:rPr lang="en-US" dirty="0"/>
            </a:br>
            <a:r>
              <a:rPr lang="en-US" dirty="0"/>
              <a:t>and Selection for</a:t>
            </a:r>
            <a:br>
              <a:rPr lang="en-US" dirty="0"/>
            </a:br>
            <a:r>
              <a:rPr lang="en-US" dirty="0"/>
              <a:t>Avoidance</a:t>
            </a:r>
          </a:p>
        </p:txBody>
      </p:sp>
    </p:spTree>
    <p:extLst>
      <p:ext uri="{BB962C8B-B14F-4D97-AF65-F5344CB8AC3E}">
        <p14:creationId xmlns:p14="http://schemas.microsoft.com/office/powerpoint/2010/main" val="9760731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839C-03B2-4AA3-BDF1-89FB12C0E83D}"/>
              </a:ext>
            </a:extLst>
          </p:cNvPr>
          <p:cNvSpPr>
            <a:spLocks noGrp="1"/>
          </p:cNvSpPr>
          <p:nvPr>
            <p:ph type="title"/>
          </p:nvPr>
        </p:nvSpPr>
        <p:spPr/>
        <p:txBody>
          <a:bodyPr/>
          <a:lstStyle/>
          <a:p>
            <a:r>
              <a:rPr lang="en-US" dirty="0"/>
              <a:t>Data Sets</a:t>
            </a:r>
          </a:p>
        </p:txBody>
      </p:sp>
      <p:sp>
        <p:nvSpPr>
          <p:cNvPr id="3" name="Text Placeholder 2">
            <a:extLst>
              <a:ext uri="{FF2B5EF4-FFF2-40B4-BE49-F238E27FC236}">
                <a16:creationId xmlns:a16="http://schemas.microsoft.com/office/drawing/2014/main" id="{C732180F-4708-4589-A652-669CA226C44E}"/>
              </a:ext>
            </a:extLst>
          </p:cNvPr>
          <p:cNvSpPr>
            <a:spLocks noGrp="1"/>
          </p:cNvSpPr>
          <p:nvPr>
            <p:ph type="body" idx="1"/>
          </p:nvPr>
        </p:nvSpPr>
        <p:spPr/>
        <p:txBody>
          <a:bodyPr/>
          <a:lstStyle/>
          <a:p>
            <a:r>
              <a:rPr lang="en-US" dirty="0"/>
              <a:t>---sample of what is available</a:t>
            </a:r>
          </a:p>
        </p:txBody>
      </p:sp>
    </p:spTree>
    <p:extLst>
      <p:ext uri="{BB962C8B-B14F-4D97-AF65-F5344CB8AC3E}">
        <p14:creationId xmlns:p14="http://schemas.microsoft.com/office/powerpoint/2010/main" val="2307605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477FD-C1FD-4896-99E5-4D44C6CB22B4}"/>
              </a:ext>
            </a:extLst>
          </p:cNvPr>
          <p:cNvSpPr>
            <a:spLocks noGrp="1"/>
          </p:cNvSpPr>
          <p:nvPr>
            <p:ph type="title"/>
          </p:nvPr>
        </p:nvSpPr>
        <p:spPr/>
        <p:txBody>
          <a:bodyPr/>
          <a:lstStyle/>
          <a:p>
            <a:r>
              <a:rPr lang="en-US" dirty="0" err="1"/>
              <a:t>Datsets</a:t>
            </a:r>
            <a:r>
              <a:rPr lang="en-US" dirty="0"/>
              <a:t> that have segmentation ground truth</a:t>
            </a:r>
          </a:p>
        </p:txBody>
      </p:sp>
      <p:sp>
        <p:nvSpPr>
          <p:cNvPr id="3" name="Content Placeholder 2">
            <a:extLst>
              <a:ext uri="{FF2B5EF4-FFF2-40B4-BE49-F238E27FC236}">
                <a16:creationId xmlns:a16="http://schemas.microsoft.com/office/drawing/2014/main" id="{018DF16E-ABEA-4F70-AE1B-D7C78237B73B}"/>
              </a:ext>
            </a:extLst>
          </p:cNvPr>
          <p:cNvSpPr>
            <a:spLocks noGrp="1"/>
          </p:cNvSpPr>
          <p:nvPr>
            <p:ph idx="1"/>
          </p:nvPr>
        </p:nvSpPr>
        <p:spPr>
          <a:xfrm>
            <a:off x="457200" y="1600200"/>
            <a:ext cx="7620000" cy="4800600"/>
          </a:xfrm>
        </p:spPr>
        <p:txBody>
          <a:bodyPr/>
          <a:lstStyle/>
          <a:p>
            <a:r>
              <a:rPr lang="en-US" dirty="0">
                <a:hlinkClick r:id="rId2"/>
              </a:rPr>
              <a:t>http://host.robots.ox.ac.uk/pascal/VOC/voc2012/</a:t>
            </a:r>
            <a:r>
              <a:rPr lang="en-US" dirty="0"/>
              <a:t> </a:t>
            </a:r>
          </a:p>
          <a:p>
            <a:r>
              <a:rPr lang="en-US" dirty="0">
                <a:hlinkClick r:id="rId3"/>
              </a:rPr>
              <a:t>http://cocodataset.org/#home</a:t>
            </a:r>
            <a:r>
              <a:rPr lang="en-US" dirty="0"/>
              <a:t> </a:t>
            </a:r>
          </a:p>
          <a:p>
            <a:pPr lvl="1"/>
            <a:r>
              <a:rPr lang="en-US" dirty="0"/>
              <a:t>Example from COCO</a:t>
            </a:r>
            <a:br>
              <a:rPr lang="en-US" dirty="0"/>
            </a:br>
            <a:endParaRPr lang="en-US" dirty="0"/>
          </a:p>
        </p:txBody>
      </p:sp>
      <p:pic>
        <p:nvPicPr>
          <p:cNvPr id="11266" name="Picture 2" descr="http://cocodataset.org/images/coco-examples.jpg">
            <a:extLst>
              <a:ext uri="{FF2B5EF4-FFF2-40B4-BE49-F238E27FC236}">
                <a16:creationId xmlns:a16="http://schemas.microsoft.com/office/drawing/2014/main" id="{67B79040-5D68-423D-BE06-2EF507430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19400"/>
            <a:ext cx="7620000"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1390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865B1-9E6F-48E4-B68A-7322D9BA99F3}"/>
              </a:ext>
            </a:extLst>
          </p:cNvPr>
          <p:cNvSpPr>
            <a:spLocks noGrp="1"/>
          </p:cNvSpPr>
          <p:nvPr>
            <p:ph type="title"/>
          </p:nvPr>
        </p:nvSpPr>
        <p:spPr>
          <a:xfrm>
            <a:off x="457200" y="274638"/>
            <a:ext cx="7620000" cy="563562"/>
          </a:xfrm>
        </p:spPr>
        <p:txBody>
          <a:bodyPr/>
          <a:lstStyle/>
          <a:p>
            <a:r>
              <a:rPr lang="en-US" dirty="0"/>
              <a:t>RGB-D datasets</a:t>
            </a:r>
          </a:p>
        </p:txBody>
      </p:sp>
      <p:sp>
        <p:nvSpPr>
          <p:cNvPr id="3" name="Content Placeholder 2">
            <a:extLst>
              <a:ext uri="{FF2B5EF4-FFF2-40B4-BE49-F238E27FC236}">
                <a16:creationId xmlns:a16="http://schemas.microsoft.com/office/drawing/2014/main" id="{43918AA6-E244-4BBE-A502-A7AA0907AFFB}"/>
              </a:ext>
            </a:extLst>
          </p:cNvPr>
          <p:cNvSpPr>
            <a:spLocks noGrp="1"/>
          </p:cNvSpPr>
          <p:nvPr>
            <p:ph idx="1"/>
          </p:nvPr>
        </p:nvSpPr>
        <p:spPr>
          <a:xfrm>
            <a:off x="444623" y="1219200"/>
            <a:ext cx="7620000" cy="4800600"/>
          </a:xfrm>
        </p:spPr>
        <p:txBody>
          <a:bodyPr/>
          <a:lstStyle/>
          <a:p>
            <a:r>
              <a:rPr lang="en-US" dirty="0"/>
              <a:t>Image Net – 14 Million images, 21,841 sub-categories</a:t>
            </a:r>
          </a:p>
          <a:p>
            <a:pPr marL="777240" lvl="2" indent="0">
              <a:buNone/>
            </a:pPr>
            <a:r>
              <a:rPr lang="en-US" dirty="0">
                <a:hlinkClick r:id="rId2"/>
              </a:rPr>
              <a:t>http://image-net.org</a:t>
            </a:r>
            <a:r>
              <a:rPr lang="en-US" dirty="0"/>
              <a:t> </a:t>
            </a:r>
          </a:p>
          <a:p>
            <a:endParaRPr lang="en-US" dirty="0"/>
          </a:p>
          <a:p>
            <a:endParaRPr lang="en-US" dirty="0"/>
          </a:p>
          <a:p>
            <a:endParaRPr lang="en-US" dirty="0"/>
          </a:p>
          <a:p>
            <a:endParaRPr lang="en-US" dirty="0"/>
          </a:p>
          <a:p>
            <a:endParaRPr lang="en-US" dirty="0"/>
          </a:p>
          <a:p>
            <a:r>
              <a:rPr lang="en-US" dirty="0"/>
              <a:t>COCO – 100 objects, images= 200K labeled, 330K total</a:t>
            </a:r>
          </a:p>
          <a:p>
            <a:pPr marL="777240" lvl="2" indent="0">
              <a:buNone/>
            </a:pPr>
            <a:r>
              <a:rPr lang="en-US" dirty="0">
                <a:hlinkClick r:id="rId3"/>
              </a:rPr>
              <a:t>http://cocodataset.org</a:t>
            </a:r>
            <a:r>
              <a:rPr lang="en-US" dirty="0"/>
              <a:t> </a:t>
            </a:r>
          </a:p>
        </p:txBody>
      </p:sp>
      <p:pic>
        <p:nvPicPr>
          <p:cNvPr id="4" name="Picture 3">
            <a:extLst>
              <a:ext uri="{FF2B5EF4-FFF2-40B4-BE49-F238E27FC236}">
                <a16:creationId xmlns:a16="http://schemas.microsoft.com/office/drawing/2014/main" id="{CF3D0E93-ABD0-41A3-8FC2-A15107AEC025}"/>
              </a:ext>
            </a:extLst>
          </p:cNvPr>
          <p:cNvPicPr>
            <a:picLocks noChangeAspect="1"/>
          </p:cNvPicPr>
          <p:nvPr/>
        </p:nvPicPr>
        <p:blipFill rotWithShape="1">
          <a:blip r:embed="rId4"/>
          <a:srcRect l="25000" t="37281" r="24999" b="40971"/>
          <a:stretch/>
        </p:blipFill>
        <p:spPr>
          <a:xfrm>
            <a:off x="1219199" y="4724400"/>
            <a:ext cx="7184571" cy="1676400"/>
          </a:xfrm>
          <a:prstGeom prst="rect">
            <a:avLst/>
          </a:prstGeom>
        </p:spPr>
      </p:pic>
      <p:pic>
        <p:nvPicPr>
          <p:cNvPr id="5" name="Picture 4">
            <a:extLst>
              <a:ext uri="{FF2B5EF4-FFF2-40B4-BE49-F238E27FC236}">
                <a16:creationId xmlns:a16="http://schemas.microsoft.com/office/drawing/2014/main" id="{5A540139-DED4-447F-9C0D-13CE217B5557}"/>
              </a:ext>
            </a:extLst>
          </p:cNvPr>
          <p:cNvPicPr>
            <a:picLocks noChangeAspect="1"/>
          </p:cNvPicPr>
          <p:nvPr/>
        </p:nvPicPr>
        <p:blipFill rotWithShape="1">
          <a:blip r:embed="rId5"/>
          <a:srcRect l="34166" t="14272" r="31667" b="48446"/>
          <a:stretch/>
        </p:blipFill>
        <p:spPr>
          <a:xfrm>
            <a:off x="3809999" y="1600201"/>
            <a:ext cx="3775075" cy="2209799"/>
          </a:xfrm>
          <a:prstGeom prst="rect">
            <a:avLst/>
          </a:prstGeom>
        </p:spPr>
      </p:pic>
    </p:spTree>
    <p:extLst>
      <p:ext uri="{BB962C8B-B14F-4D97-AF65-F5344CB8AC3E}">
        <p14:creationId xmlns:p14="http://schemas.microsoft.com/office/powerpoint/2010/main" val="13755703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09AC-6B74-47B9-A625-1ADAEFF1D532}"/>
              </a:ext>
            </a:extLst>
          </p:cNvPr>
          <p:cNvSpPr>
            <a:spLocks noGrp="1"/>
          </p:cNvSpPr>
          <p:nvPr>
            <p:ph type="title"/>
          </p:nvPr>
        </p:nvSpPr>
        <p:spPr/>
        <p:txBody>
          <a:bodyPr/>
          <a:lstStyle/>
          <a:p>
            <a:r>
              <a:rPr lang="en-US" dirty="0"/>
              <a:t>Example –People datasets</a:t>
            </a:r>
          </a:p>
        </p:txBody>
      </p:sp>
      <p:sp>
        <p:nvSpPr>
          <p:cNvPr id="3" name="Text Placeholder 2">
            <a:extLst>
              <a:ext uri="{FF2B5EF4-FFF2-40B4-BE49-F238E27FC236}">
                <a16:creationId xmlns:a16="http://schemas.microsoft.com/office/drawing/2014/main" id="{B7CFF8A3-4350-4283-B14D-FEDF686244B9}"/>
              </a:ext>
            </a:extLst>
          </p:cNvPr>
          <p:cNvSpPr>
            <a:spLocks noGrp="1"/>
          </p:cNvSpPr>
          <p:nvPr>
            <p:ph type="body" idx="1"/>
          </p:nvPr>
        </p:nvSpPr>
        <p:spPr/>
        <p:txBody>
          <a:bodyPr/>
          <a:lstStyle/>
          <a:p>
            <a:r>
              <a:rPr lang="en-US" dirty="0"/>
              <a:t>Specialized Datasets</a:t>
            </a:r>
          </a:p>
        </p:txBody>
      </p:sp>
    </p:spTree>
    <p:extLst>
      <p:ext uri="{BB962C8B-B14F-4D97-AF65-F5344CB8AC3E}">
        <p14:creationId xmlns:p14="http://schemas.microsoft.com/office/powerpoint/2010/main" val="1579911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EF6F-0D69-46E5-A55C-915609B7F2F5}"/>
              </a:ext>
            </a:extLst>
          </p:cNvPr>
          <p:cNvSpPr>
            <a:spLocks noGrp="1"/>
          </p:cNvSpPr>
          <p:nvPr>
            <p:ph type="title"/>
          </p:nvPr>
        </p:nvSpPr>
        <p:spPr/>
        <p:txBody>
          <a:bodyPr/>
          <a:lstStyle/>
          <a:p>
            <a:r>
              <a:rPr lang="en-US" dirty="0"/>
              <a:t>RGB-D People Dataset</a:t>
            </a:r>
          </a:p>
        </p:txBody>
      </p:sp>
      <p:pic>
        <p:nvPicPr>
          <p:cNvPr id="6146" name="Picture 2" descr="http://www2.informatik.uni-freiburg.de/~spinello/img/cover-rgb.jpg">
            <a:extLst>
              <a:ext uri="{FF2B5EF4-FFF2-40B4-BE49-F238E27FC236}">
                <a16:creationId xmlns:a16="http://schemas.microsoft.com/office/drawing/2014/main" id="{32748CE5-589C-4C46-84BC-34FE8A6CE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2381250"/>
            <a:ext cx="48577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2.informatik.uni-freiburg.de/~spinello/img/cover-d.jpg">
            <a:extLst>
              <a:ext uri="{FF2B5EF4-FFF2-40B4-BE49-F238E27FC236}">
                <a16:creationId xmlns:a16="http://schemas.microsoft.com/office/drawing/2014/main" id="{F9A916C7-1963-4BBE-826A-6CB9FF3BAC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46824" y="4634553"/>
            <a:ext cx="4857751" cy="211206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2227D2A-A977-49A7-A76B-8B2DFBDCC89F}"/>
              </a:ext>
            </a:extLst>
          </p:cNvPr>
          <p:cNvSpPr txBox="1">
            <a:spLocks/>
          </p:cNvSpPr>
          <p:nvPr/>
        </p:nvSpPr>
        <p:spPr>
          <a:xfrm>
            <a:off x="471996" y="1219200"/>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1600" dirty="0">
                <a:hlinkClick r:id="rId4"/>
              </a:rPr>
              <a:t>http://www2.informatik.uni-freiburg.de/~spinello/RGBD-dataset.html</a:t>
            </a:r>
            <a:endParaRPr lang="en-US" sz="1600" dirty="0"/>
          </a:p>
          <a:p>
            <a:r>
              <a:rPr lang="en-US" sz="1600" dirty="0"/>
              <a:t>3000 images from 3 Vertically mounted Kinect </a:t>
            </a:r>
          </a:p>
          <a:p>
            <a:endParaRPr lang="en-US" dirty="0"/>
          </a:p>
        </p:txBody>
      </p:sp>
    </p:spTree>
    <p:extLst>
      <p:ext uri="{BB962C8B-B14F-4D97-AF65-F5344CB8AC3E}">
        <p14:creationId xmlns:p14="http://schemas.microsoft.com/office/powerpoint/2010/main" val="4900830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6B0D-C908-4864-8329-322FA74DFE6E}"/>
              </a:ext>
            </a:extLst>
          </p:cNvPr>
          <p:cNvSpPr>
            <a:spLocks noGrp="1"/>
          </p:cNvSpPr>
          <p:nvPr>
            <p:ph type="title"/>
          </p:nvPr>
        </p:nvSpPr>
        <p:spPr/>
        <p:txBody>
          <a:bodyPr/>
          <a:lstStyle/>
          <a:p>
            <a:r>
              <a:rPr lang="en-US" dirty="0"/>
              <a:t>SLR Human attributes dataset</a:t>
            </a:r>
          </a:p>
        </p:txBody>
      </p:sp>
      <p:sp>
        <p:nvSpPr>
          <p:cNvPr id="3" name="Content Placeholder 2">
            <a:extLst>
              <a:ext uri="{FF2B5EF4-FFF2-40B4-BE49-F238E27FC236}">
                <a16:creationId xmlns:a16="http://schemas.microsoft.com/office/drawing/2014/main" id="{D04D4BE4-C8C8-4DF7-A1C6-1975D751A2DD}"/>
              </a:ext>
            </a:extLst>
          </p:cNvPr>
          <p:cNvSpPr>
            <a:spLocks noGrp="1"/>
          </p:cNvSpPr>
          <p:nvPr>
            <p:ph idx="1"/>
          </p:nvPr>
        </p:nvSpPr>
        <p:spPr>
          <a:xfrm>
            <a:off x="457200" y="1600200"/>
            <a:ext cx="7620000" cy="4800600"/>
          </a:xfrm>
        </p:spPr>
        <p:txBody>
          <a:bodyPr/>
          <a:lstStyle/>
          <a:p>
            <a:r>
              <a:rPr lang="en-US" altLang="en-US" sz="2400" b="1" dirty="0">
                <a:solidFill>
                  <a:srgbClr val="000000"/>
                </a:solidFill>
                <a:latin typeface="Arial" panose="020B0604020202020204" pitchFamily="34" charset="0"/>
                <a:cs typeface="Arial" panose="020B0604020202020204" pitchFamily="34" charset="0"/>
              </a:rPr>
              <a:t>Person -</a:t>
            </a:r>
            <a:r>
              <a:rPr lang="en-US" altLang="en-US" sz="2400" b="1" dirty="0" err="1">
                <a:solidFill>
                  <a:srgbClr val="000000"/>
                </a:solidFill>
                <a:latin typeface="Arial" panose="020B0604020202020204" pitchFamily="34" charset="0"/>
                <a:cs typeface="Arial" panose="020B0604020202020204" pitchFamily="34" charset="0"/>
              </a:rPr>
              <a:t>rgb</a:t>
            </a:r>
            <a:r>
              <a:rPr lang="en-US" altLang="en-US" sz="2400" b="1" dirty="0">
                <a:solidFill>
                  <a:srgbClr val="000000"/>
                </a:solidFill>
                <a:latin typeface="Arial" panose="020B0604020202020204" pitchFamily="34" charset="0"/>
                <a:cs typeface="Arial" panose="020B0604020202020204" pitchFamily="34" charset="0"/>
              </a:rPr>
              <a:t> +depth (</a:t>
            </a:r>
            <a:r>
              <a:rPr lang="en-US" altLang="en-US" sz="2400" b="1" dirty="0" err="1">
                <a:solidFill>
                  <a:srgbClr val="000000"/>
                </a:solidFill>
                <a:latin typeface="Arial" panose="020B0604020202020204" pitchFamily="34" charset="0"/>
                <a:cs typeface="Arial" panose="020B0604020202020204" pitchFamily="34" charset="0"/>
              </a:rPr>
              <a:t>kinect</a:t>
            </a:r>
            <a:r>
              <a:rPr lang="en-US" altLang="en-US" sz="2400" b="1" dirty="0">
                <a:solidFill>
                  <a:srgbClr val="000000"/>
                </a:solidFill>
                <a:latin typeface="Arial" panose="020B0604020202020204" pitchFamily="34" charset="0"/>
                <a:cs typeface="Arial" panose="020B0604020202020204" pitchFamily="34" charset="0"/>
              </a:rPr>
              <a:t>) - 100 people, 100,000 images </a:t>
            </a:r>
            <a:r>
              <a:rPr lang="en-US" altLang="en-US" sz="2400" b="1" u="sng" dirty="0">
                <a:solidFill>
                  <a:srgbClr val="1155CC"/>
                </a:solidFill>
                <a:latin typeface="Arial" panose="020B0604020202020204" pitchFamily="34" charset="0"/>
                <a:cs typeface="Arial" panose="020B0604020202020204" pitchFamily="34" charset="0"/>
                <a:hlinkClick r:id="rId2"/>
              </a:rPr>
              <a:t>http://srl.informatik.uni-freiburg.de/human_attributes_dataset</a:t>
            </a:r>
            <a:endParaRPr lang="en-US" dirty="0"/>
          </a:p>
        </p:txBody>
      </p:sp>
      <p:sp>
        <p:nvSpPr>
          <p:cNvPr id="5" name="Rectangle 4">
            <a:extLst>
              <a:ext uri="{FF2B5EF4-FFF2-40B4-BE49-F238E27FC236}">
                <a16:creationId xmlns:a16="http://schemas.microsoft.com/office/drawing/2014/main" id="{E5863B9F-D1F4-45A1-9834-775ABFF13BA1}"/>
              </a:ext>
            </a:extLst>
          </p:cNvPr>
          <p:cNvSpPr>
            <a:spLocks noChangeArrowheads="1"/>
          </p:cNvSpPr>
          <p:nvPr/>
        </p:nvSpPr>
        <p:spPr bwMode="auto">
          <a:xfrm>
            <a:off x="552450" y="4300091"/>
            <a:ext cx="63030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5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500" b="0" i="0" u="none" strike="noStrike" cap="none" normalizeH="0" baseline="0" dirty="0">
                <a:ln>
                  <a:noFill/>
                </a:ln>
                <a:solidFill>
                  <a:schemeClr val="tx1"/>
                </a:solidFill>
                <a:effectLst/>
              </a:rPr>
              <a:t> </a:t>
            </a:r>
            <a:endPar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pic>
        <p:nvPicPr>
          <p:cNvPr id="8198" name="Picture 6" descr="https://lh6.googleusercontent.com/9gTOENWxWgEWI2p3I-7OorDi0x5Ea6gfPEj8qgTKJl0HcIcYhZzUwTnlfo905A36r81J7utzdNaZs7HQYHihDuBaUmkAYKWJvf_R6Z40cTtYkPNtRUmxzRa7BY2yrcoa5E2yZt4i">
            <a:extLst>
              <a:ext uri="{FF2B5EF4-FFF2-40B4-BE49-F238E27FC236}">
                <a16:creationId xmlns:a16="http://schemas.microsoft.com/office/drawing/2014/main" id="{198A1F14-67C3-4906-905D-AF106A49D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124200"/>
            <a:ext cx="431332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https://lh5.googleusercontent.com/ChpzLbVpUlUsxPXB11C-MGKoYIwToFQu2bRIya7veyDFKKE62J-CRht9b5jgMW2eVgIJ8XgataJ4BWn4Lxm64DLpRYOMQqD-8h7ToB-Z9kmprb_65dYFg6FKZaiuLo_f7T1kPxd-">
            <a:extLst>
              <a:ext uri="{FF2B5EF4-FFF2-40B4-BE49-F238E27FC236}">
                <a16:creationId xmlns:a16="http://schemas.microsoft.com/office/drawing/2014/main" id="{EACF8F28-0548-43FC-A574-9B4670AF00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33" t="54976" r="61192" b="24497"/>
          <a:stretch/>
        </p:blipFill>
        <p:spPr bwMode="auto">
          <a:xfrm>
            <a:off x="876478" y="4678362"/>
            <a:ext cx="5067122" cy="1391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21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up-</a:t>
            </a:r>
            <a:r>
              <a:rPr lang="en-US" b="1" dirty="0">
                <a:effectLst/>
                <a:hlinkClick r:id="rId2"/>
              </a:rPr>
              <a:t>VGG Net</a:t>
            </a:r>
            <a:r>
              <a:rPr lang="en-US" b="1" dirty="0">
                <a:effectLst/>
              </a:rPr>
              <a:t> </a:t>
            </a:r>
            <a:endParaRPr lang="en-US" dirty="0"/>
          </a:p>
        </p:txBody>
      </p:sp>
      <p:sp>
        <p:nvSpPr>
          <p:cNvPr id="3" name="Content Placeholder 2"/>
          <p:cNvSpPr>
            <a:spLocks noGrp="1"/>
          </p:cNvSpPr>
          <p:nvPr>
            <p:ph idx="1"/>
          </p:nvPr>
        </p:nvSpPr>
        <p:spPr>
          <a:xfrm>
            <a:off x="313765" y="1371600"/>
            <a:ext cx="7620000" cy="4800600"/>
          </a:xfrm>
        </p:spPr>
        <p:txBody>
          <a:bodyPr/>
          <a:lstStyle/>
          <a:p>
            <a:r>
              <a:rPr lang="en-US" sz="2400" b="1" dirty="0">
                <a:solidFill>
                  <a:srgbClr val="FFC000"/>
                </a:solidFill>
                <a:effectLst/>
              </a:rPr>
              <a:t>Simpler and smaller filters</a:t>
            </a:r>
            <a:r>
              <a:rPr lang="en-US" sz="2400" dirty="0">
                <a:effectLst/>
              </a:rPr>
              <a:t> - 19 layer CNN that strictly used 3x3 filters with stride and pad of 1, along with 2x2 </a:t>
            </a:r>
            <a:r>
              <a:rPr lang="en-US" sz="2400" dirty="0" err="1">
                <a:effectLst/>
              </a:rPr>
              <a:t>maxpooling</a:t>
            </a:r>
            <a:r>
              <a:rPr lang="en-US" sz="2400" dirty="0">
                <a:effectLst/>
              </a:rPr>
              <a:t> layers with stride 2</a:t>
            </a:r>
          </a:p>
          <a:p>
            <a:r>
              <a:rPr lang="en-US" sz="2400" dirty="0">
                <a:effectLst/>
              </a:rPr>
              <a:t>Worked well- both image classification&amp; localization</a:t>
            </a:r>
          </a:p>
          <a:p>
            <a:r>
              <a:rPr lang="en-US" sz="2400" dirty="0">
                <a:effectLst/>
              </a:rPr>
              <a:t>trained on 4 Nvidia Titan Black GPUs for </a:t>
            </a:r>
            <a:r>
              <a:rPr lang="en-US" sz="2400" b="1" dirty="0"/>
              <a:t>2-3</a:t>
            </a:r>
            <a:r>
              <a:rPr lang="en-US" sz="2400" b="1" dirty="0">
                <a:effectLst/>
              </a:rPr>
              <a:t>weeks</a:t>
            </a:r>
            <a:r>
              <a:rPr lang="en-US" sz="2400" dirty="0">
                <a:effectLst/>
              </a:rPr>
              <a:t>.</a:t>
            </a:r>
          </a:p>
          <a:p>
            <a:r>
              <a:rPr lang="en-US" sz="2400" b="1" dirty="0">
                <a:solidFill>
                  <a:srgbClr val="FFC000"/>
                </a:solidFill>
                <a:effectLst/>
              </a:rPr>
              <a:t>7.3% error rate</a:t>
            </a:r>
            <a:endParaRPr lang="en-US" sz="2400" b="1" dirty="0">
              <a:solidFill>
                <a:srgbClr val="FFC000"/>
              </a:solidFill>
            </a:endParaRPr>
          </a:p>
        </p:txBody>
      </p:sp>
      <p:pic>
        <p:nvPicPr>
          <p:cNvPr id="4098" name="Picture 2" descr="AlexNet and VGGNet architecture. ">
            <a:extLst>
              <a:ext uri="{FF2B5EF4-FFF2-40B4-BE49-F238E27FC236}">
                <a16:creationId xmlns:a16="http://schemas.microsoft.com/office/drawing/2014/main" id="{8AF2438D-2B9C-4F2F-8BB2-1EA2E20BC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805585"/>
            <a:ext cx="6343650" cy="30524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D4C7666-6558-45CA-8DB6-4C9BC7B9FECD}"/>
                  </a:ext>
                </a:extLst>
              </p14:cNvPr>
              <p14:cNvContentPartPr/>
              <p14:nvPr/>
            </p14:nvContentPartPr>
            <p14:xfrm>
              <a:off x="-739322" y="1388241"/>
              <a:ext cx="124920" cy="89640"/>
            </p14:xfrm>
          </p:contentPart>
        </mc:Choice>
        <mc:Fallback xmlns="">
          <p:pic>
            <p:nvPicPr>
              <p:cNvPr id="4" name="Ink 3">
                <a:extLst>
                  <a:ext uri="{FF2B5EF4-FFF2-40B4-BE49-F238E27FC236}">
                    <a16:creationId xmlns:a16="http://schemas.microsoft.com/office/drawing/2014/main" id="{0D4C7666-6558-45CA-8DB6-4C9BC7B9FECD}"/>
                  </a:ext>
                </a:extLst>
              </p:cNvPr>
              <p:cNvPicPr/>
              <p:nvPr/>
            </p:nvPicPr>
            <p:blipFill>
              <a:blip r:embed="rId5"/>
              <a:stretch>
                <a:fillRect/>
              </a:stretch>
            </p:blipFill>
            <p:spPr>
              <a:xfrm>
                <a:off x="-748322" y="1379601"/>
                <a:ext cx="142560" cy="107280"/>
              </a:xfrm>
              <a:prstGeom prst="rect">
                <a:avLst/>
              </a:prstGeom>
            </p:spPr>
          </p:pic>
        </mc:Fallback>
      </mc:AlternateContent>
    </p:spTree>
    <p:extLst>
      <p:ext uri="{BB962C8B-B14F-4D97-AF65-F5344CB8AC3E}">
        <p14:creationId xmlns:p14="http://schemas.microsoft.com/office/powerpoint/2010/main" val="25824299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BB15-9A58-47E5-9EED-5D3AB3412D1C}"/>
              </a:ext>
            </a:extLst>
          </p:cNvPr>
          <p:cNvSpPr>
            <a:spLocks noGrp="1"/>
          </p:cNvSpPr>
          <p:nvPr>
            <p:ph type="title"/>
          </p:nvPr>
        </p:nvSpPr>
        <p:spPr>
          <a:xfrm>
            <a:off x="381001" y="5486400"/>
            <a:ext cx="8001000" cy="1168400"/>
          </a:xfrm>
        </p:spPr>
        <p:txBody>
          <a:bodyPr/>
          <a:lstStyle/>
          <a:p>
            <a:r>
              <a:rPr lang="en-US" dirty="0"/>
              <a:t>Special Issue of Different Data Size</a:t>
            </a:r>
          </a:p>
        </p:txBody>
      </p:sp>
      <p:sp>
        <p:nvSpPr>
          <p:cNvPr id="3" name="Text Placeholder 2">
            <a:extLst>
              <a:ext uri="{FF2B5EF4-FFF2-40B4-BE49-F238E27FC236}">
                <a16:creationId xmlns:a16="http://schemas.microsoft.com/office/drawing/2014/main" id="{7FC07410-D3E6-4B1D-AAF8-D00EC5D603B5}"/>
              </a:ext>
            </a:extLst>
          </p:cNvPr>
          <p:cNvSpPr>
            <a:spLocks noGrp="1"/>
          </p:cNvSpPr>
          <p:nvPr>
            <p:ph type="body" idx="1"/>
          </p:nvPr>
        </p:nvSpPr>
        <p:spPr>
          <a:xfrm>
            <a:off x="228600" y="4114800"/>
            <a:ext cx="8458200" cy="1480684"/>
          </a:xfrm>
          <a:solidFill>
            <a:schemeClr val="bg2">
              <a:lumMod val="60000"/>
              <a:lumOff val="40000"/>
            </a:schemeClr>
          </a:solidFill>
        </p:spPr>
        <p:txBody>
          <a:bodyPr>
            <a:normAutofit/>
          </a:bodyPr>
          <a:lstStyle/>
          <a:p>
            <a:r>
              <a:rPr lang="en-US" sz="2800" dirty="0"/>
              <a:t>If have model and for some reason the “new” input is a different size--- to resize or modify network</a:t>
            </a:r>
            <a:r>
              <a:rPr lang="en-US" sz="2800" dirty="0">
                <a:sym typeface="Wingdings" panose="05000000000000000000" pitchFamily="2" charset="2"/>
              </a:rPr>
              <a:t> like in retraining/transfer learning</a:t>
            </a:r>
            <a:endParaRPr lang="en-US" sz="2800" dirty="0"/>
          </a:p>
        </p:txBody>
      </p:sp>
      <p:pic>
        <p:nvPicPr>
          <p:cNvPr id="4" name="Picture 3">
            <a:extLst>
              <a:ext uri="{FF2B5EF4-FFF2-40B4-BE49-F238E27FC236}">
                <a16:creationId xmlns:a16="http://schemas.microsoft.com/office/drawing/2014/main" id="{25093DD5-0EB8-4D00-834F-D039074C2012}"/>
              </a:ext>
            </a:extLst>
          </p:cNvPr>
          <p:cNvPicPr>
            <a:picLocks noChangeAspect="1"/>
          </p:cNvPicPr>
          <p:nvPr/>
        </p:nvPicPr>
        <p:blipFill rotWithShape="1">
          <a:blip r:embed="rId2"/>
          <a:srcRect l="23105" t="35555" r="23105" b="25555"/>
          <a:stretch/>
        </p:blipFill>
        <p:spPr>
          <a:xfrm>
            <a:off x="1828800" y="368299"/>
            <a:ext cx="5894253" cy="3327401"/>
          </a:xfrm>
          <a:prstGeom prst="rect">
            <a:avLst/>
          </a:prstGeom>
        </p:spPr>
      </p:pic>
      <p:sp>
        <p:nvSpPr>
          <p:cNvPr id="5" name="TextBox 4">
            <a:extLst>
              <a:ext uri="{FF2B5EF4-FFF2-40B4-BE49-F238E27FC236}">
                <a16:creationId xmlns:a16="http://schemas.microsoft.com/office/drawing/2014/main" id="{4A7CDDB1-9517-4588-9DCE-AE5FE2C2C048}"/>
              </a:ext>
            </a:extLst>
          </p:cNvPr>
          <p:cNvSpPr txBox="1"/>
          <p:nvPr/>
        </p:nvSpPr>
        <p:spPr>
          <a:xfrm>
            <a:off x="2432172" y="3592624"/>
            <a:ext cx="3441455" cy="307777"/>
          </a:xfrm>
          <a:prstGeom prst="rect">
            <a:avLst/>
          </a:prstGeom>
          <a:noFill/>
        </p:spPr>
        <p:txBody>
          <a:bodyPr wrap="none" rtlCol="0">
            <a:spAutoFit/>
          </a:bodyPr>
          <a:lstStyle/>
          <a:p>
            <a:r>
              <a:rPr lang="en-US" sz="1400" dirty="0"/>
              <a:t>From </a:t>
            </a:r>
            <a:r>
              <a:rPr lang="en-US" sz="1400" dirty="0">
                <a:hlinkClick r:id="rId3"/>
              </a:rPr>
              <a:t>http://slideplayer.com/slide/5277459/</a:t>
            </a:r>
            <a:r>
              <a:rPr lang="en-US" sz="1400" dirty="0"/>
              <a:t> </a:t>
            </a:r>
          </a:p>
        </p:txBody>
      </p:sp>
    </p:spTree>
    <p:extLst>
      <p:ext uri="{BB962C8B-B14F-4D97-AF65-F5344CB8AC3E}">
        <p14:creationId xmlns:p14="http://schemas.microsoft.com/office/powerpoint/2010/main" val="6967382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7179-B32E-40D3-91A6-8677614F8217}"/>
              </a:ext>
            </a:extLst>
          </p:cNvPr>
          <p:cNvSpPr>
            <a:spLocks noGrp="1"/>
          </p:cNvSpPr>
          <p:nvPr>
            <p:ph type="title"/>
          </p:nvPr>
        </p:nvSpPr>
        <p:spPr>
          <a:xfrm>
            <a:off x="381000" y="-228600"/>
            <a:ext cx="7620000" cy="1143000"/>
          </a:xfrm>
        </p:spPr>
        <p:txBody>
          <a:bodyPr/>
          <a:lstStyle/>
          <a:p>
            <a:r>
              <a:rPr lang="en-US" dirty="0"/>
              <a:t>Option 1 –resize data</a:t>
            </a:r>
          </a:p>
        </p:txBody>
      </p:sp>
      <p:sp>
        <p:nvSpPr>
          <p:cNvPr id="3" name="Content Placeholder 2">
            <a:extLst>
              <a:ext uri="{FF2B5EF4-FFF2-40B4-BE49-F238E27FC236}">
                <a16:creationId xmlns:a16="http://schemas.microsoft.com/office/drawing/2014/main" id="{68AC7AE5-9705-4468-9A4E-B65F383FD779}"/>
              </a:ext>
            </a:extLst>
          </p:cNvPr>
          <p:cNvSpPr>
            <a:spLocks noGrp="1"/>
          </p:cNvSpPr>
          <p:nvPr>
            <p:ph idx="1"/>
          </p:nvPr>
        </p:nvSpPr>
        <p:spPr>
          <a:xfrm>
            <a:off x="347709" y="914400"/>
            <a:ext cx="7620000" cy="4800600"/>
          </a:xfrm>
        </p:spPr>
        <p:txBody>
          <a:bodyPr/>
          <a:lstStyle/>
          <a:p>
            <a:r>
              <a:rPr lang="en-US" b="1" dirty="0"/>
              <a:t> problem of variable sized input </a:t>
            </a:r>
            <a:r>
              <a:rPr lang="en-US" b="1" dirty="0">
                <a:solidFill>
                  <a:srgbClr val="FF0000"/>
                </a:solidFill>
              </a:rPr>
              <a:t>propagates down to the first fully connected/inner product layer which requires a vector of fixed size. </a:t>
            </a:r>
          </a:p>
          <a:p>
            <a:pPr marL="114300" indent="0">
              <a:buNone/>
            </a:pPr>
            <a:endParaRPr lang="en-US" dirty="0"/>
          </a:p>
          <a:p>
            <a:r>
              <a:rPr lang="en-US" dirty="0">
                <a:solidFill>
                  <a:srgbClr val="FF0000"/>
                </a:solidFill>
              </a:rPr>
              <a:t>Resize data to expected input size for Network </a:t>
            </a:r>
          </a:p>
          <a:p>
            <a:endParaRPr lang="en-US" dirty="0"/>
          </a:p>
          <a:p>
            <a:endParaRPr lang="en-US" dirty="0"/>
          </a:p>
          <a:p>
            <a:r>
              <a:rPr lang="en-US" b="1" dirty="0">
                <a:solidFill>
                  <a:srgbClr val="00B050"/>
                </a:solidFill>
              </a:rPr>
              <a:t>SPECIAL NOTE: </a:t>
            </a:r>
            <a:r>
              <a:rPr lang="en-US" dirty="0"/>
              <a:t>if there are NO Fully connected layers, you do not need to do this.   The output layer will be larger but, it does not represent classes but, feature vectors and can potentially be used in same way as before.   One example Encoder-Decoder</a:t>
            </a:r>
          </a:p>
        </p:txBody>
      </p:sp>
      <p:pic>
        <p:nvPicPr>
          <p:cNvPr id="4" name="Picture 2" descr="Image result for encoder-decoder cnn">
            <a:extLst>
              <a:ext uri="{FF2B5EF4-FFF2-40B4-BE49-F238E27FC236}">
                <a16:creationId xmlns:a16="http://schemas.microsoft.com/office/drawing/2014/main" id="{B5AD313A-8370-43BC-AC20-7BCCE4D8E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5151083"/>
            <a:ext cx="5734050"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4648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21A7-B4AE-4E8E-904A-0BD2CCEB37B8}"/>
              </a:ext>
            </a:extLst>
          </p:cNvPr>
          <p:cNvSpPr>
            <a:spLocks noGrp="1"/>
          </p:cNvSpPr>
          <p:nvPr>
            <p:ph type="title"/>
          </p:nvPr>
        </p:nvSpPr>
        <p:spPr>
          <a:xfrm>
            <a:off x="494190" y="32769"/>
            <a:ext cx="7543800" cy="487362"/>
          </a:xfrm>
        </p:spPr>
        <p:txBody>
          <a:bodyPr/>
          <a:lstStyle/>
          <a:p>
            <a:r>
              <a:rPr lang="en-US" sz="3600" dirty="0"/>
              <a:t>Option 2 – “Spatial Pyramid Pooling”</a:t>
            </a:r>
          </a:p>
        </p:txBody>
      </p:sp>
      <p:sp>
        <p:nvSpPr>
          <p:cNvPr id="3" name="Content Placeholder 2">
            <a:extLst>
              <a:ext uri="{FF2B5EF4-FFF2-40B4-BE49-F238E27FC236}">
                <a16:creationId xmlns:a16="http://schemas.microsoft.com/office/drawing/2014/main" id="{BBA08D36-6FEF-477F-A868-219D55DC95B4}"/>
              </a:ext>
            </a:extLst>
          </p:cNvPr>
          <p:cNvSpPr>
            <a:spLocks noGrp="1"/>
          </p:cNvSpPr>
          <p:nvPr>
            <p:ph idx="1"/>
          </p:nvPr>
        </p:nvSpPr>
        <p:spPr>
          <a:xfrm>
            <a:off x="76200" y="685800"/>
            <a:ext cx="7620000" cy="6172200"/>
          </a:xfrm>
        </p:spPr>
        <p:txBody>
          <a:bodyPr>
            <a:normAutofit/>
          </a:bodyPr>
          <a:lstStyle/>
          <a:p>
            <a:r>
              <a:rPr lang="en-US" b="1" dirty="0"/>
              <a:t> </a:t>
            </a:r>
            <a:r>
              <a:rPr lang="en-US" b="1" u="sng" dirty="0">
                <a:hlinkClick r:id="rId2"/>
              </a:rPr>
              <a:t>"Spatial Pyramid Pooling in Deep Convolutional Networks for Visual Recognition" by He et al.</a:t>
            </a:r>
            <a:r>
              <a:rPr lang="en-US" b="1" dirty="0"/>
              <a:t> proposes a Spatial Pyramid Pooling layer.</a:t>
            </a:r>
            <a:endParaRPr lang="en-US" dirty="0"/>
          </a:p>
          <a:p>
            <a:r>
              <a:rPr lang="en-US" b="1" dirty="0"/>
              <a:t>propose to add the Spatial Pyramid Pooling Layer just before the first fully-connected layer (details in the paper). </a:t>
            </a:r>
            <a:br>
              <a:rPr lang="en-US" b="1" dirty="0"/>
            </a:br>
            <a:br>
              <a:rPr lang="en-US" b="1" dirty="0"/>
            </a:br>
            <a:br>
              <a:rPr lang="en-US" b="1" dirty="0"/>
            </a:br>
            <a:br>
              <a:rPr lang="en-US" b="1" dirty="0"/>
            </a:br>
            <a:br>
              <a:rPr lang="en-US" b="1" dirty="0"/>
            </a:br>
            <a:br>
              <a:rPr lang="en-US" b="1" dirty="0"/>
            </a:br>
            <a:br>
              <a:rPr lang="en-US" b="1" dirty="0"/>
            </a:br>
            <a:br>
              <a:rPr lang="en-US" b="1" dirty="0"/>
            </a:br>
            <a:endParaRPr lang="en-US" b="1" dirty="0"/>
          </a:p>
          <a:p>
            <a:pPr lvl="2"/>
            <a:r>
              <a:rPr lang="en-US" b="1" dirty="0"/>
              <a:t>hierarchically partitions the feature maps of the last convolutional layer (or the subsequent pooling or response normalization layer) into a fixed number of bins. </a:t>
            </a:r>
          </a:p>
          <a:p>
            <a:pPr lvl="2"/>
            <a:r>
              <a:rPr lang="en-US" b="1" dirty="0"/>
              <a:t>Within these bins, responses are pooled as usually, creating a fixed-sized output </a:t>
            </a:r>
          </a:p>
        </p:txBody>
      </p:sp>
      <p:pic>
        <p:nvPicPr>
          <p:cNvPr id="34820" name="Picture 4" descr="spp">
            <a:extLst>
              <a:ext uri="{FF2B5EF4-FFF2-40B4-BE49-F238E27FC236}">
                <a16:creationId xmlns:a16="http://schemas.microsoft.com/office/drawing/2014/main" id="{AE849BAC-FB9F-40F5-AF0E-7CD2D8273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438400"/>
            <a:ext cx="4186238" cy="2835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8188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F4F0-F244-43CF-8FF3-ECE7BE92C316}"/>
              </a:ext>
            </a:extLst>
          </p:cNvPr>
          <p:cNvSpPr>
            <a:spLocks noGrp="1"/>
          </p:cNvSpPr>
          <p:nvPr>
            <p:ph type="title"/>
          </p:nvPr>
        </p:nvSpPr>
        <p:spPr/>
        <p:txBody>
          <a:bodyPr/>
          <a:lstStyle/>
          <a:p>
            <a:r>
              <a:rPr lang="en-US" dirty="0"/>
              <a:t>Special Issue:    Not Enough Data (even with Manipulation)</a:t>
            </a:r>
          </a:p>
        </p:txBody>
      </p:sp>
      <p:sp>
        <p:nvSpPr>
          <p:cNvPr id="3" name="Text Placeholder 2">
            <a:extLst>
              <a:ext uri="{FF2B5EF4-FFF2-40B4-BE49-F238E27FC236}">
                <a16:creationId xmlns:a16="http://schemas.microsoft.com/office/drawing/2014/main" id="{061C72D1-BDC3-4894-90CC-A89E9E3A50B0}"/>
              </a:ext>
            </a:extLst>
          </p:cNvPr>
          <p:cNvSpPr>
            <a:spLocks noGrp="1"/>
          </p:cNvSpPr>
          <p:nvPr>
            <p:ph type="body" idx="1"/>
          </p:nvPr>
        </p:nvSpPr>
        <p:spPr/>
        <p:txBody>
          <a:bodyPr/>
          <a:lstStyle/>
          <a:p>
            <a:r>
              <a:rPr lang="en-US" dirty="0"/>
              <a:t>---Generative Networks</a:t>
            </a:r>
          </a:p>
        </p:txBody>
      </p:sp>
    </p:spTree>
    <p:extLst>
      <p:ext uri="{BB962C8B-B14F-4D97-AF65-F5344CB8AC3E}">
        <p14:creationId xmlns:p14="http://schemas.microsoft.com/office/powerpoint/2010/main" val="27940879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BDAFE3-8AF5-469F-BEA5-4B6CE33603BF}"/>
              </a:ext>
            </a:extLst>
          </p:cNvPr>
          <p:cNvSpPr>
            <a:spLocks noGrp="1"/>
          </p:cNvSpPr>
          <p:nvPr>
            <p:ph idx="1"/>
          </p:nvPr>
        </p:nvSpPr>
        <p:spPr>
          <a:xfrm>
            <a:off x="381000" y="1447800"/>
            <a:ext cx="7620000" cy="4800600"/>
          </a:xfrm>
        </p:spPr>
        <p:txBody>
          <a:bodyPr>
            <a:normAutofit/>
          </a:bodyPr>
          <a:lstStyle/>
          <a:p>
            <a:r>
              <a:rPr lang="en-US" dirty="0"/>
              <a:t>Use existing pre-trained model, change the later layers (1 or more) and retrain (all or only some of the later layers) using your model</a:t>
            </a:r>
          </a:p>
          <a:p>
            <a:pPr marL="114300" indent="0">
              <a:buNone/>
            </a:pPr>
            <a:endParaRPr lang="en-US" dirty="0"/>
          </a:p>
        </p:txBody>
      </p:sp>
      <p:sp>
        <p:nvSpPr>
          <p:cNvPr id="8" name="Title 1">
            <a:extLst>
              <a:ext uri="{FF2B5EF4-FFF2-40B4-BE49-F238E27FC236}">
                <a16:creationId xmlns:a16="http://schemas.microsoft.com/office/drawing/2014/main" id="{4D0C69B4-712B-446E-9FF9-EA83639ADE13}"/>
              </a:ext>
            </a:extLst>
          </p:cNvPr>
          <p:cNvSpPr>
            <a:spLocks noGrp="1"/>
          </p:cNvSpPr>
          <p:nvPr>
            <p:ph type="title"/>
          </p:nvPr>
        </p:nvSpPr>
        <p:spPr>
          <a:xfrm>
            <a:off x="381000" y="0"/>
            <a:ext cx="7620000" cy="1143000"/>
          </a:xfrm>
        </p:spPr>
        <p:txBody>
          <a:bodyPr/>
          <a:lstStyle/>
          <a:p>
            <a:r>
              <a:rPr lang="en-US" dirty="0"/>
              <a:t>Lack of Training Data </a:t>
            </a:r>
            <a:r>
              <a:rPr lang="en-US" dirty="0">
                <a:sym typeface="Wingdings" panose="05000000000000000000" pitchFamily="2" charset="2"/>
              </a:rPr>
              <a:t> </a:t>
            </a:r>
            <a:r>
              <a:rPr lang="en-US" dirty="0">
                <a:solidFill>
                  <a:srgbClr val="C00000"/>
                </a:solidFill>
                <a:highlight>
                  <a:srgbClr val="FFFF00"/>
                </a:highlight>
              </a:rPr>
              <a:t>Transfer Learning </a:t>
            </a:r>
          </a:p>
        </p:txBody>
      </p:sp>
      <p:pic>
        <p:nvPicPr>
          <p:cNvPr id="2052" name="Picture 4" descr="An Ultimate Guide To Transfer Learning In NLP">
            <a:extLst>
              <a:ext uri="{FF2B5EF4-FFF2-40B4-BE49-F238E27FC236}">
                <a16:creationId xmlns:a16="http://schemas.microsoft.com/office/drawing/2014/main" id="{B3C75AAC-2915-CA00-684B-264BB9014C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00" t="6666" r="12500" b="5953"/>
          <a:stretch/>
        </p:blipFill>
        <p:spPr bwMode="auto">
          <a:xfrm>
            <a:off x="876300" y="2743200"/>
            <a:ext cx="6629400" cy="399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8955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BDAFE3-8AF5-469F-BEA5-4B6CE33603BF}"/>
              </a:ext>
            </a:extLst>
          </p:cNvPr>
          <p:cNvSpPr>
            <a:spLocks noGrp="1"/>
          </p:cNvSpPr>
          <p:nvPr>
            <p:ph idx="1"/>
          </p:nvPr>
        </p:nvSpPr>
        <p:spPr>
          <a:xfrm>
            <a:off x="381000" y="1295400"/>
            <a:ext cx="7620000" cy="4800600"/>
          </a:xfrm>
        </p:spPr>
        <p:txBody>
          <a:bodyPr/>
          <a:lstStyle/>
          <a:p>
            <a:r>
              <a:rPr lang="en-US" dirty="0"/>
              <a:t>It will converge faster and maybe even yield a better model than training from scratch.</a:t>
            </a:r>
          </a:p>
          <a:p>
            <a:r>
              <a:rPr lang="en-US" dirty="0"/>
              <a:t>In essence you are keeping the “beginning” of the pretrained model which acts like a feature extractor (or feature extractor+ depending on how many FC layers you keep) already setup at the start of training.</a:t>
            </a:r>
          </a:p>
          <a:p>
            <a:endParaRPr lang="en-US" dirty="0"/>
          </a:p>
        </p:txBody>
      </p:sp>
      <p:sp>
        <p:nvSpPr>
          <p:cNvPr id="8" name="Title 1">
            <a:extLst>
              <a:ext uri="{FF2B5EF4-FFF2-40B4-BE49-F238E27FC236}">
                <a16:creationId xmlns:a16="http://schemas.microsoft.com/office/drawing/2014/main" id="{4D0C69B4-712B-446E-9FF9-EA83639ADE13}"/>
              </a:ext>
            </a:extLst>
          </p:cNvPr>
          <p:cNvSpPr>
            <a:spLocks noGrp="1"/>
          </p:cNvSpPr>
          <p:nvPr>
            <p:ph type="title"/>
          </p:nvPr>
        </p:nvSpPr>
        <p:spPr>
          <a:xfrm>
            <a:off x="319768" y="-19050"/>
            <a:ext cx="7620000" cy="1143000"/>
          </a:xfrm>
        </p:spPr>
        <p:txBody>
          <a:bodyPr/>
          <a:lstStyle/>
          <a:p>
            <a:r>
              <a:rPr lang="en-US" dirty="0"/>
              <a:t>Lack of Training Data </a:t>
            </a:r>
            <a:r>
              <a:rPr lang="en-US" dirty="0">
                <a:sym typeface="Wingdings" panose="05000000000000000000" pitchFamily="2" charset="2"/>
              </a:rPr>
              <a:t> </a:t>
            </a:r>
            <a:r>
              <a:rPr lang="en-US" dirty="0"/>
              <a:t>Transfer Learning :  why</a:t>
            </a:r>
          </a:p>
        </p:txBody>
      </p:sp>
      <p:pic>
        <p:nvPicPr>
          <p:cNvPr id="1026" name="Picture 2" descr="Three ways in which transfer might improve learning">
            <a:extLst>
              <a:ext uri="{FF2B5EF4-FFF2-40B4-BE49-F238E27FC236}">
                <a16:creationId xmlns:a16="http://schemas.microsoft.com/office/drawing/2014/main" id="{C8F5E2C2-4CED-FB04-D327-564D83C61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26859"/>
            <a:ext cx="6825343" cy="336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2125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C69B4-712B-446E-9FF9-EA83639ADE13}"/>
              </a:ext>
            </a:extLst>
          </p:cNvPr>
          <p:cNvSpPr>
            <a:spLocks noGrp="1"/>
          </p:cNvSpPr>
          <p:nvPr>
            <p:ph type="title"/>
          </p:nvPr>
        </p:nvSpPr>
        <p:spPr>
          <a:xfrm>
            <a:off x="304800" y="11668"/>
            <a:ext cx="8534400" cy="369332"/>
          </a:xfrm>
        </p:spPr>
        <p:txBody>
          <a:bodyPr/>
          <a:lstStyle/>
          <a:p>
            <a:r>
              <a:rPr lang="en-US" dirty="0"/>
              <a:t>TF Example</a:t>
            </a:r>
          </a:p>
        </p:txBody>
      </p:sp>
      <p:sp>
        <p:nvSpPr>
          <p:cNvPr id="5" name="TextBox 4">
            <a:extLst>
              <a:ext uri="{FF2B5EF4-FFF2-40B4-BE49-F238E27FC236}">
                <a16:creationId xmlns:a16="http://schemas.microsoft.com/office/drawing/2014/main" id="{4858322A-F1BB-F1A5-37F4-DA4E7587E72D}"/>
              </a:ext>
            </a:extLst>
          </p:cNvPr>
          <p:cNvSpPr txBox="1"/>
          <p:nvPr/>
        </p:nvSpPr>
        <p:spPr>
          <a:xfrm>
            <a:off x="685800" y="683503"/>
            <a:ext cx="8349342" cy="1107996"/>
          </a:xfrm>
          <a:prstGeom prst="rect">
            <a:avLst/>
          </a:prstGeom>
          <a:solidFill>
            <a:srgbClr val="FFC000"/>
          </a:solidFill>
        </p:spPr>
        <p:txBody>
          <a:bodyPr wrap="square" rtlCol="0">
            <a:spAutoFit/>
          </a:bodyPr>
          <a:lstStyle/>
          <a:p>
            <a:r>
              <a:rPr lang="en-US" b="1" i="0" dirty="0">
                <a:solidFill>
                  <a:srgbClr val="202124"/>
                </a:solidFill>
                <a:effectLst/>
                <a:latin typeface="Roboto" panose="02000000000000000000" pitchFamily="2" charset="0"/>
              </a:rPr>
              <a:t>STEP 1: create </a:t>
            </a:r>
            <a:r>
              <a:rPr lang="en-US" b="1" i="0" dirty="0" err="1">
                <a:solidFill>
                  <a:srgbClr val="202124"/>
                </a:solidFill>
                <a:effectLst/>
                <a:latin typeface="Roboto" panose="02000000000000000000" pitchFamily="2" charset="0"/>
              </a:rPr>
              <a:t>base_model</a:t>
            </a:r>
            <a:r>
              <a:rPr lang="en-US" b="1" i="0" dirty="0">
                <a:solidFill>
                  <a:srgbClr val="202124"/>
                </a:solidFill>
                <a:effectLst/>
                <a:latin typeface="Roboto" panose="02000000000000000000" pitchFamily="2" charset="0"/>
              </a:rPr>
              <a:t> which is the pretrained model</a:t>
            </a:r>
          </a:p>
          <a:p>
            <a:pPr marL="285750" indent="-285750">
              <a:buFont typeface="Arial" panose="020B0604020202020204" pitchFamily="34" charset="0"/>
              <a:buChar char="•"/>
            </a:pPr>
            <a:r>
              <a:rPr lang="en-US" sz="1600" b="0" i="0" dirty="0">
                <a:solidFill>
                  <a:srgbClr val="202124"/>
                </a:solidFill>
                <a:effectLst/>
                <a:latin typeface="Roboto" panose="02000000000000000000" pitchFamily="2" charset="0"/>
              </a:rPr>
              <a:t>instantiate a </a:t>
            </a:r>
            <a:r>
              <a:rPr lang="en-US" sz="1600" b="0" i="0" dirty="0" err="1">
                <a:solidFill>
                  <a:srgbClr val="202124"/>
                </a:solidFill>
                <a:effectLst/>
                <a:latin typeface="Roboto" panose="02000000000000000000" pitchFamily="2" charset="0"/>
              </a:rPr>
              <a:t>MobileNet</a:t>
            </a:r>
            <a:r>
              <a:rPr lang="en-US" sz="1600" b="0" i="0" dirty="0">
                <a:solidFill>
                  <a:srgbClr val="202124"/>
                </a:solidFill>
                <a:effectLst/>
                <a:latin typeface="Roboto" panose="02000000000000000000" pitchFamily="2" charset="0"/>
              </a:rPr>
              <a:t> V2 model pre-loaded with weights trained on ImageNet</a:t>
            </a:r>
            <a:r>
              <a:rPr lang="en-US" sz="1600" b="0" i="0" dirty="0">
                <a:solidFill>
                  <a:srgbClr val="FF0000"/>
                </a:solidFill>
                <a:effectLst/>
                <a:latin typeface="Roboto" panose="02000000000000000000" pitchFamily="2" charset="0"/>
              </a:rPr>
              <a:t>. By specifying the </a:t>
            </a:r>
            <a:r>
              <a:rPr lang="en-US" sz="1600" b="1" i="0" dirty="0" err="1">
                <a:solidFill>
                  <a:srgbClr val="FF0000"/>
                </a:solidFill>
                <a:effectLst/>
                <a:latin typeface="Roboto" panose="02000000000000000000" pitchFamily="2" charset="0"/>
              </a:rPr>
              <a:t>include_top</a:t>
            </a:r>
            <a:r>
              <a:rPr lang="en-US" sz="1600" b="1" i="0" dirty="0">
                <a:solidFill>
                  <a:srgbClr val="FF0000"/>
                </a:solidFill>
                <a:effectLst/>
                <a:latin typeface="Roboto" panose="02000000000000000000" pitchFamily="2" charset="0"/>
              </a:rPr>
              <a:t>=False</a:t>
            </a:r>
            <a:r>
              <a:rPr lang="en-US" sz="1600" b="0" i="0" dirty="0">
                <a:solidFill>
                  <a:srgbClr val="FF0000"/>
                </a:solidFill>
                <a:effectLst/>
                <a:latin typeface="Roboto" panose="02000000000000000000" pitchFamily="2" charset="0"/>
              </a:rPr>
              <a:t> argument</a:t>
            </a:r>
            <a:r>
              <a:rPr lang="en-US" sz="1600" b="0" i="0" dirty="0">
                <a:solidFill>
                  <a:srgbClr val="202124"/>
                </a:solidFill>
                <a:effectLst/>
                <a:latin typeface="Roboto" panose="02000000000000000000" pitchFamily="2" charset="0"/>
              </a:rPr>
              <a:t>, you load a network that doesn't include the classification layers at the top, which is ideal for feature extraction.</a:t>
            </a:r>
          </a:p>
        </p:txBody>
      </p:sp>
      <p:sp>
        <p:nvSpPr>
          <p:cNvPr id="6" name="Rectangle 3">
            <a:extLst>
              <a:ext uri="{FF2B5EF4-FFF2-40B4-BE49-F238E27FC236}">
                <a16:creationId xmlns:a16="http://schemas.microsoft.com/office/drawing/2014/main" id="{F6414611-181F-4936-05FC-AAA14495C71E}"/>
              </a:ext>
            </a:extLst>
          </p:cNvPr>
          <p:cNvSpPr>
            <a:spLocks noChangeArrowheads="1"/>
          </p:cNvSpPr>
          <p:nvPr/>
        </p:nvSpPr>
        <p:spPr bwMode="auto">
          <a:xfrm>
            <a:off x="685800" y="1897304"/>
            <a:ext cx="6072175" cy="1077218"/>
          </a:xfrm>
          <a:prstGeom prst="rect">
            <a:avLst/>
          </a:prstGeom>
          <a:solidFill>
            <a:schemeClr val="tx1"/>
          </a:solidFill>
          <a:ln>
            <a:noFill/>
          </a:ln>
          <a:effec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Unicode MS"/>
              </a:rPr>
              <a:t># Create the base model from the pre-trained model </a:t>
            </a:r>
            <a:r>
              <a:rPr kumimoji="0" lang="en-US" altLang="en-US" sz="1400" b="0" i="0" u="none" strike="noStrike" cap="none" normalizeH="0" baseline="0" dirty="0" err="1">
                <a:ln>
                  <a:noFill/>
                </a:ln>
                <a:solidFill>
                  <a:schemeClr val="bg1"/>
                </a:solidFill>
                <a:effectLst/>
                <a:latin typeface="Arial Unicode MS"/>
              </a:rPr>
              <a:t>MobileNet</a:t>
            </a:r>
            <a:r>
              <a:rPr kumimoji="0" lang="en-US" altLang="en-US" sz="1400" b="0" i="0" u="none" strike="noStrike" cap="none" normalizeH="0" baseline="0" dirty="0">
                <a:ln>
                  <a:noFill/>
                </a:ln>
                <a:solidFill>
                  <a:schemeClr val="bg1"/>
                </a:solidFill>
                <a:effectLst/>
                <a:latin typeface="Arial Unicode MS"/>
              </a:rPr>
              <a:t> V2</a:t>
            </a:r>
            <a:br>
              <a:rPr kumimoji="0" lang="en-US" altLang="en-US" sz="1400" b="0" i="0" u="none" strike="noStrike" cap="none" normalizeH="0" baseline="0" dirty="0">
                <a:ln>
                  <a:noFill/>
                </a:ln>
                <a:solidFill>
                  <a:schemeClr val="bg1"/>
                </a:solidFill>
                <a:effectLst/>
                <a:latin typeface="Arial Unicode MS"/>
              </a:rPr>
            </a:br>
            <a:r>
              <a:rPr kumimoji="0" lang="en-US" altLang="en-US" sz="1400" b="0" i="0" u="none" strike="noStrike" cap="none" normalizeH="0" baseline="0" dirty="0">
                <a:ln>
                  <a:noFill/>
                </a:ln>
                <a:solidFill>
                  <a:schemeClr val="bg1"/>
                </a:solidFill>
                <a:effectLst/>
                <a:latin typeface="Arial Unicode MS"/>
              </a:rPr>
              <a:t>IMG_SHAPE = IMG_SIZE + (3,)</a:t>
            </a:r>
            <a:br>
              <a:rPr kumimoji="0" lang="en-US" altLang="en-US" sz="1400" b="0" i="0" u="none" strike="noStrike" cap="none" normalizeH="0" baseline="0" dirty="0">
                <a:ln>
                  <a:noFill/>
                </a:ln>
                <a:solidFill>
                  <a:schemeClr val="bg1"/>
                </a:solidFill>
                <a:effectLst/>
                <a:latin typeface="Arial Unicode MS"/>
              </a:rPr>
            </a:br>
            <a:r>
              <a:rPr kumimoji="0" lang="en-US" altLang="en-US" sz="1400" b="0" i="0" u="none" strike="noStrike" cap="none" normalizeH="0" baseline="0" dirty="0" err="1">
                <a:ln>
                  <a:noFill/>
                </a:ln>
                <a:solidFill>
                  <a:srgbClr val="00B0F0"/>
                </a:solidFill>
                <a:effectLst/>
                <a:latin typeface="Arial Unicode MS"/>
              </a:rPr>
              <a:t>base_model</a:t>
            </a:r>
            <a:r>
              <a:rPr kumimoji="0" lang="en-US" altLang="en-US" sz="1400" b="0" i="0" u="none" strike="noStrike" cap="none" normalizeH="0" baseline="0" dirty="0">
                <a:ln>
                  <a:noFill/>
                </a:ln>
                <a:solidFill>
                  <a:srgbClr val="00B0F0"/>
                </a:solidFill>
                <a:effectLst/>
                <a:latin typeface="Arial Unicode MS"/>
              </a:rPr>
              <a:t> </a:t>
            </a:r>
            <a:r>
              <a:rPr kumimoji="0" lang="en-US" altLang="en-US" sz="1400" b="0" i="0" u="none" strike="noStrike" cap="none" normalizeH="0" baseline="0" dirty="0">
                <a:ln>
                  <a:noFill/>
                </a:ln>
                <a:solidFill>
                  <a:schemeClr val="bg1"/>
                </a:solidFill>
                <a:effectLst/>
                <a:latin typeface="Arial Unicode MS"/>
              </a:rPr>
              <a:t>= tf.keras.applications.MobileNetV2(</a:t>
            </a:r>
            <a:r>
              <a:rPr kumimoji="0" lang="en-US" altLang="en-US" sz="1400" b="0" i="0" u="none" strike="noStrike" cap="none" normalizeH="0" baseline="0" dirty="0" err="1">
                <a:ln>
                  <a:noFill/>
                </a:ln>
                <a:solidFill>
                  <a:schemeClr val="bg1"/>
                </a:solidFill>
                <a:effectLst/>
                <a:latin typeface="Arial Unicode MS"/>
              </a:rPr>
              <a:t>input_shape</a:t>
            </a:r>
            <a:r>
              <a:rPr kumimoji="0" lang="en-US" altLang="en-US" sz="1400" b="0" i="0" u="none" strike="noStrike" cap="none" normalizeH="0" baseline="0" dirty="0">
                <a:ln>
                  <a:noFill/>
                </a:ln>
                <a:solidFill>
                  <a:schemeClr val="bg1"/>
                </a:solidFill>
                <a:effectLst/>
                <a:latin typeface="Arial Unicode MS"/>
              </a:rPr>
              <a:t>=IMG_SHAPE,</a:t>
            </a:r>
            <a:br>
              <a:rPr kumimoji="0" lang="en-US" altLang="en-US" sz="1400" b="0" i="0" u="none" strike="noStrike" cap="none" normalizeH="0" baseline="0" dirty="0">
                <a:ln>
                  <a:noFill/>
                </a:ln>
                <a:solidFill>
                  <a:schemeClr val="bg1"/>
                </a:solidFill>
                <a:effectLst/>
                <a:latin typeface="Arial Unicode MS"/>
              </a:rPr>
            </a:br>
            <a:r>
              <a:rPr kumimoji="0" lang="en-US" altLang="en-US" sz="1400" b="0" i="0" u="none" strike="noStrike" cap="none" normalizeH="0" baseline="0" dirty="0">
                <a:ln>
                  <a:noFill/>
                </a:ln>
                <a:solidFill>
                  <a:schemeClr val="bg1"/>
                </a:solidFill>
                <a:effectLst/>
                <a:latin typeface="Arial Unicode MS"/>
              </a:rPr>
              <a:t>                                               </a:t>
            </a:r>
            <a:r>
              <a:rPr kumimoji="0" lang="en-US" altLang="en-US" sz="1400" b="0" i="0" u="none" strike="noStrike" cap="none" normalizeH="0" baseline="0" dirty="0" err="1">
                <a:ln>
                  <a:noFill/>
                </a:ln>
                <a:solidFill>
                  <a:schemeClr val="bg1"/>
                </a:solidFill>
                <a:effectLst/>
                <a:latin typeface="Arial Unicode MS"/>
              </a:rPr>
              <a:t>include_top</a:t>
            </a:r>
            <a:r>
              <a:rPr kumimoji="0" lang="en-US" altLang="en-US" sz="1400" b="0" i="0" u="none" strike="noStrike" cap="none" normalizeH="0" baseline="0" dirty="0">
                <a:ln>
                  <a:noFill/>
                </a:ln>
                <a:solidFill>
                  <a:schemeClr val="bg1"/>
                </a:solidFill>
                <a:effectLst/>
                <a:latin typeface="Arial Unicode MS"/>
              </a:rPr>
              <a:t>=False,</a:t>
            </a:r>
            <a:br>
              <a:rPr kumimoji="0" lang="en-US" altLang="en-US" sz="1400" b="0" i="0" u="none" strike="noStrike" cap="none" normalizeH="0" baseline="0" dirty="0">
                <a:ln>
                  <a:noFill/>
                </a:ln>
                <a:solidFill>
                  <a:schemeClr val="bg1"/>
                </a:solidFill>
                <a:effectLst/>
                <a:latin typeface="Arial Unicode MS"/>
              </a:rPr>
            </a:br>
            <a:r>
              <a:rPr kumimoji="0" lang="en-US" altLang="en-US" sz="1400" b="0" i="0" u="none" strike="noStrike" cap="none" normalizeH="0" baseline="0" dirty="0">
                <a:ln>
                  <a:noFill/>
                </a:ln>
                <a:solidFill>
                  <a:schemeClr val="bg1"/>
                </a:solidFill>
                <a:effectLst/>
                <a:latin typeface="Arial Unicode MS"/>
              </a:rPr>
              <a:t>                                               weights='</a:t>
            </a:r>
            <a:r>
              <a:rPr kumimoji="0" lang="en-US" altLang="en-US" sz="1400" b="0" i="0" u="none" strike="noStrike" cap="none" normalizeH="0" baseline="0" dirty="0" err="1">
                <a:ln>
                  <a:noFill/>
                </a:ln>
                <a:solidFill>
                  <a:schemeClr val="bg1"/>
                </a:solidFill>
                <a:effectLst/>
                <a:latin typeface="Arial Unicode MS"/>
              </a:rPr>
              <a:t>imagenet</a:t>
            </a:r>
            <a:r>
              <a:rPr kumimoji="0" lang="en-US" altLang="en-US" sz="1400" b="0" i="0" u="none" strike="noStrike" cap="none" normalizeH="0" baseline="0" dirty="0">
                <a:ln>
                  <a:noFill/>
                </a:ln>
                <a:solidFill>
                  <a:schemeClr val="bg1"/>
                </a:solidFill>
                <a:effectLst/>
                <a:latin typeface="Arial Unicode MS"/>
              </a:rPr>
              <a:t>')</a:t>
            </a:r>
            <a:r>
              <a:rPr kumimoji="0" lang="en-US" altLang="en-US" sz="1000" b="0" i="0" u="none" strike="noStrike" cap="none" normalizeH="0" baseline="0" dirty="0">
                <a:ln>
                  <a:noFill/>
                </a:ln>
                <a:solidFill>
                  <a:schemeClr val="bg1"/>
                </a:solidFill>
                <a:effectLst/>
              </a:rPr>
              <a:t> </a:t>
            </a:r>
            <a:endParaRPr kumimoji="0" lang="en-US" altLang="en-US" sz="3200" b="0" i="0" u="none" strike="noStrike" cap="none" normalizeH="0" baseline="0" dirty="0">
              <a:ln>
                <a:noFill/>
              </a:ln>
              <a:solidFill>
                <a:schemeClr val="bg1"/>
              </a:solidFill>
              <a:effectLst/>
              <a:latin typeface="Arial" panose="020B0604020202020204" pitchFamily="34" charset="0"/>
            </a:endParaRPr>
          </a:p>
        </p:txBody>
      </p:sp>
      <p:sp>
        <p:nvSpPr>
          <p:cNvPr id="9" name="Rectangle 4">
            <a:extLst>
              <a:ext uri="{FF2B5EF4-FFF2-40B4-BE49-F238E27FC236}">
                <a16:creationId xmlns:a16="http://schemas.microsoft.com/office/drawing/2014/main" id="{BF7BAEB9-CAC9-2E38-7044-21D7475F98F9}"/>
              </a:ext>
            </a:extLst>
          </p:cNvPr>
          <p:cNvSpPr>
            <a:spLocks noChangeArrowheads="1"/>
          </p:cNvSpPr>
          <p:nvPr/>
        </p:nvSpPr>
        <p:spPr bwMode="auto">
          <a:xfrm>
            <a:off x="704850" y="4053033"/>
            <a:ext cx="3063339" cy="276999"/>
          </a:xfrm>
          <a:prstGeom prst="rect">
            <a:avLst/>
          </a:prstGeom>
          <a:solidFill>
            <a:schemeClr val="tx1"/>
          </a:solidFill>
          <a:ln>
            <a:noFill/>
          </a:ln>
          <a:effec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bg1"/>
                </a:solidFill>
                <a:effectLst/>
                <a:latin typeface="Arial Unicode MS"/>
              </a:rPr>
              <a:t>base_model.trainable</a:t>
            </a:r>
            <a:r>
              <a:rPr kumimoji="0" lang="en-US" altLang="en-US" b="0" i="0" u="none" strike="noStrike" cap="none" normalizeH="0" baseline="0" dirty="0">
                <a:ln>
                  <a:noFill/>
                </a:ln>
                <a:solidFill>
                  <a:schemeClr val="bg1"/>
                </a:solidFill>
                <a:effectLst/>
                <a:latin typeface="Arial Unicode MS"/>
              </a:rPr>
              <a:t> = False</a:t>
            </a:r>
            <a:r>
              <a:rPr kumimoji="0" lang="en-US" altLang="en-US" sz="1100" b="0" i="0" u="none" strike="noStrike" cap="none" normalizeH="0" baseline="0" dirty="0">
                <a:ln>
                  <a:noFill/>
                </a:ln>
                <a:solidFill>
                  <a:schemeClr val="bg1"/>
                </a:solidFill>
                <a:effectLst/>
              </a:rPr>
              <a:t> </a:t>
            </a:r>
            <a:endParaRPr kumimoji="0" lang="en-US" altLang="en-US" sz="4000" b="0" i="0" u="none" strike="noStrike" cap="none" normalizeH="0" baseline="0" dirty="0">
              <a:ln>
                <a:noFill/>
              </a:ln>
              <a:solidFill>
                <a:schemeClr val="bg1"/>
              </a:solidFill>
              <a:effectLst/>
              <a:latin typeface="Arial" panose="020B0604020202020204" pitchFamily="34" charset="0"/>
            </a:endParaRPr>
          </a:p>
        </p:txBody>
      </p:sp>
      <p:sp>
        <p:nvSpPr>
          <p:cNvPr id="10" name="TextBox 9">
            <a:extLst>
              <a:ext uri="{FF2B5EF4-FFF2-40B4-BE49-F238E27FC236}">
                <a16:creationId xmlns:a16="http://schemas.microsoft.com/office/drawing/2014/main" id="{04B1611A-04B2-BAE9-E12A-F85E96A1A4E4}"/>
              </a:ext>
            </a:extLst>
          </p:cNvPr>
          <p:cNvSpPr txBox="1"/>
          <p:nvPr/>
        </p:nvSpPr>
        <p:spPr>
          <a:xfrm>
            <a:off x="704850" y="3391313"/>
            <a:ext cx="8610600" cy="646331"/>
          </a:xfrm>
          <a:prstGeom prst="rect">
            <a:avLst/>
          </a:prstGeom>
          <a:solidFill>
            <a:srgbClr val="FFC000"/>
          </a:solidFill>
        </p:spPr>
        <p:txBody>
          <a:bodyPr wrap="square" rtlCol="0">
            <a:spAutoFit/>
          </a:bodyPr>
          <a:lstStyle/>
          <a:p>
            <a:r>
              <a:rPr lang="en-US" b="1" i="0" dirty="0">
                <a:solidFill>
                  <a:srgbClr val="202124"/>
                </a:solidFill>
                <a:effectLst/>
                <a:latin typeface="Roboto" panose="02000000000000000000" pitchFamily="2" charset="0"/>
              </a:rPr>
              <a:t>STEP 2: </a:t>
            </a:r>
            <a:r>
              <a:rPr lang="en-US" b="0" i="0" dirty="0">
                <a:solidFill>
                  <a:srgbClr val="202124"/>
                </a:solidFill>
                <a:effectLst/>
                <a:latin typeface="Roboto" panose="02000000000000000000" pitchFamily="2" charset="0"/>
              </a:rPr>
              <a:t>Specify the </a:t>
            </a:r>
            <a:r>
              <a:rPr lang="en-US" b="0" i="0" dirty="0" err="1">
                <a:solidFill>
                  <a:srgbClr val="202124"/>
                </a:solidFill>
                <a:effectLst/>
                <a:latin typeface="Roboto" panose="02000000000000000000" pitchFamily="2" charset="0"/>
              </a:rPr>
              <a:t>base_model</a:t>
            </a:r>
            <a:r>
              <a:rPr lang="en-US" b="0" i="0" dirty="0">
                <a:solidFill>
                  <a:srgbClr val="202124"/>
                </a:solidFill>
                <a:effectLst/>
                <a:latin typeface="Roboto" panose="02000000000000000000" pitchFamily="2" charset="0"/>
              </a:rPr>
              <a:t> as not trainable </a:t>
            </a:r>
            <a:r>
              <a:rPr lang="en-US" dirty="0">
                <a:solidFill>
                  <a:srgbClr val="202124"/>
                </a:solidFill>
                <a:latin typeface="Roboto" panose="02000000000000000000" pitchFamily="2" charset="0"/>
              </a:rPr>
              <a:t>IF YOU WISH (this will freeze these layers) </a:t>
            </a:r>
            <a:r>
              <a:rPr lang="en-US" dirty="0">
                <a:solidFill>
                  <a:srgbClr val="202124"/>
                </a:solidFill>
                <a:latin typeface="Roboto" panose="02000000000000000000" pitchFamily="2" charset="0"/>
                <a:sym typeface="Wingdings" panose="05000000000000000000" pitchFamily="2" charset="2"/>
              </a:rPr>
              <a:t>see later a modification</a:t>
            </a:r>
            <a:endParaRPr lang="en-US" b="0" i="0" dirty="0">
              <a:solidFill>
                <a:srgbClr val="202124"/>
              </a:solidFill>
              <a:effectLst/>
              <a:latin typeface="Roboto" panose="02000000000000000000" pitchFamily="2" charset="0"/>
            </a:endParaRPr>
          </a:p>
        </p:txBody>
      </p:sp>
      <p:sp>
        <p:nvSpPr>
          <p:cNvPr id="11" name="TextBox 10">
            <a:extLst>
              <a:ext uri="{FF2B5EF4-FFF2-40B4-BE49-F238E27FC236}">
                <a16:creationId xmlns:a16="http://schemas.microsoft.com/office/drawing/2014/main" id="{0B23482C-B903-1C04-0DB9-048E6AD2D6D5}"/>
              </a:ext>
            </a:extLst>
          </p:cNvPr>
          <p:cNvSpPr txBox="1"/>
          <p:nvPr/>
        </p:nvSpPr>
        <p:spPr>
          <a:xfrm>
            <a:off x="685800" y="4589448"/>
            <a:ext cx="8610600" cy="1415772"/>
          </a:xfrm>
          <a:prstGeom prst="rect">
            <a:avLst/>
          </a:prstGeom>
          <a:solidFill>
            <a:srgbClr val="FFC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02124"/>
                </a:solidFill>
                <a:effectLst/>
                <a:latin typeface="Arial" panose="020B0604020202020204" pitchFamily="34" charset="0"/>
              </a:rPr>
              <a:t>STEP: 3 Add a classification head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202124"/>
                </a:solidFill>
                <a:effectLst/>
                <a:latin typeface="Roboto" panose="02000000000000000000" pitchFamily="2" charset="0"/>
              </a:rPr>
              <a:t>To generate predictions from the block of features, average over the spatial</a:t>
            </a:r>
            <a:r>
              <a:rPr kumimoji="0" lang="en-US" altLang="en-US" sz="2400" b="0" i="0" u="none" strike="noStrike" cap="none" normalizeH="0" baseline="0" dirty="0">
                <a:ln>
                  <a:noFill/>
                </a:ln>
                <a:solidFill>
                  <a:srgbClr val="202124"/>
                </a:solidFill>
                <a:effectLst/>
                <a:latin typeface="Roboto" panose="02000000000000000000" pitchFamily="2" charset="0"/>
              </a:rPr>
              <a:t> </a:t>
            </a:r>
            <a:r>
              <a:rPr kumimoji="0" lang="en-US" altLang="en-US" sz="1400" b="0" i="0" u="none" strike="noStrike" cap="none" normalizeH="0" baseline="0" dirty="0">
                <a:ln>
                  <a:noFill/>
                </a:ln>
                <a:solidFill>
                  <a:srgbClr val="202124"/>
                </a:solidFill>
                <a:effectLst/>
                <a:latin typeface="var(--devsite-code-font-family)"/>
              </a:rPr>
              <a:t>5x5</a:t>
            </a:r>
            <a:r>
              <a:rPr kumimoji="0" lang="en-US" altLang="en-US" sz="2400" b="0" i="0" u="none" strike="noStrike" cap="none" normalizeH="0" baseline="0" dirty="0">
                <a:ln>
                  <a:noFill/>
                </a:ln>
                <a:solidFill>
                  <a:srgbClr val="202124"/>
                </a:solidFill>
                <a:effectLst/>
                <a:latin typeface="Roboto" panose="02000000000000000000" pitchFamily="2" charset="0"/>
              </a:rPr>
              <a:t> </a:t>
            </a:r>
            <a:r>
              <a:rPr kumimoji="0" lang="en-US" altLang="en-US" sz="1800" b="0" i="0" u="none" strike="noStrike" cap="none" normalizeH="0" baseline="0" dirty="0">
                <a:ln>
                  <a:noFill/>
                </a:ln>
                <a:solidFill>
                  <a:srgbClr val="202124"/>
                </a:solidFill>
                <a:effectLst/>
                <a:latin typeface="Roboto" panose="02000000000000000000" pitchFamily="2" charset="0"/>
              </a:rPr>
              <a:t>spatial locations, using a </a:t>
            </a:r>
            <a:r>
              <a:rPr kumimoji="0" lang="en-US" altLang="en-US" b="0" i="0" u="none" strike="noStrike" cap="none" normalizeH="0" baseline="0" dirty="0">
                <a:ln>
                  <a:noFill/>
                </a:ln>
                <a:solidFill>
                  <a:srgbClr val="202124"/>
                </a:solidFill>
                <a:effectLst/>
                <a:latin typeface="var(--devsite-code-font-family)"/>
                <a:hlinkClick r:id="rId2"/>
              </a:rPr>
              <a:t>tf.keras.layers.GlobalAveragePooling2D</a:t>
            </a:r>
            <a:r>
              <a:rPr kumimoji="0" lang="en-US" altLang="en-US" sz="3200" b="0" i="0" u="none" strike="noStrike" cap="none" normalizeH="0" baseline="0" dirty="0">
                <a:ln>
                  <a:noFill/>
                </a:ln>
                <a:solidFill>
                  <a:srgbClr val="202124"/>
                </a:solidFill>
                <a:effectLst/>
                <a:latin typeface="Roboto" panose="02000000000000000000" pitchFamily="2" charset="0"/>
              </a:rPr>
              <a:t> </a:t>
            </a:r>
            <a:r>
              <a:rPr kumimoji="0" lang="en-US" altLang="en-US" sz="1800" b="0" i="0" u="none" strike="noStrike" cap="none" normalizeH="0" baseline="0" dirty="0">
                <a:ln>
                  <a:noFill/>
                </a:ln>
                <a:solidFill>
                  <a:srgbClr val="202124"/>
                </a:solidFill>
                <a:effectLst/>
                <a:latin typeface="Roboto" panose="02000000000000000000" pitchFamily="2" charset="0"/>
              </a:rPr>
              <a:t>layer to convert the features to a single 1280-element vector per image.</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5" name="Rectangle 8">
            <a:extLst>
              <a:ext uri="{FF2B5EF4-FFF2-40B4-BE49-F238E27FC236}">
                <a16:creationId xmlns:a16="http://schemas.microsoft.com/office/drawing/2014/main" id="{1A03FF62-0559-C543-68B4-EA8783D0C64B}"/>
              </a:ext>
            </a:extLst>
          </p:cNvPr>
          <p:cNvSpPr>
            <a:spLocks noChangeArrowheads="1"/>
          </p:cNvSpPr>
          <p:nvPr/>
        </p:nvSpPr>
        <p:spPr bwMode="auto">
          <a:xfrm>
            <a:off x="685800" y="6005220"/>
            <a:ext cx="5510419" cy="338554"/>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FFC000"/>
                </a:solidFill>
                <a:effectLst/>
                <a:latin typeface="var(--devsite-code-font-family)"/>
              </a:rPr>
              <a:t>global_average_layer</a:t>
            </a:r>
            <a:r>
              <a:rPr kumimoji="0" lang="en-US" altLang="en-US" sz="1600" b="0" i="0" u="none" strike="noStrike" cap="none" normalizeH="0" baseline="0" dirty="0">
                <a:ln>
                  <a:noFill/>
                </a:ln>
                <a:solidFill>
                  <a:srgbClr val="FFC000"/>
                </a:solidFill>
                <a:effectLst/>
                <a:latin typeface="var(--devsite-code-font-family)"/>
              </a:rPr>
              <a:t> </a:t>
            </a:r>
            <a:r>
              <a:rPr kumimoji="0" lang="en-US" altLang="en-US" sz="1600" b="0" i="0" u="none" strike="noStrike" cap="none" normalizeH="0" baseline="0" dirty="0">
                <a:ln>
                  <a:noFill/>
                </a:ln>
                <a:solidFill>
                  <a:schemeClr val="bg1"/>
                </a:solidFill>
                <a:effectLst/>
                <a:latin typeface="var(--devsite-code-font-family)"/>
              </a:rPr>
              <a:t>= tf.keras.layers.GlobalAveragePooling2D()</a:t>
            </a:r>
            <a:endParaRPr kumimoji="0" lang="en-US" altLang="en-US" sz="36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5949915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C69B4-712B-446E-9FF9-EA83639ADE13}"/>
              </a:ext>
            </a:extLst>
          </p:cNvPr>
          <p:cNvSpPr>
            <a:spLocks noGrp="1"/>
          </p:cNvSpPr>
          <p:nvPr>
            <p:ph type="title"/>
          </p:nvPr>
        </p:nvSpPr>
        <p:spPr>
          <a:xfrm>
            <a:off x="310171" y="73729"/>
            <a:ext cx="8534400" cy="369332"/>
          </a:xfrm>
        </p:spPr>
        <p:txBody>
          <a:bodyPr/>
          <a:lstStyle/>
          <a:p>
            <a:r>
              <a:rPr lang="en-US" dirty="0"/>
              <a:t>TF Example – cont.</a:t>
            </a:r>
          </a:p>
        </p:txBody>
      </p:sp>
      <p:sp>
        <p:nvSpPr>
          <p:cNvPr id="18" name="TextBox 17">
            <a:extLst>
              <a:ext uri="{FF2B5EF4-FFF2-40B4-BE49-F238E27FC236}">
                <a16:creationId xmlns:a16="http://schemas.microsoft.com/office/drawing/2014/main" id="{4593664D-F77F-9CDA-BC1F-7487E999E20C}"/>
              </a:ext>
            </a:extLst>
          </p:cNvPr>
          <p:cNvSpPr txBox="1"/>
          <p:nvPr/>
        </p:nvSpPr>
        <p:spPr>
          <a:xfrm>
            <a:off x="310170" y="539862"/>
            <a:ext cx="8757629" cy="800219"/>
          </a:xfrm>
          <a:prstGeom prst="rect">
            <a:avLst/>
          </a:prstGeom>
          <a:solidFill>
            <a:srgbClr val="FFC000"/>
          </a:solidFill>
        </p:spPr>
        <p:txBody>
          <a:bodyPr wrap="square" rtlCol="0">
            <a:spAutoFit/>
          </a:bodyPr>
          <a:lstStyle/>
          <a:p>
            <a:r>
              <a:rPr kumimoji="0" lang="en-US" altLang="en-US" sz="1800" b="1" i="0" u="none" strike="noStrike" cap="none" normalizeH="0" baseline="0" dirty="0">
                <a:ln>
                  <a:noFill/>
                </a:ln>
                <a:solidFill>
                  <a:srgbClr val="202124"/>
                </a:solidFill>
                <a:effectLst/>
                <a:latin typeface="Roboto" panose="02000000000000000000" pitchFamily="2" charset="0"/>
              </a:rPr>
              <a:t>STEP 4: Apply a</a:t>
            </a:r>
            <a:r>
              <a:rPr kumimoji="0" lang="en-US" altLang="en-US" sz="2800" b="1" i="0" u="none" strike="noStrike" cap="none" normalizeH="0" baseline="0" dirty="0">
                <a:ln>
                  <a:noFill/>
                </a:ln>
                <a:solidFill>
                  <a:srgbClr val="202124"/>
                </a:solidFill>
                <a:effectLst/>
                <a:latin typeface="Roboto" panose="02000000000000000000" pitchFamily="2" charset="0"/>
              </a:rPr>
              <a:t> </a:t>
            </a:r>
            <a:r>
              <a:rPr kumimoji="0" lang="en-US" altLang="en-US" sz="1600" b="1" i="0" u="none" strike="noStrike" cap="none" normalizeH="0" baseline="0" dirty="0" err="1">
                <a:ln>
                  <a:noFill/>
                </a:ln>
                <a:solidFill>
                  <a:schemeClr val="tx1"/>
                </a:solidFill>
                <a:effectLst/>
                <a:latin typeface="var(--devsite-code-font-family)"/>
                <a:hlinkClick r:id="rId2"/>
              </a:rPr>
              <a:t>tf.keras.layers.Dense</a:t>
            </a:r>
            <a:r>
              <a:rPr kumimoji="0" lang="en-US" altLang="en-US" sz="2800" b="1" i="0" u="none" strike="noStrike" cap="none" normalizeH="0" baseline="0" dirty="0">
                <a:ln>
                  <a:noFill/>
                </a:ln>
                <a:solidFill>
                  <a:srgbClr val="202124"/>
                </a:solidFill>
                <a:effectLst/>
                <a:latin typeface="Roboto" panose="02000000000000000000" pitchFamily="2" charset="0"/>
              </a:rPr>
              <a:t> </a:t>
            </a:r>
            <a:r>
              <a:rPr kumimoji="0" lang="en-US" altLang="en-US" sz="1800" b="1" i="0" u="none" strike="noStrike" cap="none" normalizeH="0" baseline="0" dirty="0">
                <a:ln>
                  <a:noFill/>
                </a:ln>
                <a:solidFill>
                  <a:srgbClr val="202124"/>
                </a:solidFill>
                <a:effectLst/>
                <a:latin typeface="Roboto" panose="02000000000000000000" pitchFamily="2" charset="0"/>
              </a:rPr>
              <a:t>layer </a:t>
            </a:r>
            <a:r>
              <a:rPr kumimoji="0" lang="en-US" altLang="en-US" sz="1800" b="0" i="0" u="none" strike="noStrike" cap="none" normalizeH="0" baseline="0" dirty="0">
                <a:ln>
                  <a:noFill/>
                </a:ln>
                <a:solidFill>
                  <a:srgbClr val="202124"/>
                </a:solidFill>
                <a:effectLst/>
                <a:latin typeface="Roboto" panose="02000000000000000000" pitchFamily="2" charset="0"/>
              </a:rPr>
              <a:t>to convert features into a single prediction per image.  </a:t>
            </a:r>
            <a:r>
              <a:rPr lang="en-US" altLang="en-US" dirty="0">
                <a:solidFill>
                  <a:srgbClr val="202124"/>
                </a:solidFill>
                <a:latin typeface="Roboto" panose="02000000000000000000" pitchFamily="2" charset="0"/>
              </a:rPr>
              <a:t>NOTE: there are n output classes, so the Dense layer has n units</a:t>
            </a:r>
            <a:r>
              <a:rPr kumimoji="0" lang="en-US" altLang="en-US" sz="800" b="0" i="0" u="none" strike="noStrike" cap="none" normalizeH="0" baseline="0" dirty="0">
                <a:ln>
                  <a:noFill/>
                </a:ln>
                <a:solidFill>
                  <a:schemeClr val="tx1"/>
                </a:solidFill>
                <a:effectLst/>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9" name="Rectangle 10">
            <a:extLst>
              <a:ext uri="{FF2B5EF4-FFF2-40B4-BE49-F238E27FC236}">
                <a16:creationId xmlns:a16="http://schemas.microsoft.com/office/drawing/2014/main" id="{06D9D40C-CA7F-3336-E119-FC583679B469}"/>
              </a:ext>
            </a:extLst>
          </p:cNvPr>
          <p:cNvSpPr>
            <a:spLocks noChangeArrowheads="1"/>
          </p:cNvSpPr>
          <p:nvPr/>
        </p:nvSpPr>
        <p:spPr bwMode="auto">
          <a:xfrm>
            <a:off x="381000" y="1617080"/>
            <a:ext cx="6478953" cy="707886"/>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92D050"/>
                </a:solidFill>
                <a:effectLst/>
                <a:latin typeface="var(--devsite-code-font-family)"/>
              </a:rPr>
              <a:t>prediction_layer</a:t>
            </a:r>
            <a:r>
              <a:rPr kumimoji="0" lang="en-US" altLang="en-US" sz="2000" b="0" i="0" u="none" strike="noStrike" cap="none" normalizeH="0" baseline="0" dirty="0">
                <a:ln>
                  <a:noFill/>
                </a:ln>
                <a:solidFill>
                  <a:srgbClr val="92D050"/>
                </a:solidFill>
                <a:effectLst/>
                <a:latin typeface="var(--devsite-code-font-family)"/>
              </a:rPr>
              <a:t> </a:t>
            </a:r>
            <a:r>
              <a:rPr kumimoji="0" lang="en-US" altLang="en-US" sz="2000" b="0" i="0" u="none" strike="noStrike" cap="none" normalizeH="0" baseline="0" dirty="0">
                <a:ln>
                  <a:noFill/>
                </a:ln>
                <a:solidFill>
                  <a:schemeClr val="bg1"/>
                </a:solidFill>
                <a:effectLst/>
                <a:latin typeface="var(--devsite-code-font-family)"/>
              </a:rPr>
              <a:t>= </a:t>
            </a:r>
            <a:r>
              <a:rPr kumimoji="0" lang="en-US" altLang="en-US" sz="2000" b="0" i="0" u="none" strike="noStrike" cap="none" normalizeH="0" baseline="0" dirty="0" err="1">
                <a:ln>
                  <a:noFill/>
                </a:ln>
                <a:solidFill>
                  <a:schemeClr val="bg1"/>
                </a:solidFill>
                <a:effectLst/>
                <a:latin typeface="var(--devsite-code-font-family)"/>
              </a:rPr>
              <a:t>tf.keras.layers.Dense</a:t>
            </a:r>
            <a:r>
              <a:rPr kumimoji="0" lang="en-US" altLang="en-US" sz="2000" b="0" i="0" u="none" strike="noStrike" cap="none" normalizeH="0" baseline="0" dirty="0">
                <a:ln>
                  <a:noFill/>
                </a:ln>
                <a:solidFill>
                  <a:schemeClr val="bg1"/>
                </a:solidFill>
                <a:effectLst/>
                <a:latin typeface="var(--devsite-code-font-family)"/>
              </a:rPr>
              <a:t>(n)</a:t>
            </a:r>
            <a:br>
              <a:rPr kumimoji="0" lang="en-US" altLang="en-US" sz="2000" b="0" i="0" u="none" strike="noStrike" cap="none" normalizeH="0" baseline="0" dirty="0">
                <a:ln>
                  <a:noFill/>
                </a:ln>
                <a:solidFill>
                  <a:schemeClr val="bg1"/>
                </a:solidFill>
                <a:effectLst/>
                <a:latin typeface="var(--devsite-code-font-family)"/>
              </a:rPr>
            </a:br>
            <a:r>
              <a:rPr kumimoji="0" lang="en-US" altLang="en-US" sz="2000" b="0" i="0" u="none" strike="noStrike" cap="none" normalizeH="0" baseline="0" dirty="0" err="1">
                <a:ln>
                  <a:noFill/>
                </a:ln>
                <a:solidFill>
                  <a:schemeClr val="bg1"/>
                </a:solidFill>
                <a:effectLst/>
                <a:latin typeface="var(--devsite-code-font-family)"/>
              </a:rPr>
              <a:t>prediction_batch</a:t>
            </a:r>
            <a:r>
              <a:rPr kumimoji="0" lang="en-US" altLang="en-US" sz="2000" b="0" i="0" u="none" strike="noStrike" cap="none" normalizeH="0" baseline="0" dirty="0">
                <a:ln>
                  <a:noFill/>
                </a:ln>
                <a:solidFill>
                  <a:schemeClr val="bg1"/>
                </a:solidFill>
                <a:effectLst/>
                <a:latin typeface="var(--devsite-code-font-family)"/>
              </a:rPr>
              <a:t> = </a:t>
            </a:r>
            <a:r>
              <a:rPr kumimoji="0" lang="en-US" altLang="en-US" sz="2000" b="0" i="0" u="none" strike="noStrike" cap="none" normalizeH="0" baseline="0" dirty="0" err="1">
                <a:ln>
                  <a:noFill/>
                </a:ln>
                <a:solidFill>
                  <a:schemeClr val="bg1"/>
                </a:solidFill>
                <a:effectLst/>
                <a:latin typeface="var(--devsite-code-font-family)"/>
              </a:rPr>
              <a:t>prediction_layer</a:t>
            </a:r>
            <a:r>
              <a:rPr kumimoji="0" lang="en-US" altLang="en-US" sz="2000" b="0" i="0" u="none" strike="noStrike" cap="none" normalizeH="0" baseline="0" dirty="0">
                <a:ln>
                  <a:noFill/>
                </a:ln>
                <a:solidFill>
                  <a:schemeClr val="bg1"/>
                </a:solidFill>
                <a:effectLst/>
                <a:latin typeface="var(--devsite-code-font-family)"/>
              </a:rPr>
              <a:t>(</a:t>
            </a:r>
            <a:r>
              <a:rPr kumimoji="0" lang="en-US" altLang="en-US" sz="2000" b="0" i="0" u="none" strike="noStrike" cap="none" normalizeH="0" baseline="0" dirty="0" err="1">
                <a:ln>
                  <a:noFill/>
                </a:ln>
                <a:solidFill>
                  <a:schemeClr val="bg1"/>
                </a:solidFill>
                <a:effectLst/>
                <a:latin typeface="var(--devsite-code-font-family)"/>
              </a:rPr>
              <a:t>feature_batch_average</a:t>
            </a:r>
            <a:r>
              <a:rPr kumimoji="0" lang="en-US" altLang="en-US" sz="2000" b="0" i="0" u="none" strike="noStrike" cap="none" normalizeH="0" baseline="0" dirty="0">
                <a:ln>
                  <a:noFill/>
                </a:ln>
                <a:solidFill>
                  <a:schemeClr val="bg1"/>
                </a:solidFill>
                <a:effectLst/>
                <a:latin typeface="var(--devsite-code-font-family)"/>
              </a:rPr>
              <a:t>)</a:t>
            </a:r>
            <a:endParaRPr kumimoji="0" lang="en-US" altLang="en-US" sz="4400" b="0" i="0" u="none" strike="noStrike" cap="none" normalizeH="0" baseline="0" dirty="0">
              <a:ln>
                <a:noFill/>
              </a:ln>
              <a:solidFill>
                <a:schemeClr val="bg1"/>
              </a:solidFill>
              <a:effectLst/>
              <a:latin typeface="Arial" panose="020B0604020202020204" pitchFamily="34" charset="0"/>
            </a:endParaRPr>
          </a:p>
        </p:txBody>
      </p:sp>
      <p:sp>
        <p:nvSpPr>
          <p:cNvPr id="2" name="TextBox 1">
            <a:extLst>
              <a:ext uri="{FF2B5EF4-FFF2-40B4-BE49-F238E27FC236}">
                <a16:creationId xmlns:a16="http://schemas.microsoft.com/office/drawing/2014/main" id="{489CBE60-6EE1-CF43-0FA5-585D052615D9}"/>
              </a:ext>
            </a:extLst>
          </p:cNvPr>
          <p:cNvSpPr txBox="1"/>
          <p:nvPr/>
        </p:nvSpPr>
        <p:spPr>
          <a:xfrm>
            <a:off x="400050" y="2905780"/>
            <a:ext cx="5120312" cy="369332"/>
          </a:xfrm>
          <a:prstGeom prst="rect">
            <a:avLst/>
          </a:prstGeom>
          <a:solidFill>
            <a:srgbClr val="FFC000"/>
          </a:solidFill>
        </p:spPr>
        <p:txBody>
          <a:bodyPr wrap="none" rtlCol="0">
            <a:spAutoFit/>
          </a:bodyPr>
          <a:lstStyle/>
          <a:p>
            <a:r>
              <a:rPr kumimoji="0" lang="en-US" altLang="en-US" sz="1800" b="1" i="0" u="none" strike="noStrike" cap="none" normalizeH="0" baseline="0" dirty="0">
                <a:ln>
                  <a:noFill/>
                </a:ln>
                <a:solidFill>
                  <a:srgbClr val="202124"/>
                </a:solidFill>
                <a:effectLst/>
                <a:latin typeface="Roboto" panose="02000000000000000000" pitchFamily="2" charset="0"/>
              </a:rPr>
              <a:t>STEP 5: Put everything together into one model</a:t>
            </a:r>
            <a:endParaRPr kumimoji="0" lang="en-US" altLang="en-US" sz="2800" b="1" i="0" u="none" strike="noStrike" cap="none" normalizeH="0" baseline="0" dirty="0">
              <a:ln>
                <a:noFill/>
              </a:ln>
              <a:solidFill>
                <a:schemeClr val="tx1"/>
              </a:solidFill>
              <a:effectLst/>
              <a:latin typeface="Arial" panose="020B0604020202020204" pitchFamily="34" charset="0"/>
            </a:endParaRPr>
          </a:p>
        </p:txBody>
      </p:sp>
      <p:sp>
        <p:nvSpPr>
          <p:cNvPr id="3" name="Rectangle 1">
            <a:extLst>
              <a:ext uri="{FF2B5EF4-FFF2-40B4-BE49-F238E27FC236}">
                <a16:creationId xmlns:a16="http://schemas.microsoft.com/office/drawing/2014/main" id="{04B69D5F-D0AF-AC02-C401-6030A7CDA434}"/>
              </a:ext>
            </a:extLst>
          </p:cNvPr>
          <p:cNvSpPr>
            <a:spLocks noChangeArrowheads="1"/>
          </p:cNvSpPr>
          <p:nvPr/>
        </p:nvSpPr>
        <p:spPr bwMode="auto">
          <a:xfrm>
            <a:off x="381000" y="3275112"/>
            <a:ext cx="4672946" cy="2554545"/>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000" dirty="0">
                <a:solidFill>
                  <a:schemeClr val="bg1"/>
                </a:solidFill>
                <a:latin typeface="var(--devsite-code-font-family)"/>
              </a:rPr>
              <a:t>inputs = </a:t>
            </a:r>
            <a:r>
              <a:rPr lang="en-US" altLang="en-US" sz="2000" dirty="0" err="1">
                <a:solidFill>
                  <a:schemeClr val="bg1"/>
                </a:solidFill>
                <a:latin typeface="var(--devsite-code-font-family)"/>
              </a:rPr>
              <a:t>tf.keras.Input</a:t>
            </a:r>
            <a:r>
              <a:rPr lang="en-US" altLang="en-US" sz="2000" dirty="0">
                <a:solidFill>
                  <a:schemeClr val="bg1"/>
                </a:solidFill>
                <a:latin typeface="var(--devsite-code-font-family)"/>
              </a:rPr>
              <a:t>(shape=(160, 160, 3))</a:t>
            </a:r>
            <a:br>
              <a:rPr lang="en-US" altLang="en-US" sz="2000" dirty="0">
                <a:solidFill>
                  <a:schemeClr val="bg1"/>
                </a:solidFill>
                <a:latin typeface="var(--devsite-code-font-family)"/>
              </a:rPr>
            </a:br>
            <a:r>
              <a:rPr lang="en-US" altLang="en-US" sz="2000" dirty="0">
                <a:solidFill>
                  <a:schemeClr val="bg1"/>
                </a:solidFill>
                <a:latin typeface="var(--devsite-code-font-family)"/>
              </a:rPr>
              <a:t>x = </a:t>
            </a:r>
            <a:r>
              <a:rPr lang="en-US" altLang="en-US" sz="2000" dirty="0" err="1">
                <a:solidFill>
                  <a:schemeClr val="bg1"/>
                </a:solidFill>
                <a:latin typeface="var(--devsite-code-font-family)"/>
              </a:rPr>
              <a:t>data_augmentation</a:t>
            </a:r>
            <a:r>
              <a:rPr lang="en-US" altLang="en-US" sz="2000" dirty="0">
                <a:solidFill>
                  <a:schemeClr val="bg1"/>
                </a:solidFill>
                <a:latin typeface="var(--devsite-code-font-family)"/>
              </a:rPr>
              <a:t>(inputs)</a:t>
            </a:r>
            <a:br>
              <a:rPr lang="en-US" altLang="en-US" sz="2000" dirty="0">
                <a:solidFill>
                  <a:schemeClr val="bg1"/>
                </a:solidFill>
                <a:latin typeface="var(--devsite-code-font-family)"/>
              </a:rPr>
            </a:br>
            <a:r>
              <a:rPr lang="en-US" altLang="en-US" sz="2000" dirty="0">
                <a:solidFill>
                  <a:schemeClr val="bg1"/>
                </a:solidFill>
                <a:latin typeface="var(--devsite-code-font-family)"/>
              </a:rPr>
              <a:t>x = </a:t>
            </a:r>
            <a:r>
              <a:rPr lang="en-US" altLang="en-US" sz="2000" dirty="0" err="1">
                <a:solidFill>
                  <a:schemeClr val="bg1"/>
                </a:solidFill>
                <a:latin typeface="var(--devsite-code-font-family)"/>
              </a:rPr>
              <a:t>preprocess_input</a:t>
            </a:r>
            <a:r>
              <a:rPr lang="en-US" altLang="en-US" sz="2000" dirty="0">
                <a:solidFill>
                  <a:schemeClr val="bg1"/>
                </a:solidFill>
                <a:latin typeface="var(--devsite-code-font-family)"/>
              </a:rPr>
              <a:t>(x)</a:t>
            </a:r>
            <a:br>
              <a:rPr lang="en-US" altLang="en-US" sz="2000" dirty="0">
                <a:solidFill>
                  <a:schemeClr val="bg1"/>
                </a:solidFill>
                <a:latin typeface="var(--devsite-code-font-family)"/>
              </a:rPr>
            </a:br>
            <a:r>
              <a:rPr lang="en-US" altLang="en-US" sz="2000" dirty="0">
                <a:solidFill>
                  <a:schemeClr val="bg1"/>
                </a:solidFill>
                <a:latin typeface="var(--devsite-code-font-family)"/>
              </a:rPr>
              <a:t>x = </a:t>
            </a:r>
            <a:r>
              <a:rPr lang="en-US" altLang="en-US" sz="2000" dirty="0" err="1">
                <a:solidFill>
                  <a:srgbClr val="00B0F0"/>
                </a:solidFill>
                <a:latin typeface="var(--devsite-code-font-family)"/>
              </a:rPr>
              <a:t>base_model</a:t>
            </a:r>
            <a:r>
              <a:rPr lang="en-US" altLang="en-US" sz="2000" dirty="0">
                <a:solidFill>
                  <a:srgbClr val="00B0F0"/>
                </a:solidFill>
                <a:latin typeface="var(--devsite-code-font-family)"/>
              </a:rPr>
              <a:t>(x, training=False)</a:t>
            </a:r>
            <a:br>
              <a:rPr lang="en-US" altLang="en-US" sz="2000" dirty="0">
                <a:solidFill>
                  <a:srgbClr val="00B0F0"/>
                </a:solidFill>
                <a:latin typeface="var(--devsite-code-font-family)"/>
              </a:rPr>
            </a:br>
            <a:r>
              <a:rPr lang="en-US" altLang="en-US" sz="2000" dirty="0">
                <a:solidFill>
                  <a:schemeClr val="bg1"/>
                </a:solidFill>
                <a:latin typeface="var(--devsite-code-font-family)"/>
              </a:rPr>
              <a:t>x = </a:t>
            </a:r>
            <a:r>
              <a:rPr lang="en-US" altLang="en-US" sz="2000" dirty="0" err="1">
                <a:solidFill>
                  <a:srgbClr val="FFC000"/>
                </a:solidFill>
                <a:latin typeface="var(--devsite-code-font-family)"/>
              </a:rPr>
              <a:t>global_average_layer</a:t>
            </a:r>
            <a:r>
              <a:rPr lang="en-US" altLang="en-US" sz="2000" dirty="0">
                <a:solidFill>
                  <a:srgbClr val="FFC000"/>
                </a:solidFill>
                <a:latin typeface="var(--devsite-code-font-family)"/>
              </a:rPr>
              <a:t>(x)</a:t>
            </a:r>
            <a:br>
              <a:rPr lang="en-US" altLang="en-US" sz="2000" dirty="0">
                <a:solidFill>
                  <a:schemeClr val="bg1"/>
                </a:solidFill>
                <a:latin typeface="var(--devsite-code-font-family)"/>
              </a:rPr>
            </a:br>
            <a:r>
              <a:rPr lang="en-US" altLang="en-US" sz="2000" dirty="0">
                <a:solidFill>
                  <a:schemeClr val="bg1"/>
                </a:solidFill>
                <a:latin typeface="var(--devsite-code-font-family)"/>
              </a:rPr>
              <a:t>x = </a:t>
            </a:r>
            <a:r>
              <a:rPr lang="en-US" altLang="en-US" sz="2000" dirty="0" err="1">
                <a:solidFill>
                  <a:schemeClr val="bg1"/>
                </a:solidFill>
                <a:latin typeface="var(--devsite-code-font-family)"/>
              </a:rPr>
              <a:t>tf.keras.layers.Dropout</a:t>
            </a:r>
            <a:r>
              <a:rPr lang="en-US" altLang="en-US" sz="2000" dirty="0">
                <a:solidFill>
                  <a:schemeClr val="bg1"/>
                </a:solidFill>
                <a:latin typeface="var(--devsite-code-font-family)"/>
              </a:rPr>
              <a:t>(0.2)(x)</a:t>
            </a:r>
            <a:br>
              <a:rPr lang="en-US" altLang="en-US" sz="2000" dirty="0">
                <a:solidFill>
                  <a:schemeClr val="bg1"/>
                </a:solidFill>
                <a:latin typeface="var(--devsite-code-font-family)"/>
              </a:rPr>
            </a:br>
            <a:r>
              <a:rPr lang="en-US" altLang="en-US" sz="2000" dirty="0">
                <a:solidFill>
                  <a:schemeClr val="bg1"/>
                </a:solidFill>
                <a:latin typeface="var(--devsite-code-font-family)"/>
              </a:rPr>
              <a:t>outputs = </a:t>
            </a:r>
            <a:r>
              <a:rPr lang="en-US" altLang="en-US" sz="2000" dirty="0" err="1">
                <a:solidFill>
                  <a:srgbClr val="92D050"/>
                </a:solidFill>
                <a:latin typeface="var(--devsite-code-font-family)"/>
              </a:rPr>
              <a:t>prediction_layer</a:t>
            </a:r>
            <a:r>
              <a:rPr lang="en-US" altLang="en-US" sz="2000" dirty="0">
                <a:solidFill>
                  <a:srgbClr val="92D050"/>
                </a:solidFill>
                <a:latin typeface="var(--devsite-code-font-family)"/>
              </a:rPr>
              <a:t>(x)</a:t>
            </a:r>
            <a:br>
              <a:rPr lang="en-US" altLang="en-US" sz="2000" dirty="0">
                <a:solidFill>
                  <a:srgbClr val="92D050"/>
                </a:solidFill>
                <a:latin typeface="var(--devsite-code-font-family)"/>
              </a:rPr>
            </a:br>
            <a:r>
              <a:rPr lang="en-US" altLang="en-US" sz="2000" dirty="0">
                <a:solidFill>
                  <a:schemeClr val="bg1"/>
                </a:solidFill>
                <a:latin typeface="var(--devsite-code-font-family)"/>
              </a:rPr>
              <a:t>model = </a:t>
            </a:r>
            <a:r>
              <a:rPr lang="en-US" altLang="en-US" sz="2000" dirty="0" err="1">
                <a:solidFill>
                  <a:schemeClr val="bg1"/>
                </a:solidFill>
                <a:latin typeface="var(--devsite-code-font-family)"/>
              </a:rPr>
              <a:t>tf.keras.Model</a:t>
            </a:r>
            <a:r>
              <a:rPr lang="en-US" altLang="en-US" sz="2000" dirty="0">
                <a:solidFill>
                  <a:schemeClr val="bg1"/>
                </a:solidFill>
                <a:latin typeface="var(--devsite-code-font-family)"/>
              </a:rPr>
              <a:t>(inputs, outputs) </a:t>
            </a:r>
          </a:p>
        </p:txBody>
      </p:sp>
    </p:spTree>
    <p:extLst>
      <p:ext uri="{BB962C8B-B14F-4D97-AF65-F5344CB8AC3E}">
        <p14:creationId xmlns:p14="http://schemas.microsoft.com/office/powerpoint/2010/main" val="37097048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BDAFE3-8AF5-469F-BEA5-4B6CE33603BF}"/>
              </a:ext>
            </a:extLst>
          </p:cNvPr>
          <p:cNvSpPr>
            <a:spLocks noGrp="1"/>
          </p:cNvSpPr>
          <p:nvPr>
            <p:ph idx="1"/>
          </p:nvPr>
        </p:nvSpPr>
        <p:spPr>
          <a:xfrm>
            <a:off x="348343" y="2209800"/>
            <a:ext cx="7620000" cy="4800600"/>
          </a:xfrm>
        </p:spPr>
        <p:txBody>
          <a:bodyPr>
            <a:normAutofit/>
          </a:bodyPr>
          <a:lstStyle/>
          <a:p>
            <a:r>
              <a:rPr lang="en-US" dirty="0"/>
              <a:t>Choose an architecture you like, and a model trained ideally with similar images (maybe have some of the classes already in the model, the images are similar – like natural versus man made scenes, indoor, outdoor, </a:t>
            </a:r>
            <a:r>
              <a:rPr lang="en-US" dirty="0" err="1"/>
              <a:t>etc</a:t>
            </a:r>
            <a:r>
              <a:rPr lang="en-US" dirty="0"/>
              <a:t>)</a:t>
            </a:r>
          </a:p>
          <a:p>
            <a:endParaRPr lang="en-US" dirty="0"/>
          </a:p>
          <a:p>
            <a:r>
              <a:rPr lang="en-US" dirty="0"/>
              <a:t>Sources for models (many—here are a few):</a:t>
            </a:r>
          </a:p>
          <a:p>
            <a:pPr lvl="1"/>
            <a:r>
              <a:rPr lang="en-US" dirty="0">
                <a:hlinkClick r:id="rId2"/>
              </a:rPr>
              <a:t>https://modelzoo.co/</a:t>
            </a:r>
            <a:r>
              <a:rPr lang="en-US" dirty="0"/>
              <a:t> </a:t>
            </a:r>
          </a:p>
          <a:p>
            <a:pPr lvl="1"/>
            <a:r>
              <a:rPr lang="en-US" dirty="0">
                <a:hlinkClick r:id="rId3"/>
              </a:rPr>
              <a:t>https://paperswithcode.com/sota</a:t>
            </a:r>
            <a:r>
              <a:rPr lang="en-US" dirty="0"/>
              <a:t> </a:t>
            </a:r>
          </a:p>
          <a:p>
            <a:pPr lvl="1"/>
            <a:r>
              <a:rPr lang="en-US" dirty="0">
                <a:hlinkClick r:id="rId4"/>
              </a:rPr>
              <a:t>https://tfhub.dev/</a:t>
            </a:r>
            <a:r>
              <a:rPr lang="en-US" dirty="0"/>
              <a:t> </a:t>
            </a:r>
          </a:p>
          <a:p>
            <a:pPr lvl="1"/>
            <a:r>
              <a:rPr lang="en-US" dirty="0">
                <a:hlinkClick r:id="rId5"/>
              </a:rPr>
              <a:t>https://www.tensorflow.org/hub</a:t>
            </a:r>
            <a:r>
              <a:rPr lang="en-US" dirty="0"/>
              <a:t> </a:t>
            </a:r>
          </a:p>
          <a:p>
            <a:pPr marL="114300" indent="0">
              <a:buNone/>
            </a:pPr>
            <a:r>
              <a:rPr lang="en-US" dirty="0"/>
              <a:t>Read on </a:t>
            </a:r>
            <a:r>
              <a:rPr lang="en-US" dirty="0" err="1"/>
              <a:t>tensorflow</a:t>
            </a:r>
            <a:r>
              <a:rPr lang="en-US" dirty="0"/>
              <a:t> about Transfer Learning: </a:t>
            </a:r>
            <a:r>
              <a:rPr lang="en-US" dirty="0">
                <a:hlinkClick r:id="rId6"/>
              </a:rPr>
              <a:t>https://www.tensorflow.org/tutorials/images/transfer_learning</a:t>
            </a:r>
            <a:r>
              <a:rPr lang="en-US" dirty="0"/>
              <a:t> </a:t>
            </a:r>
          </a:p>
        </p:txBody>
      </p:sp>
      <p:sp>
        <p:nvSpPr>
          <p:cNvPr id="8" name="Title 1">
            <a:extLst>
              <a:ext uri="{FF2B5EF4-FFF2-40B4-BE49-F238E27FC236}">
                <a16:creationId xmlns:a16="http://schemas.microsoft.com/office/drawing/2014/main" id="{4D0C69B4-712B-446E-9FF9-EA83639ADE13}"/>
              </a:ext>
            </a:extLst>
          </p:cNvPr>
          <p:cNvSpPr>
            <a:spLocks noGrp="1"/>
          </p:cNvSpPr>
          <p:nvPr>
            <p:ph type="title"/>
          </p:nvPr>
        </p:nvSpPr>
        <p:spPr>
          <a:xfrm>
            <a:off x="381000" y="489857"/>
            <a:ext cx="7620000" cy="1143000"/>
          </a:xfrm>
        </p:spPr>
        <p:txBody>
          <a:bodyPr/>
          <a:lstStyle/>
          <a:p>
            <a:r>
              <a:rPr lang="en-US" dirty="0"/>
              <a:t>Lack of Training Data </a:t>
            </a:r>
            <a:r>
              <a:rPr lang="en-US" dirty="0">
                <a:sym typeface="Wingdings" panose="05000000000000000000" pitchFamily="2" charset="2"/>
              </a:rPr>
              <a:t> </a:t>
            </a:r>
            <a:r>
              <a:rPr lang="en-US" dirty="0"/>
              <a:t>Transfer Learning </a:t>
            </a:r>
          </a:p>
        </p:txBody>
      </p:sp>
    </p:spTree>
    <p:extLst>
      <p:ext uri="{BB962C8B-B14F-4D97-AF65-F5344CB8AC3E}">
        <p14:creationId xmlns:p14="http://schemas.microsoft.com/office/powerpoint/2010/main" val="17068673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C69B4-712B-446E-9FF9-EA83639ADE13}"/>
              </a:ext>
            </a:extLst>
          </p:cNvPr>
          <p:cNvSpPr>
            <a:spLocks noGrp="1"/>
          </p:cNvSpPr>
          <p:nvPr>
            <p:ph type="title"/>
          </p:nvPr>
        </p:nvSpPr>
        <p:spPr>
          <a:xfrm>
            <a:off x="76200" y="19050"/>
            <a:ext cx="9067800" cy="369332"/>
          </a:xfrm>
          <a:solidFill>
            <a:schemeClr val="bg1"/>
          </a:solidFill>
        </p:spPr>
        <p:txBody>
          <a:bodyPr/>
          <a:lstStyle/>
          <a:p>
            <a:r>
              <a:rPr lang="en-US" dirty="0"/>
              <a:t>TF Example 2 </a:t>
            </a:r>
            <a:r>
              <a:rPr lang="en-US" dirty="0">
                <a:sym typeface="Wingdings" panose="05000000000000000000" pitchFamily="2" charset="2"/>
              </a:rPr>
              <a:t> modify </a:t>
            </a:r>
            <a:r>
              <a:rPr lang="en-US" dirty="0"/>
              <a:t>STEP2</a:t>
            </a:r>
          </a:p>
        </p:txBody>
      </p:sp>
      <p:sp>
        <p:nvSpPr>
          <p:cNvPr id="5" name="TextBox 4">
            <a:extLst>
              <a:ext uri="{FF2B5EF4-FFF2-40B4-BE49-F238E27FC236}">
                <a16:creationId xmlns:a16="http://schemas.microsoft.com/office/drawing/2014/main" id="{4858322A-F1BB-F1A5-37F4-DA4E7587E72D}"/>
              </a:ext>
            </a:extLst>
          </p:cNvPr>
          <p:cNvSpPr txBox="1"/>
          <p:nvPr/>
        </p:nvSpPr>
        <p:spPr>
          <a:xfrm>
            <a:off x="435429" y="578751"/>
            <a:ext cx="8349342" cy="369332"/>
          </a:xfrm>
          <a:prstGeom prst="rect">
            <a:avLst/>
          </a:prstGeom>
          <a:solidFill>
            <a:srgbClr val="FFC000"/>
          </a:solidFill>
        </p:spPr>
        <p:txBody>
          <a:bodyPr wrap="square" rtlCol="0">
            <a:spAutoFit/>
          </a:bodyPr>
          <a:lstStyle/>
          <a:p>
            <a:r>
              <a:rPr lang="en-US" i="0" dirty="0">
                <a:solidFill>
                  <a:srgbClr val="202124"/>
                </a:solidFill>
                <a:effectLst/>
                <a:latin typeface="Roboto" panose="02000000000000000000" pitchFamily="2" charset="0"/>
              </a:rPr>
              <a:t>HERE we are going to unfreeze some of the “feature extractor” pretrained model</a:t>
            </a:r>
            <a:endParaRPr lang="en-US" sz="1600" b="0" i="0" dirty="0">
              <a:solidFill>
                <a:srgbClr val="202124"/>
              </a:solidFill>
              <a:effectLst/>
              <a:latin typeface="Roboto" panose="02000000000000000000" pitchFamily="2" charset="0"/>
            </a:endParaRPr>
          </a:p>
        </p:txBody>
      </p:sp>
      <p:sp>
        <p:nvSpPr>
          <p:cNvPr id="9" name="Rectangle 4">
            <a:extLst>
              <a:ext uri="{FF2B5EF4-FFF2-40B4-BE49-F238E27FC236}">
                <a16:creationId xmlns:a16="http://schemas.microsoft.com/office/drawing/2014/main" id="{BF7BAEB9-CAC9-2E38-7044-21D7475F98F9}"/>
              </a:ext>
            </a:extLst>
          </p:cNvPr>
          <p:cNvSpPr>
            <a:spLocks noChangeArrowheads="1"/>
          </p:cNvSpPr>
          <p:nvPr/>
        </p:nvSpPr>
        <p:spPr bwMode="auto">
          <a:xfrm>
            <a:off x="685800" y="1845652"/>
            <a:ext cx="2962414" cy="276999"/>
          </a:xfrm>
          <a:prstGeom prst="rect">
            <a:avLst/>
          </a:prstGeom>
          <a:solidFill>
            <a:schemeClr val="tx1"/>
          </a:solidFill>
          <a:ln>
            <a:noFill/>
          </a:ln>
          <a:effec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bg1"/>
                </a:solidFill>
                <a:effectLst/>
                <a:latin typeface="Arial Unicode MS"/>
              </a:rPr>
              <a:t>base_model.trainable</a:t>
            </a:r>
            <a:r>
              <a:rPr kumimoji="0" lang="en-US" altLang="en-US" b="0" i="0" u="none" strike="noStrike" cap="none" normalizeH="0" baseline="0" dirty="0">
                <a:ln>
                  <a:noFill/>
                </a:ln>
                <a:solidFill>
                  <a:schemeClr val="bg1"/>
                </a:solidFill>
                <a:effectLst/>
                <a:latin typeface="Arial Unicode MS"/>
              </a:rPr>
              <a:t> = True</a:t>
            </a:r>
            <a:r>
              <a:rPr kumimoji="0" lang="en-US" altLang="en-US" sz="1100" b="0" i="0" u="none" strike="noStrike" cap="none" normalizeH="0" baseline="0" dirty="0">
                <a:ln>
                  <a:noFill/>
                </a:ln>
                <a:solidFill>
                  <a:schemeClr val="bg1"/>
                </a:solidFill>
                <a:effectLst/>
              </a:rPr>
              <a:t> </a:t>
            </a:r>
            <a:endParaRPr kumimoji="0" lang="en-US" altLang="en-US" sz="4000" b="0" i="0" u="none" strike="noStrike" cap="none" normalizeH="0" baseline="0" dirty="0">
              <a:ln>
                <a:noFill/>
              </a:ln>
              <a:solidFill>
                <a:schemeClr val="bg1"/>
              </a:solidFill>
              <a:effectLst/>
              <a:latin typeface="Arial" panose="020B0604020202020204" pitchFamily="34" charset="0"/>
            </a:endParaRPr>
          </a:p>
        </p:txBody>
      </p:sp>
      <p:sp>
        <p:nvSpPr>
          <p:cNvPr id="10" name="TextBox 9">
            <a:extLst>
              <a:ext uri="{FF2B5EF4-FFF2-40B4-BE49-F238E27FC236}">
                <a16:creationId xmlns:a16="http://schemas.microsoft.com/office/drawing/2014/main" id="{04B1611A-04B2-BAE9-E12A-F85E96A1A4E4}"/>
              </a:ext>
            </a:extLst>
          </p:cNvPr>
          <p:cNvSpPr txBox="1"/>
          <p:nvPr/>
        </p:nvSpPr>
        <p:spPr>
          <a:xfrm>
            <a:off x="657225" y="1173817"/>
            <a:ext cx="6048375" cy="369332"/>
          </a:xfrm>
          <a:prstGeom prst="rect">
            <a:avLst/>
          </a:prstGeom>
          <a:solidFill>
            <a:srgbClr val="FFC000"/>
          </a:solidFill>
        </p:spPr>
        <p:txBody>
          <a:bodyPr wrap="square" rtlCol="0">
            <a:spAutoFit/>
          </a:bodyPr>
          <a:lstStyle/>
          <a:p>
            <a:r>
              <a:rPr lang="en-US" b="1" i="0" dirty="0">
                <a:solidFill>
                  <a:srgbClr val="202124"/>
                </a:solidFill>
                <a:effectLst/>
                <a:latin typeface="Roboto" panose="02000000000000000000" pitchFamily="2" charset="0"/>
              </a:rPr>
              <a:t>STEP 2 –part 1: </a:t>
            </a:r>
            <a:r>
              <a:rPr lang="en-US" b="0" i="0" dirty="0">
                <a:solidFill>
                  <a:srgbClr val="202124"/>
                </a:solidFill>
                <a:effectLst/>
                <a:latin typeface="Roboto" panose="02000000000000000000" pitchFamily="2" charset="0"/>
              </a:rPr>
              <a:t>Specify the </a:t>
            </a:r>
            <a:r>
              <a:rPr lang="en-US" b="0" i="0" dirty="0" err="1">
                <a:solidFill>
                  <a:srgbClr val="202124"/>
                </a:solidFill>
                <a:effectLst/>
                <a:latin typeface="Roboto" panose="02000000000000000000" pitchFamily="2" charset="0"/>
              </a:rPr>
              <a:t>base_model</a:t>
            </a:r>
            <a:r>
              <a:rPr lang="en-US" b="0" i="0" dirty="0">
                <a:solidFill>
                  <a:srgbClr val="202124"/>
                </a:solidFill>
                <a:effectLst/>
                <a:latin typeface="Roboto" panose="02000000000000000000" pitchFamily="2" charset="0"/>
              </a:rPr>
              <a:t> as TRAINABLE </a:t>
            </a:r>
          </a:p>
        </p:txBody>
      </p:sp>
      <p:sp>
        <p:nvSpPr>
          <p:cNvPr id="11" name="TextBox 10">
            <a:extLst>
              <a:ext uri="{FF2B5EF4-FFF2-40B4-BE49-F238E27FC236}">
                <a16:creationId xmlns:a16="http://schemas.microsoft.com/office/drawing/2014/main" id="{0B23482C-B903-1C04-0DB9-048E6AD2D6D5}"/>
              </a:ext>
            </a:extLst>
          </p:cNvPr>
          <p:cNvSpPr txBox="1"/>
          <p:nvPr/>
        </p:nvSpPr>
        <p:spPr>
          <a:xfrm>
            <a:off x="666750" y="2687537"/>
            <a:ext cx="8610600" cy="646331"/>
          </a:xfrm>
          <a:prstGeom prst="rect">
            <a:avLst/>
          </a:prstGeom>
          <a:solidFill>
            <a:srgbClr val="FFC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02124"/>
                </a:solidFill>
                <a:effectLst/>
                <a:latin typeface="Arial" panose="020B0604020202020204" pitchFamily="34" charset="0"/>
              </a:rPr>
              <a:t>STEP 2 –part 2: </a:t>
            </a:r>
            <a:r>
              <a:rPr kumimoji="0" lang="en-US" altLang="en-US" i="0" u="none" strike="noStrike" cap="none" normalizeH="0" baseline="0" dirty="0">
                <a:ln>
                  <a:noFill/>
                </a:ln>
                <a:solidFill>
                  <a:srgbClr val="202124"/>
                </a:solidFill>
                <a:effectLst/>
                <a:latin typeface="Arial" panose="020B0604020202020204" pitchFamily="34" charset="0"/>
              </a:rPr>
              <a:t>specify which bottom layers(beginning) are frozen, the rest are retrained</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15340951-A1E1-CA6C-E4FD-CCAAB29C769F}"/>
              </a:ext>
            </a:extLst>
          </p:cNvPr>
          <p:cNvSpPr>
            <a:spLocks noChangeArrowheads="1"/>
          </p:cNvSpPr>
          <p:nvPr/>
        </p:nvSpPr>
        <p:spPr bwMode="auto">
          <a:xfrm>
            <a:off x="685800" y="3370260"/>
            <a:ext cx="5943600" cy="2215991"/>
          </a:xfrm>
          <a:prstGeom prst="rect">
            <a:avLst/>
          </a:prstGeom>
          <a:solidFill>
            <a:schemeClr val="tx1"/>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Arial Unicode MS"/>
              </a:rPr>
              <a:t># NOTE: this </a:t>
            </a:r>
            <a:r>
              <a:rPr kumimoji="0" lang="en-US" altLang="en-US" b="0" i="0" u="none" strike="noStrike" cap="none" normalizeH="0" baseline="0" dirty="0" err="1">
                <a:ln>
                  <a:noFill/>
                </a:ln>
                <a:solidFill>
                  <a:schemeClr val="bg1"/>
                </a:solidFill>
                <a:effectLst/>
                <a:latin typeface="Arial Unicode MS"/>
              </a:rPr>
              <a:t>base_model</a:t>
            </a:r>
            <a:r>
              <a:rPr kumimoji="0" lang="en-US" altLang="en-US" b="0" i="0" u="none" strike="noStrike" cap="none" normalizeH="0" baseline="0" dirty="0">
                <a:ln>
                  <a:noFill/>
                </a:ln>
                <a:solidFill>
                  <a:schemeClr val="bg1"/>
                </a:solidFill>
                <a:effectLst/>
                <a:latin typeface="Arial Unicode MS"/>
              </a:rPr>
              <a:t> has 154 layers</a:t>
            </a:r>
            <a:br>
              <a:rPr kumimoji="0" lang="en-US" altLang="en-US" b="0" i="0" u="none" strike="noStrike" cap="none" normalizeH="0" baseline="0" dirty="0">
                <a:ln>
                  <a:noFill/>
                </a:ln>
                <a:solidFill>
                  <a:schemeClr val="bg1"/>
                </a:solidFill>
                <a:effectLst/>
                <a:latin typeface="Arial Unicode MS"/>
              </a:rPr>
            </a:br>
            <a:br>
              <a:rPr kumimoji="0" lang="en-US" altLang="en-US" b="0" i="0" u="none" strike="noStrike" cap="none" normalizeH="0" baseline="0" dirty="0">
                <a:ln>
                  <a:noFill/>
                </a:ln>
                <a:solidFill>
                  <a:schemeClr val="bg1"/>
                </a:solidFill>
                <a:effectLst/>
                <a:latin typeface="Arial Unicode MS"/>
              </a:rPr>
            </a:br>
            <a:r>
              <a:rPr kumimoji="0" lang="en-US" altLang="en-US" b="0" i="0" u="none" strike="noStrike" cap="none" normalizeH="0" baseline="0" dirty="0">
                <a:ln>
                  <a:noFill/>
                </a:ln>
                <a:solidFill>
                  <a:schemeClr val="bg1"/>
                </a:solidFill>
                <a:effectLst/>
                <a:latin typeface="Arial Unicode MS"/>
              </a:rPr>
              <a:t># Fine-tune from this layer onwards</a:t>
            </a:r>
            <a:br>
              <a:rPr kumimoji="0" lang="en-US" altLang="en-US" b="0" i="0" u="none" strike="noStrike" cap="none" normalizeH="0" baseline="0" dirty="0">
                <a:ln>
                  <a:noFill/>
                </a:ln>
                <a:solidFill>
                  <a:schemeClr val="bg1"/>
                </a:solidFill>
                <a:effectLst/>
                <a:latin typeface="Arial Unicode MS"/>
              </a:rPr>
            </a:br>
            <a:r>
              <a:rPr kumimoji="0" lang="en-US" altLang="en-US" b="0" i="0" u="none" strike="noStrike" cap="none" normalizeH="0" baseline="0" dirty="0" err="1">
                <a:ln>
                  <a:noFill/>
                </a:ln>
                <a:solidFill>
                  <a:schemeClr val="bg1"/>
                </a:solidFill>
                <a:effectLst/>
                <a:latin typeface="Arial Unicode MS"/>
              </a:rPr>
              <a:t>fine_tune_at</a:t>
            </a:r>
            <a:r>
              <a:rPr kumimoji="0" lang="en-US" altLang="en-US" b="0" i="0" u="none" strike="noStrike" cap="none" normalizeH="0" baseline="0" dirty="0">
                <a:ln>
                  <a:noFill/>
                </a:ln>
                <a:solidFill>
                  <a:schemeClr val="bg1"/>
                </a:solidFill>
                <a:effectLst/>
                <a:latin typeface="Arial Unicode MS"/>
              </a:rPr>
              <a:t> = 100</a:t>
            </a:r>
            <a:br>
              <a:rPr kumimoji="0" lang="en-US" altLang="en-US" b="0" i="0" u="none" strike="noStrike" cap="none" normalizeH="0" baseline="0" dirty="0">
                <a:ln>
                  <a:noFill/>
                </a:ln>
                <a:solidFill>
                  <a:schemeClr val="bg1"/>
                </a:solidFill>
                <a:effectLst/>
                <a:latin typeface="Arial Unicode MS"/>
              </a:rPr>
            </a:br>
            <a:br>
              <a:rPr kumimoji="0" lang="en-US" altLang="en-US" b="0" i="0" u="none" strike="noStrike" cap="none" normalizeH="0" baseline="0" dirty="0">
                <a:ln>
                  <a:noFill/>
                </a:ln>
                <a:solidFill>
                  <a:schemeClr val="bg1"/>
                </a:solidFill>
                <a:effectLst/>
                <a:latin typeface="Arial Unicode MS"/>
              </a:rPr>
            </a:br>
            <a:r>
              <a:rPr kumimoji="0" lang="en-US" altLang="en-US" b="0" i="0" u="none" strike="noStrike" cap="none" normalizeH="0" baseline="0" dirty="0">
                <a:ln>
                  <a:noFill/>
                </a:ln>
                <a:solidFill>
                  <a:schemeClr val="bg1"/>
                </a:solidFill>
                <a:effectLst/>
                <a:latin typeface="Arial Unicode MS"/>
              </a:rPr>
              <a:t># Freeze all the layers before the `</a:t>
            </a:r>
            <a:r>
              <a:rPr kumimoji="0" lang="en-US" altLang="en-US" b="0" i="0" u="none" strike="noStrike" cap="none" normalizeH="0" baseline="0" dirty="0" err="1">
                <a:ln>
                  <a:noFill/>
                </a:ln>
                <a:solidFill>
                  <a:schemeClr val="bg1"/>
                </a:solidFill>
                <a:effectLst/>
                <a:latin typeface="Arial Unicode MS"/>
              </a:rPr>
              <a:t>fine_tune_at</a:t>
            </a:r>
            <a:r>
              <a:rPr kumimoji="0" lang="en-US" altLang="en-US" b="0" i="0" u="none" strike="noStrike" cap="none" normalizeH="0" baseline="0" dirty="0">
                <a:ln>
                  <a:noFill/>
                </a:ln>
                <a:solidFill>
                  <a:schemeClr val="bg1"/>
                </a:solidFill>
                <a:effectLst/>
                <a:latin typeface="Arial Unicode MS"/>
              </a:rPr>
              <a:t>` layer</a:t>
            </a:r>
            <a:br>
              <a:rPr kumimoji="0" lang="en-US" altLang="en-US" b="0" i="0" u="none" strike="noStrike" cap="none" normalizeH="0" baseline="0" dirty="0">
                <a:ln>
                  <a:noFill/>
                </a:ln>
                <a:solidFill>
                  <a:schemeClr val="bg1"/>
                </a:solidFill>
                <a:effectLst/>
                <a:latin typeface="Arial Unicode MS"/>
              </a:rPr>
            </a:br>
            <a:r>
              <a:rPr kumimoji="0" lang="en-US" altLang="en-US" b="0" i="0" u="none" strike="noStrike" cap="none" normalizeH="0" baseline="0" dirty="0">
                <a:ln>
                  <a:noFill/>
                </a:ln>
                <a:solidFill>
                  <a:schemeClr val="bg1"/>
                </a:solidFill>
                <a:effectLst/>
                <a:latin typeface="Arial Unicode MS"/>
              </a:rPr>
              <a:t>for layer in </a:t>
            </a:r>
            <a:r>
              <a:rPr kumimoji="0" lang="en-US" altLang="en-US" b="0" i="0" u="none" strike="noStrike" cap="none" normalizeH="0" baseline="0" dirty="0" err="1">
                <a:ln>
                  <a:noFill/>
                </a:ln>
                <a:solidFill>
                  <a:schemeClr val="bg1"/>
                </a:solidFill>
                <a:effectLst/>
                <a:latin typeface="Arial Unicode MS"/>
              </a:rPr>
              <a:t>base_model.layers</a:t>
            </a:r>
            <a:r>
              <a:rPr kumimoji="0" lang="en-US" altLang="en-US" b="0" i="0" u="none" strike="noStrike" cap="none" normalizeH="0" baseline="0" dirty="0">
                <a:ln>
                  <a:noFill/>
                </a:ln>
                <a:solidFill>
                  <a:schemeClr val="bg1"/>
                </a:solidFill>
                <a:effectLst/>
                <a:latin typeface="Arial Unicode MS"/>
              </a:rPr>
              <a:t>[:</a:t>
            </a:r>
            <a:r>
              <a:rPr kumimoji="0" lang="en-US" altLang="en-US" b="0" i="0" u="none" strike="noStrike" cap="none" normalizeH="0" baseline="0" dirty="0" err="1">
                <a:ln>
                  <a:noFill/>
                </a:ln>
                <a:solidFill>
                  <a:schemeClr val="bg1"/>
                </a:solidFill>
                <a:effectLst/>
                <a:latin typeface="Arial Unicode MS"/>
              </a:rPr>
              <a:t>fine_tune_at</a:t>
            </a:r>
            <a:r>
              <a:rPr kumimoji="0" lang="en-US" altLang="en-US" b="0" i="0" u="none" strike="noStrike" cap="none" normalizeH="0" baseline="0" dirty="0">
                <a:ln>
                  <a:noFill/>
                </a:ln>
                <a:solidFill>
                  <a:schemeClr val="bg1"/>
                </a:solidFill>
                <a:effectLst/>
                <a:latin typeface="Arial Unicode MS"/>
              </a:rPr>
              <a:t>]:</a:t>
            </a:r>
            <a:br>
              <a:rPr kumimoji="0" lang="en-US" altLang="en-US" b="0" i="0" u="none" strike="noStrike" cap="none" normalizeH="0" baseline="0" dirty="0">
                <a:ln>
                  <a:noFill/>
                </a:ln>
                <a:solidFill>
                  <a:schemeClr val="bg1"/>
                </a:solidFill>
                <a:effectLst/>
                <a:latin typeface="Arial Unicode MS"/>
              </a:rPr>
            </a:br>
            <a:r>
              <a:rPr kumimoji="0" lang="en-US" altLang="en-US" b="0" i="0" u="none" strike="noStrike" cap="none" normalizeH="0" baseline="0" dirty="0">
                <a:ln>
                  <a:noFill/>
                </a:ln>
                <a:solidFill>
                  <a:schemeClr val="bg1"/>
                </a:solidFill>
                <a:effectLst/>
                <a:latin typeface="Arial Unicode MS"/>
              </a:rPr>
              <a:t>     </a:t>
            </a:r>
            <a:r>
              <a:rPr kumimoji="0" lang="en-US" altLang="en-US" b="0" i="0" u="none" strike="noStrike" cap="none" normalizeH="0" baseline="0" dirty="0" err="1">
                <a:ln>
                  <a:noFill/>
                </a:ln>
                <a:solidFill>
                  <a:schemeClr val="bg1"/>
                </a:solidFill>
                <a:effectLst/>
                <a:latin typeface="Arial Unicode MS"/>
              </a:rPr>
              <a:t>layer.trainable</a:t>
            </a:r>
            <a:r>
              <a:rPr kumimoji="0" lang="en-US" altLang="en-US" b="0" i="0" u="none" strike="noStrike" cap="none" normalizeH="0" baseline="0" dirty="0">
                <a:ln>
                  <a:noFill/>
                </a:ln>
                <a:solidFill>
                  <a:schemeClr val="bg1"/>
                </a:solidFill>
                <a:effectLst/>
                <a:latin typeface="Arial Unicode MS"/>
              </a:rPr>
              <a:t> = False</a:t>
            </a:r>
            <a:r>
              <a:rPr kumimoji="0" lang="en-US" altLang="en-US" sz="1100" b="0" i="0" u="none" strike="noStrike" cap="none" normalizeH="0" baseline="0" dirty="0">
                <a:ln>
                  <a:noFill/>
                </a:ln>
                <a:solidFill>
                  <a:schemeClr val="bg1"/>
                </a:solidFill>
                <a:effectLst/>
              </a:rPr>
              <a:t> </a:t>
            </a:r>
            <a:endParaRPr kumimoji="0" lang="en-US" altLang="en-US" sz="4000" b="0" i="0" u="none" strike="noStrike" cap="none" normalizeH="0" baseline="0" dirty="0">
              <a:ln>
                <a:noFill/>
              </a:ln>
              <a:solidFill>
                <a:schemeClr val="bg1"/>
              </a:solidFill>
              <a:effectLst/>
              <a:latin typeface="Arial" panose="020B0604020202020204" pitchFamily="34" charset="0"/>
            </a:endParaRPr>
          </a:p>
        </p:txBody>
      </p:sp>
      <p:sp>
        <p:nvSpPr>
          <p:cNvPr id="3" name="TextBox 2">
            <a:extLst>
              <a:ext uri="{FF2B5EF4-FFF2-40B4-BE49-F238E27FC236}">
                <a16:creationId xmlns:a16="http://schemas.microsoft.com/office/drawing/2014/main" id="{996A18F4-1CF3-719D-82DD-41D0EAA81843}"/>
              </a:ext>
            </a:extLst>
          </p:cNvPr>
          <p:cNvSpPr txBox="1"/>
          <p:nvPr/>
        </p:nvSpPr>
        <p:spPr>
          <a:xfrm>
            <a:off x="76200" y="5863750"/>
            <a:ext cx="9106917" cy="830997"/>
          </a:xfrm>
          <a:prstGeom prst="rect">
            <a:avLst/>
          </a:prstGeom>
          <a:solidFill>
            <a:srgbClr val="92D050"/>
          </a:solidFill>
        </p:spPr>
        <p:txBody>
          <a:bodyPr wrap="none" rtlCol="0">
            <a:spAutoFit/>
          </a:bodyPr>
          <a:lstStyle/>
          <a:p>
            <a:r>
              <a:rPr lang="en-US" sz="1600" dirty="0"/>
              <a:t>NOTE: you can print out the number of trainable layers if you wish using:</a:t>
            </a:r>
          </a:p>
          <a:p>
            <a:r>
              <a:rPr kumimoji="0" lang="en-US" altLang="en-US" sz="1600" b="0" i="0" u="none" strike="noStrike" cap="none" normalizeH="0" baseline="0" dirty="0" err="1">
                <a:ln>
                  <a:noFill/>
                </a:ln>
                <a:solidFill>
                  <a:schemeClr val="tx1"/>
                </a:solidFill>
                <a:effectLst/>
                <a:latin typeface="Arial Unicode MS"/>
              </a:rPr>
              <a:t>len</a:t>
            </a:r>
            <a:r>
              <a:rPr kumimoji="0" lang="en-US" altLang="en-US" sz="1600" b="0" i="0" u="none" strike="noStrike" cap="none" normalizeH="0" baseline="0" dirty="0">
                <a:ln>
                  <a:noFill/>
                </a:ln>
                <a:solidFill>
                  <a:schemeClr val="tx1"/>
                </a:solidFill>
                <a:effectLst/>
                <a:latin typeface="Arial Unicode MS"/>
              </a:rPr>
              <a:t>(</a:t>
            </a:r>
            <a:r>
              <a:rPr kumimoji="0" lang="en-US" altLang="en-US" sz="1600" b="0" i="0" u="none" strike="noStrike" cap="none" normalizeH="0" baseline="0" dirty="0" err="1">
                <a:ln>
                  <a:noFill/>
                </a:ln>
                <a:solidFill>
                  <a:schemeClr val="tx1"/>
                </a:solidFill>
                <a:effectLst/>
                <a:latin typeface="Arial Unicode MS"/>
              </a:rPr>
              <a:t>model.trainable_variables</a:t>
            </a:r>
            <a:r>
              <a:rPr kumimoji="0" lang="en-US" altLang="en-US" sz="1600" b="0" i="0" u="none" strike="noStrike" cap="none" normalizeH="0" baseline="0" dirty="0">
                <a:ln>
                  <a:noFill/>
                </a:ln>
                <a:solidFill>
                  <a:schemeClr val="tx1"/>
                </a:solidFill>
                <a:effectLst/>
                <a:latin typeface="Arial Unicode MS"/>
              </a:rPr>
              <a:t>)</a:t>
            </a:r>
            <a:r>
              <a:rPr kumimoji="0" lang="en-US" altLang="en-US" sz="700" b="0" i="0" u="none" strike="noStrike" cap="none" normalizeH="0" baseline="0" dirty="0">
                <a:ln>
                  <a:noFill/>
                </a:ln>
                <a:solidFill>
                  <a:schemeClr val="tx1"/>
                </a:solidFill>
                <a:effectLst/>
              </a:rPr>
              <a:t> </a:t>
            </a:r>
            <a:endParaRPr kumimoji="0" lang="en-US" altLang="en-US" sz="3600" b="0" i="0" u="none" strike="noStrike" cap="none" normalizeH="0" baseline="0" dirty="0">
              <a:ln>
                <a:noFill/>
              </a:ln>
              <a:solidFill>
                <a:schemeClr val="tx1"/>
              </a:solidFill>
              <a:effectLst/>
              <a:latin typeface="Arial" panose="020B0604020202020204" pitchFamily="34" charset="0"/>
            </a:endParaRPr>
          </a:p>
          <a:p>
            <a:r>
              <a:rPr lang="en-US" sz="1600" dirty="0"/>
              <a:t>FOR the above code it will be 56 – the 54 layers of the base model + the </a:t>
            </a:r>
            <a:r>
              <a:rPr lang="en-US" sz="1600" dirty="0" err="1"/>
              <a:t>global_average_layer</a:t>
            </a:r>
            <a:r>
              <a:rPr lang="en-US" sz="1600" dirty="0"/>
              <a:t> + dense layer</a:t>
            </a:r>
          </a:p>
        </p:txBody>
      </p:sp>
    </p:spTree>
    <p:extLst>
      <p:ext uri="{BB962C8B-B14F-4D97-AF65-F5344CB8AC3E}">
        <p14:creationId xmlns:p14="http://schemas.microsoft.com/office/powerpoint/2010/main" val="23956494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19853</TotalTime>
  <Words>6003</Words>
  <Application>Microsoft Office PowerPoint</Application>
  <PresentationFormat>On-screen Show (4:3)</PresentationFormat>
  <Paragraphs>607</Paragraphs>
  <Slides>118</Slides>
  <Notes>0</Notes>
  <HiddenSlides>0</HiddenSlides>
  <MMClips>1</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118</vt:i4>
      </vt:variant>
    </vt:vector>
  </HeadingPairs>
  <TitlesOfParts>
    <vt:vector size="137" baseType="lpstr">
      <vt:lpstr>Arial</vt:lpstr>
      <vt:lpstr>Arial Unicode MS</vt:lpstr>
      <vt:lpstr>Calibri</vt:lpstr>
      <vt:lpstr>Cambria</vt:lpstr>
      <vt:lpstr>charter</vt:lpstr>
      <vt:lpstr>Helvetica</vt:lpstr>
      <vt:lpstr>Helvetica Neue</vt:lpstr>
      <vt:lpstr>Inter</vt:lpstr>
      <vt:lpstr>Lucida Sans</vt:lpstr>
      <vt:lpstr>Mulish</vt:lpstr>
      <vt:lpstr>Roboto</vt:lpstr>
      <vt:lpstr>source-serif-pro</vt:lpstr>
      <vt:lpstr>STIXGeneral</vt:lpstr>
      <vt:lpstr>urw-din</vt:lpstr>
      <vt:lpstr>var(--devsite-code-font-family)</vt:lpstr>
      <vt:lpstr>Verdana</vt:lpstr>
      <vt:lpstr>Wingdings</vt:lpstr>
      <vt:lpstr>Adjacency</vt:lpstr>
      <vt:lpstr>Bitmap Image</vt:lpstr>
      <vt:lpstr>"Deep Learning and Computer Vision  - part 2" </vt:lpstr>
      <vt:lpstr>Overview –part 2</vt:lpstr>
      <vt:lpstr>ML CNN Architectures</vt:lpstr>
      <vt:lpstr>Some History to reflect on </vt:lpstr>
      <vt:lpstr>Some history</vt:lpstr>
      <vt:lpstr>AlexNet </vt:lpstr>
      <vt:lpstr>AlexNet </vt:lpstr>
      <vt:lpstr>Next up- ZF Net </vt:lpstr>
      <vt:lpstr>Next up-VGG Net </vt:lpstr>
      <vt:lpstr>Next -- GoogLeNet  </vt:lpstr>
      <vt:lpstr>GoogLeNet  -non sequential Inception model </vt:lpstr>
      <vt:lpstr>GoogLeNet</vt:lpstr>
      <vt:lpstr>TensorFlow</vt:lpstr>
      <vt:lpstr>And much more since them….</vt:lpstr>
      <vt:lpstr>So why almost 20 years later?</vt:lpstr>
      <vt:lpstr>Problem –Deeper Network generally slower</vt:lpstr>
      <vt:lpstr>Localization --- finding the “region”/Bounding box</vt:lpstr>
      <vt:lpstr>Region Proposal</vt:lpstr>
      <vt:lpstr>Regions with CNN</vt:lpstr>
      <vt:lpstr>example</vt:lpstr>
      <vt:lpstr>YOLO – You Only                   Look Once</vt:lpstr>
      <vt:lpstr>YOLO – You Only                   Look Once</vt:lpstr>
      <vt:lpstr>YOLO</vt:lpstr>
      <vt:lpstr>How (YOLO)unified detection works?</vt:lpstr>
      <vt:lpstr>How it works?</vt:lpstr>
      <vt:lpstr>YOLO explained MORE</vt:lpstr>
      <vt:lpstr>PowerPoint Presentation</vt:lpstr>
      <vt:lpstr>How good is a prediction? – first anytime you make a decision you must have a threshold on the confidence value to say the prediction is true or to reject it</vt:lpstr>
      <vt:lpstr>How good is a prediction? – IOU – Intersection over Union metric for how good localization is</vt:lpstr>
      <vt:lpstr>Overall, How good is a model? – remember  Precision &amp; Recall</vt:lpstr>
      <vt:lpstr>Overall, How good is a model? – remember  Precision &amp; Recall</vt:lpstr>
      <vt:lpstr>Overall, How good is a model – Precision-Recall curves</vt:lpstr>
      <vt:lpstr>NOTE on : Precision-Recall curve</vt:lpstr>
      <vt:lpstr>Overall, How good is a model - mAP</vt:lpstr>
      <vt:lpstr>Yolo (v1) comparison to Fast R-CNN model</vt:lpstr>
      <vt:lpstr>Yolo (v1) benefits/disadvantages</vt:lpstr>
      <vt:lpstr>YOLO why issue with “small” objects</vt:lpstr>
      <vt:lpstr>YOLO – You Only                   Look Once v2</vt:lpstr>
      <vt:lpstr>Yolo v2, v3, v4, and so on</vt:lpstr>
      <vt:lpstr>Yolo v2, v3, v4,   so on</vt:lpstr>
      <vt:lpstr>SSD- Single Shot Multi- box Detector</vt:lpstr>
      <vt:lpstr>Comparison : different techniques for detection</vt:lpstr>
      <vt:lpstr>MORE –different versions</vt:lpstr>
      <vt:lpstr>Comparison : instead  of mAP look at IOU and localization</vt:lpstr>
      <vt:lpstr>Models (and versions) can have different input resolutions effecting how good they may do at some tasks</vt:lpstr>
      <vt:lpstr>More comparisons –pointing out resolutions</vt:lpstr>
      <vt:lpstr>Object size</vt:lpstr>
      <vt:lpstr>More on Metrics:  COCO Metrics</vt:lpstr>
      <vt:lpstr>More on COCO Metrics</vt:lpstr>
      <vt:lpstr>More Metrics: ROC curve</vt:lpstr>
      <vt:lpstr>Some models better at small objects: R-CNN  for smaller objects</vt:lpstr>
      <vt:lpstr>Parts –based   R-CNN</vt:lpstr>
      <vt:lpstr>Parts-based R-CNN</vt:lpstr>
      <vt:lpstr>What about Mobile (&amp;iot)</vt:lpstr>
      <vt:lpstr>Mobile Frameworks</vt:lpstr>
      <vt:lpstr>Architecture is Critical –not just framework</vt:lpstr>
      <vt:lpstr>We will use Tensorflow Lite</vt:lpstr>
      <vt:lpstr>Hardware comparison &amp;TFlite</vt:lpstr>
      <vt:lpstr>MobileNet – a mobile architecture  (designed for mobile)</vt:lpstr>
      <vt:lpstr>MobileNet –less parameters</vt:lpstr>
      <vt:lpstr>MobileNet  Archiecture</vt:lpstr>
      <vt:lpstr>MobileNet</vt:lpstr>
      <vt:lpstr>EfficientDet – Another architecture towards mobile</vt:lpstr>
      <vt:lpstr>Encoder-Decoder</vt:lpstr>
      <vt:lpstr>No Fully Connected Layers</vt:lpstr>
      <vt:lpstr>Applications in Vision</vt:lpstr>
      <vt:lpstr>Application – Object Detection</vt:lpstr>
      <vt:lpstr>Application - Segmentation</vt:lpstr>
      <vt:lpstr>Segmentation  Idea 1 Fully Convolutional Networks (no fully connected layers) = FCN</vt:lpstr>
      <vt:lpstr>FCN</vt:lpstr>
      <vt:lpstr>FCN segmentation</vt:lpstr>
      <vt:lpstr>Segmentation Idea 2: SegNet</vt:lpstr>
      <vt:lpstr>Segmentation Idea 3: DeepLab v1&amp;2</vt:lpstr>
      <vt:lpstr>Many more segmentation +CNN  towards higher detail</vt:lpstr>
      <vt:lpstr>Application – Image &amp; Video captioning AND related Action recognition</vt:lpstr>
      <vt:lpstr>Application – Image &amp; Video captioning AND related Action recognition</vt:lpstr>
      <vt:lpstr>Previous system results</vt:lpstr>
      <vt:lpstr>Application – Depth calculations- stereo , optical flow</vt:lpstr>
      <vt:lpstr>Application – Image/Video Synthesis</vt:lpstr>
      <vt:lpstr>iLab  efforts</vt:lpstr>
      <vt:lpstr>iSight Goals</vt:lpstr>
      <vt:lpstr>PowerPoint Presentation</vt:lpstr>
      <vt:lpstr>Seeing Eye Drone</vt:lpstr>
      <vt:lpstr>Data Sets</vt:lpstr>
      <vt:lpstr>Datsets that have segmentation ground truth</vt:lpstr>
      <vt:lpstr>RGB-D datasets</vt:lpstr>
      <vt:lpstr>Example –People datasets</vt:lpstr>
      <vt:lpstr>RGB-D People Dataset</vt:lpstr>
      <vt:lpstr>SLR Human attributes dataset</vt:lpstr>
      <vt:lpstr>Special Issue of Different Data Size</vt:lpstr>
      <vt:lpstr>Option 1 –resize data</vt:lpstr>
      <vt:lpstr>Option 2 – “Spatial Pyramid Pooling”</vt:lpstr>
      <vt:lpstr>Special Issue:    Not Enough Data (even with Manipulation)</vt:lpstr>
      <vt:lpstr>Lack of Training Data  Transfer Learning </vt:lpstr>
      <vt:lpstr>Lack of Training Data  Transfer Learning :  why</vt:lpstr>
      <vt:lpstr>TF Example</vt:lpstr>
      <vt:lpstr>TF Example – cont.</vt:lpstr>
      <vt:lpstr>Lack of Training Data  Transfer Learning </vt:lpstr>
      <vt:lpstr>TF Example 2  modify STEP2</vt:lpstr>
      <vt:lpstr>TF Example 1 &amp; 2 compared</vt:lpstr>
      <vt:lpstr>Lack of Training Data  Transfer Learning TIPS from Google</vt:lpstr>
      <vt:lpstr>Lack of Training Data  Pre-training via AutoEncoder GENERATIVE method</vt:lpstr>
      <vt:lpstr>Dangerous? Generative methods</vt:lpstr>
      <vt:lpstr>Lack of Training Data FEW Shot Learning</vt:lpstr>
      <vt:lpstr>SPECIAL ISSUE:  Bounding Boxes or Polygons</vt:lpstr>
      <vt:lpstr>Example Boxes and polygons</vt:lpstr>
      <vt:lpstr>Bounding Box  used commonly in object detection</vt:lpstr>
      <vt:lpstr>Polygon  used commonly in segmentation or free-formed detection  with Auto Encoder/Decoder</vt:lpstr>
      <vt:lpstr>Polygon  used commonly in segmentation, free-formed detection (instance detection)    Mask R-CNN</vt:lpstr>
      <vt:lpstr>Polygon  used commonly in segmentation, free-formed detection (instance detection)  other options </vt:lpstr>
      <vt:lpstr>Comparison of poly segment/detector: Mask R-CNN &amp; Poly-Yolo</vt:lpstr>
      <vt:lpstr>Polygons &amp; Object Detection can use other techniques NOT DL</vt:lpstr>
      <vt:lpstr>Overlapping polygons</vt:lpstr>
      <vt:lpstr>Mask R-CNN data input: image + (bounding box, class, polygonmask)</vt:lpstr>
      <vt:lpstr>Polygons &amp; Object Detection training keypoints rather than masked regions</vt:lpstr>
      <vt:lpstr>Special Issue of Different Data Size</vt:lpstr>
      <vt:lpstr>Option 1 –resize data</vt:lpstr>
      <vt:lpstr>Option 2 – “Spatial Pyramid Pooling”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SPIE 2016</dc:title>
  <dc:creator>Windows User</dc:creator>
  <cp:lastModifiedBy>Lynne G</cp:lastModifiedBy>
  <cp:revision>291</cp:revision>
  <dcterms:created xsi:type="dcterms:W3CDTF">2016-03-19T22:02:38Z</dcterms:created>
  <dcterms:modified xsi:type="dcterms:W3CDTF">2022-09-27T02:04:02Z</dcterms:modified>
</cp:coreProperties>
</file>