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114"/>
  </p:notesMasterIdLst>
  <p:handoutMasterIdLst>
    <p:handoutMasterId r:id="rId115"/>
  </p:handoutMasterIdLst>
  <p:sldIdLst>
    <p:sldId id="256" r:id="rId2"/>
    <p:sldId id="320" r:id="rId3"/>
    <p:sldId id="321" r:id="rId4"/>
    <p:sldId id="322" r:id="rId5"/>
    <p:sldId id="323" r:id="rId6"/>
    <p:sldId id="324" r:id="rId7"/>
    <p:sldId id="447" r:id="rId8"/>
    <p:sldId id="325" r:id="rId9"/>
    <p:sldId id="326" r:id="rId10"/>
    <p:sldId id="328" r:id="rId11"/>
    <p:sldId id="327" r:id="rId12"/>
    <p:sldId id="329" r:id="rId13"/>
    <p:sldId id="331" r:id="rId14"/>
    <p:sldId id="332" r:id="rId15"/>
    <p:sldId id="330" r:id="rId16"/>
    <p:sldId id="333" r:id="rId17"/>
    <p:sldId id="334" r:id="rId18"/>
    <p:sldId id="371"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418" r:id="rId33"/>
    <p:sldId id="305" r:id="rId34"/>
    <p:sldId id="415" r:id="rId35"/>
    <p:sldId id="416" r:id="rId36"/>
    <p:sldId id="388" r:id="rId37"/>
    <p:sldId id="354" r:id="rId38"/>
    <p:sldId id="304" r:id="rId39"/>
    <p:sldId id="434" r:id="rId40"/>
    <p:sldId id="386" r:id="rId41"/>
    <p:sldId id="383" r:id="rId42"/>
    <p:sldId id="385" r:id="rId43"/>
    <p:sldId id="435" r:id="rId44"/>
    <p:sldId id="306" r:id="rId45"/>
    <p:sldId id="391" r:id="rId46"/>
    <p:sldId id="417" r:id="rId47"/>
    <p:sldId id="440" r:id="rId48"/>
    <p:sldId id="438" r:id="rId49"/>
    <p:sldId id="439" r:id="rId50"/>
    <p:sldId id="443" r:id="rId51"/>
    <p:sldId id="442" r:id="rId52"/>
    <p:sldId id="444" r:id="rId53"/>
    <p:sldId id="445" r:id="rId54"/>
    <p:sldId id="441" r:id="rId55"/>
    <p:sldId id="393" r:id="rId56"/>
    <p:sldId id="307" r:id="rId57"/>
    <p:sldId id="436" r:id="rId58"/>
    <p:sldId id="308" r:id="rId59"/>
    <p:sldId id="309" r:id="rId60"/>
    <p:sldId id="437" r:id="rId61"/>
    <p:sldId id="349" r:id="rId62"/>
    <p:sldId id="350" r:id="rId63"/>
    <p:sldId id="351" r:id="rId64"/>
    <p:sldId id="352" r:id="rId65"/>
    <p:sldId id="353" r:id="rId66"/>
    <p:sldId id="374" r:id="rId67"/>
    <p:sldId id="348" r:id="rId68"/>
    <p:sldId id="356" r:id="rId69"/>
    <p:sldId id="419" r:id="rId70"/>
    <p:sldId id="355" r:id="rId71"/>
    <p:sldId id="357" r:id="rId72"/>
    <p:sldId id="362" r:id="rId73"/>
    <p:sldId id="363" r:id="rId74"/>
    <p:sldId id="448" r:id="rId75"/>
    <p:sldId id="449" r:id="rId76"/>
    <p:sldId id="420" r:id="rId77"/>
    <p:sldId id="446" r:id="rId78"/>
    <p:sldId id="358" r:id="rId79"/>
    <p:sldId id="359" r:id="rId80"/>
    <p:sldId id="360" r:id="rId81"/>
    <p:sldId id="364" r:id="rId82"/>
    <p:sldId id="367" r:id="rId83"/>
    <p:sldId id="368" r:id="rId84"/>
    <p:sldId id="369" r:id="rId85"/>
    <p:sldId id="370" r:id="rId86"/>
    <p:sldId id="376" r:id="rId87"/>
    <p:sldId id="421" r:id="rId88"/>
    <p:sldId id="361" r:id="rId89"/>
    <p:sldId id="372" r:id="rId90"/>
    <p:sldId id="375" r:id="rId91"/>
    <p:sldId id="373" r:id="rId92"/>
    <p:sldId id="407" r:id="rId93"/>
    <p:sldId id="377" r:id="rId94"/>
    <p:sldId id="392" r:id="rId95"/>
    <p:sldId id="422" r:id="rId96"/>
    <p:sldId id="423" r:id="rId97"/>
    <p:sldId id="394" r:id="rId98"/>
    <p:sldId id="405" r:id="rId99"/>
    <p:sldId id="406" r:id="rId100"/>
    <p:sldId id="424" r:id="rId101"/>
    <p:sldId id="426" r:id="rId102"/>
    <p:sldId id="427" r:id="rId103"/>
    <p:sldId id="428" r:id="rId104"/>
    <p:sldId id="429" r:id="rId105"/>
    <p:sldId id="430" r:id="rId106"/>
    <p:sldId id="431" r:id="rId107"/>
    <p:sldId id="432" r:id="rId108"/>
    <p:sldId id="433" r:id="rId109"/>
    <p:sldId id="450" r:id="rId110"/>
    <p:sldId id="451" r:id="rId111"/>
    <p:sldId id="408" r:id="rId112"/>
    <p:sldId id="379" r:id="rId113"/>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AB7"/>
    <a:srgbClr val="DC3A97"/>
    <a:srgbClr val="FCE8F4"/>
    <a:srgbClr val="8CF4EA"/>
    <a:srgbClr val="F39FD1"/>
    <a:srgbClr val="FAE6F1"/>
    <a:srgbClr val="811754"/>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3" autoAdjust="0"/>
    <p:restoredTop sz="94705" autoAdjust="0"/>
  </p:normalViewPr>
  <p:slideViewPr>
    <p:cSldViewPr snapToGrid="0">
      <p:cViewPr varScale="1">
        <p:scale>
          <a:sx n="78" d="100"/>
          <a:sy n="78" d="100"/>
        </p:scale>
        <p:origin x="80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0" d="100"/>
          <a:sy n="80" d="100"/>
        </p:scale>
        <p:origin x="-13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CBE205-2473-46D5-A5CF-9C1F38A8BB95}"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2327A86B-B2F0-4F37-AF1F-EFFF117514ED}">
      <dgm:prSet phldrT="[Text]" custT="1"/>
      <dgm:spPr/>
      <dgm:t>
        <a:bodyPr/>
        <a:lstStyle/>
        <a:p>
          <a:r>
            <a:rPr lang="en-US" sz="1100" dirty="0"/>
            <a:t>Convolution</a:t>
          </a:r>
        </a:p>
      </dgm:t>
    </dgm:pt>
    <dgm:pt modelId="{FE69810F-6E19-458C-9053-4E7EC7194AFF}" type="parTrans" cxnId="{4C71B883-C512-4294-8255-A4619DBE35C7}">
      <dgm:prSet/>
      <dgm:spPr/>
      <dgm:t>
        <a:bodyPr/>
        <a:lstStyle/>
        <a:p>
          <a:endParaRPr lang="en-US"/>
        </a:p>
      </dgm:t>
    </dgm:pt>
    <dgm:pt modelId="{90931D1D-6777-490E-85B5-B6321D613D2E}" type="sibTrans" cxnId="{4C71B883-C512-4294-8255-A4619DBE35C7}">
      <dgm:prSet/>
      <dgm:spPr/>
      <dgm:t>
        <a:bodyPr/>
        <a:lstStyle/>
        <a:p>
          <a:endParaRPr lang="en-US"/>
        </a:p>
      </dgm:t>
    </dgm:pt>
    <dgm:pt modelId="{48554994-6E84-426D-9100-A2812D0F0B8B}">
      <dgm:prSet phldrT="[Text]"/>
      <dgm:spPr/>
      <dgm:t>
        <a:bodyPr/>
        <a:lstStyle/>
        <a:p>
          <a:r>
            <a:rPr lang="en-US" dirty="0"/>
            <a:t>Pooling/Strides</a:t>
          </a:r>
        </a:p>
      </dgm:t>
    </dgm:pt>
    <dgm:pt modelId="{21F90DB1-23CC-4149-8627-E948066D7B09}" type="parTrans" cxnId="{361D13D3-688C-4799-87AF-9D05C86E5840}">
      <dgm:prSet/>
      <dgm:spPr/>
      <dgm:t>
        <a:bodyPr/>
        <a:lstStyle/>
        <a:p>
          <a:endParaRPr lang="en-US"/>
        </a:p>
      </dgm:t>
    </dgm:pt>
    <dgm:pt modelId="{87A0835B-28B5-42F5-8F16-85B95DF65BEF}" type="sibTrans" cxnId="{361D13D3-688C-4799-87AF-9D05C86E5840}">
      <dgm:prSet/>
      <dgm:spPr/>
      <dgm:t>
        <a:bodyPr/>
        <a:lstStyle/>
        <a:p>
          <a:endParaRPr lang="en-US"/>
        </a:p>
      </dgm:t>
    </dgm:pt>
    <dgm:pt modelId="{C5EBDBCE-5EF5-40EF-84D4-3DC740674ECB}">
      <dgm:prSet phldrT="[Text]"/>
      <dgm:spPr/>
      <dgm:t>
        <a:bodyPr/>
        <a:lstStyle/>
        <a:p>
          <a:r>
            <a:rPr lang="en-US" dirty="0"/>
            <a:t>Fully Connected</a:t>
          </a:r>
        </a:p>
      </dgm:t>
    </dgm:pt>
    <dgm:pt modelId="{DE09F29E-F565-4B0F-98EB-77789D4C8425}" type="parTrans" cxnId="{7D24D32F-3B7B-4DEE-B0E7-543B40548897}">
      <dgm:prSet/>
      <dgm:spPr/>
      <dgm:t>
        <a:bodyPr/>
        <a:lstStyle/>
        <a:p>
          <a:endParaRPr lang="en-US"/>
        </a:p>
      </dgm:t>
    </dgm:pt>
    <dgm:pt modelId="{091AC91C-6169-4AD9-96D2-F1E2B50D8BDA}" type="sibTrans" cxnId="{7D24D32F-3B7B-4DEE-B0E7-543B40548897}">
      <dgm:prSet/>
      <dgm:spPr/>
      <dgm:t>
        <a:bodyPr/>
        <a:lstStyle/>
        <a:p>
          <a:endParaRPr lang="en-US"/>
        </a:p>
      </dgm:t>
    </dgm:pt>
    <dgm:pt modelId="{F9EB8ADD-3E5E-40F7-AD33-C8D2142774F0}">
      <dgm:prSet phldrT="[Text]"/>
      <dgm:spPr/>
      <dgm:t>
        <a:bodyPr/>
        <a:lstStyle/>
        <a:p>
          <a:r>
            <a:rPr lang="en-US" dirty="0"/>
            <a:t> </a:t>
          </a:r>
        </a:p>
      </dgm:t>
    </dgm:pt>
    <dgm:pt modelId="{B26385C8-53C8-438E-8A43-FE24AEC23530}" type="sibTrans" cxnId="{1F671E26-A023-42B4-A04F-BF863F56ACC9}">
      <dgm:prSet/>
      <dgm:spPr/>
      <dgm:t>
        <a:bodyPr/>
        <a:lstStyle/>
        <a:p>
          <a:endParaRPr lang="en-US"/>
        </a:p>
      </dgm:t>
    </dgm:pt>
    <dgm:pt modelId="{771C4404-497A-434F-BDAB-B7881906315B}" type="parTrans" cxnId="{1F671E26-A023-42B4-A04F-BF863F56ACC9}">
      <dgm:prSet/>
      <dgm:spPr/>
      <dgm:t>
        <a:bodyPr/>
        <a:lstStyle/>
        <a:p>
          <a:endParaRPr lang="en-US"/>
        </a:p>
      </dgm:t>
    </dgm:pt>
    <dgm:pt modelId="{E88FC694-EB44-4690-B53A-4D552E72FCE3}" type="pres">
      <dgm:prSet presAssocID="{8FCBE205-2473-46D5-A5CF-9C1F38A8BB95}" presName="Name0" presStyleCnt="0">
        <dgm:presLayoutVars>
          <dgm:chMax val="4"/>
          <dgm:resizeHandles val="exact"/>
        </dgm:presLayoutVars>
      </dgm:prSet>
      <dgm:spPr/>
    </dgm:pt>
    <dgm:pt modelId="{71D2FF57-5386-49C0-9F6C-1D59F5BB24B5}" type="pres">
      <dgm:prSet presAssocID="{8FCBE205-2473-46D5-A5CF-9C1F38A8BB95}" presName="ellipse" presStyleLbl="trBgShp" presStyleIdx="0" presStyleCnt="1"/>
      <dgm:spPr/>
    </dgm:pt>
    <dgm:pt modelId="{BF5EB405-923F-4E73-8326-0126429BBB37}" type="pres">
      <dgm:prSet presAssocID="{8FCBE205-2473-46D5-A5CF-9C1F38A8BB95}" presName="arrow1" presStyleLbl="fgShp" presStyleIdx="0" presStyleCnt="1"/>
      <dgm:spPr/>
    </dgm:pt>
    <dgm:pt modelId="{6E2FDF93-9499-4AC6-BE03-7A3210BBDAF3}" type="pres">
      <dgm:prSet presAssocID="{8FCBE205-2473-46D5-A5CF-9C1F38A8BB95}" presName="rectangle" presStyleLbl="revTx" presStyleIdx="0" presStyleCnt="1">
        <dgm:presLayoutVars>
          <dgm:bulletEnabled val="1"/>
        </dgm:presLayoutVars>
      </dgm:prSet>
      <dgm:spPr/>
    </dgm:pt>
    <dgm:pt modelId="{3C19B91E-F7F6-47D4-B704-C550B5FCCBD0}" type="pres">
      <dgm:prSet presAssocID="{48554994-6E84-426D-9100-A2812D0F0B8B}" presName="item1" presStyleLbl="node1" presStyleIdx="0" presStyleCnt="3">
        <dgm:presLayoutVars>
          <dgm:bulletEnabled val="1"/>
        </dgm:presLayoutVars>
      </dgm:prSet>
      <dgm:spPr/>
    </dgm:pt>
    <dgm:pt modelId="{B3D236F4-6021-4DD2-A4B2-A738879184B9}" type="pres">
      <dgm:prSet presAssocID="{C5EBDBCE-5EF5-40EF-84D4-3DC740674ECB}" presName="item2" presStyleLbl="node1" presStyleIdx="1" presStyleCnt="3">
        <dgm:presLayoutVars>
          <dgm:bulletEnabled val="1"/>
        </dgm:presLayoutVars>
      </dgm:prSet>
      <dgm:spPr/>
    </dgm:pt>
    <dgm:pt modelId="{A5807E02-81A1-4657-A235-E9E9A432A700}" type="pres">
      <dgm:prSet presAssocID="{F9EB8ADD-3E5E-40F7-AD33-C8D2142774F0}" presName="item3" presStyleLbl="node1" presStyleIdx="2" presStyleCnt="3" custScaleX="125613">
        <dgm:presLayoutVars>
          <dgm:bulletEnabled val="1"/>
        </dgm:presLayoutVars>
      </dgm:prSet>
      <dgm:spPr/>
    </dgm:pt>
    <dgm:pt modelId="{DA4374F2-8EAC-4859-AB5C-3C574738DAB6}" type="pres">
      <dgm:prSet presAssocID="{8FCBE205-2473-46D5-A5CF-9C1F38A8BB95}" presName="funnel" presStyleLbl="trAlignAcc1" presStyleIdx="0" presStyleCnt="1" custLinFactNeighborX="1664" custLinFactNeighborY="2530"/>
      <dgm:spPr/>
    </dgm:pt>
  </dgm:ptLst>
  <dgm:cxnLst>
    <dgm:cxn modelId="{1F671E26-A023-42B4-A04F-BF863F56ACC9}" srcId="{8FCBE205-2473-46D5-A5CF-9C1F38A8BB95}" destId="{F9EB8ADD-3E5E-40F7-AD33-C8D2142774F0}" srcOrd="3" destOrd="0" parTransId="{771C4404-497A-434F-BDAB-B7881906315B}" sibTransId="{B26385C8-53C8-438E-8A43-FE24AEC23530}"/>
    <dgm:cxn modelId="{6785722D-FA05-415B-894E-4E58147F6F1F}" type="presOf" srcId="{F9EB8ADD-3E5E-40F7-AD33-C8D2142774F0}" destId="{6E2FDF93-9499-4AC6-BE03-7A3210BBDAF3}" srcOrd="0" destOrd="0" presId="urn:microsoft.com/office/officeart/2005/8/layout/funnel1"/>
    <dgm:cxn modelId="{A287C72E-3B67-4F13-A8F9-81405162D13D}" type="presOf" srcId="{C5EBDBCE-5EF5-40EF-84D4-3DC740674ECB}" destId="{3C19B91E-F7F6-47D4-B704-C550B5FCCBD0}" srcOrd="0" destOrd="0" presId="urn:microsoft.com/office/officeart/2005/8/layout/funnel1"/>
    <dgm:cxn modelId="{7D24D32F-3B7B-4DEE-B0E7-543B40548897}" srcId="{8FCBE205-2473-46D5-A5CF-9C1F38A8BB95}" destId="{C5EBDBCE-5EF5-40EF-84D4-3DC740674ECB}" srcOrd="2" destOrd="0" parTransId="{DE09F29E-F565-4B0F-98EB-77789D4C8425}" sibTransId="{091AC91C-6169-4AD9-96D2-F1E2B50D8BDA}"/>
    <dgm:cxn modelId="{31579F4A-102F-49A3-8D21-52C4B3C8BF0C}" type="presOf" srcId="{8FCBE205-2473-46D5-A5CF-9C1F38A8BB95}" destId="{E88FC694-EB44-4690-B53A-4D552E72FCE3}" srcOrd="0" destOrd="0" presId="urn:microsoft.com/office/officeart/2005/8/layout/funnel1"/>
    <dgm:cxn modelId="{4C71B883-C512-4294-8255-A4619DBE35C7}" srcId="{8FCBE205-2473-46D5-A5CF-9C1F38A8BB95}" destId="{2327A86B-B2F0-4F37-AF1F-EFFF117514ED}" srcOrd="0" destOrd="0" parTransId="{FE69810F-6E19-458C-9053-4E7EC7194AFF}" sibTransId="{90931D1D-6777-490E-85B5-B6321D613D2E}"/>
    <dgm:cxn modelId="{2FE1E1B7-D989-475B-A8C1-C715E88EB9BD}" type="presOf" srcId="{2327A86B-B2F0-4F37-AF1F-EFFF117514ED}" destId="{A5807E02-81A1-4657-A235-E9E9A432A700}" srcOrd="0" destOrd="0" presId="urn:microsoft.com/office/officeart/2005/8/layout/funnel1"/>
    <dgm:cxn modelId="{361D13D3-688C-4799-87AF-9D05C86E5840}" srcId="{8FCBE205-2473-46D5-A5CF-9C1F38A8BB95}" destId="{48554994-6E84-426D-9100-A2812D0F0B8B}" srcOrd="1" destOrd="0" parTransId="{21F90DB1-23CC-4149-8627-E948066D7B09}" sibTransId="{87A0835B-28B5-42F5-8F16-85B95DF65BEF}"/>
    <dgm:cxn modelId="{B117EFEA-1B72-4789-8596-1C353037A084}" type="presOf" srcId="{48554994-6E84-426D-9100-A2812D0F0B8B}" destId="{B3D236F4-6021-4DD2-A4B2-A738879184B9}" srcOrd="0" destOrd="0" presId="urn:microsoft.com/office/officeart/2005/8/layout/funnel1"/>
    <dgm:cxn modelId="{A0D27385-5379-439A-AE57-6D1DE06A5998}" type="presParOf" srcId="{E88FC694-EB44-4690-B53A-4D552E72FCE3}" destId="{71D2FF57-5386-49C0-9F6C-1D59F5BB24B5}" srcOrd="0" destOrd="0" presId="urn:microsoft.com/office/officeart/2005/8/layout/funnel1"/>
    <dgm:cxn modelId="{185E9BB6-F152-46CA-B781-949B14B06A4F}" type="presParOf" srcId="{E88FC694-EB44-4690-B53A-4D552E72FCE3}" destId="{BF5EB405-923F-4E73-8326-0126429BBB37}" srcOrd="1" destOrd="0" presId="urn:microsoft.com/office/officeart/2005/8/layout/funnel1"/>
    <dgm:cxn modelId="{00B852B3-7989-481A-AA0E-CEB985D84232}" type="presParOf" srcId="{E88FC694-EB44-4690-B53A-4D552E72FCE3}" destId="{6E2FDF93-9499-4AC6-BE03-7A3210BBDAF3}" srcOrd="2" destOrd="0" presId="urn:microsoft.com/office/officeart/2005/8/layout/funnel1"/>
    <dgm:cxn modelId="{4F77A7FD-BBC2-4DBD-AAA4-7EAB86B2E755}" type="presParOf" srcId="{E88FC694-EB44-4690-B53A-4D552E72FCE3}" destId="{3C19B91E-F7F6-47D4-B704-C550B5FCCBD0}" srcOrd="3" destOrd="0" presId="urn:microsoft.com/office/officeart/2005/8/layout/funnel1"/>
    <dgm:cxn modelId="{42B04A17-E3E9-43F8-9387-AECC94D567A4}" type="presParOf" srcId="{E88FC694-EB44-4690-B53A-4D552E72FCE3}" destId="{B3D236F4-6021-4DD2-A4B2-A738879184B9}" srcOrd="4" destOrd="0" presId="urn:microsoft.com/office/officeart/2005/8/layout/funnel1"/>
    <dgm:cxn modelId="{1D2BB607-D195-42C5-BF02-2E137ECA3756}" type="presParOf" srcId="{E88FC694-EB44-4690-B53A-4D552E72FCE3}" destId="{A5807E02-81A1-4657-A235-E9E9A432A700}" srcOrd="5" destOrd="0" presId="urn:microsoft.com/office/officeart/2005/8/layout/funnel1"/>
    <dgm:cxn modelId="{516F11D1-9C2F-423F-81FA-F581092FD70A}" type="presParOf" srcId="{E88FC694-EB44-4690-B53A-4D552E72FCE3}" destId="{DA4374F2-8EAC-4859-AB5C-3C574738DAB6}"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2FF57-5386-49C0-9F6C-1D59F5BB24B5}">
      <dsp:nvSpPr>
        <dsp:cNvPr id="0" name=""/>
        <dsp:cNvSpPr/>
      </dsp:nvSpPr>
      <dsp:spPr>
        <a:xfrm>
          <a:off x="1404620" y="165099"/>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5EB405-923F-4E73-8326-0126429BBB37}">
      <dsp:nvSpPr>
        <dsp:cNvPr id="0" name=""/>
        <dsp:cNvSpPr/>
      </dsp:nvSpPr>
      <dsp:spPr>
        <a:xfrm>
          <a:off x="2730500" y="2951479"/>
          <a:ext cx="635000" cy="4064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2FDF93-9499-4AC6-BE03-7A3210BBDAF3}">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 </a:t>
          </a:r>
        </a:p>
      </dsp:txBody>
      <dsp:txXfrm>
        <a:off x="1524000" y="3276600"/>
        <a:ext cx="3048000" cy="762000"/>
      </dsp:txXfrm>
    </dsp:sp>
    <dsp:sp modelId="{3C19B91E-F7F6-47D4-B704-C550B5FCCBD0}">
      <dsp:nvSpPr>
        <dsp:cNvPr id="0" name=""/>
        <dsp:cNvSpPr/>
      </dsp:nvSpPr>
      <dsp:spPr>
        <a:xfrm>
          <a:off x="2595880" y="1390904"/>
          <a:ext cx="1143000" cy="1143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Fully Connected</a:t>
          </a:r>
        </a:p>
      </dsp:txBody>
      <dsp:txXfrm>
        <a:off x="2763268" y="1558292"/>
        <a:ext cx="808224" cy="808224"/>
      </dsp:txXfrm>
    </dsp:sp>
    <dsp:sp modelId="{B3D236F4-6021-4DD2-A4B2-A738879184B9}">
      <dsp:nvSpPr>
        <dsp:cNvPr id="0" name=""/>
        <dsp:cNvSpPr/>
      </dsp:nvSpPr>
      <dsp:spPr>
        <a:xfrm>
          <a:off x="1778000" y="533399"/>
          <a:ext cx="1143000" cy="1143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Pooling/Strides</a:t>
          </a:r>
        </a:p>
      </dsp:txBody>
      <dsp:txXfrm>
        <a:off x="1945388" y="700787"/>
        <a:ext cx="808224" cy="808224"/>
      </dsp:txXfrm>
    </dsp:sp>
    <dsp:sp modelId="{A5807E02-81A1-4657-A235-E9E9A432A700}">
      <dsp:nvSpPr>
        <dsp:cNvPr id="0" name=""/>
        <dsp:cNvSpPr/>
      </dsp:nvSpPr>
      <dsp:spPr>
        <a:xfrm>
          <a:off x="2800021" y="257047"/>
          <a:ext cx="1435756" cy="1143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Convolution</a:t>
          </a:r>
        </a:p>
      </dsp:txBody>
      <dsp:txXfrm>
        <a:off x="3010283" y="424435"/>
        <a:ext cx="1015232" cy="808224"/>
      </dsp:txXfrm>
    </dsp:sp>
    <dsp:sp modelId="{DA4374F2-8EAC-4859-AB5C-3C574738DAB6}">
      <dsp:nvSpPr>
        <dsp:cNvPr id="0" name=""/>
        <dsp:cNvSpPr/>
      </dsp:nvSpPr>
      <dsp:spPr>
        <a:xfrm>
          <a:off x="1329171" y="97373"/>
          <a:ext cx="3556000" cy="28448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91275" y="8750300"/>
            <a:ext cx="396875" cy="301625"/>
          </a:xfrm>
          <a:prstGeom prst="rect">
            <a:avLst/>
          </a:prstGeom>
          <a:noFill/>
          <a:ln w="12700">
            <a:noFill/>
            <a:miter lim="800000"/>
            <a:headEnd/>
            <a:tailEnd/>
          </a:ln>
          <a:effectLst/>
        </p:spPr>
        <p:txBody>
          <a:bodyPr wrap="none" lIns="90488" tIns="44450" rIns="90488" bIns="44450" anchor="ctr">
            <a:spAutoFit/>
          </a:bodyPr>
          <a:lstStyle/>
          <a:p>
            <a:pPr algn="r">
              <a:defRPr/>
            </a:pPr>
            <a:fld id="{36C098C4-1692-446B-95E2-9C81F819BB7A}" type="slidenum">
              <a:rPr lang="en-US" sz="1400">
                <a:latin typeface="Arial" charset="0"/>
              </a:rPr>
              <a:pPr algn="r">
                <a:defRPr/>
              </a:pPr>
              <a:t>‹#›</a:t>
            </a:fld>
            <a:endParaRPr lang="en-US" sz="1400">
              <a:latin typeface="Arial" charset="0"/>
            </a:endParaRPr>
          </a:p>
        </p:txBody>
      </p:sp>
    </p:spTree>
    <p:extLst>
      <p:ext uri="{BB962C8B-B14F-4D97-AF65-F5344CB8AC3E}">
        <p14:creationId xmlns:p14="http://schemas.microsoft.com/office/powerpoint/2010/main" val="1224082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3"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6391275" y="8750300"/>
            <a:ext cx="396875" cy="301625"/>
          </a:xfrm>
          <a:prstGeom prst="rect">
            <a:avLst/>
          </a:prstGeom>
          <a:noFill/>
          <a:ln w="12700">
            <a:noFill/>
            <a:miter lim="800000"/>
            <a:headEnd/>
            <a:tailEnd/>
          </a:ln>
          <a:effectLst/>
        </p:spPr>
        <p:txBody>
          <a:bodyPr wrap="none" lIns="90488" tIns="44450" rIns="90488" bIns="44450" anchor="ctr">
            <a:spAutoFit/>
          </a:bodyPr>
          <a:lstStyle/>
          <a:p>
            <a:pPr algn="r">
              <a:defRPr/>
            </a:pPr>
            <a:fld id="{EB831D23-1F9E-4C65-8CAC-0F977AD8C227}" type="slidenum">
              <a:rPr lang="en-US" sz="1400">
                <a:latin typeface="Arial" charset="0"/>
              </a:rPr>
              <a:pPr algn="r">
                <a:defRPr/>
              </a:pPr>
              <a:t>‹#›</a:t>
            </a:fld>
            <a:endParaRPr lang="en-US" sz="1400">
              <a:latin typeface="Arial" charset="0"/>
            </a:endParaRPr>
          </a:p>
        </p:txBody>
      </p:sp>
    </p:spTree>
    <p:extLst>
      <p:ext uri="{BB962C8B-B14F-4D97-AF65-F5344CB8AC3E}">
        <p14:creationId xmlns:p14="http://schemas.microsoft.com/office/powerpoint/2010/main" val="3323546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781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2500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07559"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0756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r>
              <a:rPr lang="en-US"/>
              <a:t>(c) 2003-2006 by Yu Hen Hu</a:t>
            </a:r>
          </a:p>
        </p:txBody>
      </p:sp>
      <p:sp>
        <p:nvSpPr>
          <p:cNvPr id="43" name="Rectangle 43"/>
          <p:cNvSpPr>
            <a:spLocks noGrp="1" noChangeArrowheads="1"/>
          </p:cNvSpPr>
          <p:nvPr>
            <p:ph type="sldNum" sz="quarter" idx="12"/>
          </p:nvPr>
        </p:nvSpPr>
        <p:spPr/>
        <p:txBody>
          <a:bodyPr/>
          <a:lstStyle>
            <a:lvl1pPr>
              <a:defRPr/>
            </a:lvl1pPr>
          </a:lstStyle>
          <a:p>
            <a:pPr>
              <a:defRPr/>
            </a:pPr>
            <a:fld id="{8F695D4F-1B79-4105-B786-D1DDEF1C105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2"/>
          <p:cNvSpPr>
            <a:spLocks noGrp="1" noChangeArrowheads="1"/>
          </p:cNvSpPr>
          <p:nvPr>
            <p:ph type="sldNum" sz="quarter" idx="11"/>
          </p:nvPr>
        </p:nvSpPr>
        <p:spPr>
          <a:ln/>
        </p:spPr>
        <p:txBody>
          <a:bodyPr/>
          <a:lstStyle>
            <a:lvl1pPr>
              <a:defRPr/>
            </a:lvl1pPr>
          </a:lstStyle>
          <a:p>
            <a:pPr>
              <a:defRPr/>
            </a:pPr>
            <a:fld id="{516F9161-9C5C-462A-A29C-6E01FE9476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2"/>
          <p:cNvSpPr>
            <a:spLocks noGrp="1" noChangeArrowheads="1"/>
          </p:cNvSpPr>
          <p:nvPr>
            <p:ph type="sldNum" sz="quarter" idx="11"/>
          </p:nvPr>
        </p:nvSpPr>
        <p:spPr>
          <a:ln/>
        </p:spPr>
        <p:txBody>
          <a:bodyPr/>
          <a:lstStyle>
            <a:lvl1pPr>
              <a:defRPr/>
            </a:lvl1pPr>
          </a:lstStyle>
          <a:p>
            <a:pPr>
              <a:defRPr/>
            </a:pPr>
            <a:fld id="{CA44855E-F935-4446-B047-744ED354D99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2"/>
          <p:cNvSpPr>
            <a:spLocks noGrp="1" noChangeArrowheads="1"/>
          </p:cNvSpPr>
          <p:nvPr>
            <p:ph type="sldNum" sz="quarter" idx="11"/>
          </p:nvPr>
        </p:nvSpPr>
        <p:spPr>
          <a:ln/>
        </p:spPr>
        <p:txBody>
          <a:bodyPr/>
          <a:lstStyle>
            <a:lvl1pPr>
              <a:defRPr/>
            </a:lvl1pPr>
          </a:lstStyle>
          <a:p>
            <a:pPr>
              <a:defRPr/>
            </a:pPr>
            <a:fld id="{A290CD24-80BF-4461-B8B9-EF6B3725135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0"/>
          <p:cNvSpPr>
            <a:spLocks noGrp="1" noChangeArrowheads="1"/>
          </p:cNvSpPr>
          <p:nvPr>
            <p:ph type="dt" sz="half" idx="10"/>
          </p:nvPr>
        </p:nvSpPr>
        <p:spPr>
          <a:ln/>
        </p:spPr>
        <p:txBody>
          <a:bodyPr/>
          <a:lstStyle>
            <a:lvl1pPr>
              <a:defRPr/>
            </a:lvl1pPr>
          </a:lstStyle>
          <a:p>
            <a:pPr>
              <a:defRPr/>
            </a:pPr>
            <a:endParaRPr lang="en-US"/>
          </a:p>
        </p:txBody>
      </p:sp>
      <p:sp>
        <p:nvSpPr>
          <p:cNvPr id="7" name="Rectangle 42"/>
          <p:cNvSpPr>
            <a:spLocks noGrp="1" noChangeArrowheads="1"/>
          </p:cNvSpPr>
          <p:nvPr>
            <p:ph type="sldNum" sz="quarter" idx="11"/>
          </p:nvPr>
        </p:nvSpPr>
        <p:spPr>
          <a:ln/>
        </p:spPr>
        <p:txBody>
          <a:bodyPr/>
          <a:lstStyle>
            <a:lvl1pPr>
              <a:defRPr/>
            </a:lvl1pPr>
          </a:lstStyle>
          <a:p>
            <a:pPr>
              <a:defRPr/>
            </a:pPr>
            <a:fld id="{33BAB070-441C-48EF-A076-61AF0E048CB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2"/>
          <p:cNvSpPr>
            <a:spLocks noGrp="1" noChangeArrowheads="1"/>
          </p:cNvSpPr>
          <p:nvPr>
            <p:ph type="sldNum" sz="quarter" idx="11"/>
          </p:nvPr>
        </p:nvSpPr>
        <p:spPr>
          <a:ln/>
        </p:spPr>
        <p:txBody>
          <a:bodyPr/>
          <a:lstStyle>
            <a:lvl1pPr>
              <a:defRPr/>
            </a:lvl1pPr>
          </a:lstStyle>
          <a:p>
            <a:pPr>
              <a:defRPr/>
            </a:pPr>
            <a:fld id="{20AA3259-CC34-4584-8F4B-91D9C4C944F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2"/>
          <p:cNvSpPr>
            <a:spLocks noGrp="1" noChangeArrowheads="1"/>
          </p:cNvSpPr>
          <p:nvPr>
            <p:ph type="sldNum" sz="quarter" idx="11"/>
          </p:nvPr>
        </p:nvSpPr>
        <p:spPr>
          <a:ln/>
        </p:spPr>
        <p:txBody>
          <a:bodyPr/>
          <a:lstStyle>
            <a:lvl1pPr>
              <a:defRPr/>
            </a:lvl1pPr>
          </a:lstStyle>
          <a:p>
            <a:pPr>
              <a:defRPr/>
            </a:pPr>
            <a:fld id="{E30B6838-4DE0-4ACE-BE76-D3CD7B13605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2"/>
          <p:cNvSpPr>
            <a:spLocks noGrp="1" noChangeArrowheads="1"/>
          </p:cNvSpPr>
          <p:nvPr>
            <p:ph type="sldNum" sz="quarter" idx="11"/>
          </p:nvPr>
        </p:nvSpPr>
        <p:spPr>
          <a:ln/>
        </p:spPr>
        <p:txBody>
          <a:bodyPr/>
          <a:lstStyle>
            <a:lvl1pPr>
              <a:defRPr/>
            </a:lvl1pPr>
          </a:lstStyle>
          <a:p>
            <a:pPr>
              <a:defRPr/>
            </a:pPr>
            <a:fld id="{C0FF1D18-7212-4B36-A25A-CEFF78BC13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2"/>
          <p:cNvSpPr>
            <a:spLocks noGrp="1" noChangeArrowheads="1"/>
          </p:cNvSpPr>
          <p:nvPr>
            <p:ph type="sldNum" sz="quarter" idx="11"/>
          </p:nvPr>
        </p:nvSpPr>
        <p:spPr>
          <a:ln/>
        </p:spPr>
        <p:txBody>
          <a:bodyPr/>
          <a:lstStyle>
            <a:lvl1pPr>
              <a:defRPr/>
            </a:lvl1pPr>
          </a:lstStyle>
          <a:p>
            <a:pPr>
              <a:defRPr/>
            </a:pPr>
            <a:fld id="{6CD746D7-236C-4EBE-8B8D-134317B05B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2"/>
          <p:cNvSpPr>
            <a:spLocks noGrp="1" noChangeArrowheads="1"/>
          </p:cNvSpPr>
          <p:nvPr>
            <p:ph type="sldNum" sz="quarter" idx="11"/>
          </p:nvPr>
        </p:nvSpPr>
        <p:spPr>
          <a:ln/>
        </p:spPr>
        <p:txBody>
          <a:bodyPr/>
          <a:lstStyle>
            <a:lvl1pPr>
              <a:defRPr/>
            </a:lvl1pPr>
          </a:lstStyle>
          <a:p>
            <a:pPr>
              <a:defRPr/>
            </a:pPr>
            <a:fld id="{4DBFB1A6-B785-46D3-AE9D-E0D6B0705D7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2"/>
          <p:cNvSpPr>
            <a:spLocks noGrp="1" noChangeArrowheads="1"/>
          </p:cNvSpPr>
          <p:nvPr>
            <p:ph type="sldNum" sz="quarter" idx="11"/>
          </p:nvPr>
        </p:nvSpPr>
        <p:spPr>
          <a:ln/>
        </p:spPr>
        <p:txBody>
          <a:bodyPr/>
          <a:lstStyle>
            <a:lvl1pPr>
              <a:defRPr/>
            </a:lvl1pPr>
          </a:lstStyle>
          <a:p>
            <a:pPr>
              <a:defRPr/>
            </a:pPr>
            <a:fld id="{F79AB9CE-7367-4E05-829E-C4F248CF2CF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2"/>
          <p:cNvSpPr>
            <a:spLocks noGrp="1" noChangeArrowheads="1"/>
          </p:cNvSpPr>
          <p:nvPr>
            <p:ph type="sldNum" sz="quarter" idx="11"/>
          </p:nvPr>
        </p:nvSpPr>
        <p:spPr>
          <a:ln/>
        </p:spPr>
        <p:txBody>
          <a:bodyPr/>
          <a:lstStyle>
            <a:lvl1pPr>
              <a:defRPr/>
            </a:lvl1pPr>
          </a:lstStyle>
          <a:p>
            <a:pPr>
              <a:defRPr/>
            </a:pPr>
            <a:fld id="{79D8CDD2-BB65-4475-9FA1-2E163D74F52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2"/>
          <p:cNvSpPr>
            <a:spLocks noGrp="1" noChangeArrowheads="1"/>
          </p:cNvSpPr>
          <p:nvPr>
            <p:ph type="sldNum" sz="quarter" idx="11"/>
          </p:nvPr>
        </p:nvSpPr>
        <p:spPr>
          <a:ln/>
        </p:spPr>
        <p:txBody>
          <a:bodyPr/>
          <a:lstStyle>
            <a:lvl1pPr>
              <a:defRPr/>
            </a:lvl1pPr>
          </a:lstStyle>
          <a:p>
            <a:pPr>
              <a:defRPr/>
            </a:pPr>
            <a:fld id="{EEDBEAE8-1270-4376-8CDB-41DE4E20B7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1588" y="0"/>
            <a:ext cx="9148762" cy="6851650"/>
            <a:chOff x="1" y="0"/>
            <a:chExt cx="5763" cy="4316"/>
          </a:xfrm>
        </p:grpSpPr>
        <p:sp>
          <p:nvSpPr>
            <p:cNvPr id="10649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650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650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4106" name="Group 6"/>
            <p:cNvGrpSpPr>
              <a:grpSpLocks/>
            </p:cNvGrpSpPr>
            <p:nvPr/>
          </p:nvGrpSpPr>
          <p:grpSpPr bwMode="auto">
            <a:xfrm>
              <a:off x="288" y="0"/>
              <a:ext cx="5098" cy="4316"/>
              <a:chOff x="288" y="0"/>
              <a:chExt cx="5098" cy="4316"/>
            </a:xfrm>
          </p:grpSpPr>
          <p:sp>
            <p:nvSpPr>
              <p:cNvPr id="10650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0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0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0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0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0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0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1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1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1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1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1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1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10651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651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651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651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0652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0652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652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0652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0652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0652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0652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4118" name="Group 31"/>
            <p:cNvGrpSpPr>
              <a:grpSpLocks/>
            </p:cNvGrpSpPr>
            <p:nvPr/>
          </p:nvGrpSpPr>
          <p:grpSpPr bwMode="auto">
            <a:xfrm>
              <a:off x="1" y="392"/>
              <a:ext cx="5758" cy="1571"/>
              <a:chOff x="1" y="392"/>
              <a:chExt cx="5758" cy="1571"/>
            </a:xfrm>
          </p:grpSpPr>
          <p:sp>
            <p:nvSpPr>
              <p:cNvPr id="10652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10652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10653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10653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10653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10653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10653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06535"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06536"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106538"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A4D1766E-25C7-4D70-9788-210A03A250E4}" type="slidenum">
              <a:rPr lang="en-US"/>
              <a:pPr>
                <a:defRPr/>
              </a:pPr>
              <a:t>‹#›</a:t>
            </a:fld>
            <a:endParaRPr lang="en-US"/>
          </a:p>
        </p:txBody>
      </p:sp>
      <p:sp>
        <p:nvSpPr>
          <p:cNvPr id="1065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90"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cs.toronto.edu/~fritz/absps/imagenet.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machinelearningmastery.com/rectified-linear-activation-function-for-deep-learning-neural-networks/" TargetMode="External"/><Relationship Id="rId2" Type="http://schemas.openxmlformats.org/officeDocument/2006/relationships/hyperlink" Target="https://machinelearningmastery.com/greedy-layer-wise-pretraining-tutoria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learningtensorflow.com/" TargetMode="External"/><Relationship Id="rId2" Type="http://schemas.openxmlformats.org/officeDocument/2006/relationships/hyperlink" Target="https://www.tensorflow.org/" TargetMode="Externa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hyperlink" Target="https://www.tensorflow.org/install/"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www.tensorflow.org/tutorials/deep_cnn" TargetMode="Externa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8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www.tensorflow.org/tensorboard" TargetMode="External"/><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93888"/>
            <a:ext cx="8832850" cy="2332037"/>
          </a:xfrm>
        </p:spPr>
        <p:txBody>
          <a:bodyPr lIns="90488" tIns="44450" rIns="90488" bIns="44450" anchor="ctr" anchorCtr="0"/>
          <a:lstStyle/>
          <a:p>
            <a:pPr eaLnBrk="1" hangingPunct="1">
              <a:defRPr/>
            </a:pPr>
            <a:r>
              <a:rPr lang="en-US" sz="4000" b="1" dirty="0"/>
              <a:t>Deep Learning &amp; Computer Vision</a:t>
            </a:r>
            <a:br>
              <a:rPr lang="en-US" sz="4000" b="1" dirty="0"/>
            </a:br>
            <a:r>
              <a:rPr lang="en-US" sz="3600" b="1" dirty="0"/>
              <a:t>–part 1 (featuring CNN)</a:t>
            </a:r>
            <a:endParaRPr lang="en-US" sz="4000" b="1"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a:t>
            </a:r>
          </a:p>
        </p:txBody>
      </p:sp>
      <p:sp>
        <p:nvSpPr>
          <p:cNvPr id="3" name="Content Placeholder 2"/>
          <p:cNvSpPr>
            <a:spLocks noGrp="1"/>
          </p:cNvSpPr>
          <p:nvPr>
            <p:ph idx="1"/>
          </p:nvPr>
        </p:nvSpPr>
        <p:spPr/>
        <p:txBody>
          <a:bodyPr/>
          <a:lstStyle/>
          <a:p>
            <a:pPr marL="0" indent="0">
              <a:buNone/>
            </a:pPr>
            <a:r>
              <a:rPr lang="en-US" dirty="0"/>
              <a:t>Image (or part of image—somehow segmented)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519" y="3252780"/>
            <a:ext cx="8460962" cy="2627807"/>
          </a:xfrm>
          <a:prstGeom prst="rect">
            <a:avLst/>
          </a:prstGeom>
        </p:spPr>
      </p:pic>
    </p:spTree>
    <p:extLst>
      <p:ext uri="{BB962C8B-B14F-4D97-AF65-F5344CB8AC3E}">
        <p14:creationId xmlns:p14="http://schemas.microsoft.com/office/powerpoint/2010/main" val="13592396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4863-FDEB-435C-9896-B28F3C400B61}"/>
              </a:ext>
            </a:extLst>
          </p:cNvPr>
          <p:cNvSpPr>
            <a:spLocks noGrp="1"/>
          </p:cNvSpPr>
          <p:nvPr>
            <p:ph type="title"/>
          </p:nvPr>
        </p:nvSpPr>
        <p:spPr/>
        <p:txBody>
          <a:bodyPr/>
          <a:lstStyle/>
          <a:p>
            <a:r>
              <a:rPr lang="en-US" dirty="0"/>
              <a:t>Guidelines</a:t>
            </a:r>
          </a:p>
        </p:txBody>
      </p:sp>
      <p:sp>
        <p:nvSpPr>
          <p:cNvPr id="3" name="Text Placeholder 2">
            <a:extLst>
              <a:ext uri="{FF2B5EF4-FFF2-40B4-BE49-F238E27FC236}">
                <a16:creationId xmlns:a16="http://schemas.microsoft.com/office/drawing/2014/main" id="{2F3C9E24-2A96-41E7-8CF7-0F97C8A315F8}"/>
              </a:ext>
            </a:extLst>
          </p:cNvPr>
          <p:cNvSpPr>
            <a:spLocks noGrp="1"/>
          </p:cNvSpPr>
          <p:nvPr>
            <p:ph type="body" idx="1"/>
          </p:nvPr>
        </p:nvSpPr>
        <p:spPr/>
        <p:txBody>
          <a:bodyPr/>
          <a:lstStyle/>
          <a:p>
            <a:r>
              <a:rPr lang="en-US" dirty="0"/>
              <a:t>---some suggestions</a:t>
            </a:r>
          </a:p>
        </p:txBody>
      </p:sp>
    </p:spTree>
    <p:extLst>
      <p:ext uri="{BB962C8B-B14F-4D97-AF65-F5344CB8AC3E}">
        <p14:creationId xmlns:p14="http://schemas.microsoft.com/office/powerpoint/2010/main" val="11068637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6C836-742E-4ED3-8A67-5EFF87C2E382}"/>
              </a:ext>
            </a:extLst>
          </p:cNvPr>
          <p:cNvSpPr>
            <a:spLocks noGrp="1"/>
          </p:cNvSpPr>
          <p:nvPr>
            <p:ph type="title"/>
          </p:nvPr>
        </p:nvSpPr>
        <p:spPr/>
        <p:txBody>
          <a:bodyPr/>
          <a:lstStyle/>
          <a:p>
            <a:r>
              <a:rPr lang="en-US" dirty="0"/>
              <a:t>Guideline 1</a:t>
            </a:r>
          </a:p>
        </p:txBody>
      </p:sp>
      <p:sp>
        <p:nvSpPr>
          <p:cNvPr id="3" name="Content Placeholder 2">
            <a:extLst>
              <a:ext uri="{FF2B5EF4-FFF2-40B4-BE49-F238E27FC236}">
                <a16:creationId xmlns:a16="http://schemas.microsoft.com/office/drawing/2014/main" id="{77FB9EE8-BC60-4C0A-9F5F-CD1362C504D4}"/>
              </a:ext>
            </a:extLst>
          </p:cNvPr>
          <p:cNvSpPr>
            <a:spLocks noGrp="1"/>
          </p:cNvSpPr>
          <p:nvPr>
            <p:ph idx="1"/>
          </p:nvPr>
        </p:nvSpPr>
        <p:spPr>
          <a:xfrm>
            <a:off x="146115" y="1619054"/>
            <a:ext cx="8229600" cy="4530725"/>
          </a:xfrm>
        </p:spPr>
        <p:txBody>
          <a:bodyPr/>
          <a:lstStyle/>
          <a:p>
            <a:r>
              <a:rPr lang="en-US" dirty="0"/>
              <a:t>Decrease size of data slowly</a:t>
            </a:r>
          </a:p>
          <a:p>
            <a:endParaRPr lang="en-US" dirty="0"/>
          </a:p>
          <a:p>
            <a:endParaRPr lang="en-US" dirty="0"/>
          </a:p>
          <a:p>
            <a:pPr marL="0" indent="0">
              <a:buNone/>
            </a:pPr>
            <a:endParaRPr lang="en-US" dirty="0"/>
          </a:p>
          <a:p>
            <a:r>
              <a:rPr lang="en-US" dirty="0"/>
              <a:t>Bottom </a:t>
            </a:r>
            <a:r>
              <a:rPr lang="en-US" dirty="0">
                <a:sym typeface="Wingdings" panose="05000000000000000000" pitchFamily="2" charset="2"/>
              </a:rPr>
              <a:t> Top</a:t>
            </a:r>
            <a:br>
              <a:rPr lang="en-US" dirty="0">
                <a:sym typeface="Wingdings" panose="05000000000000000000" pitchFamily="2" charset="2"/>
              </a:rPr>
            </a:br>
            <a:endParaRPr lang="en-US" dirty="0">
              <a:sym typeface="Wingdings" panose="05000000000000000000" pitchFamily="2" charset="2"/>
            </a:endParaRPr>
          </a:p>
          <a:p>
            <a:pPr lvl="1"/>
            <a:r>
              <a:rPr lang="en-US" dirty="0"/>
              <a:t>The spatial resolution H ⨉ W</a:t>
            </a:r>
            <a:br>
              <a:rPr lang="en-US" dirty="0"/>
            </a:br>
            <a:r>
              <a:rPr lang="en-US" dirty="0"/>
              <a:t> decreases </a:t>
            </a:r>
          </a:p>
          <a:p>
            <a:pPr lvl="1"/>
            <a:r>
              <a:rPr lang="en-US" dirty="0"/>
              <a:t> The number of channels C increases</a:t>
            </a:r>
          </a:p>
        </p:txBody>
      </p:sp>
      <p:pic>
        <p:nvPicPr>
          <p:cNvPr id="4" name="Picture 3">
            <a:extLst>
              <a:ext uri="{FF2B5EF4-FFF2-40B4-BE49-F238E27FC236}">
                <a16:creationId xmlns:a16="http://schemas.microsoft.com/office/drawing/2014/main" id="{7C22C45A-1C16-4E8D-8B8E-71605383EB7D}"/>
              </a:ext>
            </a:extLst>
          </p:cNvPr>
          <p:cNvPicPr>
            <a:picLocks noChangeAspect="1"/>
          </p:cNvPicPr>
          <p:nvPr/>
        </p:nvPicPr>
        <p:blipFill rotWithShape="1">
          <a:blip r:embed="rId2"/>
          <a:srcRect l="6085" r="10582"/>
          <a:stretch/>
        </p:blipFill>
        <p:spPr>
          <a:xfrm>
            <a:off x="6814138" y="847725"/>
            <a:ext cx="2329862" cy="4614421"/>
          </a:xfrm>
          <a:prstGeom prst="rect">
            <a:avLst/>
          </a:prstGeom>
        </p:spPr>
      </p:pic>
    </p:spTree>
    <p:extLst>
      <p:ext uri="{BB962C8B-B14F-4D97-AF65-F5344CB8AC3E}">
        <p14:creationId xmlns:p14="http://schemas.microsoft.com/office/powerpoint/2010/main" val="23939564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DBFCE3-564F-4671-93A1-D1B1354D8024}"/>
              </a:ext>
            </a:extLst>
          </p:cNvPr>
          <p:cNvPicPr>
            <a:picLocks noChangeAspect="1"/>
          </p:cNvPicPr>
          <p:nvPr/>
        </p:nvPicPr>
        <p:blipFill rotWithShape="1">
          <a:blip r:embed="rId2"/>
          <a:srcRect l="5914" r="4783"/>
          <a:stretch/>
        </p:blipFill>
        <p:spPr>
          <a:xfrm>
            <a:off x="5334000" y="47625"/>
            <a:ext cx="3657600" cy="6762750"/>
          </a:xfrm>
          <a:prstGeom prst="rect">
            <a:avLst/>
          </a:prstGeom>
        </p:spPr>
      </p:pic>
      <p:sp>
        <p:nvSpPr>
          <p:cNvPr id="8" name="Content Placeholder 7">
            <a:extLst>
              <a:ext uri="{FF2B5EF4-FFF2-40B4-BE49-F238E27FC236}">
                <a16:creationId xmlns:a16="http://schemas.microsoft.com/office/drawing/2014/main" id="{68A2A031-6BCE-4195-9609-40D35CD27CA6}"/>
              </a:ext>
            </a:extLst>
          </p:cNvPr>
          <p:cNvSpPr>
            <a:spLocks noGrp="1"/>
          </p:cNvSpPr>
          <p:nvPr>
            <p:ph idx="1"/>
          </p:nvPr>
        </p:nvSpPr>
        <p:spPr>
          <a:xfrm>
            <a:off x="457200" y="1600200"/>
            <a:ext cx="4876800" cy="4530725"/>
          </a:xfrm>
        </p:spPr>
        <p:txBody>
          <a:bodyPr/>
          <a:lstStyle/>
          <a:p>
            <a:r>
              <a:rPr lang="en-US" dirty="0"/>
              <a:t>Receptive field must be large enough</a:t>
            </a:r>
            <a:br>
              <a:rPr lang="en-US" dirty="0"/>
            </a:br>
            <a:r>
              <a:rPr lang="en-US" dirty="0"/>
              <a:t>to capture objects of interest</a:t>
            </a:r>
          </a:p>
          <a:p>
            <a:r>
              <a:rPr lang="en-US" dirty="0"/>
              <a:t>The image region influencing a neuron </a:t>
            </a:r>
          </a:p>
          <a:p>
            <a:r>
              <a:rPr lang="en-US" dirty="0"/>
              <a:t>Anything happening outside is invisible to </a:t>
            </a:r>
            <a:br>
              <a:rPr lang="en-US" dirty="0"/>
            </a:br>
            <a:r>
              <a:rPr lang="en-US" dirty="0"/>
              <a:t>the neuron</a:t>
            </a:r>
          </a:p>
          <a:p>
            <a:endParaRPr lang="en-US" dirty="0"/>
          </a:p>
          <a:p>
            <a:endParaRPr lang="en-US" dirty="0"/>
          </a:p>
          <a:p>
            <a:r>
              <a:rPr lang="en-US" dirty="0"/>
              <a:t>HOW TO INCREASE RECEPTIVE FIELD</a:t>
            </a:r>
          </a:p>
          <a:p>
            <a:pPr marL="868680" lvl="1" indent="-457200">
              <a:buFont typeface="+mj-lt"/>
              <a:buAutoNum type="arabicPeriod"/>
            </a:pPr>
            <a:r>
              <a:rPr lang="en-US" dirty="0"/>
              <a:t>Large filters</a:t>
            </a:r>
          </a:p>
          <a:p>
            <a:pPr marL="868680" lvl="1" indent="-457200">
              <a:buFont typeface="+mj-lt"/>
              <a:buAutoNum type="arabicPeriod"/>
            </a:pPr>
            <a:r>
              <a:rPr lang="en-US" dirty="0">
                <a:highlight>
                  <a:srgbClr val="FFFF00"/>
                </a:highlight>
              </a:rPr>
              <a:t>Chains of small filters</a:t>
            </a:r>
          </a:p>
        </p:txBody>
      </p:sp>
      <p:sp>
        <p:nvSpPr>
          <p:cNvPr id="2" name="Title 1">
            <a:extLst>
              <a:ext uri="{FF2B5EF4-FFF2-40B4-BE49-F238E27FC236}">
                <a16:creationId xmlns:a16="http://schemas.microsoft.com/office/drawing/2014/main" id="{6958DC69-30EF-455B-89B0-90B097DD2B9D}"/>
              </a:ext>
            </a:extLst>
          </p:cNvPr>
          <p:cNvSpPr>
            <a:spLocks noGrp="1"/>
          </p:cNvSpPr>
          <p:nvPr>
            <p:ph type="title"/>
          </p:nvPr>
        </p:nvSpPr>
        <p:spPr>
          <a:xfrm>
            <a:off x="-914400" y="0"/>
            <a:ext cx="7620000" cy="1143000"/>
          </a:xfrm>
        </p:spPr>
        <p:txBody>
          <a:bodyPr/>
          <a:lstStyle/>
          <a:p>
            <a:r>
              <a:rPr lang="en-US" dirty="0"/>
              <a:t>Guideline 2 – Filters</a:t>
            </a:r>
          </a:p>
        </p:txBody>
      </p:sp>
    </p:spTree>
    <p:extLst>
      <p:ext uri="{BB962C8B-B14F-4D97-AF65-F5344CB8AC3E}">
        <p14:creationId xmlns:p14="http://schemas.microsoft.com/office/powerpoint/2010/main" val="41948042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A6072-E5EC-4767-8348-910E8FBDF125}"/>
              </a:ext>
            </a:extLst>
          </p:cNvPr>
          <p:cNvSpPr>
            <a:spLocks noGrp="1"/>
          </p:cNvSpPr>
          <p:nvPr>
            <p:ph type="title"/>
          </p:nvPr>
        </p:nvSpPr>
        <p:spPr/>
        <p:txBody>
          <a:bodyPr/>
          <a:lstStyle/>
          <a:p>
            <a:r>
              <a:rPr lang="en-US" dirty="0"/>
              <a:t>Guideline 3- Filters</a:t>
            </a:r>
          </a:p>
        </p:txBody>
      </p:sp>
      <p:sp>
        <p:nvSpPr>
          <p:cNvPr id="3" name="Content Placeholder 2">
            <a:extLst>
              <a:ext uri="{FF2B5EF4-FFF2-40B4-BE49-F238E27FC236}">
                <a16:creationId xmlns:a16="http://schemas.microsoft.com/office/drawing/2014/main" id="{25A16E29-F52F-4F61-B63D-5B59D1EB7838}"/>
              </a:ext>
            </a:extLst>
          </p:cNvPr>
          <p:cNvSpPr>
            <a:spLocks noGrp="1"/>
          </p:cNvSpPr>
          <p:nvPr>
            <p:ph idx="1"/>
          </p:nvPr>
        </p:nvSpPr>
        <p:spPr/>
        <p:txBody>
          <a:bodyPr/>
          <a:lstStyle/>
          <a:p>
            <a:r>
              <a:rPr lang="en-US" dirty="0"/>
              <a:t>User chain of smaller filters rather than  large filter</a:t>
            </a:r>
          </a:p>
          <a:p>
            <a:pPr lvl="1"/>
            <a:r>
              <a:rPr lang="en-US" dirty="0"/>
              <a:t>Reduces number of parameters </a:t>
            </a:r>
            <a:r>
              <a:rPr lang="en-US" dirty="0">
                <a:sym typeface="Wingdings" panose="05000000000000000000" pitchFamily="2" charset="2"/>
              </a:rPr>
              <a:t> faster</a:t>
            </a:r>
          </a:p>
          <a:p>
            <a:pPr lvl="1"/>
            <a:r>
              <a:rPr lang="en-US" dirty="0">
                <a:sym typeface="Wingdings" panose="05000000000000000000" pitchFamily="2" charset="2"/>
              </a:rPr>
              <a:t>Get same receptive field as the larger filters</a:t>
            </a:r>
          </a:p>
          <a:p>
            <a:pPr lvl="1"/>
            <a:r>
              <a:rPr lang="en-US" dirty="0">
                <a:sym typeface="Wingdings" panose="05000000000000000000" pitchFamily="2" charset="2"/>
              </a:rPr>
              <a:t>2 nonlinearities</a:t>
            </a:r>
            <a:endParaRPr lang="en-US" dirty="0"/>
          </a:p>
        </p:txBody>
      </p:sp>
      <p:pic>
        <p:nvPicPr>
          <p:cNvPr id="4" name="Picture 3">
            <a:extLst>
              <a:ext uri="{FF2B5EF4-FFF2-40B4-BE49-F238E27FC236}">
                <a16:creationId xmlns:a16="http://schemas.microsoft.com/office/drawing/2014/main" id="{B2C5AC02-8CEE-4D63-BE50-66E342BEE718}"/>
              </a:ext>
            </a:extLst>
          </p:cNvPr>
          <p:cNvPicPr>
            <a:picLocks noChangeAspect="1"/>
          </p:cNvPicPr>
          <p:nvPr/>
        </p:nvPicPr>
        <p:blipFill>
          <a:blip r:embed="rId2"/>
          <a:stretch>
            <a:fillRect/>
          </a:stretch>
        </p:blipFill>
        <p:spPr>
          <a:xfrm>
            <a:off x="3478491" y="4572360"/>
            <a:ext cx="5687280" cy="2382633"/>
          </a:xfrm>
          <a:prstGeom prst="rect">
            <a:avLst/>
          </a:prstGeom>
        </p:spPr>
      </p:pic>
    </p:spTree>
    <p:extLst>
      <p:ext uri="{BB962C8B-B14F-4D97-AF65-F5344CB8AC3E}">
        <p14:creationId xmlns:p14="http://schemas.microsoft.com/office/powerpoint/2010/main" val="34640775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A4F7F-C1A4-4CF4-9E50-A6C8B960B7D8}"/>
              </a:ext>
            </a:extLst>
          </p:cNvPr>
          <p:cNvSpPr>
            <a:spLocks noGrp="1"/>
          </p:cNvSpPr>
          <p:nvPr>
            <p:ph type="title"/>
          </p:nvPr>
        </p:nvSpPr>
        <p:spPr/>
        <p:txBody>
          <a:bodyPr/>
          <a:lstStyle/>
          <a:p>
            <a:r>
              <a:rPr lang="en-US" dirty="0"/>
              <a:t>Guideline 4- number of filters in layer (= # output channels)</a:t>
            </a:r>
          </a:p>
        </p:txBody>
      </p:sp>
      <p:sp>
        <p:nvSpPr>
          <p:cNvPr id="3" name="Content Placeholder 2">
            <a:extLst>
              <a:ext uri="{FF2B5EF4-FFF2-40B4-BE49-F238E27FC236}">
                <a16:creationId xmlns:a16="http://schemas.microsoft.com/office/drawing/2014/main" id="{8BE4518B-D28F-44F0-A4DF-26345C2B43B9}"/>
              </a:ext>
            </a:extLst>
          </p:cNvPr>
          <p:cNvSpPr>
            <a:spLocks noGrp="1"/>
          </p:cNvSpPr>
          <p:nvPr>
            <p:ph idx="1"/>
          </p:nvPr>
        </p:nvSpPr>
        <p:spPr/>
        <p:txBody>
          <a:bodyPr/>
          <a:lstStyle/>
          <a:p>
            <a:r>
              <a:rPr lang="en-US" dirty="0"/>
              <a:t>Be conservative, don’t have too many filters  (# filters K below)</a:t>
            </a:r>
          </a:p>
        </p:txBody>
      </p:sp>
      <p:pic>
        <p:nvPicPr>
          <p:cNvPr id="4" name="Picture 3">
            <a:extLst>
              <a:ext uri="{FF2B5EF4-FFF2-40B4-BE49-F238E27FC236}">
                <a16:creationId xmlns:a16="http://schemas.microsoft.com/office/drawing/2014/main" id="{9CAC2138-36CA-4E67-9F40-2281E2F5DEDD}"/>
              </a:ext>
            </a:extLst>
          </p:cNvPr>
          <p:cNvPicPr>
            <a:picLocks noChangeAspect="1"/>
          </p:cNvPicPr>
          <p:nvPr/>
        </p:nvPicPr>
        <p:blipFill>
          <a:blip r:embed="rId2"/>
          <a:stretch>
            <a:fillRect/>
          </a:stretch>
        </p:blipFill>
        <p:spPr>
          <a:xfrm>
            <a:off x="0" y="2901880"/>
            <a:ext cx="9144000" cy="3956120"/>
          </a:xfrm>
          <a:prstGeom prst="rect">
            <a:avLst/>
          </a:prstGeom>
        </p:spPr>
      </p:pic>
    </p:spTree>
    <p:extLst>
      <p:ext uri="{BB962C8B-B14F-4D97-AF65-F5344CB8AC3E}">
        <p14:creationId xmlns:p14="http://schemas.microsoft.com/office/powerpoint/2010/main" val="34475020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A40B1-376C-4001-8BBC-48EE22CEA57F}"/>
              </a:ext>
            </a:extLst>
          </p:cNvPr>
          <p:cNvSpPr>
            <a:spLocks noGrp="1"/>
          </p:cNvSpPr>
          <p:nvPr>
            <p:ph type="title"/>
          </p:nvPr>
        </p:nvSpPr>
        <p:spPr/>
        <p:txBody>
          <a:bodyPr/>
          <a:lstStyle/>
          <a:p>
            <a:r>
              <a:rPr lang="en-US" dirty="0"/>
              <a:t>Guideline 5 – </a:t>
            </a:r>
            <a:r>
              <a:rPr lang="en-US" sz="4000" dirty="0"/>
              <a:t>when computation issue consider separable filters</a:t>
            </a:r>
            <a:endParaRPr lang="en-US" dirty="0"/>
          </a:p>
        </p:txBody>
      </p:sp>
      <p:sp>
        <p:nvSpPr>
          <p:cNvPr id="3" name="Content Placeholder 2">
            <a:extLst>
              <a:ext uri="{FF2B5EF4-FFF2-40B4-BE49-F238E27FC236}">
                <a16:creationId xmlns:a16="http://schemas.microsoft.com/office/drawing/2014/main" id="{56CF08EC-F117-48DA-83EF-DD63D40555E9}"/>
              </a:ext>
            </a:extLst>
          </p:cNvPr>
          <p:cNvSpPr>
            <a:spLocks noGrp="1"/>
          </p:cNvSpPr>
          <p:nvPr>
            <p:ph idx="1"/>
          </p:nvPr>
        </p:nvSpPr>
        <p:spPr/>
        <p:txBody>
          <a:bodyPr/>
          <a:lstStyle/>
          <a:p>
            <a:r>
              <a:rPr lang="en-US" dirty="0"/>
              <a:t>Like </a:t>
            </a:r>
            <a:r>
              <a:rPr lang="en-US" dirty="0" err="1"/>
              <a:t>MobileNet</a:t>
            </a:r>
            <a:r>
              <a:rPr lang="en-US" dirty="0"/>
              <a:t> consider separable filters to reduce number of parameters and hence computations.</a:t>
            </a:r>
          </a:p>
          <a:p>
            <a:r>
              <a:rPr lang="en-US" dirty="0">
                <a:highlight>
                  <a:srgbClr val="0000FF"/>
                </a:highlight>
              </a:rPr>
              <a:t>WE WILL DISCUSS Mobile in Part 2 of this lecture series</a:t>
            </a:r>
          </a:p>
        </p:txBody>
      </p:sp>
    </p:spTree>
    <p:extLst>
      <p:ext uri="{BB962C8B-B14F-4D97-AF65-F5344CB8AC3E}">
        <p14:creationId xmlns:p14="http://schemas.microsoft.com/office/powerpoint/2010/main" val="23189993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88414-8358-459C-B595-0E3907F6AB22}"/>
              </a:ext>
            </a:extLst>
          </p:cNvPr>
          <p:cNvSpPr>
            <a:spLocks noGrp="1"/>
          </p:cNvSpPr>
          <p:nvPr>
            <p:ph type="title"/>
          </p:nvPr>
        </p:nvSpPr>
        <p:spPr>
          <a:xfrm>
            <a:off x="457200" y="274638"/>
            <a:ext cx="7620000" cy="487362"/>
          </a:xfrm>
        </p:spPr>
        <p:txBody>
          <a:bodyPr/>
          <a:lstStyle/>
          <a:p>
            <a:r>
              <a:rPr lang="en-US" dirty="0"/>
              <a:t>Overall Recommendations</a:t>
            </a:r>
          </a:p>
        </p:txBody>
      </p:sp>
      <p:graphicFrame>
        <p:nvGraphicFramePr>
          <p:cNvPr id="4" name="Table 3">
            <a:extLst>
              <a:ext uri="{FF2B5EF4-FFF2-40B4-BE49-F238E27FC236}">
                <a16:creationId xmlns:a16="http://schemas.microsoft.com/office/drawing/2014/main" id="{E2E4BFFE-534E-4805-968E-9C6A3C4DCE18}"/>
              </a:ext>
            </a:extLst>
          </p:cNvPr>
          <p:cNvGraphicFramePr>
            <a:graphicFrameLocks noGrp="1"/>
          </p:cNvGraphicFramePr>
          <p:nvPr/>
        </p:nvGraphicFramePr>
        <p:xfrm>
          <a:off x="381000" y="1524000"/>
          <a:ext cx="8534400" cy="6054089"/>
        </p:xfrm>
        <a:graphic>
          <a:graphicData uri="http://schemas.openxmlformats.org/drawingml/2006/table">
            <a:tbl>
              <a:tblPr firstRow="1" firstCol="1" bandRow="1">
                <a:tableStyleId>{5C22544A-7EE6-4342-B048-85BDC9FD1C3A}</a:tableStyleId>
              </a:tblPr>
              <a:tblGrid>
                <a:gridCol w="2590800">
                  <a:extLst>
                    <a:ext uri="{9D8B030D-6E8A-4147-A177-3AD203B41FA5}">
                      <a16:colId xmlns:a16="http://schemas.microsoft.com/office/drawing/2014/main" val="2198762260"/>
                    </a:ext>
                  </a:extLst>
                </a:gridCol>
                <a:gridCol w="5943600">
                  <a:extLst>
                    <a:ext uri="{9D8B030D-6E8A-4147-A177-3AD203B41FA5}">
                      <a16:colId xmlns:a16="http://schemas.microsoft.com/office/drawing/2014/main" val="2871178505"/>
                    </a:ext>
                  </a:extLst>
                </a:gridCol>
              </a:tblGrid>
              <a:tr h="323849">
                <a:tc>
                  <a:txBody>
                    <a:bodyPr/>
                    <a:lstStyle/>
                    <a:p>
                      <a:pPr marL="0" marR="0" algn="just">
                        <a:spcBef>
                          <a:spcPts val="0"/>
                        </a:spcBef>
                        <a:spcAft>
                          <a:spcPts val="0"/>
                        </a:spcAft>
                      </a:pPr>
                      <a:r>
                        <a:rPr lang="en-US" sz="1600" dirty="0">
                          <a:effectLst/>
                        </a:rPr>
                        <a:t>ISSUE</a:t>
                      </a:r>
                      <a:endParaRPr lang="en-US" sz="2400" dirty="0">
                        <a:effectLst/>
                        <a:latin typeface="Times New Roman" panose="02020603050405020304" pitchFamily="18" charset="0"/>
                        <a:ea typeface="Times New Roman" panose="02020603050405020304" pitchFamily="18" charset="0"/>
                      </a:endParaRPr>
                    </a:p>
                  </a:txBody>
                  <a:tcPr marL="63537" marR="63537" marT="0" marB="0"/>
                </a:tc>
                <a:tc>
                  <a:txBody>
                    <a:bodyPr/>
                    <a:lstStyle/>
                    <a:p>
                      <a:pPr marL="0" marR="0" algn="just">
                        <a:spcBef>
                          <a:spcPts val="0"/>
                        </a:spcBef>
                        <a:spcAft>
                          <a:spcPts val="0"/>
                        </a:spcAft>
                      </a:pPr>
                      <a:r>
                        <a:rPr lang="en-US" sz="1600">
                          <a:effectLst/>
                        </a:rPr>
                        <a:t>RECOMMENDATION</a:t>
                      </a:r>
                      <a:endParaRPr lang="en-US" sz="2400">
                        <a:effectLst/>
                        <a:latin typeface="Times New Roman" panose="02020603050405020304" pitchFamily="18" charset="0"/>
                        <a:ea typeface="Times New Roman" panose="02020603050405020304" pitchFamily="18" charset="0"/>
                      </a:endParaRPr>
                    </a:p>
                  </a:txBody>
                  <a:tcPr marL="63537" marR="63537" marT="0" marB="0"/>
                </a:tc>
                <a:extLst>
                  <a:ext uri="{0D108BD9-81ED-4DB2-BD59-A6C34878D82A}">
                    <a16:rowId xmlns:a16="http://schemas.microsoft.com/office/drawing/2014/main" val="2435761087"/>
                  </a:ext>
                </a:extLst>
              </a:tr>
              <a:tr h="1295400">
                <a:tc>
                  <a:txBody>
                    <a:bodyPr/>
                    <a:lstStyle/>
                    <a:p>
                      <a:pPr marL="0" marR="0" algn="l">
                        <a:spcBef>
                          <a:spcPts val="0"/>
                        </a:spcBef>
                        <a:spcAft>
                          <a:spcPts val="0"/>
                        </a:spcAft>
                      </a:pPr>
                      <a:r>
                        <a:rPr lang="en-US" sz="1600" dirty="0">
                          <a:effectLst/>
                        </a:rPr>
                        <a:t>More Complex Problems</a:t>
                      </a:r>
                      <a:endParaRPr lang="en-US" sz="2400" dirty="0">
                        <a:effectLst/>
                      </a:endParaRPr>
                    </a:p>
                    <a:p>
                      <a:pPr marL="342900" marR="0" lvl="0" indent="-342900" algn="l">
                        <a:spcBef>
                          <a:spcPts val="0"/>
                        </a:spcBef>
                        <a:spcAft>
                          <a:spcPts val="0"/>
                        </a:spcAft>
                        <a:buFont typeface="Symbol" panose="05050102010706020507" pitchFamily="18" charset="2"/>
                        <a:buChar char=""/>
                      </a:pPr>
                      <a:r>
                        <a:rPr lang="en-US" sz="1600" dirty="0">
                          <a:effectLst/>
                        </a:rPr>
                        <a:t>Large number of classes</a:t>
                      </a:r>
                      <a:endParaRPr lang="en-US" sz="2400" dirty="0">
                        <a:effectLst/>
                      </a:endParaRPr>
                    </a:p>
                    <a:p>
                      <a:pPr marL="342900" marR="0" lvl="0" indent="-342900" algn="l">
                        <a:spcBef>
                          <a:spcPts val="0"/>
                        </a:spcBef>
                        <a:spcAft>
                          <a:spcPts val="0"/>
                        </a:spcAft>
                        <a:buFont typeface="Symbol" panose="05050102010706020507" pitchFamily="18" charset="2"/>
                        <a:buChar char=""/>
                      </a:pPr>
                      <a:r>
                        <a:rPr lang="en-US" sz="1600" dirty="0">
                          <a:effectLst/>
                        </a:rPr>
                        <a:t>Large data set</a:t>
                      </a:r>
                      <a:endParaRPr lang="en-US" sz="2400" dirty="0">
                        <a:effectLst/>
                      </a:endParaRPr>
                    </a:p>
                    <a:p>
                      <a:pPr marL="342900" marR="0" lvl="0" indent="-342900" algn="l">
                        <a:spcBef>
                          <a:spcPts val="0"/>
                        </a:spcBef>
                        <a:spcAft>
                          <a:spcPts val="0"/>
                        </a:spcAft>
                        <a:buFont typeface="Symbol" panose="05050102010706020507" pitchFamily="18" charset="2"/>
                        <a:buChar char=""/>
                      </a:pPr>
                      <a:r>
                        <a:rPr lang="en-US" sz="1600" dirty="0">
                          <a:effectLst/>
                        </a:rPr>
                        <a:t>Greater confusion between classes</a:t>
                      </a:r>
                      <a:endParaRPr lang="en-US" sz="2400" dirty="0">
                        <a:effectLst/>
                        <a:latin typeface="Times New Roman" panose="02020603050405020304" pitchFamily="18" charset="0"/>
                        <a:ea typeface="Times New Roman" panose="02020603050405020304" pitchFamily="18" charset="0"/>
                      </a:endParaRPr>
                    </a:p>
                  </a:txBody>
                  <a:tcPr marL="63537" marR="63537" marT="0" marB="0"/>
                </a:tc>
                <a:tc>
                  <a:txBody>
                    <a:bodyPr/>
                    <a:lstStyle/>
                    <a:p>
                      <a:pPr marL="342900" marR="0" lvl="0" indent="-342900" algn="just">
                        <a:spcBef>
                          <a:spcPts val="0"/>
                        </a:spcBef>
                        <a:spcAft>
                          <a:spcPts val="0"/>
                        </a:spcAft>
                        <a:buFont typeface="Symbol" panose="05050102010706020507" pitchFamily="18" charset="2"/>
                        <a:buChar char=""/>
                      </a:pPr>
                      <a:r>
                        <a:rPr lang="en-US" sz="1600" dirty="0">
                          <a:effectLst/>
                        </a:rPr>
                        <a:t>Increase depth of network</a:t>
                      </a:r>
                      <a:endParaRPr lang="en-US" sz="2400" dirty="0">
                        <a:effectLst/>
                      </a:endParaRPr>
                    </a:p>
                    <a:p>
                      <a:pPr marL="342900" marR="0" lvl="0" indent="-342900" algn="just">
                        <a:spcBef>
                          <a:spcPts val="0"/>
                        </a:spcBef>
                        <a:spcAft>
                          <a:spcPts val="0"/>
                        </a:spcAft>
                        <a:buFont typeface="Symbol" panose="05050102010706020507" pitchFamily="18" charset="2"/>
                        <a:buChar char=""/>
                      </a:pPr>
                      <a:r>
                        <a:rPr lang="en-US" sz="1600" dirty="0">
                          <a:effectLst/>
                        </a:rPr>
                        <a:t>Current trend – use larger number of layers of small sized filters</a:t>
                      </a:r>
                      <a:endParaRPr lang="en-US" sz="2400" dirty="0">
                        <a:effectLst/>
                        <a:latin typeface="Times New Roman" panose="02020603050405020304" pitchFamily="18" charset="0"/>
                        <a:ea typeface="Times New Roman" panose="02020603050405020304" pitchFamily="18" charset="0"/>
                      </a:endParaRPr>
                    </a:p>
                  </a:txBody>
                  <a:tcPr marL="63537" marR="63537" marT="0" marB="0"/>
                </a:tc>
                <a:extLst>
                  <a:ext uri="{0D108BD9-81ED-4DB2-BD59-A6C34878D82A}">
                    <a16:rowId xmlns:a16="http://schemas.microsoft.com/office/drawing/2014/main" val="1033040481"/>
                  </a:ext>
                </a:extLst>
              </a:tr>
              <a:tr h="1295400">
                <a:tc>
                  <a:txBody>
                    <a:bodyPr/>
                    <a:lstStyle/>
                    <a:p>
                      <a:pPr marL="0" marR="0" algn="l">
                        <a:spcBef>
                          <a:spcPts val="0"/>
                        </a:spcBef>
                        <a:spcAft>
                          <a:spcPts val="0"/>
                        </a:spcAft>
                      </a:pPr>
                      <a:r>
                        <a:rPr lang="en-US" sz="1600" dirty="0">
                          <a:effectLst/>
                        </a:rPr>
                        <a:t>Future Looking</a:t>
                      </a:r>
                      <a:endParaRPr lang="en-US" sz="2400" dirty="0">
                        <a:effectLst/>
                      </a:endParaRPr>
                    </a:p>
                    <a:p>
                      <a:pPr marL="342900" marR="0" lvl="0" indent="-342900" algn="l">
                        <a:spcBef>
                          <a:spcPts val="0"/>
                        </a:spcBef>
                        <a:spcAft>
                          <a:spcPts val="0"/>
                        </a:spcAft>
                        <a:buFont typeface="Symbol" panose="05050102010706020507" pitchFamily="18" charset="2"/>
                        <a:buChar char=""/>
                      </a:pPr>
                      <a:r>
                        <a:rPr lang="en-US" sz="1600" dirty="0">
                          <a:effectLst/>
                        </a:rPr>
                        <a:t>Beyond classification of current state, looking to predict future</a:t>
                      </a:r>
                      <a:endParaRPr lang="en-US" sz="2400" dirty="0">
                        <a:effectLst/>
                        <a:latin typeface="Times New Roman" panose="02020603050405020304" pitchFamily="18" charset="0"/>
                        <a:ea typeface="Times New Roman" panose="02020603050405020304" pitchFamily="18" charset="0"/>
                      </a:endParaRPr>
                    </a:p>
                  </a:txBody>
                  <a:tcPr marL="63537" marR="63537" marT="0" marB="0"/>
                </a:tc>
                <a:tc>
                  <a:txBody>
                    <a:bodyPr/>
                    <a:lstStyle/>
                    <a:p>
                      <a:pPr marL="342900" marR="0" lvl="0" indent="-342900" algn="l">
                        <a:spcBef>
                          <a:spcPts val="0"/>
                        </a:spcBef>
                        <a:spcAft>
                          <a:spcPts val="0"/>
                        </a:spcAft>
                        <a:buFont typeface="Symbol" panose="05050102010706020507" pitchFamily="18" charset="2"/>
                        <a:buChar char=""/>
                      </a:pPr>
                      <a:r>
                        <a:rPr lang="en-US" sz="1600" dirty="0">
                          <a:effectLst/>
                        </a:rPr>
                        <a:t>Consider Generative Adversarial Networks</a:t>
                      </a:r>
                      <a:endParaRPr lang="en-US" sz="2400" dirty="0">
                        <a:effectLst/>
                      </a:endParaRPr>
                    </a:p>
                    <a:p>
                      <a:pPr marL="342900" marR="0" lvl="0" indent="-342900" algn="l">
                        <a:spcBef>
                          <a:spcPts val="0"/>
                        </a:spcBef>
                        <a:spcAft>
                          <a:spcPts val="0"/>
                        </a:spcAft>
                        <a:buFont typeface="Symbol" panose="05050102010706020507" pitchFamily="18" charset="2"/>
                        <a:buChar char=""/>
                      </a:pPr>
                      <a:r>
                        <a:rPr lang="en-US" sz="1600" dirty="0">
                          <a:effectLst/>
                        </a:rPr>
                        <a:t>For temporal component use Long Term Short Term (LSTM) Networks or Recurrent Neural Networks</a:t>
                      </a:r>
                      <a:endParaRPr lang="en-US" sz="2400" dirty="0">
                        <a:effectLst/>
                        <a:latin typeface="Times New Roman" panose="02020603050405020304" pitchFamily="18" charset="0"/>
                        <a:ea typeface="Times New Roman" panose="02020603050405020304" pitchFamily="18" charset="0"/>
                      </a:endParaRPr>
                    </a:p>
                  </a:txBody>
                  <a:tcPr marL="63537" marR="63537" marT="0" marB="0"/>
                </a:tc>
                <a:extLst>
                  <a:ext uri="{0D108BD9-81ED-4DB2-BD59-A6C34878D82A}">
                    <a16:rowId xmlns:a16="http://schemas.microsoft.com/office/drawing/2014/main" val="3574524189"/>
                  </a:ext>
                </a:extLst>
              </a:tr>
              <a:tr h="2266951">
                <a:tc>
                  <a:txBody>
                    <a:bodyPr/>
                    <a:lstStyle/>
                    <a:p>
                      <a:pPr marL="0" marR="0" algn="l">
                        <a:spcBef>
                          <a:spcPts val="0"/>
                        </a:spcBef>
                        <a:spcAft>
                          <a:spcPts val="0"/>
                        </a:spcAft>
                      </a:pPr>
                      <a:r>
                        <a:rPr lang="en-US" sz="1600" dirty="0">
                          <a:effectLst/>
                        </a:rPr>
                        <a:t>Mobile and Low Computational Devices (IoT) </a:t>
                      </a:r>
                      <a:endParaRPr lang="en-US" sz="2400" dirty="0">
                        <a:effectLst/>
                        <a:latin typeface="Times New Roman" panose="02020603050405020304" pitchFamily="18" charset="0"/>
                        <a:ea typeface="Times New Roman" panose="02020603050405020304" pitchFamily="18" charset="0"/>
                      </a:endParaRPr>
                    </a:p>
                  </a:txBody>
                  <a:tcPr marL="63537" marR="63537" marT="0" marB="0"/>
                </a:tc>
                <a:tc>
                  <a:txBody>
                    <a:bodyPr/>
                    <a:lstStyle/>
                    <a:p>
                      <a:pPr marL="0" marR="0" algn="l">
                        <a:spcBef>
                          <a:spcPts val="0"/>
                        </a:spcBef>
                        <a:spcAft>
                          <a:spcPts val="0"/>
                        </a:spcAft>
                      </a:pPr>
                      <a:r>
                        <a:rPr lang="en-US" sz="1600" dirty="0">
                          <a:effectLst/>
                        </a:rPr>
                        <a:t>For on device computation (otherwise consider cloud)</a:t>
                      </a:r>
                      <a:br>
                        <a:rPr lang="en-US" sz="1600" dirty="0">
                          <a:effectLst/>
                        </a:rPr>
                      </a:br>
                      <a:endParaRPr lang="en-US" sz="2400" dirty="0">
                        <a:effectLst/>
                      </a:endParaRPr>
                    </a:p>
                    <a:p>
                      <a:pPr marL="342900" marR="0" lvl="0" indent="-342900" algn="l">
                        <a:spcBef>
                          <a:spcPts val="0"/>
                        </a:spcBef>
                        <a:spcAft>
                          <a:spcPts val="0"/>
                        </a:spcAft>
                        <a:buFont typeface="Symbol" panose="05050102010706020507" pitchFamily="18" charset="2"/>
                        <a:buChar char=""/>
                      </a:pPr>
                      <a:r>
                        <a:rPr lang="en-US" sz="1600" kern="1200" dirty="0">
                          <a:solidFill>
                            <a:schemeClr val="dk1"/>
                          </a:solidFill>
                          <a:effectLst/>
                          <a:latin typeface="+mn-lt"/>
                          <a:ea typeface="+mn-ea"/>
                          <a:cs typeface="+mn-cs"/>
                        </a:rPr>
                        <a:t>Shallow Networks, minimize number of filters at each convolutional layer.</a:t>
                      </a:r>
                    </a:p>
                    <a:p>
                      <a:pPr marL="342900" marR="0" lvl="0" indent="-342900" algn="l">
                        <a:spcBef>
                          <a:spcPts val="0"/>
                        </a:spcBef>
                        <a:spcAft>
                          <a:spcPts val="0"/>
                        </a:spcAft>
                        <a:buFont typeface="Symbol" panose="05050102010706020507" pitchFamily="18" charset="2"/>
                        <a:buChar char=""/>
                      </a:pPr>
                      <a:r>
                        <a:rPr lang="en-US" sz="1600" kern="1200" dirty="0" err="1">
                          <a:solidFill>
                            <a:schemeClr val="dk1"/>
                          </a:solidFill>
                          <a:effectLst/>
                          <a:latin typeface="+mn-lt"/>
                          <a:ea typeface="+mn-ea"/>
                          <a:cs typeface="+mn-cs"/>
                        </a:rPr>
                        <a:t>Depthwise</a:t>
                      </a:r>
                      <a:r>
                        <a:rPr lang="en-US" sz="1600" kern="1200" dirty="0">
                          <a:solidFill>
                            <a:schemeClr val="dk1"/>
                          </a:solidFill>
                          <a:effectLst/>
                          <a:latin typeface="+mn-lt"/>
                          <a:ea typeface="+mn-ea"/>
                          <a:cs typeface="+mn-cs"/>
                        </a:rPr>
                        <a:t> Separable Filters (reduce #parameters in mode) – </a:t>
                      </a:r>
                      <a:r>
                        <a:rPr lang="en-US" sz="1600" kern="1200" dirty="0" err="1">
                          <a:solidFill>
                            <a:schemeClr val="dk1"/>
                          </a:solidFill>
                          <a:effectLst/>
                          <a:latin typeface="+mn-lt"/>
                          <a:ea typeface="+mn-ea"/>
                          <a:cs typeface="+mn-cs"/>
                        </a:rPr>
                        <a:t>MobileNet</a:t>
                      </a:r>
                      <a:r>
                        <a:rPr lang="en-US" sz="1600" kern="1200" dirty="0">
                          <a:solidFill>
                            <a:schemeClr val="dk1"/>
                          </a:solidFill>
                          <a:effectLst/>
                          <a:latin typeface="+mn-lt"/>
                          <a:ea typeface="+mn-ea"/>
                          <a:cs typeface="+mn-cs"/>
                        </a:rPr>
                        <a:t> architecture [4]</a:t>
                      </a:r>
                    </a:p>
                    <a:p>
                      <a:pPr marL="342900" marR="0" lvl="0" indent="-342900" algn="l">
                        <a:spcBef>
                          <a:spcPts val="0"/>
                        </a:spcBef>
                        <a:spcAft>
                          <a:spcPts val="0"/>
                        </a:spcAft>
                        <a:buFont typeface="Symbol" panose="05050102010706020507" pitchFamily="18" charset="2"/>
                        <a:buChar char=""/>
                      </a:pPr>
                      <a:r>
                        <a:rPr lang="en-US" sz="1600" kern="1200" dirty="0">
                          <a:solidFill>
                            <a:schemeClr val="dk1"/>
                          </a:solidFill>
                          <a:effectLst/>
                          <a:latin typeface="+mn-lt"/>
                          <a:ea typeface="+mn-ea"/>
                          <a:cs typeface="+mn-cs"/>
                        </a:rPr>
                        <a:t>Optimize networks (elimination of low contribution nodes, etc.)  </a:t>
                      </a:r>
                    </a:p>
                    <a:p>
                      <a:pPr marL="342900" marR="0" lvl="0" indent="-342900" algn="l">
                        <a:spcBef>
                          <a:spcPts val="0"/>
                        </a:spcBef>
                        <a:spcAft>
                          <a:spcPts val="0"/>
                        </a:spcAft>
                        <a:buFont typeface="Symbol" panose="05050102010706020507" pitchFamily="18" charset="2"/>
                        <a:buChar char=""/>
                      </a:pPr>
                      <a:r>
                        <a:rPr lang="en-US" sz="1600" kern="1200" dirty="0">
                          <a:solidFill>
                            <a:schemeClr val="dk1"/>
                          </a:solidFill>
                          <a:effectLst/>
                          <a:latin typeface="+mn-lt"/>
                          <a:ea typeface="+mn-ea"/>
                          <a:cs typeface="+mn-cs"/>
                        </a:rPr>
                        <a:t>Consider special purpose </a:t>
                      </a:r>
                      <a:r>
                        <a:rPr lang="en-US" sz="1600" dirty="0">
                          <a:effectLst/>
                        </a:rPr>
                        <a:t>frameworks like TensorFlow Lite. [12]</a:t>
                      </a:r>
                      <a:endParaRPr lang="en-US" sz="2400" dirty="0">
                        <a:effectLst/>
                        <a:latin typeface="Times New Roman" panose="02020603050405020304" pitchFamily="18" charset="0"/>
                        <a:ea typeface="Times New Roman" panose="02020603050405020304" pitchFamily="18" charset="0"/>
                      </a:endParaRPr>
                    </a:p>
                  </a:txBody>
                  <a:tcPr marL="63537" marR="63537" marT="0" marB="0"/>
                </a:tc>
                <a:extLst>
                  <a:ext uri="{0D108BD9-81ED-4DB2-BD59-A6C34878D82A}">
                    <a16:rowId xmlns:a16="http://schemas.microsoft.com/office/drawing/2014/main" val="2939379463"/>
                  </a:ext>
                </a:extLst>
              </a:tr>
            </a:tbl>
          </a:graphicData>
        </a:graphic>
      </p:graphicFrame>
    </p:spTree>
    <p:extLst>
      <p:ext uri="{BB962C8B-B14F-4D97-AF65-F5344CB8AC3E}">
        <p14:creationId xmlns:p14="http://schemas.microsoft.com/office/powerpoint/2010/main" val="927128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88414-8358-459C-B595-0E3907F6AB22}"/>
              </a:ext>
            </a:extLst>
          </p:cNvPr>
          <p:cNvSpPr>
            <a:spLocks noGrp="1"/>
          </p:cNvSpPr>
          <p:nvPr>
            <p:ph type="title"/>
          </p:nvPr>
        </p:nvSpPr>
        <p:spPr>
          <a:xfrm>
            <a:off x="457200" y="274638"/>
            <a:ext cx="7620000" cy="334962"/>
          </a:xfrm>
        </p:spPr>
        <p:txBody>
          <a:bodyPr/>
          <a:lstStyle/>
          <a:p>
            <a:r>
              <a:rPr lang="en-US" dirty="0"/>
              <a:t>Overall Recommendations</a:t>
            </a:r>
          </a:p>
        </p:txBody>
      </p:sp>
      <p:graphicFrame>
        <p:nvGraphicFramePr>
          <p:cNvPr id="4" name="Table 3">
            <a:extLst>
              <a:ext uri="{FF2B5EF4-FFF2-40B4-BE49-F238E27FC236}">
                <a16:creationId xmlns:a16="http://schemas.microsoft.com/office/drawing/2014/main" id="{E2E4BFFE-534E-4805-968E-9C6A3C4DCE18}"/>
              </a:ext>
            </a:extLst>
          </p:cNvPr>
          <p:cNvGraphicFramePr>
            <a:graphicFrameLocks noGrp="1"/>
          </p:cNvGraphicFramePr>
          <p:nvPr/>
        </p:nvGraphicFramePr>
        <p:xfrm>
          <a:off x="342900" y="838200"/>
          <a:ext cx="8458200" cy="6910617"/>
        </p:xfrm>
        <a:graphic>
          <a:graphicData uri="http://schemas.openxmlformats.org/drawingml/2006/table">
            <a:tbl>
              <a:tblPr firstRow="1" firstCol="1" bandRow="1">
                <a:tableStyleId>{5C22544A-7EE6-4342-B048-85BDC9FD1C3A}</a:tableStyleId>
              </a:tblPr>
              <a:tblGrid>
                <a:gridCol w="2590800">
                  <a:extLst>
                    <a:ext uri="{9D8B030D-6E8A-4147-A177-3AD203B41FA5}">
                      <a16:colId xmlns:a16="http://schemas.microsoft.com/office/drawing/2014/main" val="2198762260"/>
                    </a:ext>
                  </a:extLst>
                </a:gridCol>
                <a:gridCol w="5867400">
                  <a:extLst>
                    <a:ext uri="{9D8B030D-6E8A-4147-A177-3AD203B41FA5}">
                      <a16:colId xmlns:a16="http://schemas.microsoft.com/office/drawing/2014/main" val="2871178505"/>
                    </a:ext>
                  </a:extLst>
                </a:gridCol>
              </a:tblGrid>
              <a:tr h="257689">
                <a:tc>
                  <a:txBody>
                    <a:bodyPr/>
                    <a:lstStyle/>
                    <a:p>
                      <a:pPr marL="0" marR="0" algn="just">
                        <a:spcBef>
                          <a:spcPts val="0"/>
                        </a:spcBef>
                        <a:spcAft>
                          <a:spcPts val="0"/>
                        </a:spcAft>
                      </a:pPr>
                      <a:r>
                        <a:rPr lang="en-US" sz="1600" dirty="0">
                          <a:effectLst/>
                        </a:rPr>
                        <a:t>ISSUE</a:t>
                      </a:r>
                      <a:endParaRPr lang="en-US" sz="2400" dirty="0">
                        <a:effectLst/>
                        <a:latin typeface="Times New Roman" panose="02020603050405020304" pitchFamily="18" charset="0"/>
                        <a:ea typeface="Times New Roman" panose="02020603050405020304" pitchFamily="18" charset="0"/>
                      </a:endParaRPr>
                    </a:p>
                  </a:txBody>
                  <a:tcPr marL="63537" marR="63537" marT="0" marB="0"/>
                </a:tc>
                <a:tc>
                  <a:txBody>
                    <a:bodyPr/>
                    <a:lstStyle/>
                    <a:p>
                      <a:pPr marL="0" marR="0" algn="just">
                        <a:spcBef>
                          <a:spcPts val="0"/>
                        </a:spcBef>
                        <a:spcAft>
                          <a:spcPts val="0"/>
                        </a:spcAft>
                      </a:pPr>
                      <a:r>
                        <a:rPr lang="en-US" sz="1600" dirty="0">
                          <a:effectLst/>
                        </a:rPr>
                        <a:t>RECOMMENDATION</a:t>
                      </a:r>
                      <a:endParaRPr lang="en-US" sz="2400" dirty="0">
                        <a:effectLst/>
                        <a:latin typeface="Times New Roman" panose="02020603050405020304" pitchFamily="18" charset="0"/>
                        <a:ea typeface="Times New Roman" panose="02020603050405020304" pitchFamily="18" charset="0"/>
                      </a:endParaRPr>
                    </a:p>
                  </a:txBody>
                  <a:tcPr marL="63537" marR="63537" marT="0" marB="0"/>
                </a:tc>
                <a:extLst>
                  <a:ext uri="{0D108BD9-81ED-4DB2-BD59-A6C34878D82A}">
                    <a16:rowId xmlns:a16="http://schemas.microsoft.com/office/drawing/2014/main" val="2435761087"/>
                  </a:ext>
                </a:extLst>
              </a:tr>
              <a:tr h="1288448">
                <a:tc>
                  <a:txBody>
                    <a:bodyPr/>
                    <a:lstStyle/>
                    <a:p>
                      <a:pPr marL="0" marR="0" algn="l">
                        <a:spcBef>
                          <a:spcPts val="0"/>
                        </a:spcBef>
                        <a:spcAft>
                          <a:spcPts val="0"/>
                        </a:spcAft>
                      </a:pPr>
                      <a:r>
                        <a:rPr lang="en-US" sz="1600" dirty="0">
                          <a:effectLst/>
                        </a:rPr>
                        <a:t>Multi-Modal Data</a:t>
                      </a:r>
                      <a:endParaRPr lang="en-US" sz="2400" dirty="0">
                        <a:effectLst/>
                        <a:latin typeface="Times New Roman" panose="02020603050405020304" pitchFamily="18" charset="0"/>
                        <a:ea typeface="Times New Roman" panose="02020603050405020304" pitchFamily="18" charset="0"/>
                      </a:endParaRPr>
                    </a:p>
                  </a:txBody>
                  <a:tcPr marL="63537" marR="63537" marT="0" marB="0"/>
                </a:tc>
                <a:tc>
                  <a:txBody>
                    <a:bodyPr/>
                    <a:lstStyle/>
                    <a:p>
                      <a:pPr marL="342900" marR="0" lvl="0" indent="-342900" algn="l">
                        <a:spcBef>
                          <a:spcPts val="0"/>
                        </a:spcBef>
                        <a:spcAft>
                          <a:spcPts val="0"/>
                        </a:spcAft>
                        <a:buFont typeface="Symbol" panose="05050102010706020507" pitchFamily="18" charset="2"/>
                        <a:buChar char=""/>
                      </a:pPr>
                      <a:r>
                        <a:rPr lang="en-US" sz="1600" dirty="0">
                          <a:effectLst/>
                        </a:rPr>
                        <a:t>Tradeoff: potentially higher accuracy for increased computation of combined modality processing versus faster (and potentially lower accuracy) of having separate networks for each modality processing in parallel.</a:t>
                      </a:r>
                      <a:endParaRPr lang="en-US" sz="2400" dirty="0">
                        <a:effectLst/>
                        <a:latin typeface="Times New Roman" panose="02020603050405020304" pitchFamily="18" charset="0"/>
                        <a:ea typeface="Times New Roman" panose="02020603050405020304" pitchFamily="18" charset="0"/>
                      </a:endParaRPr>
                    </a:p>
                  </a:txBody>
                  <a:tcPr marL="63537" marR="63537" marT="0" marB="0"/>
                </a:tc>
                <a:extLst>
                  <a:ext uri="{0D108BD9-81ED-4DB2-BD59-A6C34878D82A}">
                    <a16:rowId xmlns:a16="http://schemas.microsoft.com/office/drawing/2014/main" val="1298146372"/>
                  </a:ext>
                </a:extLst>
              </a:tr>
              <a:tr h="2241728">
                <a:tc>
                  <a:txBody>
                    <a:bodyPr/>
                    <a:lstStyle/>
                    <a:p>
                      <a:pPr marL="0" marR="0" algn="l">
                        <a:spcBef>
                          <a:spcPts val="0"/>
                        </a:spcBef>
                        <a:spcAft>
                          <a:spcPts val="0"/>
                        </a:spcAft>
                      </a:pPr>
                      <a:r>
                        <a:rPr lang="en-US" sz="1600" dirty="0">
                          <a:effectLst/>
                        </a:rPr>
                        <a:t>Data Size Variability</a:t>
                      </a:r>
                      <a:endParaRPr lang="en-US" sz="2400" dirty="0">
                        <a:effectLst/>
                        <a:latin typeface="Times New Roman" panose="02020603050405020304" pitchFamily="18" charset="0"/>
                        <a:ea typeface="Times New Roman" panose="02020603050405020304" pitchFamily="18" charset="0"/>
                      </a:endParaRPr>
                    </a:p>
                  </a:txBody>
                  <a:tcPr marL="63537" marR="63537" marT="0" marB="0"/>
                </a:tc>
                <a:tc>
                  <a:txBody>
                    <a:bodyPr/>
                    <a:lstStyle/>
                    <a:p>
                      <a:pPr marL="342900" marR="0" lvl="0" indent="-342900" algn="l">
                        <a:spcBef>
                          <a:spcPts val="0"/>
                        </a:spcBef>
                        <a:spcAft>
                          <a:spcPts val="0"/>
                        </a:spcAft>
                        <a:buFont typeface="Symbol" panose="05050102010706020507" pitchFamily="18" charset="2"/>
                        <a:buChar char=""/>
                      </a:pPr>
                      <a:r>
                        <a:rPr lang="en-US" sz="1600" dirty="0">
                          <a:effectLst/>
                        </a:rPr>
                        <a:t>Pyramid approach [13]</a:t>
                      </a:r>
                      <a:br>
                        <a:rPr lang="en-US" sz="1600" dirty="0">
                          <a:effectLst/>
                        </a:rPr>
                      </a:br>
                      <a:endParaRPr lang="en-US" sz="2400" dirty="0">
                        <a:effectLst/>
                      </a:endParaRPr>
                    </a:p>
                    <a:p>
                      <a:pPr marL="342900" marR="0" lvl="0" indent="-342900" algn="l">
                        <a:spcBef>
                          <a:spcPts val="0"/>
                        </a:spcBef>
                        <a:spcAft>
                          <a:spcPts val="0"/>
                        </a:spcAft>
                        <a:buFont typeface="Symbol" panose="05050102010706020507" pitchFamily="18" charset="2"/>
                        <a:buChar char=""/>
                      </a:pPr>
                      <a:r>
                        <a:rPr lang="en-US" sz="1600" dirty="0">
                          <a:effectLst/>
                        </a:rPr>
                        <a:t>When size is different than trained network but, is fixed.  Use only front (not FC layers) for feature extraction and then create new FC layers for your new size.</a:t>
                      </a:r>
                      <a:br>
                        <a:rPr lang="en-US" sz="1600" dirty="0">
                          <a:effectLst/>
                        </a:rPr>
                      </a:br>
                      <a:endParaRPr lang="en-US" sz="2400" dirty="0">
                        <a:effectLst/>
                      </a:endParaRPr>
                    </a:p>
                    <a:p>
                      <a:pPr marL="342900" marR="0" lvl="0" indent="-342900" algn="l">
                        <a:spcBef>
                          <a:spcPts val="0"/>
                        </a:spcBef>
                        <a:spcAft>
                          <a:spcPts val="0"/>
                        </a:spcAft>
                        <a:buFont typeface="Symbol" panose="05050102010706020507" pitchFamily="18" charset="2"/>
                        <a:buChar char=""/>
                      </a:pPr>
                      <a:r>
                        <a:rPr lang="en-US" sz="1600" dirty="0">
                          <a:effectLst/>
                        </a:rPr>
                        <a:t>Otherwise necessitates rescaling of data to input size of existing </a:t>
                      </a:r>
                      <a:br>
                        <a:rPr lang="en-US" sz="1600" dirty="0">
                          <a:effectLst/>
                        </a:rPr>
                      </a:br>
                      <a:endParaRPr lang="en-US" sz="2400" dirty="0">
                        <a:effectLst/>
                        <a:latin typeface="Times New Roman" panose="02020603050405020304" pitchFamily="18" charset="0"/>
                        <a:ea typeface="Times New Roman" panose="02020603050405020304" pitchFamily="18" charset="0"/>
                      </a:endParaRPr>
                    </a:p>
                  </a:txBody>
                  <a:tcPr marL="63537" marR="63537" marT="0" marB="0"/>
                </a:tc>
                <a:extLst>
                  <a:ext uri="{0D108BD9-81ED-4DB2-BD59-A6C34878D82A}">
                    <a16:rowId xmlns:a16="http://schemas.microsoft.com/office/drawing/2014/main" val="844185724"/>
                  </a:ext>
                </a:extLst>
              </a:tr>
              <a:tr h="1546136">
                <a:tc>
                  <a:txBody>
                    <a:bodyPr/>
                    <a:lstStyle/>
                    <a:p>
                      <a:pPr marL="0" marR="0" algn="l">
                        <a:spcBef>
                          <a:spcPts val="0"/>
                        </a:spcBef>
                        <a:spcAft>
                          <a:spcPts val="0"/>
                        </a:spcAft>
                      </a:pPr>
                      <a:r>
                        <a:rPr lang="en-US" sz="1600">
                          <a:effectLst/>
                        </a:rPr>
                        <a:t>Minimal Time and Resources</a:t>
                      </a:r>
                      <a:endParaRPr lang="en-US" sz="2400">
                        <a:effectLst/>
                      </a:endParaRPr>
                    </a:p>
                    <a:p>
                      <a:pPr marL="342900" marR="0" lvl="0" indent="-342900" algn="l">
                        <a:spcBef>
                          <a:spcPts val="0"/>
                        </a:spcBef>
                        <a:spcAft>
                          <a:spcPts val="0"/>
                        </a:spcAft>
                        <a:buFont typeface="Symbol" panose="05050102010706020507" pitchFamily="18" charset="2"/>
                        <a:buChar char=""/>
                      </a:pPr>
                      <a:r>
                        <a:rPr lang="en-US" sz="1600">
                          <a:effectLst/>
                        </a:rPr>
                        <a:t>Minimal time for training</a:t>
                      </a:r>
                      <a:endParaRPr lang="en-US" sz="2400">
                        <a:effectLst/>
                      </a:endParaRPr>
                    </a:p>
                    <a:p>
                      <a:pPr marL="342900" marR="0" lvl="0" indent="-342900" algn="l">
                        <a:spcBef>
                          <a:spcPts val="0"/>
                        </a:spcBef>
                        <a:spcAft>
                          <a:spcPts val="0"/>
                        </a:spcAft>
                        <a:buFont typeface="Symbol" panose="05050102010706020507" pitchFamily="18" charset="2"/>
                        <a:buChar char=""/>
                      </a:pPr>
                      <a:r>
                        <a:rPr lang="en-US" sz="1600">
                          <a:effectLst/>
                        </a:rPr>
                        <a:t>Minimal resources (computation, budget)</a:t>
                      </a:r>
                      <a:endParaRPr lang="en-US" sz="2400">
                        <a:effectLst/>
                        <a:latin typeface="Times New Roman" panose="02020603050405020304" pitchFamily="18" charset="0"/>
                        <a:ea typeface="Times New Roman" panose="02020603050405020304" pitchFamily="18" charset="0"/>
                      </a:endParaRPr>
                    </a:p>
                  </a:txBody>
                  <a:tcPr marL="63537" marR="63537" marT="0" marB="0"/>
                </a:tc>
                <a:tc>
                  <a:txBody>
                    <a:bodyPr/>
                    <a:lstStyle/>
                    <a:p>
                      <a:pPr marL="0" marR="0" lvl="0" indent="0" algn="just">
                        <a:spcBef>
                          <a:spcPts val="0"/>
                        </a:spcBef>
                        <a:spcAft>
                          <a:spcPts val="0"/>
                        </a:spcAft>
                        <a:buFont typeface="Symbol" panose="05050102010706020507" pitchFamily="18" charset="2"/>
                        <a:buNone/>
                      </a:pPr>
                      <a:r>
                        <a:rPr lang="en-US" sz="1600" dirty="0">
                          <a:effectLst/>
                        </a:rPr>
                        <a:t>Perform Transfer Learning </a:t>
                      </a:r>
                    </a:p>
                    <a:p>
                      <a:pPr marL="800100" marR="0" lvl="1" indent="-342900" algn="just">
                        <a:spcBef>
                          <a:spcPts val="0"/>
                        </a:spcBef>
                        <a:spcAft>
                          <a:spcPts val="0"/>
                        </a:spcAft>
                        <a:buFont typeface="Symbol" panose="05050102010706020507" pitchFamily="18" charset="2"/>
                        <a:buChar char=""/>
                      </a:pPr>
                      <a:r>
                        <a:rPr lang="en-US" sz="1600" dirty="0">
                          <a:effectLst/>
                        </a:rPr>
                        <a:t>by finding a pre-trained network that has ideally similarity with your problem and replay the last layer(s)  </a:t>
                      </a:r>
                    </a:p>
                    <a:p>
                      <a:pPr marL="800100" marR="0" lvl="1" indent="-342900" algn="just">
                        <a:spcBef>
                          <a:spcPts val="0"/>
                        </a:spcBef>
                        <a:spcAft>
                          <a:spcPts val="0"/>
                        </a:spcAft>
                        <a:buFont typeface="Symbol" panose="05050102010706020507" pitchFamily="18" charset="2"/>
                        <a:buChar char=""/>
                      </a:pPr>
                      <a:r>
                        <a:rPr lang="en-US" sz="1600" dirty="0">
                          <a:effectLst/>
                        </a:rPr>
                        <a:t>and retrain with your set of classes.   </a:t>
                      </a:r>
                    </a:p>
                    <a:p>
                      <a:pPr marL="800100" marR="0" lvl="1" indent="-342900" algn="just">
                        <a:spcBef>
                          <a:spcPts val="0"/>
                        </a:spcBef>
                        <a:spcAft>
                          <a:spcPts val="0"/>
                        </a:spcAft>
                        <a:buFont typeface="Symbol" panose="05050102010706020507" pitchFamily="18" charset="2"/>
                        <a:buChar char=""/>
                      </a:pPr>
                      <a:r>
                        <a:rPr lang="en-US" sz="1600" dirty="0">
                          <a:effectLst/>
                        </a:rPr>
                        <a:t>Essentially use the pre-trained network’s beginning feature and potentially fully connected layers (minimally replace the end layer)</a:t>
                      </a:r>
                      <a:endParaRPr lang="en-US" sz="2400" dirty="0">
                        <a:effectLst/>
                        <a:latin typeface="Times New Roman" panose="02020603050405020304" pitchFamily="18" charset="0"/>
                        <a:ea typeface="Times New Roman" panose="02020603050405020304" pitchFamily="18" charset="0"/>
                      </a:endParaRPr>
                    </a:p>
                    <a:p>
                      <a:pPr marL="0" marR="0" lvl="0" indent="0" algn="l">
                        <a:spcBef>
                          <a:spcPts val="0"/>
                        </a:spcBef>
                        <a:spcAft>
                          <a:spcPts val="0"/>
                        </a:spcAft>
                        <a:buFont typeface="Symbol" panose="05050102010706020507" pitchFamily="18" charset="2"/>
                        <a:buNone/>
                      </a:pPr>
                      <a:endParaRPr lang="en-US" sz="2400" dirty="0">
                        <a:effectLst/>
                        <a:latin typeface="Times New Roman" panose="02020603050405020304" pitchFamily="18" charset="0"/>
                        <a:ea typeface="Times New Roman" panose="02020603050405020304" pitchFamily="18" charset="0"/>
                      </a:endParaRPr>
                    </a:p>
                  </a:txBody>
                  <a:tcPr marL="63537" marR="63537" marT="0" marB="0"/>
                </a:tc>
                <a:extLst>
                  <a:ext uri="{0D108BD9-81ED-4DB2-BD59-A6C34878D82A}">
                    <a16:rowId xmlns:a16="http://schemas.microsoft.com/office/drawing/2014/main" val="3840542020"/>
                  </a:ext>
                </a:extLst>
              </a:tr>
            </a:tbl>
          </a:graphicData>
        </a:graphic>
      </p:graphicFrame>
    </p:spTree>
    <p:extLst>
      <p:ext uri="{BB962C8B-B14F-4D97-AF65-F5344CB8AC3E}">
        <p14:creationId xmlns:p14="http://schemas.microsoft.com/office/powerpoint/2010/main" val="10467774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E1CF5-C2CF-43A2-A449-3374FC866D5E}"/>
              </a:ext>
            </a:extLst>
          </p:cNvPr>
          <p:cNvSpPr>
            <a:spLocks noGrp="1"/>
          </p:cNvSpPr>
          <p:nvPr>
            <p:ph type="title"/>
          </p:nvPr>
        </p:nvSpPr>
        <p:spPr/>
        <p:txBody>
          <a:bodyPr/>
          <a:lstStyle/>
          <a:p>
            <a:r>
              <a:rPr lang="en-US" dirty="0"/>
              <a:t>Overall Recommendations</a:t>
            </a:r>
          </a:p>
        </p:txBody>
      </p:sp>
      <p:graphicFrame>
        <p:nvGraphicFramePr>
          <p:cNvPr id="5" name="Table 4">
            <a:extLst>
              <a:ext uri="{FF2B5EF4-FFF2-40B4-BE49-F238E27FC236}">
                <a16:creationId xmlns:a16="http://schemas.microsoft.com/office/drawing/2014/main" id="{14394C29-E38A-457D-A200-1AD82A6B4225}"/>
              </a:ext>
            </a:extLst>
          </p:cNvPr>
          <p:cNvGraphicFramePr>
            <a:graphicFrameLocks noGrp="1"/>
          </p:cNvGraphicFramePr>
          <p:nvPr/>
        </p:nvGraphicFramePr>
        <p:xfrm>
          <a:off x="304800" y="2171700"/>
          <a:ext cx="8686800" cy="2514600"/>
        </p:xfrm>
        <a:graphic>
          <a:graphicData uri="http://schemas.openxmlformats.org/drawingml/2006/table">
            <a:tbl>
              <a:tblPr firstRow="1" firstCol="1" bandRow="1">
                <a:tableStyleId>{5C22544A-7EE6-4342-B048-85BDC9FD1C3A}</a:tableStyleId>
              </a:tblPr>
              <a:tblGrid>
                <a:gridCol w="2895600">
                  <a:extLst>
                    <a:ext uri="{9D8B030D-6E8A-4147-A177-3AD203B41FA5}">
                      <a16:colId xmlns:a16="http://schemas.microsoft.com/office/drawing/2014/main" val="926828082"/>
                    </a:ext>
                  </a:extLst>
                </a:gridCol>
                <a:gridCol w="5791200">
                  <a:extLst>
                    <a:ext uri="{9D8B030D-6E8A-4147-A177-3AD203B41FA5}">
                      <a16:colId xmlns:a16="http://schemas.microsoft.com/office/drawing/2014/main" val="50383587"/>
                    </a:ext>
                  </a:extLst>
                </a:gridCol>
              </a:tblGrid>
              <a:tr h="324465">
                <a:tc>
                  <a:txBody>
                    <a:bodyPr/>
                    <a:lstStyle/>
                    <a:p>
                      <a:pPr marL="0" marR="0" algn="just">
                        <a:spcBef>
                          <a:spcPts val="0"/>
                        </a:spcBef>
                        <a:spcAft>
                          <a:spcPts val="0"/>
                        </a:spcAft>
                      </a:pPr>
                      <a:r>
                        <a:rPr lang="en-US" sz="1600" dirty="0">
                          <a:effectLst/>
                        </a:rPr>
                        <a:t>ISSUE</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RECOMMENDATION</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14206266"/>
                  </a:ext>
                </a:extLst>
              </a:tr>
              <a:tr h="2190135">
                <a:tc>
                  <a:txBody>
                    <a:bodyPr/>
                    <a:lstStyle/>
                    <a:p>
                      <a:pPr marL="0" marR="0" algn="just">
                        <a:spcBef>
                          <a:spcPts val="0"/>
                        </a:spcBef>
                        <a:spcAft>
                          <a:spcPts val="0"/>
                        </a:spcAft>
                      </a:pPr>
                      <a:r>
                        <a:rPr lang="en-US" sz="1600">
                          <a:effectLst/>
                          <a:latin typeface="Times New Roman" panose="02020603050405020304" pitchFamily="18" charset="0"/>
                          <a:ea typeface="Times New Roman" panose="02020603050405020304" pitchFamily="18" charset="0"/>
                        </a:rPr>
                        <a:t>Lack of Training Data</a:t>
                      </a:r>
                      <a:endParaRPr lang="en-US" sz="240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600">
                          <a:effectLst/>
                          <a:latin typeface="Times New Roman" panose="02020603050405020304" pitchFamily="18" charset="0"/>
                          <a:ea typeface="Times New Roman" panose="02020603050405020304" pitchFamily="18" charset="0"/>
                        </a:rPr>
                        <a:t>Minimal data or none at all.</a:t>
                      </a:r>
                      <a:endParaRPr lang="en-US" sz="240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600">
                          <a:effectLst/>
                          <a:latin typeface="Times New Roman" panose="02020603050405020304" pitchFamily="18" charset="0"/>
                          <a:ea typeface="Times New Roman" panose="02020603050405020304" pitchFamily="18" charset="0"/>
                        </a:rPr>
                        <a:t>Accommodate your sensor data to size</a:t>
                      </a:r>
                      <a:endParaRPr lang="en-US" sz="240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600">
                          <a:effectLst/>
                          <a:latin typeface="Times New Roman" panose="02020603050405020304" pitchFamily="18" charset="0"/>
                          <a:ea typeface="Times New Roman" panose="02020603050405020304" pitchFamily="18" charset="0"/>
                        </a:rPr>
                        <a:t>Scale training data or sensor data to match</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marR="0" lvl="0" indent="-342900" algn="just">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rPr>
                        <a:t>Numerous data sets mostly for 2D </a:t>
                      </a:r>
                      <a:r>
                        <a:rPr lang="en-US" sz="1600" dirty="0" err="1">
                          <a:effectLst/>
                          <a:latin typeface="Times New Roman" panose="02020603050405020304" pitchFamily="18" charset="0"/>
                          <a:ea typeface="Times New Roman" panose="02020603050405020304" pitchFamily="18" charset="0"/>
                        </a:rPr>
                        <a:t>rgb</a:t>
                      </a:r>
                      <a:r>
                        <a:rPr lang="en-US" sz="1600" dirty="0">
                          <a:effectLst/>
                          <a:latin typeface="Times New Roman" panose="02020603050405020304" pitchFamily="18" charset="0"/>
                          <a:ea typeface="Times New Roman" panose="02020603050405020304" pitchFamily="18" charset="0"/>
                        </a:rPr>
                        <a:t> images such as ImageNet [23], COCO [24]</a:t>
                      </a:r>
                      <a:endParaRPr lang="en-US" sz="2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rPr>
                        <a:t>Emerging data sets in 3D [25-31]</a:t>
                      </a:r>
                      <a:endParaRPr lang="en-US" sz="2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rPr>
                        <a:t>Specialized datasets -example: Person datasets: [32-35]</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31879831"/>
                  </a:ext>
                </a:extLst>
              </a:tr>
            </a:tbl>
          </a:graphicData>
        </a:graphic>
      </p:graphicFrame>
    </p:spTree>
    <p:extLst>
      <p:ext uri="{BB962C8B-B14F-4D97-AF65-F5344CB8AC3E}">
        <p14:creationId xmlns:p14="http://schemas.microsoft.com/office/powerpoint/2010/main" val="5797540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DC386-98EB-4568-AE3D-346972B471BA}"/>
              </a:ext>
            </a:extLst>
          </p:cNvPr>
          <p:cNvSpPr>
            <a:spLocks noGrp="1"/>
          </p:cNvSpPr>
          <p:nvPr>
            <p:ph type="title"/>
          </p:nvPr>
        </p:nvSpPr>
        <p:spPr/>
        <p:txBody>
          <a:bodyPr/>
          <a:lstStyle/>
          <a:p>
            <a:r>
              <a:rPr lang="en-US" dirty="0"/>
              <a:t>TESTING</a:t>
            </a:r>
          </a:p>
        </p:txBody>
      </p:sp>
      <p:sp>
        <p:nvSpPr>
          <p:cNvPr id="3" name="Text Placeholder 2">
            <a:extLst>
              <a:ext uri="{FF2B5EF4-FFF2-40B4-BE49-F238E27FC236}">
                <a16:creationId xmlns:a16="http://schemas.microsoft.com/office/drawing/2014/main" id="{70E82A21-2BD7-46FE-BE6E-BB61DE5B22B3}"/>
              </a:ext>
            </a:extLst>
          </p:cNvPr>
          <p:cNvSpPr>
            <a:spLocks noGrp="1"/>
          </p:cNvSpPr>
          <p:nvPr>
            <p:ph type="body" idx="1"/>
          </p:nvPr>
        </p:nvSpPr>
        <p:spPr/>
        <p:txBody>
          <a:bodyPr/>
          <a:lstStyle/>
          <a:p>
            <a:r>
              <a:rPr lang="en-US" dirty="0"/>
              <a:t>----test data, metrics, live testing</a:t>
            </a:r>
          </a:p>
        </p:txBody>
      </p:sp>
    </p:spTree>
    <p:extLst>
      <p:ext uri="{BB962C8B-B14F-4D97-AF65-F5344CB8AC3E}">
        <p14:creationId xmlns:p14="http://schemas.microsoft.com/office/powerpoint/2010/main" val="1155893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need –training data</a:t>
            </a:r>
          </a:p>
        </p:txBody>
      </p:sp>
      <p:sp>
        <p:nvSpPr>
          <p:cNvPr id="3" name="Content Placeholder 2"/>
          <p:cNvSpPr>
            <a:spLocks noGrp="1"/>
          </p:cNvSpPr>
          <p:nvPr>
            <p:ph idx="1"/>
          </p:nvPr>
        </p:nvSpPr>
        <p:spPr>
          <a:xfrm>
            <a:off x="329610" y="1072537"/>
            <a:ext cx="8229600" cy="4530725"/>
          </a:xfrm>
        </p:spPr>
        <p:txBody>
          <a:bodyPr/>
          <a:lstStyle/>
          <a:p>
            <a:r>
              <a:rPr lang="en-US" dirty="0"/>
              <a:t>Need LOTS, LOTS of data</a:t>
            </a:r>
          </a:p>
          <a:p>
            <a:endParaRPr lang="en-US" dirty="0"/>
          </a:p>
          <a:p>
            <a:endParaRPr lang="en-US" dirty="0"/>
          </a:p>
          <a:p>
            <a:endParaRPr lang="en-US" dirty="0"/>
          </a:p>
          <a:p>
            <a:endParaRPr lang="en-US" dirty="0"/>
          </a:p>
          <a:p>
            <a:pPr marL="0" indent="0">
              <a:buNone/>
            </a:pPr>
            <a:br>
              <a:rPr lang="en-US" dirty="0"/>
            </a:br>
            <a:br>
              <a:rPr lang="en-US" dirty="0"/>
            </a:br>
            <a:endParaRPr lang="en-US" dirty="0"/>
          </a:p>
          <a:p>
            <a:pPr marL="0" indent="0">
              <a:buNone/>
            </a:pPr>
            <a:r>
              <a:rPr lang="en-US" sz="2000" dirty="0">
                <a:solidFill>
                  <a:srgbClr val="FFC000"/>
                </a:solidFill>
              </a:rPr>
              <a:t>How much training data </a:t>
            </a:r>
            <a:r>
              <a:rPr lang="en-US" sz="2000" dirty="0"/>
              <a:t>--- examples for some forms of object recognition - could go into 1x00,000 samples or more. Sometimes like 10,000 or maybe for the really </a:t>
            </a:r>
            <a:r>
              <a:rPr lang="en-US" sz="2000" dirty="0" err="1"/>
              <a:t>really</a:t>
            </a:r>
            <a:r>
              <a:rPr lang="en-US" sz="2000" dirty="0"/>
              <a:t> simple example we show here we might get away with 200?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13" y="1901781"/>
            <a:ext cx="6522375" cy="2872238"/>
          </a:xfrm>
          <a:prstGeom prst="rect">
            <a:avLst/>
          </a:prstGeom>
        </p:spPr>
      </p:pic>
      <p:sp>
        <p:nvSpPr>
          <p:cNvPr id="6" name="TextBox 5"/>
          <p:cNvSpPr txBox="1"/>
          <p:nvPr/>
        </p:nvSpPr>
        <p:spPr>
          <a:xfrm>
            <a:off x="6209413" y="4508204"/>
            <a:ext cx="2934587" cy="923330"/>
          </a:xfrm>
          <a:prstGeom prst="rect">
            <a:avLst/>
          </a:prstGeom>
          <a:solidFill>
            <a:srgbClr val="FFC000"/>
          </a:solidFill>
        </p:spPr>
        <p:txBody>
          <a:bodyPr wrap="square" rtlCol="0">
            <a:spAutoFit/>
          </a:bodyPr>
          <a:lstStyle/>
          <a:p>
            <a:r>
              <a:rPr lang="en-US" dirty="0"/>
              <a:t>Google Open Image database – 9 million </a:t>
            </a:r>
            <a:r>
              <a:rPr lang="en-US" dirty="0" err="1"/>
              <a:t>urls</a:t>
            </a:r>
            <a:r>
              <a:rPr lang="en-US" dirty="0"/>
              <a:t> to labeled images</a:t>
            </a:r>
          </a:p>
        </p:txBody>
      </p:sp>
    </p:spTree>
    <p:extLst>
      <p:ext uri="{BB962C8B-B14F-4D97-AF65-F5344CB8AC3E}">
        <p14:creationId xmlns:p14="http://schemas.microsoft.com/office/powerpoint/2010/main" val="8525807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F8D406-6C12-45C2-B432-7D3926199377}"/>
              </a:ext>
            </a:extLst>
          </p:cNvPr>
          <p:cNvPicPr>
            <a:picLocks noChangeAspect="1"/>
          </p:cNvPicPr>
          <p:nvPr/>
        </p:nvPicPr>
        <p:blipFill>
          <a:blip r:embed="rId2"/>
          <a:stretch>
            <a:fillRect/>
          </a:stretch>
        </p:blipFill>
        <p:spPr>
          <a:xfrm>
            <a:off x="0" y="2839627"/>
            <a:ext cx="4214044" cy="2849960"/>
          </a:xfrm>
          <a:prstGeom prst="rect">
            <a:avLst/>
          </a:prstGeom>
        </p:spPr>
      </p:pic>
      <p:sp>
        <p:nvSpPr>
          <p:cNvPr id="2" name="Title 1">
            <a:extLst>
              <a:ext uri="{FF2B5EF4-FFF2-40B4-BE49-F238E27FC236}">
                <a16:creationId xmlns:a16="http://schemas.microsoft.com/office/drawing/2014/main" id="{A97B7129-CC8F-4058-9E6B-7FC414BF5364}"/>
              </a:ext>
            </a:extLst>
          </p:cNvPr>
          <p:cNvSpPr>
            <a:spLocks noGrp="1"/>
          </p:cNvSpPr>
          <p:nvPr>
            <p:ph type="title"/>
          </p:nvPr>
        </p:nvSpPr>
        <p:spPr/>
        <p:txBody>
          <a:bodyPr/>
          <a:lstStyle/>
          <a:p>
            <a:r>
              <a:rPr lang="en-US" dirty="0"/>
              <a:t>ML Metrics</a:t>
            </a:r>
          </a:p>
        </p:txBody>
      </p:sp>
      <p:sp>
        <p:nvSpPr>
          <p:cNvPr id="3" name="Content Placeholder 2">
            <a:extLst>
              <a:ext uri="{FF2B5EF4-FFF2-40B4-BE49-F238E27FC236}">
                <a16:creationId xmlns:a16="http://schemas.microsoft.com/office/drawing/2014/main" id="{9169412C-06E5-4DC2-9269-2CDEE0EC0E32}"/>
              </a:ext>
            </a:extLst>
          </p:cNvPr>
          <p:cNvSpPr>
            <a:spLocks noGrp="1"/>
          </p:cNvSpPr>
          <p:nvPr>
            <p:ph idx="1"/>
          </p:nvPr>
        </p:nvSpPr>
        <p:spPr/>
        <p:txBody>
          <a:bodyPr/>
          <a:lstStyle/>
          <a:p>
            <a:r>
              <a:rPr lang="en-US" dirty="0"/>
              <a:t>There are MANY Metrics you</a:t>
            </a:r>
            <a:br>
              <a:rPr lang="en-US" dirty="0"/>
            </a:br>
            <a:r>
              <a:rPr lang="en-US" dirty="0"/>
              <a:t> </a:t>
            </a:r>
            <a:r>
              <a:rPr lang="en-US"/>
              <a:t>can apply </a:t>
            </a:r>
            <a:r>
              <a:rPr lang="en-US">
                <a:sym typeface="Wingdings" panose="05000000000000000000" pitchFamily="2" charset="2"/>
              </a:rPr>
              <a:t></a:t>
            </a:r>
            <a:endParaRPr lang="en-US" dirty="0"/>
          </a:p>
        </p:txBody>
      </p:sp>
      <p:pic>
        <p:nvPicPr>
          <p:cNvPr id="4098" name="Picture 2" descr="Monitoring Machine Learning Models in Production">
            <a:extLst>
              <a:ext uri="{FF2B5EF4-FFF2-40B4-BE49-F238E27FC236}">
                <a16:creationId xmlns:a16="http://schemas.microsoft.com/office/drawing/2014/main" id="{DE0ACA7D-3135-473C-90C0-FC0F12E9BF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193" t="44" r="34130" b="7208"/>
          <a:stretch/>
        </p:blipFill>
        <p:spPr bwMode="auto">
          <a:xfrm>
            <a:off x="6882579" y="0"/>
            <a:ext cx="2261421" cy="37811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hat&amp;#39;s the deal with Accuracy, Precision, Recall and F1? | by Christopher  Riggio | Towards Data Science">
            <a:extLst>
              <a:ext uri="{FF2B5EF4-FFF2-40B4-BE49-F238E27FC236}">
                <a16:creationId xmlns:a16="http://schemas.microsoft.com/office/drawing/2014/main" id="{DAC837C5-03DD-4057-8938-ECA8FC7C9A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021" t="4823" r="12170"/>
          <a:stretch/>
        </p:blipFill>
        <p:spPr bwMode="auto">
          <a:xfrm>
            <a:off x="3288177" y="4375355"/>
            <a:ext cx="5855823" cy="2328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0852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DC386-98EB-4568-AE3D-346972B471BA}"/>
              </a:ext>
            </a:extLst>
          </p:cNvPr>
          <p:cNvSpPr>
            <a:spLocks noGrp="1"/>
          </p:cNvSpPr>
          <p:nvPr>
            <p:ph type="title"/>
          </p:nvPr>
        </p:nvSpPr>
        <p:spPr/>
        <p:txBody>
          <a:bodyPr/>
          <a:lstStyle/>
          <a:p>
            <a:r>
              <a:rPr lang="en-US" dirty="0"/>
              <a:t>Next Step</a:t>
            </a:r>
          </a:p>
        </p:txBody>
      </p:sp>
      <p:sp>
        <p:nvSpPr>
          <p:cNvPr id="3" name="Text Placeholder 2">
            <a:extLst>
              <a:ext uri="{FF2B5EF4-FFF2-40B4-BE49-F238E27FC236}">
                <a16:creationId xmlns:a16="http://schemas.microsoft.com/office/drawing/2014/main" id="{70E82A21-2BD7-46FE-BE6E-BB61DE5B22B3}"/>
              </a:ext>
            </a:extLst>
          </p:cNvPr>
          <p:cNvSpPr>
            <a:spLocks noGrp="1"/>
          </p:cNvSpPr>
          <p:nvPr>
            <p:ph type="body" idx="1"/>
          </p:nvPr>
        </p:nvSpPr>
        <p:spPr/>
        <p:txBody>
          <a:bodyPr/>
          <a:lstStyle/>
          <a:p>
            <a:r>
              <a:rPr lang="en-US" dirty="0"/>
              <a:t>----start learning a ML Framework like </a:t>
            </a:r>
            <a:r>
              <a:rPr lang="en-US" dirty="0" err="1"/>
              <a:t>Tensorflow</a:t>
            </a:r>
            <a:r>
              <a:rPr lang="en-US" dirty="0"/>
              <a:t>, consider Cloud training</a:t>
            </a:r>
          </a:p>
        </p:txBody>
      </p:sp>
    </p:spTree>
    <p:extLst>
      <p:ext uri="{BB962C8B-B14F-4D97-AF65-F5344CB8AC3E}">
        <p14:creationId xmlns:p14="http://schemas.microsoft.com/office/powerpoint/2010/main" val="6080297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started????</a:t>
            </a:r>
          </a:p>
        </p:txBody>
      </p:sp>
      <p:sp>
        <p:nvSpPr>
          <p:cNvPr id="3" name="Content Placeholder 2"/>
          <p:cNvSpPr>
            <a:spLocks noGrp="1"/>
          </p:cNvSpPr>
          <p:nvPr>
            <p:ph idx="1"/>
          </p:nvPr>
        </p:nvSpPr>
        <p:spPr/>
        <p:txBody>
          <a:bodyPr/>
          <a:lstStyle/>
          <a:p>
            <a:r>
              <a:rPr lang="en-US" dirty="0"/>
              <a:t>Look at tutorials on Google </a:t>
            </a:r>
            <a:r>
              <a:rPr lang="en-US" dirty="0" err="1"/>
              <a:t>TensorFlow</a:t>
            </a:r>
            <a:r>
              <a:rPr lang="en-US" dirty="0"/>
              <a:t> site</a:t>
            </a:r>
          </a:p>
          <a:p>
            <a:endParaRPr lang="en-US" dirty="0"/>
          </a:p>
          <a:p>
            <a:r>
              <a:rPr lang="en-US" dirty="0"/>
              <a:t>Do small example they show on your own machine (could take hours to train)</a:t>
            </a:r>
          </a:p>
          <a:p>
            <a:endParaRPr lang="en-US" dirty="0"/>
          </a:p>
          <a:p>
            <a:r>
              <a:rPr lang="en-US" dirty="0"/>
              <a:t>Next – move to cloud (more time to learn and may cost $)</a:t>
            </a:r>
          </a:p>
        </p:txBody>
      </p:sp>
    </p:spTree>
    <p:extLst>
      <p:ext uri="{BB962C8B-B14F-4D97-AF65-F5344CB8AC3E}">
        <p14:creationId xmlns:p14="http://schemas.microsoft.com/office/powerpoint/2010/main" val="3374781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CNN</a:t>
            </a:r>
          </a:p>
        </p:txBody>
      </p:sp>
      <p:sp>
        <p:nvSpPr>
          <p:cNvPr id="3" name="Content Placeholder 2"/>
          <p:cNvSpPr>
            <a:spLocks noGrp="1"/>
          </p:cNvSpPr>
          <p:nvPr>
            <p:ph idx="1"/>
          </p:nvPr>
        </p:nvSpPr>
        <p:spPr/>
        <p:txBody>
          <a:bodyPr/>
          <a:lstStyle/>
          <a:p>
            <a:r>
              <a:rPr lang="en-US" dirty="0"/>
              <a:t>What a computer sees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169" y="3000518"/>
            <a:ext cx="6598900" cy="3081305"/>
          </a:xfrm>
          <a:prstGeom prst="rect">
            <a:avLst/>
          </a:prstGeom>
        </p:spPr>
      </p:pic>
    </p:spTree>
    <p:extLst>
      <p:ext uri="{BB962C8B-B14F-4D97-AF65-F5344CB8AC3E}">
        <p14:creationId xmlns:p14="http://schemas.microsoft.com/office/powerpoint/2010/main" val="1776583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CNN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7297" y="4625470"/>
            <a:ext cx="2829946" cy="1925134"/>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764" y="1256779"/>
            <a:ext cx="6598900" cy="3081305"/>
          </a:xfrm>
          <a:prstGeom prst="rect">
            <a:avLst/>
          </a:prstGeom>
        </p:spPr>
      </p:pic>
      <p:sp>
        <p:nvSpPr>
          <p:cNvPr id="6" name="Down Arrow 5"/>
          <p:cNvSpPr/>
          <p:nvPr/>
        </p:nvSpPr>
        <p:spPr bwMode="auto">
          <a:xfrm>
            <a:off x="3476847" y="4082902"/>
            <a:ext cx="1020725" cy="563526"/>
          </a:xfrm>
          <a:prstGeom prst="down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4283054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a computer might say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558" y="2562447"/>
            <a:ext cx="7947675" cy="3058127"/>
          </a:xfrm>
          <a:prstGeom prst="rect">
            <a:avLst/>
          </a:prstGeom>
        </p:spPr>
      </p:pic>
    </p:spTree>
    <p:extLst>
      <p:ext uri="{BB962C8B-B14F-4D97-AF65-F5344CB8AC3E}">
        <p14:creationId xmlns:p14="http://schemas.microsoft.com/office/powerpoint/2010/main" val="2290183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instead of matching everything at once ---we only try to match parts (local) of the 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263" y="2020187"/>
            <a:ext cx="7853019" cy="4731488"/>
          </a:xfrm>
          <a:prstGeom prst="rect">
            <a:avLst/>
          </a:prstGeom>
        </p:spPr>
      </p:pic>
    </p:spTree>
    <p:extLst>
      <p:ext uri="{BB962C8B-B14F-4D97-AF65-F5344CB8AC3E}">
        <p14:creationId xmlns:p14="http://schemas.microsoft.com/office/powerpoint/2010/main" val="1009754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idea of part = feature or results of a local filter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9934" y="2409047"/>
            <a:ext cx="7354011" cy="3763636"/>
          </a:xfrm>
        </p:spPr>
      </p:pic>
      <p:sp>
        <p:nvSpPr>
          <p:cNvPr id="5" name="TextBox 4"/>
          <p:cNvSpPr txBox="1"/>
          <p:nvPr/>
        </p:nvSpPr>
        <p:spPr>
          <a:xfrm>
            <a:off x="372140" y="1935126"/>
            <a:ext cx="7062511" cy="369332"/>
          </a:xfrm>
          <a:prstGeom prst="rect">
            <a:avLst/>
          </a:prstGeom>
          <a:solidFill>
            <a:srgbClr val="FFC000"/>
          </a:solidFill>
        </p:spPr>
        <p:txBody>
          <a:bodyPr wrap="none" rtlCol="0">
            <a:spAutoFit/>
          </a:bodyPr>
          <a:lstStyle/>
          <a:p>
            <a:r>
              <a:rPr lang="en-US" dirty="0"/>
              <a:t>Here we have a filter looking for just diagonal part of the X</a:t>
            </a:r>
          </a:p>
        </p:txBody>
      </p:sp>
    </p:spTree>
    <p:extLst>
      <p:ext uri="{BB962C8B-B14F-4D97-AF65-F5344CB8AC3E}">
        <p14:creationId xmlns:p14="http://schemas.microsoft.com/office/powerpoint/2010/main" val="2968664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the filters be?</a:t>
            </a:r>
          </a:p>
        </p:txBody>
      </p:sp>
      <p:sp>
        <p:nvSpPr>
          <p:cNvPr id="3" name="Content Placeholder 2"/>
          <p:cNvSpPr>
            <a:spLocks noGrp="1"/>
          </p:cNvSpPr>
          <p:nvPr>
            <p:ph idx="1"/>
          </p:nvPr>
        </p:nvSpPr>
        <p:spPr/>
        <p:txBody>
          <a:bodyPr/>
          <a:lstStyle/>
          <a:p>
            <a:r>
              <a:rPr lang="en-US" dirty="0"/>
              <a:t>The CNN will LEARN THIS through training input = desired output</a:t>
            </a:r>
          </a:p>
          <a:p>
            <a:endParaRPr lang="en-US" dirty="0"/>
          </a:p>
          <a:p>
            <a:r>
              <a:rPr lang="en-US" sz="1800" dirty="0"/>
              <a:t>Interesting there is research showing the brain filters image data –this is not new and where edge detection etc. comes from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824" y="3999274"/>
            <a:ext cx="4257675" cy="285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938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Again filters not new –evidence human brain</a:t>
            </a:r>
          </a:p>
        </p:txBody>
      </p:sp>
      <p:sp>
        <p:nvSpPr>
          <p:cNvPr id="3" name="Content Placeholder 2"/>
          <p:cNvSpPr>
            <a:spLocks noGrp="1"/>
          </p:cNvSpPr>
          <p:nvPr>
            <p:ph idx="1"/>
          </p:nvPr>
        </p:nvSpPr>
        <p:spPr>
          <a:xfrm>
            <a:off x="76199" y="1447800"/>
            <a:ext cx="9534525" cy="4530725"/>
          </a:xfrm>
        </p:spPr>
        <p:txBody>
          <a:bodyPr/>
          <a:lstStyle/>
          <a:p>
            <a:r>
              <a:rPr lang="en-US" sz="1800" dirty="0"/>
              <a:t>Here shows human brain and filtering in visual cortex      </a:t>
            </a:r>
            <a:r>
              <a:rPr lang="en-US" sz="1800" b="1" dirty="0"/>
              <a:t>V1 response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2138363"/>
            <a:ext cx="6010275"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675" y="1809750"/>
            <a:ext cx="2667000"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815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018"/>
            <a:ext cx="8229600" cy="1212112"/>
          </a:xfrm>
        </p:spPr>
        <p:txBody>
          <a:bodyPr/>
          <a:lstStyle/>
          <a:p>
            <a:r>
              <a:rPr lang="en-US" dirty="0"/>
              <a:t>How many filters</a:t>
            </a:r>
          </a:p>
        </p:txBody>
      </p:sp>
      <p:sp>
        <p:nvSpPr>
          <p:cNvPr id="3" name="Content Placeholder 2"/>
          <p:cNvSpPr>
            <a:spLocks noGrp="1"/>
          </p:cNvSpPr>
          <p:nvPr>
            <p:ph idx="1"/>
          </p:nvPr>
        </p:nvSpPr>
        <p:spPr>
          <a:xfrm>
            <a:off x="308345" y="834656"/>
            <a:ext cx="8229600" cy="4530725"/>
          </a:xfrm>
        </p:spPr>
        <p:txBody>
          <a:bodyPr/>
          <a:lstStyle/>
          <a:p>
            <a:r>
              <a:rPr lang="en-US" sz="2400" dirty="0"/>
              <a:t>Current implementations of CNN you must decide (for each layer) how many filters.  Minimum 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945" y="1698078"/>
            <a:ext cx="7325134" cy="5255615"/>
          </a:xfrm>
          <a:prstGeom prst="rect">
            <a:avLst/>
          </a:prstGeom>
        </p:spPr>
      </p:pic>
    </p:spTree>
    <p:extLst>
      <p:ext uri="{BB962C8B-B14F-4D97-AF65-F5344CB8AC3E}">
        <p14:creationId xmlns:p14="http://schemas.microsoft.com/office/powerpoint/2010/main" val="1491787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Learning Architectures</a:t>
            </a:r>
          </a:p>
        </p:txBody>
      </p:sp>
      <p:sp>
        <p:nvSpPr>
          <p:cNvPr id="3" name="Content Placeholder 2"/>
          <p:cNvSpPr>
            <a:spLocks noGrp="1"/>
          </p:cNvSpPr>
          <p:nvPr>
            <p:ph idx="1"/>
          </p:nvPr>
        </p:nvSpPr>
        <p:spPr/>
        <p:txBody>
          <a:bodyPr/>
          <a:lstStyle/>
          <a:p>
            <a:r>
              <a:rPr lang="en-US" sz="2400" dirty="0"/>
              <a:t>feed-forward networks</a:t>
            </a:r>
          </a:p>
          <a:p>
            <a:endParaRPr lang="en-US" sz="2400" dirty="0"/>
          </a:p>
          <a:p>
            <a:r>
              <a:rPr lang="en-US" sz="2400" dirty="0"/>
              <a:t>auto-encoders (output want to recover input image, middle layer smaller - use results of middle layer for compression)</a:t>
            </a:r>
          </a:p>
          <a:p>
            <a:endParaRPr lang="en-US" sz="2400" dirty="0"/>
          </a:p>
          <a:p>
            <a:r>
              <a:rPr lang="en-US" sz="2400" dirty="0"/>
              <a:t>recurrent neural networks (RNNs) (backward feeding at run time as part of input into middle </a:t>
            </a:r>
            <a:r>
              <a:rPr lang="en-US" sz="2400"/>
              <a:t>layer)</a:t>
            </a:r>
            <a:endParaRPr lang="en-US" sz="2400" dirty="0"/>
          </a:p>
          <a:p>
            <a:endParaRPr lang="en-US" sz="2400" dirty="0"/>
          </a:p>
          <a:p>
            <a:r>
              <a:rPr lang="en-US" sz="2400" dirty="0"/>
              <a:t>convolutional neural networks (CNNs)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8604" y="1990724"/>
            <a:ext cx="959293" cy="213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bwMode="auto">
          <a:xfrm>
            <a:off x="2000249" y="2890836"/>
            <a:ext cx="3248025" cy="333375"/>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7" name="Rounded Rectangle 6"/>
          <p:cNvSpPr/>
          <p:nvPr/>
        </p:nvSpPr>
        <p:spPr bwMode="auto">
          <a:xfrm>
            <a:off x="8524875" y="2962275"/>
            <a:ext cx="314325" cy="261936"/>
          </a:xfrm>
          <a:prstGeom prst="roundRect">
            <a:avLst>
              <a:gd name="adj" fmla="val 50000"/>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5" name="Right Arrow 4"/>
          <p:cNvSpPr/>
          <p:nvPr/>
        </p:nvSpPr>
        <p:spPr bwMode="auto">
          <a:xfrm>
            <a:off x="7801416" y="2950367"/>
            <a:ext cx="714375" cy="285751"/>
          </a:xfrm>
          <a:prstGeom prst="rightArrow">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 are CONVOLUTION </a:t>
            </a:r>
            <a:r>
              <a:rPr lang="en-US" dirty="0" err="1"/>
              <a:t>MxM</a:t>
            </a:r>
            <a:r>
              <a:rPr lang="en-US" dirty="0"/>
              <a:t> filters</a:t>
            </a:r>
          </a:p>
        </p:txBody>
      </p:sp>
      <p:sp>
        <p:nvSpPr>
          <p:cNvPr id="3" name="Content Placeholder 2"/>
          <p:cNvSpPr>
            <a:spLocks noGrp="1"/>
          </p:cNvSpPr>
          <p:nvPr>
            <p:ph idx="1"/>
          </p:nvPr>
        </p:nvSpPr>
        <p:spPr/>
        <p:txBody>
          <a:bodyPr/>
          <a:lstStyle/>
          <a:p>
            <a:r>
              <a:rPr lang="en-US" dirty="0"/>
              <a:t>Example apply Three 5x5 filters to a 32x32 image</a:t>
            </a:r>
          </a:p>
          <a:p>
            <a:r>
              <a:rPr lang="en-US" dirty="0"/>
              <a:t>Output = Three 28x28 data values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9123" y="3168502"/>
            <a:ext cx="3954877" cy="3765422"/>
          </a:xfrm>
          <a:prstGeom prst="rect">
            <a:avLst/>
          </a:prstGeom>
        </p:spPr>
      </p:pic>
      <p:sp>
        <p:nvSpPr>
          <p:cNvPr id="6" name="TextBox 5"/>
          <p:cNvSpPr txBox="1"/>
          <p:nvPr/>
        </p:nvSpPr>
        <p:spPr>
          <a:xfrm>
            <a:off x="287079" y="4136065"/>
            <a:ext cx="4851008" cy="1200329"/>
          </a:xfrm>
          <a:prstGeom prst="rect">
            <a:avLst/>
          </a:prstGeom>
          <a:solidFill>
            <a:schemeClr val="accent4">
              <a:lumMod val="10000"/>
            </a:schemeClr>
          </a:solidFill>
        </p:spPr>
        <p:txBody>
          <a:bodyPr wrap="none" rtlCol="0">
            <a:spAutoFit/>
          </a:bodyPr>
          <a:lstStyle/>
          <a:p>
            <a:r>
              <a:rPr lang="en-US" dirty="0"/>
              <a:t>NOTE: we loose 2 rows at top &amp; bottom</a:t>
            </a:r>
            <a:br>
              <a:rPr lang="en-US" dirty="0"/>
            </a:br>
            <a:r>
              <a:rPr lang="en-US" dirty="0"/>
              <a:t>and 2 columns at left and right borders</a:t>
            </a:r>
            <a:br>
              <a:rPr lang="en-US" dirty="0"/>
            </a:br>
            <a:r>
              <a:rPr lang="en-US" dirty="0"/>
              <a:t>as can not process those with 5x5 mask</a:t>
            </a:r>
            <a:br>
              <a:rPr lang="en-US" dirty="0"/>
            </a:br>
            <a:r>
              <a:rPr lang="en-US" dirty="0">
                <a:sym typeface="Wingdings" panose="05000000000000000000" pitchFamily="2" charset="2"/>
              </a:rPr>
              <a:t> so output goes from 32x32 to 28x28</a:t>
            </a:r>
            <a:endParaRPr lang="en-US" dirty="0"/>
          </a:p>
        </p:txBody>
      </p:sp>
    </p:spTree>
    <p:extLst>
      <p:ext uri="{BB962C8B-B14F-4D97-AF65-F5344CB8AC3E}">
        <p14:creationId xmlns:p14="http://schemas.microsoft.com/office/powerpoint/2010/main" val="2242006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Yikes –we have MORE data if number filters &gt; 1</a:t>
            </a:r>
          </a:p>
        </p:txBody>
      </p:sp>
      <p:sp>
        <p:nvSpPr>
          <p:cNvPr id="3" name="Content Placeholder 2"/>
          <p:cNvSpPr>
            <a:spLocks noGrp="1"/>
          </p:cNvSpPr>
          <p:nvPr>
            <p:ph idx="1"/>
          </p:nvPr>
        </p:nvSpPr>
        <p:spPr/>
        <p:txBody>
          <a:bodyPr/>
          <a:lstStyle/>
          <a:p>
            <a:r>
              <a:rPr lang="en-US" sz="2800" dirty="0"/>
              <a:t>Reduce data through </a:t>
            </a:r>
            <a:r>
              <a:rPr lang="en-US" sz="2800" dirty="0">
                <a:solidFill>
                  <a:srgbClr val="FFFF00"/>
                </a:solidFill>
                <a:highlight>
                  <a:srgbClr val="0000FF"/>
                </a:highlight>
              </a:rPr>
              <a:t>Max Pooling</a:t>
            </a:r>
          </a:p>
          <a:p>
            <a:pPr lvl="1"/>
            <a:r>
              <a:rPr lang="en-US" sz="2400" dirty="0"/>
              <a:t>Space every 2x2 window and take max value</a:t>
            </a:r>
          </a:p>
          <a:p>
            <a:r>
              <a:rPr lang="en-US" sz="2800" dirty="0"/>
              <a:t>go from 28x28 </a:t>
            </a:r>
            <a:r>
              <a:rPr lang="en-US" sz="2800" dirty="0">
                <a:sym typeface="Wingdings" panose="05000000000000000000" pitchFamily="2" charset="2"/>
              </a:rPr>
              <a:t> 14x14</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573" y="3926219"/>
            <a:ext cx="4044365" cy="23441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566" y="3535098"/>
            <a:ext cx="4190476" cy="3466667"/>
          </a:xfrm>
          <a:prstGeom prst="rect">
            <a:avLst/>
          </a:prstGeom>
        </p:spPr>
      </p:pic>
      <p:sp>
        <p:nvSpPr>
          <p:cNvPr id="6" name="TextBox 5"/>
          <p:cNvSpPr txBox="1"/>
          <p:nvPr/>
        </p:nvSpPr>
        <p:spPr>
          <a:xfrm>
            <a:off x="276447" y="3165766"/>
            <a:ext cx="7875489" cy="369332"/>
          </a:xfrm>
          <a:prstGeom prst="rect">
            <a:avLst/>
          </a:prstGeom>
          <a:solidFill>
            <a:srgbClr val="002060"/>
          </a:solidFill>
        </p:spPr>
        <p:txBody>
          <a:bodyPr wrap="none" rtlCol="0">
            <a:spAutoFit/>
          </a:bodyPr>
          <a:lstStyle/>
          <a:p>
            <a:r>
              <a:rPr lang="en-US" dirty="0"/>
              <a:t>Typically, 2x2 could be 3x3 windows –parameter you must choose</a:t>
            </a:r>
          </a:p>
        </p:txBody>
      </p:sp>
    </p:spTree>
    <p:extLst>
      <p:ext uri="{BB962C8B-B14F-4D97-AF65-F5344CB8AC3E}">
        <p14:creationId xmlns:p14="http://schemas.microsoft.com/office/powerpoint/2010/main" val="4042652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 pooling illustrated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46" y="2126817"/>
            <a:ext cx="9057754" cy="4071658"/>
          </a:xfrm>
          <a:prstGeom prst="rect">
            <a:avLst/>
          </a:prstGeom>
        </p:spPr>
      </p:pic>
    </p:spTree>
    <p:extLst>
      <p:ext uri="{BB962C8B-B14F-4D97-AF65-F5344CB8AC3E}">
        <p14:creationId xmlns:p14="http://schemas.microsoft.com/office/powerpoint/2010/main" val="577359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 pooling illustrated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97" y="1865817"/>
            <a:ext cx="8682353" cy="4062032"/>
          </a:xfrm>
          <a:prstGeom prst="rect">
            <a:avLst/>
          </a:prstGeom>
        </p:spPr>
      </p:pic>
    </p:spTree>
    <p:extLst>
      <p:ext uri="{BB962C8B-B14F-4D97-AF65-F5344CB8AC3E}">
        <p14:creationId xmlns:p14="http://schemas.microsoft.com/office/powerpoint/2010/main" val="3086742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 pooling illustrated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011" y="1540437"/>
            <a:ext cx="6891978" cy="5159358"/>
          </a:xfrm>
          <a:prstGeom prst="rect">
            <a:avLst/>
          </a:prstGeom>
        </p:spPr>
      </p:pic>
    </p:spTree>
    <p:extLst>
      <p:ext uri="{BB962C8B-B14F-4D97-AF65-F5344CB8AC3E}">
        <p14:creationId xmlns:p14="http://schemas.microsoft.com/office/powerpoint/2010/main" val="625891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17" y="277813"/>
            <a:ext cx="8653283" cy="1139825"/>
          </a:xfrm>
        </p:spPr>
        <p:txBody>
          <a:bodyPr/>
          <a:lstStyle/>
          <a:p>
            <a:r>
              <a:rPr lang="en-US" dirty="0"/>
              <a:t>Not done yet with what a CNN does in a layer –NON-LINEARITY</a:t>
            </a:r>
          </a:p>
        </p:txBody>
      </p:sp>
      <p:sp>
        <p:nvSpPr>
          <p:cNvPr id="3" name="Content Placeholder 2"/>
          <p:cNvSpPr>
            <a:spLocks noGrp="1"/>
          </p:cNvSpPr>
          <p:nvPr>
            <p:ph idx="1"/>
          </p:nvPr>
        </p:nvSpPr>
        <p:spPr/>
        <p:txBody>
          <a:bodyPr/>
          <a:lstStyle/>
          <a:p>
            <a:r>
              <a:rPr lang="en-US" dirty="0"/>
              <a:t>--- we must introduce a non-linearity and do so for CNN at each data sample by applying Rectified Linear Units: set values &lt; 0 to 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804" y="4026758"/>
            <a:ext cx="3802139" cy="6545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9080" y="3594027"/>
            <a:ext cx="4244920" cy="2647059"/>
          </a:xfrm>
          <a:prstGeom prst="rect">
            <a:avLst/>
          </a:prstGeom>
        </p:spPr>
      </p:pic>
      <p:sp>
        <p:nvSpPr>
          <p:cNvPr id="6" name="TextBox 5"/>
          <p:cNvSpPr txBox="1"/>
          <p:nvPr/>
        </p:nvSpPr>
        <p:spPr>
          <a:xfrm>
            <a:off x="33517" y="5433238"/>
            <a:ext cx="4865563" cy="1200329"/>
          </a:xfrm>
          <a:prstGeom prst="rect">
            <a:avLst/>
          </a:prstGeom>
          <a:solidFill>
            <a:schemeClr val="bg1">
              <a:lumMod val="50000"/>
            </a:schemeClr>
          </a:solidFill>
        </p:spPr>
        <p:txBody>
          <a:bodyPr wrap="none" rtlCol="0">
            <a:spAutoFit/>
          </a:bodyPr>
          <a:lstStyle/>
          <a:p>
            <a:r>
              <a:rPr lang="en-US" dirty="0"/>
              <a:t>This seems like magic –how</a:t>
            </a:r>
            <a:br>
              <a:rPr lang="en-US" dirty="0"/>
            </a:br>
            <a:r>
              <a:rPr lang="en-US" dirty="0"/>
              <a:t>did they come up with this? Why this?</a:t>
            </a:r>
          </a:p>
          <a:p>
            <a:r>
              <a:rPr lang="en-US" dirty="0"/>
              <a:t>Answer: in NN (came before) more</a:t>
            </a:r>
            <a:br>
              <a:rPr lang="en-US" dirty="0"/>
            </a:br>
            <a:r>
              <a:rPr lang="en-US" dirty="0"/>
              <a:t>elaborate functions like </a:t>
            </a:r>
            <a:r>
              <a:rPr lang="en-US" dirty="0" err="1"/>
              <a:t>sigmas</a:t>
            </a:r>
            <a:r>
              <a:rPr lang="en-US" dirty="0"/>
              <a:t> are used</a:t>
            </a:r>
          </a:p>
        </p:txBody>
      </p:sp>
    </p:spTree>
    <p:extLst>
      <p:ext uri="{BB962C8B-B14F-4D97-AF65-F5344CB8AC3E}">
        <p14:creationId xmlns:p14="http://schemas.microsoft.com/office/powerpoint/2010/main" val="2261768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 means…</a:t>
            </a:r>
          </a:p>
        </p:txBody>
      </p:sp>
      <p:sp>
        <p:nvSpPr>
          <p:cNvPr id="3" name="Content Placeholder 2"/>
          <p:cNvSpPr>
            <a:spLocks noGrp="1"/>
          </p:cNvSpPr>
          <p:nvPr>
            <p:ph idx="1"/>
          </p:nvPr>
        </p:nvSpPr>
        <p:spPr>
          <a:xfrm>
            <a:off x="481072" y="1398182"/>
            <a:ext cx="8229600" cy="4530725"/>
          </a:xfrm>
        </p:spPr>
        <p:txBody>
          <a:bodyPr/>
          <a:lstStyle/>
          <a:p>
            <a:pPr marL="0" indent="0">
              <a:buNone/>
            </a:pPr>
            <a:r>
              <a:rPr lang="en-US" dirty="0"/>
              <a:t>= </a:t>
            </a:r>
            <a:r>
              <a:rPr lang="en-US" dirty="0">
                <a:solidFill>
                  <a:srgbClr val="FFC000"/>
                </a:solidFill>
              </a:rPr>
              <a:t>Convolution with set of (1-*) </a:t>
            </a:r>
            <a:r>
              <a:rPr lang="en-US" dirty="0" err="1">
                <a:solidFill>
                  <a:srgbClr val="FFC000"/>
                </a:solidFill>
              </a:rPr>
              <a:t>MxM</a:t>
            </a:r>
            <a:r>
              <a:rPr lang="en-US" dirty="0">
                <a:solidFill>
                  <a:srgbClr val="FFC000"/>
                </a:solidFill>
              </a:rPr>
              <a:t> filters</a:t>
            </a:r>
            <a:r>
              <a:rPr lang="en-US" dirty="0"/>
              <a:t> + </a:t>
            </a:r>
            <a:r>
              <a:rPr lang="en-US" dirty="0">
                <a:solidFill>
                  <a:srgbClr val="92D050"/>
                </a:solidFill>
              </a:rPr>
              <a:t>nonlinear</a:t>
            </a:r>
            <a:r>
              <a:rPr lang="en-US" dirty="0"/>
              <a:t> + </a:t>
            </a:r>
            <a:r>
              <a:rPr lang="en-US" dirty="0">
                <a:solidFill>
                  <a:srgbClr val="DC3A97"/>
                </a:solidFill>
              </a:rPr>
              <a:t>max pooling (</a:t>
            </a:r>
            <a:r>
              <a:rPr lang="en-US" dirty="0" err="1">
                <a:solidFill>
                  <a:srgbClr val="DC3A97"/>
                </a:solidFill>
              </a:rPr>
              <a:t>downsample</a:t>
            </a:r>
            <a:r>
              <a:rPr lang="en-US" dirty="0">
                <a:solidFill>
                  <a:srgbClr val="DC3A97"/>
                </a:solidFill>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44" y="3067517"/>
            <a:ext cx="9096256" cy="4167914"/>
          </a:xfrm>
          <a:prstGeom prst="rect">
            <a:avLst/>
          </a:prstGeom>
        </p:spPr>
      </p:pic>
    </p:spTree>
    <p:extLst>
      <p:ext uri="{BB962C8B-B14F-4D97-AF65-F5344CB8AC3E}">
        <p14:creationId xmlns:p14="http://schemas.microsoft.com/office/powerpoint/2010/main" val="2786039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with 3 layers</a:t>
            </a:r>
          </a:p>
        </p:txBody>
      </p:sp>
      <p:sp>
        <p:nvSpPr>
          <p:cNvPr id="3" name="Content Placeholder 2"/>
          <p:cNvSpPr>
            <a:spLocks noGrp="1"/>
          </p:cNvSpPr>
          <p:nvPr>
            <p:ph idx="1"/>
          </p:nvPr>
        </p:nvSpPr>
        <p:spPr/>
        <p:txBody>
          <a:bodyPr/>
          <a:lstStyle/>
          <a:p>
            <a:r>
              <a:rPr lang="en-US" dirty="0"/>
              <a:t>Three Convolutional Layers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99" y="3189385"/>
            <a:ext cx="7638095" cy="2733333"/>
          </a:xfrm>
          <a:prstGeom prst="rect">
            <a:avLst/>
          </a:prstGeom>
        </p:spPr>
      </p:pic>
    </p:spTree>
    <p:extLst>
      <p:ext uri="{BB962C8B-B14F-4D97-AF65-F5344CB8AC3E}">
        <p14:creationId xmlns:p14="http://schemas.microsoft.com/office/powerpoint/2010/main" val="1081568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96" y="299078"/>
            <a:ext cx="8229600" cy="1139825"/>
          </a:xfrm>
        </p:spPr>
        <p:txBody>
          <a:bodyPr/>
          <a:lstStyle/>
          <a:p>
            <a:r>
              <a:rPr lang="en-US" sz="3600" dirty="0"/>
              <a:t>But the output does not say X or Y </a:t>
            </a:r>
            <a:r>
              <a:rPr lang="en-US" sz="3600" dirty="0">
                <a:sym typeface="Wingdings" panose="05000000000000000000" pitchFamily="2" charset="2"/>
              </a:rPr>
              <a:t> Decision Layer </a:t>
            </a:r>
            <a:r>
              <a:rPr lang="en-US" sz="3200" dirty="0">
                <a:sym typeface="Wingdings" panose="05000000000000000000" pitchFamily="2" charset="2"/>
              </a:rPr>
              <a:t>(fully connected layer)</a:t>
            </a:r>
            <a:endParaRPr lang="en-US" sz="3200" dirty="0"/>
          </a:p>
        </p:txBody>
      </p:sp>
      <p:sp>
        <p:nvSpPr>
          <p:cNvPr id="3" name="Content Placeholder 2"/>
          <p:cNvSpPr>
            <a:spLocks noGrp="1"/>
          </p:cNvSpPr>
          <p:nvPr>
            <p:ph idx="1"/>
          </p:nvPr>
        </p:nvSpPr>
        <p:spPr/>
        <p:txBody>
          <a:bodyPr/>
          <a:lstStyle/>
          <a:p>
            <a:r>
              <a:rPr lang="en-US" sz="2000" dirty="0"/>
              <a:t>Last Layer -decision Layer (you can have more than one layer at the end that is fully connected like this --but, minimum is 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326" y="2610874"/>
            <a:ext cx="5635256" cy="4247126"/>
          </a:xfrm>
          <a:prstGeom prst="rect">
            <a:avLst/>
          </a:prstGeom>
        </p:spPr>
      </p:pic>
      <p:sp>
        <p:nvSpPr>
          <p:cNvPr id="5" name="TextBox 4"/>
          <p:cNvSpPr txBox="1"/>
          <p:nvPr/>
        </p:nvSpPr>
        <p:spPr>
          <a:xfrm>
            <a:off x="159488" y="3912781"/>
            <a:ext cx="2064155" cy="923330"/>
          </a:xfrm>
          <a:prstGeom prst="rect">
            <a:avLst/>
          </a:prstGeom>
          <a:solidFill>
            <a:schemeClr val="bg1">
              <a:lumMod val="50000"/>
            </a:schemeClr>
          </a:solidFill>
        </p:spPr>
        <p:txBody>
          <a:bodyPr wrap="none" rtlCol="0">
            <a:spAutoFit/>
          </a:bodyPr>
          <a:lstStyle/>
          <a:p>
            <a:r>
              <a:rPr lang="en-US" dirty="0"/>
              <a:t>Weights</a:t>
            </a:r>
            <a:br>
              <a:rPr lang="en-US" dirty="0"/>
            </a:br>
            <a:r>
              <a:rPr lang="en-US" dirty="0"/>
              <a:t>will be learned</a:t>
            </a:r>
            <a:br>
              <a:rPr lang="en-US" dirty="0"/>
            </a:br>
            <a:r>
              <a:rPr lang="en-US" dirty="0"/>
              <a:t>through training</a:t>
            </a:r>
          </a:p>
        </p:txBody>
      </p:sp>
    </p:spTree>
    <p:extLst>
      <p:ext uri="{BB962C8B-B14F-4D97-AF65-F5344CB8AC3E}">
        <p14:creationId xmlns:p14="http://schemas.microsoft.com/office/powerpoint/2010/main" val="2016709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training –using the CNN –what happens at last layer</a:t>
            </a:r>
          </a:p>
        </p:txBody>
      </p:sp>
      <p:sp>
        <p:nvSpPr>
          <p:cNvPr id="3" name="Content Placeholder 2"/>
          <p:cNvSpPr>
            <a:spLocks noGrp="1"/>
          </p:cNvSpPr>
          <p:nvPr>
            <p:ph idx="1"/>
          </p:nvPr>
        </p:nvSpPr>
        <p:spPr/>
        <p:txBody>
          <a:bodyPr/>
          <a:lstStyle/>
          <a:p>
            <a:r>
              <a:rPr lang="en-US" dirty="0"/>
              <a:t>Get a vote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466" y="2388503"/>
            <a:ext cx="6489218" cy="4247915"/>
          </a:xfrm>
          <a:prstGeom prst="rect">
            <a:avLst/>
          </a:prstGeom>
        </p:spPr>
      </p:pic>
    </p:spTree>
    <p:extLst>
      <p:ext uri="{BB962C8B-B14F-4D97-AF65-F5344CB8AC3E}">
        <p14:creationId xmlns:p14="http://schemas.microsoft.com/office/powerpoint/2010/main" val="1814120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Learning Topics</a:t>
            </a:r>
          </a:p>
        </p:txBody>
      </p:sp>
      <p:sp>
        <p:nvSpPr>
          <p:cNvPr id="3" name="Content Placeholder 2"/>
          <p:cNvSpPr>
            <a:spLocks noGrp="1"/>
          </p:cNvSpPr>
          <p:nvPr>
            <p:ph idx="1"/>
          </p:nvPr>
        </p:nvSpPr>
        <p:spPr/>
        <p:txBody>
          <a:bodyPr/>
          <a:lstStyle/>
          <a:p>
            <a:r>
              <a:rPr lang="en-US" dirty="0">
                <a:solidFill>
                  <a:srgbClr val="FFFF00"/>
                </a:solidFill>
              </a:rPr>
              <a:t>Neural Networks</a:t>
            </a:r>
            <a:r>
              <a:rPr lang="en-US" dirty="0"/>
              <a:t>: </a:t>
            </a:r>
            <a:r>
              <a:rPr lang="en-US" dirty="0" err="1"/>
              <a:t>perceptrons</a:t>
            </a:r>
            <a:r>
              <a:rPr lang="en-US" dirty="0"/>
              <a:t>, activation functions, and basic neural networks. recall from discussion of NN - you train with input and desired outputs and use error to adjust weights in some kind of "learning algorithm".</a:t>
            </a: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0984" y="4561190"/>
            <a:ext cx="3570300" cy="235581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28" y="277813"/>
            <a:ext cx="9069572" cy="1139825"/>
          </a:xfrm>
        </p:spPr>
        <p:txBody>
          <a:bodyPr/>
          <a:lstStyle/>
          <a:p>
            <a:r>
              <a:rPr lang="en-US" dirty="0"/>
              <a:t>Final structure to our example CNN</a:t>
            </a:r>
          </a:p>
        </p:txBody>
      </p:sp>
      <p:sp>
        <p:nvSpPr>
          <p:cNvPr id="3" name="Content Placeholder 2"/>
          <p:cNvSpPr>
            <a:spLocks noGrp="1"/>
          </p:cNvSpPr>
          <p:nvPr>
            <p:ph idx="1"/>
          </p:nvPr>
        </p:nvSpPr>
        <p:spPr/>
        <p:txBody>
          <a:bodyPr/>
          <a:lstStyle/>
          <a:p>
            <a:r>
              <a:rPr lang="en-US" dirty="0"/>
              <a:t>5 layers – 3 convolutional and 2 fully connected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43" y="3413052"/>
            <a:ext cx="8917080" cy="2317896"/>
          </a:xfrm>
          <a:prstGeom prst="rect">
            <a:avLst/>
          </a:prstGeom>
        </p:spPr>
      </p:pic>
    </p:spTree>
    <p:extLst>
      <p:ext uri="{BB962C8B-B14F-4D97-AF65-F5344CB8AC3E}">
        <p14:creationId xmlns:p14="http://schemas.microsoft.com/office/powerpoint/2010/main" val="3435286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Smaller CNN possibility for our example</a:t>
            </a:r>
          </a:p>
        </p:txBody>
      </p:sp>
      <p:sp>
        <p:nvSpPr>
          <p:cNvPr id="3" name="Content Placeholder 2"/>
          <p:cNvSpPr>
            <a:spLocks noGrp="1"/>
          </p:cNvSpPr>
          <p:nvPr>
            <p:ph idx="1"/>
          </p:nvPr>
        </p:nvSpPr>
        <p:spPr/>
        <p:txBody>
          <a:bodyPr/>
          <a:lstStyle/>
          <a:p>
            <a:r>
              <a:rPr lang="en-US" dirty="0"/>
              <a:t>3 layers – 2convolutional, 1 fully connected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4090"/>
            <a:ext cx="9144000" cy="3509819"/>
          </a:xfrm>
          <a:prstGeom prst="rect">
            <a:avLst/>
          </a:prstGeom>
        </p:spPr>
      </p:pic>
      <p:sp>
        <p:nvSpPr>
          <p:cNvPr id="5" name="Rounded Rectangle 4"/>
          <p:cNvSpPr/>
          <p:nvPr/>
        </p:nvSpPr>
        <p:spPr bwMode="auto">
          <a:xfrm>
            <a:off x="6655981" y="2424223"/>
            <a:ext cx="1903228" cy="2402958"/>
          </a:xfrm>
          <a:prstGeom prst="roundRect">
            <a:avLst/>
          </a:prstGeom>
          <a:noFill/>
          <a:ln w="76200" cap="flat" cmpd="sng" algn="ctr">
            <a:solidFill>
              <a:srgbClr val="DC3A9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6" name="TextBox 5"/>
          <p:cNvSpPr txBox="1"/>
          <p:nvPr/>
        </p:nvSpPr>
        <p:spPr>
          <a:xfrm>
            <a:off x="8035187" y="3625702"/>
            <a:ext cx="1048044" cy="369332"/>
          </a:xfrm>
          <a:prstGeom prst="rect">
            <a:avLst/>
          </a:prstGeom>
          <a:solidFill>
            <a:srgbClr val="DC3A97"/>
          </a:solidFill>
        </p:spPr>
        <p:txBody>
          <a:bodyPr wrap="none" rtlCol="0">
            <a:spAutoFit/>
          </a:bodyPr>
          <a:lstStyle/>
          <a:p>
            <a:r>
              <a:rPr lang="en-US" dirty="0"/>
              <a:t>Layer 3</a:t>
            </a:r>
          </a:p>
        </p:txBody>
      </p:sp>
    </p:spTree>
    <p:extLst>
      <p:ext uri="{BB962C8B-B14F-4D97-AF65-F5344CB8AC3E}">
        <p14:creationId xmlns:p14="http://schemas.microsoft.com/office/powerpoint/2010/main" val="724914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A5B2D-A1EB-4602-B6CA-293B97732DD4}"/>
              </a:ext>
            </a:extLst>
          </p:cNvPr>
          <p:cNvSpPr>
            <a:spLocks noGrp="1"/>
          </p:cNvSpPr>
          <p:nvPr>
            <p:ph type="title"/>
          </p:nvPr>
        </p:nvSpPr>
        <p:spPr/>
        <p:txBody>
          <a:bodyPr/>
          <a:lstStyle/>
          <a:p>
            <a:r>
              <a:rPr lang="en-US" dirty="0"/>
              <a:t>Lets look again in more detail</a:t>
            </a:r>
          </a:p>
        </p:txBody>
      </p:sp>
      <p:graphicFrame>
        <p:nvGraphicFramePr>
          <p:cNvPr id="4" name="Diagram 3">
            <a:extLst>
              <a:ext uri="{FF2B5EF4-FFF2-40B4-BE49-F238E27FC236}">
                <a16:creationId xmlns:a16="http://schemas.microsoft.com/office/drawing/2014/main" id="{C014B87E-35FC-4DBC-B38C-D326305114C4}"/>
              </a:ext>
            </a:extLst>
          </p:cNvPr>
          <p:cNvGraphicFramePr/>
          <p:nvPr>
            <p:extLst>
              <p:ext uri="{D42A27DB-BD31-4B8C-83A1-F6EECF244321}">
                <p14:modId xmlns:p14="http://schemas.microsoft.com/office/powerpoint/2010/main" val="1028295635"/>
              </p:ext>
            </p:extLst>
          </p:nvPr>
        </p:nvGraphicFramePr>
        <p:xfrm>
          <a:off x="1655975" y="71827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300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4E8AD-1274-4435-9E9A-945EEFDB7C67}"/>
              </a:ext>
            </a:extLst>
          </p:cNvPr>
          <p:cNvSpPr>
            <a:spLocks noGrp="1"/>
          </p:cNvSpPr>
          <p:nvPr>
            <p:ph type="title"/>
          </p:nvPr>
        </p:nvSpPr>
        <p:spPr/>
        <p:txBody>
          <a:bodyPr/>
          <a:lstStyle/>
          <a:p>
            <a:r>
              <a:rPr lang="en-US" dirty="0"/>
              <a:t>The first layer – Input &amp; Convolution Kernel/Filter</a:t>
            </a:r>
          </a:p>
        </p:txBody>
      </p:sp>
      <p:pic>
        <p:nvPicPr>
          <p:cNvPr id="4" name="Picture 3">
            <a:extLst>
              <a:ext uri="{FF2B5EF4-FFF2-40B4-BE49-F238E27FC236}">
                <a16:creationId xmlns:a16="http://schemas.microsoft.com/office/drawing/2014/main" id="{0B97E167-5668-41EB-912C-CEC34A385746}"/>
              </a:ext>
            </a:extLst>
          </p:cNvPr>
          <p:cNvPicPr>
            <a:picLocks noChangeAspect="1"/>
          </p:cNvPicPr>
          <p:nvPr/>
        </p:nvPicPr>
        <p:blipFill>
          <a:blip r:embed="rId2"/>
          <a:stretch>
            <a:fillRect/>
          </a:stretch>
        </p:blipFill>
        <p:spPr>
          <a:xfrm>
            <a:off x="143967" y="3507838"/>
            <a:ext cx="6900862" cy="3350162"/>
          </a:xfrm>
          <a:prstGeom prst="rect">
            <a:avLst/>
          </a:prstGeom>
        </p:spPr>
      </p:pic>
      <p:sp>
        <p:nvSpPr>
          <p:cNvPr id="5" name="Rectangle 4">
            <a:extLst>
              <a:ext uri="{FF2B5EF4-FFF2-40B4-BE49-F238E27FC236}">
                <a16:creationId xmlns:a16="http://schemas.microsoft.com/office/drawing/2014/main" id="{59BBE23A-3BF1-4D97-B47E-8F7875D3BB5A}"/>
              </a:ext>
            </a:extLst>
          </p:cNvPr>
          <p:cNvSpPr/>
          <p:nvPr/>
        </p:nvSpPr>
        <p:spPr>
          <a:xfrm>
            <a:off x="3714945" y="1417638"/>
            <a:ext cx="4759751" cy="2090200"/>
          </a:xfrm>
          <a:prstGeom prst="rect">
            <a:avLst/>
          </a:prstGeom>
          <a:solidFill>
            <a:srgbClr val="002060"/>
          </a:solidFill>
        </p:spPr>
        <p:txBody>
          <a:bodyPr wrap="square">
            <a:spAutoFit/>
          </a:bodyPr>
          <a:lstStyle/>
          <a:p>
            <a:r>
              <a:rPr lang="en-US" dirty="0"/>
              <a:t>Each layer of data in a convnet is a three-dimensional array of size h × w × d, where h and w are spatial dimensions, and d is the feature or channel dimension. The first layer is the image, with pixel size h × w, and d color channels (typically 3 for RGB) </a:t>
            </a:r>
          </a:p>
        </p:txBody>
      </p:sp>
    </p:spTree>
    <p:extLst>
      <p:ext uri="{BB962C8B-B14F-4D97-AF65-F5344CB8AC3E}">
        <p14:creationId xmlns:p14="http://schemas.microsoft.com/office/powerpoint/2010/main" val="3092902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080A3C-89DF-4C87-A4C9-A578837684DC}"/>
              </a:ext>
            </a:extLst>
          </p:cNvPr>
          <p:cNvPicPr>
            <a:picLocks noChangeAspect="1"/>
          </p:cNvPicPr>
          <p:nvPr/>
        </p:nvPicPr>
        <p:blipFill>
          <a:blip r:embed="rId2"/>
          <a:stretch>
            <a:fillRect/>
          </a:stretch>
        </p:blipFill>
        <p:spPr>
          <a:xfrm>
            <a:off x="44789" y="3429000"/>
            <a:ext cx="4527211" cy="3223782"/>
          </a:xfrm>
          <a:prstGeom prst="rect">
            <a:avLst/>
          </a:prstGeom>
        </p:spPr>
      </p:pic>
      <p:sp>
        <p:nvSpPr>
          <p:cNvPr id="2" name="Title 1">
            <a:extLst>
              <a:ext uri="{FF2B5EF4-FFF2-40B4-BE49-F238E27FC236}">
                <a16:creationId xmlns:a16="http://schemas.microsoft.com/office/drawing/2014/main" id="{7078E971-DA86-4DA1-BC1A-DBF7FC130623}"/>
              </a:ext>
            </a:extLst>
          </p:cNvPr>
          <p:cNvSpPr>
            <a:spLocks noGrp="1"/>
          </p:cNvSpPr>
          <p:nvPr>
            <p:ph type="title"/>
          </p:nvPr>
        </p:nvSpPr>
        <p:spPr/>
        <p:txBody>
          <a:bodyPr/>
          <a:lstStyle/>
          <a:p>
            <a:r>
              <a:rPr lang="en-US" dirty="0"/>
              <a:t>First layer – input and output of each Filter</a:t>
            </a:r>
          </a:p>
        </p:txBody>
      </p:sp>
      <p:sp>
        <p:nvSpPr>
          <p:cNvPr id="3" name="Content Placeholder 2">
            <a:extLst>
              <a:ext uri="{FF2B5EF4-FFF2-40B4-BE49-F238E27FC236}">
                <a16:creationId xmlns:a16="http://schemas.microsoft.com/office/drawing/2014/main" id="{146D9DE6-119D-468B-8A71-E161DD7949E9}"/>
              </a:ext>
            </a:extLst>
          </p:cNvPr>
          <p:cNvSpPr>
            <a:spLocks noGrp="1"/>
          </p:cNvSpPr>
          <p:nvPr>
            <p:ph idx="1"/>
          </p:nvPr>
        </p:nvSpPr>
        <p:spPr>
          <a:xfrm>
            <a:off x="115064" y="1334079"/>
            <a:ext cx="7620000" cy="4800600"/>
          </a:xfrm>
        </p:spPr>
        <p:txBody>
          <a:bodyPr/>
          <a:lstStyle/>
          <a:p>
            <a:r>
              <a:rPr lang="en-US" dirty="0"/>
              <a:t>Each filter works on</a:t>
            </a:r>
            <a:br>
              <a:rPr lang="en-US" dirty="0"/>
            </a:br>
            <a:r>
              <a:rPr lang="en-US" dirty="0"/>
              <a:t>all 3 channels R,G,B</a:t>
            </a:r>
          </a:p>
        </p:txBody>
      </p:sp>
      <p:pic>
        <p:nvPicPr>
          <p:cNvPr id="5" name="Picture 4">
            <a:extLst>
              <a:ext uri="{FF2B5EF4-FFF2-40B4-BE49-F238E27FC236}">
                <a16:creationId xmlns:a16="http://schemas.microsoft.com/office/drawing/2014/main" id="{6F2F670C-EEFB-4370-9ED5-719113D0A24B}"/>
              </a:ext>
            </a:extLst>
          </p:cNvPr>
          <p:cNvPicPr>
            <a:picLocks noChangeAspect="1"/>
          </p:cNvPicPr>
          <p:nvPr/>
        </p:nvPicPr>
        <p:blipFill>
          <a:blip r:embed="rId3"/>
          <a:stretch>
            <a:fillRect/>
          </a:stretch>
        </p:blipFill>
        <p:spPr>
          <a:xfrm>
            <a:off x="4399292" y="2611225"/>
            <a:ext cx="4810696" cy="3223781"/>
          </a:xfrm>
          <a:prstGeom prst="rect">
            <a:avLst/>
          </a:prstGeom>
        </p:spPr>
      </p:pic>
    </p:spTree>
    <p:extLst>
      <p:ext uri="{BB962C8B-B14F-4D97-AF65-F5344CB8AC3E}">
        <p14:creationId xmlns:p14="http://schemas.microsoft.com/office/powerpoint/2010/main" val="988477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E6895-9B23-46EB-99EA-A1EA0B8D1B0C}"/>
              </a:ext>
            </a:extLst>
          </p:cNvPr>
          <p:cNvSpPr>
            <a:spLocks noGrp="1"/>
          </p:cNvSpPr>
          <p:nvPr>
            <p:ph type="title"/>
          </p:nvPr>
        </p:nvSpPr>
        <p:spPr/>
        <p:txBody>
          <a:bodyPr/>
          <a:lstStyle/>
          <a:p>
            <a:r>
              <a:rPr lang="en-US" dirty="0"/>
              <a:t>Output of Convolution Layer</a:t>
            </a:r>
          </a:p>
        </p:txBody>
      </p:sp>
      <p:sp>
        <p:nvSpPr>
          <p:cNvPr id="3" name="Content Placeholder 2">
            <a:extLst>
              <a:ext uri="{FF2B5EF4-FFF2-40B4-BE49-F238E27FC236}">
                <a16:creationId xmlns:a16="http://schemas.microsoft.com/office/drawing/2014/main" id="{92FCFE6E-6B21-46D2-82DE-42C8E25473D1}"/>
              </a:ext>
            </a:extLst>
          </p:cNvPr>
          <p:cNvSpPr>
            <a:spLocks noGrp="1"/>
          </p:cNvSpPr>
          <p:nvPr>
            <p:ph idx="1"/>
          </p:nvPr>
        </p:nvSpPr>
        <p:spPr/>
        <p:txBody>
          <a:bodyPr/>
          <a:lstStyle/>
          <a:p>
            <a:r>
              <a:rPr lang="en-US" dirty="0"/>
              <a:t>If input =</a:t>
            </a:r>
            <a:r>
              <a:rPr lang="en-US" dirty="0" err="1"/>
              <a:t>MxM</a:t>
            </a:r>
            <a:r>
              <a:rPr lang="en-US" dirty="0"/>
              <a:t> and have K filters that are 3X3  </a:t>
            </a:r>
          </a:p>
          <a:p>
            <a:pPr lvl="1"/>
            <a:r>
              <a:rPr lang="en-US" dirty="0"/>
              <a:t>OUTPUT = K channels  of (M-2)x(M-2)    </a:t>
            </a:r>
          </a:p>
        </p:txBody>
      </p:sp>
      <p:pic>
        <p:nvPicPr>
          <p:cNvPr id="4" name="Picture 3">
            <a:extLst>
              <a:ext uri="{FF2B5EF4-FFF2-40B4-BE49-F238E27FC236}">
                <a16:creationId xmlns:a16="http://schemas.microsoft.com/office/drawing/2014/main" id="{6F70AC67-2879-4CB9-B173-AAE91D16D42E}"/>
              </a:ext>
            </a:extLst>
          </p:cNvPr>
          <p:cNvPicPr>
            <a:picLocks noChangeAspect="1"/>
          </p:cNvPicPr>
          <p:nvPr/>
        </p:nvPicPr>
        <p:blipFill>
          <a:blip r:embed="rId2"/>
          <a:stretch>
            <a:fillRect/>
          </a:stretch>
        </p:blipFill>
        <p:spPr>
          <a:xfrm>
            <a:off x="1077686" y="3679297"/>
            <a:ext cx="4800600" cy="2914951"/>
          </a:xfrm>
          <a:prstGeom prst="rect">
            <a:avLst/>
          </a:prstGeom>
        </p:spPr>
      </p:pic>
      <p:sp>
        <p:nvSpPr>
          <p:cNvPr id="5" name="TextBox 4">
            <a:extLst>
              <a:ext uri="{FF2B5EF4-FFF2-40B4-BE49-F238E27FC236}">
                <a16:creationId xmlns:a16="http://schemas.microsoft.com/office/drawing/2014/main" id="{9FF55FFC-3309-47DA-BA82-F70949F53E22}"/>
              </a:ext>
            </a:extLst>
          </p:cNvPr>
          <p:cNvSpPr txBox="1"/>
          <p:nvPr/>
        </p:nvSpPr>
        <p:spPr>
          <a:xfrm>
            <a:off x="6324600" y="3810000"/>
            <a:ext cx="2159566" cy="1200329"/>
          </a:xfrm>
          <a:prstGeom prst="rect">
            <a:avLst/>
          </a:prstGeom>
          <a:noFill/>
        </p:spPr>
        <p:txBody>
          <a:bodyPr wrap="none" rtlCol="0">
            <a:spAutoFit/>
          </a:bodyPr>
          <a:lstStyle/>
          <a:p>
            <a:r>
              <a:rPr lang="en-US" dirty="0"/>
              <a:t>Example:</a:t>
            </a:r>
            <a:br>
              <a:rPr lang="en-US" dirty="0"/>
            </a:br>
            <a:r>
              <a:rPr lang="en-US" dirty="0"/>
              <a:t>2 filters </a:t>
            </a:r>
          </a:p>
          <a:p>
            <a:endParaRPr lang="en-US" dirty="0"/>
          </a:p>
          <a:p>
            <a:r>
              <a:rPr lang="en-US" dirty="0">
                <a:sym typeface="Wingdings" panose="05000000000000000000" pitchFamily="2" charset="2"/>
              </a:rPr>
              <a:t> 2 output channels</a:t>
            </a:r>
            <a:endParaRPr lang="en-US" dirty="0"/>
          </a:p>
        </p:txBody>
      </p:sp>
    </p:spTree>
    <p:extLst>
      <p:ext uri="{BB962C8B-B14F-4D97-AF65-F5344CB8AC3E}">
        <p14:creationId xmlns:p14="http://schemas.microsoft.com/office/powerpoint/2010/main" val="1644553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Note – Filters are 3D</a:t>
            </a:r>
          </a:p>
        </p:txBody>
      </p:sp>
      <p:sp>
        <p:nvSpPr>
          <p:cNvPr id="3" name="Content Placeholder 2"/>
          <p:cNvSpPr>
            <a:spLocks noGrp="1"/>
          </p:cNvSpPr>
          <p:nvPr>
            <p:ph idx="1"/>
          </p:nvPr>
        </p:nvSpPr>
        <p:spPr/>
        <p:txBody>
          <a:bodyPr/>
          <a:lstStyle/>
          <a:p>
            <a:r>
              <a:rPr lang="en-US" dirty="0"/>
              <a:t>You can apply your filter –say on the original input 64x64x3 (where 3 is red, green, blue)   to be say a 5x5x3 filter  (a spatial filter 5x5 in full depth 3 channels)</a:t>
            </a:r>
          </a:p>
          <a:p>
            <a:endParaRPr lang="en-US" dirty="0"/>
          </a:p>
          <a:p>
            <a:endParaRPr lang="en-US" dirty="0"/>
          </a:p>
          <a:p>
            <a:r>
              <a:rPr lang="en-US" dirty="0"/>
              <a:t>This can be true</a:t>
            </a:r>
            <a:br>
              <a:rPr lang="en-US" dirty="0"/>
            </a:br>
            <a:r>
              <a:rPr lang="en-US" dirty="0"/>
              <a:t>at ANY layer –can be</a:t>
            </a:r>
            <a:br>
              <a:rPr lang="en-US" dirty="0"/>
            </a:br>
            <a:r>
              <a:rPr lang="en-US" dirty="0"/>
              <a:t>3D take in multiple results (depth)</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1916" y="3567504"/>
            <a:ext cx="2052084" cy="283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7612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CNN capture "local" spatial patterns at different scales (</a:t>
            </a:r>
            <a:r>
              <a:rPr lang="en-US" dirty="0" err="1"/>
              <a:t>downsampling</a:t>
            </a:r>
            <a:r>
              <a:rPr lang="en-US" dirty="0"/>
              <a:t>-max pooling) --- good for Image Applications</a:t>
            </a:r>
          </a:p>
        </p:txBody>
      </p:sp>
      <p:sp>
        <p:nvSpPr>
          <p:cNvPr id="4" name="Title 3"/>
          <p:cNvSpPr>
            <a:spLocks noGrp="1"/>
          </p:cNvSpPr>
          <p:nvPr>
            <p:ph type="title"/>
          </p:nvPr>
        </p:nvSpPr>
        <p:spPr/>
        <p:txBody>
          <a:bodyPr/>
          <a:lstStyle/>
          <a:p>
            <a:r>
              <a:rPr lang="en-US" dirty="0"/>
              <a:t>Convolution layers - OUTCOME</a:t>
            </a:r>
          </a:p>
        </p:txBody>
      </p:sp>
    </p:spTree>
    <p:extLst>
      <p:ext uri="{BB962C8B-B14F-4D97-AF65-F5344CB8AC3E}">
        <p14:creationId xmlns:p14="http://schemas.microsoft.com/office/powerpoint/2010/main" val="2916270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F374-DF95-4B50-BFC9-E9B63C464597}"/>
              </a:ext>
            </a:extLst>
          </p:cNvPr>
          <p:cNvSpPr>
            <a:spLocks noGrp="1"/>
          </p:cNvSpPr>
          <p:nvPr>
            <p:ph type="title"/>
          </p:nvPr>
        </p:nvSpPr>
        <p:spPr/>
        <p:txBody>
          <a:bodyPr/>
          <a:lstStyle/>
          <a:p>
            <a:r>
              <a:rPr lang="en-US" dirty="0"/>
              <a:t>What convolution is capturing</a:t>
            </a:r>
          </a:p>
        </p:txBody>
      </p:sp>
      <p:pic>
        <p:nvPicPr>
          <p:cNvPr id="4" name="Content Placeholder 3">
            <a:extLst>
              <a:ext uri="{FF2B5EF4-FFF2-40B4-BE49-F238E27FC236}">
                <a16:creationId xmlns:a16="http://schemas.microsoft.com/office/drawing/2014/main" id="{D31FC7A1-C814-4800-AF0C-A3DFC40BA233}"/>
              </a:ext>
            </a:extLst>
          </p:cNvPr>
          <p:cNvPicPr>
            <a:picLocks noGrp="1" noChangeAspect="1"/>
          </p:cNvPicPr>
          <p:nvPr>
            <p:ph idx="1"/>
          </p:nvPr>
        </p:nvPicPr>
        <p:blipFill>
          <a:blip r:embed="rId2"/>
          <a:stretch>
            <a:fillRect/>
          </a:stretch>
        </p:blipFill>
        <p:spPr>
          <a:xfrm>
            <a:off x="-1929" y="1417638"/>
            <a:ext cx="8841921" cy="4343400"/>
          </a:xfrm>
          <a:prstGeom prst="rect">
            <a:avLst/>
          </a:prstGeom>
        </p:spPr>
      </p:pic>
    </p:spTree>
    <p:extLst>
      <p:ext uri="{BB962C8B-B14F-4D97-AF65-F5344CB8AC3E}">
        <p14:creationId xmlns:p14="http://schemas.microsoft.com/office/powerpoint/2010/main" val="152992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A29D-99C7-48A9-90E1-6194A642A53F}"/>
              </a:ext>
            </a:extLst>
          </p:cNvPr>
          <p:cNvSpPr>
            <a:spLocks noGrp="1"/>
          </p:cNvSpPr>
          <p:nvPr>
            <p:ph type="title"/>
          </p:nvPr>
        </p:nvSpPr>
        <p:spPr/>
        <p:txBody>
          <a:bodyPr/>
          <a:lstStyle/>
          <a:p>
            <a:r>
              <a:rPr lang="en-US" dirty="0"/>
              <a:t>Lets do a few calculations</a:t>
            </a:r>
          </a:p>
        </p:txBody>
      </p:sp>
      <p:sp>
        <p:nvSpPr>
          <p:cNvPr id="3" name="Text Placeholder 2">
            <a:extLst>
              <a:ext uri="{FF2B5EF4-FFF2-40B4-BE49-F238E27FC236}">
                <a16:creationId xmlns:a16="http://schemas.microsoft.com/office/drawing/2014/main" id="{34B644CE-62DB-4291-BAC5-228FEA69892D}"/>
              </a:ext>
            </a:extLst>
          </p:cNvPr>
          <p:cNvSpPr>
            <a:spLocks noGrp="1"/>
          </p:cNvSpPr>
          <p:nvPr>
            <p:ph type="body" idx="1"/>
          </p:nvPr>
        </p:nvSpPr>
        <p:spPr/>
        <p:txBody>
          <a:bodyPr/>
          <a:lstStyle/>
          <a:p>
            <a:r>
              <a:rPr lang="en-US" dirty="0"/>
              <a:t>---how much are we learning????</a:t>
            </a:r>
          </a:p>
        </p:txBody>
      </p:sp>
    </p:spTree>
    <p:extLst>
      <p:ext uri="{BB962C8B-B14F-4D97-AF65-F5344CB8AC3E}">
        <p14:creationId xmlns:p14="http://schemas.microsoft.com/office/powerpoint/2010/main" val="2587712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Learning Topics</a:t>
            </a:r>
          </a:p>
        </p:txBody>
      </p:sp>
      <p:sp>
        <p:nvSpPr>
          <p:cNvPr id="3" name="Content Placeholder 2"/>
          <p:cNvSpPr>
            <a:spLocks noGrp="1"/>
          </p:cNvSpPr>
          <p:nvPr>
            <p:ph idx="1"/>
          </p:nvPr>
        </p:nvSpPr>
        <p:spPr>
          <a:xfrm>
            <a:off x="0" y="1164266"/>
            <a:ext cx="9229060" cy="4530725"/>
          </a:xfrm>
        </p:spPr>
        <p:txBody>
          <a:bodyPr/>
          <a:lstStyle/>
          <a:p>
            <a:r>
              <a:rPr lang="en-US" dirty="0">
                <a:solidFill>
                  <a:srgbClr val="FFFF00"/>
                </a:solidFill>
              </a:rPr>
              <a:t>Logistic Classifier: </a:t>
            </a:r>
            <a:r>
              <a:rPr lang="en-US" dirty="0"/>
              <a:t>this is a NN that the output layer has nodes that sum up to 1.0 --- meaning 100% probability. So each output node represents probability of that "thing it represents" occurring.</a:t>
            </a:r>
          </a:p>
          <a:p>
            <a:endParaRPr lang="en-US" dirty="0"/>
          </a:p>
          <a:p>
            <a:endParaRPr lang="en-US" dirty="0"/>
          </a:p>
          <a:p>
            <a:endParaRPr lang="en-US" dirty="0"/>
          </a:p>
          <a:p>
            <a:pPr marL="0" indent="0">
              <a:buNone/>
            </a:pPr>
            <a:endParaRPr lang="en-US" dirty="0"/>
          </a:p>
        </p:txBody>
      </p:sp>
      <p:pic>
        <p:nvPicPr>
          <p:cNvPr id="106498" name="Picture 2" descr="Image result for logistic classifier convolutional neural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689" y="3615070"/>
            <a:ext cx="7178024" cy="324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332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NUMBERS: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2" y="4140200"/>
            <a:ext cx="7913687"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6862" y="1524000"/>
            <a:ext cx="7021666" cy="3139321"/>
          </a:xfrm>
          <a:prstGeom prst="rect">
            <a:avLst/>
          </a:prstGeom>
          <a:noFill/>
        </p:spPr>
        <p:txBody>
          <a:bodyPr wrap="none" rtlCol="0">
            <a:spAutoFit/>
          </a:bodyPr>
          <a:lstStyle/>
          <a:p>
            <a:r>
              <a:rPr lang="en-US" b="1" dirty="0">
                <a:solidFill>
                  <a:srgbClr val="FFFF00"/>
                </a:solidFill>
                <a:highlight>
                  <a:srgbClr val="0000FF"/>
                </a:highlight>
              </a:rPr>
              <a:t>Layer 1 : </a:t>
            </a:r>
            <a:r>
              <a:rPr lang="en-US" dirty="0"/>
              <a:t>224×224×3 input image with 96 masks of size 11×11×3 with</a:t>
            </a:r>
            <a:br>
              <a:rPr lang="en-US" dirty="0"/>
            </a:br>
            <a:r>
              <a:rPr lang="en-US" dirty="0"/>
              <a:t>              </a:t>
            </a:r>
            <a:r>
              <a:rPr lang="en-US" b="1" dirty="0">
                <a:solidFill>
                  <a:srgbClr val="92D050"/>
                </a:solidFill>
              </a:rPr>
              <a:t>stride of 4 </a:t>
            </a:r>
            <a:r>
              <a:rPr lang="en-US" dirty="0"/>
              <a:t>(skip window placement every 4) </a:t>
            </a:r>
            <a:r>
              <a:rPr lang="en-US" dirty="0">
                <a:sym typeface="Wingdings" panose="05000000000000000000" pitchFamily="2" charset="2"/>
              </a:rPr>
              <a:t> output 55x55x 96</a:t>
            </a:r>
          </a:p>
          <a:p>
            <a:r>
              <a:rPr lang="en-US" dirty="0">
                <a:sym typeface="Wingdings" panose="05000000000000000000" pitchFamily="2" charset="2"/>
              </a:rPr>
              <a:t>       </a:t>
            </a:r>
          </a:p>
          <a:p>
            <a:br>
              <a:rPr lang="en-US" dirty="0">
                <a:sym typeface="Wingdings" panose="05000000000000000000" pitchFamily="2" charset="2"/>
              </a:rPr>
            </a:br>
            <a:r>
              <a:rPr lang="en-US" dirty="0">
                <a:sym typeface="Wingdings" panose="05000000000000000000" pitchFamily="2" charset="2"/>
              </a:rPr>
              <a:t> Output size = (</a:t>
            </a:r>
            <a:r>
              <a:rPr lang="en-US" dirty="0" err="1">
                <a:sym typeface="Wingdings" panose="05000000000000000000" pitchFamily="2" charset="2"/>
              </a:rPr>
              <a:t>Original_Size</a:t>
            </a:r>
            <a:r>
              <a:rPr lang="en-US" dirty="0">
                <a:sym typeface="Wingdings" panose="05000000000000000000" pitchFamily="2" charset="2"/>
              </a:rPr>
              <a:t> –</a:t>
            </a:r>
            <a:r>
              <a:rPr lang="en-US" dirty="0" err="1">
                <a:sym typeface="Wingdings" panose="05000000000000000000" pitchFamily="2" charset="2"/>
              </a:rPr>
              <a:t>Mask_size</a:t>
            </a:r>
            <a:r>
              <a:rPr lang="en-US" dirty="0">
                <a:sym typeface="Wingdings" panose="05000000000000000000" pitchFamily="2" charset="2"/>
              </a:rPr>
              <a:t>)/Stride  + 1</a:t>
            </a:r>
          </a:p>
          <a:p>
            <a:r>
              <a:rPr lang="en-US" dirty="0">
                <a:sym typeface="Wingdings" panose="05000000000000000000" pitchFamily="2" charset="2"/>
              </a:rPr>
              <a:t>                   = (224-11)/4 + 1 = 213/4 + 1 = 54 + 1 = 55</a:t>
            </a:r>
            <a:br>
              <a:rPr lang="en-US" dirty="0">
                <a:sym typeface="Wingdings" panose="05000000000000000000" pitchFamily="2" charset="2"/>
              </a:rPr>
            </a:br>
            <a:r>
              <a:rPr lang="en-US" dirty="0">
                <a:sym typeface="Wingdings" panose="05000000000000000000" pitchFamily="2" charset="2"/>
              </a:rPr>
              <a:t>            </a:t>
            </a:r>
          </a:p>
          <a:p>
            <a:r>
              <a:rPr lang="en-US" dirty="0">
                <a:sym typeface="Wingdings" panose="05000000000000000000" pitchFamily="2" charset="2"/>
              </a:rPr>
              <a:t>  **apply max pooling in depth**    55x55x48</a:t>
            </a:r>
          </a:p>
          <a:p>
            <a:r>
              <a:rPr lang="en-US" dirty="0">
                <a:sym typeface="Wingdings" panose="05000000000000000000" pitchFamily="2" charset="2"/>
              </a:rPr>
              <a:t>            </a:t>
            </a:r>
          </a:p>
          <a:p>
            <a:r>
              <a:rPr lang="en-US" dirty="0">
                <a:sym typeface="Wingdings" panose="05000000000000000000" pitchFamily="2" charset="2"/>
              </a:rPr>
              <a:t> </a:t>
            </a:r>
            <a:br>
              <a:rPr lang="en-US" dirty="0">
                <a:sym typeface="Wingdings" panose="05000000000000000000" pitchFamily="2" charset="2"/>
              </a:rPr>
            </a:br>
            <a:r>
              <a:rPr lang="en-US" dirty="0">
                <a:sym typeface="Wingdings" panose="05000000000000000000" pitchFamily="2" charset="2"/>
              </a:rPr>
              <a:t>              </a:t>
            </a:r>
            <a:endParaRPr lang="en-US" dirty="0"/>
          </a:p>
        </p:txBody>
      </p:sp>
      <p:sp>
        <p:nvSpPr>
          <p:cNvPr id="3" name="Rectangle 2"/>
          <p:cNvSpPr/>
          <p:nvPr/>
        </p:nvSpPr>
        <p:spPr bwMode="auto">
          <a:xfrm>
            <a:off x="296862" y="4025900"/>
            <a:ext cx="1887538" cy="2705100"/>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5" name="Rounded Rectangle 4"/>
          <p:cNvSpPr/>
          <p:nvPr/>
        </p:nvSpPr>
        <p:spPr bwMode="auto">
          <a:xfrm>
            <a:off x="808074" y="6188149"/>
            <a:ext cx="432557" cy="372139"/>
          </a:xfrm>
          <a:prstGeom prst="roundRect">
            <a:avLst/>
          </a:prstGeom>
          <a:noFill/>
          <a:ln w="571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w="38100">
                <a:solidFill>
                  <a:srgbClr val="92D050"/>
                </a:solidFill>
              </a:ln>
              <a:noFill/>
              <a:effectLst/>
              <a:latin typeface="Verdana" pitchFamily="34" charset="0"/>
            </a:endParaRPr>
          </a:p>
        </p:txBody>
      </p:sp>
    </p:spTree>
    <p:extLst>
      <p:ext uri="{BB962C8B-B14F-4D97-AF65-F5344CB8AC3E}">
        <p14:creationId xmlns:p14="http://schemas.microsoft.com/office/powerpoint/2010/main" val="3948170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4140200"/>
            <a:ext cx="7913687"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7591" y="1523999"/>
            <a:ext cx="8803758" cy="2462213"/>
          </a:xfrm>
          <a:prstGeom prst="rect">
            <a:avLst/>
          </a:prstGeom>
          <a:noFill/>
        </p:spPr>
        <p:txBody>
          <a:bodyPr wrap="square" rtlCol="0">
            <a:spAutoFit/>
          </a:bodyPr>
          <a:lstStyle/>
          <a:p>
            <a:r>
              <a:rPr lang="en-US" dirty="0">
                <a:sym typeface="Wingdings" panose="05000000000000000000" pitchFamily="2" charset="2"/>
              </a:rPr>
              <a:t> </a:t>
            </a:r>
            <a:br>
              <a:rPr lang="en-US" dirty="0">
                <a:sym typeface="Wingdings" panose="05000000000000000000" pitchFamily="2" charset="2"/>
              </a:rPr>
            </a:br>
            <a:r>
              <a:rPr lang="en-US" dirty="0">
                <a:solidFill>
                  <a:srgbClr val="FFFF00"/>
                </a:solidFill>
                <a:highlight>
                  <a:srgbClr val="0000FF"/>
                </a:highlight>
              </a:rPr>
              <a:t>Layer 2:</a:t>
            </a:r>
            <a:br>
              <a:rPr lang="en-US" dirty="0"/>
            </a:br>
            <a:r>
              <a:rPr lang="en-US" dirty="0"/>
              <a:t>   input = 55x55 x 48</a:t>
            </a:r>
          </a:p>
          <a:p>
            <a:r>
              <a:rPr lang="en-US" dirty="0"/>
              <a:t>    convolution with 256 masks of size 5x5x48</a:t>
            </a:r>
          </a:p>
          <a:p>
            <a:r>
              <a:rPr lang="en-US" dirty="0"/>
              <a:t>  </a:t>
            </a:r>
            <a:r>
              <a:rPr lang="en-US" dirty="0">
                <a:sym typeface="Wingdings" panose="05000000000000000000" pitchFamily="2" charset="2"/>
              </a:rPr>
              <a:t> output 51x51x256       </a:t>
            </a:r>
            <a:r>
              <a:rPr lang="en-US" sz="1400" i="1" dirty="0">
                <a:sym typeface="Wingdings" panose="05000000000000000000" pitchFamily="2" charset="2"/>
              </a:rPr>
              <a:t>(output length = (55-5)/1 + 1 =51 )</a:t>
            </a:r>
            <a:br>
              <a:rPr lang="en-US" sz="1400" i="1" dirty="0">
                <a:sym typeface="Wingdings" panose="05000000000000000000" pitchFamily="2" charset="2"/>
              </a:rPr>
            </a:br>
            <a:endParaRPr lang="en-US" sz="1400" i="1" dirty="0">
              <a:sym typeface="Wingdings" panose="05000000000000000000" pitchFamily="2" charset="2"/>
            </a:endParaRPr>
          </a:p>
          <a:p>
            <a:r>
              <a:rPr lang="en-US" dirty="0">
                <a:sym typeface="Wingdings" panose="05000000000000000000" pitchFamily="2" charset="2"/>
              </a:rPr>
              <a:t>    max pooled to output 27x27x128 and also applied </a:t>
            </a:r>
            <a:r>
              <a:rPr lang="en-US" dirty="0" err="1">
                <a:sym typeface="Wingdings" panose="05000000000000000000" pitchFamily="2" charset="2"/>
              </a:rPr>
              <a:t>nonlienar</a:t>
            </a:r>
            <a:endParaRPr lang="en-US" dirty="0">
              <a:sym typeface="Wingdings" panose="05000000000000000000" pitchFamily="2" charset="2"/>
            </a:endParaRPr>
          </a:p>
          <a:p>
            <a:r>
              <a:rPr lang="en-US" dirty="0">
                <a:sym typeface="Wingdings" panose="05000000000000000000" pitchFamily="2" charset="2"/>
              </a:rPr>
              <a:t>             </a:t>
            </a:r>
            <a:r>
              <a:rPr lang="en-US" sz="1400" i="1" dirty="0">
                <a:sym typeface="Wingdings" panose="05000000000000000000" pitchFamily="2" charset="2"/>
              </a:rPr>
              <a:t>(output length from max pooling = 51/2 +1 =26 +1 =27</a:t>
            </a:r>
            <a:br>
              <a:rPr lang="en-US" sz="1400" i="1" dirty="0">
                <a:sym typeface="Wingdings" panose="05000000000000000000" pitchFamily="2" charset="2"/>
              </a:rPr>
            </a:br>
            <a:r>
              <a:rPr lang="en-US" sz="1400" i="1" dirty="0">
                <a:sym typeface="Wingdings" panose="05000000000000000000" pitchFamily="2" charset="2"/>
              </a:rPr>
              <a:t>                  output depth = 256/2 = 128)</a:t>
            </a:r>
            <a:endParaRPr lang="en-US" sz="1400" i="1" dirty="0"/>
          </a:p>
        </p:txBody>
      </p:sp>
      <p:sp>
        <p:nvSpPr>
          <p:cNvPr id="8" name="Rectangle 7"/>
          <p:cNvSpPr/>
          <p:nvPr/>
        </p:nvSpPr>
        <p:spPr bwMode="auto">
          <a:xfrm>
            <a:off x="1934276" y="4140200"/>
            <a:ext cx="1563836" cy="2499094"/>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9" name="Title 1">
            <a:extLst>
              <a:ext uri="{FF2B5EF4-FFF2-40B4-BE49-F238E27FC236}">
                <a16:creationId xmlns:a16="http://schemas.microsoft.com/office/drawing/2014/main" id="{CB65046C-1579-4F97-9AAD-F86EB5B37B3E}"/>
              </a:ext>
            </a:extLst>
          </p:cNvPr>
          <p:cNvSpPr>
            <a:spLocks noGrp="1"/>
          </p:cNvSpPr>
          <p:nvPr>
            <p:ph type="title"/>
          </p:nvPr>
        </p:nvSpPr>
        <p:spPr>
          <a:xfrm>
            <a:off x="457200" y="277813"/>
            <a:ext cx="8229600" cy="1139825"/>
          </a:xfrm>
        </p:spPr>
        <p:txBody>
          <a:bodyPr/>
          <a:lstStyle/>
          <a:p>
            <a:r>
              <a:rPr lang="en-US" dirty="0"/>
              <a:t>Some NUMBERS: cont.</a:t>
            </a:r>
          </a:p>
        </p:txBody>
      </p:sp>
    </p:spTree>
    <p:extLst>
      <p:ext uri="{BB962C8B-B14F-4D97-AF65-F5344CB8AC3E}">
        <p14:creationId xmlns:p14="http://schemas.microsoft.com/office/powerpoint/2010/main" val="1984115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4140200"/>
            <a:ext cx="7913687"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5693" y="1506279"/>
            <a:ext cx="7433895" cy="1754326"/>
          </a:xfrm>
          <a:prstGeom prst="rect">
            <a:avLst/>
          </a:prstGeom>
          <a:noFill/>
        </p:spPr>
        <p:txBody>
          <a:bodyPr wrap="none" rtlCol="0">
            <a:spAutoFit/>
          </a:bodyPr>
          <a:lstStyle/>
          <a:p>
            <a:r>
              <a:rPr lang="en-US" dirty="0">
                <a:solidFill>
                  <a:srgbClr val="FFC000"/>
                </a:solidFill>
                <a:highlight>
                  <a:srgbClr val="0000FF"/>
                </a:highlight>
              </a:rPr>
              <a:t>Layer 3</a:t>
            </a:r>
            <a:r>
              <a:rPr lang="en-US" dirty="0">
                <a:highlight>
                  <a:srgbClr val="0000FF"/>
                </a:highlight>
              </a:rPr>
              <a:t> :</a:t>
            </a:r>
            <a:r>
              <a:rPr lang="en-US" dirty="0"/>
              <a:t>384 kernels of size 3 × 3 × 256 connected to the (normalized, pooled)</a:t>
            </a:r>
          </a:p>
          <a:p>
            <a:r>
              <a:rPr lang="en-US" dirty="0"/>
              <a:t>     output length = (27-3)/1 + 1 = 25</a:t>
            </a:r>
          </a:p>
          <a:p>
            <a:endParaRPr lang="en-US" dirty="0"/>
          </a:p>
          <a:p>
            <a:r>
              <a:rPr lang="en-US" dirty="0"/>
              <a:t>     after max pooling  output length = (25/2) = 13  output depth =384/2=192</a:t>
            </a:r>
          </a:p>
          <a:p>
            <a:endParaRPr lang="en-US" dirty="0"/>
          </a:p>
          <a:p>
            <a:r>
              <a:rPr lang="en-US" dirty="0"/>
              <a:t>    </a:t>
            </a:r>
            <a:r>
              <a:rPr lang="en-US" dirty="0">
                <a:sym typeface="Wingdings" panose="05000000000000000000" pitchFamily="2" charset="2"/>
              </a:rPr>
              <a:t> output = 13x13x192</a:t>
            </a:r>
            <a:endParaRPr lang="en-US" dirty="0"/>
          </a:p>
        </p:txBody>
      </p:sp>
      <p:sp>
        <p:nvSpPr>
          <p:cNvPr id="3" name="Rectangle 2"/>
          <p:cNvSpPr/>
          <p:nvPr/>
        </p:nvSpPr>
        <p:spPr bwMode="auto">
          <a:xfrm>
            <a:off x="3221665" y="4083050"/>
            <a:ext cx="1212112" cy="2328383"/>
          </a:xfrm>
          <a:prstGeom prst="rect">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6" name="Title 1">
            <a:extLst>
              <a:ext uri="{FF2B5EF4-FFF2-40B4-BE49-F238E27FC236}">
                <a16:creationId xmlns:a16="http://schemas.microsoft.com/office/drawing/2014/main" id="{7F6DAC8A-A802-4E67-AF1A-D912ED803593}"/>
              </a:ext>
            </a:extLst>
          </p:cNvPr>
          <p:cNvSpPr txBox="1">
            <a:spLocks/>
          </p:cNvSpPr>
          <p:nvPr/>
        </p:nvSpPr>
        <p:spPr bwMode="auto">
          <a:xfrm>
            <a:off x="609600" y="366454"/>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n-US" kern="0" dirty="0"/>
              <a:t>Some NUMBERS: cont.</a:t>
            </a:r>
          </a:p>
        </p:txBody>
      </p:sp>
    </p:spTree>
    <p:extLst>
      <p:ext uri="{BB962C8B-B14F-4D97-AF65-F5344CB8AC3E}">
        <p14:creationId xmlns:p14="http://schemas.microsoft.com/office/powerpoint/2010/main" val="1758099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80696-E9B8-4ADC-AA06-08D8BBFD83A4}"/>
              </a:ext>
            </a:extLst>
          </p:cNvPr>
          <p:cNvSpPr>
            <a:spLocks noGrp="1"/>
          </p:cNvSpPr>
          <p:nvPr>
            <p:ph type="title"/>
          </p:nvPr>
        </p:nvSpPr>
        <p:spPr/>
        <p:txBody>
          <a:bodyPr/>
          <a:lstStyle/>
          <a:p>
            <a:r>
              <a:rPr lang="en-US" dirty="0"/>
              <a:t>Stride</a:t>
            </a:r>
          </a:p>
        </p:txBody>
      </p:sp>
      <p:sp>
        <p:nvSpPr>
          <p:cNvPr id="3" name="Text Placeholder 2">
            <a:extLst>
              <a:ext uri="{FF2B5EF4-FFF2-40B4-BE49-F238E27FC236}">
                <a16:creationId xmlns:a16="http://schemas.microsoft.com/office/drawing/2014/main" id="{87FC1326-1B1F-4D09-899F-20A0A3225F68}"/>
              </a:ext>
            </a:extLst>
          </p:cNvPr>
          <p:cNvSpPr>
            <a:spLocks noGrp="1"/>
          </p:cNvSpPr>
          <p:nvPr>
            <p:ph type="body" idx="1"/>
          </p:nvPr>
        </p:nvSpPr>
        <p:spPr/>
        <p:txBody>
          <a:bodyPr/>
          <a:lstStyle/>
          <a:p>
            <a:r>
              <a:rPr lang="en-US" dirty="0"/>
              <a:t>---making our data smaller</a:t>
            </a:r>
          </a:p>
        </p:txBody>
      </p:sp>
    </p:spTree>
    <p:extLst>
      <p:ext uri="{BB962C8B-B14F-4D97-AF65-F5344CB8AC3E}">
        <p14:creationId xmlns:p14="http://schemas.microsoft.com/office/powerpoint/2010/main" val="2823344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F0BCE-F4D5-4125-BDA3-8C666FDC4352}"/>
              </a:ext>
            </a:extLst>
          </p:cNvPr>
          <p:cNvSpPr>
            <a:spLocks noGrp="1"/>
          </p:cNvSpPr>
          <p:nvPr>
            <p:ph type="title"/>
          </p:nvPr>
        </p:nvSpPr>
        <p:spPr/>
        <p:txBody>
          <a:bodyPr/>
          <a:lstStyle/>
          <a:p>
            <a:r>
              <a:rPr lang="en-US" dirty="0"/>
              <a:t>Apply filter using </a:t>
            </a:r>
            <a:r>
              <a:rPr lang="en-US" dirty="0">
                <a:highlight>
                  <a:srgbClr val="FF0000"/>
                </a:highlight>
              </a:rPr>
              <a:t>stride</a:t>
            </a:r>
            <a:r>
              <a:rPr lang="en-US" dirty="0"/>
              <a:t> over entire data</a:t>
            </a:r>
          </a:p>
        </p:txBody>
      </p:sp>
      <p:pic>
        <p:nvPicPr>
          <p:cNvPr id="5" name="Picture 4">
            <a:extLst>
              <a:ext uri="{FF2B5EF4-FFF2-40B4-BE49-F238E27FC236}">
                <a16:creationId xmlns:a16="http://schemas.microsoft.com/office/drawing/2014/main" id="{2E04AF31-2F69-44A3-A1C6-B0B7B85E4736}"/>
              </a:ext>
            </a:extLst>
          </p:cNvPr>
          <p:cNvPicPr>
            <a:picLocks noChangeAspect="1"/>
          </p:cNvPicPr>
          <p:nvPr/>
        </p:nvPicPr>
        <p:blipFill>
          <a:blip r:embed="rId2"/>
          <a:stretch>
            <a:fillRect/>
          </a:stretch>
        </p:blipFill>
        <p:spPr>
          <a:xfrm>
            <a:off x="1268715" y="1515301"/>
            <a:ext cx="6606570" cy="2590710"/>
          </a:xfrm>
          <a:prstGeom prst="rect">
            <a:avLst/>
          </a:prstGeom>
        </p:spPr>
      </p:pic>
      <p:pic>
        <p:nvPicPr>
          <p:cNvPr id="1026" name="Picture 2" descr="Image result for cnn stride">
            <a:extLst>
              <a:ext uri="{FF2B5EF4-FFF2-40B4-BE49-F238E27FC236}">
                <a16:creationId xmlns:a16="http://schemas.microsoft.com/office/drawing/2014/main" id="{493D0B23-93CB-4EC8-AAF2-7C9768145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581" y="4360445"/>
            <a:ext cx="5900246" cy="24896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1E200B-568E-4EFE-B46D-C7442A7107A4}"/>
              </a:ext>
            </a:extLst>
          </p:cNvPr>
          <p:cNvSpPr txBox="1"/>
          <p:nvPr/>
        </p:nvSpPr>
        <p:spPr>
          <a:xfrm>
            <a:off x="781931" y="1699967"/>
            <a:ext cx="1377300" cy="369332"/>
          </a:xfrm>
          <a:prstGeom prst="rect">
            <a:avLst/>
          </a:prstGeom>
          <a:solidFill>
            <a:srgbClr val="FFC000"/>
          </a:solidFill>
        </p:spPr>
        <p:txBody>
          <a:bodyPr wrap="none" rtlCol="0">
            <a:spAutoFit/>
          </a:bodyPr>
          <a:lstStyle/>
          <a:p>
            <a:r>
              <a:rPr lang="en-US" dirty="0"/>
              <a:t>Stride = 1</a:t>
            </a:r>
          </a:p>
        </p:txBody>
      </p:sp>
      <p:sp>
        <p:nvSpPr>
          <p:cNvPr id="6" name="TextBox 5">
            <a:extLst>
              <a:ext uri="{FF2B5EF4-FFF2-40B4-BE49-F238E27FC236}">
                <a16:creationId xmlns:a16="http://schemas.microsoft.com/office/drawing/2014/main" id="{BCC0FBAD-18EA-4913-951E-057F3CC5F2E0}"/>
              </a:ext>
            </a:extLst>
          </p:cNvPr>
          <p:cNvSpPr txBox="1"/>
          <p:nvPr/>
        </p:nvSpPr>
        <p:spPr>
          <a:xfrm>
            <a:off x="781931" y="4203674"/>
            <a:ext cx="1377300" cy="369332"/>
          </a:xfrm>
          <a:prstGeom prst="rect">
            <a:avLst/>
          </a:prstGeom>
          <a:solidFill>
            <a:srgbClr val="FFC000"/>
          </a:solidFill>
        </p:spPr>
        <p:txBody>
          <a:bodyPr wrap="none" rtlCol="0">
            <a:spAutoFit/>
          </a:bodyPr>
          <a:lstStyle/>
          <a:p>
            <a:r>
              <a:rPr lang="en-US" dirty="0"/>
              <a:t>Stride = 2</a:t>
            </a:r>
          </a:p>
        </p:txBody>
      </p:sp>
    </p:spTree>
    <p:extLst>
      <p:ext uri="{BB962C8B-B14F-4D97-AF65-F5344CB8AC3E}">
        <p14:creationId xmlns:p14="http://schemas.microsoft.com/office/powerpoint/2010/main" val="4184821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Stride of 5 - example</a:t>
            </a:r>
          </a:p>
        </p:txBody>
      </p:sp>
      <p:sp>
        <p:nvSpPr>
          <p:cNvPr id="3" name="Content Placeholder 2"/>
          <p:cNvSpPr>
            <a:spLocks noGrp="1"/>
          </p:cNvSpPr>
          <p:nvPr>
            <p:ph idx="1"/>
          </p:nvPr>
        </p:nvSpPr>
        <p:spPr>
          <a:xfrm>
            <a:off x="122549" y="1417638"/>
            <a:ext cx="9101579" cy="4530725"/>
          </a:xfrm>
        </p:spPr>
        <p:txBody>
          <a:bodyPr/>
          <a:lstStyle/>
          <a:p>
            <a:r>
              <a:rPr lang="en-US" sz="2400" dirty="0"/>
              <a:t>Stride of 5 (skip 5 pixels to apply filter next)</a:t>
            </a:r>
          </a:p>
          <a:p>
            <a:r>
              <a:rPr lang="en-US" sz="2400" dirty="0"/>
              <a:t>INPUT </a:t>
            </a:r>
            <a:r>
              <a:rPr lang="en-US" sz="2400" dirty="0" err="1"/>
              <a:t>NxN</a:t>
            </a:r>
            <a:r>
              <a:rPr lang="en-US" sz="2400" dirty="0"/>
              <a:t>,   MASK </a:t>
            </a:r>
            <a:r>
              <a:rPr lang="en-US" sz="2400" dirty="0" err="1"/>
              <a:t>MxM</a:t>
            </a:r>
            <a:endParaRPr lang="en-US" sz="2400" dirty="0"/>
          </a:p>
          <a:p>
            <a:r>
              <a:rPr lang="en-US" sz="2400" dirty="0"/>
              <a:t>Output length = (N-M)/stride  + 1  </a:t>
            </a:r>
            <a:r>
              <a:rPr lang="en-US" sz="2400" i="1" dirty="0">
                <a:solidFill>
                  <a:srgbClr val="FFFF00"/>
                </a:solidFill>
              </a:rPr>
              <a:t>= (10-5)/5 + 1 = 2</a:t>
            </a:r>
            <a:r>
              <a:rPr lang="en-US" sz="2400" dirty="0"/>
              <a:t>   </a:t>
            </a:r>
            <a:br>
              <a:rPr lang="en-US" sz="2400" dirty="0"/>
            </a:br>
            <a:r>
              <a:rPr lang="en-US" sz="2400" dirty="0"/>
              <a:t>Output size = Output length x Output length = </a:t>
            </a:r>
            <a:r>
              <a:rPr lang="en-US" sz="2400" i="1" dirty="0">
                <a:solidFill>
                  <a:srgbClr val="FFFF00"/>
                </a:solidFill>
              </a:rPr>
              <a:t>2x2</a:t>
            </a: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04" y="3610954"/>
            <a:ext cx="5428143" cy="324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5405" y="4939202"/>
            <a:ext cx="60007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91826" y="4157330"/>
            <a:ext cx="1127232" cy="646331"/>
          </a:xfrm>
          <a:prstGeom prst="rect">
            <a:avLst/>
          </a:prstGeom>
          <a:noFill/>
        </p:spPr>
        <p:txBody>
          <a:bodyPr wrap="none" rtlCol="0">
            <a:spAutoFit/>
          </a:bodyPr>
          <a:lstStyle/>
          <a:p>
            <a:r>
              <a:rPr lang="en-US" dirty="0"/>
              <a:t>OUTPUT</a:t>
            </a:r>
          </a:p>
          <a:p>
            <a:r>
              <a:rPr lang="en-US" dirty="0"/>
              <a:t>2x2</a:t>
            </a:r>
          </a:p>
        </p:txBody>
      </p:sp>
    </p:spTree>
    <p:extLst>
      <p:ext uri="{BB962C8B-B14F-4D97-AF65-F5344CB8AC3E}">
        <p14:creationId xmlns:p14="http://schemas.microsoft.com/office/powerpoint/2010/main" val="1215536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7FBC-32CD-47E5-A546-827C7B3E4022}"/>
              </a:ext>
            </a:extLst>
          </p:cNvPr>
          <p:cNvSpPr>
            <a:spLocks noGrp="1"/>
          </p:cNvSpPr>
          <p:nvPr>
            <p:ph type="title"/>
          </p:nvPr>
        </p:nvSpPr>
        <p:spPr>
          <a:xfrm>
            <a:off x="-126344" y="17203"/>
            <a:ext cx="9144000" cy="1139825"/>
          </a:xfrm>
        </p:spPr>
        <p:txBody>
          <a:bodyPr/>
          <a:lstStyle/>
          <a:p>
            <a:r>
              <a:rPr lang="en-US" sz="4000" dirty="0"/>
              <a:t>Apply nonlinearity – activation function</a:t>
            </a:r>
          </a:p>
        </p:txBody>
      </p:sp>
      <p:sp>
        <p:nvSpPr>
          <p:cNvPr id="3" name="Content Placeholder 2">
            <a:extLst>
              <a:ext uri="{FF2B5EF4-FFF2-40B4-BE49-F238E27FC236}">
                <a16:creationId xmlns:a16="http://schemas.microsoft.com/office/drawing/2014/main" id="{1AAC5AEF-0318-469E-BAB3-652855F87415}"/>
              </a:ext>
            </a:extLst>
          </p:cNvPr>
          <p:cNvSpPr>
            <a:spLocks noGrp="1"/>
          </p:cNvSpPr>
          <p:nvPr>
            <p:ph idx="1"/>
          </p:nvPr>
        </p:nvSpPr>
        <p:spPr>
          <a:xfrm>
            <a:off x="377507" y="1470284"/>
            <a:ext cx="6386512" cy="4800600"/>
          </a:xfrm>
        </p:spPr>
        <p:txBody>
          <a:bodyPr/>
          <a:lstStyle/>
          <a:p>
            <a:r>
              <a:rPr lang="en-US" sz="2000" b="0" i="0" dirty="0">
                <a:effectLst/>
                <a:latin typeface="Roboto" panose="02000000000000000000" pitchFamily="2" charset="0"/>
              </a:rPr>
              <a:t>This function (</a:t>
            </a:r>
            <a:r>
              <a:rPr lang="en-US" sz="2000" b="0" i="0" dirty="0" err="1">
                <a:effectLst/>
                <a:latin typeface="Roboto" panose="02000000000000000000" pitchFamily="2" charset="0"/>
              </a:rPr>
              <a:t>ReLU</a:t>
            </a:r>
            <a:r>
              <a:rPr lang="en-US" sz="2000" b="0" i="0" dirty="0">
                <a:effectLst/>
                <a:latin typeface="Roboto" panose="02000000000000000000" pitchFamily="2" charset="0"/>
              </a:rPr>
              <a:t> in </a:t>
            </a:r>
            <a:r>
              <a:rPr lang="en-US" sz="2000" dirty="0">
                <a:effectLst/>
                <a:latin typeface="Roboto" panose="02000000000000000000" pitchFamily="2" charset="0"/>
              </a:rPr>
              <a:t>thi</a:t>
            </a:r>
            <a:r>
              <a:rPr lang="en-US" sz="2000" b="0" i="0" dirty="0">
                <a:effectLst/>
                <a:latin typeface="Roboto" panose="02000000000000000000" pitchFamily="2" charset="0"/>
              </a:rPr>
              <a:t>s example)  placed directly behind every neuron, takes as </a:t>
            </a:r>
            <a:r>
              <a:rPr lang="en-US" sz="2000" b="0" i="0" dirty="0">
                <a:effectLst/>
                <a:highlight>
                  <a:srgbClr val="0000FF"/>
                </a:highlight>
                <a:latin typeface="Roboto" panose="02000000000000000000" pitchFamily="2" charset="0"/>
              </a:rPr>
              <a:t>input the linear neuron output and generates a nonlinear output based on it</a:t>
            </a:r>
          </a:p>
          <a:p>
            <a:endParaRPr lang="en-US" sz="2000" dirty="0"/>
          </a:p>
          <a:p>
            <a:r>
              <a:rPr lang="en-US" sz="2000" dirty="0" err="1"/>
              <a:t>ReLU</a:t>
            </a:r>
            <a:r>
              <a:rPr lang="en-US" sz="2000" dirty="0"/>
              <a:t> is one of a number of nonlinearity functions that is popular</a:t>
            </a:r>
          </a:p>
        </p:txBody>
      </p:sp>
      <p:pic>
        <p:nvPicPr>
          <p:cNvPr id="5" name="Picture 4">
            <a:extLst>
              <a:ext uri="{FF2B5EF4-FFF2-40B4-BE49-F238E27FC236}">
                <a16:creationId xmlns:a16="http://schemas.microsoft.com/office/drawing/2014/main" id="{5AFFADE9-B877-4C8B-B7E4-4B0BAE48B5E3}"/>
              </a:ext>
            </a:extLst>
          </p:cNvPr>
          <p:cNvPicPr>
            <a:picLocks noChangeAspect="1"/>
          </p:cNvPicPr>
          <p:nvPr/>
        </p:nvPicPr>
        <p:blipFill>
          <a:blip r:embed="rId2"/>
          <a:stretch>
            <a:fillRect/>
          </a:stretch>
        </p:blipFill>
        <p:spPr>
          <a:xfrm>
            <a:off x="1862667" y="3793390"/>
            <a:ext cx="7259562" cy="3053724"/>
          </a:xfrm>
          <a:prstGeom prst="rect">
            <a:avLst/>
          </a:prstGeom>
        </p:spPr>
      </p:pic>
      <p:sp>
        <p:nvSpPr>
          <p:cNvPr id="4" name="TextBox 3">
            <a:extLst>
              <a:ext uri="{FF2B5EF4-FFF2-40B4-BE49-F238E27FC236}">
                <a16:creationId xmlns:a16="http://schemas.microsoft.com/office/drawing/2014/main" id="{C4D4A225-EC9F-4887-AA65-66468919D2E4}"/>
              </a:ext>
            </a:extLst>
          </p:cNvPr>
          <p:cNvSpPr txBox="1"/>
          <p:nvPr/>
        </p:nvSpPr>
        <p:spPr>
          <a:xfrm>
            <a:off x="4445656" y="1100952"/>
            <a:ext cx="4716419" cy="369332"/>
          </a:xfrm>
          <a:prstGeom prst="rect">
            <a:avLst/>
          </a:prstGeom>
          <a:solidFill>
            <a:schemeClr val="tx2">
              <a:lumMod val="25000"/>
            </a:schemeClr>
          </a:solidFill>
        </p:spPr>
        <p:txBody>
          <a:bodyPr wrap="none" rtlCol="0">
            <a:spAutoFit/>
          </a:bodyPr>
          <a:lstStyle/>
          <a:p>
            <a:r>
              <a:rPr lang="en-US" dirty="0" err="1"/>
              <a:t>ReLU</a:t>
            </a:r>
            <a:r>
              <a:rPr lang="en-US" dirty="0"/>
              <a:t> = rectified linear unit (“ray-loo”)</a:t>
            </a:r>
          </a:p>
        </p:txBody>
      </p:sp>
      <p:pic>
        <p:nvPicPr>
          <p:cNvPr id="1026" name="Picture 2" descr="A Gentle Introduction to the Rectified Linear Unit (ReLU)">
            <a:extLst>
              <a:ext uri="{FF2B5EF4-FFF2-40B4-BE49-F238E27FC236}">
                <a16:creationId xmlns:a16="http://schemas.microsoft.com/office/drawing/2014/main" id="{D118A130-AD7B-4817-8C5C-0AE70E04D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712" y="1892894"/>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293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6F745-0B16-4DFD-B267-F7163FDB6A1C}"/>
              </a:ext>
            </a:extLst>
          </p:cNvPr>
          <p:cNvSpPr>
            <a:spLocks noGrp="1"/>
          </p:cNvSpPr>
          <p:nvPr>
            <p:ph type="title"/>
          </p:nvPr>
        </p:nvSpPr>
        <p:spPr/>
        <p:txBody>
          <a:bodyPr/>
          <a:lstStyle/>
          <a:p>
            <a:r>
              <a:rPr lang="en-US" sz="3200" dirty="0"/>
              <a:t>Applying nonlinearity – activation function</a:t>
            </a:r>
          </a:p>
        </p:txBody>
      </p:sp>
      <p:sp>
        <p:nvSpPr>
          <p:cNvPr id="3" name="Content Placeholder 2">
            <a:extLst>
              <a:ext uri="{FF2B5EF4-FFF2-40B4-BE49-F238E27FC236}">
                <a16:creationId xmlns:a16="http://schemas.microsoft.com/office/drawing/2014/main" id="{F40F3597-54DE-4492-9467-E79CDFC6BA65}"/>
              </a:ext>
            </a:extLst>
          </p:cNvPr>
          <p:cNvSpPr>
            <a:spLocks noGrp="1"/>
          </p:cNvSpPr>
          <p:nvPr>
            <p:ph idx="1"/>
          </p:nvPr>
        </p:nvSpPr>
        <p:spPr/>
        <p:txBody>
          <a:bodyPr/>
          <a:lstStyle/>
          <a:p>
            <a:pPr marL="0" indent="0">
              <a:buNone/>
            </a:pPr>
            <a:endParaRPr lang="en-US" sz="2400" dirty="0">
              <a:effectLst/>
              <a:highlight>
                <a:srgbClr val="0000FF"/>
              </a:highlight>
              <a:latin typeface="Roboto" panose="02000000000000000000" pitchFamily="2" charset="0"/>
            </a:endParaRPr>
          </a:p>
          <a:p>
            <a:r>
              <a:rPr lang="en-US" sz="2400" dirty="0">
                <a:effectLst/>
                <a:highlight>
                  <a:srgbClr val="0000FF"/>
                </a:highlight>
                <a:latin typeface="Roboto" panose="02000000000000000000" pitchFamily="2" charset="0"/>
              </a:rPr>
              <a:t>Which activation function??</a:t>
            </a:r>
            <a:endParaRPr lang="en-US" sz="2400" dirty="0">
              <a:highlight>
                <a:srgbClr val="0000FF"/>
              </a:highlight>
            </a:endParaRPr>
          </a:p>
        </p:txBody>
      </p:sp>
      <p:pic>
        <p:nvPicPr>
          <p:cNvPr id="3074" name="Picture 2" descr="Image for post">
            <a:extLst>
              <a:ext uri="{FF2B5EF4-FFF2-40B4-BE49-F238E27FC236}">
                <a16:creationId xmlns:a16="http://schemas.microsoft.com/office/drawing/2014/main" id="{6B00CB3E-4D77-44F3-9101-09E2050537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6602" y="3805084"/>
            <a:ext cx="5917398" cy="29730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3CC232-98E8-4145-931E-CB4373F2D179}"/>
              </a:ext>
            </a:extLst>
          </p:cNvPr>
          <p:cNvSpPr txBox="1"/>
          <p:nvPr/>
        </p:nvSpPr>
        <p:spPr>
          <a:xfrm>
            <a:off x="383458" y="5024283"/>
            <a:ext cx="2385944" cy="1477328"/>
          </a:xfrm>
          <a:prstGeom prst="rect">
            <a:avLst/>
          </a:prstGeom>
          <a:solidFill>
            <a:schemeClr val="bg2">
              <a:lumMod val="50000"/>
            </a:schemeClr>
          </a:solidFill>
        </p:spPr>
        <p:txBody>
          <a:bodyPr wrap="square" rtlCol="0">
            <a:spAutoFit/>
          </a:bodyPr>
          <a:lstStyle/>
          <a:p>
            <a:r>
              <a:rPr lang="en-US" b="0" i="0" dirty="0">
                <a:effectLst/>
                <a:latin typeface="medium-content-serif-font"/>
              </a:rPr>
              <a:t>In practice, </a:t>
            </a:r>
            <a:r>
              <a:rPr lang="en-US" b="0" i="0" dirty="0" err="1">
                <a:effectLst/>
                <a:latin typeface="medium-content-serif-font"/>
              </a:rPr>
              <a:t>ReLU</a:t>
            </a:r>
            <a:r>
              <a:rPr lang="en-US" b="0" i="0" dirty="0">
                <a:effectLst/>
                <a:latin typeface="medium-content-serif-font"/>
              </a:rPr>
              <a:t> converges six times faster than tanh and sigmoid activation functions.</a:t>
            </a:r>
            <a:endParaRPr lang="en-US" dirty="0"/>
          </a:p>
        </p:txBody>
      </p:sp>
    </p:spTree>
    <p:extLst>
      <p:ext uri="{BB962C8B-B14F-4D97-AF65-F5344CB8AC3E}">
        <p14:creationId xmlns:p14="http://schemas.microsoft.com/office/powerpoint/2010/main" val="2769185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783FC-38A8-4784-A56E-11AD70F1CD5C}"/>
              </a:ext>
            </a:extLst>
          </p:cNvPr>
          <p:cNvSpPr>
            <a:spLocks noGrp="1"/>
          </p:cNvSpPr>
          <p:nvPr>
            <p:ph type="title"/>
          </p:nvPr>
        </p:nvSpPr>
        <p:spPr/>
        <p:txBody>
          <a:bodyPr/>
          <a:lstStyle/>
          <a:p>
            <a:r>
              <a:rPr lang="en-US" dirty="0" err="1"/>
              <a:t>ReLU</a:t>
            </a:r>
            <a:r>
              <a:rPr lang="en-US" dirty="0"/>
              <a:t> and Sigmoid</a:t>
            </a:r>
          </a:p>
        </p:txBody>
      </p:sp>
      <p:sp>
        <p:nvSpPr>
          <p:cNvPr id="3" name="Content Placeholder 2">
            <a:extLst>
              <a:ext uri="{FF2B5EF4-FFF2-40B4-BE49-F238E27FC236}">
                <a16:creationId xmlns:a16="http://schemas.microsoft.com/office/drawing/2014/main" id="{4B32890A-9BFA-4551-8953-337CF2F490C3}"/>
              </a:ext>
            </a:extLst>
          </p:cNvPr>
          <p:cNvSpPr>
            <a:spLocks noGrp="1"/>
          </p:cNvSpPr>
          <p:nvPr>
            <p:ph idx="1"/>
          </p:nvPr>
        </p:nvSpPr>
        <p:spPr/>
        <p:txBody>
          <a:bodyPr/>
          <a:lstStyle/>
          <a:p>
            <a:r>
              <a:rPr lang="en-US" sz="2000" b="1" i="0" dirty="0" err="1">
                <a:effectLst/>
                <a:latin typeface="Roboto" panose="02000000000000000000" pitchFamily="2" charset="0"/>
              </a:rPr>
              <a:t>ReLu</a:t>
            </a:r>
            <a:r>
              <a:rPr lang="en-US" sz="2000" b="0" i="0" dirty="0">
                <a:effectLst/>
                <a:latin typeface="Roboto" panose="02000000000000000000" pitchFamily="2" charset="0"/>
              </a:rPr>
              <a:t> is used is because it is simple, fast, and empirically it seems to work well. </a:t>
            </a:r>
          </a:p>
          <a:p>
            <a:pPr lvl="1"/>
            <a:r>
              <a:rPr lang="en-US" sz="1600" b="0" i="0" dirty="0">
                <a:effectLst/>
                <a:latin typeface="Roboto" panose="02000000000000000000" pitchFamily="2" charset="0"/>
              </a:rPr>
              <a:t>advantage is huge when dealing with big networks with many neurons, &amp; can significantly reduce both training and evaluation times.</a:t>
            </a:r>
          </a:p>
          <a:p>
            <a:r>
              <a:rPr lang="en-US" sz="2000" b="0" i="0" dirty="0">
                <a:effectLst/>
                <a:latin typeface="Roboto" panose="02000000000000000000" pitchFamily="2" charset="0"/>
              </a:rPr>
              <a:t>Early papers observed that training a deep network with </a:t>
            </a:r>
            <a:r>
              <a:rPr lang="en-US" sz="2000" b="1" i="0" dirty="0" err="1">
                <a:effectLst/>
                <a:latin typeface="Roboto" panose="02000000000000000000" pitchFamily="2" charset="0"/>
              </a:rPr>
              <a:t>ReLu</a:t>
            </a:r>
            <a:r>
              <a:rPr lang="en-US" sz="2000" b="0" i="0" dirty="0">
                <a:effectLst/>
                <a:latin typeface="Roboto" panose="02000000000000000000" pitchFamily="2" charset="0"/>
              </a:rPr>
              <a:t> tended to converge much more quickly and reliably than training a deep network with </a:t>
            </a:r>
            <a:r>
              <a:rPr lang="en-US" sz="2000" b="1" i="0" dirty="0">
                <a:effectLst/>
                <a:latin typeface="Roboto" panose="02000000000000000000" pitchFamily="2" charset="0"/>
              </a:rPr>
              <a:t>sigmoid</a:t>
            </a:r>
            <a:r>
              <a:rPr lang="en-US" sz="2000" b="0" i="0" dirty="0">
                <a:effectLst/>
                <a:latin typeface="Roboto" panose="02000000000000000000" pitchFamily="2" charset="0"/>
              </a:rPr>
              <a:t> activation.</a:t>
            </a:r>
            <a:endParaRPr lang="en-US" sz="2000" dirty="0"/>
          </a:p>
        </p:txBody>
      </p:sp>
      <p:pic>
        <p:nvPicPr>
          <p:cNvPr id="2050" name="Picture 2" descr="What is the ReLU layer in CNN? - Quora">
            <a:extLst>
              <a:ext uri="{FF2B5EF4-FFF2-40B4-BE49-F238E27FC236}">
                <a16:creationId xmlns:a16="http://schemas.microsoft.com/office/drawing/2014/main" id="{54F6DA12-A3B0-4768-8603-763C97E74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834" y="4158190"/>
            <a:ext cx="6498331" cy="260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931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3A62-0D31-4EC2-9F4E-6528546BDDC9}"/>
              </a:ext>
            </a:extLst>
          </p:cNvPr>
          <p:cNvSpPr>
            <a:spLocks noGrp="1"/>
          </p:cNvSpPr>
          <p:nvPr>
            <p:ph type="title"/>
          </p:nvPr>
        </p:nvSpPr>
        <p:spPr/>
        <p:txBody>
          <a:bodyPr/>
          <a:lstStyle/>
          <a:p>
            <a:r>
              <a:rPr lang="en-US" dirty="0" err="1"/>
              <a:t>ReLU</a:t>
            </a:r>
            <a:r>
              <a:rPr lang="en-US" dirty="0"/>
              <a:t> versus Sigmoid</a:t>
            </a:r>
          </a:p>
        </p:txBody>
      </p:sp>
      <p:sp>
        <p:nvSpPr>
          <p:cNvPr id="3" name="Content Placeholder 2">
            <a:extLst>
              <a:ext uri="{FF2B5EF4-FFF2-40B4-BE49-F238E27FC236}">
                <a16:creationId xmlns:a16="http://schemas.microsoft.com/office/drawing/2014/main" id="{84CA64A7-A696-45E1-A1D4-937B782903E3}"/>
              </a:ext>
            </a:extLst>
          </p:cNvPr>
          <p:cNvSpPr>
            <a:spLocks noGrp="1"/>
          </p:cNvSpPr>
          <p:nvPr>
            <p:ph idx="1"/>
          </p:nvPr>
        </p:nvSpPr>
        <p:spPr/>
        <p:txBody>
          <a:bodyPr/>
          <a:lstStyle/>
          <a:p>
            <a:pPr algn="l" fontAlgn="base"/>
            <a:r>
              <a:rPr lang="en-US" sz="1600" b="1" i="0" dirty="0">
                <a:effectLst/>
                <a:latin typeface="Arial" panose="020B0604020202020204" pitchFamily="34" charset="0"/>
              </a:rPr>
              <a:t>Advantage:</a:t>
            </a:r>
            <a:endParaRPr lang="en-US" sz="1600" b="0" i="0" dirty="0">
              <a:effectLst/>
              <a:latin typeface="Arial" panose="020B0604020202020204" pitchFamily="34" charset="0"/>
            </a:endParaRPr>
          </a:p>
          <a:p>
            <a:pPr lvl="1">
              <a:buFont typeface="Arial" panose="020B0604020202020204" pitchFamily="34" charset="0"/>
              <a:buChar char="•"/>
            </a:pPr>
            <a:r>
              <a:rPr lang="en-US" sz="1400" b="0" i="0" dirty="0" err="1">
                <a:effectLst/>
                <a:latin typeface="Arial" panose="020B0604020202020204" pitchFamily="34" charset="0"/>
              </a:rPr>
              <a:t>Relu</a:t>
            </a:r>
            <a:r>
              <a:rPr lang="en-US" sz="1400" b="0" i="0" dirty="0">
                <a:effectLst/>
                <a:latin typeface="Arial" panose="020B0604020202020204" pitchFamily="34" charset="0"/>
              </a:rPr>
              <a:t> : More computationally efficient to compute than Sigmoid like functions since </a:t>
            </a:r>
            <a:r>
              <a:rPr lang="en-US" sz="1400" b="0" i="0" dirty="0" err="1">
                <a:effectLst/>
                <a:latin typeface="Arial" panose="020B0604020202020204" pitchFamily="34" charset="0"/>
              </a:rPr>
              <a:t>Relu</a:t>
            </a:r>
            <a:r>
              <a:rPr lang="en-US" sz="1400" b="0" i="0" dirty="0">
                <a:effectLst/>
                <a:latin typeface="Arial" panose="020B0604020202020204" pitchFamily="34" charset="0"/>
              </a:rPr>
              <a:t> just needs to pick max(0, </a:t>
            </a:r>
            <a:r>
              <a:rPr lang="en-US" sz="1400" b="0" i="1" dirty="0">
                <a:effectLst/>
                <a:latin typeface="Arial" panose="020B0604020202020204" pitchFamily="34" charset="0"/>
              </a:rPr>
              <a:t>x</a:t>
            </a:r>
            <a:r>
              <a:rPr lang="en-US" sz="1400" b="0" i="0" dirty="0">
                <a:effectLst/>
                <a:latin typeface="Arial" panose="020B0604020202020204" pitchFamily="34" charset="0"/>
              </a:rPr>
              <a:t>) and not perform expensive exponential operations as in </a:t>
            </a:r>
            <a:r>
              <a:rPr lang="en-US" sz="1400" b="0" i="0" dirty="0" err="1">
                <a:effectLst/>
                <a:latin typeface="Arial" panose="020B0604020202020204" pitchFamily="34" charset="0"/>
              </a:rPr>
              <a:t>Sigmoids</a:t>
            </a:r>
            <a:endParaRPr lang="en-US" sz="1400" b="0" i="0" dirty="0">
              <a:effectLst/>
              <a:latin typeface="Arial" panose="020B0604020202020204" pitchFamily="34" charset="0"/>
            </a:endParaRPr>
          </a:p>
          <a:p>
            <a:pPr lvl="1">
              <a:buFont typeface="Arial" panose="020B0604020202020204" pitchFamily="34" charset="0"/>
              <a:buChar char="•"/>
            </a:pPr>
            <a:r>
              <a:rPr lang="en-US" sz="1400" b="0" i="0" dirty="0" err="1">
                <a:effectLst/>
                <a:latin typeface="Arial" panose="020B0604020202020204" pitchFamily="34" charset="0"/>
              </a:rPr>
              <a:t>Relu</a:t>
            </a:r>
            <a:r>
              <a:rPr lang="en-US" sz="1400" b="0" i="0" dirty="0">
                <a:effectLst/>
                <a:latin typeface="Arial" panose="020B0604020202020204" pitchFamily="34" charset="0"/>
              </a:rPr>
              <a:t> : In practice, networks with </a:t>
            </a:r>
            <a:r>
              <a:rPr lang="en-US" sz="1400" b="0" i="0" dirty="0" err="1">
                <a:effectLst/>
                <a:latin typeface="Arial" panose="020B0604020202020204" pitchFamily="34" charset="0"/>
              </a:rPr>
              <a:t>Relu</a:t>
            </a:r>
            <a:r>
              <a:rPr lang="en-US" sz="1400" b="0" i="0" dirty="0">
                <a:effectLst/>
                <a:latin typeface="Arial" panose="020B0604020202020204" pitchFamily="34" charset="0"/>
              </a:rPr>
              <a:t> tend to show better convergence performance than sigmoid. (</a:t>
            </a:r>
            <a:r>
              <a:rPr lang="en-US" sz="1400" b="0" i="0" u="none" strike="noStrike" dirty="0" err="1">
                <a:solidFill>
                  <a:srgbClr val="FFFFCC"/>
                </a:solidFill>
                <a:effectLst/>
                <a:latin typeface="Arial" panose="020B0604020202020204" pitchFamily="34" charset="0"/>
                <a:hlinkClick r:id="rId2">
                  <a:extLst>
                    <a:ext uri="{A12FA001-AC4F-418D-AE19-62706E023703}">
                      <ahyp:hlinkClr xmlns:ahyp="http://schemas.microsoft.com/office/drawing/2018/hyperlinkcolor" val="tx"/>
                    </a:ext>
                  </a:extLst>
                </a:hlinkClick>
              </a:rPr>
              <a:t>Krizhevsky</a:t>
            </a:r>
            <a:r>
              <a:rPr lang="en-US" sz="1400" b="0" i="0" u="none"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 et al.</a:t>
            </a:r>
            <a:r>
              <a:rPr lang="en-US" sz="1400" b="0" i="0" dirty="0">
                <a:effectLst/>
                <a:latin typeface="Arial" panose="020B0604020202020204" pitchFamily="34" charset="0"/>
              </a:rPr>
              <a:t>)</a:t>
            </a:r>
          </a:p>
          <a:p>
            <a:pPr lvl="1">
              <a:buFont typeface="Arial" panose="020B0604020202020204" pitchFamily="34" charset="0"/>
              <a:buChar char="•"/>
            </a:pPr>
            <a:r>
              <a:rPr lang="en-US" sz="1400" b="0" i="0" dirty="0">
                <a:effectLst/>
                <a:latin typeface="Arial" panose="020B0604020202020204" pitchFamily="34" charset="0"/>
              </a:rPr>
              <a:t>Sigmoid: not blowing up activation</a:t>
            </a:r>
          </a:p>
          <a:p>
            <a:pPr lvl="1">
              <a:buFont typeface="Arial" panose="020B0604020202020204" pitchFamily="34" charset="0"/>
              <a:buChar char="•"/>
            </a:pPr>
            <a:r>
              <a:rPr lang="en-US" sz="1400" b="0" i="0" dirty="0" err="1">
                <a:effectLst/>
                <a:latin typeface="Arial" panose="020B0604020202020204" pitchFamily="34" charset="0"/>
              </a:rPr>
              <a:t>Relu</a:t>
            </a:r>
            <a:r>
              <a:rPr lang="en-US" sz="1400" b="0" i="0" dirty="0">
                <a:effectLst/>
                <a:latin typeface="Arial" panose="020B0604020202020204" pitchFamily="34" charset="0"/>
              </a:rPr>
              <a:t> : no vanishing gradient</a:t>
            </a:r>
            <a:br>
              <a:rPr lang="en-US" sz="1400" b="0" i="0" dirty="0">
                <a:effectLst/>
                <a:latin typeface="Arial" panose="020B0604020202020204" pitchFamily="34" charset="0"/>
              </a:rPr>
            </a:br>
            <a:endParaRPr lang="en-US" sz="1400" b="0" i="0" dirty="0">
              <a:effectLst/>
              <a:latin typeface="Arial" panose="020B0604020202020204" pitchFamily="34" charset="0"/>
            </a:endParaRPr>
          </a:p>
          <a:p>
            <a:pPr algn="l" fontAlgn="base"/>
            <a:r>
              <a:rPr lang="en-US" sz="1600" b="1" i="0" dirty="0">
                <a:effectLst/>
                <a:latin typeface="Arial" panose="020B0604020202020204" pitchFamily="34" charset="0"/>
              </a:rPr>
              <a:t>Disadvantage:</a:t>
            </a:r>
            <a:endParaRPr lang="en-US" sz="1600" b="0" i="0" dirty="0">
              <a:effectLst/>
              <a:latin typeface="Arial" panose="020B0604020202020204" pitchFamily="34" charset="0"/>
            </a:endParaRPr>
          </a:p>
          <a:p>
            <a:pPr lvl="1">
              <a:buFont typeface="Arial" panose="020B0604020202020204" pitchFamily="34" charset="0"/>
              <a:buChar char="•"/>
            </a:pPr>
            <a:r>
              <a:rPr lang="en-US" sz="1400" b="0" i="0" dirty="0">
                <a:effectLst/>
                <a:latin typeface="Arial" panose="020B0604020202020204" pitchFamily="34" charset="0"/>
              </a:rPr>
              <a:t>Sigmoid: tend to vanish gradient (cause there is a mechanism to reduce the gradient as</a:t>
            </a:r>
            <a:r>
              <a:rPr lang="en-US" sz="1400" b="0" i="1" dirty="0">
                <a:effectLst/>
                <a:latin typeface="Arial" panose="020B0604020202020204" pitchFamily="34" charset="0"/>
              </a:rPr>
              <a:t> </a:t>
            </a:r>
            <a:r>
              <a:rPr lang="en-US" sz="1400" b="0" i="0" dirty="0">
                <a:effectLst/>
                <a:latin typeface="Arial" panose="020B0604020202020204" pitchFamily="34" charset="0"/>
              </a:rPr>
              <a:t>"a"  increases, where "a" is the input of a sigmoid function. Gradient of Sigmoid: S′(a)=S(a)(1−S(a)). When "a" grows to infinite large, S′(a)=S(a)(1−S(a))=1×(1−1)=0.</a:t>
            </a:r>
          </a:p>
          <a:p>
            <a:pPr lvl="1">
              <a:buFont typeface="Arial" panose="020B0604020202020204" pitchFamily="34" charset="0"/>
              <a:buChar char="•"/>
            </a:pPr>
            <a:r>
              <a:rPr lang="en-US" sz="1400" b="0" i="0" dirty="0" err="1">
                <a:effectLst/>
                <a:latin typeface="Arial" panose="020B0604020202020204" pitchFamily="34" charset="0"/>
              </a:rPr>
              <a:t>Relu</a:t>
            </a:r>
            <a:r>
              <a:rPr lang="en-US" sz="1400" b="0" i="0" dirty="0">
                <a:effectLst/>
                <a:latin typeface="Arial" panose="020B0604020202020204" pitchFamily="34" charset="0"/>
              </a:rPr>
              <a:t> : tend to blow up activation (there is no mechanism to constrain the output of the neuron, as "a" itself is the output)</a:t>
            </a:r>
          </a:p>
          <a:p>
            <a:pPr lvl="1">
              <a:buFont typeface="Arial" panose="020B0604020202020204" pitchFamily="34" charset="0"/>
              <a:buChar char="•"/>
            </a:pPr>
            <a:r>
              <a:rPr lang="en-US" sz="1400" b="0" i="0" dirty="0" err="1">
                <a:effectLst/>
                <a:latin typeface="Arial" panose="020B0604020202020204" pitchFamily="34" charset="0"/>
              </a:rPr>
              <a:t>Relu</a:t>
            </a:r>
            <a:r>
              <a:rPr lang="en-US" sz="1400" b="0" i="0" dirty="0">
                <a:effectLst/>
                <a:latin typeface="Arial" panose="020B0604020202020204" pitchFamily="34" charset="0"/>
              </a:rPr>
              <a:t> : Dying </a:t>
            </a:r>
            <a:r>
              <a:rPr lang="en-US" sz="1400" b="0" i="0" dirty="0" err="1">
                <a:effectLst/>
                <a:latin typeface="Arial" panose="020B0604020202020204" pitchFamily="34" charset="0"/>
              </a:rPr>
              <a:t>Relu</a:t>
            </a:r>
            <a:r>
              <a:rPr lang="en-US" sz="1400" b="0" i="0" dirty="0">
                <a:effectLst/>
                <a:latin typeface="Arial" panose="020B0604020202020204" pitchFamily="34" charset="0"/>
              </a:rPr>
              <a:t> problem - if too many activations get below zero then most of the units(neurons) in network with </a:t>
            </a:r>
            <a:r>
              <a:rPr lang="en-US" sz="1400" b="0" i="0" dirty="0" err="1">
                <a:effectLst/>
                <a:latin typeface="Arial" panose="020B0604020202020204" pitchFamily="34" charset="0"/>
              </a:rPr>
              <a:t>Relu</a:t>
            </a:r>
            <a:r>
              <a:rPr lang="en-US" sz="1400" b="0" i="0" dirty="0">
                <a:effectLst/>
                <a:latin typeface="Arial" panose="020B0604020202020204" pitchFamily="34" charset="0"/>
              </a:rPr>
              <a:t> will simply output zero, in other words, die and thereby prohibiting learning.(This can be handled, to some extent, by using Leaky-</a:t>
            </a:r>
            <a:r>
              <a:rPr lang="en-US" sz="1400" b="0" i="0" dirty="0" err="1">
                <a:effectLst/>
                <a:latin typeface="Arial" panose="020B0604020202020204" pitchFamily="34" charset="0"/>
              </a:rPr>
              <a:t>Relu</a:t>
            </a:r>
            <a:r>
              <a:rPr lang="en-US" sz="1400" b="0" i="0" dirty="0">
                <a:effectLst/>
                <a:latin typeface="Arial" panose="020B0604020202020204" pitchFamily="34" charset="0"/>
              </a:rPr>
              <a:t> instead.)</a:t>
            </a:r>
          </a:p>
          <a:p>
            <a:endParaRPr lang="en-US" sz="1600" dirty="0"/>
          </a:p>
        </p:txBody>
      </p:sp>
    </p:spTree>
    <p:extLst>
      <p:ext uri="{BB962C8B-B14F-4D97-AF65-F5344CB8AC3E}">
        <p14:creationId xmlns:p14="http://schemas.microsoft.com/office/powerpoint/2010/main" val="419999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Learning Topics</a:t>
            </a:r>
          </a:p>
        </p:txBody>
      </p:sp>
      <p:sp>
        <p:nvSpPr>
          <p:cNvPr id="3" name="Content Placeholder 2"/>
          <p:cNvSpPr>
            <a:spLocks noGrp="1"/>
          </p:cNvSpPr>
          <p:nvPr>
            <p:ph idx="1"/>
          </p:nvPr>
        </p:nvSpPr>
        <p:spPr>
          <a:xfrm>
            <a:off x="440818" y="1153633"/>
            <a:ext cx="8229600" cy="4530725"/>
          </a:xfrm>
        </p:spPr>
        <p:txBody>
          <a:bodyPr/>
          <a:lstStyle/>
          <a:p>
            <a:r>
              <a:rPr lang="en-US" dirty="0">
                <a:solidFill>
                  <a:srgbClr val="FFFF00"/>
                </a:solidFill>
              </a:rPr>
              <a:t>Convolutional Neural </a:t>
            </a:r>
            <a:r>
              <a:rPr lang="en-US" dirty="0" err="1">
                <a:solidFill>
                  <a:srgbClr val="FFFF00"/>
                </a:solidFill>
              </a:rPr>
              <a:t>Networks</a:t>
            </a:r>
            <a:r>
              <a:rPr lang="en-US" dirty="0" err="1"/>
              <a:t>:building</a:t>
            </a:r>
            <a:r>
              <a:rPr lang="en-US" dirty="0"/>
              <a:t> blocks of convolutional neural networks, including filters, stride, and pooling. </a:t>
            </a:r>
            <a:r>
              <a:rPr lang="en-US" dirty="0">
                <a:solidFill>
                  <a:srgbClr val="FFC000"/>
                </a:solidFill>
              </a:rPr>
              <a:t>Capture local patterns </a:t>
            </a:r>
            <a:r>
              <a:rPr lang="en-US" dirty="0">
                <a:solidFill>
                  <a:srgbClr val="FFC000"/>
                </a:solidFill>
                <a:sym typeface="Wingdings" panose="05000000000000000000" pitchFamily="2" charset="2"/>
              </a:rPr>
              <a:t>good for imaging applications</a:t>
            </a:r>
            <a:endParaRPr lang="en-US" dirty="0">
              <a:solidFill>
                <a:srgbClr val="FFC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4" y="4306650"/>
            <a:ext cx="9176764" cy="2434392"/>
          </a:xfrm>
          <a:prstGeom prst="rect">
            <a:avLst/>
          </a:prstGeom>
        </p:spPr>
      </p:pic>
    </p:spTree>
    <p:extLst>
      <p:ext uri="{BB962C8B-B14F-4D97-AF65-F5344CB8AC3E}">
        <p14:creationId xmlns:p14="http://schemas.microsoft.com/office/powerpoint/2010/main" val="20950106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CD36F-992B-4CC1-AB5E-DADAE27D4F72}"/>
              </a:ext>
            </a:extLst>
          </p:cNvPr>
          <p:cNvSpPr>
            <a:spLocks noGrp="1"/>
          </p:cNvSpPr>
          <p:nvPr>
            <p:ph type="title"/>
          </p:nvPr>
        </p:nvSpPr>
        <p:spPr>
          <a:xfrm>
            <a:off x="457200" y="277814"/>
            <a:ext cx="8229600" cy="449262"/>
          </a:xfrm>
        </p:spPr>
        <p:txBody>
          <a:bodyPr/>
          <a:lstStyle/>
          <a:p>
            <a:r>
              <a:rPr lang="en-US" sz="4000" dirty="0"/>
              <a:t>The Vanishing Gradient Problem</a:t>
            </a:r>
          </a:p>
        </p:txBody>
      </p:sp>
      <p:sp>
        <p:nvSpPr>
          <p:cNvPr id="3" name="Content Placeholder 2">
            <a:extLst>
              <a:ext uri="{FF2B5EF4-FFF2-40B4-BE49-F238E27FC236}">
                <a16:creationId xmlns:a16="http://schemas.microsoft.com/office/drawing/2014/main" id="{3C1A33EC-16FB-4E3A-94D8-D54CDF53CFA4}"/>
              </a:ext>
            </a:extLst>
          </p:cNvPr>
          <p:cNvSpPr>
            <a:spLocks noGrp="1"/>
          </p:cNvSpPr>
          <p:nvPr>
            <p:ph idx="1"/>
          </p:nvPr>
        </p:nvSpPr>
        <p:spPr/>
        <p:txBody>
          <a:bodyPr/>
          <a:lstStyle/>
          <a:p>
            <a:pPr algn="l" fontAlgn="base"/>
            <a:r>
              <a:rPr lang="en-US" sz="1800" b="0" dirty="0">
                <a:effectLst/>
                <a:latin typeface="Helvetica Neue"/>
              </a:rPr>
              <a:t>REMEMBER: NN  trained using stochastic gradient descent.</a:t>
            </a:r>
          </a:p>
          <a:p>
            <a:pPr lvl="1"/>
            <a:r>
              <a:rPr lang="en-US" sz="1400" b="0" dirty="0">
                <a:effectLst/>
                <a:latin typeface="Helvetica Neue"/>
              </a:rPr>
              <a:t>Calculate Error and use to estimate a </a:t>
            </a:r>
            <a:r>
              <a:rPr lang="en-US" sz="1400" b="0" dirty="0">
                <a:effectLst/>
                <a:highlight>
                  <a:srgbClr val="0000FF"/>
                </a:highlight>
                <a:latin typeface="Helvetica Neue"/>
              </a:rPr>
              <a:t>GRADIENT </a:t>
            </a:r>
            <a:r>
              <a:rPr lang="en-US" sz="1400" b="0" dirty="0">
                <a:effectLst/>
                <a:latin typeface="Helvetica Neue"/>
              </a:rPr>
              <a:t>to update each weight in the network (to </a:t>
            </a:r>
            <a:r>
              <a:rPr lang="en-US" sz="1400" dirty="0">
                <a:effectLst/>
                <a:latin typeface="Helvetica Neue"/>
              </a:rPr>
              <a:t>reduce error). </a:t>
            </a:r>
          </a:p>
          <a:p>
            <a:pPr lvl="1"/>
            <a:r>
              <a:rPr lang="en-US" sz="1400" b="0" dirty="0">
                <a:effectLst/>
                <a:latin typeface="Helvetica Neue"/>
              </a:rPr>
              <a:t>This </a:t>
            </a:r>
            <a:r>
              <a:rPr lang="en-US" sz="1400" b="0" dirty="0">
                <a:effectLst/>
                <a:highlight>
                  <a:srgbClr val="0000FF"/>
                </a:highlight>
                <a:latin typeface="Helvetica Neue"/>
              </a:rPr>
              <a:t>error gradient is propagated backward </a:t>
            </a:r>
            <a:r>
              <a:rPr lang="en-US" sz="1400" b="0" dirty="0">
                <a:effectLst/>
                <a:latin typeface="Helvetica Neue"/>
              </a:rPr>
              <a:t>through the network from the output layer to the input layer.</a:t>
            </a:r>
            <a:br>
              <a:rPr lang="en-US" sz="1400" b="0" dirty="0">
                <a:effectLst/>
                <a:latin typeface="Helvetica Neue"/>
              </a:rPr>
            </a:br>
            <a:br>
              <a:rPr lang="en-US" sz="1400" b="0" dirty="0">
                <a:effectLst/>
                <a:latin typeface="Helvetica Neue"/>
              </a:rPr>
            </a:br>
            <a:endParaRPr lang="en-US" sz="1400" b="0" dirty="0">
              <a:effectLst/>
              <a:latin typeface="Helvetica Neue"/>
            </a:endParaRPr>
          </a:p>
          <a:p>
            <a:pPr algn="l" fontAlgn="base"/>
            <a:r>
              <a:rPr lang="en-US" sz="1800" b="0" dirty="0">
                <a:effectLst/>
                <a:latin typeface="Helvetica Neue"/>
              </a:rPr>
              <a:t>As a NN </a:t>
            </a:r>
            <a:r>
              <a:rPr lang="en-US" sz="1800" dirty="0">
                <a:effectLst/>
                <a:latin typeface="Helvetica Neue"/>
              </a:rPr>
              <a:t>adds MORE layers (deep NN)  --</a:t>
            </a:r>
            <a:r>
              <a:rPr lang="en-US" sz="1800" b="1" dirty="0">
                <a:effectLst/>
                <a:highlight>
                  <a:srgbClr val="0000FF"/>
                </a:highlight>
                <a:latin typeface="Helvetica Neue"/>
              </a:rPr>
              <a:t>PROBLEM is that the gradient diminishes dramatically as it is propagated backward through the netwo</a:t>
            </a:r>
            <a:r>
              <a:rPr lang="en-US" sz="1800" b="0" dirty="0">
                <a:effectLst/>
                <a:highlight>
                  <a:srgbClr val="0000FF"/>
                </a:highlight>
                <a:latin typeface="Helvetica Neue"/>
              </a:rPr>
              <a:t>rk</a:t>
            </a:r>
            <a:r>
              <a:rPr lang="en-US" sz="1800" b="0" dirty="0">
                <a:effectLst/>
                <a:latin typeface="Helvetica Neue"/>
              </a:rPr>
              <a:t>.</a:t>
            </a:r>
            <a:br>
              <a:rPr lang="en-US" sz="1800" b="0" dirty="0">
                <a:effectLst/>
                <a:latin typeface="Helvetica Neue"/>
              </a:rPr>
            </a:br>
            <a:br>
              <a:rPr lang="en-US" sz="1800" b="0" dirty="0">
                <a:effectLst/>
                <a:latin typeface="Helvetica Neue"/>
              </a:rPr>
            </a:br>
            <a:r>
              <a:rPr lang="en-US" sz="1800" b="0" dirty="0">
                <a:effectLst/>
                <a:latin typeface="Helvetica Neue"/>
              </a:rPr>
              <a:t> </a:t>
            </a:r>
          </a:p>
          <a:p>
            <a:pPr algn="l" fontAlgn="base"/>
            <a:r>
              <a:rPr lang="en-US" sz="2400" b="1" dirty="0">
                <a:effectLst/>
                <a:highlight>
                  <a:srgbClr val="0000FF"/>
                </a:highlight>
                <a:latin typeface="Helvetica Neue"/>
              </a:rPr>
              <a:t>The error may be so small by the time it reaches layers close to the input of the model that it may have very little effect.  </a:t>
            </a:r>
            <a:r>
              <a:rPr lang="en-US" sz="2400" b="1" dirty="0">
                <a:effectLst/>
                <a:highlight>
                  <a:srgbClr val="0000FF"/>
                </a:highlight>
                <a:latin typeface="Helvetica Neue"/>
                <a:sym typeface="Wingdings" panose="05000000000000000000" pitchFamily="2" charset="2"/>
              </a:rPr>
              <a:t> </a:t>
            </a:r>
            <a:r>
              <a:rPr lang="en-US" sz="1800" b="1" dirty="0">
                <a:effectLst/>
                <a:latin typeface="Helvetica Neue"/>
              </a:rPr>
              <a:t>As such, this problem is referred to as the “</a:t>
            </a:r>
            <a:r>
              <a:rPr lang="en-US" sz="1800" b="1" i="1" dirty="0">
                <a:effectLst/>
                <a:latin typeface="Helvetica Neue"/>
              </a:rPr>
              <a:t>vanishing gradients</a:t>
            </a:r>
            <a:r>
              <a:rPr lang="en-US" sz="1800" b="1" dirty="0">
                <a:effectLst/>
                <a:latin typeface="Helvetica Neue"/>
              </a:rPr>
              <a:t>” problem.</a:t>
            </a:r>
          </a:p>
          <a:p>
            <a:endParaRPr lang="en-US" sz="1800" dirty="0"/>
          </a:p>
        </p:txBody>
      </p:sp>
    </p:spTree>
    <p:extLst>
      <p:ext uri="{BB962C8B-B14F-4D97-AF65-F5344CB8AC3E}">
        <p14:creationId xmlns:p14="http://schemas.microsoft.com/office/powerpoint/2010/main" val="1640190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3A0F-1133-4E99-998C-FE074D92AC11}"/>
              </a:ext>
            </a:extLst>
          </p:cNvPr>
          <p:cNvSpPr>
            <a:spLocks noGrp="1"/>
          </p:cNvSpPr>
          <p:nvPr>
            <p:ph type="title"/>
          </p:nvPr>
        </p:nvSpPr>
        <p:spPr>
          <a:xfrm>
            <a:off x="457200" y="277813"/>
            <a:ext cx="8229600" cy="695581"/>
          </a:xfrm>
        </p:spPr>
        <p:txBody>
          <a:bodyPr/>
          <a:lstStyle/>
          <a:p>
            <a:r>
              <a:rPr lang="en-US" sz="4000" dirty="0"/>
              <a:t>The Vanishing Gradient Problem</a:t>
            </a:r>
          </a:p>
        </p:txBody>
      </p:sp>
      <p:sp>
        <p:nvSpPr>
          <p:cNvPr id="3" name="Content Placeholder 2">
            <a:extLst>
              <a:ext uri="{FF2B5EF4-FFF2-40B4-BE49-F238E27FC236}">
                <a16:creationId xmlns:a16="http://schemas.microsoft.com/office/drawing/2014/main" id="{95A1CA0E-2E82-4B36-AA99-A72A042E1C96}"/>
              </a:ext>
            </a:extLst>
          </p:cNvPr>
          <p:cNvSpPr>
            <a:spLocks noGrp="1"/>
          </p:cNvSpPr>
          <p:nvPr>
            <p:ph idx="1"/>
          </p:nvPr>
        </p:nvSpPr>
        <p:spPr>
          <a:xfrm>
            <a:off x="457200" y="1163637"/>
            <a:ext cx="8229600" cy="4530725"/>
          </a:xfrm>
        </p:spPr>
        <p:txBody>
          <a:bodyPr/>
          <a:lstStyle/>
          <a:p>
            <a:r>
              <a:rPr lang="en-US" b="0" i="0" dirty="0">
                <a:effectLst/>
                <a:latin typeface="Helvetica Neue"/>
              </a:rPr>
              <a:t> </a:t>
            </a:r>
            <a:r>
              <a:rPr lang="en-US" dirty="0">
                <a:effectLst/>
                <a:latin typeface="Helvetica Neue"/>
              </a:rPr>
              <a:t>creates </a:t>
            </a:r>
            <a:r>
              <a:rPr lang="en-US" b="1" i="0" dirty="0">
                <a:effectLst/>
                <a:latin typeface="Helvetica Neue"/>
              </a:rPr>
              <a:t>unstable behavior</a:t>
            </a:r>
            <a:r>
              <a:rPr lang="en-US" b="0" i="0" dirty="0">
                <a:effectLst/>
                <a:latin typeface="Helvetica Neue"/>
              </a:rPr>
              <a:t> that you may encounter when training a deep neural network.</a:t>
            </a:r>
          </a:p>
          <a:p>
            <a:pPr marL="457200" lvl="1" indent="0">
              <a:buNone/>
            </a:pPr>
            <a:endParaRPr lang="en-US" sz="2400" dirty="0">
              <a:effectLst/>
              <a:latin typeface="Helvetica Neue"/>
            </a:endParaRPr>
          </a:p>
          <a:p>
            <a:r>
              <a:rPr lang="en-US" sz="2800" b="0" i="0" dirty="0">
                <a:effectLst/>
                <a:latin typeface="Helvetica Neue"/>
              </a:rPr>
              <a:t>Proposed solutions: </a:t>
            </a:r>
          </a:p>
          <a:p>
            <a:pPr lvl="1"/>
            <a:r>
              <a:rPr lang="en-US" sz="1600" b="0" i="0" dirty="0">
                <a:effectLst/>
                <a:latin typeface="Helvetica Neue"/>
              </a:rPr>
              <a:t>alternate weight initialization schemes, unsupervised pre-training, </a:t>
            </a:r>
            <a:r>
              <a:rPr lang="en-US" sz="1600" b="0" i="0" u="none" strike="noStrike" dirty="0">
                <a:effectLst/>
                <a:latin typeface="Helvetica Neue"/>
                <a:hlinkClick r:id="rId2">
                  <a:extLst>
                    <a:ext uri="{A12FA001-AC4F-418D-AE19-62706E023703}">
                      <ahyp:hlinkClr xmlns:ahyp="http://schemas.microsoft.com/office/drawing/2018/hyperlinkcolor" val="tx"/>
                    </a:ext>
                  </a:extLst>
                </a:hlinkClick>
              </a:rPr>
              <a:t>layer-wise training</a:t>
            </a:r>
            <a:r>
              <a:rPr lang="en-US" sz="1600" b="0" i="0" dirty="0">
                <a:effectLst/>
                <a:latin typeface="Helvetica Neue"/>
              </a:rPr>
              <a:t>, and variations on gradient descent. </a:t>
            </a:r>
          </a:p>
          <a:p>
            <a:pPr lvl="1"/>
            <a:r>
              <a:rPr lang="en-US" sz="1600" dirty="0">
                <a:effectLst/>
                <a:latin typeface="Helvetica Neue"/>
              </a:rPr>
              <a:t>ONE SOLUTION is the use of </a:t>
            </a:r>
            <a:r>
              <a:rPr lang="en-US" sz="1600" b="0" i="0" dirty="0">
                <a:effectLst/>
                <a:latin typeface="Helvetica Neue"/>
              </a:rPr>
              <a:t> </a:t>
            </a:r>
            <a:r>
              <a:rPr lang="en-US" sz="1600" b="0" i="0" u="none" strike="noStrike" dirty="0">
                <a:effectLst/>
                <a:highlight>
                  <a:srgbClr val="0000FF"/>
                </a:highlight>
                <a:latin typeface="Helvetica Neue"/>
                <a:hlinkClick r:id="rId3">
                  <a:extLst>
                    <a:ext uri="{A12FA001-AC4F-418D-AE19-62706E023703}">
                      <ahyp:hlinkClr xmlns:ahyp="http://schemas.microsoft.com/office/drawing/2018/hyperlinkcolor" val="tx"/>
                    </a:ext>
                  </a:extLst>
                </a:hlinkClick>
              </a:rPr>
              <a:t>rectified linear activation function</a:t>
            </a:r>
            <a:endParaRPr lang="en-US" dirty="0">
              <a:highlight>
                <a:srgbClr val="0000FF"/>
              </a:highlight>
            </a:endParaRPr>
          </a:p>
        </p:txBody>
      </p:sp>
    </p:spTree>
    <p:extLst>
      <p:ext uri="{BB962C8B-B14F-4D97-AF65-F5344CB8AC3E}">
        <p14:creationId xmlns:p14="http://schemas.microsoft.com/office/powerpoint/2010/main" val="3608156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5C2E2-0CF5-4415-B2BD-94DF90870475}"/>
              </a:ext>
            </a:extLst>
          </p:cNvPr>
          <p:cNvSpPr>
            <a:spLocks noGrp="1"/>
          </p:cNvSpPr>
          <p:nvPr>
            <p:ph type="title"/>
          </p:nvPr>
        </p:nvSpPr>
        <p:spPr/>
        <p:txBody>
          <a:bodyPr/>
          <a:lstStyle/>
          <a:p>
            <a:r>
              <a:rPr lang="en-US" dirty="0"/>
              <a:t>Example of Vanishing Gradients</a:t>
            </a:r>
          </a:p>
        </p:txBody>
      </p:sp>
      <p:sp>
        <p:nvSpPr>
          <p:cNvPr id="3" name="Content Placeholder 2">
            <a:extLst>
              <a:ext uri="{FF2B5EF4-FFF2-40B4-BE49-F238E27FC236}">
                <a16:creationId xmlns:a16="http://schemas.microsoft.com/office/drawing/2014/main" id="{5C48BE29-F46D-448E-9015-3D0BD538E729}"/>
              </a:ext>
            </a:extLst>
          </p:cNvPr>
          <p:cNvSpPr>
            <a:spLocks noGrp="1"/>
          </p:cNvSpPr>
          <p:nvPr>
            <p:ph idx="1"/>
          </p:nvPr>
        </p:nvSpPr>
        <p:spPr>
          <a:xfrm>
            <a:off x="339213" y="1304862"/>
            <a:ext cx="8229600" cy="4530725"/>
          </a:xfrm>
        </p:spPr>
        <p:txBody>
          <a:bodyPr/>
          <a:lstStyle/>
          <a:p>
            <a:r>
              <a:rPr lang="en-US" sz="2800" dirty="0"/>
              <a:t>See here over time the testing is getting significantly worse than earlier in the </a:t>
            </a:r>
          </a:p>
          <a:p>
            <a:r>
              <a:rPr lang="en-US" sz="2800" dirty="0"/>
              <a:t>Activation function = </a:t>
            </a:r>
            <a:r>
              <a:rPr lang="en-US" sz="2800" b="0" i="0" dirty="0">
                <a:effectLst/>
                <a:latin typeface="Helvetica Neue"/>
              </a:rPr>
              <a:t>hyperbolic tangent</a:t>
            </a:r>
            <a:endParaRPr lang="en-US" sz="2800" dirty="0"/>
          </a:p>
        </p:txBody>
      </p:sp>
      <p:pic>
        <p:nvPicPr>
          <p:cNvPr id="5122" name="Picture 2" descr="Line Plot of Train and Test Set Accuracy of Over Training Epochs for Deep MLP in the Two Circles Problem">
            <a:extLst>
              <a:ext uri="{FF2B5EF4-FFF2-40B4-BE49-F238E27FC236}">
                <a16:creationId xmlns:a16="http://schemas.microsoft.com/office/drawing/2014/main" id="{7D6EF0FC-D120-4FAB-B8F1-4F7AF0B876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3924" y="5069785"/>
            <a:ext cx="2340076" cy="175505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catter Plot of Circles Dataset With Points Colored By Class Value">
            <a:extLst>
              <a:ext uri="{FF2B5EF4-FFF2-40B4-BE49-F238E27FC236}">
                <a16:creationId xmlns:a16="http://schemas.microsoft.com/office/drawing/2014/main" id="{C7ACE451-EA6E-4EBE-98F6-E16F206003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484" y="3429000"/>
            <a:ext cx="4208206" cy="31561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B23B998-D8D7-4D66-B262-ABA515F01092}"/>
              </a:ext>
            </a:extLst>
          </p:cNvPr>
          <p:cNvSpPr txBox="1"/>
          <p:nvPr/>
        </p:nvSpPr>
        <p:spPr>
          <a:xfrm>
            <a:off x="457200" y="3429000"/>
            <a:ext cx="2590774" cy="369332"/>
          </a:xfrm>
          <a:prstGeom prst="rect">
            <a:avLst/>
          </a:prstGeom>
          <a:noFill/>
        </p:spPr>
        <p:txBody>
          <a:bodyPr wrap="none" rtlCol="0">
            <a:spAutoFit/>
          </a:bodyPr>
          <a:lstStyle/>
          <a:p>
            <a:r>
              <a:rPr lang="en-US" dirty="0">
                <a:solidFill>
                  <a:schemeClr val="bg1"/>
                </a:solidFill>
              </a:rPr>
              <a:t>2 classes in example</a:t>
            </a:r>
          </a:p>
        </p:txBody>
      </p:sp>
      <p:pic>
        <p:nvPicPr>
          <p:cNvPr id="5126" name="Picture 6" descr="Line Plot of Train and Test Set Accuracy Over Training Epochs for MLP in the Two Circles Problem">
            <a:extLst>
              <a:ext uri="{FF2B5EF4-FFF2-40B4-BE49-F238E27FC236}">
                <a16:creationId xmlns:a16="http://schemas.microsoft.com/office/drawing/2014/main" id="{4CA516CC-9FAD-472E-B129-1DC6FE3646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2635" y="2920803"/>
            <a:ext cx="2340076" cy="17550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81662A-821B-421B-AB97-D8797D5432F2}"/>
              </a:ext>
            </a:extLst>
          </p:cNvPr>
          <p:cNvSpPr txBox="1"/>
          <p:nvPr/>
        </p:nvSpPr>
        <p:spPr>
          <a:xfrm>
            <a:off x="4994787" y="3429000"/>
            <a:ext cx="1842940" cy="1200329"/>
          </a:xfrm>
          <a:prstGeom prst="rect">
            <a:avLst/>
          </a:prstGeom>
          <a:noFill/>
        </p:spPr>
        <p:txBody>
          <a:bodyPr wrap="none" rtlCol="0">
            <a:spAutoFit/>
          </a:bodyPr>
          <a:lstStyle/>
          <a:p>
            <a:r>
              <a:rPr lang="en-US" dirty="0"/>
              <a:t>3-Layer</a:t>
            </a:r>
            <a:br>
              <a:rPr lang="en-US" dirty="0"/>
            </a:br>
            <a:r>
              <a:rPr lang="en-US" dirty="0"/>
              <a:t>network</a:t>
            </a:r>
            <a:br>
              <a:rPr lang="en-US" dirty="0"/>
            </a:br>
            <a:r>
              <a:rPr lang="en-US" dirty="0"/>
              <a:t>training </a:t>
            </a:r>
          </a:p>
          <a:p>
            <a:r>
              <a:rPr lang="en-US" dirty="0"/>
              <a:t>Results-GOOD</a:t>
            </a:r>
          </a:p>
        </p:txBody>
      </p:sp>
      <p:sp>
        <p:nvSpPr>
          <p:cNvPr id="6" name="TextBox 5">
            <a:extLst>
              <a:ext uri="{FF2B5EF4-FFF2-40B4-BE49-F238E27FC236}">
                <a16:creationId xmlns:a16="http://schemas.microsoft.com/office/drawing/2014/main" id="{4D3B4818-539E-4656-84A6-B4D1294DF132}"/>
              </a:ext>
            </a:extLst>
          </p:cNvPr>
          <p:cNvSpPr txBox="1"/>
          <p:nvPr/>
        </p:nvSpPr>
        <p:spPr>
          <a:xfrm>
            <a:off x="5009695" y="5396298"/>
            <a:ext cx="1625445" cy="1477328"/>
          </a:xfrm>
          <a:prstGeom prst="rect">
            <a:avLst/>
          </a:prstGeom>
          <a:noFill/>
        </p:spPr>
        <p:txBody>
          <a:bodyPr wrap="none" rtlCol="0">
            <a:spAutoFit/>
          </a:bodyPr>
          <a:lstStyle/>
          <a:p>
            <a:r>
              <a:rPr lang="en-US" dirty="0"/>
              <a:t>8-Layer</a:t>
            </a:r>
            <a:br>
              <a:rPr lang="en-US" dirty="0"/>
            </a:br>
            <a:r>
              <a:rPr lang="en-US" dirty="0"/>
              <a:t>network</a:t>
            </a:r>
            <a:br>
              <a:rPr lang="en-US" dirty="0"/>
            </a:br>
            <a:r>
              <a:rPr lang="en-US" dirty="0"/>
              <a:t>training</a:t>
            </a:r>
          </a:p>
          <a:p>
            <a:r>
              <a:rPr lang="en-US" dirty="0"/>
              <a:t>VANISHING </a:t>
            </a:r>
            <a:br>
              <a:rPr lang="en-US" dirty="0"/>
            </a:br>
            <a:r>
              <a:rPr lang="en-US" dirty="0"/>
              <a:t>GRADIENT </a:t>
            </a:r>
          </a:p>
        </p:txBody>
      </p:sp>
      <p:sp>
        <p:nvSpPr>
          <p:cNvPr id="7" name="Arrow: Right 6">
            <a:extLst>
              <a:ext uri="{FF2B5EF4-FFF2-40B4-BE49-F238E27FC236}">
                <a16:creationId xmlns:a16="http://schemas.microsoft.com/office/drawing/2014/main" id="{E8026D70-ECCD-407C-9BEE-AADDC672AA4D}"/>
              </a:ext>
            </a:extLst>
          </p:cNvPr>
          <p:cNvSpPr/>
          <p:nvPr/>
        </p:nvSpPr>
        <p:spPr bwMode="auto">
          <a:xfrm>
            <a:off x="6163344" y="5702710"/>
            <a:ext cx="807727" cy="476315"/>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8" name="Arrow: Right 7">
            <a:extLst>
              <a:ext uri="{FF2B5EF4-FFF2-40B4-BE49-F238E27FC236}">
                <a16:creationId xmlns:a16="http://schemas.microsoft.com/office/drawing/2014/main" id="{D3F4B33F-8EF6-453E-9153-2B3C0E731DAC}"/>
              </a:ext>
            </a:extLst>
          </p:cNvPr>
          <p:cNvSpPr/>
          <p:nvPr/>
        </p:nvSpPr>
        <p:spPr bwMode="auto">
          <a:xfrm>
            <a:off x="6315743" y="3791006"/>
            <a:ext cx="807727" cy="476315"/>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7863659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5C2E2-0CF5-4415-B2BD-94DF90870475}"/>
              </a:ext>
            </a:extLst>
          </p:cNvPr>
          <p:cNvSpPr>
            <a:spLocks noGrp="1"/>
          </p:cNvSpPr>
          <p:nvPr>
            <p:ph type="title"/>
          </p:nvPr>
        </p:nvSpPr>
        <p:spPr/>
        <p:txBody>
          <a:bodyPr/>
          <a:lstStyle/>
          <a:p>
            <a:r>
              <a:rPr lang="en-US" dirty="0"/>
              <a:t>Example of Vanishing Gradients</a:t>
            </a:r>
          </a:p>
        </p:txBody>
      </p:sp>
      <p:sp>
        <p:nvSpPr>
          <p:cNvPr id="3" name="Content Placeholder 2">
            <a:extLst>
              <a:ext uri="{FF2B5EF4-FFF2-40B4-BE49-F238E27FC236}">
                <a16:creationId xmlns:a16="http://schemas.microsoft.com/office/drawing/2014/main" id="{5C48BE29-F46D-448E-9015-3D0BD538E729}"/>
              </a:ext>
            </a:extLst>
          </p:cNvPr>
          <p:cNvSpPr>
            <a:spLocks noGrp="1"/>
          </p:cNvSpPr>
          <p:nvPr>
            <p:ph idx="1"/>
          </p:nvPr>
        </p:nvSpPr>
        <p:spPr>
          <a:xfrm>
            <a:off x="339213" y="1304862"/>
            <a:ext cx="8229600" cy="4530725"/>
          </a:xfrm>
        </p:spPr>
        <p:txBody>
          <a:bodyPr/>
          <a:lstStyle/>
          <a:p>
            <a:r>
              <a:rPr lang="en-US" sz="2800" dirty="0"/>
              <a:t>LETS try Activation Function = </a:t>
            </a:r>
            <a:r>
              <a:rPr lang="en-US" sz="2800" dirty="0" err="1"/>
              <a:t>ReLU</a:t>
            </a:r>
            <a:br>
              <a:rPr lang="en-US" sz="2800" dirty="0"/>
            </a:br>
            <a:r>
              <a:rPr lang="en-US" sz="2800" dirty="0"/>
              <a:t>for our 8-Lare network</a:t>
            </a:r>
          </a:p>
        </p:txBody>
      </p:sp>
      <p:pic>
        <p:nvPicPr>
          <p:cNvPr id="5122" name="Picture 2" descr="Line Plot of Train and Test Set Accuracy of Over Training Epochs for Deep MLP in the Two Circles Problem">
            <a:extLst>
              <a:ext uri="{FF2B5EF4-FFF2-40B4-BE49-F238E27FC236}">
                <a16:creationId xmlns:a16="http://schemas.microsoft.com/office/drawing/2014/main" id="{7D6EF0FC-D120-4FAB-B8F1-4F7AF0B876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3924" y="5069785"/>
            <a:ext cx="2340076" cy="17550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81662A-821B-421B-AB97-D8797D5432F2}"/>
              </a:ext>
            </a:extLst>
          </p:cNvPr>
          <p:cNvSpPr txBox="1"/>
          <p:nvPr/>
        </p:nvSpPr>
        <p:spPr>
          <a:xfrm>
            <a:off x="5407742" y="4358259"/>
            <a:ext cx="3558667" cy="923330"/>
          </a:xfrm>
          <a:prstGeom prst="rect">
            <a:avLst/>
          </a:prstGeom>
          <a:noFill/>
        </p:spPr>
        <p:txBody>
          <a:bodyPr wrap="none" rtlCol="0">
            <a:spAutoFit/>
          </a:bodyPr>
          <a:lstStyle/>
          <a:p>
            <a:r>
              <a:rPr lang="en-US" dirty="0"/>
              <a:t>Remember the 8-Layer with</a:t>
            </a:r>
            <a:br>
              <a:rPr lang="en-US" dirty="0"/>
            </a:br>
            <a:r>
              <a:rPr lang="en-US" dirty="0"/>
              <a:t>hyperbolic tangent activation</a:t>
            </a:r>
            <a:br>
              <a:rPr lang="en-US" dirty="0"/>
            </a:br>
            <a:r>
              <a:rPr lang="en-US" dirty="0"/>
              <a:t>function</a:t>
            </a:r>
          </a:p>
        </p:txBody>
      </p:sp>
      <p:sp>
        <p:nvSpPr>
          <p:cNvPr id="6" name="TextBox 5">
            <a:extLst>
              <a:ext uri="{FF2B5EF4-FFF2-40B4-BE49-F238E27FC236}">
                <a16:creationId xmlns:a16="http://schemas.microsoft.com/office/drawing/2014/main" id="{4D3B4818-539E-4656-84A6-B4D1294DF132}"/>
              </a:ext>
            </a:extLst>
          </p:cNvPr>
          <p:cNvSpPr txBox="1"/>
          <p:nvPr/>
        </p:nvSpPr>
        <p:spPr>
          <a:xfrm>
            <a:off x="5009695" y="5396298"/>
            <a:ext cx="1625445" cy="646331"/>
          </a:xfrm>
          <a:prstGeom prst="rect">
            <a:avLst/>
          </a:prstGeom>
          <a:noFill/>
        </p:spPr>
        <p:txBody>
          <a:bodyPr wrap="none" rtlCol="0">
            <a:spAutoFit/>
          </a:bodyPr>
          <a:lstStyle/>
          <a:p>
            <a:r>
              <a:rPr lang="en-US" dirty="0"/>
              <a:t>VANISHING </a:t>
            </a:r>
            <a:br>
              <a:rPr lang="en-US" dirty="0"/>
            </a:br>
            <a:r>
              <a:rPr lang="en-US" dirty="0"/>
              <a:t>GRADIENT </a:t>
            </a:r>
          </a:p>
        </p:txBody>
      </p:sp>
      <p:sp>
        <p:nvSpPr>
          <p:cNvPr id="7" name="Arrow: Right 6">
            <a:extLst>
              <a:ext uri="{FF2B5EF4-FFF2-40B4-BE49-F238E27FC236}">
                <a16:creationId xmlns:a16="http://schemas.microsoft.com/office/drawing/2014/main" id="{E8026D70-ECCD-407C-9BEE-AADDC672AA4D}"/>
              </a:ext>
            </a:extLst>
          </p:cNvPr>
          <p:cNvSpPr/>
          <p:nvPr/>
        </p:nvSpPr>
        <p:spPr bwMode="auto">
          <a:xfrm>
            <a:off x="6141915" y="5835587"/>
            <a:ext cx="807727" cy="476315"/>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pic>
        <p:nvPicPr>
          <p:cNvPr id="6146" name="Picture 2" descr="Line Plot of Train and Test Set Accuracy of Over Training Epochs for Deep MLP with ReLU in the Two Circles Problem">
            <a:extLst>
              <a:ext uri="{FF2B5EF4-FFF2-40B4-BE49-F238E27FC236}">
                <a16:creationId xmlns:a16="http://schemas.microsoft.com/office/drawing/2014/main" id="{232C1888-A010-46D3-8BC5-7B5367D51C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18" y="2492478"/>
            <a:ext cx="4280309" cy="32102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4EADB3F-3E0E-41C8-A1EC-CADC76D3C33D}"/>
              </a:ext>
            </a:extLst>
          </p:cNvPr>
          <p:cNvSpPr txBox="1"/>
          <p:nvPr/>
        </p:nvSpPr>
        <p:spPr>
          <a:xfrm>
            <a:off x="4516470" y="2377178"/>
            <a:ext cx="1449436" cy="584775"/>
          </a:xfrm>
          <a:prstGeom prst="rect">
            <a:avLst/>
          </a:prstGeom>
          <a:solidFill>
            <a:srgbClr val="00B0F0"/>
          </a:solidFill>
        </p:spPr>
        <p:txBody>
          <a:bodyPr wrap="none" rtlCol="0">
            <a:spAutoFit/>
          </a:bodyPr>
          <a:lstStyle/>
          <a:p>
            <a:r>
              <a:rPr lang="en-US" sz="3200" dirty="0"/>
              <a:t>FIXED</a:t>
            </a:r>
          </a:p>
        </p:txBody>
      </p:sp>
    </p:spTree>
    <p:extLst>
      <p:ext uri="{BB962C8B-B14F-4D97-AF65-F5344CB8AC3E}">
        <p14:creationId xmlns:p14="http://schemas.microsoft.com/office/powerpoint/2010/main" val="1273580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0999B-F5A6-4A43-A5AC-8F6A086B6753}"/>
              </a:ext>
            </a:extLst>
          </p:cNvPr>
          <p:cNvSpPr>
            <a:spLocks noGrp="1"/>
          </p:cNvSpPr>
          <p:nvPr>
            <p:ph type="title"/>
          </p:nvPr>
        </p:nvSpPr>
        <p:spPr/>
        <p:txBody>
          <a:bodyPr/>
          <a:lstStyle/>
          <a:p>
            <a:r>
              <a:rPr lang="en-US" sz="3600" dirty="0"/>
              <a:t>Yet—there are more options….</a:t>
            </a:r>
            <a:r>
              <a:rPr lang="en-US" sz="3600" dirty="0" err="1"/>
              <a:t>ReLU</a:t>
            </a:r>
            <a:r>
              <a:rPr lang="en-US" sz="3600" dirty="0"/>
              <a:t> versus Leaky </a:t>
            </a:r>
            <a:r>
              <a:rPr lang="en-US" sz="3600" dirty="0" err="1"/>
              <a:t>ReLU</a:t>
            </a:r>
            <a:r>
              <a:rPr lang="en-US" sz="3600" dirty="0"/>
              <a:t> </a:t>
            </a:r>
          </a:p>
        </p:txBody>
      </p:sp>
      <p:sp>
        <p:nvSpPr>
          <p:cNvPr id="3" name="Content Placeholder 2">
            <a:extLst>
              <a:ext uri="{FF2B5EF4-FFF2-40B4-BE49-F238E27FC236}">
                <a16:creationId xmlns:a16="http://schemas.microsoft.com/office/drawing/2014/main" id="{D5FB951C-E61D-4D10-9431-6D6A4497122E}"/>
              </a:ext>
            </a:extLst>
          </p:cNvPr>
          <p:cNvSpPr>
            <a:spLocks noGrp="1"/>
          </p:cNvSpPr>
          <p:nvPr>
            <p:ph idx="1"/>
          </p:nvPr>
        </p:nvSpPr>
        <p:spPr/>
        <p:txBody>
          <a:bodyPr/>
          <a:lstStyle/>
          <a:p>
            <a:r>
              <a:rPr lang="en-US" sz="2400" dirty="0">
                <a:effectLst/>
                <a:latin typeface="medium-content-serif-font"/>
              </a:rPr>
              <a:t>A negative of </a:t>
            </a:r>
            <a:r>
              <a:rPr lang="en-US" sz="2400" b="0" i="0" dirty="0" err="1">
                <a:effectLst/>
                <a:latin typeface="medium-content-serif-font"/>
              </a:rPr>
              <a:t>ReLU</a:t>
            </a:r>
            <a:r>
              <a:rPr lang="en-US" sz="2400" b="0" i="0" dirty="0">
                <a:effectLst/>
                <a:latin typeface="medium-content-serif-font"/>
              </a:rPr>
              <a:t> is that it is saturated at the negative region, meaning that the gradient at that region is zero.</a:t>
            </a:r>
          </a:p>
          <a:p>
            <a:r>
              <a:rPr lang="en-US" sz="2400" b="0" i="0" dirty="0">
                <a:effectLst/>
                <a:latin typeface="medium-content-serif-font"/>
              </a:rPr>
              <a:t>With the gradient equal to zero, during backpropagation all the weights will not be updated, to fix this, we use</a:t>
            </a:r>
            <a:r>
              <a:rPr lang="en-US" sz="2400" b="1" i="0" dirty="0">
                <a:effectLst/>
                <a:latin typeface="medium-content-serif-font"/>
              </a:rPr>
              <a:t> Leaky </a:t>
            </a:r>
            <a:r>
              <a:rPr lang="en-US" sz="2400" b="1" i="0" dirty="0" err="1">
                <a:effectLst/>
                <a:latin typeface="medium-content-serif-font"/>
              </a:rPr>
              <a:t>ReLU</a:t>
            </a:r>
            <a:r>
              <a:rPr lang="en-US" sz="2400" b="0" i="0" dirty="0">
                <a:effectLst/>
                <a:latin typeface="medium-content-serif-font"/>
              </a:rPr>
              <a:t>. </a:t>
            </a:r>
            <a:endParaRPr lang="en-US" sz="2400" dirty="0"/>
          </a:p>
        </p:txBody>
      </p:sp>
      <p:pic>
        <p:nvPicPr>
          <p:cNvPr id="4098" name="Picture 2" descr="What is leaky ReLU? - Quora">
            <a:extLst>
              <a:ext uri="{FF2B5EF4-FFF2-40B4-BE49-F238E27FC236}">
                <a16:creationId xmlns:a16="http://schemas.microsoft.com/office/drawing/2014/main" id="{014BB262-621B-4B80-84C0-4B5E7EB83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680" y="4005878"/>
            <a:ext cx="6015959" cy="2316394"/>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2CD890AA-EF4D-4AB5-BC82-0CA34D075440}"/>
              </a:ext>
            </a:extLst>
          </p:cNvPr>
          <p:cNvSpPr/>
          <p:nvPr/>
        </p:nvSpPr>
        <p:spPr bwMode="auto">
          <a:xfrm>
            <a:off x="4518614" y="4859275"/>
            <a:ext cx="698090" cy="609600"/>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343673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Max Pooling: </a:t>
            </a:r>
            <a:r>
              <a:rPr lang="en-US" dirty="0">
                <a:highlight>
                  <a:srgbClr val="0000FF"/>
                </a:highlight>
              </a:rPr>
              <a:t>can ALSO have concept of stride</a:t>
            </a:r>
          </a:p>
        </p:txBody>
      </p:sp>
      <p:sp>
        <p:nvSpPr>
          <p:cNvPr id="3" name="Content Placeholder 2"/>
          <p:cNvSpPr>
            <a:spLocks noGrp="1"/>
          </p:cNvSpPr>
          <p:nvPr>
            <p:ph idx="1"/>
          </p:nvPr>
        </p:nvSpPr>
        <p:spPr>
          <a:xfrm>
            <a:off x="414670" y="2089298"/>
            <a:ext cx="8229600" cy="4530725"/>
          </a:xfrm>
        </p:spPr>
        <p:txBody>
          <a:bodyPr/>
          <a:lstStyle/>
          <a:p>
            <a:r>
              <a:rPr lang="en-US" dirty="0"/>
              <a:t>This is the way we had before to reduce size</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779" y="3739670"/>
            <a:ext cx="51149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4500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98C39-A003-49C9-9018-CAACB6889A2B}"/>
              </a:ext>
            </a:extLst>
          </p:cNvPr>
          <p:cNvSpPr>
            <a:spLocks noGrp="1"/>
          </p:cNvSpPr>
          <p:nvPr>
            <p:ph type="title"/>
          </p:nvPr>
        </p:nvSpPr>
        <p:spPr>
          <a:xfrm>
            <a:off x="188536" y="198438"/>
            <a:ext cx="8880050" cy="715962"/>
          </a:xfrm>
        </p:spPr>
        <p:txBody>
          <a:bodyPr/>
          <a:lstStyle/>
          <a:p>
            <a:r>
              <a:rPr lang="en-US" dirty="0"/>
              <a:t>CNN – </a:t>
            </a:r>
            <a:r>
              <a:rPr lang="en-US" sz="3600" dirty="0"/>
              <a:t>has multiple layers that usually end </a:t>
            </a:r>
            <a:r>
              <a:rPr lang="en-US" sz="3600" dirty="0">
                <a:highlight>
                  <a:srgbClr val="0000FF"/>
                </a:highlight>
              </a:rPr>
              <a:t>with fully connected and </a:t>
            </a:r>
            <a:r>
              <a:rPr lang="en-US" sz="3600" dirty="0" err="1">
                <a:highlight>
                  <a:srgbClr val="0000FF"/>
                </a:highlight>
              </a:rPr>
              <a:t>softmax</a:t>
            </a:r>
            <a:r>
              <a:rPr lang="en-US" sz="3600" dirty="0">
                <a:highlight>
                  <a:srgbClr val="0000FF"/>
                </a:highlight>
              </a:rPr>
              <a:t> layer</a:t>
            </a:r>
            <a:endParaRPr lang="en-US" dirty="0">
              <a:highlight>
                <a:srgbClr val="0000FF"/>
              </a:highlight>
            </a:endParaRPr>
          </a:p>
        </p:txBody>
      </p:sp>
      <p:sp>
        <p:nvSpPr>
          <p:cNvPr id="3" name="Content Placeholder 2">
            <a:extLst>
              <a:ext uri="{FF2B5EF4-FFF2-40B4-BE49-F238E27FC236}">
                <a16:creationId xmlns:a16="http://schemas.microsoft.com/office/drawing/2014/main" id="{2ED6C024-3EC9-4680-A4AE-F953E1071C74}"/>
              </a:ext>
            </a:extLst>
          </p:cNvPr>
          <p:cNvSpPr>
            <a:spLocks noGrp="1"/>
          </p:cNvSpPr>
          <p:nvPr>
            <p:ph idx="1"/>
          </p:nvPr>
        </p:nvSpPr>
        <p:spPr>
          <a:xfrm>
            <a:off x="457200" y="1143000"/>
            <a:ext cx="7620000" cy="4800600"/>
          </a:xfrm>
        </p:spPr>
        <p:txBody>
          <a:bodyPr>
            <a:normAutofit/>
          </a:bodyPr>
          <a:lstStyle/>
          <a:p>
            <a:r>
              <a:rPr lang="en-US" sz="2000" dirty="0"/>
              <a:t>Deeper networks typically can distinguish greater number of objects/classes and/or handle harder discrimination tasks</a:t>
            </a:r>
          </a:p>
        </p:txBody>
      </p:sp>
      <p:pic>
        <p:nvPicPr>
          <p:cNvPr id="4" name="Picture 3">
            <a:extLst>
              <a:ext uri="{FF2B5EF4-FFF2-40B4-BE49-F238E27FC236}">
                <a16:creationId xmlns:a16="http://schemas.microsoft.com/office/drawing/2014/main" id="{8D137508-2EC4-4A27-93C5-556B70E9AE46}"/>
              </a:ext>
            </a:extLst>
          </p:cNvPr>
          <p:cNvPicPr>
            <a:picLocks noChangeAspect="1"/>
          </p:cNvPicPr>
          <p:nvPr/>
        </p:nvPicPr>
        <p:blipFill>
          <a:blip r:embed="rId2"/>
          <a:stretch>
            <a:fillRect/>
          </a:stretch>
        </p:blipFill>
        <p:spPr>
          <a:xfrm>
            <a:off x="457200" y="1828800"/>
            <a:ext cx="7620000" cy="2238375"/>
          </a:xfrm>
          <a:prstGeom prst="rect">
            <a:avLst/>
          </a:prstGeom>
        </p:spPr>
      </p:pic>
      <p:pic>
        <p:nvPicPr>
          <p:cNvPr id="3078" name="Picture 6" descr="Image result for convolutional neural network architecture">
            <a:extLst>
              <a:ext uri="{FF2B5EF4-FFF2-40B4-BE49-F238E27FC236}">
                <a16:creationId xmlns:a16="http://schemas.microsoft.com/office/drawing/2014/main" id="{24F4CA5D-E9F2-46A2-99B5-B1E2910BB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68725"/>
            <a:ext cx="9144000" cy="308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2146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7BFB0-B8BD-4D09-9EFB-51C7F00E6E58}"/>
              </a:ext>
            </a:extLst>
          </p:cNvPr>
          <p:cNvSpPr>
            <a:spLocks noGrp="1"/>
          </p:cNvSpPr>
          <p:nvPr>
            <p:ph type="title"/>
          </p:nvPr>
        </p:nvSpPr>
        <p:spPr/>
        <p:txBody>
          <a:bodyPr/>
          <a:lstStyle/>
          <a:p>
            <a:r>
              <a:rPr lang="en-US" dirty="0"/>
              <a:t>Depth of network</a:t>
            </a:r>
          </a:p>
        </p:txBody>
      </p:sp>
      <p:sp>
        <p:nvSpPr>
          <p:cNvPr id="3" name="Text Placeholder 2">
            <a:extLst>
              <a:ext uri="{FF2B5EF4-FFF2-40B4-BE49-F238E27FC236}">
                <a16:creationId xmlns:a16="http://schemas.microsoft.com/office/drawing/2014/main" id="{6C34B605-1FF4-4BF9-BC2C-E4EB1417B655}"/>
              </a:ext>
            </a:extLst>
          </p:cNvPr>
          <p:cNvSpPr>
            <a:spLocks noGrp="1"/>
          </p:cNvSpPr>
          <p:nvPr>
            <p:ph type="body" idx="1"/>
          </p:nvPr>
        </p:nvSpPr>
        <p:spPr/>
        <p:txBody>
          <a:bodyPr/>
          <a:lstStyle/>
          <a:p>
            <a:r>
              <a:rPr lang="en-US" dirty="0"/>
              <a:t>---what it can mean</a:t>
            </a:r>
          </a:p>
        </p:txBody>
      </p:sp>
    </p:spTree>
    <p:extLst>
      <p:ext uri="{BB962C8B-B14F-4D97-AF65-F5344CB8AC3E}">
        <p14:creationId xmlns:p14="http://schemas.microsoft.com/office/powerpoint/2010/main" val="22139487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B8AE-42CA-40DD-AFE7-2ABA5A4D0E5E}"/>
              </a:ext>
            </a:extLst>
          </p:cNvPr>
          <p:cNvSpPr>
            <a:spLocks noGrp="1"/>
          </p:cNvSpPr>
          <p:nvPr>
            <p:ph type="title"/>
          </p:nvPr>
        </p:nvSpPr>
        <p:spPr/>
        <p:txBody>
          <a:bodyPr/>
          <a:lstStyle/>
          <a:p>
            <a:r>
              <a:rPr lang="en-US" dirty="0"/>
              <a:t>Shallow CNN for simpler problem of Digit recognition</a:t>
            </a:r>
          </a:p>
        </p:txBody>
      </p:sp>
      <p:sp>
        <p:nvSpPr>
          <p:cNvPr id="3" name="Content Placeholder 2">
            <a:extLst>
              <a:ext uri="{FF2B5EF4-FFF2-40B4-BE49-F238E27FC236}">
                <a16:creationId xmlns:a16="http://schemas.microsoft.com/office/drawing/2014/main" id="{B8902993-F46F-420E-9A61-60F1A9A67379}"/>
              </a:ext>
            </a:extLst>
          </p:cNvPr>
          <p:cNvSpPr>
            <a:spLocks noGrp="1"/>
          </p:cNvSpPr>
          <p:nvPr>
            <p:ph idx="1"/>
          </p:nvPr>
        </p:nvSpPr>
        <p:spPr/>
        <p:txBody>
          <a:bodyPr/>
          <a:lstStyle/>
          <a:p>
            <a:r>
              <a:rPr lang="en-US" dirty="0"/>
              <a:t>4 convolutional layers + 1 fully connected layer </a:t>
            </a:r>
          </a:p>
        </p:txBody>
      </p:sp>
      <p:pic>
        <p:nvPicPr>
          <p:cNvPr id="4" name="Picture 3">
            <a:extLst>
              <a:ext uri="{FF2B5EF4-FFF2-40B4-BE49-F238E27FC236}">
                <a16:creationId xmlns:a16="http://schemas.microsoft.com/office/drawing/2014/main" id="{D6AD15AA-CEE3-4CB0-88FF-76EAFA753AFC}"/>
              </a:ext>
            </a:extLst>
          </p:cNvPr>
          <p:cNvPicPr>
            <a:picLocks noChangeAspect="1"/>
          </p:cNvPicPr>
          <p:nvPr/>
        </p:nvPicPr>
        <p:blipFill>
          <a:blip r:embed="rId2"/>
          <a:stretch>
            <a:fillRect/>
          </a:stretch>
        </p:blipFill>
        <p:spPr>
          <a:xfrm>
            <a:off x="-148560" y="3124200"/>
            <a:ext cx="9292560" cy="3595688"/>
          </a:xfrm>
          <a:prstGeom prst="rect">
            <a:avLst/>
          </a:prstGeom>
        </p:spPr>
      </p:pic>
    </p:spTree>
    <p:extLst>
      <p:ext uri="{BB962C8B-B14F-4D97-AF65-F5344CB8AC3E}">
        <p14:creationId xmlns:p14="http://schemas.microsoft.com/office/powerpoint/2010/main" val="39913296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2615-D2E5-40B5-9EC4-E1510241AD0B}"/>
              </a:ext>
            </a:extLst>
          </p:cNvPr>
          <p:cNvSpPr>
            <a:spLocks noGrp="1"/>
          </p:cNvSpPr>
          <p:nvPr>
            <p:ph type="title"/>
          </p:nvPr>
        </p:nvSpPr>
        <p:spPr/>
        <p:txBody>
          <a:bodyPr/>
          <a:lstStyle/>
          <a:p>
            <a:r>
              <a:rPr lang="en-US" dirty="0"/>
              <a:t>Going Deeper</a:t>
            </a:r>
          </a:p>
        </p:txBody>
      </p:sp>
      <p:sp>
        <p:nvSpPr>
          <p:cNvPr id="4" name="AutoShape 2" descr="Image result for very deep convolutional neural networks">
            <a:extLst>
              <a:ext uri="{FF2B5EF4-FFF2-40B4-BE49-F238E27FC236}">
                <a16:creationId xmlns:a16="http://schemas.microsoft.com/office/drawing/2014/main" id="{822BC380-2F93-44D9-98AB-A533B452636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F8419E8A-E91A-4AE7-898E-24062046D6B6}"/>
              </a:ext>
            </a:extLst>
          </p:cNvPr>
          <p:cNvPicPr>
            <a:picLocks noChangeAspect="1"/>
          </p:cNvPicPr>
          <p:nvPr/>
        </p:nvPicPr>
        <p:blipFill>
          <a:blip r:embed="rId2"/>
          <a:stretch>
            <a:fillRect/>
          </a:stretch>
        </p:blipFill>
        <p:spPr>
          <a:xfrm>
            <a:off x="247650" y="1905000"/>
            <a:ext cx="8648700" cy="4095750"/>
          </a:xfrm>
          <a:prstGeom prst="rect">
            <a:avLst/>
          </a:prstGeom>
        </p:spPr>
      </p:pic>
      <p:sp>
        <p:nvSpPr>
          <p:cNvPr id="3" name="TextBox 2">
            <a:extLst>
              <a:ext uri="{FF2B5EF4-FFF2-40B4-BE49-F238E27FC236}">
                <a16:creationId xmlns:a16="http://schemas.microsoft.com/office/drawing/2014/main" id="{06DD0ECA-39D0-4ED0-9AAA-E1F1E22923AE}"/>
              </a:ext>
            </a:extLst>
          </p:cNvPr>
          <p:cNvSpPr txBox="1"/>
          <p:nvPr/>
        </p:nvSpPr>
        <p:spPr>
          <a:xfrm>
            <a:off x="247650" y="6398696"/>
            <a:ext cx="3778470" cy="369332"/>
          </a:xfrm>
          <a:prstGeom prst="rect">
            <a:avLst/>
          </a:prstGeom>
          <a:solidFill>
            <a:srgbClr val="FFC000"/>
          </a:solidFill>
          <a:ln>
            <a:noFill/>
          </a:ln>
        </p:spPr>
        <p:txBody>
          <a:bodyPr wrap="none" rtlCol="0">
            <a:spAutoFit/>
          </a:bodyPr>
          <a:lstStyle/>
          <a:p>
            <a:r>
              <a:rPr lang="en-US" b="1" dirty="0" err="1"/>
              <a:t>ResNet</a:t>
            </a:r>
            <a:r>
              <a:rPr lang="en-US" b="1" dirty="0"/>
              <a:t> 152   --    has 152 layers !!!!!!!!</a:t>
            </a:r>
          </a:p>
        </p:txBody>
      </p:sp>
    </p:spTree>
    <p:extLst>
      <p:ext uri="{BB962C8B-B14F-4D97-AF65-F5344CB8AC3E}">
        <p14:creationId xmlns:p14="http://schemas.microsoft.com/office/powerpoint/2010/main" val="4166504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 of Deep Learning for Imaging</a:t>
            </a:r>
          </a:p>
        </p:txBody>
      </p:sp>
      <p:sp>
        <p:nvSpPr>
          <p:cNvPr id="3" name="Content Placeholder 2"/>
          <p:cNvSpPr>
            <a:spLocks noGrp="1"/>
          </p:cNvSpPr>
          <p:nvPr>
            <p:ph idx="1"/>
          </p:nvPr>
        </p:nvSpPr>
        <p:spPr/>
        <p:txBody>
          <a:bodyPr/>
          <a:lstStyle/>
          <a:p>
            <a:r>
              <a:rPr lang="en-US" dirty="0"/>
              <a:t>Input = raw pixels</a:t>
            </a:r>
          </a:p>
          <a:p>
            <a:r>
              <a:rPr lang="en-US" dirty="0"/>
              <a:t>CNN or regression (time feedback)</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434" y="3277750"/>
            <a:ext cx="7881744" cy="2591422"/>
          </a:xfrm>
          <a:prstGeom prst="rect">
            <a:avLst/>
          </a:prstGeom>
        </p:spPr>
      </p:pic>
    </p:spTree>
    <p:extLst>
      <p:ext uri="{BB962C8B-B14F-4D97-AF65-F5344CB8AC3E}">
        <p14:creationId xmlns:p14="http://schemas.microsoft.com/office/powerpoint/2010/main" val="6131821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B5E92-996D-425C-A804-F23BC1A11DF4}"/>
              </a:ext>
            </a:extLst>
          </p:cNvPr>
          <p:cNvSpPr>
            <a:spLocks noGrp="1"/>
          </p:cNvSpPr>
          <p:nvPr>
            <p:ph type="title"/>
          </p:nvPr>
        </p:nvSpPr>
        <p:spPr/>
        <p:txBody>
          <a:bodyPr/>
          <a:lstStyle/>
          <a:p>
            <a:r>
              <a:rPr lang="en-US" dirty="0"/>
              <a:t>Questions about architecture</a:t>
            </a:r>
          </a:p>
        </p:txBody>
      </p:sp>
      <p:sp>
        <p:nvSpPr>
          <p:cNvPr id="3" name="Text Placeholder 2">
            <a:extLst>
              <a:ext uri="{FF2B5EF4-FFF2-40B4-BE49-F238E27FC236}">
                <a16:creationId xmlns:a16="http://schemas.microsoft.com/office/drawing/2014/main" id="{547205D1-F984-4BE0-B0CA-44BEC719AE13}"/>
              </a:ext>
            </a:extLst>
          </p:cNvPr>
          <p:cNvSpPr>
            <a:spLocks noGrp="1"/>
          </p:cNvSpPr>
          <p:nvPr>
            <p:ph type="body" idx="1"/>
          </p:nvPr>
        </p:nvSpPr>
        <p:spPr/>
        <p:txBody>
          <a:bodyPr/>
          <a:lstStyle/>
          <a:p>
            <a:r>
              <a:rPr lang="en-US" dirty="0"/>
              <a:t>----there are so many</a:t>
            </a:r>
          </a:p>
        </p:txBody>
      </p:sp>
    </p:spTree>
    <p:extLst>
      <p:ext uri="{BB962C8B-B14F-4D97-AF65-F5344CB8AC3E}">
        <p14:creationId xmlns:p14="http://schemas.microsoft.com/office/powerpoint/2010/main" val="30247226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Question 1: How many layers of each type (convolution and fully connected)? </a:t>
            </a:r>
            <a:br>
              <a:rPr lang="en-US" sz="3200" dirty="0"/>
            </a:br>
            <a:endParaRPr lang="en-US" sz="3200" dirty="0"/>
          </a:p>
        </p:txBody>
      </p:sp>
      <p:sp>
        <p:nvSpPr>
          <p:cNvPr id="3" name="Content Placeholder 2"/>
          <p:cNvSpPr>
            <a:spLocks noGrp="1"/>
          </p:cNvSpPr>
          <p:nvPr>
            <p:ph idx="1"/>
          </p:nvPr>
        </p:nvSpPr>
        <p:spPr/>
        <p:txBody>
          <a:bodyPr/>
          <a:lstStyle/>
          <a:p>
            <a:endParaRPr lang="en-US" dirty="0"/>
          </a:p>
          <a:p>
            <a:r>
              <a:rPr lang="en-US" dirty="0"/>
              <a:t>hard to answer - minimum 3 largest maybe 6-15 (but, that is changing) . For sure the more layers, the longer to train and in general more data needed. More complex the problem more layers. Simpler the problem less layers needed. Minimum 1 fully connected layer. </a:t>
            </a:r>
            <a:r>
              <a:rPr lang="en-US" b="1" dirty="0">
                <a:solidFill>
                  <a:srgbClr val="92D050"/>
                </a:solidFill>
              </a:rPr>
              <a:t>NOT LEARNED, you decide</a:t>
            </a:r>
          </a:p>
        </p:txBody>
      </p:sp>
    </p:spTree>
    <p:extLst>
      <p:ext uri="{BB962C8B-B14F-4D97-AF65-F5344CB8AC3E}">
        <p14:creationId xmlns:p14="http://schemas.microsoft.com/office/powerpoint/2010/main" val="28333290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42" y="138113"/>
            <a:ext cx="8229600" cy="1139825"/>
          </a:xfrm>
        </p:spPr>
        <p:txBody>
          <a:bodyPr/>
          <a:lstStyle/>
          <a:p>
            <a:r>
              <a:rPr lang="en-US" dirty="0"/>
              <a:t>Question 2: How many masks at each layer?</a:t>
            </a:r>
          </a:p>
        </p:txBody>
      </p:sp>
      <p:sp>
        <p:nvSpPr>
          <p:cNvPr id="3" name="Content Placeholder 2"/>
          <p:cNvSpPr>
            <a:spLocks noGrp="1"/>
          </p:cNvSpPr>
          <p:nvPr>
            <p:ph idx="1"/>
          </p:nvPr>
        </p:nvSpPr>
        <p:spPr>
          <a:xfrm>
            <a:off x="528942" y="1384300"/>
            <a:ext cx="8229600" cy="4530725"/>
          </a:xfrm>
        </p:spPr>
        <p:txBody>
          <a:bodyPr/>
          <a:lstStyle/>
          <a:p>
            <a:r>
              <a:rPr lang="en-US" dirty="0"/>
              <a:t>hard to answer - could learn this. Minimum obviously 1.  Not too many or too many parameters.   Can have more masks if they are small (3x3) than the number you would have if they were large (7x7) </a:t>
            </a:r>
          </a:p>
          <a:p>
            <a:pPr lvl="2"/>
            <a:r>
              <a:rPr lang="en-US" dirty="0"/>
              <a:t>Could have Three 3x3 masks OR One 7x7 mask?</a:t>
            </a:r>
          </a:p>
          <a:p>
            <a:r>
              <a:rPr lang="en-US" b="1" dirty="0">
                <a:solidFill>
                  <a:srgbClr val="92D050"/>
                </a:solidFill>
              </a:rPr>
              <a:t>Typically NOT LEARNED, you decide</a:t>
            </a:r>
          </a:p>
          <a:p>
            <a:pPr marL="0" indent="0">
              <a:buNone/>
            </a:pPr>
            <a:endParaRPr lang="en-US" dirty="0"/>
          </a:p>
        </p:txBody>
      </p:sp>
      <p:sp>
        <p:nvSpPr>
          <p:cNvPr id="4" name="TextBox 3"/>
          <p:cNvSpPr txBox="1"/>
          <p:nvPr/>
        </p:nvSpPr>
        <p:spPr>
          <a:xfrm>
            <a:off x="893132" y="6185061"/>
            <a:ext cx="7501221" cy="646331"/>
          </a:xfrm>
          <a:prstGeom prst="rect">
            <a:avLst/>
          </a:prstGeom>
          <a:solidFill>
            <a:srgbClr val="FFC000"/>
          </a:solidFill>
        </p:spPr>
        <p:txBody>
          <a:bodyPr wrap="none" rtlCol="0">
            <a:spAutoFit/>
          </a:bodyPr>
          <a:lstStyle/>
          <a:p>
            <a:r>
              <a:rPr lang="en-US" dirty="0"/>
              <a:t>This is one of the more difficult “parameters” to set—add more</a:t>
            </a:r>
            <a:br>
              <a:rPr lang="en-US" dirty="0"/>
            </a:br>
            <a:r>
              <a:rPr lang="en-US" dirty="0"/>
              <a:t>if results are bad</a:t>
            </a:r>
          </a:p>
        </p:txBody>
      </p:sp>
    </p:spTree>
    <p:extLst>
      <p:ext uri="{BB962C8B-B14F-4D97-AF65-F5344CB8AC3E}">
        <p14:creationId xmlns:p14="http://schemas.microsoft.com/office/powerpoint/2010/main" val="30440347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 what size is the mask?</a:t>
            </a:r>
          </a:p>
        </p:txBody>
      </p:sp>
      <p:sp>
        <p:nvSpPr>
          <p:cNvPr id="3" name="Content Placeholder 2"/>
          <p:cNvSpPr>
            <a:spLocks noGrp="1"/>
          </p:cNvSpPr>
          <p:nvPr>
            <p:ph idx="1"/>
          </p:nvPr>
        </p:nvSpPr>
        <p:spPr/>
        <p:txBody>
          <a:bodyPr/>
          <a:lstStyle/>
          <a:p>
            <a:r>
              <a:rPr lang="en-US" dirty="0"/>
              <a:t>Another hard question</a:t>
            </a:r>
          </a:p>
          <a:p>
            <a:r>
              <a:rPr lang="en-US" dirty="0"/>
              <a:t>minimum is 3x3 to 7x7??  </a:t>
            </a:r>
          </a:p>
          <a:p>
            <a:pPr lvl="2"/>
            <a:r>
              <a:rPr lang="en-US" dirty="0"/>
              <a:t>Too big and too much to learn. Larger mask means larger scale pattern looking to match via convolution.</a:t>
            </a:r>
          </a:p>
          <a:p>
            <a:r>
              <a:rPr lang="en-US" b="1" dirty="0">
                <a:solidFill>
                  <a:srgbClr val="92D050"/>
                </a:solidFill>
              </a:rPr>
              <a:t>Typically NOT LEARNED, you decide</a:t>
            </a:r>
          </a:p>
          <a:p>
            <a:r>
              <a:rPr lang="en-US" dirty="0"/>
              <a:t> </a:t>
            </a:r>
          </a:p>
        </p:txBody>
      </p:sp>
    </p:spTree>
    <p:extLst>
      <p:ext uri="{BB962C8B-B14F-4D97-AF65-F5344CB8AC3E}">
        <p14:creationId xmlns:p14="http://schemas.microsoft.com/office/powerpoint/2010/main" val="32667851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4: What is content of </a:t>
            </a:r>
            <a:r>
              <a:rPr lang="en-US" dirty="0" err="1"/>
              <a:t>MxM</a:t>
            </a:r>
            <a:r>
              <a:rPr lang="en-US" dirty="0"/>
              <a:t> mask?</a:t>
            </a:r>
          </a:p>
        </p:txBody>
      </p:sp>
      <p:sp>
        <p:nvSpPr>
          <p:cNvPr id="3" name="Content Placeholder 2"/>
          <p:cNvSpPr>
            <a:spLocks noGrp="1"/>
          </p:cNvSpPr>
          <p:nvPr>
            <p:ph idx="1"/>
          </p:nvPr>
        </p:nvSpPr>
        <p:spPr/>
        <p:txBody>
          <a:bodyPr/>
          <a:lstStyle/>
          <a:p>
            <a:r>
              <a:rPr lang="en-US" dirty="0"/>
              <a:t>you learn this through training (</a:t>
            </a:r>
            <a:r>
              <a:rPr lang="en-US" dirty="0" err="1"/>
              <a:t>backpropogation</a:t>
            </a:r>
            <a:r>
              <a:rPr lang="en-US" dirty="0"/>
              <a:t> like traditional NN, use error between output and desired output to alter the parameters) </a:t>
            </a:r>
            <a:r>
              <a:rPr lang="en-US" dirty="0">
                <a:solidFill>
                  <a:srgbClr val="F95AB7"/>
                </a:solidFill>
              </a:rPr>
              <a:t>LEARNED</a:t>
            </a:r>
          </a:p>
        </p:txBody>
      </p:sp>
    </p:spTree>
    <p:extLst>
      <p:ext uri="{BB962C8B-B14F-4D97-AF65-F5344CB8AC3E}">
        <p14:creationId xmlns:p14="http://schemas.microsoft.com/office/powerpoint/2010/main" val="25482143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Question 5: What are the weights in the fully connected layers?</a:t>
            </a:r>
          </a:p>
        </p:txBody>
      </p:sp>
      <p:sp>
        <p:nvSpPr>
          <p:cNvPr id="3" name="Content Placeholder 2"/>
          <p:cNvSpPr>
            <a:spLocks noGrp="1"/>
          </p:cNvSpPr>
          <p:nvPr>
            <p:ph idx="1"/>
          </p:nvPr>
        </p:nvSpPr>
        <p:spPr/>
        <p:txBody>
          <a:bodyPr/>
          <a:lstStyle/>
          <a:p>
            <a:r>
              <a:rPr lang="en-US" sz="2800" dirty="0"/>
              <a:t>you learn this through training (</a:t>
            </a:r>
            <a:r>
              <a:rPr lang="en-US" sz="2800" dirty="0" err="1"/>
              <a:t>backpropogation</a:t>
            </a:r>
            <a:r>
              <a:rPr lang="en-US" sz="2800" dirty="0"/>
              <a:t> like traditional NN, use error between output and desired output to alter the parameters) </a:t>
            </a:r>
            <a:r>
              <a:rPr lang="en-US" sz="2800" dirty="0">
                <a:solidFill>
                  <a:srgbClr val="F95AB7"/>
                </a:solidFill>
              </a:rPr>
              <a:t>LEARNED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12" y="3847494"/>
            <a:ext cx="6228571" cy="271428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73" r="12283"/>
          <a:stretch/>
        </p:blipFill>
        <p:spPr>
          <a:xfrm>
            <a:off x="6229625" y="3678968"/>
            <a:ext cx="3020701" cy="3051337"/>
          </a:xfrm>
          <a:prstGeom prst="rect">
            <a:avLst/>
          </a:prstGeom>
        </p:spPr>
      </p:pic>
      <p:sp>
        <p:nvSpPr>
          <p:cNvPr id="6" name="Oval 5"/>
          <p:cNvSpPr/>
          <p:nvPr/>
        </p:nvSpPr>
        <p:spPr bwMode="auto">
          <a:xfrm>
            <a:off x="7102549" y="3678968"/>
            <a:ext cx="1637414" cy="786706"/>
          </a:xfrm>
          <a:prstGeom prst="ellipse">
            <a:avLst/>
          </a:prstGeom>
          <a:noFill/>
          <a:ln w="38100" cap="flat" cmpd="sng" algn="ctr">
            <a:solidFill>
              <a:srgbClr val="F95A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8881158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Parameters for just One Layer you need to learn</a:t>
            </a:r>
          </a:p>
        </p:txBody>
      </p:sp>
      <p:sp>
        <p:nvSpPr>
          <p:cNvPr id="3" name="Content Placeholder 2"/>
          <p:cNvSpPr>
            <a:spLocks noGrp="1"/>
          </p:cNvSpPr>
          <p:nvPr>
            <p:ph idx="1"/>
          </p:nvPr>
        </p:nvSpPr>
        <p:spPr/>
        <p:txBody>
          <a:bodyPr/>
          <a:lstStyle/>
          <a:p>
            <a:r>
              <a:rPr lang="en-US" dirty="0"/>
              <a:t>Assume 10 filters at this layer</a:t>
            </a:r>
          </a:p>
          <a:p>
            <a:r>
              <a:rPr lang="en-US" dirty="0"/>
              <a:t>Each 5x5 and applied to Red, Green, Blue = 3 fields of input</a:t>
            </a:r>
          </a:p>
          <a:p>
            <a:endParaRPr lang="en-US" dirty="0"/>
          </a:p>
          <a:p>
            <a:pPr lvl="1"/>
            <a:r>
              <a:rPr lang="en-US" dirty="0"/>
              <a:t>Number </a:t>
            </a:r>
            <a:r>
              <a:rPr lang="en-US" dirty="0" err="1"/>
              <a:t>paramenters</a:t>
            </a:r>
            <a:r>
              <a:rPr lang="en-US" dirty="0"/>
              <a:t> for 1 filter = 5x5x3 =75</a:t>
            </a:r>
          </a:p>
          <a:p>
            <a:pPr marL="400050" lvl="1" indent="0">
              <a:buNone/>
            </a:pPr>
            <a:endParaRPr lang="en-US" dirty="0"/>
          </a:p>
          <a:p>
            <a:pPr lvl="1"/>
            <a:r>
              <a:rPr lang="en-US" dirty="0"/>
              <a:t>For 10 filters = 10x75 =750 parameters</a:t>
            </a:r>
          </a:p>
        </p:txBody>
      </p:sp>
    </p:spTree>
    <p:extLst>
      <p:ext uri="{BB962C8B-B14F-4D97-AF65-F5344CB8AC3E}">
        <p14:creationId xmlns:p14="http://schemas.microsoft.com/office/powerpoint/2010/main" val="26981600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Totally different example</a:t>
            </a:r>
          </a:p>
        </p:txBody>
      </p:sp>
      <p:sp>
        <p:nvSpPr>
          <p:cNvPr id="3" name="Content Placeholder 2"/>
          <p:cNvSpPr>
            <a:spLocks noGrp="1"/>
          </p:cNvSpPr>
          <p:nvPr>
            <p:ph idx="1"/>
          </p:nvPr>
        </p:nvSpPr>
        <p:spPr/>
        <p:txBody>
          <a:bodyPr/>
          <a:lstStyle/>
          <a:p>
            <a:r>
              <a:rPr lang="en-US" dirty="0"/>
              <a:t>Face detection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8999"/>
            <a:ext cx="9144000" cy="2803549"/>
          </a:xfrm>
          <a:prstGeom prst="rect">
            <a:avLst/>
          </a:prstGeom>
        </p:spPr>
      </p:pic>
    </p:spTree>
    <p:extLst>
      <p:ext uri="{BB962C8B-B14F-4D97-AF65-F5344CB8AC3E}">
        <p14:creationId xmlns:p14="http://schemas.microsoft.com/office/powerpoint/2010/main" val="32958361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Yet another example</a:t>
            </a:r>
          </a:p>
        </p:txBody>
      </p:sp>
      <p:sp>
        <p:nvSpPr>
          <p:cNvPr id="3" name="Content Placeholder 2"/>
          <p:cNvSpPr>
            <a:spLocks noGrp="1"/>
          </p:cNvSpPr>
          <p:nvPr>
            <p:ph idx="1"/>
          </p:nvPr>
        </p:nvSpPr>
        <p:spPr/>
        <p:txBody>
          <a:bodyPr/>
          <a:lstStyle/>
          <a:p>
            <a:r>
              <a:rPr lang="en-US" dirty="0"/>
              <a:t>Note here only parts of image fed in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2002"/>
            <a:ext cx="9144000" cy="3297252"/>
          </a:xfrm>
          <a:prstGeom prst="rect">
            <a:avLst/>
          </a:prstGeom>
        </p:spPr>
      </p:pic>
    </p:spTree>
    <p:extLst>
      <p:ext uri="{BB962C8B-B14F-4D97-AF65-F5344CB8AC3E}">
        <p14:creationId xmlns:p14="http://schemas.microsoft.com/office/powerpoint/2010/main" val="11560803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EBDA4-4052-4EE0-9D91-BCCF099755C2}"/>
              </a:ext>
            </a:extLst>
          </p:cNvPr>
          <p:cNvSpPr>
            <a:spLocks noGrp="1"/>
          </p:cNvSpPr>
          <p:nvPr>
            <p:ph type="title"/>
          </p:nvPr>
        </p:nvSpPr>
        <p:spPr/>
        <p:txBody>
          <a:bodyPr/>
          <a:lstStyle/>
          <a:p>
            <a:r>
              <a:rPr lang="en-US" dirty="0" err="1"/>
              <a:t>Cnn</a:t>
            </a:r>
            <a:r>
              <a:rPr lang="en-US" dirty="0"/>
              <a:t> frameworks</a:t>
            </a:r>
          </a:p>
        </p:txBody>
      </p:sp>
      <p:sp>
        <p:nvSpPr>
          <p:cNvPr id="3" name="Text Placeholder 2">
            <a:extLst>
              <a:ext uri="{FF2B5EF4-FFF2-40B4-BE49-F238E27FC236}">
                <a16:creationId xmlns:a16="http://schemas.microsoft.com/office/drawing/2014/main" id="{629DE930-41C5-4618-A14B-5E13B69F4DAA}"/>
              </a:ext>
            </a:extLst>
          </p:cNvPr>
          <p:cNvSpPr>
            <a:spLocks noGrp="1"/>
          </p:cNvSpPr>
          <p:nvPr>
            <p:ph type="body" idx="1"/>
          </p:nvPr>
        </p:nvSpPr>
        <p:spPr/>
        <p:txBody>
          <a:bodyPr/>
          <a:lstStyle/>
          <a:p>
            <a:r>
              <a:rPr lang="en-US" dirty="0"/>
              <a:t>There are many</a:t>
            </a:r>
          </a:p>
        </p:txBody>
      </p:sp>
    </p:spTree>
    <p:extLst>
      <p:ext uri="{BB962C8B-B14F-4D97-AF65-F5344CB8AC3E}">
        <p14:creationId xmlns:p14="http://schemas.microsoft.com/office/powerpoint/2010/main" val="73822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16DAEB5-BE44-466F-BB9F-0FC0F0BB7AE4}"/>
              </a:ext>
            </a:extLst>
          </p:cNvPr>
          <p:cNvSpPr txBox="1">
            <a:spLocks/>
          </p:cNvSpPr>
          <p:nvPr/>
        </p:nvSpPr>
        <p:spPr bwMode="auto">
          <a:xfrm>
            <a:off x="4822721" y="1528916"/>
            <a:ext cx="4213123"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r>
              <a:rPr lang="en-US" kern="0" dirty="0"/>
              <a:t>Regression = </a:t>
            </a:r>
            <a:r>
              <a:rPr lang="en-US" sz="2400" kern="0" dirty="0"/>
              <a:t>prediction of a continuous value</a:t>
            </a:r>
            <a:endParaRPr lang="en-US" kern="0" dirty="0"/>
          </a:p>
          <a:p>
            <a:endParaRPr lang="en-US" kern="0" dirty="0"/>
          </a:p>
        </p:txBody>
      </p:sp>
      <p:sp>
        <p:nvSpPr>
          <p:cNvPr id="2" name="Title 1">
            <a:extLst>
              <a:ext uri="{FF2B5EF4-FFF2-40B4-BE49-F238E27FC236}">
                <a16:creationId xmlns:a16="http://schemas.microsoft.com/office/drawing/2014/main" id="{0D307956-E3C0-48C9-AFDD-7CAA86EE63EF}"/>
              </a:ext>
            </a:extLst>
          </p:cNvPr>
          <p:cNvSpPr>
            <a:spLocks noGrp="1"/>
          </p:cNvSpPr>
          <p:nvPr>
            <p:ph type="title"/>
          </p:nvPr>
        </p:nvSpPr>
        <p:spPr/>
        <p:txBody>
          <a:bodyPr/>
          <a:lstStyle/>
          <a:p>
            <a:r>
              <a:rPr lang="en-US" dirty="0"/>
              <a:t>Classification/Detection Versus Regression</a:t>
            </a:r>
          </a:p>
        </p:txBody>
      </p:sp>
      <p:sp>
        <p:nvSpPr>
          <p:cNvPr id="3" name="Content Placeholder 2">
            <a:extLst>
              <a:ext uri="{FF2B5EF4-FFF2-40B4-BE49-F238E27FC236}">
                <a16:creationId xmlns:a16="http://schemas.microsoft.com/office/drawing/2014/main" id="{660CAA9D-55FA-4575-9FAC-0BF7969A58D3}"/>
              </a:ext>
            </a:extLst>
          </p:cNvPr>
          <p:cNvSpPr>
            <a:spLocks noGrp="1"/>
          </p:cNvSpPr>
          <p:nvPr>
            <p:ph idx="1"/>
          </p:nvPr>
        </p:nvSpPr>
        <p:spPr>
          <a:xfrm>
            <a:off x="108156" y="1600200"/>
            <a:ext cx="4719484" cy="4530725"/>
          </a:xfrm>
        </p:spPr>
        <p:txBody>
          <a:bodyPr/>
          <a:lstStyle/>
          <a:p>
            <a:r>
              <a:rPr lang="en-US" dirty="0"/>
              <a:t>Classification = </a:t>
            </a:r>
            <a:r>
              <a:rPr lang="en-US" sz="2000" dirty="0"/>
              <a:t>identify as 1 of a set of discrete classes.</a:t>
            </a:r>
          </a:p>
          <a:p>
            <a:endParaRPr lang="en-US" dirty="0"/>
          </a:p>
        </p:txBody>
      </p:sp>
      <p:pic>
        <p:nvPicPr>
          <p:cNvPr id="1026" name="Picture 2">
            <a:extLst>
              <a:ext uri="{FF2B5EF4-FFF2-40B4-BE49-F238E27FC236}">
                <a16:creationId xmlns:a16="http://schemas.microsoft.com/office/drawing/2014/main" id="{3A691DB9-85B5-4C3E-8856-030C54322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1255" y="3285945"/>
            <a:ext cx="4134589" cy="2260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513A1E1-C71F-45C4-BA28-CD44CB1EC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517" y="3230204"/>
            <a:ext cx="3386138"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9642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CNN frameworks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2723"/>
          <a:stretch/>
        </p:blipFill>
        <p:spPr>
          <a:xfrm>
            <a:off x="455183" y="2551813"/>
            <a:ext cx="8501282" cy="3646967"/>
          </a:xfrm>
          <a:prstGeom prst="rect">
            <a:avLst/>
          </a:prstGeom>
        </p:spPr>
      </p:pic>
    </p:spTree>
    <p:extLst>
      <p:ext uri="{BB962C8B-B14F-4D97-AF65-F5344CB8AC3E}">
        <p14:creationId xmlns:p14="http://schemas.microsoft.com/office/powerpoint/2010/main" val="32013156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TensorFlow</a:t>
            </a:r>
            <a:r>
              <a:rPr lang="en-US" dirty="0"/>
              <a:t> by Google</a:t>
            </a:r>
          </a:p>
        </p:txBody>
      </p:sp>
      <p:sp>
        <p:nvSpPr>
          <p:cNvPr id="3" name="Content Placeholder 2"/>
          <p:cNvSpPr>
            <a:spLocks noGrp="1"/>
          </p:cNvSpPr>
          <p:nvPr>
            <p:ph idx="1"/>
          </p:nvPr>
        </p:nvSpPr>
        <p:spPr/>
        <p:txBody>
          <a:bodyPr/>
          <a:lstStyle/>
          <a:p>
            <a:r>
              <a:rPr lang="en-US" dirty="0">
                <a:effectLst/>
              </a:rPr>
              <a:t>is a library for CNN that is supported by Google</a:t>
            </a:r>
          </a:p>
          <a:p>
            <a:r>
              <a:rPr lang="en-US" dirty="0">
                <a:effectLst/>
              </a:rPr>
              <a:t>offers distributed computing.</a:t>
            </a:r>
          </a:p>
          <a:p>
            <a:pPr lvl="1"/>
            <a:r>
              <a:rPr lang="en-US" b="1" dirty="0" err="1">
                <a:effectLst/>
                <a:hlinkClick r:id="rId2"/>
              </a:rPr>
              <a:t>tensorflow</a:t>
            </a:r>
            <a:r>
              <a:rPr lang="en-US" b="1" dirty="0">
                <a:effectLst/>
                <a:hlinkClick r:id="rId2"/>
              </a:rPr>
              <a:t> official site</a:t>
            </a:r>
            <a:endParaRPr lang="en-US" b="1" dirty="0">
              <a:effectLst/>
            </a:endParaRPr>
          </a:p>
          <a:p>
            <a:pPr lvl="1"/>
            <a:r>
              <a:rPr lang="en-US" b="1" dirty="0">
                <a:effectLst/>
                <a:hlinkClick r:id="rId3"/>
              </a:rPr>
              <a:t>tutorial site</a:t>
            </a:r>
            <a:endParaRPr lang="en-US" b="1" dirty="0">
              <a:effectLst/>
            </a:endParaRPr>
          </a:p>
          <a:p>
            <a:pPr lvl="1"/>
            <a:r>
              <a:rPr lang="en-US" b="1" dirty="0">
                <a:effectLst/>
                <a:hlinkClick r:id="rId4"/>
              </a:rPr>
              <a:t>install instructions</a:t>
            </a:r>
            <a:endParaRPr lang="en-US" b="1" dirty="0">
              <a:effectLst/>
            </a:endParaRPr>
          </a:p>
          <a:p>
            <a:endParaRPr lang="en-US" dirty="0"/>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1521" y="154861"/>
            <a:ext cx="1481217" cy="1210734"/>
          </a:xfrm>
          <a:prstGeom prst="rect">
            <a:avLst/>
          </a:prstGeom>
        </p:spPr>
      </p:pic>
    </p:spTree>
    <p:extLst>
      <p:ext uri="{BB962C8B-B14F-4D97-AF65-F5344CB8AC3E}">
        <p14:creationId xmlns:p14="http://schemas.microsoft.com/office/powerpoint/2010/main" val="25613633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Frameworks on Frameworks</a:t>
            </a:r>
          </a:p>
        </p:txBody>
      </p:sp>
      <p:sp>
        <p:nvSpPr>
          <p:cNvPr id="3" name="Content Placeholder 2"/>
          <p:cNvSpPr>
            <a:spLocks noGrp="1"/>
          </p:cNvSpPr>
          <p:nvPr>
            <p:ph idx="1"/>
          </p:nvPr>
        </p:nvSpPr>
        <p:spPr/>
        <p:txBody>
          <a:bodyPr/>
          <a:lstStyle/>
          <a:p>
            <a:r>
              <a:rPr lang="en-US" dirty="0" err="1"/>
              <a:t>Keras</a:t>
            </a:r>
            <a:r>
              <a:rPr lang="en-US" dirty="0"/>
              <a:t> </a:t>
            </a:r>
          </a:p>
          <a:p>
            <a:pPr lvl="1"/>
            <a:r>
              <a:rPr lang="en-US" dirty="0"/>
              <a:t>Front End Wrapper = library with backend of either </a:t>
            </a:r>
            <a:r>
              <a:rPr lang="en-US" dirty="0" err="1"/>
              <a:t>TensorFlow</a:t>
            </a:r>
            <a:r>
              <a:rPr lang="en-US" dirty="0"/>
              <a:t> or </a:t>
            </a:r>
            <a:r>
              <a:rPr lang="en-US" dirty="0" err="1"/>
              <a:t>Theano</a:t>
            </a:r>
            <a:r>
              <a:rPr lang="en-US" dirty="0"/>
              <a:t> </a:t>
            </a:r>
          </a:p>
          <a:p>
            <a:pPr lvl="1"/>
            <a:r>
              <a:rPr lang="en-US" dirty="0"/>
              <a:t>Google TensorFlow is </a:t>
            </a:r>
            <a:r>
              <a:rPr lang="en-US" dirty="0" err="1"/>
              <a:t>offically</a:t>
            </a:r>
            <a:r>
              <a:rPr lang="en-US" dirty="0"/>
              <a:t> supporting </a:t>
            </a:r>
            <a:r>
              <a:rPr lang="en-US" dirty="0" err="1"/>
              <a:t>Keras</a:t>
            </a:r>
            <a:endParaRPr lang="en-US" dirty="0"/>
          </a:p>
          <a:p>
            <a:pPr lvl="1"/>
            <a:endParaRPr lang="en-US" dirty="0"/>
          </a:p>
          <a:p>
            <a:pPr lvl="1"/>
            <a:endParaRPr lang="en-US" dirty="0"/>
          </a:p>
          <a:p>
            <a:r>
              <a:rPr lang="en-US" dirty="0" err="1"/>
              <a:t>TFLite</a:t>
            </a:r>
            <a:endParaRPr lang="en-US" dirty="0"/>
          </a:p>
          <a:p>
            <a:r>
              <a:rPr lang="en-US" dirty="0"/>
              <a:t>More…</a:t>
            </a:r>
          </a:p>
        </p:txBody>
      </p:sp>
    </p:spTree>
    <p:extLst>
      <p:ext uri="{BB962C8B-B14F-4D97-AF65-F5344CB8AC3E}">
        <p14:creationId xmlns:p14="http://schemas.microsoft.com/office/powerpoint/2010/main" val="21583164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Keras</a:t>
            </a:r>
            <a:r>
              <a:rPr lang="en-US" dirty="0"/>
              <a:t> – front end wrapper for CNN training</a:t>
            </a:r>
          </a:p>
        </p:txBody>
      </p:sp>
      <p:sp>
        <p:nvSpPr>
          <p:cNvPr id="3" name="Content Placeholder 2"/>
          <p:cNvSpPr>
            <a:spLocks noGrp="1"/>
          </p:cNvSpPr>
          <p:nvPr>
            <p:ph idx="1"/>
          </p:nvPr>
        </p:nvSpPr>
        <p:spPr>
          <a:xfrm>
            <a:off x="180754" y="1472609"/>
            <a:ext cx="8484781" cy="4566684"/>
          </a:xfrm>
        </p:spPr>
        <p:txBody>
          <a:bodyPr/>
          <a:lstStyle/>
          <a:p>
            <a:pPr marL="0" indent="0">
              <a:buNone/>
            </a:pPr>
            <a:r>
              <a:rPr lang="en-US" sz="1400" i="1" dirty="0"/>
              <a:t>from </a:t>
            </a:r>
            <a:r>
              <a:rPr lang="en-US" sz="1400" i="1" dirty="0" err="1"/>
              <a:t>keras.models</a:t>
            </a:r>
            <a:r>
              <a:rPr lang="en-US" sz="1400" i="1" dirty="0"/>
              <a:t> import Sequential</a:t>
            </a:r>
          </a:p>
          <a:p>
            <a:pPr marL="0" indent="0">
              <a:buNone/>
            </a:pPr>
            <a:r>
              <a:rPr lang="en-US" sz="1400" i="1" dirty="0"/>
              <a:t>from </a:t>
            </a:r>
            <a:r>
              <a:rPr lang="en-US" sz="1400" i="1" dirty="0" err="1"/>
              <a:t>keras.layers</a:t>
            </a:r>
            <a:r>
              <a:rPr lang="en-US" sz="1400" i="1" dirty="0"/>
              <a:t> import Dense, Activation</a:t>
            </a:r>
          </a:p>
          <a:p>
            <a:pPr marL="0" indent="0">
              <a:buNone/>
            </a:pPr>
            <a:endParaRPr lang="en-US" sz="1400" i="1" dirty="0"/>
          </a:p>
          <a:p>
            <a:pPr marL="0" indent="0">
              <a:buNone/>
            </a:pPr>
            <a:r>
              <a:rPr lang="en-US" sz="1400" b="1" i="1" dirty="0">
                <a:solidFill>
                  <a:srgbClr val="FFFF00"/>
                </a:solidFill>
              </a:rPr>
              <a:t># Simple feed-forward architecture</a:t>
            </a:r>
          </a:p>
          <a:p>
            <a:pPr marL="0" indent="0">
              <a:buNone/>
            </a:pPr>
            <a:r>
              <a:rPr lang="en-US" sz="1400" i="1" dirty="0"/>
              <a:t>model = Sequential()</a:t>
            </a:r>
          </a:p>
          <a:p>
            <a:pPr marL="0" indent="0">
              <a:buNone/>
            </a:pPr>
            <a:r>
              <a:rPr lang="en-US" sz="1400" i="1" dirty="0" err="1"/>
              <a:t>model.add</a:t>
            </a:r>
            <a:r>
              <a:rPr lang="en-US" sz="1400" i="1" dirty="0"/>
              <a:t>(Dense(</a:t>
            </a:r>
            <a:r>
              <a:rPr lang="en-US" sz="1400" i="1" dirty="0" err="1"/>
              <a:t>output_dim</a:t>
            </a:r>
            <a:r>
              <a:rPr lang="en-US" sz="1400" i="1" dirty="0"/>
              <a:t>=64, </a:t>
            </a:r>
            <a:r>
              <a:rPr lang="en-US" sz="1400" i="1" dirty="0" err="1"/>
              <a:t>input_dim</a:t>
            </a:r>
            <a:r>
              <a:rPr lang="en-US" sz="1400" i="1" dirty="0"/>
              <a:t>=100))</a:t>
            </a:r>
          </a:p>
          <a:p>
            <a:pPr marL="0" indent="0">
              <a:buNone/>
            </a:pPr>
            <a:r>
              <a:rPr lang="en-US" sz="1400" i="1" dirty="0" err="1"/>
              <a:t>model.add</a:t>
            </a:r>
            <a:r>
              <a:rPr lang="en-US" sz="1400" i="1" dirty="0"/>
              <a:t>(Activation("</a:t>
            </a:r>
            <a:r>
              <a:rPr lang="en-US" sz="1400" i="1" dirty="0" err="1"/>
              <a:t>relu</a:t>
            </a:r>
            <a:r>
              <a:rPr lang="en-US" sz="1400" i="1" dirty="0"/>
              <a:t>"))</a:t>
            </a:r>
          </a:p>
          <a:p>
            <a:pPr marL="0" indent="0">
              <a:buNone/>
            </a:pPr>
            <a:r>
              <a:rPr lang="en-US" sz="1400" i="1" dirty="0" err="1"/>
              <a:t>model.add</a:t>
            </a:r>
            <a:r>
              <a:rPr lang="en-US" sz="1400" i="1" dirty="0"/>
              <a:t>(Dense(</a:t>
            </a:r>
            <a:r>
              <a:rPr lang="en-US" sz="1400" i="1" dirty="0" err="1"/>
              <a:t>output_dim</a:t>
            </a:r>
            <a:r>
              <a:rPr lang="en-US" sz="1400" i="1" dirty="0"/>
              <a:t>=10))</a:t>
            </a:r>
          </a:p>
          <a:p>
            <a:pPr marL="0" indent="0">
              <a:buNone/>
            </a:pPr>
            <a:r>
              <a:rPr lang="en-US" sz="1400" i="1" dirty="0" err="1"/>
              <a:t>model.add</a:t>
            </a:r>
            <a:r>
              <a:rPr lang="en-US" sz="1400" i="1" dirty="0"/>
              <a:t>(Activation("</a:t>
            </a:r>
            <a:r>
              <a:rPr lang="en-US" sz="1400" i="1" dirty="0" err="1"/>
              <a:t>softmax</a:t>
            </a:r>
            <a:r>
              <a:rPr lang="en-US" sz="1400" i="1" dirty="0"/>
              <a:t>"))</a:t>
            </a:r>
          </a:p>
          <a:p>
            <a:pPr marL="0" indent="0">
              <a:buNone/>
            </a:pPr>
            <a:endParaRPr lang="en-US" sz="1400" i="1" dirty="0"/>
          </a:p>
          <a:p>
            <a:pPr marL="0" indent="0">
              <a:buNone/>
            </a:pPr>
            <a:r>
              <a:rPr lang="en-US" sz="1400" b="1" i="1" dirty="0">
                <a:solidFill>
                  <a:srgbClr val="FFFF00"/>
                </a:solidFill>
              </a:rPr>
              <a:t># Optimize with SGD (learning process)</a:t>
            </a:r>
          </a:p>
          <a:p>
            <a:pPr marL="0" indent="0">
              <a:buNone/>
            </a:pPr>
            <a:r>
              <a:rPr lang="en-US" sz="1400" i="1" dirty="0" err="1"/>
              <a:t>model.compile</a:t>
            </a:r>
            <a:r>
              <a:rPr lang="en-US" sz="1400" i="1" dirty="0"/>
              <a:t>(loss='</a:t>
            </a:r>
            <a:r>
              <a:rPr lang="en-US" sz="1400" i="1" dirty="0" err="1"/>
              <a:t>categorical_crossentropy</a:t>
            </a:r>
            <a:r>
              <a:rPr lang="en-US" sz="1400" i="1" dirty="0"/>
              <a:t>', optimizer='</a:t>
            </a:r>
            <a:r>
              <a:rPr lang="en-US" sz="1400" i="1" dirty="0" err="1"/>
              <a:t>sgd</a:t>
            </a:r>
            <a:r>
              <a:rPr lang="en-US" sz="1400" i="1" dirty="0"/>
              <a:t>', metrics=['accuracy'])</a:t>
            </a:r>
          </a:p>
          <a:p>
            <a:pPr marL="0" indent="0">
              <a:buNone/>
            </a:pPr>
            <a:endParaRPr lang="en-US" sz="1400" i="1" dirty="0"/>
          </a:p>
          <a:p>
            <a:pPr marL="0" indent="0">
              <a:buNone/>
            </a:pPr>
            <a:r>
              <a:rPr lang="en-US" sz="1400" b="1" i="1" dirty="0">
                <a:solidFill>
                  <a:srgbClr val="FFFF00"/>
                </a:solidFill>
                <a:effectLst/>
              </a:rPr>
              <a:t># iterate training data in batches</a:t>
            </a:r>
          </a:p>
          <a:p>
            <a:pPr marL="0" indent="0">
              <a:buNone/>
            </a:pPr>
            <a:r>
              <a:rPr lang="en-US" sz="1400" i="1" dirty="0" err="1">
                <a:effectLst/>
              </a:rPr>
              <a:t>model.fit</a:t>
            </a:r>
            <a:r>
              <a:rPr lang="en-US" sz="1400" i="1" dirty="0">
                <a:effectLst/>
              </a:rPr>
              <a:t>(</a:t>
            </a:r>
            <a:r>
              <a:rPr lang="en-US" sz="1400" i="1" dirty="0" err="1">
                <a:effectLst/>
              </a:rPr>
              <a:t>X_train</a:t>
            </a:r>
            <a:r>
              <a:rPr lang="en-US" sz="1400" i="1" dirty="0">
                <a:effectLst/>
              </a:rPr>
              <a:t>, </a:t>
            </a:r>
            <a:r>
              <a:rPr lang="en-US" sz="1400" i="1" dirty="0" err="1">
                <a:effectLst/>
              </a:rPr>
              <a:t>Y_train</a:t>
            </a:r>
            <a:r>
              <a:rPr lang="en-US" sz="1400" i="1" dirty="0">
                <a:effectLst/>
              </a:rPr>
              <a:t>, </a:t>
            </a:r>
            <a:r>
              <a:rPr lang="en-US" sz="1400" i="1" dirty="0" err="1">
                <a:effectLst/>
              </a:rPr>
              <a:t>nb_epoch</a:t>
            </a:r>
            <a:r>
              <a:rPr lang="en-US" sz="1400" i="1" dirty="0">
                <a:effectLst/>
              </a:rPr>
              <a:t>=5, </a:t>
            </a:r>
            <a:r>
              <a:rPr lang="en-US" sz="1400" i="1" dirty="0" err="1">
                <a:effectLst/>
              </a:rPr>
              <a:t>batch_size</a:t>
            </a:r>
            <a:r>
              <a:rPr lang="en-US" sz="1400" i="1" dirty="0">
                <a:effectLst/>
              </a:rPr>
              <a:t>=32)</a:t>
            </a:r>
          </a:p>
          <a:p>
            <a:pPr marL="0" indent="0">
              <a:buNone/>
            </a:pPr>
            <a:r>
              <a:rPr lang="en-US" sz="1400" i="1" dirty="0">
                <a:effectLst/>
              </a:rPr>
              <a:t> # alternatively feed in training data in one batch </a:t>
            </a:r>
            <a:r>
              <a:rPr lang="en-US" sz="1400" i="1" dirty="0" err="1">
                <a:effectLst/>
              </a:rPr>
              <a:t>model.train_on_batch</a:t>
            </a:r>
            <a:r>
              <a:rPr lang="en-US" sz="1400" i="1" dirty="0">
                <a:effectLst/>
              </a:rPr>
              <a:t>(</a:t>
            </a:r>
            <a:r>
              <a:rPr lang="en-US" sz="1400" i="1" dirty="0" err="1">
                <a:effectLst/>
              </a:rPr>
              <a:t>x_batch</a:t>
            </a:r>
            <a:r>
              <a:rPr lang="en-US" sz="1400" i="1" dirty="0">
                <a:effectLst/>
              </a:rPr>
              <a:t>, </a:t>
            </a:r>
            <a:r>
              <a:rPr lang="en-US" sz="1400" i="1" dirty="0" err="1">
                <a:effectLst/>
              </a:rPr>
              <a:t>y_batch</a:t>
            </a:r>
            <a:r>
              <a:rPr lang="en-US" sz="1400" i="1" dirty="0">
                <a:effectLst/>
              </a:rPr>
              <a:t>)</a:t>
            </a:r>
          </a:p>
          <a:p>
            <a:pPr marL="0" indent="0">
              <a:buNone/>
            </a:pPr>
            <a:br>
              <a:rPr lang="en-US" sz="1400" i="1" dirty="0">
                <a:effectLst/>
              </a:rPr>
            </a:br>
            <a:r>
              <a:rPr lang="en-US" sz="1400" b="1" i="1" dirty="0">
                <a:solidFill>
                  <a:srgbClr val="FFFF00"/>
                </a:solidFill>
                <a:effectLst/>
              </a:rPr>
              <a:t># Evaluate model</a:t>
            </a:r>
          </a:p>
          <a:p>
            <a:pPr marL="0" indent="0">
              <a:buNone/>
            </a:pPr>
            <a:r>
              <a:rPr lang="en-US" sz="1400" i="1" dirty="0" err="1">
                <a:effectLst/>
              </a:rPr>
              <a:t>loss_and_metrics</a:t>
            </a:r>
            <a:r>
              <a:rPr lang="en-US" sz="1400" i="1" dirty="0">
                <a:effectLst/>
              </a:rPr>
              <a:t> = </a:t>
            </a:r>
            <a:r>
              <a:rPr lang="en-US" sz="1400" i="1" dirty="0" err="1">
                <a:effectLst/>
              </a:rPr>
              <a:t>model.evaluate</a:t>
            </a:r>
            <a:r>
              <a:rPr lang="en-US" sz="1400" i="1" dirty="0">
                <a:effectLst/>
              </a:rPr>
              <a:t>(</a:t>
            </a:r>
            <a:r>
              <a:rPr lang="en-US" sz="1400" i="1" dirty="0" err="1">
                <a:effectLst/>
              </a:rPr>
              <a:t>X_test</a:t>
            </a:r>
            <a:r>
              <a:rPr lang="en-US" sz="1400" i="1" dirty="0">
                <a:effectLst/>
              </a:rPr>
              <a:t>, </a:t>
            </a:r>
            <a:r>
              <a:rPr lang="en-US" sz="1400" i="1" dirty="0" err="1">
                <a:effectLst/>
              </a:rPr>
              <a:t>Y_test</a:t>
            </a:r>
            <a:r>
              <a:rPr lang="en-US" sz="1400" i="1" dirty="0">
                <a:effectLst/>
              </a:rPr>
              <a:t>, </a:t>
            </a:r>
            <a:r>
              <a:rPr lang="en-US" sz="1400" i="1" dirty="0" err="1">
                <a:effectLst/>
              </a:rPr>
              <a:t>batch_size</a:t>
            </a:r>
            <a:r>
              <a:rPr lang="en-US" sz="1400" i="1" dirty="0">
                <a:effectLst/>
              </a:rPr>
              <a:t>=32) </a:t>
            </a:r>
          </a:p>
          <a:p>
            <a:pPr marL="0" indent="0">
              <a:buNone/>
            </a:pPr>
            <a:r>
              <a:rPr lang="en-US" sz="1400" i="1" dirty="0">
                <a:effectLst/>
              </a:rPr>
              <a:t># create </a:t>
            </a:r>
            <a:r>
              <a:rPr lang="en-US" sz="1400" i="1" dirty="0" err="1">
                <a:effectLst/>
              </a:rPr>
              <a:t>predicitions</a:t>
            </a:r>
            <a:r>
              <a:rPr lang="en-US" sz="1400" i="1" dirty="0">
                <a:effectLst/>
              </a:rPr>
              <a:t> on new data</a:t>
            </a:r>
          </a:p>
          <a:p>
            <a:pPr marL="0" indent="0">
              <a:buNone/>
            </a:pPr>
            <a:r>
              <a:rPr lang="en-US" sz="1400" i="1" dirty="0">
                <a:effectLst/>
              </a:rPr>
              <a:t>classes = </a:t>
            </a:r>
            <a:r>
              <a:rPr lang="en-US" sz="1400" i="1" dirty="0" err="1">
                <a:effectLst/>
              </a:rPr>
              <a:t>model.predicts</a:t>
            </a:r>
            <a:r>
              <a:rPr lang="en-US" sz="1400" i="1" dirty="0">
                <a:effectLst/>
              </a:rPr>
              <a:t>(</a:t>
            </a:r>
            <a:r>
              <a:rPr lang="en-US" sz="1400" i="1" dirty="0" err="1">
                <a:effectLst/>
              </a:rPr>
              <a:t>X_test</a:t>
            </a:r>
            <a:r>
              <a:rPr lang="en-US" sz="1400" i="1" dirty="0">
                <a:effectLst/>
              </a:rPr>
              <a:t>, </a:t>
            </a:r>
            <a:r>
              <a:rPr lang="en-US" sz="1400" i="1" dirty="0" err="1">
                <a:effectLst/>
              </a:rPr>
              <a:t>batch_size</a:t>
            </a:r>
            <a:r>
              <a:rPr lang="en-US" sz="1400" i="1" dirty="0">
                <a:effectLst/>
              </a:rPr>
              <a:t>=32)</a:t>
            </a:r>
            <a:endParaRPr lang="en-US" sz="1400" i="1" dirty="0"/>
          </a:p>
        </p:txBody>
      </p:sp>
      <p:sp>
        <p:nvSpPr>
          <p:cNvPr id="4" name="TextBox 3"/>
          <p:cNvSpPr txBox="1"/>
          <p:nvPr/>
        </p:nvSpPr>
        <p:spPr>
          <a:xfrm>
            <a:off x="6772940" y="2254102"/>
            <a:ext cx="2192523" cy="1477328"/>
          </a:xfrm>
          <a:prstGeom prst="rect">
            <a:avLst/>
          </a:prstGeom>
          <a:noFill/>
        </p:spPr>
        <p:txBody>
          <a:bodyPr wrap="none" rtlCol="0">
            <a:spAutoFit/>
          </a:bodyPr>
          <a:lstStyle/>
          <a:p>
            <a:r>
              <a:rPr lang="en-US" dirty="0"/>
              <a:t>2017 – google</a:t>
            </a:r>
          </a:p>
          <a:p>
            <a:r>
              <a:rPr lang="en-US" dirty="0"/>
              <a:t>Announced </a:t>
            </a:r>
            <a:br>
              <a:rPr lang="en-US" dirty="0"/>
            </a:br>
            <a:r>
              <a:rPr lang="en-US" dirty="0"/>
              <a:t>support for </a:t>
            </a:r>
            <a:r>
              <a:rPr lang="en-US" dirty="0" err="1"/>
              <a:t>Keras</a:t>
            </a:r>
            <a:br>
              <a:rPr lang="en-US" dirty="0"/>
            </a:br>
            <a:r>
              <a:rPr lang="en-US" dirty="0"/>
              <a:t>in </a:t>
            </a:r>
            <a:r>
              <a:rPr lang="en-US" dirty="0" err="1"/>
              <a:t>TensorFlow</a:t>
            </a:r>
            <a:br>
              <a:rPr lang="en-US" dirty="0"/>
            </a:br>
            <a:r>
              <a:rPr lang="en-US" dirty="0"/>
              <a:t>to come</a:t>
            </a:r>
          </a:p>
        </p:txBody>
      </p:sp>
    </p:spTree>
    <p:extLst>
      <p:ext uri="{BB962C8B-B14F-4D97-AF65-F5344CB8AC3E}">
        <p14:creationId xmlns:p14="http://schemas.microsoft.com/office/powerpoint/2010/main" val="7103798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4D911-7805-4433-9A54-6A0E1EB72A67}"/>
              </a:ext>
            </a:extLst>
          </p:cNvPr>
          <p:cNvSpPr>
            <a:spLocks noGrp="1"/>
          </p:cNvSpPr>
          <p:nvPr>
            <p:ph type="title"/>
          </p:nvPr>
        </p:nvSpPr>
        <p:spPr/>
        <p:txBody>
          <a:bodyPr/>
          <a:lstStyle/>
          <a:p>
            <a:r>
              <a:rPr lang="en-US" dirty="0"/>
              <a:t>STAGES</a:t>
            </a:r>
          </a:p>
        </p:txBody>
      </p:sp>
      <p:sp>
        <p:nvSpPr>
          <p:cNvPr id="3" name="Content Placeholder 2">
            <a:extLst>
              <a:ext uri="{FF2B5EF4-FFF2-40B4-BE49-F238E27FC236}">
                <a16:creationId xmlns:a16="http://schemas.microsoft.com/office/drawing/2014/main" id="{80FE5A41-D100-4C13-85E6-DF52D0C6D052}"/>
              </a:ext>
            </a:extLst>
          </p:cNvPr>
          <p:cNvSpPr>
            <a:spLocks noGrp="1"/>
          </p:cNvSpPr>
          <p:nvPr>
            <p:ph idx="1"/>
          </p:nvPr>
        </p:nvSpPr>
        <p:spPr/>
        <p:txBody>
          <a:bodyPr/>
          <a:lstStyle/>
          <a:p>
            <a:pPr marL="0" indent="0">
              <a:buNone/>
            </a:pPr>
            <a:r>
              <a:rPr lang="en-US" dirty="0"/>
              <a:t>Train w/Validation </a:t>
            </a:r>
            <a:r>
              <a:rPr lang="en-US" dirty="0">
                <a:sym typeface="Wingdings" panose="05000000000000000000" pitchFamily="2" charset="2"/>
              </a:rPr>
              <a:t> Testing</a:t>
            </a:r>
            <a:endParaRPr lang="en-US" dirty="0"/>
          </a:p>
        </p:txBody>
      </p:sp>
      <p:pic>
        <p:nvPicPr>
          <p:cNvPr id="2052" name="Picture 4" descr="Hold-out Method for Training Machine Learning Models - Data Analytics">
            <a:extLst>
              <a:ext uri="{FF2B5EF4-FFF2-40B4-BE49-F238E27FC236}">
                <a16:creationId xmlns:a16="http://schemas.microsoft.com/office/drawing/2014/main" id="{9D173248-0D27-4123-B1FA-11F002B53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83" y="2703411"/>
            <a:ext cx="8634633" cy="399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7776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D1A5-218A-4AF0-B0E7-4AA8091648FF}"/>
              </a:ext>
            </a:extLst>
          </p:cNvPr>
          <p:cNvSpPr>
            <a:spLocks noGrp="1"/>
          </p:cNvSpPr>
          <p:nvPr>
            <p:ph type="title"/>
          </p:nvPr>
        </p:nvSpPr>
        <p:spPr/>
        <p:txBody>
          <a:bodyPr/>
          <a:lstStyle/>
          <a:p>
            <a:r>
              <a:rPr lang="en-US" dirty="0"/>
              <a:t>Dataset Split</a:t>
            </a:r>
          </a:p>
        </p:txBody>
      </p:sp>
      <p:sp>
        <p:nvSpPr>
          <p:cNvPr id="3" name="Content Placeholder 2">
            <a:extLst>
              <a:ext uri="{FF2B5EF4-FFF2-40B4-BE49-F238E27FC236}">
                <a16:creationId xmlns:a16="http://schemas.microsoft.com/office/drawing/2014/main" id="{321C752F-8EFE-4987-9B71-2C3D0743691E}"/>
              </a:ext>
            </a:extLst>
          </p:cNvPr>
          <p:cNvSpPr>
            <a:spLocks noGrp="1"/>
          </p:cNvSpPr>
          <p:nvPr>
            <p:ph idx="1"/>
          </p:nvPr>
        </p:nvSpPr>
        <p:spPr>
          <a:xfrm>
            <a:off x="594852" y="1304924"/>
            <a:ext cx="8229600" cy="4530725"/>
          </a:xfrm>
        </p:spPr>
        <p:txBody>
          <a:bodyPr/>
          <a:lstStyle/>
          <a:p>
            <a:r>
              <a:rPr lang="en-US" dirty="0"/>
              <a:t>Starting point 80%/10%/10%  (train, validation, test)</a:t>
            </a:r>
          </a:p>
          <a:p>
            <a:r>
              <a:rPr lang="en-US" dirty="0"/>
              <a:t>Make sure enough training data</a:t>
            </a:r>
          </a:p>
          <a:p>
            <a:r>
              <a:rPr lang="en-US" dirty="0"/>
              <a:t>Test data versus “Live Test” data</a:t>
            </a:r>
          </a:p>
        </p:txBody>
      </p:sp>
      <p:pic>
        <p:nvPicPr>
          <p:cNvPr id="3074" name="Picture 2" descr="A Simple Introduction to Training, Validation, and Testing of a Model- Part  1 | by Sumit Kumar | Analytics Vidhya | Medium">
            <a:extLst>
              <a:ext uri="{FF2B5EF4-FFF2-40B4-BE49-F238E27FC236}">
                <a16:creationId xmlns:a16="http://schemas.microsoft.com/office/drawing/2014/main" id="{229E9F3E-D971-49B6-AD25-2B4655B91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52" y="3570287"/>
            <a:ext cx="91440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4069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C9931-08A3-4BB9-AB39-7C5A1D190E33}"/>
              </a:ext>
            </a:extLst>
          </p:cNvPr>
          <p:cNvSpPr>
            <a:spLocks noGrp="1"/>
          </p:cNvSpPr>
          <p:nvPr>
            <p:ph type="title"/>
          </p:nvPr>
        </p:nvSpPr>
        <p:spPr/>
        <p:txBody>
          <a:bodyPr/>
          <a:lstStyle/>
          <a:p>
            <a:r>
              <a:rPr lang="en-US" dirty="0"/>
              <a:t>training</a:t>
            </a:r>
          </a:p>
        </p:txBody>
      </p:sp>
      <p:sp>
        <p:nvSpPr>
          <p:cNvPr id="3" name="Text Placeholder 2">
            <a:extLst>
              <a:ext uri="{FF2B5EF4-FFF2-40B4-BE49-F238E27FC236}">
                <a16:creationId xmlns:a16="http://schemas.microsoft.com/office/drawing/2014/main" id="{FD189F16-BFBA-4572-89B6-495CA83B7222}"/>
              </a:ext>
            </a:extLst>
          </p:cNvPr>
          <p:cNvSpPr>
            <a:spLocks noGrp="1"/>
          </p:cNvSpPr>
          <p:nvPr>
            <p:ph type="body" idx="1"/>
          </p:nvPr>
        </p:nvSpPr>
        <p:spPr/>
        <p:txBody>
          <a:bodyPr/>
          <a:lstStyle/>
          <a:p>
            <a:r>
              <a:rPr lang="en-US" dirty="0"/>
              <a:t>--options</a:t>
            </a:r>
          </a:p>
        </p:txBody>
      </p:sp>
    </p:spTree>
    <p:extLst>
      <p:ext uri="{BB962C8B-B14F-4D97-AF65-F5344CB8AC3E}">
        <p14:creationId xmlns:p14="http://schemas.microsoft.com/office/powerpoint/2010/main" val="20594919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10550" cy="769937"/>
          </a:xfrm>
        </p:spPr>
        <p:txBody>
          <a:bodyPr/>
          <a:lstStyle/>
          <a:p>
            <a:r>
              <a:rPr lang="en-US" dirty="0"/>
              <a:t>TRAINING Options - WHERE</a:t>
            </a:r>
          </a:p>
        </p:txBody>
      </p:sp>
      <p:sp>
        <p:nvSpPr>
          <p:cNvPr id="3" name="Content Placeholder 2"/>
          <p:cNvSpPr>
            <a:spLocks noGrp="1"/>
          </p:cNvSpPr>
          <p:nvPr>
            <p:ph idx="1"/>
          </p:nvPr>
        </p:nvSpPr>
        <p:spPr>
          <a:xfrm>
            <a:off x="438150" y="2149821"/>
            <a:ext cx="8229600" cy="4530725"/>
          </a:xfrm>
        </p:spPr>
        <p:txBody>
          <a:bodyPr/>
          <a:lstStyle/>
          <a:p>
            <a:r>
              <a:rPr lang="en-US" sz="2400" dirty="0"/>
              <a:t>Train Locally</a:t>
            </a:r>
          </a:p>
          <a:p>
            <a:r>
              <a:rPr lang="en-US" sz="2400" dirty="0"/>
              <a:t>Train in a </a:t>
            </a:r>
            <a:r>
              <a:rPr lang="en-US" sz="2400" dirty="0" err="1"/>
              <a:t>Colab</a:t>
            </a:r>
            <a:endParaRPr lang="en-US" sz="2400" dirty="0"/>
          </a:p>
          <a:p>
            <a:r>
              <a:rPr lang="en-US" sz="2400" dirty="0"/>
              <a:t>Train in </a:t>
            </a:r>
            <a:r>
              <a:rPr lang="en-US" sz="2400" dirty="0" err="1"/>
              <a:t>Colab</a:t>
            </a:r>
            <a:r>
              <a:rPr lang="en-US" sz="2400" dirty="0"/>
              <a:t> Pro</a:t>
            </a:r>
          </a:p>
          <a:p>
            <a:r>
              <a:rPr lang="en-US" sz="2400" dirty="0"/>
              <a:t>Train on the Cloud</a:t>
            </a:r>
          </a:p>
          <a:p>
            <a:pPr marL="0" indent="0">
              <a:buNone/>
            </a:pPr>
            <a:endParaRPr lang="en-US" dirty="0"/>
          </a:p>
        </p:txBody>
      </p:sp>
    </p:spTree>
    <p:extLst>
      <p:ext uri="{BB962C8B-B14F-4D97-AF65-F5344CB8AC3E}">
        <p14:creationId xmlns:p14="http://schemas.microsoft.com/office/powerpoint/2010/main" val="34169674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10550" cy="769937"/>
          </a:xfrm>
        </p:spPr>
        <p:txBody>
          <a:bodyPr/>
          <a:lstStyle/>
          <a:p>
            <a:r>
              <a:rPr lang="en-US" dirty="0"/>
              <a:t>TRAINING Options</a:t>
            </a:r>
          </a:p>
        </p:txBody>
      </p:sp>
      <p:sp>
        <p:nvSpPr>
          <p:cNvPr id="3" name="Content Placeholder 2"/>
          <p:cNvSpPr>
            <a:spLocks noGrp="1"/>
          </p:cNvSpPr>
          <p:nvPr>
            <p:ph idx="1"/>
          </p:nvPr>
        </p:nvSpPr>
        <p:spPr>
          <a:xfrm>
            <a:off x="436941" y="950285"/>
            <a:ext cx="8229600" cy="4530725"/>
          </a:xfrm>
        </p:spPr>
        <p:txBody>
          <a:bodyPr/>
          <a:lstStyle/>
          <a:p>
            <a:r>
              <a:rPr lang="en-US" sz="2400" dirty="0"/>
              <a:t>Use on Google Cloud Machine Learning directly</a:t>
            </a:r>
          </a:p>
          <a:p>
            <a:pPr lvl="1"/>
            <a:r>
              <a:rPr lang="en-US" sz="1600" dirty="0"/>
              <a:t>OR Download and setup on your machine(S) –will take long time to train even in multi machine setup like days to week(s) when have large data sets.   Even in cloud same time period. MUCH worse on single machine</a:t>
            </a:r>
            <a:endParaRPr lang="en-US" sz="2400" dirty="0"/>
          </a:p>
          <a:p>
            <a:r>
              <a:rPr lang="en-US" sz="2400" dirty="0"/>
              <a:t>Programming Interface – supports number of languages but, main is Python for training</a:t>
            </a:r>
          </a:p>
          <a:p>
            <a:pPr marL="0" indent="0">
              <a:buNone/>
            </a:pPr>
            <a:endParaRPr lang="en-US" dirty="0"/>
          </a:p>
        </p:txBody>
      </p:sp>
      <p:pic>
        <p:nvPicPr>
          <p:cNvPr id="1075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4225"/>
            <a:ext cx="8942387"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9668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Python as Machine Learning Language</a:t>
            </a:r>
          </a:p>
        </p:txBody>
      </p:sp>
      <p:sp>
        <p:nvSpPr>
          <p:cNvPr id="3" name="Content Placeholder 2"/>
          <p:cNvSpPr>
            <a:spLocks noGrp="1"/>
          </p:cNvSpPr>
          <p:nvPr>
            <p:ph idx="1"/>
          </p:nvPr>
        </p:nvSpPr>
        <p:spPr/>
        <p:txBody>
          <a:bodyPr/>
          <a:lstStyle/>
          <a:p>
            <a:r>
              <a:rPr lang="en-US" sz="2400" dirty="0" err="1"/>
              <a:t>NumPy</a:t>
            </a:r>
            <a:r>
              <a:rPr lang="en-US" sz="2400" dirty="0"/>
              <a:t> package = numerical analysis like </a:t>
            </a:r>
            <a:r>
              <a:rPr lang="en-US" sz="2400" dirty="0" err="1"/>
              <a:t>Matlab</a:t>
            </a:r>
            <a:r>
              <a:rPr lang="en-US" sz="2400" dirty="0"/>
              <a:t> </a:t>
            </a:r>
          </a:p>
          <a:p>
            <a:endParaRPr lang="en-US" sz="2400" dirty="0"/>
          </a:p>
          <a:p>
            <a:r>
              <a:rPr lang="en-US" sz="2400" dirty="0" err="1"/>
              <a:t>matplotlib</a:t>
            </a:r>
            <a:r>
              <a:rPr lang="en-US" sz="2400" dirty="0"/>
              <a:t> package= plotting functionality from </a:t>
            </a:r>
            <a:r>
              <a:rPr lang="en-US" sz="2400" dirty="0" err="1"/>
              <a:t>Matlab</a:t>
            </a:r>
            <a:r>
              <a:rPr lang="en-US" sz="2400" dirty="0"/>
              <a:t> was ported to Python </a:t>
            </a:r>
          </a:p>
          <a:p>
            <a:pPr marL="0" indent="0">
              <a:buNone/>
            </a:pPr>
            <a:endParaRPr lang="en-US" sz="2400" dirty="0"/>
          </a:p>
          <a:p>
            <a:endParaRPr lang="en-US" sz="2400" dirty="0"/>
          </a:p>
          <a:p>
            <a:r>
              <a:rPr lang="en-US" sz="2400" dirty="0" err="1"/>
              <a:t>SciPy</a:t>
            </a:r>
            <a:r>
              <a:rPr lang="en-US" sz="2400" dirty="0"/>
              <a:t> package = Libraries for scientific computing were built around </a:t>
            </a:r>
            <a:r>
              <a:rPr lang="en-US" sz="2400" dirty="0" err="1"/>
              <a:t>NumPy</a:t>
            </a:r>
            <a:r>
              <a:rPr lang="en-US" sz="2400" dirty="0"/>
              <a:t> and </a:t>
            </a:r>
            <a:r>
              <a:rPr lang="en-US" sz="2400" dirty="0" err="1"/>
              <a:t>matplotlib</a:t>
            </a:r>
            <a:r>
              <a:rPr lang="en-US" sz="2400" dirty="0"/>
              <a:t> </a:t>
            </a:r>
          </a:p>
          <a:p>
            <a:endParaRPr lang="en-US" sz="2400" dirty="0"/>
          </a:p>
          <a:p>
            <a:r>
              <a:rPr lang="en-US" sz="2400" dirty="0"/>
              <a:t>Python's support for </a:t>
            </a:r>
            <a:r>
              <a:rPr lang="en-US" sz="2400" dirty="0" err="1"/>
              <a:t>Matlab</a:t>
            </a:r>
            <a:r>
              <a:rPr lang="en-US" sz="2400" dirty="0"/>
              <a:t>-like array manipulation and plotting is a major reason to prefer it over Perl and Ruby. </a:t>
            </a:r>
          </a:p>
        </p:txBody>
      </p:sp>
    </p:spTree>
    <p:extLst>
      <p:ext uri="{BB962C8B-B14F-4D97-AF65-F5344CB8AC3E}">
        <p14:creationId xmlns:p14="http://schemas.microsoft.com/office/powerpoint/2010/main" val="1733770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Convolutional Neural Network</a:t>
            </a:r>
          </a:p>
        </p:txBody>
      </p:sp>
      <p:sp>
        <p:nvSpPr>
          <p:cNvPr id="3" name="Text Placeholder 2"/>
          <p:cNvSpPr>
            <a:spLocks noGrp="1"/>
          </p:cNvSpPr>
          <p:nvPr>
            <p:ph type="body" idx="1"/>
          </p:nvPr>
        </p:nvSpPr>
        <p:spPr/>
        <p:txBody>
          <a:bodyPr/>
          <a:lstStyle/>
          <a:p>
            <a:r>
              <a:rPr lang="en-US" dirty="0"/>
              <a:t>We will discuss the idea behind CNN</a:t>
            </a:r>
          </a:p>
        </p:txBody>
      </p:sp>
    </p:spTree>
    <p:extLst>
      <p:ext uri="{BB962C8B-B14F-4D97-AF65-F5344CB8AC3E}">
        <p14:creationId xmlns:p14="http://schemas.microsoft.com/office/powerpoint/2010/main" val="42275567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popular ML languages</a:t>
            </a:r>
          </a:p>
        </p:txBody>
      </p:sp>
      <p:sp>
        <p:nvSpPr>
          <p:cNvPr id="3" name="Content Placeholder 2"/>
          <p:cNvSpPr>
            <a:spLocks noGrp="1"/>
          </p:cNvSpPr>
          <p:nvPr>
            <p:ph idx="1"/>
          </p:nvPr>
        </p:nvSpPr>
        <p:spPr/>
        <p:txBody>
          <a:bodyPr/>
          <a:lstStyle/>
          <a:p>
            <a:r>
              <a:rPr lang="en-US" dirty="0"/>
              <a:t>C/C++, Java </a:t>
            </a:r>
          </a:p>
          <a:p>
            <a:r>
              <a:rPr lang="en-US" dirty="0"/>
              <a:t>But, google seems to prefer Python for </a:t>
            </a:r>
            <a:r>
              <a:rPr lang="en-US" dirty="0" err="1"/>
              <a:t>TensorFlow</a:t>
            </a:r>
            <a:r>
              <a:rPr lang="en-US" dirty="0"/>
              <a:t> at base level </a:t>
            </a:r>
            <a:r>
              <a:rPr lang="en-US" sz="1400" dirty="0"/>
              <a:t>(C++ also….some newer support for Java </a:t>
            </a:r>
            <a:r>
              <a:rPr lang="en-US" sz="1400"/>
              <a:t>and Go)</a:t>
            </a:r>
            <a:endParaRPr lang="en-US" sz="1400" dirty="0"/>
          </a:p>
        </p:txBody>
      </p:sp>
    </p:spTree>
    <p:extLst>
      <p:ext uri="{BB962C8B-B14F-4D97-AF65-F5344CB8AC3E}">
        <p14:creationId xmlns:p14="http://schemas.microsoft.com/office/powerpoint/2010/main" val="40017067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in Google Cloud ML</a:t>
            </a:r>
          </a:p>
        </p:txBody>
      </p:sp>
      <p:sp>
        <p:nvSpPr>
          <p:cNvPr id="3" name="Content Placeholder 2"/>
          <p:cNvSpPr>
            <a:spLocks noGrp="1"/>
          </p:cNvSpPr>
          <p:nvPr>
            <p:ph idx="1"/>
          </p:nvPr>
        </p:nvSpPr>
        <p:spPr>
          <a:xfrm>
            <a:off x="419100" y="1219200"/>
            <a:ext cx="8229600" cy="4530725"/>
          </a:xfrm>
        </p:spPr>
        <p:txBody>
          <a:bodyPr/>
          <a:lstStyle/>
          <a:p>
            <a:pPr marL="514350" indent="-514350">
              <a:buFont typeface="+mj-lt"/>
              <a:buAutoNum type="arabicPeriod"/>
            </a:pPr>
            <a:r>
              <a:rPr lang="en-US" sz="2400" dirty="0">
                <a:effectLst/>
              </a:rPr>
              <a:t>create a </a:t>
            </a:r>
            <a:r>
              <a:rPr lang="en-US" sz="2400" dirty="0" err="1">
                <a:effectLst/>
              </a:rPr>
              <a:t>TensorFlow</a:t>
            </a:r>
            <a:r>
              <a:rPr lang="en-US" sz="2400" dirty="0">
                <a:effectLst/>
              </a:rPr>
              <a:t> application that defines your computation graph and trains your model. </a:t>
            </a:r>
          </a:p>
          <a:p>
            <a:pPr marL="914400" lvl="1" indent="-514350"/>
            <a:r>
              <a:rPr lang="en-US" sz="2000" dirty="0">
                <a:effectLst/>
              </a:rPr>
              <a:t>Cloud ML Engine has almost no specific requirements of your application during the training process, so you build it as you would to run locally in your development environment.</a:t>
            </a:r>
            <a:br>
              <a:rPr lang="en-US" sz="2000" dirty="0">
                <a:effectLst/>
              </a:rPr>
            </a:br>
            <a:endParaRPr lang="en-US" sz="2000" dirty="0">
              <a:effectLst/>
            </a:endParaRPr>
          </a:p>
          <a:p>
            <a:pPr marL="514350" indent="-514350">
              <a:buFont typeface="+mj-lt"/>
              <a:buAutoNum type="arabicPeriod"/>
            </a:pPr>
            <a:r>
              <a:rPr lang="en-US" sz="2400" dirty="0">
                <a:effectLst/>
              </a:rPr>
              <a:t>Get your training and verification data into a source that Cloud ML Engine can access. </a:t>
            </a:r>
          </a:p>
          <a:p>
            <a:pPr marL="914400" lvl="1" indent="-514350"/>
            <a:r>
              <a:rPr lang="en-US" sz="2000" dirty="0">
                <a:effectLst/>
              </a:rPr>
              <a:t>usually means putting it in Google Cloud Storage, </a:t>
            </a:r>
            <a:r>
              <a:rPr lang="en-US" sz="2000" dirty="0" err="1">
                <a:effectLst/>
              </a:rPr>
              <a:t>BigTable</a:t>
            </a:r>
            <a:r>
              <a:rPr lang="en-US" sz="2000" dirty="0">
                <a:effectLst/>
              </a:rPr>
              <a:t>, or another Google Cloud Platform storage service associated with the same Google Cloud Platform project that you're using for Cloud ML Engine.</a:t>
            </a:r>
          </a:p>
        </p:txBody>
      </p:sp>
    </p:spTree>
    <p:extLst>
      <p:ext uri="{BB962C8B-B14F-4D97-AF65-F5344CB8AC3E}">
        <p14:creationId xmlns:p14="http://schemas.microsoft.com/office/powerpoint/2010/main" val="29044121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in Google Cloud ML</a:t>
            </a:r>
          </a:p>
        </p:txBody>
      </p:sp>
      <p:sp>
        <p:nvSpPr>
          <p:cNvPr id="3" name="Content Placeholder 2"/>
          <p:cNvSpPr>
            <a:spLocks noGrp="1"/>
          </p:cNvSpPr>
          <p:nvPr>
            <p:ph idx="1"/>
          </p:nvPr>
        </p:nvSpPr>
        <p:spPr>
          <a:xfrm>
            <a:off x="419100" y="1219200"/>
            <a:ext cx="8229600" cy="4530725"/>
          </a:xfrm>
        </p:spPr>
        <p:txBody>
          <a:bodyPr/>
          <a:lstStyle/>
          <a:p>
            <a:pPr marL="0" indent="0">
              <a:buNone/>
            </a:pPr>
            <a:r>
              <a:rPr lang="en-US" sz="2400" dirty="0">
                <a:effectLst/>
              </a:rPr>
              <a:t>3)  application is ready to run </a:t>
            </a:r>
          </a:p>
          <a:p>
            <a:pPr marL="800100" lvl="2" indent="0">
              <a:buNone/>
            </a:pPr>
            <a:r>
              <a:rPr lang="en-US" sz="1600" dirty="0">
                <a:effectLst/>
              </a:rPr>
              <a:t>it must be packaged and transferred to a Google Cloud Storage bucket that your project can access. This is automated when you use the </a:t>
            </a:r>
            <a:r>
              <a:rPr lang="en-US" sz="1600" dirty="0" err="1">
                <a:effectLst/>
              </a:rPr>
              <a:t>gcloud</a:t>
            </a:r>
            <a:r>
              <a:rPr lang="en-US" sz="1600" dirty="0">
                <a:effectLst/>
              </a:rPr>
              <a:t> command-line tool to run a training job.</a:t>
            </a:r>
          </a:p>
          <a:p>
            <a:pPr marL="800100" lvl="2" indent="0">
              <a:buNone/>
            </a:pPr>
            <a:endParaRPr lang="en-US" sz="1600" dirty="0">
              <a:effectLst/>
            </a:endParaRPr>
          </a:p>
          <a:p>
            <a:pPr marL="0" indent="0">
              <a:buNone/>
            </a:pPr>
            <a:r>
              <a:rPr lang="en-US" sz="2400" dirty="0">
                <a:effectLst/>
              </a:rPr>
              <a:t>4) The Cloud ML Engine training service sets up resources for your job. Allocates one or more virtual machines (sometimes called </a:t>
            </a:r>
            <a:r>
              <a:rPr lang="en-US" sz="2400" i="1" dirty="0">
                <a:effectLst/>
              </a:rPr>
              <a:t>training instances</a:t>
            </a:r>
            <a:r>
              <a:rPr lang="en-US" sz="2400" dirty="0">
                <a:effectLst/>
              </a:rPr>
              <a:t>) based on your job configuration. </a:t>
            </a:r>
            <a:br>
              <a:rPr lang="en-US" sz="2400" dirty="0">
                <a:effectLst/>
              </a:rPr>
            </a:br>
            <a:r>
              <a:rPr lang="en-US" sz="2400" dirty="0">
                <a:effectLst/>
              </a:rPr>
              <a:t>Each training instance is set up by:</a:t>
            </a:r>
          </a:p>
          <a:p>
            <a:pPr lvl="2"/>
            <a:r>
              <a:rPr lang="en-US" sz="2000" dirty="0">
                <a:effectLst/>
              </a:rPr>
              <a:t>Applying the standard machine image for the version of Cloud ML Engine your job uses.</a:t>
            </a:r>
          </a:p>
          <a:p>
            <a:pPr lvl="2"/>
            <a:r>
              <a:rPr lang="en-US" sz="2000" dirty="0">
                <a:effectLst/>
              </a:rPr>
              <a:t>Loading your trainer package and installing it with pip.</a:t>
            </a:r>
          </a:p>
          <a:p>
            <a:pPr lvl="2"/>
            <a:r>
              <a:rPr lang="en-US" sz="2000" dirty="0">
                <a:effectLst/>
              </a:rPr>
              <a:t>Installing any additional packages that you specify as dependencies.</a:t>
            </a:r>
          </a:p>
          <a:p>
            <a:pPr marL="0" indent="0">
              <a:buNone/>
            </a:pPr>
            <a:endParaRPr lang="en-US" sz="2400" dirty="0">
              <a:effectLst/>
            </a:endParaRPr>
          </a:p>
        </p:txBody>
      </p:sp>
    </p:spTree>
    <p:extLst>
      <p:ext uri="{BB962C8B-B14F-4D97-AF65-F5344CB8AC3E}">
        <p14:creationId xmlns:p14="http://schemas.microsoft.com/office/powerpoint/2010/main" val="10289623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in Google Cloud ML</a:t>
            </a:r>
          </a:p>
        </p:txBody>
      </p:sp>
      <p:sp>
        <p:nvSpPr>
          <p:cNvPr id="3" name="Content Placeholder 2"/>
          <p:cNvSpPr>
            <a:spLocks noGrp="1"/>
          </p:cNvSpPr>
          <p:nvPr>
            <p:ph idx="1"/>
          </p:nvPr>
        </p:nvSpPr>
        <p:spPr>
          <a:xfrm>
            <a:off x="419100" y="1219200"/>
            <a:ext cx="8229600" cy="4530725"/>
          </a:xfrm>
        </p:spPr>
        <p:txBody>
          <a:bodyPr/>
          <a:lstStyle/>
          <a:p>
            <a:pPr marL="0" indent="0">
              <a:buNone/>
            </a:pPr>
            <a:r>
              <a:rPr lang="en-US" sz="2400" dirty="0">
                <a:effectLst/>
              </a:rPr>
              <a:t>5) Training service runs your trainer, passing the command-line arguments you specify when you create the training job.</a:t>
            </a:r>
          </a:p>
          <a:p>
            <a:pPr marL="800100" lvl="2" indent="0">
              <a:buNone/>
            </a:pPr>
            <a:endParaRPr lang="en-US" sz="1600" dirty="0">
              <a:effectLst/>
            </a:endParaRPr>
          </a:p>
          <a:p>
            <a:pPr marL="0" indent="0">
              <a:buNone/>
            </a:pPr>
            <a:r>
              <a:rPr lang="en-US" sz="2400" dirty="0">
                <a:effectLst/>
              </a:rPr>
              <a:t>6) You can get information about your running job in three ways:</a:t>
            </a:r>
          </a:p>
          <a:p>
            <a:pPr marL="971550" lvl="1" indent="-514350">
              <a:buFont typeface="+mj-lt"/>
              <a:buAutoNum type="arabicPeriod"/>
            </a:pPr>
            <a:r>
              <a:rPr lang="en-US" sz="1800" dirty="0">
                <a:effectLst/>
              </a:rPr>
              <a:t>On </a:t>
            </a:r>
            <a:r>
              <a:rPr lang="en-US" sz="1800" dirty="0" err="1">
                <a:effectLst/>
              </a:rPr>
              <a:t>Stackdriver</a:t>
            </a:r>
            <a:r>
              <a:rPr lang="en-US" sz="1800" dirty="0">
                <a:effectLst/>
              </a:rPr>
              <a:t> Logging</a:t>
            </a:r>
          </a:p>
          <a:p>
            <a:pPr marL="971550" lvl="1" indent="-514350">
              <a:buFont typeface="+mj-lt"/>
              <a:buAutoNum type="arabicPeriod"/>
            </a:pPr>
            <a:r>
              <a:rPr lang="en-US" sz="1800" dirty="0">
                <a:effectLst/>
              </a:rPr>
              <a:t>Requesting job details or running log streaming with the </a:t>
            </a:r>
            <a:r>
              <a:rPr lang="en-US" sz="1800" dirty="0" err="1">
                <a:effectLst/>
              </a:rPr>
              <a:t>gcloud</a:t>
            </a:r>
            <a:r>
              <a:rPr lang="en-US" sz="1800" dirty="0">
                <a:effectLst/>
              </a:rPr>
              <a:t> command-line tool.</a:t>
            </a:r>
          </a:p>
          <a:p>
            <a:pPr marL="971550" lvl="1" indent="-514350">
              <a:buFont typeface="+mj-lt"/>
              <a:buAutoNum type="arabicPeriod"/>
            </a:pPr>
            <a:r>
              <a:rPr lang="en-US" sz="1800" dirty="0">
                <a:effectLst/>
              </a:rPr>
              <a:t>Programmatically making status requests to the training service.</a:t>
            </a:r>
          </a:p>
          <a:p>
            <a:pPr marL="0" indent="0">
              <a:buNone/>
            </a:pPr>
            <a:endParaRPr lang="en-US" sz="2400" dirty="0">
              <a:effectLst/>
            </a:endParaRPr>
          </a:p>
        </p:txBody>
      </p:sp>
    </p:spTree>
    <p:extLst>
      <p:ext uri="{BB962C8B-B14F-4D97-AF65-F5344CB8AC3E}">
        <p14:creationId xmlns:p14="http://schemas.microsoft.com/office/powerpoint/2010/main" val="7801312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in Google Cloud ML</a:t>
            </a:r>
          </a:p>
        </p:txBody>
      </p:sp>
      <p:sp>
        <p:nvSpPr>
          <p:cNvPr id="3" name="Content Placeholder 2"/>
          <p:cNvSpPr>
            <a:spLocks noGrp="1"/>
          </p:cNvSpPr>
          <p:nvPr>
            <p:ph idx="1"/>
          </p:nvPr>
        </p:nvSpPr>
        <p:spPr>
          <a:xfrm>
            <a:off x="419100" y="1219200"/>
            <a:ext cx="8229600" cy="4530725"/>
          </a:xfrm>
        </p:spPr>
        <p:txBody>
          <a:bodyPr/>
          <a:lstStyle/>
          <a:p>
            <a:pPr marL="0" indent="0">
              <a:buNone/>
            </a:pPr>
            <a:r>
              <a:rPr lang="en-US" sz="2400" dirty="0">
                <a:effectLst/>
              </a:rPr>
              <a:t>7) When trainer succeeds or encounters an unrecoverable error, Cloud ML Engine halts all job processes and cleans up the resources.</a:t>
            </a:r>
          </a:p>
          <a:p>
            <a:pPr marL="0" indent="0">
              <a:buNone/>
            </a:pPr>
            <a:endParaRPr lang="en-US" sz="2400" dirty="0">
              <a:effectLst/>
            </a:endParaRPr>
          </a:p>
        </p:txBody>
      </p:sp>
      <p:sp>
        <p:nvSpPr>
          <p:cNvPr id="5" name="TextBox 4"/>
          <p:cNvSpPr txBox="1"/>
          <p:nvPr/>
        </p:nvSpPr>
        <p:spPr>
          <a:xfrm>
            <a:off x="809625" y="3543300"/>
            <a:ext cx="8219238" cy="1477328"/>
          </a:xfrm>
          <a:prstGeom prst="rect">
            <a:avLst/>
          </a:prstGeom>
          <a:solidFill>
            <a:srgbClr val="FFC000"/>
          </a:solidFill>
        </p:spPr>
        <p:txBody>
          <a:bodyPr wrap="none" rtlCol="0">
            <a:spAutoFit/>
          </a:bodyPr>
          <a:lstStyle/>
          <a:p>
            <a:r>
              <a:rPr lang="en-US" dirty="0"/>
              <a:t>This is an investment of time to learn and Money to run</a:t>
            </a:r>
          </a:p>
          <a:p>
            <a:endParaRPr lang="en-US" dirty="0"/>
          </a:p>
          <a:p>
            <a:r>
              <a:rPr lang="en-US" dirty="0"/>
              <a:t>--no real solution but, you can download package and “try” to run</a:t>
            </a:r>
          </a:p>
          <a:p>
            <a:r>
              <a:rPr lang="en-US" dirty="0"/>
              <a:t>Small amounts of data on your local machine –but, CNNs generally</a:t>
            </a:r>
            <a:br>
              <a:rPr lang="en-US" dirty="0"/>
            </a:br>
            <a:r>
              <a:rPr lang="en-US" dirty="0"/>
              <a:t>depend on large amounts of data to work </a:t>
            </a:r>
          </a:p>
        </p:txBody>
      </p:sp>
      <p:sp>
        <p:nvSpPr>
          <p:cNvPr id="6" name="TextBox 5"/>
          <p:cNvSpPr txBox="1"/>
          <p:nvPr/>
        </p:nvSpPr>
        <p:spPr>
          <a:xfrm>
            <a:off x="809624" y="5103674"/>
            <a:ext cx="7648575" cy="923330"/>
          </a:xfrm>
          <a:prstGeom prst="rect">
            <a:avLst/>
          </a:prstGeom>
          <a:solidFill>
            <a:srgbClr val="0070C0"/>
          </a:solidFill>
        </p:spPr>
        <p:txBody>
          <a:bodyPr wrap="square" rtlCol="0">
            <a:spAutoFit/>
          </a:bodyPr>
          <a:lstStyle/>
          <a:p>
            <a:r>
              <a:rPr lang="en-US" dirty="0"/>
              <a:t>GPU versus CPU –running on GPU(s) on machines faster and they are primed to do image / graphics type operations like convolution</a:t>
            </a:r>
          </a:p>
        </p:txBody>
      </p:sp>
    </p:spTree>
    <p:extLst>
      <p:ext uri="{BB962C8B-B14F-4D97-AF65-F5344CB8AC3E}">
        <p14:creationId xmlns:p14="http://schemas.microsoft.com/office/powerpoint/2010/main" val="25405328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6029325" cy="1141412"/>
          </a:xfrm>
        </p:spPr>
        <p:txBody>
          <a:bodyPr/>
          <a:lstStyle/>
          <a:p>
            <a:r>
              <a:rPr lang="en-US" dirty="0"/>
              <a:t>TRAINING in Google Cloud ML -Example</a:t>
            </a:r>
          </a:p>
        </p:txBody>
      </p:sp>
      <p:sp>
        <p:nvSpPr>
          <p:cNvPr id="3" name="Content Placeholder 2"/>
          <p:cNvSpPr>
            <a:spLocks noGrp="1"/>
          </p:cNvSpPr>
          <p:nvPr>
            <p:ph idx="1"/>
          </p:nvPr>
        </p:nvSpPr>
        <p:spPr>
          <a:xfrm>
            <a:off x="409575" y="1359971"/>
            <a:ext cx="8229600" cy="4530725"/>
          </a:xfrm>
        </p:spPr>
        <p:txBody>
          <a:bodyPr/>
          <a:lstStyle/>
          <a:p>
            <a:pPr marL="0" indent="0">
              <a:buNone/>
            </a:pPr>
            <a:r>
              <a:rPr lang="en-US" sz="2400" dirty="0">
                <a:effectLst/>
              </a:rPr>
              <a:t>“SMALL” example</a:t>
            </a:r>
          </a:p>
          <a:p>
            <a:pPr marL="0" indent="0">
              <a:buNone/>
            </a:pPr>
            <a:endParaRPr lang="en-US" sz="2400" dirty="0">
              <a:effectLst/>
            </a:endParaRPr>
          </a:p>
        </p:txBody>
      </p:sp>
      <p:sp>
        <p:nvSpPr>
          <p:cNvPr id="6" name="TextBox 5"/>
          <p:cNvSpPr txBox="1"/>
          <p:nvPr/>
        </p:nvSpPr>
        <p:spPr>
          <a:xfrm>
            <a:off x="9525" y="2303324"/>
            <a:ext cx="7648575" cy="3970318"/>
          </a:xfrm>
          <a:prstGeom prst="rect">
            <a:avLst/>
          </a:prstGeom>
          <a:solidFill>
            <a:srgbClr val="0070C0"/>
          </a:solidFill>
        </p:spPr>
        <p:txBody>
          <a:bodyPr wrap="square" rtlCol="0">
            <a:spAutoFit/>
          </a:bodyPr>
          <a:lstStyle/>
          <a:p>
            <a:r>
              <a:rPr lang="en-US" dirty="0">
                <a:hlinkClick r:id="rId2"/>
              </a:rPr>
              <a:t>https://www.tensorflow.org/tutorials/deep_cnn</a:t>
            </a:r>
            <a:r>
              <a:rPr lang="en-US" dirty="0"/>
              <a:t>  small CNN takes hours to train on a GPU with 86% accuracy on 24x24 input training images:</a:t>
            </a:r>
            <a:br>
              <a:rPr lang="en-US" dirty="0"/>
            </a:br>
            <a:br>
              <a:rPr lang="en-US" dirty="0"/>
            </a:br>
            <a:br>
              <a:rPr lang="en-US" dirty="0"/>
            </a:br>
            <a:endParaRPr lang="en-US" dirty="0"/>
          </a:p>
          <a:p>
            <a:pPr marL="742950" lvl="1" indent="-285750">
              <a:buFont typeface="Arial" panose="020B0604020202020204" pitchFamily="34" charset="0"/>
              <a:buChar char="•"/>
            </a:pPr>
            <a:r>
              <a:rPr lang="en-US" dirty="0"/>
              <a:t>CLASSES: airplane, automobile, bird, cat, deer, dog, frog, horse, ship, and truck.</a:t>
            </a:r>
            <a:br>
              <a:rPr lang="en-US" dirty="0"/>
            </a:br>
            <a:endParaRPr lang="en-US" dirty="0"/>
          </a:p>
          <a:p>
            <a:pPr marL="742950" lvl="1" indent="-285750">
              <a:buFont typeface="Arial" panose="020B0604020202020204" pitchFamily="34" charset="0"/>
              <a:buChar char="•"/>
            </a:pPr>
            <a:r>
              <a:rPr lang="en-US" dirty="0"/>
              <a:t>4 layers: 2 convolutional + 2 fully connected</a:t>
            </a:r>
          </a:p>
          <a:p>
            <a:pPr marL="1200150" lvl="2" indent="-285750">
              <a:buFont typeface="Arial" panose="020B0604020202020204" pitchFamily="34" charset="0"/>
              <a:buChar char="•"/>
            </a:pPr>
            <a:r>
              <a:rPr lang="en-US" dirty="0"/>
              <a:t>1,068,298 learnable parameters </a:t>
            </a:r>
          </a:p>
          <a:p>
            <a:pPr marL="1200150" lvl="2" indent="-285750">
              <a:buFont typeface="Arial" panose="020B0604020202020204" pitchFamily="34" charset="0"/>
              <a:buChar char="•"/>
            </a:pPr>
            <a:r>
              <a:rPr lang="en-US" dirty="0"/>
              <a:t>requires about 19.5M multiply-add operations to compute inference on a single image.</a:t>
            </a:r>
          </a:p>
          <a:p>
            <a:pPr marL="742950" lvl="1" indent="-285750">
              <a:buFont typeface="Arial" panose="020B0604020202020204" pitchFamily="34" charset="0"/>
              <a:buChar char="•"/>
            </a:pPr>
            <a:endParaRPr lang="en-US" dirty="0"/>
          </a:p>
        </p:txBody>
      </p:sp>
      <p:pic>
        <p:nvPicPr>
          <p:cNvPr id="108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52450"/>
            <a:ext cx="1476375" cy="630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5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0525" y="2895600"/>
            <a:ext cx="29146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66943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66713"/>
            <a:ext cx="8229600" cy="1139825"/>
          </a:xfrm>
        </p:spPr>
        <p:txBody>
          <a:bodyPr/>
          <a:lstStyle/>
          <a:p>
            <a:r>
              <a:rPr lang="en-US" dirty="0"/>
              <a:t>TRAINING –fastest is in cloud (distributed computing)</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 y="1803400"/>
            <a:ext cx="4302760" cy="307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1803399"/>
            <a:ext cx="3586163" cy="3079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261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8FA77-3418-48E9-9C81-771BBD1E643E}"/>
              </a:ext>
            </a:extLst>
          </p:cNvPr>
          <p:cNvSpPr>
            <a:spLocks noGrp="1"/>
          </p:cNvSpPr>
          <p:nvPr>
            <p:ph type="title"/>
          </p:nvPr>
        </p:nvSpPr>
        <p:spPr/>
        <p:txBody>
          <a:bodyPr/>
          <a:lstStyle/>
          <a:p>
            <a:r>
              <a:rPr lang="en-US" dirty="0"/>
              <a:t>runtime</a:t>
            </a:r>
          </a:p>
        </p:txBody>
      </p:sp>
      <p:sp>
        <p:nvSpPr>
          <p:cNvPr id="3" name="Text Placeholder 2">
            <a:extLst>
              <a:ext uri="{FF2B5EF4-FFF2-40B4-BE49-F238E27FC236}">
                <a16:creationId xmlns:a16="http://schemas.microsoft.com/office/drawing/2014/main" id="{158AD569-3240-4349-913C-914FB1641B9A}"/>
              </a:ext>
            </a:extLst>
          </p:cNvPr>
          <p:cNvSpPr>
            <a:spLocks noGrp="1"/>
          </p:cNvSpPr>
          <p:nvPr>
            <p:ph type="body" idx="1"/>
          </p:nvPr>
        </p:nvSpPr>
        <p:spPr/>
        <p:txBody>
          <a:bodyPr/>
          <a:lstStyle/>
          <a:p>
            <a:r>
              <a:rPr lang="en-US" dirty="0"/>
              <a:t>--running your model</a:t>
            </a:r>
          </a:p>
        </p:txBody>
      </p:sp>
    </p:spTree>
    <p:extLst>
      <p:ext uri="{BB962C8B-B14F-4D97-AF65-F5344CB8AC3E}">
        <p14:creationId xmlns:p14="http://schemas.microsoft.com/office/powerpoint/2010/main" val="8148730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RUNTIME: Program to Use Trained CNN (</a:t>
            </a:r>
            <a:r>
              <a:rPr lang="en-US" dirty="0" err="1"/>
              <a:t>TensorFlow</a:t>
            </a:r>
            <a:r>
              <a:rPr lang="en-US" dirty="0"/>
              <a:t>)</a:t>
            </a:r>
          </a:p>
        </p:txBody>
      </p:sp>
      <p:sp>
        <p:nvSpPr>
          <p:cNvPr id="3" name="Content Placeholder 2"/>
          <p:cNvSpPr>
            <a:spLocks noGrp="1"/>
          </p:cNvSpPr>
          <p:nvPr>
            <p:ph idx="1"/>
          </p:nvPr>
        </p:nvSpPr>
        <p:spPr/>
        <p:txBody>
          <a:bodyPr/>
          <a:lstStyle/>
          <a:p>
            <a:r>
              <a:rPr lang="en-US" dirty="0"/>
              <a:t>Supports: Python, Java, Go, Android and more</a:t>
            </a:r>
          </a:p>
          <a:p>
            <a:endParaRPr lang="en-US" dirty="0"/>
          </a:p>
          <a:p>
            <a:r>
              <a:rPr lang="en-US" dirty="0"/>
              <a:t>Can use as a service from cloud or run inside client</a:t>
            </a:r>
          </a:p>
        </p:txBody>
      </p:sp>
    </p:spTree>
    <p:extLst>
      <p:ext uri="{BB962C8B-B14F-4D97-AF65-F5344CB8AC3E}">
        <p14:creationId xmlns:p14="http://schemas.microsoft.com/office/powerpoint/2010/main" val="25141552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Purpose Hardware - GPUs</a:t>
            </a:r>
          </a:p>
        </p:txBody>
      </p:sp>
      <p:sp>
        <p:nvSpPr>
          <p:cNvPr id="3" name="Content Placeholder 2"/>
          <p:cNvSpPr>
            <a:spLocks noGrp="1"/>
          </p:cNvSpPr>
          <p:nvPr>
            <p:ph idx="1"/>
          </p:nvPr>
        </p:nvSpPr>
        <p:spPr/>
        <p:txBody>
          <a:bodyPr/>
          <a:lstStyle/>
          <a:p>
            <a:r>
              <a:rPr lang="en-US" dirty="0" err="1"/>
              <a:t>Nvidia</a:t>
            </a:r>
            <a:r>
              <a:rPr lang="en-US" dirty="0"/>
              <a:t> (chip manufacturer) has TESLA chip</a:t>
            </a:r>
          </a:p>
          <a:p>
            <a:r>
              <a:rPr lang="en-US" dirty="0"/>
              <a:t>Build your own special purpose on board RUNTIME hardware (embedded system)</a:t>
            </a:r>
          </a:p>
          <a:p>
            <a:pPr marL="0" indent="0">
              <a:buNone/>
            </a:pP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4348163"/>
            <a:ext cx="923925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719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a:t>
            </a:r>
          </a:p>
        </p:txBody>
      </p:sp>
      <p:sp>
        <p:nvSpPr>
          <p:cNvPr id="3" name="Content Placeholder 2"/>
          <p:cNvSpPr>
            <a:spLocks noGrp="1"/>
          </p:cNvSpPr>
          <p:nvPr>
            <p:ph idx="1"/>
          </p:nvPr>
        </p:nvSpPr>
        <p:spPr/>
        <p:txBody>
          <a:bodyPr/>
          <a:lstStyle/>
          <a:p>
            <a:pPr marL="0" indent="0">
              <a:buNone/>
            </a:pPr>
            <a:r>
              <a:rPr lang="en-US" dirty="0"/>
              <a:t>SIMPLE example –want to detect X or O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899" y="2528094"/>
            <a:ext cx="5186853" cy="3729520"/>
          </a:xfrm>
          <a:prstGeom prst="rect">
            <a:avLst/>
          </a:prstGeom>
        </p:spPr>
      </p:pic>
    </p:spTree>
    <p:extLst>
      <p:ext uri="{BB962C8B-B14F-4D97-AF65-F5344CB8AC3E}">
        <p14:creationId xmlns:p14="http://schemas.microsoft.com/office/powerpoint/2010/main" val="647676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77813"/>
            <a:ext cx="8737600" cy="1817687"/>
          </a:xfrm>
        </p:spPr>
        <p:txBody>
          <a:bodyPr/>
          <a:lstStyle/>
          <a:p>
            <a:r>
              <a:rPr lang="en-US" dirty="0"/>
              <a:t>GPUs faster at Matrix calculations (apply filter) than CPU</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49" y="2840038"/>
            <a:ext cx="7732713"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2314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wants to compete with </a:t>
            </a:r>
            <a:r>
              <a:rPr lang="en-US" dirty="0" err="1"/>
              <a:t>Nvidia</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72" y="2555874"/>
            <a:ext cx="8317341" cy="173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1387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9AA35-C562-4DDD-9D40-A272A04F10B6}"/>
              </a:ext>
            </a:extLst>
          </p:cNvPr>
          <p:cNvSpPr>
            <a:spLocks noGrp="1"/>
          </p:cNvSpPr>
          <p:nvPr>
            <p:ph type="title"/>
          </p:nvPr>
        </p:nvSpPr>
        <p:spPr/>
        <p:txBody>
          <a:bodyPr/>
          <a:lstStyle/>
          <a:p>
            <a:r>
              <a:rPr lang="en-US" dirty="0"/>
              <a:t>Various special Notes/Ideas</a:t>
            </a:r>
          </a:p>
        </p:txBody>
      </p:sp>
      <p:sp>
        <p:nvSpPr>
          <p:cNvPr id="3" name="Text Placeholder 2">
            <a:extLst>
              <a:ext uri="{FF2B5EF4-FFF2-40B4-BE49-F238E27FC236}">
                <a16:creationId xmlns:a16="http://schemas.microsoft.com/office/drawing/2014/main" id="{DD87A33B-FCC0-4C23-963B-F019E3F965AA}"/>
              </a:ext>
            </a:extLst>
          </p:cNvPr>
          <p:cNvSpPr>
            <a:spLocks noGrp="1"/>
          </p:cNvSpPr>
          <p:nvPr>
            <p:ph type="body" idx="1"/>
          </p:nvPr>
        </p:nvSpPr>
        <p:spPr/>
        <p:txBody>
          <a:bodyPr/>
          <a:lstStyle/>
          <a:p>
            <a:r>
              <a:rPr lang="en-US" dirty="0"/>
              <a:t>---from data, to training and beyond</a:t>
            </a:r>
          </a:p>
        </p:txBody>
      </p:sp>
    </p:spTree>
    <p:extLst>
      <p:ext uri="{BB962C8B-B14F-4D97-AF65-F5344CB8AC3E}">
        <p14:creationId xmlns:p14="http://schemas.microsoft.com/office/powerpoint/2010/main" val="33400273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277813"/>
            <a:ext cx="8597900" cy="1139825"/>
          </a:xfrm>
        </p:spPr>
        <p:txBody>
          <a:bodyPr/>
          <a:lstStyle/>
          <a:p>
            <a:r>
              <a:rPr lang="en-US" sz="3600" dirty="0"/>
              <a:t>Special Note about “Artificially” increasing amount of training data</a:t>
            </a:r>
          </a:p>
        </p:txBody>
      </p:sp>
      <p:sp>
        <p:nvSpPr>
          <p:cNvPr id="3" name="Content Placeholder 2"/>
          <p:cNvSpPr>
            <a:spLocks noGrp="1"/>
          </p:cNvSpPr>
          <p:nvPr>
            <p:ph idx="1"/>
          </p:nvPr>
        </p:nvSpPr>
        <p:spPr>
          <a:xfrm>
            <a:off x="1803400" y="1460500"/>
            <a:ext cx="7340600" cy="4530725"/>
          </a:xfrm>
        </p:spPr>
        <p:txBody>
          <a:bodyPr/>
          <a:lstStyle/>
          <a:p>
            <a:r>
              <a:rPr lang="en-US" sz="2400" dirty="0"/>
              <a:t>Can take random </a:t>
            </a:r>
            <a:r>
              <a:rPr lang="en-US" sz="2400" dirty="0" err="1"/>
              <a:t>croppings</a:t>
            </a:r>
            <a:r>
              <a:rPr lang="en-US" sz="2400" dirty="0"/>
              <a:t> or selections of original training data</a:t>
            </a:r>
          </a:p>
          <a:p>
            <a:endParaRPr lang="en-US" dirty="0"/>
          </a:p>
          <a:p>
            <a:endParaRPr lang="en-US" dirty="0"/>
          </a:p>
          <a:p>
            <a:pPr marL="0" indent="0">
              <a:buNone/>
            </a:pPr>
            <a:endParaRPr lang="en-US" dirty="0"/>
          </a:p>
          <a:p>
            <a:endParaRPr lang="en-US" dirty="0"/>
          </a:p>
          <a:p>
            <a:pPr marL="0" indent="0">
              <a:buNone/>
            </a:pPr>
            <a:endParaRPr lang="en-US" dirty="0"/>
          </a:p>
          <a:p>
            <a:pPr marL="0" indent="0">
              <a:buNone/>
            </a:pPr>
            <a:endParaRPr lang="en-US" dirty="0"/>
          </a:p>
          <a:p>
            <a:r>
              <a:rPr lang="en-US" sz="2400" dirty="0"/>
              <a:t>Can alter image </a:t>
            </a:r>
            <a:br>
              <a:rPr lang="en-US" sz="2400" dirty="0"/>
            </a:br>
            <a:r>
              <a:rPr lang="en-US" sz="1800" dirty="0"/>
              <a:t>(example shown –alter contrast)</a:t>
            </a:r>
            <a:endParaRPr lang="en-US" dirty="0"/>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559" t="4747" r="4520"/>
          <a:stretch/>
        </p:blipFill>
        <p:spPr bwMode="auto">
          <a:xfrm>
            <a:off x="0" y="1714499"/>
            <a:ext cx="1841500" cy="299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425" y="3938587"/>
            <a:ext cx="348615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80462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note- border and filtering</a:t>
            </a:r>
          </a:p>
        </p:txBody>
      </p:sp>
      <p:sp>
        <p:nvSpPr>
          <p:cNvPr id="3" name="Content Placeholder 2"/>
          <p:cNvSpPr>
            <a:spLocks noGrp="1"/>
          </p:cNvSpPr>
          <p:nvPr>
            <p:ph idx="1"/>
          </p:nvPr>
        </p:nvSpPr>
        <p:spPr/>
        <p:txBody>
          <a:bodyPr/>
          <a:lstStyle/>
          <a:p>
            <a:r>
              <a:rPr lang="en-US" dirty="0"/>
              <a:t>Option 1: don’t process boundaries</a:t>
            </a:r>
          </a:p>
          <a:p>
            <a:endParaRPr lang="en-US" dirty="0"/>
          </a:p>
          <a:p>
            <a:r>
              <a:rPr lang="en-US" dirty="0"/>
              <a:t>Option 2: Pad with 0s   </a:t>
            </a:r>
            <a:r>
              <a:rPr lang="en-US" sz="2800" dirty="0"/>
              <a:t>(size of output does not change –still function of input, filter and stride sizes)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999629"/>
            <a:ext cx="327660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6626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7E3A-4EBF-4372-A3CA-ACDD57A5D321}"/>
              </a:ext>
            </a:extLst>
          </p:cNvPr>
          <p:cNvSpPr>
            <a:spLocks noGrp="1"/>
          </p:cNvSpPr>
          <p:nvPr>
            <p:ph type="title"/>
          </p:nvPr>
        </p:nvSpPr>
        <p:spPr/>
        <p:txBody>
          <a:bodyPr/>
          <a:lstStyle/>
          <a:p>
            <a:r>
              <a:rPr lang="en-US" dirty="0"/>
              <a:t>Data – train, validation, test, and live test</a:t>
            </a:r>
          </a:p>
        </p:txBody>
      </p:sp>
      <p:sp>
        <p:nvSpPr>
          <p:cNvPr id="3" name="Content Placeholder 2">
            <a:extLst>
              <a:ext uri="{FF2B5EF4-FFF2-40B4-BE49-F238E27FC236}">
                <a16:creationId xmlns:a16="http://schemas.microsoft.com/office/drawing/2014/main" id="{1D401A11-680A-4318-830C-ADCB262DDB78}"/>
              </a:ext>
            </a:extLst>
          </p:cNvPr>
          <p:cNvSpPr>
            <a:spLocks noGrp="1"/>
          </p:cNvSpPr>
          <p:nvPr>
            <p:ph idx="1"/>
          </p:nvPr>
        </p:nvSpPr>
        <p:spPr>
          <a:xfrm>
            <a:off x="457200" y="1600200"/>
            <a:ext cx="8686800" cy="4530725"/>
          </a:xfrm>
        </p:spPr>
        <p:txBody>
          <a:bodyPr/>
          <a:lstStyle/>
          <a:p>
            <a:pPr marL="0" indent="0">
              <a:buNone/>
            </a:pPr>
            <a:r>
              <a:rPr lang="en-US" sz="2800" dirty="0"/>
              <a:t>Typically you take your labeled data and split it into : train, validation and test</a:t>
            </a:r>
          </a:p>
          <a:p>
            <a:pPr lvl="1"/>
            <a:r>
              <a:rPr lang="en-US" sz="2400" dirty="0"/>
              <a:t>80%(train)/ 10%(validation) / 10% (test) --- is a common split but, up to you</a:t>
            </a:r>
          </a:p>
          <a:p>
            <a:pPr marL="0" indent="0">
              <a:buNone/>
            </a:pPr>
            <a:endParaRPr lang="en-US" dirty="0"/>
          </a:p>
          <a:p>
            <a:pPr marL="0" indent="0">
              <a:buNone/>
            </a:pPr>
            <a:r>
              <a:rPr lang="en-US" sz="2000" b="1" dirty="0"/>
              <a:t>Train data</a:t>
            </a:r>
            <a:r>
              <a:rPr lang="en-US" sz="2000" dirty="0"/>
              <a:t>= </a:t>
            </a:r>
            <a:r>
              <a:rPr lang="en-US" sz="2000" i="1" dirty="0"/>
              <a:t>used in training the network</a:t>
            </a:r>
          </a:p>
          <a:p>
            <a:pPr marL="0" indent="0">
              <a:buNone/>
            </a:pPr>
            <a:endParaRPr lang="en-US" sz="2000" dirty="0"/>
          </a:p>
          <a:p>
            <a:pPr marL="0" indent="0">
              <a:buNone/>
            </a:pPr>
            <a:r>
              <a:rPr lang="en-US" sz="2000" b="1" dirty="0"/>
              <a:t>Validation data </a:t>
            </a:r>
            <a:r>
              <a:rPr lang="en-US" sz="2000" dirty="0"/>
              <a:t>= </a:t>
            </a:r>
            <a:r>
              <a:rPr lang="en-US" sz="2000" i="1" dirty="0">
                <a:effectLst/>
              </a:rPr>
              <a:t>sample of data used to provide an unbiased evaluation of a model fit on the training dataset while tuning model hyperparameters. </a:t>
            </a:r>
          </a:p>
          <a:p>
            <a:pPr marL="0" indent="0">
              <a:buNone/>
            </a:pPr>
            <a:endParaRPr lang="en-US" sz="2000" i="1" dirty="0">
              <a:effectLst/>
            </a:endParaRPr>
          </a:p>
          <a:p>
            <a:pPr marL="0" indent="0">
              <a:buNone/>
            </a:pPr>
            <a:r>
              <a:rPr lang="en-US" sz="2000" b="1" dirty="0">
                <a:effectLst/>
              </a:rPr>
              <a:t>Test data </a:t>
            </a:r>
            <a:r>
              <a:rPr lang="en-US" sz="2000" dirty="0">
                <a:effectLst/>
              </a:rPr>
              <a:t>= </a:t>
            </a:r>
            <a:r>
              <a:rPr lang="en-US" sz="2000" i="1" dirty="0">
                <a:effectLst/>
              </a:rPr>
              <a:t>sample of data used to provide an unbiased evaluation of a final model fit on the training dataset.</a:t>
            </a:r>
            <a:endParaRPr lang="en-US" dirty="0"/>
          </a:p>
        </p:txBody>
      </p:sp>
    </p:spTree>
    <p:extLst>
      <p:ext uri="{BB962C8B-B14F-4D97-AF65-F5344CB8AC3E}">
        <p14:creationId xmlns:p14="http://schemas.microsoft.com/office/powerpoint/2010/main" val="5693957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FFB7-1994-4FD1-8319-85ADAB056944}"/>
              </a:ext>
            </a:extLst>
          </p:cNvPr>
          <p:cNvSpPr>
            <a:spLocks noGrp="1"/>
          </p:cNvSpPr>
          <p:nvPr>
            <p:ph type="title"/>
          </p:nvPr>
        </p:nvSpPr>
        <p:spPr/>
        <p:txBody>
          <a:bodyPr/>
          <a:lstStyle/>
          <a:p>
            <a:r>
              <a:rPr lang="en-US" dirty="0" err="1"/>
              <a:t>TensorBoard</a:t>
            </a:r>
            <a:r>
              <a:rPr lang="en-US" dirty="0"/>
              <a:t> --visualization</a:t>
            </a:r>
          </a:p>
        </p:txBody>
      </p:sp>
      <p:sp>
        <p:nvSpPr>
          <p:cNvPr id="3" name="Content Placeholder 2">
            <a:extLst>
              <a:ext uri="{FF2B5EF4-FFF2-40B4-BE49-F238E27FC236}">
                <a16:creationId xmlns:a16="http://schemas.microsoft.com/office/drawing/2014/main" id="{01A42EE6-464C-49AC-B233-323014013A57}"/>
              </a:ext>
            </a:extLst>
          </p:cNvPr>
          <p:cNvSpPr>
            <a:spLocks noGrp="1"/>
          </p:cNvSpPr>
          <p:nvPr>
            <p:ph idx="1"/>
          </p:nvPr>
        </p:nvSpPr>
        <p:spPr/>
        <p:txBody>
          <a:bodyPr/>
          <a:lstStyle/>
          <a:p>
            <a:r>
              <a:rPr lang="en-US" sz="2000" dirty="0"/>
              <a:t>Here we see “loss” (opposite of accuracy) of train and validation data at different “checkpoints” (points in training –can save model and statistics)</a:t>
            </a:r>
          </a:p>
          <a:p>
            <a:pPr marL="0" indent="0">
              <a:buNone/>
            </a:pPr>
            <a:endParaRPr lang="en-US" dirty="0"/>
          </a:p>
        </p:txBody>
      </p:sp>
      <p:pic>
        <p:nvPicPr>
          <p:cNvPr id="4" name="Picture 3">
            <a:extLst>
              <a:ext uri="{FF2B5EF4-FFF2-40B4-BE49-F238E27FC236}">
                <a16:creationId xmlns:a16="http://schemas.microsoft.com/office/drawing/2014/main" id="{F638B280-17D2-4743-8CB8-FCE815800116}"/>
              </a:ext>
            </a:extLst>
          </p:cNvPr>
          <p:cNvPicPr>
            <a:picLocks noChangeAspect="1"/>
          </p:cNvPicPr>
          <p:nvPr/>
        </p:nvPicPr>
        <p:blipFill>
          <a:blip r:embed="rId2"/>
          <a:stretch>
            <a:fillRect/>
          </a:stretch>
        </p:blipFill>
        <p:spPr>
          <a:xfrm>
            <a:off x="700085" y="2529465"/>
            <a:ext cx="7498730" cy="4328535"/>
          </a:xfrm>
          <a:prstGeom prst="rect">
            <a:avLst/>
          </a:prstGeom>
        </p:spPr>
      </p:pic>
      <p:sp>
        <p:nvSpPr>
          <p:cNvPr id="5" name="Rectangle 4">
            <a:extLst>
              <a:ext uri="{FF2B5EF4-FFF2-40B4-BE49-F238E27FC236}">
                <a16:creationId xmlns:a16="http://schemas.microsoft.com/office/drawing/2014/main" id="{C5225AF0-FD53-49C6-AB01-4F849F61C54E}"/>
              </a:ext>
            </a:extLst>
          </p:cNvPr>
          <p:cNvSpPr/>
          <p:nvPr/>
        </p:nvSpPr>
        <p:spPr>
          <a:xfrm>
            <a:off x="3398363" y="1156059"/>
            <a:ext cx="5095188" cy="369332"/>
          </a:xfrm>
          <a:prstGeom prst="rect">
            <a:avLst/>
          </a:prstGeom>
          <a:solidFill>
            <a:srgbClr val="FFC000"/>
          </a:solidFill>
        </p:spPr>
        <p:txBody>
          <a:bodyPr wrap="square">
            <a:spAutoFit/>
          </a:bodyPr>
          <a:lstStyle/>
          <a:p>
            <a:r>
              <a:rPr lang="en-US" dirty="0">
                <a:hlinkClick r:id="rId3"/>
              </a:rPr>
              <a:t>https://www.tensorflow.org/tensorboard</a:t>
            </a:r>
            <a:endParaRPr lang="en-US" dirty="0"/>
          </a:p>
        </p:txBody>
      </p:sp>
      <p:sp>
        <p:nvSpPr>
          <p:cNvPr id="7" name="TextBox 6">
            <a:extLst>
              <a:ext uri="{FF2B5EF4-FFF2-40B4-BE49-F238E27FC236}">
                <a16:creationId xmlns:a16="http://schemas.microsoft.com/office/drawing/2014/main" id="{EC363232-1C47-4125-A9E5-593715D9FF09}"/>
              </a:ext>
            </a:extLst>
          </p:cNvPr>
          <p:cNvSpPr txBox="1"/>
          <p:nvPr/>
        </p:nvSpPr>
        <p:spPr>
          <a:xfrm>
            <a:off x="4572000" y="105818"/>
            <a:ext cx="4733219" cy="646331"/>
          </a:xfrm>
          <a:prstGeom prst="rect">
            <a:avLst/>
          </a:prstGeom>
          <a:solidFill>
            <a:srgbClr val="00B050"/>
          </a:solidFill>
        </p:spPr>
        <p:txBody>
          <a:bodyPr wrap="none" rtlCol="0">
            <a:spAutoFit/>
          </a:bodyPr>
          <a:lstStyle/>
          <a:p>
            <a:r>
              <a:rPr lang="en-US" dirty="0"/>
              <a:t>Specify your model to use </a:t>
            </a:r>
            <a:r>
              <a:rPr lang="en-US" dirty="0" err="1"/>
              <a:t>TensorBoard</a:t>
            </a:r>
            <a:br>
              <a:rPr lang="en-US" dirty="0"/>
            </a:br>
            <a:r>
              <a:rPr lang="en-US" dirty="0"/>
              <a:t>&amp; metrics to </a:t>
            </a:r>
            <a:r>
              <a:rPr lang="en-US" dirty="0" err="1"/>
              <a:t>calcuate</a:t>
            </a:r>
            <a:r>
              <a:rPr lang="en-US" dirty="0"/>
              <a:t> at checkpoints</a:t>
            </a:r>
          </a:p>
        </p:txBody>
      </p:sp>
    </p:spTree>
    <p:extLst>
      <p:ext uri="{BB962C8B-B14F-4D97-AF65-F5344CB8AC3E}">
        <p14:creationId xmlns:p14="http://schemas.microsoft.com/office/powerpoint/2010/main" val="7976316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353783"/>
          </a:xfrm>
        </p:spPr>
        <p:txBody>
          <a:bodyPr/>
          <a:lstStyle/>
          <a:p>
            <a:r>
              <a:rPr lang="en-US" dirty="0"/>
              <a:t>Special Note and Overfitting</a:t>
            </a:r>
          </a:p>
        </p:txBody>
      </p:sp>
      <p:sp>
        <p:nvSpPr>
          <p:cNvPr id="3" name="Content Placeholder 2"/>
          <p:cNvSpPr>
            <a:spLocks noGrp="1"/>
          </p:cNvSpPr>
          <p:nvPr>
            <p:ph idx="1"/>
          </p:nvPr>
        </p:nvSpPr>
        <p:spPr/>
        <p:txBody>
          <a:bodyPr/>
          <a:lstStyle/>
          <a:p>
            <a:r>
              <a:rPr lang="en-US" dirty="0"/>
              <a:t>Problem in all NN including CNN</a:t>
            </a:r>
          </a:p>
          <a:p>
            <a:r>
              <a:rPr lang="en-US" dirty="0"/>
              <a:t>Dropout = technique to help stop overfitting to training data</a:t>
            </a:r>
          </a:p>
          <a:p>
            <a:pPr lvl="1"/>
            <a:r>
              <a:rPr lang="en-US" sz="1800" dirty="0"/>
              <a:t>Set to zero the output of each hidden neuron with probability 0.5. </a:t>
            </a:r>
          </a:p>
          <a:p>
            <a:pPr lvl="1"/>
            <a:r>
              <a:rPr lang="en-US" sz="1800" dirty="0"/>
              <a:t>The neurons which are “dropped out” in this way do not contribute to the forward pass and do not participate in backpropagation.</a:t>
            </a:r>
          </a:p>
          <a:p>
            <a:pPr lvl="1"/>
            <a:r>
              <a:rPr lang="en-US" sz="1800" b="1" dirty="0">
                <a:solidFill>
                  <a:srgbClr val="FFC000"/>
                </a:solidFill>
              </a:rPr>
              <a:t>This technique reduces complex co-adaptations of neurons, since a neuron cannot rely on the presence of particular other neurons.</a:t>
            </a:r>
          </a:p>
          <a:p>
            <a:pPr lvl="1"/>
            <a:endParaRPr lang="en-US" sz="1800" b="1" dirty="0">
              <a:solidFill>
                <a:srgbClr val="FFC000"/>
              </a:solidFill>
            </a:endParaRPr>
          </a:p>
          <a:p>
            <a:pPr lvl="1"/>
            <a:r>
              <a:rPr lang="en-US" sz="1800" b="1" i="1" dirty="0">
                <a:solidFill>
                  <a:srgbClr val="FFC000"/>
                </a:solidFill>
              </a:rPr>
              <a:t>You might choose to do this only on some of the convolution layers (maybe early on)</a:t>
            </a:r>
          </a:p>
        </p:txBody>
      </p:sp>
      <p:sp>
        <p:nvSpPr>
          <p:cNvPr id="4" name="TextBox 3">
            <a:extLst>
              <a:ext uri="{FF2B5EF4-FFF2-40B4-BE49-F238E27FC236}">
                <a16:creationId xmlns:a16="http://schemas.microsoft.com/office/drawing/2014/main" id="{C93812B3-6D4B-42FD-BE87-4C985DD16FE6}"/>
              </a:ext>
            </a:extLst>
          </p:cNvPr>
          <p:cNvSpPr txBox="1"/>
          <p:nvPr/>
        </p:nvSpPr>
        <p:spPr>
          <a:xfrm>
            <a:off x="457200" y="1094472"/>
            <a:ext cx="8144217" cy="646331"/>
          </a:xfrm>
          <a:prstGeom prst="rect">
            <a:avLst/>
          </a:prstGeom>
          <a:solidFill>
            <a:srgbClr val="FFC000"/>
          </a:solidFill>
        </p:spPr>
        <p:txBody>
          <a:bodyPr wrap="none" rtlCol="0">
            <a:spAutoFit/>
          </a:bodyPr>
          <a:lstStyle/>
          <a:p>
            <a:r>
              <a:rPr lang="en-US" dirty="0"/>
              <a:t>Validation data can help you periodically assess you model to decide</a:t>
            </a:r>
            <a:br>
              <a:rPr lang="en-US" dirty="0"/>
            </a:br>
            <a:r>
              <a:rPr lang="en-US" dirty="0"/>
              <a:t>what check point is the best to use</a:t>
            </a:r>
          </a:p>
        </p:txBody>
      </p:sp>
    </p:spTree>
    <p:extLst>
      <p:ext uri="{BB962C8B-B14F-4D97-AF65-F5344CB8AC3E}">
        <p14:creationId xmlns:p14="http://schemas.microsoft.com/office/powerpoint/2010/main" val="37829299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B748-9D36-44A9-AE56-172535B748CF}"/>
              </a:ext>
            </a:extLst>
          </p:cNvPr>
          <p:cNvSpPr>
            <a:spLocks noGrp="1"/>
          </p:cNvSpPr>
          <p:nvPr>
            <p:ph type="title"/>
          </p:nvPr>
        </p:nvSpPr>
        <p:spPr/>
        <p:txBody>
          <a:bodyPr/>
          <a:lstStyle/>
          <a:p>
            <a:r>
              <a:rPr lang="en-US" dirty="0"/>
              <a:t>Transfer Learning</a:t>
            </a:r>
          </a:p>
        </p:txBody>
      </p:sp>
      <p:sp>
        <p:nvSpPr>
          <p:cNvPr id="3" name="Text Placeholder 2">
            <a:extLst>
              <a:ext uri="{FF2B5EF4-FFF2-40B4-BE49-F238E27FC236}">
                <a16:creationId xmlns:a16="http://schemas.microsoft.com/office/drawing/2014/main" id="{8A84E301-6047-4C4B-A962-74BF211BD752}"/>
              </a:ext>
            </a:extLst>
          </p:cNvPr>
          <p:cNvSpPr>
            <a:spLocks noGrp="1"/>
          </p:cNvSpPr>
          <p:nvPr>
            <p:ph type="body" idx="1"/>
          </p:nvPr>
        </p:nvSpPr>
        <p:spPr/>
        <p:txBody>
          <a:bodyPr/>
          <a:lstStyle/>
          <a:p>
            <a:r>
              <a:rPr lang="en-US" dirty="0"/>
              <a:t>--- leveraging pre-trained models</a:t>
            </a:r>
          </a:p>
        </p:txBody>
      </p:sp>
    </p:spTree>
    <p:extLst>
      <p:ext uri="{BB962C8B-B14F-4D97-AF65-F5344CB8AC3E}">
        <p14:creationId xmlns:p14="http://schemas.microsoft.com/office/powerpoint/2010/main" val="34114909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7BB0D-3D21-4BB4-9A1F-0E5B7DE6542D}"/>
              </a:ext>
            </a:extLst>
          </p:cNvPr>
          <p:cNvSpPr>
            <a:spLocks noGrp="1"/>
          </p:cNvSpPr>
          <p:nvPr>
            <p:ph type="title"/>
          </p:nvPr>
        </p:nvSpPr>
        <p:spPr/>
        <p:txBody>
          <a:bodyPr/>
          <a:lstStyle/>
          <a:p>
            <a:r>
              <a:rPr lang="en-US" dirty="0"/>
              <a:t>Practical advice for ANY ML project</a:t>
            </a:r>
          </a:p>
        </p:txBody>
      </p:sp>
      <p:sp>
        <p:nvSpPr>
          <p:cNvPr id="3" name="Content Placeholder 2">
            <a:extLst>
              <a:ext uri="{FF2B5EF4-FFF2-40B4-BE49-F238E27FC236}">
                <a16:creationId xmlns:a16="http://schemas.microsoft.com/office/drawing/2014/main" id="{B3ED7AFF-B1C6-4D51-9DF1-273F76D0B9F0}"/>
              </a:ext>
            </a:extLst>
          </p:cNvPr>
          <p:cNvSpPr>
            <a:spLocks noGrp="1"/>
          </p:cNvSpPr>
          <p:nvPr>
            <p:ph idx="1"/>
          </p:nvPr>
        </p:nvSpPr>
        <p:spPr/>
        <p:txBody>
          <a:bodyPr/>
          <a:lstStyle/>
          <a:p>
            <a:r>
              <a:rPr lang="en-US" sz="2400" dirty="0"/>
              <a:t> ---- when little/no time, little/no money consider</a:t>
            </a:r>
          </a:p>
          <a:p>
            <a:r>
              <a:rPr lang="en-US" sz="2400" dirty="0"/>
              <a:t>-----when not “enough” data to train from scratch</a:t>
            </a:r>
          </a:p>
          <a:p>
            <a:r>
              <a:rPr lang="en-US" sz="2400" dirty="0"/>
              <a:t>-----when want to explore if transfer learning (re-training a pre-trained model) can help with accuracy results given any amount of time you will train.</a:t>
            </a:r>
          </a:p>
        </p:txBody>
      </p:sp>
      <p:pic>
        <p:nvPicPr>
          <p:cNvPr id="5" name="Picture 4">
            <a:extLst>
              <a:ext uri="{FF2B5EF4-FFF2-40B4-BE49-F238E27FC236}">
                <a16:creationId xmlns:a16="http://schemas.microsoft.com/office/drawing/2014/main" id="{BF192063-4712-482A-A381-B8A52F02FF4B}"/>
              </a:ext>
            </a:extLst>
          </p:cNvPr>
          <p:cNvPicPr>
            <a:picLocks noChangeAspect="1"/>
          </p:cNvPicPr>
          <p:nvPr/>
        </p:nvPicPr>
        <p:blipFill rotWithShape="1">
          <a:blip r:embed="rId2"/>
          <a:srcRect l="6495" t="6793" r="6598" b="55452"/>
          <a:stretch/>
        </p:blipFill>
        <p:spPr>
          <a:xfrm>
            <a:off x="857130" y="4516311"/>
            <a:ext cx="7946797" cy="1941923"/>
          </a:xfrm>
          <a:prstGeom prst="rect">
            <a:avLst/>
          </a:prstGeom>
        </p:spPr>
      </p:pic>
    </p:spTree>
    <p:extLst>
      <p:ext uri="{BB962C8B-B14F-4D97-AF65-F5344CB8AC3E}">
        <p14:creationId xmlns:p14="http://schemas.microsoft.com/office/powerpoint/2010/main" val="751528440"/>
      </p:ext>
    </p:extLst>
  </p:cSld>
  <p:clrMapOvr>
    <a:masterClrMapping/>
  </p:clrMapOvr>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11266</TotalTime>
  <Pages>12</Pages>
  <Words>4532</Words>
  <Application>Microsoft Office PowerPoint</Application>
  <PresentationFormat>On-screen Show (4:3)</PresentationFormat>
  <Paragraphs>476</Paragraphs>
  <Slides>112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112</vt:i4>
      </vt:variant>
    </vt:vector>
  </HeadingPairs>
  <TitlesOfParts>
    <vt:vector size="121" baseType="lpstr">
      <vt:lpstr>Arial</vt:lpstr>
      <vt:lpstr>Helvetica Neue</vt:lpstr>
      <vt:lpstr>medium-content-serif-font</vt:lpstr>
      <vt:lpstr>Roboto</vt:lpstr>
      <vt:lpstr>Symbol</vt:lpstr>
      <vt:lpstr>Times New Roman</vt:lpstr>
      <vt:lpstr>Verdana</vt:lpstr>
      <vt:lpstr>Wingdings</vt:lpstr>
      <vt:lpstr>Globe</vt:lpstr>
      <vt:lpstr>Deep Learning &amp; Computer Vision –part 1 (featuring CNN)</vt:lpstr>
      <vt:lpstr>Deep Learning Architectures</vt:lpstr>
      <vt:lpstr>Deep Learning Topics</vt:lpstr>
      <vt:lpstr>Deep Learning Topics</vt:lpstr>
      <vt:lpstr>Deep Learning Topics</vt:lpstr>
      <vt:lpstr>Characteristic of Deep Learning for Imaging</vt:lpstr>
      <vt:lpstr>Classification/Detection Versus Regression</vt:lpstr>
      <vt:lpstr>Convolutional Neural Network</vt:lpstr>
      <vt:lpstr>Motivation </vt:lpstr>
      <vt:lpstr>Input</vt:lpstr>
      <vt:lpstr>What we need –training data</vt:lpstr>
      <vt:lpstr>Understanding CNN</vt:lpstr>
      <vt:lpstr>Understanding CNN</vt:lpstr>
      <vt:lpstr>So a computer might say</vt:lpstr>
      <vt:lpstr>What if instead of matching everything at once ---we only try to match parts (local) of the X</vt:lpstr>
      <vt:lpstr>This idea of part = feature or results of a local filter</vt:lpstr>
      <vt:lpstr>What should the filters be?</vt:lpstr>
      <vt:lpstr>Again filters not new –evidence human brain</vt:lpstr>
      <vt:lpstr>How many filters</vt:lpstr>
      <vt:lpstr>These are CONVOLUTION MxM filters</vt:lpstr>
      <vt:lpstr>Yikes –we have MORE data if number filters &gt; 1</vt:lpstr>
      <vt:lpstr>Max pooling illustrated</vt:lpstr>
      <vt:lpstr>Max pooling illustrated</vt:lpstr>
      <vt:lpstr>Max pooling illustrated</vt:lpstr>
      <vt:lpstr>Not done yet with what a CNN does in a layer –NON-LINEARITY</vt:lpstr>
      <vt:lpstr>LAYER means…</vt:lpstr>
      <vt:lpstr>Example with 3 layers</vt:lpstr>
      <vt:lpstr>But the output does not say X or Y  Decision Layer (fully connected layer)</vt:lpstr>
      <vt:lpstr>After training –using the CNN –what happens at last layer</vt:lpstr>
      <vt:lpstr>Final structure to our example CNN</vt:lpstr>
      <vt:lpstr>Smaller CNN possibility for our example</vt:lpstr>
      <vt:lpstr>Lets look again in more detail</vt:lpstr>
      <vt:lpstr>The first layer – Input &amp; Convolution Kernel/Filter</vt:lpstr>
      <vt:lpstr>First layer – input and output of each Filter</vt:lpstr>
      <vt:lpstr>Output of Convolution Layer</vt:lpstr>
      <vt:lpstr>Special Note – Filters are 3D</vt:lpstr>
      <vt:lpstr>Convolution layers - OUTCOME</vt:lpstr>
      <vt:lpstr>What convolution is capturing</vt:lpstr>
      <vt:lpstr>Lets do a few calculations</vt:lpstr>
      <vt:lpstr>Some NUMBERS:</vt:lpstr>
      <vt:lpstr>Some NUMBERS: cont.</vt:lpstr>
      <vt:lpstr>PowerPoint Presentation</vt:lpstr>
      <vt:lpstr>Stride</vt:lpstr>
      <vt:lpstr>Apply filter using stride over entire data</vt:lpstr>
      <vt:lpstr>Stride of 5 - example</vt:lpstr>
      <vt:lpstr>Apply nonlinearity – activation function</vt:lpstr>
      <vt:lpstr>Applying nonlinearity – activation function</vt:lpstr>
      <vt:lpstr>ReLU and Sigmoid</vt:lpstr>
      <vt:lpstr>ReLU versus Sigmoid</vt:lpstr>
      <vt:lpstr>The Vanishing Gradient Problem</vt:lpstr>
      <vt:lpstr>The Vanishing Gradient Problem</vt:lpstr>
      <vt:lpstr>Example of Vanishing Gradients</vt:lpstr>
      <vt:lpstr>Example of Vanishing Gradients</vt:lpstr>
      <vt:lpstr>Yet—there are more options….ReLU versus Leaky ReLU </vt:lpstr>
      <vt:lpstr>In Max Pooling: can ALSO have concept of stride</vt:lpstr>
      <vt:lpstr>CNN – has multiple layers that usually end with fully connected and softmax layer</vt:lpstr>
      <vt:lpstr>Depth of network</vt:lpstr>
      <vt:lpstr>Shallow CNN for simpler problem of Digit recognition</vt:lpstr>
      <vt:lpstr>Going Deeper</vt:lpstr>
      <vt:lpstr>Questions about architecture</vt:lpstr>
      <vt:lpstr>Question 1: How many layers of each type (convolution and fully connected)?  </vt:lpstr>
      <vt:lpstr>Question 2: How many masks at each layer?</vt:lpstr>
      <vt:lpstr>Question 3: what size is the mask?</vt:lpstr>
      <vt:lpstr>Question 4: What is content of MxM mask?</vt:lpstr>
      <vt:lpstr>Question 5: What are the weights in the fully connected layers?</vt:lpstr>
      <vt:lpstr>Number of Parameters for just One Layer you need to learn</vt:lpstr>
      <vt:lpstr>Totally different example</vt:lpstr>
      <vt:lpstr>Yet another example</vt:lpstr>
      <vt:lpstr>Cnn frameworks</vt:lpstr>
      <vt:lpstr>CNN frameworks</vt:lpstr>
      <vt:lpstr>TensorFlow by Google</vt:lpstr>
      <vt:lpstr>Frameworks on Frameworks</vt:lpstr>
      <vt:lpstr>Keras – front end wrapper for CNN training</vt:lpstr>
      <vt:lpstr>STAGES</vt:lpstr>
      <vt:lpstr>Dataset Split</vt:lpstr>
      <vt:lpstr>training</vt:lpstr>
      <vt:lpstr>TRAINING Options - WHERE</vt:lpstr>
      <vt:lpstr>TRAINING Options</vt:lpstr>
      <vt:lpstr>History of Python as Machine Learning Language</vt:lpstr>
      <vt:lpstr>Other popular ML languages</vt:lpstr>
      <vt:lpstr>TRAINING in Google Cloud ML</vt:lpstr>
      <vt:lpstr>TRAINING in Google Cloud ML</vt:lpstr>
      <vt:lpstr>TRAINING in Google Cloud ML</vt:lpstr>
      <vt:lpstr>TRAINING in Google Cloud ML</vt:lpstr>
      <vt:lpstr>TRAINING in Google Cloud ML -Example</vt:lpstr>
      <vt:lpstr>TRAINING –fastest is in cloud (distributed computing)</vt:lpstr>
      <vt:lpstr>runtime</vt:lpstr>
      <vt:lpstr>RUNTIME: Program to Use Trained CNN (TensorFlow)</vt:lpstr>
      <vt:lpstr>Special Purpose Hardware - GPUs</vt:lpstr>
      <vt:lpstr>GPUs faster at Matrix calculations (apply filter) than CPU</vt:lpstr>
      <vt:lpstr>Intel wants to compete with Nvidia</vt:lpstr>
      <vt:lpstr>Various special Notes/Ideas</vt:lpstr>
      <vt:lpstr>Special Note about “Artificially” increasing amount of training data</vt:lpstr>
      <vt:lpstr>Special note- border and filtering</vt:lpstr>
      <vt:lpstr>Data – train, validation, test, and live test</vt:lpstr>
      <vt:lpstr>TensorBoard --visualization</vt:lpstr>
      <vt:lpstr>Special Note and Overfitting</vt:lpstr>
      <vt:lpstr>Transfer Learning</vt:lpstr>
      <vt:lpstr>Practical advice for ANY ML project</vt:lpstr>
      <vt:lpstr>Guidelines</vt:lpstr>
      <vt:lpstr>Guideline 1</vt:lpstr>
      <vt:lpstr>Guideline 2 – Filters</vt:lpstr>
      <vt:lpstr>Guideline 3- Filters</vt:lpstr>
      <vt:lpstr>Guideline 4- number of filters in layer (= # output channels)</vt:lpstr>
      <vt:lpstr>Guideline 5 – when computation issue consider separable filters</vt:lpstr>
      <vt:lpstr>Overall Recommendations</vt:lpstr>
      <vt:lpstr>Overall Recommendations</vt:lpstr>
      <vt:lpstr>Overall Recommendations</vt:lpstr>
      <vt:lpstr>TESTING</vt:lpstr>
      <vt:lpstr>ML Metrics</vt:lpstr>
      <vt:lpstr>Next Step</vt:lpstr>
      <vt:lpstr>Get started????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Visual System</dc:title>
  <dc:creator>Yu Hen Hu</dc:creator>
  <cp:lastModifiedBy>Lynne G</cp:lastModifiedBy>
  <cp:revision>543</cp:revision>
  <cp:lastPrinted>1601-01-01T00:00:00Z</cp:lastPrinted>
  <dcterms:created xsi:type="dcterms:W3CDTF">1997-09-04T00:54:30Z</dcterms:created>
  <dcterms:modified xsi:type="dcterms:W3CDTF">2021-10-12T02:24:57Z</dcterms:modified>
</cp:coreProperties>
</file>