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  <p:sldMasterId id="2147483660" r:id="rId2"/>
  </p:sldMasterIdLst>
  <p:notesMasterIdLst>
    <p:notesMasterId r:id="rId12"/>
  </p:notesMasterIdLst>
  <p:sldIdLst>
    <p:sldId id="303" r:id="rId3"/>
    <p:sldId id="304" r:id="rId4"/>
    <p:sldId id="305" r:id="rId5"/>
    <p:sldId id="306" r:id="rId6"/>
    <p:sldId id="307" r:id="rId7"/>
    <p:sldId id="308" r:id="rId8"/>
    <p:sldId id="309" r:id="rId9"/>
    <p:sldId id="310" r:id="rId10"/>
    <p:sldId id="311" r:id="rId11"/>
  </p:sldIdLst>
  <p:sldSz cx="9144000" cy="6858000" type="screen4x3"/>
  <p:notesSz cx="6858000" cy="9296400"/>
  <p:embeddedFontLst>
    <p:embeddedFont>
      <p:font typeface="Play" panose="020B0604020202020204" charset="0"/>
      <p:regular r:id="rId13"/>
      <p:bold r:id="rId1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70" roundtripDataSignature="AMtx7mhv7S/uzWGdSvKu5c1xpIR9YhtqH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090E8FF-0AB1-4AF7-A0E0-2FB231E0E4C3}">
  <a:tblStyle styleId="{5090E8FF-0AB1-4AF7-A0E0-2FB231E0E4C3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057A0AE4-47A8-4157-98CC-0EF3AC631152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157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1.fntdata"/><Relationship Id="rId72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71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70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74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73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65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6200" y="0"/>
            <a:ext cx="2971800" cy="465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04900" y="696912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914400" y="4416425"/>
            <a:ext cx="5029200" cy="4183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31262"/>
            <a:ext cx="2971800" cy="465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6200" y="8831262"/>
            <a:ext cx="2971800" cy="465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g38339ebe75d_0_72:notes"/>
          <p:cNvSpPr txBox="1">
            <a:spLocks noGrp="1"/>
          </p:cNvSpPr>
          <p:nvPr>
            <p:ph type="body" idx="1"/>
          </p:nvPr>
        </p:nvSpPr>
        <p:spPr>
          <a:xfrm>
            <a:off x="685800" y="4415790"/>
            <a:ext cx="5486400" cy="4183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2" name="Google Shape;552;g38339ebe75d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g3835d76a9b3_0_0:notes"/>
          <p:cNvSpPr txBox="1">
            <a:spLocks noGrp="1"/>
          </p:cNvSpPr>
          <p:nvPr>
            <p:ph type="body" idx="1"/>
          </p:nvPr>
        </p:nvSpPr>
        <p:spPr>
          <a:xfrm>
            <a:off x="685800" y="4473893"/>
            <a:ext cx="5486400" cy="366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7" name="Google Shape;577;g3835d76a9b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382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Google Shape;583;g3835d76a9b3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4" name="Google Shape;584;g3835d76a9b3_0_14:notes"/>
          <p:cNvSpPr txBox="1">
            <a:spLocks noGrp="1"/>
          </p:cNvSpPr>
          <p:nvPr>
            <p:ph type="body" idx="1"/>
          </p:nvPr>
        </p:nvSpPr>
        <p:spPr>
          <a:xfrm>
            <a:off x="914400" y="4416425"/>
            <a:ext cx="5029200" cy="4183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5" name="Google Shape;585;g3835d76a9b3_0_14:notes"/>
          <p:cNvSpPr txBox="1">
            <a:spLocks noGrp="1"/>
          </p:cNvSpPr>
          <p:nvPr>
            <p:ph type="sldNum" idx="12"/>
          </p:nvPr>
        </p:nvSpPr>
        <p:spPr>
          <a:xfrm>
            <a:off x="3886200" y="8831262"/>
            <a:ext cx="2971800" cy="4650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/>
              <a:t>3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Google Shape;592;g3835d76a9b3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3" name="Google Shape;593;g3835d76a9b3_0_32:notes"/>
          <p:cNvSpPr txBox="1">
            <a:spLocks noGrp="1"/>
          </p:cNvSpPr>
          <p:nvPr>
            <p:ph type="body" idx="1"/>
          </p:nvPr>
        </p:nvSpPr>
        <p:spPr>
          <a:xfrm>
            <a:off x="914400" y="4416425"/>
            <a:ext cx="5029200" cy="4183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4" name="Google Shape;594;g3835d76a9b3_0_32:notes"/>
          <p:cNvSpPr txBox="1">
            <a:spLocks noGrp="1"/>
          </p:cNvSpPr>
          <p:nvPr>
            <p:ph type="sldNum" idx="12"/>
          </p:nvPr>
        </p:nvSpPr>
        <p:spPr>
          <a:xfrm>
            <a:off x="3886200" y="8831262"/>
            <a:ext cx="2971800" cy="4650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/>
              <a:t>4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Google Shape;601;g3835d76a9b3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2" name="Google Shape;602;g3835d76a9b3_0_42:notes"/>
          <p:cNvSpPr txBox="1">
            <a:spLocks noGrp="1"/>
          </p:cNvSpPr>
          <p:nvPr>
            <p:ph type="body" idx="1"/>
          </p:nvPr>
        </p:nvSpPr>
        <p:spPr>
          <a:xfrm>
            <a:off x="914400" y="4416425"/>
            <a:ext cx="5029200" cy="4183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3" name="Google Shape;603;g3835d76a9b3_0_42:notes"/>
          <p:cNvSpPr txBox="1">
            <a:spLocks noGrp="1"/>
          </p:cNvSpPr>
          <p:nvPr>
            <p:ph type="sldNum" idx="12"/>
          </p:nvPr>
        </p:nvSpPr>
        <p:spPr>
          <a:xfrm>
            <a:off x="3886200" y="8831262"/>
            <a:ext cx="2971800" cy="4650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/>
              <a:t>5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Google Shape;609;g3835d76a9b3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0" name="Google Shape;610;g3835d76a9b3_0_51:notes"/>
          <p:cNvSpPr txBox="1">
            <a:spLocks noGrp="1"/>
          </p:cNvSpPr>
          <p:nvPr>
            <p:ph type="body" idx="1"/>
          </p:nvPr>
        </p:nvSpPr>
        <p:spPr>
          <a:xfrm>
            <a:off x="914400" y="4416425"/>
            <a:ext cx="5029200" cy="4183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1" name="Google Shape;611;g3835d76a9b3_0_51:notes"/>
          <p:cNvSpPr txBox="1">
            <a:spLocks noGrp="1"/>
          </p:cNvSpPr>
          <p:nvPr>
            <p:ph type="sldNum" idx="12"/>
          </p:nvPr>
        </p:nvSpPr>
        <p:spPr>
          <a:xfrm>
            <a:off x="3886200" y="8831262"/>
            <a:ext cx="2971800" cy="4650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/>
              <a:t>6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Google Shape;619;g3835d76a9b3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0" name="Google Shape;620;g3835d76a9b3_0_62:notes"/>
          <p:cNvSpPr txBox="1">
            <a:spLocks noGrp="1"/>
          </p:cNvSpPr>
          <p:nvPr>
            <p:ph type="body" idx="1"/>
          </p:nvPr>
        </p:nvSpPr>
        <p:spPr>
          <a:xfrm>
            <a:off x="914400" y="4416425"/>
            <a:ext cx="5029200" cy="4183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1" name="Google Shape;621;g3835d76a9b3_0_62:notes"/>
          <p:cNvSpPr txBox="1">
            <a:spLocks noGrp="1"/>
          </p:cNvSpPr>
          <p:nvPr>
            <p:ph type="sldNum" idx="12"/>
          </p:nvPr>
        </p:nvSpPr>
        <p:spPr>
          <a:xfrm>
            <a:off x="3886200" y="8831262"/>
            <a:ext cx="2971800" cy="4650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/>
              <a:t>7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g3835d76a9b3_0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8" name="Google Shape;628;g3835d76a9b3_0_71:notes"/>
          <p:cNvSpPr txBox="1">
            <a:spLocks noGrp="1"/>
          </p:cNvSpPr>
          <p:nvPr>
            <p:ph type="body" idx="1"/>
          </p:nvPr>
        </p:nvSpPr>
        <p:spPr>
          <a:xfrm>
            <a:off x="914400" y="4416425"/>
            <a:ext cx="5029200" cy="4183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9" name="Google Shape;629;g3835d76a9b3_0_71:notes"/>
          <p:cNvSpPr txBox="1">
            <a:spLocks noGrp="1"/>
          </p:cNvSpPr>
          <p:nvPr>
            <p:ph type="sldNum" idx="12"/>
          </p:nvPr>
        </p:nvSpPr>
        <p:spPr>
          <a:xfrm>
            <a:off x="3886200" y="8831262"/>
            <a:ext cx="2971800" cy="4650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/>
              <a:t>8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Google Shape;635;g38339ebe75d_0_704:notes"/>
          <p:cNvSpPr txBox="1">
            <a:spLocks noGrp="1"/>
          </p:cNvSpPr>
          <p:nvPr>
            <p:ph type="body" idx="1"/>
          </p:nvPr>
        </p:nvSpPr>
        <p:spPr>
          <a:xfrm>
            <a:off x="685800" y="4473893"/>
            <a:ext cx="5486400" cy="366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6" name="Google Shape;636;g38339ebe75d_0_7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382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97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97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97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97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97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6"/>
          <p:cNvSpPr txBox="1"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6"/>
          <p:cNvSpPr txBox="1"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75" name="Google Shape;75;p116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6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6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8339ebe75d_0_951"/>
          <p:cNvSpPr txBox="1">
            <a:spLocks noGrp="1"/>
          </p:cNvSpPr>
          <p:nvPr>
            <p:ph type="ctrTitle"/>
          </p:nvPr>
        </p:nvSpPr>
        <p:spPr>
          <a:xfrm>
            <a:off x="1143000" y="1122363"/>
            <a:ext cx="6858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Play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g38339ebe75d_0_951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93" name="Google Shape;93;g38339ebe75d_0_951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g38339ebe75d_0_951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g38339ebe75d_0_951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38339ebe75d_0_963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g38339ebe75d_0_963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5" name="Google Shape;105;g38339ebe75d_0_96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g38339ebe75d_0_96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g38339ebe75d_0_96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98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98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98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98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01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01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101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101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01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01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08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08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08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11"/>
          <p:cNvSpPr txBox="1">
            <a:spLocks noGrp="1"/>
          </p:cNvSpPr>
          <p:nvPr>
            <p:ph type="title"/>
          </p:nvPr>
        </p:nvSpPr>
        <p:spPr>
          <a:xfrm rot="5400000">
            <a:off x="4623594" y="2285207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11"/>
          <p:cNvSpPr txBox="1">
            <a:spLocks noGrp="1"/>
          </p:cNvSpPr>
          <p:nvPr>
            <p:ph type="body" idx="1"/>
          </p:nvPr>
        </p:nvSpPr>
        <p:spPr>
          <a:xfrm rot="5400000">
            <a:off x="623094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11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11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11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12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12"/>
          <p:cNvSpPr txBox="1">
            <a:spLocks noGrp="1"/>
          </p:cNvSpPr>
          <p:nvPr>
            <p:ph type="body" idx="1"/>
          </p:nvPr>
        </p:nvSpPr>
        <p:spPr>
          <a:xfrm rot="5400000">
            <a:off x="2396332" y="57943"/>
            <a:ext cx="4351337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12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12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12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3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13"/>
          <p:cNvSpPr>
            <a:spLocks noGrp="1"/>
          </p:cNvSpPr>
          <p:nvPr>
            <p:ph type="pic" idx="2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52" name="Google Shape;52;p113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53" name="Google Shape;53;p113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13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13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14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14"/>
          <p:cNvSpPr txBox="1">
            <a:spLocks noGrp="1"/>
          </p:cNvSpPr>
          <p:nvPr>
            <p:ph type="body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59" name="Google Shape;59;p114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60" name="Google Shape;60;p114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14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14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15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15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66" name="Google Shape;66;p115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7" name="Google Shape;67;p115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68" name="Google Shape;68;p115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115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5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15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96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96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96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96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96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38339ebe75d_0_945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Play"/>
              <a:buNone/>
              <a:defRPr sz="4400" b="0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6" name="Google Shape;86;g38339ebe75d_0_945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7" name="Google Shape;87;g38339ebe75d_0_945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8" name="Google Shape;88;g38339ebe75d_0_945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9" name="Google Shape;89;g38339ebe75d_0_945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3" r:id="rId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n8n.io/workflows/categories/ai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n8n.io/workflows/2740-basic-automatic-gmail-email-labelling-with-openai-and-gmail-api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microsoft.com/en-us/microsoft-copilot/blog/copilot-studio/introducing-agent-flows-transforming-automation-with-ai-first-workflows/?utm_source=chatgpt.com" TargetMode="External"/><Relationship Id="rId3" Type="http://schemas.openxmlformats.org/officeDocument/2006/relationships/hyperlink" Target="https://github.com/openai/openai-agents-python?utm_source=chatgpt.com" TargetMode="External"/><Relationship Id="rId7" Type="http://schemas.openxmlformats.org/officeDocument/2006/relationships/hyperlink" Target="https://en.wikipedia.org/wiki/Google_AI_Studio?utm_source=chatgpt.com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cloud.google.com/workflows?utm_source=chatgpt.com" TargetMode="External"/><Relationship Id="rId5" Type="http://schemas.openxmlformats.org/officeDocument/2006/relationships/hyperlink" Target="https://www.reuters.com/technology/artificial-intelligence/openai-unveils-tool-automate-web-tasks-ai-agents-take-center-stage-2025-01-23/?utm_source=chatgpt.com" TargetMode="External"/><Relationship Id="rId4" Type="http://schemas.openxmlformats.org/officeDocument/2006/relationships/hyperlink" Target="https://en.wikipedia.org/wiki/OpenAI_Operator?utm_source=chatgpt.com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microsoft.com/en-us/microsoft-copilot/blog/copilot-studio/introducing-agent-flows-transforming-automation-with-ai-first-workflows/?utm_source=chatgpt.com" TargetMode="External"/><Relationship Id="rId3" Type="http://schemas.openxmlformats.org/officeDocument/2006/relationships/hyperlink" Target="https://github.com/openai/openai-agents-python?utm_source=chatgpt.com" TargetMode="External"/><Relationship Id="rId7" Type="http://schemas.openxmlformats.org/officeDocument/2006/relationships/hyperlink" Target="https://en.wikipedia.org/wiki/Google_AI_Studio?utm_source=chatgpt.com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cloud.google.com/workflows?utm_source=chatgpt.com" TargetMode="External"/><Relationship Id="rId5" Type="http://schemas.openxmlformats.org/officeDocument/2006/relationships/hyperlink" Target="https://www.reuters.com/technology/artificial-intelligence/openai-unveils-tool-automate-web-tasks-ai-agents-take-center-stage-2025-01-23/?utm_source=chatgpt.com" TargetMode="External"/><Relationship Id="rId4" Type="http://schemas.openxmlformats.org/officeDocument/2006/relationships/hyperlink" Target="https://en.wikipedia.org/wiki/OpenAI_Operator?utm_source=chatgpt.com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g38339ebe75d_0_72"/>
          <p:cNvSpPr txBox="1">
            <a:spLocks noGrp="1"/>
          </p:cNvSpPr>
          <p:nvPr>
            <p:ph type="ctrTitle"/>
          </p:nvPr>
        </p:nvSpPr>
        <p:spPr>
          <a:xfrm>
            <a:off x="203479" y="5197517"/>
            <a:ext cx="8327400" cy="14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Play"/>
              <a:buNone/>
            </a:pPr>
            <a:r>
              <a:rPr lang="en-US" sz="4400" b="1"/>
              <a:t>n8n </a:t>
            </a:r>
            <a:r>
              <a:rPr lang="en-US" sz="4800" b="1"/>
              <a:t>AI Workflow</a:t>
            </a:r>
            <a:r>
              <a:rPr lang="en-US" sz="4400" b="1"/>
              <a:t> </a:t>
            </a:r>
            <a:br>
              <a:rPr lang="en-US" sz="2400"/>
            </a:br>
            <a:r>
              <a:rPr lang="en-US" sz="2400"/>
              <a:t>with Custom Multi-Modal (image + text) Gemini Model to Base Model Spanish Translation</a:t>
            </a:r>
            <a:endParaRPr/>
          </a:p>
        </p:txBody>
      </p:sp>
      <p:sp>
        <p:nvSpPr>
          <p:cNvPr id="555" name="Google Shape;555;g38339ebe75d_0_72"/>
          <p:cNvSpPr/>
          <p:nvPr/>
        </p:nvSpPr>
        <p:spPr>
          <a:xfrm>
            <a:off x="472595" y="629042"/>
            <a:ext cx="912900" cy="859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6" name="Google Shape;556;g38339ebe75d_0_72"/>
          <p:cNvSpPr/>
          <p:nvPr/>
        </p:nvSpPr>
        <p:spPr>
          <a:xfrm>
            <a:off x="1382762" y="635538"/>
            <a:ext cx="510300" cy="849600"/>
          </a:xfrm>
          <a:prstGeom prst="rtTriangle">
            <a:avLst/>
          </a:prstGeom>
          <a:solidFill>
            <a:srgbClr val="0C233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7" name="Google Shape;557;g38339ebe75d_0_72"/>
          <p:cNvSpPr/>
          <p:nvPr/>
        </p:nvSpPr>
        <p:spPr>
          <a:xfrm rot="-5400000" flipH="1">
            <a:off x="664157" y="1286480"/>
            <a:ext cx="1371600" cy="1767583"/>
          </a:xfrm>
          <a:custGeom>
            <a:avLst/>
            <a:gdLst/>
            <a:ahLst/>
            <a:cxnLst/>
            <a:rect l="l" t="t" r="r" b="b"/>
            <a:pathLst>
              <a:path w="1371600" h="2356777" extrusionOk="0">
                <a:moveTo>
                  <a:pt x="0" y="0"/>
                </a:moveTo>
                <a:lnTo>
                  <a:pt x="0" y="1216152"/>
                </a:lnTo>
                <a:lnTo>
                  <a:pt x="4495" y="1216152"/>
                </a:lnTo>
                <a:lnTo>
                  <a:pt x="4495" y="2356777"/>
                </a:lnTo>
                <a:lnTo>
                  <a:pt x="1367105" y="2356777"/>
                </a:lnTo>
                <a:lnTo>
                  <a:pt x="1367105" y="1216152"/>
                </a:lnTo>
                <a:lnTo>
                  <a:pt x="1371600" y="1216152"/>
                </a:lnTo>
                <a:lnTo>
                  <a:pt x="1367105" y="1212166"/>
                </a:lnTo>
                <a:lnTo>
                  <a:pt x="1367105" y="1210176"/>
                </a:lnTo>
                <a:lnTo>
                  <a:pt x="1364860" y="1210176"/>
                </a:lnTo>
                <a:close/>
              </a:path>
            </a:pathLst>
          </a:custGeom>
          <a:solidFill>
            <a:srgbClr val="AEAEA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8" name="Google Shape;558;g38339ebe75d_0_72"/>
          <p:cNvSpPr/>
          <p:nvPr/>
        </p:nvSpPr>
        <p:spPr>
          <a:xfrm>
            <a:off x="3716937" y="1477941"/>
            <a:ext cx="819300" cy="1371600"/>
          </a:xfrm>
          <a:prstGeom prst="rtTriangle">
            <a:avLst/>
          </a:prstGeom>
          <a:solidFill>
            <a:srgbClr val="0C233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9" name="Google Shape;559;g38339ebe75d_0_72"/>
          <p:cNvSpPr/>
          <p:nvPr/>
        </p:nvSpPr>
        <p:spPr>
          <a:xfrm>
            <a:off x="466181" y="2829046"/>
            <a:ext cx="1755000" cy="1911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0" name="Google Shape;560;g38339ebe75d_0_72"/>
          <p:cNvSpPr/>
          <p:nvPr/>
        </p:nvSpPr>
        <p:spPr>
          <a:xfrm rot="5400000">
            <a:off x="4869078" y="3046530"/>
            <a:ext cx="1911000" cy="148530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1" name="Google Shape;561;g38339ebe75d_0_72"/>
          <p:cNvSpPr/>
          <p:nvPr/>
        </p:nvSpPr>
        <p:spPr>
          <a:xfrm>
            <a:off x="5089327" y="673132"/>
            <a:ext cx="1485600" cy="2164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2" name="Google Shape;562;g38339ebe75d_0_72"/>
          <p:cNvSpPr/>
          <p:nvPr/>
        </p:nvSpPr>
        <p:spPr>
          <a:xfrm rot="5400000" flipH="1">
            <a:off x="6306941" y="939133"/>
            <a:ext cx="1398900" cy="86280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3" name="Google Shape;563;g38339ebe75d_0_72"/>
          <p:cNvSpPr/>
          <p:nvPr/>
        </p:nvSpPr>
        <p:spPr>
          <a:xfrm>
            <a:off x="3046137" y="2850674"/>
            <a:ext cx="2037000" cy="1902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4" name="Google Shape;564;g38339ebe75d_0_72"/>
          <p:cNvSpPr/>
          <p:nvPr/>
        </p:nvSpPr>
        <p:spPr>
          <a:xfrm rot="-5400000" flipH="1">
            <a:off x="1684681" y="3387612"/>
            <a:ext cx="1911000" cy="825600"/>
          </a:xfrm>
          <a:prstGeom prst="rtTriangle">
            <a:avLst/>
          </a:prstGeom>
          <a:solidFill>
            <a:srgbClr val="AEAEA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5" name="Google Shape;565;g38339ebe75d_0_72"/>
          <p:cNvSpPr/>
          <p:nvPr/>
        </p:nvSpPr>
        <p:spPr>
          <a:xfrm>
            <a:off x="1824083" y="1485831"/>
            <a:ext cx="1902900" cy="1371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66" name="Google Shape;566;g38339ebe75d_0_72" descr="Hopsworks AI Lakehouse + Vertex AI ..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99327" y="1802557"/>
            <a:ext cx="1616404" cy="569014"/>
          </a:xfrm>
          <a:prstGeom prst="rect">
            <a:avLst/>
          </a:prstGeom>
          <a:noFill/>
          <a:ln>
            <a:noFill/>
          </a:ln>
        </p:spPr>
      </p:pic>
      <p:pic>
        <p:nvPicPr>
          <p:cNvPr id="567" name="Google Shape;567;g38339ebe75d_0_7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91984" y="3341478"/>
            <a:ext cx="1797117" cy="718847"/>
          </a:xfrm>
          <a:prstGeom prst="rect">
            <a:avLst/>
          </a:prstGeom>
          <a:noFill/>
          <a:ln>
            <a:noFill/>
          </a:ln>
        </p:spPr>
      </p:pic>
      <p:sp>
        <p:nvSpPr>
          <p:cNvPr id="568" name="Google Shape;568;g38339ebe75d_0_72"/>
          <p:cNvSpPr/>
          <p:nvPr/>
        </p:nvSpPr>
        <p:spPr>
          <a:xfrm>
            <a:off x="6567454" y="2069831"/>
            <a:ext cx="2092500" cy="2637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9" name="Google Shape;569;g38339ebe75d_0_72"/>
          <p:cNvSpPr/>
          <p:nvPr/>
        </p:nvSpPr>
        <p:spPr>
          <a:xfrm flipH="1">
            <a:off x="6324600" y="4724529"/>
            <a:ext cx="244200" cy="406500"/>
          </a:xfrm>
          <a:prstGeom prst="rtTriangle">
            <a:avLst/>
          </a:prstGeom>
          <a:solidFill>
            <a:srgbClr val="FF004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70" name="Google Shape;570;g38339ebe75d_0_7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258675" y="847008"/>
            <a:ext cx="1146659" cy="1433323"/>
          </a:xfrm>
          <a:prstGeom prst="rect">
            <a:avLst/>
          </a:prstGeom>
          <a:noFill/>
          <a:ln>
            <a:noFill/>
          </a:ln>
        </p:spPr>
      </p:pic>
      <p:pic>
        <p:nvPicPr>
          <p:cNvPr id="571" name="Google Shape;571;g38339ebe75d_0_7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66165" y="765339"/>
            <a:ext cx="866344" cy="433172"/>
          </a:xfrm>
          <a:prstGeom prst="rect">
            <a:avLst/>
          </a:prstGeom>
          <a:noFill/>
          <a:ln>
            <a:noFill/>
          </a:ln>
        </p:spPr>
      </p:pic>
      <p:sp>
        <p:nvSpPr>
          <p:cNvPr id="572" name="Google Shape;572;g38339ebe75d_0_72"/>
          <p:cNvSpPr txBox="1">
            <a:spLocks noGrp="1"/>
          </p:cNvSpPr>
          <p:nvPr>
            <p:ph type="subTitle" idx="1"/>
          </p:nvPr>
        </p:nvSpPr>
        <p:spPr>
          <a:xfrm>
            <a:off x="6744029" y="892968"/>
            <a:ext cx="2101200" cy="9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47500" lnSpcReduction="2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r>
              <a:rPr lang="en-US" sz="4100" b="1" dirty="0" err="1"/>
              <a:t>Worflow</a:t>
            </a:r>
            <a:r>
              <a:rPr lang="en-US" sz="4100" b="1" dirty="0"/>
              <a:t> by Naman Rajani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r>
              <a:rPr lang="en-US" dirty="0"/>
              <a:t>CS graduate student, iLab, CSUEB</a:t>
            </a:r>
            <a:endParaRPr dirty="0"/>
          </a:p>
        </p:txBody>
      </p:sp>
      <p:pic>
        <p:nvPicPr>
          <p:cNvPr id="573" name="Google Shape;573;g38339ebe75d_0_72" descr="Google Gemini Logo Icon Print. Art ..."/>
          <p:cNvPicPr preferRelativeResize="0"/>
          <p:nvPr/>
        </p:nvPicPr>
        <p:blipFill rotWithShape="1">
          <a:blip r:embed="rId7">
            <a:alphaModFix/>
          </a:blip>
          <a:srcRect l="7891" t="6823" r="4527" b="6363"/>
          <a:stretch/>
        </p:blipFill>
        <p:spPr>
          <a:xfrm>
            <a:off x="661686" y="2906201"/>
            <a:ext cx="1407720" cy="1395426"/>
          </a:xfrm>
          <a:prstGeom prst="rect">
            <a:avLst/>
          </a:prstGeom>
          <a:noFill/>
          <a:ln>
            <a:noFill/>
          </a:ln>
        </p:spPr>
      </p:pic>
      <p:pic>
        <p:nvPicPr>
          <p:cNvPr id="574" name="Google Shape;574;g38339ebe75d_0_72" descr="Google Cloud Logo PNG Vector, Icon Free ..."/>
          <p:cNvPicPr preferRelativeResize="0"/>
          <p:nvPr/>
        </p:nvPicPr>
        <p:blipFill rotWithShape="1">
          <a:blip r:embed="rId8">
            <a:alphaModFix/>
          </a:blip>
          <a:srcRect l="11663" t="21793" r="9422" b="22412"/>
          <a:stretch/>
        </p:blipFill>
        <p:spPr>
          <a:xfrm>
            <a:off x="6907114" y="2574332"/>
            <a:ext cx="1628707" cy="15354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g3835d76a9b3_0_0"/>
          <p:cNvSpPr txBox="1">
            <a:spLocks noGrp="1"/>
          </p:cNvSpPr>
          <p:nvPr>
            <p:ph type="title"/>
          </p:nvPr>
        </p:nvSpPr>
        <p:spPr>
          <a:xfrm>
            <a:off x="-34325" y="0"/>
            <a:ext cx="9212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/>
              <a:t>AI workflows and n8n</a:t>
            </a:r>
            <a:endParaRPr/>
          </a:p>
        </p:txBody>
      </p:sp>
      <p:sp>
        <p:nvSpPr>
          <p:cNvPr id="580" name="Google Shape;580;g3835d76a9b3_0_0"/>
          <p:cNvSpPr txBox="1">
            <a:spLocks noGrp="1"/>
          </p:cNvSpPr>
          <p:nvPr>
            <p:ph type="body" idx="1"/>
          </p:nvPr>
        </p:nvSpPr>
        <p:spPr>
          <a:xfrm>
            <a:off x="151075" y="3610075"/>
            <a:ext cx="8841900" cy="314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700">
                <a:latin typeface="Arial"/>
                <a:ea typeface="Arial"/>
                <a:cs typeface="Arial"/>
                <a:sym typeface="Arial"/>
              </a:rPr>
              <a:t>n8n you can chain together nodes such as:</a:t>
            </a:r>
            <a:endParaRPr sz="1700">
              <a:latin typeface="Arial"/>
              <a:ea typeface="Arial"/>
              <a:cs typeface="Arial"/>
              <a:sym typeface="Arial"/>
            </a:endParaRPr>
          </a:p>
          <a:p>
            <a:pPr marL="457200" lvl="0" indent="-3365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700"/>
              <a:buChar char="●"/>
            </a:pPr>
            <a:r>
              <a:rPr lang="en-US" sz="1700" b="1">
                <a:latin typeface="Arial"/>
                <a:ea typeface="Arial"/>
                <a:cs typeface="Arial"/>
                <a:sym typeface="Arial"/>
              </a:rPr>
              <a:t>Input/Trigger nodes</a:t>
            </a:r>
            <a:r>
              <a:rPr lang="en-US" sz="1700">
                <a:latin typeface="Arial"/>
                <a:ea typeface="Arial"/>
                <a:cs typeface="Arial"/>
                <a:sym typeface="Arial"/>
              </a:rPr>
              <a:t>: A new email arrives, a form is submitted, or a file is uploaded.</a:t>
            </a:r>
            <a:br>
              <a:rPr lang="en-US" sz="1700">
                <a:latin typeface="Arial"/>
                <a:ea typeface="Arial"/>
                <a:cs typeface="Arial"/>
                <a:sym typeface="Arial"/>
              </a:rPr>
            </a:br>
            <a:endParaRPr sz="1700">
              <a:latin typeface="Arial"/>
              <a:ea typeface="Arial"/>
              <a:cs typeface="Arial"/>
              <a:sym typeface="Arial"/>
            </a:endParaRPr>
          </a:p>
          <a:p>
            <a:pPr marL="45720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-US" sz="1700" b="1">
                <a:latin typeface="Arial"/>
                <a:ea typeface="Arial"/>
                <a:cs typeface="Arial"/>
                <a:sym typeface="Arial"/>
              </a:rPr>
              <a:t>Processing nodes</a:t>
            </a:r>
            <a:r>
              <a:rPr lang="en-US" sz="1700">
                <a:latin typeface="Arial"/>
                <a:ea typeface="Arial"/>
                <a:cs typeface="Arial"/>
                <a:sym typeface="Arial"/>
              </a:rPr>
              <a:t>: Send the text to an LLM (OpenAI, Hugging Face, etc.) for summarization, classification, or generation.</a:t>
            </a:r>
            <a:br>
              <a:rPr lang="en-US" sz="1700">
                <a:latin typeface="Arial"/>
                <a:ea typeface="Arial"/>
                <a:cs typeface="Arial"/>
                <a:sym typeface="Arial"/>
              </a:rPr>
            </a:br>
            <a:endParaRPr sz="1700">
              <a:latin typeface="Arial"/>
              <a:ea typeface="Arial"/>
              <a:cs typeface="Arial"/>
              <a:sym typeface="Arial"/>
            </a:endParaRPr>
          </a:p>
          <a:p>
            <a:pPr marL="45720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-US" sz="1700" b="1">
                <a:latin typeface="Arial"/>
                <a:ea typeface="Arial"/>
                <a:cs typeface="Arial"/>
                <a:sym typeface="Arial"/>
              </a:rPr>
              <a:t>Logic/Control nodes</a:t>
            </a:r>
            <a:r>
              <a:rPr lang="en-US" sz="1700">
                <a:latin typeface="Arial"/>
                <a:ea typeface="Arial"/>
                <a:cs typeface="Arial"/>
                <a:sym typeface="Arial"/>
              </a:rPr>
              <a:t>: Apply filters, conditions, or loops to handle different scenarios.</a:t>
            </a:r>
            <a:br>
              <a:rPr lang="en-US" sz="1700">
                <a:latin typeface="Arial"/>
                <a:ea typeface="Arial"/>
                <a:cs typeface="Arial"/>
                <a:sym typeface="Arial"/>
              </a:rPr>
            </a:br>
            <a:endParaRPr sz="1700">
              <a:latin typeface="Arial"/>
              <a:ea typeface="Arial"/>
              <a:cs typeface="Arial"/>
              <a:sym typeface="Arial"/>
            </a:endParaRPr>
          </a:p>
          <a:p>
            <a:pPr marL="45720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-US" sz="1700" b="1">
                <a:latin typeface="Arial"/>
                <a:ea typeface="Arial"/>
                <a:cs typeface="Arial"/>
                <a:sym typeface="Arial"/>
              </a:rPr>
              <a:t>Output/Action nodes</a:t>
            </a:r>
            <a:r>
              <a:rPr lang="en-US" sz="1700">
                <a:latin typeface="Arial"/>
                <a:ea typeface="Arial"/>
                <a:cs typeface="Arial"/>
                <a:sym typeface="Arial"/>
              </a:rPr>
              <a:t>: Save results to a database, post to Slack, send an email, or update a CRM.</a:t>
            </a:r>
            <a:endParaRPr sz="1700"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400" b="1"/>
          </a:p>
        </p:txBody>
      </p:sp>
      <p:pic>
        <p:nvPicPr>
          <p:cNvPr id="581" name="Google Shape;581;g3835d76a9b3_0_0"/>
          <p:cNvPicPr preferRelativeResize="0"/>
          <p:nvPr/>
        </p:nvPicPr>
        <p:blipFill rotWithShape="1">
          <a:blip r:embed="rId3">
            <a:alphaModFix/>
          </a:blip>
          <a:srcRect l="17777" t="21823" r="7304" b="8050"/>
          <a:stretch/>
        </p:blipFill>
        <p:spPr>
          <a:xfrm>
            <a:off x="4351475" y="1018000"/>
            <a:ext cx="4505476" cy="24951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Google Shape;587;g3835d76a9b3_0_14"/>
          <p:cNvSpPr txBox="1">
            <a:spLocks noGrp="1"/>
          </p:cNvSpPr>
          <p:nvPr>
            <p:ph type="title"/>
          </p:nvPr>
        </p:nvSpPr>
        <p:spPr>
          <a:xfrm>
            <a:off x="186650" y="0"/>
            <a:ext cx="5547900" cy="1360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AI Workflow: smart processing of new customer support ticket</a:t>
            </a:r>
            <a:endParaRPr/>
          </a:p>
        </p:txBody>
      </p:sp>
      <p:sp>
        <p:nvSpPr>
          <p:cNvPr id="588" name="Google Shape;588;g3835d76a9b3_0_14"/>
          <p:cNvSpPr txBox="1">
            <a:spLocks noGrp="1"/>
          </p:cNvSpPr>
          <p:nvPr>
            <p:ph type="body" idx="1"/>
          </p:nvPr>
        </p:nvSpPr>
        <p:spPr>
          <a:xfrm>
            <a:off x="186650" y="1825750"/>
            <a:ext cx="5547900" cy="4895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 b="1">
                <a:latin typeface="Arial"/>
                <a:ea typeface="Arial"/>
                <a:cs typeface="Arial"/>
                <a:sym typeface="Arial"/>
              </a:rPr>
              <a:t>Trigger:</a:t>
            </a:r>
            <a:r>
              <a:rPr lang="en-US" sz="2000">
                <a:latin typeface="Arial"/>
                <a:ea typeface="Arial"/>
                <a:cs typeface="Arial"/>
                <a:sym typeface="Arial"/>
              </a:rPr>
              <a:t> New customer support ticket is created.</a:t>
            </a:r>
            <a:br>
              <a:rPr lang="en-US" sz="2000">
                <a:latin typeface="Arial"/>
                <a:ea typeface="Arial"/>
                <a:cs typeface="Arial"/>
                <a:sym typeface="Arial"/>
              </a:rPr>
            </a:b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 b="1">
                <a:latin typeface="Arial"/>
                <a:ea typeface="Arial"/>
                <a:cs typeface="Arial"/>
                <a:sym typeface="Arial"/>
              </a:rPr>
              <a:t>AI Step:</a:t>
            </a:r>
            <a:r>
              <a:rPr lang="en-US" sz="2000">
                <a:latin typeface="Arial"/>
                <a:ea typeface="Arial"/>
                <a:cs typeface="Arial"/>
                <a:sym typeface="Arial"/>
              </a:rPr>
              <a:t> Send ticket text to GPT for sentiment analysis and auto-tagging.</a:t>
            </a:r>
            <a:br>
              <a:rPr lang="en-US" sz="2000">
                <a:latin typeface="Arial"/>
                <a:ea typeface="Arial"/>
                <a:cs typeface="Arial"/>
                <a:sym typeface="Arial"/>
              </a:rPr>
            </a:b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 b="1">
                <a:latin typeface="Arial"/>
                <a:ea typeface="Arial"/>
                <a:cs typeface="Arial"/>
                <a:sym typeface="Arial"/>
              </a:rPr>
              <a:t>Decision Logic:</a:t>
            </a:r>
            <a:r>
              <a:rPr lang="en-US" sz="2000">
                <a:latin typeface="Arial"/>
                <a:ea typeface="Arial"/>
                <a:cs typeface="Arial"/>
                <a:sym typeface="Arial"/>
              </a:rPr>
              <a:t> If sentiment is “angry,” escalate to a human immediately; otherwise, generate a draft response.</a:t>
            </a:r>
            <a:br>
              <a:rPr lang="en-US" sz="2000">
                <a:latin typeface="Arial"/>
                <a:ea typeface="Arial"/>
                <a:cs typeface="Arial"/>
                <a:sym typeface="Arial"/>
              </a:rPr>
            </a:b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 b="1">
                <a:latin typeface="Arial"/>
                <a:ea typeface="Arial"/>
                <a:cs typeface="Arial"/>
                <a:sym typeface="Arial"/>
              </a:rPr>
              <a:t>Action:</a:t>
            </a:r>
            <a:r>
              <a:rPr lang="en-US" sz="2000">
                <a:latin typeface="Arial"/>
                <a:ea typeface="Arial"/>
                <a:cs typeface="Arial"/>
                <a:sym typeface="Arial"/>
              </a:rPr>
              <a:t> Post the result in Slack and log the response in a database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750"/>
              </a:spcBef>
              <a:spcAft>
                <a:spcPts val="0"/>
              </a:spcAft>
              <a:buNone/>
            </a:pPr>
            <a:endParaRPr sz="3000"/>
          </a:p>
        </p:txBody>
      </p:sp>
      <p:sp>
        <p:nvSpPr>
          <p:cNvPr id="589" name="Google Shape;589;g3835d76a9b3_0_14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  <p:pic>
        <p:nvPicPr>
          <p:cNvPr id="590" name="Google Shape;590;g3835d76a9b3_0_14"/>
          <p:cNvPicPr preferRelativeResize="0"/>
          <p:nvPr/>
        </p:nvPicPr>
        <p:blipFill rotWithShape="1">
          <a:blip r:embed="rId3">
            <a:alphaModFix/>
          </a:blip>
          <a:srcRect l="15134" t="3119" r="13747"/>
          <a:stretch/>
        </p:blipFill>
        <p:spPr>
          <a:xfrm>
            <a:off x="5860963" y="0"/>
            <a:ext cx="3251374" cy="66441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1DC7F2E-F3D1-FBC5-A71A-2A987BD65E50}"/>
              </a:ext>
            </a:extLst>
          </p:cNvPr>
          <p:cNvSpPr txBox="1"/>
          <p:nvPr/>
        </p:nvSpPr>
        <p:spPr>
          <a:xfrm>
            <a:off x="1614744" y="1052423"/>
            <a:ext cx="33365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highlight>
                  <a:srgbClr val="FFFF00"/>
                </a:highlight>
              </a:rPr>
              <a:t>***** Example *******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g3835d76a9b3_0_32"/>
          <p:cNvSpPr txBox="1">
            <a:spLocks noGrp="1"/>
          </p:cNvSpPr>
          <p:nvPr>
            <p:ph type="title"/>
          </p:nvPr>
        </p:nvSpPr>
        <p:spPr>
          <a:xfrm>
            <a:off x="572150" y="-201950"/>
            <a:ext cx="78867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700"/>
              <a:t>n8n has AI </a:t>
            </a:r>
            <a:r>
              <a:rPr lang="en-US" sz="3700" u="sng">
                <a:solidFill>
                  <a:schemeClr val="hlink"/>
                </a:solidFill>
                <a:hlinkClick r:id="rId3"/>
              </a:rPr>
              <a:t>templates</a:t>
            </a:r>
            <a:r>
              <a:rPr lang="en-US" sz="3700"/>
              <a:t> (free)</a:t>
            </a:r>
            <a:endParaRPr sz="3700"/>
          </a:p>
        </p:txBody>
      </p:sp>
      <p:sp>
        <p:nvSpPr>
          <p:cNvPr id="597" name="Google Shape;597;g3835d76a9b3_0_32"/>
          <p:cNvSpPr txBox="1">
            <a:spLocks noGrp="1"/>
          </p:cNvSpPr>
          <p:nvPr>
            <p:ph type="body" idx="1"/>
          </p:nvPr>
        </p:nvSpPr>
        <p:spPr>
          <a:xfrm>
            <a:off x="130250" y="1231875"/>
            <a:ext cx="8770500" cy="4873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750"/>
              </a:spcBef>
              <a:spcAft>
                <a:spcPts val="0"/>
              </a:spcAft>
              <a:buNone/>
            </a:pPr>
            <a:r>
              <a:rPr lang="en-US" sz="4100" b="1">
                <a:solidFill>
                  <a:srgbClr val="6F87A0"/>
                </a:solidFill>
                <a:highlight>
                  <a:srgbClr val="0E0918"/>
                </a:highlight>
                <a:latin typeface="Arial"/>
                <a:ea typeface="Arial"/>
                <a:cs typeface="Arial"/>
                <a:sym typeface="Arial"/>
              </a:rPr>
              <a:t>Top 3799 AI automation workflows</a:t>
            </a:r>
            <a:endParaRPr sz="4100" b="1">
              <a:solidFill>
                <a:srgbClr val="6F87A0"/>
              </a:solidFill>
              <a:highlight>
                <a:srgbClr val="0E0918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75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8" name="Google Shape;598;g3835d76a9b3_0_32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  <p:pic>
        <p:nvPicPr>
          <p:cNvPr id="599" name="Google Shape;599;g3835d76a9b3_0_32"/>
          <p:cNvPicPr preferRelativeResize="0"/>
          <p:nvPr/>
        </p:nvPicPr>
        <p:blipFill rotWithShape="1">
          <a:blip r:embed="rId4">
            <a:alphaModFix/>
          </a:blip>
          <a:srcRect l="11725" t="24319" r="12182" b="-818"/>
          <a:stretch/>
        </p:blipFill>
        <p:spPr>
          <a:xfrm>
            <a:off x="1072175" y="2169175"/>
            <a:ext cx="6957826" cy="3752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Google Shape;605;g3835d76a9b3_0_42"/>
          <p:cNvSpPr txBox="1">
            <a:spLocks noGrp="1"/>
          </p:cNvSpPr>
          <p:nvPr>
            <p:ph type="title"/>
          </p:nvPr>
        </p:nvSpPr>
        <p:spPr>
          <a:xfrm>
            <a:off x="98127" y="-72620"/>
            <a:ext cx="91440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dirty="0"/>
              <a:t>Template : </a:t>
            </a:r>
            <a:r>
              <a:rPr lang="en-US" sz="2050" u="sng" dirty="0">
                <a:solidFill>
                  <a:schemeClr val="hlink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  <a:hlinkClick r:id="rId3"/>
              </a:rPr>
              <a:t>Basic Automatic Gmail Email Labelling with OpenAI &amp;Gmail API</a:t>
            </a:r>
            <a:endParaRPr sz="2500" dirty="0">
              <a:highlight>
                <a:srgbClr val="FFFF00"/>
              </a:highlight>
            </a:endParaRPr>
          </a:p>
        </p:txBody>
      </p:sp>
      <p:sp>
        <p:nvSpPr>
          <p:cNvPr id="606" name="Google Shape;606;g3835d76a9b3_0_42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  <p:pic>
        <p:nvPicPr>
          <p:cNvPr id="607" name="Google Shape;607;g3835d76a9b3_0_42"/>
          <p:cNvPicPr preferRelativeResize="0"/>
          <p:nvPr/>
        </p:nvPicPr>
        <p:blipFill rotWithShape="1">
          <a:blip r:embed="rId4">
            <a:alphaModFix/>
          </a:blip>
          <a:srcRect l="36044" t="21948" r="4317"/>
          <a:stretch/>
        </p:blipFill>
        <p:spPr>
          <a:xfrm>
            <a:off x="273749" y="1468775"/>
            <a:ext cx="8587925" cy="538922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81E94B9-91F8-2120-6492-98CEC744E32A}"/>
              </a:ext>
            </a:extLst>
          </p:cNvPr>
          <p:cNvSpPr txBox="1"/>
          <p:nvPr/>
        </p:nvSpPr>
        <p:spPr>
          <a:xfrm>
            <a:off x="3579731" y="899262"/>
            <a:ext cx="33365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highlight>
                  <a:srgbClr val="FFFF00"/>
                </a:highlight>
              </a:rPr>
              <a:t>***** Example *******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Google Shape;613;g3835d76a9b3_0_51"/>
          <p:cNvSpPr txBox="1">
            <a:spLocks noGrp="1"/>
          </p:cNvSpPr>
          <p:nvPr>
            <p:ph type="title"/>
          </p:nvPr>
        </p:nvSpPr>
        <p:spPr>
          <a:xfrm>
            <a:off x="102650" y="-91125"/>
            <a:ext cx="91440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/>
              <a:t>Multi-modal (vision + text) Chat input Processed by fine-tuned Gemini Model &amp; Output Translated to Spanish</a:t>
            </a:r>
            <a:endParaRPr sz="3000"/>
          </a:p>
        </p:txBody>
      </p:sp>
      <p:sp>
        <p:nvSpPr>
          <p:cNvPr id="614" name="Google Shape;614;g3835d76a9b3_0_51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  <p:pic>
        <p:nvPicPr>
          <p:cNvPr id="615" name="Google Shape;615;g3835d76a9b3_0_51"/>
          <p:cNvPicPr preferRelativeResize="0"/>
          <p:nvPr/>
        </p:nvPicPr>
        <p:blipFill rotWithShape="1">
          <a:blip r:embed="rId3">
            <a:alphaModFix/>
          </a:blip>
          <a:srcRect l="33706" t="28465" r="24504" b="13404"/>
          <a:stretch/>
        </p:blipFill>
        <p:spPr>
          <a:xfrm>
            <a:off x="3995124" y="1234575"/>
            <a:ext cx="4929226" cy="3678501"/>
          </a:xfrm>
          <a:prstGeom prst="rect">
            <a:avLst/>
          </a:prstGeom>
          <a:noFill/>
          <a:ln>
            <a:noFill/>
          </a:ln>
        </p:spPr>
      </p:pic>
      <p:sp>
        <p:nvSpPr>
          <p:cNvPr id="616" name="Google Shape;616;g3835d76a9b3_0_51"/>
          <p:cNvSpPr txBox="1"/>
          <p:nvPr/>
        </p:nvSpPr>
        <p:spPr>
          <a:xfrm>
            <a:off x="167725" y="1297475"/>
            <a:ext cx="3827400" cy="557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None/>
            </a:pPr>
            <a:r>
              <a:rPr lang="en-US" sz="2300" b="1" dirty="0">
                <a:solidFill>
                  <a:schemeClr val="dk1"/>
                </a:solidFill>
              </a:rPr>
              <a:t>Trigger:</a:t>
            </a:r>
            <a:r>
              <a:rPr lang="en-US" sz="2300" dirty="0">
                <a:solidFill>
                  <a:schemeClr val="dk1"/>
                </a:solidFill>
              </a:rPr>
              <a:t> User enters in image and Q (VQA task)</a:t>
            </a:r>
            <a:br>
              <a:rPr lang="en-US" sz="2300" dirty="0">
                <a:solidFill>
                  <a:schemeClr val="dk1"/>
                </a:solidFill>
              </a:rPr>
            </a:br>
            <a:endParaRPr sz="23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None/>
            </a:pPr>
            <a:r>
              <a:rPr lang="en-US" sz="2300" b="1" dirty="0">
                <a:solidFill>
                  <a:schemeClr val="dk1"/>
                </a:solidFill>
              </a:rPr>
              <a:t>AI Step 1:</a:t>
            </a:r>
            <a:r>
              <a:rPr lang="en-US" sz="2300" dirty="0">
                <a:solidFill>
                  <a:schemeClr val="dk1"/>
                </a:solidFill>
              </a:rPr>
              <a:t> send </a:t>
            </a:r>
            <a:r>
              <a:rPr lang="en-US" sz="2300" dirty="0" err="1">
                <a:solidFill>
                  <a:schemeClr val="dk1"/>
                </a:solidFill>
              </a:rPr>
              <a:t>image+Q</a:t>
            </a:r>
            <a:r>
              <a:rPr lang="en-US" sz="2300" dirty="0">
                <a:solidFill>
                  <a:schemeClr val="dk1"/>
                </a:solidFill>
              </a:rPr>
              <a:t> to fine-tuned Gemini model</a:t>
            </a:r>
            <a:br>
              <a:rPr lang="en-US" sz="2300" dirty="0">
                <a:solidFill>
                  <a:schemeClr val="dk1"/>
                </a:solidFill>
              </a:rPr>
            </a:br>
            <a:endParaRPr sz="23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None/>
            </a:pPr>
            <a:r>
              <a:rPr lang="en-US" sz="2300" b="1" dirty="0">
                <a:solidFill>
                  <a:schemeClr val="dk1"/>
                </a:solidFill>
              </a:rPr>
              <a:t>Decision Logic:</a:t>
            </a:r>
            <a:r>
              <a:rPr lang="en-US" sz="2300" dirty="0">
                <a:solidFill>
                  <a:schemeClr val="dk1"/>
                </a:solidFill>
              </a:rPr>
              <a:t> Understand this </a:t>
            </a:r>
            <a:r>
              <a:rPr lang="en-US" sz="2300" dirty="0" err="1">
                <a:solidFill>
                  <a:schemeClr val="dk1"/>
                </a:solidFill>
              </a:rPr>
              <a:t>Question+data</a:t>
            </a:r>
            <a:r>
              <a:rPr lang="en-US" sz="2300" dirty="0">
                <a:solidFill>
                  <a:schemeClr val="dk1"/>
                </a:solidFill>
              </a:rPr>
              <a:t>  with our custom model &amp; provide answer in English and Spanish</a:t>
            </a:r>
            <a:br>
              <a:rPr lang="en-US" sz="2300" dirty="0">
                <a:solidFill>
                  <a:schemeClr val="dk1"/>
                </a:solidFill>
              </a:rPr>
            </a:br>
            <a:endParaRPr sz="23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None/>
            </a:pPr>
            <a:r>
              <a:rPr lang="en-US" sz="2300" b="1" dirty="0">
                <a:solidFill>
                  <a:schemeClr val="dk1"/>
                </a:solidFill>
              </a:rPr>
              <a:t>Action (AI step 2):</a:t>
            </a:r>
            <a:r>
              <a:rPr lang="en-US" sz="2300" dirty="0">
                <a:solidFill>
                  <a:schemeClr val="dk1"/>
                </a:solidFill>
              </a:rPr>
              <a:t> Translate the answer to Spanish</a:t>
            </a:r>
            <a:endParaRPr sz="33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17" name="Google Shape;617;g3835d76a9b3_0_51"/>
          <p:cNvPicPr preferRelativeResize="0"/>
          <p:nvPr/>
        </p:nvPicPr>
        <p:blipFill rotWithShape="1">
          <a:blip r:embed="rId4">
            <a:alphaModFix/>
          </a:blip>
          <a:srcRect l="29069" t="28464" r="18695" b="34331"/>
          <a:stretch/>
        </p:blipFill>
        <p:spPr>
          <a:xfrm>
            <a:off x="3512291" y="3704828"/>
            <a:ext cx="5631709" cy="30166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g3835d76a9b3_0_62"/>
          <p:cNvSpPr txBox="1">
            <a:spLocks noGrp="1"/>
          </p:cNvSpPr>
          <p:nvPr>
            <p:ph type="title"/>
          </p:nvPr>
        </p:nvSpPr>
        <p:spPr>
          <a:xfrm>
            <a:off x="571600" y="0"/>
            <a:ext cx="7886700" cy="9183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n8n competitors</a:t>
            </a:r>
            <a:endParaRPr/>
          </a:p>
        </p:txBody>
      </p:sp>
      <p:sp>
        <p:nvSpPr>
          <p:cNvPr id="624" name="Google Shape;624;g3835d76a9b3_0_62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  <p:graphicFrame>
        <p:nvGraphicFramePr>
          <p:cNvPr id="625" name="Google Shape;625;g3835d76a9b3_0_62"/>
          <p:cNvGraphicFramePr/>
          <p:nvPr/>
        </p:nvGraphicFramePr>
        <p:xfrm>
          <a:off x="76200" y="1891850"/>
          <a:ext cx="9067800" cy="4734560"/>
        </p:xfrm>
        <a:graphic>
          <a:graphicData uri="http://schemas.openxmlformats.org/drawingml/2006/table">
            <a:tbl>
              <a:tblPr>
                <a:noFill/>
                <a:tableStyleId>{057A0AE4-47A8-4157-98CC-0EF3AC631152}</a:tableStyleId>
              </a:tblPr>
              <a:tblGrid>
                <a:gridCol w="1419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90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09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480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3515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/>
                        <a:t>Tool / Platform</a:t>
                      </a:r>
                      <a:endParaRPr sz="11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/>
                        <a:t>Origin / Launch Date</a:t>
                      </a:r>
                      <a:endParaRPr sz="11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/>
                        <a:t>Popularity / Adoption / Reach</a:t>
                      </a:r>
                      <a:endParaRPr sz="11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/>
                        <a:t>Special / Differentiating Features (vs generic workflow tools)</a:t>
                      </a:r>
                      <a:endParaRPr sz="1100" b="1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39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/>
                        <a:t>OpenAI Agents SDK / Agent tooling</a:t>
                      </a:r>
                      <a:r>
                        <a:rPr lang="en-US" sz="1100"/>
                        <a:t> (Python / JS)</a:t>
                      </a:r>
                      <a:endParaRPr sz="11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~2024 / 2025 (recent) (</a:t>
                      </a:r>
                      <a:r>
                        <a:rPr lang="en-US" sz="1100" u="sng">
                          <a:solidFill>
                            <a:schemeClr val="hlink"/>
                          </a:solidFill>
                          <a:hlinkClick r:id="rId3"/>
                        </a:rPr>
                        <a:t>GitHub</a:t>
                      </a:r>
                      <a:r>
                        <a:rPr lang="en-US" sz="1100"/>
                        <a:t>)</a:t>
                      </a:r>
                      <a:endParaRPr sz="11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Rapid adoption among developers building agentic systems; used to orchestrate multi-agent workflows. (</a:t>
                      </a:r>
                      <a:r>
                        <a:rPr lang="en-US" sz="1100" u="sng">
                          <a:solidFill>
                            <a:schemeClr val="hlink"/>
                          </a:solidFill>
                          <a:hlinkClick r:id="rId3"/>
                        </a:rPr>
                        <a:t>GitHub</a:t>
                      </a:r>
                      <a:r>
                        <a:rPr lang="en-US" sz="1100"/>
                        <a:t>)</a:t>
                      </a:r>
                      <a:endParaRPr sz="11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Enables orchestration of multiple agents, “tool use” integration, handoffs, tracing / observability built in. (</a:t>
                      </a:r>
                      <a:r>
                        <a:rPr lang="en-US" sz="1100" u="sng">
                          <a:solidFill>
                            <a:schemeClr val="hlink"/>
                          </a:solidFill>
                          <a:hlinkClick r:id="rId3"/>
                        </a:rPr>
                        <a:t>GitHub</a:t>
                      </a:r>
                      <a:r>
                        <a:rPr lang="en-US" sz="1100"/>
                        <a:t>)</a:t>
                      </a:r>
                      <a:endParaRPr sz="11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/>
                        <a:t>OpenAI Operator</a:t>
                      </a:r>
                      <a:endParaRPr sz="11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Announced January 2025 (research preview) (</a:t>
                      </a:r>
                      <a:r>
                        <a:rPr lang="en-US" sz="1100" u="sng">
                          <a:solidFill>
                            <a:schemeClr val="hlink"/>
                          </a:solidFill>
                          <a:hlinkClick r:id="rId4"/>
                        </a:rPr>
                        <a:t>Wikipedia</a:t>
                      </a:r>
                      <a:r>
                        <a:rPr lang="en-US" sz="1100"/>
                        <a:t>)</a:t>
                      </a:r>
                      <a:endParaRPr sz="11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Limited / experimental in early use (for ChatGPT Pro users) (</a:t>
                      </a:r>
                      <a:r>
                        <a:rPr lang="en-US" sz="1100" u="sng">
                          <a:solidFill>
                            <a:schemeClr val="hlink"/>
                          </a:solidFill>
                          <a:hlinkClick r:id="rId5"/>
                        </a:rPr>
                        <a:t>Reuters</a:t>
                      </a:r>
                      <a:r>
                        <a:rPr lang="en-US" sz="1100"/>
                        <a:t>)</a:t>
                      </a:r>
                      <a:endParaRPr sz="11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Autonomously interact with web UIs (click buttons, fill forms, etc.) to perform tasks. (</a:t>
                      </a:r>
                      <a:r>
                        <a:rPr lang="en-US" sz="1100" u="sng">
                          <a:solidFill>
                            <a:schemeClr val="hlink"/>
                          </a:solidFill>
                          <a:hlinkClick r:id="rId5"/>
                        </a:rPr>
                        <a:t>Reuters</a:t>
                      </a:r>
                      <a:r>
                        <a:rPr lang="en-US" sz="1100"/>
                        <a:t>)</a:t>
                      </a:r>
                      <a:endParaRPr sz="11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39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/>
                        <a:t>Google Workflows / Cloud Workflows + AI services</a:t>
                      </a:r>
                      <a:endParaRPr sz="11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Google Cloud Workflows existing for some years; AI integration ongoing (</a:t>
                      </a:r>
                      <a:r>
                        <a:rPr lang="en-US" sz="1100" u="sng">
                          <a:solidFill>
                            <a:schemeClr val="hlink"/>
                          </a:solidFill>
                          <a:hlinkClick r:id="rId6"/>
                        </a:rPr>
                        <a:t>Google Cloud</a:t>
                      </a:r>
                      <a:r>
                        <a:rPr lang="en-US" sz="1100"/>
                        <a:t>)</a:t>
                      </a:r>
                      <a:endParaRPr sz="11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Used within Google Cloud / enterprise settings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Allows orchestration of Google services / APIs, integrating AI models (e.g. Document AI) into automated pipelines. (</a:t>
                      </a:r>
                      <a:r>
                        <a:rPr lang="en-US" sz="1100" u="sng">
                          <a:solidFill>
                            <a:schemeClr val="hlink"/>
                          </a:solidFill>
                          <a:hlinkClick r:id="rId6"/>
                        </a:rPr>
                        <a:t>Google Cloud</a:t>
                      </a:r>
                      <a:r>
                        <a:rPr lang="en-US" sz="1100"/>
                        <a:t>)</a:t>
                      </a:r>
                      <a:endParaRPr sz="11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39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/>
                        <a:t>Google AI Studio / Gemini tools</a:t>
                      </a:r>
                      <a:endParaRPr sz="11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AI Studio launched late 2023 / 2024 timeframe (</a:t>
                      </a:r>
                      <a:r>
                        <a:rPr lang="en-US" sz="1100" u="sng">
                          <a:solidFill>
                            <a:schemeClr val="hlink"/>
                          </a:solidFill>
                          <a:hlinkClick r:id="rId7"/>
                        </a:rPr>
                        <a:t>Wikipedia</a:t>
                      </a:r>
                      <a:r>
                        <a:rPr lang="en-US" sz="1100"/>
                        <a:t>)</a:t>
                      </a:r>
                      <a:endParaRPr sz="11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Growing among devs using Google’s AI / Gemini ecosystem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Web IDE / environment for prototyping apps with generative models. Serves more as development tooling rather than full orchestration platform. (</a:t>
                      </a:r>
                      <a:r>
                        <a:rPr lang="en-US" sz="1100" u="sng">
                          <a:solidFill>
                            <a:schemeClr val="hlink"/>
                          </a:solidFill>
                          <a:hlinkClick r:id="rId7"/>
                        </a:rPr>
                        <a:t>Wikipedia</a:t>
                      </a:r>
                      <a:r>
                        <a:rPr lang="en-US" sz="1100"/>
                        <a:t>)</a:t>
                      </a:r>
                      <a:endParaRPr sz="11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29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/>
                        <a:t>Microsoft Agent Flows / Copilot / AI workflow tools</a:t>
                      </a:r>
                      <a:endParaRPr sz="11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Agent flows introduced ~2025 in Copilot / Microsoft stack (</a:t>
                      </a:r>
                      <a:r>
                        <a:rPr lang="en-US" sz="1100" u="sng">
                          <a:solidFill>
                            <a:schemeClr val="hlink"/>
                          </a:solidFill>
                          <a:hlinkClick r:id="rId8"/>
                        </a:rPr>
                        <a:t>Microsoft</a:t>
                      </a:r>
                      <a:r>
                        <a:rPr lang="en-US" sz="1100"/>
                        <a:t>)</a:t>
                      </a:r>
                      <a:endParaRPr sz="11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Enterprise / Microsoft ecosystem users (Office 365, Azure)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Tightly integrated with Microsoft’s workspace tools, and built for “AI-first workflows” that combine business logic with agent behavior. (</a:t>
                      </a:r>
                      <a:r>
                        <a:rPr lang="en-US" sz="1100" u="sng">
                          <a:solidFill>
                            <a:schemeClr val="hlink"/>
                          </a:solidFill>
                          <a:hlinkClick r:id="rId8"/>
                        </a:rPr>
                        <a:t>Microsoft</a:t>
                      </a:r>
                      <a:r>
                        <a:rPr lang="en-US" sz="1100"/>
                        <a:t>)</a:t>
                      </a:r>
                      <a:endParaRPr sz="11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Google Shape;631;g3835d76a9b3_0_71"/>
          <p:cNvSpPr txBox="1">
            <a:spLocks noGrp="1"/>
          </p:cNvSpPr>
          <p:nvPr>
            <p:ph type="title"/>
          </p:nvPr>
        </p:nvSpPr>
        <p:spPr>
          <a:xfrm>
            <a:off x="173950" y="0"/>
            <a:ext cx="9345300" cy="8043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00"/>
              <a:t>AI Agent and other Tools (OpenAI, Google, Microsoft)</a:t>
            </a:r>
            <a:endParaRPr sz="3100"/>
          </a:p>
        </p:txBody>
      </p:sp>
      <p:sp>
        <p:nvSpPr>
          <p:cNvPr id="632" name="Google Shape;632;g3835d76a9b3_0_71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  <p:graphicFrame>
        <p:nvGraphicFramePr>
          <p:cNvPr id="633" name="Google Shape;633;g3835d76a9b3_0_71"/>
          <p:cNvGraphicFramePr/>
          <p:nvPr/>
        </p:nvGraphicFramePr>
        <p:xfrm>
          <a:off x="173950" y="804300"/>
          <a:ext cx="9067800" cy="5727457"/>
        </p:xfrm>
        <a:graphic>
          <a:graphicData uri="http://schemas.openxmlformats.org/drawingml/2006/table">
            <a:tbl>
              <a:tblPr>
                <a:noFill/>
                <a:tableStyleId>{057A0AE4-47A8-4157-98CC-0EF3AC631152}</a:tableStyleId>
              </a:tblPr>
              <a:tblGrid>
                <a:gridCol w="1419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90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09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480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/>
                        <a:t>Tool / Platform</a:t>
                      </a:r>
                      <a:endParaRPr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/>
                        <a:t>Origin / Launch Date</a:t>
                      </a:r>
                      <a:endParaRPr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/>
                        <a:t>Popularity / Adoption / Reach</a:t>
                      </a:r>
                      <a:endParaRPr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/>
                        <a:t>Special / Differentiating Features (vs generic workflow tools)</a:t>
                      </a:r>
                      <a:endParaRPr b="1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39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b="1"/>
                        <a:t>OpenAI Agents SDK / Agent tooling</a:t>
                      </a:r>
                      <a:r>
                        <a:rPr lang="en-US" sz="1300"/>
                        <a:t> (Python / JS)</a:t>
                      </a:r>
                      <a:endParaRPr sz="13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~2024 / 2025 (recent) (</a:t>
                      </a:r>
                      <a:r>
                        <a:rPr lang="en-US" sz="1300" u="sng">
                          <a:solidFill>
                            <a:schemeClr val="hlink"/>
                          </a:solidFill>
                          <a:hlinkClick r:id="rId3"/>
                        </a:rPr>
                        <a:t>GitHub</a:t>
                      </a:r>
                      <a:r>
                        <a:rPr lang="en-US" sz="1300"/>
                        <a:t>)</a:t>
                      </a:r>
                      <a:endParaRPr sz="13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Rapid adoption among developers building agentic systems; used to orchestrate multi-agent workflows. (</a:t>
                      </a:r>
                      <a:r>
                        <a:rPr lang="en-US" sz="1300" u="sng">
                          <a:solidFill>
                            <a:schemeClr val="hlink"/>
                          </a:solidFill>
                          <a:hlinkClick r:id="rId3"/>
                        </a:rPr>
                        <a:t>GitHub</a:t>
                      </a:r>
                      <a:r>
                        <a:rPr lang="en-US" sz="1300"/>
                        <a:t>)</a:t>
                      </a:r>
                      <a:endParaRPr sz="13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Enables orchestration of multiple agents, “tool use” integration, handoffs, tracing / observability built in. (</a:t>
                      </a:r>
                      <a:r>
                        <a:rPr lang="en-US" sz="1300" u="sng">
                          <a:solidFill>
                            <a:schemeClr val="hlink"/>
                          </a:solidFill>
                          <a:hlinkClick r:id="rId3"/>
                        </a:rPr>
                        <a:t>GitHub</a:t>
                      </a:r>
                      <a:r>
                        <a:rPr lang="en-US" sz="1300"/>
                        <a:t>)</a:t>
                      </a:r>
                      <a:endParaRPr sz="13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b="1"/>
                        <a:t>OpenAI Operator</a:t>
                      </a:r>
                      <a:endParaRPr sz="13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Announced January 2025 (research preview) (</a:t>
                      </a:r>
                      <a:r>
                        <a:rPr lang="en-US" sz="1300" u="sng">
                          <a:solidFill>
                            <a:schemeClr val="hlink"/>
                          </a:solidFill>
                          <a:hlinkClick r:id="rId4"/>
                        </a:rPr>
                        <a:t>Wikipedia</a:t>
                      </a:r>
                      <a:r>
                        <a:rPr lang="en-US" sz="1300"/>
                        <a:t>)</a:t>
                      </a:r>
                      <a:endParaRPr sz="13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Limited / experimental in early use (for ChatGPT Pro users) (</a:t>
                      </a:r>
                      <a:r>
                        <a:rPr lang="en-US" sz="1300" u="sng">
                          <a:solidFill>
                            <a:schemeClr val="hlink"/>
                          </a:solidFill>
                          <a:hlinkClick r:id="rId5"/>
                        </a:rPr>
                        <a:t>Reuters</a:t>
                      </a:r>
                      <a:r>
                        <a:rPr lang="en-US" sz="1300"/>
                        <a:t>)</a:t>
                      </a:r>
                      <a:endParaRPr sz="13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Autonomously interact with web UIs (click buttons, fill forms, etc.) to perform tasks. (</a:t>
                      </a:r>
                      <a:r>
                        <a:rPr lang="en-US" sz="1300" u="sng">
                          <a:solidFill>
                            <a:schemeClr val="hlink"/>
                          </a:solidFill>
                          <a:hlinkClick r:id="rId5"/>
                        </a:rPr>
                        <a:t>Reuters</a:t>
                      </a:r>
                      <a:r>
                        <a:rPr lang="en-US" sz="1300"/>
                        <a:t>)</a:t>
                      </a:r>
                      <a:endParaRPr sz="13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39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b="1"/>
                        <a:t>Google Workflows / Cloud Workflows + AI services</a:t>
                      </a:r>
                      <a:endParaRPr sz="13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Google Cloud Workflows existing for some years; AI integration ongoing (</a:t>
                      </a:r>
                      <a:r>
                        <a:rPr lang="en-US" sz="1300" u="sng">
                          <a:solidFill>
                            <a:schemeClr val="hlink"/>
                          </a:solidFill>
                          <a:hlinkClick r:id="rId6"/>
                        </a:rPr>
                        <a:t>Google Cloud</a:t>
                      </a:r>
                      <a:r>
                        <a:rPr lang="en-US" sz="1300"/>
                        <a:t>)</a:t>
                      </a:r>
                      <a:endParaRPr sz="13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Used within Google Cloud / enterprise settings</a:t>
                      </a:r>
                      <a:endParaRPr sz="16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Allows orchestration of Google services / APIs, integrating AI models (e.g. Document AI) into automated pipelines. (</a:t>
                      </a:r>
                      <a:r>
                        <a:rPr lang="en-US" sz="1300" u="sng">
                          <a:solidFill>
                            <a:schemeClr val="hlink"/>
                          </a:solidFill>
                          <a:hlinkClick r:id="rId6"/>
                        </a:rPr>
                        <a:t>Google Cloud</a:t>
                      </a:r>
                      <a:r>
                        <a:rPr lang="en-US" sz="1300"/>
                        <a:t>)</a:t>
                      </a:r>
                      <a:endParaRPr sz="13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39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b="1"/>
                        <a:t>Google AI Studio / Gemini tools</a:t>
                      </a:r>
                      <a:endParaRPr sz="13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AI Studio launched late 2023 / 2024 timeframe (</a:t>
                      </a:r>
                      <a:r>
                        <a:rPr lang="en-US" sz="1300" u="sng">
                          <a:solidFill>
                            <a:schemeClr val="hlink"/>
                          </a:solidFill>
                          <a:hlinkClick r:id="rId7"/>
                        </a:rPr>
                        <a:t>Wikipedia</a:t>
                      </a:r>
                      <a:r>
                        <a:rPr lang="en-US" sz="1300"/>
                        <a:t>)</a:t>
                      </a:r>
                      <a:endParaRPr sz="13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Growing among devs using Google’s AI / Gemini ecosystem</a:t>
                      </a:r>
                      <a:endParaRPr sz="16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Web IDE / environment for prototyping apps with generative models. Serves more as development tooling rather than full orchestration platform. (</a:t>
                      </a:r>
                      <a:r>
                        <a:rPr lang="en-US" sz="1300" u="sng">
                          <a:solidFill>
                            <a:schemeClr val="hlink"/>
                          </a:solidFill>
                          <a:hlinkClick r:id="rId7"/>
                        </a:rPr>
                        <a:t>Wikipedia</a:t>
                      </a:r>
                      <a:r>
                        <a:rPr lang="en-US" sz="1300"/>
                        <a:t>)</a:t>
                      </a:r>
                      <a:endParaRPr sz="13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29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b="1"/>
                        <a:t>Microsoft Agent Flows / Copilot / AI workflow tools</a:t>
                      </a:r>
                      <a:endParaRPr sz="13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Agent flows introduced ~2025 in Copilot / Microsoft stack (</a:t>
                      </a:r>
                      <a:r>
                        <a:rPr lang="en-US" sz="1300" u="sng">
                          <a:solidFill>
                            <a:schemeClr val="hlink"/>
                          </a:solidFill>
                          <a:hlinkClick r:id="rId8"/>
                        </a:rPr>
                        <a:t>Microsoft</a:t>
                      </a:r>
                      <a:r>
                        <a:rPr lang="en-US" sz="1300"/>
                        <a:t>)</a:t>
                      </a:r>
                      <a:endParaRPr sz="13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Enterprise / Microsoft ecosystem users (Office 365, Azure)</a:t>
                      </a:r>
                      <a:endParaRPr sz="16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Tightly integrated with Microsoft’s workspace tools, and built for “AI-first workflows” that combine business logic with agent behavior. (</a:t>
                      </a:r>
                      <a:r>
                        <a:rPr lang="en-US" sz="1300" u="sng">
                          <a:solidFill>
                            <a:schemeClr val="hlink"/>
                          </a:solidFill>
                          <a:hlinkClick r:id="rId8"/>
                        </a:rPr>
                        <a:t>Microsoft</a:t>
                      </a:r>
                      <a:r>
                        <a:rPr lang="en-US" sz="1300"/>
                        <a:t>)</a:t>
                      </a:r>
                      <a:endParaRPr sz="13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Google Shape;638;g38339ebe75d_0_704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/>
              <a:t>Try </a:t>
            </a:r>
            <a:r>
              <a:rPr lang="en-US" dirty="0"/>
              <a:t>it yourself</a:t>
            </a:r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933</Words>
  <Application>Microsoft Office PowerPoint</Application>
  <PresentationFormat>On-screen Show (4:3)</PresentationFormat>
  <Paragraphs>87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Times New Roman</vt:lpstr>
      <vt:lpstr>Calibri</vt:lpstr>
      <vt:lpstr>Arial</vt:lpstr>
      <vt:lpstr>Play</vt:lpstr>
      <vt:lpstr>Office Theme</vt:lpstr>
      <vt:lpstr>Office Theme</vt:lpstr>
      <vt:lpstr>n8n AI Workflow  with Custom Multi-Modal (image + text) Gemini Model to Base Model Spanish Translation</vt:lpstr>
      <vt:lpstr>AI workflows and n8n</vt:lpstr>
      <vt:lpstr>AI Workflow: smart processing of new customer support ticket</vt:lpstr>
      <vt:lpstr>n8n has AI templates (free)</vt:lpstr>
      <vt:lpstr>Template : Basic Automatic Gmail Email Labelling with OpenAI &amp;Gmail API</vt:lpstr>
      <vt:lpstr>Multi-modal (vision + text) Chat input Processed by fine-tuned Gemini Model &amp; Output Translated to Spanish</vt:lpstr>
      <vt:lpstr>n8n competitors</vt:lpstr>
      <vt:lpstr>AI Agent and other Tools (OpenAI, Google, Microsoft)</vt:lpstr>
      <vt:lpstr>Try it yourself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Preferred Customer</dc:creator>
  <cp:lastModifiedBy>Lynne Grewe</cp:lastModifiedBy>
  <cp:revision>6</cp:revision>
  <dcterms:created xsi:type="dcterms:W3CDTF">1999-09-27T12:57:27Z</dcterms:created>
  <dcterms:modified xsi:type="dcterms:W3CDTF">2025-09-28T00:52:01Z</dcterms:modified>
</cp:coreProperties>
</file>