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41"/>
  </p:notesMasterIdLst>
  <p:sldIdLst>
    <p:sldId id="256" r:id="rId2"/>
    <p:sldId id="257" r:id="rId3"/>
    <p:sldId id="258" r:id="rId4"/>
    <p:sldId id="267" r:id="rId5"/>
    <p:sldId id="268" r:id="rId6"/>
    <p:sldId id="269" r:id="rId7"/>
    <p:sldId id="291" r:id="rId8"/>
    <p:sldId id="293" r:id="rId9"/>
    <p:sldId id="292"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59" r:id="rId23"/>
    <p:sldId id="282" r:id="rId24"/>
    <p:sldId id="283" r:id="rId25"/>
    <p:sldId id="284" r:id="rId26"/>
    <p:sldId id="285" r:id="rId27"/>
    <p:sldId id="286" r:id="rId28"/>
    <p:sldId id="287" r:id="rId29"/>
    <p:sldId id="294" r:id="rId30"/>
    <p:sldId id="288" r:id="rId31"/>
    <p:sldId id="289" r:id="rId32"/>
    <p:sldId id="290" r:id="rId33"/>
    <p:sldId id="261" r:id="rId34"/>
    <p:sldId id="262" r:id="rId35"/>
    <p:sldId id="266" r:id="rId36"/>
    <p:sldId id="263" r:id="rId37"/>
    <p:sldId id="264" r:id="rId38"/>
    <p:sldId id="265" r:id="rId39"/>
    <p:sldId id="295"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1" d="100"/>
          <a:sy n="81" d="100"/>
        </p:scale>
        <p:origin x="1498"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14420E-AC9C-401F-A2EE-AA88290FAD8A}" type="datetimeFigureOut">
              <a:rPr lang="en-US" smtClean="0"/>
              <a:t>11/13/2017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ACE806-F18D-45F3-98DD-49B64CDE5DF3}" type="slidenum">
              <a:rPr lang="en-US" smtClean="0"/>
              <a:t>‹#›</a:t>
            </a:fld>
            <a:endParaRPr lang="en-US"/>
          </a:p>
        </p:txBody>
      </p:sp>
    </p:spTree>
    <p:extLst>
      <p:ext uri="{BB962C8B-B14F-4D97-AF65-F5344CB8AC3E}">
        <p14:creationId xmlns:p14="http://schemas.microsoft.com/office/powerpoint/2010/main" val="3834020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Static web:  </a:t>
            </a:r>
            <a:r>
              <a:rPr lang="en-US" dirty="0" err="1"/>
              <a:t>nginx</a:t>
            </a:r>
            <a:r>
              <a:rPr lang="en-US" dirty="0"/>
              <a:t> is a fast webserver, generally faster than Apache</a:t>
            </a:r>
          </a:p>
          <a:p>
            <a:r>
              <a:rPr lang="en-US" dirty="0"/>
              <a:t>Queue:  </a:t>
            </a:r>
            <a:r>
              <a:rPr lang="en-US" dirty="0" err="1"/>
              <a:t>Redis</a:t>
            </a:r>
            <a:r>
              <a:rPr lang="en-US" dirty="0"/>
              <a:t> = </a:t>
            </a:r>
            <a:r>
              <a:rPr lang="en-US" sz="1200" b="0" i="0" kern="1200" dirty="0">
                <a:solidFill>
                  <a:schemeClr val="tx1"/>
                </a:solidFill>
                <a:effectLst/>
                <a:latin typeface="+mn-lt"/>
                <a:ea typeface="+mn-ea"/>
                <a:cs typeface="+mn-cs"/>
              </a:rPr>
              <a:t>in-memory </a:t>
            </a:r>
            <a:r>
              <a:rPr lang="en-US" sz="1200" b="1" i="0" kern="1200" dirty="0">
                <a:solidFill>
                  <a:schemeClr val="tx1"/>
                </a:solidFill>
                <a:effectLst/>
                <a:latin typeface="+mn-lt"/>
                <a:ea typeface="+mn-ea"/>
                <a:cs typeface="+mn-cs"/>
              </a:rPr>
              <a:t>data structure store</a:t>
            </a:r>
            <a:r>
              <a:rPr lang="en-US" sz="1200" b="0" i="0" kern="1200" dirty="0">
                <a:solidFill>
                  <a:schemeClr val="tx1"/>
                </a:solidFill>
                <a:effectLst/>
                <a:latin typeface="+mn-lt"/>
                <a:ea typeface="+mn-ea"/>
                <a:cs typeface="+mn-cs"/>
              </a:rPr>
              <a:t>, used as a database, cache and message broker.</a:t>
            </a:r>
          </a:p>
          <a:p>
            <a:r>
              <a:rPr lang="en-US" sz="1200" b="0" i="0" kern="1200" dirty="0">
                <a:solidFill>
                  <a:schemeClr val="tx1"/>
                </a:solidFill>
                <a:effectLst/>
                <a:latin typeface="+mn-lt"/>
                <a:ea typeface="+mn-ea"/>
                <a:cs typeface="+mn-cs"/>
              </a:rPr>
              <a:t>Analytics DB:  Hadoop =    Hive = Hadoop based Database,  Thrift = </a:t>
            </a:r>
          </a:p>
          <a:p>
            <a:endParaRPr lang="en-US" dirty="0"/>
          </a:p>
        </p:txBody>
      </p:sp>
      <p:sp>
        <p:nvSpPr>
          <p:cNvPr id="4" name="Slide Number Placeholder 3"/>
          <p:cNvSpPr>
            <a:spLocks noGrp="1"/>
          </p:cNvSpPr>
          <p:nvPr>
            <p:ph type="sldNum" sz="quarter" idx="10"/>
          </p:nvPr>
        </p:nvSpPr>
        <p:spPr/>
        <p:txBody>
          <a:bodyPr/>
          <a:lstStyle/>
          <a:p>
            <a:fld id="{15ACE806-F18D-45F3-98DD-49B64CDE5DF3}" type="slidenum">
              <a:rPr lang="en-US" smtClean="0"/>
              <a:t>6</a:t>
            </a:fld>
            <a:endParaRPr lang="en-US"/>
          </a:p>
        </p:txBody>
      </p:sp>
    </p:spTree>
    <p:extLst>
      <p:ext uri="{BB962C8B-B14F-4D97-AF65-F5344CB8AC3E}">
        <p14:creationId xmlns:p14="http://schemas.microsoft.com/office/powerpoint/2010/main" val="672336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Static web:  </a:t>
            </a:r>
            <a:r>
              <a:rPr lang="en-US" dirty="0" err="1"/>
              <a:t>nginx</a:t>
            </a:r>
            <a:r>
              <a:rPr lang="en-US" dirty="0"/>
              <a:t> is a fast webserver, generally faster than Apache</a:t>
            </a:r>
          </a:p>
          <a:p>
            <a:r>
              <a:rPr lang="en-US" dirty="0"/>
              <a:t>Queue:  </a:t>
            </a:r>
            <a:r>
              <a:rPr lang="en-US" dirty="0" err="1"/>
              <a:t>Redis</a:t>
            </a:r>
            <a:r>
              <a:rPr lang="en-US" dirty="0"/>
              <a:t> = </a:t>
            </a:r>
            <a:r>
              <a:rPr lang="en-US" sz="1200" b="0" i="0" kern="1200" dirty="0">
                <a:solidFill>
                  <a:schemeClr val="tx1"/>
                </a:solidFill>
                <a:effectLst/>
                <a:latin typeface="+mn-lt"/>
                <a:ea typeface="+mn-ea"/>
                <a:cs typeface="+mn-cs"/>
              </a:rPr>
              <a:t>in-memory </a:t>
            </a:r>
            <a:r>
              <a:rPr lang="en-US" sz="1200" b="1" i="0" kern="1200" dirty="0">
                <a:solidFill>
                  <a:schemeClr val="tx1"/>
                </a:solidFill>
                <a:effectLst/>
                <a:latin typeface="+mn-lt"/>
                <a:ea typeface="+mn-ea"/>
                <a:cs typeface="+mn-cs"/>
              </a:rPr>
              <a:t>data structure store</a:t>
            </a:r>
            <a:r>
              <a:rPr lang="en-US" sz="1200" b="0" i="0" kern="1200" dirty="0">
                <a:solidFill>
                  <a:schemeClr val="tx1"/>
                </a:solidFill>
                <a:effectLst/>
                <a:latin typeface="+mn-lt"/>
                <a:ea typeface="+mn-ea"/>
                <a:cs typeface="+mn-cs"/>
              </a:rPr>
              <a:t>, used as a database, cache and message broker.</a:t>
            </a:r>
          </a:p>
          <a:p>
            <a:r>
              <a:rPr lang="en-US" sz="1200" b="0" i="0" kern="1200" dirty="0">
                <a:solidFill>
                  <a:schemeClr val="tx1"/>
                </a:solidFill>
                <a:effectLst/>
                <a:latin typeface="+mn-lt"/>
                <a:ea typeface="+mn-ea"/>
                <a:cs typeface="+mn-cs"/>
              </a:rPr>
              <a:t>Analytics DB:  Hadoop =    Hive = Hadoop based Database,  Thrift = </a:t>
            </a:r>
          </a:p>
          <a:p>
            <a:endParaRPr lang="en-US" dirty="0"/>
          </a:p>
        </p:txBody>
      </p:sp>
      <p:sp>
        <p:nvSpPr>
          <p:cNvPr id="4" name="Slide Number Placeholder 3"/>
          <p:cNvSpPr>
            <a:spLocks noGrp="1"/>
          </p:cNvSpPr>
          <p:nvPr>
            <p:ph type="sldNum" sz="quarter" idx="10"/>
          </p:nvPr>
        </p:nvSpPr>
        <p:spPr/>
        <p:txBody>
          <a:bodyPr/>
          <a:lstStyle/>
          <a:p>
            <a:fld id="{15ACE806-F18D-45F3-98DD-49B64CDE5DF3}" type="slidenum">
              <a:rPr lang="en-US" smtClean="0"/>
              <a:t>9</a:t>
            </a:fld>
            <a:endParaRPr lang="en-US"/>
          </a:p>
        </p:txBody>
      </p:sp>
    </p:spTree>
    <p:extLst>
      <p:ext uri="{BB962C8B-B14F-4D97-AF65-F5344CB8AC3E}">
        <p14:creationId xmlns:p14="http://schemas.microsoft.com/office/powerpoint/2010/main" val="1837594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9D5D46-A399-486E-A1D8-0109C0FB1541}"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5B4CC-64B2-4D6E-A72D-0F45A6E9DE3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9D5D46-A399-486E-A1D8-0109C0FB1541}"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5B4CC-64B2-4D6E-A72D-0F45A6E9DE3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59D5D46-A399-486E-A1D8-0109C0FB1541}"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5B4CC-64B2-4D6E-A72D-0F45A6E9DE31}"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9D5D46-A399-486E-A1D8-0109C0FB1541}"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5B4CC-64B2-4D6E-A72D-0F45A6E9DE31}"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9D5D46-A399-486E-A1D8-0109C0FB1541}"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55B4CC-64B2-4D6E-A72D-0F45A6E9DE3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F59D5D46-A399-486E-A1D8-0109C0FB1541}" type="datetimeFigureOut">
              <a:rPr lang="en-US" smtClean="0"/>
              <a:t>11/13/2017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55B4CC-64B2-4D6E-A72D-0F45A6E9DE31}"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9D5D46-A399-486E-A1D8-0109C0FB1541}" type="datetimeFigureOut">
              <a:rPr lang="en-US" smtClean="0"/>
              <a:t>11/13/2017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55B4CC-64B2-4D6E-A72D-0F45A6E9DE3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9D5D46-A399-486E-A1D8-0109C0FB1541}" type="datetimeFigureOut">
              <a:rPr lang="en-US" smtClean="0"/>
              <a:t>11/13/2017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55B4CC-64B2-4D6E-A72D-0F45A6E9DE3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F59D5D46-A399-486E-A1D8-0109C0FB1541}" type="datetimeFigureOut">
              <a:rPr lang="en-US" smtClean="0"/>
              <a:t>11/13/2017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55B4CC-64B2-4D6E-A72D-0F45A6E9DE3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59D5D46-A399-486E-A1D8-0109C0FB1541}" type="datetimeFigureOut">
              <a:rPr lang="en-US" smtClean="0"/>
              <a:t>11/13/2017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55B4CC-64B2-4D6E-A72D-0F45A6E9DE31}"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9D5D46-A399-486E-A1D8-0109C0FB1541}" type="datetimeFigureOut">
              <a:rPr lang="en-US" smtClean="0"/>
              <a:t>11/13/2017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55B4CC-64B2-4D6E-A72D-0F45A6E9DE31}"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F59D5D46-A399-486E-A1D8-0109C0FB1541}" type="datetimeFigureOut">
              <a:rPr lang="en-US" smtClean="0"/>
              <a:t>11/13/2017</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1955B4CC-64B2-4D6E-A72D-0F45A6E9DE31}"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aws.amazon.com/getting-started/projects/set-up-ci-cd-pipeline/"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stratoscale.com/blog/compute/containers-vs-vms-using-containers-on-top-of-virtual-machines/"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techrepublic.com/article/how-to-create-a-docker-image-and-push-it-to-docker-hub/" TargetMode="External"/><Relationship Id="rId2" Type="http://schemas.openxmlformats.org/officeDocument/2006/relationships/hyperlink" Target="https://docs.docker.com/get-started/" TargetMode="External"/><Relationship Id="rId1" Type="http://schemas.openxmlformats.org/officeDocument/2006/relationships/slideLayout" Target="../slideLayouts/slideLayout2.xml"/><Relationship Id="rId5" Type="http://schemas.openxmlformats.org/officeDocument/2006/relationships/hyperlink" Target="https://aws.amazon.com/ecs/" TargetMode="External"/><Relationship Id="rId4" Type="http://schemas.openxmlformats.org/officeDocument/2006/relationships/hyperlink" Target="http://docs.aws.amazon.com/AmazonECS/latest/developerguide/docker-basics.htm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Apache_Thrift#cite_note-2" TargetMode="External"/><Relationship Id="rId7" Type="http://schemas.openxmlformats.org/officeDocument/2006/relationships/image" Target="../media/image6.png"/><Relationship Id="rId2" Type="http://schemas.openxmlformats.org/officeDocument/2006/relationships/hyperlink" Target="https://en.wikipedia.org/wiki/Service_(systems_architecture)"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en.wikipedia.org/wiki/Facebook" TargetMode="External"/><Relationship Id="rId4" Type="http://schemas.openxmlformats.org/officeDocument/2006/relationships/hyperlink" Target="https://en.wikipedia.org/wiki/Remote_procedure_cal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Containers, Docker and </a:t>
            </a:r>
            <a:r>
              <a:rPr lang="en-US" dirty="0" err="1"/>
              <a:t>Virtuozzo</a:t>
            </a:r>
            <a:endParaRPr lang="en-US" dirty="0"/>
          </a:p>
        </p:txBody>
      </p:sp>
      <p:sp>
        <p:nvSpPr>
          <p:cNvPr id="3" name="Subtitle 2"/>
          <p:cNvSpPr>
            <a:spLocks noGrp="1"/>
          </p:cNvSpPr>
          <p:nvPr>
            <p:ph type="subTitle" idx="1"/>
          </p:nvPr>
        </p:nvSpPr>
        <p:spPr/>
        <p:txBody>
          <a:bodyPr/>
          <a:lstStyle/>
          <a:p>
            <a:r>
              <a:rPr lang="en-US" dirty="0"/>
              <a:t>L. </a:t>
            </a:r>
            <a:r>
              <a:rPr lang="en-US" dirty="0" err="1"/>
              <a:t>Grewe</a:t>
            </a:r>
            <a:endParaRPr lang="en-US" dirty="0"/>
          </a:p>
        </p:txBody>
      </p:sp>
    </p:spTree>
    <p:extLst>
      <p:ext uri="{BB962C8B-B14F-4D97-AF65-F5344CB8AC3E}">
        <p14:creationId xmlns:p14="http://schemas.microsoft.com/office/powerpoint/2010/main" val="1570467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219200"/>
            <a:ext cx="7408333" cy="3450696"/>
          </a:xfrm>
        </p:spPr>
        <p:txBody>
          <a:bodyPr/>
          <a:lstStyle/>
          <a:p>
            <a:r>
              <a:rPr lang="en-US" dirty="0"/>
              <a:t>Too many to consider</a:t>
            </a:r>
          </a:p>
        </p:txBody>
      </p:sp>
      <p:sp>
        <p:nvSpPr>
          <p:cNvPr id="3" name="Title 2"/>
          <p:cNvSpPr>
            <a:spLocks noGrp="1"/>
          </p:cNvSpPr>
          <p:nvPr>
            <p:ph type="title"/>
          </p:nvPr>
        </p:nvSpPr>
        <p:spPr/>
        <p:txBody>
          <a:bodyPr>
            <a:normAutofit fontScale="90000"/>
          </a:bodyPr>
          <a:lstStyle/>
          <a:p>
            <a:r>
              <a:rPr lang="en-US" dirty="0"/>
              <a:t>Looking for all kinds of solutions…</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7115175" cy="4607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3914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Something called a CONTAINER ----which is the business Docker has created.</a:t>
            </a:r>
          </a:p>
        </p:txBody>
      </p:sp>
      <p:sp>
        <p:nvSpPr>
          <p:cNvPr id="3" name="Title 2"/>
          <p:cNvSpPr>
            <a:spLocks noGrp="1"/>
          </p:cNvSpPr>
          <p:nvPr>
            <p:ph type="title"/>
          </p:nvPr>
        </p:nvSpPr>
        <p:spPr/>
        <p:txBody>
          <a:bodyPr/>
          <a:lstStyle/>
          <a:p>
            <a:r>
              <a:rPr lang="en-US" dirty="0"/>
              <a:t>THE ANSWER</a:t>
            </a:r>
          </a:p>
        </p:txBody>
      </p:sp>
    </p:spTree>
    <p:extLst>
      <p:ext uri="{BB962C8B-B14F-4D97-AF65-F5344CB8AC3E}">
        <p14:creationId xmlns:p14="http://schemas.microsoft.com/office/powerpoint/2010/main" val="161068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Here is an analogy that Docker use’s to let you understand….</a:t>
            </a:r>
          </a:p>
        </p:txBody>
      </p:sp>
      <p:sp>
        <p:nvSpPr>
          <p:cNvPr id="3" name="Title 2"/>
          <p:cNvSpPr>
            <a:spLocks noGrp="1"/>
          </p:cNvSpPr>
          <p:nvPr>
            <p:ph type="title"/>
          </p:nvPr>
        </p:nvSpPr>
        <p:spPr/>
        <p:txBody>
          <a:bodyPr/>
          <a:lstStyle/>
          <a:p>
            <a:r>
              <a:rPr lang="en-US" dirty="0"/>
              <a:t>Huh??? Container</a:t>
            </a:r>
          </a:p>
        </p:txBody>
      </p:sp>
    </p:spTree>
    <p:extLst>
      <p:ext uri="{BB962C8B-B14F-4D97-AF65-F5344CB8AC3E}">
        <p14:creationId xmlns:p14="http://schemas.microsoft.com/office/powerpoint/2010/main" val="2456860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Understanding….an analogy</a:t>
            </a:r>
            <a:br>
              <a:rPr lang="en-US" dirty="0"/>
            </a:br>
            <a:r>
              <a:rPr lang="en-US" dirty="0"/>
              <a:t>…cargo transport pre-1960</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2514600"/>
            <a:ext cx="9178620" cy="415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3717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are the possibilities</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222" y="1828800"/>
            <a:ext cx="8661792"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3407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SOLUTION—shipping containers</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03714"/>
            <a:ext cx="8943975" cy="3753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98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This solved the problem</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057400"/>
            <a:ext cx="7043738" cy="3826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0725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Today shipping is done with containers</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8839200" cy="4182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0982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normAutofit fontScale="90000"/>
          </a:bodyPr>
          <a:lstStyle/>
          <a:p>
            <a:r>
              <a:rPr lang="en-US" dirty="0"/>
              <a:t>How does this container idea translate to our problem</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7115175" cy="4607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8303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normAutofit fontScale="90000"/>
          </a:bodyPr>
          <a:lstStyle/>
          <a:p>
            <a:r>
              <a:rPr lang="en-US" dirty="0"/>
              <a:t>How does this container idea translate to our problem—container for code????</a:t>
            </a: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8951363" cy="3786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9512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“Container technology, and Docker in particular, is hotter than hot.”–Steven J. Vaughan-Nichols, Network World, January 14, 2015 </a:t>
            </a:r>
          </a:p>
        </p:txBody>
      </p:sp>
      <p:sp>
        <p:nvSpPr>
          <p:cNvPr id="3" name="Title 2"/>
          <p:cNvSpPr>
            <a:spLocks noGrp="1"/>
          </p:cNvSpPr>
          <p:nvPr>
            <p:ph type="title"/>
          </p:nvPr>
        </p:nvSpPr>
        <p:spPr/>
        <p:txBody>
          <a:bodyPr/>
          <a:lstStyle/>
          <a:p>
            <a:r>
              <a:rPr lang="en-US" dirty="0"/>
              <a:t>Containers???  Docker???</a:t>
            </a:r>
          </a:p>
        </p:txBody>
      </p:sp>
    </p:spTree>
    <p:extLst>
      <p:ext uri="{BB962C8B-B14F-4D97-AF65-F5344CB8AC3E}">
        <p14:creationId xmlns:p14="http://schemas.microsoft.com/office/powerpoint/2010/main" val="3877884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 once run anywhere</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14600"/>
            <a:ext cx="8343900" cy="362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5526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38328"/>
            <a:ext cx="8686800" cy="1252728"/>
          </a:xfrm>
        </p:spPr>
        <p:txBody>
          <a:bodyPr>
            <a:normAutofit fontScale="90000"/>
          </a:bodyPr>
          <a:lstStyle/>
          <a:p>
            <a:r>
              <a:rPr lang="en-US" dirty="0"/>
              <a:t>Docker’s container ---the concept (and relation to our shipping container)</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090" y="1679738"/>
            <a:ext cx="8794910" cy="4038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9BD7F130-4D20-460D-90D3-4979F6D2D1E5}"/>
              </a:ext>
            </a:extLst>
          </p:cNvPr>
          <p:cNvSpPr txBox="1"/>
          <p:nvPr/>
        </p:nvSpPr>
        <p:spPr>
          <a:xfrm>
            <a:off x="22198" y="5934670"/>
            <a:ext cx="4016401" cy="923330"/>
          </a:xfrm>
          <a:prstGeom prst="rect">
            <a:avLst/>
          </a:prstGeom>
          <a:solidFill>
            <a:srgbClr val="FFFF00"/>
          </a:solidFill>
        </p:spPr>
        <p:txBody>
          <a:bodyPr wrap="square" rtlCol="0">
            <a:spAutoFit/>
          </a:bodyPr>
          <a:lstStyle/>
          <a:p>
            <a:r>
              <a:rPr lang="en-US" dirty="0"/>
              <a:t>LXC = </a:t>
            </a:r>
            <a:r>
              <a:rPr lang="en-US" dirty="0" err="1"/>
              <a:t>linux</a:t>
            </a:r>
            <a:r>
              <a:rPr lang="en-US" dirty="0"/>
              <a:t> container</a:t>
            </a:r>
            <a:br>
              <a:rPr lang="en-US" dirty="0"/>
            </a:br>
            <a:r>
              <a:rPr lang="en-US" dirty="0"/>
              <a:t>technology to run multiple </a:t>
            </a:r>
            <a:r>
              <a:rPr lang="en-US" dirty="0" err="1"/>
              <a:t>linux</a:t>
            </a:r>
            <a:r>
              <a:rPr lang="en-US" dirty="0"/>
              <a:t> on one host, etc.</a:t>
            </a:r>
          </a:p>
        </p:txBody>
      </p:sp>
      <p:sp>
        <p:nvSpPr>
          <p:cNvPr id="5" name="TextBox 4">
            <a:extLst>
              <a:ext uri="{FF2B5EF4-FFF2-40B4-BE49-F238E27FC236}">
                <a16:creationId xmlns:a16="http://schemas.microsoft.com/office/drawing/2014/main" id="{7239088E-EC75-4891-98E6-F0FA183BE3AC}"/>
              </a:ext>
            </a:extLst>
          </p:cNvPr>
          <p:cNvSpPr txBox="1"/>
          <p:nvPr/>
        </p:nvSpPr>
        <p:spPr>
          <a:xfrm>
            <a:off x="4088677" y="5745151"/>
            <a:ext cx="5029200" cy="1138773"/>
          </a:xfrm>
          <a:prstGeom prst="rect">
            <a:avLst/>
          </a:prstGeom>
          <a:solidFill>
            <a:schemeClr val="accent4"/>
          </a:solidFill>
        </p:spPr>
        <p:txBody>
          <a:bodyPr wrap="square" rtlCol="0">
            <a:spAutoFit/>
          </a:bodyPr>
          <a:lstStyle/>
          <a:p>
            <a:r>
              <a:rPr lang="en-US" dirty="0"/>
              <a:t>CI/CD =continuous integration &amp; continuous delivery</a:t>
            </a:r>
          </a:p>
          <a:p>
            <a:r>
              <a:rPr lang="en-US" sz="1400" dirty="0"/>
              <a:t>  ….go </a:t>
            </a:r>
            <a:r>
              <a:rPr lang="en-US" sz="1400" dirty="0">
                <a:hlinkClick r:id="rId3"/>
              </a:rPr>
              <a:t>here to see on AWS </a:t>
            </a:r>
            <a:r>
              <a:rPr lang="en-US" sz="1400" dirty="0"/>
              <a:t>(dealing with automatic </a:t>
            </a:r>
            <a:r>
              <a:rPr lang="en-US" sz="1400" dirty="0" err="1"/>
              <a:t>builds,etc</a:t>
            </a:r>
            <a:r>
              <a:rPr lang="en-US" sz="1400" dirty="0"/>
              <a:t>.) </a:t>
            </a:r>
          </a:p>
          <a:p>
            <a:r>
              <a:rPr lang="en-US" dirty="0"/>
              <a:t> </a:t>
            </a:r>
          </a:p>
        </p:txBody>
      </p:sp>
    </p:spTree>
    <p:extLst>
      <p:ext uri="{BB962C8B-B14F-4D97-AF65-F5344CB8AC3E}">
        <p14:creationId xmlns:p14="http://schemas.microsoft.com/office/powerpoint/2010/main" val="205506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Docker supported in many Cloud platforms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667000"/>
            <a:ext cx="8583482" cy="375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6777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Docker container—developer viewpoint</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2514600"/>
            <a:ext cx="9086850" cy="3247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7801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Developer viewpoint---(doesn’t this quote remind you of Java virtual machine)</a:t>
            </a: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889175"/>
            <a:ext cx="8067675" cy="2440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0568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How does Docker  containers work?</a:t>
            </a:r>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804"/>
          <a:stretch/>
        </p:blipFill>
        <p:spPr bwMode="auto">
          <a:xfrm>
            <a:off x="1295400" y="1533483"/>
            <a:ext cx="5638800" cy="5304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5893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Docker containers are lightweight</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2307770"/>
            <a:ext cx="9165771" cy="4211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876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WOW –is Docker a PaaS or a replacement for PaaS</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2307771"/>
            <a:ext cx="9165771" cy="4192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9962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534400" cy="5105400"/>
          </a:xfrm>
        </p:spPr>
        <p:txBody>
          <a:bodyPr>
            <a:normAutofit lnSpcReduction="10000"/>
          </a:bodyPr>
          <a:lstStyle/>
          <a:p>
            <a:r>
              <a:rPr lang="en-US" dirty="0"/>
              <a:t>FIRST doesn’t have to be a comparison.. but…</a:t>
            </a:r>
          </a:p>
          <a:p>
            <a:endParaRPr lang="en-US" dirty="0"/>
          </a:p>
          <a:p>
            <a:r>
              <a:rPr lang="en-US" b="1" dirty="0"/>
              <a:t>For Docker:</a:t>
            </a:r>
            <a:r>
              <a:rPr lang="en-US" dirty="0"/>
              <a:t> “In the case of PaaS you don’t have much control over many of the operational aspects associated with managing your application, for example the way it handles scaling, high availability, performance, monitoring, logging, updates. There is also a much stronger dependency on the platform provider in the choice of language and stack”</a:t>
            </a:r>
          </a:p>
          <a:p>
            <a:endParaRPr lang="en-US" dirty="0"/>
          </a:p>
          <a:p>
            <a:r>
              <a:rPr lang="en-US" b="1" dirty="0"/>
              <a:t>For PaaS</a:t>
            </a:r>
            <a:r>
              <a:rPr lang="en-US" dirty="0"/>
              <a:t>, “PaaS offers additional benefits beyond application packaging and deployment, including service provisioning and binding, application monitoring and logging, automatic scaling, versioning and rollbacks, and provisioning across cloud availability zones,”</a:t>
            </a:r>
          </a:p>
        </p:txBody>
      </p:sp>
      <p:sp>
        <p:nvSpPr>
          <p:cNvPr id="3" name="Title 2"/>
          <p:cNvSpPr>
            <a:spLocks noGrp="1"/>
          </p:cNvSpPr>
          <p:nvPr>
            <p:ph type="title"/>
          </p:nvPr>
        </p:nvSpPr>
        <p:spPr/>
        <p:txBody>
          <a:bodyPr/>
          <a:lstStyle/>
          <a:p>
            <a:r>
              <a:rPr lang="en-US" dirty="0"/>
              <a:t>Docker versus PaaS</a:t>
            </a:r>
          </a:p>
        </p:txBody>
      </p:sp>
    </p:spTree>
    <p:extLst>
      <p:ext uri="{BB962C8B-B14F-4D97-AF65-F5344CB8AC3E}">
        <p14:creationId xmlns:p14="http://schemas.microsoft.com/office/powerpoint/2010/main" val="245612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534400" cy="5105400"/>
          </a:xfrm>
        </p:spPr>
        <p:txBody>
          <a:bodyPr>
            <a:normAutofit fontScale="92500" lnSpcReduction="10000"/>
          </a:bodyPr>
          <a:lstStyle/>
          <a:p>
            <a:pPr marL="0" indent="0">
              <a:buNone/>
            </a:pPr>
            <a:endParaRPr lang="en-US" dirty="0"/>
          </a:p>
          <a:p>
            <a:pPr marL="0" indent="0">
              <a:buNone/>
            </a:pPr>
            <a:r>
              <a:rPr lang="en-US" dirty="0"/>
              <a:t>Docker are a “package” container that can be used on IaaS to set it up </a:t>
            </a:r>
          </a:p>
          <a:p>
            <a:pPr marL="0" indent="0">
              <a:buNone/>
            </a:pPr>
            <a:endParaRPr lang="en-US" dirty="0"/>
          </a:p>
          <a:p>
            <a:pPr marL="0" indent="0">
              <a:buNone/>
            </a:pPr>
            <a:endParaRPr lang="en-US" dirty="0"/>
          </a:p>
          <a:p>
            <a:pPr marL="0" indent="0">
              <a:buNone/>
            </a:pPr>
            <a:r>
              <a:rPr lang="en-US" dirty="0"/>
              <a:t>You could use a docker</a:t>
            </a:r>
            <a:br>
              <a:rPr lang="en-US" dirty="0"/>
            </a:br>
            <a:r>
              <a:rPr lang="en-US" dirty="0"/>
              <a:t>to create part of the features</a:t>
            </a:r>
            <a:br>
              <a:rPr lang="en-US" dirty="0"/>
            </a:br>
            <a:r>
              <a:rPr lang="en-US" dirty="0"/>
              <a:t>a PaaS provides – platforms</a:t>
            </a:r>
            <a:br>
              <a:rPr lang="en-US" dirty="0"/>
            </a:br>
            <a:r>
              <a:rPr lang="en-US" dirty="0"/>
              <a:t>(virtual machines down to</a:t>
            </a:r>
            <a:br>
              <a:rPr lang="en-US" dirty="0"/>
            </a:br>
            <a:r>
              <a:rPr lang="en-US" dirty="0"/>
              <a:t>physical) that run certain </a:t>
            </a:r>
            <a:br>
              <a:rPr lang="en-US" dirty="0"/>
            </a:br>
            <a:r>
              <a:rPr lang="en-US" dirty="0"/>
              <a:t>software (like tomcat, </a:t>
            </a:r>
            <a:r>
              <a:rPr lang="en-US" dirty="0" err="1"/>
              <a:t>php</a:t>
            </a:r>
            <a:r>
              <a:rPr lang="en-US" dirty="0"/>
              <a:t>,</a:t>
            </a:r>
          </a:p>
          <a:p>
            <a:pPr marL="0" indent="0">
              <a:buNone/>
            </a:pPr>
            <a:r>
              <a:rPr lang="en-US" dirty="0" err="1"/>
              <a:t>nodeJS</a:t>
            </a:r>
            <a:r>
              <a:rPr lang="en-US" dirty="0"/>
              <a:t>, </a:t>
            </a:r>
            <a:r>
              <a:rPr lang="en-US" dirty="0" err="1"/>
              <a:t>etc</a:t>
            </a:r>
            <a:r>
              <a:rPr lang="en-US" dirty="0"/>
              <a:t>)</a:t>
            </a:r>
          </a:p>
          <a:p>
            <a:pPr marL="0" indent="0">
              <a:buNone/>
            </a:pPr>
            <a:endParaRPr lang="en-US" dirty="0"/>
          </a:p>
          <a:p>
            <a:pPr marL="0" indent="0">
              <a:buNone/>
            </a:pPr>
            <a:r>
              <a:rPr lang="en-US" dirty="0"/>
              <a:t>A PaaS may use docker tech</a:t>
            </a:r>
            <a:br>
              <a:rPr lang="en-US" dirty="0"/>
            </a:br>
            <a:r>
              <a:rPr lang="en-US" dirty="0"/>
              <a:t>to isolate different applications</a:t>
            </a:r>
            <a:br>
              <a:rPr lang="en-US" dirty="0"/>
            </a:br>
            <a:r>
              <a:rPr lang="en-US" dirty="0"/>
              <a:t>that users deploy to it</a:t>
            </a:r>
          </a:p>
        </p:txBody>
      </p:sp>
      <p:sp>
        <p:nvSpPr>
          <p:cNvPr id="3" name="Title 2"/>
          <p:cNvSpPr>
            <a:spLocks noGrp="1"/>
          </p:cNvSpPr>
          <p:nvPr>
            <p:ph type="title"/>
          </p:nvPr>
        </p:nvSpPr>
        <p:spPr/>
        <p:txBody>
          <a:bodyPr/>
          <a:lstStyle/>
          <a:p>
            <a:r>
              <a:rPr lang="en-US" dirty="0"/>
              <a:t>Docker versus PaaS</a:t>
            </a:r>
          </a:p>
        </p:txBody>
      </p:sp>
      <p:pic>
        <p:nvPicPr>
          <p:cNvPr id="1026" name="Picture 2" descr="infographic image">
            <a:extLst>
              <a:ext uri="{FF2B5EF4-FFF2-40B4-BE49-F238E27FC236}">
                <a16:creationId xmlns:a16="http://schemas.microsoft.com/office/drawing/2014/main" id="{1123B389-4F4B-4586-8048-6877165A82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2971800"/>
            <a:ext cx="5038725" cy="4008709"/>
          </a:xfrm>
          <a:prstGeom prst="rect">
            <a:avLst/>
          </a:prstGeom>
          <a:noFill/>
          <a:extLst>
            <a:ext uri="{909E8E84-426E-40DD-AFC4-6F175D3DCCD1}">
              <a14:hiddenFill xmlns:a14="http://schemas.microsoft.com/office/drawing/2010/main">
                <a:solidFill>
                  <a:srgbClr val="FFFFFF"/>
                </a:solidFill>
              </a14:hiddenFill>
            </a:ext>
          </a:extLst>
        </p:spPr>
      </p:pic>
      <p:sp>
        <p:nvSpPr>
          <p:cNvPr id="4" name="Hexagon 3">
            <a:extLst>
              <a:ext uri="{FF2B5EF4-FFF2-40B4-BE49-F238E27FC236}">
                <a16:creationId xmlns:a16="http://schemas.microsoft.com/office/drawing/2014/main" id="{F6241F2D-4A72-45B8-9390-5D2782DD47C2}"/>
              </a:ext>
            </a:extLst>
          </p:cNvPr>
          <p:cNvSpPr/>
          <p:nvPr/>
        </p:nvSpPr>
        <p:spPr>
          <a:xfrm>
            <a:off x="190795" y="1157945"/>
            <a:ext cx="1066800" cy="732109"/>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STOP</a:t>
            </a:r>
          </a:p>
          <a:p>
            <a:pPr algn="ctr"/>
            <a:endParaRPr lang="en-US" dirty="0"/>
          </a:p>
        </p:txBody>
      </p:sp>
      <p:sp>
        <p:nvSpPr>
          <p:cNvPr id="5" name="TextBox 4">
            <a:extLst>
              <a:ext uri="{FF2B5EF4-FFF2-40B4-BE49-F238E27FC236}">
                <a16:creationId xmlns:a16="http://schemas.microsoft.com/office/drawing/2014/main" id="{EF286311-507E-4109-A46B-60FF084028CA}"/>
              </a:ext>
            </a:extLst>
          </p:cNvPr>
          <p:cNvSpPr txBox="1"/>
          <p:nvPr/>
        </p:nvSpPr>
        <p:spPr>
          <a:xfrm>
            <a:off x="0" y="39330"/>
            <a:ext cx="9183924" cy="646331"/>
          </a:xfrm>
          <a:prstGeom prst="rect">
            <a:avLst/>
          </a:prstGeom>
          <a:solidFill>
            <a:schemeClr val="accent4"/>
          </a:solidFill>
        </p:spPr>
        <p:txBody>
          <a:bodyPr wrap="none" rtlCol="0">
            <a:spAutoFit/>
          </a:bodyPr>
          <a:lstStyle/>
          <a:p>
            <a:r>
              <a:rPr lang="en-US" dirty="0"/>
              <a:t> </a:t>
            </a:r>
            <a:r>
              <a:rPr lang="en-US" dirty="0">
                <a:hlinkClick r:id="rId3"/>
              </a:rPr>
              <a:t>Containers</a:t>
            </a:r>
            <a:r>
              <a:rPr lang="en-US" dirty="0"/>
              <a:t> allows users easily to spawn applications on any virtual or physical infrastructure,</a:t>
            </a:r>
          </a:p>
          <a:p>
            <a:r>
              <a:rPr lang="en-US" dirty="0"/>
              <a:t> </a:t>
            </a:r>
            <a:r>
              <a:rPr lang="en-US" b="1" dirty="0"/>
              <a:t>integrating all its dependencies such as code, runtime, system tools and system libraries</a:t>
            </a:r>
            <a:endParaRPr lang="en-US" dirty="0"/>
          </a:p>
        </p:txBody>
      </p:sp>
    </p:spTree>
    <p:extLst>
      <p:ext uri="{BB962C8B-B14F-4D97-AF65-F5344CB8AC3E}">
        <p14:creationId xmlns:p14="http://schemas.microsoft.com/office/powerpoint/2010/main" val="385274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Open platform for developers and system administrators to build and test cloud applications</a:t>
            </a:r>
          </a:p>
        </p:txBody>
      </p:sp>
      <p:sp>
        <p:nvSpPr>
          <p:cNvPr id="3" name="Title 2"/>
          <p:cNvSpPr>
            <a:spLocks noGrp="1"/>
          </p:cNvSpPr>
          <p:nvPr>
            <p:ph type="title"/>
          </p:nvPr>
        </p:nvSpPr>
        <p:spPr/>
        <p:txBody>
          <a:bodyPr/>
          <a:lstStyle/>
          <a:p>
            <a:r>
              <a:rPr lang="en-US" dirty="0"/>
              <a:t>Docker</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22" y="3526971"/>
            <a:ext cx="5896587" cy="3178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4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Just how does Docker work</a:t>
            </a:r>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86000"/>
            <a:ext cx="8233474"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3667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Docker updates/changes</a:t>
            </a:r>
            <a:br>
              <a:rPr lang="en-US" dirty="0"/>
            </a:br>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88" y="2005013"/>
            <a:ext cx="8537712" cy="4789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1932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you can push and pull container images to/from the Docker registry, which is something like a “GitHub” for Docker container images.</a:t>
            </a:r>
          </a:p>
          <a:p>
            <a:pPr marL="0" indent="0">
              <a:buNone/>
            </a:pPr>
            <a:endParaRPr lang="en-US" dirty="0"/>
          </a:p>
        </p:txBody>
      </p:sp>
      <p:sp>
        <p:nvSpPr>
          <p:cNvPr id="3" name="Title 2"/>
          <p:cNvSpPr>
            <a:spLocks noGrp="1"/>
          </p:cNvSpPr>
          <p:nvPr>
            <p:ph type="title"/>
          </p:nvPr>
        </p:nvSpPr>
        <p:spPr/>
        <p:txBody>
          <a:bodyPr>
            <a:normAutofit fontScale="90000"/>
          </a:bodyPr>
          <a:lstStyle/>
          <a:p>
            <a:r>
              <a:rPr lang="en-US" dirty="0"/>
              <a:t>Docker has a repository like </a:t>
            </a:r>
            <a:r>
              <a:rPr lang="en-US" dirty="0" err="1"/>
              <a:t>github</a:t>
            </a:r>
            <a:endParaRPr lang="en-US" dirty="0"/>
          </a:p>
        </p:txBody>
      </p:sp>
    </p:spTree>
    <p:extLst>
      <p:ext uri="{BB962C8B-B14F-4D97-AF65-F5344CB8AC3E}">
        <p14:creationId xmlns:p14="http://schemas.microsoft.com/office/powerpoint/2010/main" val="1434262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133600"/>
            <a:ext cx="7408333" cy="3450696"/>
          </a:xfrm>
        </p:spPr>
        <p:txBody>
          <a:bodyPr/>
          <a:lstStyle/>
          <a:p>
            <a:r>
              <a:rPr lang="en-US" dirty="0"/>
              <a:t>Docker runs on Containers</a:t>
            </a:r>
          </a:p>
        </p:txBody>
      </p:sp>
      <p:sp>
        <p:nvSpPr>
          <p:cNvPr id="3" name="Title 2"/>
          <p:cNvSpPr>
            <a:spLocks noGrp="1"/>
          </p:cNvSpPr>
          <p:nvPr>
            <p:ph type="title"/>
          </p:nvPr>
        </p:nvSpPr>
        <p:spPr/>
        <p:txBody>
          <a:bodyPr>
            <a:normAutofit fontScale="90000"/>
          </a:bodyPr>
          <a:lstStyle/>
          <a:p>
            <a:r>
              <a:rPr lang="en-US" dirty="0"/>
              <a:t>Service providers (public cloud) need containers to run Docker</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81200"/>
            <a:ext cx="4324350"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3428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Open source Container inside VM Configuration</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821055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131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1752600"/>
            <a:ext cx="4724400" cy="4648200"/>
          </a:xfrm>
        </p:spPr>
        <p:txBody>
          <a:bodyPr>
            <a:normAutofit fontScale="92500" lnSpcReduction="20000"/>
          </a:bodyPr>
          <a:lstStyle/>
          <a:p>
            <a:endParaRPr lang="en-US" dirty="0"/>
          </a:p>
          <a:p>
            <a:r>
              <a:rPr lang="en-US" dirty="0"/>
              <a:t>As mentioned, Docker has started the wave of new container technologies hitting the market </a:t>
            </a:r>
          </a:p>
          <a:p>
            <a:endParaRPr lang="en-US" dirty="0"/>
          </a:p>
          <a:p>
            <a:r>
              <a:rPr lang="en-US" dirty="0"/>
              <a:t>Odin is helping next ones get there by driving creation of </a:t>
            </a:r>
            <a:r>
              <a:rPr lang="en-US" dirty="0" err="1"/>
              <a:t>libcontainer</a:t>
            </a:r>
            <a:r>
              <a:rPr lang="en-US" dirty="0"/>
              <a:t> library  (this is just abstracting away from </a:t>
            </a:r>
            <a:r>
              <a:rPr lang="en-US" dirty="0" err="1"/>
              <a:t>Lxc</a:t>
            </a:r>
            <a:r>
              <a:rPr lang="en-US" dirty="0"/>
              <a:t> – </a:t>
            </a:r>
            <a:r>
              <a:rPr lang="en-US" dirty="0" err="1"/>
              <a:t>linux</a:t>
            </a:r>
            <a:r>
              <a:rPr lang="en-US" dirty="0"/>
              <a:t> based)</a:t>
            </a:r>
          </a:p>
          <a:p>
            <a:endParaRPr lang="en-US" dirty="0"/>
          </a:p>
          <a:p>
            <a:r>
              <a:rPr lang="en-US" dirty="0"/>
              <a:t>NOW other companies like Odin can create their own containers programmers can pick up and modify/use </a:t>
            </a:r>
          </a:p>
          <a:p>
            <a:pPr marL="0" indent="0">
              <a:buNone/>
            </a:pPr>
            <a:r>
              <a:rPr lang="en-US" dirty="0"/>
              <a:t> </a:t>
            </a:r>
          </a:p>
        </p:txBody>
      </p:sp>
      <p:sp>
        <p:nvSpPr>
          <p:cNvPr id="3" name="Title 2"/>
          <p:cNvSpPr>
            <a:spLocks noGrp="1"/>
          </p:cNvSpPr>
          <p:nvPr>
            <p:ph type="title"/>
          </p:nvPr>
        </p:nvSpPr>
        <p:spPr/>
        <p:txBody>
          <a:bodyPr/>
          <a:lstStyle/>
          <a:p>
            <a:r>
              <a:rPr lang="en-US" dirty="0"/>
              <a:t>Docker needs containers</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0011" y="1142999"/>
            <a:ext cx="3371850" cy="3112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descr="&quot;How Docker works&qu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33" t="4043" r="15422" b="13746"/>
          <a:stretch/>
        </p:blipFill>
        <p:spPr bwMode="auto">
          <a:xfrm>
            <a:off x="5671875" y="4114800"/>
            <a:ext cx="3008122" cy="2574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180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t>Virtuozzo</a:t>
            </a:r>
            <a:r>
              <a:rPr lang="en-US" dirty="0"/>
              <a:t> provides container</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51609"/>
            <a:ext cx="8134350" cy="5070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28DFC517-1F70-41E8-B9D6-1AD6B8C5E6AA}"/>
              </a:ext>
            </a:extLst>
          </p:cNvPr>
          <p:cNvSpPr txBox="1"/>
          <p:nvPr/>
        </p:nvSpPr>
        <p:spPr>
          <a:xfrm>
            <a:off x="3194591" y="1751609"/>
            <a:ext cx="5492209" cy="646331"/>
          </a:xfrm>
          <a:prstGeom prst="rect">
            <a:avLst/>
          </a:prstGeom>
          <a:solidFill>
            <a:srgbClr val="FFC000"/>
          </a:solidFill>
        </p:spPr>
        <p:txBody>
          <a:bodyPr wrap="none" rtlCol="0">
            <a:spAutoFit/>
          </a:bodyPr>
          <a:lstStyle/>
          <a:p>
            <a:r>
              <a:rPr lang="en-US" dirty="0"/>
              <a:t>Example of a company providing container technology</a:t>
            </a:r>
            <a:br>
              <a:rPr lang="en-US" dirty="0"/>
            </a:br>
            <a:r>
              <a:rPr lang="en-US" dirty="0"/>
              <a:t>ON TOP OF Docker’s platform.</a:t>
            </a:r>
          </a:p>
        </p:txBody>
      </p:sp>
    </p:spTree>
    <p:extLst>
      <p:ext uri="{BB962C8B-B14F-4D97-AF65-F5344CB8AC3E}">
        <p14:creationId xmlns:p14="http://schemas.microsoft.com/office/powerpoint/2010/main" val="1603090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they do</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79286"/>
            <a:ext cx="8229600" cy="527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0418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a:t>What you get</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77743"/>
            <a:ext cx="8234363" cy="5380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88711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134D63-84DA-4BA2-9DCD-E0DB5C70774F}"/>
              </a:ext>
            </a:extLst>
          </p:cNvPr>
          <p:cNvSpPr>
            <a:spLocks noGrp="1"/>
          </p:cNvSpPr>
          <p:nvPr>
            <p:ph idx="1"/>
          </p:nvPr>
        </p:nvSpPr>
        <p:spPr>
          <a:xfrm>
            <a:off x="872067" y="1676400"/>
            <a:ext cx="7408333" cy="4449763"/>
          </a:xfrm>
        </p:spPr>
        <p:txBody>
          <a:bodyPr>
            <a:normAutofit lnSpcReduction="10000"/>
          </a:bodyPr>
          <a:lstStyle/>
          <a:p>
            <a:r>
              <a:rPr lang="en-US" dirty="0"/>
              <a:t>Get started with using Docker- </a:t>
            </a:r>
            <a:r>
              <a:rPr lang="en-US" dirty="0">
                <a:hlinkClick r:id="rId2"/>
              </a:rPr>
              <a:t>https://docs.docker.com/get-started/</a:t>
            </a:r>
            <a:endParaRPr lang="en-US" dirty="0"/>
          </a:p>
          <a:p>
            <a:pPr lvl="2"/>
            <a:r>
              <a:rPr lang="en-US" dirty="0"/>
              <a:t>Tutorial including how to push to Docker hub- </a:t>
            </a:r>
            <a:r>
              <a:rPr lang="en-US" dirty="0">
                <a:hlinkClick r:id="rId3"/>
              </a:rPr>
              <a:t>https://www.techrepublic.com/article/how-to-create-a-docker-image-and-push-it-to-docker-hub/</a:t>
            </a:r>
            <a:endParaRPr lang="en-US" dirty="0"/>
          </a:p>
          <a:p>
            <a:endParaRPr lang="en-US" dirty="0"/>
          </a:p>
          <a:p>
            <a:r>
              <a:rPr lang="en-US" dirty="0"/>
              <a:t>Learn about Docker on AWS- </a:t>
            </a:r>
            <a:r>
              <a:rPr lang="en-US" dirty="0">
                <a:hlinkClick r:id="rId4"/>
              </a:rPr>
              <a:t>http://docs.aws.amazon.com/AmazonECS/latest/developerguide/docker-basics.html</a:t>
            </a:r>
            <a:endParaRPr lang="en-US" dirty="0"/>
          </a:p>
          <a:p>
            <a:endParaRPr lang="en-US" dirty="0"/>
          </a:p>
          <a:p>
            <a:r>
              <a:rPr lang="en-US" dirty="0"/>
              <a:t>Learn about AWS EC2 Container Service (ECS) with Docker - </a:t>
            </a:r>
            <a:r>
              <a:rPr lang="en-US" dirty="0">
                <a:hlinkClick r:id="rId5"/>
              </a:rPr>
              <a:t>https://aws.amazon.com/ecs/</a:t>
            </a:r>
            <a:endParaRPr lang="en-US" dirty="0"/>
          </a:p>
        </p:txBody>
      </p:sp>
      <p:sp>
        <p:nvSpPr>
          <p:cNvPr id="3" name="Title 2">
            <a:extLst>
              <a:ext uri="{FF2B5EF4-FFF2-40B4-BE49-F238E27FC236}">
                <a16:creationId xmlns:a16="http://schemas.microsoft.com/office/drawing/2014/main" id="{4C80E343-FDBA-4DD8-B009-CFA9B68DAB06}"/>
              </a:ext>
            </a:extLst>
          </p:cNvPr>
          <p:cNvSpPr>
            <a:spLocks noGrp="1"/>
          </p:cNvSpPr>
          <p:nvPr>
            <p:ph type="title"/>
          </p:nvPr>
        </p:nvSpPr>
        <p:spPr/>
        <p:txBody>
          <a:bodyPr/>
          <a:lstStyle/>
          <a:p>
            <a:r>
              <a:rPr lang="en-US" dirty="0"/>
              <a:t>NEXT STEPS</a:t>
            </a:r>
          </a:p>
        </p:txBody>
      </p:sp>
    </p:spTree>
    <p:extLst>
      <p:ext uri="{BB962C8B-B14F-4D97-AF65-F5344CB8AC3E}">
        <p14:creationId xmlns:p14="http://schemas.microsoft.com/office/powerpoint/2010/main" val="81039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Motivation</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81200"/>
            <a:ext cx="8991600" cy="4060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9781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Motivation –the challenge</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62200"/>
            <a:ext cx="8705850" cy="3752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3867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challenge continued</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43200"/>
            <a:ext cx="8829675" cy="3792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1740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588A3A-AAE1-4721-B97E-CE320077E462}"/>
              </a:ext>
            </a:extLst>
          </p:cNvPr>
          <p:cNvSpPr>
            <a:spLocks noGrp="1"/>
          </p:cNvSpPr>
          <p:nvPr>
            <p:ph idx="1"/>
          </p:nvPr>
        </p:nvSpPr>
        <p:spPr>
          <a:xfrm>
            <a:off x="685800" y="3758133"/>
            <a:ext cx="7408333" cy="3450696"/>
          </a:xfrm>
        </p:spPr>
        <p:txBody>
          <a:bodyPr>
            <a:normAutofit/>
          </a:bodyPr>
          <a:lstStyle/>
          <a:p>
            <a:r>
              <a:rPr lang="en-US" dirty="0"/>
              <a:t>Static web:  </a:t>
            </a:r>
            <a:r>
              <a:rPr lang="en-US" dirty="0" err="1">
                <a:highlight>
                  <a:srgbClr val="FFFF00"/>
                </a:highlight>
              </a:rPr>
              <a:t>nginx</a:t>
            </a:r>
            <a:r>
              <a:rPr lang="en-US" dirty="0">
                <a:highlight>
                  <a:srgbClr val="FFFF00"/>
                </a:highlight>
              </a:rPr>
              <a:t> </a:t>
            </a:r>
            <a:r>
              <a:rPr lang="en-US" dirty="0"/>
              <a:t>is a fast webserver, generally faster than Apache</a:t>
            </a:r>
          </a:p>
          <a:p>
            <a:r>
              <a:rPr lang="en-US" dirty="0"/>
              <a:t>Queue:  </a:t>
            </a:r>
            <a:r>
              <a:rPr lang="en-US" dirty="0" err="1">
                <a:highlight>
                  <a:srgbClr val="FFFF00"/>
                </a:highlight>
              </a:rPr>
              <a:t>Redis</a:t>
            </a:r>
            <a:r>
              <a:rPr lang="en-US" dirty="0">
                <a:highlight>
                  <a:srgbClr val="FFFF00"/>
                </a:highlight>
              </a:rPr>
              <a:t> </a:t>
            </a:r>
            <a:r>
              <a:rPr lang="en-US" dirty="0"/>
              <a:t>= </a:t>
            </a:r>
            <a:r>
              <a:rPr lang="en-US" dirty="0">
                <a:solidFill>
                  <a:schemeClr val="tx1"/>
                </a:solidFill>
              </a:rPr>
              <a:t>in-memory </a:t>
            </a:r>
            <a:r>
              <a:rPr lang="en-US" b="1" dirty="0">
                <a:solidFill>
                  <a:schemeClr val="tx1"/>
                </a:solidFill>
              </a:rPr>
              <a:t>data structure store</a:t>
            </a:r>
            <a:r>
              <a:rPr lang="en-US" dirty="0">
                <a:solidFill>
                  <a:schemeClr val="tx1"/>
                </a:solidFill>
              </a:rPr>
              <a:t>, used as a database, </a:t>
            </a:r>
            <a:r>
              <a:rPr lang="en-US" b="1" dirty="0">
                <a:solidFill>
                  <a:schemeClr val="tx1"/>
                </a:solidFill>
              </a:rPr>
              <a:t>cache </a:t>
            </a:r>
            <a:r>
              <a:rPr lang="en-US" dirty="0">
                <a:solidFill>
                  <a:schemeClr val="tx1"/>
                </a:solidFill>
              </a:rPr>
              <a:t>and message broker.</a:t>
            </a:r>
            <a:endParaRPr lang="en-US" dirty="0"/>
          </a:p>
          <a:p>
            <a:endParaRPr lang="en-US" dirty="0"/>
          </a:p>
        </p:txBody>
      </p:sp>
      <p:sp>
        <p:nvSpPr>
          <p:cNvPr id="3" name="Title 2">
            <a:extLst>
              <a:ext uri="{FF2B5EF4-FFF2-40B4-BE49-F238E27FC236}">
                <a16:creationId xmlns:a16="http://schemas.microsoft.com/office/drawing/2014/main" id="{873D35DF-C893-417F-8F41-4B4B28E75A85}"/>
              </a:ext>
            </a:extLst>
          </p:cNvPr>
          <p:cNvSpPr>
            <a:spLocks noGrp="1"/>
          </p:cNvSpPr>
          <p:nvPr>
            <p:ph type="title"/>
          </p:nvPr>
        </p:nvSpPr>
        <p:spPr/>
        <p:txBody>
          <a:bodyPr>
            <a:normAutofit fontScale="90000"/>
          </a:bodyPr>
          <a:lstStyle/>
          <a:p>
            <a:r>
              <a:rPr lang="en-US" dirty="0"/>
              <a:t>PAUSE: What were some of these technologies</a:t>
            </a:r>
          </a:p>
        </p:txBody>
      </p:sp>
      <p:pic>
        <p:nvPicPr>
          <p:cNvPr id="4" name="Picture 2">
            <a:extLst>
              <a:ext uri="{FF2B5EF4-FFF2-40B4-BE49-F238E27FC236}">
                <a16:creationId xmlns:a16="http://schemas.microsoft.com/office/drawing/2014/main" id="{2AF46C34-423E-4DAE-9AE5-7B7588C8FA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775"/>
          <a:stretch/>
        </p:blipFill>
        <p:spPr bwMode="auto">
          <a:xfrm>
            <a:off x="314325" y="1761067"/>
            <a:ext cx="88296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0912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588A3A-AAE1-4721-B97E-CE320077E462}"/>
              </a:ext>
            </a:extLst>
          </p:cNvPr>
          <p:cNvSpPr>
            <a:spLocks noGrp="1"/>
          </p:cNvSpPr>
          <p:nvPr>
            <p:ph idx="1"/>
          </p:nvPr>
        </p:nvSpPr>
        <p:spPr>
          <a:xfrm>
            <a:off x="-19639" y="2895600"/>
            <a:ext cx="7408333" cy="3962400"/>
          </a:xfrm>
        </p:spPr>
        <p:txBody>
          <a:bodyPr>
            <a:normAutofit fontScale="92500" lnSpcReduction="10000"/>
          </a:bodyPr>
          <a:lstStyle/>
          <a:p>
            <a:pPr marL="0" indent="0">
              <a:buNone/>
            </a:pPr>
            <a:r>
              <a:rPr lang="en-US" dirty="0"/>
              <a:t>Analytics DB</a:t>
            </a:r>
            <a:r>
              <a:rPr lang="en-US" dirty="0">
                <a:solidFill>
                  <a:schemeClr val="tx1"/>
                </a:solidFill>
              </a:rPr>
              <a:t>:  </a:t>
            </a:r>
          </a:p>
          <a:p>
            <a:pPr lvl="2"/>
            <a:r>
              <a:rPr lang="en-US" dirty="0">
                <a:highlight>
                  <a:srgbClr val="FFFF00"/>
                </a:highlight>
              </a:rPr>
              <a:t>Hadoop</a:t>
            </a:r>
            <a:r>
              <a:rPr lang="en-US" dirty="0">
                <a:solidFill>
                  <a:schemeClr val="tx1"/>
                </a:solidFill>
              </a:rPr>
              <a:t> =    </a:t>
            </a:r>
            <a:r>
              <a:rPr lang="en-US" dirty="0"/>
              <a:t>distributed storage and processing of dataset of big data using MapReduce programming model</a:t>
            </a:r>
            <a:endParaRPr lang="en-US" dirty="0">
              <a:solidFill>
                <a:schemeClr val="tx1"/>
              </a:solidFill>
            </a:endParaRPr>
          </a:p>
          <a:p>
            <a:pPr lvl="2"/>
            <a:r>
              <a:rPr lang="en-US" dirty="0">
                <a:solidFill>
                  <a:schemeClr val="tx1"/>
                </a:solidFill>
              </a:rPr>
              <a:t> </a:t>
            </a:r>
            <a:r>
              <a:rPr lang="en-US" dirty="0">
                <a:highlight>
                  <a:srgbClr val="FFFF00"/>
                </a:highlight>
              </a:rPr>
              <a:t>Hive</a:t>
            </a:r>
            <a:r>
              <a:rPr lang="en-US" dirty="0">
                <a:solidFill>
                  <a:schemeClr val="tx1"/>
                </a:solidFill>
              </a:rPr>
              <a:t> = Hadoop based Database, </a:t>
            </a:r>
            <a:r>
              <a:rPr lang="en-US" dirty="0"/>
              <a:t>offer SQL-like interfaces with HDFS-based data</a:t>
            </a:r>
          </a:p>
          <a:p>
            <a:pPr lvl="4"/>
            <a:r>
              <a:rPr lang="en-US" dirty="0"/>
              <a:t> ---allows these database developers or data analysts to use Hadoop without knowing the Java programming language or MapReduce. Now, instead of challenging MapReduce code, you can design a star schema data warehouse or a normalized database. </a:t>
            </a:r>
          </a:p>
          <a:p>
            <a:pPr lvl="2"/>
            <a:r>
              <a:rPr lang="en-US" dirty="0">
                <a:solidFill>
                  <a:schemeClr val="tx1"/>
                </a:solidFill>
              </a:rPr>
              <a:t>  </a:t>
            </a:r>
            <a:r>
              <a:rPr lang="en-US" dirty="0">
                <a:highlight>
                  <a:srgbClr val="FFFF00"/>
                </a:highlight>
              </a:rPr>
              <a:t>Thrift</a:t>
            </a:r>
            <a:r>
              <a:rPr lang="en-US" dirty="0">
                <a:solidFill>
                  <a:schemeClr val="tx1"/>
                </a:solidFill>
              </a:rPr>
              <a:t> = </a:t>
            </a:r>
            <a:r>
              <a:rPr lang="en-US" dirty="0"/>
              <a:t>used to define and create </a:t>
            </a:r>
            <a:r>
              <a:rPr lang="en-US" dirty="0">
                <a:hlinkClick r:id="rId2" tooltip="Service (systems architecture)"/>
              </a:rPr>
              <a:t>services</a:t>
            </a:r>
            <a:r>
              <a:rPr lang="en-US" dirty="0"/>
              <a:t> for numerous languages.</a:t>
            </a:r>
            <a:r>
              <a:rPr lang="en-US" baseline="30000" dirty="0">
                <a:hlinkClick r:id="rId3"/>
              </a:rPr>
              <a:t>[2]</a:t>
            </a:r>
            <a:endParaRPr lang="en-US" baseline="30000" dirty="0"/>
          </a:p>
          <a:p>
            <a:pPr lvl="4"/>
            <a:r>
              <a:rPr lang="en-US" dirty="0"/>
              <a:t> It is used as a </a:t>
            </a:r>
            <a:r>
              <a:rPr lang="en-US" dirty="0">
                <a:hlinkClick r:id="rId4" tooltip="Remote procedure call"/>
              </a:rPr>
              <a:t>remote procedure call</a:t>
            </a:r>
            <a:r>
              <a:rPr lang="en-US" dirty="0"/>
              <a:t> (RPC) framework and was developed at </a:t>
            </a:r>
            <a:r>
              <a:rPr lang="en-US" dirty="0">
                <a:hlinkClick r:id="rId5" tooltip="Facebook"/>
              </a:rPr>
              <a:t>Facebook</a:t>
            </a:r>
            <a:r>
              <a:rPr lang="en-US" dirty="0"/>
              <a:t> for "scalable cross-language services development".</a:t>
            </a:r>
            <a:endParaRPr lang="en-US" dirty="0">
              <a:solidFill>
                <a:schemeClr val="tx1"/>
              </a:solidFill>
            </a:endParaRPr>
          </a:p>
          <a:p>
            <a:endParaRPr lang="en-US" dirty="0"/>
          </a:p>
          <a:p>
            <a:endParaRPr lang="en-US" dirty="0"/>
          </a:p>
        </p:txBody>
      </p:sp>
      <p:sp>
        <p:nvSpPr>
          <p:cNvPr id="3" name="Title 2">
            <a:extLst>
              <a:ext uri="{FF2B5EF4-FFF2-40B4-BE49-F238E27FC236}">
                <a16:creationId xmlns:a16="http://schemas.microsoft.com/office/drawing/2014/main" id="{873D35DF-C893-417F-8F41-4B4B28E75A85}"/>
              </a:ext>
            </a:extLst>
          </p:cNvPr>
          <p:cNvSpPr>
            <a:spLocks noGrp="1"/>
          </p:cNvSpPr>
          <p:nvPr>
            <p:ph type="title"/>
          </p:nvPr>
        </p:nvSpPr>
        <p:spPr>
          <a:xfrm>
            <a:off x="457200" y="338328"/>
            <a:ext cx="8229600" cy="627939"/>
          </a:xfrm>
        </p:spPr>
        <p:txBody>
          <a:bodyPr>
            <a:normAutofit fontScale="90000"/>
          </a:bodyPr>
          <a:lstStyle/>
          <a:p>
            <a:r>
              <a:rPr lang="en-US" dirty="0"/>
              <a:t>PAUSE:</a:t>
            </a:r>
          </a:p>
        </p:txBody>
      </p:sp>
      <p:pic>
        <p:nvPicPr>
          <p:cNvPr id="4" name="Picture 2">
            <a:extLst>
              <a:ext uri="{FF2B5EF4-FFF2-40B4-BE49-F238E27FC236}">
                <a16:creationId xmlns:a16="http://schemas.microsoft.com/office/drawing/2014/main" id="{2AF46C34-423E-4DAE-9AE5-7B7588C8FA5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1775"/>
          <a:stretch/>
        </p:blipFill>
        <p:spPr bwMode="auto">
          <a:xfrm>
            <a:off x="157162" y="952127"/>
            <a:ext cx="88296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1985B0CB-FD3B-4A6D-BE1B-62DDB363A7D7}"/>
              </a:ext>
            </a:extLst>
          </p:cNvPr>
          <p:cNvPicPr>
            <a:picLocks noChangeAspect="1"/>
          </p:cNvPicPr>
          <p:nvPr/>
        </p:nvPicPr>
        <p:blipFill>
          <a:blip r:embed="rId7"/>
          <a:stretch>
            <a:fillRect/>
          </a:stretch>
        </p:blipFill>
        <p:spPr>
          <a:xfrm>
            <a:off x="7317206" y="3581400"/>
            <a:ext cx="1686128" cy="3048000"/>
          </a:xfrm>
          <a:prstGeom prst="rect">
            <a:avLst/>
          </a:prstGeom>
        </p:spPr>
      </p:pic>
      <p:sp>
        <p:nvSpPr>
          <p:cNvPr id="6" name="Arrow: Right 5">
            <a:extLst>
              <a:ext uri="{FF2B5EF4-FFF2-40B4-BE49-F238E27FC236}">
                <a16:creationId xmlns:a16="http://schemas.microsoft.com/office/drawing/2014/main" id="{ECD95B1E-4061-4F8A-9472-8B2CD4BB0F32}"/>
              </a:ext>
            </a:extLst>
          </p:cNvPr>
          <p:cNvSpPr/>
          <p:nvPr/>
        </p:nvSpPr>
        <p:spPr>
          <a:xfrm>
            <a:off x="6934200" y="5639173"/>
            <a:ext cx="533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242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challenge continued</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43200"/>
            <a:ext cx="8829675" cy="3792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37831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Waveform</Template>
  <TotalTime>132</TotalTime>
  <Words>746</Words>
  <Application>Microsoft Office PowerPoint</Application>
  <PresentationFormat>On-screen Show (4:3)</PresentationFormat>
  <Paragraphs>97</Paragraphs>
  <Slides>39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Candara</vt:lpstr>
      <vt:lpstr>Symbol</vt:lpstr>
      <vt:lpstr>Waveform</vt:lpstr>
      <vt:lpstr>Containers, Docker and Virtuozzo</vt:lpstr>
      <vt:lpstr>Containers???  Docker???</vt:lpstr>
      <vt:lpstr>Docker</vt:lpstr>
      <vt:lpstr>Motivation</vt:lpstr>
      <vt:lpstr>Motivation –the challenge</vt:lpstr>
      <vt:lpstr>The challenge continued</vt:lpstr>
      <vt:lpstr>PAUSE: What were some of these technologies</vt:lpstr>
      <vt:lpstr>PAUSE:</vt:lpstr>
      <vt:lpstr>The challenge continued</vt:lpstr>
      <vt:lpstr>Looking for all kinds of solutions…</vt:lpstr>
      <vt:lpstr>THE ANSWER</vt:lpstr>
      <vt:lpstr>Huh??? Container</vt:lpstr>
      <vt:lpstr>Understanding….an analogy …cargo transport pre-1960</vt:lpstr>
      <vt:lpstr>What are the possibilities</vt:lpstr>
      <vt:lpstr>SOLUTION—shipping containers</vt:lpstr>
      <vt:lpstr>This solved the problem</vt:lpstr>
      <vt:lpstr>Today shipping is done with containers</vt:lpstr>
      <vt:lpstr>How does this container idea translate to our problem</vt:lpstr>
      <vt:lpstr>How does this container idea translate to our problem—container for code????</vt:lpstr>
      <vt:lpstr>Do once run anywhere</vt:lpstr>
      <vt:lpstr>Docker’s container ---the concept (and relation to our shipping container)</vt:lpstr>
      <vt:lpstr>Docker supported in many Cloud platforms</vt:lpstr>
      <vt:lpstr>Docker container—developer viewpoint</vt:lpstr>
      <vt:lpstr>Developer viewpoint---(doesn’t this quote remind you of Java virtual machine)</vt:lpstr>
      <vt:lpstr>How does Docker  containers work?</vt:lpstr>
      <vt:lpstr>Docker containers are lightweight</vt:lpstr>
      <vt:lpstr>WOW –is Docker a PaaS or a replacement for PaaS</vt:lpstr>
      <vt:lpstr>Docker versus PaaS</vt:lpstr>
      <vt:lpstr>Docker versus PaaS</vt:lpstr>
      <vt:lpstr>Just how does Docker work</vt:lpstr>
      <vt:lpstr>Docker updates/changes </vt:lpstr>
      <vt:lpstr>Docker has a repository like github</vt:lpstr>
      <vt:lpstr>Service providers (public cloud) need containers to run Docker</vt:lpstr>
      <vt:lpstr>Open source Container inside VM Configuration</vt:lpstr>
      <vt:lpstr>Docker needs containers</vt:lpstr>
      <vt:lpstr>Virtuozzo provides container</vt:lpstr>
      <vt:lpstr>What they do</vt:lpstr>
      <vt:lpstr>What you get</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Lynne</cp:lastModifiedBy>
  <cp:revision>26</cp:revision>
  <dcterms:created xsi:type="dcterms:W3CDTF">2016-02-18T04:04:07Z</dcterms:created>
  <dcterms:modified xsi:type="dcterms:W3CDTF">2017-11-13T23:10:06Z</dcterms:modified>
</cp:coreProperties>
</file>