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78"/>
  </p:notesMasterIdLst>
  <p:sldIdLst>
    <p:sldId id="272" r:id="rId2"/>
    <p:sldId id="273" r:id="rId3"/>
    <p:sldId id="274" r:id="rId4"/>
    <p:sldId id="275" r:id="rId5"/>
    <p:sldId id="281" r:id="rId6"/>
    <p:sldId id="295" r:id="rId7"/>
    <p:sldId id="282" r:id="rId8"/>
    <p:sldId id="292" r:id="rId9"/>
    <p:sldId id="293" r:id="rId10"/>
    <p:sldId id="283" r:id="rId11"/>
    <p:sldId id="276" r:id="rId12"/>
    <p:sldId id="284" r:id="rId13"/>
    <p:sldId id="289" r:id="rId14"/>
    <p:sldId id="288" r:id="rId15"/>
    <p:sldId id="297" r:id="rId16"/>
    <p:sldId id="298" r:id="rId17"/>
    <p:sldId id="299" r:id="rId18"/>
    <p:sldId id="300" r:id="rId19"/>
    <p:sldId id="280" r:id="rId20"/>
    <p:sldId id="285" r:id="rId21"/>
    <p:sldId id="286" r:id="rId22"/>
    <p:sldId id="287" r:id="rId23"/>
    <p:sldId id="290" r:id="rId24"/>
    <p:sldId id="291" r:id="rId25"/>
    <p:sldId id="294" r:id="rId26"/>
    <p:sldId id="278" r:id="rId27"/>
    <p:sldId id="279" r:id="rId28"/>
    <p:sldId id="301" r:id="rId29"/>
    <p:sldId id="311" r:id="rId30"/>
    <p:sldId id="296" r:id="rId31"/>
    <p:sldId id="312" r:id="rId32"/>
    <p:sldId id="314" r:id="rId33"/>
    <p:sldId id="313" r:id="rId34"/>
    <p:sldId id="307" r:id="rId35"/>
    <p:sldId id="303" r:id="rId36"/>
    <p:sldId id="315" r:id="rId37"/>
    <p:sldId id="316" r:id="rId38"/>
    <p:sldId id="317" r:id="rId39"/>
    <p:sldId id="308" r:id="rId40"/>
    <p:sldId id="318" r:id="rId41"/>
    <p:sldId id="304" r:id="rId42"/>
    <p:sldId id="319" r:id="rId43"/>
    <p:sldId id="309" r:id="rId44"/>
    <p:sldId id="320" r:id="rId45"/>
    <p:sldId id="305" r:id="rId46"/>
    <p:sldId id="257" r:id="rId47"/>
    <p:sldId id="258" r:id="rId48"/>
    <p:sldId id="259" r:id="rId49"/>
    <p:sldId id="260" r:id="rId50"/>
    <p:sldId id="310" r:id="rId51"/>
    <p:sldId id="256" r:id="rId52"/>
    <p:sldId id="321" r:id="rId53"/>
    <p:sldId id="322" r:id="rId54"/>
    <p:sldId id="323" r:id="rId55"/>
    <p:sldId id="324" r:id="rId56"/>
    <p:sldId id="325" r:id="rId57"/>
    <p:sldId id="326" r:id="rId58"/>
    <p:sldId id="327" r:id="rId59"/>
    <p:sldId id="331" r:id="rId60"/>
    <p:sldId id="328" r:id="rId61"/>
    <p:sldId id="329" r:id="rId62"/>
    <p:sldId id="332" r:id="rId63"/>
    <p:sldId id="333" r:id="rId64"/>
    <p:sldId id="334" r:id="rId65"/>
    <p:sldId id="335" r:id="rId66"/>
    <p:sldId id="336" r:id="rId67"/>
    <p:sldId id="337" r:id="rId68"/>
    <p:sldId id="339" r:id="rId69"/>
    <p:sldId id="340" r:id="rId70"/>
    <p:sldId id="341" r:id="rId71"/>
    <p:sldId id="342" r:id="rId72"/>
    <p:sldId id="343" r:id="rId73"/>
    <p:sldId id="344" r:id="rId74"/>
    <p:sldId id="345" r:id="rId75"/>
    <p:sldId id="346" r:id="rId76"/>
    <p:sldId id="347" r:id="rId77"/>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3" autoAdjust="0"/>
    <p:restoredTop sz="90929"/>
  </p:normalViewPr>
  <p:slideViewPr>
    <p:cSldViewPr>
      <p:cViewPr>
        <p:scale>
          <a:sx n="92" d="100"/>
          <a:sy n="92" d="100"/>
        </p:scale>
        <p:origin x="-63" y="-10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5535893C-7FB0-4BA4-BEC1-F4DE00743CFD}" type="slidenum">
              <a:rPr lang="en-US"/>
              <a:pPr>
                <a:defRPr/>
              </a:pPr>
              <a:t>‹#›</a:t>
            </a:fld>
            <a:endParaRPr lang="en-US"/>
          </a:p>
        </p:txBody>
      </p:sp>
    </p:spTree>
    <p:extLst>
      <p:ext uri="{BB962C8B-B14F-4D97-AF65-F5344CB8AC3E}">
        <p14:creationId xmlns:p14="http://schemas.microsoft.com/office/powerpoint/2010/main" val="2895958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35893C-7FB0-4BA4-BEC1-F4DE00743CFD}" type="slidenum">
              <a:rPr lang="en-US" smtClean="0"/>
              <a:pPr>
                <a:defRPr/>
              </a:pPr>
              <a:t>3</a:t>
            </a:fld>
            <a:endParaRPr lang="en-US"/>
          </a:p>
        </p:txBody>
      </p:sp>
    </p:spTree>
    <p:extLst>
      <p:ext uri="{BB962C8B-B14F-4D97-AF65-F5344CB8AC3E}">
        <p14:creationId xmlns:p14="http://schemas.microsoft.com/office/powerpoint/2010/main" val="109290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535893C-7FB0-4BA4-BEC1-F4DE00743CFD}" type="slidenum">
              <a:rPr lang="en-US" smtClean="0"/>
              <a:pPr>
                <a:defRPr/>
              </a:pPr>
              <a:t>30</a:t>
            </a:fld>
            <a:endParaRPr lang="en-US"/>
          </a:p>
        </p:txBody>
      </p:sp>
    </p:spTree>
    <p:extLst>
      <p:ext uri="{BB962C8B-B14F-4D97-AF65-F5344CB8AC3E}">
        <p14:creationId xmlns:p14="http://schemas.microsoft.com/office/powerpoint/2010/main" val="333624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535893C-7FB0-4BA4-BEC1-F4DE00743CFD}" type="slidenum">
              <a:rPr lang="en-US" smtClean="0"/>
              <a:pPr>
                <a:defRPr/>
              </a:pPr>
              <a:t>73</a:t>
            </a:fld>
            <a:endParaRPr lang="en-US"/>
          </a:p>
        </p:txBody>
      </p:sp>
    </p:spTree>
    <p:extLst>
      <p:ext uri="{BB962C8B-B14F-4D97-AF65-F5344CB8AC3E}">
        <p14:creationId xmlns:p14="http://schemas.microsoft.com/office/powerpoint/2010/main" val="426242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535893C-7FB0-4BA4-BEC1-F4DE00743CFD}" type="slidenum">
              <a:rPr lang="en-US" smtClean="0"/>
              <a:pPr>
                <a:defRPr/>
              </a:pPr>
              <a:t>75</a:t>
            </a:fld>
            <a:endParaRPr lang="en-US"/>
          </a:p>
        </p:txBody>
      </p:sp>
    </p:spTree>
    <p:extLst>
      <p:ext uri="{BB962C8B-B14F-4D97-AF65-F5344CB8AC3E}">
        <p14:creationId xmlns:p14="http://schemas.microsoft.com/office/powerpoint/2010/main" val="214457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5280140"/>
            <a:ext cx="10160000" cy="2347736"/>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101599" tIns="50799" rIns="101599" bIns="50799" anchor="t" compatLnSpc="1"/>
          <a:lstStyle/>
          <a:p>
            <a:endParaRPr kumimoji="0" lang="en-US"/>
          </a:p>
        </p:txBody>
      </p:sp>
      <p:sp>
        <p:nvSpPr>
          <p:cNvPr id="8" name="Freeform 7"/>
          <p:cNvSpPr>
            <a:spLocks/>
          </p:cNvSpPr>
          <p:nvPr/>
        </p:nvSpPr>
        <p:spPr bwMode="auto">
          <a:xfrm>
            <a:off x="6783917" y="0"/>
            <a:ext cx="3376083" cy="7620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101599" tIns="50799" rIns="101599" bIns="50799" anchor="t" compatLnSpc="1"/>
          <a:lstStyle/>
          <a:p>
            <a:endParaRPr kumimoji="0" lang="en-US"/>
          </a:p>
        </p:txBody>
      </p:sp>
      <p:sp>
        <p:nvSpPr>
          <p:cNvPr id="9" name="Title 8"/>
          <p:cNvSpPr>
            <a:spLocks noGrp="1"/>
          </p:cNvSpPr>
          <p:nvPr>
            <p:ph type="ctrTitle"/>
          </p:nvPr>
        </p:nvSpPr>
        <p:spPr>
          <a:xfrm>
            <a:off x="476738" y="3708400"/>
            <a:ext cx="7200053" cy="2556933"/>
          </a:xfrm>
        </p:spPr>
        <p:txBody>
          <a:bodyPr rIns="50799"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81167" y="1716458"/>
            <a:ext cx="7200053" cy="1947333"/>
          </a:xfrm>
        </p:spPr>
        <p:txBody>
          <a:bodyPr tIns="0" rIns="50799" bIns="0" anchor="b">
            <a:normAutofit/>
          </a:bodyPr>
          <a:lstStyle>
            <a:lvl1pPr marL="0" indent="0" algn="r">
              <a:buNone/>
              <a:defRPr sz="2200">
                <a:solidFill>
                  <a:schemeClr val="tx1"/>
                </a:solidFill>
                <a:effectLst/>
              </a:defRPr>
            </a:lvl1pPr>
            <a:lvl2pPr marL="507995" indent="0" algn="ctr">
              <a:buNone/>
            </a:lvl2pPr>
            <a:lvl3pPr marL="1015990" indent="0" algn="ctr">
              <a:buNone/>
            </a:lvl3pPr>
            <a:lvl4pPr marL="1523985" indent="0" algn="ctr">
              <a:buNone/>
            </a:lvl4pPr>
            <a:lvl5pPr marL="2031980" indent="0" algn="ctr">
              <a:buNone/>
            </a:lvl5pPr>
            <a:lvl6pPr marL="2539975" indent="0" algn="ctr">
              <a:buNone/>
            </a:lvl6pPr>
            <a:lvl7pPr marL="3047970" indent="0" algn="ctr">
              <a:buNone/>
            </a:lvl7pPr>
            <a:lvl8pPr marL="3555964" indent="0" algn="ctr">
              <a:buNone/>
            </a:lvl8pPr>
            <a:lvl9pPr marL="4063959"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5F053556-6871-4397-BE8C-7F96E2218B79}"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7F422B-1574-44B6-A7BC-0646F802D2F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08000" y="305154"/>
            <a:ext cx="6688667" cy="650169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1E0B16-B9C3-4269-BE90-8946A630007C}"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AA81EF3-C2CE-4491-A723-E755D48BF130}"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5280140"/>
            <a:ext cx="10160000" cy="2347736"/>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101599" tIns="50799" rIns="101599" bIns="50799" anchor="t" compatLnSpc="1"/>
          <a:lstStyle/>
          <a:p>
            <a:endParaRPr kumimoji="0" lang="en-US"/>
          </a:p>
        </p:txBody>
      </p:sp>
      <p:sp>
        <p:nvSpPr>
          <p:cNvPr id="9" name="Freeform 8"/>
          <p:cNvSpPr>
            <a:spLocks/>
          </p:cNvSpPr>
          <p:nvPr/>
        </p:nvSpPr>
        <p:spPr bwMode="auto">
          <a:xfrm>
            <a:off x="6783917" y="0"/>
            <a:ext cx="3376083" cy="7620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101599" tIns="50799" rIns="101599" bIns="50799" anchor="t" compatLnSpc="1"/>
          <a:lstStyle/>
          <a:p>
            <a:endParaRPr kumimoji="0" lang="en-US"/>
          </a:p>
        </p:txBody>
      </p:sp>
      <p:sp>
        <p:nvSpPr>
          <p:cNvPr id="2" name="Title 1"/>
          <p:cNvSpPr>
            <a:spLocks noGrp="1"/>
          </p:cNvSpPr>
          <p:nvPr>
            <p:ph type="title"/>
          </p:nvPr>
        </p:nvSpPr>
        <p:spPr>
          <a:xfrm>
            <a:off x="762000" y="3982042"/>
            <a:ext cx="7366000" cy="2029292"/>
          </a:xfrm>
        </p:spPr>
        <p:txBody>
          <a:bodyPr tIns="0" bIns="0" anchor="t"/>
          <a:lstStyle>
            <a:lvl1pPr algn="l">
              <a:buNone/>
              <a:defRPr sz="47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762000" y="2762000"/>
            <a:ext cx="7366000" cy="1185209"/>
          </a:xfrm>
        </p:spPr>
        <p:txBody>
          <a:bodyPr lIns="50799" tIns="0" rIns="50799" bIns="0" anchor="b"/>
          <a:lstStyle>
            <a:lvl1pPr marL="0" indent="0" algn="l">
              <a:buNone/>
              <a:defRPr sz="2200">
                <a:solidFill>
                  <a:schemeClr val="tx1"/>
                </a:solidFill>
                <a:effectLst/>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DF7D08-7360-420E-B72C-5E89BCCBFE1D}"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8297333" cy="1270000"/>
          </a:xfrm>
        </p:spPr>
        <p:txBody>
          <a:bodyPr/>
          <a:lstStyle/>
          <a:p>
            <a:r>
              <a:rPr kumimoji="0" lang="en-US"/>
              <a:t>Click to edit Master title style</a:t>
            </a:r>
          </a:p>
        </p:txBody>
      </p:sp>
      <p:sp>
        <p:nvSpPr>
          <p:cNvPr id="3" name="Content Placeholder 2"/>
          <p:cNvSpPr>
            <a:spLocks noGrp="1"/>
          </p:cNvSpPr>
          <p:nvPr>
            <p:ph sz="half" idx="1"/>
          </p:nvPr>
        </p:nvSpPr>
        <p:spPr>
          <a:xfrm>
            <a:off x="508000" y="1778000"/>
            <a:ext cx="4064000" cy="5028848"/>
          </a:xfrm>
        </p:spPr>
        <p:txBody>
          <a:bodyPr/>
          <a:lstStyle>
            <a:lvl1pPr>
              <a:defRPr sz="29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41333" y="1778000"/>
            <a:ext cx="4064000" cy="5028848"/>
          </a:xfrm>
        </p:spPr>
        <p:txBody>
          <a:bodyPr/>
          <a:lstStyle>
            <a:lvl1pPr>
              <a:defRPr sz="29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79E18F3-3645-4D6C-AB3F-C143964670C7}"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389"/>
            <a:ext cx="9144000" cy="1270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508000" y="6096000"/>
            <a:ext cx="4489098" cy="931333"/>
          </a:xfrm>
        </p:spPr>
        <p:txBody>
          <a:bodyPr anchor="t"/>
          <a:lstStyle>
            <a:lvl1pPr marL="0" indent="0">
              <a:buNone/>
              <a:defRPr sz="2700" b="1">
                <a:solidFill>
                  <a:schemeClr val="accent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161140" y="6096000"/>
            <a:ext cx="4490861" cy="931333"/>
          </a:xfrm>
        </p:spPr>
        <p:txBody>
          <a:bodyPr anchor="t"/>
          <a:lstStyle>
            <a:lvl1pPr marL="0" indent="0">
              <a:buNone/>
              <a:defRPr sz="2700" b="1">
                <a:solidFill>
                  <a:schemeClr val="accent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1685458"/>
            <a:ext cx="4489098" cy="4379737"/>
          </a:xfrm>
        </p:spPr>
        <p:txBody>
          <a:bodyPr/>
          <a:lstStyle>
            <a:lvl1pPr>
              <a:defRPr sz="27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161140" y="1685458"/>
            <a:ext cx="4490861" cy="4379737"/>
          </a:xfrm>
        </p:spPr>
        <p:txBody>
          <a:bodyPr/>
          <a:lstStyle>
            <a:lvl1pPr>
              <a:defRPr sz="27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A7ECC-7DAE-432C-B173-E6598FC441E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8300720" cy="1270000"/>
          </a:xfrm>
        </p:spPr>
        <p:txBody>
          <a:bodyPr anchor="ctr"/>
          <a:lstStyle>
            <a:lvl1pPr algn="l">
              <a:defRPr sz="51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8F7FA382-65F1-4702-AADF-01E2FA916EE3}"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50EEDB5-D000-46CE-A091-E38719E3D60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1317253"/>
            <a:ext cx="3556000" cy="811389"/>
          </a:xfrm>
        </p:spPr>
        <p:txBody>
          <a:bodyPr tIns="0" bIns="0" anchor="t"/>
          <a:lstStyle>
            <a:lvl1pPr algn="l">
              <a:buNone/>
              <a:defRPr sz="20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508000" y="238249"/>
            <a:ext cx="3048000" cy="1016000"/>
          </a:xfrm>
        </p:spPr>
        <p:txBody>
          <a:bodyPr lIns="50799" tIns="0" rIns="50799" bIns="0" anchor="b"/>
          <a:lstStyle>
            <a:lvl1pPr marL="0" indent="0" algn="l">
              <a:buNone/>
              <a:defRPr sz="1600"/>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508000" y="2201334"/>
            <a:ext cx="7874000" cy="4233333"/>
          </a:xfrm>
        </p:spPr>
        <p:txBody>
          <a:bodyPr/>
          <a:lstStyle>
            <a:lvl1pPr>
              <a:defRPr sz="3100"/>
            </a:lvl1pPr>
            <a:lvl2pPr>
              <a:defRPr sz="2700"/>
            </a:lvl2pPr>
            <a:lvl3pPr>
              <a:defRPr sz="2400"/>
            </a:lvl3pPr>
            <a:lvl4pPr>
              <a:defRPr sz="2200"/>
            </a:lvl4pPr>
            <a:lvl5pPr>
              <a:defRPr sz="2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9062720" y="7135627"/>
            <a:ext cx="846667" cy="405694"/>
          </a:xfrm>
        </p:spPr>
        <p:txBody>
          <a:bodyPr/>
          <a:lstStyle/>
          <a:p>
            <a:pPr>
              <a:defRPr/>
            </a:pPr>
            <a:fld id="{84572E8A-95C0-40FA-B885-4F3FC22653BB}"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4147" y="1895232"/>
            <a:ext cx="3393187" cy="1393120"/>
          </a:xfrm>
        </p:spPr>
        <p:txBody>
          <a:bodyPr anchor="b"/>
          <a:lstStyle>
            <a:lvl1pPr algn="l">
              <a:buNone/>
              <a:defRPr sz="24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184031" y="1133230"/>
            <a:ext cx="4572000" cy="45720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6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174149" y="3331961"/>
            <a:ext cx="3393184" cy="2959424"/>
          </a:xfrm>
        </p:spPr>
        <p:txBody>
          <a:bodyPr lIns="50799" rIns="50799"/>
          <a:lstStyle>
            <a:lvl1pPr marL="0" indent="0">
              <a:buFontTx/>
              <a:buNone/>
              <a:defRPr sz="1300"/>
            </a:lvl1pPr>
            <a:lvl2pPr>
              <a:buFontTx/>
              <a:buNone/>
              <a:defRPr sz="1300"/>
            </a:lvl2pPr>
            <a:lvl3pPr>
              <a:buFontTx/>
              <a:buNone/>
              <a:defRPr sz="1100"/>
            </a:lvl3pPr>
            <a:lvl4pPr>
              <a:buFontTx/>
              <a:buNone/>
              <a:defRPr sz="1000"/>
            </a:lvl4pPr>
            <a:lvl5pPr>
              <a:buFontTx/>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508000" y="7135627"/>
            <a:ext cx="2370667" cy="405694"/>
          </a:xfrm>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AC6C6F9-A033-4EAF-93D2-07BEF6569D80}"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5280140"/>
            <a:ext cx="10160000" cy="2347736"/>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101599" tIns="50799" rIns="101599" bIns="50799" anchor="t" compatLnSpc="1"/>
          <a:lstStyle/>
          <a:p>
            <a:endParaRPr kumimoji="0" lang="en-US"/>
          </a:p>
        </p:txBody>
      </p:sp>
      <p:sp>
        <p:nvSpPr>
          <p:cNvPr id="16" name="Freeform 15"/>
          <p:cNvSpPr>
            <a:spLocks/>
          </p:cNvSpPr>
          <p:nvPr/>
        </p:nvSpPr>
        <p:spPr bwMode="auto">
          <a:xfrm>
            <a:off x="8128000" y="0"/>
            <a:ext cx="2032000" cy="7620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101599" tIns="50799" rIns="101599" bIns="50799" anchor="t" compatLnSpc="1"/>
          <a:lstStyle/>
          <a:p>
            <a:endParaRPr kumimoji="0" lang="en-US"/>
          </a:p>
        </p:txBody>
      </p:sp>
      <p:sp>
        <p:nvSpPr>
          <p:cNvPr id="9" name="Title Placeholder 8"/>
          <p:cNvSpPr>
            <a:spLocks noGrp="1"/>
          </p:cNvSpPr>
          <p:nvPr>
            <p:ph type="title"/>
          </p:nvPr>
        </p:nvSpPr>
        <p:spPr>
          <a:xfrm>
            <a:off x="508000" y="305153"/>
            <a:ext cx="8297333" cy="1270000"/>
          </a:xfrm>
          <a:prstGeom prst="rect">
            <a:avLst/>
          </a:prstGeom>
        </p:spPr>
        <p:txBody>
          <a:bodyPr vert="horz" lIns="50799" tIns="50799" rIns="50799" bIns="50799" anchor="ctr">
            <a:normAutofit/>
          </a:bodyPr>
          <a:lstStyle/>
          <a:p>
            <a:r>
              <a:rPr kumimoji="0" lang="en-US"/>
              <a:t>Click to edit Master title style</a:t>
            </a:r>
          </a:p>
        </p:txBody>
      </p:sp>
      <p:sp>
        <p:nvSpPr>
          <p:cNvPr id="30" name="Text Placeholder 29"/>
          <p:cNvSpPr>
            <a:spLocks noGrp="1"/>
          </p:cNvSpPr>
          <p:nvPr>
            <p:ph type="body" idx="1"/>
          </p:nvPr>
        </p:nvSpPr>
        <p:spPr>
          <a:xfrm>
            <a:off x="508000" y="1778000"/>
            <a:ext cx="8297333" cy="5028848"/>
          </a:xfrm>
          <a:prstGeom prst="rect">
            <a:avLst/>
          </a:prstGeom>
        </p:spPr>
        <p:txBody>
          <a:bodyPr vert="horz" lIns="101599" tIns="50799" rIns="101599" bIns="5079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508000" y="7135627"/>
            <a:ext cx="2370667" cy="405694"/>
          </a:xfrm>
          <a:prstGeom prst="rect">
            <a:avLst/>
          </a:prstGeom>
        </p:spPr>
        <p:txBody>
          <a:bodyPr vert="horz" lIns="101599" tIns="50799" rIns="101599" bIns="0" anchor="b"/>
          <a:lstStyle>
            <a:lvl1pPr algn="l" eaLnBrk="1" latinLnBrk="0" hangingPunct="1">
              <a:defRPr kumimoji="0" sz="1100">
                <a:solidFill>
                  <a:schemeClr val="tx2">
                    <a:shade val="50000"/>
                  </a:schemeClr>
                </a:solidFill>
              </a:defRPr>
            </a:lvl1pPr>
          </a:lstStyle>
          <a:p>
            <a:pPr>
              <a:defRPr/>
            </a:pPr>
            <a:endParaRPr lang="en-US"/>
          </a:p>
        </p:txBody>
      </p:sp>
      <p:sp>
        <p:nvSpPr>
          <p:cNvPr id="22" name="Footer Placeholder 21"/>
          <p:cNvSpPr>
            <a:spLocks noGrp="1"/>
          </p:cNvSpPr>
          <p:nvPr>
            <p:ph type="ftr" sz="quarter" idx="3"/>
          </p:nvPr>
        </p:nvSpPr>
        <p:spPr>
          <a:xfrm>
            <a:off x="3471334" y="7135627"/>
            <a:ext cx="3217333" cy="405694"/>
          </a:xfrm>
          <a:prstGeom prst="rect">
            <a:avLst/>
          </a:prstGeom>
        </p:spPr>
        <p:txBody>
          <a:bodyPr vert="horz" lIns="0" tIns="50799" rIns="0" bIns="0" anchor="b"/>
          <a:lstStyle>
            <a:lvl1pPr algn="ctr" eaLnBrk="1" latinLnBrk="0" hangingPunct="1">
              <a:defRPr kumimoji="0" sz="11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9059333" y="7135627"/>
            <a:ext cx="846667" cy="405694"/>
          </a:xfrm>
          <a:prstGeom prst="rect">
            <a:avLst/>
          </a:prstGeom>
        </p:spPr>
        <p:txBody>
          <a:bodyPr vert="horz" lIns="0" tIns="0" rIns="0" bIns="0" anchor="b"/>
          <a:lstStyle>
            <a:lvl1pPr algn="r" eaLnBrk="1" latinLnBrk="0" hangingPunct="1">
              <a:defRPr kumimoji="0" sz="1100">
                <a:solidFill>
                  <a:schemeClr val="tx2">
                    <a:shade val="50000"/>
                  </a:schemeClr>
                </a:solidFill>
              </a:defRPr>
            </a:lvl1pPr>
          </a:lstStyle>
          <a:p>
            <a:pPr>
              <a:defRPr/>
            </a:pPr>
            <a:fld id="{20CD5AE9-A443-41FE-A728-C12B4437F999}"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100" kern="1200">
          <a:solidFill>
            <a:schemeClr val="tx1"/>
          </a:solidFill>
          <a:latin typeface="+mj-lt"/>
          <a:ea typeface="+mj-ea"/>
          <a:cs typeface="+mj-cs"/>
        </a:defRPr>
      </a:lvl1pPr>
    </p:titleStyle>
    <p:body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95" algn="l" rtl="0" eaLnBrk="1" latinLnBrk="0" hangingPunct="1">
        <a:defRPr kumimoji="0" kern="1200">
          <a:solidFill>
            <a:schemeClr val="tx1"/>
          </a:solidFill>
          <a:latin typeface="+mn-lt"/>
          <a:ea typeface="+mn-ea"/>
          <a:cs typeface="+mn-cs"/>
        </a:defRPr>
      </a:lvl2pPr>
      <a:lvl3pPr marL="1015990" algn="l" rtl="0" eaLnBrk="1" latinLnBrk="0" hangingPunct="1">
        <a:defRPr kumimoji="0" kern="1200">
          <a:solidFill>
            <a:schemeClr val="tx1"/>
          </a:solidFill>
          <a:latin typeface="+mn-lt"/>
          <a:ea typeface="+mn-ea"/>
          <a:cs typeface="+mn-cs"/>
        </a:defRPr>
      </a:lvl3pPr>
      <a:lvl4pPr marL="1523985" algn="l" rtl="0" eaLnBrk="1" latinLnBrk="0" hangingPunct="1">
        <a:defRPr kumimoji="0" kern="1200">
          <a:solidFill>
            <a:schemeClr val="tx1"/>
          </a:solidFill>
          <a:latin typeface="+mn-lt"/>
          <a:ea typeface="+mn-ea"/>
          <a:cs typeface="+mn-cs"/>
        </a:defRPr>
      </a:lvl4pPr>
      <a:lvl5pPr marL="2031980" algn="l" rtl="0" eaLnBrk="1" latinLnBrk="0" hangingPunct="1">
        <a:defRPr kumimoji="0" kern="1200">
          <a:solidFill>
            <a:schemeClr val="tx1"/>
          </a:solidFill>
          <a:latin typeface="+mn-lt"/>
          <a:ea typeface="+mn-ea"/>
          <a:cs typeface="+mn-cs"/>
        </a:defRPr>
      </a:lvl5pPr>
      <a:lvl6pPr marL="2539975" algn="l" rtl="0" eaLnBrk="1" latinLnBrk="0" hangingPunct="1">
        <a:defRPr kumimoji="0" kern="1200">
          <a:solidFill>
            <a:schemeClr val="tx1"/>
          </a:solidFill>
          <a:latin typeface="+mn-lt"/>
          <a:ea typeface="+mn-ea"/>
          <a:cs typeface="+mn-cs"/>
        </a:defRPr>
      </a:lvl6pPr>
      <a:lvl7pPr marL="3047970" algn="l" rtl="0" eaLnBrk="1" latinLnBrk="0" hangingPunct="1">
        <a:defRPr kumimoji="0" kern="1200">
          <a:solidFill>
            <a:schemeClr val="tx1"/>
          </a:solidFill>
          <a:latin typeface="+mn-lt"/>
          <a:ea typeface="+mn-ea"/>
          <a:cs typeface="+mn-cs"/>
        </a:defRPr>
      </a:lvl7pPr>
      <a:lvl8pPr marL="3555964" algn="l" rtl="0" eaLnBrk="1" latinLnBrk="0" hangingPunct="1">
        <a:defRPr kumimoji="0" kern="1200">
          <a:solidFill>
            <a:schemeClr val="tx1"/>
          </a:solidFill>
          <a:latin typeface="+mn-lt"/>
          <a:ea typeface="+mn-ea"/>
          <a:cs typeface="+mn-cs"/>
        </a:defRPr>
      </a:lvl8pPr>
      <a:lvl9pPr marL="406395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pencv.org/android/"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kubernetes.io/" TargetMode="External"/><Relationship Id="rId2" Type="http://schemas.openxmlformats.org/officeDocument/2006/relationships/hyperlink" Target="https://www.docker.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Cloud Computing --- high level intro</a:t>
            </a:r>
          </a:p>
        </p:txBody>
      </p:sp>
      <p:sp>
        <p:nvSpPr>
          <p:cNvPr id="7" name="TextBox 6">
            <a:extLst>
              <a:ext uri="{FF2B5EF4-FFF2-40B4-BE49-F238E27FC236}">
                <a16:creationId xmlns:a16="http://schemas.microsoft.com/office/drawing/2014/main" id="{FD013B4E-1D39-AFAE-BCBA-A27461D657C2}"/>
              </a:ext>
            </a:extLst>
          </p:cNvPr>
          <p:cNvSpPr txBox="1"/>
          <p:nvPr/>
        </p:nvSpPr>
        <p:spPr>
          <a:xfrm>
            <a:off x="1041400" y="914400"/>
            <a:ext cx="7391400" cy="2308324"/>
          </a:xfrm>
          <a:prstGeom prst="rect">
            <a:avLst/>
          </a:prstGeom>
          <a:noFill/>
        </p:spPr>
        <p:txBody>
          <a:bodyPr wrap="square">
            <a:spAutoFit/>
          </a:bodyPr>
          <a:lstStyle/>
          <a:p>
            <a:r>
              <a:rPr lang="en-US" dirty="0"/>
              <a:t>“A model for enabling ubiquitous, convenient, on-demand network access to a shared pool of configurable computing resources (e.g., networks, servers, storage, applications, and services) that can be rapidly provisioned and released with minimal management effort or service provider interaction.”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company- Google</a:t>
            </a:r>
          </a:p>
        </p:txBody>
      </p:sp>
      <p:sp>
        <p:nvSpPr>
          <p:cNvPr id="3" name="Content Placeholder 2"/>
          <p:cNvSpPr>
            <a:spLocks noGrp="1"/>
          </p:cNvSpPr>
          <p:nvPr>
            <p:ph idx="1"/>
          </p:nvPr>
        </p:nvSpPr>
        <p:spPr>
          <a:xfrm>
            <a:off x="180976" y="1524000"/>
            <a:ext cx="3152086" cy="5334000"/>
          </a:xfrm>
        </p:spPr>
        <p:txBody>
          <a:bodyPr>
            <a:normAutofit fontScale="70000" lnSpcReduction="20000"/>
          </a:bodyPr>
          <a:lstStyle/>
          <a:p>
            <a:r>
              <a:rPr lang="en-US" dirty="0"/>
              <a:t>A web application development framework and hosting solution rolled into one</a:t>
            </a:r>
          </a:p>
          <a:p>
            <a:r>
              <a:rPr lang="en-US" dirty="0"/>
              <a:t>uses the infrastructure available at Google</a:t>
            </a:r>
          </a:p>
          <a:p>
            <a:pPr lvl="2"/>
            <a:r>
              <a:rPr lang="en-US" dirty="0"/>
              <a:t>Google servers + storage: </a:t>
            </a:r>
            <a:r>
              <a:rPr lang="en-US" dirty="0" err="1"/>
              <a:t>BigTable</a:t>
            </a:r>
            <a:endParaRPr lang="en-US" dirty="0"/>
          </a:p>
          <a:p>
            <a:r>
              <a:rPr lang="en-US" dirty="0"/>
              <a:t> Python/JAVA/Go and GAE SDK</a:t>
            </a:r>
          </a:p>
          <a:p>
            <a:r>
              <a:rPr lang="en-US" dirty="0"/>
              <a:t>---We will look at this in more detail later-</a:t>
            </a:r>
          </a:p>
        </p:txBody>
      </p:sp>
      <p:sp>
        <p:nvSpPr>
          <p:cNvPr id="4" name="AutoShape 2" descr="data:image/jpeg;base64,/9j/4AAQSkZJRgABAQAAAQABAAD/2wCEAAkGBhISEBUSEBMVFRIVFRUWFRgYGBUcHxcYGBUXFhccGhUYHCYeFxkjGRcUHy8gJCcpLSwsFh4xNTAqNSYrLCkBCQoKDgwOGg8PGikkHCQsLioqKywsLCwpLCwyLDUsLDU0LSksLCopLCwpLS8pLywsKSwsLCwsLCwpNCksLCwsKf/AABEIAJgAuAMBIgACEQEDEQH/xAAbAAEAAwEBAQEAAAAAAAAAAAAABAUGBwMCAf/EAD8QAAEDAgQCBwYDBQgDAAAAAAEAAgMEEQUSITEGQQcTIlFhcYEUMpGhscFCUtEVM2KC4SMkU3KS4/DxY3OD/8QAGgEBAAMBAQEAAAAAAAAAAAAAAAECAwQFBv/EADERAAICAQMCAwYEBwAAAAAAAAABAhEDEiExBEETYXEUIjJRgaEzkfDxBSNCscHR4f/aAAwDAQACEQMRAD8A7iiIgCIvlz7C5sgPpFUz8VUbDlfUwg9xe39VLpMWhlF4pWP/AMrgfuruEkraZXUn3JaL8uv1ULBERAEREAREQBERAEUarxBkds7gL7f9KJh/EkE8jo4n5nNF3Cx08yq6ldXuV1xvTe5aIiKxYIiIAiIgCIiAh4ribKeJ0sh7LR8fBc8oqioxV5e/MKa/9nGCQHDbM8jW3cOa+emLFDlbA0kBxa02/i3+Vlt+FMNbDTRhot2R9F1teDjTXxS7/JGK9+TT4RCh4Epw3KWR+jG/U6lZziro4DI3T0jnNewXytv2vAAbHyXSl+ELLHmyY5aotl5QjJU0Yzo2mrOoLaxxc6923HuDuLvxFbRecUQaLNFgs3j/ABWY5W01OGumIuS73WAbk23PgscmS3qfc1xYnLaPY1CLFVLcSDOsimzuAvlMbQD325/FeXB3SKKiX2apb1c+ob3OI3Fvwu0WXiJPS1Rv7NKUHODTS5rlfR0bpFFrq5kMZkebNAuqKDFKiftMsxp2AFzbldx+irLOlLRFNtc12/OkYKO1mnRZmfHZYHDrhmbz0sfRXkdfGYutDh1eXNfwUYeojlbilUlynz+vQmUHFX2JSLHM4onqS40nVtjDi0OeHOc8jQ2aNgs3inSFWRTCCTJE64Be5lxrsbDWxXpQ6WU20mrXK/Y53lS3Og8SRA00htrbf+q5/wBEbCZqlxJNpPoFr6iaU0DzM7M+w7QaGg6jYX2WU6Hveqf/AGH6LzZfjL0ZjL8dejOoBFlcb4qcJ/ZaXL1lrve4Ehg290e87wVTjWJYlSxmcPEsY1cHsDbD05K7yJJutkepDpnJqLaTfCf29L8zoCLMcN8QtxKlbJE4xva4CQA7EbjyI2V7h8D2NIkfnNxY2tpYD6gn1Widq0YSi4txfKJSIikqEREBxfpigc2rDtbOa1zfNpt+i6lwvXNmo4ZGnRzAfW2qqukPhX2ym7H76O7meItq31XP+AeNzQPdS1QcIi7nvE7npzad16jj7Tgjo+KOzXzRyp+Hkd8M7USqefi+kZJ1ZlGfuAJ+YFlYUlfHK0Oie17TqC0gqq4koIuole6zewe4ePxXnwS1aZJnQ3taPqn4tp5XSRwvzSMaXEWOnmdlz3g+YS4xLnN+wLX8Dc+a8uiUtfXVViS028juNe9Q8VpJMJxRs5BMGYkO743HUHxHzWXWwWHMtPwo7/4fWbDOD+JpV512O22XGOk2h9mrmzxdlxex4t+a4HzK6tTcRU0kYlZNGWEXvmaLeYJ0PgubcRg4nXs6oE00bm9qx7ZHJveL81hmSmklzZfo5SwylKSpU0/9F/x1WOfSs7nCMuHnYla7BYwIGZdiAfks/wAWYQfZ2kC4a3K4ff7KRwfjrHQNic4B8fZ1O4GxXF08ni6nLGf9TtP57V9jmktUItduSx4jpA+E33CwNPirxhlS0XIjk+DT9gVseK8dayEsj7cp91rdbeJtsFD4H4fyUzhKAetvmHI338wt+nr25547pJJ+bu/sik98Wh9ys6HalrqNzbjrGPcHd9ibg+RUDpqpGGOJ4t1puxo5nUW87Fe8nAUlDK+po5HtaASYwQQRvbXdVnC1e3EKx/tTh1o0iDjoGW1DRtmuvoIbSl1GPhdu+/8Ag4XuljlybGFzzhAEnviJoN+8WWY6I3WFWeed1v8ASttxO9kNDJchrQAPmFhOiGviDp2Oe0OfJ2WkgF1xy714kn/OXoQ2l1Cv5EXhasecTqMgY6QtBbnJA0vroDfUrW1GAT1YtVSOez/DaMkY8+b/AFWF4jpZsLxP2hguwuLmHk5pPaY48l0fCukWhmjDuuZGebXmxHf5qmJqtM+UfR9XCbfi4VcZJbrldq+aJ/DvDUdI20dhfcAWCuVCwzFY525oiSzk6xAd4tvuPFTV1o8hpp0wiIpICIiAWWc4i4GpqvtPYM/eNPmtGvwqU2t0HucqqOAoaWVjPaJI3TEiMNe4XPp91oWcAsItKS8f+SR7vlsvHG8KqaqaoexjQ1gEcRfcOu0h5cy3edNUxKrbJNTOqI5S11K8vjaHXDrjdo31vZeg1OSXvu++/wBTj1JN+76F9gnC0NKS6MAE72AAUniGOD2d7qkAxtGtxfw2+CxkcZa6FlY2V/8AdpLtGYkDP2MwGpNrBW9VST/scskDnTdWLgau94W/mAWMsCTVu7dGizNp0uEQcI4eoZJCIYiDbNd8LgLebhYrXUOFRxm41d36aeQ5LN0U5MUrGmsc8wOsJW2AOX8J/MoowqZjW9SHte+hIc4k/vNLXJNg610fTwvZ0T482lq3NtVTtbG5zrloBJAFyR4Abqjm4Sp3kSNGUu1ttuO5ZwR9qRsEcrCaI9gk3L82pAvv487qTW4VI9tS5zJC5sVP1WrveDRewB1Pekulg1Un+tiqzvlI0lPw5E0gG2nIAC/nzKgcacVCiitGAZHWDRyF9B/zwVPNRzuqjnziUyxOjeGONmAC4vfK1u9wV5dK3Dc0rWTwDNk99o30N2uHfbXRTjw44TipNU/y8vpZLySlFtIl0HD01S3PUSyvLhr2yxvkGN5LMcWdGz6ZhqaVxAZ2nAE3bbXM0q/4d6T4hC2OpiljkaACWsJDiBa/eLqXjHFDquB0NJE8CQFrpZG5Q0HezTq4+C1g8+Kak+PtREljnGl/0lcD4r+0MPb7QA54ux9wDctNr2PNTqPgunifnY0Bw55W/W2i+eCMBFLThg+e553PiSStEuCdOTa4N0tlZCxHCo52ZJWhw8VmWdGNK12ZrWj+W/10WzRUaT5NFKS4ZFoaBsQsLn/nIcgpSIpKhERAEREAREQH5ZeDqFhkEpaOsDS0O5gHcKQiWKI/sTOs63KOsy5c3PLe9vivey/Vk+K+OvYpWR9T1mZhdfPltra1spv5q8ISyPSt2VlJQVs1dl5z07XtLXgFrhYg8wVg4elgEgGmt/8AX/bVthXHrZahsL4+rzg5HZ7guH4T2RYkbLWXTZYK2iiywe1l3h+BQwEuiZZxABJJJsNhc7DwU+y85ahrRdzgPMqIcbj/AA5nf5Wk/NYtuTtmiSXBPsvxzL6FV5xxo3jkH8v9VIpcSjk9xwJG42I9Cq0LI8vD8LjcsF/Be0GExs2b8dVMRCQiIgCIiAIiIAiIgCIiAIiIAiIgC5D0vSWrIh3Q/V5XXrrl3SFgrqnEG20Y2Focf5nG3nay6+jlGOXVLjc5uqTljqPJhaJr5HBrAXOJ0st9hXBriGuqHZbEOAbuCNQb8irbh/Ao6dgyDtHnzV5C3XyXRn6tz2hsjDFg07y3Z8MpGjtO7Tu9xufmoOMcRRQaPJLzsxup/opmI1eRhPPYeaqjRMdGS8XO4J3zHxXCjrZBh43a51jC8DzFx6K5hnjnGZhIcNQRo5qoMVwwMyvt71wfPkfqo1NUOjcHN3Hz8CpIN9heIkkxSfvALg/nb3jx7wrRZV82ZjZme8yzx9HD4LTQTBzQ4bEAj1WbVGkXZ6IiKpYIiIAiIgCIiAIiIAiIgCIvh8gAuSABuTyQEfE6ksjJb7xsB5nRZc4bc3zEkm5J3PqvjifjymaAyImZ4cCQzYW73nRZmbpFcPdptfF/2AuurH0+SStIwyZIrlm5YNPJe8QPJc/l4zrQ0uMUELQLjrHOufJu5v6La4RXF8MchABe1riOWo5KcmGWNWysMkZ8Ge40xWSOaFkdrZXOdcXvrZWGF4j1rQHNLSNbDmqfjoZaiJ52LC31BuvfBJS+1+yALX2uVu4xeFOtzCMpeK1ZdTUjnm7tANh3BZuVwLjba5stBPR9kuc7sjUm/ILOmQO1Gx28lxnUaLh194i07Bx+a0HDz707B+XM34EgLPcOMtG5x2LvotDw63+7tPeXO+LjZUkXiWaIioXCIiAIiIAiIgCIiALzqahrGOe8hrWgkk8gN16LzqIGvY5jhdrgWkd4IsUBz/G+l2Jt20cZlP53Xa30G7vksnU4jV1vane5zL+77sbfCw39bq6xDolna4+zSsezkH3aQO64uD3eikUHR/XhuUvgYDubvcfgAF7EH00I3B7+fJ5l9RKTUlsU0GERtHbdf+Fmg/1foF4VNeGdiEBru5gu4+btwt5Q9G8Y1qZXzfwjsN+DTc/FSa3hJkfapmNa3m1oA9R3+SzfVxT23/savp5SW5zGj4TqZ3doBgdfV5u7Xnb9V0/D6URxMjBvka1t++wUOgblcQSL9x3+CsQVz5uoll5LYcEMXwkbGcOE8drAuabt+4UCkqWkZJBlcNL8v6FXbXKLW4Y2TUHK7vtf4jmsbNq7lRirWxi17l2wB3Hf5KthhLnBrRqdArYcMuvrIPOxurCCkjgF+Z5nc+ACgHliEzaalOuwI9TuoWAdIbAxrJWgtaLZo9wB+aI6+rbhfHE3CldVhpjMbWfkc5wPhfSypKDoiqnO/tpY4288l3H0vYArrxwwOF5JbmE3mUloWx1WgrmTRtkicHMcLtI5hSFFw3D2QRMijFmMaGjyH3/VSlwOr2O1BERQAiIgCIiAIiIAiIgCIiAIiICLV4ZFL77AT38/juq9/C7PwSSM9bj4FXSKbIoz7uHZh7s9/Nv6FfH7Bqf8ZnwctGiamRpRSRYJLazph6M+5KmUmDxsObVz/wAzjcjy7lPRLJpBERQSEREAREQBERAEREAREQBERAEREAREQBERAEREAREQBERAEREAREQBERAER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0400" y="185738"/>
            <a:ext cx="1752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061" y="2971800"/>
            <a:ext cx="6826939"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0"/>
            <a:ext cx="8297333" cy="1270000"/>
          </a:xfrm>
        </p:spPr>
        <p:txBody>
          <a:bodyPr/>
          <a:lstStyle/>
          <a:p>
            <a:r>
              <a:rPr lang="en-US" dirty="0"/>
              <a:t>Cloud Layers and Companies</a:t>
            </a:r>
          </a:p>
        </p:txBody>
      </p:sp>
      <p:pic>
        <p:nvPicPr>
          <p:cNvPr id="7" name="Picture 6" descr="Cloud_Terminology2.jpg"/>
          <p:cNvPicPr>
            <a:picLocks noChangeAspect="1"/>
          </p:cNvPicPr>
          <p:nvPr/>
        </p:nvPicPr>
        <p:blipFill>
          <a:blip r:embed="rId2" cstate="print"/>
          <a:stretch>
            <a:fillRect/>
          </a:stretch>
        </p:blipFill>
        <p:spPr>
          <a:xfrm>
            <a:off x="660400" y="1447800"/>
            <a:ext cx="8445500" cy="4673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a:t>
            </a:r>
          </a:p>
        </p:txBody>
      </p:sp>
      <p:sp>
        <p:nvSpPr>
          <p:cNvPr id="3" name="Content Placeholder 2"/>
          <p:cNvSpPr>
            <a:spLocks noGrp="1"/>
          </p:cNvSpPr>
          <p:nvPr>
            <p:ph idx="1"/>
          </p:nvPr>
        </p:nvSpPr>
        <p:spPr>
          <a:xfrm>
            <a:off x="508000" y="1778000"/>
            <a:ext cx="8297333" cy="1803400"/>
          </a:xfrm>
        </p:spPr>
        <p:txBody>
          <a:bodyPr>
            <a:normAutofit lnSpcReduction="10000"/>
          </a:bodyPr>
          <a:lstStyle/>
          <a:p>
            <a:r>
              <a:rPr lang="en-US" dirty="0" err="1"/>
              <a:t>IaaS</a:t>
            </a:r>
            <a:r>
              <a:rPr lang="en-US" dirty="0"/>
              <a:t> = Infrastructure as a Service</a:t>
            </a:r>
          </a:p>
          <a:p>
            <a:r>
              <a:rPr lang="en-US" dirty="0" err="1"/>
              <a:t>PaaS</a:t>
            </a:r>
            <a:r>
              <a:rPr lang="en-US" dirty="0"/>
              <a:t> =Platform as a Service</a:t>
            </a:r>
          </a:p>
          <a:p>
            <a:r>
              <a:rPr lang="en-US" dirty="0" err="1"/>
              <a:t>SaaS</a:t>
            </a:r>
            <a:r>
              <a:rPr lang="en-US" dirty="0"/>
              <a:t> = Software as a Service</a:t>
            </a:r>
          </a:p>
          <a:p>
            <a:pPr>
              <a:buNone/>
            </a:pPr>
            <a:endParaRPr lang="en-US" dirty="0"/>
          </a:p>
        </p:txBody>
      </p:sp>
      <p:pic>
        <p:nvPicPr>
          <p:cNvPr id="1026" name="Picture 2"/>
          <p:cNvPicPr>
            <a:picLocks noChangeAspect="1" noChangeArrowheads="1"/>
          </p:cNvPicPr>
          <p:nvPr/>
        </p:nvPicPr>
        <p:blipFill>
          <a:blip r:embed="rId2" cstate="print"/>
          <a:srcRect l="17965" t="31714" r="34416" b="13429"/>
          <a:stretch>
            <a:fillRect/>
          </a:stretch>
        </p:blipFill>
        <p:spPr bwMode="auto">
          <a:xfrm>
            <a:off x="4699000" y="3505199"/>
            <a:ext cx="4724400" cy="41231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Virtualization Benefits --</a:t>
            </a:r>
            <a:r>
              <a:rPr lang="en-US" dirty="0" err="1"/>
              <a:t>IaaS</a:t>
            </a:r>
            <a:endParaRPr lang="en-US" dirty="0"/>
          </a:p>
        </p:txBody>
      </p:sp>
      <p:pic>
        <p:nvPicPr>
          <p:cNvPr id="4098" name="Picture 2"/>
          <p:cNvPicPr>
            <a:picLocks noChangeAspect="1" noChangeArrowheads="1"/>
          </p:cNvPicPr>
          <p:nvPr/>
        </p:nvPicPr>
        <p:blipFill>
          <a:blip r:embed="rId2" cstate="print"/>
          <a:srcRect l="21428" t="42000" r="21429" b="19143"/>
          <a:stretch>
            <a:fillRect/>
          </a:stretch>
        </p:blipFill>
        <p:spPr bwMode="auto">
          <a:xfrm>
            <a:off x="584200" y="1676400"/>
            <a:ext cx="8875059" cy="4572000"/>
          </a:xfrm>
          <a:prstGeom prst="rect">
            <a:avLst/>
          </a:prstGeom>
          <a:noFill/>
          <a:ln w="9525">
            <a:noFill/>
            <a:miter lim="800000"/>
            <a:headEnd/>
            <a:tailEnd/>
          </a:ln>
        </p:spPr>
      </p:pic>
    </p:spTree>
    <p:extLst>
      <p:ext uri="{BB962C8B-B14F-4D97-AF65-F5344CB8AC3E}">
        <p14:creationId xmlns:p14="http://schemas.microsoft.com/office/powerpoint/2010/main" val="324608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Cloud Layers and Key technologies</a:t>
            </a:r>
          </a:p>
        </p:txBody>
      </p:sp>
      <p:sp>
        <p:nvSpPr>
          <p:cNvPr id="3" name="Content Placeholder 2"/>
          <p:cNvSpPr>
            <a:spLocks noGrp="1"/>
          </p:cNvSpPr>
          <p:nvPr>
            <p:ph idx="1"/>
          </p:nvPr>
        </p:nvSpPr>
        <p:spPr/>
        <p:txBody>
          <a:bodyPr>
            <a:normAutofit fontScale="62500" lnSpcReduction="20000"/>
          </a:bodyPr>
          <a:lstStyle/>
          <a:p>
            <a:r>
              <a:rPr lang="en-US" dirty="0"/>
              <a:t>Infrastructure as a Service (</a:t>
            </a:r>
            <a:r>
              <a:rPr lang="en-US" dirty="0" err="1"/>
              <a:t>IaaS</a:t>
            </a:r>
            <a:r>
              <a:rPr lang="en-US" dirty="0"/>
              <a:t>)</a:t>
            </a:r>
          </a:p>
          <a:p>
            <a:pPr lvl="2"/>
            <a:r>
              <a:rPr lang="en-US" dirty="0"/>
              <a:t>rent cycles –don’t buy machines, equipment, don’t manage it</a:t>
            </a:r>
          </a:p>
          <a:p>
            <a:pPr lvl="2"/>
            <a:r>
              <a:rPr lang="en-US" dirty="0"/>
              <a:t> Key Technology</a:t>
            </a:r>
            <a:r>
              <a:rPr lang="en-US" dirty="0">
                <a:solidFill>
                  <a:srgbClr val="FFC000"/>
                </a:solidFill>
              </a:rPr>
              <a:t>: Virtualization</a:t>
            </a:r>
          </a:p>
          <a:p>
            <a:pPr lvl="2"/>
            <a:endParaRPr lang="en-US" dirty="0">
              <a:solidFill>
                <a:srgbClr val="FFC000"/>
              </a:solidFill>
            </a:endParaRPr>
          </a:p>
          <a:p>
            <a:pPr lvl="2">
              <a:buNone/>
            </a:pPr>
            <a:endParaRPr lang="en-US" dirty="0">
              <a:solidFill>
                <a:srgbClr val="FFC000"/>
              </a:solidFill>
            </a:endParaRPr>
          </a:p>
          <a:p>
            <a:pPr lvl="2">
              <a:buNone/>
            </a:pPr>
            <a:br>
              <a:rPr lang="en-US" dirty="0">
                <a:solidFill>
                  <a:srgbClr val="FFC000"/>
                </a:solidFill>
              </a:rPr>
            </a:br>
            <a:endParaRPr lang="en-US" dirty="0">
              <a:solidFill>
                <a:srgbClr val="FFC000"/>
              </a:solidFill>
            </a:endParaRPr>
          </a:p>
          <a:p>
            <a:r>
              <a:rPr lang="en-US" dirty="0"/>
              <a:t> Platform as a Service (</a:t>
            </a:r>
            <a:r>
              <a:rPr lang="en-US" dirty="0" err="1"/>
              <a:t>PaaS</a:t>
            </a:r>
            <a:r>
              <a:rPr lang="en-US" dirty="0"/>
              <a:t>)</a:t>
            </a:r>
          </a:p>
          <a:p>
            <a:pPr lvl="2"/>
            <a:r>
              <a:rPr lang="en-US" dirty="0"/>
              <a:t>Get API and take care of the implementation</a:t>
            </a:r>
          </a:p>
          <a:p>
            <a:pPr lvl="2"/>
            <a:r>
              <a:rPr lang="en-US" dirty="0"/>
              <a:t>No (not much) server </a:t>
            </a:r>
            <a:r>
              <a:rPr lang="en-US" dirty="0" err="1"/>
              <a:t>setup,etc</a:t>
            </a:r>
            <a:r>
              <a:rPr lang="en-US" dirty="0"/>
              <a:t>.</a:t>
            </a:r>
          </a:p>
          <a:p>
            <a:pPr lvl="2"/>
            <a:r>
              <a:rPr lang="en-US" dirty="0"/>
              <a:t>Key Technology: </a:t>
            </a:r>
            <a:r>
              <a:rPr lang="en-US" dirty="0">
                <a:solidFill>
                  <a:srgbClr val="FFC000"/>
                </a:solidFill>
              </a:rPr>
              <a:t>New cloud programming paradigm, i.e</a:t>
            </a:r>
            <a:r>
              <a:rPr lang="en-US" dirty="0"/>
              <a:t>. </a:t>
            </a:r>
            <a:r>
              <a:rPr lang="en-US" dirty="0" err="1">
                <a:solidFill>
                  <a:srgbClr val="FFC000"/>
                </a:solidFill>
              </a:rPr>
              <a:t>MapReduce</a:t>
            </a:r>
            <a:r>
              <a:rPr lang="en-US" dirty="0">
                <a:solidFill>
                  <a:srgbClr val="FFC000"/>
                </a:solidFill>
              </a:rPr>
              <a:t>, PIG, HIVE etc</a:t>
            </a:r>
            <a:br>
              <a:rPr lang="en-US" dirty="0">
                <a:solidFill>
                  <a:srgbClr val="FFC000"/>
                </a:solidFill>
              </a:rPr>
            </a:br>
            <a:br>
              <a:rPr lang="en-US" dirty="0">
                <a:solidFill>
                  <a:srgbClr val="FFC000"/>
                </a:solidFill>
              </a:rPr>
            </a:br>
            <a:br>
              <a:rPr lang="en-US" dirty="0">
                <a:solidFill>
                  <a:srgbClr val="FFC000"/>
                </a:solidFill>
              </a:rPr>
            </a:br>
            <a:endParaRPr lang="en-US" dirty="0">
              <a:solidFill>
                <a:srgbClr val="FFC000"/>
              </a:solidFill>
            </a:endParaRPr>
          </a:p>
          <a:p>
            <a:pPr lvl="2"/>
            <a:endParaRPr lang="en-US" dirty="0">
              <a:solidFill>
                <a:srgbClr val="FFC000"/>
              </a:solidFill>
            </a:endParaRPr>
          </a:p>
          <a:p>
            <a:r>
              <a:rPr lang="en-US" dirty="0"/>
              <a:t>Software as a Service (</a:t>
            </a:r>
            <a:r>
              <a:rPr lang="en-US" dirty="0" err="1"/>
              <a:t>SaaS</a:t>
            </a:r>
            <a:r>
              <a:rPr lang="en-US" dirty="0"/>
              <a:t>)</a:t>
            </a:r>
          </a:p>
          <a:p>
            <a:pPr lvl="2"/>
            <a:r>
              <a:rPr lang="en-US" dirty="0"/>
              <a:t>Just run it for me!</a:t>
            </a:r>
          </a:p>
          <a:p>
            <a:pPr lvl="2"/>
            <a:r>
              <a:rPr lang="en-US" dirty="0"/>
              <a:t>Key Technology: </a:t>
            </a:r>
            <a:r>
              <a:rPr lang="en-US" dirty="0">
                <a:solidFill>
                  <a:srgbClr val="FFC000"/>
                </a:solidFill>
              </a:rPr>
              <a:t>May use AJAX, other technologies.</a:t>
            </a:r>
          </a:p>
        </p:txBody>
      </p:sp>
      <p:sp>
        <p:nvSpPr>
          <p:cNvPr id="4" name="TextBox 3"/>
          <p:cNvSpPr txBox="1"/>
          <p:nvPr/>
        </p:nvSpPr>
        <p:spPr>
          <a:xfrm>
            <a:off x="6832600" y="2362200"/>
            <a:ext cx="2819400" cy="1569660"/>
          </a:xfrm>
          <a:prstGeom prst="rect">
            <a:avLst/>
          </a:prstGeom>
          <a:solidFill>
            <a:srgbClr val="996600"/>
          </a:solidFill>
        </p:spPr>
        <p:txBody>
          <a:bodyPr wrap="square" rtlCol="0">
            <a:spAutoFit/>
          </a:bodyPr>
          <a:lstStyle/>
          <a:p>
            <a:r>
              <a:rPr lang="en-US" sz="1400" dirty="0"/>
              <a:t>Run multiple virtual computers on one physical box…..examples</a:t>
            </a:r>
          </a:p>
          <a:p>
            <a:r>
              <a:rPr lang="en-US" sz="1400" dirty="0"/>
              <a:t>" </a:t>
            </a:r>
            <a:r>
              <a:rPr lang="en-US" sz="1400" dirty="0" err="1"/>
              <a:t>Xen</a:t>
            </a:r>
            <a:endParaRPr lang="en-US" sz="1400" dirty="0"/>
          </a:p>
          <a:p>
            <a:r>
              <a:rPr lang="en-US" sz="1400" dirty="0"/>
              <a:t>" </a:t>
            </a:r>
            <a:r>
              <a:rPr lang="en-US" sz="1400" dirty="0" err="1"/>
              <a:t>VMWare</a:t>
            </a:r>
            <a:endParaRPr lang="en-US" sz="1400" dirty="0"/>
          </a:p>
          <a:p>
            <a:r>
              <a:rPr lang="en-US" sz="1400" dirty="0"/>
              <a:t>" Parallels</a:t>
            </a:r>
          </a:p>
          <a:p>
            <a:r>
              <a:rPr lang="en-US" sz="1400" dirty="0"/>
              <a:t>" Amazon AMI</a:t>
            </a:r>
          </a:p>
          <a:p>
            <a:r>
              <a:rPr lang="en-US" sz="1200" dirty="0"/>
              <a:t>" Microsoft Hype V</a:t>
            </a:r>
          </a:p>
        </p:txBody>
      </p:sp>
      <p:sp>
        <p:nvSpPr>
          <p:cNvPr id="6" name="Right Arrow 5"/>
          <p:cNvSpPr/>
          <p:nvPr/>
        </p:nvSpPr>
        <p:spPr>
          <a:xfrm>
            <a:off x="4775200" y="2362200"/>
            <a:ext cx="1905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IaaS: Popular Providers &amp; Scenarios </a:t>
            </a:r>
          </a:p>
        </p:txBody>
      </p:sp>
      <p:sp>
        <p:nvSpPr>
          <p:cNvPr id="3" name="Content Placeholder 2"/>
          <p:cNvSpPr>
            <a:spLocks noGrp="1"/>
          </p:cNvSpPr>
          <p:nvPr>
            <p:ph idx="1"/>
          </p:nvPr>
        </p:nvSpPr>
        <p:spPr/>
        <p:txBody>
          <a:bodyPr>
            <a:normAutofit fontScale="55000" lnSpcReduction="20000"/>
          </a:bodyPr>
          <a:lstStyle/>
          <a:p>
            <a:pPr marL="40639" indent="0">
              <a:buNone/>
            </a:pPr>
            <a:r>
              <a:rPr dirty="0"/>
              <a:t>AWS EC2:</a:t>
            </a:r>
          </a:p>
          <a:p>
            <a:r>
              <a:rPr dirty="0"/>
              <a:t>• Families: General, Compute, GPU, Memory.</a:t>
            </a:r>
          </a:p>
          <a:p>
            <a:r>
              <a:rPr dirty="0"/>
              <a:t>• Example: Startups launching SaaS product scale with burstable instances.</a:t>
            </a:r>
          </a:p>
          <a:p>
            <a:endParaRPr dirty="0"/>
          </a:p>
          <a:p>
            <a:pPr marL="40639" indent="0">
              <a:buNone/>
            </a:pPr>
            <a:r>
              <a:rPr dirty="0"/>
              <a:t>Google Compute Engine:</a:t>
            </a:r>
          </a:p>
          <a:p>
            <a:r>
              <a:rPr dirty="0"/>
              <a:t>• Custom machine types, preemptible VMs.</a:t>
            </a:r>
          </a:p>
          <a:p>
            <a:r>
              <a:rPr dirty="0"/>
              <a:t>• Example: Video transcoding jobs with cheap </a:t>
            </a:r>
            <a:r>
              <a:rPr dirty="0" err="1"/>
              <a:t>preemptibles</a:t>
            </a:r>
            <a:r>
              <a:rPr dirty="0"/>
              <a:t>.</a:t>
            </a:r>
          </a:p>
          <a:p>
            <a:endParaRPr dirty="0"/>
          </a:p>
          <a:p>
            <a:pPr marL="40639" indent="0">
              <a:buNone/>
            </a:pPr>
            <a:r>
              <a:rPr dirty="0"/>
              <a:t>Azure Virtual Machines:</a:t>
            </a:r>
          </a:p>
          <a:p>
            <a:r>
              <a:rPr dirty="0"/>
              <a:t>• Deep Microsoft AD integration.</a:t>
            </a:r>
          </a:p>
          <a:p>
            <a:r>
              <a:rPr dirty="0"/>
              <a:t>• Example: Enterprises migrating legacy .NET apps.</a:t>
            </a:r>
          </a:p>
          <a:p>
            <a:endParaRPr dirty="0"/>
          </a:p>
          <a:p>
            <a:pPr marL="40639" indent="0">
              <a:buNone/>
            </a:pPr>
            <a:r>
              <a:rPr sz="5100" b="1" dirty="0"/>
              <a:t>When to choose IaaS:</a:t>
            </a:r>
          </a:p>
          <a:p>
            <a:r>
              <a:rPr dirty="0"/>
              <a:t>• Custom OS or tuning required.</a:t>
            </a:r>
          </a:p>
          <a:p>
            <a:r>
              <a:rPr dirty="0"/>
              <a:t>• Compliance requires full control.</a:t>
            </a:r>
          </a:p>
          <a:p>
            <a:r>
              <a:rPr dirty="0"/>
              <a:t>• Lift &amp; shift migrations.</a:t>
            </a:r>
          </a:p>
        </p:txBody>
      </p:sp>
    </p:spTree>
    <p:extLst>
      <p:ext uri="{BB962C8B-B14F-4D97-AF65-F5344CB8AC3E}">
        <p14:creationId xmlns:p14="http://schemas.microsoft.com/office/powerpoint/2010/main" val="80864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PaaS: Offerings &amp; Scenarios </a:t>
            </a:r>
          </a:p>
        </p:txBody>
      </p:sp>
      <p:sp>
        <p:nvSpPr>
          <p:cNvPr id="3" name="Content Placeholder 2"/>
          <p:cNvSpPr>
            <a:spLocks noGrp="1"/>
          </p:cNvSpPr>
          <p:nvPr>
            <p:ph idx="1"/>
          </p:nvPr>
        </p:nvSpPr>
        <p:spPr>
          <a:xfrm>
            <a:off x="508000" y="1778000"/>
            <a:ext cx="8297333" cy="5842000"/>
          </a:xfrm>
        </p:spPr>
        <p:txBody>
          <a:bodyPr>
            <a:normAutofit fontScale="70000" lnSpcReduction="20000"/>
          </a:bodyPr>
          <a:lstStyle/>
          <a:p>
            <a:pPr marL="40639" indent="0">
              <a:buNone/>
            </a:pPr>
            <a:r>
              <a:rPr dirty="0"/>
              <a:t>AWS Elastic Beanstalk:</a:t>
            </a:r>
          </a:p>
          <a:p>
            <a:r>
              <a:rPr dirty="0"/>
              <a:t>• Upload code, AWS handles infra.</a:t>
            </a:r>
          </a:p>
          <a:p>
            <a:r>
              <a:rPr dirty="0"/>
              <a:t>• Example: Deploy Django app for university project.</a:t>
            </a:r>
          </a:p>
          <a:p>
            <a:endParaRPr dirty="0"/>
          </a:p>
          <a:p>
            <a:pPr marL="40639" indent="0">
              <a:buNone/>
            </a:pPr>
            <a:r>
              <a:rPr dirty="0"/>
              <a:t>Google App Engine:</a:t>
            </a:r>
          </a:p>
          <a:p>
            <a:r>
              <a:rPr dirty="0"/>
              <a:t>• Fully managed serverless PaaS.</a:t>
            </a:r>
          </a:p>
          <a:p>
            <a:r>
              <a:rPr dirty="0"/>
              <a:t>• Example: Mobile app backend with millions of requests.</a:t>
            </a:r>
          </a:p>
          <a:p>
            <a:pPr marL="40639" indent="0">
              <a:buNone/>
            </a:pPr>
            <a:br>
              <a:rPr lang="en-US" dirty="0"/>
            </a:br>
            <a:r>
              <a:rPr dirty="0"/>
              <a:t>Azure App Service:</a:t>
            </a:r>
          </a:p>
          <a:p>
            <a:r>
              <a:rPr dirty="0"/>
              <a:t>• Deep Visual Studio integration.</a:t>
            </a:r>
          </a:p>
          <a:p>
            <a:r>
              <a:rPr dirty="0"/>
              <a:t>• Example: Enterprise .NET Core business app migration.</a:t>
            </a:r>
          </a:p>
          <a:p>
            <a:endParaRPr dirty="0"/>
          </a:p>
          <a:p>
            <a:pPr marL="40639" indent="0">
              <a:buNone/>
            </a:pPr>
            <a:r>
              <a:rPr sz="4600" b="1" dirty="0"/>
              <a:t>Why PaaS:</a:t>
            </a:r>
          </a:p>
          <a:p>
            <a:r>
              <a:rPr dirty="0"/>
              <a:t>• Focus on features, not infra.</a:t>
            </a:r>
          </a:p>
          <a:p>
            <a:r>
              <a:rPr dirty="0"/>
              <a:t>• Built-in scaling/monitoring.</a:t>
            </a:r>
          </a:p>
          <a:p>
            <a:r>
              <a:rPr dirty="0"/>
              <a:t>• Tradeoff: limited OS control.</a:t>
            </a:r>
          </a:p>
        </p:txBody>
      </p:sp>
    </p:spTree>
    <p:extLst>
      <p:ext uri="{BB962C8B-B14F-4D97-AF65-F5344CB8AC3E}">
        <p14:creationId xmlns:p14="http://schemas.microsoft.com/office/powerpoint/2010/main" val="334386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Serverless: Event-Driven PaaS</a:t>
            </a:r>
          </a:p>
        </p:txBody>
      </p:sp>
      <p:sp>
        <p:nvSpPr>
          <p:cNvPr id="3" name="Content Placeholder 2"/>
          <p:cNvSpPr>
            <a:spLocks noGrp="1"/>
          </p:cNvSpPr>
          <p:nvPr>
            <p:ph idx="1"/>
          </p:nvPr>
        </p:nvSpPr>
        <p:spPr/>
        <p:txBody>
          <a:bodyPr>
            <a:normAutofit fontScale="55000" lnSpcReduction="20000"/>
          </a:bodyPr>
          <a:lstStyle/>
          <a:p>
            <a:pPr marL="40639" indent="0">
              <a:buNone/>
            </a:pPr>
            <a:r>
              <a:rPr dirty="0"/>
              <a:t>Function-as-a-Service (</a:t>
            </a:r>
            <a:r>
              <a:rPr dirty="0" err="1"/>
              <a:t>FaaS</a:t>
            </a:r>
            <a:r>
              <a:rPr dirty="0"/>
              <a:t>):</a:t>
            </a:r>
          </a:p>
          <a:p>
            <a:r>
              <a:rPr dirty="0"/>
              <a:t>• AWS Lambda, Google Cloud Functions, Azure Functions.</a:t>
            </a:r>
          </a:p>
          <a:p>
            <a:r>
              <a:rPr dirty="0"/>
              <a:t>• Example: Resize images when uploaded to S3.</a:t>
            </a:r>
          </a:p>
          <a:p>
            <a:endParaRPr dirty="0"/>
          </a:p>
          <a:p>
            <a:pPr marL="40639" indent="0">
              <a:buNone/>
            </a:pPr>
            <a:r>
              <a:rPr dirty="0"/>
              <a:t>Serverless Containers:</a:t>
            </a:r>
          </a:p>
          <a:p>
            <a:r>
              <a:rPr dirty="0"/>
              <a:t>• AWS </a:t>
            </a:r>
            <a:r>
              <a:rPr dirty="0" err="1"/>
              <a:t>Fargate</a:t>
            </a:r>
            <a:r>
              <a:rPr dirty="0"/>
              <a:t>, Google Cloud Run, Azure Container Apps.</a:t>
            </a:r>
          </a:p>
          <a:p>
            <a:r>
              <a:rPr dirty="0"/>
              <a:t>• Example: Deploy microservice container without Kubernetes.</a:t>
            </a:r>
          </a:p>
          <a:p>
            <a:endParaRPr dirty="0"/>
          </a:p>
          <a:p>
            <a:pPr marL="40639" indent="0">
              <a:buNone/>
            </a:pPr>
            <a:r>
              <a:rPr sz="4400" b="1" dirty="0"/>
              <a:t>Characteristics:</a:t>
            </a:r>
          </a:p>
          <a:p>
            <a:r>
              <a:rPr dirty="0"/>
              <a:t>• Scale-to-zero when idle.</a:t>
            </a:r>
          </a:p>
          <a:p>
            <a:r>
              <a:rPr dirty="0"/>
              <a:t>• Pay-per-request billing.</a:t>
            </a:r>
          </a:p>
          <a:p>
            <a:r>
              <a:rPr dirty="0"/>
              <a:t>• Cold start latency tradeoff.</a:t>
            </a:r>
          </a:p>
          <a:p>
            <a:endParaRPr dirty="0"/>
          </a:p>
          <a:p>
            <a:pPr marL="40639" indent="0">
              <a:buNone/>
            </a:pPr>
            <a:r>
              <a:rPr sz="5100" b="1" dirty="0"/>
              <a:t>When to use:</a:t>
            </a:r>
          </a:p>
          <a:p>
            <a:r>
              <a:rPr dirty="0"/>
              <a:t>• Event-driven tasks, unpredictable load.</a:t>
            </a:r>
          </a:p>
          <a:p>
            <a:r>
              <a:rPr dirty="0"/>
              <a:t>• Great for microservices, APIs.</a:t>
            </a:r>
          </a:p>
        </p:txBody>
      </p:sp>
    </p:spTree>
    <p:extLst>
      <p:ext uri="{BB962C8B-B14F-4D97-AF65-F5344CB8AC3E}">
        <p14:creationId xmlns:p14="http://schemas.microsoft.com/office/powerpoint/2010/main" val="559987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5" y="0"/>
            <a:ext cx="9126330" cy="380647"/>
          </a:xfrm>
        </p:spPr>
        <p:txBody>
          <a:bodyPr>
            <a:noAutofit/>
          </a:bodyPr>
          <a:lstStyle/>
          <a:p>
            <a:pPr marL="40639"/>
            <a:r>
              <a:rPr lang="en-US" sz="4800" b="1" dirty="0"/>
              <a:t>Case: Ride-Sharing Startup App</a:t>
            </a:r>
          </a:p>
        </p:txBody>
      </p:sp>
      <p:sp>
        <p:nvSpPr>
          <p:cNvPr id="3" name="Content Placeholder 2"/>
          <p:cNvSpPr>
            <a:spLocks noGrp="1"/>
          </p:cNvSpPr>
          <p:nvPr>
            <p:ph idx="1"/>
          </p:nvPr>
        </p:nvSpPr>
        <p:spPr>
          <a:xfrm>
            <a:off x="85035" y="609600"/>
            <a:ext cx="4004365" cy="1687443"/>
          </a:xfrm>
        </p:spPr>
        <p:txBody>
          <a:bodyPr>
            <a:noAutofit/>
          </a:bodyPr>
          <a:lstStyle/>
          <a:p>
            <a:pPr marL="40639" indent="0">
              <a:buNone/>
            </a:pPr>
            <a:r>
              <a:rPr sz="2800" b="1" dirty="0"/>
              <a:t>IaaS:</a:t>
            </a:r>
          </a:p>
          <a:p>
            <a:pPr marL="40639" indent="0">
              <a:buNone/>
            </a:pPr>
            <a:r>
              <a:rPr sz="1400" dirty="0"/>
              <a:t>• Host MongoDB + Node.js on EC2; full control.</a:t>
            </a:r>
          </a:p>
          <a:p>
            <a:pPr marL="40639" indent="0">
              <a:buNone/>
            </a:pPr>
            <a:r>
              <a:rPr sz="1400" dirty="0"/>
              <a:t>• Team manages scaling &amp; patching.</a:t>
            </a:r>
            <a:endParaRPr sz="1200" dirty="0"/>
          </a:p>
          <a:p>
            <a:pPr marL="40639" indent="0">
              <a:buNone/>
            </a:pPr>
            <a:r>
              <a:rPr sz="2800" b="1" dirty="0"/>
              <a:t>PaaS:</a:t>
            </a:r>
          </a:p>
          <a:p>
            <a:pPr marL="40639" indent="0">
              <a:buNone/>
            </a:pPr>
            <a:r>
              <a:rPr sz="1400" dirty="0"/>
              <a:t>• APIs on Google App Engine or AWS Beanstalk.</a:t>
            </a:r>
          </a:p>
          <a:p>
            <a:pPr marL="40639" indent="0">
              <a:buNone/>
            </a:pPr>
            <a:r>
              <a:rPr sz="1400" dirty="0"/>
              <a:t>• Auto scaling with no server ops.</a:t>
            </a:r>
          </a:p>
          <a:p>
            <a:endParaRPr lang="en-US" sz="1200" dirty="0"/>
          </a:p>
          <a:p>
            <a:pPr marL="40639" indent="0">
              <a:buNone/>
            </a:pPr>
            <a:endParaRPr lang="en-US" sz="1200" dirty="0"/>
          </a:p>
        </p:txBody>
      </p:sp>
      <p:pic>
        <p:nvPicPr>
          <p:cNvPr id="5" name="Picture 4">
            <a:extLst>
              <a:ext uri="{FF2B5EF4-FFF2-40B4-BE49-F238E27FC236}">
                <a16:creationId xmlns:a16="http://schemas.microsoft.com/office/drawing/2014/main" id="{52B6BEAB-4BAA-AE97-5C83-9B3E74C71EBE}"/>
              </a:ext>
            </a:extLst>
          </p:cNvPr>
          <p:cNvPicPr>
            <a:picLocks noChangeAspect="1"/>
          </p:cNvPicPr>
          <p:nvPr/>
        </p:nvPicPr>
        <p:blipFill>
          <a:blip r:embed="rId2"/>
          <a:srcRect t="14445"/>
          <a:stretch>
            <a:fillRect/>
          </a:stretch>
        </p:blipFill>
        <p:spPr>
          <a:xfrm>
            <a:off x="50800" y="2971800"/>
            <a:ext cx="9753600" cy="4767262"/>
          </a:xfrm>
          <a:prstGeom prst="rect">
            <a:avLst/>
          </a:prstGeom>
        </p:spPr>
      </p:pic>
      <p:sp>
        <p:nvSpPr>
          <p:cNvPr id="6" name="Content Placeholder 2">
            <a:extLst>
              <a:ext uri="{FF2B5EF4-FFF2-40B4-BE49-F238E27FC236}">
                <a16:creationId xmlns:a16="http://schemas.microsoft.com/office/drawing/2014/main" id="{1C1499CD-0FAA-6094-9BC5-580B587D20E8}"/>
              </a:ext>
            </a:extLst>
          </p:cNvPr>
          <p:cNvSpPr txBox="1">
            <a:spLocks/>
          </p:cNvSpPr>
          <p:nvPr/>
        </p:nvSpPr>
        <p:spPr>
          <a:xfrm>
            <a:off x="6756400" y="609600"/>
            <a:ext cx="3724965" cy="2286000"/>
          </a:xfrm>
          <a:prstGeom prst="rect">
            <a:avLst/>
          </a:prstGeom>
        </p:spPr>
        <p:txBody>
          <a:bodyPr vert="horz" lIns="101599" tIns="50799" rIns="101599" bIns="50799">
            <a:normAutofit fontScale="32500" lnSpcReduction="20000"/>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Font typeface="Wingdings 2"/>
              <a:buNone/>
            </a:pPr>
            <a:r>
              <a:rPr lang="en-US" sz="7000" b="1" dirty="0"/>
              <a:t>SaaS:</a:t>
            </a:r>
          </a:p>
          <a:p>
            <a:pPr marL="40639" indent="0" fontAlgn="auto">
              <a:spcAft>
                <a:spcPts val="0"/>
              </a:spcAft>
              <a:buNone/>
            </a:pPr>
            <a:r>
              <a:rPr lang="en-US" sz="4300" dirty="0"/>
              <a:t>• Stripe for payments, Twilio for messaging, </a:t>
            </a:r>
            <a:br>
              <a:rPr lang="en-US" sz="4300" dirty="0"/>
            </a:br>
            <a:r>
              <a:rPr lang="en-US" sz="4300" dirty="0"/>
              <a:t>Salesforce for CRM.</a:t>
            </a:r>
          </a:p>
          <a:p>
            <a:pPr fontAlgn="auto">
              <a:spcAft>
                <a:spcPts val="0"/>
              </a:spcAft>
            </a:pPr>
            <a:endParaRPr lang="en-US" dirty="0"/>
          </a:p>
          <a:p>
            <a:pPr marL="40639" indent="0" fontAlgn="auto">
              <a:spcAft>
                <a:spcPts val="0"/>
              </a:spcAft>
              <a:buFont typeface="Wingdings 2"/>
              <a:buNone/>
            </a:pPr>
            <a:r>
              <a:rPr lang="en-US" sz="6000" b="1" dirty="0"/>
              <a:t>Decision Matrix:</a:t>
            </a:r>
          </a:p>
          <a:p>
            <a:pPr marL="40639" indent="0" fontAlgn="auto">
              <a:spcAft>
                <a:spcPts val="0"/>
              </a:spcAft>
              <a:buNone/>
            </a:pPr>
            <a:r>
              <a:rPr lang="en-US" sz="4300" dirty="0"/>
              <a:t>• Need OS control → IaaS.</a:t>
            </a:r>
          </a:p>
          <a:p>
            <a:pPr marL="40639" indent="0" fontAlgn="auto">
              <a:spcAft>
                <a:spcPts val="0"/>
              </a:spcAft>
              <a:buNone/>
            </a:pPr>
            <a:r>
              <a:rPr lang="en-US" sz="4300" dirty="0"/>
              <a:t>• Focus on code only → PaaS.</a:t>
            </a:r>
          </a:p>
          <a:p>
            <a:pPr marL="40639" indent="0" fontAlgn="auto">
              <a:spcAft>
                <a:spcPts val="0"/>
              </a:spcAft>
              <a:buNone/>
            </a:pPr>
            <a:r>
              <a:rPr lang="en-US" sz="4300" dirty="0"/>
              <a:t>• Bursty workload → Serverless.</a:t>
            </a:r>
          </a:p>
          <a:p>
            <a:pPr marL="40639" indent="0" fontAlgn="auto">
              <a:spcAft>
                <a:spcPts val="0"/>
              </a:spcAft>
              <a:buNone/>
            </a:pPr>
            <a:r>
              <a:rPr lang="en-US" sz="4300" dirty="0"/>
              <a:t>• Commodity tool → SaaS.</a:t>
            </a:r>
          </a:p>
        </p:txBody>
      </p:sp>
      <p:sp>
        <p:nvSpPr>
          <p:cNvPr id="7" name="Content Placeholder 2">
            <a:extLst>
              <a:ext uri="{FF2B5EF4-FFF2-40B4-BE49-F238E27FC236}">
                <a16:creationId xmlns:a16="http://schemas.microsoft.com/office/drawing/2014/main" id="{B199E971-2797-E1EA-76E8-D60564C38342}"/>
              </a:ext>
            </a:extLst>
          </p:cNvPr>
          <p:cNvSpPr txBox="1">
            <a:spLocks/>
          </p:cNvSpPr>
          <p:nvPr/>
        </p:nvSpPr>
        <p:spPr>
          <a:xfrm>
            <a:off x="3556000" y="1453321"/>
            <a:ext cx="3429000" cy="1687443"/>
          </a:xfrm>
          <a:prstGeom prst="rect">
            <a:avLst/>
          </a:prstGeom>
        </p:spPr>
        <p:txBody>
          <a:bodyPr vert="horz" lIns="101599" tIns="50799" rIns="101599" bIns="50799">
            <a:noAutofit/>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None/>
            </a:pPr>
            <a:endParaRPr lang="en-US" sz="1100" dirty="0"/>
          </a:p>
          <a:p>
            <a:pPr marL="40639" indent="0" fontAlgn="auto">
              <a:spcAft>
                <a:spcPts val="0"/>
              </a:spcAft>
              <a:buFont typeface="Wingdings 2"/>
              <a:buNone/>
            </a:pPr>
            <a:r>
              <a:rPr lang="en-US" sz="2400" b="1" dirty="0"/>
              <a:t>Serverless:</a:t>
            </a:r>
          </a:p>
          <a:p>
            <a:pPr marL="40639" indent="0" fontAlgn="auto">
              <a:spcAft>
                <a:spcPts val="0"/>
              </a:spcAft>
              <a:buNone/>
            </a:pPr>
            <a:r>
              <a:rPr lang="en-US" sz="1200" dirty="0"/>
              <a:t>• </a:t>
            </a:r>
            <a:r>
              <a:rPr lang="en-US" sz="1400" dirty="0"/>
              <a:t>Cloud Run for driver location service.</a:t>
            </a:r>
          </a:p>
          <a:p>
            <a:pPr marL="40639" indent="0" fontAlgn="auto">
              <a:spcAft>
                <a:spcPts val="0"/>
              </a:spcAft>
              <a:buNone/>
            </a:pPr>
            <a:r>
              <a:rPr lang="en-US" sz="1400" dirty="0"/>
              <a:t>• Lambda for ride payment processing</a:t>
            </a:r>
            <a:r>
              <a:rPr lang="en-US" sz="1200" dirty="0"/>
              <a:t>.</a:t>
            </a:r>
          </a:p>
          <a:p>
            <a:pPr marL="40639" indent="0" fontAlgn="auto">
              <a:spcAft>
                <a:spcPts val="0"/>
              </a:spcAft>
              <a:buNone/>
            </a:pPr>
            <a:endParaRPr lang="en-US" sz="1200" dirty="0"/>
          </a:p>
          <a:p>
            <a:pPr marL="40639" indent="0" fontAlgn="auto">
              <a:spcAft>
                <a:spcPts val="0"/>
              </a:spcAft>
              <a:buFont typeface="Wingdings 2"/>
              <a:buNone/>
            </a:pPr>
            <a:endParaRPr lang="en-US" sz="1100" dirty="0"/>
          </a:p>
        </p:txBody>
      </p:sp>
    </p:spTree>
    <p:extLst>
      <p:ext uri="{BB962C8B-B14F-4D97-AF65-F5344CB8AC3E}">
        <p14:creationId xmlns:p14="http://schemas.microsoft.com/office/powerpoint/2010/main" val="157877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0"/>
            <a:ext cx="8297333" cy="1270000"/>
          </a:xfrm>
        </p:spPr>
        <p:txBody>
          <a:bodyPr/>
          <a:lstStyle/>
          <a:p>
            <a:r>
              <a:rPr lang="en-US" dirty="0"/>
              <a:t>Cloud Layers and Companies</a:t>
            </a:r>
          </a:p>
        </p:txBody>
      </p:sp>
      <p:sp>
        <p:nvSpPr>
          <p:cNvPr id="4" name="Rectangle 2"/>
          <p:cNvSpPr>
            <a:spLocks noGrp="1" noChangeArrowheads="1"/>
          </p:cNvSpPr>
          <p:nvPr>
            <p:ph sz="half" idx="1"/>
          </p:nvPr>
        </p:nvSpPr>
        <p:spPr>
          <a:xfrm>
            <a:off x="20638" y="1422400"/>
            <a:ext cx="3633787" cy="5907088"/>
          </a:xfrm>
        </p:spPr>
        <p:txBody>
          <a:bodyPr lIns="0" tIns="0" rIns="0" bIns="0">
            <a:normAutofit lnSpcReduction="10000"/>
          </a:bodyPr>
          <a:lstStyle/>
          <a:p>
            <a:pPr marL="0" indent="0" eaLnBrk="1" hangingPunct="1">
              <a:lnSpc>
                <a:spcPct val="95000"/>
              </a:lnSpc>
              <a:spcBef>
                <a:spcPct val="0"/>
              </a:spcBef>
              <a:buFontTx/>
              <a:buNone/>
            </a:pPr>
            <a:r>
              <a:rPr lang="en-US" sz="2700" b="1" dirty="0" err="1">
                <a:solidFill>
                  <a:srgbClr val="FFFFFF"/>
                </a:solidFill>
                <a:latin typeface="'courier new'" pitchFamily="34"/>
              </a:rPr>
              <a:t>SaaS</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(AWS/Google/Microsoft)</a:t>
            </a:r>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SalesForce.com</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Google Apps</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eBay</a:t>
            </a:r>
            <a:endParaRPr lang="en-US" dirty="0"/>
          </a:p>
          <a:p>
            <a:pPr marL="457200" lvl="1" indent="-342900" eaLnBrk="1" hangingPunct="1">
              <a:lnSpc>
                <a:spcPct val="95000"/>
              </a:lnSpc>
              <a:spcBef>
                <a:spcPct val="0"/>
              </a:spcBef>
              <a:buClr>
                <a:srgbClr val="FFFFFF"/>
              </a:buClr>
              <a:buFontTx/>
              <a:buChar char="•"/>
            </a:pPr>
            <a:r>
              <a:rPr lang="en-US" sz="2700" b="1" dirty="0" err="1">
                <a:solidFill>
                  <a:srgbClr val="FFFFFF"/>
                </a:solidFill>
                <a:latin typeface="'courier new'" pitchFamily="34"/>
              </a:rPr>
              <a:t>Paypal</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Apple iTunes</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Big Belly</a:t>
            </a:r>
            <a:endParaRPr lang="en-US" dirty="0"/>
          </a:p>
          <a:p>
            <a:pPr marL="457200" lvl="1" indent="-342900" eaLnBrk="1" hangingPunct="1">
              <a:lnSpc>
                <a:spcPct val="95000"/>
              </a:lnSpc>
              <a:spcBef>
                <a:spcPct val="0"/>
              </a:spcBef>
              <a:buClr>
                <a:srgbClr val="FFFFFF"/>
              </a:buClr>
              <a:buFontTx/>
              <a:buChar char="•"/>
            </a:pPr>
            <a:r>
              <a:rPr lang="en-US" sz="2700" b="1" dirty="0" err="1">
                <a:solidFill>
                  <a:srgbClr val="FFFFFF"/>
                </a:solidFill>
                <a:latin typeface="'courier new'" pitchFamily="34"/>
              </a:rPr>
              <a:t>Zynga</a:t>
            </a:r>
            <a:endParaRPr lang="en-US" dirty="0"/>
          </a:p>
          <a:p>
            <a:pPr marL="457200" lvl="1" indent="-342900" eaLnBrk="1" hangingPunct="1">
              <a:lnSpc>
                <a:spcPct val="95000"/>
              </a:lnSpc>
              <a:spcBef>
                <a:spcPct val="0"/>
              </a:spcBef>
              <a:buClr>
                <a:srgbClr val="FFFFFF"/>
              </a:buClr>
              <a:buFontTx/>
              <a:buChar char="•"/>
            </a:pPr>
            <a:r>
              <a:rPr lang="en-US" sz="2700" b="1" dirty="0" err="1">
                <a:solidFill>
                  <a:srgbClr val="FFFFFF"/>
                </a:solidFill>
                <a:latin typeface="'courier new'" pitchFamily="34"/>
              </a:rPr>
              <a:t>DropCam</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Microsoft Live</a:t>
            </a:r>
            <a:endParaRPr lang="en-US" dirty="0"/>
          </a:p>
          <a:p>
            <a:pPr marL="457200" lvl="1" indent="-342900" eaLnBrk="1" hangingPunct="1">
              <a:lnSpc>
                <a:spcPct val="95000"/>
              </a:lnSpc>
              <a:spcBef>
                <a:spcPct val="0"/>
              </a:spcBef>
              <a:buClr>
                <a:srgbClr val="FFFFFF"/>
              </a:buClr>
              <a:buFontTx/>
              <a:buChar char="•"/>
            </a:pPr>
            <a:r>
              <a:rPr lang="en-US" sz="2700" b="1" dirty="0" err="1">
                <a:solidFill>
                  <a:srgbClr val="FFFFFF"/>
                </a:solidFill>
                <a:latin typeface="'courier new'" pitchFamily="34"/>
              </a:rPr>
              <a:t>Facebook</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Twitter</a:t>
            </a:r>
            <a:endParaRPr lang="en-US" dirty="0"/>
          </a:p>
          <a:p>
            <a:pPr marL="457200" lvl="1" indent="-342900" eaLnBrk="1" hangingPunct="1">
              <a:lnSpc>
                <a:spcPct val="95000"/>
              </a:lnSpc>
              <a:spcBef>
                <a:spcPct val="0"/>
              </a:spcBef>
              <a:buClr>
                <a:srgbClr val="FFFFFF"/>
              </a:buClr>
              <a:buFontTx/>
              <a:buChar char="•"/>
            </a:pPr>
            <a:r>
              <a:rPr lang="en-US" sz="2700" b="1" dirty="0" err="1">
                <a:solidFill>
                  <a:srgbClr val="FFFFFF"/>
                </a:solidFill>
                <a:latin typeface="'courier new'" pitchFamily="34"/>
              </a:rPr>
              <a:t>Zoho</a:t>
            </a:r>
            <a:endParaRPr lang="en-US" dirty="0"/>
          </a:p>
          <a:p>
            <a:pPr marL="457200" lvl="1" indent="-342900" eaLnBrk="1" hangingPunct="1">
              <a:lnSpc>
                <a:spcPct val="95000"/>
              </a:lnSpc>
              <a:spcBef>
                <a:spcPct val="0"/>
              </a:spcBef>
              <a:buClr>
                <a:srgbClr val="FFFFFF"/>
              </a:buClr>
              <a:buFontTx/>
              <a:buChar char="•"/>
            </a:pPr>
            <a:r>
              <a:rPr lang="en-US" sz="2700" b="1" dirty="0">
                <a:solidFill>
                  <a:srgbClr val="FFFFFF"/>
                </a:solidFill>
                <a:latin typeface="'courier new'" pitchFamily="34"/>
              </a:rPr>
              <a:t>ANY WEBSITE!</a:t>
            </a:r>
          </a:p>
        </p:txBody>
      </p:sp>
      <p:sp>
        <p:nvSpPr>
          <p:cNvPr id="5" name="Rectangle 3"/>
          <p:cNvSpPr txBox="1">
            <a:spLocks noChangeArrowheads="1"/>
          </p:cNvSpPr>
          <p:nvPr/>
        </p:nvSpPr>
        <p:spPr>
          <a:xfrm>
            <a:off x="6756400" y="1422400"/>
            <a:ext cx="3359150" cy="5359400"/>
          </a:xfrm>
          <a:prstGeom prst="rect">
            <a:avLst/>
          </a:prstGeom>
        </p:spPr>
        <p:txBody>
          <a:bodyPr lIns="0" tIns="0" rIns="0" bIns="0"/>
          <a:lstStyle/>
          <a:p>
            <a:pPr marL="0" marR="0" lvl="0" indent="0" algn="l" defTabSz="914400" rtl="0" eaLnBrk="1" fontAlgn="auto" latinLnBrk="0" hangingPunct="1">
              <a:lnSpc>
                <a:spcPct val="95000"/>
              </a:lnSpc>
              <a:spcBef>
                <a:spcPct val="0"/>
              </a:spcBef>
              <a:spcAft>
                <a:spcPts val="0"/>
              </a:spcAft>
              <a:buClr>
                <a:schemeClr val="accent1"/>
              </a:buClr>
              <a:buSzPct val="80000"/>
              <a:buFontTx/>
              <a:buNone/>
              <a:tabLst/>
              <a:defRPr/>
            </a:pPr>
            <a:r>
              <a:rPr kumimoji="0" lang="en-US" sz="2700" b="1" i="0" u="none" strike="noStrike" kern="1200" cap="none" spc="0" normalizeH="0" baseline="0" noProof="0" dirty="0" err="1">
                <a:ln>
                  <a:noFill/>
                </a:ln>
                <a:solidFill>
                  <a:srgbClr val="FFFFFF"/>
                </a:solidFill>
                <a:effectLst/>
                <a:uLnTx/>
                <a:uFillTx/>
                <a:latin typeface="'courier new'" pitchFamily="34"/>
                <a:ea typeface="+mn-ea"/>
                <a:cs typeface="+mn-cs"/>
              </a:rPr>
              <a:t>IaaS</a:t>
            </a:r>
            <a:endParaRPr kumimoji="0" lang="en-US" sz="3300" b="0" i="0" u="none" strike="noStrike" kern="1200" cap="none" spc="0" normalizeH="0" baseline="0" noProof="0" dirty="0">
              <a:ln>
                <a:noFill/>
              </a:ln>
              <a:solidFill>
                <a:schemeClr val="tx1"/>
              </a:solidFill>
              <a:effectLst/>
              <a:uLnTx/>
              <a:uFillTx/>
              <a:latin typeface="+mn-lt"/>
              <a:ea typeface="+mn-ea"/>
              <a:cs typeface="+mn-cs"/>
            </a:endParaRPr>
          </a:p>
          <a:p>
            <a:pPr lvl="1" indent="-342900" fontAlgn="auto">
              <a:lnSpc>
                <a:spcPct val="95000"/>
              </a:lnSpc>
              <a:spcAft>
                <a:spcPts val="0"/>
              </a:spcAft>
              <a:buClr>
                <a:srgbClr val="FFFFFF"/>
              </a:buClr>
              <a:buSzPct val="90000"/>
              <a:buFontTx/>
              <a:buChar char="•"/>
              <a:defRPr/>
            </a:pPr>
            <a:r>
              <a:rPr lang="en-US" sz="2700" b="1" dirty="0">
                <a:solidFill>
                  <a:srgbClr val="FFFFFF"/>
                </a:solidFill>
                <a:latin typeface="'courier new'" pitchFamily="34"/>
              </a:rPr>
              <a:t>(AWS/Google/Microsoft)</a:t>
            </a: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1" i="0" u="none" strike="noStrike" kern="1200" cap="none" spc="0" normalizeH="0" baseline="0" noProof="0" dirty="0">
                <a:ln>
                  <a:noFill/>
                </a:ln>
                <a:solidFill>
                  <a:srgbClr val="FFFFFF"/>
                </a:solidFill>
                <a:effectLst/>
                <a:uLnTx/>
                <a:uFillTx/>
                <a:latin typeface="'courier new'" pitchFamily="34"/>
                <a:ea typeface="+mn-ea"/>
                <a:cs typeface="+mn-cs"/>
              </a:rPr>
              <a:t>Amazon AWS</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1" i="0" u="none" strike="noStrike" kern="1200" cap="none" spc="0" normalizeH="0" baseline="0" noProof="0" dirty="0" err="1">
                <a:ln>
                  <a:noFill/>
                </a:ln>
                <a:solidFill>
                  <a:srgbClr val="FFFFFF"/>
                </a:solidFill>
                <a:effectLst/>
                <a:uLnTx/>
                <a:uFillTx/>
                <a:latin typeface="'courier new'" pitchFamily="34"/>
                <a:ea typeface="+mn-ea"/>
                <a:cs typeface="+mn-cs"/>
              </a:rPr>
              <a:t>Joyent</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1" i="0" u="none" strike="noStrike" kern="1200" cap="none" spc="0" normalizeH="0" baseline="0" noProof="0" dirty="0" err="1">
                <a:ln>
                  <a:noFill/>
                </a:ln>
                <a:solidFill>
                  <a:srgbClr val="FFFFFF"/>
                </a:solidFill>
                <a:effectLst/>
                <a:uLnTx/>
                <a:uFillTx/>
                <a:latin typeface="'courier new'" pitchFamily="34"/>
                <a:ea typeface="+mn-ea"/>
                <a:cs typeface="+mn-cs"/>
              </a:rPr>
              <a:t>Rackspace</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1" i="0" u="none" strike="noStrike" kern="1200" cap="none" spc="0" normalizeH="0" baseline="0" noProof="0" dirty="0" err="1">
                <a:ln>
                  <a:noFill/>
                </a:ln>
                <a:solidFill>
                  <a:srgbClr val="FFFFFF"/>
                </a:solidFill>
                <a:effectLst/>
                <a:uLnTx/>
                <a:uFillTx/>
                <a:latin typeface="'courier new'" pitchFamily="34"/>
                <a:ea typeface="+mn-ea"/>
                <a:cs typeface="+mn-cs"/>
              </a:rPr>
              <a:t>Rightscale</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1" i="0" u="none" strike="noStrike" kern="1200" cap="none" spc="0" normalizeH="0" baseline="0" noProof="0" dirty="0">
                <a:ln>
                  <a:noFill/>
                </a:ln>
                <a:solidFill>
                  <a:srgbClr val="FFFFFF"/>
                </a:solidFill>
                <a:effectLst/>
                <a:uLnTx/>
                <a:uFillTx/>
                <a:latin typeface="'courier new'" pitchFamily="34"/>
                <a:ea typeface="+mn-ea"/>
                <a:cs typeface="+mn-cs"/>
              </a:rPr>
              <a:t>AT&amp;T Synaptic Service</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1" i="0" u="none" strike="noStrike" kern="1200" cap="none" spc="0" normalizeH="0" baseline="0" noProof="0" dirty="0">
                <a:ln>
                  <a:noFill/>
                </a:ln>
                <a:solidFill>
                  <a:srgbClr val="FFFFFF"/>
                </a:solidFill>
                <a:effectLst/>
                <a:uLnTx/>
                <a:uFillTx/>
                <a:latin typeface="'courier new'" pitchFamily="34"/>
                <a:ea typeface="+mn-ea"/>
                <a:cs typeface="+mn-cs"/>
              </a:rPr>
              <a:t>Verizon</a:t>
            </a: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lang="en-US" sz="2700" b="1" dirty="0" err="1">
                <a:solidFill>
                  <a:srgbClr val="FFFFFF"/>
                </a:solidFill>
                <a:latin typeface="'courier new'" pitchFamily="34"/>
              </a:rPr>
              <a:t>Heroku</a:t>
            </a:r>
            <a:endParaRPr kumimoji="0" lang="en-US" sz="2700" b="1" i="0" u="none" strike="noStrike" kern="1200" cap="none" spc="0" normalizeH="0" baseline="0" noProof="0" dirty="0">
              <a:ln>
                <a:noFill/>
              </a:ln>
              <a:solidFill>
                <a:srgbClr val="FFFFFF"/>
              </a:solidFill>
              <a:effectLst/>
              <a:uLnTx/>
              <a:uFillTx/>
              <a:latin typeface="'courier new'" pitchFamily="34"/>
              <a:ea typeface="+mn-ea"/>
              <a:cs typeface="+mn-cs"/>
            </a:endParaRPr>
          </a:p>
        </p:txBody>
      </p:sp>
      <p:sp>
        <p:nvSpPr>
          <p:cNvPr id="6" name="Text Box 5"/>
          <p:cNvSpPr txBox="1">
            <a:spLocks noChangeArrowheads="1"/>
          </p:cNvSpPr>
          <p:nvPr/>
        </p:nvSpPr>
        <p:spPr bwMode="auto">
          <a:xfrm>
            <a:off x="3498850" y="1422400"/>
            <a:ext cx="3190875" cy="3552511"/>
          </a:xfrm>
          <a:prstGeom prst="rect">
            <a:avLst/>
          </a:prstGeom>
          <a:noFill/>
          <a:ln w="9525">
            <a:noFill/>
            <a:miter lim="800000"/>
            <a:headEnd/>
            <a:tailEnd/>
          </a:ln>
        </p:spPr>
        <p:txBody>
          <a:bodyPr lIns="0" tIns="0" rIns="0" bIns="0">
            <a:spAutoFit/>
          </a:bodyPr>
          <a:lstStyle/>
          <a:p>
            <a:pPr>
              <a:lnSpc>
                <a:spcPct val="95000"/>
              </a:lnSpc>
            </a:pPr>
            <a:r>
              <a:rPr lang="en-US" sz="2700" b="1" dirty="0">
                <a:solidFill>
                  <a:srgbClr val="FFFFFF"/>
                </a:solidFill>
                <a:latin typeface="'courier new'" pitchFamily="34"/>
              </a:rPr>
              <a:t>PaaS</a:t>
            </a:r>
            <a:endParaRPr lang="en-US" dirty="0"/>
          </a:p>
          <a:p>
            <a:pPr lvl="1" indent="-342900">
              <a:lnSpc>
                <a:spcPct val="95000"/>
              </a:lnSpc>
              <a:buClr>
                <a:srgbClr val="FFFFFF"/>
              </a:buClr>
              <a:buSzPct val="100000"/>
              <a:buFontTx/>
              <a:buChar char="•"/>
            </a:pPr>
            <a:r>
              <a:rPr lang="en-US" sz="2700" b="1" dirty="0">
                <a:solidFill>
                  <a:srgbClr val="FFFFFF"/>
                </a:solidFill>
                <a:latin typeface="'courier new'" pitchFamily="34"/>
              </a:rPr>
              <a:t>(AWS/Google/Microsoft)</a:t>
            </a:r>
          </a:p>
          <a:p>
            <a:pPr lvl="1" indent="-342900">
              <a:lnSpc>
                <a:spcPct val="95000"/>
              </a:lnSpc>
              <a:buClr>
                <a:srgbClr val="FFFFFF"/>
              </a:buClr>
              <a:buSzPct val="100000"/>
              <a:buFontTx/>
              <a:buChar char="•"/>
            </a:pPr>
            <a:r>
              <a:rPr lang="en-US" sz="2700" b="1" dirty="0" err="1">
                <a:solidFill>
                  <a:srgbClr val="FFFFFF"/>
                </a:solidFill>
                <a:latin typeface="'courier new'" pitchFamily="34"/>
              </a:rPr>
              <a:t>SalesForce's</a:t>
            </a:r>
            <a:r>
              <a:rPr lang="en-US" sz="2700" b="1" dirty="0">
                <a:solidFill>
                  <a:srgbClr val="FFFFFF"/>
                </a:solidFill>
                <a:latin typeface="'courier new'" pitchFamily="34"/>
              </a:rPr>
              <a:t> Force.com</a:t>
            </a:r>
            <a:endParaRPr lang="en-US" dirty="0"/>
          </a:p>
          <a:p>
            <a:pPr lvl="1" indent="-342900">
              <a:lnSpc>
                <a:spcPct val="95000"/>
              </a:lnSpc>
              <a:buClr>
                <a:srgbClr val="FFFFFF"/>
              </a:buClr>
              <a:buSzPct val="100000"/>
              <a:buFontTx/>
              <a:buChar char="•"/>
            </a:pPr>
            <a:r>
              <a:rPr lang="en-US" sz="2700" b="1" dirty="0">
                <a:solidFill>
                  <a:srgbClr val="FFFFFF"/>
                </a:solidFill>
                <a:latin typeface="'courier new'" pitchFamily="34"/>
              </a:rPr>
              <a:t>Google App Engine</a:t>
            </a:r>
            <a:endParaRPr lang="en-US" dirty="0"/>
          </a:p>
          <a:p>
            <a:pPr lvl="1" indent="-342900">
              <a:lnSpc>
                <a:spcPct val="95000"/>
              </a:lnSpc>
              <a:buClr>
                <a:srgbClr val="FFFFFF"/>
              </a:buClr>
              <a:buSzPct val="100000"/>
              <a:buFontTx/>
              <a:buChar char="•"/>
            </a:pPr>
            <a:r>
              <a:rPr lang="en-US" sz="2700" b="1" dirty="0">
                <a:solidFill>
                  <a:srgbClr val="FFFFFF"/>
                </a:solidFill>
                <a:latin typeface="'courier new'" pitchFamily="34"/>
              </a:rPr>
              <a:t>Microsoft Azure</a:t>
            </a:r>
            <a:endParaRPr lang="en-US" dirty="0"/>
          </a:p>
          <a:p>
            <a:pPr lvl="1" indent="-342900">
              <a:lnSpc>
                <a:spcPct val="95000"/>
              </a:lnSpc>
              <a:buClr>
                <a:srgbClr val="FFFFFF"/>
              </a:buClr>
              <a:buSzPct val="100000"/>
              <a:buFontTx/>
              <a:buChar char="•"/>
            </a:pPr>
            <a:r>
              <a:rPr lang="en-US" sz="2700" b="1" dirty="0">
                <a:solidFill>
                  <a:srgbClr val="FFFFFF"/>
                </a:solidFill>
                <a:latin typeface="'courier new'" pitchFamily="34"/>
              </a:rPr>
              <a:t>Zoho Creator</a:t>
            </a:r>
            <a:endParaRPr lang="en-US" dirty="0"/>
          </a:p>
          <a:p>
            <a:pPr lvl="1" indent="-342900">
              <a:lnSpc>
                <a:spcPct val="95000"/>
              </a:lnSpc>
              <a:buClr>
                <a:srgbClr val="FFFFFF"/>
              </a:buClr>
              <a:buSzPct val="100000"/>
              <a:buFontTx/>
              <a:buChar char="•"/>
            </a:pPr>
            <a:r>
              <a:rPr lang="en-US" sz="2700" b="1" dirty="0">
                <a:solidFill>
                  <a:srgbClr val="FFFFFF"/>
                </a:solidFill>
                <a:latin typeface="'courier new'" pitchFamily="34"/>
              </a:rPr>
              <a:t>Amazon Beanstalk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Cloud</a:t>
            </a:r>
          </a:p>
        </p:txBody>
      </p:sp>
      <p:sp>
        <p:nvSpPr>
          <p:cNvPr id="3" name="Content Placeholder 2"/>
          <p:cNvSpPr>
            <a:spLocks noGrp="1"/>
          </p:cNvSpPr>
          <p:nvPr>
            <p:ph idx="1"/>
          </p:nvPr>
        </p:nvSpPr>
        <p:spPr/>
        <p:txBody>
          <a:bodyPr/>
          <a:lstStyle/>
          <a:p>
            <a:r>
              <a:rPr lang="en-US" sz="2800" dirty="0">
                <a:latin typeface="Arial" pitchFamily="34" charset="0"/>
              </a:rPr>
              <a:t>Cloud computing is the aggregation of various distributed services on disparate computing systems connected via a common network.</a:t>
            </a:r>
            <a:endParaRPr lang="en-US" dirty="0"/>
          </a:p>
        </p:txBody>
      </p:sp>
      <p:pic>
        <p:nvPicPr>
          <p:cNvPr id="39938" name="Picture 2" descr="C:\Program Files (x86)\Microsoft Office\MEDIA\CAGCAT10\j0300520.gif"/>
          <p:cNvPicPr>
            <a:picLocks noChangeAspect="1" noChangeArrowheads="1" noCrop="1"/>
          </p:cNvPicPr>
          <p:nvPr/>
        </p:nvPicPr>
        <p:blipFill>
          <a:blip r:embed="rId2" cstate="print"/>
          <a:srcRect/>
          <a:stretch>
            <a:fillRect/>
          </a:stretch>
        </p:blipFill>
        <p:spPr bwMode="auto">
          <a:xfrm>
            <a:off x="4546600" y="5229225"/>
            <a:ext cx="2779971" cy="2390775"/>
          </a:xfrm>
          <a:prstGeom prst="rect">
            <a:avLst/>
          </a:prstGeom>
          <a:noFill/>
        </p:spPr>
      </p:pic>
      <p:sp>
        <p:nvSpPr>
          <p:cNvPr id="5" name="TextBox 4"/>
          <p:cNvSpPr txBox="1"/>
          <p:nvPr/>
        </p:nvSpPr>
        <p:spPr>
          <a:xfrm>
            <a:off x="0" y="3733800"/>
            <a:ext cx="4857420" cy="3416320"/>
          </a:xfrm>
          <a:prstGeom prst="rect">
            <a:avLst/>
          </a:prstGeom>
          <a:noFill/>
        </p:spPr>
        <p:txBody>
          <a:bodyPr wrap="none" rtlCol="0">
            <a:spAutoFit/>
          </a:bodyPr>
          <a:lstStyle/>
          <a:p>
            <a:r>
              <a:rPr lang="en-US" dirty="0"/>
              <a:t>Answers you might hear from people:</a:t>
            </a:r>
          </a:p>
          <a:p>
            <a:pPr lvl="1">
              <a:buFont typeface="Arial" pitchFamily="34" charset="0"/>
              <a:buChar char="•"/>
            </a:pPr>
            <a:r>
              <a:rPr lang="en-US" dirty="0"/>
              <a:t>Widely distributed,</a:t>
            </a:r>
          </a:p>
          <a:p>
            <a:pPr lvl="1">
              <a:buFont typeface="Arial" pitchFamily="34" charset="0"/>
              <a:buChar char="•"/>
            </a:pPr>
            <a:r>
              <a:rPr lang="en-US" dirty="0"/>
              <a:t>network based,</a:t>
            </a:r>
          </a:p>
          <a:p>
            <a:pPr lvl="1">
              <a:buFont typeface="Arial" pitchFamily="34" charset="0"/>
              <a:buChar char="•"/>
            </a:pPr>
            <a:r>
              <a:rPr lang="en-US" dirty="0"/>
              <a:t>storage,</a:t>
            </a:r>
          </a:p>
          <a:p>
            <a:pPr lvl="1">
              <a:buFont typeface="Arial" pitchFamily="34" charset="0"/>
              <a:buChar char="•"/>
            </a:pPr>
            <a:r>
              <a:rPr lang="en-US" dirty="0"/>
              <a:t>computation,</a:t>
            </a:r>
          </a:p>
          <a:p>
            <a:pPr lvl="1">
              <a:buFont typeface="Arial" pitchFamily="34" charset="0"/>
              <a:buChar char="•"/>
            </a:pPr>
            <a:r>
              <a:rPr lang="en-US" dirty="0"/>
              <a:t>utility computing,</a:t>
            </a:r>
          </a:p>
          <a:p>
            <a:pPr lvl="1">
              <a:buFont typeface="Arial" pitchFamily="34" charset="0"/>
              <a:buChar char="•"/>
            </a:pPr>
            <a:r>
              <a:rPr lang="en-US" dirty="0" err="1"/>
              <a:t>IaaS</a:t>
            </a:r>
            <a:r>
              <a:rPr lang="en-US" dirty="0"/>
              <a:t>,</a:t>
            </a:r>
          </a:p>
          <a:p>
            <a:pPr lvl="1">
              <a:buFont typeface="Arial" pitchFamily="34" charset="0"/>
              <a:buChar char="•"/>
            </a:pPr>
            <a:r>
              <a:rPr lang="en-US" dirty="0" err="1"/>
              <a:t>PaaS</a:t>
            </a:r>
            <a:r>
              <a:rPr lang="en-US" dirty="0"/>
              <a:t>,</a:t>
            </a:r>
          </a:p>
          <a:p>
            <a:pPr lvl="1">
              <a:buFont typeface="Arial" pitchFamily="34" charset="0"/>
              <a:buChar char="•"/>
            </a:pPr>
            <a:r>
              <a:rPr lang="en-US" dirty="0" err="1"/>
              <a:t>SaaS</a:t>
            </a:r>
            <a:r>
              <a:rPr lang="en-US" dirty="0"/>
              <a:t>.</a:t>
            </a:r>
          </a:p>
        </p:txBody>
      </p:sp>
      <p:sp>
        <p:nvSpPr>
          <p:cNvPr id="6" name="TextBox 5"/>
          <p:cNvSpPr txBox="1"/>
          <p:nvPr/>
        </p:nvSpPr>
        <p:spPr>
          <a:xfrm>
            <a:off x="7061200" y="3429000"/>
            <a:ext cx="3038011" cy="1569660"/>
          </a:xfrm>
          <a:prstGeom prst="rect">
            <a:avLst/>
          </a:prstGeom>
          <a:noFill/>
        </p:spPr>
        <p:txBody>
          <a:bodyPr wrap="none" rtlCol="0">
            <a:spAutoFit/>
          </a:bodyPr>
          <a:lstStyle/>
          <a:p>
            <a:r>
              <a:rPr lang="en-US" dirty="0"/>
              <a:t>Anytime,</a:t>
            </a:r>
          </a:p>
          <a:p>
            <a:r>
              <a:rPr lang="en-US" dirty="0"/>
              <a:t>Anywhere,</a:t>
            </a:r>
          </a:p>
          <a:p>
            <a:r>
              <a:rPr lang="en-US" dirty="0"/>
              <a:t>With any device,</a:t>
            </a:r>
          </a:p>
          <a:p>
            <a:r>
              <a:rPr lang="en-US" dirty="0"/>
              <a:t>Accessing any services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kind of problems drive the cloud</a:t>
            </a:r>
          </a:p>
        </p:txBody>
      </p:sp>
      <p:sp>
        <p:nvSpPr>
          <p:cNvPr id="3" name="Content Placeholder 2"/>
          <p:cNvSpPr>
            <a:spLocks noGrp="1"/>
          </p:cNvSpPr>
          <p:nvPr>
            <p:ph idx="1"/>
          </p:nvPr>
        </p:nvSpPr>
        <p:spPr/>
        <p:txBody>
          <a:bodyPr>
            <a:normAutofit/>
          </a:bodyPr>
          <a:lstStyle/>
          <a:p>
            <a:r>
              <a:rPr lang="en-US" dirty="0"/>
              <a:t>Web (Internet) Scale applications</a:t>
            </a:r>
          </a:p>
          <a:p>
            <a:pPr lvl="1"/>
            <a:r>
              <a:rPr lang="en-US" dirty="0"/>
              <a:t>data-intensive</a:t>
            </a:r>
          </a:p>
          <a:p>
            <a:pPr lvl="1"/>
            <a:r>
              <a:rPr lang="en-US" dirty="0"/>
              <a:t>May be processing intensive</a:t>
            </a:r>
          </a:p>
          <a:p>
            <a:endParaRPr lang="en-US" dirty="0"/>
          </a:p>
          <a:p>
            <a:r>
              <a:rPr lang="en-US" dirty="0"/>
              <a:t>Examples</a:t>
            </a:r>
          </a:p>
          <a:p>
            <a:pPr lvl="1"/>
            <a:r>
              <a:rPr lang="en-US" dirty="0"/>
              <a:t> Crawling, indexing, searching, mining the Web, AI</a:t>
            </a:r>
          </a:p>
          <a:p>
            <a:pPr>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Historical Progression of computing</a:t>
            </a:r>
          </a:p>
        </p:txBody>
      </p:sp>
      <p:pic>
        <p:nvPicPr>
          <p:cNvPr id="2050" name="Picture 2"/>
          <p:cNvPicPr>
            <a:picLocks noGrp="1" noChangeAspect="1" noChangeArrowheads="1"/>
          </p:cNvPicPr>
          <p:nvPr>
            <p:ph idx="1"/>
          </p:nvPr>
        </p:nvPicPr>
        <p:blipFill>
          <a:blip r:embed="rId2" cstate="print"/>
          <a:srcRect l="17346" t="32828" r="13783" b="12626"/>
          <a:stretch>
            <a:fillRect/>
          </a:stretch>
        </p:blipFill>
        <p:spPr bwMode="auto">
          <a:xfrm>
            <a:off x="1117600" y="2209800"/>
            <a:ext cx="7975600" cy="478536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versus Grid</a:t>
            </a:r>
          </a:p>
        </p:txBody>
      </p:sp>
      <p:sp>
        <p:nvSpPr>
          <p:cNvPr id="3" name="Content Placeholder 2"/>
          <p:cNvSpPr>
            <a:spLocks noGrp="1"/>
          </p:cNvSpPr>
          <p:nvPr>
            <p:ph idx="1"/>
          </p:nvPr>
        </p:nvSpPr>
        <p:spPr/>
        <p:txBody>
          <a:bodyPr/>
          <a:lstStyle/>
          <a:p>
            <a:r>
              <a:rPr lang="en-US" dirty="0"/>
              <a:t>Sometimes not a difference…but, </a:t>
            </a:r>
            <a:r>
              <a:rPr lang="en-US"/>
              <a:t>here are </a:t>
            </a:r>
            <a:r>
              <a:rPr lang="en-US" dirty="0"/>
              <a:t>possible differences</a:t>
            </a:r>
          </a:p>
        </p:txBody>
      </p:sp>
      <p:pic>
        <p:nvPicPr>
          <p:cNvPr id="3074" name="Picture 2"/>
          <p:cNvPicPr>
            <a:picLocks noChangeAspect="1" noChangeArrowheads="1"/>
          </p:cNvPicPr>
          <p:nvPr/>
        </p:nvPicPr>
        <p:blipFill>
          <a:blip r:embed="rId2" cstate="print"/>
          <a:srcRect/>
          <a:stretch>
            <a:fillRect/>
          </a:stretch>
        </p:blipFill>
        <p:spPr bwMode="auto">
          <a:xfrm>
            <a:off x="736600" y="2971800"/>
            <a:ext cx="8271888" cy="465371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A question to solve with cloud</a:t>
            </a:r>
          </a:p>
        </p:txBody>
      </p:sp>
      <p:sp>
        <p:nvSpPr>
          <p:cNvPr id="3" name="Content Placeholder 2"/>
          <p:cNvSpPr>
            <a:spLocks noGrp="1"/>
          </p:cNvSpPr>
          <p:nvPr>
            <p:ph idx="1"/>
          </p:nvPr>
        </p:nvSpPr>
        <p:spPr/>
        <p:txBody>
          <a:bodyPr>
            <a:normAutofit/>
          </a:bodyPr>
          <a:lstStyle/>
          <a:p>
            <a:r>
              <a:rPr lang="en-US" dirty="0"/>
              <a:t>Given 100 computers, how do you compute the frequency of words in 1T text files?  </a:t>
            </a:r>
          </a:p>
          <a:p>
            <a:r>
              <a:rPr lang="en-US" dirty="0"/>
              <a:t>you need </a:t>
            </a:r>
            <a:r>
              <a:rPr lang="en-US" b="1" dirty="0"/>
              <a:t>a new paradigm for storing and processing large scale of data</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Solutions –driving the cloud –new models of large data</a:t>
            </a:r>
          </a:p>
        </p:txBody>
      </p:sp>
      <p:pic>
        <p:nvPicPr>
          <p:cNvPr id="5122" name="Picture 2"/>
          <p:cNvPicPr>
            <a:picLocks noChangeAspect="1" noChangeArrowheads="1"/>
          </p:cNvPicPr>
          <p:nvPr/>
        </p:nvPicPr>
        <p:blipFill>
          <a:blip r:embed="rId2" cstate="print"/>
          <a:srcRect l="22294" t="38571" r="17100" b="27143"/>
          <a:stretch>
            <a:fillRect/>
          </a:stretch>
        </p:blipFill>
        <p:spPr bwMode="auto">
          <a:xfrm>
            <a:off x="355600" y="1752600"/>
            <a:ext cx="9423400" cy="4038600"/>
          </a:xfrm>
          <a:prstGeom prst="rect">
            <a:avLst/>
          </a:prstGeom>
          <a:noFill/>
          <a:ln w="9525">
            <a:noFill/>
            <a:miter lim="800000"/>
            <a:headEnd/>
            <a:tailEnd/>
          </a:ln>
        </p:spPr>
      </p:pic>
      <p:sp>
        <p:nvSpPr>
          <p:cNvPr id="5" name="TextBox 4"/>
          <p:cNvSpPr txBox="1"/>
          <p:nvPr/>
        </p:nvSpPr>
        <p:spPr>
          <a:xfrm>
            <a:off x="812800" y="5988784"/>
            <a:ext cx="8674875" cy="1631216"/>
          </a:xfrm>
          <a:prstGeom prst="rect">
            <a:avLst/>
          </a:prstGeom>
          <a:solidFill>
            <a:srgbClr val="996600"/>
          </a:solidFill>
        </p:spPr>
        <p:txBody>
          <a:bodyPr wrap="none" rtlCol="0">
            <a:spAutoFit/>
          </a:bodyPr>
          <a:lstStyle/>
          <a:p>
            <a:pPr>
              <a:buFont typeface="Arial" pitchFamily="34" charset="0"/>
              <a:buChar char="•"/>
            </a:pPr>
            <a:r>
              <a:rPr lang="en-US" sz="2000" dirty="0"/>
              <a:t>2003, First </a:t>
            </a:r>
            <a:r>
              <a:rPr lang="en-US" sz="2000" dirty="0" err="1"/>
              <a:t>MapReduce</a:t>
            </a:r>
            <a:r>
              <a:rPr lang="en-US" sz="2000" dirty="0"/>
              <a:t> Lib developed in Google</a:t>
            </a:r>
          </a:p>
          <a:p>
            <a:pPr>
              <a:buFont typeface="Arial" pitchFamily="34" charset="0"/>
              <a:buChar char="•"/>
            </a:pPr>
            <a:r>
              <a:rPr lang="en-US" sz="2000" dirty="0"/>
              <a:t>2003, 2004, and 2006, Google published papers on GFS/</a:t>
            </a:r>
            <a:r>
              <a:rPr lang="en-US" sz="2000" dirty="0" err="1"/>
              <a:t>MapReduce</a:t>
            </a:r>
            <a:r>
              <a:rPr lang="en-US" sz="2000" dirty="0"/>
              <a:t>/</a:t>
            </a:r>
            <a:r>
              <a:rPr lang="en-US" sz="2000" dirty="0" err="1"/>
              <a:t>BigTable</a:t>
            </a:r>
            <a:r>
              <a:rPr lang="en-US" sz="2000" dirty="0"/>
              <a:t>.</a:t>
            </a:r>
          </a:p>
          <a:p>
            <a:pPr>
              <a:buFont typeface="Arial" pitchFamily="34" charset="0"/>
              <a:buChar char="•"/>
            </a:pPr>
            <a:r>
              <a:rPr lang="en-US" sz="2000" dirty="0"/>
              <a:t>2005- Now, </a:t>
            </a:r>
            <a:r>
              <a:rPr lang="en-US" sz="2000" dirty="0" err="1"/>
              <a:t>Hadoop</a:t>
            </a:r>
            <a:r>
              <a:rPr lang="en-US" sz="2000" dirty="0"/>
              <a:t> project (open source version of GFS/</a:t>
            </a:r>
            <a:r>
              <a:rPr lang="en-US" sz="2000" dirty="0" err="1"/>
              <a:t>BigTable</a:t>
            </a:r>
            <a:r>
              <a:rPr lang="en-US" sz="2000" dirty="0"/>
              <a:t>/</a:t>
            </a:r>
            <a:r>
              <a:rPr lang="en-US" sz="2000" dirty="0" err="1"/>
              <a:t>MapReduce</a:t>
            </a:r>
            <a:r>
              <a:rPr lang="en-US" sz="2000" dirty="0"/>
              <a:t>), </a:t>
            </a:r>
            <a:br>
              <a:rPr lang="en-US" sz="2000" dirty="0"/>
            </a:br>
            <a:r>
              <a:rPr lang="en-US" sz="2000" dirty="0"/>
              <a:t>initiated by Doug Cutting, sponsored by Yahoo</a:t>
            </a:r>
          </a:p>
          <a:p>
            <a:pPr>
              <a:buFont typeface="Arial" pitchFamily="34" charset="0"/>
              <a:buChar char="•"/>
            </a:pPr>
            <a:r>
              <a:rPr lang="en-US" sz="2000" dirty="0"/>
              <a:t>2008/2009, Yahoo/</a:t>
            </a:r>
            <a:r>
              <a:rPr lang="en-US" sz="2000" dirty="0" err="1"/>
              <a:t>Facebook</a:t>
            </a:r>
            <a:r>
              <a:rPr lang="en-US" sz="2000" dirty="0"/>
              <a:t> contributed PIG/Hive on top of </a:t>
            </a:r>
            <a:r>
              <a:rPr lang="en-US" sz="2000" dirty="0" err="1"/>
              <a:t>hadoop</a:t>
            </a:r>
            <a:r>
              <a:rPr lang="en-US" sz="2000" dirty="0"/>
              <a:t>.</a:t>
            </a:r>
          </a:p>
        </p:txBody>
      </p:sp>
      <p:sp>
        <p:nvSpPr>
          <p:cNvPr id="3" name="Rectangle 2">
            <a:extLst>
              <a:ext uri="{FF2B5EF4-FFF2-40B4-BE49-F238E27FC236}">
                <a16:creationId xmlns:a16="http://schemas.microsoft.com/office/drawing/2014/main" id="{9C9634DA-82CA-4778-8744-60D839B5F53B}"/>
              </a:ext>
            </a:extLst>
          </p:cNvPr>
          <p:cNvSpPr/>
          <p:nvPr/>
        </p:nvSpPr>
        <p:spPr>
          <a:xfrm>
            <a:off x="3331732" y="3579168"/>
            <a:ext cx="3496535" cy="461665"/>
          </a:xfrm>
          <a:prstGeom prst="rect">
            <a:avLst/>
          </a:prstGeom>
        </p:spPr>
        <p:txBody>
          <a:bodyPr wrap="none">
            <a:spAutoFit/>
          </a:bodyPr>
          <a:lstStyle/>
          <a:p>
            <a:r>
              <a:rPr lang="en-US" dirty="0">
                <a:hlinkClick r:id="rId3"/>
              </a:rPr>
              <a:t>https://opencv.org/android/</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Solutions –computation &amp; deployment</a:t>
            </a:r>
          </a:p>
        </p:txBody>
      </p:sp>
      <p:sp>
        <p:nvSpPr>
          <p:cNvPr id="5" name="TextBox 4"/>
          <p:cNvSpPr txBox="1"/>
          <p:nvPr/>
        </p:nvSpPr>
        <p:spPr>
          <a:xfrm>
            <a:off x="660400" y="1806874"/>
            <a:ext cx="8839200" cy="5755422"/>
          </a:xfrm>
          <a:prstGeom prst="rect">
            <a:avLst/>
          </a:prstGeom>
          <a:solidFill>
            <a:srgbClr val="996600"/>
          </a:solidFill>
        </p:spPr>
        <p:txBody>
          <a:bodyPr wrap="square" rtlCol="0">
            <a:spAutoFit/>
          </a:bodyPr>
          <a:lstStyle/>
          <a:p>
            <a:pPr>
              <a:buFont typeface="Arial" pitchFamily="34" charset="0"/>
              <a:buChar char="•"/>
            </a:pPr>
            <a:r>
              <a:rPr lang="en-US" sz="4000" dirty="0"/>
              <a:t>Hadoop</a:t>
            </a:r>
          </a:p>
          <a:p>
            <a:pPr lvl="1">
              <a:buFont typeface="Arial" pitchFamily="34" charset="0"/>
              <a:buChar char="•"/>
            </a:pPr>
            <a:r>
              <a:rPr lang="en-US" sz="2000" dirty="0"/>
              <a:t> MapReduce programs read input data from disk, map a function across the data, reduce the results of the map, and store reduction results on disk.</a:t>
            </a:r>
            <a:endParaRPr lang="en-US" sz="4000" dirty="0"/>
          </a:p>
          <a:p>
            <a:pPr>
              <a:buFont typeface="Arial" pitchFamily="34" charset="0"/>
              <a:buChar char="•"/>
            </a:pPr>
            <a:r>
              <a:rPr lang="en-US" sz="4000" dirty="0"/>
              <a:t>Spark </a:t>
            </a:r>
          </a:p>
          <a:p>
            <a:pPr lvl="1">
              <a:buFont typeface="Arial" pitchFamily="34" charset="0"/>
              <a:buChar char="•"/>
            </a:pPr>
            <a:r>
              <a:rPr lang="en-US" sz="2000" dirty="0"/>
              <a:t>Apache Spark is an open-source distributed general-purpose cluster-computing framework.  </a:t>
            </a:r>
            <a:endParaRPr lang="en-US" sz="4000" dirty="0"/>
          </a:p>
          <a:p>
            <a:pPr>
              <a:buFont typeface="Arial" pitchFamily="34" charset="0"/>
              <a:buChar char="•"/>
            </a:pPr>
            <a:r>
              <a:rPr lang="en-US" sz="4000" dirty="0"/>
              <a:t>Docker </a:t>
            </a:r>
            <a:r>
              <a:rPr lang="en-US" sz="4000" dirty="0">
                <a:solidFill>
                  <a:srgbClr val="00B0F0"/>
                </a:solidFill>
              </a:rPr>
              <a:t>- </a:t>
            </a:r>
            <a:r>
              <a:rPr lang="en-US" sz="4000" dirty="0">
                <a:solidFill>
                  <a:srgbClr val="00B0F0"/>
                </a:solidFill>
                <a:hlinkClick r:id="rId2">
                  <a:extLst>
                    <a:ext uri="{A12FA001-AC4F-418D-AE19-62706E023703}">
                      <ahyp:hlinkClr xmlns:ahyp="http://schemas.microsoft.com/office/drawing/2018/hyperlinkcolor" val="tx"/>
                    </a:ext>
                  </a:extLst>
                </a:hlinkClick>
              </a:rPr>
              <a:t>https://www.docker.com</a:t>
            </a:r>
            <a:r>
              <a:rPr lang="en-US" sz="4000" dirty="0">
                <a:hlinkClick r:id="rId2">
                  <a:extLst>
                    <a:ext uri="{A12FA001-AC4F-418D-AE19-62706E023703}">
                      <ahyp:hlinkClr xmlns:ahyp="http://schemas.microsoft.com/office/drawing/2018/hyperlinkcolor" val="tx"/>
                    </a:ext>
                  </a:extLst>
                </a:hlinkClick>
              </a:rPr>
              <a:t>/</a:t>
            </a:r>
            <a:endParaRPr lang="en-US" sz="4000" dirty="0"/>
          </a:p>
          <a:p>
            <a:pPr lvl="1">
              <a:buFont typeface="Arial" pitchFamily="34" charset="0"/>
              <a:buChar char="•"/>
            </a:pPr>
            <a:r>
              <a:rPr lang="en-US" dirty="0"/>
              <a:t>Securely build &amp; run applications anywhere, create containerized applications.</a:t>
            </a:r>
          </a:p>
          <a:p>
            <a:pPr>
              <a:buFont typeface="Arial" pitchFamily="34" charset="0"/>
              <a:buChar char="•"/>
            </a:pPr>
            <a:r>
              <a:rPr lang="en-US" sz="4000" dirty="0"/>
              <a:t>Kubernetes - </a:t>
            </a:r>
            <a:r>
              <a:rPr lang="en-US" sz="4000" dirty="0">
                <a:solidFill>
                  <a:srgbClr val="00B0F0"/>
                </a:solidFill>
                <a:hlinkClick r:id="rId3">
                  <a:extLst>
                    <a:ext uri="{A12FA001-AC4F-418D-AE19-62706E023703}">
                      <ahyp:hlinkClr xmlns:ahyp="http://schemas.microsoft.com/office/drawing/2018/hyperlinkcolor" val="tx"/>
                    </a:ext>
                  </a:extLst>
                </a:hlinkClick>
              </a:rPr>
              <a:t>https://kubernetes.io/</a:t>
            </a:r>
            <a:endParaRPr lang="en-US" sz="4000" dirty="0">
              <a:solidFill>
                <a:srgbClr val="00B0F0"/>
              </a:solidFill>
            </a:endParaRPr>
          </a:p>
          <a:p>
            <a:pPr lvl="1">
              <a:buFont typeface="Arial" pitchFamily="34" charset="0"/>
              <a:buChar char="•"/>
            </a:pPr>
            <a:r>
              <a:rPr lang="en-US" sz="2000" dirty="0"/>
              <a:t> is an open-source system for automating deployment, scaling, and management of containerized applications.</a:t>
            </a:r>
          </a:p>
          <a:p>
            <a:pPr lvl="1">
              <a:buFont typeface="Arial" pitchFamily="34" charset="0"/>
              <a:buChar char="•"/>
            </a:pPr>
            <a:r>
              <a:rPr lang="en-US" sz="2000" dirty="0"/>
              <a:t>It groups containers that make up an application into logical units for easy management and discovery.</a:t>
            </a:r>
          </a:p>
        </p:txBody>
      </p:sp>
    </p:spTree>
    <p:extLst>
      <p:ext uri="{BB962C8B-B14F-4D97-AF65-F5344CB8AC3E}">
        <p14:creationId xmlns:p14="http://schemas.microsoft.com/office/powerpoint/2010/main" val="34013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Future</a:t>
            </a:r>
          </a:p>
        </p:txBody>
      </p:sp>
      <p:sp>
        <p:nvSpPr>
          <p:cNvPr id="4" name="Rectangle 2"/>
          <p:cNvSpPr>
            <a:spLocks noGrp="1" noChangeArrowheads="1"/>
          </p:cNvSpPr>
          <p:nvPr>
            <p:ph sz="half" idx="1"/>
          </p:nvPr>
        </p:nvSpPr>
        <p:spPr>
          <a:xfrm>
            <a:off x="44450" y="1816100"/>
            <a:ext cx="4768850" cy="5476875"/>
          </a:xfrm>
        </p:spPr>
        <p:txBody>
          <a:bodyPr lIns="0" tIns="0" rIns="0" bIns="0"/>
          <a:lstStyle/>
          <a:p>
            <a:pPr marL="0" indent="0" eaLnBrk="1" hangingPunct="1">
              <a:lnSpc>
                <a:spcPct val="95000"/>
              </a:lnSpc>
              <a:spcBef>
                <a:spcPct val="0"/>
              </a:spcBef>
              <a:buFontTx/>
              <a:buNone/>
            </a:pPr>
            <a:r>
              <a:rPr lang="en-US" sz="2700" dirty="0">
                <a:solidFill>
                  <a:srgbClr val="FFFFFF"/>
                </a:solidFill>
                <a:latin typeface="Arial" pitchFamily="34" charset="0"/>
              </a:rPr>
              <a:t>Trends in HW &amp; SW...</a:t>
            </a:r>
            <a:endParaRPr lang="en-US" dirty="0"/>
          </a:p>
          <a:p>
            <a:pPr marL="457200" lvl="1" indent="-342900" eaLnBrk="1" hangingPunct="1">
              <a:lnSpc>
                <a:spcPct val="95000"/>
              </a:lnSpc>
              <a:spcBef>
                <a:spcPct val="0"/>
              </a:spcBef>
              <a:buClr>
                <a:srgbClr val="FFFFFF"/>
              </a:buClr>
              <a:buFontTx/>
              <a:buChar char="•"/>
            </a:pPr>
            <a:r>
              <a:rPr lang="en-US" sz="2700" dirty="0">
                <a:solidFill>
                  <a:srgbClr val="FFFFFF"/>
                </a:solidFill>
                <a:latin typeface="Arial" pitchFamily="34" charset="0"/>
              </a:rPr>
              <a:t>Increase in availability and performance of networks</a:t>
            </a:r>
            <a:endParaRPr lang="en-US" dirty="0"/>
          </a:p>
          <a:p>
            <a:pPr marL="457200" lvl="1" indent="-342900" eaLnBrk="1" hangingPunct="1">
              <a:lnSpc>
                <a:spcPct val="95000"/>
              </a:lnSpc>
              <a:spcBef>
                <a:spcPct val="0"/>
              </a:spcBef>
              <a:buClr>
                <a:srgbClr val="FFFFFF"/>
              </a:buClr>
              <a:buFontTx/>
              <a:buChar char="•"/>
            </a:pPr>
            <a:r>
              <a:rPr lang="en-US" sz="2700" dirty="0">
                <a:solidFill>
                  <a:srgbClr val="FFFFFF"/>
                </a:solidFill>
                <a:latin typeface="Arial" pitchFamily="34" charset="0"/>
              </a:rPr>
              <a:t>Decreased reliance on traditional OS and computing systems</a:t>
            </a:r>
            <a:endParaRPr lang="en-US" dirty="0"/>
          </a:p>
          <a:p>
            <a:pPr marL="457200" lvl="1" indent="-342900" eaLnBrk="1" hangingPunct="1">
              <a:lnSpc>
                <a:spcPct val="95000"/>
              </a:lnSpc>
              <a:spcBef>
                <a:spcPct val="0"/>
              </a:spcBef>
              <a:buClr>
                <a:srgbClr val="FFFFFF"/>
              </a:buClr>
              <a:buFontTx/>
              <a:buChar char="•"/>
            </a:pPr>
            <a:r>
              <a:rPr lang="en-US" sz="2700" dirty="0">
                <a:solidFill>
                  <a:srgbClr val="FFFFFF"/>
                </a:solidFill>
                <a:latin typeface="Arial" pitchFamily="34" charset="0"/>
              </a:rPr>
              <a:t>Increased consolidation of data, both public and private data.</a:t>
            </a:r>
            <a:endParaRPr lang="en-US" dirty="0"/>
          </a:p>
          <a:p>
            <a:pPr marL="457200" lvl="1" indent="-342900" eaLnBrk="1" hangingPunct="1">
              <a:lnSpc>
                <a:spcPct val="95000"/>
              </a:lnSpc>
              <a:spcBef>
                <a:spcPct val="0"/>
              </a:spcBef>
              <a:buClr>
                <a:srgbClr val="FFFFFF"/>
              </a:buClr>
              <a:buFontTx/>
              <a:buChar char="•"/>
            </a:pPr>
            <a:r>
              <a:rPr lang="en-US" sz="2700" dirty="0">
                <a:solidFill>
                  <a:srgbClr val="FFFFFF"/>
                </a:solidFill>
                <a:latin typeface="Arial" pitchFamily="34" charset="0"/>
              </a:rPr>
              <a:t>Decreased costs for hosted computational power.</a:t>
            </a:r>
            <a:endParaRPr lang="en-US" dirty="0"/>
          </a:p>
          <a:p>
            <a:pPr marL="457200" lvl="1" indent="-342900" eaLnBrk="1" hangingPunct="1">
              <a:lnSpc>
                <a:spcPct val="95000"/>
              </a:lnSpc>
              <a:spcBef>
                <a:spcPct val="0"/>
              </a:spcBef>
              <a:buClr>
                <a:srgbClr val="FFFFFF"/>
              </a:buClr>
              <a:buFontTx/>
              <a:buChar char="•"/>
            </a:pPr>
            <a:r>
              <a:rPr lang="en-US" sz="2700" dirty="0">
                <a:solidFill>
                  <a:srgbClr val="FFFFFF"/>
                </a:solidFill>
                <a:latin typeface="Arial" pitchFamily="34" charset="0"/>
              </a:rPr>
              <a:t>Increased prevalence of RFID and NFC chips.</a:t>
            </a:r>
          </a:p>
        </p:txBody>
      </p:sp>
      <p:sp>
        <p:nvSpPr>
          <p:cNvPr id="5" name="Rectangle 3"/>
          <p:cNvSpPr txBox="1">
            <a:spLocks noChangeArrowheads="1"/>
          </p:cNvSpPr>
          <p:nvPr/>
        </p:nvSpPr>
        <p:spPr>
          <a:xfrm>
            <a:off x="5210175" y="1828800"/>
            <a:ext cx="4800600" cy="5475288"/>
          </a:xfrm>
          <a:prstGeom prst="rect">
            <a:avLst/>
          </a:prstGeom>
        </p:spPr>
        <p:txBody>
          <a:bodyPr lIns="0" tIns="0" rIns="0" bIns="0"/>
          <a:lstStyle/>
          <a:p>
            <a:pPr marL="0" marR="0" lvl="0" indent="0" algn="l" defTabSz="914400" rtl="0" eaLnBrk="1" fontAlgn="auto" latinLnBrk="0" hangingPunct="1">
              <a:lnSpc>
                <a:spcPct val="95000"/>
              </a:lnSpc>
              <a:spcBef>
                <a:spcPct val="0"/>
              </a:spcBef>
              <a:spcAft>
                <a:spcPts val="0"/>
              </a:spcAft>
              <a:buClr>
                <a:schemeClr val="accent1"/>
              </a:buClr>
              <a:buSzPct val="80000"/>
              <a:buFontTx/>
              <a:buNone/>
              <a:tabLst/>
              <a:defRPr/>
            </a:pPr>
            <a:r>
              <a:rPr kumimoji="0" lang="en-US" sz="2700" b="0" i="0" u="none" strike="noStrike" kern="1200" cap="none" spc="0" normalizeH="0" baseline="0" noProof="0">
                <a:ln>
                  <a:noFill/>
                </a:ln>
                <a:solidFill>
                  <a:srgbClr val="FFFFFF"/>
                </a:solidFill>
                <a:effectLst/>
                <a:uLnTx/>
                <a:uFillTx/>
                <a:latin typeface="Arial" pitchFamily="34" charset="0"/>
                <a:ea typeface="+mn-ea"/>
                <a:cs typeface="+mn-cs"/>
              </a:rPr>
              <a:t>Finding opportunities...</a:t>
            </a:r>
            <a:endParaRPr kumimoji="0" lang="en-US" sz="3300" b="0" i="0" u="none" strike="noStrike" kern="1200" cap="none" spc="0" normalizeH="0" baseline="0" noProof="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0" i="0" u="none" strike="noStrike" kern="1200" cap="none" spc="0" normalizeH="0" baseline="0" noProof="0">
                <a:ln>
                  <a:noFill/>
                </a:ln>
                <a:solidFill>
                  <a:srgbClr val="FFFFFF"/>
                </a:solidFill>
                <a:effectLst/>
                <a:uLnTx/>
                <a:uFillTx/>
                <a:latin typeface="Arial" pitchFamily="34" charset="0"/>
                <a:ea typeface="+mn-ea"/>
                <a:cs typeface="+mn-cs"/>
              </a:rPr>
              <a:t>Improve on things that bother you!</a:t>
            </a:r>
            <a:endParaRPr kumimoji="0" lang="en-US" sz="2900" b="0" i="0" u="none" strike="noStrike" kern="1200" cap="none" spc="0" normalizeH="0" baseline="0" noProof="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0" i="0" u="none" strike="noStrike" kern="1200" cap="none" spc="0" normalizeH="0" baseline="0" noProof="0">
                <a:ln>
                  <a:noFill/>
                </a:ln>
                <a:solidFill>
                  <a:srgbClr val="FFFFFF"/>
                </a:solidFill>
                <a:effectLst/>
                <a:uLnTx/>
                <a:uFillTx/>
                <a:latin typeface="Arial" pitchFamily="34" charset="0"/>
                <a:ea typeface="+mn-ea"/>
                <a:cs typeface="+mn-cs"/>
              </a:rPr>
              <a:t>Focus on the data.</a:t>
            </a:r>
            <a:endParaRPr kumimoji="0" lang="en-US" sz="2900" b="0" i="0" u="none" strike="noStrike" kern="1200" cap="none" spc="0" normalizeH="0" baseline="0" noProof="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0" i="0" u="none" strike="noStrike" kern="1200" cap="none" spc="0" normalizeH="0" baseline="0" noProof="0">
                <a:ln>
                  <a:noFill/>
                </a:ln>
                <a:solidFill>
                  <a:srgbClr val="FFFFFF"/>
                </a:solidFill>
                <a:effectLst/>
                <a:uLnTx/>
                <a:uFillTx/>
                <a:latin typeface="Arial" pitchFamily="34" charset="0"/>
                <a:ea typeface="+mn-ea"/>
                <a:cs typeface="+mn-cs"/>
              </a:rPr>
              <a:t>Break down large products into collections of smaller services.</a:t>
            </a:r>
            <a:endParaRPr kumimoji="0" lang="en-US" sz="2900" b="0" i="0" u="none" strike="noStrike" kern="1200" cap="none" spc="0" normalizeH="0" baseline="0" noProof="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0" i="0" u="none" strike="noStrike" kern="1200" cap="none" spc="0" normalizeH="0" baseline="0" noProof="0">
                <a:ln>
                  <a:noFill/>
                </a:ln>
                <a:solidFill>
                  <a:srgbClr val="FFFFFF"/>
                </a:solidFill>
                <a:effectLst/>
                <a:uLnTx/>
                <a:uFillTx/>
                <a:latin typeface="Arial" pitchFamily="34" charset="0"/>
                <a:ea typeface="+mn-ea"/>
                <a:cs typeface="+mn-cs"/>
              </a:rPr>
              <a:t>Evaluate how connecting various services could provide additional functionality.</a:t>
            </a:r>
            <a:endParaRPr kumimoji="0" lang="en-US" sz="2900" b="0" i="0" u="none" strike="noStrike" kern="1200" cap="none" spc="0" normalizeH="0" baseline="0" noProof="0">
              <a:ln>
                <a:noFill/>
              </a:ln>
              <a:solidFill>
                <a:schemeClr val="tx1"/>
              </a:solidFill>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90000"/>
              <a:buFontTx/>
              <a:buChar char="•"/>
              <a:tabLst/>
              <a:defRPr/>
            </a:pPr>
            <a:r>
              <a:rPr kumimoji="0" lang="en-US" sz="2700" b="0" i="0" u="none" strike="noStrike" kern="1200" cap="none" spc="0" normalizeH="0" baseline="0" noProof="0">
                <a:ln>
                  <a:noFill/>
                </a:ln>
                <a:solidFill>
                  <a:srgbClr val="FFFFFF"/>
                </a:solidFill>
                <a:effectLst/>
                <a:uLnTx/>
                <a:uFillTx/>
                <a:latin typeface="Arial" pitchFamily="34" charset="0"/>
                <a:ea typeface="+mn-ea"/>
                <a:cs typeface="+mn-cs"/>
              </a:rPr>
              <a:t>Get involved with Open Source Projects.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Pervasive Computing….</a:t>
            </a:r>
          </a:p>
        </p:txBody>
      </p:sp>
      <p:sp>
        <p:nvSpPr>
          <p:cNvPr id="4" name="Rectangle 2"/>
          <p:cNvSpPr>
            <a:spLocks noGrp="1" noChangeArrowheads="1"/>
          </p:cNvSpPr>
          <p:nvPr>
            <p:ph idx="1"/>
          </p:nvPr>
        </p:nvSpPr>
        <p:spPr>
          <a:xfrm>
            <a:off x="246063" y="1828800"/>
            <a:ext cx="9656762" cy="6096000"/>
          </a:xfrm>
        </p:spPr>
        <p:txBody>
          <a:bodyPr lIns="0" tIns="0" rIns="0" bIns="0"/>
          <a:lstStyle/>
          <a:p>
            <a:pPr marL="0" indent="0" eaLnBrk="1" hangingPunct="1">
              <a:lnSpc>
                <a:spcPct val="95000"/>
              </a:lnSpc>
              <a:spcBef>
                <a:spcPct val="0"/>
              </a:spcBef>
              <a:buFontTx/>
              <a:buNone/>
            </a:pPr>
            <a:r>
              <a:rPr lang="en-US" sz="2700" dirty="0">
                <a:solidFill>
                  <a:srgbClr val="FFFFFF"/>
                </a:solidFill>
                <a:latin typeface="Arial" pitchFamily="34" charset="0"/>
              </a:rPr>
              <a:t>What is the Internet of Things?</a:t>
            </a:r>
            <a:endParaRPr lang="en-US" dirty="0"/>
          </a:p>
          <a:p>
            <a:pPr marL="0" indent="0" eaLnBrk="1" hangingPunct="1">
              <a:lnSpc>
                <a:spcPct val="95000"/>
              </a:lnSpc>
              <a:spcBef>
                <a:spcPct val="0"/>
              </a:spcBef>
              <a:buFontTx/>
              <a:buNone/>
            </a:pPr>
            <a:r>
              <a:rPr lang="en-US" sz="2700" dirty="0">
                <a:solidFill>
                  <a:srgbClr val="FFFFFF"/>
                </a:solidFill>
                <a:latin typeface="Arial" pitchFamily="34" charset="0"/>
              </a:rPr>
              <a:t>A) An idea of all physical objects being universally addressable with most being digitally accessible or network connected.</a:t>
            </a:r>
            <a:endParaRPr lang="en-US" dirty="0"/>
          </a:p>
          <a:p>
            <a:pPr marL="0" indent="0" eaLnBrk="1" hangingPunct="1">
              <a:lnSpc>
                <a:spcPct val="95000"/>
              </a:lnSpc>
              <a:spcBef>
                <a:spcPct val="0"/>
              </a:spcBef>
              <a:buFontTx/>
              <a:buNone/>
            </a:pPr>
            <a:endParaRPr lang="en-US" sz="2700" dirty="0">
              <a:solidFill>
                <a:srgbClr val="FFFFFF"/>
              </a:solidFill>
              <a:latin typeface="Arial" pitchFamily="34" charset="0"/>
            </a:endParaRPr>
          </a:p>
          <a:p>
            <a:pPr marL="0" indent="0" eaLnBrk="1" hangingPunct="1">
              <a:lnSpc>
                <a:spcPct val="95000"/>
              </a:lnSpc>
              <a:spcBef>
                <a:spcPct val="0"/>
              </a:spcBef>
              <a:buFontTx/>
              <a:buNone/>
            </a:pPr>
            <a:r>
              <a:rPr lang="en-US" sz="2700" dirty="0">
                <a:solidFill>
                  <a:srgbClr val="FFFFFF"/>
                </a:solidFill>
                <a:latin typeface="Arial" pitchFamily="34" charset="0"/>
              </a:rPr>
              <a:t>What is so great about the Internet of Things?</a:t>
            </a:r>
            <a:endParaRPr lang="en-US" dirty="0"/>
          </a:p>
          <a:p>
            <a:pPr marL="0" indent="0" eaLnBrk="1" hangingPunct="1">
              <a:lnSpc>
                <a:spcPct val="95000"/>
              </a:lnSpc>
              <a:spcBef>
                <a:spcPct val="0"/>
              </a:spcBef>
              <a:buFontTx/>
              <a:buNone/>
            </a:pPr>
            <a:r>
              <a:rPr lang="en-US" sz="2700" dirty="0">
                <a:solidFill>
                  <a:srgbClr val="FFFFFF"/>
                </a:solidFill>
                <a:latin typeface="Arial" pitchFamily="34" charset="0"/>
              </a:rPr>
              <a:t>A) Greater control and automation of daily processes. For example, greatly reducing inventories throughout a multi-layered supply chain through RFID inventory tags and interconnected inventory management systems. </a:t>
            </a:r>
            <a:endParaRPr lang="en-US" dirty="0"/>
          </a:p>
          <a:p>
            <a:pPr marL="0" indent="0" eaLnBrk="1" hangingPunct="1">
              <a:lnSpc>
                <a:spcPct val="95000"/>
              </a:lnSpc>
              <a:spcBef>
                <a:spcPct val="0"/>
              </a:spcBef>
              <a:buFontTx/>
              <a:buNone/>
            </a:pPr>
            <a:endParaRPr lang="en-US" sz="2700" dirty="0">
              <a:solidFill>
                <a:srgbClr val="FFFFFF"/>
              </a:solidFill>
              <a:latin typeface="Arial" pitchFamily="34" charset="0"/>
            </a:endParaRPr>
          </a:p>
          <a:p>
            <a:pPr marL="0" indent="0" eaLnBrk="1" hangingPunct="1">
              <a:lnSpc>
                <a:spcPct val="95000"/>
              </a:lnSpc>
              <a:spcBef>
                <a:spcPct val="0"/>
              </a:spcBef>
              <a:buFontTx/>
              <a:buNone/>
            </a:pPr>
            <a:r>
              <a:rPr lang="en-US" sz="2700" dirty="0">
                <a:solidFill>
                  <a:srgbClr val="FFFFFF"/>
                </a:solidFill>
                <a:latin typeface="Arial" pitchFamily="34" charset="0"/>
              </a:rPr>
              <a:t>What will enable the Internet of Things?</a:t>
            </a:r>
            <a:endParaRPr lang="en-US" dirty="0"/>
          </a:p>
          <a:p>
            <a:pPr marL="0" indent="0" eaLnBrk="1" hangingPunct="1">
              <a:lnSpc>
                <a:spcPct val="95000"/>
              </a:lnSpc>
              <a:spcBef>
                <a:spcPct val="0"/>
              </a:spcBef>
              <a:buFontTx/>
              <a:buNone/>
            </a:pPr>
            <a:r>
              <a:rPr lang="en-US" sz="2700" dirty="0">
                <a:solidFill>
                  <a:srgbClr val="FFFFFF"/>
                </a:solidFill>
                <a:latin typeface="Arial" pitchFamily="34" charset="0"/>
              </a:rPr>
              <a:t>A) High bandwidth and ubiquitous wireless networks, extremely cheap RFID and NFC devices, enormous scaling of universal addresses for non-digital and inanimate objects</a:t>
            </a:r>
            <a:endParaRPr lang="en-US" dirty="0"/>
          </a:p>
          <a:p>
            <a:pPr marL="0" indent="0" eaLnBrk="1" hangingPunct="1">
              <a:lnSpc>
                <a:spcPct val="95000"/>
              </a:lnSpc>
              <a:spcBef>
                <a:spcPct val="0"/>
              </a:spcBef>
              <a:buFontTx/>
              <a:buNone/>
            </a:pPr>
            <a:endParaRPr lang="en-US" sz="2700" dirty="0">
              <a:solidFill>
                <a:srgbClr val="FFFFFF"/>
              </a:solidFill>
              <a:latin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51CD-88AF-25FD-99BD-DC8EA8803FEF}"/>
              </a:ext>
            </a:extLst>
          </p:cNvPr>
          <p:cNvSpPr>
            <a:spLocks noGrp="1"/>
          </p:cNvSpPr>
          <p:nvPr>
            <p:ph type="title"/>
          </p:nvPr>
        </p:nvSpPr>
        <p:spPr/>
        <p:txBody>
          <a:bodyPr/>
          <a:lstStyle/>
          <a:p>
            <a:r>
              <a:rPr lang="en-US" dirty="0"/>
              <a:t>Streaming Data</a:t>
            </a:r>
          </a:p>
        </p:txBody>
      </p:sp>
      <p:sp>
        <p:nvSpPr>
          <p:cNvPr id="4" name="TextBox 3">
            <a:extLst>
              <a:ext uri="{FF2B5EF4-FFF2-40B4-BE49-F238E27FC236}">
                <a16:creationId xmlns:a16="http://schemas.microsoft.com/office/drawing/2014/main" id="{529D53A9-C563-EE54-8A3E-EF3C4DC23162}"/>
              </a:ext>
            </a:extLst>
          </p:cNvPr>
          <p:cNvSpPr txBox="1"/>
          <p:nvPr/>
        </p:nvSpPr>
        <p:spPr>
          <a:xfrm>
            <a:off x="736600" y="4876800"/>
            <a:ext cx="8686800" cy="1938992"/>
          </a:xfrm>
          <a:prstGeom prst="rect">
            <a:avLst/>
          </a:prstGeom>
          <a:noFill/>
        </p:spPr>
        <p:txBody>
          <a:bodyPr wrap="square" rtlCol="0">
            <a:spAutoFit/>
          </a:bodyPr>
          <a:lstStyle/>
          <a:p>
            <a:pPr marL="40639" indent="0">
              <a:buNone/>
            </a:pPr>
            <a:r>
              <a:rPr lang="en-US" dirty="0"/>
              <a:t>Streaming data is the continuous, unbounded flow of events generated in real time. Instead of waiting for data batches, applications react instantly as data arrives.</a:t>
            </a:r>
          </a:p>
          <a:p>
            <a:pPr marL="40639" indent="0">
              <a:buNone/>
            </a:pPr>
            <a:endParaRPr lang="en-US" dirty="0"/>
          </a:p>
          <a:p>
            <a:endParaRPr lang="en-US" dirty="0"/>
          </a:p>
        </p:txBody>
      </p:sp>
      <p:pic>
        <p:nvPicPr>
          <p:cNvPr id="4098" name="Picture 2" descr="Introduction to Apache Kafka | Confluent Documentation">
            <a:extLst>
              <a:ext uri="{FF2B5EF4-FFF2-40B4-BE49-F238E27FC236}">
                <a16:creationId xmlns:a16="http://schemas.microsoft.com/office/drawing/2014/main" id="{A117A74E-D64F-B903-6625-145EA20F3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140" y="0"/>
            <a:ext cx="476238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op 8 Kafka Use Cases — Distributed Systems | by Mahesh Saini | Level Up  Coding">
            <a:extLst>
              <a:ext uri="{FF2B5EF4-FFF2-40B4-BE49-F238E27FC236}">
                <a16:creationId xmlns:a16="http://schemas.microsoft.com/office/drawing/2014/main" id="{25D5F333-C461-8DF9-5803-C8793654D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0939"/>
            <a:ext cx="4879861" cy="25535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WS For Manufacturing: What Is Kinesis ...">
            <a:extLst>
              <a:ext uri="{FF2B5EF4-FFF2-40B4-BE49-F238E27FC236}">
                <a16:creationId xmlns:a16="http://schemas.microsoft.com/office/drawing/2014/main" id="{C72BB71F-201A-E5D6-5D2A-17C3382A6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346481"/>
            <a:ext cx="291465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74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999" y="785692"/>
            <a:ext cx="3079087" cy="3862508"/>
          </a:xfrm>
        </p:spPr>
        <p:txBody>
          <a:bodyPr>
            <a:normAutofit fontScale="70000" lnSpcReduction="20000"/>
          </a:bodyPr>
          <a:lstStyle/>
          <a:p>
            <a:pPr marL="40639" indent="0">
              <a:buNone/>
            </a:pPr>
            <a:r>
              <a:rPr sz="6700" b="1" dirty="0"/>
              <a:t>Examples</a:t>
            </a:r>
          </a:p>
          <a:p>
            <a:pPr marL="40639" indent="0">
              <a:buNone/>
            </a:pPr>
            <a:r>
              <a:rPr dirty="0"/>
              <a:t>• Uber driver GPS updates</a:t>
            </a:r>
          </a:p>
          <a:p>
            <a:pPr marL="40639" indent="0">
              <a:buNone/>
            </a:pPr>
            <a:r>
              <a:rPr dirty="0"/>
              <a:t>• Financial trades per millisecond</a:t>
            </a:r>
          </a:p>
          <a:p>
            <a:pPr marL="40639" indent="0">
              <a:buNone/>
            </a:pPr>
            <a:r>
              <a:rPr dirty="0"/>
              <a:t>• IoT sensors pushing readings</a:t>
            </a:r>
          </a:p>
          <a:p>
            <a:pPr marL="40639" indent="0">
              <a:buNone/>
            </a:pPr>
            <a:r>
              <a:rPr dirty="0"/>
              <a:t>• Website clickstreams</a:t>
            </a:r>
          </a:p>
          <a:p>
            <a:pPr marL="40639" indent="0">
              <a:buNone/>
            </a:pPr>
            <a:endParaRPr dirty="0"/>
          </a:p>
        </p:txBody>
      </p:sp>
      <p:pic>
        <p:nvPicPr>
          <p:cNvPr id="5" name="Picture 4">
            <a:extLst>
              <a:ext uri="{FF2B5EF4-FFF2-40B4-BE49-F238E27FC236}">
                <a16:creationId xmlns:a16="http://schemas.microsoft.com/office/drawing/2014/main" id="{35C62842-5417-24AD-EA16-52BFCC6EC075}"/>
              </a:ext>
            </a:extLst>
          </p:cNvPr>
          <p:cNvPicPr>
            <a:picLocks noChangeAspect="1"/>
          </p:cNvPicPr>
          <p:nvPr/>
        </p:nvPicPr>
        <p:blipFill>
          <a:blip r:embed="rId2"/>
          <a:srcRect b="27631"/>
          <a:stretch>
            <a:fillRect/>
          </a:stretch>
        </p:blipFill>
        <p:spPr>
          <a:xfrm>
            <a:off x="3206087" y="29570"/>
            <a:ext cx="6934200" cy="5018208"/>
          </a:xfrm>
          <a:prstGeom prst="rect">
            <a:avLst/>
          </a:prstGeom>
        </p:spPr>
      </p:pic>
      <p:sp>
        <p:nvSpPr>
          <p:cNvPr id="8" name="Content Placeholder 2">
            <a:extLst>
              <a:ext uri="{FF2B5EF4-FFF2-40B4-BE49-F238E27FC236}">
                <a16:creationId xmlns:a16="http://schemas.microsoft.com/office/drawing/2014/main" id="{C750D44C-37F1-616D-82BA-A87EE525A0D2}"/>
              </a:ext>
            </a:extLst>
          </p:cNvPr>
          <p:cNvSpPr txBox="1">
            <a:spLocks/>
          </p:cNvSpPr>
          <p:nvPr/>
        </p:nvSpPr>
        <p:spPr>
          <a:xfrm>
            <a:off x="203200" y="4876800"/>
            <a:ext cx="4343400" cy="2590800"/>
          </a:xfrm>
          <a:prstGeom prst="rect">
            <a:avLst/>
          </a:prstGeom>
        </p:spPr>
        <p:txBody>
          <a:bodyPr vert="horz" lIns="101599" tIns="50799" rIns="101599" bIns="50799">
            <a:normAutofit fontScale="62500" lnSpcReduction="20000"/>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Font typeface="Wingdings 2"/>
              <a:buNone/>
            </a:pPr>
            <a:r>
              <a:rPr lang="en-US" sz="6800" b="1" dirty="0"/>
              <a:t>Advantages</a:t>
            </a:r>
          </a:p>
          <a:p>
            <a:pPr marL="40639" indent="0" fontAlgn="auto">
              <a:spcAft>
                <a:spcPts val="0"/>
              </a:spcAft>
              <a:buFont typeface="Wingdings 2"/>
              <a:buNone/>
            </a:pPr>
            <a:r>
              <a:rPr lang="en-US" dirty="0"/>
              <a:t>• Enables real-time analytics (fraud detection, surge pricing)</a:t>
            </a:r>
          </a:p>
          <a:p>
            <a:pPr marL="40639" indent="0" fontAlgn="auto">
              <a:spcAft>
                <a:spcPts val="0"/>
              </a:spcAft>
              <a:buFont typeface="Wingdings 2"/>
              <a:buNone/>
            </a:pPr>
            <a:r>
              <a:rPr lang="en-US" dirty="0"/>
              <a:t>• Multiple consumers can process the same stream simultaneously</a:t>
            </a:r>
          </a:p>
          <a:p>
            <a:pPr marL="40639" indent="0" fontAlgn="auto">
              <a:spcAft>
                <a:spcPts val="0"/>
              </a:spcAft>
              <a:buFont typeface="Wingdings 2"/>
              <a:buNone/>
            </a:pPr>
            <a:r>
              <a:rPr lang="en-US" dirty="0"/>
              <a:t>• Supports event-driven microservice architectures</a:t>
            </a:r>
          </a:p>
          <a:p>
            <a:pPr marL="40639" indent="0" fontAlgn="auto">
              <a:spcAft>
                <a:spcPts val="0"/>
              </a:spcAft>
              <a:buFont typeface="Wingdings 2"/>
              <a:buNone/>
            </a:pPr>
            <a:endParaRPr lang="en-US" dirty="0"/>
          </a:p>
        </p:txBody>
      </p:sp>
      <p:sp>
        <p:nvSpPr>
          <p:cNvPr id="9" name="Content Placeholder 2">
            <a:extLst>
              <a:ext uri="{FF2B5EF4-FFF2-40B4-BE49-F238E27FC236}">
                <a16:creationId xmlns:a16="http://schemas.microsoft.com/office/drawing/2014/main" id="{15BA2459-87B2-1878-4EA5-0E18F64BE300}"/>
              </a:ext>
            </a:extLst>
          </p:cNvPr>
          <p:cNvSpPr txBox="1">
            <a:spLocks/>
          </p:cNvSpPr>
          <p:nvPr/>
        </p:nvSpPr>
        <p:spPr>
          <a:xfrm>
            <a:off x="4927600" y="5352578"/>
            <a:ext cx="5105400" cy="2115022"/>
          </a:xfrm>
          <a:prstGeom prst="rect">
            <a:avLst/>
          </a:prstGeom>
        </p:spPr>
        <p:txBody>
          <a:bodyPr vert="horz" lIns="101599" tIns="50799" rIns="101599" bIns="50799">
            <a:normAutofit fontScale="62500" lnSpcReduction="20000"/>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Font typeface="Wingdings 2"/>
              <a:buNone/>
            </a:pPr>
            <a:r>
              <a:rPr lang="en-US" sz="6800" b="1" dirty="0"/>
              <a:t>Disadvantages</a:t>
            </a:r>
          </a:p>
          <a:p>
            <a:pPr marL="40639" indent="0" fontAlgn="auto">
              <a:spcAft>
                <a:spcPts val="0"/>
              </a:spcAft>
              <a:buFont typeface="Wingdings 2"/>
              <a:buNone/>
            </a:pPr>
            <a:r>
              <a:rPr lang="en-US" dirty="0"/>
              <a:t>• Complex system design and debugging</a:t>
            </a:r>
          </a:p>
          <a:p>
            <a:pPr marL="40639" indent="0" fontAlgn="auto">
              <a:spcAft>
                <a:spcPts val="0"/>
              </a:spcAft>
              <a:buFont typeface="Wingdings 2"/>
              <a:buNone/>
            </a:pPr>
            <a:r>
              <a:rPr lang="en-US" dirty="0"/>
              <a:t>• High operational costs at scale</a:t>
            </a:r>
          </a:p>
          <a:p>
            <a:pPr marL="40639" indent="0" fontAlgn="auto">
              <a:spcAft>
                <a:spcPts val="0"/>
              </a:spcAft>
              <a:buFont typeface="Wingdings 2"/>
              <a:buNone/>
            </a:pPr>
            <a:r>
              <a:rPr lang="en-US" dirty="0"/>
              <a:t>• Latency variability; must handle backlogs gracefully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timing</a:t>
            </a:r>
          </a:p>
        </p:txBody>
      </p:sp>
      <p:sp>
        <p:nvSpPr>
          <p:cNvPr id="5" name="Rectangle 2"/>
          <p:cNvSpPr>
            <a:spLocks noGrp="1" noChangeArrowheads="1"/>
          </p:cNvSpPr>
          <p:nvPr>
            <p:ph idx="1"/>
          </p:nvPr>
        </p:nvSpPr>
        <p:spPr>
          <a:xfrm>
            <a:off x="0" y="1828800"/>
            <a:ext cx="4584700" cy="5486400"/>
          </a:xfrm>
        </p:spPr>
        <p:txBody>
          <a:bodyPr lIns="0" tIns="0" rIns="0" bIns="0"/>
          <a:lstStyle/>
          <a:p>
            <a:pPr marL="0" indent="0" eaLnBrk="1" hangingPunct="1">
              <a:lnSpc>
                <a:spcPct val="95000"/>
              </a:lnSpc>
              <a:spcBef>
                <a:spcPct val="0"/>
              </a:spcBef>
              <a:buFontTx/>
              <a:buNone/>
            </a:pPr>
            <a:r>
              <a:rPr lang="en-US" sz="2700" b="1" dirty="0">
                <a:latin typeface="'courier new'" pitchFamily="34"/>
              </a:rPr>
              <a:t>Hardware</a:t>
            </a:r>
            <a:endParaRPr lang="en-US" dirty="0"/>
          </a:p>
          <a:p>
            <a:pPr marL="457200" lvl="1" indent="-342900" eaLnBrk="1" hangingPunct="1">
              <a:lnSpc>
                <a:spcPct val="95000"/>
              </a:lnSpc>
              <a:spcBef>
                <a:spcPct val="0"/>
              </a:spcBef>
              <a:buClr>
                <a:srgbClr val="FFFFFF"/>
              </a:buClr>
              <a:buFontTx/>
              <a:buChar char="•"/>
            </a:pPr>
            <a:r>
              <a:rPr lang="en-US" sz="2700" b="1" dirty="0">
                <a:latin typeface="'courier new'" pitchFamily="34"/>
              </a:rPr>
              <a:t>Cheap Systems</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700" b="1" dirty="0">
                <a:latin typeface="'courier new'" pitchFamily="34"/>
              </a:rPr>
              <a:t>Commoditization of computers </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700" b="1" dirty="0">
                <a:latin typeface="'courier new'" pitchFamily="34"/>
              </a:rPr>
              <a:t>Virtualization of computers</a:t>
            </a:r>
            <a:endParaRPr lang="en-US" dirty="0"/>
          </a:p>
          <a:p>
            <a:pPr marL="457200" lvl="1" indent="-342900" eaLnBrk="1" hangingPunct="1">
              <a:lnSpc>
                <a:spcPct val="95000"/>
              </a:lnSpc>
              <a:spcBef>
                <a:spcPct val="0"/>
              </a:spcBef>
              <a:buClr>
                <a:srgbClr val="FFFFFF"/>
              </a:buClr>
              <a:buFontTx/>
              <a:buChar char="•"/>
            </a:pPr>
            <a:r>
              <a:rPr lang="en-US" sz="2700" b="1" dirty="0">
                <a:latin typeface="'courier new'" pitchFamily="34"/>
              </a:rPr>
              <a:t>Network</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700" b="1" dirty="0">
                <a:latin typeface="'courier new'" pitchFamily="34"/>
              </a:rPr>
              <a:t>Bandwidth</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700" b="1" dirty="0">
                <a:latin typeface="'courier new'" pitchFamily="34"/>
              </a:rPr>
              <a:t>Constantly Connected</a:t>
            </a:r>
            <a:endParaRPr lang="en-US" dirty="0"/>
          </a:p>
          <a:p>
            <a:pPr marL="1257300" lvl="3" eaLnBrk="1" hangingPunct="1">
              <a:lnSpc>
                <a:spcPct val="95000"/>
              </a:lnSpc>
              <a:spcBef>
                <a:spcPct val="0"/>
              </a:spcBef>
              <a:buClr>
                <a:srgbClr val="FFFFFF"/>
              </a:buClr>
              <a:buFont typeface="Wingdings" pitchFamily="2" charset="2"/>
              <a:buChar char="§"/>
            </a:pPr>
            <a:r>
              <a:rPr lang="en-US" sz="2700" b="1" dirty="0" err="1">
                <a:latin typeface="'courier new'" pitchFamily="34"/>
              </a:rPr>
              <a:t>WiFi</a:t>
            </a:r>
            <a:endParaRPr lang="en-US" dirty="0"/>
          </a:p>
          <a:p>
            <a:pPr marL="1257300" lvl="3" eaLnBrk="1" hangingPunct="1">
              <a:lnSpc>
                <a:spcPct val="95000"/>
              </a:lnSpc>
              <a:spcBef>
                <a:spcPct val="0"/>
              </a:spcBef>
              <a:buClr>
                <a:srgbClr val="FFFFFF"/>
              </a:buClr>
              <a:buFont typeface="Wingdings" pitchFamily="2" charset="2"/>
              <a:buChar char="§"/>
            </a:pPr>
            <a:r>
              <a:rPr lang="en-US" sz="2700" b="1" dirty="0">
                <a:latin typeface="'courier new'" pitchFamily="34"/>
              </a:rPr>
              <a:t>Cellular / Mobile</a:t>
            </a:r>
          </a:p>
        </p:txBody>
      </p:sp>
      <p:sp>
        <p:nvSpPr>
          <p:cNvPr id="6" name="Rectangle 3"/>
          <p:cNvSpPr txBox="1">
            <a:spLocks noChangeArrowheads="1"/>
          </p:cNvSpPr>
          <p:nvPr/>
        </p:nvSpPr>
        <p:spPr>
          <a:xfrm>
            <a:off x="4851400" y="255588"/>
            <a:ext cx="5067300" cy="3859212"/>
          </a:xfrm>
          <a:prstGeom prst="rect">
            <a:avLst/>
          </a:prstGeom>
        </p:spPr>
        <p:txBody>
          <a:bodyPr lIns="0" tIns="0" rIns="0" bIns="0"/>
          <a:lstStyle/>
          <a:p>
            <a:pPr marL="0" marR="0" lvl="0" indent="0" algn="l" defTabSz="914400" rtl="0" eaLnBrk="1" fontAlgn="auto" latinLnBrk="0" hangingPunct="1">
              <a:lnSpc>
                <a:spcPct val="95000"/>
              </a:lnSpc>
              <a:spcBef>
                <a:spcPct val="0"/>
              </a:spcBef>
              <a:spcAft>
                <a:spcPts val="0"/>
              </a:spcAft>
              <a:buClr>
                <a:schemeClr val="accent3"/>
              </a:buClr>
              <a:buSzPct val="95000"/>
              <a:buFontTx/>
              <a:buNone/>
              <a:tabLst/>
              <a:defRPr/>
            </a:pPr>
            <a:r>
              <a:rPr kumimoji="0" lang="en-US" b="1" i="0" u="none" strike="noStrike" kern="1200" cap="none" spc="0" normalizeH="0" baseline="0" noProof="0" dirty="0">
                <a:ln>
                  <a:noFill/>
                </a:ln>
                <a:effectLst/>
                <a:uLnTx/>
                <a:uFillTx/>
                <a:latin typeface="'courier new'" pitchFamily="34"/>
                <a:ea typeface="+mn-ea"/>
                <a:cs typeface="+mn-cs"/>
              </a:rPr>
              <a:t>Software</a:t>
            </a:r>
            <a:endParaRPr kumimoji="0" lang="en-US"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Tx/>
              <a:buChar char="•"/>
              <a:tabLst/>
              <a:defRPr/>
            </a:pPr>
            <a:r>
              <a:rPr kumimoji="0" lang="en-US" b="1" i="0" u="none" strike="noStrike" kern="1200" cap="none" spc="0" normalizeH="0" baseline="0" noProof="0" dirty="0">
                <a:ln>
                  <a:noFill/>
                </a:ln>
                <a:effectLst/>
                <a:uLnTx/>
                <a:uFillTx/>
                <a:latin typeface="'courier new'" pitchFamily="34"/>
                <a:ea typeface="+mn-ea"/>
                <a:cs typeface="+mn-cs"/>
              </a:rPr>
              <a:t>Standard Protocols</a:t>
            </a:r>
            <a:endParaRPr kumimoji="0" lang="en-US"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b="1" i="0" u="none" strike="noStrike" kern="1200" cap="none" spc="0" normalizeH="0" baseline="0" noProof="0" dirty="0">
                <a:ln>
                  <a:noFill/>
                </a:ln>
                <a:effectLst/>
                <a:uLnTx/>
                <a:uFillTx/>
                <a:latin typeface="'courier new'" pitchFamily="34"/>
                <a:ea typeface="+mn-ea"/>
                <a:cs typeface="+mn-cs"/>
              </a:rPr>
              <a:t>IPv4, IPv6, IEEE_802.xx, TCP/IP, UDP, HTTP, HTTPS, ..etc</a:t>
            </a:r>
            <a:endParaRPr kumimoji="0" lang="en-US"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Tx/>
              <a:buChar char="•"/>
              <a:tabLst/>
              <a:defRPr/>
            </a:pPr>
            <a:r>
              <a:rPr kumimoji="0" lang="en-US" b="1" i="0" u="none" strike="noStrike" kern="1200" cap="none" spc="0" normalizeH="0" baseline="0" noProof="0" dirty="0">
                <a:ln>
                  <a:noFill/>
                </a:ln>
                <a:effectLst/>
                <a:uLnTx/>
                <a:uFillTx/>
                <a:latin typeface="'courier new'" pitchFamily="34"/>
                <a:ea typeface="+mn-ea"/>
                <a:cs typeface="+mn-cs"/>
              </a:rPr>
              <a:t>Open Source Software</a:t>
            </a:r>
            <a:endParaRPr kumimoji="0" lang="en-US"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b="1" i="0" u="none" strike="noStrike" kern="1200" cap="none" spc="0" normalizeH="0" baseline="0" noProof="0" dirty="0">
                <a:ln>
                  <a:noFill/>
                </a:ln>
                <a:effectLst/>
                <a:uLnTx/>
                <a:uFillTx/>
                <a:latin typeface="'courier new'" pitchFamily="34"/>
                <a:ea typeface="+mn-ea"/>
                <a:cs typeface="+mn-cs"/>
              </a:rPr>
              <a:t>Highly developed yet license free platforms and APIs</a:t>
            </a:r>
            <a:endParaRPr kumimoji="0" lang="en-US"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b="1" i="0" u="none" strike="noStrike" kern="1200" cap="none" spc="0" normalizeH="0" baseline="0" noProof="0" dirty="0">
                <a:ln>
                  <a:noFill/>
                </a:ln>
                <a:effectLst/>
                <a:uLnTx/>
                <a:uFillTx/>
                <a:latin typeface="'courier new'" pitchFamily="34"/>
                <a:ea typeface="+mn-ea"/>
                <a:cs typeface="+mn-cs"/>
              </a:rPr>
              <a:t>Economics to spur innovation</a:t>
            </a:r>
            <a:endParaRPr kumimoji="0" lang="en-US"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Tx/>
              <a:buChar char="•"/>
              <a:tabLst/>
              <a:defRPr/>
            </a:pPr>
            <a:r>
              <a:rPr kumimoji="0" lang="en-US" b="1" i="0" u="none" strike="noStrike" kern="1200" cap="none" spc="0" normalizeH="0" baseline="0" noProof="0" dirty="0">
                <a:ln>
                  <a:noFill/>
                </a:ln>
                <a:effectLst/>
                <a:uLnTx/>
                <a:uFillTx/>
                <a:latin typeface="'courier new'" pitchFamily="34"/>
                <a:ea typeface="+mn-ea"/>
                <a:cs typeface="+mn-cs"/>
              </a:rPr>
              <a:t>SOA mentality</a:t>
            </a:r>
          </a:p>
        </p:txBody>
      </p:sp>
      <p:pic>
        <p:nvPicPr>
          <p:cNvPr id="1026" name="Picture 2" descr="http://scm-l3.technorati.com/11/08/31/50349/soa.jpg?t=20110831024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4114800"/>
            <a:ext cx="4038600" cy="3497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60" y="6365966"/>
            <a:ext cx="5751959" cy="1200329"/>
          </a:xfrm>
          <a:prstGeom prst="rect">
            <a:avLst/>
          </a:prstGeom>
          <a:noFill/>
        </p:spPr>
        <p:txBody>
          <a:bodyPr wrap="none" rtlCol="0">
            <a:spAutoFit/>
          </a:bodyPr>
          <a:lstStyle/>
          <a:p>
            <a:r>
              <a:rPr lang="en-US" sz="1800" dirty="0"/>
              <a:t> SOA = structured collections of discrete software modules, </a:t>
            </a:r>
          </a:p>
          <a:p>
            <a:r>
              <a:rPr lang="en-US" sz="1800" dirty="0"/>
              <a:t>known as services, that collectively provide the </a:t>
            </a:r>
          </a:p>
          <a:p>
            <a:r>
              <a:rPr lang="en-US" sz="1800" dirty="0"/>
              <a:t>complete functionality of a large or complex software </a:t>
            </a:r>
          </a:p>
          <a:p>
            <a:r>
              <a:rPr lang="en-US" sz="1800" dirty="0"/>
              <a:t>application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8297333" cy="533047"/>
          </a:xfrm>
        </p:spPr>
        <p:txBody>
          <a:bodyPr>
            <a:normAutofit fontScale="90000"/>
          </a:bodyPr>
          <a:lstStyle/>
          <a:p>
            <a:r>
              <a:rPr dirty="0"/>
              <a:t>Apache Kafk</a:t>
            </a:r>
            <a:r>
              <a:rPr lang="en-US" dirty="0"/>
              <a:t>a</a:t>
            </a:r>
            <a:endParaRPr dirty="0"/>
          </a:p>
        </p:txBody>
      </p:sp>
      <p:sp>
        <p:nvSpPr>
          <p:cNvPr id="3" name="Content Placeholder 2"/>
          <p:cNvSpPr>
            <a:spLocks noGrp="1"/>
          </p:cNvSpPr>
          <p:nvPr>
            <p:ph idx="1"/>
          </p:nvPr>
        </p:nvSpPr>
        <p:spPr>
          <a:xfrm>
            <a:off x="127000" y="948018"/>
            <a:ext cx="9753600" cy="6671982"/>
          </a:xfrm>
        </p:spPr>
        <p:txBody>
          <a:bodyPr>
            <a:normAutofit fontScale="92500" lnSpcReduction="10000"/>
          </a:bodyPr>
          <a:lstStyle/>
          <a:p>
            <a:pPr marL="40639" indent="0">
              <a:buNone/>
            </a:pPr>
            <a:r>
              <a:rPr sz="2800" b="1" dirty="0"/>
              <a:t>Distributed Event Log:</a:t>
            </a:r>
          </a:p>
          <a:p>
            <a:r>
              <a:rPr sz="1400" dirty="0"/>
              <a:t>is a distributed append-only log across brokers. </a:t>
            </a:r>
            <a:endParaRPr lang="en-US" sz="1400" dirty="0"/>
          </a:p>
          <a:p>
            <a:r>
              <a:rPr sz="1400" dirty="0"/>
              <a:t>Each event is recorded with an offset and replicated across </a:t>
            </a:r>
            <a:br>
              <a:rPr lang="en-US" sz="1400" dirty="0"/>
            </a:br>
            <a:r>
              <a:rPr sz="1400" dirty="0"/>
              <a:t>brokers for durability. </a:t>
            </a:r>
            <a:endParaRPr lang="en-US" sz="1400" dirty="0"/>
          </a:p>
          <a:p>
            <a:r>
              <a:rPr sz="1400" dirty="0"/>
              <a:t>Applications can replay past events reliably, which makes</a:t>
            </a:r>
            <a:br>
              <a:rPr lang="en-US" sz="1400" dirty="0"/>
            </a:br>
            <a:r>
              <a:rPr sz="1400" dirty="0"/>
              <a:t> Kafka excellent for auditing and recovery.</a:t>
            </a:r>
          </a:p>
          <a:p>
            <a:pPr marL="40639" indent="0">
              <a:buNone/>
            </a:pPr>
            <a:endParaRPr sz="1200" dirty="0"/>
          </a:p>
          <a:p>
            <a:pPr marL="40639" indent="0">
              <a:buNone/>
            </a:pPr>
            <a:r>
              <a:rPr sz="2800" b="1" dirty="0"/>
              <a:t>Partitions:</a:t>
            </a:r>
          </a:p>
          <a:p>
            <a:r>
              <a:rPr sz="1400" dirty="0"/>
              <a:t>Each topic is divided into partitions.</a:t>
            </a:r>
            <a:endParaRPr lang="en-US" sz="1400" dirty="0"/>
          </a:p>
          <a:p>
            <a:r>
              <a:rPr sz="1400" dirty="0"/>
              <a:t>Partitions enable scalability by spreading data across brokers. </a:t>
            </a:r>
            <a:endParaRPr lang="en-US" sz="1400" dirty="0"/>
          </a:p>
          <a:p>
            <a:r>
              <a:rPr sz="1400" dirty="0"/>
              <a:t>They allow multiple producers and consumers to work in parallel, </a:t>
            </a:r>
            <a:br>
              <a:rPr lang="en-US" sz="1400" dirty="0"/>
            </a:br>
            <a:r>
              <a:rPr sz="1400" dirty="0"/>
              <a:t>ensuring Kafka handles millions of events per second while </a:t>
            </a:r>
            <a:br>
              <a:rPr lang="en-US" sz="1400" dirty="0"/>
            </a:br>
            <a:r>
              <a:rPr sz="1400" dirty="0"/>
              <a:t>preserving order inside each partition.</a:t>
            </a:r>
          </a:p>
          <a:p>
            <a:pPr marL="40639" indent="0">
              <a:buNone/>
            </a:pPr>
            <a:endParaRPr sz="1400" dirty="0"/>
          </a:p>
          <a:p>
            <a:pPr marL="40639" indent="0">
              <a:buNone/>
            </a:pPr>
            <a:r>
              <a:rPr sz="2800" b="1" dirty="0"/>
              <a:t>Consumer Groups:</a:t>
            </a:r>
          </a:p>
          <a:p>
            <a:r>
              <a:rPr sz="1600" dirty="0"/>
              <a:t>Consumers form groups to share work. </a:t>
            </a:r>
            <a:endParaRPr lang="en-US" sz="1600" dirty="0"/>
          </a:p>
          <a:p>
            <a:r>
              <a:rPr sz="1600" dirty="0"/>
              <a:t>Each partition is consumed by only one consumer in the group, balancing load automatically. </a:t>
            </a:r>
            <a:endParaRPr lang="en-US" sz="1600" dirty="0"/>
          </a:p>
          <a:p>
            <a:r>
              <a:rPr sz="1600" dirty="0"/>
              <a:t>Example: A ride-sharing platform has one consumer processing trip booking events while another consumer in the same group processes payment events.</a:t>
            </a:r>
          </a:p>
          <a:p>
            <a:pPr marL="40639" indent="0">
              <a:buNone/>
            </a:pPr>
            <a:endParaRPr sz="1600" dirty="0"/>
          </a:p>
          <a:p>
            <a:pPr marL="40639" indent="0">
              <a:buNone/>
            </a:pPr>
            <a:r>
              <a:rPr sz="2800" b="1" dirty="0"/>
              <a:t>Advantages:</a:t>
            </a:r>
          </a:p>
          <a:p>
            <a:pPr marL="40639" indent="0">
              <a:buNone/>
            </a:pPr>
            <a:r>
              <a:rPr sz="1600" dirty="0"/>
              <a:t>• Extremely high throughput and low latency</a:t>
            </a:r>
          </a:p>
          <a:p>
            <a:pPr marL="40639" indent="0">
              <a:buNone/>
            </a:pPr>
            <a:r>
              <a:rPr sz="1600" dirty="0"/>
              <a:t>• Strong ordering per partition</a:t>
            </a:r>
          </a:p>
          <a:p>
            <a:pPr marL="40639" indent="0">
              <a:buNone/>
            </a:pPr>
            <a:r>
              <a:rPr sz="1600" dirty="0"/>
              <a:t>• Flexible replay of events</a:t>
            </a:r>
          </a:p>
          <a:p>
            <a:pPr marL="40639" indent="0">
              <a:buNone/>
            </a:pPr>
            <a:r>
              <a:rPr sz="1600" dirty="0"/>
              <a:t>Disadvantages:</a:t>
            </a:r>
          </a:p>
          <a:p>
            <a:pPr marL="40639" indent="0">
              <a:buNone/>
            </a:pPr>
            <a:r>
              <a:rPr sz="1600" dirty="0"/>
              <a:t>• Operational complexity of managing Kafka clusters and scaling partitions</a:t>
            </a:r>
          </a:p>
        </p:txBody>
      </p:sp>
      <p:pic>
        <p:nvPicPr>
          <p:cNvPr id="4100" name="Picture 4" descr="What Is Apache Kafka? How Is It Used ...">
            <a:extLst>
              <a:ext uri="{FF2B5EF4-FFF2-40B4-BE49-F238E27FC236}">
                <a16:creationId xmlns:a16="http://schemas.microsoft.com/office/drawing/2014/main" id="{01D69E4C-B248-5BE2-6457-BC06B849C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684" y="97690"/>
            <a:ext cx="4373116" cy="17006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pache Kafka Architecture and Its Components -The A-Z Guide">
            <a:extLst>
              <a:ext uri="{FF2B5EF4-FFF2-40B4-BE49-F238E27FC236}">
                <a16:creationId xmlns:a16="http://schemas.microsoft.com/office/drawing/2014/main" id="{C58ED920-8BBE-E4A6-F0CD-AFF87211D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371" y="2042173"/>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95250"/>
            <a:ext cx="8297333" cy="609247"/>
          </a:xfrm>
        </p:spPr>
        <p:txBody>
          <a:bodyPr>
            <a:normAutofit fontScale="90000"/>
          </a:bodyPr>
          <a:lstStyle/>
          <a:p>
            <a:r>
              <a:rPr dirty="0"/>
              <a:t>Amazon Kinesis</a:t>
            </a:r>
          </a:p>
        </p:txBody>
      </p:sp>
      <p:sp>
        <p:nvSpPr>
          <p:cNvPr id="3" name="Content Placeholder 2"/>
          <p:cNvSpPr>
            <a:spLocks noGrp="1"/>
          </p:cNvSpPr>
          <p:nvPr>
            <p:ph idx="1"/>
          </p:nvPr>
        </p:nvSpPr>
        <p:spPr>
          <a:xfrm>
            <a:off x="508000" y="838200"/>
            <a:ext cx="8610600" cy="5968648"/>
          </a:xfrm>
        </p:spPr>
        <p:txBody>
          <a:bodyPr>
            <a:normAutofit fontScale="55000" lnSpcReduction="20000"/>
          </a:bodyPr>
          <a:lstStyle/>
          <a:p>
            <a:pPr marL="40639" indent="0">
              <a:buNone/>
            </a:pPr>
            <a:r>
              <a:rPr dirty="0"/>
              <a:t>Amazon’s managed alternative to Kafka, </a:t>
            </a:r>
            <a:br>
              <a:rPr lang="en-US" dirty="0"/>
            </a:br>
            <a:r>
              <a:rPr dirty="0"/>
              <a:t>used for similar tasks like ingesting and </a:t>
            </a:r>
            <a:br>
              <a:rPr lang="en-US" dirty="0"/>
            </a:br>
            <a:r>
              <a:rPr dirty="0"/>
              <a:t>processing real-time data streams.</a:t>
            </a:r>
          </a:p>
          <a:p>
            <a:pPr marL="40639" indent="0">
              <a:buNone/>
            </a:pPr>
            <a:endParaRPr dirty="0"/>
          </a:p>
          <a:p>
            <a:pPr marL="40639" indent="0">
              <a:buNone/>
            </a:pPr>
            <a:r>
              <a:rPr sz="4400" b="1" dirty="0"/>
              <a:t>Shards:</a:t>
            </a:r>
          </a:p>
          <a:p>
            <a:r>
              <a:rPr dirty="0"/>
              <a:t>Kinesis organizes streams into shards</a:t>
            </a:r>
            <a:r>
              <a:rPr lang="en-US" dirty="0"/>
              <a:t> (</a:t>
            </a:r>
            <a:r>
              <a:rPr dirty="0"/>
              <a:t>like Kafka partitions</a:t>
            </a:r>
            <a:r>
              <a:rPr lang="en-US" dirty="0"/>
              <a:t>)</a:t>
            </a:r>
          </a:p>
          <a:p>
            <a:r>
              <a:rPr dirty="0"/>
              <a:t>Each shard provides fixed throughput (1 MB/s writes, 2 MB/s reads, 1000 records/s). </a:t>
            </a:r>
            <a:endParaRPr lang="en-US" dirty="0"/>
          </a:p>
          <a:p>
            <a:r>
              <a:rPr dirty="0"/>
              <a:t>Partition keys decide which shard an event goes to, ensuring parallelism and scalability.</a:t>
            </a:r>
          </a:p>
          <a:p>
            <a:pPr marL="40639" indent="0">
              <a:buNone/>
            </a:pPr>
            <a:endParaRPr dirty="0"/>
          </a:p>
          <a:p>
            <a:pPr marL="40639" indent="0">
              <a:buNone/>
            </a:pPr>
            <a:r>
              <a:rPr sz="4400" b="1" dirty="0"/>
              <a:t>Throughput Units:</a:t>
            </a:r>
          </a:p>
          <a:p>
            <a:pPr marL="40639" indent="0">
              <a:buNone/>
            </a:pPr>
            <a:r>
              <a:rPr dirty="0"/>
              <a:t>Consumers read data in parallel from shards. Developers must carefully design partition key strategies to avoid 'hot shards' that become bottlenecks.</a:t>
            </a:r>
          </a:p>
          <a:p>
            <a:pPr marL="40639" indent="0">
              <a:buNone/>
            </a:pPr>
            <a:endParaRPr dirty="0"/>
          </a:p>
          <a:p>
            <a:pPr marL="40639" indent="0">
              <a:buNone/>
            </a:pPr>
            <a:r>
              <a:rPr sz="4400" b="1" dirty="0"/>
              <a:t>Use Case (Netflix Watch Events):</a:t>
            </a:r>
          </a:p>
          <a:p>
            <a:pPr marL="40639" indent="0">
              <a:buNone/>
            </a:pPr>
            <a:r>
              <a:rPr dirty="0"/>
              <a:t>Every play, pause, or skip is logged as an event to Kinesis. Lambda functions process events in real time to update recommendations and 'Continue Watching'. Data is also stored in S3/Redshift for historical analytics.</a:t>
            </a:r>
          </a:p>
        </p:txBody>
      </p:sp>
      <p:pic>
        <p:nvPicPr>
          <p:cNvPr id="6148" name="Picture 4" descr="Amazon Kinesis Data Streams Terminology and concepts - Amazon Kinesis Data  Streams">
            <a:extLst>
              <a:ext uri="{FF2B5EF4-FFF2-40B4-BE49-F238E27FC236}">
                <a16:creationId xmlns:a16="http://schemas.microsoft.com/office/drawing/2014/main" id="{8A83C3B1-7AF4-3CDC-0A73-B6BC62508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76200"/>
            <a:ext cx="4699000" cy="2021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52F76-BE34-7EF1-ED5F-C0A46C5E0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55ADD-B939-6AB9-69C1-03CBACFCDE54}"/>
              </a:ext>
            </a:extLst>
          </p:cNvPr>
          <p:cNvSpPr>
            <a:spLocks noGrp="1"/>
          </p:cNvSpPr>
          <p:nvPr>
            <p:ph type="title"/>
          </p:nvPr>
        </p:nvSpPr>
        <p:spPr>
          <a:xfrm>
            <a:off x="507999" y="13855"/>
            <a:ext cx="8297333" cy="380647"/>
          </a:xfrm>
        </p:spPr>
        <p:txBody>
          <a:bodyPr>
            <a:normAutofit fontScale="90000"/>
          </a:bodyPr>
          <a:lstStyle/>
          <a:p>
            <a:r>
              <a:rPr dirty="0"/>
              <a:t>Amazon Kinesis</a:t>
            </a:r>
          </a:p>
        </p:txBody>
      </p:sp>
      <p:sp>
        <p:nvSpPr>
          <p:cNvPr id="3" name="Content Placeholder 2">
            <a:extLst>
              <a:ext uri="{FF2B5EF4-FFF2-40B4-BE49-F238E27FC236}">
                <a16:creationId xmlns:a16="http://schemas.microsoft.com/office/drawing/2014/main" id="{16BFC5AC-5BF1-1D52-F6E0-94998B8E0499}"/>
              </a:ext>
            </a:extLst>
          </p:cNvPr>
          <p:cNvSpPr>
            <a:spLocks noGrp="1"/>
          </p:cNvSpPr>
          <p:nvPr>
            <p:ph idx="1"/>
          </p:nvPr>
        </p:nvSpPr>
        <p:spPr>
          <a:xfrm>
            <a:off x="5003800" y="356186"/>
            <a:ext cx="4953000" cy="822858"/>
          </a:xfrm>
        </p:spPr>
        <p:txBody>
          <a:bodyPr>
            <a:normAutofit fontScale="55000" lnSpcReduction="20000"/>
          </a:bodyPr>
          <a:lstStyle/>
          <a:p>
            <a:pPr marL="40639" indent="0">
              <a:buNone/>
            </a:pPr>
            <a:r>
              <a:rPr lang="en-US" dirty="0"/>
              <a:t>Redshift = cloud-scale data warehouse for fast SQL analytics on petabyte-scale data.</a:t>
            </a:r>
          </a:p>
        </p:txBody>
      </p:sp>
      <p:pic>
        <p:nvPicPr>
          <p:cNvPr id="6148" name="Picture 4" descr="Amazon Kinesis Data Streams Terminology and concepts - Amazon Kinesis Data  Streams">
            <a:extLst>
              <a:ext uri="{FF2B5EF4-FFF2-40B4-BE49-F238E27FC236}">
                <a16:creationId xmlns:a16="http://schemas.microsoft.com/office/drawing/2014/main" id="{CD360208-45B8-F82D-CDB8-1FBD239C1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3" y="2606749"/>
            <a:ext cx="10052633" cy="43242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B596B02-08F6-30A3-4C79-DD13F4EB9473}"/>
              </a:ext>
            </a:extLst>
          </p:cNvPr>
          <p:cNvSpPr txBox="1">
            <a:spLocks/>
          </p:cNvSpPr>
          <p:nvPr/>
        </p:nvSpPr>
        <p:spPr>
          <a:xfrm>
            <a:off x="431800" y="689049"/>
            <a:ext cx="4439997" cy="380647"/>
          </a:xfrm>
          <a:prstGeom prst="rect">
            <a:avLst/>
          </a:prstGeom>
        </p:spPr>
        <p:txBody>
          <a:bodyPr vert="horz" lIns="101599" tIns="50799" rIns="101599" bIns="50799">
            <a:normAutofit fontScale="92500" lnSpcReduction="10000"/>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Font typeface="Wingdings 2"/>
              <a:buNone/>
            </a:pPr>
            <a:r>
              <a:rPr lang="en-US" sz="2000" dirty="0"/>
              <a:t>EMR = elastic map reduce</a:t>
            </a:r>
          </a:p>
          <a:p>
            <a:pPr marL="40639" indent="0" fontAlgn="auto">
              <a:spcAft>
                <a:spcPts val="0"/>
              </a:spcAft>
              <a:buFont typeface="Wingdings 2"/>
              <a:buNone/>
            </a:pPr>
            <a:endParaRPr lang="en-US" sz="2000" dirty="0"/>
          </a:p>
          <a:p>
            <a:pPr marL="40639" indent="0" fontAlgn="auto">
              <a:spcAft>
                <a:spcPts val="0"/>
              </a:spcAft>
              <a:buFont typeface="Wingdings 2"/>
              <a:buNone/>
            </a:pPr>
            <a:endParaRPr lang="en-US" sz="2000" dirty="0"/>
          </a:p>
        </p:txBody>
      </p:sp>
      <p:sp>
        <p:nvSpPr>
          <p:cNvPr id="5" name="Content Placeholder 2">
            <a:extLst>
              <a:ext uri="{FF2B5EF4-FFF2-40B4-BE49-F238E27FC236}">
                <a16:creationId xmlns:a16="http://schemas.microsoft.com/office/drawing/2014/main" id="{E70DC037-1754-D1E5-F1D8-B25AAB6F4BE2}"/>
              </a:ext>
            </a:extLst>
          </p:cNvPr>
          <p:cNvSpPr txBox="1">
            <a:spLocks/>
          </p:cNvSpPr>
          <p:nvPr/>
        </p:nvSpPr>
        <p:spPr>
          <a:xfrm>
            <a:off x="660400" y="1175796"/>
            <a:ext cx="9067800" cy="1567404"/>
          </a:xfrm>
          <a:prstGeom prst="rect">
            <a:avLst/>
          </a:prstGeom>
        </p:spPr>
        <p:txBody>
          <a:bodyPr vert="horz" lIns="101599" tIns="50799" rIns="101599" bIns="50799">
            <a:normAutofit fontScale="92500" lnSpcReduction="10000"/>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None/>
            </a:pPr>
            <a:r>
              <a:rPr lang="en-US" sz="2100" b="1" dirty="0"/>
              <a:t>Kinesis Firehouse = A fully managed, serverless service in the Kinesis family.</a:t>
            </a:r>
          </a:p>
          <a:p>
            <a:pPr fontAlgn="auto">
              <a:spcAft>
                <a:spcPts val="0"/>
              </a:spcAft>
            </a:pPr>
            <a:r>
              <a:rPr lang="en-US" sz="1500" dirty="0"/>
              <a:t>Designed to </a:t>
            </a:r>
            <a:r>
              <a:rPr lang="en-US" sz="1500" b="1" dirty="0"/>
              <a:t>capture, transform, and load streaming data</a:t>
            </a:r>
            <a:r>
              <a:rPr lang="en-US" sz="1500" dirty="0"/>
              <a:t> into destinations like </a:t>
            </a:r>
            <a:r>
              <a:rPr lang="en-US" sz="1500" b="1" dirty="0"/>
              <a:t>S3, Redshift, OpenSearch, or third-party services</a:t>
            </a:r>
            <a:r>
              <a:rPr lang="en-US" sz="1500" dirty="0"/>
              <a:t> (Splunk, Datadog, etc.).</a:t>
            </a:r>
          </a:p>
          <a:p>
            <a:pPr fontAlgn="auto">
              <a:spcAft>
                <a:spcPts val="0"/>
              </a:spcAft>
            </a:pPr>
            <a:r>
              <a:rPr lang="en-US" sz="1500" dirty="0"/>
              <a:t>Unlike </a:t>
            </a:r>
            <a:r>
              <a:rPr lang="en-US" sz="1500" b="1" dirty="0"/>
              <a:t>Kinesis Data Streams</a:t>
            </a:r>
            <a:r>
              <a:rPr lang="en-US" sz="1500" dirty="0"/>
              <a:t> (which is like Kafka for building custom streaming apps), </a:t>
            </a:r>
            <a:r>
              <a:rPr lang="en-US" sz="1500" b="1" dirty="0"/>
              <a:t>Firehose is focused on delivery pipelines</a:t>
            </a:r>
            <a:r>
              <a:rPr lang="en-US" sz="1500" dirty="0"/>
              <a:t> with minimal setup.</a:t>
            </a:r>
          </a:p>
        </p:txBody>
      </p:sp>
    </p:spTree>
    <p:extLst>
      <p:ext uri="{BB962C8B-B14F-4D97-AF65-F5344CB8AC3E}">
        <p14:creationId xmlns:p14="http://schemas.microsoft.com/office/powerpoint/2010/main" val="1295165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87185"/>
            <a:ext cx="8297333" cy="609247"/>
          </a:xfrm>
        </p:spPr>
        <p:txBody>
          <a:bodyPr>
            <a:normAutofit fontScale="90000"/>
          </a:bodyPr>
          <a:lstStyle/>
          <a:p>
            <a:r>
              <a:rPr dirty="0"/>
              <a:t>Google Pub/Sub </a:t>
            </a:r>
          </a:p>
        </p:txBody>
      </p:sp>
      <p:sp>
        <p:nvSpPr>
          <p:cNvPr id="3" name="Content Placeholder 2"/>
          <p:cNvSpPr>
            <a:spLocks noGrp="1"/>
          </p:cNvSpPr>
          <p:nvPr>
            <p:ph idx="1"/>
          </p:nvPr>
        </p:nvSpPr>
        <p:spPr>
          <a:xfrm>
            <a:off x="508000" y="1371600"/>
            <a:ext cx="9372600" cy="6248400"/>
          </a:xfrm>
        </p:spPr>
        <p:txBody>
          <a:bodyPr>
            <a:normAutofit lnSpcReduction="10000"/>
          </a:bodyPr>
          <a:lstStyle/>
          <a:p>
            <a:pPr marL="40639" indent="0">
              <a:buNone/>
            </a:pPr>
            <a:r>
              <a:rPr sz="2000" b="1" dirty="0"/>
              <a:t>Publisher-Subscriber Pattern:</a:t>
            </a:r>
          </a:p>
          <a:p>
            <a:pPr marL="40639" indent="0">
              <a:buNone/>
            </a:pPr>
            <a:r>
              <a:rPr sz="1400" dirty="0"/>
              <a:t>• Publishers send messages to a topic.</a:t>
            </a:r>
          </a:p>
          <a:p>
            <a:pPr marL="40639" indent="0">
              <a:buNone/>
            </a:pPr>
            <a:r>
              <a:rPr sz="1400" dirty="0"/>
              <a:t>• Subscribers receive messages from that topic. </a:t>
            </a:r>
            <a:br>
              <a:rPr lang="en-US" sz="1400" dirty="0"/>
            </a:br>
            <a:r>
              <a:rPr sz="1400" dirty="0"/>
              <a:t>Multiple subscribers can receive the same message, </a:t>
            </a:r>
            <a:br>
              <a:rPr lang="en-US" sz="1400" dirty="0"/>
            </a:br>
            <a:r>
              <a:rPr sz="1400" dirty="0"/>
              <a:t>enabling one-to-many communication.</a:t>
            </a:r>
          </a:p>
          <a:p>
            <a:pPr marL="40639" indent="0">
              <a:buNone/>
            </a:pPr>
            <a:endParaRPr sz="1400" dirty="0"/>
          </a:p>
          <a:p>
            <a:pPr marL="40639" indent="0">
              <a:buNone/>
            </a:pPr>
            <a:r>
              <a:rPr sz="2000" b="1" dirty="0"/>
              <a:t>Differences from Kafka:</a:t>
            </a:r>
          </a:p>
          <a:p>
            <a:r>
              <a:rPr sz="1400" dirty="0"/>
              <a:t>Kafka retains events in a distributed log with offsets, giving explicit replay control.</a:t>
            </a:r>
            <a:endParaRPr lang="en-US" sz="1400" dirty="0"/>
          </a:p>
          <a:p>
            <a:r>
              <a:rPr sz="1400" b="1" dirty="0">
                <a:solidFill>
                  <a:srgbClr val="FFFF00"/>
                </a:solidFill>
              </a:rPr>
              <a:t>Pub/Sub automatically delivers messages and manages retention (7-day replay), making it simpler but with less fine-grained control.</a:t>
            </a:r>
          </a:p>
          <a:p>
            <a:pPr marL="40639" indent="0">
              <a:buNone/>
            </a:pPr>
            <a:endParaRPr sz="1400" dirty="0"/>
          </a:p>
          <a:p>
            <a:pPr marL="40639" indent="0">
              <a:buNone/>
            </a:pPr>
            <a:r>
              <a:rPr sz="2000" b="1" dirty="0"/>
              <a:t>Advantages:</a:t>
            </a:r>
          </a:p>
          <a:p>
            <a:pPr marL="40639" indent="0">
              <a:buNone/>
            </a:pPr>
            <a:r>
              <a:rPr sz="1400" dirty="0"/>
              <a:t>• Fully managed and global service</a:t>
            </a:r>
          </a:p>
          <a:p>
            <a:pPr marL="40639" indent="0">
              <a:buNone/>
            </a:pPr>
            <a:r>
              <a:rPr sz="1400" dirty="0"/>
              <a:t>• Push or pull subscriptions</a:t>
            </a:r>
          </a:p>
          <a:p>
            <a:pPr marL="40639" indent="0">
              <a:buNone/>
            </a:pPr>
            <a:r>
              <a:rPr sz="1400" dirty="0"/>
              <a:t>• Great for broadcasting the same data to many consumers</a:t>
            </a:r>
          </a:p>
          <a:p>
            <a:pPr marL="40639" indent="0">
              <a:buNone/>
            </a:pPr>
            <a:endParaRPr sz="1400" dirty="0"/>
          </a:p>
          <a:p>
            <a:pPr marL="40639" indent="0">
              <a:buNone/>
            </a:pPr>
            <a:r>
              <a:rPr sz="2000" b="1" dirty="0"/>
              <a:t>Disadvantages:</a:t>
            </a:r>
          </a:p>
          <a:p>
            <a:pPr marL="40639" indent="0">
              <a:buNone/>
            </a:pPr>
            <a:r>
              <a:rPr sz="1400" dirty="0"/>
              <a:t>• Less control over offsets than Kafka</a:t>
            </a:r>
          </a:p>
          <a:p>
            <a:pPr marL="40639" indent="0">
              <a:buNone/>
            </a:pPr>
            <a:r>
              <a:rPr sz="1400" dirty="0"/>
              <a:t>• Ordering only guaranteed for regional keys</a:t>
            </a:r>
          </a:p>
          <a:p>
            <a:pPr marL="40639" indent="0">
              <a:buNone/>
            </a:pPr>
            <a:endParaRPr sz="1400" dirty="0"/>
          </a:p>
          <a:p>
            <a:pPr marL="40639" indent="0">
              <a:buNone/>
            </a:pPr>
            <a:r>
              <a:rPr sz="2000" b="1" dirty="0"/>
              <a:t>Use Case (Spotify Trending Analytics):</a:t>
            </a:r>
          </a:p>
          <a:p>
            <a:pPr marL="40639" indent="0">
              <a:buNone/>
            </a:pPr>
            <a:r>
              <a:rPr sz="1400" dirty="0"/>
              <a:t>Every song play is published as a Pub/Sub event. One subscriber counts plays to update 'Top 50' charts, while another personalizes ads. Replay allows late subscribers to recompute results within the 7-day retention window.</a:t>
            </a:r>
          </a:p>
        </p:txBody>
      </p:sp>
      <p:pic>
        <p:nvPicPr>
          <p:cNvPr id="7170" name="Picture 2" descr="Google Cloud Pub/Sub - Enterprise Integration Patterns">
            <a:extLst>
              <a:ext uri="{FF2B5EF4-FFF2-40B4-BE49-F238E27FC236}">
                <a16:creationId xmlns:a16="http://schemas.microsoft.com/office/drawing/2014/main" id="{82833DD7-8229-115A-5CB3-06D57241D2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09"/>
          <a:stretch>
            <a:fillRect/>
          </a:stretch>
        </p:blipFill>
        <p:spPr bwMode="auto">
          <a:xfrm>
            <a:off x="5410200" y="115539"/>
            <a:ext cx="4241800" cy="2780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152E3-81D2-9045-EE91-F08559347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24861-5D47-B89D-9518-F344B1FA104E}"/>
              </a:ext>
            </a:extLst>
          </p:cNvPr>
          <p:cNvSpPr>
            <a:spLocks noGrp="1"/>
          </p:cNvSpPr>
          <p:nvPr>
            <p:ph type="title"/>
          </p:nvPr>
        </p:nvSpPr>
        <p:spPr/>
        <p:txBody>
          <a:bodyPr/>
          <a:lstStyle/>
          <a:p>
            <a:r>
              <a:rPr lang="en-US" dirty="0"/>
              <a:t>More…  Queues</a:t>
            </a:r>
          </a:p>
        </p:txBody>
      </p:sp>
    </p:spTree>
    <p:extLst>
      <p:ext uri="{BB962C8B-B14F-4D97-AF65-F5344CB8AC3E}">
        <p14:creationId xmlns:p14="http://schemas.microsoft.com/office/powerpoint/2010/main" val="4083297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8297333" cy="456847"/>
          </a:xfrm>
        </p:spPr>
        <p:txBody>
          <a:bodyPr>
            <a:normAutofit fontScale="90000"/>
          </a:bodyPr>
          <a:lstStyle/>
          <a:p>
            <a:r>
              <a:rPr lang="en-US" dirty="0"/>
              <a:t>Message Queues</a:t>
            </a:r>
            <a:endParaRPr dirty="0"/>
          </a:p>
        </p:txBody>
      </p:sp>
      <p:sp>
        <p:nvSpPr>
          <p:cNvPr id="3" name="Content Placeholder 2"/>
          <p:cNvSpPr>
            <a:spLocks noGrp="1"/>
          </p:cNvSpPr>
          <p:nvPr>
            <p:ph idx="1"/>
          </p:nvPr>
        </p:nvSpPr>
        <p:spPr>
          <a:xfrm>
            <a:off x="279400" y="914400"/>
            <a:ext cx="10134600" cy="6781800"/>
          </a:xfrm>
        </p:spPr>
        <p:txBody>
          <a:bodyPr>
            <a:normAutofit fontScale="55000" lnSpcReduction="20000"/>
          </a:bodyPr>
          <a:lstStyle/>
          <a:p>
            <a:pPr marL="40639" indent="0">
              <a:buNone/>
            </a:pPr>
            <a:r>
              <a:rPr lang="en-US" sz="5400" dirty="0"/>
              <a:t>is a communication mechanism that stores messages (units of work, tasks, or events) in a temporary buffer until they can be retrieved and processed by a consumer.</a:t>
            </a:r>
          </a:p>
          <a:p>
            <a:endParaRPr lang="en-US" sz="5400" dirty="0"/>
          </a:p>
          <a:p>
            <a:pPr marL="40639" indent="0">
              <a:buNone/>
            </a:pPr>
            <a:r>
              <a:rPr lang="en-US" sz="7000" dirty="0"/>
              <a:t>Key Characteristics:</a:t>
            </a:r>
          </a:p>
          <a:p>
            <a:pPr marL="40639" indent="0">
              <a:buNone/>
            </a:pPr>
            <a:r>
              <a:rPr lang="en-US" sz="5400" dirty="0"/>
              <a:t>•</a:t>
            </a:r>
            <a:r>
              <a:rPr lang="en-US" sz="3800" dirty="0"/>
              <a:t>delivered async </a:t>
            </a:r>
            <a:r>
              <a:rPr lang="en-US" sz="3800" dirty="0" err="1"/>
              <a:t>hronously</a:t>
            </a:r>
            <a:r>
              <a:rPr lang="en-US" sz="3800" dirty="0"/>
              <a:t> (producer doesn’t wait for consumer).</a:t>
            </a:r>
          </a:p>
          <a:p>
            <a:pPr marL="40639" indent="0">
              <a:buNone/>
            </a:pPr>
            <a:r>
              <a:rPr lang="en-US" sz="3800" dirty="0"/>
              <a:t>• Each message is consumed once and then removed from the queue.</a:t>
            </a:r>
          </a:p>
          <a:p>
            <a:pPr marL="40639" indent="0">
              <a:buNone/>
            </a:pPr>
            <a:r>
              <a:rPr lang="en-US" sz="3800" dirty="0"/>
              <a:t>• Typically FIFO (First-In, First-Out), though priority/scheduling is possible.</a:t>
            </a:r>
          </a:p>
          <a:p>
            <a:pPr marL="40639" indent="0">
              <a:buNone/>
            </a:pPr>
            <a:r>
              <a:rPr lang="en-US" sz="3800" dirty="0"/>
              <a:t>• Decouples systems so producers and consumers work independently at different speeds.</a:t>
            </a:r>
          </a:p>
          <a:p>
            <a:endParaRPr lang="en-US" sz="5400" dirty="0"/>
          </a:p>
          <a:p>
            <a:pPr marL="40639" indent="0">
              <a:buNone/>
            </a:pPr>
            <a:r>
              <a:rPr lang="en-US" sz="5400" dirty="0"/>
              <a:t>Example:</a:t>
            </a:r>
          </a:p>
          <a:p>
            <a:r>
              <a:rPr lang="en-US" sz="5100" dirty="0"/>
              <a:t>An e-commerce site places a new order into a queue. A worker process consumes the message later to charge the customer, generate an invoice, and update inventory — without making the user wait.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2600-242E-31FC-831F-B13410154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0B1CE-C103-519A-5306-A1A56F2C0808}"/>
              </a:ext>
            </a:extLst>
          </p:cNvPr>
          <p:cNvSpPr>
            <a:spLocks noGrp="1"/>
          </p:cNvSpPr>
          <p:nvPr>
            <p:ph type="title"/>
          </p:nvPr>
        </p:nvSpPr>
        <p:spPr/>
        <p:txBody>
          <a:bodyPr/>
          <a:lstStyle/>
          <a:p>
            <a:r>
              <a:rPr dirty="0"/>
              <a:t>Queues vs Streams </a:t>
            </a:r>
          </a:p>
        </p:txBody>
      </p:sp>
      <p:sp>
        <p:nvSpPr>
          <p:cNvPr id="3" name="Content Placeholder 2">
            <a:extLst>
              <a:ext uri="{FF2B5EF4-FFF2-40B4-BE49-F238E27FC236}">
                <a16:creationId xmlns:a16="http://schemas.microsoft.com/office/drawing/2014/main" id="{3C7809DF-C214-1BE1-DE74-5131D82C3153}"/>
              </a:ext>
            </a:extLst>
          </p:cNvPr>
          <p:cNvSpPr>
            <a:spLocks noGrp="1"/>
          </p:cNvSpPr>
          <p:nvPr>
            <p:ph idx="1"/>
          </p:nvPr>
        </p:nvSpPr>
        <p:spPr>
          <a:xfrm>
            <a:off x="508000" y="1447800"/>
            <a:ext cx="9753600" cy="6781800"/>
          </a:xfrm>
        </p:spPr>
        <p:txBody>
          <a:bodyPr>
            <a:normAutofit fontScale="70000" lnSpcReduction="20000"/>
          </a:bodyPr>
          <a:lstStyle/>
          <a:p>
            <a:pPr marL="40639" indent="0">
              <a:buNone/>
            </a:pPr>
            <a:r>
              <a:rPr sz="5100" b="1" dirty="0"/>
              <a:t>Message Queues:</a:t>
            </a:r>
          </a:p>
          <a:p>
            <a:pPr marL="40639" indent="0">
              <a:buNone/>
            </a:pPr>
            <a:r>
              <a:rPr dirty="0"/>
              <a:t>• AWS SQS, Google Cloud Tasks, Azure Queue.</a:t>
            </a:r>
          </a:p>
          <a:p>
            <a:pPr marL="40639" indent="0">
              <a:buNone/>
            </a:pPr>
            <a:br>
              <a:rPr lang="en-US" dirty="0"/>
            </a:br>
            <a:r>
              <a:rPr dirty="0"/>
              <a:t>Use Case (E-commerce Orders): Each order enters a queue, workers process payment, invoice, and DB update. Once consumed, the message disappears — ensures exactly-once order handling.</a:t>
            </a:r>
          </a:p>
          <a:p>
            <a:pPr marL="40639" indent="0">
              <a:buNone/>
            </a:pPr>
            <a:endParaRPr dirty="0"/>
          </a:p>
          <a:p>
            <a:pPr marL="40639" indent="0">
              <a:buNone/>
            </a:pPr>
            <a:r>
              <a:rPr sz="5100" b="1" dirty="0"/>
              <a:t>Streams:</a:t>
            </a:r>
            <a:br>
              <a:rPr lang="en-US" sz="5100" b="1" dirty="0"/>
            </a:br>
            <a:br>
              <a:rPr lang="en-US" dirty="0"/>
            </a:br>
            <a:r>
              <a:rPr dirty="0"/>
              <a:t>Use Case (Fraud Detection): Every credit card transaction streams into analytics. An ML model continuously evaluates risk scores in order, detecting fraud in real-time.</a:t>
            </a:r>
          </a:p>
          <a:p>
            <a:pPr marL="40639" indent="0">
              <a:buNone/>
            </a:pPr>
            <a:endParaRPr dirty="0"/>
          </a:p>
          <a:p>
            <a:pPr marL="40639" indent="0">
              <a:buNone/>
            </a:pPr>
            <a:r>
              <a:rPr sz="5100" b="1" dirty="0"/>
              <a:t>Key Difference:</a:t>
            </a:r>
          </a:p>
          <a:p>
            <a:pPr marL="40639" indent="0">
              <a:buNone/>
            </a:pPr>
            <a:r>
              <a:rPr dirty="0"/>
              <a:t>• Queue = consumed once (work distribution).</a:t>
            </a:r>
          </a:p>
          <a:p>
            <a:pPr marL="40639" indent="0">
              <a:buNone/>
            </a:pPr>
            <a:r>
              <a:rPr dirty="0"/>
              <a:t>• Stream = persists, multiple consumers, replay for analytics/audit.</a:t>
            </a:r>
          </a:p>
        </p:txBody>
      </p:sp>
    </p:spTree>
    <p:extLst>
      <p:ext uri="{BB962C8B-B14F-4D97-AF65-F5344CB8AC3E}">
        <p14:creationId xmlns:p14="http://schemas.microsoft.com/office/powerpoint/2010/main" val="3644895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4EC6-1B85-39FA-CC2F-AD05E0224F0B}"/>
              </a:ext>
            </a:extLst>
          </p:cNvPr>
          <p:cNvSpPr>
            <a:spLocks noGrp="1"/>
          </p:cNvSpPr>
          <p:nvPr>
            <p:ph type="title"/>
          </p:nvPr>
        </p:nvSpPr>
        <p:spPr>
          <a:xfrm>
            <a:off x="508000" y="166687"/>
            <a:ext cx="9525000" cy="1270000"/>
          </a:xfrm>
        </p:spPr>
        <p:txBody>
          <a:bodyPr>
            <a:normAutofit fontScale="90000"/>
          </a:bodyPr>
          <a:lstStyle/>
          <a:p>
            <a:r>
              <a:rPr lang="en-US" dirty="0"/>
              <a:t>Amazon SQS  (simple queue service)</a:t>
            </a:r>
          </a:p>
        </p:txBody>
      </p:sp>
      <p:sp>
        <p:nvSpPr>
          <p:cNvPr id="3" name="Content Placeholder 2">
            <a:extLst>
              <a:ext uri="{FF2B5EF4-FFF2-40B4-BE49-F238E27FC236}">
                <a16:creationId xmlns:a16="http://schemas.microsoft.com/office/drawing/2014/main" id="{79812554-F722-C2E9-9593-6448A2F225CE}"/>
              </a:ext>
            </a:extLst>
          </p:cNvPr>
          <p:cNvSpPr>
            <a:spLocks noGrp="1"/>
          </p:cNvSpPr>
          <p:nvPr>
            <p:ph idx="1"/>
          </p:nvPr>
        </p:nvSpPr>
        <p:spPr/>
        <p:txBody>
          <a:bodyPr>
            <a:normAutofit/>
          </a:bodyPr>
          <a:lstStyle/>
          <a:p>
            <a:pPr marL="40639" indent="0">
              <a:buNone/>
            </a:pPr>
            <a:r>
              <a:rPr lang="en-US" sz="2400" dirty="0"/>
              <a:t>Scenario: “SNS” sends messages to SQS and triggers code in Lambda that processes the message sending results to S3 and a </a:t>
            </a:r>
            <a:r>
              <a:rPr lang="en-US" sz="2400" dirty="0" err="1"/>
              <a:t>subsequencet</a:t>
            </a:r>
            <a:r>
              <a:rPr lang="en-US" sz="2400" dirty="0"/>
              <a:t> message </a:t>
            </a:r>
            <a:r>
              <a:rPr lang="en-US" sz="2400" dirty="0" err="1"/>
              <a:t>tto</a:t>
            </a:r>
            <a:r>
              <a:rPr lang="en-US" sz="2400" dirty="0"/>
              <a:t> a mobile device</a:t>
            </a:r>
          </a:p>
        </p:txBody>
      </p:sp>
      <p:pic>
        <p:nvPicPr>
          <p:cNvPr id="9218" name="Picture 2" descr="Figure 8. Event driven design pattern for real-time notifications">
            <a:extLst>
              <a:ext uri="{FF2B5EF4-FFF2-40B4-BE49-F238E27FC236}">
                <a16:creationId xmlns:a16="http://schemas.microsoft.com/office/drawing/2014/main" id="{F1C6EA58-4F32-2D58-E236-2608AFFD8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276600"/>
            <a:ext cx="10160000" cy="4176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8804A3-CF9B-CB6E-97C2-A6194EC6AC98}"/>
              </a:ext>
            </a:extLst>
          </p:cNvPr>
          <p:cNvSpPr txBox="1"/>
          <p:nvPr/>
        </p:nvSpPr>
        <p:spPr>
          <a:xfrm>
            <a:off x="965200" y="1304965"/>
            <a:ext cx="6924460" cy="461665"/>
          </a:xfrm>
          <a:prstGeom prst="rect">
            <a:avLst/>
          </a:prstGeom>
          <a:solidFill>
            <a:srgbClr val="C00000"/>
          </a:solidFill>
        </p:spPr>
        <p:txBody>
          <a:bodyPr wrap="none" rtlCol="0">
            <a:spAutoFit/>
          </a:bodyPr>
          <a:lstStyle/>
          <a:p>
            <a:r>
              <a:rPr lang="en-US" i="1" dirty="0"/>
              <a:t> Event driven design pattern for real-time notifications</a:t>
            </a:r>
            <a:endParaRPr lang="en-US" dirty="0"/>
          </a:p>
        </p:txBody>
      </p:sp>
    </p:spTree>
    <p:extLst>
      <p:ext uri="{BB962C8B-B14F-4D97-AF65-F5344CB8AC3E}">
        <p14:creationId xmlns:p14="http://schemas.microsoft.com/office/powerpoint/2010/main" val="3804929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02D3-E766-08F8-B00D-0B390BED7099}"/>
              </a:ext>
            </a:extLst>
          </p:cNvPr>
          <p:cNvSpPr>
            <a:spLocks noGrp="1"/>
          </p:cNvSpPr>
          <p:nvPr>
            <p:ph type="title"/>
          </p:nvPr>
        </p:nvSpPr>
        <p:spPr/>
        <p:txBody>
          <a:bodyPr>
            <a:normAutofit fontScale="90000"/>
          </a:bodyPr>
          <a:lstStyle/>
          <a:p>
            <a:r>
              <a:rPr lang="en-US" dirty="0"/>
              <a:t>Multiple process path example from message queue</a:t>
            </a:r>
          </a:p>
        </p:txBody>
      </p:sp>
      <p:sp>
        <p:nvSpPr>
          <p:cNvPr id="3" name="Content Placeholder 2">
            <a:extLst>
              <a:ext uri="{FF2B5EF4-FFF2-40B4-BE49-F238E27FC236}">
                <a16:creationId xmlns:a16="http://schemas.microsoft.com/office/drawing/2014/main" id="{607B338D-958F-59F5-7831-B3EF791FAD4D}"/>
              </a:ext>
            </a:extLst>
          </p:cNvPr>
          <p:cNvSpPr>
            <a:spLocks noGrp="1"/>
          </p:cNvSpPr>
          <p:nvPr>
            <p:ph idx="1"/>
          </p:nvPr>
        </p:nvSpPr>
        <p:spPr>
          <a:xfrm>
            <a:off x="127000" y="2278536"/>
            <a:ext cx="3810000" cy="5493864"/>
          </a:xfrm>
        </p:spPr>
        <p:txBody>
          <a:bodyPr>
            <a:normAutofit fontScale="85000" lnSpcReduction="20000"/>
          </a:bodyPr>
          <a:lstStyle/>
          <a:p>
            <a:pPr marL="40639" indent="0">
              <a:buNone/>
            </a:pPr>
            <a:r>
              <a:rPr lang="en-US" dirty="0"/>
              <a:t>if you wanted to process a source image into multiple target resolutions, you could create a Lambda function for each. </a:t>
            </a:r>
          </a:p>
          <a:p>
            <a:r>
              <a:rPr lang="en-US" sz="2100" dirty="0"/>
              <a:t>The function will use the “fan-out” pattern to process all images at the same time, at each resolution. </a:t>
            </a:r>
          </a:p>
          <a:p>
            <a:r>
              <a:rPr lang="en-US" sz="2100" dirty="0"/>
              <a:t>You could then subscribe an SQS queue to your SNS topics. </a:t>
            </a:r>
          </a:p>
          <a:p>
            <a:r>
              <a:rPr lang="en-US" sz="2100" dirty="0"/>
              <a:t>This ensures that Event Notifications sent to SNS are verified as complete by SQS, once they’ve been processed by your Lambda function.</a:t>
            </a:r>
          </a:p>
        </p:txBody>
      </p:sp>
      <p:pic>
        <p:nvPicPr>
          <p:cNvPr id="10242" name="Picture 2" descr="Figure 7. Fan out design pattern including secondary pipeline for deleting images">
            <a:extLst>
              <a:ext uri="{FF2B5EF4-FFF2-40B4-BE49-F238E27FC236}">
                <a16:creationId xmlns:a16="http://schemas.microsoft.com/office/drawing/2014/main" id="{5B5EDFDD-62AD-916A-56D4-61DABE4B6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13" r="2714"/>
          <a:stretch>
            <a:fillRect/>
          </a:stretch>
        </p:blipFill>
        <p:spPr bwMode="auto">
          <a:xfrm>
            <a:off x="3860799" y="2587333"/>
            <a:ext cx="6096001" cy="4723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106063-A1FD-1B34-068E-A8E7718E7FC3}"/>
              </a:ext>
            </a:extLst>
          </p:cNvPr>
          <p:cNvSpPr txBox="1"/>
          <p:nvPr/>
        </p:nvSpPr>
        <p:spPr>
          <a:xfrm>
            <a:off x="1041400" y="1801593"/>
            <a:ext cx="9079280" cy="461665"/>
          </a:xfrm>
          <a:prstGeom prst="rect">
            <a:avLst/>
          </a:prstGeom>
          <a:solidFill>
            <a:srgbClr val="C00000"/>
          </a:solidFill>
        </p:spPr>
        <p:txBody>
          <a:bodyPr wrap="none" rtlCol="0">
            <a:spAutoFit/>
          </a:bodyPr>
          <a:lstStyle/>
          <a:p>
            <a:r>
              <a:rPr lang="en-US" i="1" dirty="0"/>
              <a:t>Fan out design pattern including secondary pipeline for deleting images</a:t>
            </a:r>
            <a:endParaRPr lang="en-US" dirty="0"/>
          </a:p>
        </p:txBody>
      </p:sp>
    </p:spTree>
    <p:extLst>
      <p:ext uri="{BB962C8B-B14F-4D97-AF65-F5344CB8AC3E}">
        <p14:creationId xmlns:p14="http://schemas.microsoft.com/office/powerpoint/2010/main" val="2961706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A7F3-B9C8-7323-972A-9939B5E5A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A753C-0DE4-4509-098D-04CE53D3DCF7}"/>
              </a:ext>
            </a:extLst>
          </p:cNvPr>
          <p:cNvSpPr>
            <a:spLocks noGrp="1"/>
          </p:cNvSpPr>
          <p:nvPr>
            <p:ph type="title"/>
          </p:nvPr>
        </p:nvSpPr>
        <p:spPr/>
        <p:txBody>
          <a:bodyPr/>
          <a:lstStyle/>
          <a:p>
            <a:r>
              <a:rPr lang="en-US" dirty="0"/>
              <a:t>More…  CRM (Customer relations management)</a:t>
            </a:r>
          </a:p>
        </p:txBody>
      </p:sp>
    </p:spTree>
    <p:extLst>
      <p:ext uri="{BB962C8B-B14F-4D97-AF65-F5344CB8AC3E}">
        <p14:creationId xmlns:p14="http://schemas.microsoft.com/office/powerpoint/2010/main" val="180286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a:t>
            </a:r>
          </a:p>
        </p:txBody>
      </p:sp>
      <p:sp>
        <p:nvSpPr>
          <p:cNvPr id="4" name="Rectangle 2"/>
          <p:cNvSpPr>
            <a:spLocks noGrp="1" noChangeArrowheads="1"/>
          </p:cNvSpPr>
          <p:nvPr>
            <p:ph idx="1"/>
          </p:nvPr>
        </p:nvSpPr>
        <p:spPr>
          <a:xfrm>
            <a:off x="0" y="2143125"/>
            <a:ext cx="4584700" cy="5486400"/>
          </a:xfrm>
        </p:spPr>
        <p:txBody>
          <a:bodyPr lIns="0" tIns="0" rIns="0" bIns="0"/>
          <a:lstStyle/>
          <a:p>
            <a:pPr marL="0" indent="0" eaLnBrk="1" hangingPunct="1">
              <a:lnSpc>
                <a:spcPct val="95000"/>
              </a:lnSpc>
              <a:spcBef>
                <a:spcPct val="0"/>
              </a:spcBef>
              <a:buFontTx/>
              <a:buNone/>
            </a:pPr>
            <a:r>
              <a:rPr lang="en-US" sz="2100" b="1" dirty="0">
                <a:latin typeface="'courier new'" pitchFamily="34"/>
              </a:rPr>
              <a:t>Benefits</a:t>
            </a:r>
            <a:endParaRPr lang="en-US" dirty="0"/>
          </a:p>
          <a:p>
            <a:pPr marL="457200" lvl="1" indent="-342900" eaLnBrk="1" hangingPunct="1">
              <a:lnSpc>
                <a:spcPct val="95000"/>
              </a:lnSpc>
              <a:spcBef>
                <a:spcPct val="0"/>
              </a:spcBef>
              <a:buClr>
                <a:srgbClr val="FFFFFF"/>
              </a:buClr>
              <a:buFontTx/>
              <a:buChar char="•"/>
            </a:pPr>
            <a:r>
              <a:rPr lang="en-US" sz="2100" b="1" dirty="0">
                <a:latin typeface="'courier new'" pitchFamily="34"/>
              </a:rPr>
              <a:t>Hardware efficiency</a:t>
            </a:r>
            <a:endParaRPr lang="en-US" dirty="0"/>
          </a:p>
          <a:p>
            <a:pPr marL="457200" lvl="1" indent="-342900" eaLnBrk="1" hangingPunct="1">
              <a:lnSpc>
                <a:spcPct val="95000"/>
              </a:lnSpc>
              <a:spcBef>
                <a:spcPct val="0"/>
              </a:spcBef>
              <a:buClr>
                <a:srgbClr val="FFFFFF"/>
              </a:buClr>
              <a:buFontTx/>
              <a:buChar char="•"/>
            </a:pPr>
            <a:r>
              <a:rPr lang="en-US" sz="2100" b="1" dirty="0">
                <a:latin typeface="'courier new'" pitchFamily="34"/>
              </a:rPr>
              <a:t>Scalability </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100" b="1" dirty="0">
                <a:latin typeface="'courier new'" pitchFamily="34"/>
              </a:rPr>
              <a:t>Demand based computing</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100" b="1" dirty="0">
                <a:latin typeface="'courier new'" pitchFamily="34"/>
              </a:rPr>
              <a:t>Linear </a:t>
            </a:r>
            <a:r>
              <a:rPr lang="en-US" sz="2100" b="1" dirty="0" err="1">
                <a:latin typeface="'courier new'" pitchFamily="34"/>
              </a:rPr>
              <a:t>vs</a:t>
            </a:r>
            <a:r>
              <a:rPr lang="en-US" sz="2100" b="1" dirty="0">
                <a:latin typeface="'courier new'" pitchFamily="34"/>
              </a:rPr>
              <a:t> Tiered Growth rates</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100" b="1" dirty="0">
                <a:latin typeface="'courier new'" pitchFamily="34"/>
              </a:rPr>
              <a:t>Transactional Accounting</a:t>
            </a:r>
            <a:endParaRPr lang="en-US" dirty="0"/>
          </a:p>
          <a:p>
            <a:pPr marL="457200" lvl="1" indent="-342900" eaLnBrk="1" hangingPunct="1">
              <a:lnSpc>
                <a:spcPct val="95000"/>
              </a:lnSpc>
              <a:spcBef>
                <a:spcPct val="0"/>
              </a:spcBef>
              <a:buClr>
                <a:srgbClr val="FFFFFF"/>
              </a:buClr>
              <a:buFontTx/>
              <a:buChar char="•"/>
            </a:pPr>
            <a:r>
              <a:rPr lang="en-US" sz="2100" b="1" dirty="0">
                <a:latin typeface="'courier new'" pitchFamily="34"/>
              </a:rPr>
              <a:t>Outsourcing of hardware level administration</a:t>
            </a:r>
            <a:endParaRPr lang="en-US" dirty="0"/>
          </a:p>
          <a:p>
            <a:pPr marL="457200" lvl="1" indent="-342900" eaLnBrk="1" hangingPunct="1">
              <a:lnSpc>
                <a:spcPct val="95000"/>
              </a:lnSpc>
              <a:spcBef>
                <a:spcPct val="0"/>
              </a:spcBef>
              <a:buClr>
                <a:srgbClr val="FFFFFF"/>
              </a:buClr>
              <a:buFontTx/>
              <a:buChar char="•"/>
            </a:pPr>
            <a:r>
              <a:rPr lang="en-US" sz="2100" b="1" dirty="0">
                <a:latin typeface="'courier new'" pitchFamily="34"/>
              </a:rPr>
              <a:t>Reduced Costs</a:t>
            </a:r>
            <a:endParaRPr lang="en-US" dirty="0"/>
          </a:p>
          <a:p>
            <a:pPr marL="857250" lvl="2" indent="-285750" eaLnBrk="1" hangingPunct="1">
              <a:lnSpc>
                <a:spcPct val="95000"/>
              </a:lnSpc>
              <a:spcBef>
                <a:spcPct val="0"/>
              </a:spcBef>
              <a:buClr>
                <a:srgbClr val="FFFFFF"/>
              </a:buClr>
              <a:buSzPct val="80000"/>
              <a:buFont typeface="Courier New" pitchFamily="49" charset="0"/>
              <a:buChar char="o"/>
            </a:pPr>
            <a:r>
              <a:rPr lang="en-US" sz="2100" b="1" dirty="0">
                <a:latin typeface="'courier new'" pitchFamily="34"/>
              </a:rPr>
              <a:t>Significantly lower barriers to entry</a:t>
            </a:r>
          </a:p>
        </p:txBody>
      </p:sp>
      <p:sp>
        <p:nvSpPr>
          <p:cNvPr id="5" name="Rectangle 3"/>
          <p:cNvSpPr txBox="1">
            <a:spLocks noChangeArrowheads="1"/>
          </p:cNvSpPr>
          <p:nvPr/>
        </p:nvSpPr>
        <p:spPr>
          <a:xfrm>
            <a:off x="4383088" y="2051050"/>
            <a:ext cx="5267325" cy="5568950"/>
          </a:xfrm>
          <a:prstGeom prst="rect">
            <a:avLst/>
          </a:prstGeom>
        </p:spPr>
        <p:txBody>
          <a:bodyPr lIns="0" tIns="0" rIns="0" bIns="0"/>
          <a:lstStyle/>
          <a:p>
            <a:pPr marL="0" marR="0" lvl="0" indent="0" algn="l" defTabSz="914400" rtl="0" eaLnBrk="1" fontAlgn="auto" latinLnBrk="0" hangingPunct="1">
              <a:lnSpc>
                <a:spcPct val="95000"/>
              </a:lnSpc>
              <a:spcBef>
                <a:spcPct val="0"/>
              </a:spcBef>
              <a:spcAft>
                <a:spcPts val="0"/>
              </a:spcAft>
              <a:buClr>
                <a:schemeClr val="accent3"/>
              </a:buClr>
              <a:buSzPct val="95000"/>
              <a:buFontTx/>
              <a:buNone/>
              <a:tabLst/>
              <a:defRPr/>
            </a:pPr>
            <a:r>
              <a:rPr kumimoji="0" lang="en-US" sz="2100" b="1" i="0" u="none" strike="noStrike" kern="1200" cap="none" spc="0" normalizeH="0" baseline="0" noProof="0" dirty="0">
                <a:ln>
                  <a:noFill/>
                </a:ln>
                <a:effectLst/>
                <a:uLnTx/>
                <a:uFillTx/>
                <a:latin typeface="'courier new'" pitchFamily="34"/>
                <a:ea typeface="+mn-ea"/>
                <a:cs typeface="+mn-cs"/>
              </a:rPr>
              <a:t>Concerns</a:t>
            </a:r>
            <a:endParaRPr kumimoji="0" lang="en-US" sz="2900"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 typeface="Arial" pitchFamily="34" charset="0"/>
              <a:buChar char="•"/>
              <a:tabLst/>
              <a:defRPr/>
            </a:pPr>
            <a:r>
              <a:rPr kumimoji="0" lang="en-US" sz="2100" b="1" i="0" u="none" strike="noStrike" kern="1200" cap="none" spc="0" normalizeH="0" baseline="0" noProof="0" dirty="0">
                <a:ln>
                  <a:noFill/>
                </a:ln>
                <a:effectLst/>
                <a:uLnTx/>
                <a:uFillTx/>
                <a:latin typeface="'courier new'" pitchFamily="34"/>
                <a:ea typeface="+mn-ea"/>
                <a:cs typeface="+mn-cs"/>
              </a:rPr>
              <a:t>Security</a:t>
            </a:r>
            <a:endParaRPr kumimoji="0" lang="en-US" sz="27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Arial" pitchFamily="34" charset="0"/>
              <a:buChar char="•"/>
              <a:tabLst/>
              <a:defRPr/>
            </a:pPr>
            <a:r>
              <a:rPr kumimoji="0" lang="en-US" sz="2100" b="1" i="0" u="none" strike="noStrike" kern="1200" cap="none" spc="0" normalizeH="0" baseline="0" noProof="0" dirty="0">
                <a:ln>
                  <a:noFill/>
                </a:ln>
                <a:effectLst/>
                <a:uLnTx/>
                <a:uFillTx/>
                <a:latin typeface="'courier new'" pitchFamily="34"/>
                <a:ea typeface="+mn-ea"/>
                <a:cs typeface="+mn-cs"/>
              </a:rPr>
              <a:t>Increased focus on </a:t>
            </a:r>
            <a:r>
              <a:rPr kumimoji="0" lang="en-US" sz="2100" b="1" i="0" u="none" strike="noStrike" kern="1200" cap="none" spc="0" normalizeH="0" baseline="0" noProof="0" dirty="0" err="1">
                <a:ln>
                  <a:noFill/>
                </a:ln>
                <a:effectLst/>
                <a:uLnTx/>
                <a:uFillTx/>
                <a:latin typeface="'courier new'" pitchFamily="34"/>
                <a:ea typeface="+mn-ea"/>
                <a:cs typeface="+mn-cs"/>
              </a:rPr>
              <a:t>WebApp</a:t>
            </a:r>
            <a:r>
              <a:rPr kumimoji="0" lang="en-US" sz="2100" b="1" i="0" u="none" strike="noStrike" kern="1200" cap="none" spc="0" normalizeH="0" baseline="0" noProof="0" dirty="0">
                <a:ln>
                  <a:noFill/>
                </a:ln>
                <a:effectLst/>
                <a:uLnTx/>
                <a:uFillTx/>
                <a:latin typeface="'courier new'" pitchFamily="34"/>
                <a:ea typeface="+mn-ea"/>
                <a:cs typeface="+mn-cs"/>
              </a:rPr>
              <a:t> security</a:t>
            </a:r>
            <a:endParaRPr kumimoji="0" lang="en-US" sz="23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Security without control/privacy</a:t>
            </a:r>
            <a:endParaRPr kumimoji="0" lang="en-US" sz="2300"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Tx/>
              <a:buChar char="•"/>
              <a:tabLst/>
              <a:defRPr/>
            </a:pPr>
            <a:r>
              <a:rPr kumimoji="0" lang="en-US" sz="2100" b="1" i="0" u="none" strike="noStrike" kern="1200" cap="none" spc="0" normalizeH="0" baseline="0" noProof="0" dirty="0">
                <a:ln>
                  <a:noFill/>
                </a:ln>
                <a:effectLst/>
                <a:uLnTx/>
                <a:uFillTx/>
                <a:latin typeface="'courier new'" pitchFamily="34"/>
                <a:ea typeface="+mn-ea"/>
                <a:cs typeface="+mn-cs"/>
              </a:rPr>
              <a:t>Availability</a:t>
            </a:r>
            <a:endParaRPr kumimoji="0" lang="en-US" sz="27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Increased network load</a:t>
            </a:r>
            <a:endParaRPr kumimoji="0" lang="en-US" sz="23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SLE (service</a:t>
            </a:r>
            <a:r>
              <a:rPr kumimoji="0" lang="en-US" sz="2100" b="1" i="0" u="none" strike="noStrike" kern="1200" cap="none" spc="0" normalizeH="0" noProof="0" dirty="0">
                <a:ln>
                  <a:noFill/>
                </a:ln>
                <a:effectLst/>
                <a:uLnTx/>
                <a:uFillTx/>
                <a:latin typeface="'courier new'" pitchFamily="34"/>
                <a:ea typeface="+mn-ea"/>
                <a:cs typeface="+mn-cs"/>
              </a:rPr>
              <a:t> level expectations)</a:t>
            </a:r>
            <a:r>
              <a:rPr kumimoji="0" lang="en-US" sz="2100" b="1" i="0" u="none" strike="noStrike" kern="1200" cap="none" spc="0" normalizeH="0" baseline="0" noProof="0" dirty="0">
                <a:ln>
                  <a:noFill/>
                </a:ln>
                <a:effectLst/>
                <a:uLnTx/>
                <a:uFillTx/>
                <a:latin typeface="'courier new'" pitchFamily="34"/>
                <a:ea typeface="+mn-ea"/>
                <a:cs typeface="+mn-cs"/>
              </a:rPr>
              <a:t> of service provider</a:t>
            </a:r>
            <a:endParaRPr kumimoji="0" lang="en-US" sz="2300"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Tx/>
              <a:buChar char="•"/>
              <a:tabLst/>
              <a:defRPr/>
            </a:pPr>
            <a:r>
              <a:rPr kumimoji="0" lang="en-US" sz="2100" b="1" i="0" u="none" strike="noStrike" kern="1200" cap="none" spc="0" normalizeH="0" baseline="0" noProof="0" dirty="0">
                <a:ln>
                  <a:noFill/>
                </a:ln>
                <a:effectLst/>
                <a:uLnTx/>
                <a:uFillTx/>
                <a:latin typeface="'courier new'" pitchFamily="34"/>
                <a:ea typeface="+mn-ea"/>
                <a:cs typeface="+mn-cs"/>
              </a:rPr>
              <a:t>Runaway costs</a:t>
            </a:r>
            <a:endParaRPr kumimoji="0" lang="en-US" sz="27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Must scale business model to usage model</a:t>
            </a:r>
            <a:endParaRPr kumimoji="0" lang="en-US" sz="2300" b="0" i="0" u="none" strike="noStrike" kern="1200" cap="none" spc="0" normalizeH="0" baseline="0" noProof="0" dirty="0">
              <a:ln>
                <a:noFill/>
              </a:ln>
              <a:effectLst/>
              <a:uLnTx/>
              <a:uFillTx/>
              <a:latin typeface="+mn-lt"/>
              <a:ea typeface="+mn-ea"/>
              <a:cs typeface="+mn-cs"/>
            </a:endParaRPr>
          </a:p>
          <a:p>
            <a:pPr marL="457200" marR="0" lvl="1" indent="-342900" algn="l" defTabSz="914400" rtl="0" eaLnBrk="1" fontAlgn="auto" latinLnBrk="0" hangingPunct="1">
              <a:lnSpc>
                <a:spcPct val="95000"/>
              </a:lnSpc>
              <a:spcBef>
                <a:spcPct val="0"/>
              </a:spcBef>
              <a:spcAft>
                <a:spcPts val="0"/>
              </a:spcAft>
              <a:buClr>
                <a:srgbClr val="FFFFFF"/>
              </a:buClr>
              <a:buSzPct val="85000"/>
              <a:buFontTx/>
              <a:buChar char="•"/>
              <a:tabLst/>
              <a:defRPr/>
            </a:pPr>
            <a:r>
              <a:rPr kumimoji="0" lang="en-US" sz="2100" b="1" i="0" u="none" strike="noStrike" kern="1200" cap="none" spc="0" normalizeH="0" baseline="0" noProof="0" dirty="0">
                <a:ln>
                  <a:noFill/>
                </a:ln>
                <a:effectLst/>
                <a:uLnTx/>
                <a:uFillTx/>
                <a:latin typeface="'courier new'" pitchFamily="34"/>
                <a:ea typeface="+mn-ea"/>
                <a:cs typeface="+mn-cs"/>
              </a:rPr>
              <a:t>Data ownership</a:t>
            </a:r>
            <a:endParaRPr kumimoji="0" lang="en-US" sz="27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Who owns your data?</a:t>
            </a:r>
            <a:endParaRPr kumimoji="0" lang="en-US" sz="23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Legality of intrusions.</a:t>
            </a:r>
            <a:endParaRPr kumimoji="0" lang="en-US" sz="2300" b="0" i="0" u="none" strike="noStrike" kern="1200" cap="none" spc="0" normalizeH="0" baseline="0" noProof="0" dirty="0">
              <a:ln>
                <a:noFill/>
              </a:ln>
              <a:effectLst/>
              <a:uLnTx/>
              <a:uFillTx/>
              <a:latin typeface="+mn-lt"/>
              <a:ea typeface="+mn-ea"/>
              <a:cs typeface="+mn-cs"/>
            </a:endParaRPr>
          </a:p>
          <a:p>
            <a:pPr marL="857250" marR="0" lvl="2" indent="-285750" algn="l" defTabSz="914400" rtl="0" eaLnBrk="1" fontAlgn="auto" latinLnBrk="0" hangingPunct="1">
              <a:lnSpc>
                <a:spcPct val="95000"/>
              </a:lnSpc>
              <a:spcBef>
                <a:spcPct val="0"/>
              </a:spcBef>
              <a:spcAft>
                <a:spcPts val="0"/>
              </a:spcAft>
              <a:buClr>
                <a:srgbClr val="FFFFFF"/>
              </a:buClr>
              <a:buSzPct val="80000"/>
              <a:buFont typeface="Courier New" pitchFamily="49" charset="0"/>
              <a:buChar char="o"/>
              <a:tabLst/>
              <a:defRPr/>
            </a:pPr>
            <a:r>
              <a:rPr kumimoji="0" lang="en-US" sz="2100" b="1" i="0" u="none" strike="noStrike" kern="1200" cap="none" spc="0" normalizeH="0" baseline="0" noProof="0" dirty="0">
                <a:ln>
                  <a:noFill/>
                </a:ln>
                <a:effectLst/>
                <a:uLnTx/>
                <a:uFillTx/>
                <a:latin typeface="'courier new'" pitchFamily="34"/>
                <a:ea typeface="+mn-ea"/>
                <a:cs typeface="+mn-cs"/>
              </a:rPr>
              <a:t>Private </a:t>
            </a:r>
            <a:r>
              <a:rPr kumimoji="0" lang="en-US" sz="2100" b="1" i="0" u="none" strike="noStrike" kern="1200" cap="none" spc="0" normalizeH="0" baseline="0" noProof="0" dirty="0" err="1">
                <a:ln>
                  <a:noFill/>
                </a:ln>
                <a:effectLst/>
                <a:uLnTx/>
                <a:uFillTx/>
                <a:latin typeface="'courier new'" pitchFamily="34"/>
                <a:ea typeface="+mn-ea"/>
                <a:cs typeface="+mn-cs"/>
              </a:rPr>
              <a:t>vs</a:t>
            </a:r>
            <a:r>
              <a:rPr kumimoji="0" lang="en-US" sz="2100" b="1" i="0" u="none" strike="noStrike" kern="1200" cap="none" spc="0" normalizeH="0" baseline="0" noProof="0" dirty="0">
                <a:ln>
                  <a:noFill/>
                </a:ln>
                <a:effectLst/>
                <a:uLnTx/>
                <a:uFillTx/>
                <a:latin typeface="'courier new'" pitchFamily="34"/>
                <a:ea typeface="+mn-ea"/>
                <a:cs typeface="+mn-cs"/>
              </a:rPr>
              <a:t> Public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D979A-A858-570B-B291-99AE7E492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189E2-F757-D409-D7E0-F5556B2991FB}"/>
              </a:ext>
            </a:extLst>
          </p:cNvPr>
          <p:cNvSpPr>
            <a:spLocks noGrp="1"/>
          </p:cNvSpPr>
          <p:nvPr>
            <p:ph type="title"/>
          </p:nvPr>
        </p:nvSpPr>
        <p:spPr/>
        <p:txBody>
          <a:bodyPr>
            <a:normAutofit/>
          </a:bodyPr>
          <a:lstStyle/>
          <a:p>
            <a:r>
              <a:rPr dirty="0"/>
              <a:t>CRM</a:t>
            </a:r>
          </a:p>
        </p:txBody>
      </p:sp>
      <p:sp>
        <p:nvSpPr>
          <p:cNvPr id="3" name="Content Placeholder 2">
            <a:extLst>
              <a:ext uri="{FF2B5EF4-FFF2-40B4-BE49-F238E27FC236}">
                <a16:creationId xmlns:a16="http://schemas.microsoft.com/office/drawing/2014/main" id="{C619AF11-32A8-1AD1-43A0-3635CCD977D0}"/>
              </a:ext>
            </a:extLst>
          </p:cNvPr>
          <p:cNvSpPr>
            <a:spLocks noGrp="1"/>
          </p:cNvSpPr>
          <p:nvPr>
            <p:ph idx="1"/>
          </p:nvPr>
        </p:nvSpPr>
        <p:spPr>
          <a:xfrm>
            <a:off x="482600" y="3657600"/>
            <a:ext cx="9753600" cy="5689600"/>
          </a:xfrm>
        </p:spPr>
        <p:txBody>
          <a:bodyPr>
            <a:normAutofit/>
          </a:bodyPr>
          <a:lstStyle/>
          <a:p>
            <a:pPr marL="40639" indent="0">
              <a:buNone/>
            </a:pPr>
            <a:r>
              <a:rPr lang="en-US" sz="2400" b="1" dirty="0"/>
              <a:t>CRM = Customer Relationship Management</a:t>
            </a:r>
            <a:endParaRPr lang="en-US" sz="2400" dirty="0"/>
          </a:p>
          <a:p>
            <a:r>
              <a:rPr lang="en-US" sz="2400" dirty="0"/>
              <a:t>A strategy + set of tools for managing a company’s interactions with customers.</a:t>
            </a:r>
          </a:p>
          <a:p>
            <a:r>
              <a:rPr lang="en-US" sz="2400" dirty="0"/>
              <a:t>Focuses on collecting, storing, and analyzing customer information to improve service, retention, and sales.</a:t>
            </a:r>
          </a:p>
          <a:p>
            <a:r>
              <a:rPr lang="en-US" sz="2400" dirty="0"/>
              <a:t>Cloud-based CRMs integrate customer support, marketing, and sales into a single platform accessible anywhere.</a:t>
            </a:r>
          </a:p>
          <a:p>
            <a:r>
              <a:rPr lang="en-US" sz="2400" b="1" dirty="0"/>
              <a:t>Examples of Popular CRMs:</a:t>
            </a:r>
            <a:r>
              <a:rPr lang="en-US" sz="2400" dirty="0"/>
              <a:t> Salesforce, Zendesk, HubSpot, Microsoft Dynamics 365.</a:t>
            </a:r>
          </a:p>
        </p:txBody>
      </p:sp>
      <p:sp>
        <p:nvSpPr>
          <p:cNvPr id="9" name="AutoShape 12">
            <a:extLst>
              <a:ext uri="{FF2B5EF4-FFF2-40B4-BE49-F238E27FC236}">
                <a16:creationId xmlns:a16="http://schemas.microsoft.com/office/drawing/2014/main" id="{4AC5B5C0-4ECF-B703-AFC8-D95A8FEB115C}"/>
              </a:ext>
            </a:extLst>
          </p:cNvPr>
          <p:cNvSpPr>
            <a:spLocks noChangeAspect="1" noChangeArrowheads="1"/>
          </p:cNvSpPr>
          <p:nvPr/>
        </p:nvSpPr>
        <p:spPr bwMode="auto">
          <a:xfrm>
            <a:off x="4927600" y="3657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81ADAA28-1C9D-6547-C4CE-28161ABC0075}"/>
              </a:ext>
            </a:extLst>
          </p:cNvPr>
          <p:cNvGrpSpPr/>
          <p:nvPr/>
        </p:nvGrpSpPr>
        <p:grpSpPr>
          <a:xfrm>
            <a:off x="2717800" y="152400"/>
            <a:ext cx="6553200" cy="3127586"/>
            <a:chOff x="2717800" y="152400"/>
            <a:chExt cx="6553200" cy="3127586"/>
          </a:xfrm>
        </p:grpSpPr>
        <p:sp>
          <p:nvSpPr>
            <p:cNvPr id="14" name="Rectangle 13">
              <a:extLst>
                <a:ext uri="{FF2B5EF4-FFF2-40B4-BE49-F238E27FC236}">
                  <a16:creationId xmlns:a16="http://schemas.microsoft.com/office/drawing/2014/main" id="{5E57A10F-5046-80FB-F4B2-C7B157CC646D}"/>
                </a:ext>
              </a:extLst>
            </p:cNvPr>
            <p:cNvSpPr/>
            <p:nvPr/>
          </p:nvSpPr>
          <p:spPr>
            <a:xfrm>
              <a:off x="2717800" y="152400"/>
              <a:ext cx="6553200" cy="2971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155461D-9CBF-D23E-5CCB-E5730A635E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4000" y="152400"/>
              <a:ext cx="6053393" cy="3127586"/>
            </a:xfrm>
            <a:prstGeom prst="rect">
              <a:avLst/>
            </a:prstGeom>
          </p:spPr>
        </p:pic>
      </p:grpSp>
    </p:spTree>
    <p:extLst>
      <p:ext uri="{BB962C8B-B14F-4D97-AF65-F5344CB8AC3E}">
        <p14:creationId xmlns:p14="http://schemas.microsoft.com/office/powerpoint/2010/main" val="3213920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Customer Contact &amp; CRM</a:t>
            </a:r>
          </a:p>
        </p:txBody>
      </p:sp>
      <p:sp>
        <p:nvSpPr>
          <p:cNvPr id="3" name="Content Placeholder 2"/>
          <p:cNvSpPr>
            <a:spLocks noGrp="1"/>
          </p:cNvSpPr>
          <p:nvPr>
            <p:ph idx="1"/>
          </p:nvPr>
        </p:nvSpPr>
        <p:spPr>
          <a:xfrm>
            <a:off x="508000" y="1778000"/>
            <a:ext cx="9753600" cy="6527800"/>
          </a:xfrm>
        </p:spPr>
        <p:txBody>
          <a:bodyPr>
            <a:normAutofit fontScale="47500" lnSpcReduction="20000"/>
          </a:bodyPr>
          <a:lstStyle/>
          <a:p>
            <a:pPr marL="40639" indent="0">
              <a:buNone/>
            </a:pPr>
            <a:r>
              <a:rPr lang="en-US" sz="6700" dirty="0"/>
              <a:t>goes beyond storing contact info — it integrates </a:t>
            </a:r>
            <a:r>
              <a:rPr lang="en-US" sz="6700" b="1" dirty="0"/>
              <a:t>real-time customer interaction data</a:t>
            </a:r>
            <a:r>
              <a:rPr lang="en-US" sz="6700" dirty="0"/>
              <a:t>:</a:t>
            </a:r>
          </a:p>
          <a:p>
            <a:r>
              <a:rPr lang="en-US" sz="5400" b="1" dirty="0"/>
              <a:t>Call Center Integration:</a:t>
            </a:r>
            <a:r>
              <a:rPr lang="en-US" sz="5400" dirty="0"/>
              <a:t> Cloud contact centers (AWS Connect, Google Contact Center AI) log calls, transcribe conversations, and push updates directly into CRM records.</a:t>
            </a:r>
            <a:br>
              <a:rPr lang="en-US" sz="5400" dirty="0"/>
            </a:br>
            <a:endParaRPr lang="en-US" sz="5400" dirty="0"/>
          </a:p>
          <a:p>
            <a:r>
              <a:rPr lang="en-US" sz="5400" b="1" dirty="0"/>
              <a:t>Chatbots + Virtual Agents:</a:t>
            </a:r>
            <a:r>
              <a:rPr lang="en-US" sz="5400" dirty="0"/>
              <a:t> Cloud AI services (Amazon Lex, Google </a:t>
            </a:r>
            <a:r>
              <a:rPr lang="en-US" sz="5400" dirty="0" err="1"/>
              <a:t>Dialogflow</a:t>
            </a:r>
            <a:r>
              <a:rPr lang="en-US" sz="5400" dirty="0"/>
              <a:t>) answer common questions, and automatically log the interaction into the CRM.</a:t>
            </a:r>
            <a:br>
              <a:rPr lang="en-US" sz="5400" dirty="0"/>
            </a:br>
            <a:endParaRPr lang="en-US" sz="5400" dirty="0"/>
          </a:p>
          <a:p>
            <a:r>
              <a:rPr lang="en-US" sz="5400" b="1" dirty="0"/>
              <a:t>Sentiment Analysis:</a:t>
            </a:r>
            <a:r>
              <a:rPr lang="en-US" sz="5400" dirty="0"/>
              <a:t> AI detects frustration or satisfaction during interactions and flags CRM entries for escalation or follow-up.</a:t>
            </a:r>
            <a:br>
              <a:rPr lang="en-US" sz="5400" dirty="0"/>
            </a:br>
            <a:endParaRPr lang="en-US" sz="5400" dirty="0"/>
          </a:p>
          <a:p>
            <a:r>
              <a:rPr lang="en-US" sz="5400" b="1" dirty="0"/>
              <a:t>Unified View:</a:t>
            </a:r>
            <a:r>
              <a:rPr lang="en-US" sz="5400" dirty="0"/>
              <a:t> Customer history, preferences, and prior support cases are instantly available to agents via CRM dashboards.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EA2B4-2E8F-604F-1C88-622754501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F4E0-D2AD-3648-B764-AC8A0D359E37}"/>
              </a:ext>
            </a:extLst>
          </p:cNvPr>
          <p:cNvSpPr>
            <a:spLocks noGrp="1"/>
          </p:cNvSpPr>
          <p:nvPr>
            <p:ph type="title"/>
          </p:nvPr>
        </p:nvSpPr>
        <p:spPr/>
        <p:txBody>
          <a:bodyPr>
            <a:normAutofit/>
          </a:bodyPr>
          <a:lstStyle/>
          <a:p>
            <a:r>
              <a:rPr lang="en-US" dirty="0"/>
              <a:t>Some example services</a:t>
            </a:r>
            <a:endParaRPr dirty="0"/>
          </a:p>
        </p:txBody>
      </p:sp>
      <p:sp>
        <p:nvSpPr>
          <p:cNvPr id="3" name="Content Placeholder 2">
            <a:extLst>
              <a:ext uri="{FF2B5EF4-FFF2-40B4-BE49-F238E27FC236}">
                <a16:creationId xmlns:a16="http://schemas.microsoft.com/office/drawing/2014/main" id="{6E332C5D-3ACE-9EA6-775C-FBC563E29FD7}"/>
              </a:ext>
            </a:extLst>
          </p:cNvPr>
          <p:cNvSpPr>
            <a:spLocks noGrp="1"/>
          </p:cNvSpPr>
          <p:nvPr>
            <p:ph idx="1"/>
          </p:nvPr>
        </p:nvSpPr>
        <p:spPr>
          <a:xfrm>
            <a:off x="508000" y="1778000"/>
            <a:ext cx="9753600" cy="5689600"/>
          </a:xfrm>
        </p:spPr>
        <p:txBody>
          <a:bodyPr>
            <a:normAutofit fontScale="62500" lnSpcReduction="20000"/>
          </a:bodyPr>
          <a:lstStyle/>
          <a:p>
            <a:pPr marL="40639" indent="0">
              <a:buNone/>
            </a:pPr>
            <a:r>
              <a:rPr sz="5100" b="1" dirty="0"/>
              <a:t>AWS Connect:</a:t>
            </a:r>
          </a:p>
          <a:p>
            <a:pPr marL="40639" indent="0">
              <a:buNone/>
            </a:pPr>
            <a:r>
              <a:rPr dirty="0"/>
              <a:t>• Cloud contact center with Lex (chatbots).</a:t>
            </a:r>
          </a:p>
          <a:p>
            <a:pPr marL="40639" indent="0">
              <a:buNone/>
            </a:pPr>
            <a:br>
              <a:rPr lang="en-US" dirty="0"/>
            </a:br>
            <a:r>
              <a:rPr dirty="0"/>
              <a:t>Use Case (Airline Support): Passenger calls airline → Lex IVR handles routine tasks → Connect routes to agent with CRM context.</a:t>
            </a:r>
          </a:p>
          <a:p>
            <a:pPr marL="40639" indent="0">
              <a:buNone/>
            </a:pPr>
            <a:endParaRPr dirty="0"/>
          </a:p>
          <a:p>
            <a:pPr marL="40639" indent="0">
              <a:buNone/>
            </a:pPr>
            <a:r>
              <a:rPr sz="5100" b="1" dirty="0"/>
              <a:t>Google Contact Center AI:</a:t>
            </a:r>
          </a:p>
          <a:p>
            <a:pPr marL="40639" indent="0">
              <a:buNone/>
            </a:pPr>
            <a:r>
              <a:rPr dirty="0"/>
              <a:t>• </a:t>
            </a:r>
            <a:r>
              <a:rPr dirty="0" err="1"/>
              <a:t>Dialogflow</a:t>
            </a:r>
            <a:r>
              <a:rPr dirty="0"/>
              <a:t> bots, Agent Assist, sentiment analysis.</a:t>
            </a:r>
          </a:p>
          <a:p>
            <a:pPr marL="40639" indent="0">
              <a:buNone/>
            </a:pPr>
            <a:br>
              <a:rPr lang="en-US" dirty="0"/>
            </a:br>
            <a:r>
              <a:rPr dirty="0"/>
              <a:t>Use Case (Bank Chatbot): Virtual agent answers balance inquiries. If customer shows frustration, escalates to human agent.</a:t>
            </a:r>
          </a:p>
          <a:p>
            <a:pPr marL="40639" indent="0">
              <a:buNone/>
            </a:pPr>
            <a:endParaRPr dirty="0"/>
          </a:p>
          <a:p>
            <a:pPr marL="40639" indent="0">
              <a:buNone/>
            </a:pPr>
            <a:r>
              <a:rPr sz="5100" b="1" dirty="0"/>
              <a:t>Integration with SaaS CRMs:</a:t>
            </a:r>
          </a:p>
          <a:p>
            <a:pPr marL="40639" indent="0">
              <a:buNone/>
            </a:pPr>
            <a:r>
              <a:rPr dirty="0"/>
              <a:t>• Salesforce, Zendesk.</a:t>
            </a:r>
          </a:p>
          <a:p>
            <a:pPr marL="40639" indent="0">
              <a:buNone/>
            </a:pPr>
            <a:br>
              <a:rPr lang="en-US" dirty="0"/>
            </a:br>
            <a:r>
              <a:rPr dirty="0"/>
              <a:t>Use Case (Retailer): AWS Connect logs automatically update Salesforce with call transcripts and customer data.</a:t>
            </a:r>
          </a:p>
        </p:txBody>
      </p:sp>
    </p:spTree>
    <p:extLst>
      <p:ext uri="{BB962C8B-B14F-4D97-AF65-F5344CB8AC3E}">
        <p14:creationId xmlns:p14="http://schemas.microsoft.com/office/powerpoint/2010/main" val="4228769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C8D7A-35B0-78B3-2D75-08B232BD5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4109C-8014-311B-EFE8-F30502D5D30B}"/>
              </a:ext>
            </a:extLst>
          </p:cNvPr>
          <p:cNvSpPr>
            <a:spLocks noGrp="1"/>
          </p:cNvSpPr>
          <p:nvPr>
            <p:ph type="title"/>
          </p:nvPr>
        </p:nvSpPr>
        <p:spPr/>
        <p:txBody>
          <a:bodyPr/>
          <a:lstStyle/>
          <a:p>
            <a:r>
              <a:rPr lang="en-US" dirty="0"/>
              <a:t>More…  Analytics &amp; Observability Services</a:t>
            </a:r>
          </a:p>
        </p:txBody>
      </p:sp>
    </p:spTree>
    <p:extLst>
      <p:ext uri="{BB962C8B-B14F-4D97-AF65-F5344CB8AC3E}">
        <p14:creationId xmlns:p14="http://schemas.microsoft.com/office/powerpoint/2010/main" val="1402512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DB58-A362-4C9A-BC08-492868A313D2}"/>
              </a:ext>
            </a:extLst>
          </p:cNvPr>
          <p:cNvSpPr>
            <a:spLocks noGrp="1"/>
          </p:cNvSpPr>
          <p:nvPr>
            <p:ph type="title"/>
          </p:nvPr>
        </p:nvSpPr>
        <p:spPr/>
        <p:txBody>
          <a:bodyPr>
            <a:normAutofit fontScale="90000"/>
          </a:bodyPr>
          <a:lstStyle/>
          <a:p>
            <a:r>
              <a:rPr lang="en-US" b="1" dirty="0"/>
              <a:t>What is Observability?</a:t>
            </a:r>
            <a:br>
              <a:rPr lang="en-US" b="1" dirty="0"/>
            </a:br>
            <a:endParaRPr lang="en-US" dirty="0"/>
          </a:p>
        </p:txBody>
      </p:sp>
      <p:sp>
        <p:nvSpPr>
          <p:cNvPr id="3" name="Content Placeholder 2">
            <a:extLst>
              <a:ext uri="{FF2B5EF4-FFF2-40B4-BE49-F238E27FC236}">
                <a16:creationId xmlns:a16="http://schemas.microsoft.com/office/drawing/2014/main" id="{69D7B1AC-31DA-5951-A921-21083053D47F}"/>
              </a:ext>
            </a:extLst>
          </p:cNvPr>
          <p:cNvSpPr>
            <a:spLocks noGrp="1"/>
          </p:cNvSpPr>
          <p:nvPr>
            <p:ph idx="1"/>
          </p:nvPr>
        </p:nvSpPr>
        <p:spPr>
          <a:xfrm>
            <a:off x="508000" y="1778000"/>
            <a:ext cx="8915400" cy="5384800"/>
          </a:xfrm>
        </p:spPr>
        <p:txBody>
          <a:bodyPr>
            <a:normAutofit fontScale="92500" lnSpcReduction="20000"/>
          </a:bodyPr>
          <a:lstStyle/>
          <a:p>
            <a:pPr marL="40639" indent="0">
              <a:buNone/>
            </a:pPr>
            <a:r>
              <a:rPr lang="en-US" dirty="0"/>
              <a:t>The ability to understand a system’s internal state by collecting, correlating, and analyzing telemetry data (logs, metrics, traces).</a:t>
            </a:r>
          </a:p>
          <a:p>
            <a:r>
              <a:rPr lang="en-US" dirty="0"/>
              <a:t>Goes beyond monitoring: focuses on </a:t>
            </a:r>
            <a:r>
              <a:rPr lang="en-US" b="1" dirty="0"/>
              <a:t>why something is happening</a:t>
            </a:r>
            <a:r>
              <a:rPr lang="en-US" dirty="0"/>
              <a:t>, not just </a:t>
            </a:r>
            <a:r>
              <a:rPr lang="en-US" b="1" dirty="0"/>
              <a:t>what</a:t>
            </a:r>
            <a:r>
              <a:rPr lang="en-US" dirty="0"/>
              <a:t> is happening.</a:t>
            </a:r>
          </a:p>
          <a:p>
            <a:r>
              <a:rPr lang="en-US" dirty="0"/>
              <a:t>Core Pillars:</a:t>
            </a:r>
          </a:p>
          <a:p>
            <a:pPr lvl="1"/>
            <a:r>
              <a:rPr lang="en-US" b="1" dirty="0"/>
              <a:t>Metrics</a:t>
            </a:r>
            <a:r>
              <a:rPr lang="en-US" dirty="0"/>
              <a:t> (numerical time-series data, e.g., CPU %, request latency).</a:t>
            </a:r>
          </a:p>
          <a:p>
            <a:pPr lvl="1"/>
            <a:r>
              <a:rPr lang="en-US" b="1" dirty="0"/>
              <a:t>Logs</a:t>
            </a:r>
            <a:r>
              <a:rPr lang="en-US" dirty="0"/>
              <a:t> (text records of events, e.g., errors, transactions).</a:t>
            </a:r>
          </a:p>
          <a:p>
            <a:pPr lvl="1"/>
            <a:r>
              <a:rPr lang="en-US" b="1" dirty="0"/>
              <a:t>Traces</a:t>
            </a:r>
            <a:r>
              <a:rPr lang="en-US" dirty="0"/>
              <a:t> (end-to-end record of a request across multiple services).</a:t>
            </a:r>
          </a:p>
          <a:p>
            <a:endParaRPr lang="en-US" dirty="0"/>
          </a:p>
        </p:txBody>
      </p:sp>
    </p:spTree>
    <p:extLst>
      <p:ext uri="{BB962C8B-B14F-4D97-AF65-F5344CB8AC3E}">
        <p14:creationId xmlns:p14="http://schemas.microsoft.com/office/powerpoint/2010/main" val="859189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Analytics &amp; Observability Services</a:t>
            </a:r>
          </a:p>
        </p:txBody>
      </p:sp>
      <p:sp>
        <p:nvSpPr>
          <p:cNvPr id="3" name="Content Placeholder 2"/>
          <p:cNvSpPr>
            <a:spLocks noGrp="1"/>
          </p:cNvSpPr>
          <p:nvPr>
            <p:ph idx="1"/>
          </p:nvPr>
        </p:nvSpPr>
        <p:spPr>
          <a:xfrm>
            <a:off x="508000" y="1778000"/>
            <a:ext cx="9372600" cy="5842000"/>
          </a:xfrm>
        </p:spPr>
        <p:txBody>
          <a:bodyPr>
            <a:normAutofit fontScale="55000" lnSpcReduction="20000"/>
          </a:bodyPr>
          <a:lstStyle/>
          <a:p>
            <a:pPr marL="40639" indent="0">
              <a:buNone/>
            </a:pPr>
            <a:r>
              <a:rPr sz="5100" b="1" dirty="0"/>
              <a:t>AWS CloudWatch + X-Ray:</a:t>
            </a:r>
          </a:p>
          <a:p>
            <a:pPr marL="40639" indent="0">
              <a:buNone/>
            </a:pPr>
            <a:r>
              <a:rPr dirty="0"/>
              <a:t>• Metrics, logs, alarms, distributed tracing.</a:t>
            </a:r>
          </a:p>
          <a:p>
            <a:pPr marL="40639" indent="0">
              <a:buNone/>
            </a:pPr>
            <a:br>
              <a:rPr lang="en-US" dirty="0"/>
            </a:br>
            <a:r>
              <a:rPr dirty="0"/>
              <a:t>Use Case (E-commerce): Monitor checkout latency. Alarm triggers rollback if latency &gt;2s.</a:t>
            </a:r>
          </a:p>
          <a:p>
            <a:pPr marL="40639" indent="0">
              <a:buNone/>
            </a:pPr>
            <a:endParaRPr dirty="0"/>
          </a:p>
          <a:p>
            <a:pPr marL="40639" indent="0">
              <a:buNone/>
            </a:pPr>
            <a:r>
              <a:rPr sz="5100" b="1" dirty="0"/>
              <a:t>Google Cloud Monitoring/Logging:</a:t>
            </a:r>
          </a:p>
          <a:p>
            <a:pPr marL="40639" indent="0">
              <a:buNone/>
            </a:pPr>
            <a:r>
              <a:rPr dirty="0"/>
              <a:t>• GCP-native observability.</a:t>
            </a:r>
          </a:p>
          <a:p>
            <a:pPr marL="40639" indent="0">
              <a:buNone/>
            </a:pPr>
            <a:br>
              <a:rPr lang="en-US" dirty="0"/>
            </a:br>
            <a:r>
              <a:rPr dirty="0"/>
              <a:t>Use Case (Gaming): Detects player traffic spikes, auto-scales servers.</a:t>
            </a:r>
          </a:p>
          <a:p>
            <a:pPr marL="40639" indent="0">
              <a:buNone/>
            </a:pPr>
            <a:endParaRPr dirty="0"/>
          </a:p>
          <a:p>
            <a:pPr marL="40639" indent="0">
              <a:buNone/>
            </a:pPr>
            <a:r>
              <a:rPr sz="5100" b="1" dirty="0"/>
              <a:t>Azure Monitor + App Insights:</a:t>
            </a:r>
          </a:p>
          <a:p>
            <a:pPr marL="40639" indent="0">
              <a:buNone/>
            </a:pPr>
            <a:r>
              <a:rPr dirty="0"/>
              <a:t>• Deep integration with Microsoft stack.</a:t>
            </a:r>
          </a:p>
          <a:p>
            <a:pPr marL="40639" indent="0">
              <a:buNone/>
            </a:pPr>
            <a:r>
              <a:rPr dirty="0"/>
              <a:t>Use Case (Enterprise): Tracks SQL DB deadlocks and .NET performance issues.</a:t>
            </a:r>
          </a:p>
          <a:p>
            <a:pPr marL="40639" indent="0">
              <a:buNone/>
            </a:pPr>
            <a:endParaRPr dirty="0"/>
          </a:p>
          <a:p>
            <a:pPr marL="40639" indent="0">
              <a:buNone/>
            </a:pPr>
            <a:r>
              <a:rPr sz="5100" b="1" dirty="0"/>
              <a:t>AIOps Advisors:</a:t>
            </a:r>
          </a:p>
          <a:p>
            <a:pPr marL="40639" indent="0">
              <a:buNone/>
            </a:pPr>
            <a:r>
              <a:rPr dirty="0"/>
              <a:t>• AWS Trusted Advisor flags underutilized resources/security gaps.</a:t>
            </a:r>
          </a:p>
          <a:p>
            <a:pPr marL="40639" indent="0">
              <a:buNone/>
            </a:pPr>
            <a:br>
              <a:rPr lang="en-US" dirty="0"/>
            </a:br>
            <a:r>
              <a:rPr dirty="0"/>
              <a:t>Use Case (University Project): GPU instance left running, flagged before big costs accrue.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AWS Observability Services</a:t>
            </a:r>
          </a:p>
        </p:txBody>
      </p:sp>
      <p:sp>
        <p:nvSpPr>
          <p:cNvPr id="3" name="Content Placeholder 2"/>
          <p:cNvSpPr>
            <a:spLocks noGrp="1"/>
          </p:cNvSpPr>
          <p:nvPr>
            <p:ph idx="1"/>
          </p:nvPr>
        </p:nvSpPr>
        <p:spPr>
          <a:xfrm>
            <a:off x="508000" y="1778000"/>
            <a:ext cx="9906000" cy="5461000"/>
          </a:xfrm>
        </p:spPr>
        <p:txBody>
          <a:bodyPr>
            <a:normAutofit lnSpcReduction="10000"/>
          </a:bodyPr>
          <a:lstStyle/>
          <a:p>
            <a:pPr marL="40639" indent="0">
              <a:buNone/>
            </a:pPr>
            <a:r>
              <a:rPr dirty="0"/>
              <a:t>• CloudWatch: Metrics, alarms, dashboards, logs</a:t>
            </a:r>
          </a:p>
          <a:p>
            <a:pPr marL="40639" indent="0">
              <a:buNone/>
            </a:pPr>
            <a:r>
              <a:rPr dirty="0"/>
              <a:t>• X-Ray: Distributed tracing for microservices</a:t>
            </a:r>
          </a:p>
          <a:p>
            <a:pPr marL="40639" indent="0">
              <a:buNone/>
            </a:pPr>
            <a:r>
              <a:rPr dirty="0"/>
              <a:t>• Trusted Advisor: Cost, performance, security recommendations</a:t>
            </a:r>
          </a:p>
          <a:p>
            <a:pPr marL="40639" indent="0">
              <a:buNone/>
            </a:pPr>
            <a:r>
              <a:rPr dirty="0"/>
              <a:t>• AWS Shield: DDoS protection</a:t>
            </a:r>
          </a:p>
          <a:p>
            <a:pPr marL="40639" indent="0">
              <a:buNone/>
            </a:pPr>
            <a:endParaRPr dirty="0"/>
          </a:p>
          <a:p>
            <a:pPr marL="40639" indent="0">
              <a:buNone/>
            </a:pPr>
            <a:r>
              <a:rPr b="1" dirty="0"/>
              <a:t>Example:</a:t>
            </a:r>
          </a:p>
          <a:p>
            <a:pPr marL="40639" indent="0">
              <a:buNone/>
            </a:pPr>
            <a:r>
              <a:rPr dirty="0"/>
              <a:t>Online store tracks checkout latency in CloudWatch. If p95 latency &gt;2s, alarm triggers Lambda rollback.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Google Cloud Observability Services</a:t>
            </a:r>
          </a:p>
        </p:txBody>
      </p:sp>
      <p:sp>
        <p:nvSpPr>
          <p:cNvPr id="3" name="Content Placeholder 2"/>
          <p:cNvSpPr>
            <a:spLocks noGrp="1"/>
          </p:cNvSpPr>
          <p:nvPr>
            <p:ph idx="1"/>
          </p:nvPr>
        </p:nvSpPr>
        <p:spPr>
          <a:xfrm>
            <a:off x="203200" y="1778000"/>
            <a:ext cx="9906000" cy="5080000"/>
          </a:xfrm>
        </p:spPr>
        <p:txBody>
          <a:bodyPr>
            <a:normAutofit fontScale="85000" lnSpcReduction="10000"/>
          </a:bodyPr>
          <a:lstStyle/>
          <a:p>
            <a:pPr marL="40639" indent="0">
              <a:buNone/>
            </a:pPr>
            <a:r>
              <a:rPr dirty="0"/>
              <a:t>• Cloud Monitoring (</a:t>
            </a:r>
            <a:r>
              <a:rPr dirty="0" err="1"/>
              <a:t>Stackdriver</a:t>
            </a:r>
            <a:r>
              <a:rPr dirty="0"/>
              <a:t>): Unified metrics dashboards</a:t>
            </a:r>
          </a:p>
          <a:p>
            <a:pPr marL="40639" indent="0">
              <a:buNone/>
            </a:pPr>
            <a:r>
              <a:rPr dirty="0"/>
              <a:t>• Cloud Logging: Centralized log storage, export to </a:t>
            </a:r>
            <a:r>
              <a:rPr dirty="0" err="1"/>
              <a:t>BigQuery</a:t>
            </a:r>
            <a:endParaRPr dirty="0"/>
          </a:p>
          <a:p>
            <a:pPr marL="40639" indent="0">
              <a:buNone/>
            </a:pPr>
            <a:r>
              <a:rPr dirty="0"/>
              <a:t>• Cloud Trace &amp; Profiler: Distributed tracing and code profiling</a:t>
            </a:r>
          </a:p>
          <a:p>
            <a:pPr marL="40639" indent="0">
              <a:buNone/>
            </a:pPr>
            <a:r>
              <a:rPr dirty="0"/>
              <a:t>• Error Reporting: Aggregates and alerts on app errors</a:t>
            </a:r>
          </a:p>
          <a:p>
            <a:pPr marL="40639" indent="0">
              <a:buNone/>
            </a:pPr>
            <a:endParaRPr dirty="0"/>
          </a:p>
          <a:p>
            <a:pPr marL="40639" indent="0">
              <a:buNone/>
            </a:pPr>
            <a:r>
              <a:rPr sz="4100" b="1" dirty="0"/>
              <a:t>Example:</a:t>
            </a:r>
          </a:p>
          <a:p>
            <a:pPr marL="40639" indent="0">
              <a:buNone/>
            </a:pPr>
            <a:r>
              <a:rPr dirty="0"/>
              <a:t>Gaming company monitors global latency. Spikes in Asia trigger autoscaling of instances in asia-east1 region.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Azure Observability Services</a:t>
            </a:r>
          </a:p>
        </p:txBody>
      </p:sp>
      <p:sp>
        <p:nvSpPr>
          <p:cNvPr id="3" name="Content Placeholder 2"/>
          <p:cNvSpPr>
            <a:spLocks noGrp="1"/>
          </p:cNvSpPr>
          <p:nvPr>
            <p:ph idx="1"/>
          </p:nvPr>
        </p:nvSpPr>
        <p:spPr>
          <a:xfrm>
            <a:off x="508000" y="1778000"/>
            <a:ext cx="9296400" cy="5028848"/>
          </a:xfrm>
        </p:spPr>
        <p:txBody>
          <a:bodyPr>
            <a:normAutofit fontScale="92500" lnSpcReduction="10000"/>
          </a:bodyPr>
          <a:lstStyle/>
          <a:p>
            <a:pPr marL="40639" indent="0">
              <a:buNone/>
            </a:pPr>
            <a:r>
              <a:rPr dirty="0"/>
              <a:t>• Azure Monitor: Metrics and logs for apps and infra</a:t>
            </a:r>
          </a:p>
          <a:p>
            <a:pPr marL="40639" indent="0">
              <a:buNone/>
            </a:pPr>
            <a:r>
              <a:rPr dirty="0"/>
              <a:t>• Application Insights: App telemetry, exceptions, dependency calls</a:t>
            </a:r>
          </a:p>
          <a:p>
            <a:pPr marL="40639" indent="0">
              <a:buNone/>
            </a:pPr>
            <a:r>
              <a:rPr dirty="0"/>
              <a:t>• Azure Advisor: Optimization recommendations for cost, reliability</a:t>
            </a:r>
          </a:p>
          <a:p>
            <a:pPr marL="40639" indent="0">
              <a:buNone/>
            </a:pPr>
            <a:endParaRPr dirty="0"/>
          </a:p>
          <a:p>
            <a:pPr marL="40639" indent="0">
              <a:buNone/>
            </a:pPr>
            <a:r>
              <a:rPr b="1" dirty="0"/>
              <a:t>Example:</a:t>
            </a:r>
          </a:p>
          <a:p>
            <a:pPr marL="40639" indent="0">
              <a:buNone/>
            </a:pPr>
            <a:r>
              <a:rPr dirty="0"/>
              <a:t>Financial app uses Application Insights to trace failed transactions, finding a bottleneck in SQL stored procedure.</a:t>
            </a:r>
          </a:p>
        </p:txBody>
      </p:sp>
      <p:sp>
        <p:nvSpPr>
          <p:cNvPr id="4" name="TextBox 3">
            <a:extLst>
              <a:ext uri="{FF2B5EF4-FFF2-40B4-BE49-F238E27FC236}">
                <a16:creationId xmlns:a16="http://schemas.microsoft.com/office/drawing/2014/main" id="{62471D3E-BA21-F17E-30CF-4713C38F3BFE}"/>
              </a:ext>
            </a:extLst>
          </p:cNvPr>
          <p:cNvSpPr txBox="1"/>
          <p:nvPr/>
        </p:nvSpPr>
        <p:spPr>
          <a:xfrm>
            <a:off x="201157" y="6861143"/>
            <a:ext cx="10012677" cy="461665"/>
          </a:xfrm>
          <a:prstGeom prst="rect">
            <a:avLst/>
          </a:prstGeom>
          <a:solidFill>
            <a:srgbClr val="0070C0"/>
          </a:solidFill>
        </p:spPr>
        <p:txBody>
          <a:bodyPr wrap="none" rtlCol="0">
            <a:spAutoFit/>
          </a:bodyPr>
          <a:lstStyle/>
          <a:p>
            <a:r>
              <a:rPr lang="en-US" b="1" dirty="0"/>
              <a:t>telemetry</a:t>
            </a:r>
            <a:r>
              <a:rPr lang="en-US" dirty="0"/>
              <a:t> is the </a:t>
            </a:r>
            <a:r>
              <a:rPr lang="en-US" b="1" dirty="0"/>
              <a:t>automated collection and transmission of data</a:t>
            </a:r>
            <a:r>
              <a:rPr lang="en-US" dirty="0"/>
              <a:t> from systems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Observability Matters</a:t>
            </a:r>
          </a:p>
        </p:txBody>
      </p:sp>
      <p:sp>
        <p:nvSpPr>
          <p:cNvPr id="3" name="Content Placeholder 2"/>
          <p:cNvSpPr>
            <a:spLocks noGrp="1"/>
          </p:cNvSpPr>
          <p:nvPr>
            <p:ph idx="1"/>
          </p:nvPr>
        </p:nvSpPr>
        <p:spPr/>
        <p:txBody>
          <a:bodyPr>
            <a:normAutofit fontScale="92500" lnSpcReduction="10000"/>
          </a:bodyPr>
          <a:lstStyle/>
          <a:p>
            <a:pPr marL="40639" indent="0">
              <a:buNone/>
            </a:pPr>
            <a:r>
              <a:rPr dirty="0"/>
              <a:t>• Reliability: Detect issues before customers notice</a:t>
            </a:r>
          </a:p>
          <a:p>
            <a:pPr marL="40639" indent="0">
              <a:buNone/>
            </a:pPr>
            <a:r>
              <a:rPr dirty="0"/>
              <a:t>• Cost Management: Identify idle/overprovisioned resources</a:t>
            </a:r>
          </a:p>
          <a:p>
            <a:pPr marL="40639" indent="0">
              <a:buNone/>
            </a:pPr>
            <a:r>
              <a:rPr dirty="0"/>
              <a:t>• Security: Spot anomalies and intrusions</a:t>
            </a:r>
          </a:p>
          <a:p>
            <a:pPr marL="40639" indent="0">
              <a:buNone/>
            </a:pPr>
            <a:r>
              <a:rPr dirty="0"/>
              <a:t>• Business Insight: Track KPIs alongside system health</a:t>
            </a:r>
          </a:p>
          <a:p>
            <a:pPr marL="40639" indent="0">
              <a:buNone/>
            </a:pPr>
            <a:endParaRPr dirty="0"/>
          </a:p>
          <a:p>
            <a:pPr marL="40639" indent="0">
              <a:buNone/>
            </a:pPr>
            <a:r>
              <a:rPr dirty="0"/>
              <a:t>Observability = essential for resilient, efficient, secure cloud systems.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cloud concepts</a:t>
            </a:r>
          </a:p>
        </p:txBody>
      </p:sp>
      <p:sp>
        <p:nvSpPr>
          <p:cNvPr id="3" name="Content Placeholder 2"/>
          <p:cNvSpPr>
            <a:spLocks noGrp="1"/>
          </p:cNvSpPr>
          <p:nvPr>
            <p:ph idx="1"/>
          </p:nvPr>
        </p:nvSpPr>
        <p:spPr/>
        <p:txBody>
          <a:bodyPr>
            <a:normAutofit/>
          </a:bodyPr>
          <a:lstStyle/>
          <a:p>
            <a:r>
              <a:rPr lang="en-US" dirty="0"/>
              <a:t>Universal Access</a:t>
            </a:r>
          </a:p>
          <a:p>
            <a:r>
              <a:rPr lang="en-US" dirty="0"/>
              <a:t> Scalable Services</a:t>
            </a:r>
          </a:p>
          <a:p>
            <a:r>
              <a:rPr lang="en-US" dirty="0"/>
              <a:t> Infrastructure managing the scaling, not applications</a:t>
            </a:r>
          </a:p>
          <a:p>
            <a:r>
              <a:rPr lang="en-US" dirty="0"/>
              <a:t> Elasticity: Expenses only incurred when they are needed</a:t>
            </a:r>
          </a:p>
          <a:p>
            <a:pPr lvl="1"/>
            <a:r>
              <a:rPr lang="en-US" dirty="0"/>
              <a:t>New Application Service Models</a:t>
            </a:r>
          </a:p>
          <a:p>
            <a:pPr lvl="1"/>
            <a:r>
              <a:rPr lang="pt-BR" dirty="0"/>
              <a:t>XaaS = X as a Service</a:t>
            </a:r>
          </a:p>
          <a:p>
            <a:pPr lvl="1"/>
            <a:r>
              <a:rPr lang="en-US" dirty="0"/>
              <a:t>Pay-as-you-go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54B7-CB99-F536-D868-CE4679991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4646C-720C-677B-1873-89770BD6B297}"/>
              </a:ext>
            </a:extLst>
          </p:cNvPr>
          <p:cNvSpPr>
            <a:spLocks noGrp="1"/>
          </p:cNvSpPr>
          <p:nvPr>
            <p:ph type="title"/>
          </p:nvPr>
        </p:nvSpPr>
        <p:spPr/>
        <p:txBody>
          <a:bodyPr/>
          <a:lstStyle/>
          <a:p>
            <a:r>
              <a:rPr lang="en-US" dirty="0"/>
              <a:t>More…  Communication Services</a:t>
            </a:r>
          </a:p>
        </p:txBody>
      </p:sp>
    </p:spTree>
    <p:extLst>
      <p:ext uri="{BB962C8B-B14F-4D97-AF65-F5344CB8AC3E}">
        <p14:creationId xmlns:p14="http://schemas.microsoft.com/office/powerpoint/2010/main" val="2712124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Why Communication Services Matter</a:t>
            </a:r>
          </a:p>
        </p:txBody>
      </p:sp>
      <p:sp>
        <p:nvSpPr>
          <p:cNvPr id="3" name="Content Placeholder 2"/>
          <p:cNvSpPr>
            <a:spLocks noGrp="1"/>
          </p:cNvSpPr>
          <p:nvPr>
            <p:ph idx="1"/>
          </p:nvPr>
        </p:nvSpPr>
        <p:spPr>
          <a:xfrm>
            <a:off x="508000" y="1778000"/>
            <a:ext cx="9982200" cy="5842000"/>
          </a:xfrm>
        </p:spPr>
        <p:txBody>
          <a:bodyPr>
            <a:normAutofit/>
          </a:bodyPr>
          <a:lstStyle/>
          <a:p>
            <a:pPr marL="40639" indent="0">
              <a:buNone/>
            </a:pPr>
            <a:r>
              <a:rPr dirty="0"/>
              <a:t>• Apps today need real-time voice, video, chat, SMS, push notifications.</a:t>
            </a:r>
            <a:br>
              <a:rPr lang="en-US" dirty="0"/>
            </a:br>
            <a:endParaRPr dirty="0"/>
          </a:p>
          <a:p>
            <a:pPr marL="40639" indent="0">
              <a:buNone/>
            </a:pPr>
            <a:r>
              <a:rPr dirty="0"/>
              <a:t>• Cloud providers offer APIs/SDKs so developers don’t need to build telecom systems.</a:t>
            </a:r>
            <a:br>
              <a:rPr lang="en-US" dirty="0"/>
            </a:br>
            <a:endParaRPr dirty="0"/>
          </a:p>
          <a:p>
            <a:pPr marL="40639" indent="0">
              <a:buNone/>
            </a:pPr>
            <a:r>
              <a:rPr b="1" dirty="0"/>
              <a:t>Benefits:</a:t>
            </a:r>
          </a:p>
          <a:p>
            <a:pPr marL="40639" indent="0">
              <a:buNone/>
            </a:pPr>
            <a:r>
              <a:rPr dirty="0"/>
              <a:t>   </a:t>
            </a:r>
            <a:r>
              <a:rPr sz="2800" dirty="0"/>
              <a:t>– Scalability: millions of concurrent users</a:t>
            </a:r>
          </a:p>
          <a:p>
            <a:pPr marL="40639" indent="0">
              <a:buNone/>
            </a:pPr>
            <a:r>
              <a:rPr sz="2800" dirty="0"/>
              <a:t>   – Security: encryption, compliance (HIPAA, GDPR)</a:t>
            </a:r>
          </a:p>
          <a:p>
            <a:pPr marL="40639" indent="0">
              <a:buNone/>
            </a:pPr>
            <a:r>
              <a:rPr sz="2800" dirty="0"/>
              <a:t>   – Global reach: SMS, video conferencing across regions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26905"/>
            <a:ext cx="8297333" cy="1270000"/>
          </a:xfrm>
        </p:spPr>
        <p:txBody>
          <a:bodyPr/>
          <a:lstStyle/>
          <a:p>
            <a:r>
              <a:rPr dirty="0"/>
              <a:t>AWS Chime</a:t>
            </a:r>
          </a:p>
        </p:txBody>
      </p:sp>
      <p:sp>
        <p:nvSpPr>
          <p:cNvPr id="3" name="Content Placeholder 2"/>
          <p:cNvSpPr>
            <a:spLocks noGrp="1"/>
          </p:cNvSpPr>
          <p:nvPr>
            <p:ph idx="1"/>
          </p:nvPr>
        </p:nvSpPr>
        <p:spPr>
          <a:xfrm>
            <a:off x="508000" y="1777999"/>
            <a:ext cx="9448800" cy="5715095"/>
          </a:xfrm>
        </p:spPr>
        <p:txBody>
          <a:bodyPr>
            <a:normAutofit fontScale="85000" lnSpcReduction="20000"/>
          </a:bodyPr>
          <a:lstStyle/>
          <a:p>
            <a:pPr marL="40639" indent="0">
              <a:buNone/>
            </a:pPr>
            <a:r>
              <a:rPr dirty="0"/>
              <a:t>API/SDK for </a:t>
            </a:r>
            <a:br>
              <a:rPr lang="en-US" dirty="0"/>
            </a:br>
            <a:r>
              <a:rPr dirty="0"/>
              <a:t>embedding real-time </a:t>
            </a:r>
            <a:br>
              <a:rPr lang="en-US" dirty="0"/>
            </a:br>
            <a:r>
              <a:rPr dirty="0"/>
              <a:t>voice, video, and chat </a:t>
            </a:r>
            <a:br>
              <a:rPr lang="en-US" dirty="0"/>
            </a:br>
            <a:r>
              <a:rPr dirty="0"/>
              <a:t>into applications.</a:t>
            </a:r>
          </a:p>
          <a:p>
            <a:pPr marL="40639" indent="0">
              <a:buNone/>
            </a:pPr>
            <a:endParaRPr dirty="0"/>
          </a:p>
          <a:p>
            <a:pPr marL="40639" indent="0">
              <a:buNone/>
            </a:pPr>
            <a:r>
              <a:rPr b="1" dirty="0"/>
              <a:t>Features:</a:t>
            </a:r>
          </a:p>
          <a:p>
            <a:pPr marL="40639" indent="0">
              <a:buNone/>
            </a:pPr>
            <a:r>
              <a:rPr dirty="0"/>
              <a:t>• Secure, encrypted communication</a:t>
            </a:r>
          </a:p>
          <a:p>
            <a:pPr marL="40639" indent="0">
              <a:buNone/>
            </a:pPr>
            <a:r>
              <a:rPr dirty="0"/>
              <a:t>• PSTN (phone) integration</a:t>
            </a:r>
          </a:p>
          <a:p>
            <a:pPr marL="40639" indent="0">
              <a:buNone/>
            </a:pPr>
            <a:r>
              <a:rPr dirty="0"/>
              <a:t>• Recording &amp; media pipelines</a:t>
            </a:r>
          </a:p>
          <a:p>
            <a:pPr marL="40639" indent="0">
              <a:buNone/>
            </a:pPr>
            <a:endParaRPr dirty="0"/>
          </a:p>
          <a:p>
            <a:pPr marL="40639" indent="0">
              <a:buNone/>
            </a:pPr>
            <a:r>
              <a:rPr b="1" dirty="0"/>
              <a:t>Use Case (Telemedicine):</a:t>
            </a:r>
          </a:p>
          <a:p>
            <a:pPr marL="40639" indent="0">
              <a:buNone/>
            </a:pPr>
            <a:r>
              <a:rPr sz="2800" dirty="0"/>
              <a:t>Doctors and patients connect via secure in-app video calls. Sessions meet healthcare compliance (HIPAA). Metadata is logged for audits.</a:t>
            </a:r>
          </a:p>
        </p:txBody>
      </p:sp>
      <p:pic>
        <p:nvPicPr>
          <p:cNvPr id="2050" name="Picture 2" descr="Transforming audio and shared content in the Amazon Chime SDK for  JavaScript | Business Productivity">
            <a:extLst>
              <a:ext uri="{FF2B5EF4-FFF2-40B4-BE49-F238E27FC236}">
                <a16:creationId xmlns:a16="http://schemas.microsoft.com/office/drawing/2014/main" id="{4B847846-0050-005C-B1FB-D82D29011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31845"/>
            <a:ext cx="6199322"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Google Meet APIs</a:t>
            </a:r>
          </a:p>
        </p:txBody>
      </p:sp>
      <p:sp>
        <p:nvSpPr>
          <p:cNvPr id="3" name="Content Placeholder 2"/>
          <p:cNvSpPr>
            <a:spLocks noGrp="1"/>
          </p:cNvSpPr>
          <p:nvPr>
            <p:ph idx="1"/>
          </p:nvPr>
        </p:nvSpPr>
        <p:spPr>
          <a:xfrm>
            <a:off x="508000" y="1778000"/>
            <a:ext cx="9448800" cy="5028848"/>
          </a:xfrm>
        </p:spPr>
        <p:txBody>
          <a:bodyPr>
            <a:normAutofit fontScale="85000" lnSpcReduction="20000"/>
          </a:bodyPr>
          <a:lstStyle/>
          <a:p>
            <a:pPr marL="40639" indent="0">
              <a:buNone/>
            </a:pPr>
            <a:r>
              <a:rPr dirty="0"/>
              <a:t>APIs for integrating Google Meet meetings into apps and workflows.</a:t>
            </a:r>
          </a:p>
          <a:p>
            <a:pPr marL="40639" indent="0">
              <a:buNone/>
            </a:pPr>
            <a:endParaRPr dirty="0"/>
          </a:p>
          <a:p>
            <a:pPr marL="40639" indent="0">
              <a:buNone/>
            </a:pPr>
            <a:r>
              <a:rPr b="1" dirty="0"/>
              <a:t>Features:</a:t>
            </a:r>
          </a:p>
          <a:p>
            <a:pPr marL="40639" indent="0">
              <a:buNone/>
            </a:pPr>
            <a:r>
              <a:rPr dirty="0"/>
              <a:t>• Auto-generate meeting links</a:t>
            </a:r>
          </a:p>
          <a:p>
            <a:pPr marL="40639" indent="0">
              <a:buNone/>
            </a:pPr>
            <a:r>
              <a:rPr dirty="0"/>
              <a:t>• Embed Meet into scheduling systems</a:t>
            </a:r>
          </a:p>
          <a:p>
            <a:pPr marL="40639" indent="0">
              <a:buNone/>
            </a:pPr>
            <a:r>
              <a:rPr dirty="0"/>
              <a:t>• Control participants, recordings</a:t>
            </a:r>
          </a:p>
          <a:p>
            <a:pPr marL="40639" indent="0">
              <a:buNone/>
            </a:pPr>
            <a:endParaRPr dirty="0"/>
          </a:p>
          <a:p>
            <a:pPr marL="40639" indent="0">
              <a:buNone/>
            </a:pPr>
            <a:r>
              <a:rPr dirty="0"/>
              <a:t>Use Case (HR System):</a:t>
            </a:r>
          </a:p>
          <a:p>
            <a:pPr marL="40639" indent="0">
              <a:buNone/>
            </a:pPr>
            <a:r>
              <a:rPr sz="2800" dirty="0"/>
              <a:t>Candidate passes screening → Meet link created automatically. Invite sent via email/calendar. Interview recording stored for HR compliance.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Messaging APIs</a:t>
            </a:r>
          </a:p>
        </p:txBody>
      </p:sp>
      <p:sp>
        <p:nvSpPr>
          <p:cNvPr id="3" name="Content Placeholder 2"/>
          <p:cNvSpPr>
            <a:spLocks noGrp="1"/>
          </p:cNvSpPr>
          <p:nvPr>
            <p:ph idx="1"/>
          </p:nvPr>
        </p:nvSpPr>
        <p:spPr>
          <a:xfrm>
            <a:off x="508000" y="1778000"/>
            <a:ext cx="9372600" cy="5028848"/>
          </a:xfrm>
        </p:spPr>
        <p:txBody>
          <a:bodyPr>
            <a:normAutofit fontScale="92500" lnSpcReduction="20000"/>
          </a:bodyPr>
          <a:lstStyle/>
          <a:p>
            <a:pPr marL="40639" indent="0">
              <a:buNone/>
            </a:pPr>
            <a:r>
              <a:rPr dirty="0"/>
              <a:t>APIs for SMS, push notifications, and email alerts.</a:t>
            </a:r>
          </a:p>
          <a:p>
            <a:pPr marL="40639" indent="0">
              <a:buNone/>
            </a:pPr>
            <a:endParaRPr dirty="0"/>
          </a:p>
          <a:p>
            <a:pPr marL="40639" indent="0">
              <a:buNone/>
            </a:pPr>
            <a:r>
              <a:rPr dirty="0"/>
              <a:t>Examples:</a:t>
            </a:r>
          </a:p>
          <a:p>
            <a:pPr marL="40639" indent="0">
              <a:buNone/>
            </a:pPr>
            <a:r>
              <a:rPr dirty="0"/>
              <a:t>• AWS SNS (Simple Notification Service)</a:t>
            </a:r>
          </a:p>
          <a:p>
            <a:pPr marL="40639" indent="0">
              <a:buNone/>
            </a:pPr>
            <a:r>
              <a:rPr dirty="0"/>
              <a:t>• AWS Pinpoint (engagement analytics)</a:t>
            </a:r>
          </a:p>
          <a:p>
            <a:pPr marL="40639" indent="0">
              <a:buNone/>
            </a:pPr>
            <a:r>
              <a:rPr dirty="0"/>
              <a:t>• Firebase Cloud Messaging (push to iOS/Android)</a:t>
            </a:r>
          </a:p>
          <a:p>
            <a:pPr marL="40639" indent="0">
              <a:buNone/>
            </a:pPr>
            <a:endParaRPr dirty="0"/>
          </a:p>
          <a:p>
            <a:pPr marL="40639" indent="0">
              <a:buNone/>
            </a:pPr>
            <a:r>
              <a:rPr dirty="0"/>
              <a:t>Use Case (Ride-Sharing App):</a:t>
            </a:r>
          </a:p>
          <a:p>
            <a:pPr marL="40639" indent="0">
              <a:buNone/>
            </a:pPr>
            <a:r>
              <a:rPr sz="2800" dirty="0"/>
              <a:t>SNS sends driver arrival SMS. FCM pushes app notification: 'Your driver is 2 minutes away.' Pinpoint tracks user engagement (open rates, segments).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MANY </a:t>
            </a:r>
            <a:r>
              <a:rPr dirty="0"/>
              <a:t>Other Communication Services</a:t>
            </a:r>
          </a:p>
        </p:txBody>
      </p:sp>
      <p:sp>
        <p:nvSpPr>
          <p:cNvPr id="3" name="Content Placeholder 2"/>
          <p:cNvSpPr>
            <a:spLocks noGrp="1"/>
          </p:cNvSpPr>
          <p:nvPr>
            <p:ph idx="1"/>
          </p:nvPr>
        </p:nvSpPr>
        <p:spPr>
          <a:xfrm>
            <a:off x="508000" y="1778000"/>
            <a:ext cx="9829800" cy="5028848"/>
          </a:xfrm>
        </p:spPr>
        <p:txBody>
          <a:bodyPr>
            <a:normAutofit fontScale="92500" lnSpcReduction="20000"/>
          </a:bodyPr>
          <a:lstStyle/>
          <a:p>
            <a:pPr marL="40639" indent="0">
              <a:buNone/>
            </a:pPr>
            <a:r>
              <a:rPr lang="en-US" dirty="0"/>
              <a:t>OTHER</a:t>
            </a:r>
            <a:r>
              <a:rPr dirty="0"/>
              <a:t> AWS/Google APIs</a:t>
            </a:r>
            <a:r>
              <a:rPr lang="en-US" dirty="0"/>
              <a:t> &amp;</a:t>
            </a:r>
            <a:r>
              <a:rPr dirty="0"/>
              <a:t> other providers offer communication SDKs:</a:t>
            </a:r>
          </a:p>
          <a:p>
            <a:pPr marL="40639" indent="0">
              <a:buNone/>
            </a:pPr>
            <a:endParaRPr dirty="0"/>
          </a:p>
          <a:p>
            <a:pPr marL="375916" lvl="1" indent="0">
              <a:buNone/>
            </a:pPr>
            <a:r>
              <a:rPr dirty="0"/>
              <a:t>• Twilio – SMS, voice, video APIs widely used in startups &amp; enterprises</a:t>
            </a:r>
          </a:p>
          <a:p>
            <a:pPr marL="375916" lvl="1" indent="0">
              <a:buNone/>
            </a:pPr>
            <a:r>
              <a:rPr dirty="0"/>
              <a:t>• Zoom SDK – Embed video meetings directly into custom apps</a:t>
            </a:r>
          </a:p>
          <a:p>
            <a:pPr marL="375916" lvl="1" indent="0">
              <a:buNone/>
            </a:pPr>
            <a:r>
              <a:rPr dirty="0"/>
              <a:t>• Slack/MS Teams APIs – Integrate app notifications into collaboration tools</a:t>
            </a:r>
          </a:p>
          <a:p>
            <a:pPr marL="40639" indent="0">
              <a:buNone/>
            </a:pPr>
            <a:endParaRPr dirty="0"/>
          </a:p>
          <a:p>
            <a:pPr marL="40639" indent="0">
              <a:buNone/>
            </a:pPr>
            <a:r>
              <a:rPr dirty="0"/>
              <a:t>These services extend communication capabilities and allow integration into existing workflows.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C978D-1241-C527-C90A-10EAC094A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A7EC7-035C-06CE-2DF2-0F2961ECC31C}"/>
              </a:ext>
            </a:extLst>
          </p:cNvPr>
          <p:cNvSpPr>
            <a:spLocks noGrp="1"/>
          </p:cNvSpPr>
          <p:nvPr>
            <p:ph type="title"/>
          </p:nvPr>
        </p:nvSpPr>
        <p:spPr>
          <a:xfrm>
            <a:off x="812800" y="4876800"/>
            <a:ext cx="7366000" cy="2029292"/>
          </a:xfrm>
        </p:spPr>
        <p:txBody>
          <a:bodyPr/>
          <a:lstStyle/>
          <a:p>
            <a:r>
              <a:rPr lang="en-US" dirty="0"/>
              <a:t>More…  VPC – Virtual Private Cloud</a:t>
            </a:r>
          </a:p>
        </p:txBody>
      </p:sp>
      <p:pic>
        <p:nvPicPr>
          <p:cNvPr id="3076" name="Picture 4" descr="Introducing Amazon Virtual Private Cloud (VPC) | AWS News Blog">
            <a:extLst>
              <a:ext uri="{FF2B5EF4-FFF2-40B4-BE49-F238E27FC236}">
                <a16:creationId xmlns:a16="http://schemas.microsoft.com/office/drawing/2014/main" id="{0F0B8212-F36A-D956-6EE7-01A248717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820" y="27296"/>
            <a:ext cx="650318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10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Virtual Private Cloud (VPC) Fundamentals</a:t>
            </a:r>
          </a:p>
        </p:txBody>
      </p:sp>
      <p:sp>
        <p:nvSpPr>
          <p:cNvPr id="3" name="Content Placeholder 2"/>
          <p:cNvSpPr>
            <a:spLocks noGrp="1"/>
          </p:cNvSpPr>
          <p:nvPr>
            <p:ph idx="1"/>
          </p:nvPr>
        </p:nvSpPr>
        <p:spPr/>
        <p:txBody>
          <a:bodyPr>
            <a:normAutofit fontScale="70000" lnSpcReduction="20000"/>
          </a:bodyPr>
          <a:lstStyle/>
          <a:p>
            <a:pPr marL="40639" indent="0">
              <a:buNone/>
            </a:pPr>
            <a:r>
              <a:rPr dirty="0"/>
              <a:t>A VPC is an isolated virtual network in the cloud where you deploy compute, storage, and services securely.</a:t>
            </a:r>
          </a:p>
          <a:p>
            <a:pPr marL="40639" indent="0">
              <a:buNone/>
            </a:pPr>
            <a:endParaRPr dirty="0"/>
          </a:p>
          <a:p>
            <a:pPr marL="40639" indent="0">
              <a:buNone/>
            </a:pPr>
            <a:r>
              <a:rPr b="1" dirty="0"/>
              <a:t>Core Features:</a:t>
            </a:r>
          </a:p>
          <a:p>
            <a:pPr marL="40639" indent="0">
              <a:buNone/>
            </a:pPr>
            <a:r>
              <a:rPr dirty="0"/>
              <a:t>• Subnets: Public (internet-facing) vs Private (internal-only)</a:t>
            </a:r>
          </a:p>
          <a:p>
            <a:pPr marL="40639" indent="0">
              <a:buNone/>
            </a:pPr>
            <a:r>
              <a:rPr dirty="0"/>
              <a:t>• Route Tables: Control traffic flow</a:t>
            </a:r>
          </a:p>
          <a:p>
            <a:pPr marL="40639" indent="0">
              <a:buNone/>
            </a:pPr>
            <a:r>
              <a:rPr dirty="0"/>
              <a:t>• Gateways: Internet GW, NAT GW, VPN/</a:t>
            </a:r>
            <a:r>
              <a:rPr dirty="0" err="1"/>
              <a:t>DirectConnect</a:t>
            </a:r>
            <a:endParaRPr dirty="0"/>
          </a:p>
          <a:p>
            <a:pPr marL="40639" indent="0">
              <a:buNone/>
            </a:pPr>
            <a:r>
              <a:rPr dirty="0"/>
              <a:t>• Security: Security Groups (stateful), NACLs (stateless)</a:t>
            </a:r>
          </a:p>
          <a:p>
            <a:pPr marL="40639" indent="0">
              <a:buNone/>
            </a:pPr>
            <a:endParaRPr dirty="0"/>
          </a:p>
          <a:p>
            <a:pPr marL="40639" indent="0">
              <a:buNone/>
            </a:pPr>
            <a:r>
              <a:rPr b="1" dirty="0"/>
              <a:t>Example:</a:t>
            </a:r>
          </a:p>
          <a:p>
            <a:pPr marL="40639" indent="0">
              <a:buNone/>
            </a:pPr>
            <a:r>
              <a:rPr sz="2900" dirty="0"/>
              <a:t>Healthcare startup VPC:</a:t>
            </a:r>
          </a:p>
          <a:p>
            <a:pPr marL="40639" indent="0">
              <a:buNone/>
            </a:pPr>
            <a:r>
              <a:rPr sz="2900" dirty="0"/>
              <a:t>• Public subnet → API Gateway + Load Balancer</a:t>
            </a:r>
          </a:p>
          <a:p>
            <a:pPr marL="40639" indent="0">
              <a:buNone/>
            </a:pPr>
            <a:r>
              <a:rPr sz="2900" dirty="0"/>
              <a:t>• Private subnet → App servers + HIPAA-compliant DB</a:t>
            </a:r>
          </a:p>
          <a:p>
            <a:pPr marL="40639" indent="0">
              <a:buNone/>
            </a:pPr>
            <a:r>
              <a:rPr sz="2900" dirty="0"/>
              <a:t>• Benefit: Secure isolation + compliance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6200"/>
            <a:ext cx="9220200" cy="304447"/>
          </a:xfrm>
        </p:spPr>
        <p:txBody>
          <a:bodyPr>
            <a:noAutofit/>
          </a:bodyPr>
          <a:lstStyle/>
          <a:p>
            <a:r>
              <a:rPr lang="en-US" sz="3600" b="1" dirty="0"/>
              <a:t>Scenario: </a:t>
            </a:r>
            <a:r>
              <a:rPr lang="en-US" sz="3600" b="1" dirty="0" err="1"/>
              <a:t>AcmeHealth</a:t>
            </a:r>
            <a:r>
              <a:rPr lang="en-US" sz="3600" b="1" dirty="0"/>
              <a:t> Patient Portal</a:t>
            </a:r>
            <a:endParaRPr sz="3200" dirty="0"/>
          </a:p>
        </p:txBody>
      </p:sp>
      <p:sp>
        <p:nvSpPr>
          <p:cNvPr id="3" name="Content Placeholder 2"/>
          <p:cNvSpPr>
            <a:spLocks noGrp="1"/>
          </p:cNvSpPr>
          <p:nvPr>
            <p:ph idx="1"/>
          </p:nvPr>
        </p:nvSpPr>
        <p:spPr>
          <a:xfrm>
            <a:off x="279400" y="380647"/>
            <a:ext cx="9764950" cy="5028848"/>
          </a:xfrm>
        </p:spPr>
        <p:txBody>
          <a:bodyPr>
            <a:normAutofit/>
          </a:bodyPr>
          <a:lstStyle/>
          <a:p>
            <a:pPr marL="40639" indent="0">
              <a:buNone/>
            </a:pPr>
            <a:r>
              <a:rPr sz="2400" dirty="0"/>
              <a:t>Public Subnet: API Gateway + Load Balancer</a:t>
            </a:r>
            <a:endParaRPr lang="en-US" sz="2400" dirty="0"/>
          </a:p>
          <a:p>
            <a:pPr marL="375916" lvl="1" indent="0">
              <a:buNone/>
            </a:pPr>
            <a:r>
              <a:rPr lang="en-US" sz="1800" dirty="0"/>
              <a:t>"front door" of the application. contain resources directly accessible from internet</a:t>
            </a:r>
            <a:r>
              <a:rPr lang="en-US" sz="2000" dirty="0"/>
              <a:t>.</a:t>
            </a:r>
          </a:p>
          <a:p>
            <a:pPr marL="375916" lvl="1" indent="0">
              <a:buNone/>
            </a:pPr>
            <a:endParaRPr sz="2000" dirty="0"/>
          </a:p>
          <a:p>
            <a:pPr marL="40639" indent="0">
              <a:buNone/>
            </a:pPr>
            <a:r>
              <a:rPr sz="2400" dirty="0"/>
              <a:t>Private Subnet: App servers + RDS DB (no public IPs)</a:t>
            </a:r>
            <a:endParaRPr lang="en-US" sz="2400" dirty="0"/>
          </a:p>
          <a:p>
            <a:pPr marL="718816" lvl="1" indent="-342900"/>
            <a:r>
              <a:rPr lang="en-US" sz="1800" dirty="0"/>
              <a:t>protected part of the network.  </a:t>
            </a:r>
            <a:r>
              <a:rPr lang="en-US" sz="1800" b="1" dirty="0"/>
              <a:t>Not </a:t>
            </a:r>
            <a:r>
              <a:rPr lang="en-US" sz="1800" dirty="0"/>
              <a:t>directly accessible from the internet.</a:t>
            </a:r>
          </a:p>
          <a:p>
            <a:pPr marL="718816" lvl="1" indent="-342900"/>
            <a:r>
              <a:rPr lang="en-US" sz="1800" dirty="0"/>
              <a:t> All traffic to &amp; from the private subnet must be routed through a controlled gateway,</a:t>
            </a:r>
            <a:endParaRPr sz="1800" dirty="0"/>
          </a:p>
          <a:p>
            <a:pPr marL="40639" indent="0">
              <a:buNone/>
            </a:pPr>
            <a:r>
              <a:rPr sz="2400" dirty="0"/>
              <a:t>Security Groups: LB</a:t>
            </a:r>
            <a:r>
              <a:rPr lang="en-US" sz="2400" dirty="0"/>
              <a:t> </a:t>
            </a:r>
            <a:r>
              <a:rPr lang="en-US" sz="1600" i="1" dirty="0"/>
              <a:t>(load balancer)</a:t>
            </a:r>
            <a:r>
              <a:rPr sz="1600" i="1" dirty="0"/>
              <a:t> </a:t>
            </a:r>
            <a:r>
              <a:rPr sz="2400" dirty="0"/>
              <a:t>→ App, App → DB </a:t>
            </a:r>
            <a:r>
              <a:rPr lang="en-US" sz="1600" i="1" dirty="0"/>
              <a:t>(database)</a:t>
            </a:r>
          </a:p>
          <a:p>
            <a:pPr marL="40639" indent="0">
              <a:buNone/>
            </a:pPr>
            <a:endParaRPr sz="2400" dirty="0"/>
          </a:p>
          <a:p>
            <a:pPr marL="40639" indent="0">
              <a:buNone/>
            </a:pPr>
            <a:r>
              <a:rPr sz="2400" dirty="0"/>
              <a:t>NAT Gateway: App servers fetch updates securely</a:t>
            </a:r>
            <a:endParaRPr lang="en-US" sz="2400" dirty="0"/>
          </a:p>
          <a:p>
            <a:pPr lvl="1"/>
            <a:r>
              <a:rPr lang="en-US" sz="1600" dirty="0"/>
              <a:t>allows instances in private subnet to connect to the internet or other external services while preventing external services from initiating a connection with them</a:t>
            </a:r>
            <a:br>
              <a:rPr lang="en-US" dirty="0"/>
            </a:br>
            <a:endParaRPr lang="en-US" dirty="0"/>
          </a:p>
        </p:txBody>
      </p:sp>
      <p:pic>
        <p:nvPicPr>
          <p:cNvPr id="6" name="Picture 5" descr="A diagram of a patient&#10;&#10;AI-generated content may be incorrect.">
            <a:extLst>
              <a:ext uri="{FF2B5EF4-FFF2-40B4-BE49-F238E27FC236}">
                <a16:creationId xmlns:a16="http://schemas.microsoft.com/office/drawing/2014/main" id="{F62C4D2D-0745-28F4-5D0B-82A50EBC6A88}"/>
              </a:ext>
            </a:extLst>
          </p:cNvPr>
          <p:cNvPicPr>
            <a:picLocks noChangeAspect="1"/>
          </p:cNvPicPr>
          <p:nvPr/>
        </p:nvPicPr>
        <p:blipFill>
          <a:blip r:embed="rId2">
            <a:extLst>
              <a:ext uri="{28A0092B-C50C-407E-A947-70E740481C1C}">
                <a14:useLocalDpi xmlns:a14="http://schemas.microsoft.com/office/drawing/2010/main" val="0"/>
              </a:ext>
            </a:extLst>
          </a:blip>
          <a:srcRect t="22011" b="3322"/>
          <a:stretch>
            <a:fillRect/>
          </a:stretch>
        </p:blipFill>
        <p:spPr>
          <a:xfrm>
            <a:off x="0" y="5108980"/>
            <a:ext cx="10160000" cy="24384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E2C6E-EC01-FC0A-A556-BD028A178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BBC7E-6675-DDC9-0FF9-C6A3C3EAAE9C}"/>
              </a:ext>
            </a:extLst>
          </p:cNvPr>
          <p:cNvSpPr>
            <a:spLocks noGrp="1"/>
          </p:cNvSpPr>
          <p:nvPr>
            <p:ph type="title"/>
          </p:nvPr>
        </p:nvSpPr>
        <p:spPr>
          <a:xfrm>
            <a:off x="584200" y="5486400"/>
            <a:ext cx="7366000" cy="2029292"/>
          </a:xfrm>
        </p:spPr>
        <p:txBody>
          <a:bodyPr/>
          <a:lstStyle/>
          <a:p>
            <a:r>
              <a:rPr lang="en-US" dirty="0"/>
              <a:t>More…  Scaling in the </a:t>
            </a:r>
            <a:r>
              <a:rPr lang="en-US" dirty="0" err="1"/>
              <a:t>CLoud</a:t>
            </a:r>
            <a:endParaRPr lang="en-US" dirty="0"/>
          </a:p>
        </p:txBody>
      </p:sp>
      <p:pic>
        <p:nvPicPr>
          <p:cNvPr id="5122" name="Picture 2" descr="What is Scalability in Cloud Computing? Types &amp; Benefits | nOps">
            <a:extLst>
              <a:ext uri="{FF2B5EF4-FFF2-40B4-BE49-F238E27FC236}">
                <a16:creationId xmlns:a16="http://schemas.microsoft.com/office/drawing/2014/main" id="{7CCC3FED-E821-E5ED-6290-C41B56B60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13"/>
            <a:ext cx="97536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35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Examples</a:t>
            </a:r>
            <a:endParaRPr dirty="0"/>
          </a:p>
        </p:txBody>
      </p:sp>
      <p:sp>
        <p:nvSpPr>
          <p:cNvPr id="3" name="Content Placeholder 2"/>
          <p:cNvSpPr>
            <a:spLocks noGrp="1"/>
          </p:cNvSpPr>
          <p:nvPr>
            <p:ph idx="1"/>
          </p:nvPr>
        </p:nvSpPr>
        <p:spPr>
          <a:xfrm>
            <a:off x="508000" y="1778000"/>
            <a:ext cx="9525000" cy="5028848"/>
          </a:xfrm>
        </p:spPr>
        <p:txBody>
          <a:bodyPr>
            <a:normAutofit lnSpcReduction="10000"/>
          </a:bodyPr>
          <a:lstStyle/>
          <a:p>
            <a:pPr marL="40639" indent="0">
              <a:buNone/>
            </a:pPr>
            <a:r>
              <a:rPr dirty="0"/>
              <a:t>• Netflix spins up EC2 instances on-demand during peak traffic.</a:t>
            </a:r>
          </a:p>
          <a:p>
            <a:pPr marL="40639" indent="0">
              <a:buNone/>
            </a:pPr>
            <a:r>
              <a:rPr dirty="0"/>
              <a:t>• Google Docs works seamlessly across devices.</a:t>
            </a:r>
          </a:p>
          <a:p>
            <a:pPr marL="40639" indent="0">
              <a:buNone/>
            </a:pPr>
            <a:r>
              <a:rPr dirty="0"/>
              <a:t>• E-commerce auto-scales web servers on Black Friday.</a:t>
            </a:r>
          </a:p>
          <a:p>
            <a:pPr marL="40639" indent="0">
              <a:buNone/>
            </a:pPr>
            <a:r>
              <a:rPr dirty="0"/>
              <a:t>• Startups share data center hardware via multi-tenancy.</a:t>
            </a:r>
          </a:p>
          <a:p>
            <a:pPr marL="40639" indent="0">
              <a:buNone/>
            </a:pPr>
            <a:r>
              <a:rPr dirty="0"/>
              <a:t>• Runaway costs and quotas are real-world challenges.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 </a:t>
            </a:r>
            <a:r>
              <a:rPr dirty="0"/>
              <a:t>Scaling the MEAN Stack on IaaS</a:t>
            </a:r>
          </a:p>
        </p:txBody>
      </p:sp>
      <p:sp>
        <p:nvSpPr>
          <p:cNvPr id="3" name="Content Placeholder 2"/>
          <p:cNvSpPr>
            <a:spLocks noGrp="1"/>
          </p:cNvSpPr>
          <p:nvPr>
            <p:ph idx="1"/>
          </p:nvPr>
        </p:nvSpPr>
        <p:spPr/>
        <p:txBody>
          <a:bodyPr>
            <a:normAutofit fontScale="77500" lnSpcReduction="20000"/>
          </a:bodyPr>
          <a:lstStyle/>
          <a:p>
            <a:pPr marL="40639" indent="0">
              <a:buNone/>
            </a:pPr>
            <a:r>
              <a:rPr lang="en-US" dirty="0"/>
              <a:t>Architecture:</a:t>
            </a:r>
          </a:p>
          <a:p>
            <a:pPr marL="40639" indent="0">
              <a:buNone/>
            </a:pPr>
            <a:r>
              <a:rPr dirty="0"/>
              <a:t>• </a:t>
            </a:r>
            <a:r>
              <a:rPr sz="2600" dirty="0"/>
              <a:t>MongoDB on Atlas / </a:t>
            </a:r>
            <a:r>
              <a:rPr sz="2600" dirty="0" err="1"/>
              <a:t>DocumentDB</a:t>
            </a:r>
            <a:endParaRPr sz="2600" dirty="0"/>
          </a:p>
          <a:p>
            <a:pPr marL="40639" indent="0">
              <a:buNone/>
            </a:pPr>
            <a:r>
              <a:rPr sz="2600" dirty="0"/>
              <a:t>• Node.js/Express app servers on EC2/GCE VMs</a:t>
            </a:r>
          </a:p>
          <a:p>
            <a:pPr marL="40639" indent="0">
              <a:buNone/>
            </a:pPr>
            <a:r>
              <a:rPr sz="2600" dirty="0"/>
              <a:t>• Angular SPA via CDN (CloudFront, Cloud Storage + CDN)</a:t>
            </a:r>
          </a:p>
          <a:p>
            <a:pPr marL="40639" indent="0">
              <a:buNone/>
            </a:pPr>
            <a:endParaRPr dirty="0"/>
          </a:p>
          <a:p>
            <a:pPr marL="40639" indent="0">
              <a:buNone/>
            </a:pPr>
            <a:r>
              <a:rPr sz="4600" b="1" dirty="0"/>
              <a:t>Autoscaling:</a:t>
            </a:r>
          </a:p>
          <a:p>
            <a:pPr marL="40639" indent="0">
              <a:buNone/>
            </a:pPr>
            <a:r>
              <a:rPr dirty="0"/>
              <a:t>• </a:t>
            </a:r>
            <a:r>
              <a:rPr sz="2600" dirty="0"/>
              <a:t>Auto Scaling Groups / Managed Instance Groups</a:t>
            </a:r>
          </a:p>
          <a:p>
            <a:pPr marL="40639" indent="0">
              <a:buNone/>
            </a:pPr>
            <a:r>
              <a:rPr sz="2600" dirty="0"/>
              <a:t>• Policies: CPU %, requests/sec, queue depth</a:t>
            </a:r>
          </a:p>
          <a:p>
            <a:pPr marL="40639" indent="0">
              <a:buNone/>
            </a:pPr>
            <a:r>
              <a:rPr sz="2600" dirty="0"/>
              <a:t>• Supports rolling + blue/green deployments</a:t>
            </a:r>
          </a:p>
          <a:p>
            <a:pPr marL="40639" indent="0">
              <a:buNone/>
            </a:pPr>
            <a:endParaRPr dirty="0"/>
          </a:p>
          <a:p>
            <a:pPr marL="40639" indent="0">
              <a:buNone/>
            </a:pPr>
            <a:r>
              <a:rPr dirty="0"/>
              <a:t>Example:</a:t>
            </a:r>
          </a:p>
          <a:p>
            <a:pPr marL="40639" indent="0">
              <a:buNone/>
            </a:pPr>
            <a:r>
              <a:rPr dirty="0"/>
              <a:t>Shopping site adds 10 EC2 servers on Black Friday and scales back down after traffic drops.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 </a:t>
            </a:r>
            <a:r>
              <a:rPr dirty="0"/>
              <a:t>Scaling MEAN on PaaS &amp; Serverless</a:t>
            </a:r>
          </a:p>
        </p:txBody>
      </p:sp>
      <p:sp>
        <p:nvSpPr>
          <p:cNvPr id="3" name="Content Placeholder 2"/>
          <p:cNvSpPr>
            <a:spLocks noGrp="1"/>
          </p:cNvSpPr>
          <p:nvPr>
            <p:ph idx="1"/>
          </p:nvPr>
        </p:nvSpPr>
        <p:spPr/>
        <p:txBody>
          <a:bodyPr>
            <a:normAutofit fontScale="47500" lnSpcReduction="20000"/>
          </a:bodyPr>
          <a:lstStyle/>
          <a:p>
            <a:pPr marL="40639" indent="0">
              <a:buNone/>
            </a:pPr>
            <a:r>
              <a:rPr sz="5100" b="1" dirty="0"/>
              <a:t>PaaS Scaling:</a:t>
            </a:r>
          </a:p>
          <a:p>
            <a:pPr marL="40639" indent="0">
              <a:buNone/>
            </a:pPr>
            <a:r>
              <a:rPr dirty="0"/>
              <a:t>• Platforms: Elastic Beanstalk, App Engine, Azure App Service</a:t>
            </a:r>
          </a:p>
          <a:p>
            <a:pPr marL="40639" indent="0">
              <a:buNone/>
            </a:pPr>
            <a:r>
              <a:rPr dirty="0"/>
              <a:t>• Developer sets min/max instances, scaling rules</a:t>
            </a:r>
          </a:p>
          <a:p>
            <a:pPr marL="40639" indent="0">
              <a:buNone/>
            </a:pPr>
            <a:r>
              <a:rPr dirty="0"/>
              <a:t>• Built-in health checks + rolling updates</a:t>
            </a:r>
          </a:p>
          <a:p>
            <a:pPr marL="40639" indent="0">
              <a:buNone/>
            </a:pPr>
            <a:endParaRPr dirty="0"/>
          </a:p>
          <a:p>
            <a:pPr marL="40639" indent="0">
              <a:buNone/>
            </a:pPr>
            <a:r>
              <a:rPr sz="5100" b="1" dirty="0"/>
              <a:t>Serverless Scaling:</a:t>
            </a:r>
          </a:p>
          <a:p>
            <a:pPr marL="40639" indent="0">
              <a:buNone/>
            </a:pPr>
            <a:r>
              <a:rPr dirty="0"/>
              <a:t>• Platforms: Lambda + API Gateway, Cloud Run, Azure Container Apps</a:t>
            </a:r>
          </a:p>
          <a:p>
            <a:pPr marL="40639" indent="0">
              <a:buNone/>
            </a:pPr>
            <a:r>
              <a:rPr dirty="0"/>
              <a:t>• Scale-to-zero when idle, scale up instantly</a:t>
            </a:r>
          </a:p>
          <a:p>
            <a:pPr marL="40639" indent="0">
              <a:buNone/>
            </a:pPr>
            <a:endParaRPr dirty="0"/>
          </a:p>
          <a:p>
            <a:pPr marL="40639" indent="0">
              <a:buNone/>
            </a:pPr>
            <a:r>
              <a:rPr sz="5100" b="1" dirty="0"/>
              <a:t>Example:</a:t>
            </a:r>
          </a:p>
          <a:p>
            <a:pPr marL="40639" indent="0">
              <a:buNone/>
            </a:pPr>
            <a:r>
              <a:rPr dirty="0"/>
              <a:t>Payment microservice runs only when a transaction occurs. Cloud Run spins up containers per request.</a:t>
            </a:r>
          </a:p>
          <a:p>
            <a:pPr marL="40639" indent="0">
              <a:buNone/>
            </a:pPr>
            <a:endParaRPr dirty="0"/>
          </a:p>
          <a:p>
            <a:pPr marL="40639" indent="0">
              <a:buNone/>
            </a:pPr>
            <a:r>
              <a:rPr sz="5100" b="1" dirty="0"/>
              <a:t>Key Insight:</a:t>
            </a:r>
          </a:p>
          <a:p>
            <a:pPr marL="40639" indent="0">
              <a:buNone/>
            </a:pPr>
            <a:r>
              <a:rPr sz="5100" dirty="0"/>
              <a:t>IaaS → control but heavy ops</a:t>
            </a:r>
          </a:p>
          <a:p>
            <a:pPr marL="40639" indent="0">
              <a:buNone/>
            </a:pPr>
            <a:r>
              <a:rPr sz="5100" dirty="0"/>
              <a:t>PaaS → balance of simplicity + flexibility</a:t>
            </a:r>
          </a:p>
          <a:p>
            <a:pPr marL="40639" indent="0">
              <a:buNone/>
            </a:pPr>
            <a:r>
              <a:rPr sz="5100" dirty="0"/>
              <a:t>Serverless → elasticity with minimal ops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2BAE-83E2-14EB-793B-CEAD60025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BB8B0-27E9-B13E-0425-3F30D65BB5B3}"/>
              </a:ext>
            </a:extLst>
          </p:cNvPr>
          <p:cNvSpPr>
            <a:spLocks noGrp="1"/>
          </p:cNvSpPr>
          <p:nvPr>
            <p:ph type="title"/>
          </p:nvPr>
        </p:nvSpPr>
        <p:spPr/>
        <p:txBody>
          <a:bodyPr>
            <a:normAutofit fontScale="90000"/>
          </a:bodyPr>
          <a:lstStyle/>
          <a:p>
            <a:r>
              <a:rPr lang="en-US" dirty="0"/>
              <a:t>Example - </a:t>
            </a:r>
            <a:r>
              <a:rPr dirty="0"/>
              <a:t>Scaling MEAN on PaaS &amp; Serverless</a:t>
            </a:r>
          </a:p>
        </p:txBody>
      </p:sp>
      <p:sp>
        <p:nvSpPr>
          <p:cNvPr id="5" name="AutoShape 4">
            <a:extLst>
              <a:ext uri="{FF2B5EF4-FFF2-40B4-BE49-F238E27FC236}">
                <a16:creationId xmlns:a16="http://schemas.microsoft.com/office/drawing/2014/main" id="{8EE8C8FD-61A8-F27D-6649-9EBE89D1E8AF}"/>
              </a:ext>
            </a:extLst>
          </p:cNvPr>
          <p:cNvSpPr>
            <a:spLocks noChangeAspect="1" noChangeArrowheads="1"/>
          </p:cNvSpPr>
          <p:nvPr/>
        </p:nvSpPr>
        <p:spPr bwMode="auto">
          <a:xfrm>
            <a:off x="4927600" y="3657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black and white diagram&#10;&#10;AI-generated content may be incorrect.">
            <a:extLst>
              <a:ext uri="{FF2B5EF4-FFF2-40B4-BE49-F238E27FC236}">
                <a16:creationId xmlns:a16="http://schemas.microsoft.com/office/drawing/2014/main" id="{A9A0BB8F-FFEE-97FD-1737-D14AFD0A4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73"/>
            <a:ext cx="10160000" cy="7414054"/>
          </a:xfrm>
          <a:prstGeom prst="rect">
            <a:avLst/>
          </a:prstGeom>
        </p:spPr>
      </p:pic>
      <p:sp>
        <p:nvSpPr>
          <p:cNvPr id="8" name="Rectangle 7">
            <a:extLst>
              <a:ext uri="{FF2B5EF4-FFF2-40B4-BE49-F238E27FC236}">
                <a16:creationId xmlns:a16="http://schemas.microsoft.com/office/drawing/2014/main" id="{A0B9D9D8-41F6-9B68-41F6-C11B2AC58F51}"/>
              </a:ext>
            </a:extLst>
          </p:cNvPr>
          <p:cNvSpPr/>
          <p:nvPr/>
        </p:nvSpPr>
        <p:spPr>
          <a:xfrm>
            <a:off x="2717800" y="3124200"/>
            <a:ext cx="2438400" cy="1143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8544F8-50B0-C3B2-9560-7D3A579C3B7F}"/>
              </a:ext>
            </a:extLst>
          </p:cNvPr>
          <p:cNvSpPr/>
          <p:nvPr/>
        </p:nvSpPr>
        <p:spPr>
          <a:xfrm>
            <a:off x="7586133" y="3238500"/>
            <a:ext cx="2438400" cy="1143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7301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5E865-B869-26AF-0445-84DBBB5DE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62907-8723-A9D1-606E-6905B6461415}"/>
              </a:ext>
            </a:extLst>
          </p:cNvPr>
          <p:cNvSpPr>
            <a:spLocks noGrp="1"/>
          </p:cNvSpPr>
          <p:nvPr>
            <p:ph type="title"/>
          </p:nvPr>
        </p:nvSpPr>
        <p:spPr>
          <a:xfrm>
            <a:off x="584200" y="5486400"/>
            <a:ext cx="7366000" cy="2029292"/>
          </a:xfrm>
        </p:spPr>
        <p:txBody>
          <a:bodyPr/>
          <a:lstStyle/>
          <a:p>
            <a:r>
              <a:rPr lang="en-US" dirty="0"/>
              <a:t>More…  Access </a:t>
            </a:r>
          </a:p>
        </p:txBody>
      </p:sp>
    </p:spTree>
    <p:extLst>
      <p:ext uri="{BB962C8B-B14F-4D97-AF65-F5344CB8AC3E}">
        <p14:creationId xmlns:p14="http://schemas.microsoft.com/office/powerpoint/2010/main" val="2899694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220200" cy="1270000"/>
          </a:xfrm>
        </p:spPr>
        <p:txBody>
          <a:bodyPr>
            <a:normAutofit fontScale="90000"/>
          </a:bodyPr>
          <a:lstStyle/>
          <a:p>
            <a:r>
              <a:rPr dirty="0"/>
              <a:t>Identity &amp; Access Management (IAM)</a:t>
            </a:r>
          </a:p>
        </p:txBody>
      </p:sp>
      <p:sp>
        <p:nvSpPr>
          <p:cNvPr id="3" name="Content Placeholder 2"/>
          <p:cNvSpPr>
            <a:spLocks noGrp="1"/>
          </p:cNvSpPr>
          <p:nvPr>
            <p:ph idx="1"/>
          </p:nvPr>
        </p:nvSpPr>
        <p:spPr>
          <a:xfrm>
            <a:off x="127000" y="1371601"/>
            <a:ext cx="4419601" cy="5943246"/>
          </a:xfrm>
        </p:spPr>
        <p:txBody>
          <a:bodyPr>
            <a:normAutofit fontScale="70000" lnSpcReduction="20000"/>
          </a:bodyPr>
          <a:lstStyle/>
          <a:p>
            <a:pPr marL="40639" indent="0">
              <a:buNone/>
            </a:pPr>
            <a:r>
              <a:rPr dirty="0"/>
              <a:t>IAM defines who/what can access which resources, and how.</a:t>
            </a:r>
          </a:p>
          <a:p>
            <a:pPr marL="40639" indent="0">
              <a:buNone/>
            </a:pPr>
            <a:endParaRPr dirty="0"/>
          </a:p>
          <a:p>
            <a:pPr marL="40639" indent="0">
              <a:buNone/>
            </a:pPr>
            <a:r>
              <a:rPr b="1" dirty="0"/>
              <a:t>Core Components:</a:t>
            </a:r>
          </a:p>
          <a:p>
            <a:pPr marL="40639" indent="0">
              <a:buNone/>
            </a:pPr>
            <a:r>
              <a:rPr dirty="0"/>
              <a:t>• </a:t>
            </a:r>
            <a:r>
              <a:rPr sz="2600" dirty="0"/>
              <a:t>Identities: users, groups, roles, service accounts</a:t>
            </a:r>
          </a:p>
          <a:p>
            <a:pPr marL="40639" indent="0">
              <a:buNone/>
            </a:pPr>
            <a:r>
              <a:rPr sz="2600" dirty="0"/>
              <a:t>• Authentication (AuthN): Who you are</a:t>
            </a:r>
          </a:p>
          <a:p>
            <a:pPr marL="40639" indent="0">
              <a:buNone/>
            </a:pPr>
            <a:r>
              <a:rPr sz="2600" dirty="0"/>
              <a:t>• Authorization (</a:t>
            </a:r>
            <a:r>
              <a:rPr sz="2600" dirty="0" err="1"/>
              <a:t>AuthZ</a:t>
            </a:r>
            <a:r>
              <a:rPr sz="2600" dirty="0"/>
              <a:t>): What you can do</a:t>
            </a:r>
          </a:p>
          <a:p>
            <a:pPr marL="40639" indent="0">
              <a:buNone/>
            </a:pPr>
            <a:r>
              <a:rPr sz="2600" dirty="0"/>
              <a:t>• Principle of Least Privilege: Grant only minimal permissions</a:t>
            </a:r>
          </a:p>
          <a:p>
            <a:pPr marL="40639" indent="0">
              <a:buNone/>
            </a:pPr>
            <a:endParaRPr dirty="0"/>
          </a:p>
          <a:p>
            <a:pPr marL="40639" indent="0">
              <a:buNone/>
            </a:pPr>
            <a:r>
              <a:rPr dirty="0"/>
              <a:t>Example:</a:t>
            </a:r>
          </a:p>
          <a:p>
            <a:pPr marL="40639" indent="0">
              <a:buNone/>
            </a:pPr>
            <a:r>
              <a:rPr sz="2900" dirty="0"/>
              <a:t>Data scientist can query S3 but cannot delete objects; Lambda role can read DynamoDB but not write.</a:t>
            </a:r>
          </a:p>
        </p:txBody>
      </p:sp>
      <p:pic>
        <p:nvPicPr>
          <p:cNvPr id="4" name="Picture 3">
            <a:extLst>
              <a:ext uri="{FF2B5EF4-FFF2-40B4-BE49-F238E27FC236}">
                <a16:creationId xmlns:a16="http://schemas.microsoft.com/office/drawing/2014/main" id="{1AB9C120-10FF-63ED-4C5F-5392AB320A39}"/>
              </a:ext>
            </a:extLst>
          </p:cNvPr>
          <p:cNvPicPr>
            <a:picLocks noChangeAspect="1"/>
          </p:cNvPicPr>
          <p:nvPr/>
        </p:nvPicPr>
        <p:blipFill>
          <a:blip r:embed="rId2"/>
          <a:stretch>
            <a:fillRect/>
          </a:stretch>
        </p:blipFill>
        <p:spPr>
          <a:xfrm>
            <a:off x="4656666" y="1371600"/>
            <a:ext cx="5842278" cy="5334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IAM by Cloud Provider</a:t>
            </a:r>
          </a:p>
        </p:txBody>
      </p:sp>
      <p:sp>
        <p:nvSpPr>
          <p:cNvPr id="3" name="Content Placeholder 2"/>
          <p:cNvSpPr>
            <a:spLocks noGrp="1"/>
          </p:cNvSpPr>
          <p:nvPr>
            <p:ph idx="1"/>
          </p:nvPr>
        </p:nvSpPr>
        <p:spPr>
          <a:xfrm>
            <a:off x="508000" y="1778000"/>
            <a:ext cx="9296400" cy="5842000"/>
          </a:xfrm>
        </p:spPr>
        <p:txBody>
          <a:bodyPr>
            <a:normAutofit/>
          </a:bodyPr>
          <a:lstStyle/>
          <a:p>
            <a:pPr marL="40639" indent="0">
              <a:buNone/>
            </a:pPr>
            <a:r>
              <a:rPr sz="2000" dirty="0"/>
              <a:t>AWS IAM:</a:t>
            </a:r>
          </a:p>
          <a:p>
            <a:pPr marL="40639" indent="0">
              <a:buNone/>
            </a:pPr>
            <a:r>
              <a:rPr sz="2000" dirty="0"/>
              <a:t>• Users, roles, groups, JSON policies</a:t>
            </a:r>
          </a:p>
          <a:p>
            <a:pPr marL="40639" indent="0">
              <a:buNone/>
            </a:pPr>
            <a:r>
              <a:rPr sz="2000" dirty="0"/>
              <a:t>• STS temporary credentials</a:t>
            </a:r>
          </a:p>
          <a:p>
            <a:pPr marL="40639" indent="0">
              <a:buNone/>
            </a:pPr>
            <a:endParaRPr sz="2000" dirty="0"/>
          </a:p>
          <a:p>
            <a:pPr marL="40639" indent="0">
              <a:buNone/>
            </a:pPr>
            <a:r>
              <a:rPr sz="2000" dirty="0"/>
              <a:t>Google Cloud IAM:</a:t>
            </a:r>
          </a:p>
          <a:p>
            <a:pPr marL="40639" indent="0">
              <a:buNone/>
            </a:pPr>
            <a:r>
              <a:rPr sz="2000" dirty="0"/>
              <a:t>• Resource hierarchy: Org → Folder → Project</a:t>
            </a:r>
          </a:p>
          <a:p>
            <a:pPr marL="40639" indent="0">
              <a:buNone/>
            </a:pPr>
            <a:r>
              <a:rPr sz="2000" dirty="0"/>
              <a:t>• Principals, roles (basic, predefined, custom)</a:t>
            </a:r>
          </a:p>
          <a:p>
            <a:pPr marL="40639" indent="0">
              <a:buNone/>
            </a:pPr>
            <a:endParaRPr sz="2000" dirty="0"/>
          </a:p>
          <a:p>
            <a:pPr marL="40639" indent="0">
              <a:buNone/>
            </a:pPr>
            <a:r>
              <a:rPr sz="2000" dirty="0"/>
              <a:t>Azure AD / RBAC:</a:t>
            </a:r>
          </a:p>
          <a:p>
            <a:pPr marL="40639" indent="0">
              <a:buNone/>
            </a:pPr>
            <a:r>
              <a:rPr sz="2000" dirty="0"/>
              <a:t>• Entra ID for identities</a:t>
            </a:r>
          </a:p>
          <a:p>
            <a:pPr marL="40639" indent="0">
              <a:buNone/>
            </a:pPr>
            <a:r>
              <a:rPr sz="2000" dirty="0"/>
              <a:t>• Managed identities for apps</a:t>
            </a:r>
          </a:p>
          <a:p>
            <a:pPr marL="40639" indent="0">
              <a:buNone/>
            </a:pPr>
            <a:r>
              <a:rPr sz="2000" dirty="0"/>
              <a:t>• RBAC at subscription/resource levels</a:t>
            </a:r>
          </a:p>
          <a:p>
            <a:pPr marL="40639" indent="0">
              <a:buNone/>
            </a:pPr>
            <a:endParaRPr sz="2000" dirty="0"/>
          </a:p>
          <a:p>
            <a:pPr marL="40639" indent="0">
              <a:buNone/>
            </a:pPr>
            <a:r>
              <a:rPr sz="2000" dirty="0"/>
              <a:t>Example:</a:t>
            </a:r>
          </a:p>
          <a:p>
            <a:pPr marL="40639" indent="0">
              <a:buNone/>
            </a:pPr>
            <a:r>
              <a:rPr sz="2000" dirty="0"/>
              <a:t>EC2 role for S3 access (AWS), service account with </a:t>
            </a:r>
            <a:r>
              <a:rPr sz="2000" dirty="0" err="1"/>
              <a:t>BigQuery</a:t>
            </a:r>
            <a:r>
              <a:rPr sz="2000" dirty="0"/>
              <a:t> read-only (GCP).</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8915400" cy="1270000"/>
          </a:xfrm>
        </p:spPr>
        <p:txBody>
          <a:bodyPr>
            <a:normAutofit fontScale="90000"/>
          </a:bodyPr>
          <a:lstStyle/>
          <a:p>
            <a:r>
              <a:rPr dirty="0"/>
              <a:t>Secrets, Keys, and Program Access</a:t>
            </a:r>
          </a:p>
        </p:txBody>
      </p:sp>
      <p:sp>
        <p:nvSpPr>
          <p:cNvPr id="3" name="Content Placeholder 2"/>
          <p:cNvSpPr>
            <a:spLocks noGrp="1"/>
          </p:cNvSpPr>
          <p:nvPr>
            <p:ph idx="1"/>
          </p:nvPr>
        </p:nvSpPr>
        <p:spPr>
          <a:xfrm>
            <a:off x="508000" y="1778000"/>
            <a:ext cx="9067800" cy="5028848"/>
          </a:xfrm>
        </p:spPr>
        <p:txBody>
          <a:bodyPr>
            <a:normAutofit fontScale="55000" lnSpcReduction="20000"/>
          </a:bodyPr>
          <a:lstStyle/>
          <a:p>
            <a:pPr marL="40639" indent="0">
              <a:buNone/>
            </a:pPr>
            <a:r>
              <a:rPr sz="4500" b="1" dirty="0"/>
              <a:t>Secrets Managers:</a:t>
            </a:r>
          </a:p>
          <a:p>
            <a:pPr marL="40639" indent="0">
              <a:buNone/>
            </a:pPr>
            <a:r>
              <a:rPr dirty="0"/>
              <a:t>• AWS Secrets Manager</a:t>
            </a:r>
          </a:p>
          <a:p>
            <a:pPr marL="40639" indent="0">
              <a:buNone/>
            </a:pPr>
            <a:r>
              <a:rPr dirty="0"/>
              <a:t>• Google Secret Manager</a:t>
            </a:r>
          </a:p>
          <a:p>
            <a:pPr marL="40639" indent="0">
              <a:buNone/>
            </a:pPr>
            <a:r>
              <a:rPr dirty="0"/>
              <a:t>• Azure Key Vault</a:t>
            </a:r>
          </a:p>
          <a:p>
            <a:pPr marL="40639" indent="0">
              <a:buNone/>
            </a:pPr>
            <a:endParaRPr dirty="0"/>
          </a:p>
          <a:p>
            <a:pPr marL="40639" indent="0">
              <a:buNone/>
            </a:pPr>
            <a:r>
              <a:rPr sz="4500" b="1" dirty="0"/>
              <a:t>Encryption Keys:</a:t>
            </a:r>
          </a:p>
          <a:p>
            <a:pPr marL="40639" indent="0">
              <a:buNone/>
            </a:pPr>
            <a:r>
              <a:rPr dirty="0"/>
              <a:t>• AWS KMS, Google KMS, Azure Key Vault HSM</a:t>
            </a:r>
          </a:p>
          <a:p>
            <a:pPr marL="40639" indent="0">
              <a:buNone/>
            </a:pPr>
            <a:r>
              <a:rPr dirty="0"/>
              <a:t>• CMEK/CMK support for compliance</a:t>
            </a:r>
          </a:p>
          <a:p>
            <a:pPr marL="40639" indent="0">
              <a:buNone/>
            </a:pPr>
            <a:endParaRPr dirty="0"/>
          </a:p>
          <a:p>
            <a:pPr marL="40639" indent="0">
              <a:buNone/>
            </a:pPr>
            <a:r>
              <a:rPr sz="4500" b="1" dirty="0"/>
              <a:t>Program-to-Program Auth:</a:t>
            </a:r>
          </a:p>
          <a:p>
            <a:pPr marL="40639" indent="0">
              <a:buNone/>
            </a:pPr>
            <a:r>
              <a:rPr dirty="0"/>
              <a:t>• OAuth2, OIDC, JWTs, </a:t>
            </a:r>
            <a:r>
              <a:rPr dirty="0" err="1"/>
              <a:t>mTLS</a:t>
            </a:r>
            <a:endParaRPr dirty="0"/>
          </a:p>
          <a:p>
            <a:pPr marL="40639" indent="0">
              <a:buNone/>
            </a:pPr>
            <a:endParaRPr dirty="0"/>
          </a:p>
          <a:p>
            <a:pPr marL="40639" indent="0">
              <a:buNone/>
            </a:pPr>
            <a:r>
              <a:rPr sz="4500" b="1" dirty="0"/>
              <a:t>Example:</a:t>
            </a:r>
          </a:p>
          <a:p>
            <a:pPr marL="40639" indent="0">
              <a:buNone/>
            </a:pPr>
            <a:r>
              <a:rPr dirty="0"/>
              <a:t>Microservice authenticates to DB using rotated credentials stored in Secrets Manager.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Security in Practice</a:t>
            </a:r>
          </a:p>
        </p:txBody>
      </p:sp>
      <p:sp>
        <p:nvSpPr>
          <p:cNvPr id="3" name="Content Placeholder 2"/>
          <p:cNvSpPr>
            <a:spLocks noGrp="1"/>
          </p:cNvSpPr>
          <p:nvPr>
            <p:ph idx="1"/>
          </p:nvPr>
        </p:nvSpPr>
        <p:spPr>
          <a:xfrm>
            <a:off x="508000" y="1371600"/>
            <a:ext cx="9220200" cy="5435248"/>
          </a:xfrm>
        </p:spPr>
        <p:txBody>
          <a:bodyPr>
            <a:normAutofit fontScale="55000" lnSpcReduction="20000"/>
          </a:bodyPr>
          <a:lstStyle/>
          <a:p>
            <a:pPr marL="40639" indent="0">
              <a:buNone/>
            </a:pPr>
            <a:r>
              <a:rPr sz="5100" b="1" dirty="0"/>
              <a:t>Shared Responsibility:</a:t>
            </a:r>
          </a:p>
          <a:p>
            <a:pPr marL="40639" indent="0">
              <a:buNone/>
            </a:pPr>
            <a:r>
              <a:rPr dirty="0"/>
              <a:t>• Provider </a:t>
            </a:r>
            <a:r>
              <a:rPr lang="en-US" dirty="0"/>
              <a:t>responsible </a:t>
            </a:r>
            <a:r>
              <a:rPr dirty="0"/>
              <a:t>(infra, hardware, managed services)</a:t>
            </a:r>
          </a:p>
          <a:p>
            <a:pPr marL="40639" indent="0">
              <a:buNone/>
            </a:pPr>
            <a:r>
              <a:rPr dirty="0"/>
              <a:t>•</a:t>
            </a:r>
            <a:r>
              <a:rPr lang="en-US" dirty="0"/>
              <a:t>YOU secure </a:t>
            </a:r>
            <a:r>
              <a:rPr dirty="0"/>
              <a:t>(apps, data, configs, IAM)</a:t>
            </a:r>
          </a:p>
          <a:p>
            <a:pPr marL="40639" indent="0">
              <a:buNone/>
            </a:pPr>
            <a:endParaRPr dirty="0"/>
          </a:p>
          <a:p>
            <a:pPr marL="40639" indent="0">
              <a:buNone/>
            </a:pPr>
            <a:r>
              <a:rPr sz="5100" b="1" dirty="0"/>
              <a:t>Network Security:</a:t>
            </a:r>
          </a:p>
          <a:p>
            <a:pPr marL="40639" indent="0">
              <a:buNone/>
            </a:pPr>
            <a:r>
              <a:rPr dirty="0"/>
              <a:t>• Security Groups, NACLs, WAF, private subnets</a:t>
            </a:r>
          </a:p>
          <a:p>
            <a:pPr marL="40639" indent="0">
              <a:buNone/>
            </a:pPr>
            <a:endParaRPr dirty="0"/>
          </a:p>
          <a:p>
            <a:pPr marL="40639" indent="0">
              <a:buNone/>
            </a:pPr>
            <a:r>
              <a:rPr sz="5100" b="1" dirty="0"/>
              <a:t>Data Security:</a:t>
            </a:r>
          </a:p>
          <a:p>
            <a:pPr marL="40639" indent="0">
              <a:buNone/>
            </a:pPr>
            <a:r>
              <a:rPr dirty="0"/>
              <a:t>• Encryption at rest (KMS, CMEK)</a:t>
            </a:r>
          </a:p>
          <a:p>
            <a:pPr marL="40639" indent="0">
              <a:buNone/>
            </a:pPr>
            <a:r>
              <a:rPr dirty="0"/>
              <a:t>• In transit (TLS, ACM)</a:t>
            </a:r>
          </a:p>
          <a:p>
            <a:pPr marL="40639" indent="0">
              <a:buNone/>
            </a:pPr>
            <a:endParaRPr dirty="0"/>
          </a:p>
          <a:p>
            <a:pPr marL="40639" indent="0">
              <a:buNone/>
            </a:pPr>
            <a:r>
              <a:rPr sz="5100" b="1" dirty="0"/>
              <a:t>Customer Authentication:</a:t>
            </a:r>
          </a:p>
          <a:p>
            <a:pPr marL="40639" indent="0">
              <a:buNone/>
            </a:pPr>
            <a:r>
              <a:rPr dirty="0"/>
              <a:t>• AWS Cognito, Google Identity Platform, Firebase Auth</a:t>
            </a:r>
          </a:p>
          <a:p>
            <a:pPr marL="40639" indent="0">
              <a:buNone/>
            </a:pPr>
            <a:endParaRPr sz="5100" b="1" dirty="0"/>
          </a:p>
          <a:p>
            <a:pPr marL="40639" indent="0">
              <a:buNone/>
            </a:pPr>
            <a:r>
              <a:rPr sz="5100" b="1" dirty="0"/>
              <a:t>Example:</a:t>
            </a:r>
          </a:p>
          <a:p>
            <a:pPr marL="40639" indent="0">
              <a:buNone/>
            </a:pPr>
            <a:r>
              <a:rPr dirty="0"/>
              <a:t>AWS patches EC2 hypervisor; customer configures IAM policies + app-level encryption.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26979-83CE-8AA8-B403-02C4D9C71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53254-A768-E83B-E363-0F02E9F6E461}"/>
              </a:ext>
            </a:extLst>
          </p:cNvPr>
          <p:cNvSpPr>
            <a:spLocks noGrp="1"/>
          </p:cNvSpPr>
          <p:nvPr>
            <p:ph type="title"/>
          </p:nvPr>
        </p:nvSpPr>
        <p:spPr/>
        <p:txBody>
          <a:bodyPr>
            <a:normAutofit fontScale="90000"/>
          </a:bodyPr>
          <a:lstStyle/>
          <a:p>
            <a:pPr marL="40639"/>
            <a:r>
              <a:rPr lang="en-US" b="1" dirty="0"/>
              <a:t>Network Security: </a:t>
            </a:r>
            <a:br>
              <a:rPr lang="en-US" b="1" dirty="0"/>
            </a:br>
            <a:r>
              <a:rPr lang="en-US" b="1" dirty="0"/>
              <a:t>Security Groups</a:t>
            </a:r>
          </a:p>
        </p:txBody>
      </p:sp>
      <p:sp>
        <p:nvSpPr>
          <p:cNvPr id="3" name="Content Placeholder 2">
            <a:extLst>
              <a:ext uri="{FF2B5EF4-FFF2-40B4-BE49-F238E27FC236}">
                <a16:creationId xmlns:a16="http://schemas.microsoft.com/office/drawing/2014/main" id="{AE4155AA-5F01-DC13-26B9-E63E7969E1F7}"/>
              </a:ext>
            </a:extLst>
          </p:cNvPr>
          <p:cNvSpPr>
            <a:spLocks noGrp="1"/>
          </p:cNvSpPr>
          <p:nvPr>
            <p:ph idx="1"/>
          </p:nvPr>
        </p:nvSpPr>
        <p:spPr>
          <a:xfrm>
            <a:off x="355600" y="2307112"/>
            <a:ext cx="9220200" cy="5435248"/>
          </a:xfrm>
        </p:spPr>
        <p:txBody>
          <a:bodyPr>
            <a:normAutofit/>
          </a:bodyPr>
          <a:lstStyle/>
          <a:p>
            <a:pPr marL="40639" indent="0">
              <a:buNone/>
            </a:pPr>
            <a:endParaRPr lang="en-US" sz="2800" dirty="0"/>
          </a:p>
          <a:p>
            <a:pPr marL="40639" indent="0">
              <a:buNone/>
            </a:pPr>
            <a:endParaRPr sz="2800" dirty="0"/>
          </a:p>
          <a:p>
            <a:pPr marL="40639" indent="0">
              <a:buNone/>
            </a:pPr>
            <a:r>
              <a:rPr lang="en-US" sz="2800" dirty="0"/>
              <a:t>Virtual firewalls that control </a:t>
            </a:r>
            <a:r>
              <a:rPr lang="en-US" sz="2800" b="1" dirty="0"/>
              <a:t>inbound and outbound traffic</a:t>
            </a:r>
            <a:r>
              <a:rPr lang="en-US" sz="2800" dirty="0"/>
              <a:t> at the </a:t>
            </a:r>
            <a:r>
              <a:rPr lang="en-US" sz="2800" b="1" dirty="0"/>
              <a:t>instance level</a:t>
            </a:r>
            <a:r>
              <a:rPr lang="en-US" sz="2800" dirty="0"/>
              <a:t> (e.g., an EC2 VM in AWS).</a:t>
            </a:r>
          </a:p>
          <a:p>
            <a:r>
              <a:rPr lang="en-US" sz="2800" b="1" dirty="0"/>
              <a:t>How they work:</a:t>
            </a:r>
            <a:endParaRPr lang="en-US" sz="2800" dirty="0"/>
          </a:p>
          <a:p>
            <a:pPr lvl="1"/>
            <a:r>
              <a:rPr lang="en-US" sz="2400" dirty="0"/>
              <a:t>You attach them to servers/instances.</a:t>
            </a:r>
          </a:p>
          <a:p>
            <a:pPr lvl="1"/>
            <a:r>
              <a:rPr lang="en-US" sz="2400" dirty="0"/>
              <a:t>Define rules: allow traffic from port 80 (HTTP) or 443 (HTTPS), but block everything else.</a:t>
            </a:r>
          </a:p>
          <a:p>
            <a:r>
              <a:rPr lang="en-US" sz="2800" b="1" dirty="0"/>
              <a:t>Example:</a:t>
            </a:r>
            <a:r>
              <a:rPr lang="en-US" sz="2800" dirty="0"/>
              <a:t> A web server SG allows inbound HTTP/HTTPS from the internet, but only allows outbound traffic to the database subnet.</a:t>
            </a:r>
          </a:p>
          <a:p>
            <a:pPr marL="40639" indent="0">
              <a:buNone/>
            </a:pPr>
            <a:endParaRPr sz="2800" dirty="0"/>
          </a:p>
        </p:txBody>
      </p:sp>
      <p:sp>
        <p:nvSpPr>
          <p:cNvPr id="4" name="TextBox 3">
            <a:extLst>
              <a:ext uri="{FF2B5EF4-FFF2-40B4-BE49-F238E27FC236}">
                <a16:creationId xmlns:a16="http://schemas.microsoft.com/office/drawing/2014/main" id="{ABE1C3AB-589E-01BE-FEE7-6DDB94191F21}"/>
              </a:ext>
            </a:extLst>
          </p:cNvPr>
          <p:cNvSpPr txBox="1"/>
          <p:nvPr/>
        </p:nvSpPr>
        <p:spPr>
          <a:xfrm>
            <a:off x="373158" y="2076279"/>
            <a:ext cx="4876800" cy="461665"/>
          </a:xfrm>
          <a:prstGeom prst="rect">
            <a:avLst/>
          </a:prstGeom>
          <a:solidFill>
            <a:srgbClr val="0070C0"/>
          </a:solidFill>
        </p:spPr>
        <p:txBody>
          <a:bodyPr wrap="square" rtlCol="0">
            <a:spAutoFit/>
          </a:bodyPr>
          <a:lstStyle/>
          <a:p>
            <a:r>
              <a:rPr lang="en-US" dirty="0"/>
              <a:t>Security Groups → protect instances</a:t>
            </a:r>
          </a:p>
        </p:txBody>
      </p:sp>
      <p:pic>
        <p:nvPicPr>
          <p:cNvPr id="10242" name="Picture 2" descr="Security group rules - Amazon Virtual Private Cloud">
            <a:extLst>
              <a:ext uri="{FF2B5EF4-FFF2-40B4-BE49-F238E27FC236}">
                <a16:creationId xmlns:a16="http://schemas.microsoft.com/office/drawing/2014/main" id="{F74A6000-EEC2-CC59-52E3-02834BBC9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304800"/>
            <a:ext cx="4581525"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18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8E04F-C85D-06DE-7027-4F1E1A34D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C22C2-CF6C-54B1-71F8-2DC0BA6F6734}"/>
              </a:ext>
            </a:extLst>
          </p:cNvPr>
          <p:cNvSpPr>
            <a:spLocks noGrp="1"/>
          </p:cNvSpPr>
          <p:nvPr>
            <p:ph type="title"/>
          </p:nvPr>
        </p:nvSpPr>
        <p:spPr>
          <a:xfrm>
            <a:off x="127000" y="124102"/>
            <a:ext cx="9372600" cy="1270000"/>
          </a:xfrm>
        </p:spPr>
        <p:txBody>
          <a:bodyPr>
            <a:noAutofit/>
          </a:bodyPr>
          <a:lstStyle/>
          <a:p>
            <a:pPr marL="40639"/>
            <a:r>
              <a:rPr lang="en-US" sz="4000" b="1" dirty="0"/>
              <a:t>Network Security: </a:t>
            </a:r>
            <a:br>
              <a:rPr lang="en-US" sz="4000" b="1" dirty="0"/>
            </a:br>
            <a:r>
              <a:rPr lang="en-US" sz="4000" dirty="0"/>
              <a:t> </a:t>
            </a:r>
            <a:r>
              <a:rPr lang="en-US" sz="4000" b="1" dirty="0"/>
              <a:t>Network ACLs </a:t>
            </a:r>
            <a:r>
              <a:rPr lang="en-US" sz="2400" b="1" dirty="0"/>
              <a:t>(access control list)</a:t>
            </a:r>
            <a:br>
              <a:rPr lang="en-US" sz="2400" b="1" dirty="0"/>
            </a:br>
            <a:endParaRPr lang="en-US" sz="4000" b="1" dirty="0"/>
          </a:p>
        </p:txBody>
      </p:sp>
      <p:sp>
        <p:nvSpPr>
          <p:cNvPr id="3" name="Content Placeholder 2">
            <a:extLst>
              <a:ext uri="{FF2B5EF4-FFF2-40B4-BE49-F238E27FC236}">
                <a16:creationId xmlns:a16="http://schemas.microsoft.com/office/drawing/2014/main" id="{38808222-1E0F-71A8-DE84-7EF697C0B466}"/>
              </a:ext>
            </a:extLst>
          </p:cNvPr>
          <p:cNvSpPr>
            <a:spLocks noGrp="1"/>
          </p:cNvSpPr>
          <p:nvPr>
            <p:ph idx="1"/>
          </p:nvPr>
        </p:nvSpPr>
        <p:spPr>
          <a:xfrm>
            <a:off x="508000" y="1371600"/>
            <a:ext cx="5257800" cy="5435248"/>
          </a:xfrm>
        </p:spPr>
        <p:txBody>
          <a:bodyPr>
            <a:normAutofit fontScale="77500" lnSpcReduction="20000"/>
          </a:bodyPr>
          <a:lstStyle/>
          <a:p>
            <a:pPr marL="40639" indent="0">
              <a:buNone/>
            </a:pPr>
            <a:r>
              <a:rPr lang="en-US" dirty="0"/>
              <a:t>Firewalls that control traffic at the </a:t>
            </a:r>
            <a:r>
              <a:rPr lang="en-US" b="1" dirty="0"/>
              <a:t>subnet level</a:t>
            </a:r>
            <a:r>
              <a:rPr lang="en-US" dirty="0"/>
              <a:t> in a VPC.</a:t>
            </a:r>
            <a:br>
              <a:rPr lang="en-US" dirty="0"/>
            </a:br>
            <a:endParaRPr lang="en-US" dirty="0"/>
          </a:p>
          <a:p>
            <a:r>
              <a:rPr lang="en-US" b="1" dirty="0"/>
              <a:t>How they work:</a:t>
            </a:r>
            <a:endParaRPr lang="en-US" dirty="0"/>
          </a:p>
          <a:p>
            <a:pPr lvl="1"/>
            <a:r>
              <a:rPr lang="en-US" dirty="0"/>
              <a:t>Apply to all resources inside a subnet.</a:t>
            </a:r>
          </a:p>
          <a:p>
            <a:pPr lvl="1"/>
            <a:r>
              <a:rPr lang="en-US" dirty="0"/>
              <a:t>Can allow or deny rules explicitly.</a:t>
            </a:r>
          </a:p>
          <a:p>
            <a:pPr lvl="1"/>
            <a:r>
              <a:rPr lang="en-US" dirty="0"/>
              <a:t>Stateless (both inbound and outbound rules must be defined separately).</a:t>
            </a:r>
            <a:br>
              <a:rPr lang="en-US" dirty="0"/>
            </a:br>
            <a:endParaRPr lang="en-US" dirty="0"/>
          </a:p>
          <a:p>
            <a:r>
              <a:rPr lang="en-US" b="1" dirty="0"/>
              <a:t>Example:</a:t>
            </a:r>
            <a:r>
              <a:rPr lang="en-US" dirty="0"/>
              <a:t> A private subnet NACL blocks all inbound traffic from the internet, ensuring no accidental exposure of internal-only services.</a:t>
            </a:r>
          </a:p>
          <a:p>
            <a:pPr marL="40639" indent="0">
              <a:buNone/>
            </a:pPr>
            <a:endParaRPr dirty="0"/>
          </a:p>
        </p:txBody>
      </p:sp>
      <p:sp>
        <p:nvSpPr>
          <p:cNvPr id="4" name="TextBox 3">
            <a:extLst>
              <a:ext uri="{FF2B5EF4-FFF2-40B4-BE49-F238E27FC236}">
                <a16:creationId xmlns:a16="http://schemas.microsoft.com/office/drawing/2014/main" id="{9A2B4BF9-0741-7282-A9B8-C7431B3535E4}"/>
              </a:ext>
            </a:extLst>
          </p:cNvPr>
          <p:cNvSpPr txBox="1"/>
          <p:nvPr/>
        </p:nvSpPr>
        <p:spPr>
          <a:xfrm>
            <a:off x="5689600" y="5257800"/>
            <a:ext cx="3962400" cy="461665"/>
          </a:xfrm>
          <a:prstGeom prst="rect">
            <a:avLst/>
          </a:prstGeom>
          <a:solidFill>
            <a:srgbClr val="0070C0"/>
          </a:solidFill>
        </p:spPr>
        <p:txBody>
          <a:bodyPr wrap="square" rtlCol="0">
            <a:spAutoFit/>
          </a:bodyPr>
          <a:lstStyle/>
          <a:p>
            <a:r>
              <a:rPr lang="en-US" b="1" dirty="0"/>
              <a:t>NACLs</a:t>
            </a:r>
            <a:r>
              <a:rPr lang="en-US" dirty="0"/>
              <a:t> → protect </a:t>
            </a:r>
            <a:r>
              <a:rPr lang="en-US" b="1" dirty="0"/>
              <a:t>subnets</a:t>
            </a:r>
            <a:r>
              <a:rPr lang="en-US" dirty="0"/>
              <a:t>.</a:t>
            </a:r>
          </a:p>
        </p:txBody>
      </p:sp>
      <p:pic>
        <p:nvPicPr>
          <p:cNvPr id="11266" name="Picture 2">
            <a:extLst>
              <a:ext uri="{FF2B5EF4-FFF2-40B4-BE49-F238E27FC236}">
                <a16:creationId xmlns:a16="http://schemas.microsoft.com/office/drawing/2014/main" id="{B691FCA6-9C36-4637-3EBA-C6D1DDD14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151" y="19667"/>
            <a:ext cx="4162425" cy="4648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B84162DB-8494-16D9-C7DE-DBC3667BB381}"/>
              </a:ext>
            </a:extLst>
          </p:cNvPr>
          <p:cNvSpPr/>
          <p:nvPr/>
        </p:nvSpPr>
        <p:spPr>
          <a:xfrm>
            <a:off x="6448084" y="3572056"/>
            <a:ext cx="1295400"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128150-5BF6-2ABF-18D0-8B378E8C4C1D}"/>
              </a:ext>
            </a:extLst>
          </p:cNvPr>
          <p:cNvSpPr/>
          <p:nvPr/>
        </p:nvSpPr>
        <p:spPr>
          <a:xfrm>
            <a:off x="8432800" y="3595069"/>
            <a:ext cx="1295400"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125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304800"/>
            <a:ext cx="8297333" cy="1270000"/>
          </a:xfrm>
        </p:spPr>
        <p:txBody>
          <a:bodyPr/>
          <a:lstStyle/>
          <a:p>
            <a:r>
              <a:rPr lang="en-US" dirty="0"/>
              <a:t>Amazon – the big start</a:t>
            </a:r>
          </a:p>
        </p:txBody>
      </p:sp>
      <p:sp>
        <p:nvSpPr>
          <p:cNvPr id="3" name="Content Placeholder 2"/>
          <p:cNvSpPr>
            <a:spLocks noGrp="1"/>
          </p:cNvSpPr>
          <p:nvPr>
            <p:ph idx="1"/>
          </p:nvPr>
        </p:nvSpPr>
        <p:spPr>
          <a:xfrm>
            <a:off x="0" y="1600200"/>
            <a:ext cx="4495800" cy="2032000"/>
          </a:xfrm>
        </p:spPr>
        <p:txBody>
          <a:bodyPr>
            <a:normAutofit fontScale="77500" lnSpcReduction="20000"/>
          </a:bodyPr>
          <a:lstStyle/>
          <a:p>
            <a:r>
              <a:rPr lang="en-US" dirty="0"/>
              <a:t>Amazon EC2</a:t>
            </a:r>
          </a:p>
          <a:p>
            <a:pPr lvl="1"/>
            <a:r>
              <a:rPr lang="en-US" dirty="0"/>
              <a:t> Elastic Cloud Computing</a:t>
            </a:r>
          </a:p>
          <a:p>
            <a:pPr lvl="1"/>
            <a:r>
              <a:rPr lang="en-US" dirty="0"/>
              <a:t> virtual servers for rent, called Amazon Machine Images (AMIs)</a:t>
            </a:r>
          </a:p>
          <a:p>
            <a:r>
              <a:rPr lang="en-US" dirty="0"/>
              <a:t>priced on per hour</a:t>
            </a:r>
          </a:p>
        </p:txBody>
      </p:sp>
      <p:sp>
        <p:nvSpPr>
          <p:cNvPr id="4" name="Content Placeholder 2"/>
          <p:cNvSpPr txBox="1">
            <a:spLocks/>
          </p:cNvSpPr>
          <p:nvPr/>
        </p:nvSpPr>
        <p:spPr>
          <a:xfrm>
            <a:off x="5480050" y="4126164"/>
            <a:ext cx="4495800" cy="3352800"/>
          </a:xfrm>
          <a:prstGeom prst="rect">
            <a:avLst/>
          </a:prstGeom>
        </p:spPr>
        <p:txBody>
          <a:bodyPr vert="horz" lIns="101599" tIns="50799" rIns="101599" bIns="50799">
            <a:normAutofit fontScale="92500"/>
          </a:bodyPr>
          <a:lstStyle/>
          <a:p>
            <a:pPr marL="467355" marR="0" lvl="0" indent="-426716"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300" b="0" i="0" u="none" strike="noStrike" kern="1200" cap="none" spc="0" normalizeH="0" baseline="0" noProof="0" dirty="0">
                <a:ln>
                  <a:noFill/>
                </a:ln>
                <a:solidFill>
                  <a:schemeClr val="tx1"/>
                </a:solidFill>
                <a:effectLst/>
                <a:uLnTx/>
                <a:uFillTx/>
                <a:latin typeface="+mn-lt"/>
                <a:ea typeface="+mn-ea"/>
                <a:cs typeface="+mn-cs"/>
              </a:rPr>
              <a:t>Amazon S3</a:t>
            </a:r>
          </a:p>
          <a:p>
            <a:pPr marL="924555" lvl="1" indent="-426716" fontAlgn="auto">
              <a:spcBef>
                <a:spcPct val="20000"/>
              </a:spcBef>
              <a:spcAft>
                <a:spcPts val="0"/>
              </a:spcAft>
              <a:buClr>
                <a:schemeClr val="accent1"/>
              </a:buClr>
              <a:buSzPct val="80000"/>
              <a:buFont typeface="Wingdings 2"/>
              <a:buChar char=""/>
            </a:pPr>
            <a:r>
              <a:rPr lang="en-US" dirty="0"/>
              <a:t> Simple Storage Service</a:t>
            </a:r>
          </a:p>
          <a:p>
            <a:pPr marL="924555" lvl="1" indent="-426716" fontAlgn="auto">
              <a:spcBef>
                <a:spcPct val="20000"/>
              </a:spcBef>
              <a:spcAft>
                <a:spcPts val="0"/>
              </a:spcAft>
              <a:buClr>
                <a:schemeClr val="accent1"/>
              </a:buClr>
              <a:buSzPct val="80000"/>
              <a:buFont typeface="Wingdings 2"/>
              <a:buChar char=""/>
            </a:pPr>
            <a:r>
              <a:rPr lang="en-US" dirty="0"/>
              <a:t>up to $0.XX per GB storage</a:t>
            </a:r>
          </a:p>
          <a:p>
            <a:pPr marL="924555" lvl="1" indent="-426716" fontAlgn="auto">
              <a:spcBef>
                <a:spcPct val="20000"/>
              </a:spcBef>
              <a:spcAft>
                <a:spcPts val="0"/>
              </a:spcAft>
              <a:buClr>
                <a:schemeClr val="accent1"/>
              </a:buClr>
              <a:buSzPct val="80000"/>
              <a:buFont typeface="Wingdings 2"/>
              <a:buChar char=""/>
            </a:pPr>
            <a:r>
              <a:rPr lang="en-US" dirty="0"/>
              <a:t>from $0.XX per GB transfer</a:t>
            </a:r>
          </a:p>
          <a:p>
            <a:pPr marL="467355" indent="-426716" fontAlgn="auto">
              <a:spcBef>
                <a:spcPct val="20000"/>
              </a:spcBef>
              <a:spcAft>
                <a:spcPts val="0"/>
              </a:spcAft>
              <a:buClr>
                <a:schemeClr val="accent1"/>
              </a:buClr>
              <a:buSzPct val="80000"/>
              <a:buFont typeface="Wingdings 2"/>
              <a:buChar char=""/>
            </a:pPr>
            <a:r>
              <a:rPr lang="en-US" dirty="0"/>
              <a:t>via</a:t>
            </a:r>
          </a:p>
          <a:p>
            <a:pPr lvl="2"/>
            <a:r>
              <a:rPr lang="en-US" sz="1800" dirty="0"/>
              <a:t>o </a:t>
            </a:r>
            <a:r>
              <a:rPr lang="en-US" dirty="0"/>
              <a:t>REST</a:t>
            </a:r>
          </a:p>
          <a:p>
            <a:pPr lvl="2"/>
            <a:r>
              <a:rPr lang="en-US" sz="1800" dirty="0"/>
              <a:t>o </a:t>
            </a:r>
            <a:r>
              <a:rPr lang="en-US" dirty="0"/>
              <a:t>SOAP</a:t>
            </a:r>
          </a:p>
          <a:p>
            <a:pPr lvl="2"/>
            <a:r>
              <a:rPr lang="en-US" sz="1800" dirty="0"/>
              <a:t>o </a:t>
            </a:r>
            <a:r>
              <a:rPr lang="en-US" dirty="0" err="1"/>
              <a:t>BitTorrent</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descr="https://lh4.googleusercontent.com/-_yfwT02CL4U/TYQLvuO9H9I/AAAAAAAAAIY/whiuvL-HxjI/s1600/cl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5129"/>
            <a:ext cx="5438775" cy="3634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wsmedia.s3.amazonaws.com/catalog/images/159-for-madh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697289"/>
            <a:ext cx="6191250" cy="242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191B6-9E0E-B27C-6C71-EE07CE3BA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AE202-D43C-1360-4828-81FE50B38E56}"/>
              </a:ext>
            </a:extLst>
          </p:cNvPr>
          <p:cNvSpPr>
            <a:spLocks noGrp="1"/>
          </p:cNvSpPr>
          <p:nvPr>
            <p:ph type="title"/>
          </p:nvPr>
        </p:nvSpPr>
        <p:spPr>
          <a:xfrm>
            <a:off x="508000" y="305153"/>
            <a:ext cx="9372600" cy="1270000"/>
          </a:xfrm>
        </p:spPr>
        <p:txBody>
          <a:bodyPr>
            <a:normAutofit fontScale="90000"/>
          </a:bodyPr>
          <a:lstStyle/>
          <a:p>
            <a:pPr marL="40639"/>
            <a:r>
              <a:rPr lang="en-US" b="1" dirty="0"/>
              <a:t>Network Security: </a:t>
            </a:r>
            <a:r>
              <a:rPr lang="en-US" dirty="0"/>
              <a:t> </a:t>
            </a:r>
            <a:r>
              <a:rPr lang="en-US" b="1" dirty="0"/>
              <a:t>WAF (Web Application Firewall)</a:t>
            </a:r>
            <a:br>
              <a:rPr lang="en-US" b="1" dirty="0"/>
            </a:br>
            <a:endParaRPr lang="en-US" b="1" dirty="0"/>
          </a:p>
        </p:txBody>
      </p:sp>
      <p:sp>
        <p:nvSpPr>
          <p:cNvPr id="3" name="Content Placeholder 2">
            <a:extLst>
              <a:ext uri="{FF2B5EF4-FFF2-40B4-BE49-F238E27FC236}">
                <a16:creationId xmlns:a16="http://schemas.microsoft.com/office/drawing/2014/main" id="{BAA801BD-F47D-E435-5EB4-19316150F380}"/>
              </a:ext>
            </a:extLst>
          </p:cNvPr>
          <p:cNvSpPr>
            <a:spLocks noGrp="1"/>
          </p:cNvSpPr>
          <p:nvPr>
            <p:ph idx="1"/>
          </p:nvPr>
        </p:nvSpPr>
        <p:spPr>
          <a:xfrm>
            <a:off x="355600" y="1371600"/>
            <a:ext cx="9372600" cy="5435248"/>
          </a:xfrm>
        </p:spPr>
        <p:txBody>
          <a:bodyPr>
            <a:normAutofit fontScale="92500" lnSpcReduction="10000"/>
          </a:bodyPr>
          <a:lstStyle/>
          <a:p>
            <a:pPr marL="40639" indent="0">
              <a:buNone/>
            </a:pPr>
            <a:r>
              <a:rPr lang="en-US" dirty="0"/>
              <a:t>A firewall that sits in front of your web applications to protect them from </a:t>
            </a:r>
            <a:r>
              <a:rPr lang="en-US" b="1" dirty="0"/>
              <a:t>common exploits</a:t>
            </a:r>
            <a:r>
              <a:rPr lang="en-US" dirty="0"/>
              <a:t>.</a:t>
            </a:r>
          </a:p>
          <a:p>
            <a:r>
              <a:rPr lang="en-US" b="1" dirty="0"/>
              <a:t>What it defends against:</a:t>
            </a:r>
            <a:endParaRPr lang="en-US" dirty="0"/>
          </a:p>
          <a:p>
            <a:pPr lvl="1"/>
            <a:r>
              <a:rPr lang="en-US" dirty="0"/>
              <a:t>SQL Injection (bad queries).</a:t>
            </a:r>
          </a:p>
          <a:p>
            <a:pPr lvl="1"/>
            <a:r>
              <a:rPr lang="en-US" dirty="0"/>
              <a:t>Cross-Site Scripting (XSS).</a:t>
            </a:r>
          </a:p>
          <a:p>
            <a:pPr lvl="1"/>
            <a:r>
              <a:rPr lang="en-US" dirty="0"/>
              <a:t>DDoS attempts.</a:t>
            </a:r>
          </a:p>
          <a:p>
            <a:pPr lvl="1"/>
            <a:r>
              <a:rPr lang="en-US" dirty="0"/>
              <a:t>Malicious bots.</a:t>
            </a:r>
          </a:p>
          <a:p>
            <a:r>
              <a:rPr lang="en-US" b="1" dirty="0"/>
              <a:t>Example:</a:t>
            </a:r>
            <a:r>
              <a:rPr lang="en-US" dirty="0"/>
              <a:t> AWS WAF filters incoming requests before they reach your load balancer or API Gateway, blocking bad actors while allowing normal users.</a:t>
            </a:r>
          </a:p>
        </p:txBody>
      </p:sp>
      <p:sp>
        <p:nvSpPr>
          <p:cNvPr id="4" name="TextBox 3">
            <a:extLst>
              <a:ext uri="{FF2B5EF4-FFF2-40B4-BE49-F238E27FC236}">
                <a16:creationId xmlns:a16="http://schemas.microsoft.com/office/drawing/2014/main" id="{65B4D1B2-1556-7888-4419-42E5477BF1A1}"/>
              </a:ext>
            </a:extLst>
          </p:cNvPr>
          <p:cNvSpPr txBox="1"/>
          <p:nvPr/>
        </p:nvSpPr>
        <p:spPr>
          <a:xfrm>
            <a:off x="6197600" y="3124200"/>
            <a:ext cx="3962400" cy="830997"/>
          </a:xfrm>
          <a:prstGeom prst="rect">
            <a:avLst/>
          </a:prstGeom>
          <a:solidFill>
            <a:srgbClr val="0070C0"/>
          </a:solidFill>
        </p:spPr>
        <p:txBody>
          <a:bodyPr wrap="square" rtlCol="0">
            <a:spAutoFit/>
          </a:bodyPr>
          <a:lstStyle/>
          <a:p>
            <a:r>
              <a:rPr lang="en-US" b="1" dirty="0"/>
              <a:t>WAF</a:t>
            </a:r>
            <a:r>
              <a:rPr lang="en-US" dirty="0"/>
              <a:t> → protect </a:t>
            </a:r>
            <a:r>
              <a:rPr lang="en-US" b="1" dirty="0"/>
              <a:t>applications</a:t>
            </a:r>
            <a:r>
              <a:rPr lang="en-US" dirty="0"/>
              <a:t> from attacks.</a:t>
            </a:r>
          </a:p>
        </p:txBody>
      </p:sp>
      <p:pic>
        <p:nvPicPr>
          <p:cNvPr id="6" name="Picture 5">
            <a:extLst>
              <a:ext uri="{FF2B5EF4-FFF2-40B4-BE49-F238E27FC236}">
                <a16:creationId xmlns:a16="http://schemas.microsoft.com/office/drawing/2014/main" id="{47561F77-66B3-4A7B-F8E1-BF2334A516A5}"/>
              </a:ext>
            </a:extLst>
          </p:cNvPr>
          <p:cNvPicPr>
            <a:picLocks noChangeAspect="1"/>
          </p:cNvPicPr>
          <p:nvPr/>
        </p:nvPicPr>
        <p:blipFill>
          <a:blip r:embed="rId2"/>
          <a:srcRect t="29667" b="12758"/>
          <a:stretch>
            <a:fillRect/>
          </a:stretch>
        </p:blipFill>
        <p:spPr>
          <a:xfrm>
            <a:off x="4622800" y="5968648"/>
            <a:ext cx="5372100" cy="1676400"/>
          </a:xfrm>
          <a:prstGeom prst="rect">
            <a:avLst/>
          </a:prstGeom>
        </p:spPr>
      </p:pic>
    </p:spTree>
    <p:extLst>
      <p:ext uri="{BB962C8B-B14F-4D97-AF65-F5344CB8AC3E}">
        <p14:creationId xmlns:p14="http://schemas.microsoft.com/office/powerpoint/2010/main" val="630061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2700-E5CC-C992-3A1C-03E1D83BE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0E483-946E-B455-4BBA-642FA4635346}"/>
              </a:ext>
            </a:extLst>
          </p:cNvPr>
          <p:cNvSpPr>
            <a:spLocks noGrp="1"/>
          </p:cNvSpPr>
          <p:nvPr>
            <p:ph type="title"/>
          </p:nvPr>
        </p:nvSpPr>
        <p:spPr>
          <a:xfrm>
            <a:off x="508000" y="305153"/>
            <a:ext cx="9372600" cy="1270000"/>
          </a:xfrm>
        </p:spPr>
        <p:txBody>
          <a:bodyPr>
            <a:normAutofit fontScale="90000"/>
          </a:bodyPr>
          <a:lstStyle/>
          <a:p>
            <a:pPr marL="40639"/>
            <a:r>
              <a:rPr lang="en-US" b="1" dirty="0"/>
              <a:t>Network Security: </a:t>
            </a:r>
            <a:r>
              <a:rPr lang="en-US" dirty="0"/>
              <a:t> </a:t>
            </a:r>
            <a:r>
              <a:rPr lang="en-US" b="1" dirty="0"/>
              <a:t>Private Subnets</a:t>
            </a:r>
            <a:br>
              <a:rPr lang="en-US" b="1" dirty="0"/>
            </a:br>
            <a:endParaRPr lang="en-US" b="1" dirty="0"/>
          </a:p>
        </p:txBody>
      </p:sp>
      <p:sp>
        <p:nvSpPr>
          <p:cNvPr id="3" name="Content Placeholder 2">
            <a:extLst>
              <a:ext uri="{FF2B5EF4-FFF2-40B4-BE49-F238E27FC236}">
                <a16:creationId xmlns:a16="http://schemas.microsoft.com/office/drawing/2014/main" id="{639DDDD9-51B6-BC21-65BA-F35CF194D4B0}"/>
              </a:ext>
            </a:extLst>
          </p:cNvPr>
          <p:cNvSpPr>
            <a:spLocks noGrp="1"/>
          </p:cNvSpPr>
          <p:nvPr>
            <p:ph idx="1"/>
          </p:nvPr>
        </p:nvSpPr>
        <p:spPr>
          <a:xfrm>
            <a:off x="508000" y="1371600"/>
            <a:ext cx="9220200" cy="5435248"/>
          </a:xfrm>
        </p:spPr>
        <p:txBody>
          <a:bodyPr>
            <a:normAutofit fontScale="92500" lnSpcReduction="20000"/>
          </a:bodyPr>
          <a:lstStyle/>
          <a:p>
            <a:pPr marL="40639" indent="0">
              <a:buNone/>
            </a:pPr>
            <a:r>
              <a:rPr lang="en-US" dirty="0"/>
              <a:t>Subnets in your VPC that have </a:t>
            </a:r>
            <a:r>
              <a:rPr lang="en-US" b="1" dirty="0"/>
              <a:t>no direct internet access</a:t>
            </a:r>
            <a:r>
              <a:rPr lang="en-US" dirty="0"/>
              <a:t>.</a:t>
            </a:r>
            <a:br>
              <a:rPr lang="en-US" dirty="0"/>
            </a:br>
            <a:endParaRPr lang="en-US" dirty="0"/>
          </a:p>
          <a:p>
            <a:r>
              <a:rPr lang="en-US" b="1" dirty="0"/>
              <a:t>How they work:</a:t>
            </a:r>
            <a:endParaRPr lang="en-US" dirty="0"/>
          </a:p>
          <a:p>
            <a:pPr lvl="1"/>
            <a:r>
              <a:rPr lang="en-US" dirty="0"/>
              <a:t>Resources in private subnets (like databases, internal APIs) are not assigned public IPs.</a:t>
            </a:r>
          </a:p>
          <a:p>
            <a:pPr lvl="1"/>
            <a:r>
              <a:rPr lang="en-US" dirty="0"/>
              <a:t>They can connect to the internet </a:t>
            </a:r>
            <a:r>
              <a:rPr lang="en-US" i="1" dirty="0"/>
              <a:t>indirectly</a:t>
            </a:r>
            <a:r>
              <a:rPr lang="en-US" dirty="0"/>
              <a:t> via a NAT Gateway if needed.</a:t>
            </a:r>
            <a:br>
              <a:rPr lang="en-US" dirty="0"/>
            </a:br>
            <a:endParaRPr lang="en-US" dirty="0"/>
          </a:p>
          <a:p>
            <a:r>
              <a:rPr lang="en-US" b="1" dirty="0"/>
              <a:t>Example:</a:t>
            </a:r>
            <a:r>
              <a:rPr lang="en-US" dirty="0"/>
              <a:t> An RDS database runs in a private subnet so customers cannot connect to it directly from the internet; only app servers in a public subnet can.</a:t>
            </a:r>
          </a:p>
        </p:txBody>
      </p:sp>
      <p:sp>
        <p:nvSpPr>
          <p:cNvPr id="4" name="TextBox 3">
            <a:extLst>
              <a:ext uri="{FF2B5EF4-FFF2-40B4-BE49-F238E27FC236}">
                <a16:creationId xmlns:a16="http://schemas.microsoft.com/office/drawing/2014/main" id="{B1A51A66-9B6B-B944-D651-E36CE27EC8B0}"/>
              </a:ext>
            </a:extLst>
          </p:cNvPr>
          <p:cNvSpPr txBox="1"/>
          <p:nvPr/>
        </p:nvSpPr>
        <p:spPr>
          <a:xfrm>
            <a:off x="5092444" y="1828800"/>
            <a:ext cx="3962400" cy="1200329"/>
          </a:xfrm>
          <a:prstGeom prst="rect">
            <a:avLst/>
          </a:prstGeom>
          <a:solidFill>
            <a:srgbClr val="0070C0"/>
          </a:solidFill>
        </p:spPr>
        <p:txBody>
          <a:bodyPr wrap="square" rtlCol="0">
            <a:spAutoFit/>
          </a:bodyPr>
          <a:lstStyle/>
          <a:p>
            <a:r>
              <a:rPr lang="en-US" b="1" dirty="0"/>
              <a:t>Private Subnets</a:t>
            </a:r>
            <a:r>
              <a:rPr lang="en-US" dirty="0"/>
              <a:t> → keep resources hidden from the internet.</a:t>
            </a:r>
          </a:p>
        </p:txBody>
      </p:sp>
    </p:spTree>
    <p:extLst>
      <p:ext uri="{BB962C8B-B14F-4D97-AF65-F5344CB8AC3E}">
        <p14:creationId xmlns:p14="http://schemas.microsoft.com/office/powerpoint/2010/main" val="1355289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13C4F-3025-B88B-7336-650C30E6C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ABC4C-841F-14D7-DDB3-69F673747207}"/>
              </a:ext>
            </a:extLst>
          </p:cNvPr>
          <p:cNvSpPr>
            <a:spLocks noGrp="1"/>
          </p:cNvSpPr>
          <p:nvPr>
            <p:ph type="title"/>
          </p:nvPr>
        </p:nvSpPr>
        <p:spPr>
          <a:xfrm>
            <a:off x="584200" y="5486400"/>
            <a:ext cx="8001000" cy="2029292"/>
          </a:xfrm>
        </p:spPr>
        <p:txBody>
          <a:bodyPr/>
          <a:lstStyle/>
          <a:p>
            <a:r>
              <a:rPr lang="en-US" dirty="0"/>
              <a:t>More…  Sample Architectures</a:t>
            </a:r>
          </a:p>
        </p:txBody>
      </p:sp>
    </p:spTree>
    <p:extLst>
      <p:ext uri="{BB962C8B-B14F-4D97-AF65-F5344CB8AC3E}">
        <p14:creationId xmlns:p14="http://schemas.microsoft.com/office/powerpoint/2010/main" val="2876054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121EEA-6168-1A74-E348-16AF2C638ACC}"/>
              </a:ext>
            </a:extLst>
          </p:cNvPr>
          <p:cNvSpPr/>
          <p:nvPr/>
        </p:nvSpPr>
        <p:spPr>
          <a:xfrm>
            <a:off x="-10615" y="3953302"/>
            <a:ext cx="9575800" cy="36871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385" y="173225"/>
            <a:ext cx="8297333" cy="152047"/>
          </a:xfrm>
        </p:spPr>
        <p:txBody>
          <a:bodyPr>
            <a:noAutofit/>
          </a:bodyPr>
          <a:lstStyle/>
          <a:p>
            <a:r>
              <a:rPr sz="3200" dirty="0"/>
              <a:t>Reference Architecture: Static + Dynamic Split</a:t>
            </a:r>
          </a:p>
        </p:txBody>
      </p:sp>
      <p:sp>
        <p:nvSpPr>
          <p:cNvPr id="3" name="Content Placeholder 2"/>
          <p:cNvSpPr>
            <a:spLocks noGrp="1"/>
          </p:cNvSpPr>
          <p:nvPr>
            <p:ph idx="1"/>
          </p:nvPr>
        </p:nvSpPr>
        <p:spPr>
          <a:xfrm>
            <a:off x="205953" y="630072"/>
            <a:ext cx="9892632" cy="4495800"/>
          </a:xfrm>
        </p:spPr>
        <p:txBody>
          <a:bodyPr>
            <a:normAutofit/>
          </a:bodyPr>
          <a:lstStyle/>
          <a:p>
            <a:pPr marL="40639" indent="0">
              <a:buNone/>
            </a:pPr>
            <a:r>
              <a:rPr sz="2800" b="1" dirty="0"/>
              <a:t>Concept:</a:t>
            </a:r>
          </a:p>
          <a:p>
            <a:pPr marL="40639" indent="0">
              <a:buNone/>
            </a:pPr>
            <a:r>
              <a:rPr sz="1400" dirty="0"/>
              <a:t>Separate static content delivery from dynamic APIs.</a:t>
            </a:r>
          </a:p>
          <a:p>
            <a:pPr marL="40639" indent="0">
              <a:buNone/>
            </a:pPr>
            <a:endParaRPr sz="1400" dirty="0"/>
          </a:p>
          <a:p>
            <a:pPr marL="40639" indent="0">
              <a:buNone/>
            </a:pPr>
            <a:r>
              <a:rPr sz="2800" b="1" dirty="0"/>
              <a:t>Static Assets:</a:t>
            </a:r>
          </a:p>
          <a:p>
            <a:pPr marL="40639" indent="0">
              <a:buNone/>
            </a:pPr>
            <a:r>
              <a:rPr sz="1400" dirty="0"/>
              <a:t>• Stored in S3 / Cloud Storage</a:t>
            </a:r>
          </a:p>
          <a:p>
            <a:pPr marL="40639" indent="0">
              <a:buNone/>
            </a:pPr>
            <a:r>
              <a:rPr sz="1400" dirty="0"/>
              <a:t>• Delivered via CDN for global low-latency access</a:t>
            </a:r>
          </a:p>
          <a:p>
            <a:pPr marL="40639" indent="0">
              <a:buNone/>
            </a:pPr>
            <a:endParaRPr sz="1400" dirty="0"/>
          </a:p>
          <a:p>
            <a:pPr marL="40639" indent="0">
              <a:buNone/>
            </a:pPr>
            <a:r>
              <a:rPr sz="2800" b="1" dirty="0"/>
              <a:t>Dynamic APIs:</a:t>
            </a:r>
          </a:p>
          <a:p>
            <a:pPr marL="40639" indent="0">
              <a:buNone/>
            </a:pPr>
            <a:r>
              <a:rPr sz="1400" dirty="0"/>
              <a:t>• Served by app servers (EC2, Cloud Run, App Engine, etc.)</a:t>
            </a:r>
          </a:p>
          <a:p>
            <a:pPr marL="40639" indent="0">
              <a:buNone/>
            </a:pPr>
            <a:endParaRPr sz="1400" dirty="0"/>
          </a:p>
        </p:txBody>
      </p:sp>
      <p:pic>
        <p:nvPicPr>
          <p:cNvPr id="7" name="Picture 6" descr="A screenshot of a computer&#10;&#10;AI-generated content may be incorrect.">
            <a:extLst>
              <a:ext uri="{FF2B5EF4-FFF2-40B4-BE49-F238E27FC236}">
                <a16:creationId xmlns:a16="http://schemas.microsoft.com/office/drawing/2014/main" id="{387D3C62-2DD5-BC02-A0AF-86C0E2637C5E}"/>
              </a:ext>
            </a:extLst>
          </p:cNvPr>
          <p:cNvPicPr>
            <a:picLocks noChangeAspect="1"/>
          </p:cNvPicPr>
          <p:nvPr/>
        </p:nvPicPr>
        <p:blipFill>
          <a:blip r:embed="rId3">
            <a:extLst>
              <a:ext uri="{28A0092B-C50C-407E-A947-70E740481C1C}">
                <a14:useLocalDpi xmlns:a14="http://schemas.microsoft.com/office/drawing/2010/main" val="0"/>
              </a:ext>
            </a:extLst>
          </a:blip>
          <a:srcRect t="33555" r="7000" b="15685"/>
          <a:stretch>
            <a:fillRect/>
          </a:stretch>
        </p:blipFill>
        <p:spPr>
          <a:xfrm>
            <a:off x="205953" y="3991076"/>
            <a:ext cx="9067800" cy="3611621"/>
          </a:xfrm>
          <a:prstGeom prst="rect">
            <a:avLst/>
          </a:prstGeom>
        </p:spPr>
      </p:pic>
      <p:sp>
        <p:nvSpPr>
          <p:cNvPr id="8" name="Content Placeholder 2">
            <a:extLst>
              <a:ext uri="{FF2B5EF4-FFF2-40B4-BE49-F238E27FC236}">
                <a16:creationId xmlns:a16="http://schemas.microsoft.com/office/drawing/2014/main" id="{D2654DAC-9861-C133-FAAB-98C9C482D26D}"/>
              </a:ext>
            </a:extLst>
          </p:cNvPr>
          <p:cNvSpPr txBox="1">
            <a:spLocks/>
          </p:cNvSpPr>
          <p:nvPr/>
        </p:nvSpPr>
        <p:spPr>
          <a:xfrm>
            <a:off x="5418739" y="553872"/>
            <a:ext cx="4845614" cy="4495800"/>
          </a:xfrm>
          <a:prstGeom prst="rect">
            <a:avLst/>
          </a:prstGeom>
        </p:spPr>
        <p:txBody>
          <a:bodyPr vert="horz" lIns="101599" tIns="50799" rIns="101599" bIns="50799">
            <a:normAutofit/>
          </a:bodyPr>
          <a:lstStyle>
            <a:lvl1pPr marL="467355" indent="-426716" algn="l" rtl="0" eaLnBrk="1" latinLnBrk="0" hangingPunct="1">
              <a:spcBef>
                <a:spcPct val="20000"/>
              </a:spcBef>
              <a:buClr>
                <a:schemeClr val="accent1"/>
              </a:buClr>
              <a:buSzPct val="80000"/>
              <a:buFont typeface="Wingdings 2"/>
              <a:buChar char=""/>
              <a:defRPr kumimoji="0" sz="3300" kern="1200">
                <a:solidFill>
                  <a:schemeClr val="tx1"/>
                </a:solidFill>
                <a:latin typeface="+mn-lt"/>
                <a:ea typeface="+mn-ea"/>
                <a:cs typeface="+mn-cs"/>
              </a:defRPr>
            </a:lvl1pPr>
            <a:lvl2pPr marL="802632" indent="-304797" algn="l" rtl="0" eaLnBrk="1" latinLnBrk="0" hangingPunct="1">
              <a:spcBef>
                <a:spcPct val="20000"/>
              </a:spcBef>
              <a:buClr>
                <a:schemeClr val="accent1"/>
              </a:buClr>
              <a:buSzPct val="90000"/>
              <a:buFont typeface="Wingdings 2"/>
              <a:buChar char=""/>
              <a:defRPr kumimoji="0" sz="2900" kern="1200">
                <a:solidFill>
                  <a:schemeClr val="tx1"/>
                </a:solidFill>
                <a:latin typeface="+mn-lt"/>
                <a:ea typeface="+mn-ea"/>
                <a:cs typeface="+mn-cs"/>
              </a:defRPr>
            </a:lvl2pPr>
            <a:lvl3pPr marL="1117589" indent="-284477" algn="l" rtl="0" eaLnBrk="1" latinLnBrk="0" hangingPunct="1">
              <a:spcBef>
                <a:spcPct val="20000"/>
              </a:spcBef>
              <a:buClr>
                <a:schemeClr val="accent2"/>
              </a:buClr>
              <a:buSzPct val="85000"/>
              <a:buFont typeface="Arial"/>
              <a:buChar char="○"/>
              <a:defRPr kumimoji="0" sz="2700" kern="1200">
                <a:solidFill>
                  <a:schemeClr val="tx1"/>
                </a:solidFill>
                <a:latin typeface="+mn-lt"/>
                <a:ea typeface="+mn-ea"/>
                <a:cs typeface="+mn-cs"/>
              </a:defRPr>
            </a:lvl3pPr>
            <a:lvl4pPr marL="1422386" indent="-264157" algn="l" rtl="0" eaLnBrk="1" latinLnBrk="0" hangingPunct="1">
              <a:spcBef>
                <a:spcPct val="20000"/>
              </a:spcBef>
              <a:buClr>
                <a:schemeClr val="accent3"/>
              </a:buClr>
              <a:buSzPct val="90000"/>
              <a:buFont typeface="Wingdings 2"/>
              <a:buChar char=""/>
              <a:defRPr kumimoji="0" sz="2200" kern="1200">
                <a:solidFill>
                  <a:schemeClr val="tx1"/>
                </a:solidFill>
                <a:latin typeface="+mn-lt"/>
                <a:ea typeface="+mn-ea"/>
                <a:cs typeface="+mn-cs"/>
              </a:defRPr>
            </a:lvl4pPr>
            <a:lvl5pPr marL="1656063" indent="-203198" algn="l" rtl="0" eaLnBrk="1" latinLnBrk="0" hangingPunct="1">
              <a:spcBef>
                <a:spcPct val="20000"/>
              </a:spcBef>
              <a:buClr>
                <a:schemeClr val="accent4"/>
              </a:buClr>
              <a:buSzPct val="100000"/>
              <a:buFont typeface="Arial"/>
              <a:buChar char="-"/>
              <a:defRPr kumimoji="0" sz="2200" kern="1200">
                <a:solidFill>
                  <a:schemeClr val="tx1"/>
                </a:solidFill>
                <a:latin typeface="+mn-lt"/>
                <a:ea typeface="+mn-ea"/>
                <a:cs typeface="+mn-cs"/>
              </a:defRPr>
            </a:lvl5pPr>
            <a:lvl6pPr marL="1889741" indent="-203198" algn="l" rtl="0" eaLnBrk="1" latinLnBrk="0" hangingPunct="1">
              <a:spcBef>
                <a:spcPct val="20000"/>
              </a:spcBef>
              <a:buClr>
                <a:schemeClr val="accent5"/>
              </a:buClr>
              <a:buFont typeface="Arial"/>
              <a:buChar char="-"/>
              <a:defRPr kumimoji="0" sz="2200" kern="1200" baseline="0">
                <a:solidFill>
                  <a:schemeClr val="tx1"/>
                </a:solidFill>
                <a:latin typeface="+mn-lt"/>
                <a:ea typeface="+mn-ea"/>
                <a:cs typeface="+mn-cs"/>
              </a:defRPr>
            </a:lvl6pPr>
            <a:lvl7pPr marL="2133579" indent="-203198" algn="l" rtl="0" eaLnBrk="1" latinLnBrk="0" hangingPunct="1">
              <a:spcBef>
                <a:spcPct val="20000"/>
              </a:spcBef>
              <a:buClr>
                <a:schemeClr val="accent6"/>
              </a:buClr>
              <a:buSzPct val="100000"/>
              <a:buFont typeface="Arial"/>
              <a:buChar char="•"/>
              <a:defRPr kumimoji="0" sz="2000" kern="1200" baseline="0">
                <a:solidFill>
                  <a:schemeClr val="tx1"/>
                </a:solidFill>
                <a:latin typeface="+mn-lt"/>
                <a:ea typeface="+mn-ea"/>
                <a:cs typeface="+mn-cs"/>
              </a:defRPr>
            </a:lvl7pPr>
            <a:lvl8pPr marL="2377416"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8pPr>
            <a:lvl9pPr marL="2590774" indent="-203198" algn="l" rtl="0" eaLnBrk="1" latinLnBrk="0" hangingPunct="1">
              <a:spcBef>
                <a:spcPct val="20000"/>
              </a:spcBef>
              <a:buClr>
                <a:schemeClr val="accent6"/>
              </a:buClr>
              <a:buFont typeface="Arial"/>
              <a:buChar char="•"/>
              <a:defRPr kumimoji="0" sz="1800" kern="1200">
                <a:solidFill>
                  <a:schemeClr val="tx1"/>
                </a:solidFill>
                <a:latin typeface="+mn-lt"/>
                <a:ea typeface="+mn-ea"/>
                <a:cs typeface="+mn-cs"/>
              </a:defRPr>
            </a:lvl9pPr>
          </a:lstStyle>
          <a:p>
            <a:pPr marL="40639" indent="0" fontAlgn="auto">
              <a:spcAft>
                <a:spcPts val="0"/>
              </a:spcAft>
              <a:buFont typeface="Wingdings 2"/>
              <a:buNone/>
            </a:pPr>
            <a:r>
              <a:rPr lang="en-US" sz="3600" b="1" dirty="0"/>
              <a:t>Benefits:</a:t>
            </a:r>
          </a:p>
          <a:p>
            <a:pPr marL="40639" indent="0" fontAlgn="auto">
              <a:spcAft>
                <a:spcPts val="0"/>
              </a:spcAft>
              <a:buFont typeface="Wingdings 2"/>
              <a:buNone/>
            </a:pPr>
            <a:r>
              <a:rPr lang="en-US" sz="1600" dirty="0"/>
              <a:t>• Faster performance</a:t>
            </a:r>
          </a:p>
          <a:p>
            <a:pPr marL="40639" indent="0" fontAlgn="auto">
              <a:spcAft>
                <a:spcPts val="0"/>
              </a:spcAft>
              <a:buFont typeface="Wingdings 2"/>
              <a:buNone/>
            </a:pPr>
            <a:r>
              <a:rPr lang="en-US" sz="1600" dirty="0"/>
              <a:t>• Lower costs</a:t>
            </a:r>
          </a:p>
          <a:p>
            <a:pPr marL="40639" indent="0" fontAlgn="auto">
              <a:spcAft>
                <a:spcPts val="0"/>
              </a:spcAft>
              <a:buFont typeface="Wingdings 2"/>
              <a:buNone/>
            </a:pPr>
            <a:r>
              <a:rPr lang="en-US" sz="1600" dirty="0"/>
              <a:t>• Better scaling</a:t>
            </a:r>
          </a:p>
          <a:p>
            <a:pPr marL="40639" indent="0" fontAlgn="auto">
              <a:spcAft>
                <a:spcPts val="0"/>
              </a:spcAft>
              <a:buFont typeface="Wingdings 2"/>
              <a:buNone/>
            </a:pPr>
            <a:endParaRPr lang="en-US" sz="1600" dirty="0"/>
          </a:p>
          <a:p>
            <a:pPr marL="40639" indent="0" fontAlgn="auto">
              <a:spcAft>
                <a:spcPts val="0"/>
              </a:spcAft>
              <a:buFont typeface="Wingdings 2"/>
              <a:buNone/>
            </a:pPr>
            <a:r>
              <a:rPr lang="en-US" sz="3200" b="1" dirty="0"/>
              <a:t>Example:</a:t>
            </a:r>
          </a:p>
          <a:p>
            <a:pPr marL="40639" indent="0" fontAlgn="auto">
              <a:spcAft>
                <a:spcPts val="0"/>
              </a:spcAft>
              <a:buFont typeface="Wingdings 2"/>
              <a:buNone/>
            </a:pPr>
            <a:r>
              <a:rPr lang="en-US" sz="1600" dirty="0"/>
              <a:t>A blog stores images + CSS in S3/CloudFront, while </a:t>
            </a:r>
          </a:p>
          <a:p>
            <a:pPr marL="40639" indent="0" fontAlgn="auto">
              <a:spcAft>
                <a:spcPts val="0"/>
              </a:spcAft>
              <a:buFont typeface="Wingdings 2"/>
              <a:buNone/>
            </a:pPr>
            <a:r>
              <a:rPr lang="en-US" sz="1600" dirty="0"/>
              <a:t>comments API is served by Node.js on App Engine.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372600" cy="228247"/>
          </a:xfrm>
        </p:spPr>
        <p:txBody>
          <a:bodyPr>
            <a:noAutofit/>
          </a:bodyPr>
          <a:lstStyle/>
          <a:p>
            <a:r>
              <a:rPr sz="3200" dirty="0"/>
              <a:t>Reference Architecture: Event-Driven Microservices</a:t>
            </a:r>
          </a:p>
        </p:txBody>
      </p:sp>
      <p:sp>
        <p:nvSpPr>
          <p:cNvPr id="3" name="Content Placeholder 2"/>
          <p:cNvSpPr>
            <a:spLocks noGrp="1"/>
          </p:cNvSpPr>
          <p:nvPr>
            <p:ph idx="1"/>
          </p:nvPr>
        </p:nvSpPr>
        <p:spPr>
          <a:xfrm>
            <a:off x="279400" y="838200"/>
            <a:ext cx="9372600" cy="3962400"/>
          </a:xfrm>
        </p:spPr>
        <p:txBody>
          <a:bodyPr>
            <a:normAutofit fontScale="47500" lnSpcReduction="20000"/>
          </a:bodyPr>
          <a:lstStyle/>
          <a:p>
            <a:pPr marL="40639" indent="0">
              <a:buNone/>
            </a:pPr>
            <a:r>
              <a:rPr sz="4500" b="1" dirty="0"/>
              <a:t>Concept:</a:t>
            </a:r>
          </a:p>
          <a:p>
            <a:pPr marL="40639" indent="0">
              <a:buNone/>
            </a:pPr>
            <a:r>
              <a:rPr dirty="0"/>
              <a:t>Applications broken into small, event-driven services.</a:t>
            </a:r>
          </a:p>
          <a:p>
            <a:pPr marL="40639" indent="0">
              <a:buNone/>
            </a:pPr>
            <a:endParaRPr dirty="0"/>
          </a:p>
          <a:p>
            <a:pPr marL="40639" indent="0">
              <a:buNone/>
            </a:pPr>
            <a:r>
              <a:rPr sz="4500" b="1" dirty="0"/>
              <a:t>Flow:</a:t>
            </a:r>
          </a:p>
          <a:p>
            <a:pPr marL="40639" indent="0">
              <a:buNone/>
            </a:pPr>
            <a:r>
              <a:rPr dirty="0"/>
              <a:t>API Gateway → Function (Lambda/Cloud Function) → Queue (SQS/</a:t>
            </a:r>
            <a:r>
              <a:rPr dirty="0" err="1"/>
              <a:t>PubSub</a:t>
            </a:r>
            <a:r>
              <a:rPr dirty="0"/>
              <a:t>) → Worker → Database</a:t>
            </a:r>
          </a:p>
          <a:p>
            <a:pPr marL="40639" indent="0">
              <a:buNone/>
            </a:pPr>
            <a:endParaRPr dirty="0"/>
          </a:p>
          <a:p>
            <a:pPr marL="40639" indent="0">
              <a:buNone/>
            </a:pPr>
            <a:r>
              <a:rPr sz="4500" b="1" dirty="0"/>
              <a:t>Benefits:</a:t>
            </a:r>
          </a:p>
          <a:p>
            <a:pPr marL="40639" indent="0">
              <a:buNone/>
            </a:pPr>
            <a:r>
              <a:rPr dirty="0"/>
              <a:t>• Decoupled services</a:t>
            </a:r>
          </a:p>
          <a:p>
            <a:pPr marL="40639" indent="0">
              <a:buNone/>
            </a:pPr>
            <a:r>
              <a:rPr dirty="0"/>
              <a:t>• Elastic scaling</a:t>
            </a:r>
          </a:p>
          <a:p>
            <a:pPr marL="40639" indent="0">
              <a:buNone/>
            </a:pPr>
            <a:r>
              <a:rPr dirty="0"/>
              <a:t>• Cost efficiency (pay-per-use)</a:t>
            </a:r>
          </a:p>
          <a:p>
            <a:pPr marL="40639" indent="0">
              <a:buNone/>
            </a:pPr>
            <a:endParaRPr dirty="0"/>
          </a:p>
          <a:p>
            <a:pPr marL="40639" indent="0">
              <a:buNone/>
            </a:pPr>
            <a:r>
              <a:rPr sz="4500" b="1" dirty="0"/>
              <a:t>Example:</a:t>
            </a:r>
          </a:p>
          <a:p>
            <a:pPr marL="40639" indent="0">
              <a:buNone/>
            </a:pPr>
            <a:r>
              <a:rPr b="1" dirty="0">
                <a:solidFill>
                  <a:srgbClr val="FFC000"/>
                </a:solidFill>
              </a:rPr>
              <a:t>E-commerce checkout: </a:t>
            </a:r>
            <a:r>
              <a:rPr dirty="0"/>
              <a:t>API Gateway receives order → Lambda validates → SQS queue → Worker charges card → DB updated.</a:t>
            </a:r>
          </a:p>
        </p:txBody>
      </p:sp>
      <p:pic>
        <p:nvPicPr>
          <p:cNvPr id="5" name="Picture 4" descr="A black and white diagram with text">
            <a:extLst>
              <a:ext uri="{FF2B5EF4-FFF2-40B4-BE49-F238E27FC236}">
                <a16:creationId xmlns:a16="http://schemas.microsoft.com/office/drawing/2014/main" id="{2A1F7679-FC7A-656E-4773-2D71AF1295F9}"/>
              </a:ext>
            </a:extLst>
          </p:cNvPr>
          <p:cNvPicPr>
            <a:picLocks noChangeAspect="1"/>
          </p:cNvPicPr>
          <p:nvPr/>
        </p:nvPicPr>
        <p:blipFill>
          <a:blip r:embed="rId2">
            <a:extLst>
              <a:ext uri="{28A0092B-C50C-407E-A947-70E740481C1C}">
                <a14:useLocalDpi xmlns:a14="http://schemas.microsoft.com/office/drawing/2010/main" val="0"/>
              </a:ext>
            </a:extLst>
          </a:blip>
          <a:srcRect t="30472" b="30473"/>
          <a:stretch>
            <a:fillRect/>
          </a:stretch>
        </p:blipFill>
        <p:spPr>
          <a:xfrm>
            <a:off x="133684" y="4724400"/>
            <a:ext cx="9892632" cy="281940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304800"/>
            <a:ext cx="9525000" cy="1270000"/>
          </a:xfrm>
        </p:spPr>
        <p:txBody>
          <a:bodyPr>
            <a:noAutofit/>
          </a:bodyPr>
          <a:lstStyle/>
          <a:p>
            <a:r>
              <a:rPr sz="4000" dirty="0"/>
              <a:t>Reference Architecture: Zero-Trust Edge</a:t>
            </a:r>
          </a:p>
        </p:txBody>
      </p:sp>
      <p:sp>
        <p:nvSpPr>
          <p:cNvPr id="3" name="Content Placeholder 2"/>
          <p:cNvSpPr>
            <a:spLocks noGrp="1"/>
          </p:cNvSpPr>
          <p:nvPr>
            <p:ph idx="1"/>
          </p:nvPr>
        </p:nvSpPr>
        <p:spPr>
          <a:xfrm>
            <a:off x="250044" y="762000"/>
            <a:ext cx="9736109" cy="4343400"/>
          </a:xfrm>
        </p:spPr>
        <p:txBody>
          <a:bodyPr>
            <a:normAutofit fontScale="40000" lnSpcReduction="20000"/>
          </a:bodyPr>
          <a:lstStyle/>
          <a:p>
            <a:pPr marL="40639" indent="0">
              <a:buNone/>
            </a:pPr>
            <a:r>
              <a:rPr sz="5600" b="1" dirty="0"/>
              <a:t>Concept:</a:t>
            </a:r>
          </a:p>
          <a:p>
            <a:pPr marL="40639" indent="0">
              <a:buNone/>
            </a:pPr>
            <a:r>
              <a:rPr sz="4000" b="1" dirty="0">
                <a:solidFill>
                  <a:srgbClr val="FFC000"/>
                </a:solidFill>
              </a:rPr>
              <a:t>Assume no network is trusted, even internal.</a:t>
            </a:r>
          </a:p>
          <a:p>
            <a:pPr marL="40639" indent="0">
              <a:buNone/>
            </a:pPr>
            <a:endParaRPr sz="5600" b="1" dirty="0"/>
          </a:p>
          <a:p>
            <a:pPr marL="40639" indent="0">
              <a:buNone/>
            </a:pPr>
            <a:r>
              <a:rPr sz="5600" b="1" dirty="0"/>
              <a:t>Edge Security:</a:t>
            </a:r>
          </a:p>
          <a:p>
            <a:pPr marL="40639" indent="0">
              <a:buNone/>
            </a:pPr>
            <a:r>
              <a:rPr dirty="0"/>
              <a:t>• WAF (Web Application Firewall)</a:t>
            </a:r>
          </a:p>
          <a:p>
            <a:pPr marL="40639" indent="0">
              <a:buNone/>
            </a:pPr>
            <a:r>
              <a:rPr dirty="0"/>
              <a:t>• DDoS protection (AWS Shield, GCP Armor)</a:t>
            </a:r>
          </a:p>
          <a:p>
            <a:pPr marL="40639" indent="0">
              <a:buNone/>
            </a:pPr>
            <a:endParaRPr dirty="0"/>
          </a:p>
          <a:p>
            <a:pPr marL="40639" indent="0">
              <a:buNone/>
            </a:pPr>
            <a:r>
              <a:rPr sz="5700" b="1" dirty="0"/>
              <a:t>Service-to-Service Security:</a:t>
            </a:r>
          </a:p>
          <a:p>
            <a:pPr marL="40639" indent="0">
              <a:buNone/>
            </a:pPr>
            <a:r>
              <a:rPr dirty="0"/>
              <a:t>• </a:t>
            </a:r>
            <a:r>
              <a:rPr dirty="0" err="1"/>
              <a:t>mTLS</a:t>
            </a:r>
            <a:r>
              <a:rPr dirty="0"/>
              <a:t> (mutual TLS)</a:t>
            </a:r>
          </a:p>
          <a:p>
            <a:pPr marL="40639" indent="0">
              <a:buNone/>
            </a:pPr>
            <a:r>
              <a:rPr dirty="0"/>
              <a:t>• IAM-based authentication (short-lived tokens)</a:t>
            </a:r>
          </a:p>
          <a:p>
            <a:pPr marL="40639" indent="0">
              <a:buNone/>
            </a:pPr>
            <a:endParaRPr dirty="0"/>
          </a:p>
          <a:p>
            <a:pPr marL="40639" indent="0">
              <a:buNone/>
            </a:pPr>
            <a:r>
              <a:rPr sz="5700" b="1" dirty="0"/>
              <a:t>Benefits:</a:t>
            </a:r>
          </a:p>
          <a:p>
            <a:pPr marL="40639" indent="0">
              <a:buNone/>
            </a:pPr>
            <a:r>
              <a:rPr dirty="0"/>
              <a:t>• Prevents lateral movement if attacker breaches one service</a:t>
            </a:r>
          </a:p>
          <a:p>
            <a:pPr marL="40639" indent="0">
              <a:buNone/>
            </a:pPr>
            <a:endParaRPr dirty="0"/>
          </a:p>
          <a:p>
            <a:pPr marL="40639" indent="0">
              <a:buNone/>
            </a:pPr>
            <a:r>
              <a:rPr sz="5700" b="1" dirty="0"/>
              <a:t>Example:</a:t>
            </a:r>
          </a:p>
          <a:p>
            <a:pPr marL="40639" indent="0">
              <a:buNone/>
            </a:pPr>
            <a:r>
              <a:rPr dirty="0"/>
              <a:t>Banking app uses </a:t>
            </a:r>
            <a:r>
              <a:rPr dirty="0" err="1"/>
              <a:t>mTLS</a:t>
            </a:r>
            <a:r>
              <a:rPr dirty="0"/>
              <a:t> for service communication; WAF blocks SQL injection at the edge.</a:t>
            </a:r>
          </a:p>
        </p:txBody>
      </p:sp>
      <p:sp>
        <p:nvSpPr>
          <p:cNvPr id="4" name="AutoShape 2">
            <a:extLst>
              <a:ext uri="{FF2B5EF4-FFF2-40B4-BE49-F238E27FC236}">
                <a16:creationId xmlns:a16="http://schemas.microsoft.com/office/drawing/2014/main" id="{74EF8CD3-41B0-61F3-D330-03D2B54D4B0C}"/>
              </a:ext>
            </a:extLst>
          </p:cNvPr>
          <p:cNvSpPr>
            <a:spLocks noChangeAspect="1" noChangeArrowheads="1"/>
          </p:cNvSpPr>
          <p:nvPr/>
        </p:nvSpPr>
        <p:spPr bwMode="auto">
          <a:xfrm>
            <a:off x="4927600" y="3657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black and white screen with text&#10;&#10;AI-generated content may be incorrect.">
            <a:extLst>
              <a:ext uri="{FF2B5EF4-FFF2-40B4-BE49-F238E27FC236}">
                <a16:creationId xmlns:a16="http://schemas.microsoft.com/office/drawing/2014/main" id="{1BBDA8D9-1A2F-DEE8-D9F0-EF31C3DBB234}"/>
              </a:ext>
            </a:extLst>
          </p:cNvPr>
          <p:cNvPicPr>
            <a:picLocks noChangeAspect="1"/>
          </p:cNvPicPr>
          <p:nvPr/>
        </p:nvPicPr>
        <p:blipFill>
          <a:blip r:embed="rId3">
            <a:extLst>
              <a:ext uri="{28A0092B-C50C-407E-A947-70E740481C1C}">
                <a14:useLocalDpi xmlns:a14="http://schemas.microsoft.com/office/drawing/2010/main" val="0"/>
              </a:ext>
            </a:extLst>
          </a:blip>
          <a:srcRect l="172" t="38037" r="-172" b="29737"/>
          <a:stretch>
            <a:fillRect/>
          </a:stretch>
        </p:blipFill>
        <p:spPr>
          <a:xfrm>
            <a:off x="155719" y="5336890"/>
            <a:ext cx="9924761" cy="233391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372600" cy="1270000"/>
          </a:xfrm>
        </p:spPr>
        <p:txBody>
          <a:bodyPr>
            <a:noAutofit/>
          </a:bodyPr>
          <a:lstStyle/>
          <a:p>
            <a:r>
              <a:rPr sz="3600" dirty="0"/>
              <a:t>Reference Architecture: Multi-Tier Application</a:t>
            </a:r>
          </a:p>
        </p:txBody>
      </p:sp>
      <p:sp>
        <p:nvSpPr>
          <p:cNvPr id="3" name="Content Placeholder 2"/>
          <p:cNvSpPr>
            <a:spLocks noGrp="1"/>
          </p:cNvSpPr>
          <p:nvPr>
            <p:ph idx="1"/>
          </p:nvPr>
        </p:nvSpPr>
        <p:spPr>
          <a:xfrm>
            <a:off x="508000" y="1778000"/>
            <a:ext cx="9372600" cy="5028848"/>
          </a:xfrm>
        </p:spPr>
        <p:txBody>
          <a:bodyPr>
            <a:normAutofit/>
          </a:bodyPr>
          <a:lstStyle/>
          <a:p>
            <a:pPr marL="40639" indent="0">
              <a:buNone/>
            </a:pPr>
            <a:r>
              <a:rPr sz="1600" b="1" dirty="0"/>
              <a:t>Architecture Layers:</a:t>
            </a:r>
          </a:p>
          <a:p>
            <a:pPr marL="40639" indent="0">
              <a:buNone/>
            </a:pPr>
            <a:r>
              <a:rPr sz="1400" dirty="0"/>
              <a:t>• </a:t>
            </a:r>
            <a:r>
              <a:rPr sz="1800" dirty="0">
                <a:solidFill>
                  <a:srgbClr val="FFC000"/>
                </a:solidFill>
              </a:rPr>
              <a:t>CDN</a:t>
            </a:r>
            <a:r>
              <a:rPr lang="en-US" sz="1800" dirty="0">
                <a:solidFill>
                  <a:srgbClr val="FFC000"/>
                </a:solidFill>
              </a:rPr>
              <a:t> </a:t>
            </a:r>
            <a:r>
              <a:rPr lang="en-US" sz="1400" i="1" dirty="0">
                <a:solidFill>
                  <a:srgbClr val="FFC000"/>
                </a:solidFill>
              </a:rPr>
              <a:t>(content delivery network)</a:t>
            </a:r>
            <a:r>
              <a:rPr sz="1400" i="1" dirty="0">
                <a:solidFill>
                  <a:srgbClr val="FFC000"/>
                </a:solidFill>
              </a:rPr>
              <a:t> </a:t>
            </a:r>
            <a:r>
              <a:rPr sz="1800" dirty="0">
                <a:solidFill>
                  <a:srgbClr val="FFC000"/>
                </a:solidFill>
              </a:rPr>
              <a:t>+ WAF</a:t>
            </a:r>
            <a:r>
              <a:rPr lang="en-US" sz="1400" i="1" dirty="0">
                <a:solidFill>
                  <a:srgbClr val="FFC000"/>
                </a:solidFill>
              </a:rPr>
              <a:t>(web application firewall)</a:t>
            </a:r>
            <a:r>
              <a:rPr sz="1400" i="1" dirty="0">
                <a:solidFill>
                  <a:srgbClr val="FFC000"/>
                </a:solidFill>
              </a:rPr>
              <a:t> </a:t>
            </a:r>
            <a:r>
              <a:rPr sz="1800" dirty="0">
                <a:solidFill>
                  <a:srgbClr val="FFC000"/>
                </a:solidFill>
              </a:rPr>
              <a:t>→ Load Balancer → Application Servers → Database → Cache</a:t>
            </a:r>
            <a:endParaRPr sz="1400" dirty="0">
              <a:solidFill>
                <a:srgbClr val="FFC000"/>
              </a:solidFill>
            </a:endParaRPr>
          </a:p>
          <a:p>
            <a:pPr marL="40639" indent="0">
              <a:buNone/>
            </a:pPr>
            <a:endParaRPr sz="1400" dirty="0"/>
          </a:p>
          <a:p>
            <a:pPr marL="40639" indent="0">
              <a:buNone/>
            </a:pPr>
            <a:r>
              <a:rPr sz="1600" b="1" dirty="0"/>
              <a:t>Benefits:</a:t>
            </a:r>
          </a:p>
          <a:p>
            <a:pPr marL="40639" indent="0">
              <a:buNone/>
            </a:pPr>
            <a:r>
              <a:rPr sz="1400" dirty="0"/>
              <a:t>• CDN: Speed, reduce load</a:t>
            </a:r>
          </a:p>
          <a:p>
            <a:pPr marL="40639" indent="0">
              <a:buNone/>
            </a:pPr>
            <a:r>
              <a:rPr sz="1400" dirty="0"/>
              <a:t>• LB: High availability, traffic distribution</a:t>
            </a:r>
          </a:p>
          <a:p>
            <a:pPr marL="40639" indent="0">
              <a:buNone/>
            </a:pPr>
            <a:r>
              <a:rPr sz="1400" dirty="0"/>
              <a:t>• App Layer: Business logic</a:t>
            </a:r>
          </a:p>
          <a:p>
            <a:pPr marL="40639" indent="0">
              <a:buNone/>
            </a:pPr>
            <a:r>
              <a:rPr sz="1400" dirty="0"/>
              <a:t>• DB Layer: Reliable, replicated storage</a:t>
            </a:r>
          </a:p>
          <a:p>
            <a:pPr marL="40639" indent="0">
              <a:buNone/>
            </a:pPr>
            <a:r>
              <a:rPr sz="1400" dirty="0"/>
              <a:t>• Cache: Redis/Memcached for speed</a:t>
            </a:r>
          </a:p>
          <a:p>
            <a:pPr marL="40639" indent="0">
              <a:buNone/>
            </a:pPr>
            <a:endParaRPr sz="1400" dirty="0"/>
          </a:p>
          <a:p>
            <a:pPr marL="40639" indent="0">
              <a:buNone/>
            </a:pPr>
            <a:r>
              <a:rPr sz="1600" b="1" dirty="0"/>
              <a:t>Example:</a:t>
            </a:r>
          </a:p>
          <a:p>
            <a:pPr marL="40639" indent="0">
              <a:buNone/>
            </a:pPr>
            <a:r>
              <a:rPr sz="1400" dirty="0"/>
              <a:t>News website: CDN serves content, app servers in multiple AZs, DB replicated across regions, Redis cache speeds up trending article queries.</a:t>
            </a:r>
          </a:p>
        </p:txBody>
      </p:sp>
      <p:pic>
        <p:nvPicPr>
          <p:cNvPr id="5" name="Picture 4" descr="A diagram of a computer">
            <a:extLst>
              <a:ext uri="{FF2B5EF4-FFF2-40B4-BE49-F238E27FC236}">
                <a16:creationId xmlns:a16="http://schemas.microsoft.com/office/drawing/2014/main" id="{E12C57FE-283F-7FE4-B4E5-07C73F5CFCC8}"/>
              </a:ext>
            </a:extLst>
          </p:cNvPr>
          <p:cNvPicPr>
            <a:picLocks noChangeAspect="1"/>
          </p:cNvPicPr>
          <p:nvPr/>
        </p:nvPicPr>
        <p:blipFill>
          <a:blip r:embed="rId2">
            <a:extLst>
              <a:ext uri="{28A0092B-C50C-407E-A947-70E740481C1C}">
                <a14:useLocalDpi xmlns:a14="http://schemas.microsoft.com/office/drawing/2010/main" val="0"/>
              </a:ext>
            </a:extLst>
          </a:blip>
          <a:srcRect t="22000" r="-70" b="17999"/>
          <a:stretch>
            <a:fillRect/>
          </a:stretch>
        </p:blipFill>
        <p:spPr>
          <a:xfrm>
            <a:off x="-7150" y="5638800"/>
            <a:ext cx="10167150" cy="1524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 Instances-starting</a:t>
            </a:r>
          </a:p>
        </p:txBody>
      </p:sp>
      <p:sp>
        <p:nvSpPr>
          <p:cNvPr id="3" name="Content Placeholder 2"/>
          <p:cNvSpPr>
            <a:spLocks noGrp="1"/>
          </p:cNvSpPr>
          <p:nvPr>
            <p:ph idx="1"/>
          </p:nvPr>
        </p:nvSpPr>
        <p:spPr>
          <a:xfrm>
            <a:off x="25400" y="1676400"/>
            <a:ext cx="5105400" cy="5028848"/>
          </a:xfrm>
        </p:spPr>
        <p:txBody>
          <a:bodyPr>
            <a:normAutofit fontScale="70000" lnSpcReduction="20000"/>
          </a:bodyPr>
          <a:lstStyle/>
          <a:p>
            <a:pPr marL="40639" indent="0">
              <a:buNone/>
            </a:pPr>
            <a:r>
              <a:rPr lang="en-US" b="1" dirty="0"/>
              <a:t>M1 Small Instance</a:t>
            </a:r>
            <a:r>
              <a:rPr lang="en-US" dirty="0"/>
              <a:t> – default*</a:t>
            </a:r>
          </a:p>
          <a:p>
            <a:pPr marL="375916" lvl="1" indent="0">
              <a:buNone/>
            </a:pPr>
            <a:r>
              <a:rPr lang="en-US" dirty="0"/>
              <a:t>1.7 </a:t>
            </a:r>
            <a:r>
              <a:rPr lang="en-US" dirty="0" err="1"/>
              <a:t>GiB</a:t>
            </a:r>
            <a:r>
              <a:rPr lang="en-US" dirty="0"/>
              <a:t> memory</a:t>
            </a:r>
            <a:br>
              <a:rPr lang="en-US" dirty="0"/>
            </a:br>
            <a:r>
              <a:rPr lang="en-US" dirty="0"/>
              <a:t>1 EC2 Compute Unit (1 virtual core with 1 EC2 Compute Unit)</a:t>
            </a:r>
            <a:br>
              <a:rPr lang="en-US" dirty="0"/>
            </a:br>
            <a:r>
              <a:rPr lang="en-US" dirty="0"/>
              <a:t>160 GB instance storage</a:t>
            </a:r>
            <a:br>
              <a:rPr lang="en-US" dirty="0"/>
            </a:br>
            <a:r>
              <a:rPr lang="en-US" dirty="0"/>
              <a:t>32-bit or 64-bit platform</a:t>
            </a:r>
            <a:br>
              <a:rPr lang="en-US" dirty="0"/>
            </a:br>
            <a:r>
              <a:rPr lang="en-US" dirty="0"/>
              <a:t>I/O Performance: Moderate</a:t>
            </a:r>
            <a:br>
              <a:rPr lang="en-US" dirty="0"/>
            </a:br>
            <a:r>
              <a:rPr lang="en-US" dirty="0"/>
              <a:t>EBS-Optimized Available: No</a:t>
            </a:r>
            <a:br>
              <a:rPr lang="en-US" dirty="0"/>
            </a:br>
            <a:endParaRPr lang="en-US" dirty="0"/>
          </a:p>
          <a:p>
            <a:pPr marL="40639" indent="0">
              <a:buNone/>
            </a:pPr>
            <a:r>
              <a:rPr lang="en-US" b="1" dirty="0"/>
              <a:t>M1 Medium Instance</a:t>
            </a:r>
            <a:endParaRPr lang="en-US" dirty="0"/>
          </a:p>
          <a:p>
            <a:pPr marL="375916" lvl="1" indent="0">
              <a:buNone/>
            </a:pPr>
            <a:r>
              <a:rPr lang="en-US" dirty="0"/>
              <a:t>3.75 </a:t>
            </a:r>
            <a:r>
              <a:rPr lang="en-US" dirty="0" err="1"/>
              <a:t>GiB</a:t>
            </a:r>
            <a:r>
              <a:rPr lang="en-US" dirty="0"/>
              <a:t> memory</a:t>
            </a:r>
            <a:br>
              <a:rPr lang="en-US" dirty="0"/>
            </a:br>
            <a:r>
              <a:rPr lang="en-US" dirty="0"/>
              <a:t>2 EC2 Compute Unit (1 virtual core with 2 EC2 Compute Unit)</a:t>
            </a:r>
            <a:br>
              <a:rPr lang="en-US" dirty="0"/>
            </a:br>
            <a:r>
              <a:rPr lang="en-US" dirty="0"/>
              <a:t>410 GB instance storage</a:t>
            </a:r>
            <a:br>
              <a:rPr lang="en-US" dirty="0"/>
            </a:br>
            <a:r>
              <a:rPr lang="en-US" dirty="0"/>
              <a:t>32-bit or 64-bit platform</a:t>
            </a:r>
            <a:br>
              <a:rPr lang="en-US" dirty="0"/>
            </a:br>
            <a:r>
              <a:rPr lang="en-US" dirty="0"/>
              <a:t>I/O Performance: Moderate</a:t>
            </a:r>
            <a:br>
              <a:rPr lang="en-US" dirty="0"/>
            </a:br>
            <a:r>
              <a:rPr lang="en-US" dirty="0"/>
              <a:t>EBS-Optimized Available: No</a:t>
            </a:r>
            <a:br>
              <a:rPr lang="en-US" dirty="0"/>
            </a:br>
            <a:endParaRPr lang="en-US" dirty="0"/>
          </a:p>
        </p:txBody>
      </p:sp>
      <p:sp>
        <p:nvSpPr>
          <p:cNvPr id="4" name="TextBox 3"/>
          <p:cNvSpPr txBox="1"/>
          <p:nvPr/>
        </p:nvSpPr>
        <p:spPr>
          <a:xfrm>
            <a:off x="4851400" y="1524000"/>
            <a:ext cx="5638800" cy="6247864"/>
          </a:xfrm>
          <a:prstGeom prst="rect">
            <a:avLst/>
          </a:prstGeom>
          <a:noFill/>
        </p:spPr>
        <p:txBody>
          <a:bodyPr wrap="square" rtlCol="0">
            <a:spAutoFit/>
          </a:bodyPr>
          <a:lstStyle/>
          <a:p>
            <a:r>
              <a:rPr lang="en-US" b="1" dirty="0"/>
              <a:t>M1 Large Instance</a:t>
            </a:r>
            <a:endParaRPr lang="en-US" dirty="0"/>
          </a:p>
          <a:p>
            <a:pPr lvl="1"/>
            <a:r>
              <a:rPr lang="en-US" sz="2000" dirty="0">
                <a:latin typeface="+mn-lt"/>
              </a:rPr>
              <a:t>7.5 </a:t>
            </a:r>
            <a:r>
              <a:rPr lang="en-US" sz="2000" dirty="0" err="1">
                <a:latin typeface="+mn-lt"/>
              </a:rPr>
              <a:t>GiB</a:t>
            </a:r>
            <a:r>
              <a:rPr lang="en-US" sz="2000" dirty="0">
                <a:latin typeface="+mn-lt"/>
              </a:rPr>
              <a:t> memory</a:t>
            </a:r>
            <a:br>
              <a:rPr lang="en-US" sz="2000" dirty="0">
                <a:latin typeface="+mn-lt"/>
              </a:rPr>
            </a:br>
            <a:r>
              <a:rPr lang="en-US" sz="2000" dirty="0">
                <a:latin typeface="+mn-lt"/>
              </a:rPr>
              <a:t>4 EC2 Compute Units (2 virtual cores with 2 EC2 Compute Units each)</a:t>
            </a:r>
            <a:br>
              <a:rPr lang="en-US" sz="2000" dirty="0">
                <a:latin typeface="+mn-lt"/>
              </a:rPr>
            </a:br>
            <a:r>
              <a:rPr lang="en-US" sz="2000" dirty="0">
                <a:latin typeface="+mn-lt"/>
              </a:rPr>
              <a:t>850 GB instance storage</a:t>
            </a:r>
            <a:br>
              <a:rPr lang="en-US" sz="2000" dirty="0">
                <a:latin typeface="+mn-lt"/>
              </a:rPr>
            </a:br>
            <a:r>
              <a:rPr lang="en-US" sz="2000" dirty="0">
                <a:latin typeface="+mn-lt"/>
              </a:rPr>
              <a:t>64-bit platform</a:t>
            </a:r>
            <a:br>
              <a:rPr lang="en-US" sz="2000" dirty="0">
                <a:latin typeface="+mn-lt"/>
              </a:rPr>
            </a:br>
            <a:r>
              <a:rPr lang="en-US" sz="2000" dirty="0">
                <a:latin typeface="+mn-lt"/>
              </a:rPr>
              <a:t>I/O Performance: Moderate</a:t>
            </a:r>
            <a:br>
              <a:rPr lang="en-US" sz="2000" dirty="0">
                <a:latin typeface="+mn-lt"/>
              </a:rPr>
            </a:br>
            <a:r>
              <a:rPr lang="en-US" sz="2000" dirty="0">
                <a:latin typeface="+mn-lt"/>
              </a:rPr>
              <a:t>EBS-Optimized Available: 500 Mbps</a:t>
            </a:r>
            <a:br>
              <a:rPr lang="en-US" dirty="0"/>
            </a:br>
            <a:r>
              <a:rPr lang="en-US" dirty="0"/>
              <a:t> </a:t>
            </a:r>
          </a:p>
          <a:p>
            <a:r>
              <a:rPr lang="en-US" b="1" dirty="0"/>
              <a:t>M1 Extra Large Instance</a:t>
            </a:r>
            <a:endParaRPr lang="en-US" dirty="0"/>
          </a:p>
          <a:p>
            <a:pPr lvl="1"/>
            <a:r>
              <a:rPr lang="en-US" sz="2000" dirty="0">
                <a:latin typeface="+mn-lt"/>
              </a:rPr>
              <a:t>15 </a:t>
            </a:r>
            <a:r>
              <a:rPr lang="en-US" sz="2000" dirty="0" err="1">
                <a:latin typeface="+mn-lt"/>
              </a:rPr>
              <a:t>GiB</a:t>
            </a:r>
            <a:r>
              <a:rPr lang="en-US" sz="2000" dirty="0">
                <a:latin typeface="+mn-lt"/>
              </a:rPr>
              <a:t> memory</a:t>
            </a:r>
            <a:br>
              <a:rPr lang="en-US" sz="2000" dirty="0">
                <a:latin typeface="+mn-lt"/>
              </a:rPr>
            </a:br>
            <a:r>
              <a:rPr lang="en-US" sz="2000" dirty="0">
                <a:latin typeface="+mn-lt"/>
              </a:rPr>
              <a:t>8 EC2 Compute Units (4 virtual cores with 2 EC2 Compute Units each)</a:t>
            </a:r>
            <a:br>
              <a:rPr lang="en-US" sz="2000" dirty="0">
                <a:latin typeface="+mn-lt"/>
              </a:rPr>
            </a:br>
            <a:r>
              <a:rPr lang="en-US" sz="2000" dirty="0">
                <a:latin typeface="+mn-lt"/>
              </a:rPr>
              <a:t>1,690 GB instance storage</a:t>
            </a:r>
            <a:br>
              <a:rPr lang="en-US" sz="2000" dirty="0">
                <a:latin typeface="+mn-lt"/>
              </a:rPr>
            </a:br>
            <a:r>
              <a:rPr lang="en-US" sz="2000" dirty="0">
                <a:latin typeface="+mn-lt"/>
              </a:rPr>
              <a:t>64-bit platform</a:t>
            </a:r>
            <a:br>
              <a:rPr lang="en-US" sz="2000" dirty="0">
                <a:latin typeface="+mn-lt"/>
              </a:rPr>
            </a:br>
            <a:r>
              <a:rPr lang="en-US" sz="2000" dirty="0">
                <a:latin typeface="+mn-lt"/>
              </a:rPr>
              <a:t>I/O Performance: High</a:t>
            </a:r>
            <a:br>
              <a:rPr lang="en-US" sz="2000" dirty="0">
                <a:latin typeface="+mn-lt"/>
              </a:rPr>
            </a:br>
            <a:r>
              <a:rPr lang="en-US" sz="2000" dirty="0">
                <a:latin typeface="+mn-lt"/>
              </a:rPr>
              <a:t>EBS-Optimized Available: 1000 Mbps</a:t>
            </a:r>
            <a:br>
              <a:rPr lang="en-US" sz="2000" dirty="0">
                <a:latin typeface="+mn-lt"/>
              </a:rPr>
            </a:br>
            <a:r>
              <a:rPr lang="en-US" dirty="0"/>
              <a:t> </a:t>
            </a:r>
          </a:p>
          <a:p>
            <a:endParaRPr lang="en-US" dirty="0"/>
          </a:p>
        </p:txBody>
      </p:sp>
    </p:spTree>
    <p:extLst>
      <p:ext uri="{BB962C8B-B14F-4D97-AF65-F5344CB8AC3E}">
        <p14:creationId xmlns:p14="http://schemas.microsoft.com/office/powerpoint/2010/main" val="276143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 – current free </a:t>
            </a:r>
            <a:r>
              <a:rPr lang="en-US" dirty="0" err="1"/>
              <a:t>teir</a:t>
            </a:r>
            <a:endParaRPr lang="en-US" dirty="0"/>
          </a:p>
        </p:txBody>
      </p:sp>
      <p:sp>
        <p:nvSpPr>
          <p:cNvPr id="3" name="Content Placeholder 2"/>
          <p:cNvSpPr>
            <a:spLocks noGrp="1"/>
          </p:cNvSpPr>
          <p:nvPr>
            <p:ph idx="1"/>
          </p:nvPr>
        </p:nvSpPr>
        <p:spPr/>
        <p:txBody>
          <a:bodyPr>
            <a:normAutofit fontScale="77500" lnSpcReduction="20000"/>
          </a:bodyPr>
          <a:lstStyle/>
          <a:p>
            <a:pPr marL="40639" indent="0">
              <a:buNone/>
            </a:pPr>
            <a:r>
              <a:rPr lang="en-US" b="1" dirty="0"/>
              <a:t>Free Tier*</a:t>
            </a:r>
          </a:p>
          <a:p>
            <a:r>
              <a:rPr lang="en-US" b="1" u="sng" dirty="0"/>
              <a:t>One year only</a:t>
            </a:r>
          </a:p>
          <a:p>
            <a:r>
              <a:rPr lang="en-US" dirty="0"/>
              <a:t>750 hours of EC2 running Linux/Unix Micro instance usage</a:t>
            </a:r>
          </a:p>
          <a:p>
            <a:r>
              <a:rPr lang="en-US" dirty="0"/>
              <a:t>750 hours of EC2 running Microsoft Windows Server Micro instance usage</a:t>
            </a:r>
          </a:p>
          <a:p>
            <a:r>
              <a:rPr lang="en-US" dirty="0"/>
              <a:t>750 hours of Elastic Load Balancing plus 15 GB data processing</a:t>
            </a:r>
          </a:p>
          <a:p>
            <a:r>
              <a:rPr lang="en-US" dirty="0"/>
              <a:t>30 GB of Amazon EBS Standard volume storage plus 2 million IOs and 1 GB snapshot storage</a:t>
            </a:r>
          </a:p>
          <a:p>
            <a:r>
              <a:rPr lang="en-US" dirty="0"/>
              <a:t>15 GB of bandwidth out aggregated across all AWS services</a:t>
            </a:r>
          </a:p>
          <a:p>
            <a:r>
              <a:rPr lang="en-US" dirty="0"/>
              <a:t>1 GB of Regional Data Transfer</a:t>
            </a:r>
          </a:p>
          <a:p>
            <a:endParaRPr lang="en-US" dirty="0"/>
          </a:p>
        </p:txBody>
      </p:sp>
    </p:spTree>
    <p:extLst>
      <p:ext uri="{BB962C8B-B14F-4D97-AF65-F5344CB8AC3E}">
        <p14:creationId xmlns:p14="http://schemas.microsoft.com/office/powerpoint/2010/main" val="2251985042"/>
      </p:ext>
    </p:extLst>
  </p:cSld>
  <p:clrMapOvr>
    <a:masterClrMapping/>
  </p:clrMapOvr>
</p:sld>
</file>

<file path=ppt/theme/theme1.xml><?xml version="1.0" encoding="utf-8"?>
<a:theme xmlns:a="http://schemas.openxmlformats.org/drawingml/2006/main" name="Tech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1145</TotalTime>
  <Words>5452</Words>
  <Application>Microsoft Office PowerPoint</Application>
  <PresentationFormat>Custom</PresentationFormat>
  <Paragraphs>742</Paragraphs>
  <Slides>76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'courier new'</vt:lpstr>
      <vt:lpstr>Courier New</vt:lpstr>
      <vt:lpstr>Franklin Gothic Book</vt:lpstr>
      <vt:lpstr>Times New Roman</vt:lpstr>
      <vt:lpstr>Wingdings</vt:lpstr>
      <vt:lpstr>Wingdings 2</vt:lpstr>
      <vt:lpstr>Technic</vt:lpstr>
      <vt:lpstr>Cloud Computing --- high level intro</vt:lpstr>
      <vt:lpstr>What is Cloud</vt:lpstr>
      <vt:lpstr>The timing</vt:lpstr>
      <vt:lpstr>Pros and Cons</vt:lpstr>
      <vt:lpstr>Common cloud concepts</vt:lpstr>
      <vt:lpstr>Examples</vt:lpstr>
      <vt:lpstr>Amazon – the big start</vt:lpstr>
      <vt:lpstr>Amazon Instances-starting</vt:lpstr>
      <vt:lpstr>Amazon – current free teir</vt:lpstr>
      <vt:lpstr>Another company- Google</vt:lpstr>
      <vt:lpstr>Cloud Layers and Companies</vt:lpstr>
      <vt:lpstr>Terms</vt:lpstr>
      <vt:lpstr>Virtualization Benefits --IaaS</vt:lpstr>
      <vt:lpstr>Cloud Layers and Key technologies</vt:lpstr>
      <vt:lpstr>IaaS: Popular Providers &amp; Scenarios </vt:lpstr>
      <vt:lpstr>PaaS: Offerings &amp; Scenarios </vt:lpstr>
      <vt:lpstr>Serverless: Event-Driven PaaS</vt:lpstr>
      <vt:lpstr>Case: Ride-Sharing Startup App</vt:lpstr>
      <vt:lpstr>Cloud Layers and Companies</vt:lpstr>
      <vt:lpstr>What kind of problems drive the cloud</vt:lpstr>
      <vt:lpstr>Historical Progression of computing</vt:lpstr>
      <vt:lpstr>Cloud versus Grid</vt:lpstr>
      <vt:lpstr>Example of A question to solve with cloud</vt:lpstr>
      <vt:lpstr>Some Solutions –driving the cloud –new models of large data</vt:lpstr>
      <vt:lpstr>Some Solutions –computation &amp; deployment</vt:lpstr>
      <vt:lpstr>Cloud Future</vt:lpstr>
      <vt:lpstr>Pervasive Computing….</vt:lpstr>
      <vt:lpstr>Streaming Data</vt:lpstr>
      <vt:lpstr>PowerPoint Presentation</vt:lpstr>
      <vt:lpstr>Apache Kafka</vt:lpstr>
      <vt:lpstr>Amazon Kinesis</vt:lpstr>
      <vt:lpstr>Amazon Kinesis</vt:lpstr>
      <vt:lpstr>Google Pub/Sub </vt:lpstr>
      <vt:lpstr>More…  Queues</vt:lpstr>
      <vt:lpstr>Message Queues</vt:lpstr>
      <vt:lpstr>Queues vs Streams </vt:lpstr>
      <vt:lpstr>Amazon SQS  (simple queue service)</vt:lpstr>
      <vt:lpstr>Multiple process path example from message queue</vt:lpstr>
      <vt:lpstr>More…  CRM (Customer relations management)</vt:lpstr>
      <vt:lpstr>CRM</vt:lpstr>
      <vt:lpstr>Customer Contact &amp; CRM</vt:lpstr>
      <vt:lpstr>Some example services</vt:lpstr>
      <vt:lpstr>More…  Analytics &amp; Observability Services</vt:lpstr>
      <vt:lpstr>What is Observability? </vt:lpstr>
      <vt:lpstr>Analytics &amp; Observability Services</vt:lpstr>
      <vt:lpstr>AWS Observability Services</vt:lpstr>
      <vt:lpstr>Google Cloud Observability Services</vt:lpstr>
      <vt:lpstr>Azure Observability Services</vt:lpstr>
      <vt:lpstr>Why Observability Matters</vt:lpstr>
      <vt:lpstr>More…  Communication Services</vt:lpstr>
      <vt:lpstr>Why Communication Services Matter</vt:lpstr>
      <vt:lpstr>AWS Chime</vt:lpstr>
      <vt:lpstr>Google Meet APIs</vt:lpstr>
      <vt:lpstr>Messaging APIs</vt:lpstr>
      <vt:lpstr>MANY Other Communication Services</vt:lpstr>
      <vt:lpstr>More…  VPC – Virtual Private Cloud</vt:lpstr>
      <vt:lpstr>Virtual Private Cloud (VPC) Fundamentals</vt:lpstr>
      <vt:lpstr>Scenario: AcmeHealth Patient Portal</vt:lpstr>
      <vt:lpstr>More…  Scaling in the CLoud</vt:lpstr>
      <vt:lpstr>Example - Scaling the MEAN Stack on IaaS</vt:lpstr>
      <vt:lpstr>Example - Scaling MEAN on PaaS &amp; Serverless</vt:lpstr>
      <vt:lpstr>Example - Scaling MEAN on PaaS &amp; Serverless</vt:lpstr>
      <vt:lpstr>More…  Access </vt:lpstr>
      <vt:lpstr>Identity &amp; Access Management (IAM)</vt:lpstr>
      <vt:lpstr>IAM by Cloud Provider</vt:lpstr>
      <vt:lpstr>Secrets, Keys, and Program Access</vt:lpstr>
      <vt:lpstr>Security in Practice</vt:lpstr>
      <vt:lpstr>Network Security:  Security Groups</vt:lpstr>
      <vt:lpstr>Network Security:   Network ACLs (access control list) </vt:lpstr>
      <vt:lpstr>Network Security:  WAF (Web Application Firewall) </vt:lpstr>
      <vt:lpstr>Network Security:  Private Subnets </vt:lpstr>
      <vt:lpstr>More…  Sample Architectures</vt:lpstr>
      <vt:lpstr>Reference Architecture: Static + Dynamic Split</vt:lpstr>
      <vt:lpstr>Reference Architecture: Event-Driven Microservices</vt:lpstr>
      <vt:lpstr>Reference Architecture: Zero-Trust Edge</vt:lpstr>
      <vt:lpstr>Reference Architecture: Multi-Tier Application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Lynne Grewe</cp:lastModifiedBy>
  <cp:revision>129</cp:revision>
  <dcterms:created xsi:type="dcterms:W3CDTF">2004-05-06T09:28:21Z</dcterms:created>
  <dcterms:modified xsi:type="dcterms:W3CDTF">2025-09-09T04:41:04Z</dcterms:modified>
</cp:coreProperties>
</file>