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4"/>
  </p:notesMasterIdLst>
  <p:sldIdLst>
    <p:sldId id="281" r:id="rId2"/>
    <p:sldId id="260" r:id="rId3"/>
    <p:sldId id="261" r:id="rId4"/>
    <p:sldId id="307" r:id="rId5"/>
    <p:sldId id="286" r:id="rId6"/>
    <p:sldId id="285" r:id="rId7"/>
    <p:sldId id="287" r:id="rId8"/>
    <p:sldId id="288" r:id="rId9"/>
    <p:sldId id="289" r:id="rId10"/>
    <p:sldId id="300" r:id="rId11"/>
    <p:sldId id="282" r:id="rId12"/>
    <p:sldId id="303" r:id="rId13"/>
    <p:sldId id="290" r:id="rId14"/>
    <p:sldId id="270" r:id="rId15"/>
    <p:sldId id="291" r:id="rId16"/>
    <p:sldId id="262" r:id="rId17"/>
    <p:sldId id="305" r:id="rId18"/>
    <p:sldId id="292" r:id="rId19"/>
    <p:sldId id="293" r:id="rId20"/>
    <p:sldId id="265" r:id="rId21"/>
    <p:sldId id="304" r:id="rId22"/>
    <p:sldId id="302" r:id="rId23"/>
    <p:sldId id="294" r:id="rId24"/>
    <p:sldId id="295" r:id="rId25"/>
    <p:sldId id="296" r:id="rId26"/>
    <p:sldId id="297" r:id="rId27"/>
    <p:sldId id="299" r:id="rId28"/>
    <p:sldId id="298" r:id="rId29"/>
    <p:sldId id="306" r:id="rId30"/>
    <p:sldId id="267" r:id="rId31"/>
    <p:sldId id="280" r:id="rId32"/>
    <p:sldId id="308" r:id="rId33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06" d="100"/>
          <a:sy n="106" d="100"/>
        </p:scale>
        <p:origin x="7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62423-189C-47D8-A455-7745BB1B422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2E3FA-8409-4B7C-8F3F-D75AD3778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2E3FA-8409-4B7C-8F3F-D75AD3778C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2E3FA-8409-4B7C-8F3F-D75AD3778C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2E3FA-8409-4B7C-8F3F-D75AD3778C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8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1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44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42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9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4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2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7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5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4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pring.io/spring-boot/docs/current/reference/htmlsingle/" TargetMode="External"/><Relationship Id="rId2" Type="http://schemas.openxmlformats.org/officeDocument/2006/relationships/hyperlink" Target="https://lightrun.com/java/the-complete-list-of-spring-boot-annotations-you-must-know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ocs.spring.io/autorepo/docs/spring/4.1.x/spring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pring.io/spring-data/data-commons/docs/1.6.1.RELEASE/reference/html/repositorie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spring.io/spring-data/commons/docs/current/api/org/springframework/data/repository/CrudRepository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ocs.spring.io/autorepo/docs/spring/4.1.x/spring-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help/idea/http-client-in-product-code-editor.html" TargetMode="External"/><Relationship Id="rId2" Type="http://schemas.openxmlformats.org/officeDocument/2006/relationships/hyperlink" Target="http://localhost:8080/add?first=Homer&amp;last=Simp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ocs.spring.io/spring-data/commons/docs/current/api/org/springframework/data/repository/CrudRepository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pring.io/spring-boot/docs/current/reference/html/actuator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ocs.spring.io/autorepo/docs/spring/4.1.x/spring-framework-reference/html/mvc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dejava.net/frameworks/spring-boot/how-to-create-a-spring-boot-web-application-spring-mvc-with-jsp-thymelea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EFE9-4D05-4FCD-B039-46BE2A0B3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Spring + Spring Boot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2513D-993A-41FC-802E-BB3C5F3F4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Java EE Framework</a:t>
            </a:r>
          </a:p>
        </p:txBody>
      </p:sp>
    </p:spTree>
    <p:extLst>
      <p:ext uri="{BB962C8B-B14F-4D97-AF65-F5344CB8AC3E}">
        <p14:creationId xmlns:p14="http://schemas.microsoft.com/office/powerpoint/2010/main" val="163849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201" y="745591"/>
            <a:ext cx="7915499" cy="425244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639"/>
              </a:buClr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@SpringBootApplication </a:t>
            </a:r>
            <a:r>
              <a:rPr kumimoji="0" lang="en-US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placed above your main class, and it implicitly defines a base “search package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9639"/>
              </a:buClr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@RestController   </a:t>
            </a:r>
            <a:r>
              <a:rPr kumimoji="0" lang="en-US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-it will handle REST requests</a:t>
            </a:r>
            <a:br>
              <a:rPr kumimoji="0" lang="en-US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355600" indent="-342900">
              <a:spcBef>
                <a:spcPts val="800"/>
              </a:spcBef>
              <a:buClr>
                <a:srgbClr val="009639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latin typeface="Arial"/>
                <a:cs typeface="Arial"/>
              </a:rPr>
              <a:t>@Autowired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1600" spc="-40" dirty="0">
                <a:latin typeface="Arial"/>
                <a:cs typeface="Arial"/>
              </a:rPr>
              <a:t>- inject the **whatever** bean, which is implemented from the repository interface (see example soon)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Arial"/>
                <a:cs typeface="Arial"/>
              </a:rPr>
              <a:t>@RequestMapping("/add")</a:t>
            </a:r>
            <a:r>
              <a:rPr lang="en-US" sz="2000" spc="5" dirty="0">
                <a:latin typeface="Arial"/>
                <a:cs typeface="Arial"/>
              </a:rPr>
              <a:t>  </a:t>
            </a:r>
            <a:r>
              <a:rPr lang="en-US" sz="1600" spc="-40" dirty="0">
                <a:latin typeface="Arial"/>
                <a:cs typeface="Arial"/>
              </a:rPr>
              <a:t>- before method you want to map request for /add to invoke (e.g. @GetMapping, @PostMapping, </a:t>
            </a:r>
            <a:r>
              <a:rPr lang="en-US" sz="1600" spc="-40" dirty="0" err="1">
                <a:latin typeface="Arial"/>
                <a:cs typeface="Arial"/>
              </a:rPr>
              <a:t>etc</a:t>
            </a:r>
            <a:r>
              <a:rPr lang="en-US" sz="1600" spc="-40" dirty="0">
                <a:latin typeface="Arial"/>
                <a:cs typeface="Arial"/>
              </a:rPr>
              <a:t>)</a:t>
            </a:r>
            <a:br>
              <a:rPr lang="en-US" sz="1600" spc="-40" dirty="0">
                <a:latin typeface="Arial"/>
                <a:cs typeface="Arial"/>
              </a:rPr>
            </a:br>
            <a:endParaRPr sz="1600" spc="-4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endParaRPr lang="en-US" sz="2000" spc="-2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tabLst>
                <a:tab pos="354965" algn="l"/>
                <a:tab pos="355600" algn="l"/>
              </a:tabLst>
            </a:pPr>
            <a:r>
              <a:rPr lang="en-US" sz="2000" spc="-20" dirty="0">
                <a:latin typeface="Arial"/>
                <a:cs typeface="Arial"/>
              </a:rPr>
              <a:t>Learn more about </a:t>
            </a:r>
            <a:r>
              <a:rPr lang="en-US" sz="2000" spc="-20" dirty="0">
                <a:latin typeface="Arial"/>
                <a:cs typeface="Arial"/>
                <a:hlinkClick r:id="rId2"/>
              </a:rPr>
              <a:t>Annotations</a:t>
            </a:r>
            <a:r>
              <a:rPr lang="en-US" sz="2000" spc="-20" dirty="0">
                <a:latin typeface="Arial"/>
                <a:cs typeface="Arial"/>
              </a:rPr>
              <a:t>    + </a:t>
            </a:r>
            <a:r>
              <a:rPr lang="en-US" sz="2000" spc="-20" dirty="0">
                <a:latin typeface="Arial"/>
                <a:cs typeface="Arial"/>
                <a:hlinkClick r:id="rId3"/>
              </a:rPr>
              <a:t>Official Spring Boot doc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2200" y="313459"/>
            <a:ext cx="58674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35" dirty="0"/>
              <a:t>Spring Boot uses </a:t>
            </a:r>
            <a:r>
              <a:rPr spc="-35" dirty="0"/>
              <a:t>Annotations</a:t>
            </a:r>
          </a:p>
        </p:txBody>
      </p:sp>
    </p:spTree>
    <p:extLst>
      <p:ext uri="{BB962C8B-B14F-4D97-AF65-F5344CB8AC3E}">
        <p14:creationId xmlns:p14="http://schemas.microsoft.com/office/powerpoint/2010/main" val="64616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2418-D03C-49AA-8FDF-6163D0AA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Boot Main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F791-CB9A-43BB-95CE-9032E72D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/>
              <a:t>Spring Boot STARTERS </a:t>
            </a:r>
            <a:r>
              <a:rPr lang="en-US" dirty="0"/>
              <a:t>– combine a group of common or related dependencies into single dependency</a:t>
            </a:r>
          </a:p>
          <a:p>
            <a:r>
              <a:rPr lang="en-US" sz="1600" b="1" dirty="0"/>
              <a:t>Spring Boot </a:t>
            </a:r>
            <a:r>
              <a:rPr lang="en-US" sz="1600" b="1" dirty="0" err="1"/>
              <a:t>AutoConfiguration</a:t>
            </a:r>
            <a:r>
              <a:rPr lang="en-US" sz="1600" b="1" dirty="0"/>
              <a:t> </a:t>
            </a:r>
            <a:r>
              <a:rPr lang="en-US" dirty="0"/>
              <a:t>– reduce the Spring Configuration</a:t>
            </a:r>
          </a:p>
          <a:p>
            <a:r>
              <a:rPr lang="en-US" sz="1600" b="1" dirty="0"/>
              <a:t>Spring Boot CLI </a:t>
            </a:r>
            <a:r>
              <a:rPr lang="en-US" dirty="0"/>
              <a:t>– run &amp; test Spring Boot applications (but, you can get IDEs like </a:t>
            </a:r>
            <a:r>
              <a:rPr lang="en-US" dirty="0" err="1"/>
              <a:t>JetBrain’s</a:t>
            </a:r>
            <a:r>
              <a:rPr lang="en-US" dirty="0"/>
              <a:t> IntelliJ)</a:t>
            </a:r>
          </a:p>
          <a:p>
            <a:r>
              <a:rPr lang="en-US" sz="1600" b="1" dirty="0"/>
              <a:t>Spring Boot Actuator </a:t>
            </a:r>
            <a:r>
              <a:rPr lang="en-US" dirty="0"/>
              <a:t>– provides Endpoints and Metrics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LET’S   SEE SOME OF THIS IN ACTION IN AN EXAMPLE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482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0D37-A365-4BD7-8838-15A95670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Boot + MVC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E880-4EC2-4602-ACA0-56845B14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through extending our beginning project example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8E5E053F-4B83-4996-89EF-C79962D24D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2038350"/>
            <a:ext cx="2872740" cy="24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ED70-41D3-4965-8F2D-736B0442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6934200" cy="963930"/>
          </a:xfrm>
        </p:spPr>
        <p:txBody>
          <a:bodyPr>
            <a:noAutofit/>
          </a:bodyPr>
          <a:lstStyle/>
          <a:p>
            <a:r>
              <a:rPr lang="en-US" sz="2000" b="1" dirty="0"/>
              <a:t>Application: Introducing Customers and related endpoints to our application and supported database with JPA +H2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DCDBD-A18E-4238-A853-CDAA0D81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63930"/>
            <a:ext cx="8559799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1600" b="0" i="0" dirty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H2</a:t>
            </a:r>
            <a:r>
              <a:rPr lang="en-US" sz="16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 is an open-source in-memory SQL database written in Java. </a:t>
            </a:r>
          </a:p>
          <a:p>
            <a:pPr lvl="1"/>
            <a:r>
              <a:rPr lang="en-US" sz="1400" dirty="0">
                <a:solidFill>
                  <a:srgbClr val="4D5156"/>
                </a:solidFill>
                <a:latin typeface="Roboto" panose="02000000000000000000" pitchFamily="2" charset="0"/>
              </a:rPr>
              <a:t>H2 is similar to SQLite and is used primarily for local on device applications (small resources) like for mobile applications.</a:t>
            </a:r>
          </a:p>
          <a:p>
            <a:pPr lvl="1"/>
            <a:r>
              <a:rPr lang="en-US" sz="14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NOT for web applications in general –for local/device use, limited data</a:t>
            </a:r>
          </a:p>
          <a:p>
            <a:r>
              <a:rPr lang="en-US" sz="1600" dirty="0">
                <a:solidFill>
                  <a:srgbClr val="4D5156"/>
                </a:solidFill>
                <a:latin typeface="Roboto" panose="02000000000000000000" pitchFamily="2" charset="0"/>
              </a:rPr>
              <a:t>JPA facilitates database communications and sits on top of the base JDBC (java database connectivity) package.</a:t>
            </a:r>
            <a:br>
              <a:rPr lang="en-US" sz="1600" dirty="0">
                <a:solidFill>
                  <a:srgbClr val="4D5156"/>
                </a:solidFill>
                <a:latin typeface="Roboto" panose="02000000000000000000" pitchFamily="2" charset="0"/>
              </a:rPr>
            </a:br>
            <a:br>
              <a:rPr lang="en-US" dirty="0">
                <a:solidFill>
                  <a:srgbClr val="4D5156"/>
                </a:solidFill>
                <a:latin typeface="Roboto" panose="02000000000000000000" pitchFamily="2" charset="0"/>
              </a:rPr>
            </a:br>
            <a:endParaRPr lang="en-US" dirty="0">
              <a:solidFill>
                <a:srgbClr val="4D5156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4D5156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1: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Add dependencies for JPA and H2﻿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2: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Add Customer.java to represent data object corresponding to an H2 table +JPA support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3: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Create a Repository Interface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4: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Create a Web Controller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5: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Lets run it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6: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Add a Spring Boot Actuator </a:t>
            </a:r>
            <a:r>
              <a:rPr lang="en-US" sz="1900" b="1" dirty="0">
                <a:solidFill>
                  <a:srgbClr val="19191C"/>
                </a:solidFill>
                <a:latin typeface="JetBrains Sans"/>
              </a:rPr>
              <a:t>- adds a number of endpoints that help you monitor and manage your application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01394562-9BCB-4DCA-978A-3D3B069F16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133350"/>
            <a:ext cx="147320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2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189001"/>
            <a:ext cx="464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30" dirty="0"/>
              <a:t>PART 1: </a:t>
            </a:r>
            <a:r>
              <a:rPr sz="3600" spc="30" dirty="0"/>
              <a:t>M</a:t>
            </a:r>
            <a:r>
              <a:rPr sz="3600" spc="-50" dirty="0"/>
              <a:t>ode</a:t>
            </a:r>
            <a:r>
              <a:rPr sz="3600" dirty="0"/>
              <a:t>l</a:t>
            </a:r>
            <a:r>
              <a:rPr lang="en-US" sz="3600" dirty="0"/>
              <a:t> of MVC</a:t>
            </a:r>
            <a:endParaRPr sz="3600" dirty="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381000" y="1895180"/>
            <a:ext cx="6447501" cy="182357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The CUSTOMER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STEP 1: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Add dependencies for JPA and H2﻿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STEP 2: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Add Customer.java to represent data object corresponding to an H2 table +JPA support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STEP 3: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Create a Repository Interface</a:t>
            </a:r>
          </a:p>
          <a:p>
            <a:pPr marL="84455" indent="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None/>
              <a:tabLst>
                <a:tab pos="427355" algn="l"/>
                <a:tab pos="427990" algn="l"/>
              </a:tabLst>
            </a:pP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13143" y="3966202"/>
            <a:ext cx="491605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Arial"/>
                <a:cs typeface="Arial"/>
              </a:rPr>
              <a:t>Extra: </a:t>
            </a:r>
            <a:r>
              <a:rPr sz="1600" spc="-10" dirty="0">
                <a:solidFill>
                  <a:srgbClr val="783CBD"/>
                </a:solidFill>
                <a:latin typeface="Arial"/>
                <a:cs typeface="Arial"/>
              </a:rPr>
              <a:t> </a:t>
            </a:r>
            <a:r>
              <a:rPr sz="1600" u="sng" spc="30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  <a:hlinkClick r:id="rId2"/>
              </a:rPr>
              <a:t>http://docs.spring.io/autorepo/docs/spring/4.1.x/spring- </a:t>
            </a:r>
            <a:r>
              <a:rPr sz="1600" spc="-545" dirty="0">
                <a:solidFill>
                  <a:srgbClr val="783CBD"/>
                </a:solidFill>
                <a:latin typeface="Arial"/>
                <a:cs typeface="Arial"/>
              </a:rPr>
              <a:t> </a:t>
            </a:r>
            <a:r>
              <a:rPr sz="1600" u="sng" spc="25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</a:rPr>
              <a:t>framework-reference/html/mvc.html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2347BBF9-8356-4ABF-B342-38EF72584B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233087"/>
            <a:ext cx="2872740" cy="24148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A6265A-CB3E-447E-A538-4ED64B5EE5DF}"/>
              </a:ext>
            </a:extLst>
          </p:cNvPr>
          <p:cNvSpPr/>
          <p:nvPr/>
        </p:nvSpPr>
        <p:spPr>
          <a:xfrm>
            <a:off x="6172200" y="196959"/>
            <a:ext cx="2057400" cy="7620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EDDBB-14A1-4F6E-BFC2-E28EDE677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895" y="2806968"/>
            <a:ext cx="2751146" cy="2374451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F746CED-DABE-4573-8435-9E159E7763C5}"/>
              </a:ext>
            </a:extLst>
          </p:cNvPr>
          <p:cNvCxnSpPr/>
          <p:nvPr/>
        </p:nvCxnSpPr>
        <p:spPr>
          <a:xfrm>
            <a:off x="3352800" y="3257550"/>
            <a:ext cx="2743200" cy="990600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22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 1: </a:t>
            </a:r>
            <a:r>
              <a:rPr lang="en-US" dirty="0"/>
              <a:t>adding dependencies for JPA and H2  </a:t>
            </a:r>
            <a:r>
              <a:rPr lang="en-US" dirty="0">
                <a:sym typeface="Wingdings" panose="05000000000000000000" pitchFamily="2" charset="2"/>
              </a:rPr>
              <a:t> edit your pom.xml file &amp; add: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3A45-CFFE-4D64-894B-A694FD2F8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&lt;dependency&gt;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artifactId</a:t>
            </a:r>
            <a:r>
              <a:rPr lang="en-US" dirty="0"/>
              <a:t>&gt;spring-boot-starter-data-</a:t>
            </a:r>
            <a:r>
              <a:rPr lang="en-US" dirty="0" err="1"/>
              <a:t>jpa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&lt;/dependency&gt;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&lt;dependency&gt;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groupId</a:t>
            </a:r>
            <a:r>
              <a:rPr lang="en-US" dirty="0"/>
              <a:t>&gt;com.h2database&lt;/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artifactId</a:t>
            </a:r>
            <a:r>
              <a:rPr lang="en-US" dirty="0"/>
              <a:t>&gt;h2&lt;/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&lt;/dependency&gt;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00AE5-F28E-48B4-9247-23FFE9E70A7F}"/>
              </a:ext>
            </a:extLst>
          </p:cNvPr>
          <p:cNvSpPr txBox="1"/>
          <p:nvPr/>
        </p:nvSpPr>
        <p:spPr>
          <a:xfrm>
            <a:off x="4495800" y="2918179"/>
            <a:ext cx="4551108" cy="18466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Make sure you resolve the dependencies in your Project.  Depends on IDE.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example for </a:t>
            </a:r>
            <a:r>
              <a:rPr lang="en-US" dirty="0" err="1"/>
              <a:t>ItelliJ</a:t>
            </a:r>
            <a:r>
              <a:rPr lang="en-US" dirty="0"/>
              <a:t>:</a:t>
            </a:r>
            <a:br>
              <a:rPr lang="en-US" dirty="0"/>
            </a:br>
            <a:r>
              <a:rPr lang="en-US" sz="1400" i="1" dirty="0"/>
              <a:t>Click The Load Maven Changes button in the popup or press </a:t>
            </a:r>
            <a:r>
              <a:rPr lang="en-US" sz="1400" i="1" dirty="0" err="1"/>
              <a:t>Ctrl+Shift+O</a:t>
            </a:r>
            <a:r>
              <a:rPr lang="en-US" sz="1400" i="1" dirty="0"/>
              <a:t> to load the updated project structure.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184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300" y="1163637"/>
            <a:ext cx="6248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b="1" spc="-70" dirty="0">
                <a:latin typeface="Arial"/>
                <a:cs typeface="Arial"/>
              </a:rPr>
              <a:t>Your</a:t>
            </a:r>
            <a:r>
              <a:rPr sz="2000" b="1" spc="75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code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depends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on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abstractions,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Spring</a:t>
            </a:r>
            <a:r>
              <a:rPr sz="2000" b="1" spc="-5" dirty="0">
                <a:latin typeface="Arial"/>
                <a:cs typeface="Arial"/>
              </a:rPr>
              <a:t> handles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actual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implementations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4499" y="3134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9639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189001"/>
            <a:ext cx="63246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8500" algn="l"/>
              </a:tabLst>
            </a:pPr>
            <a:r>
              <a:rPr lang="en-US" spc="-35" dirty="0"/>
              <a:t>What was that?  </a:t>
            </a:r>
            <a:r>
              <a:rPr spc="-35" dirty="0"/>
              <a:t>Dependency	</a:t>
            </a:r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100592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C04A-376B-4DE5-8BC9-33067CA5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254999" cy="63920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2&amp;3: </a:t>
            </a:r>
            <a: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  <a:t>Uses Repository Pattern</a:t>
            </a:r>
            <a:b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0A29-D47E-4EDB-8ACF-1CA5AB8E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3" y="895350"/>
            <a:ext cx="3225799" cy="424815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The repository pattern is intended 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to create an abstraction layer between the data access layer and the business logic layer of an application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US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It is a data access pattern that prompts a more loosely coupled approach to data access. </a:t>
            </a:r>
          </a:p>
          <a:p>
            <a:pPr algn="l"/>
            <a:r>
              <a:rPr lang="en-US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the data access logic is in a separate class, or set of classes, called a repository with the responsibility of persisting the application's business model.</a:t>
            </a:r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AF733-5034-4ED0-B8E5-05F63567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33350"/>
            <a:ext cx="3581400" cy="3091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B48400-11F1-432B-A011-D1DEFEF85B77}"/>
              </a:ext>
            </a:extLst>
          </p:cNvPr>
          <p:cNvSpPr txBox="1"/>
          <p:nvPr/>
        </p:nvSpPr>
        <p:spPr>
          <a:xfrm>
            <a:off x="3657600" y="3296841"/>
            <a:ext cx="4551108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The goal of Spring Data repository abstraction is to significantly reduce the amount of boilerplate code required to implement data access layers for various persistence stores.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11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C04A-376B-4DE5-8BC9-33067CA5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254999" cy="63920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</a:t>
            </a:r>
            <a: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  <a:t>Create a JPA entity that will be </a:t>
            </a:r>
            <a:b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</a:br>
            <a: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  <a:t>stored in the database﻿</a:t>
            </a:r>
            <a:b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0A29-D47E-4EDB-8ACF-1CA5AB8E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3" y="895350"/>
            <a:ext cx="3225799" cy="424815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Create and store </a:t>
            </a:r>
            <a:r>
              <a:rPr lang="en-US" sz="1600" b="1" dirty="0"/>
              <a:t>Customer</a:t>
            </a:r>
            <a:r>
              <a:rPr lang="en-US" sz="1600" dirty="0"/>
              <a:t> objects that have an ID, a first name, and a last name.</a:t>
            </a:r>
          </a:p>
          <a:p>
            <a:pPr lvl="1"/>
            <a:r>
              <a:rPr lang="en-US" sz="1600" dirty="0"/>
              <a:t>Create the </a:t>
            </a:r>
            <a:r>
              <a:rPr lang="en-US" sz="1600" b="1" dirty="0"/>
              <a:t>Customer.java</a:t>
            </a:r>
            <a:r>
              <a:rPr lang="en-US" sz="1600" dirty="0"/>
              <a:t> file under your main package </a:t>
            </a:r>
            <a:r>
              <a:rPr lang="en-US" sz="1600" dirty="0" err="1"/>
              <a:t>src</a:t>
            </a:r>
            <a:r>
              <a:rPr lang="en-US" sz="1600" dirty="0"/>
              <a:t> directory</a:t>
            </a:r>
          </a:p>
          <a:p>
            <a:pPr marL="42862" indent="0">
              <a:buNone/>
            </a:pPr>
            <a:r>
              <a:rPr lang="en-US" sz="1600" dirty="0"/>
              <a:t> </a:t>
            </a:r>
            <a:r>
              <a:rPr lang="en-US" sz="1600" dirty="0">
                <a:highlight>
                  <a:srgbClr val="FFFF00"/>
                </a:highlight>
              </a:rPr>
              <a:t>@Entity </a:t>
            </a:r>
            <a:r>
              <a:rPr lang="en-US" sz="1600" dirty="0"/>
              <a:t>annotation indicates that the Customer class is a JPA entity that should translate into the corresponding table in the database</a:t>
            </a:r>
            <a:br>
              <a:rPr lang="en-US" sz="1600" dirty="0"/>
            </a:br>
            <a:r>
              <a:rPr lang="en-US" sz="1600" dirty="0">
                <a:highlight>
                  <a:srgbClr val="00FF00"/>
                </a:highlight>
              </a:rPr>
              <a:t>@Id </a:t>
            </a:r>
            <a:r>
              <a:rPr lang="en-US" sz="1600" dirty="0"/>
              <a:t>annotation indicates that the id field is the object's ID. IntelliJ IDEA designates it with The ID icon in the gutter. </a:t>
            </a:r>
            <a:br>
              <a:rPr lang="en-US" sz="1600" dirty="0"/>
            </a:br>
            <a:r>
              <a:rPr lang="en-US" sz="1600" dirty="0">
                <a:highlight>
                  <a:srgbClr val="00FFFF"/>
                </a:highlight>
              </a:rPr>
              <a:t>@GeneratedValue </a:t>
            </a:r>
            <a:r>
              <a:rPr lang="en-US" sz="1600" dirty="0"/>
              <a:t>tells JPA that the ID should be generated automatically.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48416D-0AA8-4FDF-9D5A-1F8AB752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191" y="1173182"/>
            <a:ext cx="3601307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package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com.example.demo2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javax.persistence.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Entity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javax.persistence.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GeneratedValue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javax.persistence.GenerationType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javax.persistence.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highlight>
                  <a:srgbClr val="FFFF00"/>
                </a:highlight>
                <a:latin typeface="JetBrains Mono"/>
              </a:rPr>
              <a:t>@Entity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class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00"/>
                </a:highlight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highlight>
                  <a:srgbClr val="00FF00"/>
                </a:highlight>
                <a:latin typeface="JetBrains Mono"/>
              </a:rPr>
              <a:t>@Id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highlight>
                  <a:srgbClr val="00FFFF"/>
                </a:highlight>
                <a:latin typeface="JetBrains Mono"/>
              </a:rPr>
              <a:t>    @GeneratedValue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FF"/>
                </a:highlight>
                <a:latin typeface="JetBrains Mono"/>
              </a:rPr>
              <a:t>(strategy =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latin typeface="JetBrains Mono"/>
              </a:rPr>
              <a:t>GenerationType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FF"/>
                </a:highlight>
                <a:latin typeface="JetBrains Mono"/>
              </a:rPr>
              <a:t>.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highlight>
                  <a:srgbClr val="00FFFF"/>
                </a:highlight>
                <a:latin typeface="JetBrains Mono"/>
              </a:rPr>
              <a:t>AUTO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FF"/>
                </a:highlight>
                <a:latin typeface="JetBrains Mono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FF"/>
                </a:highlight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Integer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firstName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lastName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Integer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getId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59C5C5D-2D13-4C6A-9A3B-FB7F0EE54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224" y="182946"/>
            <a:ext cx="2820003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getFirstName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void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setFirstName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this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getLastName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void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setLastName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this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lang="en-US" altLang="en-US" sz="2800" dirty="0">
                <a:latin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</a:rPr>
              <a:t>}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JetBrains Mono"/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623B6000-370A-485E-AE49-CF287DFB57F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06351" y="2718401"/>
            <a:ext cx="2438400" cy="1687898"/>
          </a:xfrm>
          <a:prstGeom prst="curvedConnector3">
            <a:avLst>
              <a:gd name="adj1" fmla="val 3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742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487"/>
            <a:ext cx="6447501" cy="5143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 3: </a:t>
            </a:r>
            <a: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  <a:t>Create a </a:t>
            </a:r>
            <a:b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</a:br>
            <a: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  <a:t>Repository Interface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487B1B-E341-47FC-A765-4E5298F6AC46}"/>
              </a:ext>
            </a:extLst>
          </p:cNvPr>
          <p:cNvSpPr txBox="1">
            <a:spLocks/>
          </p:cNvSpPr>
          <p:nvPr/>
        </p:nvSpPr>
        <p:spPr>
          <a:xfrm>
            <a:off x="76200" y="1244099"/>
            <a:ext cx="8559799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 dirty="0">
                <a:solidFill>
                  <a:srgbClr val="19191C"/>
                </a:solidFill>
                <a:effectLst/>
                <a:latin typeface="JetBrains Sans"/>
              </a:rPr>
              <a:t>Create the </a:t>
            </a:r>
            <a:r>
              <a:rPr lang="en-US" sz="2000" b="1" i="0" dirty="0">
                <a:solidFill>
                  <a:srgbClr val="19191C"/>
                </a:solidFill>
                <a:effectLst/>
                <a:latin typeface="var(--wh-font-family-monospace)"/>
              </a:rPr>
              <a:t>CustomerRepository.java</a:t>
            </a:r>
            <a:r>
              <a:rPr lang="en-US" sz="2000" b="0" i="0" dirty="0">
                <a:solidFill>
                  <a:srgbClr val="19191C"/>
                </a:solidFill>
                <a:effectLst/>
                <a:latin typeface="JetBrains Sans"/>
              </a:rPr>
              <a:t> file under main package </a:t>
            </a:r>
            <a:r>
              <a:rPr lang="en-US" sz="2000" dirty="0">
                <a:solidFill>
                  <a:srgbClr val="19191C"/>
                </a:solidFill>
                <a:latin typeface="JetBrains Sans"/>
              </a:rPr>
              <a:t>in </a:t>
            </a:r>
            <a:r>
              <a:rPr lang="en-US" sz="2000" dirty="0" err="1">
                <a:solidFill>
                  <a:srgbClr val="19191C"/>
                </a:solidFill>
                <a:latin typeface="JetBrains Sans"/>
              </a:rPr>
              <a:t>src</a:t>
            </a:r>
            <a:endParaRPr lang="en-US" sz="2000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9958F79-5131-4F53-9FA2-18453C3C07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1618490"/>
            <a:ext cx="7924285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package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com.example.demo2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org.springframework.data.repository.CrudRepository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interface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extends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CrudRepository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JetBrains Mono"/>
              </a:rPr>
              <a:t>Customer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latin typeface="JetBrains Mono"/>
              </a:rPr>
              <a:t>Integer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{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findCustomerById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Integer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id);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18967-A7A8-4793-9ED9-F989D28518B0}"/>
              </a:ext>
            </a:extLst>
          </p:cNvPr>
          <p:cNvSpPr txBox="1"/>
          <p:nvPr/>
        </p:nvSpPr>
        <p:spPr>
          <a:xfrm>
            <a:off x="4572000" y="3524012"/>
            <a:ext cx="4566919" cy="160043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Repository works w/ </a:t>
            </a:r>
            <a:r>
              <a:rPr lang="en-US" sz="1400" dirty="0">
                <a:highlight>
                  <a:srgbClr val="FFFF00"/>
                </a:highlight>
              </a:rPr>
              <a:t>Customer entities </a:t>
            </a:r>
            <a:r>
              <a:rPr lang="en-US" sz="1400" dirty="0"/>
              <a:t>&amp; </a:t>
            </a:r>
            <a:r>
              <a:rPr lang="en-US" sz="1400" dirty="0">
                <a:highlight>
                  <a:srgbClr val="00FFFF"/>
                </a:highlight>
              </a:rPr>
              <a:t>Integer IDs</a:t>
            </a:r>
            <a:r>
              <a:rPr lang="en-US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Declares  </a:t>
            </a:r>
            <a:r>
              <a:rPr lang="en-US" sz="1400" dirty="0" err="1"/>
              <a:t>findCustomerById</a:t>
            </a:r>
            <a:r>
              <a:rPr lang="en-US" sz="1400" dirty="0"/>
              <a:t>() method.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Spring Data JPA will derive a query based on this method's signature, which will select the Customer object for the specified 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Can add other methods to support CRUD statements on Customer</a:t>
            </a:r>
            <a:endParaRPr lang="en-US" sz="1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09E75-E875-404A-A3DE-BF0F9ACE63DC}"/>
              </a:ext>
            </a:extLst>
          </p:cNvPr>
          <p:cNvSpPr txBox="1"/>
          <p:nvPr/>
        </p:nvSpPr>
        <p:spPr>
          <a:xfrm>
            <a:off x="-19908" y="3943171"/>
            <a:ext cx="455110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Goal of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repository abstraction is to 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reduce the amount of boilerplate code required to implement data access layers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for various persistence stores.</a:t>
            </a:r>
            <a:endParaRPr lang="en-US" i="1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1E4214D-7103-4229-8F83-E23A8DF0816D}"/>
              </a:ext>
            </a:extLst>
          </p:cNvPr>
          <p:cNvSpPr txBox="1">
            <a:spLocks/>
          </p:cNvSpPr>
          <p:nvPr/>
        </p:nvSpPr>
        <p:spPr>
          <a:xfrm>
            <a:off x="5055801" y="70297"/>
            <a:ext cx="4081259" cy="113107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main interface in Spring Data repository abstraction is Repository (</a:t>
            </a:r>
            <a:r>
              <a:rPr lang="en-US" dirty="0" err="1"/>
              <a:t>CrudRepository</a:t>
            </a:r>
            <a:r>
              <a:rPr lang="en-US" dirty="0"/>
              <a:t> is descendant). It takes the domain class to manage as well as the id type of the domain class as type arguments.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9C8DD3-26E6-4225-AF6D-53C43A5FC6B8}"/>
              </a:ext>
            </a:extLst>
          </p:cNvPr>
          <p:cNvCxnSpPr>
            <a:stCxn id="17" idx="2"/>
          </p:cNvCxnSpPr>
          <p:nvPr/>
        </p:nvCxnSpPr>
        <p:spPr>
          <a:xfrm flipH="1">
            <a:off x="5486400" y="1201376"/>
            <a:ext cx="1610031" cy="1571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8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300" y="1062036"/>
            <a:ext cx="5702300" cy="16510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Arial"/>
                <a:cs typeface="Arial"/>
              </a:rPr>
              <a:t>Lead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by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pivotal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8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o</a:t>
            </a:r>
            <a:r>
              <a:rPr sz="2000" spc="-20" dirty="0">
                <a:latin typeface="Arial"/>
                <a:cs typeface="Arial"/>
              </a:rPr>
              <a:t>u</a:t>
            </a:r>
            <a:r>
              <a:rPr sz="2000" spc="30" dirty="0">
                <a:latin typeface="Arial"/>
                <a:cs typeface="Arial"/>
              </a:rPr>
              <a:t>r</a:t>
            </a:r>
            <a:r>
              <a:rPr sz="2000" spc="95" dirty="0">
                <a:latin typeface="Arial"/>
                <a:cs typeface="Arial"/>
              </a:rPr>
              <a:t>c</a:t>
            </a:r>
            <a:r>
              <a:rPr sz="2000" spc="-40" dirty="0">
                <a:latin typeface="Arial"/>
                <a:cs typeface="Arial"/>
              </a:rPr>
              <a:t>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80" dirty="0">
                <a:latin typeface="Arial"/>
                <a:cs typeface="Arial"/>
              </a:rPr>
              <a:t>pp</a:t>
            </a:r>
            <a:r>
              <a:rPr sz="2000" spc="-50" dirty="0">
                <a:latin typeface="Arial"/>
                <a:cs typeface="Arial"/>
              </a:rPr>
              <a:t>li</a:t>
            </a:r>
            <a:r>
              <a:rPr sz="2000" spc="9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40" dirty="0">
                <a:latin typeface="Arial"/>
                <a:cs typeface="Arial"/>
              </a:rPr>
              <a:t>t</a:t>
            </a:r>
            <a:r>
              <a:rPr sz="2000" spc="-5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n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latin typeface="Arial"/>
                <a:cs typeface="Arial"/>
              </a:rPr>
              <a:t>Plugins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support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for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most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web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technologies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2000" spc="5" dirty="0">
                <a:latin typeface="Arial"/>
                <a:cs typeface="Arial"/>
              </a:rPr>
              <a:t>Utility </a:t>
            </a:r>
            <a:r>
              <a:rPr sz="2000" spc="-5" dirty="0">
                <a:latin typeface="Arial"/>
                <a:cs typeface="Arial"/>
              </a:rPr>
              <a:t>API-s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04499" y="3134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9639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1531" y="189001"/>
            <a:ext cx="27311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Spring</a:t>
            </a:r>
            <a:r>
              <a:rPr spc="65" dirty="0"/>
              <a:t> </a:t>
            </a:r>
            <a:r>
              <a:rPr spc="-5" dirty="0"/>
              <a:t>Framework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3931921"/>
            <a:ext cx="4876800" cy="12001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819150"/>
            <a:ext cx="17161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How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much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code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55" dirty="0">
                <a:latin typeface="Arial"/>
                <a:cs typeface="Arial"/>
              </a:rPr>
              <a:t>do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I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have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write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Java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5" dirty="0">
                <a:latin typeface="Arial"/>
                <a:cs typeface="Arial"/>
              </a:rPr>
              <a:t>do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simple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DB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query?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740" y="203437"/>
            <a:ext cx="363968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Question</a:t>
            </a: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2985B86B-691C-42C8-BDF1-DFE8708BAF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4940" y="1876360"/>
            <a:ext cx="152400" cy="165100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D99266EA-5A41-4A15-8A6E-49D87B39361B}"/>
              </a:ext>
            </a:extLst>
          </p:cNvPr>
          <p:cNvSpPr txBox="1"/>
          <p:nvPr/>
        </p:nvSpPr>
        <p:spPr>
          <a:xfrm>
            <a:off x="2339341" y="1123950"/>
            <a:ext cx="6804659" cy="2864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Arial"/>
                <a:cs typeface="Arial"/>
              </a:rPr>
              <a:t>Interface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+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one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line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code</a:t>
            </a:r>
            <a:r>
              <a:rPr lang="en-US" sz="2000" spc="30" dirty="0">
                <a:latin typeface="Arial"/>
                <a:cs typeface="Arial"/>
              </a:rPr>
              <a:t> </a:t>
            </a:r>
            <a:r>
              <a:rPr lang="en-US" sz="2000" spc="30" dirty="0">
                <a:latin typeface="Arial"/>
                <a:cs typeface="Arial"/>
                <a:sym typeface="Wingdings" panose="05000000000000000000" pitchFamily="2" charset="2"/>
              </a:rPr>
              <a:t> another example </a:t>
            </a:r>
            <a:r>
              <a:rPr lang="en-US" sz="2000" spc="30" dirty="0" err="1">
                <a:latin typeface="Arial"/>
                <a:cs typeface="Arial"/>
                <a:sym typeface="Wingdings" panose="05000000000000000000" pitchFamily="2" charset="2"/>
              </a:rPr>
              <a:t>UserRepository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tabLst>
                <a:tab pos="354965" algn="l"/>
                <a:tab pos="355600" algn="l"/>
              </a:tabLst>
            </a:pPr>
            <a:r>
              <a:rPr sz="1600" spc="20" dirty="0">
                <a:latin typeface="Arial"/>
                <a:cs typeface="Arial"/>
              </a:rPr>
              <a:t>public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interface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UserRepository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extends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5" dirty="0" err="1">
                <a:latin typeface="Arial"/>
                <a:cs typeface="Arial"/>
              </a:rPr>
              <a:t>CrudRepository</a:t>
            </a:r>
            <a:r>
              <a:rPr sz="1600" spc="-35" dirty="0">
                <a:latin typeface="Arial"/>
                <a:cs typeface="Arial"/>
              </a:rPr>
              <a:t>&lt;User, </a:t>
            </a:r>
            <a:r>
              <a:rPr sz="1600" spc="-10" dirty="0">
                <a:latin typeface="Arial"/>
                <a:cs typeface="Arial"/>
              </a:rPr>
              <a:t>Long&gt;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{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buClr>
                <a:srgbClr val="009639"/>
              </a:buClr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2000" u="sng" spc="30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</a:rPr>
              <a:t>Read Documentation  </a:t>
            </a:r>
            <a:r>
              <a:rPr lang="en-US" sz="2000" u="sng" spc="30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  <a:hlinkClick r:id="rId3"/>
              </a:rPr>
              <a:t>AND more about Repository Interfaces</a:t>
            </a:r>
            <a:endParaRPr lang="en-US" sz="2000" u="sng" spc="30" dirty="0">
              <a:solidFill>
                <a:srgbClr val="783CBD"/>
              </a:solidFill>
              <a:uFill>
                <a:solidFill>
                  <a:srgbClr val="783CBD"/>
                </a:solidFill>
              </a:uFill>
              <a:latin typeface="Arial"/>
              <a:cs typeface="Arial"/>
            </a:endParaRPr>
          </a:p>
          <a:p>
            <a:pPr marL="355600" marR="5080" indent="-342900"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2000" spc="5" dirty="0">
                <a:latin typeface="Arial"/>
                <a:cs typeface="Arial"/>
              </a:rPr>
              <a:t>Because it inherits methods from </a:t>
            </a:r>
            <a:r>
              <a:rPr lang="en-US" sz="2000" spc="5" dirty="0" err="1">
                <a:highlight>
                  <a:srgbClr val="00FFFF"/>
                </a:highlight>
                <a:latin typeface="Arial"/>
                <a:cs typeface="Arial"/>
                <a:hlinkClick r:id="rId4"/>
              </a:rPr>
              <a:t>CrudRepository</a:t>
            </a:r>
            <a:r>
              <a:rPr lang="en-US" sz="2000" spc="5" dirty="0">
                <a:latin typeface="Arial"/>
                <a:cs typeface="Arial"/>
              </a:rPr>
              <a:t> as we will see in use later (e.g. </a:t>
            </a:r>
            <a:r>
              <a:rPr lang="en-US" sz="2000" spc="5" dirty="0" err="1">
                <a:latin typeface="Arial"/>
                <a:cs typeface="Arial"/>
              </a:rPr>
              <a:t>findAll</a:t>
            </a:r>
            <a:r>
              <a:rPr lang="en-US" sz="2000" spc="5" dirty="0">
                <a:latin typeface="Arial"/>
                <a:cs typeface="Arial"/>
              </a:rPr>
              <a:t>() ,</a:t>
            </a:r>
            <a:r>
              <a:rPr lang="en-US" sz="2000" spc="5" dirty="0" err="1">
                <a:latin typeface="Arial"/>
                <a:cs typeface="Arial"/>
              </a:rPr>
              <a:t>etc</a:t>
            </a:r>
            <a:r>
              <a:rPr lang="en-US" sz="2000" spc="5" dirty="0">
                <a:latin typeface="Arial"/>
                <a:cs typeface="Arial"/>
              </a:rPr>
              <a:t>)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0517783B-547D-4554-9209-FDDB1DC19E0E}"/>
              </a:ext>
            </a:extLst>
          </p:cNvPr>
          <p:cNvSpPr txBox="1"/>
          <p:nvPr/>
        </p:nvSpPr>
        <p:spPr>
          <a:xfrm>
            <a:off x="10051640" y="-116818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625B99A-BADF-48C2-A900-F52FA97B456F}"/>
              </a:ext>
            </a:extLst>
          </p:cNvPr>
          <p:cNvSpPr txBox="1">
            <a:spLocks/>
          </p:cNvSpPr>
          <p:nvPr/>
        </p:nvSpPr>
        <p:spPr>
          <a:xfrm>
            <a:off x="2290445" y="197228"/>
            <a:ext cx="1113790" cy="4283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pc="-35" dirty="0"/>
              <a:t>A</a:t>
            </a:r>
            <a:r>
              <a:rPr lang="en-US" spc="-50" dirty="0"/>
              <a:t>n</a:t>
            </a:r>
            <a:r>
              <a:rPr lang="en-US" dirty="0"/>
              <a:t>sw</a:t>
            </a:r>
            <a:r>
              <a:rPr lang="en-US" spc="-50" dirty="0"/>
              <a:t>e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8775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189001"/>
            <a:ext cx="4648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600" spc="30" dirty="0"/>
              <a:t>PART 2: the Controller of MVC</a:t>
            </a:r>
            <a:endParaRPr sz="3600" spc="30" dirty="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381000" y="1895180"/>
            <a:ext cx="6447501" cy="6540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STEP 4: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Create the Web Controller using @RestController annotation</a:t>
            </a:r>
          </a:p>
          <a:p>
            <a:pPr marL="84455" indent="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None/>
              <a:tabLst>
                <a:tab pos="427355" algn="l"/>
                <a:tab pos="427990" algn="l"/>
              </a:tabLst>
            </a:pP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103300" y="4008437"/>
            <a:ext cx="67411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Extra: </a:t>
            </a:r>
            <a:r>
              <a:rPr sz="2000" spc="-10" dirty="0">
                <a:solidFill>
                  <a:srgbClr val="783CBD"/>
                </a:solidFill>
                <a:latin typeface="Arial"/>
                <a:cs typeface="Arial"/>
              </a:rPr>
              <a:t> </a:t>
            </a:r>
            <a:r>
              <a:rPr sz="2000" u="sng" spc="30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  <a:hlinkClick r:id="rId2"/>
              </a:rPr>
              <a:t>http://docs.spring.io/autorepo/docs/spring/4.1.x/spring- </a:t>
            </a:r>
            <a:r>
              <a:rPr sz="2000" spc="-545" dirty="0">
                <a:solidFill>
                  <a:srgbClr val="783CBD"/>
                </a:solidFill>
                <a:latin typeface="Arial"/>
                <a:cs typeface="Arial"/>
              </a:rPr>
              <a:t> </a:t>
            </a:r>
            <a:r>
              <a:rPr sz="2000" u="sng" spc="25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</a:rPr>
              <a:t>framework-reference/html/mvc.html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2347BBF9-8356-4ABF-B342-38EF72584B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281818"/>
            <a:ext cx="2872740" cy="24148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A6265A-CB3E-447E-A538-4ED64B5EE5DF}"/>
              </a:ext>
            </a:extLst>
          </p:cNvPr>
          <p:cNvSpPr/>
          <p:nvPr/>
        </p:nvSpPr>
        <p:spPr>
          <a:xfrm>
            <a:off x="7078980" y="1055093"/>
            <a:ext cx="2057400" cy="7620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4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700" y="-24088"/>
            <a:ext cx="6447501" cy="5143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 4: </a:t>
            </a:r>
            <a: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  <a:t>Create a Web Controller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487B1B-E341-47FC-A765-4E5298F6AC46}"/>
              </a:ext>
            </a:extLst>
          </p:cNvPr>
          <p:cNvSpPr txBox="1">
            <a:spLocks/>
          </p:cNvSpPr>
          <p:nvPr/>
        </p:nvSpPr>
        <p:spPr>
          <a:xfrm>
            <a:off x="-7619" y="514350"/>
            <a:ext cx="35128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handles HTTP requests for your Spring application. </a:t>
            </a: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C28A1FDD-710F-40C4-9EB8-4BFA3609FF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233087"/>
            <a:ext cx="2872740" cy="24148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79DEBB-4EA7-45F8-9521-B4A91F6AFEDD}"/>
              </a:ext>
            </a:extLst>
          </p:cNvPr>
          <p:cNvSpPr/>
          <p:nvPr/>
        </p:nvSpPr>
        <p:spPr>
          <a:xfrm>
            <a:off x="7078980" y="1059518"/>
            <a:ext cx="2057400" cy="7620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4D22F-4FD9-475D-AF31-759F01D0E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804" y="766487"/>
            <a:ext cx="4362450" cy="27991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02568C-9FFE-4A53-A6A8-EF7207B6A614}"/>
              </a:ext>
            </a:extLst>
          </p:cNvPr>
          <p:cNvSpPr txBox="1"/>
          <p:nvPr/>
        </p:nvSpPr>
        <p:spPr>
          <a:xfrm>
            <a:off x="1" y="3142952"/>
            <a:ext cx="4114800" cy="20005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10" dirty="0">
                <a:latin typeface="Arial"/>
                <a:cs typeface="Arial"/>
              </a:rPr>
              <a:t>Handles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10" dirty="0">
                <a:latin typeface="Arial"/>
                <a:cs typeface="Arial"/>
              </a:rPr>
              <a:t>requests</a:t>
            </a:r>
            <a:endParaRPr lang="en-US"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30" dirty="0">
                <a:latin typeface="Arial"/>
                <a:cs typeface="Arial"/>
              </a:rPr>
              <a:t>Initialize</a:t>
            </a:r>
            <a:r>
              <a:rPr lang="en-US" sz="1200" spc="155" dirty="0">
                <a:latin typeface="Arial"/>
                <a:cs typeface="Arial"/>
              </a:rPr>
              <a:t> </a:t>
            </a:r>
            <a:r>
              <a:rPr lang="en-US" sz="1200" spc="15" dirty="0">
                <a:latin typeface="Arial"/>
                <a:cs typeface="Arial"/>
              </a:rPr>
              <a:t>and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20" dirty="0">
                <a:latin typeface="Arial"/>
                <a:cs typeface="Arial"/>
              </a:rPr>
              <a:t>request</a:t>
            </a:r>
            <a:r>
              <a:rPr lang="en-US" sz="1200" spc="-100" dirty="0">
                <a:latin typeface="Arial"/>
                <a:cs typeface="Arial"/>
              </a:rPr>
              <a:t> </a:t>
            </a:r>
            <a:r>
              <a:rPr lang="en-US" sz="1200" spc="20" dirty="0">
                <a:latin typeface="Arial"/>
                <a:cs typeface="Arial"/>
              </a:rPr>
              <a:t>mapping</a:t>
            </a:r>
            <a:endParaRPr lang="en-US"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50" dirty="0">
                <a:latin typeface="Arial"/>
                <a:cs typeface="Arial"/>
              </a:rPr>
              <a:t>D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spc="95" dirty="0">
                <a:latin typeface="Arial"/>
                <a:cs typeface="Arial"/>
              </a:rPr>
              <a:t>c</a:t>
            </a:r>
            <a:r>
              <a:rPr lang="en-US" sz="1200" spc="-50" dirty="0">
                <a:latin typeface="Arial"/>
                <a:cs typeface="Arial"/>
              </a:rPr>
              <a:t>l</a:t>
            </a:r>
            <a:r>
              <a:rPr lang="en-US" sz="1200" spc="-15" dirty="0">
                <a:latin typeface="Arial"/>
                <a:cs typeface="Arial"/>
              </a:rPr>
              <a:t>a</a:t>
            </a:r>
            <a:r>
              <a:rPr lang="en-US" sz="1200" spc="30" dirty="0">
                <a:latin typeface="Arial"/>
                <a:cs typeface="Arial"/>
              </a:rPr>
              <a:t>r</a:t>
            </a:r>
            <a:r>
              <a:rPr lang="en-US" sz="1200" spc="-40" dirty="0">
                <a:latin typeface="Arial"/>
                <a:cs typeface="Arial"/>
              </a:rPr>
              <a:t>e</a:t>
            </a:r>
            <a:r>
              <a:rPr lang="en-US" sz="1200" spc="-130" dirty="0">
                <a:latin typeface="Arial"/>
                <a:cs typeface="Arial"/>
              </a:rPr>
              <a:t> </a:t>
            </a:r>
            <a:r>
              <a:rPr lang="en-US" sz="1200" spc="30" dirty="0">
                <a:latin typeface="Arial"/>
                <a:cs typeface="Arial"/>
              </a:rPr>
              <a:t>r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spc="80" dirty="0">
                <a:latin typeface="Arial"/>
                <a:cs typeface="Arial"/>
              </a:rPr>
              <a:t>q</a:t>
            </a:r>
            <a:r>
              <a:rPr lang="en-US" sz="1200" spc="-20" dirty="0">
                <a:latin typeface="Arial"/>
                <a:cs typeface="Arial"/>
              </a:rPr>
              <a:t>u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spc="35" dirty="0">
                <a:latin typeface="Arial"/>
                <a:cs typeface="Arial"/>
              </a:rPr>
              <a:t>st</a:t>
            </a:r>
            <a:r>
              <a:rPr lang="en-US" sz="1200" spc="-90" dirty="0">
                <a:latin typeface="Arial"/>
                <a:cs typeface="Arial"/>
              </a:rPr>
              <a:t> </a:t>
            </a:r>
            <a:r>
              <a:rPr lang="en-US" sz="1200" spc="80" dirty="0">
                <a:latin typeface="Arial"/>
                <a:cs typeface="Arial"/>
              </a:rPr>
              <a:t>p</a:t>
            </a:r>
            <a:r>
              <a:rPr lang="en-US" sz="1200" spc="-15" dirty="0">
                <a:latin typeface="Arial"/>
                <a:cs typeface="Arial"/>
              </a:rPr>
              <a:t>a</a:t>
            </a:r>
            <a:r>
              <a:rPr lang="en-US" sz="1200" spc="30" dirty="0">
                <a:latin typeface="Arial"/>
                <a:cs typeface="Arial"/>
              </a:rPr>
              <a:t>r</a:t>
            </a:r>
            <a:r>
              <a:rPr lang="en-US" sz="1200" spc="-15" dirty="0">
                <a:latin typeface="Arial"/>
                <a:cs typeface="Arial"/>
              </a:rPr>
              <a:t>a</a:t>
            </a:r>
            <a:r>
              <a:rPr lang="en-US" sz="1200" spc="30" dirty="0">
                <a:latin typeface="Arial"/>
                <a:cs typeface="Arial"/>
              </a:rPr>
              <a:t>m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spc="40" dirty="0">
                <a:latin typeface="Arial"/>
                <a:cs typeface="Arial"/>
              </a:rPr>
              <a:t>t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spc="30" dirty="0">
                <a:latin typeface="Arial"/>
                <a:cs typeface="Arial"/>
              </a:rPr>
              <a:t>r</a:t>
            </a:r>
            <a:r>
              <a:rPr lang="en-US" sz="1200" dirty="0">
                <a:latin typeface="Arial"/>
                <a:cs typeface="Arial"/>
              </a:rPr>
              <a:t>s</a:t>
            </a:r>
            <a:r>
              <a:rPr lang="en-US" sz="1200" spc="-160" dirty="0">
                <a:latin typeface="Arial"/>
                <a:cs typeface="Arial"/>
              </a:rPr>
              <a:t> </a:t>
            </a:r>
            <a:r>
              <a:rPr lang="en-US" sz="1200" spc="-15" dirty="0">
                <a:latin typeface="Arial"/>
                <a:cs typeface="Arial"/>
              </a:rPr>
              <a:t>o</a:t>
            </a:r>
            <a:r>
              <a:rPr lang="en-US" sz="1200" dirty="0">
                <a:latin typeface="Arial"/>
                <a:cs typeface="Arial"/>
              </a:rPr>
              <a:t>r</a:t>
            </a:r>
            <a:r>
              <a:rPr lang="en-US" sz="1200" spc="-25" dirty="0">
                <a:latin typeface="Arial"/>
                <a:cs typeface="Arial"/>
              </a:rPr>
              <a:t> </a:t>
            </a:r>
            <a:r>
              <a:rPr lang="en-US" sz="1200" spc="80" dirty="0">
                <a:latin typeface="Arial"/>
                <a:cs typeface="Arial"/>
              </a:rPr>
              <a:t>p</a:t>
            </a:r>
            <a:r>
              <a:rPr lang="en-US" sz="1200" spc="-15" dirty="0">
                <a:latin typeface="Arial"/>
                <a:cs typeface="Arial"/>
              </a:rPr>
              <a:t>a</a:t>
            </a:r>
            <a:r>
              <a:rPr lang="en-US" sz="1200" spc="40" dirty="0">
                <a:latin typeface="Arial"/>
                <a:cs typeface="Arial"/>
              </a:rPr>
              <a:t>t</a:t>
            </a:r>
            <a:r>
              <a:rPr lang="en-US" sz="1200" spc="-5" dirty="0">
                <a:latin typeface="Arial"/>
                <a:cs typeface="Arial"/>
              </a:rPr>
              <a:t>h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v</a:t>
            </a:r>
            <a:r>
              <a:rPr lang="en-US" sz="1200" dirty="0">
                <a:latin typeface="Arial"/>
                <a:cs typeface="Arial"/>
              </a:rPr>
              <a:t>a</a:t>
            </a:r>
            <a:r>
              <a:rPr lang="en-US" sz="1200" spc="30" dirty="0">
                <a:latin typeface="Arial"/>
                <a:cs typeface="Arial"/>
              </a:rPr>
              <a:t>r</a:t>
            </a:r>
            <a:r>
              <a:rPr lang="en-US" sz="1200" spc="-50" dirty="0">
                <a:latin typeface="Arial"/>
                <a:cs typeface="Arial"/>
              </a:rPr>
              <a:t>i</a:t>
            </a:r>
            <a:r>
              <a:rPr lang="en-US" sz="1200" spc="-15" dirty="0">
                <a:latin typeface="Arial"/>
                <a:cs typeface="Arial"/>
              </a:rPr>
              <a:t>a</a:t>
            </a:r>
            <a:r>
              <a:rPr lang="en-US" sz="1200" spc="80" dirty="0">
                <a:latin typeface="Arial"/>
                <a:cs typeface="Arial"/>
              </a:rPr>
              <a:t>b</a:t>
            </a:r>
            <a:r>
              <a:rPr lang="en-US" sz="1200" spc="-50" dirty="0">
                <a:latin typeface="Arial"/>
                <a:cs typeface="Arial"/>
              </a:rPr>
              <a:t>l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dirty="0">
                <a:latin typeface="Arial"/>
                <a:cs typeface="Arial"/>
              </a:rPr>
              <a:t>s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40" dirty="0">
                <a:latin typeface="Arial"/>
                <a:cs typeface="Arial"/>
              </a:rPr>
              <a:t>@RequestParam/@PathVariable</a:t>
            </a:r>
            <a:endParaRPr lang="en-US"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20" dirty="0">
                <a:latin typeface="Arial"/>
                <a:cs typeface="Arial"/>
              </a:rPr>
              <a:t>Allows</a:t>
            </a:r>
            <a:r>
              <a:rPr lang="en-US" sz="1200" spc="135" dirty="0">
                <a:latin typeface="Arial"/>
                <a:cs typeface="Arial"/>
              </a:rPr>
              <a:t> </a:t>
            </a:r>
            <a:r>
              <a:rPr lang="en-US" sz="1200" spc="10" dirty="0">
                <a:latin typeface="Arial"/>
                <a:cs typeface="Arial"/>
              </a:rPr>
              <a:t>creation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spc="10" dirty="0">
                <a:latin typeface="Arial"/>
                <a:cs typeface="Arial"/>
              </a:rPr>
              <a:t>of</a:t>
            </a:r>
            <a:r>
              <a:rPr lang="en-US" sz="1200" spc="-50" dirty="0">
                <a:latin typeface="Arial"/>
                <a:cs typeface="Arial"/>
              </a:rPr>
              <a:t> RESTful</a:t>
            </a:r>
            <a:r>
              <a:rPr lang="en-US" sz="1200" spc="100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sites</a:t>
            </a:r>
            <a:r>
              <a:rPr lang="en-US" sz="1200" spc="40" dirty="0">
                <a:latin typeface="Arial"/>
                <a:cs typeface="Arial"/>
              </a:rPr>
              <a:t> </a:t>
            </a:r>
            <a:r>
              <a:rPr lang="en-US" sz="1200" spc="15" dirty="0">
                <a:latin typeface="Arial"/>
                <a:cs typeface="Arial"/>
              </a:rPr>
              <a:t>and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35" dirty="0">
                <a:latin typeface="Arial"/>
                <a:cs typeface="Arial"/>
              </a:rPr>
              <a:t>apps</a:t>
            </a:r>
            <a:endParaRPr lang="en-US"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5" dirty="0">
                <a:latin typeface="Arial"/>
                <a:cs typeface="Arial"/>
              </a:rPr>
              <a:t>Creates</a:t>
            </a:r>
            <a:r>
              <a:rPr lang="en-US" sz="1200" spc="-90" dirty="0">
                <a:latin typeface="Arial"/>
                <a:cs typeface="Arial"/>
              </a:rPr>
              <a:t> </a:t>
            </a:r>
            <a:r>
              <a:rPr lang="en-US" sz="1200" spc="5" dirty="0">
                <a:latin typeface="Arial"/>
                <a:cs typeface="Arial"/>
              </a:rPr>
              <a:t>models</a:t>
            </a:r>
            <a:endParaRPr lang="en-US"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15" dirty="0">
                <a:latin typeface="Arial"/>
                <a:cs typeface="Arial"/>
              </a:rPr>
              <a:t>Delegates</a:t>
            </a:r>
            <a:r>
              <a:rPr lang="en-US" sz="1200" spc="35" dirty="0">
                <a:latin typeface="Arial"/>
                <a:cs typeface="Arial"/>
              </a:rPr>
              <a:t> </a:t>
            </a:r>
            <a:r>
              <a:rPr lang="en-US" sz="1200" spc="5" dirty="0">
                <a:latin typeface="Arial"/>
                <a:cs typeface="Arial"/>
              </a:rPr>
              <a:t>rendering</a:t>
            </a:r>
            <a:r>
              <a:rPr lang="en-US" sz="1200" spc="-110" dirty="0">
                <a:latin typeface="Arial"/>
                <a:cs typeface="Arial"/>
              </a:rPr>
              <a:t> </a:t>
            </a:r>
            <a:r>
              <a:rPr lang="en-US" sz="1200" spc="10" dirty="0">
                <a:latin typeface="Arial"/>
                <a:cs typeface="Arial"/>
              </a:rPr>
              <a:t>requests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96567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700" y="-24088"/>
            <a:ext cx="6447501" cy="5143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 4: </a:t>
            </a:r>
            <a: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  <a:t>Create a Web Controller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487B1B-E341-47FC-A765-4E5298F6AC46}"/>
              </a:ext>
            </a:extLst>
          </p:cNvPr>
          <p:cNvSpPr txBox="1">
            <a:spLocks/>
          </p:cNvSpPr>
          <p:nvPr/>
        </p:nvSpPr>
        <p:spPr>
          <a:xfrm>
            <a:off x="-7619" y="514350"/>
            <a:ext cx="35128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rgbClr val="19191C"/>
                </a:solidFill>
                <a:effectLst/>
                <a:highlight>
                  <a:srgbClr val="C0C0C0"/>
                </a:highlight>
                <a:latin typeface="JetBrains Sans"/>
              </a:rPr>
              <a:t>handles HTTP requests </a:t>
            </a:r>
            <a:r>
              <a:rPr lang="en-US" sz="1400" b="0" i="0" dirty="0">
                <a:solidFill>
                  <a:srgbClr val="19191C"/>
                </a:solidFill>
                <a:effectLst/>
                <a:latin typeface="JetBrains Sans"/>
              </a:rPr>
              <a:t>for your Spring application. </a:t>
            </a:r>
          </a:p>
          <a:p>
            <a:pPr lvl="1"/>
            <a:r>
              <a:rPr lang="en-US" sz="1400" b="0" i="0" dirty="0">
                <a:solidFill>
                  <a:srgbClr val="19191C"/>
                </a:solidFill>
                <a:effectLst/>
                <a:highlight>
                  <a:srgbClr val="FFFF00"/>
                </a:highlight>
                <a:latin typeface="JetBrains Sans"/>
              </a:rPr>
              <a:t>  </a:t>
            </a:r>
            <a:r>
              <a:rPr lang="en-US" sz="1400" b="1" i="0" dirty="0">
                <a:solidFill>
                  <a:srgbClr val="19191C"/>
                </a:solidFill>
                <a:effectLst/>
                <a:highlight>
                  <a:srgbClr val="FFFF00"/>
                </a:highlight>
                <a:latin typeface="JetBrains Sans"/>
              </a:rPr>
              <a:t>/add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endpoint to add Customer objects to the database,</a:t>
            </a:r>
          </a:p>
          <a:p>
            <a:pPr lvl="1"/>
            <a:r>
              <a:rPr lang="en-US" sz="1400" b="1" i="0" dirty="0">
                <a:solidFill>
                  <a:srgbClr val="19191C"/>
                </a:solidFill>
                <a:effectLst/>
                <a:highlight>
                  <a:srgbClr val="00FF00"/>
                </a:highlight>
                <a:latin typeface="JetBrains Sans"/>
              </a:rPr>
              <a:t> /list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endpoint to fetch all Customer objects from the database, </a:t>
            </a:r>
          </a:p>
          <a:p>
            <a:pPr lvl="1"/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 </a:t>
            </a:r>
            <a:r>
              <a:rPr lang="en-US" sz="1400" b="1" i="0" dirty="0">
                <a:solidFill>
                  <a:srgbClr val="19191C"/>
                </a:solidFill>
                <a:effectLst/>
                <a:highlight>
                  <a:srgbClr val="00FFFF"/>
                </a:highlight>
                <a:latin typeface="JetBrains Sans"/>
              </a:rPr>
              <a:t>/find/{id}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endpoint to find the customer with the specified ID.</a:t>
            </a:r>
          </a:p>
          <a:p>
            <a:r>
              <a:rPr lang="en-US" sz="1800" b="0" i="0" dirty="0">
                <a:solidFill>
                  <a:srgbClr val="19191C"/>
                </a:solidFill>
                <a:effectLst/>
                <a:latin typeface="JetBrains Sans"/>
              </a:rPr>
              <a:t>Create the 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var(--wh-font-family-monospace)"/>
              </a:rPr>
              <a:t>DemoController.java </a:t>
            </a:r>
            <a:r>
              <a:rPr lang="en-US" sz="1800" i="0" dirty="0">
                <a:solidFill>
                  <a:srgbClr val="19191C"/>
                </a:solidFill>
                <a:effectLst/>
                <a:latin typeface="var(--wh-font-family-monospace)"/>
              </a:rPr>
              <a:t>under </a:t>
            </a:r>
            <a:r>
              <a:rPr lang="en-US" sz="1800" i="0" dirty="0" err="1">
                <a:solidFill>
                  <a:srgbClr val="19191C"/>
                </a:solidFill>
                <a:effectLst/>
                <a:latin typeface="var(--wh-font-family-monospace)"/>
              </a:rPr>
              <a:t>src</a:t>
            </a:r>
            <a:r>
              <a:rPr lang="en-US" sz="1800" i="0" dirty="0">
                <a:solidFill>
                  <a:srgbClr val="19191C"/>
                </a:solidFill>
                <a:effectLst/>
                <a:latin typeface="var(--wh-font-family-monospace)"/>
              </a:rPr>
              <a:t> main package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568C-9FFE-4A53-A6A8-EF7207B6A614}"/>
              </a:ext>
            </a:extLst>
          </p:cNvPr>
          <p:cNvSpPr txBox="1"/>
          <p:nvPr/>
        </p:nvSpPr>
        <p:spPr>
          <a:xfrm>
            <a:off x="36583" y="3327618"/>
            <a:ext cx="3997959" cy="178510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Important annotations</a:t>
            </a:r>
          </a:p>
          <a:p>
            <a:br>
              <a:rPr lang="en-US" sz="1400" i="1" dirty="0"/>
            </a:br>
            <a:r>
              <a:rPr lang="en-US" sz="1400" i="1" dirty="0"/>
              <a:t>@RestController = this makes it a REST controller</a:t>
            </a:r>
          </a:p>
          <a:p>
            <a:endParaRPr lang="en-US" sz="1400" i="1" dirty="0"/>
          </a:p>
          <a:p>
            <a:r>
              <a:rPr lang="en-US" sz="1400" i="1" dirty="0"/>
              <a:t>@Autowired = injects the </a:t>
            </a:r>
            <a:r>
              <a:rPr lang="en-US" sz="1400" i="1" dirty="0" err="1"/>
              <a:t>CustomerRepository</a:t>
            </a:r>
            <a:r>
              <a:rPr lang="en-US" sz="1400" i="1" dirty="0"/>
              <a:t> bean (see previous slide) – </a:t>
            </a:r>
            <a:r>
              <a:rPr lang="en-US" sz="1200" i="1" dirty="0"/>
              <a:t>bean is simply a plain old object that is inside the Spring Boot container</a:t>
            </a:r>
            <a:endParaRPr lang="en-US" sz="1400" i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DE6F5F-124F-4540-99AF-C168C939F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542" y="140315"/>
            <a:ext cx="4724400" cy="48628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package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com.example.demo2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org.springframework.beans.factory.annotation.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Autowired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org.springframework.web.bind.annotation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*;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highlight>
                  <a:srgbClr val="C0C0C0"/>
                </a:highlight>
                <a:latin typeface="JetBrains Mono"/>
              </a:rPr>
              <a:t>@RestController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class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DemoController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C0C0C0"/>
                </a:highlight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highlight>
                  <a:srgbClr val="C0C0C0"/>
                </a:highlight>
                <a:latin typeface="JetBrains Mono"/>
              </a:rPr>
              <a:t>@Autowired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private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highlight>
                  <a:srgbClr val="FFFF00"/>
                </a:highlight>
                <a:latin typeface="JetBrains Mono"/>
              </a:rPr>
              <a:t>@PostMapping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FFFF00"/>
                </a:highlight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highlight>
                  <a:srgbClr val="FFFF00"/>
                </a:highlight>
                <a:latin typeface="JetBrains Mono"/>
              </a:rPr>
              <a:t>"/add"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FFFF00"/>
                </a:highlight>
                <a:latin typeface="JetBrains Mono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addCustomer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@RequestParam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first,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@RequestParam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last)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new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Customer();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.setFirstName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(first);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.setLastName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(last);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.save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"Added new customer to repo!"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00"/>
                </a:highlight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highlight>
                  <a:srgbClr val="00FF00"/>
                </a:highlight>
                <a:latin typeface="JetBrains Mono"/>
              </a:rPr>
              <a:t>@GetMapping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00"/>
                </a:highlight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highlight>
                  <a:srgbClr val="00FF00"/>
                </a:highlight>
                <a:latin typeface="JetBrains Mono"/>
              </a:rPr>
              <a:t>"/list"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00"/>
                </a:highlight>
                <a:latin typeface="JetBrains Mono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00"/>
                </a:highlight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Iterable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getCustomers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.findAll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FF"/>
                </a:highlight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highlight>
                  <a:srgbClr val="00FFFF"/>
                </a:highlight>
                <a:latin typeface="JetBrains Mono"/>
              </a:rPr>
              <a:t>@GetMapping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FF"/>
                </a:highlight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highlight>
                  <a:srgbClr val="00FFFF"/>
                </a:highlight>
                <a:latin typeface="JetBrains Mono"/>
              </a:rPr>
              <a:t>"/find/{id}"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FF"/>
                </a:highlight>
                <a:latin typeface="JetBrains Mono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FF"/>
                </a:highlight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findCustomerById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@PathVariable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Integer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id)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.findCustomerById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(id);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C70EAAE-74B8-460F-96DD-443D9B238D44}"/>
              </a:ext>
            </a:extLst>
          </p:cNvPr>
          <p:cNvSpPr/>
          <p:nvPr/>
        </p:nvSpPr>
        <p:spPr>
          <a:xfrm>
            <a:off x="5029200" y="934581"/>
            <a:ext cx="3733800" cy="3180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It is a </a:t>
            </a:r>
            <a:r>
              <a:rPr lang="en-US" sz="1100" dirty="0" err="1"/>
              <a:t>RestController</a:t>
            </a:r>
            <a:r>
              <a:rPr lang="en-US" sz="1100" dirty="0"/>
              <a:t> –handle REST requests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CC2E6336-33A6-4A0D-ACAC-61EF681A0FBF}"/>
              </a:ext>
            </a:extLst>
          </p:cNvPr>
          <p:cNvSpPr/>
          <p:nvPr/>
        </p:nvSpPr>
        <p:spPr>
          <a:xfrm>
            <a:off x="5181600" y="1313114"/>
            <a:ext cx="3664729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 @Autowired inject the </a:t>
            </a:r>
            <a:r>
              <a:rPr lang="en-US" sz="1000" dirty="0" err="1"/>
              <a:t>customerRepository</a:t>
            </a:r>
            <a:r>
              <a:rPr lang="en-US" sz="1000" dirty="0"/>
              <a:t> bean, which is implemented from the repository interface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16F73276-CC80-45D1-9485-1279D07BA3F4}"/>
              </a:ext>
            </a:extLst>
          </p:cNvPr>
          <p:cNvSpPr/>
          <p:nvPr/>
        </p:nvSpPr>
        <p:spPr>
          <a:xfrm>
            <a:off x="5638798" y="1839596"/>
            <a:ext cx="3429000" cy="287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map </a:t>
            </a:r>
            <a:r>
              <a:rPr lang="en-US" sz="1100" dirty="0" err="1"/>
              <a:t>addCustomer</a:t>
            </a:r>
            <a:r>
              <a:rPr lang="en-US" sz="1100" dirty="0"/>
              <a:t>() to POST requests for /add.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97B21F9C-A54F-4FDE-8161-27A51E0076AB}"/>
              </a:ext>
            </a:extLst>
          </p:cNvPr>
          <p:cNvSpPr/>
          <p:nvPr/>
        </p:nvSpPr>
        <p:spPr>
          <a:xfrm>
            <a:off x="6257000" y="2274310"/>
            <a:ext cx="2971799" cy="10263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@RequestParam map the method parameters to the corresponding web request parameters.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B1C6230D-9C60-44AB-A301-E9826A0089BC}"/>
              </a:ext>
            </a:extLst>
          </p:cNvPr>
          <p:cNvSpPr/>
          <p:nvPr/>
        </p:nvSpPr>
        <p:spPr>
          <a:xfrm>
            <a:off x="5589022" y="3268731"/>
            <a:ext cx="3581400" cy="287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map </a:t>
            </a:r>
            <a:r>
              <a:rPr lang="en-US" sz="1100" dirty="0" err="1"/>
              <a:t>getCustomers</a:t>
            </a:r>
            <a:r>
              <a:rPr lang="en-US" sz="1100" dirty="0"/>
              <a:t>() to GET requests for /list.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54C5514E-AF6E-46B8-9D8A-9BD585055A34}"/>
              </a:ext>
            </a:extLst>
          </p:cNvPr>
          <p:cNvSpPr/>
          <p:nvPr/>
        </p:nvSpPr>
        <p:spPr>
          <a:xfrm>
            <a:off x="5867400" y="3935186"/>
            <a:ext cx="3505200" cy="3433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map </a:t>
            </a:r>
            <a:r>
              <a:rPr lang="en-US" sz="1000" dirty="0" err="1"/>
              <a:t>findCustomerById</a:t>
            </a:r>
            <a:r>
              <a:rPr lang="en-US" sz="1000" dirty="0"/>
              <a:t>() to GET request for /find/{id}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7DC98B00-75A9-4FD5-85C9-C6D57BAE7304}"/>
              </a:ext>
            </a:extLst>
          </p:cNvPr>
          <p:cNvSpPr/>
          <p:nvPr/>
        </p:nvSpPr>
        <p:spPr>
          <a:xfrm>
            <a:off x="6423661" y="4404714"/>
            <a:ext cx="2578343" cy="694951"/>
          </a:xfrm>
          <a:prstGeom prst="upArrow">
            <a:avLst>
              <a:gd name="adj1" fmla="val 50000"/>
              <a:gd name="adj2" fmla="val 38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@PathVariable maps  value in place of id variable from URL to corresponding method parameter.</a:t>
            </a:r>
          </a:p>
        </p:txBody>
      </p:sp>
    </p:spTree>
    <p:extLst>
      <p:ext uri="{BB962C8B-B14F-4D97-AF65-F5344CB8AC3E}">
        <p14:creationId xmlns:p14="http://schemas.microsoft.com/office/powerpoint/2010/main" val="1158772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60419"/>
            <a:ext cx="6447501" cy="5143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 5: </a:t>
            </a:r>
            <a: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  <a:t>Lets Run It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487B1B-E341-47FC-A765-4E5298F6AC46}"/>
              </a:ext>
            </a:extLst>
          </p:cNvPr>
          <p:cNvSpPr txBox="1">
            <a:spLocks/>
          </p:cNvSpPr>
          <p:nvPr/>
        </p:nvSpPr>
        <p:spPr>
          <a:xfrm>
            <a:off x="152400" y="453931"/>
            <a:ext cx="8559799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 dirty="0">
                <a:solidFill>
                  <a:srgbClr val="19191C"/>
                </a:solidFill>
                <a:effectLst/>
                <a:latin typeface="JetBrains Sans"/>
              </a:rPr>
              <a:t>First  there are no customers so see []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568C-9FFE-4A53-A6A8-EF7207B6A614}"/>
              </a:ext>
            </a:extLst>
          </p:cNvPr>
          <p:cNvSpPr txBox="1"/>
          <p:nvPr/>
        </p:nvSpPr>
        <p:spPr>
          <a:xfrm>
            <a:off x="1883708" y="767632"/>
            <a:ext cx="722825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i="1" dirty="0"/>
              <a:t>To add Customer send POST request to /add with request parameters first &amp; last name. IntelliJ IDE has an HTTP client built into the editor to compose and execute HTTP requests.</a:t>
            </a:r>
          </a:p>
          <a:p>
            <a:r>
              <a:rPr lang="nn-NO" sz="12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JetBrains Mono"/>
              </a:rPr>
              <a:t>### POST </a:t>
            </a:r>
            <a:r>
              <a:rPr lang="nn-NO" sz="12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JetBrains Mono"/>
                <a:hlinkClick r:id="rId2"/>
              </a:rPr>
              <a:t>http://localhost:8080/add?first=Homer&amp;last=Simpson</a:t>
            </a:r>
            <a:r>
              <a:rPr lang="nn-NO" sz="12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JetBrains Mono"/>
              </a:rPr>
              <a:t> </a:t>
            </a:r>
            <a:endParaRPr lang="en-US" sz="1200" i="1" dirty="0"/>
          </a:p>
          <a:p>
            <a:r>
              <a:rPr lang="en-US" sz="1200" b="1" i="1" dirty="0"/>
              <a:t>TIP: IntelliJ has a plugin</a:t>
            </a:r>
            <a:r>
              <a:rPr lang="en-US" sz="1200" b="1" i="1" dirty="0">
                <a:hlinkClick r:id="rId3"/>
              </a:rPr>
              <a:t> </a:t>
            </a:r>
            <a:r>
              <a:rPr lang="en-US" sz="1200" b="1" i="1" dirty="0" err="1">
                <a:hlinkClick r:id="rId3"/>
              </a:rPr>
              <a:t>HTTPCLient</a:t>
            </a:r>
            <a:r>
              <a:rPr lang="en-US" sz="1200" b="1" i="1" dirty="0">
                <a:hlinkClick r:id="rId3"/>
              </a:rPr>
              <a:t> </a:t>
            </a:r>
            <a:r>
              <a:rPr lang="en-US" sz="1200" b="1" i="1" dirty="0"/>
              <a:t>that will let you do this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962D9-83D6-4873-856B-2EC3AFDF73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985"/>
          <a:stretch/>
        </p:blipFill>
        <p:spPr>
          <a:xfrm>
            <a:off x="32039" y="767632"/>
            <a:ext cx="1263361" cy="711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F46C80-BE6D-4076-8348-280501B4D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" y="3116938"/>
            <a:ext cx="3898593" cy="71198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915F1E-D5A2-43D4-9B9F-3E2ACE37A263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1295400" y="1123624"/>
            <a:ext cx="588308" cy="59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44DF84-1EE9-43B7-967E-6DD3686C75B8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453962" y="1183131"/>
            <a:ext cx="429746" cy="1989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5F2140D-E550-4F03-BDA3-AFA7F06A6D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58" r="35000"/>
          <a:stretch/>
        </p:blipFill>
        <p:spPr>
          <a:xfrm>
            <a:off x="4100845" y="1571185"/>
            <a:ext cx="5058755" cy="37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70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5721-1FBF-407D-B16E-D8FEC6AA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2463799" cy="1047750"/>
          </a:xfrm>
        </p:spPr>
        <p:txBody>
          <a:bodyPr/>
          <a:lstStyle/>
          <a:p>
            <a:r>
              <a:rPr lang="en-US" dirty="0"/>
              <a:t>WOW –how did </a:t>
            </a:r>
            <a:r>
              <a:rPr lang="en-US" dirty="0" err="1"/>
              <a:t>findAll</a:t>
            </a:r>
            <a:r>
              <a:rPr lang="en-US" dirty="0"/>
              <a:t>()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F96AE-8BD9-49FE-BA4E-17B505A3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455744"/>
            <a:ext cx="2768599" cy="2910580"/>
          </a:xfrm>
        </p:spPr>
        <p:txBody>
          <a:bodyPr/>
          <a:lstStyle/>
          <a:p>
            <a:r>
              <a:rPr lang="en-US" dirty="0">
                <a:highlight>
                  <a:srgbClr val="00FFFF"/>
                </a:highlight>
              </a:rPr>
              <a:t>The code was inherited from </a:t>
            </a:r>
            <a:r>
              <a:rPr lang="en-US" dirty="0">
                <a:highlight>
                  <a:srgbClr val="00FFFF"/>
                </a:highlight>
                <a:hlinkClick r:id="rId2"/>
              </a:rPr>
              <a:t>the </a:t>
            </a:r>
            <a:r>
              <a:rPr lang="en-US" dirty="0" err="1">
                <a:highlight>
                  <a:srgbClr val="00FFFF"/>
                </a:highlight>
                <a:hlinkClick r:id="rId2"/>
              </a:rPr>
              <a:t>CrudResposity</a:t>
            </a:r>
            <a:r>
              <a:rPr lang="en-US" dirty="0">
                <a:highlight>
                  <a:srgbClr val="00FFFF"/>
                </a:highlight>
                <a:hlinkClick r:id="rId2"/>
              </a:rPr>
              <a:t> </a:t>
            </a:r>
            <a:r>
              <a:rPr lang="en-US" dirty="0">
                <a:highlight>
                  <a:srgbClr val="00FFFF"/>
                </a:highlight>
              </a:rPr>
              <a:t>class</a:t>
            </a:r>
          </a:p>
          <a:p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dirty="0" err="1"/>
              <a:t>CustomerRepository</a:t>
            </a:r>
            <a:r>
              <a:rPr lang="en-US" dirty="0"/>
              <a:t> extends </a:t>
            </a:r>
            <a:r>
              <a:rPr lang="en-US" dirty="0" err="1"/>
              <a:t>CrudRepository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F4745-AE37-4C4C-B761-44166C76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120" y="3810"/>
            <a:ext cx="604488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7CABC-364C-4B52-8567-E17B5EAADCC5}"/>
              </a:ext>
            </a:extLst>
          </p:cNvPr>
          <p:cNvSpPr txBox="1"/>
          <p:nvPr/>
        </p:nvSpPr>
        <p:spPr>
          <a:xfrm>
            <a:off x="31800" y="2853558"/>
            <a:ext cx="2839308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Goal of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repository abstraction is to 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reduce the amount of boilerplate code required to implement data access layers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for various persistence stores.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4990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487"/>
            <a:ext cx="6447501" cy="514350"/>
          </a:xfrm>
        </p:spPr>
        <p:txBody>
          <a:bodyPr>
            <a:normAutofit/>
          </a:bodyPr>
          <a:lstStyle/>
          <a:p>
            <a:r>
              <a:rPr lang="en-US" b="1" dirty="0"/>
              <a:t>STEP 6: </a:t>
            </a:r>
            <a:r>
              <a:rPr lang="en-US" sz="2400" b="1" i="0" dirty="0">
                <a:solidFill>
                  <a:srgbClr val="19191C"/>
                </a:solidFill>
                <a:effectLst/>
                <a:latin typeface="JetBrains Sans"/>
              </a:rPr>
              <a:t>Add a Spring Boot Actuator 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487B1B-E341-47FC-A765-4E5298F6AC46}"/>
              </a:ext>
            </a:extLst>
          </p:cNvPr>
          <p:cNvSpPr txBox="1">
            <a:spLocks/>
          </p:cNvSpPr>
          <p:nvPr/>
        </p:nvSpPr>
        <p:spPr>
          <a:xfrm>
            <a:off x="457200" y="904032"/>
            <a:ext cx="8559799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19191C"/>
                </a:solidFill>
                <a:latin typeface="JetBrains Sans"/>
              </a:rPr>
              <a:t>exposes information about the running of your application</a:t>
            </a:r>
          </a:p>
          <a:p>
            <a:r>
              <a:rPr lang="en-US" sz="2000" b="1" dirty="0">
                <a:solidFill>
                  <a:srgbClr val="19191C"/>
                </a:solidFill>
                <a:latin typeface="JetBrains Sans"/>
              </a:rPr>
              <a:t>adds a number of endpoints that help you monitor and manage your application.  </a:t>
            </a:r>
          </a:p>
          <a:p>
            <a:r>
              <a:rPr lang="en-US" sz="2000" b="1" dirty="0">
                <a:solidFill>
                  <a:srgbClr val="19191C"/>
                </a:solidFill>
                <a:latin typeface="JetBrains Sans"/>
              </a:rPr>
              <a:t>Add the following dependency to your pom.xml file</a:t>
            </a: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42D954-B8DA-40CB-9403-2EFE88B4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32920"/>
            <a:ext cx="6447501" cy="29105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&lt;dependency&gt;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artifactId</a:t>
            </a:r>
            <a:r>
              <a:rPr lang="en-US" dirty="0"/>
              <a:t>&gt;spring-boot-starter-actuator&lt;/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&lt;/dependency&gt;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0ADF7-D9FA-4F72-8A14-33989DED49D3}"/>
              </a:ext>
            </a:extLst>
          </p:cNvPr>
          <p:cNvSpPr txBox="1"/>
          <p:nvPr/>
        </p:nvSpPr>
        <p:spPr>
          <a:xfrm>
            <a:off x="4488751" y="3262551"/>
            <a:ext cx="4551108" cy="18466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Make sure you resolve the dependencies in your Project.  Depends on IDE.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example for </a:t>
            </a:r>
            <a:r>
              <a:rPr lang="en-US" dirty="0" err="1"/>
              <a:t>ItelliJ</a:t>
            </a:r>
            <a:r>
              <a:rPr lang="en-US" dirty="0"/>
              <a:t>:</a:t>
            </a:r>
            <a:br>
              <a:rPr lang="en-US" dirty="0"/>
            </a:br>
            <a:r>
              <a:rPr lang="en-US" sz="1400" i="1" dirty="0"/>
              <a:t>Click The Load Maven Changes button in the popup or press </a:t>
            </a:r>
            <a:r>
              <a:rPr lang="en-US" sz="1400" i="1" dirty="0" err="1"/>
              <a:t>Ctrl+Shift+O</a:t>
            </a:r>
            <a:r>
              <a:rPr lang="en-US" sz="1400" i="1" dirty="0"/>
              <a:t> to load the updated project structure.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3505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912C-43CA-4DE2-B7B7-2E71281D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Actuators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54D5-EF86-4FA8-96A1-DEDE05522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Actuator endpoints let you monitor and interact with your application. </a:t>
            </a:r>
          </a:p>
          <a:p>
            <a:r>
              <a:rPr lang="en-US" dirty="0"/>
              <a:t>Spring Boot includes a number of built-in endpoints and lets you add your own.</a:t>
            </a:r>
          </a:p>
          <a:p>
            <a:r>
              <a:rPr lang="en-US" dirty="0"/>
              <a:t> For example, </a:t>
            </a:r>
            <a:r>
              <a:rPr lang="en-US" b="1" dirty="0"/>
              <a:t>the health endpoint </a:t>
            </a:r>
            <a:r>
              <a:rPr lang="en-US" dirty="0"/>
              <a:t>provides basic application health information.</a:t>
            </a:r>
          </a:p>
        </p:txBody>
      </p:sp>
    </p:spTree>
    <p:extLst>
      <p:ext uri="{BB962C8B-B14F-4D97-AF65-F5344CB8AC3E}">
        <p14:creationId xmlns:p14="http://schemas.microsoft.com/office/powerpoint/2010/main" val="3257981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8513-A0E0-4E9E-BB0F-7813106A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step 6 -Actuator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DA6F-1029-479F-8973-5B9974F8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20442"/>
            <a:ext cx="6447501" cy="2910580"/>
          </a:xfrm>
        </p:spPr>
        <p:txBody>
          <a:bodyPr/>
          <a:lstStyle/>
          <a:p>
            <a:r>
              <a:rPr lang="en-US" dirty="0"/>
              <a:t>Restart your Spring application and either type in the desired Actuator endpoint (see example below) Or in your IDE open the Actuator interface (e.g. in IntelliJ  there </a:t>
            </a:r>
            <a:r>
              <a:rPr lang="en-US" dirty="0" err="1"/>
              <a:t>ia</a:t>
            </a:r>
            <a:r>
              <a:rPr lang="en-US" dirty="0"/>
              <a:t> an Actuator tab in the  View-&gt;Tool Windows-&gt;  Services)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/actuator/health (or in your IDE the Health tab to monitor the status of your application)</a:t>
            </a:r>
            <a:r>
              <a:rPr lang="en-US" dirty="0">
                <a:sym typeface="Wingdings" panose="05000000000000000000" pitchFamily="2" charset="2"/>
              </a:rPr>
              <a:t>                         [example here with IntelliJ ]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099238-9BB8-414D-8609-307CA9915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1328"/>
            <a:ext cx="3992736" cy="1435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8DD00C-B4C9-4714-A17D-57C7678D5760}"/>
              </a:ext>
            </a:extLst>
          </p:cNvPr>
          <p:cNvSpPr txBox="1"/>
          <p:nvPr/>
        </p:nvSpPr>
        <p:spPr>
          <a:xfrm>
            <a:off x="6801779" y="564625"/>
            <a:ext cx="183422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Read more</a:t>
            </a:r>
          </a:p>
          <a:p>
            <a:r>
              <a:rPr lang="en-US" dirty="0"/>
              <a:t>About </a:t>
            </a:r>
            <a:r>
              <a:rPr lang="en-US" dirty="0">
                <a:hlinkClick r:id="rId3"/>
              </a:rPr>
              <a:t>Actuators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B98298-E69A-4AD3-9D05-935934854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403282"/>
            <a:ext cx="4626044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49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999" y="189001"/>
            <a:ext cx="51253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30" dirty="0"/>
              <a:t>PART 3: the View of MVC</a:t>
            </a:r>
            <a:endParaRPr sz="3600" spc="30" dirty="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371150" y="829278"/>
            <a:ext cx="6447501" cy="11875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We have created simple views already –we are not going into</a:t>
            </a:r>
            <a:b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</a:b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 details on </a:t>
            </a:r>
            <a:r>
              <a:rPr lang="en-US" sz="1400" b="1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View options</a:t>
            </a: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 like template engines ,etc.</a:t>
            </a:r>
            <a:endParaRPr lang="en-US" sz="1400" b="1" i="0" dirty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400" b="1" i="0" dirty="0">
              <a:solidFill>
                <a:srgbClr val="19191C"/>
              </a:solidFill>
              <a:effectLst/>
              <a:latin typeface="JetBrains Sans"/>
            </a:endParaRPr>
          </a:p>
          <a:p>
            <a:pPr marL="84455" indent="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None/>
              <a:tabLst>
                <a:tab pos="427355" algn="l"/>
                <a:tab pos="427990" algn="l"/>
              </a:tabLst>
            </a:pP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4324350"/>
            <a:ext cx="76158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Extra: </a:t>
            </a:r>
            <a:r>
              <a:rPr sz="2000" spc="-10" dirty="0">
                <a:solidFill>
                  <a:srgbClr val="783CBD"/>
                </a:solidFill>
                <a:latin typeface="Arial"/>
                <a:cs typeface="Arial"/>
              </a:rPr>
              <a:t> </a:t>
            </a:r>
            <a:r>
              <a:rPr sz="2000" u="sng" spc="30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  <a:hlinkClick r:id="rId2"/>
              </a:rPr>
              <a:t>http://docs.spring.io/autorepo/docs/spring/4.1.x/spring- </a:t>
            </a:r>
            <a:r>
              <a:rPr sz="2000" spc="-545" dirty="0">
                <a:solidFill>
                  <a:srgbClr val="783CBD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u="sng" spc="25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  <a:hlinkClick r:id="rId2"/>
              </a:rPr>
              <a:t>framework-reference/html/mvc.html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2347BBF9-8356-4ABF-B342-38EF72584B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57150"/>
            <a:ext cx="2872740" cy="24148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A6265A-CB3E-447E-A538-4ED64B5EE5DF}"/>
              </a:ext>
            </a:extLst>
          </p:cNvPr>
          <p:cNvSpPr/>
          <p:nvPr/>
        </p:nvSpPr>
        <p:spPr>
          <a:xfrm>
            <a:off x="5715000" y="819150"/>
            <a:ext cx="1464750" cy="74629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A1995-7274-4131-9892-ADF53164E340}"/>
              </a:ext>
            </a:extLst>
          </p:cNvPr>
          <p:cNvSpPr txBox="1"/>
          <p:nvPr/>
        </p:nvSpPr>
        <p:spPr>
          <a:xfrm>
            <a:off x="914400" y="1913878"/>
            <a:ext cx="62874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&lt;!DOCTYPE HTML&gt;</a:t>
            </a:r>
          </a:p>
          <a:p>
            <a:r>
              <a:rPr lang="en-US" sz="1400" dirty="0"/>
              <a:t>&lt;html </a:t>
            </a:r>
            <a:r>
              <a:rPr lang="en-US" sz="1400" dirty="0" err="1"/>
              <a:t>xmlns:th</a:t>
            </a:r>
            <a:r>
              <a:rPr lang="en-US" sz="1400" dirty="0">
                <a:highlight>
                  <a:srgbClr val="FFFF00"/>
                </a:highlight>
              </a:rPr>
              <a:t>="http://www.thymeleaf.org</a:t>
            </a:r>
            <a:r>
              <a:rPr lang="en-US" sz="1400" dirty="0"/>
              <a:t>"&gt;</a:t>
            </a:r>
          </a:p>
          <a:p>
            <a:r>
              <a:rPr lang="en-US" sz="1400" dirty="0"/>
              <a:t>&lt;head&gt; </a:t>
            </a:r>
          </a:p>
          <a:p>
            <a:r>
              <a:rPr lang="en-US" sz="1400" dirty="0"/>
              <a:t>    &lt;title&gt;Getting Started: Serving Web Content&lt;/title&gt; </a:t>
            </a:r>
          </a:p>
          <a:p>
            <a:r>
              <a:rPr lang="en-US" sz="1400" dirty="0"/>
              <a:t>    &lt;meta http-</a:t>
            </a:r>
            <a:r>
              <a:rPr lang="en-US" sz="1400" dirty="0" err="1"/>
              <a:t>equiv</a:t>
            </a:r>
            <a:r>
              <a:rPr lang="en-US" sz="1400" dirty="0"/>
              <a:t>="Content-Type" content="text/html; charset=UTF-8" /&gt;</a:t>
            </a:r>
          </a:p>
          <a:p>
            <a:r>
              <a:rPr lang="en-US" sz="1400" dirty="0"/>
              <a:t>&lt;/head&gt;</a:t>
            </a:r>
          </a:p>
          <a:p>
            <a:r>
              <a:rPr lang="en-US" sz="1400" dirty="0"/>
              <a:t>&lt;body&gt;</a:t>
            </a:r>
          </a:p>
          <a:p>
            <a:r>
              <a:rPr lang="en-US" sz="1400" dirty="0"/>
              <a:t>    &lt;p </a:t>
            </a:r>
            <a:r>
              <a:rPr lang="en-US" sz="1400" dirty="0" err="1">
                <a:highlight>
                  <a:srgbClr val="FFFF00"/>
                </a:highlight>
              </a:rPr>
              <a:t>th:text</a:t>
            </a:r>
            <a:r>
              <a:rPr lang="en-US" sz="1400" dirty="0"/>
              <a:t>="'Hello, ' </a:t>
            </a:r>
            <a:r>
              <a:rPr lang="en-US" sz="1400" dirty="0">
                <a:highlight>
                  <a:srgbClr val="FFFF00"/>
                </a:highlight>
              </a:rPr>
              <a:t>+ ${name} </a:t>
            </a:r>
            <a:r>
              <a:rPr lang="en-US" sz="1400" dirty="0"/>
              <a:t>+ '!'" /&gt;</a:t>
            </a:r>
          </a:p>
          <a:p>
            <a:r>
              <a:rPr lang="en-US" sz="1400" dirty="0"/>
              <a:t>&lt;/body&gt;</a:t>
            </a:r>
          </a:p>
          <a:p>
            <a:r>
              <a:rPr lang="en-US" sz="1400" dirty="0"/>
              <a:t>&lt;/html&gt;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353059D-1482-4904-8F6E-23FDB231702F}"/>
              </a:ext>
            </a:extLst>
          </p:cNvPr>
          <p:cNvSpPr/>
          <p:nvPr/>
        </p:nvSpPr>
        <p:spPr>
          <a:xfrm>
            <a:off x="4765200" y="2110322"/>
            <a:ext cx="3939540" cy="505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Using </a:t>
            </a:r>
            <a:r>
              <a:rPr lang="en-US" sz="1400" dirty="0" err="1"/>
              <a:t>Thymeleaf</a:t>
            </a:r>
            <a:r>
              <a:rPr lang="en-US" sz="1400" dirty="0"/>
              <a:t> -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Ubuntu" panose="020B0604020202020204" pitchFamily="34" charset="0"/>
              </a:rPr>
              <a:t> Java template engine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57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200150"/>
            <a:ext cx="3276600" cy="30905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latin typeface="Arial"/>
                <a:cs typeface="Arial"/>
              </a:rPr>
              <a:t>Free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latin typeface="Arial"/>
                <a:cs typeface="Arial"/>
              </a:rPr>
              <a:t>Easy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use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No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XML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anymore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Extremely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popular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Java,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Groovy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Kotlin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support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Good</a:t>
            </a:r>
            <a:r>
              <a:rPr sz="2000" spc="14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cloud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microservices</a:t>
            </a:r>
            <a:endParaRPr lang="en-US" sz="2000" spc="1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04499" y="3134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9639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3930" y="189001"/>
            <a:ext cx="24320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Should</a:t>
            </a:r>
            <a:r>
              <a:rPr spc="95" dirty="0"/>
              <a:t> </a:t>
            </a:r>
            <a:r>
              <a:rPr dirty="0"/>
              <a:t>I</a:t>
            </a:r>
            <a:r>
              <a:rPr spc="25" dirty="0"/>
              <a:t> </a:t>
            </a:r>
            <a:r>
              <a:rPr spc="-30" dirty="0"/>
              <a:t>bother?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83D58-2209-4CAC-93C7-43E0CD63A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577" y="1401233"/>
            <a:ext cx="4867604" cy="3714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FFAC53-21D6-4CD0-A2A5-864D07655105}"/>
              </a:ext>
            </a:extLst>
          </p:cNvPr>
          <p:cNvSpPr txBox="1"/>
          <p:nvPr/>
        </p:nvSpPr>
        <p:spPr>
          <a:xfrm>
            <a:off x="4876800" y="610641"/>
            <a:ext cx="3276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pc="10" dirty="0">
                <a:latin typeface="Arial"/>
                <a:cs typeface="Arial"/>
              </a:rPr>
              <a:t>S</a:t>
            </a:r>
            <a:r>
              <a:rPr lang="en-US" sz="1800" spc="10" dirty="0">
                <a:latin typeface="Arial"/>
                <a:cs typeface="Arial"/>
              </a:rPr>
              <a:t>kipping OVER Spring &amp;</a:t>
            </a:r>
            <a:br>
              <a:rPr lang="en-US" sz="1800" spc="10" dirty="0">
                <a:latin typeface="Arial"/>
                <a:cs typeface="Arial"/>
              </a:rPr>
            </a:br>
            <a:r>
              <a:rPr lang="en-US" sz="1800" spc="10" dirty="0">
                <a:latin typeface="Arial"/>
                <a:cs typeface="Arial"/>
              </a:rPr>
              <a:t> going straight to Spring Boot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250" y="895350"/>
            <a:ext cx="7915499" cy="450892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pc="30" dirty="0">
                <a:latin typeface="Arial"/>
                <a:cs typeface="Arial"/>
              </a:rPr>
              <a:t>Don’t</a:t>
            </a:r>
            <a:r>
              <a:rPr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have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write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XML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anymore</a:t>
            </a:r>
            <a:endParaRPr lang="en-US" spc="-5" dirty="0">
              <a:latin typeface="Arial"/>
              <a:cs typeface="Arial"/>
            </a:endParaRPr>
          </a:p>
          <a:p>
            <a:pPr marL="812800" lvl="1" indent="-342900">
              <a:spcBef>
                <a:spcPts val="900"/>
              </a:spcBef>
              <a:buClr>
                <a:srgbClr val="009639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pc="-35" dirty="0">
                <a:latin typeface="Arial"/>
                <a:cs typeface="Arial"/>
              </a:rPr>
              <a:t>Easier </a:t>
            </a:r>
            <a:r>
              <a:rPr lang="en-US" spc="15" dirty="0">
                <a:latin typeface="Arial"/>
                <a:cs typeface="Arial"/>
              </a:rPr>
              <a:t>setup</a:t>
            </a:r>
            <a:r>
              <a:rPr lang="en-US" spc="40" dirty="0">
                <a:latin typeface="Arial"/>
                <a:cs typeface="Arial"/>
              </a:rPr>
              <a:t> </a:t>
            </a:r>
            <a:r>
              <a:rPr lang="en-US" spc="15" dirty="0">
                <a:latin typeface="Arial"/>
                <a:cs typeface="Arial"/>
              </a:rPr>
              <a:t>and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ease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spc="10" dirty="0">
                <a:latin typeface="Arial"/>
                <a:cs typeface="Arial"/>
              </a:rPr>
              <a:t>of</a:t>
            </a:r>
            <a:r>
              <a:rPr lang="en-US" spc="40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use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Arial"/>
                <a:cs typeface="Arial"/>
              </a:rPr>
              <a:t>Annotation</a:t>
            </a:r>
            <a:r>
              <a:rPr spc="22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and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Bean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based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configuration</a:t>
            </a:r>
          </a:p>
          <a:p>
            <a:pPr marL="354965" marR="508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Spring Boot</a:t>
            </a:r>
            <a:r>
              <a:rPr lang="en-US" spc="90" dirty="0">
                <a:latin typeface="Arial"/>
                <a:cs typeface="Arial"/>
              </a:rPr>
              <a:t> </a:t>
            </a:r>
            <a:r>
              <a:rPr lang="en-US" spc="-40" dirty="0">
                <a:latin typeface="Arial"/>
                <a:cs typeface="Arial"/>
              </a:rPr>
              <a:t>MVC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normally</a:t>
            </a:r>
            <a:r>
              <a:rPr lang="en-US" spc="14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lets</a:t>
            </a:r>
            <a:r>
              <a:rPr lang="en-US" spc="4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you</a:t>
            </a:r>
            <a:r>
              <a:rPr lang="en-US" spc="30" dirty="0">
                <a:latin typeface="Arial"/>
                <a:cs typeface="Arial"/>
              </a:rPr>
              <a:t> </a:t>
            </a:r>
            <a:r>
              <a:rPr lang="en-US" spc="55" dirty="0">
                <a:latin typeface="Arial"/>
                <a:cs typeface="Arial"/>
              </a:rPr>
              <a:t>do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20" dirty="0">
                <a:latin typeface="Arial"/>
                <a:cs typeface="Arial"/>
              </a:rPr>
              <a:t>stuff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25" dirty="0">
                <a:latin typeface="Arial"/>
                <a:cs typeface="Arial"/>
              </a:rPr>
              <a:t>according</a:t>
            </a:r>
            <a:r>
              <a:rPr lang="en-US" spc="-110" dirty="0">
                <a:latin typeface="Arial"/>
                <a:cs typeface="Arial"/>
              </a:rPr>
              <a:t> </a:t>
            </a:r>
            <a:r>
              <a:rPr lang="en-US" spc="40" dirty="0">
                <a:latin typeface="Arial"/>
                <a:cs typeface="Arial"/>
              </a:rPr>
              <a:t>to</a:t>
            </a:r>
            <a:r>
              <a:rPr lang="en-US" spc="9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the </a:t>
            </a:r>
            <a:r>
              <a:rPr lang="en-US" spc="-540" dirty="0">
                <a:latin typeface="Arial"/>
                <a:cs typeface="Arial"/>
              </a:rPr>
              <a:t> </a:t>
            </a:r>
            <a:r>
              <a:rPr lang="en-US" spc="-40" dirty="0">
                <a:latin typeface="Arial"/>
                <a:cs typeface="Arial"/>
              </a:rPr>
              <a:t>MVC</a:t>
            </a:r>
            <a:r>
              <a:rPr lang="en-US" spc="95" dirty="0">
                <a:latin typeface="Arial"/>
                <a:cs typeface="Arial"/>
              </a:rPr>
              <a:t> </a:t>
            </a:r>
            <a:r>
              <a:rPr lang="en-US" spc="25" dirty="0">
                <a:latin typeface="Arial"/>
                <a:cs typeface="Arial"/>
              </a:rPr>
              <a:t>pattern</a:t>
            </a:r>
            <a:endParaRPr lang="en-US" dirty="0">
              <a:latin typeface="Arial"/>
              <a:cs typeface="Arial"/>
            </a:endParaRPr>
          </a:p>
          <a:p>
            <a:pPr marL="812165" marR="88900" lvl="1" indent="-342900"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pc="40" dirty="0">
                <a:latin typeface="Arial"/>
                <a:cs typeface="Arial"/>
              </a:rPr>
              <a:t>But</a:t>
            </a:r>
            <a:r>
              <a:rPr lang="en-US" spc="10" dirty="0">
                <a:latin typeface="Arial"/>
                <a:cs typeface="Arial"/>
              </a:rPr>
              <a:t> it</a:t>
            </a:r>
            <a:r>
              <a:rPr lang="en-US" spc="55" dirty="0">
                <a:latin typeface="Arial"/>
                <a:cs typeface="Arial"/>
              </a:rPr>
              <a:t> doesn't</a:t>
            </a:r>
            <a:r>
              <a:rPr lang="en-US" spc="-185" dirty="0">
                <a:latin typeface="Arial"/>
                <a:cs typeface="Arial"/>
              </a:rPr>
              <a:t> </a:t>
            </a:r>
            <a:r>
              <a:rPr lang="en-US" spc="20" dirty="0">
                <a:latin typeface="Arial"/>
                <a:cs typeface="Arial"/>
              </a:rPr>
              <a:t>prevent</a:t>
            </a:r>
            <a:r>
              <a:rPr lang="en-US" spc="-9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you</a:t>
            </a:r>
            <a:r>
              <a:rPr lang="en-US" spc="30" dirty="0">
                <a:latin typeface="Arial"/>
                <a:cs typeface="Arial"/>
              </a:rPr>
              <a:t> </a:t>
            </a:r>
            <a:r>
              <a:rPr lang="en-US" spc="20" dirty="0">
                <a:latin typeface="Arial"/>
                <a:cs typeface="Arial"/>
              </a:rPr>
              <a:t>from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violating</a:t>
            </a:r>
            <a:r>
              <a:rPr lang="en-US" spc="195" dirty="0">
                <a:latin typeface="Arial"/>
                <a:cs typeface="Arial"/>
              </a:rPr>
              <a:t> </a:t>
            </a:r>
            <a:r>
              <a:rPr lang="en-US" spc="-40" dirty="0">
                <a:latin typeface="Arial"/>
                <a:cs typeface="Arial"/>
              </a:rPr>
              <a:t>MVC</a:t>
            </a:r>
            <a:r>
              <a:rPr lang="en-US" spc="10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if</a:t>
            </a:r>
            <a:r>
              <a:rPr lang="en-US" spc="5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you </a:t>
            </a:r>
            <a:r>
              <a:rPr lang="en-US" spc="-54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really</a:t>
            </a:r>
            <a:r>
              <a:rPr lang="en-US" spc="-65" dirty="0">
                <a:latin typeface="Arial"/>
                <a:cs typeface="Arial"/>
              </a:rPr>
              <a:t> </a:t>
            </a:r>
            <a:r>
              <a:rPr lang="en-US" spc="20" dirty="0">
                <a:latin typeface="Arial"/>
                <a:cs typeface="Arial"/>
              </a:rPr>
              <a:t>want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40" dirty="0">
                <a:latin typeface="Arial"/>
                <a:cs typeface="Arial"/>
              </a:rPr>
              <a:t>to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pc="40" dirty="0">
                <a:latin typeface="Arial"/>
                <a:cs typeface="Arial"/>
              </a:rPr>
              <a:t>MORE to learn: </a:t>
            </a:r>
          </a:p>
          <a:p>
            <a:pPr marL="812800" lvl="1" indent="-342900"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fr-FR" spc="-30" dirty="0">
                <a:latin typeface="Arial"/>
                <a:cs typeface="Arial"/>
              </a:rPr>
              <a:t>Flexible</a:t>
            </a:r>
            <a:r>
              <a:rPr lang="fr-FR" spc="160" dirty="0">
                <a:latin typeface="Arial"/>
                <a:cs typeface="Arial"/>
              </a:rPr>
              <a:t> </a:t>
            </a:r>
            <a:r>
              <a:rPr lang="fr-FR" spc="-5" dirty="0">
                <a:latin typeface="Arial"/>
                <a:cs typeface="Arial"/>
              </a:rPr>
              <a:t>designs,</a:t>
            </a:r>
            <a:r>
              <a:rPr lang="fr-FR" spc="75" dirty="0">
                <a:latin typeface="Arial"/>
                <a:cs typeface="Arial"/>
              </a:rPr>
              <a:t> </a:t>
            </a:r>
            <a:r>
              <a:rPr lang="fr-FR" spc="-5" dirty="0" err="1">
                <a:latin typeface="Arial"/>
                <a:cs typeface="Arial"/>
              </a:rPr>
              <a:t>reusable</a:t>
            </a:r>
            <a:r>
              <a:rPr lang="fr-FR" spc="-5" dirty="0">
                <a:latin typeface="Arial"/>
                <a:cs typeface="Arial"/>
              </a:rPr>
              <a:t> </a:t>
            </a:r>
          </a:p>
          <a:p>
            <a:pPr marL="812800" lvl="1" indent="-342900"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fr-FR" spc="-5" dirty="0" err="1">
                <a:latin typeface="Arial"/>
                <a:cs typeface="Arial"/>
              </a:rPr>
              <a:t>View</a:t>
            </a:r>
            <a:r>
              <a:rPr lang="fr-FR" spc="-5" dirty="0">
                <a:latin typeface="Arial"/>
                <a:cs typeface="Arial"/>
              </a:rPr>
              <a:t>+</a:t>
            </a:r>
            <a:endParaRPr lang="fr-FR" dirty="0">
              <a:latin typeface="Arial"/>
              <a:cs typeface="Arial"/>
            </a:endParaRPr>
          </a:p>
          <a:p>
            <a:pPr marL="812800" lvl="1" indent="-342900"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fr-FR" dirty="0">
                <a:latin typeface="Arial"/>
                <a:cs typeface="Arial"/>
              </a:rPr>
              <a:t>Singe-page</a:t>
            </a:r>
            <a:r>
              <a:rPr lang="fr-FR" spc="40" dirty="0">
                <a:latin typeface="Arial"/>
                <a:cs typeface="Arial"/>
              </a:rPr>
              <a:t> </a:t>
            </a:r>
            <a:r>
              <a:rPr lang="fr-FR" spc="10" dirty="0">
                <a:latin typeface="Arial"/>
                <a:cs typeface="Arial"/>
              </a:rPr>
              <a:t>application</a:t>
            </a:r>
          </a:p>
          <a:p>
            <a:pPr marL="812800" lvl="1" indent="-342900"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fr-FR" spc="10" dirty="0" err="1">
                <a:latin typeface="Arial"/>
                <a:cs typeface="Arial"/>
                <a:hlinkClick r:id="rId2"/>
              </a:rPr>
              <a:t>Integrating</a:t>
            </a:r>
            <a:r>
              <a:rPr lang="fr-FR" spc="10" dirty="0">
                <a:latin typeface="Arial"/>
                <a:cs typeface="Arial"/>
                <a:hlinkClick r:id="rId2"/>
              </a:rPr>
              <a:t> </a:t>
            </a:r>
            <a:r>
              <a:rPr lang="fr-FR" spc="10" dirty="0" err="1">
                <a:latin typeface="Arial"/>
                <a:cs typeface="Arial"/>
                <a:hlinkClick r:id="rId2"/>
              </a:rPr>
              <a:t>WebApp</a:t>
            </a:r>
            <a:r>
              <a:rPr lang="fr-FR" spc="10" dirty="0">
                <a:latin typeface="Arial"/>
                <a:cs typeface="Arial"/>
                <a:hlinkClick r:id="rId2"/>
              </a:rPr>
              <a:t> -JSP and Servlets for use in</a:t>
            </a:r>
            <a:br>
              <a:rPr lang="fr-FR" spc="10" dirty="0">
                <a:latin typeface="Arial"/>
                <a:cs typeface="Arial"/>
                <a:hlinkClick r:id="rId2"/>
              </a:rPr>
            </a:br>
            <a:r>
              <a:rPr lang="fr-FR" spc="10" dirty="0">
                <a:latin typeface="Arial"/>
                <a:cs typeface="Arial"/>
                <a:hlinkClick r:id="rId2"/>
              </a:rPr>
              <a:t> Spring Boot app</a:t>
            </a:r>
            <a:endParaRPr lang="en-US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000" y="134187"/>
            <a:ext cx="5105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15" dirty="0"/>
              <a:t>Summary on Spring Boot</a:t>
            </a:r>
            <a:endParaRPr sz="3600"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300" y="1062036"/>
            <a:ext cx="4319270" cy="208518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3200" spc="-30" dirty="0"/>
              <a:t>You are going to learn some Spring Boot via an exercise with Google Cloud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03437"/>
            <a:ext cx="471060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30" dirty="0"/>
              <a:t>What’s next</a:t>
            </a:r>
            <a:endParaRPr sz="3600"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F486-0CCA-4195-8DBB-176CDDEA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7645399" cy="990600"/>
          </a:xfrm>
        </p:spPr>
        <p:txBody>
          <a:bodyPr>
            <a:normAutofit/>
          </a:bodyPr>
          <a:lstStyle/>
          <a:p>
            <a:r>
              <a:rPr lang="en-US" sz="3200" dirty="0"/>
              <a:t>Comparison: NodeJS versus Spring Boot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104FC-143E-436D-8FC3-54A9DD3AE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21" y="1411817"/>
            <a:ext cx="2311399" cy="3618308"/>
          </a:xfrm>
        </p:spPr>
        <p:txBody>
          <a:bodyPr>
            <a:normAutofit/>
          </a:bodyPr>
          <a:lstStyle/>
          <a:p>
            <a:r>
              <a:rPr lang="en-US" sz="1600" dirty="0"/>
              <a:t>NodeJS better for apps that have a lot of I/O</a:t>
            </a:r>
          </a:p>
          <a:p>
            <a:r>
              <a:rPr lang="en-US" sz="1600" dirty="0"/>
              <a:t>Spring Boot may be better for CPU intensive apps as it support multi-threading</a:t>
            </a:r>
          </a:p>
          <a:p>
            <a:endParaRPr lang="en-US" sz="1600" dirty="0"/>
          </a:p>
          <a:p>
            <a:r>
              <a:rPr lang="en-US" sz="1600" dirty="0"/>
              <a:t>BUT—there may be ways to partition functionality into microservices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4350E-F640-4A5F-B366-12AAEAA4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353" y="1352550"/>
            <a:ext cx="6580647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5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CC0-6983-4470-9E1A-812F9957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by Example </a:t>
            </a:r>
            <a:r>
              <a:rPr lang="en-US" dirty="0">
                <a:sym typeface="Wingdings" panose="05000000000000000000" pitchFamily="2" charset="2"/>
              </a:rPr>
              <a:t> Hello World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6B53E-2EB7-4197-8F51-36E771C0A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Spring Boot,   shown using IntelliJ IDE</a:t>
            </a:r>
          </a:p>
        </p:txBody>
      </p:sp>
    </p:spTree>
    <p:extLst>
      <p:ext uri="{BB962C8B-B14F-4D97-AF65-F5344CB8AC3E}">
        <p14:creationId xmlns:p14="http://schemas.microsoft.com/office/powerpoint/2010/main" val="11104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3F13-41AE-4862-9A1E-6700E203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Boot – hello word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B94B-1893-441C-A625-09CAE9967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20442"/>
            <a:ext cx="6447501" cy="352305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Project structure (note using IntelliJ IDE)</a:t>
            </a:r>
          </a:p>
          <a:p>
            <a:endParaRPr lang="en-US" sz="1600" dirty="0"/>
          </a:p>
          <a:p>
            <a:r>
              <a:rPr lang="en-US" sz="1600" dirty="0"/>
              <a:t>Called project demo2SpringBoot</a:t>
            </a:r>
          </a:p>
          <a:p>
            <a:r>
              <a:rPr lang="en-US" sz="1600" dirty="0"/>
              <a:t>Created as a Maven project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Make sure that you created the project with dependency of Spring Web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CA69F-D9A2-4A16-80E4-8D309BFA9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" r="76355" b="41111"/>
          <a:stretch/>
        </p:blipFill>
        <p:spPr>
          <a:xfrm>
            <a:off x="4724400" y="1116460"/>
            <a:ext cx="1982505" cy="2910580"/>
          </a:xfrm>
          <a:prstGeom prst="rect">
            <a:avLst/>
          </a:prstGeom>
        </p:spPr>
      </p:pic>
      <p:pic>
        <p:nvPicPr>
          <p:cNvPr id="4098" name="Picture 2" descr="Spring Dependencies in the New Project wizard">
            <a:extLst>
              <a:ext uri="{FF2B5EF4-FFF2-40B4-BE49-F238E27FC236}">
                <a16:creationId xmlns:a16="http://schemas.microsoft.com/office/drawing/2014/main" id="{080E8926-5C87-40D8-BD1B-8813D01C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70" y="3089910"/>
            <a:ext cx="2587572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FBA801D-C290-4065-98CA-BC025C253E8B}"/>
              </a:ext>
            </a:extLst>
          </p:cNvPr>
          <p:cNvSpPr/>
          <p:nvPr/>
        </p:nvSpPr>
        <p:spPr>
          <a:xfrm>
            <a:off x="5397935" y="4676892"/>
            <a:ext cx="1143000" cy="30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6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BD45-50E4-46F6-815D-AC696472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" y="57150"/>
            <a:ext cx="7673340" cy="990600"/>
          </a:xfrm>
        </p:spPr>
        <p:txBody>
          <a:bodyPr/>
          <a:lstStyle/>
          <a:p>
            <a:r>
              <a:rPr lang="en-US" dirty="0"/>
              <a:t>pom.xml - 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XML representation of a Maven project 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62B6E9-CBCF-4EE4-BD87-CA07EAC11B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891630"/>
            <a:ext cx="6816290" cy="43242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&lt;?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 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="1.0"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encoding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="UTF-8"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?&gt;</a:t>
            </a:r>
            <a:b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project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="http://maven.apache.org/POM/4.0.0"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xsi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="http://www.w3.org/2001/XMLSchema-instance"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xsi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:schemaLocation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="http://maven.apache.org/POM/4.0.0 https://maven.apache.org/xsd/maven-4.0.0.xsd"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modelVersion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&gt;4.0.0&lt;/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modelVersion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parent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org.springframework.boot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&gt;spring-boot-starter-parent&lt;/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&gt;2.6.4&lt;/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relativePath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/&gt; 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JetBrains Mono"/>
              </a:rPr>
              <a:t>&lt;!-- lookup parent from repository --&gt;</a:t>
            </a:r>
            <a:b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JetBrains Mono"/>
              </a:rPr>
            </a:b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JetBrains Mono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parent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com.example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&gt;demo2&lt;/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&gt;0.0.1-SNAPSHOT&lt;/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&gt;demo2&lt;/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description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&gt;Demo project for Spring Boot&lt;/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description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properties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java.version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&gt;11&lt;/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java.version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properties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dependencies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dependency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org.springframework.boot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&gt;spring-boot-starter-web&lt;/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dependency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8D14EC8-5064-4000-9984-94B9A946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796593"/>
            <a:ext cx="3562194" cy="33085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&lt;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dependency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&lt;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groupId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r>
              <a:rPr lang="en-US" altLang="en-US" sz="1100" dirty="0" err="1">
                <a:solidFill>
                  <a:srgbClr val="080808"/>
                </a:solidFill>
                <a:latin typeface="JetBrains Mono"/>
              </a:rPr>
              <a:t>org.springframework.boot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&lt;/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groupId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&lt;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artifactId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&gt;spring-boot-starter-test&lt;/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artifactId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&lt;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scope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&gt;test&lt;/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scope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dependency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dependencies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&lt;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build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&lt;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plugins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&lt;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plugin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    &lt;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groupId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r>
              <a:rPr lang="en-US" altLang="en-US" sz="1100" dirty="0" err="1">
                <a:solidFill>
                  <a:srgbClr val="080808"/>
                </a:solidFill>
                <a:latin typeface="JetBrains Mono"/>
              </a:rPr>
              <a:t>org.springframework.boot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&lt;/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groupId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    &lt;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artifactId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&gt;spring-boot-maven-plugin&lt;/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artifactId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plugin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plugins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build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project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41CD3E-C4B1-4CE8-BD7D-C4ACA6F04E47}"/>
              </a:ext>
            </a:extLst>
          </p:cNvPr>
          <p:cNvCxnSpPr/>
          <p:nvPr/>
        </p:nvCxnSpPr>
        <p:spPr>
          <a:xfrm flipV="1">
            <a:off x="3712945" y="2495550"/>
            <a:ext cx="1925855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70EE74-20D1-4700-AE6C-B0D35816CDDB}"/>
              </a:ext>
            </a:extLst>
          </p:cNvPr>
          <p:cNvSpPr txBox="1"/>
          <p:nvPr/>
        </p:nvSpPr>
        <p:spPr>
          <a:xfrm rot="19008766">
            <a:off x="4288011" y="2843050"/>
            <a:ext cx="149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40CED9-CC13-4A19-A281-FEF8491FBC29}"/>
              </a:ext>
            </a:extLst>
          </p:cNvPr>
          <p:cNvSpPr txBox="1"/>
          <p:nvPr/>
        </p:nvSpPr>
        <p:spPr>
          <a:xfrm>
            <a:off x="4580467" y="575950"/>
            <a:ext cx="427405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Tells about project, dependencies, etc.</a:t>
            </a:r>
          </a:p>
        </p:txBody>
      </p:sp>
    </p:spTree>
    <p:extLst>
      <p:ext uri="{BB962C8B-B14F-4D97-AF65-F5344CB8AC3E}">
        <p14:creationId xmlns:p14="http://schemas.microsoft.com/office/powerpoint/2010/main" val="270561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014E-2EDE-4993-A713-97C41AA4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447501" cy="990600"/>
          </a:xfrm>
        </p:spPr>
        <p:txBody>
          <a:bodyPr/>
          <a:lstStyle/>
          <a:p>
            <a:r>
              <a:rPr lang="en-US" dirty="0"/>
              <a:t>Hello world code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E0E81B-DB04-42BE-B4AB-41B398A0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49610"/>
            <a:ext cx="7489807" cy="461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package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com.example.demo2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org.springframework.boot.SpringApplication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org.springframework.boot.autoconfigure.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SpringBootApplication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org.springframework.web.bind.annotation.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GetMapping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org.springframework.web.bind.annotation.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RequestParam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org.springframework.web.bind.annotation.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RestController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@RestController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@SpringBootApplication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class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Demo2Application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static void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main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[]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args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SpringApplication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run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Demo2Application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class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args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@GetMapping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"/hello"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sayHello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@RequestParam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(value 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myName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defaultValue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"World"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name)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format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"Hello %s!"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 name);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08D68DEC-925C-4C1B-B22B-E61DA834B847}"/>
              </a:ext>
            </a:extLst>
          </p:cNvPr>
          <p:cNvSpPr/>
          <p:nvPr/>
        </p:nvSpPr>
        <p:spPr>
          <a:xfrm>
            <a:off x="5715000" y="1200150"/>
            <a:ext cx="24384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imports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821DDD1-F0D1-46E4-AFEF-93C8FCEB2BC0}"/>
              </a:ext>
            </a:extLst>
          </p:cNvPr>
          <p:cNvSpPr/>
          <p:nvPr/>
        </p:nvSpPr>
        <p:spPr>
          <a:xfrm>
            <a:off x="2362200" y="2038350"/>
            <a:ext cx="64770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dirty="0" err="1"/>
              <a:t>SpringBootApplication</a:t>
            </a:r>
            <a:r>
              <a:rPr lang="en-US" dirty="0"/>
              <a:t> &amp; will handle REST requests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9FF105C-538D-4A3A-9FEC-AD4841F755A5}"/>
              </a:ext>
            </a:extLst>
          </p:cNvPr>
          <p:cNvSpPr/>
          <p:nvPr/>
        </p:nvSpPr>
        <p:spPr>
          <a:xfrm>
            <a:off x="4572000" y="2705100"/>
            <a:ext cx="2808296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method will run instance of this class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46327D2-7DF5-4CA2-BC90-85E2FF414188}"/>
              </a:ext>
            </a:extLst>
          </p:cNvPr>
          <p:cNvSpPr/>
          <p:nvPr/>
        </p:nvSpPr>
        <p:spPr>
          <a:xfrm>
            <a:off x="2362200" y="3667125"/>
            <a:ext cx="5105400" cy="552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method invoked for the /hello URI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313A109-DB80-4146-BAC6-447333FCDB18}"/>
              </a:ext>
            </a:extLst>
          </p:cNvPr>
          <p:cNvSpPr/>
          <p:nvPr/>
        </p:nvSpPr>
        <p:spPr>
          <a:xfrm>
            <a:off x="3532960" y="4314393"/>
            <a:ext cx="5611040" cy="7895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Reads parameter </a:t>
            </a:r>
            <a:r>
              <a:rPr lang="en-US" sz="1400" dirty="0" err="1"/>
              <a:t>myName</a:t>
            </a:r>
            <a:r>
              <a:rPr lang="en-US" sz="1400" dirty="0"/>
              <a:t> if given &amp;  returns custom String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87783-3151-4955-A5C0-1D84E09A9EC8}"/>
              </a:ext>
            </a:extLst>
          </p:cNvPr>
          <p:cNvSpPr txBox="1"/>
          <p:nvPr/>
        </p:nvSpPr>
        <p:spPr>
          <a:xfrm>
            <a:off x="4246634" y="190515"/>
            <a:ext cx="489736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method uses Spring Boot’s </a:t>
            </a:r>
            <a:r>
              <a:rPr lang="en-US" sz="1400" dirty="0" err="1"/>
              <a:t>SpringApplication.run</a:t>
            </a:r>
            <a:r>
              <a:rPr lang="en-US" sz="1400" dirty="0"/>
              <a:t>() method</a:t>
            </a:r>
            <a:br>
              <a:rPr lang="en-US" sz="1400" dirty="0"/>
            </a:br>
            <a:r>
              <a:rPr lang="en-US" sz="1400" dirty="0"/>
              <a:t>to launch an application. No XML , no web.xml file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68A052-6702-4D6F-8F8A-64898E528A4F}"/>
              </a:ext>
            </a:extLst>
          </p:cNvPr>
          <p:cNvCxnSpPr/>
          <p:nvPr/>
        </p:nvCxnSpPr>
        <p:spPr>
          <a:xfrm flipH="1">
            <a:off x="2133600" y="713735"/>
            <a:ext cx="4495800" cy="26124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7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40F8-A3FF-4F5C-B65F-574F5405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it locally –default base </a:t>
            </a:r>
            <a:r>
              <a:rPr lang="en-US" dirty="0" err="1"/>
              <a:t>url</a:t>
            </a:r>
            <a:r>
              <a:rPr lang="en-US" dirty="0"/>
              <a:t> is http://localhost:8080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B1607-5110-4FBA-8D56-0E4E2495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no parameter                                            With parameter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6FA01-EABE-46B7-849A-DE4722A27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167" b="74854"/>
          <a:stretch/>
        </p:blipFill>
        <p:spPr>
          <a:xfrm>
            <a:off x="508001" y="2343150"/>
            <a:ext cx="1905000" cy="1233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41CFB-823B-4619-8F76-9162D7001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11" b="76408"/>
          <a:stretch/>
        </p:blipFill>
        <p:spPr>
          <a:xfrm>
            <a:off x="4572000" y="2343150"/>
            <a:ext cx="2413001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FB90-CB50-4BF8-A1A5-2B2DCD10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658"/>
            <a:ext cx="6447501" cy="438150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 static homepage (index.html)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E461-D228-4828-B43B-23201E29C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1931"/>
            <a:ext cx="6728950" cy="2910580"/>
          </a:xfrm>
        </p:spPr>
        <p:txBody>
          <a:bodyPr>
            <a:normAutofit/>
          </a:bodyPr>
          <a:lstStyle/>
          <a:p>
            <a:r>
              <a:rPr lang="en-US" sz="1800" dirty="0"/>
              <a:t>Create the index.html file under /</a:t>
            </a:r>
            <a:r>
              <a:rPr lang="en-US" sz="1800" dirty="0" err="1"/>
              <a:t>src</a:t>
            </a:r>
            <a:r>
              <a:rPr lang="en-US" sz="1800" dirty="0"/>
              <a:t>/main/resources/static/</a:t>
            </a:r>
          </a:p>
          <a:p>
            <a:r>
              <a:rPr lang="en-US" sz="1800" dirty="0"/>
              <a:t>Created a simple form that  has action pointing to /hello URI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C50393-E5B9-4D8D-9F81-81F683B2E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500" t="-64951" r="47500" b="64951"/>
          <a:stretch/>
        </p:blipFill>
        <p:spPr>
          <a:xfrm>
            <a:off x="-2438400" y="1047750"/>
            <a:ext cx="6728950" cy="3609801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FC789D21-6635-4727-89AD-3B6F31B3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02168"/>
            <a:ext cx="4876800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form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action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="/hello"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method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="GET"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nameForm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0D59CD9-D8C6-4FC2-B5DE-B6474E41E709}"/>
              </a:ext>
            </a:extLst>
          </p:cNvPr>
          <p:cNvSpPr/>
          <p:nvPr/>
        </p:nvSpPr>
        <p:spPr>
          <a:xfrm>
            <a:off x="3985165" y="4174683"/>
            <a:ext cx="1219200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8280C8-297D-4B92-8970-17DA73644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333" b="76408"/>
          <a:stretch/>
        </p:blipFill>
        <p:spPr>
          <a:xfrm>
            <a:off x="5638800" y="3499606"/>
            <a:ext cx="2438400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31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3361</TotalTime>
  <Words>3039</Words>
  <Application>Microsoft Office PowerPoint</Application>
  <PresentationFormat>On-screen Show (16:9)</PresentationFormat>
  <Paragraphs>232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Helvetica</vt:lpstr>
      <vt:lpstr>JetBrains Mono</vt:lpstr>
      <vt:lpstr>JetBrains Sans</vt:lpstr>
      <vt:lpstr>Open Sans</vt:lpstr>
      <vt:lpstr>Roboto</vt:lpstr>
      <vt:lpstr>Trebuchet MS</vt:lpstr>
      <vt:lpstr>Ubuntu</vt:lpstr>
      <vt:lpstr>var(--wh-font-family-monospace)</vt:lpstr>
      <vt:lpstr>Wingdings 3</vt:lpstr>
      <vt:lpstr>Facet</vt:lpstr>
      <vt:lpstr>Spring + Spring Boot</vt:lpstr>
      <vt:lpstr>Spring Framework</vt:lpstr>
      <vt:lpstr>Should I bother?</vt:lpstr>
      <vt:lpstr>Learn by Example  Hello World</vt:lpstr>
      <vt:lpstr>Spring Boot – hello word example</vt:lpstr>
      <vt:lpstr>pom.xml - XML representation of a Maven project </vt:lpstr>
      <vt:lpstr>Hello world code</vt:lpstr>
      <vt:lpstr>Run it locally –default base url is http://localhost:8080</vt:lpstr>
      <vt:lpstr>Adding static homepage (index.html)</vt:lpstr>
      <vt:lpstr>Spring Boot uses Annotations</vt:lpstr>
      <vt:lpstr>Spring Boot Main Components</vt:lpstr>
      <vt:lpstr>Spring Boot + MVC</vt:lpstr>
      <vt:lpstr>Application: Introducing Customers and related endpoints to our application and supported database with JPA +H2</vt:lpstr>
      <vt:lpstr>PART 1: Model of MVC</vt:lpstr>
      <vt:lpstr>STEP 1: adding dependencies for JPA and H2   edit your pom.xml file &amp; add:</vt:lpstr>
      <vt:lpstr>What was that?  Dependency </vt:lpstr>
      <vt:lpstr>STEP 2&amp;3: Uses Repository Pattern </vt:lpstr>
      <vt:lpstr>STEP 2: Create a JPA entity that will be  stored in the database﻿ </vt:lpstr>
      <vt:lpstr>STEP 3: Create a  Repository Interface</vt:lpstr>
      <vt:lpstr>Question</vt:lpstr>
      <vt:lpstr>PART 2: the Controller of MVC</vt:lpstr>
      <vt:lpstr>STEP 4: Create a Web Controller</vt:lpstr>
      <vt:lpstr>STEP 4: Create a Web Controller</vt:lpstr>
      <vt:lpstr>STEP 5: Lets Run It</vt:lpstr>
      <vt:lpstr>WOW –how did findAll() work</vt:lpstr>
      <vt:lpstr>STEP 6: Add a Spring Boot Actuator </vt:lpstr>
      <vt:lpstr>More on Actuators</vt:lpstr>
      <vt:lpstr>More step 6 -Actuator</vt:lpstr>
      <vt:lpstr>PART 3: the View of MVC</vt:lpstr>
      <vt:lpstr>Summary on Spring Boot</vt:lpstr>
      <vt:lpstr>What’s next</vt:lpstr>
      <vt:lpstr>Comparison: NodeJS versus Spring Boot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G</dc:creator>
  <cp:lastModifiedBy>Lynne Grewe</cp:lastModifiedBy>
  <cp:revision>107</cp:revision>
  <dcterms:created xsi:type="dcterms:W3CDTF">2022-03-08T02:22:36Z</dcterms:created>
  <dcterms:modified xsi:type="dcterms:W3CDTF">2022-03-16T21:18:40Z</dcterms:modified>
</cp:coreProperties>
</file>