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0" r:id="rId1"/>
  </p:sldMasterIdLst>
  <p:notesMasterIdLst>
    <p:notesMasterId r:id="rId31"/>
  </p:notesMasterIdLst>
  <p:sldIdLst>
    <p:sldId id="256" r:id="rId2"/>
    <p:sldId id="295" r:id="rId3"/>
    <p:sldId id="317" r:id="rId4"/>
    <p:sldId id="318" r:id="rId5"/>
    <p:sldId id="319" r:id="rId6"/>
    <p:sldId id="330" r:id="rId7"/>
    <p:sldId id="321" r:id="rId8"/>
    <p:sldId id="322" r:id="rId9"/>
    <p:sldId id="323" r:id="rId10"/>
    <p:sldId id="324" r:id="rId11"/>
    <p:sldId id="326" r:id="rId12"/>
    <p:sldId id="327" r:id="rId13"/>
    <p:sldId id="328" r:id="rId14"/>
    <p:sldId id="331" r:id="rId15"/>
    <p:sldId id="332" r:id="rId16"/>
    <p:sldId id="333" r:id="rId17"/>
    <p:sldId id="329" r:id="rId18"/>
    <p:sldId id="334" r:id="rId19"/>
    <p:sldId id="335" r:id="rId20"/>
    <p:sldId id="336" r:id="rId21"/>
    <p:sldId id="351" r:id="rId22"/>
    <p:sldId id="352" r:id="rId23"/>
    <p:sldId id="353" r:id="rId24"/>
    <p:sldId id="354" r:id="rId25"/>
    <p:sldId id="338" r:id="rId26"/>
    <p:sldId id="345" r:id="rId27"/>
    <p:sldId id="346" r:id="rId28"/>
    <p:sldId id="350" r:id="rId29"/>
    <p:sldId id="337"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81900" autoAdjust="0"/>
  </p:normalViewPr>
  <p:slideViewPr>
    <p:cSldViewPr>
      <p:cViewPr>
        <p:scale>
          <a:sx n="81" d="100"/>
          <a:sy n="81" d="100"/>
        </p:scale>
        <p:origin x="-1638" y="3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FA4C08-C39C-45DD-9FB5-ED1B01068503}" type="datetimeFigureOut">
              <a:rPr lang="en-US" smtClean="0"/>
              <a:pPr/>
              <a:t>9/30/2015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681BF7-426A-4D4B-9385-6520D3CA1CEE}" type="slidenum">
              <a:rPr lang="en-US" smtClean="0"/>
              <a:pPr/>
              <a:t>‹#›</a:t>
            </a:fld>
            <a:endParaRPr lang="en-US"/>
          </a:p>
        </p:txBody>
      </p:sp>
    </p:spTree>
    <p:extLst>
      <p:ext uri="{BB962C8B-B14F-4D97-AF65-F5344CB8AC3E}">
        <p14:creationId xmlns:p14="http://schemas.microsoft.com/office/powerpoint/2010/main" val="2778346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E681BF7-426A-4D4B-9385-6520D3CA1CEE}"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Examples:</a:t>
            </a:r>
            <a:r>
              <a:rPr lang="en-US" baseline="0" dirty="0" smtClean="0"/>
              <a:t> </a:t>
            </a:r>
            <a:r>
              <a:rPr lang="en-US" baseline="0" dirty="0" err="1" smtClean="0"/>
              <a:t>User.new</a:t>
            </a:r>
            <a:r>
              <a:rPr lang="en-US" baseline="0" dirty="0" smtClean="0"/>
              <a:t>, </a:t>
            </a:r>
            <a:r>
              <a:rPr lang="en-US" baseline="0" dirty="0" err="1" smtClean="0"/>
              <a:t>User.save</a:t>
            </a:r>
            <a:r>
              <a:rPr lang="en-US" baseline="0" dirty="0" smtClean="0"/>
              <a:t>, </a:t>
            </a:r>
            <a:r>
              <a:rPr lang="en-US" baseline="0" dirty="0" err="1" smtClean="0"/>
              <a:t>User.create</a:t>
            </a:r>
            <a:r>
              <a:rPr lang="en-US" baseline="0" dirty="0" smtClean="0"/>
              <a:t>, </a:t>
            </a:r>
            <a:r>
              <a:rPr lang="en-US" baseline="0" dirty="0" err="1" smtClean="0"/>
              <a:t>User.first</a:t>
            </a:r>
            <a:r>
              <a:rPr lang="en-US" baseline="0" dirty="0" smtClean="0"/>
              <a:t>, </a:t>
            </a:r>
            <a:r>
              <a:rPr lang="en-US" baseline="0" dirty="0" err="1" smtClean="0"/>
              <a:t>User.all</a:t>
            </a:r>
            <a:r>
              <a:rPr lang="en-US" baseline="0" dirty="0" smtClean="0"/>
              <a:t>, </a:t>
            </a:r>
            <a:r>
              <a:rPr lang="en-US" baseline="0" dirty="0" err="1" smtClean="0"/>
              <a:t>User.destroy</a:t>
            </a:r>
            <a:endParaRPr lang="en-US" dirty="0"/>
          </a:p>
        </p:txBody>
      </p:sp>
      <p:sp>
        <p:nvSpPr>
          <p:cNvPr id="4" name="Slide Number Placeholder 3"/>
          <p:cNvSpPr>
            <a:spLocks noGrp="1"/>
          </p:cNvSpPr>
          <p:nvPr>
            <p:ph type="sldNum" sz="quarter" idx="10"/>
          </p:nvPr>
        </p:nvSpPr>
        <p:spPr/>
        <p:txBody>
          <a:bodyPr/>
          <a:lstStyle/>
          <a:p>
            <a:fld id="{DE681BF7-426A-4D4B-9385-6520D3CA1CEE}" type="slidenum">
              <a:rPr lang="en-US" smtClean="0"/>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baseline="0" dirty="0" smtClean="0">
                <a:solidFill>
                  <a:schemeClr val="tx1"/>
                </a:solidFill>
                <a:latin typeface="+mn-lt"/>
                <a:ea typeface="+mn-ea"/>
                <a:cs typeface="+mn-cs"/>
              </a:rPr>
              <a:t>responsible for </a:t>
            </a:r>
            <a:r>
              <a:rPr lang="en-US" sz="1200" b="0" i="0" kern="1200" dirty="0" smtClean="0">
                <a:solidFill>
                  <a:schemeClr val="tx1"/>
                </a:solidFill>
                <a:latin typeface="+mn-lt"/>
                <a:ea typeface="+mn-ea"/>
                <a:cs typeface="+mn-cs"/>
              </a:rPr>
              <a:t>processing the incoming requests from the web browser, interrogating the models for data, and passing that data on to the views for presentation.</a:t>
            </a:r>
          </a:p>
          <a:p>
            <a:r>
              <a:rPr lang="en-US" sz="1200" b="0" i="0" kern="1200" dirty="0" smtClean="0">
                <a:solidFill>
                  <a:schemeClr val="tx1"/>
                </a:solidFill>
                <a:latin typeface="+mn-lt"/>
                <a:ea typeface="+mn-ea"/>
                <a:cs typeface="+mn-cs"/>
              </a:rPr>
              <a:t>Demo: app/controllers/</a:t>
            </a:r>
            <a:r>
              <a:rPr lang="en-US" sz="1200" b="0" i="0" kern="1200" dirty="0" err="1" smtClean="0">
                <a:solidFill>
                  <a:schemeClr val="tx1"/>
                </a:solidFill>
                <a:latin typeface="+mn-lt"/>
                <a:ea typeface="+mn-ea"/>
                <a:cs typeface="+mn-cs"/>
              </a:rPr>
              <a:t>user_controllers.rb</a:t>
            </a:r>
            <a:endParaRPr lang="en-US" dirty="0"/>
          </a:p>
        </p:txBody>
      </p:sp>
      <p:sp>
        <p:nvSpPr>
          <p:cNvPr id="4" name="Slide Number Placeholder 3"/>
          <p:cNvSpPr>
            <a:spLocks noGrp="1"/>
          </p:cNvSpPr>
          <p:nvPr>
            <p:ph type="sldNum" sz="quarter" idx="10"/>
          </p:nvPr>
        </p:nvSpPr>
        <p:spPr/>
        <p:txBody>
          <a:bodyPr/>
          <a:lstStyle/>
          <a:p>
            <a:fld id="{DE681BF7-426A-4D4B-9385-6520D3CA1CEE}" type="slidenum">
              <a:rPr lang="en-US" smtClean="0"/>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expectation is that you have</a:t>
            </a:r>
            <a:endParaRPr lang="en-US" dirty="0"/>
          </a:p>
        </p:txBody>
      </p:sp>
      <p:sp>
        <p:nvSpPr>
          <p:cNvPr id="4" name="Slide Number Placeholder 3"/>
          <p:cNvSpPr>
            <a:spLocks noGrp="1"/>
          </p:cNvSpPr>
          <p:nvPr>
            <p:ph type="sldNum" sz="quarter" idx="10"/>
          </p:nvPr>
        </p:nvSpPr>
        <p:spPr/>
        <p:txBody>
          <a:bodyPr/>
          <a:lstStyle/>
          <a:p>
            <a:fld id="{DE681BF7-426A-4D4B-9385-6520D3CA1CEE}" type="slidenum">
              <a:rPr lang="en-US" smtClean="0"/>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it is again</a:t>
            </a:r>
            <a:endParaRPr lang="en-US" dirty="0"/>
          </a:p>
        </p:txBody>
      </p:sp>
      <p:sp>
        <p:nvSpPr>
          <p:cNvPr id="4" name="Slide Number Placeholder 3"/>
          <p:cNvSpPr>
            <a:spLocks noGrp="1"/>
          </p:cNvSpPr>
          <p:nvPr>
            <p:ph type="sldNum" sz="quarter" idx="10"/>
          </p:nvPr>
        </p:nvSpPr>
        <p:spPr/>
        <p:txBody>
          <a:bodyPr/>
          <a:lstStyle/>
          <a:p>
            <a:fld id="{DE681BF7-426A-4D4B-9385-6520D3CA1CEE}" type="slidenum">
              <a:rPr lang="en-US" smtClean="0"/>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Demo: app/views/user/</a:t>
            </a:r>
            <a:r>
              <a:rPr lang="en-US" dirty="0" err="1" smtClean="0"/>
              <a:t>index.html.erb</a:t>
            </a:r>
            <a:endParaRPr lang="en-US" dirty="0" smtClean="0"/>
          </a:p>
        </p:txBody>
      </p:sp>
      <p:sp>
        <p:nvSpPr>
          <p:cNvPr id="4" name="Slide Number Placeholder 3"/>
          <p:cNvSpPr>
            <a:spLocks noGrp="1"/>
          </p:cNvSpPr>
          <p:nvPr>
            <p:ph type="sldNum" sz="quarter" idx="10"/>
          </p:nvPr>
        </p:nvSpPr>
        <p:spPr/>
        <p:txBody>
          <a:bodyPr/>
          <a:lstStyle/>
          <a:p>
            <a:fld id="{DE681BF7-426A-4D4B-9385-6520D3CA1CEE}" type="slidenum">
              <a:rPr lang="en-US" smtClean="0"/>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E681BF7-426A-4D4B-9385-6520D3CA1CEE}" type="slidenum">
              <a:rPr lang="en-US" smtClean="0"/>
              <a:pPr/>
              <a:t>20</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E681BF7-426A-4D4B-9385-6520D3CA1CEE}" type="slidenum">
              <a:rPr lang="en-US" smtClean="0"/>
              <a:pPr/>
              <a:t>21</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E681BF7-426A-4D4B-9385-6520D3CA1CEE}" type="slidenum">
              <a:rPr lang="en-US" smtClean="0"/>
              <a:pPr/>
              <a:t>22</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E681BF7-426A-4D4B-9385-6520D3CA1CEE}" type="slidenum">
              <a:rPr lang="en-US" smtClean="0"/>
              <a:pPr/>
              <a:t>23</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E681BF7-426A-4D4B-9385-6520D3CA1CEE}" type="slidenum">
              <a:rPr lang="en-US" smtClean="0"/>
              <a:pPr/>
              <a:t>24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other frameworks, you might have to CONFIGURE the system to hook up these associations</a:t>
            </a:r>
            <a:r>
              <a:rPr lang="en-US" baseline="0" dirty="0" smtClean="0"/>
              <a:t> between objects and data. Rails does this for you automatically.</a:t>
            </a:r>
          </a:p>
          <a:p>
            <a:endParaRPr lang="en-US" baseline="0" dirty="0" smtClean="0"/>
          </a:p>
          <a:p>
            <a:r>
              <a:rPr lang="en-US" baseline="0" dirty="0" smtClean="0"/>
              <a:t>However, can be confusing to beginners. Hard to remember which variables are automatically defined and what they’re called. Can be hard to look under the hood.</a:t>
            </a:r>
            <a:endParaRPr lang="en-US" dirty="0"/>
          </a:p>
        </p:txBody>
      </p:sp>
      <p:sp>
        <p:nvSpPr>
          <p:cNvPr id="4" name="Slide Number Placeholder 3"/>
          <p:cNvSpPr>
            <a:spLocks noGrp="1"/>
          </p:cNvSpPr>
          <p:nvPr>
            <p:ph type="sldNum" sz="quarter" idx="10"/>
          </p:nvPr>
        </p:nvSpPr>
        <p:spPr/>
        <p:txBody>
          <a:bodyPr/>
          <a:lstStyle/>
          <a:p>
            <a:fld id="{DE681BF7-426A-4D4B-9385-6520D3CA1CEE}" type="slidenum">
              <a:rPr lang="en-US" smtClean="0"/>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Demo: </a:t>
            </a:r>
            <a:r>
              <a:rPr lang="en-US" dirty="0" err="1" smtClean="0"/>
              <a:t>config</a:t>
            </a:r>
            <a:r>
              <a:rPr lang="en-US" dirty="0" smtClean="0"/>
              <a:t>/</a:t>
            </a:r>
            <a:r>
              <a:rPr lang="en-US" dirty="0" err="1" smtClean="0"/>
              <a:t>routes.rb</a:t>
            </a:r>
            <a:endParaRPr lang="en-US" dirty="0" smtClean="0"/>
          </a:p>
          <a:p>
            <a:r>
              <a:rPr lang="en-US" dirty="0" smtClean="0"/>
              <a:t>Demo: app/controllers/</a:t>
            </a:r>
            <a:r>
              <a:rPr lang="en-US" dirty="0" err="1" smtClean="0"/>
              <a:t>static_page_controller</a:t>
            </a:r>
            <a:endParaRPr lang="en-US" dirty="0" smtClean="0"/>
          </a:p>
          <a:p>
            <a:r>
              <a:rPr lang="en-US" dirty="0" smtClean="0"/>
              <a:t>Demo:</a:t>
            </a:r>
            <a:r>
              <a:rPr lang="en-US" baseline="0" dirty="0" smtClean="0"/>
              <a:t> app/views/</a:t>
            </a:r>
            <a:r>
              <a:rPr lang="en-US" baseline="0" dirty="0" err="1" smtClean="0"/>
              <a:t>static_pages</a:t>
            </a:r>
            <a:r>
              <a:rPr lang="en-US" baseline="0" dirty="0" smtClean="0"/>
              <a:t>/</a:t>
            </a:r>
            <a:r>
              <a:rPr lang="en-US" baseline="0" dirty="0" err="1" smtClean="0"/>
              <a:t>home.html.erb</a:t>
            </a:r>
            <a:endParaRPr lang="en-US" dirty="0"/>
          </a:p>
        </p:txBody>
      </p:sp>
      <p:sp>
        <p:nvSpPr>
          <p:cNvPr id="4" name="Slide Number Placeholder 3"/>
          <p:cNvSpPr>
            <a:spLocks noGrp="1"/>
          </p:cNvSpPr>
          <p:nvPr>
            <p:ph type="sldNum" sz="quarter" idx="10"/>
          </p:nvPr>
        </p:nvSpPr>
        <p:spPr/>
        <p:txBody>
          <a:bodyPr/>
          <a:lstStyle/>
          <a:p>
            <a:fld id="{DE681BF7-426A-4D4B-9385-6520D3CA1CEE}" type="slidenum">
              <a:rPr lang="en-US" smtClean="0"/>
              <a:pPr/>
              <a:t>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Gems are little packages you can install</a:t>
            </a:r>
          </a:p>
          <a:p>
            <a:r>
              <a:rPr lang="en-US" dirty="0" smtClean="0"/>
              <a:t>TDD = Test Driven</a:t>
            </a:r>
            <a:r>
              <a:rPr lang="en-US" baseline="0" dirty="0" smtClean="0"/>
              <a:t> Development, something we won’t have time for today</a:t>
            </a:r>
            <a:endParaRPr lang="en-US" dirty="0"/>
          </a:p>
        </p:txBody>
      </p:sp>
      <p:sp>
        <p:nvSpPr>
          <p:cNvPr id="4" name="Slide Number Placeholder 3"/>
          <p:cNvSpPr>
            <a:spLocks noGrp="1"/>
          </p:cNvSpPr>
          <p:nvPr>
            <p:ph type="sldNum" sz="quarter" idx="10"/>
          </p:nvPr>
        </p:nvSpPr>
        <p:spPr/>
        <p:txBody>
          <a:bodyPr/>
          <a:lstStyle/>
          <a:p>
            <a:fld id="{DE681BF7-426A-4D4B-9385-6520D3CA1CEE}"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E681BF7-426A-4D4B-9385-6520D3CA1CEE}"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E681BF7-426A-4D4B-9385-6520D3CA1CEE}"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DRY – “Don’t Repeat Yourself” – suggests that writing the same code over and over again is a bad thing.</a:t>
            </a:r>
          </a:p>
          <a:p>
            <a:r>
              <a:rPr lang="en-US" sz="1200" b="0" i="0" kern="1200" dirty="0" smtClean="0">
                <a:solidFill>
                  <a:schemeClr val="tx1"/>
                </a:solidFill>
                <a:latin typeface="+mn-lt"/>
                <a:ea typeface="+mn-ea"/>
                <a:cs typeface="+mn-cs"/>
              </a:rPr>
              <a:t>Convention Over Configuration – means that Rails makes assumptions about what you want to do and how you’re going to do it, rather than requiring you to specify every little thing through endless configuration files.</a:t>
            </a:r>
          </a:p>
          <a:p>
            <a:r>
              <a:rPr lang="en-US" sz="1200" b="0" i="0" kern="1200" dirty="0" smtClean="0">
                <a:solidFill>
                  <a:schemeClr val="tx1"/>
                </a:solidFill>
                <a:latin typeface="+mn-lt"/>
                <a:ea typeface="+mn-ea"/>
                <a:cs typeface="+mn-cs"/>
              </a:rPr>
              <a:t>REST is the best pattern for web applications – organizing your application around resources and standard HTTP verbs is the fastest way to go.</a:t>
            </a:r>
            <a:endParaRPr lang="en-US" sz="1200" b="0" i="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E681BF7-426A-4D4B-9385-6520D3CA1CEE}"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E681BF7-426A-4D4B-9385-6520D3CA1CEE}"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b="0" i="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E681BF7-426A-4D4B-9385-6520D3CA1CEE}"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a</a:t>
            </a:r>
            <a:r>
              <a:rPr lang="en-US" baseline="0" dirty="0" smtClean="0"/>
              <a:t> model is related to a table, the table’s name will be “</a:t>
            </a:r>
            <a:r>
              <a:rPr lang="en-US" baseline="0" dirty="0" err="1" smtClean="0"/>
              <a:t>line</a:t>
            </a:r>
            <a:r>
              <a:rPr lang="en-US" dirty="0" err="1" smtClean="0"/>
              <a:t>Demo</a:t>
            </a:r>
            <a:r>
              <a:rPr lang="en-US" dirty="0" smtClean="0"/>
              <a:t>: app/model/</a:t>
            </a:r>
            <a:r>
              <a:rPr lang="en-US" dirty="0" err="1" smtClean="0"/>
              <a:t>user.rb</a:t>
            </a:r>
            <a:r>
              <a:rPr lang="en-US" baseline="0" dirty="0" err="1" smtClean="0"/>
              <a:t>_items</a:t>
            </a:r>
            <a:r>
              <a:rPr lang="en-US" baseline="0" dirty="0" smtClean="0"/>
              <a:t>” for model </a:t>
            </a:r>
            <a:r>
              <a:rPr lang="en-US" baseline="0" dirty="0" err="1" smtClean="0"/>
              <a:t>LineItem</a:t>
            </a:r>
            <a:r>
              <a:rPr lang="en-US" baseline="0" dirty="0" smtClean="0"/>
              <a:t>, for example.</a:t>
            </a:r>
          </a:p>
        </p:txBody>
      </p:sp>
      <p:sp>
        <p:nvSpPr>
          <p:cNvPr id="4" name="Slide Number Placeholder 3"/>
          <p:cNvSpPr>
            <a:spLocks noGrp="1"/>
          </p:cNvSpPr>
          <p:nvPr>
            <p:ph type="sldNum" sz="quarter" idx="10"/>
          </p:nvPr>
        </p:nvSpPr>
        <p:spPr/>
        <p:txBody>
          <a:bodyPr/>
          <a:lstStyle/>
          <a:p>
            <a:fld id="{DE681BF7-426A-4D4B-9385-6520D3CA1CEE}"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9/30/2015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9/30/2015</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9/30/2015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9/30/2015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9/30/2015</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9/30/2015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81" r:id="rId1"/>
    <p:sldLayoutId id="2147484082" r:id="rId2"/>
    <p:sldLayoutId id="2147484083" r:id="rId3"/>
    <p:sldLayoutId id="2147484084" r:id="rId4"/>
    <p:sldLayoutId id="2147484085" r:id="rId5"/>
    <p:sldLayoutId id="2147484086" r:id="rId6"/>
    <p:sldLayoutId id="2147484087" r:id="rId7"/>
    <p:sldLayoutId id="2147484088" r:id="rId8"/>
    <p:sldLayoutId id="2147484089" r:id="rId9"/>
    <p:sldLayoutId id="2147484090" r:id="rId10"/>
    <p:sldLayoutId id="214748409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rubyonrails.org/download/"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github.com/MarkAZhang/sample_ap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685800"/>
            <a:ext cx="4953000" cy="1828800"/>
          </a:xfrm>
        </p:spPr>
        <p:txBody>
          <a:bodyPr>
            <a:normAutofit/>
          </a:bodyPr>
          <a:lstStyle/>
          <a:p>
            <a:pPr algn="ctr"/>
            <a:r>
              <a:rPr lang="en-US" dirty="0" smtClean="0">
                <a:solidFill>
                  <a:schemeClr val="bg1"/>
                </a:solidFill>
              </a:rPr>
              <a:t/>
            </a:r>
            <a:br>
              <a:rPr lang="en-US" dirty="0" smtClean="0">
                <a:solidFill>
                  <a:schemeClr val="bg1"/>
                </a:solidFill>
              </a:rPr>
            </a:br>
            <a:r>
              <a:rPr lang="en-US" dirty="0" smtClean="0">
                <a:solidFill>
                  <a:schemeClr val="bg1"/>
                </a:solidFill>
              </a:rPr>
              <a:t>Ruby on Rails</a:t>
            </a:r>
            <a:endParaRPr lang="en-US" dirty="0">
              <a:solidFill>
                <a:schemeClr val="bg1"/>
              </a:solidFill>
            </a:endParaRPr>
          </a:p>
        </p:txBody>
      </p:sp>
      <p:pic>
        <p:nvPicPr>
          <p:cNvPr id="6"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3895725"/>
            <a:ext cx="2114550" cy="2114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10" descr="http://upload.wikimedia.org/wikipedia/en/thumb/e/e9/Ruby_on_Rails.svg/791px-Ruby_on_Rails.sv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1828800"/>
            <a:ext cx="1982788" cy="2568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Model-View-Controller Paradigm</a:t>
            </a:r>
            <a:endParaRPr lang="en-US" dirty="0">
              <a:solidFill>
                <a:schemeClr val="tx1"/>
              </a:solidFill>
            </a:endParaRPr>
          </a:p>
        </p:txBody>
      </p:sp>
      <p:sp>
        <p:nvSpPr>
          <p:cNvPr id="3" name="Content Placeholder 2"/>
          <p:cNvSpPr>
            <a:spLocks noGrp="1"/>
          </p:cNvSpPr>
          <p:nvPr>
            <p:ph sz="quarter" idx="1"/>
          </p:nvPr>
        </p:nvSpPr>
        <p:spPr/>
        <p:txBody>
          <a:bodyPr/>
          <a:lstStyle/>
          <a:p>
            <a:r>
              <a:rPr lang="en-US" sz="3200" dirty="0" smtClean="0"/>
              <a:t>A way of organizing a software system</a:t>
            </a:r>
            <a:br>
              <a:rPr lang="en-US" sz="3200" dirty="0" smtClean="0"/>
            </a:br>
            <a:endParaRPr lang="en-US" sz="3200" dirty="0" smtClean="0"/>
          </a:p>
          <a:p>
            <a:r>
              <a:rPr lang="en-US" sz="3200" dirty="0" smtClean="0"/>
              <a:t>Benefits:</a:t>
            </a:r>
          </a:p>
          <a:p>
            <a:pPr lvl="1"/>
            <a:r>
              <a:rPr lang="en-US" dirty="0" smtClean="0"/>
              <a:t>Isolation of business logic from the user interface</a:t>
            </a:r>
          </a:p>
          <a:p>
            <a:pPr lvl="1"/>
            <a:r>
              <a:rPr lang="en-US" dirty="0" smtClean="0"/>
              <a:t>Code Reusability</a:t>
            </a:r>
          </a:p>
          <a:p>
            <a:pPr lvl="1"/>
            <a:r>
              <a:rPr lang="en-US" dirty="0" smtClean="0"/>
              <a:t>Making it clear where different types of code belong for easier maintenance</a:t>
            </a:r>
          </a:p>
          <a:p>
            <a:pPr lvl="1"/>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ramsharma2k5.files.wordpress.com/2007/10/mvc.png"/>
          <p:cNvPicPr>
            <a:picLocks noChangeAspect="1" noChangeArrowheads="1"/>
          </p:cNvPicPr>
          <p:nvPr/>
        </p:nvPicPr>
        <p:blipFill>
          <a:blip r:embed="rId3" cstate="print"/>
          <a:srcRect/>
          <a:stretch>
            <a:fillRect/>
          </a:stretch>
        </p:blipFill>
        <p:spPr bwMode="auto">
          <a:xfrm>
            <a:off x="304800" y="228600"/>
            <a:ext cx="8763000" cy="3505200"/>
          </a:xfrm>
          <a:prstGeom prst="rect">
            <a:avLst/>
          </a:prstGeom>
          <a:noFill/>
        </p:spPr>
      </p:pic>
      <p:sp>
        <p:nvSpPr>
          <p:cNvPr id="2" name="Title 1"/>
          <p:cNvSpPr>
            <a:spLocks noGrp="1"/>
          </p:cNvSpPr>
          <p:nvPr>
            <p:ph type="title"/>
          </p:nvPr>
        </p:nvSpPr>
        <p:spPr>
          <a:xfrm>
            <a:off x="381000" y="-228600"/>
            <a:ext cx="7772400" cy="1143000"/>
          </a:xfrm>
        </p:spPr>
        <p:txBody>
          <a:bodyPr/>
          <a:lstStyle/>
          <a:p>
            <a:r>
              <a:rPr lang="en-US" dirty="0" smtClean="0">
                <a:solidFill>
                  <a:schemeClr val="tx1"/>
                </a:solidFill>
              </a:rPr>
              <a:t>MVC</a:t>
            </a:r>
            <a:endParaRPr lang="en-US" dirty="0">
              <a:solidFill>
                <a:schemeClr val="tx1"/>
              </a:solidFill>
            </a:endParaRPr>
          </a:p>
        </p:txBody>
      </p:sp>
      <p:sp>
        <p:nvSpPr>
          <p:cNvPr id="3" name="Content Placeholder 2"/>
          <p:cNvSpPr>
            <a:spLocks noGrp="1"/>
          </p:cNvSpPr>
          <p:nvPr>
            <p:ph sz="quarter" idx="1"/>
          </p:nvPr>
        </p:nvSpPr>
        <p:spPr>
          <a:xfrm>
            <a:off x="914400" y="4038600"/>
            <a:ext cx="7772400" cy="1981200"/>
          </a:xfrm>
        </p:spPr>
        <p:txBody>
          <a:bodyPr>
            <a:normAutofit fontScale="70000" lnSpcReduction="20000"/>
          </a:bodyPr>
          <a:lstStyle/>
          <a:p>
            <a:r>
              <a:rPr lang="en-US" sz="2800" b="1" dirty="0"/>
              <a:t>Model</a:t>
            </a:r>
            <a:r>
              <a:rPr lang="en-US" sz="2800" dirty="0"/>
              <a:t> - the information (data) of the application and the rules to manipulate that data. Business logic </a:t>
            </a:r>
            <a:endParaRPr lang="en-US" sz="2800" dirty="0" smtClean="0"/>
          </a:p>
          <a:p>
            <a:r>
              <a:rPr lang="en-US" sz="2800" b="1" dirty="0" smtClean="0"/>
              <a:t>View</a:t>
            </a:r>
            <a:r>
              <a:rPr lang="en-US" sz="2800" dirty="0" smtClean="0"/>
              <a:t> </a:t>
            </a:r>
            <a:r>
              <a:rPr lang="en-US" sz="2800" dirty="0"/>
              <a:t>– takes data and displays it</a:t>
            </a:r>
          </a:p>
          <a:p>
            <a:r>
              <a:rPr lang="en-US" sz="2800" b="1" dirty="0"/>
              <a:t>Controller</a:t>
            </a:r>
            <a:r>
              <a:rPr lang="en-US" sz="2800" dirty="0"/>
              <a:t> – the glue between the model and controller. </a:t>
            </a:r>
            <a:r>
              <a:rPr lang="en-US" sz="2800" b="1" dirty="0">
                <a:solidFill>
                  <a:srgbClr val="C00000"/>
                </a:solidFill>
              </a:rPr>
              <a:t>In Rails, they’re responsible for processing the incoming requests from the web browser, interrogating the models for data, and passing that data on to the views for presentation.</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Models</a:t>
            </a:r>
            <a:endParaRPr lang="en-US" dirty="0">
              <a:solidFill>
                <a:schemeClr val="tx1"/>
              </a:solidFill>
            </a:endParaRPr>
          </a:p>
        </p:txBody>
      </p:sp>
      <p:sp>
        <p:nvSpPr>
          <p:cNvPr id="3" name="Content Placeholder 2"/>
          <p:cNvSpPr>
            <a:spLocks noGrp="1"/>
          </p:cNvSpPr>
          <p:nvPr>
            <p:ph sz="quarter" idx="1"/>
          </p:nvPr>
        </p:nvSpPr>
        <p:spPr>
          <a:xfrm>
            <a:off x="914400" y="1447800"/>
            <a:ext cx="7772400" cy="4953000"/>
          </a:xfrm>
        </p:spPr>
        <p:txBody>
          <a:bodyPr>
            <a:normAutofit lnSpcReduction="10000"/>
          </a:bodyPr>
          <a:lstStyle/>
          <a:p>
            <a:r>
              <a:rPr lang="en-US" sz="3200" dirty="0" smtClean="0"/>
              <a:t>the information (data) of the application and the rules to manipulate that data. Business logic should be concentrated here.</a:t>
            </a:r>
          </a:p>
          <a:p>
            <a:r>
              <a:rPr lang="en-US" sz="3200" dirty="0" smtClean="0"/>
              <a:t>Models are usually related to tables in a database.</a:t>
            </a:r>
          </a:p>
          <a:p>
            <a:pPr lvl="1"/>
            <a:r>
              <a:rPr lang="en-US" dirty="0" smtClean="0"/>
              <a:t>Model’s attributes are “columns”.</a:t>
            </a:r>
          </a:p>
          <a:p>
            <a:pPr lvl="1"/>
            <a:r>
              <a:rPr lang="en-US" dirty="0" smtClean="0"/>
              <a:t>But not always.</a:t>
            </a:r>
          </a:p>
          <a:p>
            <a:pPr lvl="1"/>
            <a:r>
              <a:rPr lang="en-US" dirty="0" smtClean="0"/>
              <a:t>Models that are not related to database tables are transient.</a:t>
            </a:r>
          </a:p>
          <a:p>
            <a:pPr lvl="1"/>
            <a:endParaRPr lang="en-US" dirty="0"/>
          </a:p>
          <a:p>
            <a:r>
              <a:rPr lang="en-US" dirty="0"/>
              <a:t>EXAMPLE: If a model is related to a table, the table’s name will be “</a:t>
            </a:r>
            <a:r>
              <a:rPr lang="en-US" dirty="0" err="1"/>
              <a:t>line_items</a:t>
            </a:r>
            <a:r>
              <a:rPr lang="en-US" dirty="0"/>
              <a:t>” for model </a:t>
            </a:r>
            <a:r>
              <a:rPr lang="en-US" dirty="0" err="1"/>
              <a:t>LineItem</a:t>
            </a:r>
            <a:r>
              <a:rPr lang="en-US" dirty="0"/>
              <a:t>, for example</a:t>
            </a:r>
            <a:r>
              <a:rPr lang="en-US" dirty="0" smtClean="0"/>
              <a:t>.</a:t>
            </a:r>
            <a:br>
              <a:rPr lang="en-US" dirty="0" smtClean="0"/>
            </a:br>
            <a:r>
              <a:rPr lang="en-US" dirty="0" smtClean="0"/>
              <a:t>Demo: app/model/</a:t>
            </a:r>
            <a:r>
              <a:rPr lang="en-US" dirty="0" err="1" smtClean="0"/>
              <a:t>user.rb</a:t>
            </a:r>
            <a:endParaRPr lang="en-US" dirty="0"/>
          </a:p>
          <a:p>
            <a:endParaRPr lang="en-US" dirty="0"/>
          </a:p>
          <a:p>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Models</a:t>
            </a:r>
            <a:endParaRPr lang="en-US" dirty="0">
              <a:solidFill>
                <a:schemeClr val="tx1"/>
              </a:solidFill>
            </a:endParaRPr>
          </a:p>
        </p:txBody>
      </p:sp>
      <p:sp>
        <p:nvSpPr>
          <p:cNvPr id="3" name="Content Placeholder 2"/>
          <p:cNvSpPr>
            <a:spLocks noGrp="1"/>
          </p:cNvSpPr>
          <p:nvPr>
            <p:ph sz="quarter" idx="1"/>
          </p:nvPr>
        </p:nvSpPr>
        <p:spPr>
          <a:xfrm>
            <a:off x="914400" y="1447800"/>
            <a:ext cx="7772400" cy="5105400"/>
          </a:xfrm>
        </p:spPr>
        <p:txBody>
          <a:bodyPr>
            <a:normAutofit fontScale="92500" lnSpcReduction="10000"/>
          </a:bodyPr>
          <a:lstStyle/>
          <a:p>
            <a:r>
              <a:rPr lang="en-US" sz="3200" dirty="0" smtClean="0"/>
              <a:t>Use interactive “rails console” to play with your models (and even modify your database)</a:t>
            </a:r>
          </a:p>
          <a:p>
            <a:r>
              <a:rPr lang="en-US" sz="3200" dirty="0" smtClean="0"/>
              <a:t>Can also access the methods in your controllers (next slide)</a:t>
            </a:r>
          </a:p>
          <a:p>
            <a:endParaRPr lang="en-US" sz="3200" dirty="0" smtClean="0"/>
          </a:p>
          <a:p>
            <a:r>
              <a:rPr lang="en-US" sz="3200" dirty="0" smtClean="0"/>
              <a:t>Examples of methods on models:</a:t>
            </a:r>
          </a:p>
          <a:p>
            <a:pPr lvl="1"/>
            <a:r>
              <a:rPr lang="en-US" dirty="0" err="1" smtClean="0"/>
              <a:t>david</a:t>
            </a:r>
            <a:r>
              <a:rPr lang="en-US" dirty="0" smtClean="0"/>
              <a:t> = </a:t>
            </a:r>
            <a:r>
              <a:rPr lang="en-US" dirty="0" err="1" smtClean="0"/>
              <a:t>User.find_by_name</a:t>
            </a:r>
            <a:r>
              <a:rPr lang="en-US" dirty="0" smtClean="0"/>
              <a:t>('David')</a:t>
            </a:r>
          </a:p>
          <a:p>
            <a:pPr lvl="1"/>
            <a:r>
              <a:rPr lang="en-US" dirty="0" smtClean="0"/>
              <a:t>users = </a:t>
            </a:r>
            <a:r>
              <a:rPr lang="en-US" dirty="0" err="1" smtClean="0"/>
              <a:t>User.where</a:t>
            </a:r>
            <a:r>
              <a:rPr lang="en-US" dirty="0" smtClean="0"/>
              <a:t>(name: 'David', occupation: 'Code Artist').order('</a:t>
            </a:r>
            <a:r>
              <a:rPr lang="en-US" dirty="0" err="1" smtClean="0"/>
              <a:t>created_at</a:t>
            </a:r>
            <a:r>
              <a:rPr lang="en-US" dirty="0" smtClean="0"/>
              <a:t> DESC')</a:t>
            </a:r>
          </a:p>
          <a:p>
            <a:pPr lvl="1"/>
            <a:r>
              <a:rPr lang="en-US" dirty="0" err="1" smtClean="0"/>
              <a:t>user.update</a:t>
            </a:r>
            <a:r>
              <a:rPr lang="en-US" dirty="0" smtClean="0"/>
              <a:t>(name: 'Dave')</a:t>
            </a:r>
          </a:p>
          <a:p>
            <a:pPr lvl="1"/>
            <a:r>
              <a:rPr lang="en-US" dirty="0" smtClean="0"/>
              <a:t>More:   </a:t>
            </a:r>
          </a:p>
          <a:p>
            <a:pPr lvl="2"/>
            <a:r>
              <a:rPr lang="en-US" dirty="0" err="1" smtClean="0"/>
              <a:t>User.new</a:t>
            </a:r>
            <a:r>
              <a:rPr lang="en-US" dirty="0"/>
              <a:t>, </a:t>
            </a:r>
            <a:r>
              <a:rPr lang="en-US" dirty="0" err="1"/>
              <a:t>User.save</a:t>
            </a:r>
            <a:r>
              <a:rPr lang="en-US" dirty="0"/>
              <a:t>, </a:t>
            </a:r>
            <a:r>
              <a:rPr lang="en-US" dirty="0" err="1"/>
              <a:t>User.create</a:t>
            </a:r>
            <a:r>
              <a:rPr lang="en-US" dirty="0"/>
              <a:t>, </a:t>
            </a:r>
            <a:r>
              <a:rPr lang="en-US" dirty="0" err="1"/>
              <a:t>User.first</a:t>
            </a:r>
            <a:r>
              <a:rPr lang="en-US" dirty="0"/>
              <a:t>, </a:t>
            </a:r>
            <a:r>
              <a:rPr lang="en-US" dirty="0" err="1"/>
              <a:t>User.all</a:t>
            </a:r>
            <a:r>
              <a:rPr lang="en-US" dirty="0"/>
              <a:t>, </a:t>
            </a:r>
            <a:r>
              <a:rPr lang="en-US" dirty="0" err="1"/>
              <a:t>User.destroy</a:t>
            </a:r>
            <a:endParaRPr lang="en-US" dirty="0"/>
          </a:p>
          <a:p>
            <a:pPr marL="320040" lvl="1" indent="0">
              <a:buNone/>
            </a:pPr>
            <a:endParaRPr lang="en-US" dirty="0" smtClean="0"/>
          </a:p>
          <a:p>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ramsharma2k5.files.wordpress.com/2007/10/mvc.png"/>
          <p:cNvPicPr>
            <a:picLocks noChangeAspect="1" noChangeArrowheads="1"/>
          </p:cNvPicPr>
          <p:nvPr/>
        </p:nvPicPr>
        <p:blipFill>
          <a:blip r:embed="rId3" cstate="print"/>
          <a:srcRect/>
          <a:stretch>
            <a:fillRect/>
          </a:stretch>
        </p:blipFill>
        <p:spPr bwMode="auto">
          <a:xfrm>
            <a:off x="228600" y="3376246"/>
            <a:ext cx="8763000" cy="3505200"/>
          </a:xfrm>
          <a:prstGeom prst="rect">
            <a:avLst/>
          </a:prstGeom>
          <a:noFill/>
        </p:spPr>
      </p:pic>
      <p:sp>
        <p:nvSpPr>
          <p:cNvPr id="2" name="Title 1"/>
          <p:cNvSpPr>
            <a:spLocks noGrp="1"/>
          </p:cNvSpPr>
          <p:nvPr>
            <p:ph type="title"/>
          </p:nvPr>
        </p:nvSpPr>
        <p:spPr>
          <a:xfrm>
            <a:off x="914400" y="0"/>
            <a:ext cx="7772400" cy="1143000"/>
          </a:xfrm>
        </p:spPr>
        <p:txBody>
          <a:bodyPr/>
          <a:lstStyle/>
          <a:p>
            <a:r>
              <a:rPr lang="en-US" dirty="0" smtClean="0">
                <a:solidFill>
                  <a:schemeClr val="tx1"/>
                </a:solidFill>
              </a:rPr>
              <a:t>Controllers</a:t>
            </a:r>
            <a:endParaRPr lang="en-US" dirty="0">
              <a:solidFill>
                <a:schemeClr val="tx1"/>
              </a:solidFill>
            </a:endParaRPr>
          </a:p>
        </p:txBody>
      </p:sp>
      <p:sp>
        <p:nvSpPr>
          <p:cNvPr id="3" name="Content Placeholder 2"/>
          <p:cNvSpPr>
            <a:spLocks noGrp="1"/>
          </p:cNvSpPr>
          <p:nvPr>
            <p:ph sz="quarter" idx="1"/>
          </p:nvPr>
        </p:nvSpPr>
        <p:spPr>
          <a:xfrm>
            <a:off x="838200" y="1219200"/>
            <a:ext cx="7772400" cy="4572000"/>
          </a:xfrm>
        </p:spPr>
        <p:txBody>
          <a:bodyPr/>
          <a:lstStyle/>
          <a:p>
            <a:r>
              <a:rPr lang="en-US" sz="3200" dirty="0" smtClean="0"/>
              <a:t>Glue between model and view</a:t>
            </a:r>
          </a:p>
          <a:p>
            <a:r>
              <a:rPr lang="en-US" sz="2800" dirty="0"/>
              <a:t>responsible for processing the incoming requests from the web browser, interrogating the models for data, and passing that data on to the views for presentation.</a:t>
            </a:r>
          </a:p>
          <a:p>
            <a:r>
              <a:rPr lang="en-US" sz="2800" dirty="0"/>
              <a:t>Demo: app/controllers/</a:t>
            </a:r>
            <a:r>
              <a:rPr lang="en-US" sz="2800" dirty="0" err="1"/>
              <a:t>user_controllers.rb</a:t>
            </a:r>
            <a:endParaRPr lang="en-US"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Controllers</a:t>
            </a:r>
            <a:endParaRPr lang="en-US" dirty="0">
              <a:solidFill>
                <a:schemeClr val="tx1"/>
              </a:solidFill>
            </a:endParaRPr>
          </a:p>
        </p:txBody>
      </p:sp>
      <p:sp>
        <p:nvSpPr>
          <p:cNvPr id="3" name="Content Placeholder 2"/>
          <p:cNvSpPr>
            <a:spLocks noGrp="1"/>
          </p:cNvSpPr>
          <p:nvPr>
            <p:ph sz="quarter" idx="1"/>
          </p:nvPr>
        </p:nvSpPr>
        <p:spPr/>
        <p:txBody>
          <a:bodyPr/>
          <a:lstStyle/>
          <a:p>
            <a:r>
              <a:rPr lang="en-US" sz="3600" dirty="0" smtClean="0"/>
              <a:t>conform to REST</a:t>
            </a:r>
          </a:p>
          <a:p>
            <a:pPr lvl="1"/>
            <a:r>
              <a:rPr lang="en-US" dirty="0" smtClean="0"/>
              <a:t>The expectation is that each controller corresponds to a resource and each controller action corresponds to a </a:t>
            </a:r>
            <a:r>
              <a:rPr lang="en-US" dirty="0" err="1" smtClean="0"/>
              <a:t>RESTful</a:t>
            </a:r>
            <a:r>
              <a:rPr lang="en-US" dirty="0" smtClean="0"/>
              <a:t> action.</a:t>
            </a:r>
          </a:p>
          <a:p>
            <a:pPr lvl="1"/>
            <a:r>
              <a:rPr lang="en-US" dirty="0" smtClean="0"/>
              <a:t>To tweak, go to </a:t>
            </a:r>
            <a:r>
              <a:rPr lang="en-US" dirty="0" err="1" smtClean="0"/>
              <a:t>config</a:t>
            </a:r>
            <a:r>
              <a:rPr lang="en-US" dirty="0" smtClean="0"/>
              <a:t>/</a:t>
            </a:r>
            <a:r>
              <a:rPr lang="en-US" dirty="0" err="1" smtClean="0"/>
              <a:t>routes.rb</a:t>
            </a:r>
            <a:endParaRPr lang="en-US" dirty="0" smtClean="0"/>
          </a:p>
          <a:p>
            <a:pPr lvl="1"/>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chemeClr val="tx1"/>
                </a:solidFill>
              </a:rPr>
              <a:t>RESTful</a:t>
            </a:r>
            <a:r>
              <a:rPr lang="en-US" dirty="0" smtClean="0">
                <a:solidFill>
                  <a:schemeClr val="tx1"/>
                </a:solidFill>
              </a:rPr>
              <a:t> controller actions</a:t>
            </a:r>
            <a:endParaRPr lang="en-US" dirty="0">
              <a:solidFill>
                <a:schemeClr val="tx1"/>
              </a:solidFill>
            </a:endParaRPr>
          </a:p>
        </p:txBody>
      </p:sp>
      <p:pic>
        <p:nvPicPr>
          <p:cNvPr id="4" name="Picture 2"/>
          <p:cNvPicPr>
            <a:picLocks noChangeAspect="1" noChangeArrowheads="1"/>
          </p:cNvPicPr>
          <p:nvPr/>
        </p:nvPicPr>
        <p:blipFill>
          <a:blip r:embed="rId3" cstate="print"/>
          <a:srcRect/>
          <a:stretch>
            <a:fillRect/>
          </a:stretch>
        </p:blipFill>
        <p:spPr bwMode="auto">
          <a:xfrm>
            <a:off x="1219200" y="1566770"/>
            <a:ext cx="6922976" cy="4681629"/>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Views</a:t>
            </a:r>
            <a:endParaRPr lang="en-US" dirty="0">
              <a:solidFill>
                <a:schemeClr val="tx1"/>
              </a:solidFill>
            </a:endParaRPr>
          </a:p>
        </p:txBody>
      </p:sp>
      <p:sp>
        <p:nvSpPr>
          <p:cNvPr id="3" name="Content Placeholder 2"/>
          <p:cNvSpPr>
            <a:spLocks noGrp="1"/>
          </p:cNvSpPr>
          <p:nvPr>
            <p:ph sz="quarter" idx="1"/>
          </p:nvPr>
        </p:nvSpPr>
        <p:spPr/>
        <p:txBody>
          <a:bodyPr/>
          <a:lstStyle/>
          <a:p>
            <a:r>
              <a:rPr lang="en-US" sz="3600" dirty="0" smtClean="0"/>
              <a:t>the user interface of your application</a:t>
            </a:r>
          </a:p>
          <a:p>
            <a:r>
              <a:rPr lang="en-US" sz="3600" dirty="0" smtClean="0"/>
              <a:t>all code in views should deal with presentation of data.</a:t>
            </a:r>
          </a:p>
          <a:p>
            <a:r>
              <a:rPr lang="en-US" sz="3600" dirty="0" smtClean="0"/>
              <a:t>usually HTML with embedded Ruby</a:t>
            </a:r>
          </a:p>
          <a:p>
            <a:r>
              <a:rPr lang="en-US" sz="3600" dirty="0" smtClean="0"/>
              <a:t>Rails will automatically render a view at the end of a controller action.</a:t>
            </a:r>
          </a:p>
          <a:p>
            <a:pPr lvl="1"/>
            <a:r>
              <a:rPr lang="en-US" dirty="0" smtClean="0"/>
              <a:t>If action was “index”, Rails will render </a:t>
            </a:r>
            <a:r>
              <a:rPr lang="en-US" dirty="0" err="1" smtClean="0"/>
              <a:t>index.html.erb</a:t>
            </a:r>
            <a:endParaRPr lang="en-US" dirty="0" smtClean="0"/>
          </a:p>
          <a:p>
            <a:pPr lvl="1"/>
            <a:r>
              <a:rPr lang="en-US" dirty="0" smtClean="0"/>
              <a:t>Demo: app/views/user/</a:t>
            </a:r>
            <a:r>
              <a:rPr lang="en-US" dirty="0" err="1" smtClean="0"/>
              <a:t>index.html.erb</a:t>
            </a:r>
            <a:endParaRPr lang="en-US" dirty="0" smtClean="0"/>
          </a:p>
          <a:p>
            <a:pPr marL="320040" lvl="1" indent="0">
              <a:buNone/>
            </a:pPr>
            <a:endParaRPr lang="en-US" dirty="0" smtClean="0"/>
          </a:p>
          <a:p>
            <a:pPr lvl="1"/>
            <a:endParaRPr lang="en-US" dirty="0" smtClean="0"/>
          </a:p>
          <a:p>
            <a:pPr lvl="1"/>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Views</a:t>
            </a:r>
            <a:endParaRPr lang="en-US" dirty="0">
              <a:solidFill>
                <a:schemeClr val="tx1"/>
              </a:solidFill>
            </a:endParaRPr>
          </a:p>
        </p:txBody>
      </p:sp>
      <p:sp>
        <p:nvSpPr>
          <p:cNvPr id="3" name="Content Placeholder 2"/>
          <p:cNvSpPr>
            <a:spLocks noGrp="1"/>
          </p:cNvSpPr>
          <p:nvPr>
            <p:ph sz="quarter" idx="1"/>
          </p:nvPr>
        </p:nvSpPr>
        <p:spPr/>
        <p:txBody>
          <a:bodyPr/>
          <a:lstStyle/>
          <a:p>
            <a:r>
              <a:rPr lang="en-US" dirty="0" smtClean="0"/>
              <a:t>Additional organization to view files</a:t>
            </a:r>
          </a:p>
          <a:p>
            <a:pPr lvl="1"/>
            <a:r>
              <a:rPr lang="en-US" dirty="0" smtClean="0"/>
              <a:t>Layouts (</a:t>
            </a:r>
            <a:r>
              <a:rPr lang="en-US" dirty="0" err="1" smtClean="0"/>
              <a:t>application.html.erb</a:t>
            </a:r>
            <a:r>
              <a:rPr lang="en-US" dirty="0" smtClean="0"/>
              <a:t>)</a:t>
            </a:r>
          </a:p>
          <a:p>
            <a:pPr lvl="1"/>
            <a:r>
              <a:rPr lang="en-US" dirty="0" smtClean="0"/>
              <a:t>Partials (_</a:t>
            </a:r>
            <a:r>
              <a:rPr lang="en-US" dirty="0" err="1" smtClean="0"/>
              <a:t>header.html.erb</a:t>
            </a:r>
            <a:r>
              <a:rPr lang="en-US"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Rails tools</a:t>
            </a:r>
            <a:endParaRPr lang="en-US" dirty="0">
              <a:solidFill>
                <a:schemeClr val="tx1"/>
              </a:solidFill>
            </a:endParaRPr>
          </a:p>
        </p:txBody>
      </p:sp>
      <p:sp>
        <p:nvSpPr>
          <p:cNvPr id="3" name="Content Placeholder 2"/>
          <p:cNvSpPr>
            <a:spLocks noGrp="1"/>
          </p:cNvSpPr>
          <p:nvPr>
            <p:ph sz="quarter" idx="1"/>
          </p:nvPr>
        </p:nvSpPr>
        <p:spPr/>
        <p:txBody>
          <a:bodyPr/>
          <a:lstStyle/>
          <a:p>
            <a:r>
              <a:rPr lang="en-US" sz="3600" dirty="0" smtClean="0"/>
              <a:t>Rails comes with a ton of tools</a:t>
            </a:r>
          </a:p>
          <a:p>
            <a:pPr lvl="1"/>
            <a:r>
              <a:rPr lang="en-US" dirty="0" smtClean="0"/>
              <a:t>Manage your databases</a:t>
            </a:r>
          </a:p>
          <a:p>
            <a:pPr lvl="1"/>
            <a:r>
              <a:rPr lang="en-US" dirty="0" smtClean="0"/>
              <a:t>Generate boilerplate code</a:t>
            </a:r>
          </a:p>
          <a:p>
            <a:pPr marL="320040" lvl="1" indent="0">
              <a:buNone/>
            </a:pPr>
            <a:endParaRPr lang="en-US" dirty="0" smtClean="0"/>
          </a:p>
          <a:p>
            <a:r>
              <a:rPr lang="en-US" sz="3600" dirty="0" smtClean="0"/>
              <a:t>Generators</a:t>
            </a:r>
          </a:p>
          <a:p>
            <a:pPr lvl="1"/>
            <a:r>
              <a:rPr lang="en-US" dirty="0" smtClean="0"/>
              <a:t>rails generate controller Users new</a:t>
            </a:r>
          </a:p>
          <a:p>
            <a:pPr lvl="1"/>
            <a:r>
              <a:rPr lang="en-US" dirty="0" smtClean="0"/>
              <a:t>rails generate model User </a:t>
            </a:r>
            <a:r>
              <a:rPr lang="en-US" dirty="0" err="1" smtClean="0"/>
              <a:t>name:string</a:t>
            </a:r>
            <a:r>
              <a:rPr lang="en-US" dirty="0" smtClean="0"/>
              <a:t> </a:t>
            </a:r>
            <a:r>
              <a:rPr lang="en-US" dirty="0" err="1" smtClean="0"/>
              <a:t>email:string</a:t>
            </a:r>
            <a:endParaRPr lang="en-US" dirty="0" smtClean="0"/>
          </a:p>
          <a:p>
            <a:pPr lvl="1">
              <a:buNone/>
            </a:pPr>
            <a:endParaRPr lang="en-US" dirty="0" smtClean="0"/>
          </a:p>
          <a:p>
            <a:pPr lvl="1"/>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What is Ruby on Rails?</a:t>
            </a:r>
            <a:endParaRPr lang="en-US" dirty="0">
              <a:solidFill>
                <a:schemeClr val="tx1"/>
              </a:solidFill>
            </a:endParaRPr>
          </a:p>
        </p:txBody>
      </p:sp>
      <p:sp>
        <p:nvSpPr>
          <p:cNvPr id="3" name="Content Placeholder 2"/>
          <p:cNvSpPr>
            <a:spLocks noGrp="1"/>
          </p:cNvSpPr>
          <p:nvPr>
            <p:ph sz="quarter" idx="1"/>
          </p:nvPr>
        </p:nvSpPr>
        <p:spPr/>
        <p:txBody>
          <a:bodyPr/>
          <a:lstStyle/>
          <a:p>
            <a:r>
              <a:rPr lang="en-US" dirty="0" smtClean="0"/>
              <a:t>Ruby on Rails is an open source full-stack web framework.</a:t>
            </a:r>
          </a:p>
          <a:p>
            <a:r>
              <a:rPr lang="en-US" dirty="0" smtClean="0"/>
              <a:t>It is an alternative to PHP/</a:t>
            </a:r>
            <a:r>
              <a:rPr lang="en-US" dirty="0" err="1" smtClean="0"/>
              <a:t>MySQL</a:t>
            </a:r>
            <a:r>
              <a:rPr lang="en-US" dirty="0" smtClean="0"/>
              <a:t>.</a:t>
            </a:r>
          </a:p>
          <a:p>
            <a:r>
              <a:rPr lang="en-US" dirty="0" smtClean="0"/>
              <a:t>It can render templates, handle user authentication, has built-in database functionality, etc.</a:t>
            </a:r>
          </a:p>
          <a:p>
            <a:r>
              <a:rPr lang="en-US" dirty="0" smtClean="0"/>
              <a:t>Rails is a “ruby gem”  it is written in Ruby</a:t>
            </a:r>
          </a:p>
          <a:p>
            <a:pPr lvl="1"/>
            <a:r>
              <a:rPr lang="en-US" dirty="0" smtClean="0"/>
              <a:t>gem is a package in Ruby</a:t>
            </a:r>
          </a:p>
          <a:p>
            <a:pPr lvl="1"/>
            <a:r>
              <a:rPr lang="en-US" dirty="0" smtClean="0"/>
              <a:t>  (note    &gt; gem list --local       will list all the gems installed on your machine)</a:t>
            </a:r>
          </a:p>
          <a:p>
            <a:pPr lvl="1"/>
            <a:r>
              <a:rPr lang="en-US" dirty="0"/>
              <a:t> </a:t>
            </a:r>
            <a:r>
              <a:rPr lang="en-US" dirty="0" smtClean="0"/>
              <a:t>  (see current install but in past installed via  &gt; gem install rails)</a:t>
            </a:r>
          </a:p>
          <a:p>
            <a:endParaRPr lang="en-US"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rPr>
              <a:t>Structure of the Rails Project Directory</a:t>
            </a:r>
            <a:endParaRPr lang="en-US" dirty="0">
              <a:solidFill>
                <a:schemeClr val="tx1"/>
              </a:solidFill>
            </a:endParaRPr>
          </a:p>
        </p:txBody>
      </p:sp>
      <p:sp>
        <p:nvSpPr>
          <p:cNvPr id="3" name="Content Placeholder 2"/>
          <p:cNvSpPr>
            <a:spLocks noGrp="1"/>
          </p:cNvSpPr>
          <p:nvPr>
            <p:ph sz="quarter" idx="1"/>
          </p:nvPr>
        </p:nvSpPr>
        <p:spPr/>
        <p:txBody>
          <a:bodyPr/>
          <a:lstStyle/>
          <a:p>
            <a:r>
              <a:rPr lang="en-US" dirty="0" smtClean="0"/>
              <a:t>subset </a:t>
            </a:r>
            <a:r>
              <a:rPr lang="en-US" dirty="0"/>
              <a:t>of the most common directories. There’s also directories for tests, rails (rake) tasks, etc.</a:t>
            </a:r>
          </a:p>
          <a:p>
            <a:endParaRPr lang="en-US" dirty="0"/>
          </a:p>
        </p:txBody>
      </p:sp>
      <p:pic>
        <p:nvPicPr>
          <p:cNvPr id="36867" name="Picture 3"/>
          <p:cNvPicPr>
            <a:picLocks noChangeAspect="1" noChangeArrowheads="1"/>
          </p:cNvPicPr>
          <p:nvPr/>
        </p:nvPicPr>
        <p:blipFill>
          <a:blip r:embed="rId3" cstate="print"/>
          <a:srcRect/>
          <a:stretch>
            <a:fillRect/>
          </a:stretch>
        </p:blipFill>
        <p:spPr bwMode="auto">
          <a:xfrm>
            <a:off x="17585" y="2438400"/>
            <a:ext cx="9149535" cy="4419600"/>
          </a:xfrm>
          <a:prstGeom prst="rect">
            <a:avLst/>
          </a:prstGeom>
          <a:noFill/>
          <a:ln w="9525">
            <a:noFill/>
            <a:miter lim="800000"/>
            <a:headEnd/>
            <a:tailEnd/>
          </a:ln>
        </p:spPr>
      </p:pic>
      <p:sp>
        <p:nvSpPr>
          <p:cNvPr id="4" name="TextBox 3"/>
          <p:cNvSpPr txBox="1"/>
          <p:nvPr/>
        </p:nvSpPr>
        <p:spPr>
          <a:xfrm>
            <a:off x="7086599" y="2133600"/>
            <a:ext cx="1784463" cy="923330"/>
          </a:xfrm>
          <a:prstGeom prst="rect">
            <a:avLst/>
          </a:prstGeom>
          <a:solidFill>
            <a:srgbClr val="FFC000"/>
          </a:solidFill>
        </p:spPr>
        <p:txBody>
          <a:bodyPr wrap="none" rtlCol="0">
            <a:spAutoFit/>
          </a:bodyPr>
          <a:lstStyle/>
          <a:p>
            <a:r>
              <a:rPr lang="en-US" dirty="0" smtClean="0"/>
              <a:t>You will put</a:t>
            </a:r>
            <a:br>
              <a:rPr lang="en-US" dirty="0" smtClean="0"/>
            </a:br>
            <a:r>
              <a:rPr lang="en-US" dirty="0" smtClean="0"/>
              <a:t>a lot of the code in </a:t>
            </a:r>
            <a:br>
              <a:rPr lang="en-US" dirty="0" smtClean="0"/>
            </a:br>
            <a:r>
              <a:rPr lang="en-US" dirty="0" smtClean="0"/>
              <a:t>app/* directories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App Directory</a:t>
            </a:r>
            <a:endParaRPr lang="en-US" dirty="0">
              <a:solidFill>
                <a:schemeClr val="tx1"/>
              </a:solidFill>
            </a:endParaRPr>
          </a:p>
        </p:txBody>
      </p:sp>
      <p:sp>
        <p:nvSpPr>
          <p:cNvPr id="3" name="Content Placeholder 2"/>
          <p:cNvSpPr>
            <a:spLocks noGrp="1"/>
          </p:cNvSpPr>
          <p:nvPr>
            <p:ph sz="quarter" idx="1"/>
          </p:nvPr>
        </p:nvSpPr>
        <p:spPr/>
        <p:txBody>
          <a:bodyPr/>
          <a:lstStyle/>
          <a:p>
            <a:r>
              <a:rPr lang="en-US" dirty="0" smtClean="0"/>
              <a:t>Where you have most of your application code, like your </a:t>
            </a:r>
            <a:r>
              <a:rPr lang="en-US" b="1" dirty="0" smtClean="0">
                <a:solidFill>
                  <a:srgbClr val="00B050"/>
                </a:solidFill>
              </a:rPr>
              <a:t>Models, Views and Controllers</a:t>
            </a:r>
            <a:r>
              <a:rPr lang="en-US" dirty="0" smtClean="0"/>
              <a:t> (more about this in future lectures)</a:t>
            </a:r>
          </a:p>
          <a:p>
            <a:r>
              <a:rPr lang="en-US" dirty="0" smtClean="0"/>
              <a:t>app/</a:t>
            </a:r>
            <a:r>
              <a:rPr lang="en-US" dirty="0" err="1" smtClean="0"/>
              <a:t>assests</a:t>
            </a:r>
            <a:r>
              <a:rPr lang="en-US" dirty="0" smtClean="0"/>
              <a:t> = images, CSS, </a:t>
            </a:r>
            <a:r>
              <a:rPr lang="en-US" dirty="0" err="1" smtClean="0"/>
              <a:t>javascript</a:t>
            </a:r>
            <a:r>
              <a:rPr lang="en-US" dirty="0" smtClean="0"/>
              <a:t> files</a:t>
            </a:r>
            <a:endParaRPr lang="en-US" dirty="0"/>
          </a:p>
          <a:p>
            <a:endParaRPr lang="en-US" dirty="0"/>
          </a:p>
        </p:txBody>
      </p:sp>
      <p:pic>
        <p:nvPicPr>
          <p:cNvPr id="36867" name="Picture 3"/>
          <p:cNvPicPr>
            <a:picLocks noChangeAspect="1" noChangeArrowheads="1"/>
          </p:cNvPicPr>
          <p:nvPr/>
        </p:nvPicPr>
        <p:blipFill>
          <a:blip r:embed="rId3" cstate="print"/>
          <a:srcRect/>
          <a:stretch>
            <a:fillRect/>
          </a:stretch>
        </p:blipFill>
        <p:spPr bwMode="auto">
          <a:xfrm>
            <a:off x="2514600" y="3655728"/>
            <a:ext cx="6629400" cy="3202272"/>
          </a:xfrm>
          <a:prstGeom prst="rect">
            <a:avLst/>
          </a:prstGeom>
          <a:noFill/>
          <a:ln w="9525">
            <a:noFill/>
            <a:miter lim="800000"/>
            <a:headEnd/>
            <a:tailEnd/>
          </a:ln>
        </p:spPr>
      </p:pic>
      <p:sp>
        <p:nvSpPr>
          <p:cNvPr id="5" name="Oval 4"/>
          <p:cNvSpPr/>
          <p:nvPr/>
        </p:nvSpPr>
        <p:spPr>
          <a:xfrm>
            <a:off x="4191000" y="4191000"/>
            <a:ext cx="990600" cy="91440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262091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chemeClr val="tx1"/>
                </a:solidFill>
              </a:rPr>
              <a:t>Config</a:t>
            </a:r>
            <a:r>
              <a:rPr lang="en-US" dirty="0" smtClean="0">
                <a:solidFill>
                  <a:schemeClr val="tx1"/>
                </a:solidFill>
              </a:rPr>
              <a:t> Directory</a:t>
            </a:r>
            <a:endParaRPr lang="en-US" dirty="0">
              <a:solidFill>
                <a:schemeClr val="tx1"/>
              </a:solidFill>
            </a:endParaRPr>
          </a:p>
        </p:txBody>
      </p:sp>
      <p:sp>
        <p:nvSpPr>
          <p:cNvPr id="3" name="Content Placeholder 2"/>
          <p:cNvSpPr>
            <a:spLocks noGrp="1"/>
          </p:cNvSpPr>
          <p:nvPr>
            <p:ph sz="quarter" idx="1"/>
          </p:nvPr>
        </p:nvSpPr>
        <p:spPr/>
        <p:txBody>
          <a:bodyPr/>
          <a:lstStyle/>
          <a:p>
            <a:r>
              <a:rPr lang="en-US" dirty="0" smtClean="0"/>
              <a:t>Contains various </a:t>
            </a:r>
            <a:r>
              <a:rPr lang="en-US" dirty="0" err="1" smtClean="0"/>
              <a:t>config</a:t>
            </a:r>
            <a:r>
              <a:rPr lang="en-US" dirty="0" smtClean="0"/>
              <a:t> files</a:t>
            </a:r>
          </a:p>
          <a:p>
            <a:r>
              <a:rPr lang="en-US" dirty="0" err="1" smtClean="0"/>
              <a:t>database.yml</a:t>
            </a:r>
            <a:r>
              <a:rPr lang="en-US" dirty="0" smtClean="0"/>
              <a:t> = information to connect to your database</a:t>
            </a:r>
          </a:p>
          <a:p>
            <a:r>
              <a:rPr lang="en-US" dirty="0" err="1" smtClean="0"/>
              <a:t>routes.rb</a:t>
            </a:r>
            <a:r>
              <a:rPr lang="en-US" dirty="0" smtClean="0"/>
              <a:t> = file specifying routes (mapping between URIs and methods called in your Controller classes)</a:t>
            </a:r>
          </a:p>
          <a:p>
            <a:r>
              <a:rPr lang="en-US" dirty="0" err="1" smtClean="0"/>
              <a:t>config</a:t>
            </a:r>
            <a:r>
              <a:rPr lang="en-US" dirty="0" smtClean="0"/>
              <a:t>/environments = can run in developer, test and production and will keep data </a:t>
            </a:r>
            <a:r>
              <a:rPr lang="en-US" dirty="0"/>
              <a:t>s</a:t>
            </a:r>
            <a:r>
              <a:rPr lang="en-US" dirty="0" smtClean="0"/>
              <a:t>eparately</a:t>
            </a:r>
          </a:p>
          <a:p>
            <a:endParaRPr lang="en-US" dirty="0"/>
          </a:p>
          <a:p>
            <a:endParaRPr lang="en-US" dirty="0"/>
          </a:p>
        </p:txBody>
      </p:sp>
      <p:pic>
        <p:nvPicPr>
          <p:cNvPr id="36867" name="Picture 3"/>
          <p:cNvPicPr>
            <a:picLocks noChangeAspect="1" noChangeArrowheads="1"/>
          </p:cNvPicPr>
          <p:nvPr/>
        </p:nvPicPr>
        <p:blipFill>
          <a:blip r:embed="rId3" cstate="print"/>
          <a:srcRect/>
          <a:stretch>
            <a:fillRect/>
          </a:stretch>
        </p:blipFill>
        <p:spPr bwMode="auto">
          <a:xfrm>
            <a:off x="3276600" y="4214446"/>
            <a:ext cx="5679021" cy="2743200"/>
          </a:xfrm>
          <a:prstGeom prst="rect">
            <a:avLst/>
          </a:prstGeom>
          <a:noFill/>
          <a:ln w="9525">
            <a:noFill/>
            <a:miter lim="800000"/>
            <a:headEnd/>
            <a:tailEnd/>
          </a:ln>
        </p:spPr>
      </p:pic>
      <p:sp>
        <p:nvSpPr>
          <p:cNvPr id="5" name="Oval 4"/>
          <p:cNvSpPr/>
          <p:nvPr/>
        </p:nvSpPr>
        <p:spPr>
          <a:xfrm>
            <a:off x="5620810" y="4797669"/>
            <a:ext cx="990600" cy="1374531"/>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29223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Docs Directory</a:t>
            </a:r>
            <a:endParaRPr lang="en-US" dirty="0">
              <a:solidFill>
                <a:schemeClr val="tx1"/>
              </a:solidFill>
            </a:endParaRPr>
          </a:p>
        </p:txBody>
      </p:sp>
      <p:sp>
        <p:nvSpPr>
          <p:cNvPr id="3" name="Content Placeholder 2"/>
          <p:cNvSpPr>
            <a:spLocks noGrp="1"/>
          </p:cNvSpPr>
          <p:nvPr>
            <p:ph sz="quarter" idx="1"/>
          </p:nvPr>
        </p:nvSpPr>
        <p:spPr/>
        <p:txBody>
          <a:bodyPr/>
          <a:lstStyle/>
          <a:p>
            <a:r>
              <a:rPr lang="en-US" dirty="0" smtClean="0"/>
              <a:t>Tool called </a:t>
            </a:r>
            <a:r>
              <a:rPr lang="en-US" dirty="0" err="1" smtClean="0"/>
              <a:t>rdoc</a:t>
            </a:r>
            <a:r>
              <a:rPr lang="en-US" dirty="0" smtClean="0"/>
              <a:t> that will create documentation from code.</a:t>
            </a:r>
          </a:p>
          <a:p>
            <a:r>
              <a:rPr lang="en-US" dirty="0" smtClean="0"/>
              <a:t>Will not cover.</a:t>
            </a:r>
          </a:p>
          <a:p>
            <a:endParaRPr lang="en-US" dirty="0"/>
          </a:p>
          <a:p>
            <a:endParaRPr lang="en-US" dirty="0"/>
          </a:p>
        </p:txBody>
      </p:sp>
    </p:spTree>
    <p:extLst>
      <p:ext uri="{BB962C8B-B14F-4D97-AF65-F5344CB8AC3E}">
        <p14:creationId xmlns:p14="http://schemas.microsoft.com/office/powerpoint/2010/main" val="36966835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Lib and Log and Public Directories</a:t>
            </a:r>
            <a:endParaRPr lang="en-US" dirty="0">
              <a:solidFill>
                <a:schemeClr val="tx1"/>
              </a:solidFill>
            </a:endParaRPr>
          </a:p>
        </p:txBody>
      </p:sp>
      <p:sp>
        <p:nvSpPr>
          <p:cNvPr id="3" name="Content Placeholder 2"/>
          <p:cNvSpPr>
            <a:spLocks noGrp="1"/>
          </p:cNvSpPr>
          <p:nvPr>
            <p:ph sz="quarter" idx="1"/>
          </p:nvPr>
        </p:nvSpPr>
        <p:spPr/>
        <p:txBody>
          <a:bodyPr/>
          <a:lstStyle/>
          <a:p>
            <a:r>
              <a:rPr lang="en-US" dirty="0" smtClean="0"/>
              <a:t>Lib = to change how rails work</a:t>
            </a:r>
          </a:p>
          <a:p>
            <a:r>
              <a:rPr lang="en-US" dirty="0" smtClean="0"/>
              <a:t>Log = text file to show requests to server, etc.</a:t>
            </a:r>
          </a:p>
          <a:p>
            <a:r>
              <a:rPr lang="en-US" dirty="0" smtClean="0"/>
              <a:t>public = root of webserver, used to </a:t>
            </a:r>
            <a:r>
              <a:rPr lang="en-US" b="1" dirty="0" smtClean="0">
                <a:solidFill>
                  <a:srgbClr val="FF0000"/>
                </a:solidFill>
              </a:rPr>
              <a:t>(in older rails) </a:t>
            </a:r>
            <a:r>
              <a:rPr lang="en-US" dirty="0" smtClean="0"/>
              <a:t>have index.html file here.  NOW, we have view files *.</a:t>
            </a:r>
            <a:r>
              <a:rPr lang="en-US" dirty="0" err="1" smtClean="0"/>
              <a:t>html.erb</a:t>
            </a:r>
            <a:r>
              <a:rPr lang="en-US" dirty="0" smtClean="0"/>
              <a:t> located inside the app/views folder.  </a:t>
            </a:r>
            <a:r>
              <a:rPr lang="en-US" dirty="0" smtClean="0"/>
              <a:t> Other location now of content used to be in public directory is the app/</a:t>
            </a:r>
            <a:r>
              <a:rPr lang="en-US" dirty="0" err="1" smtClean="0"/>
              <a:t>assessts</a:t>
            </a:r>
            <a:r>
              <a:rPr lang="en-US" dirty="0" smtClean="0"/>
              <a:t> directory.  </a:t>
            </a:r>
            <a:r>
              <a:rPr lang="en-US" dirty="0" smtClean="0"/>
              <a:t>We will discuss Views in a later lecture</a:t>
            </a:r>
          </a:p>
          <a:p>
            <a:endParaRPr lang="en-US" dirty="0"/>
          </a:p>
          <a:p>
            <a:endParaRPr lang="en-US" dirty="0"/>
          </a:p>
        </p:txBody>
      </p:sp>
    </p:spTree>
    <p:extLst>
      <p:ext uri="{BB962C8B-B14F-4D97-AF65-F5344CB8AC3E}">
        <p14:creationId xmlns:p14="http://schemas.microsoft.com/office/powerpoint/2010/main" val="12670003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How to do Static Pages</a:t>
            </a:r>
            <a:endParaRPr lang="en-US" dirty="0">
              <a:solidFill>
                <a:schemeClr val="tx1"/>
              </a:solidFill>
            </a:endParaRPr>
          </a:p>
        </p:txBody>
      </p:sp>
      <p:sp>
        <p:nvSpPr>
          <p:cNvPr id="3" name="Content Placeholder 2"/>
          <p:cNvSpPr>
            <a:spLocks noGrp="1"/>
          </p:cNvSpPr>
          <p:nvPr>
            <p:ph sz="quarter" idx="1"/>
          </p:nvPr>
        </p:nvSpPr>
        <p:spPr/>
        <p:txBody>
          <a:bodyPr/>
          <a:lstStyle/>
          <a:p>
            <a:pPr marL="0" indent="0">
              <a:spcBef>
                <a:spcPts val="0"/>
              </a:spcBef>
              <a:buClrTx/>
              <a:buSzTx/>
              <a:buNone/>
              <a:defRPr/>
            </a:pPr>
            <a:r>
              <a:rPr lang="en-US" dirty="0" smtClean="0"/>
              <a:t>Example</a:t>
            </a:r>
            <a:endParaRPr lang="en-US" dirty="0" smtClean="0"/>
          </a:p>
          <a:p>
            <a:pPr>
              <a:spcBef>
                <a:spcPts val="0"/>
              </a:spcBef>
              <a:buClrTx/>
              <a:buSzTx/>
              <a:defRPr/>
            </a:pPr>
            <a:r>
              <a:rPr lang="en-US" dirty="0" err="1" smtClean="0"/>
              <a:t>config</a:t>
            </a:r>
            <a:r>
              <a:rPr lang="en-US" dirty="0" smtClean="0"/>
              <a:t>/</a:t>
            </a:r>
            <a:r>
              <a:rPr lang="en-US" dirty="0" err="1" smtClean="0"/>
              <a:t>routes.rb</a:t>
            </a:r>
            <a:r>
              <a:rPr lang="en-US" dirty="0" smtClean="0"/>
              <a:t>   </a:t>
            </a:r>
            <a:br>
              <a:rPr lang="en-US" dirty="0" smtClean="0"/>
            </a:br>
            <a:r>
              <a:rPr lang="en-US" dirty="0" smtClean="0"/>
              <a:t> (make the right connection between URL and controller)</a:t>
            </a:r>
            <a:endParaRPr lang="en-US" dirty="0"/>
          </a:p>
          <a:p>
            <a:r>
              <a:rPr lang="en-US" dirty="0" smtClean="0"/>
              <a:t>app/controllers/</a:t>
            </a:r>
            <a:r>
              <a:rPr lang="en-US" dirty="0" err="1" smtClean="0"/>
              <a:t>static_page_controller</a:t>
            </a:r>
            <a:endParaRPr lang="en-US" dirty="0" smtClean="0"/>
          </a:p>
          <a:p>
            <a:pPr marL="0" indent="0">
              <a:buNone/>
            </a:pPr>
            <a:r>
              <a:rPr lang="en-US" dirty="0" smtClean="0"/>
              <a:t>   (this controller does really nothing more than redirect to a view)</a:t>
            </a:r>
            <a:endParaRPr lang="en-US" dirty="0"/>
          </a:p>
          <a:p>
            <a:r>
              <a:rPr lang="en-US" dirty="0" smtClean="0"/>
              <a:t>app/views/</a:t>
            </a:r>
            <a:r>
              <a:rPr lang="en-US" dirty="0" err="1" smtClean="0"/>
              <a:t>static_pages</a:t>
            </a:r>
            <a:r>
              <a:rPr lang="en-US" dirty="0" smtClean="0"/>
              <a:t>/</a:t>
            </a:r>
            <a:r>
              <a:rPr lang="en-US" dirty="0" err="1" smtClean="0"/>
              <a:t>home.html.erb</a:t>
            </a:r>
            <a:endParaRPr lang="en-US" dirty="0" smtClean="0"/>
          </a:p>
          <a:p>
            <a:pPr marL="0" indent="0">
              <a:buNone/>
            </a:pPr>
            <a:r>
              <a:rPr lang="en-US" dirty="0" smtClean="0"/>
              <a:t>   (this can be a static page –no ruby –really just html here corresponding to the “home” action from the controller, mapping in </a:t>
            </a:r>
            <a:r>
              <a:rPr lang="en-US" dirty="0" err="1" smtClean="0"/>
              <a:t>routes.rb</a:t>
            </a:r>
            <a:r>
              <a:rPr lang="en-US" dirty="0" smtClean="0"/>
              <a:t>)</a:t>
            </a:r>
            <a:endParaRPr lang="en-US" dirty="0"/>
          </a:p>
          <a:p>
            <a:pPr marL="0" indent="0">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Installing Rails</a:t>
            </a:r>
            <a:endParaRPr lang="en-US" dirty="0">
              <a:solidFill>
                <a:schemeClr val="tx1"/>
              </a:solidFill>
            </a:endParaRPr>
          </a:p>
        </p:txBody>
      </p:sp>
      <p:sp>
        <p:nvSpPr>
          <p:cNvPr id="3" name="Content Placeholder 2"/>
          <p:cNvSpPr>
            <a:spLocks noGrp="1"/>
          </p:cNvSpPr>
          <p:nvPr>
            <p:ph sz="quarter" idx="1"/>
          </p:nvPr>
        </p:nvSpPr>
        <p:spPr/>
        <p:txBody>
          <a:bodyPr/>
          <a:lstStyle/>
          <a:p>
            <a:r>
              <a:rPr lang="en-US" dirty="0">
                <a:hlinkClick r:id="rId2"/>
              </a:rPr>
              <a:t>http://rubyonrails.org/download</a:t>
            </a:r>
            <a:r>
              <a:rPr lang="en-US" dirty="0" smtClean="0">
                <a:hlinkClick r:id="rId2"/>
              </a:rPr>
              <a:t>/</a:t>
            </a:r>
            <a:endParaRPr lang="en-US" dirty="0" smtClean="0"/>
          </a:p>
          <a:p>
            <a:r>
              <a:rPr lang="en-US" dirty="0" smtClean="0"/>
              <a:t>Currently you install ruby first that includes gems  program which you use to install rails (</a:t>
            </a:r>
            <a:r>
              <a:rPr lang="en-US" b="1" dirty="0"/>
              <a:t>gem install </a:t>
            </a:r>
            <a:r>
              <a:rPr lang="en-US" b="1" dirty="0" smtClean="0"/>
              <a:t>rails)</a:t>
            </a:r>
          </a:p>
          <a:p>
            <a:endParaRPr lang="en-US" b="1" dirty="0"/>
          </a:p>
          <a:p>
            <a:r>
              <a:rPr lang="en-US" b="1" dirty="0" smtClean="0"/>
              <a:t>See tips on website if you have any problems.</a:t>
            </a:r>
            <a:endParaRPr lang="en-US"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Deploying Rails</a:t>
            </a:r>
            <a:endParaRPr lang="en-US" dirty="0">
              <a:solidFill>
                <a:schemeClr val="tx1"/>
              </a:solidFill>
            </a:endParaRPr>
          </a:p>
        </p:txBody>
      </p:sp>
      <p:sp>
        <p:nvSpPr>
          <p:cNvPr id="3" name="Content Placeholder 2"/>
          <p:cNvSpPr>
            <a:spLocks noGrp="1"/>
          </p:cNvSpPr>
          <p:nvPr>
            <p:ph sz="quarter" idx="1"/>
          </p:nvPr>
        </p:nvSpPr>
        <p:spPr/>
        <p:txBody>
          <a:bodyPr>
            <a:normAutofit fontScale="92500" lnSpcReduction="10000"/>
          </a:bodyPr>
          <a:lstStyle/>
          <a:p>
            <a:r>
              <a:rPr lang="en-US" sz="3200" dirty="0" smtClean="0"/>
              <a:t>Your own server OR</a:t>
            </a:r>
          </a:p>
          <a:p>
            <a:r>
              <a:rPr lang="en-US" sz="3200" dirty="0" smtClean="0"/>
              <a:t>You can run it </a:t>
            </a:r>
            <a:r>
              <a:rPr lang="en-US" sz="3200" dirty="0" smtClean="0"/>
              <a:t>on Cloud like Amazon, Google or  </a:t>
            </a:r>
            <a:r>
              <a:rPr lang="en-US" sz="3200" dirty="0" err="1" smtClean="0"/>
              <a:t>Heroku</a:t>
            </a:r>
            <a:r>
              <a:rPr lang="en-US" sz="3200" dirty="0" smtClean="0"/>
              <a:t> ("cloud application platform") or with </a:t>
            </a:r>
            <a:r>
              <a:rPr lang="en-US" sz="3200" dirty="0" err="1" smtClean="0"/>
              <a:t>Phusion</a:t>
            </a:r>
            <a:r>
              <a:rPr lang="en-US" sz="3200" dirty="0" smtClean="0"/>
              <a:t> Passenger (module for Apache) or XXX</a:t>
            </a:r>
          </a:p>
          <a:p>
            <a:endParaRPr lang="en-US" sz="3200" dirty="0"/>
          </a:p>
          <a:p>
            <a:r>
              <a:rPr lang="en-US" sz="3200" dirty="0" smtClean="0"/>
              <a:t>IDE: well there are a few options out there (do a web search) and even some develop only with text editors and command line tools (yuck for me)</a:t>
            </a:r>
            <a:r>
              <a:rPr lang="en-US" sz="3200" dirty="0" smtClean="0">
                <a:sym typeface="Wingdings" panose="05000000000000000000" pitchFamily="2" charset="2"/>
              </a:rPr>
              <a:t> Choices include </a:t>
            </a:r>
            <a:r>
              <a:rPr lang="en-US" sz="3200" dirty="0" err="1" smtClean="0">
                <a:sym typeface="Wingdings" panose="05000000000000000000" pitchFamily="2" charset="2"/>
              </a:rPr>
              <a:t>Aptana</a:t>
            </a:r>
            <a:r>
              <a:rPr lang="en-US" sz="3200" dirty="0" smtClean="0">
                <a:sym typeface="Wingdings" panose="05000000000000000000" pitchFamily="2" charset="2"/>
              </a:rPr>
              <a:t> (Eclipse), </a:t>
            </a:r>
            <a:r>
              <a:rPr lang="en-US" sz="3200" dirty="0" err="1" smtClean="0">
                <a:sym typeface="Wingdings" panose="05000000000000000000" pitchFamily="2" charset="2"/>
              </a:rPr>
              <a:t>Netbeans</a:t>
            </a:r>
            <a:r>
              <a:rPr lang="en-US" sz="3200" dirty="0" smtClean="0">
                <a:sym typeface="Wingdings" panose="05000000000000000000" pitchFamily="2" charset="2"/>
              </a:rPr>
              <a:t>, </a:t>
            </a:r>
            <a:r>
              <a:rPr lang="en-US" sz="3200" b="1" dirty="0" err="1" smtClean="0">
                <a:solidFill>
                  <a:srgbClr val="FF0000"/>
                </a:solidFill>
                <a:sym typeface="Wingdings" panose="05000000000000000000" pitchFamily="2" charset="2"/>
              </a:rPr>
              <a:t>RubyMine</a:t>
            </a:r>
            <a:r>
              <a:rPr lang="en-US" sz="3200" dirty="0" smtClean="0">
                <a:sym typeface="Wingdings" panose="05000000000000000000" pitchFamily="2" charset="2"/>
              </a:rPr>
              <a:t> and more</a:t>
            </a:r>
            <a:endParaRPr lang="en-US" sz="32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Rails More</a:t>
            </a:r>
            <a:endParaRPr lang="en-US" dirty="0"/>
          </a:p>
        </p:txBody>
      </p:sp>
      <p:sp>
        <p:nvSpPr>
          <p:cNvPr id="3" name="Content Placeholder 2"/>
          <p:cNvSpPr>
            <a:spLocks noGrp="1"/>
          </p:cNvSpPr>
          <p:nvPr>
            <p:ph sz="quarter" idx="1"/>
          </p:nvPr>
        </p:nvSpPr>
        <p:spPr/>
        <p:txBody>
          <a:bodyPr/>
          <a:lstStyle/>
          <a:p>
            <a:r>
              <a:rPr lang="en-US" dirty="0" smtClean="0"/>
              <a:t>Will learn in other lectures about Databases and </a:t>
            </a:r>
            <a:r>
              <a:rPr lang="en-US" b="1" dirty="0" smtClean="0">
                <a:solidFill>
                  <a:srgbClr val="FF0000"/>
                </a:solidFill>
              </a:rPr>
              <a:t>more</a:t>
            </a:r>
            <a:r>
              <a:rPr lang="en-US" dirty="0" smtClean="0"/>
              <a:t> about Model, View, Controllers.</a:t>
            </a:r>
            <a:endParaRPr lang="en-US" dirty="0"/>
          </a:p>
        </p:txBody>
      </p:sp>
    </p:spTree>
    <p:extLst>
      <p:ext uri="{BB962C8B-B14F-4D97-AF65-F5344CB8AC3E}">
        <p14:creationId xmlns:p14="http://schemas.microsoft.com/office/powerpoint/2010/main" val="35280613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ON OWN – look at  Sample Code</a:t>
            </a:r>
            <a:endParaRPr lang="en-US" dirty="0">
              <a:solidFill>
                <a:schemeClr val="tx1"/>
              </a:solidFill>
            </a:endParaRPr>
          </a:p>
        </p:txBody>
      </p:sp>
      <p:sp>
        <p:nvSpPr>
          <p:cNvPr id="3" name="Content Placeholder 2"/>
          <p:cNvSpPr>
            <a:spLocks noGrp="1"/>
          </p:cNvSpPr>
          <p:nvPr>
            <p:ph sz="quarter" idx="1"/>
          </p:nvPr>
        </p:nvSpPr>
        <p:spPr/>
        <p:txBody>
          <a:bodyPr/>
          <a:lstStyle/>
          <a:p>
            <a:r>
              <a:rPr lang="en-US" dirty="0" smtClean="0">
                <a:hlinkClick r:id="rId2"/>
              </a:rPr>
              <a:t>https://github.com/MarkAZhang/sample_app</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Advantages</a:t>
            </a:r>
            <a:endParaRPr lang="en-US" dirty="0">
              <a:solidFill>
                <a:schemeClr val="tx1"/>
              </a:solidFill>
            </a:endParaRPr>
          </a:p>
        </p:txBody>
      </p:sp>
      <p:sp>
        <p:nvSpPr>
          <p:cNvPr id="3" name="Content Placeholder 2"/>
          <p:cNvSpPr>
            <a:spLocks noGrp="1"/>
          </p:cNvSpPr>
          <p:nvPr>
            <p:ph sz="quarter" idx="1"/>
          </p:nvPr>
        </p:nvSpPr>
        <p:spPr/>
        <p:txBody>
          <a:bodyPr/>
          <a:lstStyle/>
          <a:p>
            <a:r>
              <a:rPr lang="en-US" sz="3200" dirty="0" smtClean="0"/>
              <a:t>Convention over Configuration</a:t>
            </a:r>
          </a:p>
          <a:p>
            <a:pPr marL="0" indent="0">
              <a:buNone/>
            </a:pPr>
            <a:endParaRPr lang="en-US" sz="3200" dirty="0" smtClean="0"/>
          </a:p>
          <a:p>
            <a:r>
              <a:rPr lang="en-US" sz="3200" dirty="0" smtClean="0"/>
              <a:t>Less code, </a:t>
            </a:r>
            <a:r>
              <a:rPr lang="en-US" sz="3200" b="1" dirty="0" smtClean="0">
                <a:solidFill>
                  <a:srgbClr val="0070C0"/>
                </a:solidFill>
              </a:rPr>
              <a:t>but can be confusing to beginners</a:t>
            </a:r>
            <a:r>
              <a:rPr lang="en-US" sz="3200" dirty="0" smtClean="0"/>
              <a:t>.</a:t>
            </a:r>
          </a:p>
          <a:p>
            <a:endParaRPr lang="en-US" sz="3200" dirty="0" smtClean="0"/>
          </a:p>
          <a:p>
            <a:r>
              <a:rPr lang="en-US" sz="3200" dirty="0" smtClean="0"/>
              <a:t>A lot of “</a:t>
            </a:r>
            <a:r>
              <a:rPr lang="en-US" sz="3200" dirty="0" err="1" smtClean="0"/>
              <a:t>automagic</a:t>
            </a:r>
            <a:r>
              <a:rPr lang="en-US" sz="3200" dirty="0" smtClean="0"/>
              <a:t>” behavior</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Advantages</a:t>
            </a:r>
            <a:endParaRPr lang="en-US" dirty="0">
              <a:solidFill>
                <a:schemeClr val="tx1"/>
              </a:solidFill>
            </a:endParaRPr>
          </a:p>
        </p:txBody>
      </p:sp>
      <p:sp>
        <p:nvSpPr>
          <p:cNvPr id="3" name="Content Placeholder 2"/>
          <p:cNvSpPr>
            <a:spLocks noGrp="1"/>
          </p:cNvSpPr>
          <p:nvPr>
            <p:ph sz="quarter" idx="1"/>
          </p:nvPr>
        </p:nvSpPr>
        <p:spPr/>
        <p:txBody>
          <a:bodyPr>
            <a:normAutofit/>
          </a:bodyPr>
          <a:lstStyle/>
          <a:p>
            <a:r>
              <a:rPr lang="en-US" sz="3600" dirty="0" smtClean="0"/>
              <a:t>Active (smaller—well then java) community, resources</a:t>
            </a:r>
          </a:p>
          <a:p>
            <a:pPr lvl="1"/>
            <a:r>
              <a:rPr lang="en-US" dirty="0" smtClean="0"/>
              <a:t>The pains of Rails are quickly getting better</a:t>
            </a:r>
            <a:br>
              <a:rPr lang="en-US" dirty="0" smtClean="0"/>
            </a:br>
            <a:endParaRPr lang="en-US" dirty="0" smtClean="0"/>
          </a:p>
          <a:p>
            <a:r>
              <a:rPr lang="en-US" sz="3600" dirty="0" smtClean="0"/>
              <a:t>Gems  </a:t>
            </a:r>
            <a:r>
              <a:rPr lang="en-US" sz="2400" dirty="0" smtClean="0"/>
              <a:t>(again these are Ruby </a:t>
            </a:r>
            <a:r>
              <a:rPr lang="en-US" sz="2400" dirty="0" err="1" smtClean="0"/>
              <a:t>pacakges</a:t>
            </a:r>
            <a:r>
              <a:rPr lang="en-US" sz="2400" dirty="0" smtClean="0"/>
              <a:t> you can install)</a:t>
            </a:r>
          </a:p>
          <a:p>
            <a:pPr lvl="1"/>
            <a:r>
              <a:rPr lang="en-US" dirty="0" smtClean="0"/>
              <a:t>Bootstrap-sass, </a:t>
            </a:r>
            <a:r>
              <a:rPr lang="en-US" dirty="0" err="1" smtClean="0"/>
              <a:t>jquery</a:t>
            </a:r>
            <a:r>
              <a:rPr lang="en-US" dirty="0" smtClean="0"/>
              <a:t>-rails – automatically imports those</a:t>
            </a:r>
          </a:p>
          <a:p>
            <a:pPr lvl="1"/>
            <a:r>
              <a:rPr lang="en-US" dirty="0" smtClean="0"/>
              <a:t>Faker – tool to automatically generate fake data</a:t>
            </a:r>
          </a:p>
          <a:p>
            <a:pPr lvl="1"/>
            <a:r>
              <a:rPr lang="en-US" dirty="0" err="1" smtClean="0"/>
              <a:t>Rspec</a:t>
            </a:r>
            <a:r>
              <a:rPr lang="en-US" dirty="0" smtClean="0"/>
              <a:t>, capybara – testing integrated with rails (TDD)</a:t>
            </a:r>
          </a:p>
          <a:p>
            <a:pPr lvl="1"/>
            <a:r>
              <a:rPr lang="en-US" dirty="0" smtClean="0"/>
              <a:t>Guard – automatically watch files and run tests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Disadvantages</a:t>
            </a:r>
            <a:endParaRPr lang="en-US" dirty="0">
              <a:solidFill>
                <a:schemeClr val="tx1"/>
              </a:solidFill>
            </a:endParaRPr>
          </a:p>
        </p:txBody>
      </p:sp>
      <p:sp>
        <p:nvSpPr>
          <p:cNvPr id="3" name="Content Placeholder 2"/>
          <p:cNvSpPr>
            <a:spLocks noGrp="1"/>
          </p:cNvSpPr>
          <p:nvPr>
            <p:ph sz="quarter" idx="1"/>
          </p:nvPr>
        </p:nvSpPr>
        <p:spPr/>
        <p:txBody>
          <a:bodyPr>
            <a:normAutofit fontScale="92500" lnSpcReduction="10000"/>
          </a:bodyPr>
          <a:lstStyle/>
          <a:p>
            <a:r>
              <a:rPr lang="en-US" sz="3200" dirty="0" smtClean="0"/>
              <a:t>Things are changing quickly can have compatibility issues (</a:t>
            </a:r>
            <a:r>
              <a:rPr lang="en-US" sz="3200" dirty="0" err="1" smtClean="0"/>
              <a:t>rvm</a:t>
            </a:r>
            <a:r>
              <a:rPr lang="en-US" sz="3200" dirty="0" smtClean="0"/>
              <a:t> and </a:t>
            </a:r>
            <a:r>
              <a:rPr lang="en-US" sz="3200" dirty="0" err="1" smtClean="0"/>
              <a:t>gemsets</a:t>
            </a:r>
            <a:r>
              <a:rPr lang="en-US" sz="3200" dirty="0" smtClean="0"/>
              <a:t> help to solve this)</a:t>
            </a:r>
          </a:p>
          <a:p>
            <a:endParaRPr lang="en-US" sz="3200" dirty="0" smtClean="0"/>
          </a:p>
          <a:p>
            <a:r>
              <a:rPr lang="en-US" sz="3200" dirty="0" smtClean="0"/>
              <a:t>High initial learning curve</a:t>
            </a:r>
          </a:p>
          <a:p>
            <a:endParaRPr lang="en-US" sz="3200" dirty="0" smtClean="0"/>
          </a:p>
          <a:p>
            <a:r>
              <a:rPr lang="en-US" sz="3200" dirty="0" smtClean="0"/>
              <a:t>Lots of black magic</a:t>
            </a:r>
          </a:p>
          <a:p>
            <a:endParaRPr lang="en-US" sz="3200" dirty="0" smtClean="0"/>
          </a:p>
          <a:p>
            <a:r>
              <a:rPr lang="en-US" sz="3200" dirty="0" smtClean="0"/>
              <a:t>Forced to do things “the Rails Way”</a:t>
            </a:r>
          </a:p>
          <a:p>
            <a:pPr lvl="1"/>
            <a:r>
              <a:rPr lang="en-US" dirty="0"/>
              <a:t>Rails makes assumptions about the best way to do things. It can be hard to get Rails to do what you want *the way that you want it*.</a:t>
            </a:r>
          </a:p>
          <a:p>
            <a:pPr marL="320040" lvl="1" indent="0">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Ruby</a:t>
            </a:r>
            <a:endParaRPr lang="en-US" dirty="0">
              <a:solidFill>
                <a:schemeClr val="tx1"/>
              </a:solidFill>
            </a:endParaRPr>
          </a:p>
        </p:txBody>
      </p:sp>
      <p:sp>
        <p:nvSpPr>
          <p:cNvPr id="3" name="Content Placeholder 2"/>
          <p:cNvSpPr>
            <a:spLocks noGrp="1"/>
          </p:cNvSpPr>
          <p:nvPr>
            <p:ph sz="quarter" idx="1"/>
          </p:nvPr>
        </p:nvSpPr>
        <p:spPr/>
        <p:txBody>
          <a:bodyPr>
            <a:normAutofit/>
          </a:bodyPr>
          <a:lstStyle/>
          <a:p>
            <a:r>
              <a:rPr lang="en-US" sz="3600" dirty="0"/>
              <a:t>N</a:t>
            </a:r>
            <a:r>
              <a:rPr lang="en-US" sz="3600" dirty="0" smtClean="0"/>
              <a:t>eed a subset of Ruby to start using Rails.</a:t>
            </a:r>
          </a:p>
          <a:p>
            <a:r>
              <a:rPr lang="en-US" sz="3600" dirty="0" smtClean="0"/>
              <a:t>See other lecture on Ruby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The Rails Way</a:t>
            </a:r>
            <a:endParaRPr lang="en-US" dirty="0">
              <a:solidFill>
                <a:schemeClr val="tx1"/>
              </a:solidFill>
            </a:endParaRPr>
          </a:p>
        </p:txBody>
      </p:sp>
      <p:sp>
        <p:nvSpPr>
          <p:cNvPr id="3" name="Content Placeholder 2"/>
          <p:cNvSpPr>
            <a:spLocks noGrp="1"/>
          </p:cNvSpPr>
          <p:nvPr>
            <p:ph sz="quarter" idx="1"/>
          </p:nvPr>
        </p:nvSpPr>
        <p:spPr/>
        <p:txBody>
          <a:bodyPr>
            <a:normAutofit/>
          </a:bodyPr>
          <a:lstStyle/>
          <a:p>
            <a:r>
              <a:rPr lang="en-US" sz="3600" dirty="0" smtClean="0"/>
              <a:t>Convention Over Configuration</a:t>
            </a:r>
          </a:p>
          <a:p>
            <a:pPr lvl="2"/>
            <a:r>
              <a:rPr lang="en-US" sz="2800" dirty="0" smtClean="0"/>
              <a:t>Rails </a:t>
            </a:r>
            <a:r>
              <a:rPr lang="en-US" sz="2800" dirty="0"/>
              <a:t>makes assumptions about what you want to do and how you’re going to do it, </a:t>
            </a:r>
            <a:r>
              <a:rPr lang="en-US" sz="2800" dirty="0" smtClean="0"/>
              <a:t>but, this may be constraining</a:t>
            </a:r>
          </a:p>
          <a:p>
            <a:r>
              <a:rPr lang="en-US" sz="3600" dirty="0" smtClean="0"/>
              <a:t>REST is the best pattern for web applications</a:t>
            </a:r>
          </a:p>
          <a:p>
            <a:pPr lvl="1"/>
            <a:r>
              <a:rPr lang="en-US" dirty="0"/>
              <a:t>– organizing your application around resources and standard HTTP verbs is the fastest way to go.</a:t>
            </a:r>
          </a:p>
          <a:p>
            <a:pPr marL="320040" lvl="1" indent="0">
              <a:buNone/>
            </a:pP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REST</a:t>
            </a:r>
            <a:endParaRPr lang="en-US" dirty="0">
              <a:solidFill>
                <a:schemeClr val="tx1"/>
              </a:solidFill>
            </a:endParaRPr>
          </a:p>
        </p:txBody>
      </p:sp>
      <p:sp>
        <p:nvSpPr>
          <p:cNvPr id="3" name="Content Placeholder 2"/>
          <p:cNvSpPr>
            <a:spLocks noGrp="1"/>
          </p:cNvSpPr>
          <p:nvPr>
            <p:ph sz="quarter" idx="1"/>
          </p:nvPr>
        </p:nvSpPr>
        <p:spPr>
          <a:xfrm>
            <a:off x="483414" y="1371600"/>
            <a:ext cx="7772400" cy="4572000"/>
          </a:xfrm>
        </p:spPr>
        <p:txBody>
          <a:bodyPr>
            <a:normAutofit/>
          </a:bodyPr>
          <a:lstStyle/>
          <a:p>
            <a:r>
              <a:rPr lang="en-US" sz="3200" dirty="0" smtClean="0"/>
              <a:t>“Representational State Transfer”</a:t>
            </a:r>
          </a:p>
          <a:p>
            <a:r>
              <a:rPr lang="en-US" sz="3200" dirty="0" smtClean="0"/>
              <a:t>Using resource identifiers such as URLs to represent “resources”.</a:t>
            </a:r>
          </a:p>
        </p:txBody>
      </p:sp>
      <p:pic>
        <p:nvPicPr>
          <p:cNvPr id="1026" name="Picture 2" descr="https://encrypted-tbn0.gstatic.com/images?q=tbn:ANd9GcTia7qHd6SCghBboV93Zfnkylq4yxIbG-z5M51kTrkWYHdkU_vSKKik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465138"/>
            <a:ext cx="971550" cy="971551"/>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381000"/>
            <a:ext cx="1676400" cy="1676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AutoShape 6" descr="data:image/jpeg;base64,/9j/4AAQSkZJRgABAQAAAQABAAD/2wCEAAkGBhAQERUQEhIWFRQUGBkWEBISFBcWFRgYFhYcFBUZFhIaGyYeFxokGRUYHy8gJjMpLSwsGB8xNTEsNyYrLCkBCQoKDgwOGg8PGjEiHiEwNSksLjQsNSwpLC0vMDUsLCwvLDUwMCwvKSwsLCkpLCo0NC41MiwpLCwsLCkpNCwtLP/AABEIANcA6wMBIgACEQEDEQH/xAAcAAEAAgMBAQEAAAAAAAAAAAAABAUCAwYBBwj/xABGEAACAQMCAwQECAwGAQUAAAABAgMAERIEIQUTMQYiQVEyYXGRFSM0VHKBsbIHFBZCUmJzdJKUodIkM0NTgrPwRGTBw+H/xAAZAQEBAQEBAQAAAAAAAAAAAAAAAgEDBAX/xAAqEQEBAAEBBgQHAQEAAAAAAAAAAQIRAxIhMTJRE5HB8ARBYXGBsdEiUv/aAAwDAQACEQMRAD8A+r6ftRHJrTolR7rG8jSspVCUdIyiEjv25guw2HS5N7XVU0vC5DxFNVty100kR372bzRONvKyNvVhqhPcGMx2/OVw1z7HB29xoJNKjCWXOxjXDwcSXbp4oVFt9tia1pxE4szwypjbYqHY322WJnJt40E2lQ34xAqqzuIw18eaDGdjY7OAR9dSVmUkqGBI6gEXHjuPCgzpSlApSlApSlApSq7iPHYoTgLySeEUe7eoseiD1tb662TVluixpXKT6rVSnIymK26JDYgfTdh8Z7LAerxqXpe0Tx7ahdv96IEr/wA492T2i49lJpeEvFm93dBSsIZldQyMGU7qykEEeojrWdYopWrUapI1LyMqKOrMQoH1mtP43IzqEjuhALSswUWIvZU3Yt7Qo9Z6UELjPGpoWwh0rTYoZZHLiKMKDbFZGBDSGxOOwAFyRcXn8N4gmohjnjvhKiyJcWOLqHW48DYiud7X6TXTyJDHAJdIVvqEGoELStewjclSeTiLsBYtex2BDdLpL8tMkCHEZICCFNt1DAAEDpf1UG6lK8LAbmg9pUaXicCFVaWNS9sAzqC1zYYgnffyrxeJRlmQEllvlZHIFuoyAtf1daCVSoS8SyUskUrWIGJTlsb+IEhXavZNVNZcINyLsHkVcfUccrn2XoMOL6+WIIIoGmd2xADYIvdLFpJLHBbLboSSQLb7ecC4uurgWdVK5F1Kkg2aN2icZKSGGSGzDYix8a18fScoojhjnQkjUwSWBeMqR3GbuXDWuG2IvuKq+AdnNVDAqHUcmzSFIIwJEiRpGeOJXYAkIjKvgBjYbWoOopSlApSlArS2jjLiQopcdHKjIbW2a1xttW6lBDThESqyoCga1xG7p0NxjiRj9Vr+NePw9sVVJ5Fxvv3HJv0yLoSbeq1TaUEYxzcwHNOX4qYzn0/3M7dd/RrBJdQAxaNDb0AkhJbfe4ZAF29ZqZSghNxBlUM0MouSCqhXIt4kIxuD6rn1VIn1Cohka+KqWO29gLnb2VtqFxr5PN+yf7hrcZrZGXhFS2tn1IuCYYj0CEGZh+s42j9i3PrFewaBIxiigDqbeJ8ST1J9Z3qHHrWViGQxKqBhP6cDKEW/OO3Jceu1xYhiLgTzrWFgY7lvQZXBQ7Fr5GzAWB6A1zzyt4fJknzemL/9rSt39Abfpt6P/EdX+qw9dbORkbucvJbWQf8AHxPrN/VapS1y0jUfgWlEWomVb2KRO3QAsWlBOIsASFHTy3vUqfiM+RCaZyguueUYckdGWNmAxv4kg7ejbetfDflUv7KH781XFerL0n6ZjyVcGmkVlBTmC4dpZ5QXDEWOEaoVUgbWXEbnzN5K/jByvy12PLIyffwLDu7W8B76l0qVIX4tOUs0wDXuWjiA2t0xdn3v41m2iYspM0llAuowAYjxayX38QCB6hUqlBFXhqAs13OYIYNLIy2brZC2K/UBasV4RpwuHKTG+WJQEZWtluOtvGplKDFIwAAAABsANgB5WrKlKBSlKBSlKBSlKBSlKBVT2i1csaxLEwRpZkjyK5WDBiTiSL9BVtVL2l66X96j+x66bPqiM+R8G6756v8ALL/fT4N13z1f5Zf76uqU8S/Tyn8Nye7VL8G6756v8sv99Pg3XfPV/ll/vq6pTxL9PKfw3J7tcbx3gPEpJITHqAxUt8YFEIQHHrZiXvbpbwq91UUq6ORZZBI4ifJwuAPcP5oNWtQuNfJ5v2T/AHDVeJct2XTh9Gbkx1rnddwN3xm08phmKKHuucUoCgASxHZttshY22vao/A+FnT2U6eGEmS5GmLcp/in7yxkARnzA9W5q1lgaSOPCTAoULY73soJUgEb2I6+fQ1u1A70f0j/ANb15LzXGdqzWoHEeMRQWDEliLhEF2t5+QHrNq08M7T6ed+UCVkO4SQAEj9UgkGtmGV5RHiYTLd149lnw75TN+yh+/NWPwbrvnq/yy/31lw4/wCKlHnFDb+OarivRvXHl2ny+jZNYpfg3XfPV/ll/vp8G6756v8ALL/fV1SniX6eU/huT3apfg3XfPV/ll/vp8G6756v8sv99XVKeJfp5T+G5Pdql+Ddd89X+WX++pHZzXPPpopZCCzLdiBYXuR08OlWVUvY75FD9E/eNbbvYW3vPl92aaZLqlKVydClKUClKUClKUClKUCqXtL10v71H9j1dVS9peul/eo/seumy6kZ9K6pSlc1lKUoFReKQs8MqKLsyOqjzJUgf1qVStl0urLxcQyyX58RJFlV8QckZFAKSR2Y7G+2LWvsI93aw0GtMwRjjs5F0tY/FP5MwH1Mfq6Vb63g6yNzFYxy9OYltwOgdT3XHt3HgRUGXh+syFjAbNcy2dT6DJcxb5HvfpDpWXCXjKzWzm+fdoeK4amZGvkXIHs6Rj2Y299cvo+J/wCIK5ETgjlgXJFrN3T06291fVOOfg1i1lmklfmgg83be3QGMALjt0H9a09mPwTaXRzfjDO00t7hnAABPiBvvX19nn8JjssuNmWUnL/qctL8sbOqc6+Xn8FllnbOEvH8z3xdFwrh6xtdQcjvI7EszEfpMevXYdB4AVb1iiAbCsq+Vldbq+rJoUpSpaUpSgVS9jvkUP0T941dVS9jvkUP0T9410nRfvPVF6p+fRdUpSuaylKUClKUClc5F2paTiK6SNAYcJs5je7SwtEGRPDFebZjv3rrsUaujoFKUoFUvaXrpf3qP7Hq6ql7S9dL+9R/Y9dNl1Iz6V1SlK5rV3HtG80BjjNmLR3P6olQvcXFxgG2vv08a5zScD1Uc0ZdS6oTuuBTeYuCqPKDGuBGwyIIYbgAntKUHGaTs7OUZHjP+Zp2BeW7tjNfUEsr4uDHcZ2RnBsy7Cp/HOFakyB4L4qiuqcwqDLpyTFGRf0ZBKQx6fFC9dJSg4x+G8SUiPN2jjMeJjMQdgvLuQ7tuxtKWDixvselS+KcO1cg0zFS0iIOYVcCMSXQsSAyMu4NnQkgZDAg2PUUoOU0kHFTcySWKq7ABYQryDDBb948pu/v3WHj4UaHigyIPeYFksYsBIYov8y4yMYYSKMe8bb9QR1dKDmuGLxHmx80kx97mAiFSB38S2LMS18NlsLWNxYgwW4br43laFWXJyXZmjdyC7ECO7hHG43dUZVGILeHZ0oOZMHFAu0il25mWQjCIVGUJUBblWIxYEkgNcWtUrgEWtzZtS7YhQI1KxAkl3yL4ZbgBLWNrHpe9XlKBSlKBVL2O+RQ/RP3jV1VL2O+RQ/RP3jXSdF+89UXqn59F1SlK5rKUpQKVz3a3tIdJyI1ZFedyoeRHkCqiF2IhjIeVz3VCAg3a/gQZnZ/ij6jTpKxictkM4SQjYuVBCt3kNhuhuVN1JNr0FbpewGnh1MGoiaVFgWUCI6jUOpMrI1wGlIVQUa62sxYE+iKu5tMUczJkTic4lItJYd2wYgK/he4uNj0BWZSg1aXVLKgdDcHzBBBBsQVO6kEEEHcEEGttRZ4XDiRWNgCHj6hhuRiLjFwfHoQSCD3SuzSatJVDobg+oggg2IZTurAggg7ggg0FNrOLzK07c2GOKA2LSRM1lEKSszOJVFu+fDoK47VfhP1eJljhjeFXCGR0KMGJAUckTM4vktvpDobgS+30DyQapF6NqoRJdlQFOTAbFmIUAuEG5HW3jXy7V891ZIiQjgSSFXClVjIyORNrWK7g+H116tnsZdjltedxs4a6cLzv6ebbbW4WSfN9l4B2tl1sZeOWIEWzjbTtkuW6nbUEFTY2YbGx8QQOm4RrDNBFMQAZI0cgdAWUMberevj/wCD52Grst8OSQ29rAFCAy2uTcrY+He23r6v2VN9Dpf2EX/WKz4vZTY7bLZ43WR12WdzwmVWlKUrzOhSlKBSlKBSlKBSlKBSlKBVdxnWSRiMRlQZJMLupYAct39EMtz3LdfGrGqnjvpaf9t/9EtBzXGu3E8Eo00ZimnP+mIjGq3XMBpW1FgxW7BfLyut4XBPwlTTSciXlQPlgPiXdM8imBbnLicgVGxBIte9geA4qJY5ZXa3N5skzHNTuJWuDiSUNlKgMBsPEVXrFKglM2XNY5OMwTY3YKrC4Q4k+G1wbef1MPg8bcZrwyxuWuvznOT7cNf28V+IymVmnz0foHhPEJXlkikKNikbqURk9NpFIILtf/LHl1NW1cz2bkY6mTP0/wAW0+f0s58v63q5l4ldbwrzjkV7jqFUjrm99gPGwJ9VfKj2ptQ5eIix5Q5zBsGVGXuta5zYnu28ep36GvTo2ZyzyErawhAATcWORtdz18h02uL1IhhVFCqoVQLKqgAAeQA2FaKnjPBZJzBOjJHqNOxdCymSPvxmORCAUYghtmFjdQbdQYnD+xMKoeaxkkZ5JJXTKNS0sjStjHkcVBew3JsNyTvXSUoFKUoBNRdBqFkHNS2D7g42LW7ud/zlIC2PiLHoRWuQtK4VShhGQm6Nkd0MdugAN8vHYDztOFBzcunSRtXG6hkeQK6t0IOmhBBritb+DfvXj1JCDoJI8mtcGxYOofdVO4Buo61e9tptZoml1MbryJO814w2EixrGA5v6DctQD4NcH0hVvNfyPuq8fiNpsei6asuzxz6opOB8Ai0asEJZ5CDLI3pNbZRYbKoBNlHmepJJ6jsc19Bpf2EX3BVLITVv2IN+HaT9hH9wVwxzueVyyutXcZjJIu6UpXRJSlKBSlKBSlKBSlKBSlKBVTx70tP+2P/AES1bVUdptBPLCDp2UTRtzIw4BViFZCpv0ursAfA2O4oOU7Tdi49U5lR+XIwtJ3ckewxBZbg5WsMgegFwbC1bwrsFHE6yTSmYo2aLjiud7h3uxLsDuOgvvY2Frns5xSWdJebu0cmBGGDKRGjMrqOjBmI/wDL1NlJqsvi9tMPD3uHL8du+n0ZNlhbvacWzgJvrJgDb/Dw7i23xs/ntV/pZzk0ZjwCegRvGy9FxIAsfNTa3hcb1zfZlv8AHTD/ANvF/wB01dVqtKkqlHUMp6g+o3BB8CCAQRuCAa5YccVXm20qEsjxMqFS0WNuaXuylQSeZe1wQPSF9+o8amKwIuDcHoRVse0pSg5Dg/bR9TrG04bSqiyzRhDK/wCMMIWZGKpjgTkt8b3C710mpmYusSoSGBMj7qFXpsw6uT0A6C5PQA0bdntXLLEJpYmhg1DaiN0UrM57/LRlACJjzCC4uXC9Bka6eg0wQpEgVQFRBsPICok/aHToAxckERsMUd9piViNlU2yKkD17VPkTIEeYI99UWl7HQxLihxGOlU2UC50kplDH1sTY+ygkTcf0r5xPkfzHRoJTfMbLiU71wem9xfwqim7M8ECq5gUq4Z1wWZu6lsyVW5UKWAN7WJtV9q+zkcrszMbPJHIVG3+WmAGQsfXWviXZPTzqqEYokckaKlhjzChyHrGHjcG5veggL2D4QRcaeIjbfNrd70d8vG4t53roNJBFBGsaWSNAFQX2AHdAuT57Vzk/YNSJCJbu2ZGa5JeQSB8oyxBW8rYgAY2Hpb3S9g1dbNMdiSoANhmZWcMQwLi+oe3Totwd7h0zayMMELrkxIVbi5IGRAHmBvW6qDh/ZJYZhKJCbOWClR+cJAdybhiZLkiw7vo3Zib+gUpSgUpSgUpSgUpSgVr1GoWNGkc2VAWdj0AUXJ9wrZUbiWiE8MkJJAkRkJHUB1K3HvoNGr47BE2LscrhbLHI+7bqDipsT4eda/yl09yt3uGwK8ma+eHMxC4XJwGW3hv41pj7LRIxKdwGSKTFVAF4hYe/wAay1PZqORyzsxBm55UG2/4t+LY3BBtYZe2gruN8P4TMyzzxo5dA4lCuQYxazu6bBQCO82wHjYVl+QHCfm8fXH026+XpdfVU3inZSGfH8zCPlwhQMUswZSE6EDEDA90jYixqCvYRAxcStfmBwSCSAHeTqWIJvId7Yna6k70Fhwbs/otIWbTxpGXsjFWJva5A3J361aCdTbvDc2G43I6geuuW0fYQKkecgyVERwkahbKI908VkvEPjOtj02Fs17AxAIFkKhAqkqoU2WOOM2I2Bbkre4PmLEKQHUI4YXBBHmDceVQW0zQKPxeMFMiXiuQbHryrnFbdcdgbnceOHAOCLpIzGGyu2RO/wCiqCwLEjZB49b9OlWdBWce1Woij5kPIAQM0zal3VVRRcm6qelje/hUXgfEdbPp45pIoo2kGWBaS4Um6XBW4JWxIO4vY9KldpOEHV6c6cMAHaPm3v3oxKrSpt+lGrL/AMqs6BSlKBSlKBVXxzWPGYMGtnOiPsN1Ia439gq0ql7S9dL+9R/Y9dNnNck58l1SlK5qKUpQKUpQKUpQKUpQKUpQKUpQKUpQKq+zOreXSxSSHJmBLGwF+8R0G3hVpVL2O+RQ/RP3jVyf4v3nqm9U99l1SlKhRSlKBSlKBSlKBSlKBVL2l66X96j+x6uqpe0vXS/vUf2PXTZdSM+ldUpSuaylKUClKUClKptZ2jUEpAvNcbEg2iU/rSb3P6q3PsrZNWWyLmlchPBJKcppGZhuoQtGiHzRVN7/AKxJP2VL0vF9RDtIDMn6SgCYe1dlk+qx9RrJcbwl9+/sze7x0lKj6LiEUy5RsGHQ+BB8mU7qfUakVtmnNXMpSlYFKUoFUvY75FD9E/eNXVUvY75FD9E/eNdJ0X7z1Reqfn0XVKUrmspSlApSlApSlApSlAql7S9dL+9R/Y9XVUvaY76X95j+x66bLqRn0rqlY8xfMe+nMXzHvrmtlSseYvmPfTmL5j30GVatXqBHG8hFwiliB+qL/wDxWfMXzHvqHxlgdNNY/wCm/wBw1WM1sZbwU15NUMpWsh/9PGSFF97Stszmx6bKfIjepKaUAAAAAbAAWAHqHhVbHq3DvkFKRorc2A/GxjANhNAbl7gllZQ19+6pFzI0fG1mVWhkhmViVEsb3AIUt3kBO9l6ZD6q4525c2SaJMihRdiAPM/+dfVWCxM/TuL5kd8+xD6Ptbf9Ws44N8iSzfpN4fRHRR7PrvUla56RrTwbTqmpmCjrFCSSSSTlMLknc7AVeVT8N+VS/sofvzVI1XHtPHIsLSDmOQqoN23/AEgPRHtr16W8u3omWScVhSseYvmPfTmL5j31C2VKx5i+Y99OYvmPfQZVS9jvkUP0T941ccxfMe+qfsd8ih+ifvGuk6L956ovVPfZdUpSuaylKUClKUClKUClKUCo+t4fFOuEqK63viwuLjof61IpWy6cYc1R+SOh+axfwCn5I6H5rF/AKt6VfiZ975p3Meyo/JHQ/NYv4BT8kdD81i/gFW9RtRxGKMhWcBm9Fb3Y722QbneniZ975m5j2QfyR0PzWL+AV5quEQafTT8mJI8o3ywUC9ka1/effU4axi5QRPtfvtiqEjoBc5H2gEVo4kznSylwqtypLhWLAd02sxVSdvUK2Z5WyWsuOMnCKXX8BSdY5A7xTIihJ4Ti4Fr4nwdf1WuKw0OiljYc1o3ZnvzUiEbP8U4+MAJyYefrqU+njnVEyIaLluQpsw2BF7jofMeRsdjUjUDvR/SP/W9eW81Rnas1pavRUtYcN+VS/sofvzVF1vYTSSSrMExIbJ0G8b+YZDsL+q311I4dKPxqYXueVECB5hpTY+RsQamrxKylnikjsQCCuZ38Ryi9x9leuZ5YX/N04T9Oe7MpxRfyR0PzWL+AU/JHQ/NYv4BVhHr4mxs698XQXFyBsbDr1rfTxM+981bmPZUfkjofmsX8Ap+SOh+axfwCrelPEz73zNzHsqPyR0PzWL+AVZabTJGoRFCqosqqLAD1CttKm55Zc62YycoUpSpaUpSgUpSgUrhOGdqNQ+tRGlYq+p1ELIYVXTCOJZOUYNVa8kxKLkuTf6oxXCuy+EI+ZygSX8QqswXbLvMBZdvO3hQSaVCTVzOrFYShFsBMygG53PxZciw8+vq60fSzOq3mKEXz5KqAd9v8wNYAe/1dKCbUQ8VhsxVw+BAcRXlYE9LogLf0rL4Pj5nNIJbwyZmA2xOKE4rt5AVvjjCgKoAA6ACwHsFBFfWSEKY4SctzzG5eIB8RYtc9bW9tqy5UxckyKI/BVQ59OpkLEdd/RqVSghLwpCpSQtKGILc05A26dwAKB6gAKlQwqihUUKo2VVAAA9QGwrOtJ1sdyOYt1F3GQuo8yL7Deg3VH4hpzJFJGLXdGUX6XZSBf316uuiONpEOV8LMO9j6WO+9vGvYtZG+6urWsDiwPXp0PjWy6XUcc+jd2zjuJEAEsWyyxkKFJFmXJTiNwRfx5gARZ+gnd8M73WQjvLif8lzvdEJ/hX6+tXes0EM9ifSF8JEbGRfA4uN7X6jp5ioEnB5ja2r7iknIxIZBsVNnBCeJ3KmsuEvGXRPGGr10cVgx7zegigs7fRQbn29B4mo3Knm9MmFP0EN5T9KUbJ7F3/Wqw4fwmFRnG2WfpS3zZ/bJc5fYKmjTILXPXpc9fH7BVzdx5cWaW80ThmhWOwRQqjfYePrPifWd6s68ArUNXHcjNbrs4yHd2vv5bAn6qm3W6qk0ez6VJBZ0Vh1AZQw/rWocOQOZBkGPWzuFNxa5jviT67VKpWNQl0kyqQs5ZiRi0yKwA8RaPl3+s168s6he4j/7hVyh6/mqwIIt5sPrqZSgijXDMoUkFrkMUJQgC+zrcD2Gxr3S8RhlBMcitawNiLgnoCOoPqNSa16jTJIpR1VlPVXAYe47UGylQ34VHZQuSBPRETtGo3v6CkKfrBrIaeQOWEpKm/xbKpA22xYAG1/O9BKpUJZdQqksiOwtYRsVyHibPsp9Vz7a9k4mECl45Vy8BG0mO/5xiyA99qCZSuc7YcXeA6decNNFLIVn1RCfFgRs6KDICiF2AXJgR4dSKquEfhCBitIOayvKnNSyiRY5WjR8fAsiqxttcm21qC10vYtI3T46QwRStPBpiEwWRy7emFzZVMjFVJ2uOtgB0dKUClKUClKUClKUCuQ4l2LkkLssiku0zYNsq8w3VlYKTlYYkHId4kbgAqUG+Ts5OzxP8WCpTMlzIbJNzbFTEFk67bIyEXDHwmfADLppYkwEjSSTRNbuh+edRDkALkK2N/YaUoKmXsXOilYJ8ACoTFijY4OXu4VtzqJWl6b2Hlepuj7NzLHqYnZWWYOFRnkZCXklcsw2Md1kVSE/RuPABSghnsvreq6jl3yOKSWxJ8WZYl55PQsQpAtuxFzK1XZvVG4j1JVQPisnkZgWheN7uSS3fwYG91u9vClKDbw3gmqTUCV5jy7G0Qmd1UEWCd9bvv3syQfC1gKiSdlZzGsQ5KmJWVJly5smSSKGdsRibuGI712JNxaxUoPY+zOsu5bVMb5lPjXAzNzG5VQtgLjud4d0Ve8E4eYIViNu6WtYk7F2Ybtv0I28Om9q9pQTqUpQKUpQKUpQKUpQQOL8NedVwneFkbIMmJB7pUrJGwKutmvY9CAR0rDhnZ+GCMR25huzPJKFLu8jmSRmIAFy7MbAAC9gAK8pQf/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6432" y="2631830"/>
            <a:ext cx="4117568" cy="3767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AutoShape 9" descr="data:image/jpeg;base64,/9j/4AAQSkZJRgABAQAAAQABAAD/2wCEAAkGBxITEhQUEhQWFhUVGBkWGBcYGBUWGBUbFRUZGhQXFxgcHykgGBomIBgYITEiJSorLi4uGh8zODMsNygtLisBCgoKDgwOGhAPGjQkHSQ3NCwsLCwvLCwsLCw0KywtLSwsLCwsLCwsLCw3LCwsLCwsLCwsLCwsLCwsLCwsLCwsLP/AABEIAK8BIQMBIgACEQEDEQH/xAAbAAACAwEBAQAAAAAAAAAAAAAAAwIEBQEGB//EAEoQAAIBAgQCBQYKCAQEBwAAAAECEQADBBIhMUFRBRMiMmEUUnGBkdIGIzNCVHKSk6HTFRZTYpSxwdGisuHwJEOC4kRjc7PC4/H/xAAYAQEBAQEBAAAAAAAAAAAAAAAAAQMCBP/EAB4RAQEAAgICAwAAAAAAAAAAAAABAhEDEiExIkFh/9oADAMBAAIRAxEAPwD7jRRRQFFV2x1oZpuJ2DDdpeySYAbXQzzobHWhvcQaBu8vdbRW32MiDQWKKhauKwDKQQdiCCD6CKnQFFFQuXlXvMB6SBQTopPlK/vHxCsR7QIo8qXiSPrBlHtIFNB1FQt3FbukH0EGp0BS7l5V3Op2G5PoA1NQLljCmANC3jyX+p24a6wy3aC7Dfc7k+knU0EOtY7IfSxCg+yT7RRmueav2j7tOooE9Y43QH6rSfxAH411cQswdDyOk+jg3qmm1F1BEEAg8DqKCVJa6SYSNN2Ow8PE+H40q4rAhVbRpmdSoG5U8dwIPnA7CKsogAAGgFVC/Jge9LfW1H2dvwpoEbV2iorjKCIIBHI60ryeO4Svhuv2dh6oPjTqKBK340fQ8/mmOIP9D4771wOzd3sr5xGp+qOHpPsI1rjWs57Q7Knsgjcj5x9HD28osVUJ8mXiMx/e7XsB0HqinUUVFRdARBAI5HWl+Tgd0lfAd37J0A9EHxp1FAlbxBhxBOxHdb+x8D6iadUXUEQRINLssQch1jUHmP7jj6RzoHUUUUBRRRQFFFFAUUUUHnsR0BBz9dl7bt2s8A3L/WAIRcUpOYKYPaKptBBc3QhY3D1gi5bKGFYyWtKmY5nIPdmRBIgEmNX9I9E9a+bPHyfzZI6u5n7JnQHSRHzVPCqa9AhA7PeMCWzNpkjMQ5JaJXNodICryFBvodBGopT3tYUZjx4AfWPD0anXas3oa/Za2tmxeRhbUA5IBy7LC8J87wMeGsiACAIFX0nsvqSe8xPgsqPw1Ptjwqdu0q90AegAUX7oVSxBIAmFBY+pRqT4Cs79OW/2eI/hsR7lRWpScU5C6aGVE8pYD+tUf07b8zEfw2J9yoX+mLbAKEvgl0GuHxCjV13YpAHiaDuLvWlZs9x5QEs2QEJC5yC4twrZdYmdRzFcW+vZTrcR8Zos2mBHPtG1I9JNJ6RwOHuXXtvcZS65mXshSXUWMwZlJDRkXKDHd0117g72FRlQXllCxHySDVELd1VU6XFOnnUFu3ftyUF+CuVcvxQjNIUAZeOVgPqnlUrd9GCsL5hhmHyYkZQ0wVnYg+us+5ZwjPIviWUggPbMqXus86SAzC4JEEZIBEGqX6OwAQAX5RkKAB7bBlazcaZgxIa44OkljwgUG4cQn7c93PPxeXKTAObLG/jT1WSQLzErEgdXIkSJGXSsdsHh+tBXEKDmuQM1svne7bchZ0gNplIOtwbGKv8ARPRNqzJtElWAAkhgBJPZMSQSSdSfCgbcuMly2uYsHzAzl0gSCIAq7WR03jFtPYZg5GZh8Xbu3W7h+bbVmjTeIrn6y2PMxX8FjvyaDWyiZ47VKsb9ZbHmYr+Cx35NH6y2PMxX8FjvyaDZorH/AFlseZiv4LHfk0frJZ8zFfweN/KoNiisj9Y7PmYn+Dxv5Vd/WKz5mJ/g8Z+VQa1FZP6w2fMxP8JjPyq7+sFnzMT/AAmM/KoNWisr9P2fNxH8Li/yqP0/Z83EfwuL/LoNWisr9YLPm4j+Fxf5dLv/AAithSVS+zASAcPilB9fVaUGzSMWYAYCSpGnMHQ/gZ9Qqr0B0zbxdlb1oOFMiHRkII3GujD95SVPAmm43pCyhyXHUM2yT2m9CjtH1CgeuIWYMqeTaT4A7N6pptZNzp7D5xbYkZhqXUoomcobPG8ECr+Qr3ZK+bxH1T/Q+qIg3SbPoooqKKKKKAooooCvL/D3HhbK2ACbl4jKJgBbbqzljy2Ecc3KSPUV5j4VdDXb923cslc1pSCjSM4c8G4EZdiIM7iu+PXadvTjPfW6ef6Hx/V4uy91MilWtSIkNcZApb/y5GvjlOwJH0evnGJ6Gx15lU4coJEuz2coGxPZck+yvo9ac9lssc8O5NUUVC+WCsUAZgDlBOUExoC0GB4wfRWJ0VjukGtg3sNaVyWleuZcvaMDuMDpHaB13gTAwat6k4tSVMCSCDGmuVgYE6TpVLynF/R7X37flV3ynF/sLX37flUFHEWEdy5wl/OWD5wbIaVUBRPWd0ZVOXaVBiah5HbylDhcQVYBSC1syFCAa9bO1tPZ41o+U4r9hb+/P5VHlOK/YW/vj+XQZ1zCowM4bEydS2a1JMXASfjOV1xG0HwFcfBoxLNhsSWIIJzWZgrlI0uciR4TpGlaXlOK+jp99/8AXR5Vivo6fff9lBQGHTMG8lxBKwBLWuyFdHVR8Z3QyL+POrvlz6f8PiNI42dY5/GVLyrE/R0++/7KPKsT9HX74e5QLR3e5a+KuIEzSz9XrKwO6xM1rVm+V4n6Ov3w92jyvE/R1++Hu0GlRWb5Xifo4+9X3aPK8T9HH3q/2oIX8cyKrMTDNl7KqQsvlEywJ34SdDpScL0xnYKM4MqGlE7HWLmt5oczmG2WY4xXc9vJYN0EOWIQBmEMx7SlgQp5a76gTMVXs4/ApkZQQe0Ro5bsIxhl3JCowAIOWMuhgUE8T08tsFrjMqSQHKJlaLq2iRDT3nGhEkbTtWpY6xlDZssgGCqyJ4GGI9hrNw9/DNdgWzJDuSwYBMl5M5AOizc7RIgEoSZ0NHRvT2G6pMoyrD5UHayi2ubKMsichUhRsDHCg1urueePs/60dXc88fZ/1qinwgsEwrFj2dFBbV8mUaf+ohnaDvoYhY+EdlkDHMsqHjKxIzIXUGB3oVtBPd8RIaPV3PPH2f8AWoMzqyAsCGYqezHzGbTX90U3DXw65l2kjXQgqSrA+III9VVuk7jKbRVC56zuggT8Vc4nSgvUu/YV1KOoZWEFWAYEciDoRVHy6/8ARm+8tf3o8uv/AEZ/vLXvUGiBXjOjcOt+1h7jOyXIFxyFLC4zZGZyRsezGuw0AgV63CXnYEvbNszsSrT49kmsyz0VcsmLJRk+ajkoUHIOA0qNgCs+Jqy69JZtn4MTdutft7EdW2XNpLgKCN9IMmO8dtaudFXH8mvi0CpVri2l0OXSUUToIJ0Gw2GgFWsTZxD6ZbSfvZ3uR/0ZUn7Qq10bgVsplBJ1LFjuxYySY/lwAApbsk0xycbceAerEPrlCqjdjLuGN2JfzQ0cNK9FULykqQDBIIB5GNDRafMobmAfaKip0UUUBRRSXvawozEb8APSefgJOooHUmz3n9I/yj/WjqmPeY+heyPb3vxrlqzlcxJDAbkmCpPM8c34VUPorH6ftYwmy2FcAKx622Qnxi5ZEMR2WBAA4dozzF7o/HpeUskypyupEPbYAEo6/NbUHxBBEggmKqY171lzdXNdsmC9sCblrQAvaA1ddJNvvblZMI2hhsQlxVe2wZGEqymQQeINNrIxWBuWnN7CxJM3bBMLe5sh2t3vHuts3B0DXoqtgMcl5cyHY5WUiGRhurqdVYSNDzB2IqzQFFFFAUUUUBRRRQFFFFAUUUUGW2PW1bTMJnMTqohQ0E9ogHVlETx0namYbo/DMquthACoIzWsjAFSACrKGU5WIggESRA1FOwCjIpjUZhPGC2o/AeyrVBXfA2jM20MgqZVTIYywOmoJ1I51y9gLLklraMTMkqpJkQZJGugAqzRQVkwFoGRbQHmFWdCCNY5qPYOVRXoywIi1bECBCKIEEQNNBBI9Zq3RQL6hPNXidh845mPrOp8aTiFAayAI7Z/9q5SemMWbaiGyydTpIABkiZG+UbcaT0Zg3LC7dZ5E5ELHSRBZlHZDEcANATzNBrUUUUBRRRQFFZSYFxi2vda+VkC9X/ygq7aftczMc/FSFjQGtWg4zAAk7DWl4VSEQHcKB7BSsbc0y8D3v3V+cT6dvaeFWqoKKKKgTeYk5V0J1J80f3PD0E8IpiIAIAgUvDa5m5sR9k5R/KfWadQFFFFAVm9IdGZnF6yRbvgZc0StxQSRbur85QSSDupJg9pg2lRQUOjOkxdLIym3etx1lo7rPddT8+20GHG8EGGVlF+qXSXRy3cpkpcSTbuLGZCYmJ0KmBKmQYEjQUno/pJs/U4hQl7UgiervqPn2idfrIe0p85crsHekOjCX66ywt3wMpPzLqjUW7yjvAScrd5STGhZWn0b0mt0shBS9bjrLTd5ZnKwPz7bQYcaGCNGVgL9Z/S+CRwHMh7YJR1OVlmMyyPmtAldjAO4BAaFFY2KxlpGKnrSF0LdaQA2TPkANwMzZYOgPeHjELGPtv1eVLxFxsgIvIwBCljmK3jwB2k6eig3KKyWxWHDMhe4GWJ7d4zJyiIJmWlQNyQQBUD0hhdZuuIEkl74UDKrSWJgaMsydMyjcig2aKxW6TwgEm6wHMvfEauDOuhHVvIOwUnYVM43DRPWPEkTnvx2SAdZiJIAOxJgSaDXorKuYrDhspe5m5Br53zcj+459Ck7Cm4M2boJtuzBTBi5d5SOOoIMg7Gg0KKr+Rrzf7y571Hka83+8ue9QJGBcd2+4EkgZbRiTMarNHkd36Q/wBmz7lO8jXm/wB5c96jyNeb/eXPeoE+R3fpD/Zs+5R5Hd+kP9mz7lO8jXm/3lz3qPI15v8AeXPeoE+R3fpD/Zs+5R5Hd+kP9mz7lO8jXm/3lz3qrY1er6sqWk3FUy7sCGkHQmKCS9Gy6vcdrhScoYKApMSYUCToN9uFX6KKAooooCiiigQ5+NXU9x9OHeTU+P8Ac1O7cjQCSdh/UngP967VGfjInZdvrHQ/4TTqBdm1EyZY7n+gHADl/MyahY7JKcN19HEeo/gRT6TiNMrcmA9Ibsx7SD6qodRRRUCcLsRxDN+LEj8CD66dSHOVs3zWgHwPA+g7H0Dxp9AUUUUBRRRQFV8fgkvJkuCRMgglWUjusjDVWHAjUVYooMfDY25ZZbWJbNmIW3fgKLhOipdA0S7w0hXPdgnINHG/Jv8AVP8AKp4nDpcRkuKrowKsrAFWB0IIOhFYeJd8KjLcYvhoIF1yWaxpoL7alrQ/amSo1eQC9A7HXsKcQbdwHPkDntHKRMKGQHtNoSJUxEyIFLtdJ4VHFv4z4t2h3611VlW2h7bEwPjgvKc3rZds3XmcNZOY5p65tSUyZp6vfLpPKoLg7g/8LZ++Yzqpk/F7yi/ZHKgjcvYN3AIctqYy3wUJz3JiBkcwzDZuI0pV3GYDLlylgyBspS5qhW2cxDDaFtzPLXjVfpRmsrNzB2jZOly517t1YgqGufF5urh3BbXKDrCyVueQu0scLabMNScQ7EghZ1NvWQiA8womYoJM2CJCHMSCOF8nvMgbNvkm44zzlMnWK7i7GGRkmyx65pLEkKSxRVD52AJ7pCHUZeyJEVJcNdBJGFsydz1zcWzR8noJ1jaSTxNdu2LrZS2GtEqAB8e+wIIB+L7UEA68QDvQZ9jpHBNAVHPaudoMWM2VzyWDk9tLxI11DwY2rRwGNsphnvIjKgGcqSJHYBgS2VQBAiQBUHwbkgnCWDlCAfGnQW3V7cfFcGVSPqjlXbWGuqCFw1oBgAV698sAADs9XA0AoG2/hDY0zFlJ17rMIl4bOgK5SLbmZ2UnSiz06rgFLdwywUgjJlLjMkloBlYMCYkTvUb1q85lsNZJIiTeO0OI+S5XHH/UaEt3hthrI1DfLHdVCg/JcgB6qC03SiC1bumQlwBttVDIXlo5AcJqnivhNZWcodwEuPKgQWtZfihmIm42bQbaGSNJWmCuCP8AhbXZBABvuQARlIANuAI0jYSa6MC8AeR2IBkDrTodNfkt9B7KCziOm0CyitcbQZFgMSWdAozEAnNbcbwIJJA1qeJ6bsIDLHRGuQFbuoJJJiBy1I1IHGqJ6PecwwtoNvK4i4p+dsRb077mObMeJqa4S4DPktmZmeuY7MHEfF6dpVMeAoGp8IbJK96DbFzNAYCZ7JykksIMgTTOkLyulll1DXLZGhGhPI6ikJh7obMMLZBkn5ZoliSzR1cZjmbXfU86ZdTEXCga1bRVdWJF0sezwAyD+dBrUUUUBRS7hYagAjlsfUdj6NPTXbV0Ntw3GxHpHCgnRRRQIt/KOdIyoOEyC5IPhBEek0+kYUd8wBmc+M5QEk679n+XGafQFJxXd/6l/wA4p1JxGpVeZk+hdZ9uUeukDqKKKDhFV2JtxHaUmAvzgTwXmOOuwBMxtZpFgZiXPoX6vP17+iKo75So70r9bQfa2PqNNVgdQZFdpTYdDqVUnxAqBtFAooCiquJusGAUgdlmMqWPZK6AAjzjWX+nDMEwZKx1YPblwEkXSCxNt9jAiCQdKDeorGvdKMqqe8SHYqtuSotEC6T8ZBykgQCSeANT6P6SN4uLbo3VsyschhWViuU/Gb6THIgmJFAp7D4TWypfD/OsqJayOLWF+cg42hrHc1ARtbDYhLiK9tgysJDAyCPA1DJd89PsN79UrPRdxLpuW7iqHk3EFs5HY7XIz9l+ZHeB1BIBAatYj4Z8Kc1hS9j59gd61+/hxxHO1y1SCMj6eS756fYb36Ml3z0+w3v0E8LiUuIHtsGVtiNjwPrnSOFNrE8kuCMRh4Duqtds7W70qO0P2d0bB+I0aYVk0OjukEvKSkgqcrowh7bAAlHXgYIPIgggkEEhbooooCiiigKKKKAooooCiiigKKKKApV21Oo0YbH+hHEeH8jrTaKCtcxgVGZtMu4314Ac50j01DD40vZ6wIZKyF5mNADyJ4kD0Cq/SHR+a4HZibcZWTUbkCZESAddZgF+elte2wMdhSCpBBDGCCYHATx4zpoCQdYtBVCjYCP/AN5mp0VxiAJOgFAE0mxqS546L9Xn4E7+jLyrnyngn4v/AGX+fo71iqCiiioF4lyEYjcKSPUKkiAAAbAQPVXXUEEHY6H10vDOSoncaH0jQ0DaKKKAooooKt5ZuqDOtu4NCQdWt7EaikJ0JYAUBD2VyrL3DlADBYJbQgM0HcSYirD/ACqfUf8AzW6alkAyJ9bMeAHE/uj8eZoK13oqyyqpUwoIEM4JDxnDMDLBiASDMkSZpljA20YsiwTMkE65nLmefaZiOWZoiTVmigKKKKAoorJx+PudZ1VkKWgd4ExO5MEQAI5yTFBd6N+St/UX/KKr9IdG5mF203V3wMoeJV1BJFu6umdJJjismCJMp6GxpXLh74y3kUR5l9VAHWWjx4Zk3QnWQVZtegz+jOk+sLI6m3eTv2iZjk6N/wAy2eDD0EKwZRoVT6S6OW8BJKOmqXFgPbJ4qSCCOakFTsQar4DpBwws4kKt7XKyyLd8ASWtySVaNTbJJXXVgMxDUooooCiiigKKKKAooooCiioXLqrGYgSYEkCSdgOZoJ1F7gESQJIAkxJOwHjSVus0ZVgTqXkGNNVXfXUaxG8HjK1hwNSSza9poJExIGkKNBoI250Cbls3VIMqjBgVIEsGEDNyGpMb7TGoptvEKFUsVWQDBIG44U244UEnYAn2UvCWQigQAYEwNzGtUcGIJ7ik+J7I/HX2A10WZ1c5o2Gyj1cT6Z8IqZTlpQrcDUE6KKKAooooCkXAVOYCQe8BvpswHE8xxEcoL6KCKMCJBkHiKlSWsaypynjyPpHH06HxozuN1B+qdfYYj2mgdRSeuP7Nv8HvVy1cdgCMoHOSx8RECD/KmhzFYNbhBJYESAVd0OsTOUidhSf0WnnXvvr3vVeooKP6LTzr33173qP0WnnXvvr3vVeooKP6LTzr33173qP0WnnXvvr3vVeooKP6LTzr33173qdhMGlvNlBljLMSWZiBAliSTAAFWKKCtj8Cl5crjYypBIZGGzIw1VhzFUcJjrlphZxRBkxavgBVuzsrgaW73CO626xJRNelYnDpcVkuKGRhDKwkEHgRQNqvj8FbvIUuLmUwdypBBlWVhBRgYIYEEEAgg1lrffCaXmZ8P828xl7I4LfY6sg4XTqB39i7blB53oB8at66uKX4kW0Nu6XtmWUt1mYLEGCmoVQcrGFmK3UxKEwHUnkGBNVemHIQRzn2IzCfWAfVWJiOknynOwCwTJyiCBKmeBmIPOKD1VFFFAUVl2ulmbEXbK2XHVqpW44ZEuE94K2WCBK6idZ0EAmziOsyscwXsmAokho846ET+6KC0zACToBqTypK4oGMgLA8R3Y55joR6JrqYVAQYll2Zu0wmZgnUbmnUCFW4YzEJB1C9qdoGYgabzpPiOMrOHVdp46kljrE6kk8B7BTaKAoopN++F0GrHZf6nkPH+ZgUHL5khOereCjn6Tp6J5U+qtiRJJknUn+3IDl/WTVnNpNB2ltcFLZyajQPzEjShX56GiztUmWaDtFL6rxNFAyiuE1y3cDCVII5gyKCVFFFAUhlKksokHvLx+sv9Rx3Gu76KCKOCJBkVKkvZ1lTlJ34g+kc/HQ6D0VzyiO+Mvjuv2uHriqH0VxSDqNRXagKKKKAqKuCSOI0Psn2V1jGp2qq90SGQFo0YgSCvp+dG+k8RxoLdFcVgQCDIOoI412g4RVLozo1bGZbZItaZLfzbW8rb4hNoXZdhAgC9RQZPTdlAA50MnUTOtt9vHwryeLOaZ7uu5BgcZPE8z6hxJ95i8KlxSlxQyngfwI5EcCNRXzvpvAXLN0I1wtZY9ljp6UcjXMI346+IGvFJb5c5bXPgX04LKraxBUZj8W865T3c/ADgDp7NvfV4ToD4PpfutfvQbeYm2h/wCZB7Lt+5tA477RPtcRiraRndUkwMzBZPITvU5evb4mO9eTqr4mTlURJObWTAUgzoRxj8asUpVCkknVjE7fVUf73JrN051xHeUjxXtD8O1+FHlVvz1HgSAfWDqKh5fZlR1iS4zKMy9pSCQy66iATI5VYBoFHFW/PX7Qo8qXgc31QW/EaD106igrO7kaDIPGC3s2Hp19FQRAPSdydSfSatsKQyRQRqZ7vrqFTPd9dBCiipKk0DbW1SZorjGBSCaBvWiik0UGX8NPK/J82CAa6jqxUhWzqJzLDb8DpB001rBw/wAOEPX9ZauW79plUoICtIMbiR3TIYEidDXvK+f3/ghi/KMQy3ENu/cFxXbv2gS5ZQYkAZoAUwfDWuLLMpY9nFlxZcGWOcnaecb93zPH69D0v8IxZs3XUK9y11WZAx0624qDMY0YSdPDxpHT/wAKxh8Xh8PlVhcy9YxYg2uuudXh4UA5szggyRAFPT4M2kt3VCrd64k3Bd1VozMggaABoP8AsVN+hFCuq2LENl0YHtdVcz2A2/dJZhyJ0rt42F+vN7qy5w2Upft4Rwesb44lhfyKiFriKMhBA7WY7RVpfhe/ly4Q2RBuJbLfGL38Kb5aWQLIjLkJDkaxoa1sT0Mjq6tYssrXetggwXkRcb9+OPgKB0OohhYsZgyuDBkPbtvbtMDvIXIs8iwoDo/pK++Ju2mS31dodq4jMYZoKWyCoGbKQxgmJHOtmq2Bwa2gwURnZrjakyzmWMnhP4VZqTf205Msbl8ZqEthl3iCdypKk+kiJo6k+e3+A/zWadRV2zJ6t/P/AAFHUnz2/wAA/wDjNOooErhl3iSNixLEegmYp1FFAg2ypJTY6lf5leR8NieUk1O1dDbbjcHQj0imVC5aVtxtsdiPQRqKCdFIKOO6wPg34DMNh4wa6LjjdPssD/mC0Dqq4ro+1cBFxFYHcESD6qZ1zfs29qe9Rnc7KB6W19gBH40HbVhV7oiqvSGBt3mAcmArgoGZcweAcxUgxpsdD6qs9Ux7zepez+Mk+wimW7YUQAB/vf00GLe+D5JMXis5pIBzjMbhJVs2nygI0Pat2z80CuDoNyGVrpAgKuWdB1WS4yyeyWLMfnQQpk7Vu0UGHa+DiDPmdmBUKoMgLle66yqkK0G52RAACrG01tWkgAcgB7BUqKAooooF3tqWrRTL21JoJwD4GmdXpFIpxfs0ENB4mos01yigme6PTUKme766hQFFT6s0UH//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6" name="Picture 12" descr="https://flascelles.files.wordpress.com/2011/03/samlrest2.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723" y="3220347"/>
            <a:ext cx="4788877" cy="290137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Resources</a:t>
            </a:r>
            <a:endParaRPr lang="en-US" dirty="0">
              <a:solidFill>
                <a:schemeClr val="tx1"/>
              </a:solidFill>
            </a:endParaRPr>
          </a:p>
        </p:txBody>
      </p:sp>
      <p:sp>
        <p:nvSpPr>
          <p:cNvPr id="3" name="Content Placeholder 2"/>
          <p:cNvSpPr>
            <a:spLocks noGrp="1"/>
          </p:cNvSpPr>
          <p:nvPr>
            <p:ph sz="quarter" idx="1"/>
          </p:nvPr>
        </p:nvSpPr>
        <p:spPr/>
        <p:txBody>
          <a:bodyPr>
            <a:normAutofit/>
          </a:bodyPr>
          <a:lstStyle/>
          <a:p>
            <a:r>
              <a:rPr lang="en-US" dirty="0" smtClean="0"/>
              <a:t>Example with a “user” resource</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Get back to this when talking about controllers.</a:t>
            </a:r>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2743200" y="1905000"/>
            <a:ext cx="4953000" cy="3349442"/>
          </a:xfrm>
          <a:prstGeom prst="rect">
            <a:avLst/>
          </a:prstGeom>
          <a:noFill/>
          <a:ln w="9525">
            <a:noFill/>
            <a:miter lim="800000"/>
            <a:headEnd/>
            <a:tailEnd/>
          </a:ln>
        </p:spPr>
      </p:pic>
      <p:sp>
        <p:nvSpPr>
          <p:cNvPr id="4" name="TextBox 3"/>
          <p:cNvSpPr txBox="1"/>
          <p:nvPr/>
        </p:nvSpPr>
        <p:spPr>
          <a:xfrm>
            <a:off x="4267201" y="381000"/>
            <a:ext cx="4419600" cy="923330"/>
          </a:xfrm>
          <a:prstGeom prst="rect">
            <a:avLst/>
          </a:prstGeom>
          <a:solidFill>
            <a:srgbClr val="FFC000"/>
          </a:solidFill>
          <a:ln>
            <a:solidFill>
              <a:srgbClr val="FFC000"/>
            </a:solidFill>
          </a:ln>
        </p:spPr>
        <p:txBody>
          <a:bodyPr wrap="square" rtlCol="0">
            <a:spAutoFit/>
          </a:bodyPr>
          <a:lstStyle/>
          <a:p>
            <a:r>
              <a:rPr lang="en-US" dirty="0"/>
              <a:t>Rails expects your URLs to be like this for every single of your resources (users, posts, tweets, etc.)</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4914</TotalTime>
  <Words>1244</Words>
  <Application>Microsoft Office PowerPoint</Application>
  <PresentationFormat>On-screen Show (4:3)</PresentationFormat>
  <Paragraphs>188</Paragraphs>
  <Slides>29</Slides>
  <Notes>20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Equity</vt:lpstr>
      <vt:lpstr> Ruby on Rails</vt:lpstr>
      <vt:lpstr>What is Ruby on Rails?</vt:lpstr>
      <vt:lpstr>Advantages</vt:lpstr>
      <vt:lpstr>Advantages</vt:lpstr>
      <vt:lpstr>Disadvantages</vt:lpstr>
      <vt:lpstr>Ruby</vt:lpstr>
      <vt:lpstr>The Rails Way</vt:lpstr>
      <vt:lpstr>REST</vt:lpstr>
      <vt:lpstr>Resources</vt:lpstr>
      <vt:lpstr>Model-View-Controller Paradigm</vt:lpstr>
      <vt:lpstr>MVC</vt:lpstr>
      <vt:lpstr>Models</vt:lpstr>
      <vt:lpstr>Models</vt:lpstr>
      <vt:lpstr>Controllers</vt:lpstr>
      <vt:lpstr>Controllers</vt:lpstr>
      <vt:lpstr>RESTful controller actions</vt:lpstr>
      <vt:lpstr>Views</vt:lpstr>
      <vt:lpstr>Views</vt:lpstr>
      <vt:lpstr>Rails tools</vt:lpstr>
      <vt:lpstr>Structure of the Rails Project Directory</vt:lpstr>
      <vt:lpstr>App Directory</vt:lpstr>
      <vt:lpstr>Config Directory</vt:lpstr>
      <vt:lpstr>Docs Directory</vt:lpstr>
      <vt:lpstr>Lib and Log and Public Directories</vt:lpstr>
      <vt:lpstr>How to do Static Pages</vt:lpstr>
      <vt:lpstr>Installing Rails</vt:lpstr>
      <vt:lpstr>Deploying Rails</vt:lpstr>
      <vt:lpstr>Rails More</vt:lpstr>
      <vt:lpstr>ON OWN – look at  Sample Code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Web Programming</dc:title>
  <dc:creator>Mark Zhang</dc:creator>
  <cp:lastModifiedBy>Windows User</cp:lastModifiedBy>
  <cp:revision>391</cp:revision>
  <dcterms:created xsi:type="dcterms:W3CDTF">2006-08-16T00:00:00Z</dcterms:created>
  <dcterms:modified xsi:type="dcterms:W3CDTF">2015-10-01T02:53:33Z</dcterms:modified>
</cp:coreProperties>
</file>