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9" r:id="rId8"/>
    <p:sldId id="262" r:id="rId9"/>
    <p:sldId id="263" r:id="rId10"/>
    <p:sldId id="264" r:id="rId11"/>
    <p:sldId id="268" r:id="rId12"/>
    <p:sldId id="265" r:id="rId13"/>
    <p:sldId id="266" r:id="rId14"/>
    <p:sldId id="267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F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45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011407-F917-4AA3-98B2-5BDC86427668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zure.microsoft.com/en-us/products/storage/data-lake-storage/" TargetMode="External"/><Relationship Id="rId2" Type="http://schemas.openxmlformats.org/officeDocument/2006/relationships/hyperlink" Target="https://aws.amazon.com/lake-format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link.apache.org/" TargetMode="External"/><Relationship Id="rId2" Type="http://schemas.openxmlformats.org/officeDocument/2006/relationships/hyperlink" Target="https://kafka.apach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ws.amazon.com/kinesis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aws.amazon.com/security/" TargetMode="External"/><Relationship Id="rId3" Type="http://schemas.openxmlformats.org/officeDocument/2006/relationships/hyperlink" Target="https://aws.amazon.com/iam/" TargetMode="External"/><Relationship Id="rId7" Type="http://schemas.openxmlformats.org/officeDocument/2006/relationships/hyperlink" Target="https://aws.amazon.com/security-hub/" TargetMode="External"/><Relationship Id="rId2" Type="http://schemas.openxmlformats.org/officeDocument/2006/relationships/hyperlink" Target="https://aws.amazon.com/km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ws.amazon.com/audit-manager/" TargetMode="External"/><Relationship Id="rId5" Type="http://schemas.openxmlformats.org/officeDocument/2006/relationships/hyperlink" Target="https://aws.amazon.com/macie/" TargetMode="External"/><Relationship Id="rId4" Type="http://schemas.openxmlformats.org/officeDocument/2006/relationships/hyperlink" Target="https://aws.amazon.com/shield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Today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L. </a:t>
            </a:r>
            <a:r>
              <a:rPr lang="en-US" dirty="0" err="1"/>
              <a:t>Grewe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937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Relational Databases use SQL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SQL  - structured query language is a language of commands that implement CRUD operations</a:t>
            </a:r>
          </a:p>
          <a:p>
            <a:pPr lvl="1"/>
            <a:r>
              <a:rPr lang="en-US" dirty="0"/>
              <a:t>We will have a separate lecture on SQL</a:t>
            </a:r>
          </a:p>
        </p:txBody>
      </p:sp>
    </p:spTree>
    <p:extLst>
      <p:ext uri="{BB962C8B-B14F-4D97-AF65-F5344CB8AC3E}">
        <p14:creationId xmlns:p14="http://schemas.microsoft.com/office/powerpoint/2010/main" val="182361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 there is much more to understanding todays “Data Solutions”…..</a:t>
            </a:r>
          </a:p>
          <a:p>
            <a:endParaRPr lang="en-US" dirty="0"/>
          </a:p>
          <a:p>
            <a:r>
              <a:rPr lang="en-US" dirty="0"/>
              <a:t>To learn more consider taking a class like Web Systems featuring cloud, or distributed systems or…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But, here are a few more slides &amp;  things to think about.</a:t>
            </a:r>
          </a:p>
        </p:txBody>
      </p:sp>
    </p:spTree>
    <p:extLst>
      <p:ext uri="{BB962C8B-B14F-4D97-AF65-F5344CB8AC3E}">
        <p14:creationId xmlns:p14="http://schemas.microsoft.com/office/powerpoint/2010/main" val="1919441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SQL Database –a trend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There is a movement to avoid some of the “Heaviness” of Relational SQL based databases --- that has lead to the creation of NO SQL databases</a:t>
            </a:r>
          </a:p>
          <a:p>
            <a:r>
              <a:rPr lang="en-US" dirty="0"/>
              <a:t>Example MongoDB (and others)</a:t>
            </a:r>
          </a:p>
        </p:txBody>
      </p:sp>
      <p:pic>
        <p:nvPicPr>
          <p:cNvPr id="5124" name="Picture 4" descr="http://img.deusm.com/informationweek/2014/06/1269559/NoSQL-&amp;-NewSQ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93980"/>
            <a:ext cx="5606143" cy="319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66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144000" cy="990600"/>
          </a:xfrm>
        </p:spPr>
        <p:txBody>
          <a:bodyPr>
            <a:noAutofit/>
          </a:bodyPr>
          <a:lstStyle/>
          <a:p>
            <a:r>
              <a:rPr lang="en-US" sz="3600" dirty="0"/>
              <a:t>Differentiate solutions not based on performance /system level –but on kind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362200"/>
            <a:ext cx="4267200" cy="4495800"/>
          </a:xfrm>
        </p:spPr>
        <p:txBody>
          <a:bodyPr/>
          <a:lstStyle/>
          <a:p>
            <a:r>
              <a:rPr lang="en-US" dirty="0"/>
              <a:t>Some other differences between data solutions –are their intent –or rather the kind of data they store and serve</a:t>
            </a:r>
          </a:p>
        </p:txBody>
      </p:sp>
      <p:pic>
        <p:nvPicPr>
          <p:cNvPr id="7170" name="Picture 2" descr="https://yhaviv.files.wordpress.com/2015/12/gcp-data-services1.png?w=67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46"/>
          <a:stretch/>
        </p:blipFill>
        <p:spPr bwMode="auto">
          <a:xfrm>
            <a:off x="4729843" y="2362200"/>
            <a:ext cx="4414157" cy="430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408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Differentiate based on technologies used</a:t>
            </a:r>
          </a:p>
        </p:txBody>
      </p:sp>
      <p:pic>
        <p:nvPicPr>
          <p:cNvPr id="6146" name="Picture 2" descr="https://aryannava.files.wordpress.com/2014/04/nosql-database-famil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6937248" cy="541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49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262B7-F08F-B6A5-533C-B16B57B0D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Data Solutions.....many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ABB5DA-F6A4-7DBF-1203-D1316888EEF5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 bwMode="auto">
          <a:xfrm>
            <a:off x="228601" y="3004788"/>
            <a:ext cx="8763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Databases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AWS RDS, Google Cloud SQL, Azure SQL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Serverless Databases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AWS DynamoDB,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GoogleFirebase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FaunaDB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Hybrid Approaches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Combining SQL &amp; NoSQL in cloud-based ecosystems </a:t>
            </a:r>
          </a:p>
        </p:txBody>
      </p:sp>
    </p:spTree>
    <p:extLst>
      <p:ext uri="{BB962C8B-B14F-4D97-AF65-F5344CB8AC3E}">
        <p14:creationId xmlns:p14="http://schemas.microsoft.com/office/powerpoint/2010/main" val="3193748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A0F2-DB7A-018C-C68A-128764B2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Lakes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9EFB0A9-CFE8-B814-39C0-DD898F9D803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5118905"/>
              </p:ext>
            </p:extLst>
          </p:nvPr>
        </p:nvGraphicFramePr>
        <p:xfrm>
          <a:off x="612648" y="3810000"/>
          <a:ext cx="8153400" cy="3017520"/>
        </p:xfrm>
        <a:graphic>
          <a:graphicData uri="http://schemas.openxmlformats.org/drawingml/2006/table">
            <a:tbl>
              <a:tblPr/>
              <a:tblGrid>
                <a:gridCol w="2717800">
                  <a:extLst>
                    <a:ext uri="{9D8B030D-6E8A-4147-A177-3AD203B41FA5}">
                      <a16:colId xmlns:a16="http://schemas.microsoft.com/office/drawing/2014/main" val="2668895676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1536315935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7319534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Data Warehouse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Data Lake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40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Data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Structured (SQL-based)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Structured &amp; Unstructured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009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Schema Enforced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Before Data Storage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After Data Storage (Schema-on-read)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873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Expensive (Compute-Intensive)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Cost-effective (Storage-based)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148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Performance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Optimized for analytics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Optimized for large-scale storage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156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Use Cases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BI, Reporting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Machine Learning, AI, IoT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46366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68C5788-3F6C-3F16-22DA-C66AA49E2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2" y="1205061"/>
            <a:ext cx="441978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  What is a Data Lake?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 centralized repository that allows you to store all structured and unstructured data at any scale.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is stored in its raw format, without the need for predefined schemas.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56919E-2319-5C93-6DA3-A73175708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713166"/>
            <a:ext cx="273023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AWS Lake Formation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Azure Data Lake Storage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 Cloud Storage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dirty="0">
                <a:latin typeface="Arial" panose="020B0604020202020204" pitchFamily="34" charset="0"/>
              </a:rPr>
              <a:t>AWS S3 + Glue</a:t>
            </a:r>
            <a:r>
              <a:rPr lang="en-US" altLang="en-US" sz="1600" dirty="0">
                <a:highlight>
                  <a:srgbClr val="00FFFF"/>
                </a:highlight>
                <a:latin typeface="Arial" panose="020B0604020202020204" pitchFamily="34" charset="0"/>
              </a:rPr>
              <a:t>*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00FFFF"/>
              </a:highlight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10CE71-D45A-047E-D6F6-6CECA0073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-121920"/>
            <a:ext cx="5241730" cy="3093720"/>
          </a:xfrm>
          <a:prstGeom prst="rect">
            <a:avLst/>
          </a:prstGeom>
        </p:spPr>
      </p:pic>
      <p:sp>
        <p:nvSpPr>
          <p:cNvPr id="11" name="Rectangle 7">
            <a:extLst>
              <a:ext uri="{FF2B5EF4-FFF2-40B4-BE49-F238E27FC236}">
                <a16:creationId xmlns:a16="http://schemas.microsoft.com/office/drawing/2014/main" id="{1C3AB5C7-15BF-DEC9-E04F-1EF272363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767" y="2666152"/>
            <a:ext cx="5638800" cy="9155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vert="horz" wrap="square" lIns="0" tIns="38088" rIns="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Cost-effective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Data lakes can be cost-effective because they are built on inexpensive object storage.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Flexible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Data lakes can be used for any type of data, including operational, time-series, and near-real-time data.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1EF030-B88E-A65B-A305-7B1F5EBC19EF}"/>
              </a:ext>
            </a:extLst>
          </p:cNvPr>
          <p:cNvSpPr txBox="1"/>
          <p:nvPr/>
        </p:nvSpPr>
        <p:spPr>
          <a:xfrm>
            <a:off x="2057400" y="3455314"/>
            <a:ext cx="4718806" cy="430887"/>
          </a:xfrm>
          <a:prstGeom prst="rect">
            <a:avLst/>
          </a:prstGeom>
          <a:solidFill>
            <a:srgbClr val="AFF3F5"/>
          </a:solidFill>
        </p:spPr>
        <p:txBody>
          <a:bodyPr wrap="square">
            <a:spAutoFit/>
          </a:bodyPr>
          <a:lstStyle/>
          <a:p>
            <a:r>
              <a:rPr lang="en-US" sz="1100" dirty="0"/>
              <a:t>*data catalog and ETL (Extract, Transform, Load) engine, enabling schema discovery, metadata management, and data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1806079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CFA0A-43C1-4DE2-5A78-17B21FCF8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8613648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Real-Time Data Processing Technologies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AD3EC1-6B63-1385-138E-D0F512FA917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47413509"/>
              </p:ext>
            </p:extLst>
          </p:nvPr>
        </p:nvGraphicFramePr>
        <p:xfrm>
          <a:off x="228600" y="3505200"/>
          <a:ext cx="8153400" cy="1463040"/>
        </p:xfrm>
        <a:graphic>
          <a:graphicData uri="http://schemas.openxmlformats.org/drawingml/2006/table">
            <a:tbl>
              <a:tblPr/>
              <a:tblGrid>
                <a:gridCol w="2717800">
                  <a:extLst>
                    <a:ext uri="{9D8B030D-6E8A-4147-A177-3AD203B41FA5}">
                      <a16:colId xmlns:a16="http://schemas.microsoft.com/office/drawing/2014/main" val="156449651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676148554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126057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Streaming Data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Batch Processing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671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Processing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Real-time (</a:t>
                      </a:r>
                      <a:r>
                        <a:rPr lang="en-US" dirty="0" err="1"/>
                        <a:t>ms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Delayed (mins/hours)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827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Data Size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Continuous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Large chunks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43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Use Cases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Fraud detection, IoT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Reports, backups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11235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5D65464-7781-BD82-229F-8B5F12F2D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48" y="1512838"/>
            <a:ext cx="58643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Apache Kafka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Event streaming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Apache Flink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Real-time processing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AWS Kinesis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Serverless real-time ingestion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Cases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Stock Market Transactions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Financial Fraud Detection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 Sensor Data Processing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528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30562-7A76-1301-E28C-625AC6AA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+ Security on Cloud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F2BF58C-A7BF-51B1-4877-8EBE90595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7239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600" b="1" dirty="0">
                <a:hlinkClick r:id="rId2"/>
              </a:rPr>
              <a:t>AWS Key Management Service (KMS)</a:t>
            </a:r>
            <a:r>
              <a:rPr lang="en-US" sz="1600" dirty="0"/>
              <a:t> – Encrypts data at rest and in transit.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hlinkClick r:id="rId3"/>
              </a:rPr>
              <a:t>AWS Identity and Access Management (IAM)</a:t>
            </a:r>
            <a:r>
              <a:rPr lang="en-US" sz="1600" dirty="0"/>
              <a:t> – Controls user permissions and access.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hlinkClick r:id="rId4"/>
              </a:rPr>
              <a:t>AWS Shield</a:t>
            </a:r>
            <a:r>
              <a:rPr lang="en-US" sz="1600" dirty="0"/>
              <a:t> – Protects against DDoS attacks.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hlinkClick r:id="rId5"/>
              </a:rPr>
              <a:t>AWS Macie</a:t>
            </a:r>
            <a:r>
              <a:rPr lang="en-US" sz="1600" dirty="0"/>
              <a:t> – Uses AI to detect sensitive data (e.g., PII, financial data).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hlinkClick r:id="rId6"/>
              </a:rPr>
              <a:t>AWS Audit Manager</a:t>
            </a:r>
            <a:r>
              <a:rPr lang="en-US" sz="1600" dirty="0"/>
              <a:t> – Automates security audits and compliance tracking.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hlinkClick r:id="rId7"/>
              </a:rPr>
              <a:t>AWS Security Hub</a:t>
            </a:r>
            <a:r>
              <a:rPr lang="en-US" sz="1600" dirty="0"/>
              <a:t> – Centralized security monitoring across AWS services.</a:t>
            </a:r>
          </a:p>
          <a:p>
            <a:r>
              <a:rPr lang="en-US" sz="1600" dirty="0"/>
              <a:t>🔗 </a:t>
            </a:r>
            <a:r>
              <a:rPr lang="en-US" sz="1600" b="1" dirty="0"/>
              <a:t>More AWS Security Solutions</a:t>
            </a:r>
            <a:r>
              <a:rPr lang="en-US" sz="1600" dirty="0"/>
              <a:t>: </a:t>
            </a:r>
            <a:r>
              <a:rPr lang="en-US" sz="1600" dirty="0">
                <a:hlinkClick r:id="rId8"/>
              </a:rPr>
              <a:t>https://aws.amazon.com/security/</a:t>
            </a:r>
            <a:endParaRPr lang="en-US" sz="16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E6BA4E4-CD82-E5F1-4986-2B6DEA9A9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C1139EE-F389-4B7C-10DC-DA7B7BC80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74238"/>
            <a:ext cx="86868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600" b="1" dirty="0"/>
              <a:t>Google Cloud Key Management (KMS)</a:t>
            </a:r>
            <a:r>
              <a:rPr lang="en-US" sz="1600" dirty="0"/>
              <a:t> – Encrypt and manage cryptographic keys securely.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Google Cloud IAM</a:t>
            </a:r>
            <a:r>
              <a:rPr lang="en-US" sz="1600" dirty="0"/>
              <a:t> – Manage user permissions and enforce least privilege access.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Google Cloud Armor</a:t>
            </a:r>
            <a:r>
              <a:rPr lang="en-US" sz="1600" dirty="0"/>
              <a:t> – Protects applications from DDoS attacks and provides web application firewall (WAF) capabilities.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Google Security Command Center</a:t>
            </a:r>
            <a:r>
              <a:rPr lang="en-US" sz="1600" dirty="0"/>
              <a:t> – Centralized threat detection and security posture management.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Google Cloud Data Loss Prevention (DLP)</a:t>
            </a:r>
            <a:r>
              <a:rPr lang="en-US" sz="1600" dirty="0"/>
              <a:t> – Detect and protect sensitive data across structured and unstructured sources.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Google Chronicle</a:t>
            </a:r>
            <a:r>
              <a:rPr lang="en-US" sz="1600" dirty="0"/>
              <a:t> – AI-powered security analytics for cyber threat detection and real-time threat hunting.</a:t>
            </a:r>
          </a:p>
          <a:p>
            <a:r>
              <a:rPr lang="en-US" sz="1600" dirty="0"/>
              <a:t>🔗 </a:t>
            </a:r>
            <a:r>
              <a:rPr lang="en-US" sz="1600" b="1" dirty="0"/>
              <a:t>More Google Cloud Security Solutions</a:t>
            </a:r>
            <a:r>
              <a:rPr lang="en-US" sz="1600" dirty="0"/>
              <a:t>: Google Cloud Security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7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Whole range of solutions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4"/>
          <a:stretch/>
        </p:blipFill>
        <p:spPr>
          <a:xfrm>
            <a:off x="612277" y="1719943"/>
            <a:ext cx="7617323" cy="490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0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Focus on learning Mid-end Traditional Data Systems = Relational Database Systems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Note: if we do an mobile project you will have the option of learning “low-end systems” data.</a:t>
            </a:r>
          </a:p>
        </p:txBody>
      </p:sp>
    </p:spTree>
    <p:extLst>
      <p:ext uri="{BB962C8B-B14F-4D97-AF65-F5344CB8AC3E}">
        <p14:creationId xmlns:p14="http://schemas.microsoft.com/office/powerpoint/2010/main" val="173490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Relational Databases?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Uses construct of a “Table”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Uses Relational Math to manipulate tables.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43148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5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Relational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Here we have a CUSTOMER Table</a:t>
            </a:r>
          </a:p>
          <a:p>
            <a:r>
              <a:rPr lang="en-US" dirty="0"/>
              <a:t>With 4 keys/columns</a:t>
            </a:r>
          </a:p>
          <a:p>
            <a:pPr lvl="1"/>
            <a:r>
              <a:rPr lang="en-US" dirty="0"/>
              <a:t>ID 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City</a:t>
            </a:r>
          </a:p>
          <a:p>
            <a:pPr lvl="1"/>
            <a:r>
              <a:rPr lang="en-US" dirty="0"/>
              <a:t>Country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EACH row in the table is a DATABASE ENTRY</a:t>
            </a:r>
          </a:p>
          <a:p>
            <a:r>
              <a:rPr lang="en-US" dirty="0"/>
              <a:t>Example:  Entry = (ID=1,Name=</a:t>
            </a:r>
            <a:r>
              <a:rPr lang="en-US" dirty="0" err="1"/>
              <a:t>Espen</a:t>
            </a:r>
            <a:r>
              <a:rPr lang="en-US" dirty="0"/>
              <a:t>, City = </a:t>
            </a:r>
            <a:r>
              <a:rPr lang="en-US" dirty="0" err="1"/>
              <a:t>Olso</a:t>
            </a:r>
            <a:r>
              <a:rPr lang="en-US" dirty="0"/>
              <a:t>, Country = Norway)</a:t>
            </a:r>
          </a:p>
          <a:p>
            <a:r>
              <a:rPr lang="en-US" dirty="0"/>
              <a:t>Each Column is represented by a Key name.</a:t>
            </a:r>
          </a:p>
          <a:p>
            <a:r>
              <a:rPr lang="en-US" dirty="0"/>
              <a:t>One or more Keys can serve as a unique identifier  (called a primary key)</a:t>
            </a:r>
          </a:p>
          <a:p>
            <a:pPr lvl="1"/>
            <a:r>
              <a:rPr lang="en-US" dirty="0"/>
              <a:t>Above ID is the primary key (no 2 entries can have the same ID value)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35"/>
          <a:stretch/>
        </p:blipFill>
        <p:spPr bwMode="auto">
          <a:xfrm>
            <a:off x="3429000" y="3200400"/>
            <a:ext cx="4314825" cy="133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034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CRUD – the essence of what we want to do in a Relational Database Management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2895600"/>
            <a:ext cx="8153400" cy="4495800"/>
          </a:xfrm>
        </p:spPr>
        <p:txBody>
          <a:bodyPr/>
          <a:lstStyle/>
          <a:p>
            <a:r>
              <a:rPr lang="en-US" b="1" dirty="0"/>
              <a:t>C</a:t>
            </a:r>
            <a:r>
              <a:rPr lang="en-US" dirty="0"/>
              <a:t>reate</a:t>
            </a:r>
          </a:p>
          <a:p>
            <a:r>
              <a:rPr lang="en-US" b="1" dirty="0"/>
              <a:t>R</a:t>
            </a:r>
            <a:r>
              <a:rPr lang="en-US" dirty="0"/>
              <a:t>ead</a:t>
            </a:r>
          </a:p>
          <a:p>
            <a:r>
              <a:rPr lang="en-US" b="1" dirty="0"/>
              <a:t>U</a:t>
            </a:r>
            <a:r>
              <a:rPr lang="en-US" dirty="0"/>
              <a:t>pdate</a:t>
            </a:r>
          </a:p>
          <a:p>
            <a:r>
              <a:rPr lang="en-US" b="1" dirty="0"/>
              <a:t>D</a:t>
            </a:r>
            <a:r>
              <a:rPr lang="en-US" dirty="0"/>
              <a:t>elete</a:t>
            </a:r>
          </a:p>
        </p:txBody>
      </p:sp>
      <p:pic>
        <p:nvPicPr>
          <p:cNvPr id="8194" name="Picture 2" descr="http://wpdatatables.com/wp-content/uploads/2014/03/CRU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76400"/>
            <a:ext cx="5743575" cy="469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4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Output of a  CRUD operation is another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output of a CRUD operation is either the original table (select * from TABLENAME) or some sub-set of the table (select * form TABLENAME where ….)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35506"/>
              </p:ext>
            </p:extLst>
          </p:nvPr>
        </p:nvGraphicFramePr>
        <p:xfrm>
          <a:off x="990600" y="3733800"/>
          <a:ext cx="243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12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191834"/>
              </p:ext>
            </p:extLst>
          </p:nvPr>
        </p:nvGraphicFramePr>
        <p:xfrm>
          <a:off x="6172200" y="4191000"/>
          <a:ext cx="1752600" cy="80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8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343400" y="4267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95758" y="4078736"/>
            <a:ext cx="1073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CRUD</a:t>
            </a:r>
            <a:br>
              <a:rPr lang="en-US" dirty="0"/>
            </a:br>
            <a:r>
              <a:rPr lang="en-US" dirty="0"/>
              <a:t>operation</a:t>
            </a:r>
          </a:p>
        </p:txBody>
      </p:sp>
    </p:spTree>
    <p:extLst>
      <p:ext uri="{BB962C8B-B14F-4D97-AF65-F5344CB8AC3E}">
        <p14:creationId xmlns:p14="http://schemas.microsoft.com/office/powerpoint/2010/main" val="2270690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2860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Some of the CRUD operations in Relational Databases done w/Relational Math</a:t>
            </a:r>
          </a:p>
        </p:txBody>
      </p:sp>
      <p:sp>
        <p:nvSpPr>
          <p:cNvPr id="4" name="AutoShape 2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Grp="1" noChangeAspect="1" noChangeArrowheads="1"/>
          </p:cNvSpPr>
          <p:nvPr>
            <p:ph sz="quarter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Select is like Read operation.</a:t>
            </a:r>
          </a:p>
        </p:txBody>
      </p:sp>
      <p:sp>
        <p:nvSpPr>
          <p:cNvPr id="6" name="AutoShape 6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4543425" cy="3652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477000" y="1524000"/>
            <a:ext cx="2700932" cy="203132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We are not going to</a:t>
            </a:r>
            <a:br>
              <a:rPr lang="en-US" dirty="0"/>
            </a:br>
            <a:r>
              <a:rPr lang="en-US" dirty="0"/>
              <a:t>worry about HOW</a:t>
            </a:r>
            <a:br>
              <a:rPr lang="en-US" dirty="0"/>
            </a:br>
            <a:r>
              <a:rPr lang="en-US" dirty="0"/>
              <a:t>Relational Databases</a:t>
            </a:r>
            <a:br>
              <a:rPr lang="en-US" dirty="0"/>
            </a:br>
            <a:r>
              <a:rPr lang="en-US" dirty="0"/>
              <a:t>accomplish the CRUD</a:t>
            </a:r>
            <a:br>
              <a:rPr lang="en-US" dirty="0"/>
            </a:br>
            <a:r>
              <a:rPr lang="en-US" dirty="0"/>
              <a:t>operations but, it is based</a:t>
            </a:r>
            <a:br>
              <a:rPr lang="en-US" dirty="0"/>
            </a:br>
            <a:r>
              <a:rPr lang="en-US" dirty="0"/>
              <a:t>on concepts form Relational</a:t>
            </a:r>
            <a:br>
              <a:rPr lang="en-US" dirty="0"/>
            </a:br>
            <a:r>
              <a:rPr lang="en-US" dirty="0"/>
              <a:t>math---set theory</a:t>
            </a:r>
          </a:p>
        </p:txBody>
      </p:sp>
    </p:spTree>
    <p:extLst>
      <p:ext uri="{BB962C8B-B14F-4D97-AF65-F5344CB8AC3E}">
        <p14:creationId xmlns:p14="http://schemas.microsoft.com/office/powerpoint/2010/main" val="194845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There are many Relational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….here are a few</a:t>
            </a:r>
          </a:p>
        </p:txBody>
      </p:sp>
      <p:pic>
        <p:nvPicPr>
          <p:cNvPr id="4098" name="Picture 2" descr="http://catin.co.za/Images/databas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578358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629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3245</TotalTime>
  <Words>905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Google Sans</vt:lpstr>
      <vt:lpstr>Tw Cen MT</vt:lpstr>
      <vt:lpstr>Wingdings</vt:lpstr>
      <vt:lpstr>Wingdings 2</vt:lpstr>
      <vt:lpstr>Median</vt:lpstr>
      <vt:lpstr>Data Today</vt:lpstr>
      <vt:lpstr>Whole range of solutions</vt:lpstr>
      <vt:lpstr>This class</vt:lpstr>
      <vt:lpstr>What are Relational Databases?</vt:lpstr>
      <vt:lpstr>Relational Table</vt:lpstr>
      <vt:lpstr>CRUD – the essence of what we want to do in a Relational Database Management System</vt:lpstr>
      <vt:lpstr>Output of a  CRUD operation is another TABLE</vt:lpstr>
      <vt:lpstr>Some of the CRUD operations in Relational Databases done w/Relational Math</vt:lpstr>
      <vt:lpstr>There are many Relational Databases</vt:lpstr>
      <vt:lpstr>Most Relational Databases use SQL</vt:lpstr>
      <vt:lpstr>More….</vt:lpstr>
      <vt:lpstr>NO SQL Database –a trend</vt:lpstr>
      <vt:lpstr>Differentiate solutions not based on performance /system level –but on kind of data</vt:lpstr>
      <vt:lpstr>Differentiate based on technologies used</vt:lpstr>
      <vt:lpstr>Cloud Data Solutions.....many</vt:lpstr>
      <vt:lpstr>Data Lakes</vt:lpstr>
      <vt:lpstr>Real-Time Data Processing Technologies</vt:lpstr>
      <vt:lpstr>Data + Security on Cloud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Today</dc:title>
  <dc:creator>Windows User</dc:creator>
  <cp:lastModifiedBy>Lynne Grewe</cp:lastModifiedBy>
  <cp:revision>37</cp:revision>
  <dcterms:created xsi:type="dcterms:W3CDTF">2016-04-11T02:46:07Z</dcterms:created>
  <dcterms:modified xsi:type="dcterms:W3CDTF">2025-03-11T01:33:44Z</dcterms:modified>
</cp:coreProperties>
</file>