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33.wmf"/><Relationship Id="rId1" Type="http://schemas.openxmlformats.org/officeDocument/2006/relationships/image" Target="../media/image32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3" Type="http://schemas.openxmlformats.org/officeDocument/2006/relationships/image" Target="../media/image32.wmf"/><Relationship Id="rId7" Type="http://schemas.openxmlformats.org/officeDocument/2006/relationships/image" Target="../media/image37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Relationship Id="rId6" Type="http://schemas.openxmlformats.org/officeDocument/2006/relationships/image" Target="../media/image36.wmf"/><Relationship Id="rId5" Type="http://schemas.openxmlformats.org/officeDocument/2006/relationships/image" Target="../media/image31.wmf"/><Relationship Id="rId4" Type="http://schemas.openxmlformats.org/officeDocument/2006/relationships/image" Target="../media/image3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4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4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5.wmf"/><Relationship Id="rId4" Type="http://schemas.openxmlformats.org/officeDocument/2006/relationships/image" Target="../media/image15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4" Type="http://schemas.openxmlformats.org/officeDocument/2006/relationships/image" Target="../media/image19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4" Type="http://schemas.openxmlformats.org/officeDocument/2006/relationships/image" Target="../media/image27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Relationship Id="rId4" Type="http://schemas.openxmlformats.org/officeDocument/2006/relationships/image" Target="../media/image3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6DC700-2E20-43DE-BEB2-FEA144A169FE}" type="datetimeFigureOut">
              <a:rPr lang="en-US" smtClean="0"/>
              <a:t>3/23/2011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9D782C-6E36-4264-A1CA-BCC8FA7590B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EA80D6-0342-4193-92E1-7E06B769E440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2C0EE2-CACF-40D5-9AB4-00F5454D06BA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9017DF-0CC0-4FC0-AF16-BB6F6A4F9E2A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7B197504-426C-4786-A5AD-5DAD81D0BC3D}" type="slidenum">
              <a:rPr lang="en-US">
                <a:solidFill>
                  <a:srgbClr val="000000"/>
                </a:solidFill>
                <a:latin typeface="Comic Sans MS" pitchFamily="66" charset="0"/>
              </a:rPr>
              <a:pPr/>
              <a:t>13</a:t>
            </a:fld>
            <a:endParaRPr lang="en-US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93187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318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Proof of Little’s Law:</a:t>
            </a:r>
          </a:p>
          <a:p>
            <a:endParaRPr lang="en-US" smtClean="0"/>
          </a:p>
          <a:p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42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8090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BE40D-DA99-42B8-B4C4-1EFCDCBB5DF6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52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2E1A37-E389-4FD6-A4B7-F4E7F67AE01B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62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49E8FF-E836-4AEE-801C-CD22B0F72267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72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64465C-C0BA-4FB4-992D-ECE5D10EF4E8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83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5671E2-F424-4300-9E45-D8979B5AD34C}" type="slidenum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93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C99CDD-72F0-4512-82EF-C43EB32FAF72}" type="slidenum">
              <a:rPr lang="en-US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03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E51D63-0AE1-4B0E-B5A9-7F60ED6E6638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812784-8797-4745-9275-88BC4DB0708C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13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60591A-42E3-48E0-8E77-6F106E76384E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B6CA32-56A6-435B-90D6-5289A86FC105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34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B29406C-8237-4E64-A841-E2ABA6DEE353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44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7CE2547-48A6-48A5-91D1-847A2AE00A26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54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E70CB0-EA48-402B-84E9-AD7BE607401E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64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5FCE9B-D52B-4E60-8B5E-708C4339E260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45A3AF35-41C7-4A5C-A03D-353884445FAA}" type="slidenum">
              <a:rPr lang="en-US"/>
              <a:pPr/>
              <a:t>27</a:t>
            </a:fld>
            <a:endParaRPr lang="en-US"/>
          </a:p>
        </p:txBody>
      </p:sp>
      <p:sp>
        <p:nvSpPr>
          <p:cNvPr id="107523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752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85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96A225-39FB-4E95-83FA-66A4380B34C5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95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54849A-5579-4552-913B-73E242B3CD3C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05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25298F-FA75-4F6A-92AC-1BDE00DCD82F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39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4177E0-8DD6-4D5E-9D5A-B81891134801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16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F18C32-D658-46DA-BF30-7D52C4A1B3E9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2EC412-B900-4AB2-A6BC-A363D2B5A05B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262B5D-D6F2-4C3B-9323-86CC4DE33E33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60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4F4221-15D8-4B16-AB92-3770EA51DBA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D623ED-B28A-4A16-B647-D660C27FC6B3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80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460006-F701-49C1-8C1B-2D9B894DF3E2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D6A4B1-C5BF-4D9C-9826-45D294955BB2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8A0208-24D0-41B4-9D6D-BDC7FB5DC12E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A9303-2AD3-400C-B822-6267DA4A37A2}" type="datetimeFigureOut">
              <a:rPr lang="en-US" smtClean="0"/>
              <a:t>3/23/2011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F7579-1E27-4114-9799-20893A44A2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A9303-2AD3-400C-B822-6267DA4A37A2}" type="datetimeFigureOut">
              <a:rPr lang="en-US" smtClean="0"/>
              <a:t>3/23/2011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F7579-1E27-4114-9799-20893A44A2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A9303-2AD3-400C-B822-6267DA4A37A2}" type="datetimeFigureOut">
              <a:rPr lang="en-US" smtClean="0"/>
              <a:t>3/23/2011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F7579-1E27-4114-9799-20893A44A2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A9303-2AD3-400C-B822-6267DA4A37A2}" type="datetimeFigureOut">
              <a:rPr lang="en-US" smtClean="0"/>
              <a:t>3/23/2011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F7579-1E27-4114-9799-20893A44A2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A9303-2AD3-400C-B822-6267DA4A37A2}" type="datetimeFigureOut">
              <a:rPr lang="en-US" smtClean="0"/>
              <a:t>3/23/2011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F7579-1E27-4114-9799-20893A44A2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A9303-2AD3-400C-B822-6267DA4A37A2}" type="datetimeFigureOut">
              <a:rPr lang="en-US" smtClean="0"/>
              <a:t>3/23/2011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F7579-1E27-4114-9799-20893A44A2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A9303-2AD3-400C-B822-6267DA4A37A2}" type="datetimeFigureOut">
              <a:rPr lang="en-US" smtClean="0"/>
              <a:t>3/23/2011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F7579-1E27-4114-9799-20893A44A2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A9303-2AD3-400C-B822-6267DA4A37A2}" type="datetimeFigureOut">
              <a:rPr lang="en-US" smtClean="0"/>
              <a:t>3/23/2011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F7579-1E27-4114-9799-20893A44A2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A9303-2AD3-400C-B822-6267DA4A37A2}" type="datetimeFigureOut">
              <a:rPr lang="en-US" smtClean="0"/>
              <a:t>3/23/2011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F7579-1E27-4114-9799-20893A44A2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A9303-2AD3-400C-B822-6267DA4A37A2}" type="datetimeFigureOut">
              <a:rPr lang="en-US" smtClean="0"/>
              <a:t>3/23/2011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F7579-1E27-4114-9799-20893A44A2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A9303-2AD3-400C-B822-6267DA4A37A2}" type="datetimeFigureOut">
              <a:rPr lang="en-US" smtClean="0"/>
              <a:t>3/23/2011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F7579-1E27-4114-9799-20893A44A2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2A9303-2AD3-400C-B822-6267DA4A37A2}" type="datetimeFigureOut">
              <a:rPr lang="en-US" smtClean="0"/>
              <a:t>3/23/2011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5F7579-1E27-4114-9799-20893A44A2C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20.jpeg"/><Relationship Id="rId4" Type="http://schemas.openxmlformats.org/officeDocument/2006/relationships/oleObject" Target="../embeddings/oleObject24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7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27.bin"/><Relationship Id="rId5" Type="http://schemas.openxmlformats.org/officeDocument/2006/relationships/oleObject" Target="../embeddings/oleObject26.bin"/><Relationship Id="rId4" Type="http://schemas.openxmlformats.org/officeDocument/2006/relationships/oleObject" Target="../embeddings/oleObject25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7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31.bin"/><Relationship Id="rId5" Type="http://schemas.openxmlformats.org/officeDocument/2006/relationships/oleObject" Target="../embeddings/oleObject30.bin"/><Relationship Id="rId4" Type="http://schemas.openxmlformats.org/officeDocument/2006/relationships/oleObject" Target="../embeddings/oleObject29.bin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7" Type="http://schemas.openxmlformats.org/officeDocument/2006/relationships/oleObject" Target="../embeddings/oleObject3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35.bin"/><Relationship Id="rId5" Type="http://schemas.openxmlformats.org/officeDocument/2006/relationships/oleObject" Target="../embeddings/oleObject34.bin"/><Relationship Id="rId4" Type="http://schemas.openxmlformats.org/officeDocument/2006/relationships/oleObject" Target="../embeddings/oleObject33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5" Type="http://schemas.openxmlformats.org/officeDocument/2006/relationships/oleObject" Target="../embeddings/oleObject38.bin"/><Relationship Id="rId4" Type="http://schemas.openxmlformats.org/officeDocument/2006/relationships/oleObject" Target="../embeddings/oleObject37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3.bin"/><Relationship Id="rId3" Type="http://schemas.openxmlformats.org/officeDocument/2006/relationships/notesSlide" Target="../notesSlides/notesSlide19.xml"/><Relationship Id="rId7" Type="http://schemas.openxmlformats.org/officeDocument/2006/relationships/oleObject" Target="../embeddings/oleObject4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41.bin"/><Relationship Id="rId11" Type="http://schemas.openxmlformats.org/officeDocument/2006/relationships/oleObject" Target="../embeddings/oleObject46.bin"/><Relationship Id="rId5" Type="http://schemas.openxmlformats.org/officeDocument/2006/relationships/oleObject" Target="../embeddings/oleObject40.bin"/><Relationship Id="rId10" Type="http://schemas.openxmlformats.org/officeDocument/2006/relationships/oleObject" Target="../embeddings/oleObject45.bin"/><Relationship Id="rId4" Type="http://schemas.openxmlformats.org/officeDocument/2006/relationships/oleObject" Target="../embeddings/oleObject39.bin"/><Relationship Id="rId9" Type="http://schemas.openxmlformats.org/officeDocument/2006/relationships/oleObject" Target="../embeddings/oleObject44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notesSlide" Target="../notesSlides/notesSlide4.xml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11" Type="http://schemas.openxmlformats.org/officeDocument/2006/relationships/oleObject" Target="../embeddings/oleObject8.bin"/><Relationship Id="rId5" Type="http://schemas.openxmlformats.org/officeDocument/2006/relationships/oleObject" Target="../embeddings/oleObject2.bin"/><Relationship Id="rId10" Type="http://schemas.openxmlformats.org/officeDocument/2006/relationships/oleObject" Target="../embeddings/oleObject7.bin"/><Relationship Id="rId4" Type="http://schemas.openxmlformats.org/officeDocument/2006/relationships/oleObject" Target="../embeddings/oleObject1.bin"/><Relationship Id="rId9" Type="http://schemas.openxmlformats.org/officeDocument/2006/relationships/oleObject" Target="../embeddings/oleObject6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1.bin"/><Relationship Id="rId5" Type="http://schemas.openxmlformats.org/officeDocument/2006/relationships/oleObject" Target="../embeddings/oleObject10.bin"/><Relationship Id="rId4" Type="http://schemas.openxmlformats.org/officeDocument/2006/relationships/oleObject" Target="../embeddings/oleObject9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7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5.bin"/><Relationship Id="rId5" Type="http://schemas.openxmlformats.org/officeDocument/2006/relationships/oleObject" Target="../embeddings/oleObject14.bin"/><Relationship Id="rId4" Type="http://schemas.openxmlformats.org/officeDocument/2006/relationships/oleObject" Target="../embeddings/oleObject13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7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9.bin"/><Relationship Id="rId5" Type="http://schemas.openxmlformats.org/officeDocument/2006/relationships/oleObject" Target="../embeddings/oleObject18.bin"/><Relationship Id="rId4" Type="http://schemas.openxmlformats.org/officeDocument/2006/relationships/oleObject" Target="../embeddings/oleObject17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3.bin"/><Relationship Id="rId5" Type="http://schemas.openxmlformats.org/officeDocument/2006/relationships/oleObject" Target="../embeddings/oleObject22.bin"/><Relationship Id="rId4" Type="http://schemas.openxmlformats.org/officeDocument/2006/relationships/oleObject" Target="../embeddings/oleObject2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Operational Analysis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L. </a:t>
            </a:r>
            <a:r>
              <a:rPr lang="en-US" dirty="0" err="1" smtClean="0"/>
              <a:t>Grewe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1</a:t>
            </a:r>
          </a:p>
        </p:txBody>
      </p:sp>
      <p:sp>
        <p:nvSpPr>
          <p:cNvPr id="522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A request may need</a:t>
            </a:r>
          </a:p>
          <a:p>
            <a:pPr lvl="1"/>
            <a:r>
              <a:rPr lang="en-US" smtClean="0"/>
              <a:t>10 ms CPU execution time</a:t>
            </a:r>
          </a:p>
          <a:p>
            <a:pPr lvl="1"/>
            <a:r>
              <a:rPr lang="en-US" smtClean="0"/>
              <a:t>1 Mbytes network bw</a:t>
            </a:r>
          </a:p>
          <a:p>
            <a:pPr lvl="1"/>
            <a:r>
              <a:rPr lang="en-US" smtClean="0"/>
              <a:t>1 Mbytes file access where</a:t>
            </a:r>
          </a:p>
          <a:p>
            <a:pPr lvl="2"/>
            <a:r>
              <a:rPr lang="en-US" smtClean="0"/>
              <a:t>50% hit in memory cache</a:t>
            </a:r>
          </a:p>
          <a:p>
            <a:r>
              <a:rPr lang="en-US" smtClean="0"/>
              <a:t>Suppose network bw is 100 Mbps, disk I/O rate is 1 ms per 8 Kbytes (assuming the program reads 8 KB each time)</a:t>
            </a:r>
          </a:p>
          <a:p>
            <a:endParaRPr lang="en-US" smtClean="0"/>
          </a:p>
          <a:p>
            <a:r>
              <a:rPr lang="en-US" smtClean="0"/>
              <a:t>Where is the bottleneck?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49A322E-E422-479E-9D86-9C4FAA7550AF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1 (cont.)</a:t>
            </a:r>
          </a:p>
        </p:txBody>
      </p:sp>
      <p:sp>
        <p:nvSpPr>
          <p:cNvPr id="532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CPU: </a:t>
            </a:r>
          </a:p>
          <a:p>
            <a:pPr lvl="1"/>
            <a:r>
              <a:rPr lang="en-US" smtClean="0"/>
              <a:t>D</a:t>
            </a:r>
            <a:r>
              <a:rPr lang="en-US" baseline="-25000" smtClean="0"/>
              <a:t>CPU</a:t>
            </a:r>
            <a:r>
              <a:rPr lang="en-US" smtClean="0"/>
              <a:t>=</a:t>
            </a:r>
          </a:p>
          <a:p>
            <a:pPr lvl="1"/>
            <a:endParaRPr lang="en-US" smtClean="0"/>
          </a:p>
          <a:p>
            <a:r>
              <a:rPr lang="en-US" smtClean="0"/>
              <a:t>Network:  </a:t>
            </a:r>
          </a:p>
          <a:p>
            <a:pPr lvl="1"/>
            <a:r>
              <a:rPr lang="en-US" smtClean="0"/>
              <a:t>D</a:t>
            </a:r>
            <a:r>
              <a:rPr lang="en-US" baseline="-25000" smtClean="0"/>
              <a:t>Net</a:t>
            </a:r>
            <a:r>
              <a:rPr lang="en-US" smtClean="0"/>
              <a:t> =</a:t>
            </a:r>
          </a:p>
          <a:p>
            <a:pPr lvl="1"/>
            <a:endParaRPr lang="en-US" smtClean="0"/>
          </a:p>
          <a:p>
            <a:r>
              <a:rPr lang="en-US" smtClean="0"/>
              <a:t>Disk I/O: </a:t>
            </a:r>
          </a:p>
          <a:p>
            <a:pPr lvl="1"/>
            <a:r>
              <a:rPr lang="en-US" smtClean="0"/>
              <a:t>Ddisk =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8D05BC5-EBE1-4628-B6FA-AF9999281AE0}" type="slidenum">
              <a:rPr lang="en-US"/>
              <a:pPr/>
              <a:t>11</a:t>
            </a:fld>
            <a:endParaRPr lang="en-US"/>
          </a:p>
        </p:txBody>
      </p:sp>
      <p:sp>
        <p:nvSpPr>
          <p:cNvPr id="44037" name="Rectangle 4"/>
          <p:cNvSpPr>
            <a:spLocks noChangeArrowheads="1"/>
          </p:cNvSpPr>
          <p:nvPr/>
        </p:nvSpPr>
        <p:spPr bwMode="auto">
          <a:xfrm>
            <a:off x="615950" y="6135688"/>
            <a:ext cx="807085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Disk I/O and network are more likely to be bottlenecks; single CPU thread can</a:t>
            </a:r>
            <a:br>
              <a:rPr lang="en-US"/>
            </a:br>
            <a:r>
              <a:rPr lang="en-US"/>
              <a:t>be enough</a:t>
            </a:r>
          </a:p>
        </p:txBody>
      </p:sp>
      <p:sp>
        <p:nvSpPr>
          <p:cNvPr id="6" name="Rectangle 5"/>
          <p:cNvSpPr/>
          <p:nvPr/>
        </p:nvSpPr>
        <p:spPr>
          <a:xfrm>
            <a:off x="2209800" y="2220913"/>
            <a:ext cx="3152775" cy="369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+mn-lt"/>
              </a:rPr>
              <a:t>10 ms ( </a:t>
            </a:r>
            <a:r>
              <a:rPr lang="en-US" dirty="0" err="1">
                <a:latin typeface="+mn-lt"/>
              </a:rPr>
              <a:t>e.q</a:t>
            </a:r>
            <a:r>
              <a:rPr lang="en-US" dirty="0">
                <a:latin typeface="+mn-lt"/>
              </a:rPr>
              <a:t>. 100 requests/s)</a:t>
            </a:r>
          </a:p>
        </p:txBody>
      </p:sp>
      <p:sp>
        <p:nvSpPr>
          <p:cNvPr id="7" name="Rectangle 6"/>
          <p:cNvSpPr/>
          <p:nvPr/>
        </p:nvSpPr>
        <p:spPr>
          <a:xfrm>
            <a:off x="2286000" y="3544888"/>
            <a:ext cx="4572000" cy="64611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latin typeface="+mn-lt"/>
              </a:rPr>
              <a:t>1 Mbytes / 100 Mbps = 80 ms (</a:t>
            </a:r>
            <a:r>
              <a:rPr lang="en-US" dirty="0" err="1">
                <a:latin typeface="+mn-lt"/>
              </a:rPr>
              <a:t>e.q</a:t>
            </a:r>
            <a:r>
              <a:rPr lang="en-US" dirty="0">
                <a:latin typeface="+mn-lt"/>
              </a:rPr>
              <a:t>., 12.5 requests/s)</a:t>
            </a:r>
          </a:p>
        </p:txBody>
      </p:sp>
      <p:sp>
        <p:nvSpPr>
          <p:cNvPr id="8" name="Rectangle 7"/>
          <p:cNvSpPr/>
          <p:nvPr/>
        </p:nvSpPr>
        <p:spPr>
          <a:xfrm>
            <a:off x="2438400" y="4876800"/>
            <a:ext cx="5867400" cy="64611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omic Sans MS" pitchFamily="66" charset="0"/>
              </a:rPr>
              <a:t>0.5 * 1 ms * 1M/8K = 62.5 ms </a:t>
            </a:r>
            <a:br>
              <a:rPr lang="en-US">
                <a:solidFill>
                  <a:srgbClr val="000000"/>
                </a:solidFill>
                <a:latin typeface="Comic Sans MS" pitchFamily="66" charset="0"/>
              </a:rPr>
            </a:br>
            <a:r>
              <a:rPr lang="en-US">
                <a:solidFill>
                  <a:srgbClr val="000000"/>
                </a:solidFill>
                <a:latin typeface="Comic Sans MS" pitchFamily="66" charset="0"/>
              </a:rPr>
              <a:t>(e.q. = 16 requests/s)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7" grpId="0"/>
      <p:bldP spid="6" grpId="0"/>
      <p:bldP spid="7" grpId="0"/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1 (cont.)</a:t>
            </a:r>
          </a:p>
        </p:txBody>
      </p:sp>
      <p:sp>
        <p:nvSpPr>
          <p:cNvPr id="542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Suppose arrival/process rate is 12 requests per second, what is the response time from the disk</a:t>
            </a:r>
          </a:p>
          <a:p>
            <a:pPr lvl="1"/>
            <a:r>
              <a:rPr lang="en-US" smtClean="0"/>
              <a:t>Utilization of disk = 12*0.5*125*1ms= 75%</a:t>
            </a:r>
          </a:p>
          <a:p>
            <a:pPr lvl="1"/>
            <a:r>
              <a:rPr lang="en-US" smtClean="0"/>
              <a:t>Using M/M/1 (not operational law): Response  time per request block:</a:t>
            </a:r>
            <a:br>
              <a:rPr lang="en-US" smtClean="0"/>
            </a:br>
            <a:r>
              <a:rPr lang="en-US" smtClean="0"/>
              <a:t>    = 1 ms /(1-0.75) = 4 ms</a:t>
            </a:r>
          </a:p>
          <a:p>
            <a:pPr lvl="1"/>
            <a:r>
              <a:rPr lang="en-US" smtClean="0"/>
              <a:t>If not cached, request 125 disk  blocks:</a:t>
            </a:r>
            <a:br>
              <a:rPr lang="en-US" smtClean="0"/>
            </a:br>
            <a:r>
              <a:rPr lang="en-US" smtClean="0"/>
              <a:t>    = 4 ms * 125 = 500 ms</a:t>
            </a:r>
          </a:p>
          <a:p>
            <a:pPr lvl="1"/>
            <a:endParaRPr lang="en-US" smtClean="0"/>
          </a:p>
          <a:p>
            <a:pPr lvl="1"/>
            <a:r>
              <a:rPr lang="en-US" smtClean="0"/>
              <a:t>There is another way to derive R = S/(1-U)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7DC6214-6842-4BA1-82C1-FA81F81D9A16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20D88C-8DA2-4AA1-99A2-7C613682F739}" type="slidenum">
              <a:rPr lang="en-US"/>
              <a:pPr/>
              <a:t>13</a:t>
            </a:fld>
            <a:endParaRPr lang="en-US"/>
          </a:p>
        </p:txBody>
      </p:sp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>
                <a:ea typeface="宋体" pitchFamily="2" charset="-122"/>
              </a:rPr>
              <a:t>Background: Little’s Law (1961)</a:t>
            </a:r>
            <a:endParaRPr lang="en-US" smtClean="0"/>
          </a:p>
        </p:txBody>
      </p:sp>
      <p:sp>
        <p:nvSpPr>
          <p:cNvPr id="614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smtClean="0">
                <a:ea typeface="宋体" pitchFamily="2" charset="-122"/>
              </a:rPr>
              <a:t>For any system with no </a:t>
            </a:r>
            <a:br>
              <a:rPr lang="en-US" altLang="zh-CN" smtClean="0">
                <a:ea typeface="宋体" pitchFamily="2" charset="-122"/>
              </a:rPr>
            </a:br>
            <a:r>
              <a:rPr lang="en-US" altLang="zh-CN" smtClean="0">
                <a:ea typeface="宋体" pitchFamily="2" charset="-122"/>
              </a:rPr>
              <a:t>or (low) loss. </a:t>
            </a:r>
          </a:p>
          <a:p>
            <a:r>
              <a:rPr lang="en-US" altLang="zh-CN" smtClean="0">
                <a:ea typeface="宋体" pitchFamily="2" charset="-122"/>
              </a:rPr>
              <a:t>Assume </a:t>
            </a:r>
          </a:p>
          <a:p>
            <a:pPr lvl="1"/>
            <a:r>
              <a:rPr lang="en-US" altLang="zh-CN" smtClean="0">
                <a:ea typeface="宋体" pitchFamily="2" charset="-122"/>
              </a:rPr>
              <a:t>mean arrival rate </a:t>
            </a:r>
            <a:r>
              <a:rPr lang="en-US" altLang="zh-CN" smtClean="0">
                <a:ea typeface="宋体" pitchFamily="2" charset="-122"/>
                <a:sym typeface="Symbol" pitchFamily="18" charset="2"/>
              </a:rPr>
              <a:t></a:t>
            </a:r>
            <a:r>
              <a:rPr lang="en-US" altLang="zh-CN" smtClean="0">
                <a:ea typeface="宋体" pitchFamily="2" charset="-122"/>
              </a:rPr>
              <a:t>, mean time </a:t>
            </a:r>
            <a:br>
              <a:rPr lang="en-US" altLang="zh-CN" smtClean="0">
                <a:ea typeface="宋体" pitchFamily="2" charset="-122"/>
              </a:rPr>
            </a:br>
            <a:r>
              <a:rPr lang="en-US" altLang="zh-CN" smtClean="0">
                <a:ea typeface="宋体" pitchFamily="2" charset="-122"/>
              </a:rPr>
              <a:t>at device R, and mean number of requests at device Q</a:t>
            </a:r>
          </a:p>
          <a:p>
            <a:r>
              <a:rPr lang="en-US" smtClean="0"/>
              <a:t>Then relationship between Q, </a:t>
            </a:r>
            <a:r>
              <a:rPr lang="en-US" smtClean="0">
                <a:sym typeface="Symbol" pitchFamily="18" charset="2"/>
              </a:rPr>
              <a:t></a:t>
            </a:r>
            <a:r>
              <a:rPr lang="en-US" smtClean="0"/>
              <a:t>, and R:</a:t>
            </a:r>
          </a:p>
        </p:txBody>
      </p:sp>
      <p:sp>
        <p:nvSpPr>
          <p:cNvPr id="448516" name="Cloud"/>
          <p:cNvSpPr>
            <a:spLocks noChangeAspect="1" noEditPoints="1" noChangeArrowheads="1"/>
          </p:cNvSpPr>
          <p:nvPr/>
        </p:nvSpPr>
        <p:spPr bwMode="auto">
          <a:xfrm>
            <a:off x="6254750" y="1711325"/>
            <a:ext cx="2590800" cy="1736725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FFBE7D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>
              <a:defRPr/>
            </a:pPr>
            <a:r>
              <a:rPr lang="en-US" dirty="0">
                <a:solidFill>
                  <a:srgbClr val="000000"/>
                </a:solidFill>
                <a:latin typeface="Comic Sans MS" pitchFamily="66" charset="0"/>
              </a:rPr>
              <a:t>R, Q</a:t>
            </a:r>
          </a:p>
        </p:txBody>
      </p:sp>
      <p:sp>
        <p:nvSpPr>
          <p:cNvPr id="6151" name="Line 5"/>
          <p:cNvSpPr>
            <a:spLocks noChangeShapeType="1"/>
          </p:cNvSpPr>
          <p:nvPr/>
        </p:nvSpPr>
        <p:spPr bwMode="auto">
          <a:xfrm>
            <a:off x="4965700" y="2525713"/>
            <a:ext cx="1276350" cy="142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graphicFrame>
        <p:nvGraphicFramePr>
          <p:cNvPr id="448518" name="Object 2"/>
          <p:cNvGraphicFramePr>
            <a:graphicFrameLocks noChangeAspect="1"/>
          </p:cNvGraphicFramePr>
          <p:nvPr/>
        </p:nvGraphicFramePr>
        <p:xfrm>
          <a:off x="2708275" y="4695825"/>
          <a:ext cx="2473325" cy="866775"/>
        </p:xfrm>
        <a:graphic>
          <a:graphicData uri="http://schemas.openxmlformats.org/presentationml/2006/ole">
            <p:oleObj spid="_x0000_s6146" name="Equation" r:id="rId4" imgW="495000" imgH="203040" progId="Equation.3">
              <p:embed/>
            </p:oleObj>
          </a:graphicData>
        </a:graphic>
      </p:graphicFrame>
      <p:sp>
        <p:nvSpPr>
          <p:cNvPr id="448519" name="Text Box 7"/>
          <p:cNvSpPr txBox="1">
            <a:spLocks noChangeArrowheads="1"/>
          </p:cNvSpPr>
          <p:nvPr/>
        </p:nvSpPr>
        <p:spPr bwMode="auto">
          <a:xfrm>
            <a:off x="360363" y="5738813"/>
            <a:ext cx="880268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000">
                <a:solidFill>
                  <a:srgbClr val="000000"/>
                </a:solidFill>
                <a:latin typeface="Comic Sans MS" pitchFamily="66" charset="0"/>
                <a:ea typeface="宋体" pitchFamily="2" charset="-122"/>
              </a:rPr>
              <a:t>Example: Yale College admits 1500 students each year, and mean time a </a:t>
            </a:r>
            <a:br>
              <a:rPr lang="en-US" altLang="zh-CN" sz="2000">
                <a:solidFill>
                  <a:srgbClr val="000000"/>
                </a:solidFill>
                <a:latin typeface="Comic Sans MS" pitchFamily="66" charset="0"/>
                <a:ea typeface="宋体" pitchFamily="2" charset="-122"/>
              </a:rPr>
            </a:br>
            <a:r>
              <a:rPr lang="en-US" altLang="zh-CN" sz="2000">
                <a:solidFill>
                  <a:srgbClr val="000000"/>
                </a:solidFill>
                <a:latin typeface="Comic Sans MS" pitchFamily="66" charset="0"/>
                <a:ea typeface="宋体" pitchFamily="2" charset="-122"/>
              </a:rPr>
              <a:t>student stays is 4 years, how many students are enrolled?</a:t>
            </a:r>
            <a:endParaRPr lang="en-US" sz="2000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6153" name="Rectangle 8"/>
          <p:cNvSpPr>
            <a:spLocks noChangeArrowheads="1"/>
          </p:cNvSpPr>
          <p:nvPr/>
        </p:nvSpPr>
        <p:spPr bwMode="auto">
          <a:xfrm>
            <a:off x="5486400" y="2171700"/>
            <a:ext cx="311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>
                <a:solidFill>
                  <a:srgbClr val="000000"/>
                </a:solidFill>
                <a:latin typeface="Comic Sans MS" pitchFamily="66" charset="0"/>
                <a:ea typeface="宋体" pitchFamily="2" charset="-122"/>
                <a:sym typeface="Symbol" pitchFamily="18" charset="2"/>
              </a:rPr>
              <a:t></a:t>
            </a:r>
            <a:endParaRPr lang="en-US">
              <a:solidFill>
                <a:srgbClr val="000000"/>
              </a:solidFill>
              <a:latin typeface="Comic Sans MS" pitchFamily="66" charset="0"/>
            </a:endParaRPr>
          </a:p>
        </p:txBody>
      </p:sp>
      <p:pic>
        <p:nvPicPr>
          <p:cNvPr id="6154" name="Picture 10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031163" y="0"/>
            <a:ext cx="1028700" cy="169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851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Little’s Law</a:t>
            </a:r>
          </a:p>
        </p:txBody>
      </p:sp>
      <p:sp>
        <p:nvSpPr>
          <p:cNvPr id="6151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E0CAF40-026C-4019-96BD-3AB0E9B68B20}" type="slidenum">
              <a:rPr lang="en-US"/>
              <a:pPr/>
              <a:t>14</a:t>
            </a:fld>
            <a:endParaRPr lang="en-US"/>
          </a:p>
        </p:txBody>
      </p:sp>
      <p:cxnSp>
        <p:nvCxnSpPr>
          <p:cNvPr id="7176" name="Straight Arrow Connector 5"/>
          <p:cNvCxnSpPr>
            <a:cxnSpLocks noChangeShapeType="1"/>
          </p:cNvCxnSpPr>
          <p:nvPr/>
        </p:nvCxnSpPr>
        <p:spPr bwMode="auto">
          <a:xfrm>
            <a:off x="1292225" y="5391150"/>
            <a:ext cx="6527800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7177" name="Straight Arrow Connector 7"/>
          <p:cNvCxnSpPr>
            <a:cxnSpLocks noChangeShapeType="1"/>
          </p:cNvCxnSpPr>
          <p:nvPr/>
        </p:nvCxnSpPr>
        <p:spPr bwMode="auto">
          <a:xfrm rot="5400000" flipH="1" flipV="1">
            <a:off x="-615156" y="3483769"/>
            <a:ext cx="3767137" cy="1587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7178" name="Straight Connector 9"/>
          <p:cNvCxnSpPr>
            <a:cxnSpLocks noChangeShapeType="1"/>
          </p:cNvCxnSpPr>
          <p:nvPr/>
        </p:nvCxnSpPr>
        <p:spPr bwMode="auto">
          <a:xfrm>
            <a:off x="1276350" y="4683125"/>
            <a:ext cx="5692775" cy="1588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</p:spPr>
      </p:cxnSp>
      <p:cxnSp>
        <p:nvCxnSpPr>
          <p:cNvPr id="7179" name="Straight Connector 10"/>
          <p:cNvCxnSpPr>
            <a:cxnSpLocks noChangeShapeType="1"/>
          </p:cNvCxnSpPr>
          <p:nvPr/>
        </p:nvCxnSpPr>
        <p:spPr bwMode="auto">
          <a:xfrm>
            <a:off x="1287463" y="3951288"/>
            <a:ext cx="5691187" cy="1587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</p:spPr>
      </p:cxnSp>
      <p:cxnSp>
        <p:nvCxnSpPr>
          <p:cNvPr id="7180" name="Straight Connector 11"/>
          <p:cNvCxnSpPr>
            <a:cxnSpLocks noChangeShapeType="1"/>
          </p:cNvCxnSpPr>
          <p:nvPr/>
        </p:nvCxnSpPr>
        <p:spPr bwMode="auto">
          <a:xfrm>
            <a:off x="1271588" y="3163888"/>
            <a:ext cx="5691187" cy="1587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</p:spPr>
      </p:cxnSp>
      <p:cxnSp>
        <p:nvCxnSpPr>
          <p:cNvPr id="7181" name="Straight Connector 12"/>
          <p:cNvCxnSpPr>
            <a:cxnSpLocks noChangeShapeType="1"/>
          </p:cNvCxnSpPr>
          <p:nvPr/>
        </p:nvCxnSpPr>
        <p:spPr bwMode="auto">
          <a:xfrm>
            <a:off x="1287463" y="2359025"/>
            <a:ext cx="5691187" cy="1588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</p:spPr>
      </p:cxnSp>
      <p:sp>
        <p:nvSpPr>
          <p:cNvPr id="7182" name="Rectangle 13"/>
          <p:cNvSpPr>
            <a:spLocks noChangeArrowheads="1"/>
          </p:cNvSpPr>
          <p:nvPr/>
        </p:nvSpPr>
        <p:spPr bwMode="auto">
          <a:xfrm>
            <a:off x="7607300" y="5484813"/>
            <a:ext cx="728663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00"/>
                </a:solidFill>
              </a:rPr>
              <a:t>time</a:t>
            </a:r>
          </a:p>
        </p:txBody>
      </p:sp>
      <p:sp>
        <p:nvSpPr>
          <p:cNvPr id="7183" name="Rectangle 14"/>
          <p:cNvSpPr>
            <a:spLocks noChangeArrowheads="1"/>
          </p:cNvSpPr>
          <p:nvPr/>
        </p:nvSpPr>
        <p:spPr bwMode="auto">
          <a:xfrm>
            <a:off x="333375" y="1474788"/>
            <a:ext cx="98583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00"/>
                </a:solidFill>
              </a:rPr>
              <a:t>arrival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1260475" y="4697413"/>
            <a:ext cx="1908175" cy="7096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>
            <a:spAutoFit/>
          </a:bodyPr>
          <a:lstStyle/>
          <a:p>
            <a:endParaRPr lang="en-US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2390775" y="3921125"/>
            <a:ext cx="2586038" cy="75565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>
            <a:spAutoFit/>
          </a:bodyPr>
          <a:lstStyle/>
          <a:p>
            <a:endParaRPr lang="en-US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4460875" y="2397125"/>
            <a:ext cx="1924050" cy="7715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>
            <a:spAutoFit/>
          </a:bodyPr>
          <a:lstStyle/>
          <a:p>
            <a:endParaRPr lang="en-US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3074988" y="3184525"/>
            <a:ext cx="1654175" cy="7413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>
            <a:spAutoFit/>
          </a:bodyPr>
          <a:lstStyle/>
          <a:p>
            <a:endParaRPr lang="en-US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7188" name="Rectangle 24"/>
          <p:cNvSpPr>
            <a:spLocks noChangeArrowheads="1"/>
          </p:cNvSpPr>
          <p:nvPr/>
        </p:nvSpPr>
        <p:spPr bwMode="auto">
          <a:xfrm>
            <a:off x="439738" y="4791075"/>
            <a:ext cx="338137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7189" name="Rectangle 25"/>
          <p:cNvSpPr>
            <a:spLocks noChangeArrowheads="1"/>
          </p:cNvSpPr>
          <p:nvPr/>
        </p:nvSpPr>
        <p:spPr bwMode="auto">
          <a:xfrm>
            <a:off x="449263" y="4122738"/>
            <a:ext cx="3397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7190" name="Rectangle 26"/>
          <p:cNvSpPr>
            <a:spLocks noChangeArrowheads="1"/>
          </p:cNvSpPr>
          <p:nvPr/>
        </p:nvSpPr>
        <p:spPr bwMode="auto">
          <a:xfrm>
            <a:off x="449263" y="3335338"/>
            <a:ext cx="339725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7191" name="Rectangle 27"/>
          <p:cNvSpPr>
            <a:spLocks noChangeArrowheads="1"/>
          </p:cNvSpPr>
          <p:nvPr/>
        </p:nvSpPr>
        <p:spPr bwMode="auto">
          <a:xfrm>
            <a:off x="460375" y="2478088"/>
            <a:ext cx="3381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00"/>
                </a:solidFill>
              </a:rPr>
              <a:t>A</a:t>
            </a:r>
          </a:p>
        </p:txBody>
      </p:sp>
      <p:cxnSp>
        <p:nvCxnSpPr>
          <p:cNvPr id="7192" name="Straight Connector 30"/>
          <p:cNvCxnSpPr>
            <a:cxnSpLocks noChangeShapeType="1"/>
            <a:endCxn id="7190" idx="0"/>
          </p:cNvCxnSpPr>
          <p:nvPr/>
        </p:nvCxnSpPr>
        <p:spPr bwMode="auto">
          <a:xfrm rot="16200000" flipH="1">
            <a:off x="438944" y="3155157"/>
            <a:ext cx="339725" cy="20637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sysDash"/>
            <a:round/>
            <a:headEnd/>
            <a:tailEnd/>
          </a:ln>
        </p:spPr>
      </p:cxnSp>
      <p:cxnSp>
        <p:nvCxnSpPr>
          <p:cNvPr id="7193" name="Straight Connector 32"/>
          <p:cNvCxnSpPr>
            <a:cxnSpLocks noChangeShapeType="1"/>
          </p:cNvCxnSpPr>
          <p:nvPr/>
        </p:nvCxnSpPr>
        <p:spPr bwMode="auto">
          <a:xfrm rot="5400000">
            <a:off x="4052094" y="3626644"/>
            <a:ext cx="3657600" cy="1588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7194" name="Rectangle 33"/>
          <p:cNvSpPr>
            <a:spLocks noChangeArrowheads="1"/>
          </p:cNvSpPr>
          <p:nvPr/>
        </p:nvSpPr>
        <p:spPr bwMode="auto">
          <a:xfrm>
            <a:off x="5756275" y="5589588"/>
            <a:ext cx="2698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00"/>
                </a:solidFill>
              </a:rPr>
              <a:t>t</a:t>
            </a:r>
          </a:p>
        </p:txBody>
      </p:sp>
      <p:graphicFrame>
        <p:nvGraphicFramePr>
          <p:cNvPr id="29" name="Object 3"/>
          <p:cNvGraphicFramePr>
            <a:graphicFrameLocks noChangeAspect="1"/>
          </p:cNvGraphicFramePr>
          <p:nvPr/>
        </p:nvGraphicFramePr>
        <p:xfrm>
          <a:off x="908050" y="5651500"/>
          <a:ext cx="2014538" cy="1031875"/>
        </p:xfrm>
        <a:graphic>
          <a:graphicData uri="http://schemas.openxmlformats.org/presentationml/2006/ole">
            <p:oleObj spid="_x0000_s7170" name="Equation" r:id="rId4" imgW="380880" imgH="228600" progId="Equation.3">
              <p:embed/>
            </p:oleObj>
          </a:graphicData>
        </a:graphic>
      </p:graphicFrame>
      <p:graphicFrame>
        <p:nvGraphicFramePr>
          <p:cNvPr id="35" name="Object 4"/>
          <p:cNvGraphicFramePr>
            <a:graphicFrameLocks noChangeAspect="1"/>
          </p:cNvGraphicFramePr>
          <p:nvPr/>
        </p:nvGraphicFramePr>
        <p:xfrm>
          <a:off x="3198813" y="5700713"/>
          <a:ext cx="2754312" cy="1031875"/>
        </p:xfrm>
        <a:graphic>
          <a:graphicData uri="http://schemas.openxmlformats.org/presentationml/2006/ole">
            <p:oleObj spid="_x0000_s7171" name="Equation" r:id="rId5" imgW="520560" imgH="228600" progId="Equation.3">
              <p:embed/>
            </p:oleObj>
          </a:graphicData>
        </a:graphic>
      </p:graphicFrame>
      <p:graphicFrame>
        <p:nvGraphicFramePr>
          <p:cNvPr id="36" name="Object 5"/>
          <p:cNvGraphicFramePr>
            <a:graphicFrameLocks noChangeAspect="1"/>
          </p:cNvGraphicFramePr>
          <p:nvPr/>
        </p:nvGraphicFramePr>
        <p:xfrm>
          <a:off x="6030913" y="5684838"/>
          <a:ext cx="2755900" cy="1031875"/>
        </p:xfrm>
        <a:graphic>
          <a:graphicData uri="http://schemas.openxmlformats.org/presentationml/2006/ole">
            <p:oleObj spid="_x0000_s7172" name="Equation" r:id="rId6" imgW="520560" imgH="228600" progId="Equation.3">
              <p:embed/>
            </p:oleObj>
          </a:graphicData>
        </a:graphic>
      </p:graphicFrame>
      <p:graphicFrame>
        <p:nvGraphicFramePr>
          <p:cNvPr id="2" name="Object 2"/>
          <p:cNvGraphicFramePr>
            <a:graphicFrameLocks noChangeAspect="1"/>
          </p:cNvGraphicFramePr>
          <p:nvPr/>
        </p:nvGraphicFramePr>
        <p:xfrm>
          <a:off x="5715000" y="152400"/>
          <a:ext cx="3143250" cy="1101725"/>
        </p:xfrm>
        <a:graphic>
          <a:graphicData uri="http://schemas.openxmlformats.org/presentationml/2006/ole">
            <p:oleObj spid="_x0000_s7173" name="Equation" r:id="rId7" imgW="495000" imgH="203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8" name="Title 1"/>
          <p:cNvSpPr>
            <a:spLocks noGrp="1"/>
          </p:cNvSpPr>
          <p:nvPr>
            <p:ph type="title"/>
          </p:nvPr>
        </p:nvSpPr>
        <p:spPr>
          <a:xfrm>
            <a:off x="533400" y="76200"/>
            <a:ext cx="7772400" cy="1143000"/>
          </a:xfrm>
        </p:spPr>
        <p:txBody>
          <a:bodyPr/>
          <a:lstStyle/>
          <a:p>
            <a:r>
              <a:rPr lang="en-US" smtClean="0"/>
              <a:t>Deriving Relationship Between R, U, and 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7772400" cy="4648200"/>
          </a:xfrm>
        </p:spPr>
        <p:txBody>
          <a:bodyPr/>
          <a:lstStyle/>
          <a:p>
            <a:r>
              <a:rPr lang="en-US" sz="2000" smtClean="0"/>
              <a:t>Assume flow balanced (arrival=throughput)</a:t>
            </a:r>
          </a:p>
          <a:p>
            <a:endParaRPr lang="en-US" sz="2000" smtClean="0"/>
          </a:p>
          <a:p>
            <a:endParaRPr lang="en-US" sz="2000" smtClean="0"/>
          </a:p>
          <a:p>
            <a:endParaRPr lang="en-US" sz="2000" smtClean="0"/>
          </a:p>
          <a:p>
            <a:r>
              <a:rPr lang="en-US" sz="2000" smtClean="0"/>
              <a:t>Assume PASTA (Poisson arrival--memory-less arrival--sees time average), a new request sees Q ahead of it</a:t>
            </a:r>
          </a:p>
          <a:p>
            <a:r>
              <a:rPr lang="en-US" sz="2000" smtClean="0"/>
              <a:t>Assume FIFO</a:t>
            </a:r>
          </a:p>
          <a:p>
            <a:endParaRPr lang="en-US" sz="2000" smtClean="0"/>
          </a:p>
          <a:p>
            <a:endParaRPr lang="en-US" sz="2000" smtClean="0"/>
          </a:p>
          <a:p>
            <a:endParaRPr lang="en-US" sz="2000" smtClean="0"/>
          </a:p>
          <a:p>
            <a:r>
              <a:rPr lang="en-US" sz="2000" smtClean="0"/>
              <a:t>According to utilization law, U = XS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B44A3DA-D30B-4F90-B0AA-CC8832D36391}" type="slidenum">
              <a:rPr lang="en-US"/>
              <a:pPr/>
              <a:t>15</a:t>
            </a:fld>
            <a:endParaRPr lang="en-US"/>
          </a:p>
        </p:txBody>
      </p:sp>
      <p:graphicFrame>
        <p:nvGraphicFramePr>
          <p:cNvPr id="2" name="Object 2"/>
          <p:cNvGraphicFramePr>
            <a:graphicFrameLocks noChangeAspect="1"/>
          </p:cNvGraphicFramePr>
          <p:nvPr/>
        </p:nvGraphicFramePr>
        <p:xfrm>
          <a:off x="1676400" y="1855788"/>
          <a:ext cx="4724400" cy="963612"/>
        </p:xfrm>
        <a:graphic>
          <a:graphicData uri="http://schemas.openxmlformats.org/presentationml/2006/ole">
            <p:oleObj spid="_x0000_s8194" name="Equation" r:id="rId4" imgW="850680" imgH="203040" progId="Equation.3">
              <p:embed/>
            </p:oleObj>
          </a:graphicData>
        </a:graphic>
      </p:graphicFrame>
      <p:graphicFrame>
        <p:nvGraphicFramePr>
          <p:cNvPr id="6" name="Object 3"/>
          <p:cNvGraphicFramePr>
            <a:graphicFrameLocks noChangeAspect="1"/>
          </p:cNvGraphicFramePr>
          <p:nvPr/>
        </p:nvGraphicFramePr>
        <p:xfrm>
          <a:off x="990600" y="4114800"/>
          <a:ext cx="7239000" cy="892175"/>
        </p:xfrm>
        <a:graphic>
          <a:graphicData uri="http://schemas.openxmlformats.org/presentationml/2006/ole">
            <p:oleObj spid="_x0000_s8195" name="Equation" r:id="rId5" imgW="1409400" imgH="203040" progId="Equation.3">
              <p:embed/>
            </p:oleObj>
          </a:graphicData>
        </a:graphic>
      </p:graphicFrame>
      <p:graphicFrame>
        <p:nvGraphicFramePr>
          <p:cNvPr id="7" name="Object 4"/>
          <p:cNvGraphicFramePr>
            <a:graphicFrameLocks noChangeAspect="1"/>
          </p:cNvGraphicFramePr>
          <p:nvPr/>
        </p:nvGraphicFramePr>
        <p:xfrm>
          <a:off x="990600" y="5791200"/>
          <a:ext cx="2971800" cy="612775"/>
        </p:xfrm>
        <a:graphic>
          <a:graphicData uri="http://schemas.openxmlformats.org/presentationml/2006/ole">
            <p:oleObj spid="_x0000_s8196" name="Equation" r:id="rId6" imgW="736560" imgH="177480" progId="Equation.3">
              <p:embed/>
            </p:oleObj>
          </a:graphicData>
        </a:graphic>
      </p:graphicFrame>
      <p:grpSp>
        <p:nvGrpSpPr>
          <p:cNvPr id="8" name="Group 9"/>
          <p:cNvGrpSpPr>
            <a:grpSpLocks/>
          </p:cNvGrpSpPr>
          <p:nvPr/>
        </p:nvGrpSpPr>
        <p:grpSpPr bwMode="auto">
          <a:xfrm>
            <a:off x="4038600" y="5780088"/>
            <a:ext cx="3221038" cy="787400"/>
            <a:chOff x="4038600" y="5780088"/>
            <a:chExt cx="3221038" cy="787400"/>
          </a:xfrm>
        </p:grpSpPr>
        <p:graphicFrame>
          <p:nvGraphicFramePr>
            <p:cNvPr id="5" name="Object 5"/>
            <p:cNvGraphicFramePr>
              <a:graphicFrameLocks noChangeAspect="1"/>
            </p:cNvGraphicFramePr>
            <p:nvPr/>
          </p:nvGraphicFramePr>
          <p:xfrm>
            <a:off x="5311775" y="5780088"/>
            <a:ext cx="1947863" cy="787400"/>
          </p:xfrm>
          <a:graphic>
            <a:graphicData uri="http://schemas.openxmlformats.org/presentationml/2006/ole">
              <p:oleObj spid="_x0000_s8197" name="Equation" r:id="rId7" imgW="482400" imgH="228600" progId="Equation.3">
                <p:embed/>
              </p:oleObj>
            </a:graphicData>
          </a:graphic>
        </p:graphicFrame>
        <p:sp>
          <p:nvSpPr>
            <p:cNvPr id="8202" name="Right Arrow 8"/>
            <p:cNvSpPr>
              <a:spLocks noChangeArrowheads="1"/>
            </p:cNvSpPr>
            <p:nvPr/>
          </p:nvSpPr>
          <p:spPr bwMode="auto">
            <a:xfrm>
              <a:off x="4038600" y="6096000"/>
              <a:ext cx="914400" cy="228600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pPr algn="ctr" defTabSz="914400" eaLnBrk="0" hangingPunct="0"/>
              <a:endParaRPr lang="en-US" sz="2400">
                <a:latin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2</a:t>
            </a:r>
          </a:p>
        </p:txBody>
      </p:sp>
      <p:sp>
        <p:nvSpPr>
          <p:cNvPr id="56323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8153400" cy="4648200"/>
          </a:xfrm>
        </p:spPr>
        <p:txBody>
          <a:bodyPr/>
          <a:lstStyle/>
          <a:p>
            <a:r>
              <a:rPr lang="en-US" smtClean="0"/>
              <a:t>A request may need</a:t>
            </a:r>
          </a:p>
          <a:p>
            <a:pPr lvl="1"/>
            <a:r>
              <a:rPr lang="en-US" smtClean="0">
                <a:solidFill>
                  <a:srgbClr val="FF0000"/>
                </a:solidFill>
              </a:rPr>
              <a:t>150</a:t>
            </a:r>
            <a:r>
              <a:rPr lang="en-US" smtClean="0"/>
              <a:t> ms CPU execution time (e.g., </a:t>
            </a:r>
            <a:r>
              <a:rPr lang="en-US" smtClean="0">
                <a:solidFill>
                  <a:srgbClr val="FF0000"/>
                </a:solidFill>
              </a:rPr>
              <a:t>dynamic content</a:t>
            </a:r>
            <a:r>
              <a:rPr lang="en-US" smtClean="0"/>
              <a:t>)</a:t>
            </a:r>
          </a:p>
          <a:p>
            <a:pPr lvl="1"/>
            <a:r>
              <a:rPr lang="en-US" smtClean="0"/>
              <a:t>1 Mbytes network bw</a:t>
            </a:r>
          </a:p>
          <a:p>
            <a:pPr lvl="1"/>
            <a:r>
              <a:rPr lang="en-US" smtClean="0"/>
              <a:t>1 Mbytes file access where</a:t>
            </a:r>
          </a:p>
          <a:p>
            <a:pPr lvl="2"/>
            <a:r>
              <a:rPr lang="en-US" smtClean="0"/>
              <a:t>50% hit in memory cache</a:t>
            </a:r>
          </a:p>
          <a:p>
            <a:r>
              <a:rPr lang="en-US" smtClean="0"/>
              <a:t>Suppose network bw is 100 Mbps, disk I/O rate is 1 ms per 8 Kbytes (assuming the program reads 8 KB each time)</a:t>
            </a:r>
          </a:p>
          <a:p>
            <a:endParaRPr lang="en-US" smtClean="0"/>
          </a:p>
          <a:p>
            <a:r>
              <a:rPr lang="en-US" smtClean="0"/>
              <a:t>Implication: multiple threads to use more CPUs, if available, to avoid CPU as bottleneck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F5E7746-66D0-4C58-BCCD-1E9EB2FE76DE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Interactive Response Time Law</a:t>
            </a:r>
          </a:p>
        </p:txBody>
      </p:sp>
      <p:sp>
        <p:nvSpPr>
          <p:cNvPr id="563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System setup</a:t>
            </a:r>
          </a:p>
          <a:p>
            <a:pPr lvl="1"/>
            <a:r>
              <a:rPr lang="en-US" smtClean="0"/>
              <a:t>Closed system with N users</a:t>
            </a:r>
          </a:p>
          <a:p>
            <a:pPr lvl="1"/>
            <a:r>
              <a:rPr lang="en-US" smtClean="0"/>
              <a:t>Each user sends in a request, after response, think time, and then send next request </a:t>
            </a:r>
          </a:p>
          <a:p>
            <a:endParaRPr lang="en-US" i="1" smtClean="0"/>
          </a:p>
          <a:p>
            <a:pPr lvl="1"/>
            <a:r>
              <a:rPr lang="en-US" i="1" smtClean="0"/>
              <a:t>Notation</a:t>
            </a:r>
          </a:p>
          <a:p>
            <a:pPr lvl="2"/>
            <a:r>
              <a:rPr lang="en-US" i="1" smtClean="0"/>
              <a:t>Z = user think-time, R = Response time</a:t>
            </a:r>
          </a:p>
          <a:p>
            <a:pPr lvl="1"/>
            <a:endParaRPr lang="en-US" i="1" smtClean="0"/>
          </a:p>
          <a:p>
            <a:pPr lvl="1"/>
            <a:r>
              <a:rPr lang="en-US" smtClean="0"/>
              <a:t>The total cycle time of a user request is </a:t>
            </a:r>
            <a:r>
              <a:rPr lang="en-US" i="1" smtClean="0"/>
              <a:t>R+Z</a:t>
            </a:r>
          </a:p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02EF68B-FDD5-477B-A576-FA079BFC8D50}" type="slidenum">
              <a:rPr lang="en-US"/>
              <a:pPr/>
              <a:t>17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685800" y="5675313"/>
            <a:ext cx="7086600" cy="954087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defTabSz="914400" eaLnBrk="0" hangingPunct="0">
              <a:spcBef>
                <a:spcPct val="20000"/>
              </a:spcBef>
              <a:buClr>
                <a:srgbClr val="3333CC"/>
              </a:buClr>
              <a:buSzPct val="85000"/>
            </a:pPr>
            <a:r>
              <a:rPr lang="en-US" sz="2800">
                <a:solidFill>
                  <a:srgbClr val="000000"/>
                </a:solidFill>
                <a:latin typeface="Comic Sans MS" pitchFamily="66" charset="0"/>
              </a:rPr>
              <a:t>In duration T, #requests generated by each user:</a:t>
            </a:r>
            <a:endParaRPr lang="en-US" sz="2800" i="1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48000" y="6172200"/>
            <a:ext cx="2120900" cy="3698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>
                <a:solidFill>
                  <a:srgbClr val="000000"/>
                </a:solidFill>
                <a:latin typeface="Comic Sans MS" pitchFamily="66" charset="0"/>
              </a:rPr>
              <a:t>T/(R+Z) requests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Interactive Response Time Law</a:t>
            </a:r>
          </a:p>
        </p:txBody>
      </p:sp>
      <p:sp>
        <p:nvSpPr>
          <p:cNvPr id="92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smtClean="0"/>
              <a:t>If N users and flow balanced:</a:t>
            </a:r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451CFAC-23D5-4A01-ACAF-6A215EC908D2}" type="slidenum">
              <a:rPr lang="en-US"/>
              <a:pPr/>
              <a:t>18</a:t>
            </a:fld>
            <a:endParaRPr lang="en-US"/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566738" y="2286000"/>
          <a:ext cx="7069137" cy="609600"/>
        </p:xfrm>
        <a:graphic>
          <a:graphicData uri="http://schemas.openxmlformats.org/presentationml/2006/ole">
            <p:oleObj spid="_x0000_s9218" name="Equation" r:id="rId4" imgW="2298600" imgH="203040" progId="Equation.3">
              <p:embed/>
            </p:oleObj>
          </a:graphicData>
        </a:graphic>
      </p:graphicFrame>
      <p:graphicFrame>
        <p:nvGraphicFramePr>
          <p:cNvPr id="5" name="Object 3"/>
          <p:cNvGraphicFramePr>
            <a:graphicFrameLocks noChangeAspect="1"/>
          </p:cNvGraphicFramePr>
          <p:nvPr/>
        </p:nvGraphicFramePr>
        <p:xfrm>
          <a:off x="4800600" y="2971800"/>
          <a:ext cx="1289050" cy="838200"/>
        </p:xfrm>
        <a:graphic>
          <a:graphicData uri="http://schemas.openxmlformats.org/presentationml/2006/ole">
            <p:oleObj spid="_x0000_s9219" name="Equation" r:id="rId5" imgW="419040" imgH="279360" progId="Equation.3">
              <p:embed/>
            </p:oleObj>
          </a:graphicData>
        </a:graphic>
      </p:graphicFrame>
      <p:graphicFrame>
        <p:nvGraphicFramePr>
          <p:cNvPr id="6" name="Object 4"/>
          <p:cNvGraphicFramePr>
            <a:graphicFrameLocks noChangeAspect="1"/>
          </p:cNvGraphicFramePr>
          <p:nvPr/>
        </p:nvGraphicFramePr>
        <p:xfrm>
          <a:off x="4800600" y="3886200"/>
          <a:ext cx="1171575" cy="685800"/>
        </p:xfrm>
        <a:graphic>
          <a:graphicData uri="http://schemas.openxmlformats.org/presentationml/2006/ole">
            <p:oleObj spid="_x0000_s9220" name="Equation" r:id="rId6" imgW="380880" imgH="228600" progId="Equation.3">
              <p:embed/>
            </p:oleObj>
          </a:graphicData>
        </a:graphic>
      </p:graphicFrame>
      <p:graphicFrame>
        <p:nvGraphicFramePr>
          <p:cNvPr id="7" name="Object 5"/>
          <p:cNvGraphicFramePr>
            <a:graphicFrameLocks noChangeAspect="1"/>
          </p:cNvGraphicFramePr>
          <p:nvPr/>
        </p:nvGraphicFramePr>
        <p:xfrm>
          <a:off x="3124200" y="5029200"/>
          <a:ext cx="2032000" cy="685800"/>
        </p:xfrm>
        <a:graphic>
          <a:graphicData uri="http://schemas.openxmlformats.org/presentationml/2006/ole">
            <p:oleObj spid="_x0000_s9221" name="Equation" r:id="rId7" imgW="66024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Bottleneck Analysis</a:t>
            </a:r>
          </a:p>
        </p:txBody>
      </p:sp>
      <p:sp>
        <p:nvSpPr>
          <p:cNvPr id="10245" name="Content Placeholder 2"/>
          <p:cNvSpPr>
            <a:spLocks noGrp="1"/>
          </p:cNvSpPr>
          <p:nvPr>
            <p:ph idx="1"/>
          </p:nvPr>
        </p:nvSpPr>
        <p:spPr>
          <a:xfrm>
            <a:off x="533400" y="5257800"/>
            <a:ext cx="7772400" cy="990600"/>
          </a:xfrm>
        </p:spPr>
        <p:txBody>
          <a:bodyPr/>
          <a:lstStyle/>
          <a:p>
            <a:r>
              <a:rPr lang="en-US" smtClean="0"/>
              <a:t>Here D is the sum of Di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712A889-C9BF-4D01-9CCA-4FC659C911E7}" type="slidenum">
              <a:rPr lang="en-US"/>
              <a:pPr/>
              <a:t>19</a:t>
            </a:fld>
            <a:endParaRPr lang="en-US"/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1447800" y="1981200"/>
          <a:ext cx="5610225" cy="1049338"/>
        </p:xfrm>
        <a:graphic>
          <a:graphicData uri="http://schemas.openxmlformats.org/presentationml/2006/ole">
            <p:oleObj spid="_x0000_s10242" name="Equation" r:id="rId4" imgW="1434960" imgH="253800" progId="Equation.3">
              <p:embed/>
            </p:oleObj>
          </a:graphicData>
        </a:graphic>
      </p:graphicFrame>
      <p:graphicFrame>
        <p:nvGraphicFramePr>
          <p:cNvPr id="5" name="Object 3"/>
          <p:cNvGraphicFramePr>
            <a:graphicFrameLocks noChangeAspect="1"/>
          </p:cNvGraphicFramePr>
          <p:nvPr/>
        </p:nvGraphicFramePr>
        <p:xfrm>
          <a:off x="954088" y="3481388"/>
          <a:ext cx="6751637" cy="944562"/>
        </p:xfrm>
        <a:graphic>
          <a:graphicData uri="http://schemas.openxmlformats.org/presentationml/2006/ole">
            <p:oleObj spid="_x0000_s10243" name="Equation" r:id="rId5" imgW="172692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Operational Analysis</a:t>
            </a:r>
          </a:p>
        </p:txBody>
      </p:sp>
      <p:sp>
        <p:nvSpPr>
          <p:cNvPr id="49155" name="Content Placeholder 3"/>
          <p:cNvSpPr>
            <a:spLocks noGrp="1"/>
          </p:cNvSpPr>
          <p:nvPr>
            <p:ph idx="1"/>
          </p:nvPr>
        </p:nvSpPr>
        <p:spPr>
          <a:xfrm>
            <a:off x="533400" y="1600200"/>
            <a:ext cx="8153400" cy="4648200"/>
          </a:xfrm>
        </p:spPr>
        <p:txBody>
          <a:bodyPr/>
          <a:lstStyle/>
          <a:p>
            <a:r>
              <a:rPr lang="en-US" smtClean="0"/>
              <a:t>Relationships that do not require any assumptions about the distribution of service times or inter-arrival times.</a:t>
            </a:r>
          </a:p>
          <a:p>
            <a:r>
              <a:rPr lang="en-US" smtClean="0"/>
              <a:t>Identified originally by Buzen (1976) and later extended by Denning and Buzen (1978).</a:t>
            </a:r>
          </a:p>
          <a:p>
            <a:endParaRPr lang="en-US" smtClean="0"/>
          </a:p>
          <a:p>
            <a:r>
              <a:rPr lang="en-US" smtClean="0"/>
              <a:t>We touch only some techniques/results</a:t>
            </a:r>
          </a:p>
          <a:p>
            <a:pPr lvl="1"/>
            <a:r>
              <a:rPr lang="en-US" smtClean="0"/>
              <a:t>In particular, bottleneck Analysis</a:t>
            </a:r>
          </a:p>
          <a:p>
            <a:r>
              <a:rPr lang="en-US" smtClean="0"/>
              <a:t>More details see linked reading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27E36E3-6FEB-4FB1-9A53-7A6F5B79A8D1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Proof</a:t>
            </a:r>
          </a:p>
        </p:txBody>
      </p:sp>
      <p:sp>
        <p:nvSpPr>
          <p:cNvPr id="112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We know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680FFC-8CEE-4F36-A57F-ADC9D3A4E4D8}" type="slidenum">
              <a:rPr lang="en-US"/>
              <a:pPr/>
              <a:t>20</a:t>
            </a:fld>
            <a:endParaRPr lang="en-US"/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1905000" y="2438400"/>
          <a:ext cx="1535113" cy="762000"/>
        </p:xfrm>
        <a:graphic>
          <a:graphicData uri="http://schemas.openxmlformats.org/presentationml/2006/ole">
            <p:oleObj spid="_x0000_s11266" name="Equation" r:id="rId4" imgW="545760" imgH="253800" progId="Equation.3">
              <p:embed/>
            </p:oleObj>
          </a:graphicData>
        </a:graphic>
      </p:graphicFrame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4267200" y="2514600"/>
          <a:ext cx="1857375" cy="609600"/>
        </p:xfrm>
        <a:graphic>
          <a:graphicData uri="http://schemas.openxmlformats.org/presentationml/2006/ole">
            <p:oleObj spid="_x0000_s11267" name="Equation" r:id="rId5" imgW="660240" imgH="203040" progId="Equation.3">
              <p:embed/>
            </p:oleObj>
          </a:graphicData>
        </a:graphic>
      </p:graphicFrame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2362200" y="228600"/>
          <a:ext cx="3667125" cy="685800"/>
        </p:xfrm>
        <a:graphic>
          <a:graphicData uri="http://schemas.openxmlformats.org/presentationml/2006/ole">
            <p:oleObj spid="_x0000_s11268" name="Equation" r:id="rId6" imgW="1434960" imgH="253800" progId="Equation.3">
              <p:embed/>
            </p:oleObj>
          </a:graphicData>
        </a:graphic>
      </p:graphicFrame>
      <p:graphicFrame>
        <p:nvGraphicFramePr>
          <p:cNvPr id="5" name="Object 5"/>
          <p:cNvGraphicFramePr>
            <a:graphicFrameLocks noChangeAspect="1"/>
          </p:cNvGraphicFramePr>
          <p:nvPr/>
        </p:nvGraphicFramePr>
        <p:xfrm>
          <a:off x="3505200" y="762000"/>
          <a:ext cx="5141913" cy="719138"/>
        </p:xfrm>
        <a:graphic>
          <a:graphicData uri="http://schemas.openxmlformats.org/presentationml/2006/ole">
            <p:oleObj spid="_x0000_s11269" name="Equation" r:id="rId7" imgW="1726920" imgH="228600" progId="Equation.3">
              <p:embed/>
            </p:oleObj>
          </a:graphicData>
        </a:graphic>
      </p:graphicFrame>
      <p:graphicFrame>
        <p:nvGraphicFramePr>
          <p:cNvPr id="6" name="Object 6"/>
          <p:cNvGraphicFramePr>
            <a:graphicFrameLocks noChangeAspect="1"/>
          </p:cNvGraphicFramePr>
          <p:nvPr/>
        </p:nvGraphicFramePr>
        <p:xfrm>
          <a:off x="914400" y="4191000"/>
          <a:ext cx="2032000" cy="685800"/>
        </p:xfrm>
        <a:graphic>
          <a:graphicData uri="http://schemas.openxmlformats.org/presentationml/2006/ole">
            <p:oleObj spid="_x0000_s11270" name="Equation" r:id="rId8" imgW="660240" imgH="228600" progId="Equation.3">
              <p:embed/>
            </p:oleObj>
          </a:graphicData>
        </a:graphic>
      </p:graphicFrame>
      <p:sp>
        <p:nvSpPr>
          <p:cNvPr id="10" name="Rectangle 9"/>
          <p:cNvSpPr/>
          <p:nvPr/>
        </p:nvSpPr>
        <p:spPr>
          <a:xfrm>
            <a:off x="381000" y="3276600"/>
            <a:ext cx="6240463" cy="5238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000000"/>
                </a:solidFill>
                <a:latin typeface="Comic Sans MS" pitchFamily="66" charset="0"/>
              </a:rPr>
              <a:t>Using interactive response time law:</a:t>
            </a:r>
            <a:endParaRPr lang="en-US"/>
          </a:p>
        </p:txBody>
      </p:sp>
      <p:graphicFrame>
        <p:nvGraphicFramePr>
          <p:cNvPr id="7" name="Object 7"/>
          <p:cNvGraphicFramePr>
            <a:graphicFrameLocks noChangeAspect="1"/>
          </p:cNvGraphicFramePr>
          <p:nvPr/>
        </p:nvGraphicFramePr>
        <p:xfrm>
          <a:off x="4052888" y="4191000"/>
          <a:ext cx="2892425" cy="685800"/>
        </p:xfrm>
        <a:graphic>
          <a:graphicData uri="http://schemas.openxmlformats.org/presentationml/2006/ole">
            <p:oleObj spid="_x0000_s11271" name="Equation" r:id="rId9" imgW="939600" imgH="228600" progId="Equation.3">
              <p:embed/>
            </p:oleObj>
          </a:graphicData>
        </a:graphic>
      </p:graphicFrame>
      <p:graphicFrame>
        <p:nvGraphicFramePr>
          <p:cNvPr id="11" name="Object 8"/>
          <p:cNvGraphicFramePr>
            <a:graphicFrameLocks noChangeAspect="1"/>
          </p:cNvGraphicFramePr>
          <p:nvPr/>
        </p:nvGraphicFramePr>
        <p:xfrm>
          <a:off x="1066800" y="5715000"/>
          <a:ext cx="1679575" cy="685800"/>
        </p:xfrm>
        <a:graphic>
          <a:graphicData uri="http://schemas.openxmlformats.org/presentationml/2006/ole">
            <p:oleObj spid="_x0000_s11272" name="Equation" r:id="rId10" imgW="545760" imgH="228600" progId="Equation.3">
              <p:embed/>
            </p:oleObj>
          </a:graphicData>
        </a:graphic>
      </p:graphicFrame>
      <p:sp>
        <p:nvSpPr>
          <p:cNvPr id="11278" name="Right Arrow 12"/>
          <p:cNvSpPr>
            <a:spLocks noChangeArrowheads="1"/>
          </p:cNvSpPr>
          <p:nvPr/>
        </p:nvSpPr>
        <p:spPr bwMode="auto">
          <a:xfrm>
            <a:off x="3200400" y="4343400"/>
            <a:ext cx="762000" cy="3048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pPr algn="ctr" defTabSz="914400" eaLnBrk="0" hangingPunct="0"/>
            <a:endParaRPr lang="en-US" sz="2400">
              <a:latin typeface="Times New Roman" pitchFamily="18" charset="0"/>
            </a:endParaRPr>
          </a:p>
        </p:txBody>
      </p:sp>
      <p:sp>
        <p:nvSpPr>
          <p:cNvPr id="11279" name="Right Arrow 13"/>
          <p:cNvSpPr>
            <a:spLocks noChangeArrowheads="1"/>
          </p:cNvSpPr>
          <p:nvPr/>
        </p:nvSpPr>
        <p:spPr bwMode="auto">
          <a:xfrm>
            <a:off x="3124200" y="5867400"/>
            <a:ext cx="762000" cy="3048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pPr algn="ctr" defTabSz="914400" eaLnBrk="0" hangingPunct="0"/>
            <a:endParaRPr lang="en-US" sz="2400">
              <a:latin typeface="Times New Roman" pitchFamily="18" charset="0"/>
            </a:endParaRPr>
          </a:p>
        </p:txBody>
      </p:sp>
      <p:graphicFrame>
        <p:nvGraphicFramePr>
          <p:cNvPr id="12" name="Object 9"/>
          <p:cNvGraphicFramePr>
            <a:graphicFrameLocks noChangeAspect="1"/>
          </p:cNvGraphicFramePr>
          <p:nvPr/>
        </p:nvGraphicFramePr>
        <p:xfrm>
          <a:off x="4343400" y="5791200"/>
          <a:ext cx="1679575" cy="685800"/>
        </p:xfrm>
        <a:graphic>
          <a:graphicData uri="http://schemas.openxmlformats.org/presentationml/2006/ole">
            <p:oleObj spid="_x0000_s11273" name="Equation" r:id="rId11" imgW="54576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smtClean="0">
                <a:ea typeface="ＭＳ Ｐゴシック" pitchFamily="34" charset="-128"/>
              </a:rPr>
              <a:t>In Practice: Common Bottlenecks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itchFamily="34" charset="-128"/>
              </a:rPr>
              <a:t>No more File Descriptors</a:t>
            </a:r>
          </a:p>
          <a:p>
            <a:pPr eaLnBrk="1" hangingPunct="1"/>
            <a:r>
              <a:rPr lang="en-US" smtClean="0">
                <a:ea typeface="ＭＳ Ｐゴシック" pitchFamily="34" charset="-128"/>
              </a:rPr>
              <a:t>Sockets stuck in TIME_WAIT</a:t>
            </a:r>
          </a:p>
          <a:p>
            <a:pPr eaLnBrk="1" hangingPunct="1"/>
            <a:r>
              <a:rPr lang="en-US" smtClean="0">
                <a:ea typeface="ＭＳ Ｐゴシック" pitchFamily="34" charset="-128"/>
              </a:rPr>
              <a:t>High Memory Use (swapping)</a:t>
            </a:r>
          </a:p>
          <a:p>
            <a:pPr eaLnBrk="1" hangingPunct="1"/>
            <a:r>
              <a:rPr lang="en-US" smtClean="0">
                <a:ea typeface="ＭＳ Ｐゴシック" pitchFamily="34" charset="-128"/>
              </a:rPr>
              <a:t>CPU Overload</a:t>
            </a:r>
          </a:p>
          <a:p>
            <a:pPr eaLnBrk="1" hangingPunct="1"/>
            <a:r>
              <a:rPr lang="en-US" smtClean="0">
                <a:ea typeface="ＭＳ Ｐゴシック" pitchFamily="34" charset="-128"/>
              </a:rPr>
              <a:t>Interrupt (IRQ) Overload</a:t>
            </a:r>
          </a:p>
        </p:txBody>
      </p:sp>
      <p:sp>
        <p:nvSpPr>
          <p:cNvPr id="57348" name="Text Box 4"/>
          <p:cNvSpPr txBox="1">
            <a:spLocks noChangeArrowheads="1"/>
          </p:cNvSpPr>
          <p:nvPr/>
        </p:nvSpPr>
        <p:spPr bwMode="auto">
          <a:xfrm>
            <a:off x="6537325" y="6284913"/>
            <a:ext cx="1784350" cy="366712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[Aaron Bannert]</a:t>
            </a:r>
          </a:p>
        </p:txBody>
      </p:sp>
      <p:pic>
        <p:nvPicPr>
          <p:cNvPr id="57349" name="Picture 5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-903772">
            <a:off x="6569075" y="5619750"/>
            <a:ext cx="1752600" cy="50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smtClean="0"/>
              <a:t>Summary: Story So Far</a:t>
            </a:r>
          </a:p>
        </p:txBody>
      </p:sp>
      <p:sp>
        <p:nvSpPr>
          <p:cNvPr id="58371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7772400" cy="4648200"/>
          </a:xfrm>
        </p:spPr>
        <p:txBody>
          <a:bodyPr/>
          <a:lstStyle/>
          <a:p>
            <a:r>
              <a:rPr lang="en-US" sz="2400" smtClean="0"/>
              <a:t>Avoid blocking (so that we can reach bottleneck throughput)</a:t>
            </a:r>
          </a:p>
          <a:p>
            <a:pPr lvl="1"/>
            <a:r>
              <a:rPr lang="en-US" sz="2000" smtClean="0"/>
              <a:t>Introduce threads</a:t>
            </a:r>
          </a:p>
          <a:p>
            <a:r>
              <a:rPr lang="en-US" sz="2400" smtClean="0"/>
              <a:t>Limit unlimited thread overhead</a:t>
            </a:r>
          </a:p>
          <a:p>
            <a:pPr lvl="1"/>
            <a:r>
              <a:rPr lang="en-US" sz="2000" smtClean="0"/>
              <a:t>Thread pool, async io</a:t>
            </a:r>
          </a:p>
          <a:p>
            <a:r>
              <a:rPr lang="en-US" sz="2400" smtClean="0"/>
              <a:t>Coordinating data access</a:t>
            </a:r>
          </a:p>
          <a:p>
            <a:pPr lvl="1"/>
            <a:r>
              <a:rPr lang="en-US" sz="2000" smtClean="0"/>
              <a:t>synchronization (lock, synchronized)</a:t>
            </a:r>
          </a:p>
          <a:p>
            <a:r>
              <a:rPr lang="en-US" sz="2400" smtClean="0"/>
              <a:t>Coordinating behavior: avoid busy-wait</a:t>
            </a:r>
          </a:p>
          <a:p>
            <a:pPr lvl="1"/>
            <a:r>
              <a:rPr lang="en-US" sz="2000" smtClean="0"/>
              <a:t>Wait/notify; FSM</a:t>
            </a:r>
          </a:p>
          <a:p>
            <a:r>
              <a:rPr lang="en-US" sz="2400" smtClean="0"/>
              <a:t>Extensibility/robustness</a:t>
            </a:r>
          </a:p>
          <a:p>
            <a:pPr lvl="1"/>
            <a:r>
              <a:rPr lang="en-US" sz="2000" smtClean="0"/>
              <a:t>Language support/Design for interfaces</a:t>
            </a:r>
          </a:p>
          <a:p>
            <a:r>
              <a:rPr lang="en-US" sz="2400" smtClean="0"/>
              <a:t>System modeling</a:t>
            </a:r>
          </a:p>
          <a:p>
            <a:pPr lvl="1"/>
            <a:r>
              <a:rPr lang="en-US" sz="2000" smtClean="0"/>
              <a:t>Queueing analysis, operational analysis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9AADD4C-953B-42E1-B7B6-F5A6966B151B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smtClean="0"/>
              <a:t>Summary: Architecture</a:t>
            </a:r>
          </a:p>
        </p:txBody>
      </p:sp>
      <p:sp>
        <p:nvSpPr>
          <p:cNvPr id="593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Architectures</a:t>
            </a:r>
          </a:p>
          <a:p>
            <a:pPr lvl="1"/>
            <a:r>
              <a:rPr lang="en-US" smtClean="0"/>
              <a:t>Multi threads</a:t>
            </a:r>
          </a:p>
          <a:p>
            <a:pPr lvl="1"/>
            <a:r>
              <a:rPr lang="en-US" smtClean="0"/>
              <a:t>Asynchronous</a:t>
            </a:r>
          </a:p>
          <a:p>
            <a:pPr lvl="1"/>
            <a:r>
              <a:rPr lang="en-US" smtClean="0"/>
              <a:t>Hybrid</a:t>
            </a:r>
          </a:p>
          <a:p>
            <a:pPr lvl="1"/>
            <a:endParaRPr lang="en-US" smtClean="0"/>
          </a:p>
          <a:p>
            <a:r>
              <a:rPr lang="en-US" smtClean="0"/>
              <a:t>Assigned reading: SEDA</a:t>
            </a:r>
          </a:p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DBFE2-588F-4BBF-932F-DA2474F0AB8B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/>
              <a:t>Beyond Class: Complete Java Concurrency Framework</a:t>
            </a:r>
          </a:p>
        </p:txBody>
      </p:sp>
      <p:sp>
        <p:nvSpPr>
          <p:cNvPr id="60419" name="Content Placeholder 2"/>
          <p:cNvSpPr>
            <a:spLocks noGrp="1"/>
          </p:cNvSpPr>
          <p:nvPr>
            <p:ph idx="1"/>
          </p:nvPr>
        </p:nvSpPr>
        <p:spPr>
          <a:xfrm>
            <a:off x="533400" y="1447800"/>
            <a:ext cx="3505200" cy="5181600"/>
          </a:xfrm>
        </p:spPr>
        <p:txBody>
          <a:bodyPr/>
          <a:lstStyle/>
          <a:p>
            <a:pPr>
              <a:buFont typeface="ZapfDingbats" pitchFamily="82" charset="2"/>
              <a:buNone/>
            </a:pPr>
            <a:r>
              <a:rPr lang="en-US" sz="1400" b="1" smtClean="0">
                <a:solidFill>
                  <a:srgbClr val="FF0000"/>
                </a:solidFill>
                <a:latin typeface="Arial" charset="0"/>
                <a:cs typeface="Arial" charset="0"/>
              </a:rPr>
              <a:t>Executors</a:t>
            </a:r>
            <a:endParaRPr lang="en-US" sz="1200" b="1" smtClean="0">
              <a:solidFill>
                <a:srgbClr val="FF0000"/>
              </a:solidFill>
              <a:latin typeface="Arial" charset="0"/>
              <a:cs typeface="Arial" charset="0"/>
            </a:endParaRPr>
          </a:p>
          <a:p>
            <a:pPr>
              <a:buFont typeface="ZapfDingbats" pitchFamily="82" charset="2"/>
              <a:buNone/>
            </a:pPr>
            <a:r>
              <a:rPr lang="en-US" sz="1200" smtClean="0">
                <a:latin typeface="Arial" charset="0"/>
                <a:cs typeface="Arial" charset="0"/>
              </a:rPr>
              <a:t>— Executor</a:t>
            </a:r>
          </a:p>
          <a:p>
            <a:pPr>
              <a:buFont typeface="ZapfDingbats" pitchFamily="82" charset="2"/>
              <a:buNone/>
            </a:pPr>
            <a:r>
              <a:rPr lang="en-US" sz="1200" smtClean="0">
                <a:latin typeface="Arial" charset="0"/>
                <a:cs typeface="Arial" charset="0"/>
              </a:rPr>
              <a:t>— ExecutorService</a:t>
            </a:r>
          </a:p>
          <a:p>
            <a:pPr>
              <a:buFont typeface="ZapfDingbats" pitchFamily="82" charset="2"/>
              <a:buNone/>
            </a:pPr>
            <a:r>
              <a:rPr lang="en-US" sz="1200" smtClean="0">
                <a:latin typeface="Arial" charset="0"/>
                <a:cs typeface="Arial" charset="0"/>
              </a:rPr>
              <a:t>— ScheduledExecutorService</a:t>
            </a:r>
          </a:p>
          <a:p>
            <a:pPr>
              <a:buFont typeface="ZapfDingbats" pitchFamily="82" charset="2"/>
              <a:buNone/>
            </a:pPr>
            <a:r>
              <a:rPr lang="en-US" sz="1200" smtClean="0">
                <a:latin typeface="Arial" charset="0"/>
                <a:cs typeface="Arial" charset="0"/>
              </a:rPr>
              <a:t>— Callable</a:t>
            </a:r>
          </a:p>
          <a:p>
            <a:pPr>
              <a:buFont typeface="ZapfDingbats" pitchFamily="82" charset="2"/>
              <a:buNone/>
            </a:pPr>
            <a:r>
              <a:rPr lang="en-US" sz="1200" smtClean="0">
                <a:latin typeface="Arial" charset="0"/>
                <a:cs typeface="Arial" charset="0"/>
              </a:rPr>
              <a:t>— Future</a:t>
            </a:r>
          </a:p>
          <a:p>
            <a:pPr>
              <a:buFont typeface="ZapfDingbats" pitchFamily="82" charset="2"/>
              <a:buNone/>
            </a:pPr>
            <a:r>
              <a:rPr lang="en-US" sz="1200" smtClean="0">
                <a:latin typeface="Arial" charset="0"/>
                <a:cs typeface="Arial" charset="0"/>
              </a:rPr>
              <a:t>— ScheduledFuture</a:t>
            </a:r>
          </a:p>
          <a:p>
            <a:pPr>
              <a:buFont typeface="ZapfDingbats" pitchFamily="82" charset="2"/>
              <a:buNone/>
            </a:pPr>
            <a:r>
              <a:rPr lang="en-US" sz="1200" smtClean="0">
                <a:latin typeface="Arial" charset="0"/>
                <a:cs typeface="Arial" charset="0"/>
              </a:rPr>
              <a:t>— Delayed</a:t>
            </a:r>
          </a:p>
          <a:p>
            <a:pPr>
              <a:buFont typeface="ZapfDingbats" pitchFamily="82" charset="2"/>
              <a:buNone/>
            </a:pPr>
            <a:r>
              <a:rPr lang="en-US" sz="1200" smtClean="0">
                <a:latin typeface="Arial" charset="0"/>
                <a:cs typeface="Arial" charset="0"/>
              </a:rPr>
              <a:t>— CompletionService</a:t>
            </a:r>
          </a:p>
          <a:p>
            <a:pPr>
              <a:buFont typeface="ZapfDingbats" pitchFamily="82" charset="2"/>
              <a:buNone/>
            </a:pPr>
            <a:r>
              <a:rPr lang="en-US" sz="1200" smtClean="0">
                <a:latin typeface="Arial" charset="0"/>
                <a:cs typeface="Arial" charset="0"/>
              </a:rPr>
              <a:t>— ThreadPoolExecutor</a:t>
            </a:r>
          </a:p>
          <a:p>
            <a:pPr>
              <a:buFont typeface="ZapfDingbats" pitchFamily="82" charset="2"/>
              <a:buNone/>
            </a:pPr>
            <a:r>
              <a:rPr lang="en-US" sz="1200" smtClean="0">
                <a:latin typeface="Arial" charset="0"/>
                <a:cs typeface="Arial" charset="0"/>
              </a:rPr>
              <a:t>— ScheduledThreadPoolExecutor</a:t>
            </a:r>
          </a:p>
          <a:p>
            <a:pPr>
              <a:buFont typeface="ZapfDingbats" pitchFamily="82" charset="2"/>
              <a:buNone/>
            </a:pPr>
            <a:r>
              <a:rPr lang="en-US" sz="1200" smtClean="0">
                <a:latin typeface="Arial" charset="0"/>
                <a:cs typeface="Arial" charset="0"/>
              </a:rPr>
              <a:t>— AbstractExecutorService</a:t>
            </a:r>
          </a:p>
          <a:p>
            <a:pPr>
              <a:buFont typeface="ZapfDingbats" pitchFamily="82" charset="2"/>
              <a:buNone/>
            </a:pPr>
            <a:r>
              <a:rPr lang="en-US" sz="1200" smtClean="0">
                <a:latin typeface="Arial" charset="0"/>
                <a:cs typeface="Arial" charset="0"/>
              </a:rPr>
              <a:t>— Executors</a:t>
            </a:r>
          </a:p>
          <a:p>
            <a:pPr>
              <a:buFont typeface="ZapfDingbats" pitchFamily="82" charset="2"/>
              <a:buNone/>
            </a:pPr>
            <a:r>
              <a:rPr lang="en-US" sz="1200" smtClean="0">
                <a:latin typeface="Arial" charset="0"/>
                <a:cs typeface="Arial" charset="0"/>
              </a:rPr>
              <a:t>— FutureTask</a:t>
            </a:r>
          </a:p>
          <a:p>
            <a:pPr>
              <a:buFont typeface="ZapfDingbats" pitchFamily="82" charset="2"/>
              <a:buNone/>
            </a:pPr>
            <a:r>
              <a:rPr lang="en-US" sz="1200" smtClean="0">
                <a:latin typeface="Arial" charset="0"/>
                <a:cs typeface="Arial" charset="0"/>
              </a:rPr>
              <a:t>— ExecutorCompletionService</a:t>
            </a:r>
          </a:p>
          <a:p>
            <a:pPr>
              <a:buFont typeface="ZapfDingbats" pitchFamily="82" charset="2"/>
              <a:buNone/>
            </a:pPr>
            <a:r>
              <a:rPr lang="en-US" sz="1400" b="1" smtClean="0">
                <a:solidFill>
                  <a:srgbClr val="FF0000"/>
                </a:solidFill>
                <a:latin typeface="Arial" charset="0"/>
                <a:cs typeface="Arial" charset="0"/>
              </a:rPr>
              <a:t>Queues</a:t>
            </a:r>
            <a:endParaRPr lang="en-US" sz="1200" b="1" smtClean="0">
              <a:solidFill>
                <a:srgbClr val="FF0000"/>
              </a:solidFill>
              <a:latin typeface="Arial" charset="0"/>
              <a:cs typeface="Arial" charset="0"/>
            </a:endParaRPr>
          </a:p>
          <a:p>
            <a:pPr>
              <a:buFont typeface="ZapfDingbats" pitchFamily="82" charset="2"/>
              <a:buNone/>
            </a:pPr>
            <a:r>
              <a:rPr lang="en-US" sz="1200" smtClean="0">
                <a:latin typeface="Arial" charset="0"/>
                <a:cs typeface="Arial" charset="0"/>
              </a:rPr>
              <a:t>— BlockingQueue</a:t>
            </a:r>
          </a:p>
          <a:p>
            <a:pPr>
              <a:buFont typeface="ZapfDingbats" pitchFamily="82" charset="2"/>
              <a:buNone/>
            </a:pPr>
            <a:r>
              <a:rPr lang="en-US" sz="1200" smtClean="0">
                <a:latin typeface="Arial" charset="0"/>
                <a:cs typeface="Arial" charset="0"/>
              </a:rPr>
              <a:t>— ConcurrentLinkedQueue</a:t>
            </a:r>
          </a:p>
          <a:p>
            <a:pPr>
              <a:buFont typeface="ZapfDingbats" pitchFamily="82" charset="2"/>
              <a:buNone/>
            </a:pPr>
            <a:r>
              <a:rPr lang="en-US" sz="1200" smtClean="0">
                <a:latin typeface="Arial" charset="0"/>
                <a:cs typeface="Arial" charset="0"/>
              </a:rPr>
              <a:t>— LinkedBlockingQueue</a:t>
            </a:r>
          </a:p>
          <a:p>
            <a:pPr>
              <a:buFont typeface="ZapfDingbats" pitchFamily="82" charset="2"/>
              <a:buNone/>
            </a:pPr>
            <a:r>
              <a:rPr lang="en-US" sz="1200" smtClean="0">
                <a:latin typeface="Arial" charset="0"/>
                <a:cs typeface="Arial" charset="0"/>
              </a:rPr>
              <a:t>— ArrayBlockingQueue</a:t>
            </a:r>
          </a:p>
          <a:p>
            <a:pPr>
              <a:buFont typeface="ZapfDingbats" pitchFamily="82" charset="2"/>
              <a:buNone/>
            </a:pPr>
            <a:r>
              <a:rPr lang="en-US" sz="1200" smtClean="0">
                <a:latin typeface="Arial" charset="0"/>
                <a:cs typeface="Arial" charset="0"/>
              </a:rPr>
              <a:t>— SynchronousQueue</a:t>
            </a:r>
          </a:p>
          <a:p>
            <a:pPr>
              <a:buFont typeface="ZapfDingbats" pitchFamily="82" charset="2"/>
              <a:buNone/>
            </a:pPr>
            <a:r>
              <a:rPr lang="en-US" sz="1200" smtClean="0">
                <a:latin typeface="Arial" charset="0"/>
                <a:cs typeface="Arial" charset="0"/>
              </a:rPr>
              <a:t>— PriorityBlockingQueue</a:t>
            </a:r>
          </a:p>
          <a:p>
            <a:pPr>
              <a:buFont typeface="ZapfDingbats" pitchFamily="82" charset="2"/>
              <a:buNone/>
            </a:pPr>
            <a:r>
              <a:rPr lang="en-US" sz="1200" smtClean="0">
                <a:latin typeface="Arial" charset="0"/>
                <a:cs typeface="Arial" charset="0"/>
              </a:rPr>
              <a:t>— DelayQueue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65E44D0-6461-4185-BCA3-94C3D4E65DC6}" type="slidenum">
              <a:rPr lang="en-US"/>
              <a:pPr/>
              <a:t>24</a:t>
            </a:fld>
            <a:endParaRPr lang="en-US"/>
          </a:p>
        </p:txBody>
      </p:sp>
      <p:sp>
        <p:nvSpPr>
          <p:cNvPr id="60421" name="Rectangle 4"/>
          <p:cNvSpPr>
            <a:spLocks noChangeArrowheads="1"/>
          </p:cNvSpPr>
          <p:nvPr/>
        </p:nvSpPr>
        <p:spPr bwMode="auto">
          <a:xfrm>
            <a:off x="4267200" y="1568450"/>
            <a:ext cx="4572000" cy="483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 b="1">
                <a:solidFill>
                  <a:srgbClr val="FF0000"/>
                </a:solidFill>
              </a:rPr>
              <a:t>Concurrent Collections</a:t>
            </a:r>
          </a:p>
          <a:p>
            <a:r>
              <a:rPr lang="en-US" sz="1400"/>
              <a:t>— ConcurrentMap</a:t>
            </a:r>
          </a:p>
          <a:p>
            <a:r>
              <a:rPr lang="en-US" sz="1400"/>
              <a:t>— ConcurrentHashMap</a:t>
            </a:r>
          </a:p>
          <a:p>
            <a:r>
              <a:rPr lang="en-US" sz="1400"/>
              <a:t>— CopyOnWriteArray{List,Set}</a:t>
            </a:r>
          </a:p>
          <a:p>
            <a:r>
              <a:rPr lang="en-US" sz="1400" b="1">
                <a:solidFill>
                  <a:srgbClr val="FF0000"/>
                </a:solidFill>
              </a:rPr>
              <a:t>Synchronizers</a:t>
            </a:r>
          </a:p>
          <a:p>
            <a:r>
              <a:rPr lang="en-US" sz="1400"/>
              <a:t>— CountDownLatch</a:t>
            </a:r>
          </a:p>
          <a:p>
            <a:r>
              <a:rPr lang="en-US" sz="1400"/>
              <a:t>— Semaphore</a:t>
            </a:r>
          </a:p>
          <a:p>
            <a:r>
              <a:rPr lang="en-US" sz="1400"/>
              <a:t>— Exchanger</a:t>
            </a:r>
          </a:p>
          <a:p>
            <a:r>
              <a:rPr lang="en-US" sz="1400"/>
              <a:t>— CyclicBarrier</a:t>
            </a:r>
          </a:p>
          <a:p>
            <a:r>
              <a:rPr lang="en-US" sz="1400" b="1">
                <a:solidFill>
                  <a:srgbClr val="FF0000"/>
                </a:solidFill>
              </a:rPr>
              <a:t>Locks: java.util.concurrent.locks</a:t>
            </a:r>
          </a:p>
          <a:p>
            <a:r>
              <a:rPr lang="en-US" sz="1400"/>
              <a:t>— Lock</a:t>
            </a:r>
          </a:p>
          <a:p>
            <a:r>
              <a:rPr lang="en-US" sz="1400"/>
              <a:t>— Condition</a:t>
            </a:r>
          </a:p>
          <a:p>
            <a:r>
              <a:rPr lang="en-US" sz="1400"/>
              <a:t>— ReadWriteLock</a:t>
            </a:r>
          </a:p>
          <a:p>
            <a:r>
              <a:rPr lang="en-US" sz="1400"/>
              <a:t>— AbstractQueuedSynchronizer</a:t>
            </a:r>
          </a:p>
          <a:p>
            <a:r>
              <a:rPr lang="en-US" sz="1400"/>
              <a:t>— LockSupport</a:t>
            </a:r>
          </a:p>
          <a:p>
            <a:r>
              <a:rPr lang="en-US" sz="1400"/>
              <a:t>— ReentrantLock</a:t>
            </a:r>
          </a:p>
          <a:p>
            <a:r>
              <a:rPr lang="en-US" sz="1400"/>
              <a:t>— ReentrantReadWriteLock</a:t>
            </a:r>
          </a:p>
          <a:p>
            <a:r>
              <a:rPr lang="en-US" sz="1400" b="1">
                <a:solidFill>
                  <a:srgbClr val="FF0000"/>
                </a:solidFill>
              </a:rPr>
              <a:t>Atomics: java.util.concurrent.atomic</a:t>
            </a:r>
          </a:p>
          <a:p>
            <a:r>
              <a:rPr lang="en-US" sz="1400"/>
              <a:t>— Atomic[Type]</a:t>
            </a:r>
          </a:p>
          <a:p>
            <a:r>
              <a:rPr lang="en-US" sz="1400"/>
              <a:t>— Atomic[Type]Array</a:t>
            </a:r>
          </a:p>
          <a:p>
            <a:r>
              <a:rPr lang="en-US" sz="1400"/>
              <a:t>— Atomic[Type]FieldUpdater</a:t>
            </a:r>
          </a:p>
          <a:p>
            <a:r>
              <a:rPr lang="en-US" sz="1400"/>
              <a:t>— Atomic{Markable,Stampable}Reference</a:t>
            </a:r>
          </a:p>
        </p:txBody>
      </p:sp>
      <p:sp>
        <p:nvSpPr>
          <p:cNvPr id="60422" name="Rectangle 5"/>
          <p:cNvSpPr>
            <a:spLocks noChangeArrowheads="1"/>
          </p:cNvSpPr>
          <p:nvPr/>
        </p:nvSpPr>
        <p:spPr bwMode="auto">
          <a:xfrm>
            <a:off x="3581400" y="6400800"/>
            <a:ext cx="28908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See jcf slides for a tutorial.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smtClean="0"/>
              <a:t>Beyond Class: Design Patterns</a:t>
            </a:r>
          </a:p>
        </p:txBody>
      </p:sp>
      <p:sp>
        <p:nvSpPr>
          <p:cNvPr id="614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We have seen Java as an example</a:t>
            </a:r>
          </a:p>
          <a:p>
            <a:endParaRPr lang="en-US" smtClean="0"/>
          </a:p>
          <a:p>
            <a:r>
              <a:rPr lang="en-US" smtClean="0"/>
              <a:t>C++ and C# can be quite similar. For C++ and general design patterns:</a:t>
            </a:r>
          </a:p>
          <a:p>
            <a:pPr lvl="1"/>
            <a:r>
              <a:rPr lang="en-US" smtClean="0"/>
              <a:t>http://www.cs.wustl.edu/~schmidt/PDF/OOCP-tutorial4.pdf </a:t>
            </a:r>
          </a:p>
          <a:p>
            <a:pPr lvl="1"/>
            <a:r>
              <a:rPr lang="en-US" sz="2000" smtClean="0"/>
              <a:t>http://www.stal.de/Downloads/ADC2004/pra03.pdf</a:t>
            </a:r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CA2BA7E-11FD-4590-B089-F7186E92B945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mtClean="0"/>
              <a:t>Backup Slides</a:t>
            </a:r>
          </a:p>
        </p:txBody>
      </p:sp>
      <p:sp>
        <p:nvSpPr>
          <p:cNvPr id="62467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0E7E3B9-6EA9-4A1A-A4CB-F6DF3F5BE90D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ChangeArrowheads="1"/>
          </p:cNvSpPr>
          <p:nvPr/>
        </p:nvSpPr>
        <p:spPr bwMode="auto">
          <a:xfrm>
            <a:off x="4343400" y="3733800"/>
            <a:ext cx="1371600" cy="762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3491" name="Rectangle 3"/>
          <p:cNvSpPr>
            <a:spLocks noChangeArrowheads="1"/>
          </p:cNvSpPr>
          <p:nvPr/>
        </p:nvSpPr>
        <p:spPr bwMode="auto">
          <a:xfrm>
            <a:off x="6934200" y="3733800"/>
            <a:ext cx="1371600" cy="762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3492" name="Rectangle 4"/>
          <p:cNvSpPr>
            <a:spLocks noChangeArrowheads="1"/>
          </p:cNvSpPr>
          <p:nvPr/>
        </p:nvSpPr>
        <p:spPr bwMode="auto">
          <a:xfrm>
            <a:off x="1828800" y="3733800"/>
            <a:ext cx="1371600" cy="762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3493" name="Rectangle 5"/>
          <p:cNvSpPr>
            <a:spLocks noGrp="1" noChangeArrowheads="1"/>
          </p:cNvSpPr>
          <p:nvPr>
            <p:ph type="title"/>
          </p:nvPr>
        </p:nvSpPr>
        <p:spPr>
          <a:xfrm>
            <a:off x="76200" y="457200"/>
            <a:ext cx="9144000" cy="685800"/>
          </a:xfrm>
        </p:spPr>
        <p:txBody>
          <a:bodyPr/>
          <a:lstStyle/>
          <a:p>
            <a:pPr eaLnBrk="1" hangingPunct="1"/>
            <a:r>
              <a:rPr lang="en-US" sz="2800" smtClean="0"/>
              <a:t>Asynchronous Multi-Process Event Driven (AMPED)</a:t>
            </a:r>
          </a:p>
        </p:txBody>
      </p:sp>
      <p:sp>
        <p:nvSpPr>
          <p:cNvPr id="63494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" y="4876800"/>
            <a:ext cx="8382000" cy="1066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Like Single PED, but use helper processes/threads for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disk I/O (avoid unnecessary blocking) or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CPU bottleneck (when D</a:t>
            </a:r>
            <a:r>
              <a:rPr lang="en-US" baseline="-25000" smtClean="0"/>
              <a:t>CPU</a:t>
            </a:r>
            <a:r>
              <a:rPr lang="en-US" smtClean="0"/>
              <a:t> becomes bottleneck)</a:t>
            </a:r>
          </a:p>
        </p:txBody>
      </p:sp>
      <p:sp>
        <p:nvSpPr>
          <p:cNvPr id="63495" name="Rectangle 7"/>
          <p:cNvSpPr>
            <a:spLocks noChangeArrowheads="1"/>
          </p:cNvSpPr>
          <p:nvPr/>
        </p:nvSpPr>
        <p:spPr bwMode="auto">
          <a:xfrm>
            <a:off x="609600" y="1371600"/>
            <a:ext cx="8229600" cy="20574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3496" name="Rectangle 8"/>
          <p:cNvSpPr>
            <a:spLocks noChangeArrowheads="1"/>
          </p:cNvSpPr>
          <p:nvPr/>
        </p:nvSpPr>
        <p:spPr bwMode="auto">
          <a:xfrm>
            <a:off x="1219200" y="1530350"/>
            <a:ext cx="1066800" cy="6096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1600"/>
              <a:t>Accept</a:t>
            </a:r>
          </a:p>
          <a:p>
            <a:pPr algn="ctr" eaLnBrk="0" hangingPunct="0"/>
            <a:r>
              <a:rPr lang="en-US" sz="1600"/>
              <a:t>Conn</a:t>
            </a:r>
          </a:p>
        </p:txBody>
      </p:sp>
      <p:sp>
        <p:nvSpPr>
          <p:cNvPr id="63497" name="Rectangle 9"/>
          <p:cNvSpPr>
            <a:spLocks noChangeArrowheads="1"/>
          </p:cNvSpPr>
          <p:nvPr/>
        </p:nvSpPr>
        <p:spPr bwMode="auto">
          <a:xfrm>
            <a:off x="2819400" y="1530350"/>
            <a:ext cx="1066800" cy="6096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1600"/>
              <a:t>Read</a:t>
            </a:r>
          </a:p>
          <a:p>
            <a:pPr algn="ctr" eaLnBrk="0" hangingPunct="0"/>
            <a:r>
              <a:rPr lang="en-US" sz="1600"/>
              <a:t>Request</a:t>
            </a:r>
          </a:p>
        </p:txBody>
      </p:sp>
      <p:sp>
        <p:nvSpPr>
          <p:cNvPr id="63498" name="Rectangle 10"/>
          <p:cNvSpPr>
            <a:spLocks noChangeArrowheads="1"/>
          </p:cNvSpPr>
          <p:nvPr/>
        </p:nvSpPr>
        <p:spPr bwMode="auto">
          <a:xfrm>
            <a:off x="4419600" y="1524000"/>
            <a:ext cx="1066800" cy="6096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1600"/>
              <a:t>Find</a:t>
            </a:r>
          </a:p>
          <a:p>
            <a:pPr algn="ctr" eaLnBrk="0" hangingPunct="0"/>
            <a:r>
              <a:rPr lang="en-US" sz="1600"/>
              <a:t>File</a:t>
            </a:r>
          </a:p>
        </p:txBody>
      </p:sp>
      <p:sp>
        <p:nvSpPr>
          <p:cNvPr id="63499" name="Rectangle 11"/>
          <p:cNvSpPr>
            <a:spLocks noChangeArrowheads="1"/>
          </p:cNvSpPr>
          <p:nvPr/>
        </p:nvSpPr>
        <p:spPr bwMode="auto">
          <a:xfrm>
            <a:off x="6019800" y="1524000"/>
            <a:ext cx="1066800" cy="6096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1600"/>
              <a:t>Send</a:t>
            </a:r>
          </a:p>
          <a:p>
            <a:pPr algn="ctr" eaLnBrk="0" hangingPunct="0"/>
            <a:r>
              <a:rPr lang="en-US" sz="1600"/>
              <a:t>Header</a:t>
            </a:r>
          </a:p>
        </p:txBody>
      </p:sp>
      <p:sp>
        <p:nvSpPr>
          <p:cNvPr id="63500" name="Rectangle 12"/>
          <p:cNvSpPr>
            <a:spLocks noChangeArrowheads="1"/>
          </p:cNvSpPr>
          <p:nvPr/>
        </p:nvSpPr>
        <p:spPr bwMode="auto">
          <a:xfrm>
            <a:off x="7086600" y="1524000"/>
            <a:ext cx="1066800" cy="6096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1600"/>
              <a:t>Read File</a:t>
            </a:r>
          </a:p>
          <a:p>
            <a:pPr algn="ctr" eaLnBrk="0" hangingPunct="0"/>
            <a:r>
              <a:rPr lang="en-US" sz="1600"/>
              <a:t>Send Data</a:t>
            </a:r>
          </a:p>
        </p:txBody>
      </p:sp>
      <p:sp>
        <p:nvSpPr>
          <p:cNvPr id="63501" name="Rectangle 13"/>
          <p:cNvSpPr>
            <a:spLocks noChangeArrowheads="1"/>
          </p:cNvSpPr>
          <p:nvPr/>
        </p:nvSpPr>
        <p:spPr bwMode="auto">
          <a:xfrm>
            <a:off x="1295400" y="2743200"/>
            <a:ext cx="6858000" cy="5334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/>
              <a:t>Event Dispatcher</a:t>
            </a:r>
          </a:p>
        </p:txBody>
      </p:sp>
      <p:sp>
        <p:nvSpPr>
          <p:cNvPr id="63502" name="Freeform 14"/>
          <p:cNvSpPr>
            <a:spLocks/>
          </p:cNvSpPr>
          <p:nvPr/>
        </p:nvSpPr>
        <p:spPr bwMode="auto">
          <a:xfrm>
            <a:off x="1282700" y="2133600"/>
            <a:ext cx="241300" cy="609600"/>
          </a:xfrm>
          <a:custGeom>
            <a:avLst/>
            <a:gdLst>
              <a:gd name="T0" fmla="*/ 2147483647 w 152"/>
              <a:gd name="T1" fmla="*/ 2147483647 h 384"/>
              <a:gd name="T2" fmla="*/ 2147483647 w 152"/>
              <a:gd name="T3" fmla="*/ 2147483647 h 384"/>
              <a:gd name="T4" fmla="*/ 2147483647 w 152"/>
              <a:gd name="T5" fmla="*/ 2147483647 h 384"/>
              <a:gd name="T6" fmla="*/ 2147483647 w 152"/>
              <a:gd name="T7" fmla="*/ 0 h 384"/>
              <a:gd name="T8" fmla="*/ 0 60000 65536"/>
              <a:gd name="T9" fmla="*/ 0 60000 65536"/>
              <a:gd name="T10" fmla="*/ 0 60000 65536"/>
              <a:gd name="T11" fmla="*/ 0 60000 65536"/>
              <a:gd name="T12" fmla="*/ 0 w 152"/>
              <a:gd name="T13" fmla="*/ 0 h 384"/>
              <a:gd name="T14" fmla="*/ 152 w 152"/>
              <a:gd name="T15" fmla="*/ 384 h 38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52" h="384">
                <a:moveTo>
                  <a:pt x="104" y="384"/>
                </a:moveTo>
                <a:cubicBezTo>
                  <a:pt x="60" y="336"/>
                  <a:pt x="16" y="288"/>
                  <a:pt x="8" y="240"/>
                </a:cubicBezTo>
                <a:cubicBezTo>
                  <a:pt x="0" y="192"/>
                  <a:pt x="32" y="136"/>
                  <a:pt x="56" y="96"/>
                </a:cubicBezTo>
                <a:cubicBezTo>
                  <a:pt x="80" y="56"/>
                  <a:pt x="136" y="16"/>
                  <a:pt x="152" y="0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3503" name="Freeform 15"/>
          <p:cNvSpPr>
            <a:spLocks/>
          </p:cNvSpPr>
          <p:nvPr/>
        </p:nvSpPr>
        <p:spPr bwMode="auto">
          <a:xfrm>
            <a:off x="2882900" y="2133600"/>
            <a:ext cx="241300" cy="609600"/>
          </a:xfrm>
          <a:custGeom>
            <a:avLst/>
            <a:gdLst>
              <a:gd name="T0" fmla="*/ 2147483647 w 152"/>
              <a:gd name="T1" fmla="*/ 2147483647 h 384"/>
              <a:gd name="T2" fmla="*/ 2147483647 w 152"/>
              <a:gd name="T3" fmla="*/ 2147483647 h 384"/>
              <a:gd name="T4" fmla="*/ 2147483647 w 152"/>
              <a:gd name="T5" fmla="*/ 2147483647 h 384"/>
              <a:gd name="T6" fmla="*/ 2147483647 w 152"/>
              <a:gd name="T7" fmla="*/ 0 h 384"/>
              <a:gd name="T8" fmla="*/ 0 60000 65536"/>
              <a:gd name="T9" fmla="*/ 0 60000 65536"/>
              <a:gd name="T10" fmla="*/ 0 60000 65536"/>
              <a:gd name="T11" fmla="*/ 0 60000 65536"/>
              <a:gd name="T12" fmla="*/ 0 w 152"/>
              <a:gd name="T13" fmla="*/ 0 h 384"/>
              <a:gd name="T14" fmla="*/ 152 w 152"/>
              <a:gd name="T15" fmla="*/ 384 h 38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52" h="384">
                <a:moveTo>
                  <a:pt x="104" y="384"/>
                </a:moveTo>
                <a:cubicBezTo>
                  <a:pt x="60" y="336"/>
                  <a:pt x="16" y="288"/>
                  <a:pt x="8" y="240"/>
                </a:cubicBezTo>
                <a:cubicBezTo>
                  <a:pt x="0" y="192"/>
                  <a:pt x="32" y="136"/>
                  <a:pt x="56" y="96"/>
                </a:cubicBezTo>
                <a:cubicBezTo>
                  <a:pt x="80" y="56"/>
                  <a:pt x="136" y="16"/>
                  <a:pt x="152" y="0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3504" name="Freeform 16"/>
          <p:cNvSpPr>
            <a:spLocks/>
          </p:cNvSpPr>
          <p:nvPr/>
        </p:nvSpPr>
        <p:spPr bwMode="auto">
          <a:xfrm>
            <a:off x="4483100" y="2133600"/>
            <a:ext cx="241300" cy="609600"/>
          </a:xfrm>
          <a:custGeom>
            <a:avLst/>
            <a:gdLst>
              <a:gd name="T0" fmla="*/ 2147483647 w 152"/>
              <a:gd name="T1" fmla="*/ 2147483647 h 384"/>
              <a:gd name="T2" fmla="*/ 2147483647 w 152"/>
              <a:gd name="T3" fmla="*/ 2147483647 h 384"/>
              <a:gd name="T4" fmla="*/ 2147483647 w 152"/>
              <a:gd name="T5" fmla="*/ 2147483647 h 384"/>
              <a:gd name="T6" fmla="*/ 2147483647 w 152"/>
              <a:gd name="T7" fmla="*/ 0 h 384"/>
              <a:gd name="T8" fmla="*/ 0 60000 65536"/>
              <a:gd name="T9" fmla="*/ 0 60000 65536"/>
              <a:gd name="T10" fmla="*/ 0 60000 65536"/>
              <a:gd name="T11" fmla="*/ 0 60000 65536"/>
              <a:gd name="T12" fmla="*/ 0 w 152"/>
              <a:gd name="T13" fmla="*/ 0 h 384"/>
              <a:gd name="T14" fmla="*/ 152 w 152"/>
              <a:gd name="T15" fmla="*/ 384 h 38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52" h="384">
                <a:moveTo>
                  <a:pt x="104" y="384"/>
                </a:moveTo>
                <a:cubicBezTo>
                  <a:pt x="60" y="336"/>
                  <a:pt x="16" y="288"/>
                  <a:pt x="8" y="240"/>
                </a:cubicBezTo>
                <a:cubicBezTo>
                  <a:pt x="0" y="192"/>
                  <a:pt x="32" y="136"/>
                  <a:pt x="56" y="96"/>
                </a:cubicBezTo>
                <a:cubicBezTo>
                  <a:pt x="80" y="56"/>
                  <a:pt x="136" y="16"/>
                  <a:pt x="152" y="0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3505" name="Freeform 17"/>
          <p:cNvSpPr>
            <a:spLocks/>
          </p:cNvSpPr>
          <p:nvPr/>
        </p:nvSpPr>
        <p:spPr bwMode="auto">
          <a:xfrm>
            <a:off x="6083300" y="2133600"/>
            <a:ext cx="241300" cy="609600"/>
          </a:xfrm>
          <a:custGeom>
            <a:avLst/>
            <a:gdLst>
              <a:gd name="T0" fmla="*/ 2147483647 w 152"/>
              <a:gd name="T1" fmla="*/ 2147483647 h 384"/>
              <a:gd name="T2" fmla="*/ 2147483647 w 152"/>
              <a:gd name="T3" fmla="*/ 2147483647 h 384"/>
              <a:gd name="T4" fmla="*/ 2147483647 w 152"/>
              <a:gd name="T5" fmla="*/ 2147483647 h 384"/>
              <a:gd name="T6" fmla="*/ 2147483647 w 152"/>
              <a:gd name="T7" fmla="*/ 0 h 384"/>
              <a:gd name="T8" fmla="*/ 0 60000 65536"/>
              <a:gd name="T9" fmla="*/ 0 60000 65536"/>
              <a:gd name="T10" fmla="*/ 0 60000 65536"/>
              <a:gd name="T11" fmla="*/ 0 60000 65536"/>
              <a:gd name="T12" fmla="*/ 0 w 152"/>
              <a:gd name="T13" fmla="*/ 0 h 384"/>
              <a:gd name="T14" fmla="*/ 152 w 152"/>
              <a:gd name="T15" fmla="*/ 384 h 38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52" h="384">
                <a:moveTo>
                  <a:pt x="104" y="384"/>
                </a:moveTo>
                <a:cubicBezTo>
                  <a:pt x="60" y="336"/>
                  <a:pt x="16" y="288"/>
                  <a:pt x="8" y="240"/>
                </a:cubicBezTo>
                <a:cubicBezTo>
                  <a:pt x="0" y="192"/>
                  <a:pt x="32" y="136"/>
                  <a:pt x="56" y="96"/>
                </a:cubicBezTo>
                <a:cubicBezTo>
                  <a:pt x="80" y="56"/>
                  <a:pt x="136" y="16"/>
                  <a:pt x="152" y="0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3506" name="Freeform 18"/>
          <p:cNvSpPr>
            <a:spLocks/>
          </p:cNvSpPr>
          <p:nvPr/>
        </p:nvSpPr>
        <p:spPr bwMode="auto">
          <a:xfrm>
            <a:off x="7162800" y="2133600"/>
            <a:ext cx="241300" cy="609600"/>
          </a:xfrm>
          <a:custGeom>
            <a:avLst/>
            <a:gdLst>
              <a:gd name="T0" fmla="*/ 2147483647 w 152"/>
              <a:gd name="T1" fmla="*/ 2147483647 h 384"/>
              <a:gd name="T2" fmla="*/ 2147483647 w 152"/>
              <a:gd name="T3" fmla="*/ 2147483647 h 384"/>
              <a:gd name="T4" fmla="*/ 2147483647 w 152"/>
              <a:gd name="T5" fmla="*/ 2147483647 h 384"/>
              <a:gd name="T6" fmla="*/ 2147483647 w 152"/>
              <a:gd name="T7" fmla="*/ 0 h 384"/>
              <a:gd name="T8" fmla="*/ 0 60000 65536"/>
              <a:gd name="T9" fmla="*/ 0 60000 65536"/>
              <a:gd name="T10" fmla="*/ 0 60000 65536"/>
              <a:gd name="T11" fmla="*/ 0 60000 65536"/>
              <a:gd name="T12" fmla="*/ 0 w 152"/>
              <a:gd name="T13" fmla="*/ 0 h 384"/>
              <a:gd name="T14" fmla="*/ 152 w 152"/>
              <a:gd name="T15" fmla="*/ 384 h 38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52" h="384">
                <a:moveTo>
                  <a:pt x="104" y="384"/>
                </a:moveTo>
                <a:cubicBezTo>
                  <a:pt x="60" y="336"/>
                  <a:pt x="16" y="288"/>
                  <a:pt x="8" y="240"/>
                </a:cubicBezTo>
                <a:cubicBezTo>
                  <a:pt x="0" y="192"/>
                  <a:pt x="32" y="136"/>
                  <a:pt x="56" y="96"/>
                </a:cubicBezTo>
                <a:cubicBezTo>
                  <a:pt x="80" y="56"/>
                  <a:pt x="136" y="16"/>
                  <a:pt x="152" y="0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3507" name="Freeform 19"/>
          <p:cNvSpPr>
            <a:spLocks/>
          </p:cNvSpPr>
          <p:nvPr/>
        </p:nvSpPr>
        <p:spPr bwMode="auto">
          <a:xfrm flipH="1" flipV="1">
            <a:off x="7772400" y="2133600"/>
            <a:ext cx="241300" cy="609600"/>
          </a:xfrm>
          <a:custGeom>
            <a:avLst/>
            <a:gdLst>
              <a:gd name="T0" fmla="*/ 2147483647 w 152"/>
              <a:gd name="T1" fmla="*/ 2147483647 h 384"/>
              <a:gd name="T2" fmla="*/ 2147483647 w 152"/>
              <a:gd name="T3" fmla="*/ 2147483647 h 384"/>
              <a:gd name="T4" fmla="*/ 2147483647 w 152"/>
              <a:gd name="T5" fmla="*/ 2147483647 h 384"/>
              <a:gd name="T6" fmla="*/ 2147483647 w 152"/>
              <a:gd name="T7" fmla="*/ 0 h 384"/>
              <a:gd name="T8" fmla="*/ 0 60000 65536"/>
              <a:gd name="T9" fmla="*/ 0 60000 65536"/>
              <a:gd name="T10" fmla="*/ 0 60000 65536"/>
              <a:gd name="T11" fmla="*/ 0 60000 65536"/>
              <a:gd name="T12" fmla="*/ 0 w 152"/>
              <a:gd name="T13" fmla="*/ 0 h 384"/>
              <a:gd name="T14" fmla="*/ 152 w 152"/>
              <a:gd name="T15" fmla="*/ 384 h 38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52" h="384">
                <a:moveTo>
                  <a:pt x="104" y="384"/>
                </a:moveTo>
                <a:cubicBezTo>
                  <a:pt x="60" y="336"/>
                  <a:pt x="16" y="288"/>
                  <a:pt x="8" y="240"/>
                </a:cubicBezTo>
                <a:cubicBezTo>
                  <a:pt x="0" y="192"/>
                  <a:pt x="32" y="136"/>
                  <a:pt x="56" y="96"/>
                </a:cubicBezTo>
                <a:cubicBezTo>
                  <a:pt x="80" y="56"/>
                  <a:pt x="136" y="16"/>
                  <a:pt x="152" y="0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3508" name="Freeform 20"/>
          <p:cNvSpPr>
            <a:spLocks/>
          </p:cNvSpPr>
          <p:nvPr/>
        </p:nvSpPr>
        <p:spPr bwMode="auto">
          <a:xfrm flipH="1" flipV="1">
            <a:off x="5105400" y="2133600"/>
            <a:ext cx="241300" cy="609600"/>
          </a:xfrm>
          <a:custGeom>
            <a:avLst/>
            <a:gdLst>
              <a:gd name="T0" fmla="*/ 2147483647 w 152"/>
              <a:gd name="T1" fmla="*/ 2147483647 h 384"/>
              <a:gd name="T2" fmla="*/ 2147483647 w 152"/>
              <a:gd name="T3" fmla="*/ 2147483647 h 384"/>
              <a:gd name="T4" fmla="*/ 2147483647 w 152"/>
              <a:gd name="T5" fmla="*/ 2147483647 h 384"/>
              <a:gd name="T6" fmla="*/ 2147483647 w 152"/>
              <a:gd name="T7" fmla="*/ 0 h 384"/>
              <a:gd name="T8" fmla="*/ 0 60000 65536"/>
              <a:gd name="T9" fmla="*/ 0 60000 65536"/>
              <a:gd name="T10" fmla="*/ 0 60000 65536"/>
              <a:gd name="T11" fmla="*/ 0 60000 65536"/>
              <a:gd name="T12" fmla="*/ 0 w 152"/>
              <a:gd name="T13" fmla="*/ 0 h 384"/>
              <a:gd name="T14" fmla="*/ 152 w 152"/>
              <a:gd name="T15" fmla="*/ 384 h 38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52" h="384">
                <a:moveTo>
                  <a:pt x="104" y="384"/>
                </a:moveTo>
                <a:cubicBezTo>
                  <a:pt x="60" y="336"/>
                  <a:pt x="16" y="288"/>
                  <a:pt x="8" y="240"/>
                </a:cubicBezTo>
                <a:cubicBezTo>
                  <a:pt x="0" y="192"/>
                  <a:pt x="32" y="136"/>
                  <a:pt x="56" y="96"/>
                </a:cubicBezTo>
                <a:cubicBezTo>
                  <a:pt x="80" y="56"/>
                  <a:pt x="136" y="16"/>
                  <a:pt x="152" y="0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3509" name="Freeform 21"/>
          <p:cNvSpPr>
            <a:spLocks/>
          </p:cNvSpPr>
          <p:nvPr/>
        </p:nvSpPr>
        <p:spPr bwMode="auto">
          <a:xfrm flipH="1" flipV="1">
            <a:off x="3492500" y="2133600"/>
            <a:ext cx="241300" cy="609600"/>
          </a:xfrm>
          <a:custGeom>
            <a:avLst/>
            <a:gdLst>
              <a:gd name="T0" fmla="*/ 2147483647 w 152"/>
              <a:gd name="T1" fmla="*/ 2147483647 h 384"/>
              <a:gd name="T2" fmla="*/ 2147483647 w 152"/>
              <a:gd name="T3" fmla="*/ 2147483647 h 384"/>
              <a:gd name="T4" fmla="*/ 2147483647 w 152"/>
              <a:gd name="T5" fmla="*/ 2147483647 h 384"/>
              <a:gd name="T6" fmla="*/ 2147483647 w 152"/>
              <a:gd name="T7" fmla="*/ 0 h 384"/>
              <a:gd name="T8" fmla="*/ 0 60000 65536"/>
              <a:gd name="T9" fmla="*/ 0 60000 65536"/>
              <a:gd name="T10" fmla="*/ 0 60000 65536"/>
              <a:gd name="T11" fmla="*/ 0 60000 65536"/>
              <a:gd name="T12" fmla="*/ 0 w 152"/>
              <a:gd name="T13" fmla="*/ 0 h 384"/>
              <a:gd name="T14" fmla="*/ 152 w 152"/>
              <a:gd name="T15" fmla="*/ 384 h 38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52" h="384">
                <a:moveTo>
                  <a:pt x="104" y="384"/>
                </a:moveTo>
                <a:cubicBezTo>
                  <a:pt x="60" y="336"/>
                  <a:pt x="16" y="288"/>
                  <a:pt x="8" y="240"/>
                </a:cubicBezTo>
                <a:cubicBezTo>
                  <a:pt x="0" y="192"/>
                  <a:pt x="32" y="136"/>
                  <a:pt x="56" y="96"/>
                </a:cubicBezTo>
                <a:cubicBezTo>
                  <a:pt x="80" y="56"/>
                  <a:pt x="136" y="16"/>
                  <a:pt x="152" y="0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3510" name="Freeform 22"/>
          <p:cNvSpPr>
            <a:spLocks/>
          </p:cNvSpPr>
          <p:nvPr/>
        </p:nvSpPr>
        <p:spPr bwMode="auto">
          <a:xfrm flipH="1" flipV="1">
            <a:off x="1879600" y="2133600"/>
            <a:ext cx="241300" cy="609600"/>
          </a:xfrm>
          <a:custGeom>
            <a:avLst/>
            <a:gdLst>
              <a:gd name="T0" fmla="*/ 2147483647 w 152"/>
              <a:gd name="T1" fmla="*/ 2147483647 h 384"/>
              <a:gd name="T2" fmla="*/ 2147483647 w 152"/>
              <a:gd name="T3" fmla="*/ 2147483647 h 384"/>
              <a:gd name="T4" fmla="*/ 2147483647 w 152"/>
              <a:gd name="T5" fmla="*/ 2147483647 h 384"/>
              <a:gd name="T6" fmla="*/ 2147483647 w 152"/>
              <a:gd name="T7" fmla="*/ 0 h 384"/>
              <a:gd name="T8" fmla="*/ 0 60000 65536"/>
              <a:gd name="T9" fmla="*/ 0 60000 65536"/>
              <a:gd name="T10" fmla="*/ 0 60000 65536"/>
              <a:gd name="T11" fmla="*/ 0 60000 65536"/>
              <a:gd name="T12" fmla="*/ 0 w 152"/>
              <a:gd name="T13" fmla="*/ 0 h 384"/>
              <a:gd name="T14" fmla="*/ 152 w 152"/>
              <a:gd name="T15" fmla="*/ 384 h 38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52" h="384">
                <a:moveTo>
                  <a:pt x="104" y="384"/>
                </a:moveTo>
                <a:cubicBezTo>
                  <a:pt x="60" y="336"/>
                  <a:pt x="16" y="288"/>
                  <a:pt x="8" y="240"/>
                </a:cubicBezTo>
                <a:cubicBezTo>
                  <a:pt x="0" y="192"/>
                  <a:pt x="32" y="136"/>
                  <a:pt x="56" y="96"/>
                </a:cubicBezTo>
                <a:cubicBezTo>
                  <a:pt x="80" y="56"/>
                  <a:pt x="136" y="16"/>
                  <a:pt x="152" y="0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3511" name="Rectangle 23"/>
          <p:cNvSpPr>
            <a:spLocks noChangeArrowheads="1"/>
          </p:cNvSpPr>
          <p:nvPr/>
        </p:nvSpPr>
        <p:spPr bwMode="auto">
          <a:xfrm>
            <a:off x="2057400" y="3886200"/>
            <a:ext cx="914400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1600"/>
              <a:t>Helper 1</a:t>
            </a:r>
          </a:p>
        </p:txBody>
      </p:sp>
      <p:sp>
        <p:nvSpPr>
          <p:cNvPr id="63512" name="Rectangle 24"/>
          <p:cNvSpPr>
            <a:spLocks noChangeArrowheads="1"/>
          </p:cNvSpPr>
          <p:nvPr/>
        </p:nvSpPr>
        <p:spPr bwMode="auto">
          <a:xfrm>
            <a:off x="4572000" y="3886200"/>
            <a:ext cx="914400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1600"/>
              <a:t>Helper 1</a:t>
            </a:r>
          </a:p>
        </p:txBody>
      </p:sp>
      <p:sp>
        <p:nvSpPr>
          <p:cNvPr id="63513" name="Rectangle 25"/>
          <p:cNvSpPr>
            <a:spLocks noChangeArrowheads="1"/>
          </p:cNvSpPr>
          <p:nvPr/>
        </p:nvSpPr>
        <p:spPr bwMode="auto">
          <a:xfrm>
            <a:off x="7162800" y="3886200"/>
            <a:ext cx="914400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1600"/>
              <a:t>Helper 1</a:t>
            </a:r>
          </a:p>
        </p:txBody>
      </p:sp>
      <p:sp>
        <p:nvSpPr>
          <p:cNvPr id="63514" name="Freeform 26"/>
          <p:cNvSpPr>
            <a:spLocks/>
          </p:cNvSpPr>
          <p:nvPr/>
        </p:nvSpPr>
        <p:spPr bwMode="auto">
          <a:xfrm>
            <a:off x="2133600" y="3276600"/>
            <a:ext cx="241300" cy="609600"/>
          </a:xfrm>
          <a:custGeom>
            <a:avLst/>
            <a:gdLst>
              <a:gd name="T0" fmla="*/ 2147483647 w 152"/>
              <a:gd name="T1" fmla="*/ 2147483647 h 384"/>
              <a:gd name="T2" fmla="*/ 2147483647 w 152"/>
              <a:gd name="T3" fmla="*/ 2147483647 h 384"/>
              <a:gd name="T4" fmla="*/ 2147483647 w 152"/>
              <a:gd name="T5" fmla="*/ 2147483647 h 384"/>
              <a:gd name="T6" fmla="*/ 2147483647 w 152"/>
              <a:gd name="T7" fmla="*/ 0 h 384"/>
              <a:gd name="T8" fmla="*/ 0 60000 65536"/>
              <a:gd name="T9" fmla="*/ 0 60000 65536"/>
              <a:gd name="T10" fmla="*/ 0 60000 65536"/>
              <a:gd name="T11" fmla="*/ 0 60000 65536"/>
              <a:gd name="T12" fmla="*/ 0 w 152"/>
              <a:gd name="T13" fmla="*/ 0 h 384"/>
              <a:gd name="T14" fmla="*/ 152 w 152"/>
              <a:gd name="T15" fmla="*/ 384 h 38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52" h="384">
                <a:moveTo>
                  <a:pt x="104" y="384"/>
                </a:moveTo>
                <a:cubicBezTo>
                  <a:pt x="60" y="336"/>
                  <a:pt x="16" y="288"/>
                  <a:pt x="8" y="240"/>
                </a:cubicBezTo>
                <a:cubicBezTo>
                  <a:pt x="0" y="192"/>
                  <a:pt x="32" y="136"/>
                  <a:pt x="56" y="96"/>
                </a:cubicBezTo>
                <a:cubicBezTo>
                  <a:pt x="80" y="56"/>
                  <a:pt x="136" y="16"/>
                  <a:pt x="152" y="0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3515" name="Freeform 27"/>
          <p:cNvSpPr>
            <a:spLocks/>
          </p:cNvSpPr>
          <p:nvPr/>
        </p:nvSpPr>
        <p:spPr bwMode="auto">
          <a:xfrm flipH="1" flipV="1">
            <a:off x="2730500" y="3276600"/>
            <a:ext cx="241300" cy="609600"/>
          </a:xfrm>
          <a:custGeom>
            <a:avLst/>
            <a:gdLst>
              <a:gd name="T0" fmla="*/ 2147483647 w 152"/>
              <a:gd name="T1" fmla="*/ 2147483647 h 384"/>
              <a:gd name="T2" fmla="*/ 2147483647 w 152"/>
              <a:gd name="T3" fmla="*/ 2147483647 h 384"/>
              <a:gd name="T4" fmla="*/ 2147483647 w 152"/>
              <a:gd name="T5" fmla="*/ 2147483647 h 384"/>
              <a:gd name="T6" fmla="*/ 2147483647 w 152"/>
              <a:gd name="T7" fmla="*/ 0 h 384"/>
              <a:gd name="T8" fmla="*/ 0 60000 65536"/>
              <a:gd name="T9" fmla="*/ 0 60000 65536"/>
              <a:gd name="T10" fmla="*/ 0 60000 65536"/>
              <a:gd name="T11" fmla="*/ 0 60000 65536"/>
              <a:gd name="T12" fmla="*/ 0 w 152"/>
              <a:gd name="T13" fmla="*/ 0 h 384"/>
              <a:gd name="T14" fmla="*/ 152 w 152"/>
              <a:gd name="T15" fmla="*/ 384 h 38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52" h="384">
                <a:moveTo>
                  <a:pt x="104" y="384"/>
                </a:moveTo>
                <a:cubicBezTo>
                  <a:pt x="60" y="336"/>
                  <a:pt x="16" y="288"/>
                  <a:pt x="8" y="240"/>
                </a:cubicBezTo>
                <a:cubicBezTo>
                  <a:pt x="0" y="192"/>
                  <a:pt x="32" y="136"/>
                  <a:pt x="56" y="96"/>
                </a:cubicBezTo>
                <a:cubicBezTo>
                  <a:pt x="80" y="56"/>
                  <a:pt x="136" y="16"/>
                  <a:pt x="152" y="0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3516" name="Freeform 28"/>
          <p:cNvSpPr>
            <a:spLocks/>
          </p:cNvSpPr>
          <p:nvPr/>
        </p:nvSpPr>
        <p:spPr bwMode="auto">
          <a:xfrm>
            <a:off x="4648200" y="3276600"/>
            <a:ext cx="241300" cy="609600"/>
          </a:xfrm>
          <a:custGeom>
            <a:avLst/>
            <a:gdLst>
              <a:gd name="T0" fmla="*/ 2147483647 w 152"/>
              <a:gd name="T1" fmla="*/ 2147483647 h 384"/>
              <a:gd name="T2" fmla="*/ 2147483647 w 152"/>
              <a:gd name="T3" fmla="*/ 2147483647 h 384"/>
              <a:gd name="T4" fmla="*/ 2147483647 w 152"/>
              <a:gd name="T5" fmla="*/ 2147483647 h 384"/>
              <a:gd name="T6" fmla="*/ 2147483647 w 152"/>
              <a:gd name="T7" fmla="*/ 0 h 384"/>
              <a:gd name="T8" fmla="*/ 0 60000 65536"/>
              <a:gd name="T9" fmla="*/ 0 60000 65536"/>
              <a:gd name="T10" fmla="*/ 0 60000 65536"/>
              <a:gd name="T11" fmla="*/ 0 60000 65536"/>
              <a:gd name="T12" fmla="*/ 0 w 152"/>
              <a:gd name="T13" fmla="*/ 0 h 384"/>
              <a:gd name="T14" fmla="*/ 152 w 152"/>
              <a:gd name="T15" fmla="*/ 384 h 38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52" h="384">
                <a:moveTo>
                  <a:pt x="104" y="384"/>
                </a:moveTo>
                <a:cubicBezTo>
                  <a:pt x="60" y="336"/>
                  <a:pt x="16" y="288"/>
                  <a:pt x="8" y="240"/>
                </a:cubicBezTo>
                <a:cubicBezTo>
                  <a:pt x="0" y="192"/>
                  <a:pt x="32" y="136"/>
                  <a:pt x="56" y="96"/>
                </a:cubicBezTo>
                <a:cubicBezTo>
                  <a:pt x="80" y="56"/>
                  <a:pt x="136" y="16"/>
                  <a:pt x="152" y="0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3517" name="Freeform 29"/>
          <p:cNvSpPr>
            <a:spLocks/>
          </p:cNvSpPr>
          <p:nvPr/>
        </p:nvSpPr>
        <p:spPr bwMode="auto">
          <a:xfrm flipH="1" flipV="1">
            <a:off x="5245100" y="3276600"/>
            <a:ext cx="241300" cy="609600"/>
          </a:xfrm>
          <a:custGeom>
            <a:avLst/>
            <a:gdLst>
              <a:gd name="T0" fmla="*/ 2147483647 w 152"/>
              <a:gd name="T1" fmla="*/ 2147483647 h 384"/>
              <a:gd name="T2" fmla="*/ 2147483647 w 152"/>
              <a:gd name="T3" fmla="*/ 2147483647 h 384"/>
              <a:gd name="T4" fmla="*/ 2147483647 w 152"/>
              <a:gd name="T5" fmla="*/ 2147483647 h 384"/>
              <a:gd name="T6" fmla="*/ 2147483647 w 152"/>
              <a:gd name="T7" fmla="*/ 0 h 384"/>
              <a:gd name="T8" fmla="*/ 0 60000 65536"/>
              <a:gd name="T9" fmla="*/ 0 60000 65536"/>
              <a:gd name="T10" fmla="*/ 0 60000 65536"/>
              <a:gd name="T11" fmla="*/ 0 60000 65536"/>
              <a:gd name="T12" fmla="*/ 0 w 152"/>
              <a:gd name="T13" fmla="*/ 0 h 384"/>
              <a:gd name="T14" fmla="*/ 152 w 152"/>
              <a:gd name="T15" fmla="*/ 384 h 38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52" h="384">
                <a:moveTo>
                  <a:pt x="104" y="384"/>
                </a:moveTo>
                <a:cubicBezTo>
                  <a:pt x="60" y="336"/>
                  <a:pt x="16" y="288"/>
                  <a:pt x="8" y="240"/>
                </a:cubicBezTo>
                <a:cubicBezTo>
                  <a:pt x="0" y="192"/>
                  <a:pt x="32" y="136"/>
                  <a:pt x="56" y="96"/>
                </a:cubicBezTo>
                <a:cubicBezTo>
                  <a:pt x="80" y="56"/>
                  <a:pt x="136" y="16"/>
                  <a:pt x="152" y="0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3518" name="Freeform 30"/>
          <p:cNvSpPr>
            <a:spLocks/>
          </p:cNvSpPr>
          <p:nvPr/>
        </p:nvSpPr>
        <p:spPr bwMode="auto">
          <a:xfrm>
            <a:off x="7162800" y="3276600"/>
            <a:ext cx="241300" cy="609600"/>
          </a:xfrm>
          <a:custGeom>
            <a:avLst/>
            <a:gdLst>
              <a:gd name="T0" fmla="*/ 2147483647 w 152"/>
              <a:gd name="T1" fmla="*/ 2147483647 h 384"/>
              <a:gd name="T2" fmla="*/ 2147483647 w 152"/>
              <a:gd name="T3" fmla="*/ 2147483647 h 384"/>
              <a:gd name="T4" fmla="*/ 2147483647 w 152"/>
              <a:gd name="T5" fmla="*/ 2147483647 h 384"/>
              <a:gd name="T6" fmla="*/ 2147483647 w 152"/>
              <a:gd name="T7" fmla="*/ 0 h 384"/>
              <a:gd name="T8" fmla="*/ 0 60000 65536"/>
              <a:gd name="T9" fmla="*/ 0 60000 65536"/>
              <a:gd name="T10" fmla="*/ 0 60000 65536"/>
              <a:gd name="T11" fmla="*/ 0 60000 65536"/>
              <a:gd name="T12" fmla="*/ 0 w 152"/>
              <a:gd name="T13" fmla="*/ 0 h 384"/>
              <a:gd name="T14" fmla="*/ 152 w 152"/>
              <a:gd name="T15" fmla="*/ 384 h 38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52" h="384">
                <a:moveTo>
                  <a:pt x="104" y="384"/>
                </a:moveTo>
                <a:cubicBezTo>
                  <a:pt x="60" y="336"/>
                  <a:pt x="16" y="288"/>
                  <a:pt x="8" y="240"/>
                </a:cubicBezTo>
                <a:cubicBezTo>
                  <a:pt x="0" y="192"/>
                  <a:pt x="32" y="136"/>
                  <a:pt x="56" y="96"/>
                </a:cubicBezTo>
                <a:cubicBezTo>
                  <a:pt x="80" y="56"/>
                  <a:pt x="136" y="16"/>
                  <a:pt x="152" y="0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3519" name="Freeform 31"/>
          <p:cNvSpPr>
            <a:spLocks/>
          </p:cNvSpPr>
          <p:nvPr/>
        </p:nvSpPr>
        <p:spPr bwMode="auto">
          <a:xfrm flipH="1" flipV="1">
            <a:off x="7759700" y="3276600"/>
            <a:ext cx="241300" cy="609600"/>
          </a:xfrm>
          <a:custGeom>
            <a:avLst/>
            <a:gdLst>
              <a:gd name="T0" fmla="*/ 2147483647 w 152"/>
              <a:gd name="T1" fmla="*/ 2147483647 h 384"/>
              <a:gd name="T2" fmla="*/ 2147483647 w 152"/>
              <a:gd name="T3" fmla="*/ 2147483647 h 384"/>
              <a:gd name="T4" fmla="*/ 2147483647 w 152"/>
              <a:gd name="T5" fmla="*/ 2147483647 h 384"/>
              <a:gd name="T6" fmla="*/ 2147483647 w 152"/>
              <a:gd name="T7" fmla="*/ 0 h 384"/>
              <a:gd name="T8" fmla="*/ 0 60000 65536"/>
              <a:gd name="T9" fmla="*/ 0 60000 65536"/>
              <a:gd name="T10" fmla="*/ 0 60000 65536"/>
              <a:gd name="T11" fmla="*/ 0 60000 65536"/>
              <a:gd name="T12" fmla="*/ 0 w 152"/>
              <a:gd name="T13" fmla="*/ 0 h 384"/>
              <a:gd name="T14" fmla="*/ 152 w 152"/>
              <a:gd name="T15" fmla="*/ 384 h 38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52" h="384">
                <a:moveTo>
                  <a:pt x="104" y="384"/>
                </a:moveTo>
                <a:cubicBezTo>
                  <a:pt x="60" y="336"/>
                  <a:pt x="16" y="288"/>
                  <a:pt x="8" y="240"/>
                </a:cubicBezTo>
                <a:cubicBezTo>
                  <a:pt x="0" y="192"/>
                  <a:pt x="32" y="136"/>
                  <a:pt x="56" y="96"/>
                </a:cubicBezTo>
                <a:cubicBezTo>
                  <a:pt x="80" y="56"/>
                  <a:pt x="136" y="16"/>
                  <a:pt x="152" y="0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76200"/>
            <a:ext cx="7772400" cy="1143000"/>
          </a:xfrm>
          <a:noFill/>
        </p:spPr>
        <p:txBody>
          <a:bodyPr lIns="90488" tIns="44450" rIns="90488" bIns="44450" anchor="b"/>
          <a:lstStyle/>
          <a:p>
            <a:pPr eaLnBrk="1" hangingPunct="1"/>
            <a:r>
              <a:rPr lang="en-US" smtClean="0"/>
              <a:t>Should You Abandon Threads?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7988" y="1600200"/>
            <a:ext cx="7821612" cy="4448175"/>
          </a:xfrm>
          <a:noFill/>
        </p:spPr>
        <p:txBody>
          <a:bodyPr lIns="90488" tIns="44450" rIns="90488" bIns="44450"/>
          <a:lstStyle/>
          <a:p>
            <a:pPr eaLnBrk="1" hangingPunct="1"/>
            <a:r>
              <a:rPr lang="en-US" sz="2400" smtClean="0">
                <a:solidFill>
                  <a:schemeClr val="folHlink"/>
                </a:solidFill>
              </a:rPr>
              <a:t>No:</a:t>
            </a:r>
            <a:r>
              <a:rPr lang="en-US" sz="2400" smtClean="0"/>
              <a:t> important for high-end servers (e.g. databases).</a:t>
            </a:r>
          </a:p>
          <a:p>
            <a:pPr eaLnBrk="1" hangingPunct="1">
              <a:spcBef>
                <a:spcPct val="70000"/>
              </a:spcBef>
            </a:pPr>
            <a:r>
              <a:rPr lang="en-US" sz="2400" smtClean="0"/>
              <a:t>But, avoid threads wherever possible:</a:t>
            </a:r>
          </a:p>
          <a:p>
            <a:pPr lvl="1" eaLnBrk="1" hangingPunct="1"/>
            <a:r>
              <a:rPr lang="en-US" sz="2000" smtClean="0"/>
              <a:t>Use events, not threads, for GUIs,</a:t>
            </a:r>
            <a:br>
              <a:rPr lang="en-US" sz="2000" smtClean="0"/>
            </a:br>
            <a:r>
              <a:rPr lang="en-US" sz="2000" smtClean="0"/>
              <a:t>distributed systems, low-end servers.</a:t>
            </a:r>
          </a:p>
          <a:p>
            <a:pPr lvl="1" eaLnBrk="1" hangingPunct="1"/>
            <a:r>
              <a:rPr lang="en-US" sz="2000" smtClean="0"/>
              <a:t>Only use threads where true CPU</a:t>
            </a:r>
            <a:br>
              <a:rPr lang="en-US" sz="2000" smtClean="0"/>
            </a:br>
            <a:r>
              <a:rPr lang="en-US" sz="2000" smtClean="0"/>
              <a:t>concurrency is needed.</a:t>
            </a:r>
          </a:p>
          <a:p>
            <a:pPr lvl="1" eaLnBrk="1" hangingPunct="1"/>
            <a:r>
              <a:rPr lang="en-US" sz="2000" smtClean="0"/>
              <a:t>Where threads needed, isolate usage</a:t>
            </a:r>
            <a:br>
              <a:rPr lang="en-US" sz="2000" smtClean="0"/>
            </a:br>
            <a:r>
              <a:rPr lang="en-US" sz="2000" smtClean="0"/>
              <a:t>in threaded application kernel: keep</a:t>
            </a:r>
            <a:br>
              <a:rPr lang="en-US" sz="2000" smtClean="0"/>
            </a:br>
            <a:r>
              <a:rPr lang="en-US" sz="2000" smtClean="0"/>
              <a:t>most of code single-threaded.</a:t>
            </a:r>
          </a:p>
        </p:txBody>
      </p:sp>
      <p:sp>
        <p:nvSpPr>
          <p:cNvPr id="64516" name="AutoShape 4"/>
          <p:cNvSpPr>
            <a:spLocks noChangeArrowheads="1"/>
          </p:cNvSpPr>
          <p:nvPr/>
        </p:nvSpPr>
        <p:spPr bwMode="auto">
          <a:xfrm>
            <a:off x="6483350" y="4660900"/>
            <a:ext cx="2273300" cy="520700"/>
          </a:xfrm>
          <a:prstGeom prst="roundRect">
            <a:avLst>
              <a:gd name="adj" fmla="val 12495"/>
            </a:avLst>
          </a:prstGeom>
          <a:solidFill>
            <a:srgbClr val="A2C1FE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lIns="90488" tIns="44450" rIns="90488" bIns="44450" anchor="ctr"/>
          <a:lstStyle/>
          <a:p>
            <a:pPr algn="ctr" eaLnBrk="0" hangingPunct="0"/>
            <a:r>
              <a:rPr lang="en-US" sz="2400">
                <a:latin typeface="Times New Roman" pitchFamily="18" charset="0"/>
              </a:rPr>
              <a:t>Threaded Kernel</a:t>
            </a:r>
          </a:p>
        </p:txBody>
      </p:sp>
      <p:sp>
        <p:nvSpPr>
          <p:cNvPr id="64517" name="AutoShape 5"/>
          <p:cNvSpPr>
            <a:spLocks noChangeArrowheads="1"/>
          </p:cNvSpPr>
          <p:nvPr/>
        </p:nvSpPr>
        <p:spPr bwMode="auto">
          <a:xfrm>
            <a:off x="6559550" y="3746500"/>
            <a:ext cx="292100" cy="901700"/>
          </a:xfrm>
          <a:prstGeom prst="roundRect">
            <a:avLst>
              <a:gd name="adj" fmla="val 12495"/>
            </a:avLst>
          </a:prstGeom>
          <a:solidFill>
            <a:srgbClr val="FFFF84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4518" name="AutoShape 6"/>
          <p:cNvSpPr>
            <a:spLocks noChangeArrowheads="1"/>
          </p:cNvSpPr>
          <p:nvPr/>
        </p:nvSpPr>
        <p:spPr bwMode="auto">
          <a:xfrm>
            <a:off x="7016750" y="3746500"/>
            <a:ext cx="292100" cy="901700"/>
          </a:xfrm>
          <a:prstGeom prst="roundRect">
            <a:avLst>
              <a:gd name="adj" fmla="val 12495"/>
            </a:avLst>
          </a:prstGeom>
          <a:solidFill>
            <a:srgbClr val="FFFF84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4519" name="AutoShape 7"/>
          <p:cNvSpPr>
            <a:spLocks noChangeArrowheads="1"/>
          </p:cNvSpPr>
          <p:nvPr/>
        </p:nvSpPr>
        <p:spPr bwMode="auto">
          <a:xfrm>
            <a:off x="7473950" y="3746500"/>
            <a:ext cx="292100" cy="901700"/>
          </a:xfrm>
          <a:prstGeom prst="roundRect">
            <a:avLst>
              <a:gd name="adj" fmla="val 12495"/>
            </a:avLst>
          </a:prstGeom>
          <a:solidFill>
            <a:srgbClr val="FFFF84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4520" name="AutoShape 8"/>
          <p:cNvSpPr>
            <a:spLocks noChangeArrowheads="1"/>
          </p:cNvSpPr>
          <p:nvPr/>
        </p:nvSpPr>
        <p:spPr bwMode="auto">
          <a:xfrm>
            <a:off x="7931150" y="3746500"/>
            <a:ext cx="292100" cy="901700"/>
          </a:xfrm>
          <a:prstGeom prst="roundRect">
            <a:avLst>
              <a:gd name="adj" fmla="val 12495"/>
            </a:avLst>
          </a:prstGeom>
          <a:solidFill>
            <a:srgbClr val="FFFF84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4521" name="AutoShape 9"/>
          <p:cNvSpPr>
            <a:spLocks noChangeArrowheads="1"/>
          </p:cNvSpPr>
          <p:nvPr/>
        </p:nvSpPr>
        <p:spPr bwMode="auto">
          <a:xfrm>
            <a:off x="8388350" y="3746500"/>
            <a:ext cx="292100" cy="901700"/>
          </a:xfrm>
          <a:prstGeom prst="roundRect">
            <a:avLst>
              <a:gd name="adj" fmla="val 12495"/>
            </a:avLst>
          </a:prstGeom>
          <a:solidFill>
            <a:srgbClr val="FFFF84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4522" name="Rectangle 10"/>
          <p:cNvSpPr>
            <a:spLocks noChangeArrowheads="1"/>
          </p:cNvSpPr>
          <p:nvPr/>
        </p:nvSpPr>
        <p:spPr bwMode="auto">
          <a:xfrm>
            <a:off x="6324600" y="3359150"/>
            <a:ext cx="2600325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latin typeface="Times New Roman" pitchFamily="18" charset="0"/>
              </a:rPr>
              <a:t>Event-Driven Handlers</a:t>
            </a:r>
          </a:p>
        </p:txBody>
      </p:sp>
      <p:sp>
        <p:nvSpPr>
          <p:cNvPr id="64523" name="Text Box 11"/>
          <p:cNvSpPr txBox="1">
            <a:spLocks noChangeArrowheads="1"/>
          </p:cNvSpPr>
          <p:nvPr/>
        </p:nvSpPr>
        <p:spPr bwMode="auto">
          <a:xfrm>
            <a:off x="6530975" y="6405563"/>
            <a:ext cx="2012950" cy="366712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[Ousterhout 1995]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Another view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6292850" cy="1076325"/>
          </a:xfrm>
        </p:spPr>
        <p:txBody>
          <a:bodyPr/>
          <a:lstStyle/>
          <a:p>
            <a:pPr eaLnBrk="1" hangingPunct="1"/>
            <a:r>
              <a:rPr lang="en-US" sz="2000" smtClean="0"/>
              <a:t>Events obscure control flow</a:t>
            </a:r>
          </a:p>
          <a:p>
            <a:pPr lvl="1" eaLnBrk="1" hangingPunct="1"/>
            <a:r>
              <a:rPr lang="en-US" sz="2000" smtClean="0"/>
              <a:t>For programmers </a:t>
            </a:r>
            <a:r>
              <a:rPr lang="en-US" sz="2000" i="1" smtClean="0"/>
              <a:t>and  </a:t>
            </a:r>
            <a:r>
              <a:rPr lang="en-US" sz="2000" smtClean="0"/>
              <a:t>tools</a:t>
            </a:r>
          </a:p>
        </p:txBody>
      </p:sp>
      <p:sp>
        <p:nvSpPr>
          <p:cNvPr id="65540" name="Text Box 4"/>
          <p:cNvSpPr txBox="1">
            <a:spLocks noChangeArrowheads="1"/>
          </p:cNvSpPr>
          <p:nvPr/>
        </p:nvSpPr>
        <p:spPr bwMode="auto">
          <a:xfrm>
            <a:off x="320675" y="3943350"/>
            <a:ext cx="36417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2400">
              <a:latin typeface="Tahoma" pitchFamily="34" charset="0"/>
            </a:endParaRPr>
          </a:p>
        </p:txBody>
      </p:sp>
      <p:graphicFrame>
        <p:nvGraphicFramePr>
          <p:cNvPr id="559109" name="Group 5"/>
          <p:cNvGraphicFramePr>
            <a:graphicFrameLocks noGrp="1"/>
          </p:cNvGraphicFramePr>
          <p:nvPr/>
        </p:nvGraphicFramePr>
        <p:xfrm>
          <a:off x="376238" y="2959100"/>
          <a:ext cx="6286500" cy="3728085"/>
        </p:xfrm>
        <a:graphic>
          <a:graphicData uri="http://schemas.openxmlformats.org/drawingml/2006/table">
            <a:tbl>
              <a:tblPr/>
              <a:tblGrid>
                <a:gridCol w="2351087"/>
                <a:gridCol w="3935413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Threads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E9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Events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E9FE"/>
                    </a:solidFill>
                  </a:tcPr>
                </a:tc>
              </a:tr>
              <a:tr h="3362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55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thread_main(int sock) {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55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    struct session s;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55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    accept_conn(sock, &amp;s); 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55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    read_request(&amp;s);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55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    pin_cache(&amp;s);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55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    write_response(&amp;s);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55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    unpin(&amp;s);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55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}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55000"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ea typeface="ＭＳ Ｐゴシック" pitchFamily="34" charset="-128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55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pin_cache(struct session *s) {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55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    pin(&amp;s);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55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    if( !in_cache(&amp;s) 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55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        read_file(&amp;s);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55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E9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55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AcceptHandler(event e) {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55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    struct session *s = new_session(e);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55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    RequestHandler.enqueue(s);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55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}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55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RequestHandler(struct session *s) {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55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    …; CacheHandler.enqueue(s);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55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}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55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CacheHandler(struct session *s) {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55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    pin(s);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55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    if( !in_cache(s) )  ReadFileHandler.enqueue(s);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55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    else                    ResponseHandler.enqueue(s);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55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}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55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. . .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55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ExitHandlerr(struct session *s) {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55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    …;  unpin(&amp;s);  free_session(s);  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E9FE"/>
                    </a:solidFill>
                  </a:tcPr>
                </a:tc>
              </a:tr>
            </a:tbl>
          </a:graphicData>
        </a:graphic>
      </p:graphicFrame>
      <p:sp>
        <p:nvSpPr>
          <p:cNvPr id="65551" name="Oval 15"/>
          <p:cNvSpPr>
            <a:spLocks noChangeArrowheads="1"/>
          </p:cNvSpPr>
          <p:nvPr/>
        </p:nvSpPr>
        <p:spPr bwMode="auto">
          <a:xfrm>
            <a:off x="7072313" y="2697163"/>
            <a:ext cx="785812" cy="5032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>
                <a:latin typeface="Tahoma" pitchFamily="34" charset="0"/>
              </a:rPr>
              <a:t>Accept</a:t>
            </a:r>
            <a:br>
              <a:rPr lang="en-US" sz="1200">
                <a:latin typeface="Tahoma" pitchFamily="34" charset="0"/>
              </a:rPr>
            </a:br>
            <a:r>
              <a:rPr lang="en-US" sz="1200">
                <a:latin typeface="Tahoma" pitchFamily="34" charset="0"/>
              </a:rPr>
              <a:t>Conn.</a:t>
            </a:r>
          </a:p>
        </p:txBody>
      </p:sp>
      <p:sp>
        <p:nvSpPr>
          <p:cNvPr id="65552" name="Oval 16"/>
          <p:cNvSpPr>
            <a:spLocks noChangeArrowheads="1"/>
          </p:cNvSpPr>
          <p:nvPr/>
        </p:nvSpPr>
        <p:spPr bwMode="auto">
          <a:xfrm>
            <a:off x="7072313" y="5064125"/>
            <a:ext cx="785812" cy="5032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>
                <a:latin typeface="Tahoma" pitchFamily="34" charset="0"/>
              </a:rPr>
              <a:t>Write</a:t>
            </a:r>
            <a:br>
              <a:rPr lang="en-US" sz="1200">
                <a:latin typeface="Tahoma" pitchFamily="34" charset="0"/>
              </a:rPr>
            </a:br>
            <a:r>
              <a:rPr lang="en-US" sz="1200">
                <a:latin typeface="Tahoma" pitchFamily="34" charset="0"/>
              </a:rPr>
              <a:t>Response</a:t>
            </a:r>
          </a:p>
        </p:txBody>
      </p:sp>
      <p:sp>
        <p:nvSpPr>
          <p:cNvPr id="65553" name="Oval 17"/>
          <p:cNvSpPr>
            <a:spLocks noChangeArrowheads="1"/>
          </p:cNvSpPr>
          <p:nvPr/>
        </p:nvSpPr>
        <p:spPr bwMode="auto">
          <a:xfrm>
            <a:off x="8001000" y="4622800"/>
            <a:ext cx="785813" cy="5032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>
                <a:latin typeface="Tahoma" pitchFamily="34" charset="0"/>
              </a:rPr>
              <a:t>Read</a:t>
            </a:r>
            <a:br>
              <a:rPr lang="en-US" sz="1200">
                <a:latin typeface="Tahoma" pitchFamily="34" charset="0"/>
              </a:rPr>
            </a:br>
            <a:r>
              <a:rPr lang="en-US" sz="1200">
                <a:latin typeface="Tahoma" pitchFamily="34" charset="0"/>
              </a:rPr>
              <a:t>File</a:t>
            </a:r>
          </a:p>
        </p:txBody>
      </p:sp>
      <p:sp>
        <p:nvSpPr>
          <p:cNvPr id="65554" name="Oval 18"/>
          <p:cNvSpPr>
            <a:spLocks noChangeArrowheads="1"/>
          </p:cNvSpPr>
          <p:nvPr/>
        </p:nvSpPr>
        <p:spPr bwMode="auto">
          <a:xfrm>
            <a:off x="7072313" y="3486150"/>
            <a:ext cx="785812" cy="5032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>
                <a:latin typeface="Tahoma" pitchFamily="34" charset="0"/>
              </a:rPr>
              <a:t>Read</a:t>
            </a:r>
            <a:br>
              <a:rPr lang="en-US" sz="1200">
                <a:latin typeface="Tahoma" pitchFamily="34" charset="0"/>
              </a:rPr>
            </a:br>
            <a:r>
              <a:rPr lang="en-US" sz="1200">
                <a:latin typeface="Tahoma" pitchFamily="34" charset="0"/>
              </a:rPr>
              <a:t>Request</a:t>
            </a:r>
          </a:p>
        </p:txBody>
      </p:sp>
      <p:sp>
        <p:nvSpPr>
          <p:cNvPr id="65555" name="Oval 19"/>
          <p:cNvSpPr>
            <a:spLocks noChangeArrowheads="1"/>
          </p:cNvSpPr>
          <p:nvPr/>
        </p:nvSpPr>
        <p:spPr bwMode="auto">
          <a:xfrm>
            <a:off x="7072313" y="4275138"/>
            <a:ext cx="785812" cy="5032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>
                <a:latin typeface="Tahoma" pitchFamily="34" charset="0"/>
              </a:rPr>
              <a:t>Pin</a:t>
            </a:r>
            <a:br>
              <a:rPr lang="en-US" sz="1200">
                <a:latin typeface="Tahoma" pitchFamily="34" charset="0"/>
              </a:rPr>
            </a:br>
            <a:r>
              <a:rPr lang="en-US" sz="1200">
                <a:latin typeface="Tahoma" pitchFamily="34" charset="0"/>
              </a:rPr>
              <a:t>Cache</a:t>
            </a:r>
          </a:p>
        </p:txBody>
      </p:sp>
      <p:cxnSp>
        <p:nvCxnSpPr>
          <p:cNvPr id="65556" name="AutoShape 20"/>
          <p:cNvCxnSpPr>
            <a:cxnSpLocks noChangeShapeType="1"/>
            <a:stCxn id="65551" idx="4"/>
            <a:endCxn id="65554" idx="0"/>
          </p:cNvCxnSpPr>
          <p:nvPr/>
        </p:nvCxnSpPr>
        <p:spPr bwMode="auto">
          <a:xfrm>
            <a:off x="7466013" y="3200400"/>
            <a:ext cx="0" cy="285750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65557" name="AutoShape 21"/>
          <p:cNvCxnSpPr>
            <a:cxnSpLocks noChangeShapeType="1"/>
            <a:stCxn id="65554" idx="4"/>
            <a:endCxn id="65555" idx="0"/>
          </p:cNvCxnSpPr>
          <p:nvPr/>
        </p:nvCxnSpPr>
        <p:spPr bwMode="auto">
          <a:xfrm>
            <a:off x="7466013" y="3989388"/>
            <a:ext cx="0" cy="285750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65558" name="AutoShape 22"/>
          <p:cNvCxnSpPr>
            <a:cxnSpLocks noChangeShapeType="1"/>
            <a:stCxn id="65555" idx="4"/>
            <a:endCxn id="65552" idx="0"/>
          </p:cNvCxnSpPr>
          <p:nvPr/>
        </p:nvCxnSpPr>
        <p:spPr bwMode="auto">
          <a:xfrm>
            <a:off x="7466013" y="4778375"/>
            <a:ext cx="0" cy="285750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65559" name="AutoShape 23"/>
          <p:cNvCxnSpPr>
            <a:cxnSpLocks noChangeShapeType="1"/>
            <a:stCxn id="65555" idx="6"/>
            <a:endCxn id="65553" idx="1"/>
          </p:cNvCxnSpPr>
          <p:nvPr/>
        </p:nvCxnSpPr>
        <p:spPr bwMode="auto">
          <a:xfrm>
            <a:off x="7858125" y="4527550"/>
            <a:ext cx="257175" cy="168275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65560" name="AutoShape 24"/>
          <p:cNvCxnSpPr>
            <a:cxnSpLocks noChangeShapeType="1"/>
            <a:stCxn id="65553" idx="2"/>
            <a:endCxn id="65555" idx="5"/>
          </p:cNvCxnSpPr>
          <p:nvPr/>
        </p:nvCxnSpPr>
        <p:spPr bwMode="auto">
          <a:xfrm flipH="1" flipV="1">
            <a:off x="7743825" y="4705350"/>
            <a:ext cx="257175" cy="169863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65561" name="Text Box 25"/>
          <p:cNvSpPr txBox="1">
            <a:spLocks noChangeArrowheads="1"/>
          </p:cNvSpPr>
          <p:nvPr/>
        </p:nvSpPr>
        <p:spPr bwMode="auto">
          <a:xfrm>
            <a:off x="7167563" y="2146300"/>
            <a:ext cx="14843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i="1">
                <a:latin typeface="Tahoma" pitchFamily="34" charset="0"/>
              </a:rPr>
              <a:t>Web Server</a:t>
            </a:r>
          </a:p>
        </p:txBody>
      </p:sp>
      <p:sp>
        <p:nvSpPr>
          <p:cNvPr id="65562" name="Oval 26"/>
          <p:cNvSpPr>
            <a:spLocks noChangeArrowheads="1"/>
          </p:cNvSpPr>
          <p:nvPr/>
        </p:nvSpPr>
        <p:spPr bwMode="auto">
          <a:xfrm>
            <a:off x="7073900" y="5854700"/>
            <a:ext cx="785813" cy="5032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>
                <a:latin typeface="Tahoma" pitchFamily="34" charset="0"/>
              </a:rPr>
              <a:t>Exit</a:t>
            </a:r>
          </a:p>
        </p:txBody>
      </p:sp>
      <p:cxnSp>
        <p:nvCxnSpPr>
          <p:cNvPr id="65563" name="AutoShape 27"/>
          <p:cNvCxnSpPr>
            <a:cxnSpLocks noChangeShapeType="1"/>
            <a:stCxn id="65552" idx="4"/>
            <a:endCxn id="65562" idx="0"/>
          </p:cNvCxnSpPr>
          <p:nvPr/>
        </p:nvCxnSpPr>
        <p:spPr bwMode="auto">
          <a:xfrm>
            <a:off x="7466013" y="5567363"/>
            <a:ext cx="1587" cy="287337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65564" name="Text Box 28"/>
          <p:cNvSpPr txBox="1">
            <a:spLocks noChangeArrowheads="1"/>
          </p:cNvSpPr>
          <p:nvPr/>
        </p:nvSpPr>
        <p:spPr bwMode="auto">
          <a:xfrm>
            <a:off x="7588250" y="6418263"/>
            <a:ext cx="1479550" cy="366712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[von Behren]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smtClean="0">
                <a:ea typeface="ＭＳ Ｐゴシック" pitchFamily="34" charset="-128"/>
              </a:rPr>
              <a:t>Under the Hood (An example FSM)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2998788" y="2795588"/>
            <a:ext cx="1582737" cy="1017587"/>
            <a:chOff x="2924" y="1539"/>
            <a:chExt cx="1010" cy="650"/>
          </a:xfrm>
        </p:grpSpPr>
        <p:grpSp>
          <p:nvGrpSpPr>
            <p:cNvPr id="3" name="Group 5"/>
            <p:cNvGrpSpPr>
              <a:grpSpLocks/>
            </p:cNvGrpSpPr>
            <p:nvPr/>
          </p:nvGrpSpPr>
          <p:grpSpPr bwMode="auto">
            <a:xfrm>
              <a:off x="2924" y="1624"/>
              <a:ext cx="404" cy="260"/>
              <a:chOff x="3776" y="3429"/>
              <a:chExt cx="274" cy="109"/>
            </a:xfrm>
          </p:grpSpPr>
          <p:sp>
            <p:nvSpPr>
              <p:cNvPr id="50223" name="Rectangle 6"/>
              <p:cNvSpPr>
                <a:spLocks noChangeArrowheads="1"/>
              </p:cNvSpPr>
              <p:nvPr/>
            </p:nvSpPr>
            <p:spPr bwMode="auto">
              <a:xfrm>
                <a:off x="3894" y="3429"/>
                <a:ext cx="52" cy="109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333399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0224" name="Rectangle 7"/>
              <p:cNvSpPr>
                <a:spLocks noChangeArrowheads="1"/>
              </p:cNvSpPr>
              <p:nvPr/>
            </p:nvSpPr>
            <p:spPr bwMode="auto">
              <a:xfrm>
                <a:off x="3946" y="3429"/>
                <a:ext cx="52" cy="109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333399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0225" name="Rectangle 8"/>
              <p:cNvSpPr>
                <a:spLocks noChangeArrowheads="1"/>
              </p:cNvSpPr>
              <p:nvPr/>
            </p:nvSpPr>
            <p:spPr bwMode="auto">
              <a:xfrm>
                <a:off x="3998" y="3429"/>
                <a:ext cx="52" cy="109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333399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0226" name="Line 9"/>
              <p:cNvSpPr>
                <a:spLocks noChangeShapeType="1"/>
              </p:cNvSpPr>
              <p:nvPr/>
            </p:nvSpPr>
            <p:spPr bwMode="auto">
              <a:xfrm>
                <a:off x="3776" y="3429"/>
                <a:ext cx="118" cy="0"/>
              </a:xfrm>
              <a:prstGeom prst="line">
                <a:avLst/>
              </a:prstGeom>
              <a:noFill/>
              <a:ln w="12700">
                <a:solidFill>
                  <a:srgbClr val="333399"/>
                </a:solidFill>
                <a:round/>
                <a:headEnd type="none" w="sm" len="sm"/>
                <a:tailEnd type="none" w="sm" len="sm"/>
              </a:ln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0227" name="Line 10"/>
              <p:cNvSpPr>
                <a:spLocks noChangeShapeType="1"/>
              </p:cNvSpPr>
              <p:nvPr/>
            </p:nvSpPr>
            <p:spPr bwMode="auto">
              <a:xfrm>
                <a:off x="3776" y="3538"/>
                <a:ext cx="118" cy="0"/>
              </a:xfrm>
              <a:prstGeom prst="line">
                <a:avLst/>
              </a:prstGeom>
              <a:noFill/>
              <a:ln w="12700">
                <a:solidFill>
                  <a:srgbClr val="333399"/>
                </a:solidFill>
                <a:round/>
                <a:headEnd type="none" w="sm" len="sm"/>
                <a:tailEnd type="none" w="sm" len="sm"/>
              </a:ln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50219" name="Line 11"/>
            <p:cNvSpPr>
              <a:spLocks noChangeShapeType="1"/>
            </p:cNvSpPr>
            <p:nvPr/>
          </p:nvSpPr>
          <p:spPr bwMode="auto">
            <a:xfrm>
              <a:off x="3328" y="1752"/>
              <a:ext cx="289" cy="0"/>
            </a:xfrm>
            <a:prstGeom prst="line">
              <a:avLst/>
            </a:prstGeom>
            <a:noFill/>
            <a:ln w="12700">
              <a:solidFill>
                <a:srgbClr val="333399"/>
              </a:solidFill>
              <a:round/>
              <a:headEnd type="none" w="sm" len="sm"/>
              <a:tailEnd type="none" w="sm" len="sm"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grpSp>
          <p:nvGrpSpPr>
            <p:cNvPr id="4" name="Group 12"/>
            <p:cNvGrpSpPr>
              <a:grpSpLocks/>
            </p:cNvGrpSpPr>
            <p:nvPr/>
          </p:nvGrpSpPr>
          <p:grpSpPr bwMode="auto">
            <a:xfrm>
              <a:off x="3506" y="1539"/>
              <a:ext cx="428" cy="650"/>
              <a:chOff x="4544" y="3168"/>
              <a:chExt cx="237" cy="361"/>
            </a:xfrm>
          </p:grpSpPr>
          <p:sp>
            <p:nvSpPr>
              <p:cNvPr id="50221" name="Oval 13"/>
              <p:cNvSpPr>
                <a:spLocks noChangeArrowheads="1"/>
              </p:cNvSpPr>
              <p:nvPr/>
            </p:nvSpPr>
            <p:spPr bwMode="auto">
              <a:xfrm>
                <a:off x="4544" y="3168"/>
                <a:ext cx="237" cy="237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rgbClr val="333399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0222" name="Text Box 14"/>
              <p:cNvSpPr txBox="1">
                <a:spLocks noChangeArrowheads="1"/>
              </p:cNvSpPr>
              <p:nvPr/>
            </p:nvSpPr>
            <p:spPr bwMode="auto">
              <a:xfrm>
                <a:off x="4568" y="3421"/>
                <a:ext cx="187" cy="108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ctr" eaLnBrk="0" hangingPunct="0"/>
                <a:r>
                  <a:rPr lang="en-US" sz="1400">
                    <a:latin typeface="Times New Roman" pitchFamily="18" charset="0"/>
                  </a:rPr>
                  <a:t>CPU</a:t>
                </a:r>
              </a:p>
            </p:txBody>
          </p:sp>
        </p:grpSp>
      </p:grpSp>
      <p:grpSp>
        <p:nvGrpSpPr>
          <p:cNvPr id="5" name="Group 16"/>
          <p:cNvGrpSpPr>
            <a:grpSpLocks/>
          </p:cNvGrpSpPr>
          <p:nvPr/>
        </p:nvGrpSpPr>
        <p:grpSpPr bwMode="auto">
          <a:xfrm flipH="1">
            <a:off x="4776788" y="4589463"/>
            <a:ext cx="633412" cy="406400"/>
            <a:chOff x="3776" y="3429"/>
            <a:chExt cx="274" cy="109"/>
          </a:xfrm>
        </p:grpSpPr>
        <p:sp>
          <p:nvSpPr>
            <p:cNvPr id="50213" name="Rectangle 17"/>
            <p:cNvSpPr>
              <a:spLocks noChangeArrowheads="1"/>
            </p:cNvSpPr>
            <p:nvPr/>
          </p:nvSpPr>
          <p:spPr bwMode="auto">
            <a:xfrm>
              <a:off x="3894" y="3429"/>
              <a:ext cx="52" cy="109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333399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50214" name="Rectangle 18"/>
            <p:cNvSpPr>
              <a:spLocks noChangeArrowheads="1"/>
            </p:cNvSpPr>
            <p:nvPr/>
          </p:nvSpPr>
          <p:spPr bwMode="auto">
            <a:xfrm>
              <a:off x="3946" y="3429"/>
              <a:ext cx="52" cy="109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333399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50215" name="Rectangle 19"/>
            <p:cNvSpPr>
              <a:spLocks noChangeArrowheads="1"/>
            </p:cNvSpPr>
            <p:nvPr/>
          </p:nvSpPr>
          <p:spPr bwMode="auto">
            <a:xfrm>
              <a:off x="3998" y="3429"/>
              <a:ext cx="52" cy="109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333399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50216" name="Line 20"/>
            <p:cNvSpPr>
              <a:spLocks noChangeShapeType="1"/>
            </p:cNvSpPr>
            <p:nvPr/>
          </p:nvSpPr>
          <p:spPr bwMode="auto">
            <a:xfrm>
              <a:off x="3776" y="3429"/>
              <a:ext cx="118" cy="0"/>
            </a:xfrm>
            <a:prstGeom prst="line">
              <a:avLst/>
            </a:prstGeom>
            <a:noFill/>
            <a:ln w="12700">
              <a:solidFill>
                <a:srgbClr val="333399"/>
              </a:solidFill>
              <a:round/>
              <a:headEnd type="none" w="sm" len="sm"/>
              <a:tailEnd type="none" w="sm" len="sm"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50217" name="Line 21"/>
            <p:cNvSpPr>
              <a:spLocks noChangeShapeType="1"/>
            </p:cNvSpPr>
            <p:nvPr/>
          </p:nvSpPr>
          <p:spPr bwMode="auto">
            <a:xfrm>
              <a:off x="3776" y="3538"/>
              <a:ext cx="118" cy="0"/>
            </a:xfrm>
            <a:prstGeom prst="line">
              <a:avLst/>
            </a:prstGeom>
            <a:noFill/>
            <a:ln w="12700">
              <a:solidFill>
                <a:srgbClr val="333399"/>
              </a:solidFill>
              <a:round/>
              <a:headEnd type="none" w="sm" len="sm"/>
              <a:tailEnd type="none" w="sm" len="sm"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50181" name="Oval 23"/>
          <p:cNvSpPr>
            <a:spLocks noChangeArrowheads="1"/>
          </p:cNvSpPr>
          <p:nvPr/>
        </p:nvSpPr>
        <p:spPr bwMode="auto">
          <a:xfrm flipH="1">
            <a:off x="4090988" y="4513263"/>
            <a:ext cx="671512" cy="668337"/>
          </a:xfrm>
          <a:prstGeom prst="ellipse">
            <a:avLst/>
          </a:prstGeom>
          <a:solidFill>
            <a:srgbClr val="FFFFFF"/>
          </a:solidFill>
          <a:ln w="12700">
            <a:solidFill>
              <a:srgbClr val="333399"/>
            </a:solidFill>
            <a:round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0182" name="Text Box 24"/>
          <p:cNvSpPr txBox="1">
            <a:spLocks noChangeArrowheads="1"/>
          </p:cNvSpPr>
          <p:nvPr/>
        </p:nvSpPr>
        <p:spPr bwMode="auto">
          <a:xfrm flipH="1">
            <a:off x="4052888" y="4210050"/>
            <a:ext cx="747712" cy="3079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US" sz="1400">
                <a:latin typeface="Times New Roman" pitchFamily="18" charset="0"/>
              </a:rPr>
              <a:t>File I/O</a:t>
            </a:r>
          </a:p>
        </p:txBody>
      </p:sp>
      <p:sp>
        <p:nvSpPr>
          <p:cNvPr id="50183" name="Text Box 25"/>
          <p:cNvSpPr txBox="1">
            <a:spLocks noChangeArrowheads="1"/>
          </p:cNvSpPr>
          <p:nvPr/>
        </p:nvSpPr>
        <p:spPr bwMode="auto">
          <a:xfrm>
            <a:off x="5597525" y="3906838"/>
            <a:ext cx="1108075" cy="349250"/>
          </a:xfrm>
          <a:prstGeom prst="rect">
            <a:avLst/>
          </a:prstGeom>
          <a:solidFill>
            <a:srgbClr val="FFFFFF"/>
          </a:solidFill>
          <a:ln w="12700">
            <a:solidFill>
              <a:srgbClr val="993366"/>
            </a:solidFill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>
                <a:latin typeface="Times New Roman" pitchFamily="18" charset="0"/>
              </a:rPr>
              <a:t>I/O request</a:t>
            </a:r>
            <a:endParaRPr lang="en-US" sz="2400">
              <a:latin typeface="Times New Roman" pitchFamily="18" charset="0"/>
            </a:endParaRPr>
          </a:p>
        </p:txBody>
      </p:sp>
      <p:cxnSp>
        <p:nvCxnSpPr>
          <p:cNvPr id="50184" name="AutoShape 27"/>
          <p:cNvCxnSpPr>
            <a:cxnSpLocks noChangeShapeType="1"/>
            <a:stCxn id="50221" idx="6"/>
            <a:endCxn id="50183" idx="0"/>
          </p:cNvCxnSpPr>
          <p:nvPr/>
        </p:nvCxnSpPr>
        <p:spPr bwMode="auto">
          <a:xfrm>
            <a:off x="4581525" y="3128963"/>
            <a:ext cx="1682750" cy="777875"/>
          </a:xfrm>
          <a:prstGeom prst="bentConnector2">
            <a:avLst/>
          </a:prstGeom>
          <a:noFill/>
          <a:ln w="19050">
            <a:solidFill>
              <a:schemeClr val="tx1"/>
            </a:solidFill>
            <a:miter lim="800000"/>
            <a:headEnd type="none" w="sm" len="sm"/>
            <a:tailEnd type="triangle" w="sm" len="sm"/>
          </a:ln>
        </p:spPr>
      </p:cxnSp>
      <p:cxnSp>
        <p:nvCxnSpPr>
          <p:cNvPr id="50185" name="AutoShape 28"/>
          <p:cNvCxnSpPr>
            <a:cxnSpLocks noChangeShapeType="1"/>
            <a:stCxn id="50183" idx="2"/>
          </p:cNvCxnSpPr>
          <p:nvPr/>
        </p:nvCxnSpPr>
        <p:spPr bwMode="auto">
          <a:xfrm rot="5400000">
            <a:off x="5432426" y="4005262"/>
            <a:ext cx="468312" cy="969963"/>
          </a:xfrm>
          <a:prstGeom prst="bentConnector2">
            <a:avLst/>
          </a:prstGeom>
          <a:noFill/>
          <a:ln w="19050">
            <a:solidFill>
              <a:schemeClr val="tx1"/>
            </a:solidFill>
            <a:miter lim="800000"/>
            <a:headEnd type="none" w="sm" len="sm"/>
            <a:tailEnd type="triangle" w="sm" len="sm"/>
          </a:ln>
        </p:spPr>
      </p:cxnSp>
      <p:cxnSp>
        <p:nvCxnSpPr>
          <p:cNvPr id="50186" name="AutoShape 30"/>
          <p:cNvCxnSpPr>
            <a:cxnSpLocks noChangeShapeType="1"/>
            <a:endCxn id="50223" idx="1"/>
          </p:cNvCxnSpPr>
          <p:nvPr/>
        </p:nvCxnSpPr>
        <p:spPr bwMode="auto">
          <a:xfrm rot="-5400000">
            <a:off x="2290762" y="2925763"/>
            <a:ext cx="773113" cy="1189038"/>
          </a:xfrm>
          <a:prstGeom prst="bentConnector2">
            <a:avLst/>
          </a:prstGeom>
          <a:noFill/>
          <a:ln w="19050">
            <a:solidFill>
              <a:schemeClr val="tx1"/>
            </a:solidFill>
            <a:miter lim="800000"/>
            <a:headEnd type="none" w="sm" len="sm"/>
            <a:tailEnd type="triangle" w="sm" len="sm"/>
          </a:ln>
        </p:spPr>
      </p:cxnSp>
      <p:sp>
        <p:nvSpPr>
          <p:cNvPr id="50187" name="Line 31"/>
          <p:cNvSpPr>
            <a:spLocks noChangeShapeType="1"/>
          </p:cNvSpPr>
          <p:nvPr/>
        </p:nvSpPr>
        <p:spPr bwMode="auto">
          <a:xfrm flipV="1">
            <a:off x="6223000" y="2894013"/>
            <a:ext cx="990600" cy="2301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50188" name="Line 32"/>
          <p:cNvSpPr>
            <a:spLocks noChangeShapeType="1"/>
          </p:cNvSpPr>
          <p:nvPr/>
        </p:nvSpPr>
        <p:spPr bwMode="auto">
          <a:xfrm rot="536951">
            <a:off x="2012950" y="2684463"/>
            <a:ext cx="546100" cy="406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50189" name="Text Box 33"/>
          <p:cNvSpPr txBox="1">
            <a:spLocks noChangeArrowheads="1"/>
          </p:cNvSpPr>
          <p:nvPr/>
        </p:nvSpPr>
        <p:spPr bwMode="auto">
          <a:xfrm>
            <a:off x="1546225" y="2127250"/>
            <a:ext cx="2184400" cy="7620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000">
                <a:latin typeface="Times New Roman" pitchFamily="18" charset="0"/>
              </a:rPr>
              <a:t>start (arrival rate </a:t>
            </a:r>
            <a:r>
              <a:rPr lang="en-US">
                <a:solidFill>
                  <a:srgbClr val="800080"/>
                </a:solidFill>
                <a:latin typeface="Times New Roman" pitchFamily="18" charset="0"/>
              </a:rPr>
              <a:t>λ</a:t>
            </a:r>
            <a:r>
              <a:rPr lang="en-US">
                <a:latin typeface="Times New Roman" pitchFamily="18" charset="0"/>
              </a:rPr>
              <a:t>)</a:t>
            </a:r>
            <a:r>
              <a:rPr lang="en-US" sz="2000">
                <a:latin typeface="Times New Roman" pitchFamily="18" charset="0"/>
              </a:rPr>
              <a:t> </a:t>
            </a:r>
          </a:p>
          <a:p>
            <a:pPr eaLnBrk="0" hangingPunct="0"/>
            <a:endParaRPr lang="en-US" sz="2400">
              <a:latin typeface="Times New Roman" pitchFamily="18" charset="0"/>
            </a:endParaRPr>
          </a:p>
        </p:txBody>
      </p:sp>
      <p:sp>
        <p:nvSpPr>
          <p:cNvPr id="50190" name="Text Box 34"/>
          <p:cNvSpPr txBox="1">
            <a:spLocks noChangeArrowheads="1"/>
          </p:cNvSpPr>
          <p:nvPr/>
        </p:nvSpPr>
        <p:spPr bwMode="auto">
          <a:xfrm>
            <a:off x="6223000" y="1828800"/>
            <a:ext cx="2428875" cy="14335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>
                <a:latin typeface="Times New Roman" pitchFamily="18" charset="0"/>
              </a:rPr>
              <a:t>exit </a:t>
            </a:r>
          </a:p>
          <a:p>
            <a:pPr algn="ctr" eaLnBrk="0" hangingPunct="0"/>
            <a:r>
              <a:rPr lang="en-US">
                <a:latin typeface="Times New Roman" pitchFamily="18" charset="0"/>
              </a:rPr>
              <a:t>(throughput </a:t>
            </a:r>
            <a:r>
              <a:rPr lang="en-US" sz="1600">
                <a:solidFill>
                  <a:srgbClr val="800080"/>
                </a:solidFill>
                <a:latin typeface="Times New Roman" pitchFamily="18" charset="0"/>
              </a:rPr>
              <a:t>λ </a:t>
            </a:r>
            <a:r>
              <a:rPr lang="en-US">
                <a:latin typeface="Times New Roman" pitchFamily="18" charset="0"/>
              </a:rPr>
              <a:t>until some</a:t>
            </a:r>
          </a:p>
          <a:p>
            <a:pPr algn="ctr" eaLnBrk="0" hangingPunct="0"/>
            <a:r>
              <a:rPr lang="en-US">
                <a:latin typeface="Times New Roman" pitchFamily="18" charset="0"/>
              </a:rPr>
              <a:t>center saturates)</a:t>
            </a:r>
          </a:p>
          <a:p>
            <a:pPr algn="ctr" eaLnBrk="0" hangingPunct="0"/>
            <a:endParaRPr lang="en-US" sz="2800">
              <a:latin typeface="Times New Roman" pitchFamily="18" charset="0"/>
            </a:endParaRPr>
          </a:p>
        </p:txBody>
      </p:sp>
      <p:grpSp>
        <p:nvGrpSpPr>
          <p:cNvPr id="6" name="Group 35"/>
          <p:cNvGrpSpPr>
            <a:grpSpLocks/>
          </p:cNvGrpSpPr>
          <p:nvPr/>
        </p:nvGrpSpPr>
        <p:grpSpPr bwMode="auto">
          <a:xfrm flipH="1">
            <a:off x="990600" y="2438400"/>
            <a:ext cx="1085850" cy="406400"/>
            <a:chOff x="1180" y="3423"/>
            <a:chExt cx="684" cy="256"/>
          </a:xfrm>
        </p:grpSpPr>
        <p:grpSp>
          <p:nvGrpSpPr>
            <p:cNvPr id="7" name="Group 36"/>
            <p:cNvGrpSpPr>
              <a:grpSpLocks/>
            </p:cNvGrpSpPr>
            <p:nvPr/>
          </p:nvGrpSpPr>
          <p:grpSpPr bwMode="auto">
            <a:xfrm flipH="1">
              <a:off x="1465" y="3423"/>
              <a:ext cx="399" cy="256"/>
              <a:chOff x="3776" y="3429"/>
              <a:chExt cx="274" cy="109"/>
            </a:xfrm>
          </p:grpSpPr>
          <p:sp>
            <p:nvSpPr>
              <p:cNvPr id="50208" name="Rectangle 37"/>
              <p:cNvSpPr>
                <a:spLocks noChangeArrowheads="1"/>
              </p:cNvSpPr>
              <p:nvPr/>
            </p:nvSpPr>
            <p:spPr bwMode="auto">
              <a:xfrm>
                <a:off x="3894" y="3429"/>
                <a:ext cx="52" cy="109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333399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0209" name="Rectangle 38"/>
              <p:cNvSpPr>
                <a:spLocks noChangeArrowheads="1"/>
              </p:cNvSpPr>
              <p:nvPr/>
            </p:nvSpPr>
            <p:spPr bwMode="auto">
              <a:xfrm>
                <a:off x="3946" y="3429"/>
                <a:ext cx="52" cy="109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333399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0210" name="Rectangle 39"/>
              <p:cNvSpPr>
                <a:spLocks noChangeArrowheads="1"/>
              </p:cNvSpPr>
              <p:nvPr/>
            </p:nvSpPr>
            <p:spPr bwMode="auto">
              <a:xfrm>
                <a:off x="3998" y="3429"/>
                <a:ext cx="52" cy="109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333399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0211" name="Line 40"/>
              <p:cNvSpPr>
                <a:spLocks noChangeShapeType="1"/>
              </p:cNvSpPr>
              <p:nvPr/>
            </p:nvSpPr>
            <p:spPr bwMode="auto">
              <a:xfrm>
                <a:off x="3776" y="3429"/>
                <a:ext cx="118" cy="0"/>
              </a:xfrm>
              <a:prstGeom prst="line">
                <a:avLst/>
              </a:prstGeom>
              <a:noFill/>
              <a:ln w="12700">
                <a:solidFill>
                  <a:srgbClr val="333399"/>
                </a:solidFill>
                <a:round/>
                <a:headEnd type="none" w="sm" len="sm"/>
                <a:tailEnd type="none" w="sm" len="sm"/>
              </a:ln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0212" name="Line 41"/>
              <p:cNvSpPr>
                <a:spLocks noChangeShapeType="1"/>
              </p:cNvSpPr>
              <p:nvPr/>
            </p:nvSpPr>
            <p:spPr bwMode="auto">
              <a:xfrm>
                <a:off x="3776" y="3538"/>
                <a:ext cx="118" cy="0"/>
              </a:xfrm>
              <a:prstGeom prst="line">
                <a:avLst/>
              </a:prstGeom>
              <a:noFill/>
              <a:ln w="12700">
                <a:solidFill>
                  <a:srgbClr val="333399"/>
                </a:solidFill>
                <a:round/>
                <a:headEnd type="none" w="sm" len="sm"/>
                <a:tailEnd type="none" w="sm" len="sm"/>
              </a:ln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50207" name="Line 42"/>
            <p:cNvSpPr>
              <a:spLocks noChangeShapeType="1"/>
            </p:cNvSpPr>
            <p:nvPr/>
          </p:nvSpPr>
          <p:spPr bwMode="auto">
            <a:xfrm flipH="1">
              <a:off x="1180" y="3549"/>
              <a:ext cx="285" cy="0"/>
            </a:xfrm>
            <a:prstGeom prst="line">
              <a:avLst/>
            </a:prstGeom>
            <a:noFill/>
            <a:ln w="12700">
              <a:solidFill>
                <a:srgbClr val="333399"/>
              </a:solidFill>
              <a:round/>
              <a:headEnd type="none" w="sm" len="sm"/>
              <a:tailEnd type="none" w="sm" len="sm"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50192" name="Oval 23"/>
          <p:cNvSpPr>
            <a:spLocks noChangeArrowheads="1"/>
          </p:cNvSpPr>
          <p:nvPr/>
        </p:nvSpPr>
        <p:spPr bwMode="auto">
          <a:xfrm flipH="1">
            <a:off x="4106863" y="5349875"/>
            <a:ext cx="669925" cy="669925"/>
          </a:xfrm>
          <a:prstGeom prst="ellipse">
            <a:avLst/>
          </a:prstGeom>
          <a:solidFill>
            <a:srgbClr val="FFFFFF"/>
          </a:solidFill>
          <a:ln w="12700">
            <a:solidFill>
              <a:srgbClr val="333399"/>
            </a:solidFill>
            <a:round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0193" name="Text Box 24"/>
          <p:cNvSpPr txBox="1">
            <a:spLocks noChangeArrowheads="1"/>
          </p:cNvSpPr>
          <p:nvPr/>
        </p:nvSpPr>
        <p:spPr bwMode="auto">
          <a:xfrm flipH="1">
            <a:off x="3898900" y="6092825"/>
            <a:ext cx="1258888" cy="3079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US" sz="1400">
                <a:latin typeface="Times New Roman" pitchFamily="18" charset="0"/>
              </a:rPr>
              <a:t>Memory cache</a:t>
            </a:r>
          </a:p>
        </p:txBody>
      </p:sp>
      <p:cxnSp>
        <p:nvCxnSpPr>
          <p:cNvPr id="50194" name="AutoShape 28"/>
          <p:cNvCxnSpPr>
            <a:cxnSpLocks noChangeShapeType="1"/>
            <a:endCxn id="50192" idx="2"/>
          </p:cNvCxnSpPr>
          <p:nvPr/>
        </p:nvCxnSpPr>
        <p:spPr bwMode="auto">
          <a:xfrm rot="10800000" flipV="1">
            <a:off x="4776788" y="4724400"/>
            <a:ext cx="1395412" cy="960438"/>
          </a:xfrm>
          <a:prstGeom prst="bentConnector3">
            <a:avLst>
              <a:gd name="adj1" fmla="val 1648"/>
            </a:avLst>
          </a:prstGeom>
          <a:noFill/>
          <a:ln w="19050">
            <a:solidFill>
              <a:schemeClr val="tx1"/>
            </a:solidFill>
            <a:miter lim="800000"/>
            <a:headEnd type="none" w="sm" len="sm"/>
            <a:tailEnd type="triangle" w="sm" len="sm"/>
          </a:ln>
        </p:spPr>
      </p:cxnSp>
      <p:grpSp>
        <p:nvGrpSpPr>
          <p:cNvPr id="8" name="Group 16"/>
          <p:cNvGrpSpPr>
            <a:grpSpLocks/>
          </p:cNvGrpSpPr>
          <p:nvPr/>
        </p:nvGrpSpPr>
        <p:grpSpPr bwMode="auto">
          <a:xfrm flipH="1">
            <a:off x="2947988" y="5105400"/>
            <a:ext cx="633412" cy="406400"/>
            <a:chOff x="3776" y="3429"/>
            <a:chExt cx="274" cy="109"/>
          </a:xfrm>
        </p:grpSpPr>
        <p:sp>
          <p:nvSpPr>
            <p:cNvPr id="50201" name="Rectangle 17"/>
            <p:cNvSpPr>
              <a:spLocks noChangeArrowheads="1"/>
            </p:cNvSpPr>
            <p:nvPr/>
          </p:nvSpPr>
          <p:spPr bwMode="auto">
            <a:xfrm>
              <a:off x="3894" y="3429"/>
              <a:ext cx="52" cy="109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333399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50202" name="Rectangle 18"/>
            <p:cNvSpPr>
              <a:spLocks noChangeArrowheads="1"/>
            </p:cNvSpPr>
            <p:nvPr/>
          </p:nvSpPr>
          <p:spPr bwMode="auto">
            <a:xfrm>
              <a:off x="3946" y="3429"/>
              <a:ext cx="52" cy="109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333399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50203" name="Rectangle 19"/>
            <p:cNvSpPr>
              <a:spLocks noChangeArrowheads="1"/>
            </p:cNvSpPr>
            <p:nvPr/>
          </p:nvSpPr>
          <p:spPr bwMode="auto">
            <a:xfrm>
              <a:off x="3998" y="3429"/>
              <a:ext cx="52" cy="109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333399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50204" name="Line 20"/>
            <p:cNvSpPr>
              <a:spLocks noChangeShapeType="1"/>
            </p:cNvSpPr>
            <p:nvPr/>
          </p:nvSpPr>
          <p:spPr bwMode="auto">
            <a:xfrm>
              <a:off x="3776" y="3429"/>
              <a:ext cx="118" cy="0"/>
            </a:xfrm>
            <a:prstGeom prst="line">
              <a:avLst/>
            </a:prstGeom>
            <a:noFill/>
            <a:ln w="12700">
              <a:solidFill>
                <a:srgbClr val="333399"/>
              </a:solidFill>
              <a:round/>
              <a:headEnd type="none" w="sm" len="sm"/>
              <a:tailEnd type="none" w="sm" len="sm"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50205" name="Line 21"/>
            <p:cNvSpPr>
              <a:spLocks noChangeShapeType="1"/>
            </p:cNvSpPr>
            <p:nvPr/>
          </p:nvSpPr>
          <p:spPr bwMode="auto">
            <a:xfrm>
              <a:off x="3776" y="3538"/>
              <a:ext cx="118" cy="0"/>
            </a:xfrm>
            <a:prstGeom prst="line">
              <a:avLst/>
            </a:prstGeom>
            <a:noFill/>
            <a:ln w="12700">
              <a:solidFill>
                <a:srgbClr val="333399"/>
              </a:solidFill>
              <a:round/>
              <a:headEnd type="none" w="sm" len="sm"/>
              <a:tailEnd type="none" w="sm" len="sm"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50196" name="Oval 23"/>
          <p:cNvSpPr>
            <a:spLocks noChangeArrowheads="1"/>
          </p:cNvSpPr>
          <p:nvPr/>
        </p:nvSpPr>
        <p:spPr bwMode="auto">
          <a:xfrm flipH="1">
            <a:off x="2262188" y="4953000"/>
            <a:ext cx="671512" cy="668338"/>
          </a:xfrm>
          <a:prstGeom prst="ellipse">
            <a:avLst/>
          </a:prstGeom>
          <a:solidFill>
            <a:srgbClr val="FFFFFF"/>
          </a:solidFill>
          <a:ln w="12700">
            <a:solidFill>
              <a:srgbClr val="333399"/>
            </a:solidFill>
            <a:round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0197" name="Line 31"/>
          <p:cNvSpPr>
            <a:spLocks noChangeShapeType="1"/>
          </p:cNvSpPr>
          <p:nvPr/>
        </p:nvSpPr>
        <p:spPr bwMode="auto">
          <a:xfrm flipH="1">
            <a:off x="3505200" y="4800600"/>
            <a:ext cx="60960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50198" name="Line 31"/>
          <p:cNvSpPr>
            <a:spLocks noChangeShapeType="1"/>
          </p:cNvSpPr>
          <p:nvPr/>
        </p:nvSpPr>
        <p:spPr bwMode="auto">
          <a:xfrm flipH="1" flipV="1">
            <a:off x="3505200" y="5410200"/>
            <a:ext cx="60960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50199" name="Text Box 24"/>
          <p:cNvSpPr txBox="1">
            <a:spLocks noChangeArrowheads="1"/>
          </p:cNvSpPr>
          <p:nvPr/>
        </p:nvSpPr>
        <p:spPr bwMode="auto">
          <a:xfrm flipH="1">
            <a:off x="2212975" y="4648200"/>
            <a:ext cx="773113" cy="3079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US" sz="1400">
                <a:latin typeface="Times New Roman" pitchFamily="18" charset="0"/>
              </a:rPr>
              <a:t>network</a:t>
            </a:r>
          </a:p>
        </p:txBody>
      </p:sp>
      <p:cxnSp>
        <p:nvCxnSpPr>
          <p:cNvPr id="50200" name="AutoShape 28"/>
          <p:cNvCxnSpPr>
            <a:cxnSpLocks noChangeShapeType="1"/>
          </p:cNvCxnSpPr>
          <p:nvPr/>
        </p:nvCxnSpPr>
        <p:spPr bwMode="auto">
          <a:xfrm rot="16200000" flipV="1">
            <a:off x="1497807" y="4445793"/>
            <a:ext cx="1371600" cy="252413"/>
          </a:xfrm>
          <a:prstGeom prst="bentConnector3">
            <a:avLst>
              <a:gd name="adj1" fmla="val -4644"/>
            </a:avLst>
          </a:prstGeom>
          <a:noFill/>
          <a:ln w="19050">
            <a:solidFill>
              <a:schemeClr val="tx1"/>
            </a:solidFill>
            <a:miter lim="800000"/>
            <a:headEnd type="none" w="sm" len="sm"/>
            <a:tailEnd type="triangle" w="sm" len="sm"/>
          </a:ln>
        </p:spPr>
      </p:cxn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Control Flow</a:t>
            </a:r>
          </a:p>
        </p:txBody>
      </p:sp>
      <p:sp>
        <p:nvSpPr>
          <p:cNvPr id="66563" name="Text Box 3"/>
          <p:cNvSpPr txBox="1">
            <a:spLocks noChangeArrowheads="1"/>
          </p:cNvSpPr>
          <p:nvPr/>
        </p:nvSpPr>
        <p:spPr bwMode="auto">
          <a:xfrm>
            <a:off x="320675" y="3943350"/>
            <a:ext cx="36417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2400">
              <a:latin typeface="Tahoma" pitchFamily="34" charset="0"/>
            </a:endParaRPr>
          </a:p>
        </p:txBody>
      </p:sp>
      <p:sp>
        <p:nvSpPr>
          <p:cNvPr id="66564" name="Oval 4"/>
          <p:cNvSpPr>
            <a:spLocks noChangeArrowheads="1"/>
          </p:cNvSpPr>
          <p:nvPr/>
        </p:nvSpPr>
        <p:spPr bwMode="auto">
          <a:xfrm>
            <a:off x="7072313" y="2697163"/>
            <a:ext cx="785812" cy="5032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>
                <a:latin typeface="Tahoma" pitchFamily="34" charset="0"/>
              </a:rPr>
              <a:t>Accept</a:t>
            </a:r>
            <a:br>
              <a:rPr lang="en-US" sz="1200">
                <a:latin typeface="Tahoma" pitchFamily="34" charset="0"/>
              </a:rPr>
            </a:br>
            <a:r>
              <a:rPr lang="en-US" sz="1200">
                <a:latin typeface="Tahoma" pitchFamily="34" charset="0"/>
              </a:rPr>
              <a:t>Conn.</a:t>
            </a:r>
          </a:p>
        </p:txBody>
      </p:sp>
      <p:sp>
        <p:nvSpPr>
          <p:cNvPr id="66565" name="Oval 5"/>
          <p:cNvSpPr>
            <a:spLocks noChangeArrowheads="1"/>
          </p:cNvSpPr>
          <p:nvPr/>
        </p:nvSpPr>
        <p:spPr bwMode="auto">
          <a:xfrm>
            <a:off x="7072313" y="5064125"/>
            <a:ext cx="785812" cy="5032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>
                <a:latin typeface="Tahoma" pitchFamily="34" charset="0"/>
              </a:rPr>
              <a:t>Write</a:t>
            </a:r>
            <a:br>
              <a:rPr lang="en-US" sz="1200">
                <a:latin typeface="Tahoma" pitchFamily="34" charset="0"/>
              </a:rPr>
            </a:br>
            <a:r>
              <a:rPr lang="en-US" sz="1200">
                <a:latin typeface="Tahoma" pitchFamily="34" charset="0"/>
              </a:rPr>
              <a:t>Response</a:t>
            </a:r>
          </a:p>
        </p:txBody>
      </p:sp>
      <p:sp>
        <p:nvSpPr>
          <p:cNvPr id="66566" name="Oval 6"/>
          <p:cNvSpPr>
            <a:spLocks noChangeArrowheads="1"/>
          </p:cNvSpPr>
          <p:nvPr/>
        </p:nvSpPr>
        <p:spPr bwMode="auto">
          <a:xfrm>
            <a:off x="8001000" y="4622800"/>
            <a:ext cx="785813" cy="5032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>
                <a:latin typeface="Tahoma" pitchFamily="34" charset="0"/>
              </a:rPr>
              <a:t>Read</a:t>
            </a:r>
            <a:br>
              <a:rPr lang="en-US" sz="1200">
                <a:latin typeface="Tahoma" pitchFamily="34" charset="0"/>
              </a:rPr>
            </a:br>
            <a:r>
              <a:rPr lang="en-US" sz="1200">
                <a:latin typeface="Tahoma" pitchFamily="34" charset="0"/>
              </a:rPr>
              <a:t>File</a:t>
            </a:r>
          </a:p>
        </p:txBody>
      </p:sp>
      <p:sp>
        <p:nvSpPr>
          <p:cNvPr id="66567" name="Oval 7"/>
          <p:cNvSpPr>
            <a:spLocks noChangeArrowheads="1"/>
          </p:cNvSpPr>
          <p:nvPr/>
        </p:nvSpPr>
        <p:spPr bwMode="auto">
          <a:xfrm>
            <a:off x="7072313" y="3486150"/>
            <a:ext cx="785812" cy="5032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>
                <a:latin typeface="Tahoma" pitchFamily="34" charset="0"/>
              </a:rPr>
              <a:t>Read</a:t>
            </a:r>
            <a:br>
              <a:rPr lang="en-US" sz="1200">
                <a:latin typeface="Tahoma" pitchFamily="34" charset="0"/>
              </a:rPr>
            </a:br>
            <a:r>
              <a:rPr lang="en-US" sz="1200">
                <a:latin typeface="Tahoma" pitchFamily="34" charset="0"/>
              </a:rPr>
              <a:t>Request</a:t>
            </a:r>
          </a:p>
        </p:txBody>
      </p:sp>
      <p:sp>
        <p:nvSpPr>
          <p:cNvPr id="66568" name="Oval 8"/>
          <p:cNvSpPr>
            <a:spLocks noChangeArrowheads="1"/>
          </p:cNvSpPr>
          <p:nvPr/>
        </p:nvSpPr>
        <p:spPr bwMode="auto">
          <a:xfrm>
            <a:off x="7072313" y="4275138"/>
            <a:ext cx="785812" cy="5032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>
                <a:latin typeface="Tahoma" pitchFamily="34" charset="0"/>
              </a:rPr>
              <a:t>Pin</a:t>
            </a:r>
            <a:br>
              <a:rPr lang="en-US" sz="1200">
                <a:latin typeface="Tahoma" pitchFamily="34" charset="0"/>
              </a:rPr>
            </a:br>
            <a:r>
              <a:rPr lang="en-US" sz="1200">
                <a:latin typeface="Tahoma" pitchFamily="34" charset="0"/>
              </a:rPr>
              <a:t>Cache</a:t>
            </a:r>
          </a:p>
        </p:txBody>
      </p:sp>
      <p:cxnSp>
        <p:nvCxnSpPr>
          <p:cNvPr id="66569" name="AutoShape 9"/>
          <p:cNvCxnSpPr>
            <a:cxnSpLocks noChangeShapeType="1"/>
            <a:stCxn id="66564" idx="4"/>
            <a:endCxn id="66567" idx="0"/>
          </p:cNvCxnSpPr>
          <p:nvPr/>
        </p:nvCxnSpPr>
        <p:spPr bwMode="auto">
          <a:xfrm>
            <a:off x="7466013" y="3200400"/>
            <a:ext cx="0" cy="285750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66570" name="AutoShape 10"/>
          <p:cNvCxnSpPr>
            <a:cxnSpLocks noChangeShapeType="1"/>
            <a:stCxn id="66567" idx="4"/>
            <a:endCxn id="66568" idx="0"/>
          </p:cNvCxnSpPr>
          <p:nvPr/>
        </p:nvCxnSpPr>
        <p:spPr bwMode="auto">
          <a:xfrm>
            <a:off x="7466013" y="3989388"/>
            <a:ext cx="0" cy="285750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66571" name="AutoShape 11"/>
          <p:cNvCxnSpPr>
            <a:cxnSpLocks noChangeShapeType="1"/>
            <a:stCxn id="66568" idx="4"/>
            <a:endCxn id="66565" idx="0"/>
          </p:cNvCxnSpPr>
          <p:nvPr/>
        </p:nvCxnSpPr>
        <p:spPr bwMode="auto">
          <a:xfrm>
            <a:off x="7466013" y="4778375"/>
            <a:ext cx="0" cy="285750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66572" name="AutoShape 12"/>
          <p:cNvCxnSpPr>
            <a:cxnSpLocks noChangeShapeType="1"/>
            <a:stCxn id="66568" idx="6"/>
            <a:endCxn id="66566" idx="1"/>
          </p:cNvCxnSpPr>
          <p:nvPr/>
        </p:nvCxnSpPr>
        <p:spPr bwMode="auto">
          <a:xfrm>
            <a:off x="7858125" y="4527550"/>
            <a:ext cx="257175" cy="168275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66573" name="AutoShape 13"/>
          <p:cNvCxnSpPr>
            <a:cxnSpLocks noChangeShapeType="1"/>
            <a:stCxn id="66566" idx="2"/>
            <a:endCxn id="66568" idx="5"/>
          </p:cNvCxnSpPr>
          <p:nvPr/>
        </p:nvCxnSpPr>
        <p:spPr bwMode="auto">
          <a:xfrm flipH="1" flipV="1">
            <a:off x="7743825" y="4705350"/>
            <a:ext cx="257175" cy="169863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66574" name="Text Box 14"/>
          <p:cNvSpPr txBox="1">
            <a:spLocks noChangeArrowheads="1"/>
          </p:cNvSpPr>
          <p:nvPr/>
        </p:nvSpPr>
        <p:spPr bwMode="auto">
          <a:xfrm>
            <a:off x="7167563" y="2146300"/>
            <a:ext cx="14843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i="1">
                <a:latin typeface="Tahoma" pitchFamily="34" charset="0"/>
              </a:rPr>
              <a:t>Web Server</a:t>
            </a:r>
          </a:p>
        </p:txBody>
      </p:sp>
      <p:sp>
        <p:nvSpPr>
          <p:cNvPr id="66575" name="Oval 15"/>
          <p:cNvSpPr>
            <a:spLocks noChangeArrowheads="1"/>
          </p:cNvSpPr>
          <p:nvPr/>
        </p:nvSpPr>
        <p:spPr bwMode="auto">
          <a:xfrm>
            <a:off x="7073900" y="5854700"/>
            <a:ext cx="785813" cy="5032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>
                <a:latin typeface="Tahoma" pitchFamily="34" charset="0"/>
              </a:rPr>
              <a:t>Exit</a:t>
            </a:r>
          </a:p>
        </p:txBody>
      </p:sp>
      <p:cxnSp>
        <p:nvCxnSpPr>
          <p:cNvPr id="66576" name="AutoShape 16"/>
          <p:cNvCxnSpPr>
            <a:cxnSpLocks noChangeShapeType="1"/>
            <a:stCxn id="66565" idx="4"/>
            <a:endCxn id="66575" idx="0"/>
          </p:cNvCxnSpPr>
          <p:nvPr/>
        </p:nvCxnSpPr>
        <p:spPr bwMode="auto">
          <a:xfrm>
            <a:off x="7466013" y="5567363"/>
            <a:ext cx="1587" cy="287337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graphicFrame>
        <p:nvGraphicFramePr>
          <p:cNvPr id="560145" name="Group 17"/>
          <p:cNvGraphicFramePr>
            <a:graphicFrameLocks noGrp="1"/>
          </p:cNvGraphicFramePr>
          <p:nvPr/>
        </p:nvGraphicFramePr>
        <p:xfrm>
          <a:off x="376238" y="2959100"/>
          <a:ext cx="6286500" cy="3728085"/>
        </p:xfrm>
        <a:graphic>
          <a:graphicData uri="http://schemas.openxmlformats.org/drawingml/2006/table">
            <a:tbl>
              <a:tblPr/>
              <a:tblGrid>
                <a:gridCol w="2351087"/>
                <a:gridCol w="3935413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Threads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E9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Events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E9FE"/>
                    </a:solidFill>
                  </a:tcPr>
                </a:tc>
              </a:tr>
              <a:tr h="3362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55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thread_main(int sock) {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55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    struct session s;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55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    accept_conn(sock, &amp;s); 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55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    read_request(&amp;s);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55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    pin_cache(&amp;s);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55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    write_response(&amp;s);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55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    unpin(&amp;s);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55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}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55000"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ea typeface="ＭＳ Ｐゴシック" pitchFamily="34" charset="-128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55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pin_cache(struct session *s) {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55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    pin(&amp;s);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55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    if( !in_cache(&amp;s) 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55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        read_file(&amp;s);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55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E9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55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CacheHandler(struct session *s) {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55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    pin(s);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55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    if( !in_cache(s) )  ReadFileHandler.enqueue(s);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55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    else                    ResponseHandler.enqueue(s);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55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}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55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RequestHandler(struct session *s) {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55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    …; CacheHandler.enqueue(s);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55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}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55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. . .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55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ExitHandlerr(struct session *s) {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55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    …;  unpin(&amp;s);  free_session(s);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55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}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55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AcceptHandler(event e) {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55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    struct session *s = new_session(e);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55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    RequestHandler.enqueue(s); 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E9FE"/>
                    </a:solidFill>
                  </a:tcPr>
                </a:tc>
              </a:tr>
            </a:tbl>
          </a:graphicData>
        </a:graphic>
      </p:graphicFrame>
      <p:sp>
        <p:nvSpPr>
          <p:cNvPr id="66587" name="Rectangle 27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6292850" cy="1076325"/>
          </a:xfrm>
          <a:noFill/>
        </p:spPr>
        <p:txBody>
          <a:bodyPr/>
          <a:lstStyle/>
          <a:p>
            <a:pPr eaLnBrk="1" hangingPunct="1"/>
            <a:r>
              <a:rPr lang="en-US" sz="2000" smtClean="0"/>
              <a:t>Events obscure control flow</a:t>
            </a:r>
          </a:p>
          <a:p>
            <a:pPr lvl="1" eaLnBrk="1" hangingPunct="1"/>
            <a:r>
              <a:rPr lang="en-US" sz="2000" smtClean="0"/>
              <a:t>For programmers </a:t>
            </a:r>
            <a:r>
              <a:rPr lang="en-US" sz="2000" i="1" smtClean="0"/>
              <a:t>and  </a:t>
            </a:r>
            <a:r>
              <a:rPr lang="en-US" sz="2000" smtClean="0"/>
              <a:t>tools</a:t>
            </a:r>
          </a:p>
        </p:txBody>
      </p:sp>
      <p:sp>
        <p:nvSpPr>
          <p:cNvPr id="66588" name="Text Box 28"/>
          <p:cNvSpPr txBox="1">
            <a:spLocks noChangeArrowheads="1"/>
          </p:cNvSpPr>
          <p:nvPr/>
        </p:nvSpPr>
        <p:spPr bwMode="auto">
          <a:xfrm>
            <a:off x="6657975" y="6418263"/>
            <a:ext cx="1479550" cy="366712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[von Behren]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Exceptions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6696075" cy="10763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000" smtClean="0"/>
              <a:t>Exceptions complicate control flow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Harder to understand program flow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Cause bugs in cleanup code</a:t>
            </a:r>
          </a:p>
        </p:txBody>
      </p:sp>
      <p:sp>
        <p:nvSpPr>
          <p:cNvPr id="67588" name="Oval 4"/>
          <p:cNvSpPr>
            <a:spLocks noChangeArrowheads="1"/>
          </p:cNvSpPr>
          <p:nvPr/>
        </p:nvSpPr>
        <p:spPr bwMode="auto">
          <a:xfrm>
            <a:off x="7072313" y="2697163"/>
            <a:ext cx="785812" cy="5032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>
                <a:latin typeface="Tahoma" pitchFamily="34" charset="0"/>
              </a:rPr>
              <a:t>Accept</a:t>
            </a:r>
            <a:br>
              <a:rPr lang="en-US" sz="1200">
                <a:latin typeface="Tahoma" pitchFamily="34" charset="0"/>
              </a:rPr>
            </a:br>
            <a:r>
              <a:rPr lang="en-US" sz="1200">
                <a:latin typeface="Tahoma" pitchFamily="34" charset="0"/>
              </a:rPr>
              <a:t>Conn.</a:t>
            </a:r>
          </a:p>
        </p:txBody>
      </p:sp>
      <p:sp>
        <p:nvSpPr>
          <p:cNvPr id="67589" name="Oval 5"/>
          <p:cNvSpPr>
            <a:spLocks noChangeArrowheads="1"/>
          </p:cNvSpPr>
          <p:nvPr/>
        </p:nvSpPr>
        <p:spPr bwMode="auto">
          <a:xfrm>
            <a:off x="7072313" y="5064125"/>
            <a:ext cx="785812" cy="5032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>
                <a:latin typeface="Tahoma" pitchFamily="34" charset="0"/>
              </a:rPr>
              <a:t>Write</a:t>
            </a:r>
            <a:br>
              <a:rPr lang="en-US" sz="1200">
                <a:latin typeface="Tahoma" pitchFamily="34" charset="0"/>
              </a:rPr>
            </a:br>
            <a:r>
              <a:rPr lang="en-US" sz="1200">
                <a:latin typeface="Tahoma" pitchFamily="34" charset="0"/>
              </a:rPr>
              <a:t>Response</a:t>
            </a:r>
          </a:p>
        </p:txBody>
      </p:sp>
      <p:sp>
        <p:nvSpPr>
          <p:cNvPr id="67590" name="Oval 6"/>
          <p:cNvSpPr>
            <a:spLocks noChangeArrowheads="1"/>
          </p:cNvSpPr>
          <p:nvPr/>
        </p:nvSpPr>
        <p:spPr bwMode="auto">
          <a:xfrm>
            <a:off x="8001000" y="4622800"/>
            <a:ext cx="785813" cy="5032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>
                <a:latin typeface="Tahoma" pitchFamily="34" charset="0"/>
              </a:rPr>
              <a:t>Read</a:t>
            </a:r>
            <a:br>
              <a:rPr lang="en-US" sz="1200">
                <a:latin typeface="Tahoma" pitchFamily="34" charset="0"/>
              </a:rPr>
            </a:br>
            <a:r>
              <a:rPr lang="en-US" sz="1200">
                <a:latin typeface="Tahoma" pitchFamily="34" charset="0"/>
              </a:rPr>
              <a:t>File</a:t>
            </a:r>
          </a:p>
        </p:txBody>
      </p:sp>
      <p:sp>
        <p:nvSpPr>
          <p:cNvPr id="67591" name="Oval 7"/>
          <p:cNvSpPr>
            <a:spLocks noChangeArrowheads="1"/>
          </p:cNvSpPr>
          <p:nvPr/>
        </p:nvSpPr>
        <p:spPr bwMode="auto">
          <a:xfrm>
            <a:off x="7072313" y="3486150"/>
            <a:ext cx="785812" cy="5032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>
                <a:latin typeface="Tahoma" pitchFamily="34" charset="0"/>
              </a:rPr>
              <a:t>Read</a:t>
            </a:r>
            <a:br>
              <a:rPr lang="en-US" sz="1200">
                <a:latin typeface="Tahoma" pitchFamily="34" charset="0"/>
              </a:rPr>
            </a:br>
            <a:r>
              <a:rPr lang="en-US" sz="1200">
                <a:latin typeface="Tahoma" pitchFamily="34" charset="0"/>
              </a:rPr>
              <a:t>Request</a:t>
            </a:r>
          </a:p>
        </p:txBody>
      </p:sp>
      <p:sp>
        <p:nvSpPr>
          <p:cNvPr id="67592" name="Oval 8"/>
          <p:cNvSpPr>
            <a:spLocks noChangeArrowheads="1"/>
          </p:cNvSpPr>
          <p:nvPr/>
        </p:nvSpPr>
        <p:spPr bwMode="auto">
          <a:xfrm>
            <a:off x="7072313" y="4275138"/>
            <a:ext cx="785812" cy="5032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>
                <a:latin typeface="Tahoma" pitchFamily="34" charset="0"/>
              </a:rPr>
              <a:t>Pin</a:t>
            </a:r>
            <a:br>
              <a:rPr lang="en-US" sz="1200">
                <a:latin typeface="Tahoma" pitchFamily="34" charset="0"/>
              </a:rPr>
            </a:br>
            <a:r>
              <a:rPr lang="en-US" sz="1200">
                <a:latin typeface="Tahoma" pitchFamily="34" charset="0"/>
              </a:rPr>
              <a:t>Cache</a:t>
            </a:r>
          </a:p>
        </p:txBody>
      </p:sp>
      <p:cxnSp>
        <p:nvCxnSpPr>
          <p:cNvPr id="67593" name="AutoShape 9"/>
          <p:cNvCxnSpPr>
            <a:cxnSpLocks noChangeShapeType="1"/>
            <a:stCxn id="67588" idx="4"/>
            <a:endCxn id="67591" idx="0"/>
          </p:cNvCxnSpPr>
          <p:nvPr/>
        </p:nvCxnSpPr>
        <p:spPr bwMode="auto">
          <a:xfrm>
            <a:off x="7466013" y="3200400"/>
            <a:ext cx="0" cy="285750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67594" name="AutoShape 10"/>
          <p:cNvCxnSpPr>
            <a:cxnSpLocks noChangeShapeType="1"/>
            <a:stCxn id="67591" idx="4"/>
            <a:endCxn id="67592" idx="0"/>
          </p:cNvCxnSpPr>
          <p:nvPr/>
        </p:nvCxnSpPr>
        <p:spPr bwMode="auto">
          <a:xfrm>
            <a:off x="7466013" y="3989388"/>
            <a:ext cx="0" cy="285750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67595" name="AutoShape 11"/>
          <p:cNvCxnSpPr>
            <a:cxnSpLocks noChangeShapeType="1"/>
            <a:stCxn id="67592" idx="4"/>
            <a:endCxn id="67589" idx="0"/>
          </p:cNvCxnSpPr>
          <p:nvPr/>
        </p:nvCxnSpPr>
        <p:spPr bwMode="auto">
          <a:xfrm>
            <a:off x="7466013" y="4778375"/>
            <a:ext cx="0" cy="285750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67596" name="AutoShape 12"/>
          <p:cNvCxnSpPr>
            <a:cxnSpLocks noChangeShapeType="1"/>
            <a:stCxn id="67592" idx="6"/>
            <a:endCxn id="67590" idx="1"/>
          </p:cNvCxnSpPr>
          <p:nvPr/>
        </p:nvCxnSpPr>
        <p:spPr bwMode="auto">
          <a:xfrm>
            <a:off x="7858125" y="4527550"/>
            <a:ext cx="257175" cy="168275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67597" name="AutoShape 13"/>
          <p:cNvCxnSpPr>
            <a:cxnSpLocks noChangeShapeType="1"/>
            <a:stCxn id="67590" idx="2"/>
            <a:endCxn id="67592" idx="5"/>
          </p:cNvCxnSpPr>
          <p:nvPr/>
        </p:nvCxnSpPr>
        <p:spPr bwMode="auto">
          <a:xfrm flipH="1" flipV="1">
            <a:off x="7743825" y="4705350"/>
            <a:ext cx="257175" cy="169863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67598" name="Text Box 14"/>
          <p:cNvSpPr txBox="1">
            <a:spLocks noChangeArrowheads="1"/>
          </p:cNvSpPr>
          <p:nvPr/>
        </p:nvSpPr>
        <p:spPr bwMode="auto">
          <a:xfrm>
            <a:off x="7167563" y="2146300"/>
            <a:ext cx="14843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i="1">
                <a:latin typeface="Tahoma" pitchFamily="34" charset="0"/>
              </a:rPr>
              <a:t>Web Server</a:t>
            </a:r>
          </a:p>
        </p:txBody>
      </p:sp>
      <p:sp>
        <p:nvSpPr>
          <p:cNvPr id="67599" name="Oval 15"/>
          <p:cNvSpPr>
            <a:spLocks noChangeArrowheads="1"/>
          </p:cNvSpPr>
          <p:nvPr/>
        </p:nvSpPr>
        <p:spPr bwMode="auto">
          <a:xfrm>
            <a:off x="7073900" y="5854700"/>
            <a:ext cx="785813" cy="5032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>
                <a:latin typeface="Tahoma" pitchFamily="34" charset="0"/>
              </a:rPr>
              <a:t>Exit</a:t>
            </a:r>
          </a:p>
        </p:txBody>
      </p:sp>
      <p:cxnSp>
        <p:nvCxnSpPr>
          <p:cNvPr id="67600" name="AutoShape 16"/>
          <p:cNvCxnSpPr>
            <a:cxnSpLocks noChangeShapeType="1"/>
            <a:stCxn id="67589" idx="4"/>
            <a:endCxn id="67599" idx="0"/>
          </p:cNvCxnSpPr>
          <p:nvPr/>
        </p:nvCxnSpPr>
        <p:spPr bwMode="auto">
          <a:xfrm>
            <a:off x="7466013" y="5567363"/>
            <a:ext cx="1587" cy="287337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67601" name="AutoShape 17"/>
          <p:cNvCxnSpPr>
            <a:cxnSpLocks noChangeShapeType="1"/>
            <a:stCxn id="67591" idx="2"/>
            <a:endCxn id="67599" idx="2"/>
          </p:cNvCxnSpPr>
          <p:nvPr/>
        </p:nvCxnSpPr>
        <p:spPr bwMode="auto">
          <a:xfrm rot="10800000" flipH="1" flipV="1">
            <a:off x="7072313" y="3738563"/>
            <a:ext cx="1587" cy="2368550"/>
          </a:xfrm>
          <a:prstGeom prst="bentConnector3">
            <a:avLst>
              <a:gd name="adj1" fmla="val -14400005"/>
            </a:avLst>
          </a:prstGeom>
          <a:noFill/>
          <a:ln w="9525">
            <a:solidFill>
              <a:schemeClr val="hlink"/>
            </a:solidFill>
            <a:miter lim="800000"/>
            <a:headEnd/>
            <a:tailEnd type="triangle" w="med" len="med"/>
          </a:ln>
        </p:spPr>
      </p:cxnSp>
      <p:graphicFrame>
        <p:nvGraphicFramePr>
          <p:cNvPr id="561170" name="Group 18"/>
          <p:cNvGraphicFramePr>
            <a:graphicFrameLocks noGrp="1"/>
          </p:cNvGraphicFramePr>
          <p:nvPr/>
        </p:nvGraphicFramePr>
        <p:xfrm>
          <a:off x="376238" y="2959100"/>
          <a:ext cx="6286500" cy="3728085"/>
        </p:xfrm>
        <a:graphic>
          <a:graphicData uri="http://schemas.openxmlformats.org/drawingml/2006/table">
            <a:tbl>
              <a:tblPr/>
              <a:tblGrid>
                <a:gridCol w="2351087"/>
                <a:gridCol w="3935413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Threads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E9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Events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E9FE"/>
                    </a:solidFill>
                  </a:tcPr>
                </a:tc>
              </a:tr>
              <a:tr h="3362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55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thread_main(int sock) {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55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    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BC2DC3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struct session s;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55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    accept_conn(sock, &amp;s); 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55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    if( !read_request(&amp;s) 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55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        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return;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55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    pin_cache(&amp;s);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55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    write_response(&amp;s);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55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    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BC2DC3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unpin(&amp;s);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55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}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55000"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ea typeface="ＭＳ Ｐゴシック" pitchFamily="34" charset="-128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55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pin_cache(struct session *s) {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55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    pin(&amp;s);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55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    if( !in_cache(&amp;s) 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55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        read_file(&amp;s);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55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E9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55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CacheHandler(struct session *s) {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55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    pin(s);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55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    if( !in_cache(s) )  ReadFileHandler.enqueue(s);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55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    else                    ResponseHandler.enqueue(s);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55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}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55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RequestHandler(struct session *s) {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55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    …; if( error )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 return;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  CacheHandler.enqueue(s);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55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}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55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. . .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55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ExitHandlerr(struct session *s) {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55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    …;  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BC2DC3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unpin(&amp;s);  free_session(s);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55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}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55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AcceptHandler(event e) {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55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    struct session *s = new_session(e);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55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    RequestHandler.enqueue(s); 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E9FE"/>
                    </a:solidFill>
                  </a:tcPr>
                </a:tc>
              </a:tr>
            </a:tbl>
          </a:graphicData>
        </a:graphic>
      </p:graphicFrame>
      <p:sp>
        <p:nvSpPr>
          <p:cNvPr id="67612" name="Text Box 28"/>
          <p:cNvSpPr txBox="1">
            <a:spLocks noChangeArrowheads="1"/>
          </p:cNvSpPr>
          <p:nvPr/>
        </p:nvSpPr>
        <p:spPr bwMode="auto">
          <a:xfrm>
            <a:off x="6657975" y="6418263"/>
            <a:ext cx="1479550" cy="366712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[von Behren]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State Management</a:t>
            </a:r>
          </a:p>
        </p:txBody>
      </p:sp>
      <p:sp>
        <p:nvSpPr>
          <p:cNvPr id="68611" name="Rectangle 3"/>
          <p:cNvSpPr>
            <a:spLocks noChangeArrowheads="1"/>
          </p:cNvSpPr>
          <p:nvPr/>
        </p:nvSpPr>
        <p:spPr bwMode="auto">
          <a:xfrm>
            <a:off x="228600" y="1963738"/>
            <a:ext cx="6324600" cy="977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endParaRPr lang="en-US" sz="1400">
              <a:latin typeface="Tahoma" pitchFamily="34" charset="0"/>
            </a:endParaRPr>
          </a:p>
        </p:txBody>
      </p:sp>
      <p:graphicFrame>
        <p:nvGraphicFramePr>
          <p:cNvPr id="562180" name="Group 4"/>
          <p:cNvGraphicFramePr>
            <a:graphicFrameLocks noGrp="1"/>
          </p:cNvGraphicFramePr>
          <p:nvPr/>
        </p:nvGraphicFramePr>
        <p:xfrm>
          <a:off x="376238" y="2941638"/>
          <a:ext cx="6286500" cy="3728085"/>
        </p:xfrm>
        <a:graphic>
          <a:graphicData uri="http://schemas.openxmlformats.org/drawingml/2006/table">
            <a:tbl>
              <a:tblPr/>
              <a:tblGrid>
                <a:gridCol w="2351087"/>
                <a:gridCol w="3935413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Threads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E9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Events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E9FE"/>
                    </a:solidFill>
                  </a:tcPr>
                </a:tc>
              </a:tr>
              <a:tr h="3362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55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thread_main(int sock) {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55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    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BC2DC3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struct session s;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55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    accept_conn(sock, &amp;s); 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55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    if( !read_request(&amp;s) 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55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        return;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55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    pin_cache(&amp;s);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55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    write_response(&amp;s);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55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    unpin(&amp;s);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55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}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55000"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ea typeface="ＭＳ Ｐゴシック" pitchFamily="34" charset="-128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55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pin_cache(struct session *s) {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55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    pin(&amp;s);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55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    if( !in_cache(&amp;s) 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55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        read_file(&amp;s);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55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E9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55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CacheHandler(struct session *s) {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55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    pin(s);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55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    if( !in_cache(s) )  ReadFileHandler.enqueue(s);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55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    else                    ResponseHandler.enqueue(s);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55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}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55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RequestHandler(struct session *s) {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55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    …; if( error )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return;  CacheHandler.enqueue(s);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55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}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55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. . .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55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ExitHandlerr(struct session *s) {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55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    …;  unpin(&amp;s);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BC2DC3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  free_session(s);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55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}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55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AcceptHandler(event e) {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55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    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BC2DC3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struct session *s = new_session(e);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55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ＭＳ Ｐゴシック" pitchFamily="34" charset="-128"/>
                          <a:cs typeface="Arial" charset="0"/>
                        </a:rPr>
                        <a:t>    RequestHandler.enqueue(s); 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E9FE"/>
                    </a:solidFill>
                  </a:tcPr>
                </a:tc>
              </a:tr>
            </a:tbl>
          </a:graphicData>
        </a:graphic>
      </p:graphicFrame>
      <p:sp>
        <p:nvSpPr>
          <p:cNvPr id="68622" name="Oval 14"/>
          <p:cNvSpPr>
            <a:spLocks noChangeArrowheads="1"/>
          </p:cNvSpPr>
          <p:nvPr/>
        </p:nvSpPr>
        <p:spPr bwMode="auto">
          <a:xfrm>
            <a:off x="7072313" y="2697163"/>
            <a:ext cx="785812" cy="5032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>
                <a:latin typeface="Tahoma" pitchFamily="34" charset="0"/>
              </a:rPr>
              <a:t>Accept</a:t>
            </a:r>
            <a:br>
              <a:rPr lang="en-US" sz="1200">
                <a:latin typeface="Tahoma" pitchFamily="34" charset="0"/>
              </a:rPr>
            </a:br>
            <a:r>
              <a:rPr lang="en-US" sz="1200">
                <a:latin typeface="Tahoma" pitchFamily="34" charset="0"/>
              </a:rPr>
              <a:t>Conn.</a:t>
            </a:r>
          </a:p>
        </p:txBody>
      </p:sp>
      <p:sp>
        <p:nvSpPr>
          <p:cNvPr id="68623" name="Oval 15"/>
          <p:cNvSpPr>
            <a:spLocks noChangeArrowheads="1"/>
          </p:cNvSpPr>
          <p:nvPr/>
        </p:nvSpPr>
        <p:spPr bwMode="auto">
          <a:xfrm>
            <a:off x="7072313" y="5064125"/>
            <a:ext cx="785812" cy="5032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>
                <a:latin typeface="Tahoma" pitchFamily="34" charset="0"/>
              </a:rPr>
              <a:t>Write</a:t>
            </a:r>
            <a:br>
              <a:rPr lang="en-US" sz="1200">
                <a:latin typeface="Tahoma" pitchFamily="34" charset="0"/>
              </a:rPr>
            </a:br>
            <a:r>
              <a:rPr lang="en-US" sz="1200">
                <a:latin typeface="Tahoma" pitchFamily="34" charset="0"/>
              </a:rPr>
              <a:t>Response</a:t>
            </a:r>
          </a:p>
        </p:txBody>
      </p:sp>
      <p:sp>
        <p:nvSpPr>
          <p:cNvPr id="68624" name="Oval 16"/>
          <p:cNvSpPr>
            <a:spLocks noChangeArrowheads="1"/>
          </p:cNvSpPr>
          <p:nvPr/>
        </p:nvSpPr>
        <p:spPr bwMode="auto">
          <a:xfrm>
            <a:off x="8001000" y="4622800"/>
            <a:ext cx="785813" cy="5032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>
                <a:latin typeface="Tahoma" pitchFamily="34" charset="0"/>
              </a:rPr>
              <a:t>Read</a:t>
            </a:r>
            <a:br>
              <a:rPr lang="en-US" sz="1200">
                <a:latin typeface="Tahoma" pitchFamily="34" charset="0"/>
              </a:rPr>
            </a:br>
            <a:r>
              <a:rPr lang="en-US" sz="1200">
                <a:latin typeface="Tahoma" pitchFamily="34" charset="0"/>
              </a:rPr>
              <a:t>File</a:t>
            </a:r>
          </a:p>
        </p:txBody>
      </p:sp>
      <p:sp>
        <p:nvSpPr>
          <p:cNvPr id="68625" name="Oval 17"/>
          <p:cNvSpPr>
            <a:spLocks noChangeArrowheads="1"/>
          </p:cNvSpPr>
          <p:nvPr/>
        </p:nvSpPr>
        <p:spPr bwMode="auto">
          <a:xfrm>
            <a:off x="7072313" y="3486150"/>
            <a:ext cx="785812" cy="5032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>
                <a:latin typeface="Tahoma" pitchFamily="34" charset="0"/>
              </a:rPr>
              <a:t>Read</a:t>
            </a:r>
            <a:br>
              <a:rPr lang="en-US" sz="1200">
                <a:latin typeface="Tahoma" pitchFamily="34" charset="0"/>
              </a:rPr>
            </a:br>
            <a:r>
              <a:rPr lang="en-US" sz="1200">
                <a:latin typeface="Tahoma" pitchFamily="34" charset="0"/>
              </a:rPr>
              <a:t>Request</a:t>
            </a:r>
          </a:p>
        </p:txBody>
      </p:sp>
      <p:sp>
        <p:nvSpPr>
          <p:cNvPr id="68626" name="Oval 18"/>
          <p:cNvSpPr>
            <a:spLocks noChangeArrowheads="1"/>
          </p:cNvSpPr>
          <p:nvPr/>
        </p:nvSpPr>
        <p:spPr bwMode="auto">
          <a:xfrm>
            <a:off x="7072313" y="4275138"/>
            <a:ext cx="785812" cy="5032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>
                <a:latin typeface="Tahoma" pitchFamily="34" charset="0"/>
              </a:rPr>
              <a:t>Pin</a:t>
            </a:r>
            <a:br>
              <a:rPr lang="en-US" sz="1200">
                <a:latin typeface="Tahoma" pitchFamily="34" charset="0"/>
              </a:rPr>
            </a:br>
            <a:r>
              <a:rPr lang="en-US" sz="1200">
                <a:latin typeface="Tahoma" pitchFamily="34" charset="0"/>
              </a:rPr>
              <a:t>Cache</a:t>
            </a:r>
          </a:p>
        </p:txBody>
      </p:sp>
      <p:cxnSp>
        <p:nvCxnSpPr>
          <p:cNvPr id="68627" name="AutoShape 19"/>
          <p:cNvCxnSpPr>
            <a:cxnSpLocks noChangeShapeType="1"/>
            <a:stCxn id="68622" idx="4"/>
            <a:endCxn id="68625" idx="0"/>
          </p:cNvCxnSpPr>
          <p:nvPr/>
        </p:nvCxnSpPr>
        <p:spPr bwMode="auto">
          <a:xfrm>
            <a:off x="7466013" y="3200400"/>
            <a:ext cx="0" cy="285750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68628" name="AutoShape 20"/>
          <p:cNvCxnSpPr>
            <a:cxnSpLocks noChangeShapeType="1"/>
            <a:stCxn id="68625" idx="4"/>
            <a:endCxn id="68626" idx="0"/>
          </p:cNvCxnSpPr>
          <p:nvPr/>
        </p:nvCxnSpPr>
        <p:spPr bwMode="auto">
          <a:xfrm>
            <a:off x="7466013" y="3989388"/>
            <a:ext cx="0" cy="285750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68629" name="AutoShape 21"/>
          <p:cNvCxnSpPr>
            <a:cxnSpLocks noChangeShapeType="1"/>
            <a:stCxn id="68626" idx="4"/>
            <a:endCxn id="68623" idx="0"/>
          </p:cNvCxnSpPr>
          <p:nvPr/>
        </p:nvCxnSpPr>
        <p:spPr bwMode="auto">
          <a:xfrm>
            <a:off x="7466013" y="4778375"/>
            <a:ext cx="0" cy="285750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68630" name="AutoShape 22"/>
          <p:cNvCxnSpPr>
            <a:cxnSpLocks noChangeShapeType="1"/>
            <a:stCxn id="68626" idx="6"/>
            <a:endCxn id="68624" idx="1"/>
          </p:cNvCxnSpPr>
          <p:nvPr/>
        </p:nvCxnSpPr>
        <p:spPr bwMode="auto">
          <a:xfrm>
            <a:off x="7858125" y="4527550"/>
            <a:ext cx="257175" cy="168275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68631" name="AutoShape 23"/>
          <p:cNvCxnSpPr>
            <a:cxnSpLocks noChangeShapeType="1"/>
            <a:stCxn id="68624" idx="2"/>
            <a:endCxn id="68626" idx="5"/>
          </p:cNvCxnSpPr>
          <p:nvPr/>
        </p:nvCxnSpPr>
        <p:spPr bwMode="auto">
          <a:xfrm flipH="1" flipV="1">
            <a:off x="7743825" y="4705350"/>
            <a:ext cx="257175" cy="169863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68632" name="Text Box 24"/>
          <p:cNvSpPr txBox="1">
            <a:spLocks noChangeArrowheads="1"/>
          </p:cNvSpPr>
          <p:nvPr/>
        </p:nvSpPr>
        <p:spPr bwMode="auto">
          <a:xfrm>
            <a:off x="7167563" y="2146300"/>
            <a:ext cx="14843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i="1">
                <a:latin typeface="Tahoma" pitchFamily="34" charset="0"/>
              </a:rPr>
              <a:t>Web Server</a:t>
            </a:r>
          </a:p>
        </p:txBody>
      </p:sp>
      <p:sp>
        <p:nvSpPr>
          <p:cNvPr id="68633" name="Oval 25"/>
          <p:cNvSpPr>
            <a:spLocks noChangeArrowheads="1"/>
          </p:cNvSpPr>
          <p:nvPr/>
        </p:nvSpPr>
        <p:spPr bwMode="auto">
          <a:xfrm>
            <a:off x="7073900" y="5854700"/>
            <a:ext cx="785813" cy="5032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>
                <a:latin typeface="Tahoma" pitchFamily="34" charset="0"/>
              </a:rPr>
              <a:t>Exit</a:t>
            </a:r>
          </a:p>
        </p:txBody>
      </p:sp>
      <p:cxnSp>
        <p:nvCxnSpPr>
          <p:cNvPr id="68634" name="AutoShape 26"/>
          <p:cNvCxnSpPr>
            <a:cxnSpLocks noChangeShapeType="1"/>
            <a:stCxn id="68623" idx="4"/>
            <a:endCxn id="68633" idx="0"/>
          </p:cNvCxnSpPr>
          <p:nvPr/>
        </p:nvCxnSpPr>
        <p:spPr bwMode="auto">
          <a:xfrm>
            <a:off x="7466013" y="5567363"/>
            <a:ext cx="1587" cy="287337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68635" name="AutoShape 27"/>
          <p:cNvCxnSpPr>
            <a:cxnSpLocks noChangeShapeType="1"/>
            <a:stCxn id="68625" idx="2"/>
            <a:endCxn id="68633" idx="2"/>
          </p:cNvCxnSpPr>
          <p:nvPr/>
        </p:nvCxnSpPr>
        <p:spPr bwMode="auto">
          <a:xfrm rot="10800000" flipH="1" flipV="1">
            <a:off x="7072313" y="3738563"/>
            <a:ext cx="1587" cy="2368550"/>
          </a:xfrm>
          <a:prstGeom prst="bentConnector3">
            <a:avLst>
              <a:gd name="adj1" fmla="val -14400005"/>
            </a:avLst>
          </a:prstGeom>
          <a:noFill/>
          <a:ln w="9525">
            <a:solidFill>
              <a:schemeClr val="hlink"/>
            </a:solidFill>
            <a:miter lim="800000"/>
            <a:headEnd/>
            <a:tailEnd type="triangle" w="med" len="med"/>
          </a:ln>
        </p:spPr>
      </p:cxnSp>
      <p:sp>
        <p:nvSpPr>
          <p:cNvPr id="68636" name="Rectangle 28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6696075" cy="1076325"/>
          </a:xfrm>
          <a:noFill/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000" smtClean="0"/>
              <a:t>Events require manual state management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smtClean="0"/>
              <a:t>Hard to know when to free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Use GC or risk bugs</a:t>
            </a:r>
          </a:p>
        </p:txBody>
      </p:sp>
      <p:sp>
        <p:nvSpPr>
          <p:cNvPr id="68637" name="Text Box 29"/>
          <p:cNvSpPr txBox="1">
            <a:spLocks noChangeArrowheads="1"/>
          </p:cNvSpPr>
          <p:nvPr/>
        </p:nvSpPr>
        <p:spPr bwMode="auto">
          <a:xfrm>
            <a:off x="6657975" y="6418263"/>
            <a:ext cx="1479550" cy="366712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[von Behren]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itle 1"/>
          <p:cNvSpPr>
            <a:spLocks noGrp="1"/>
          </p:cNvSpPr>
          <p:nvPr>
            <p:ph type="title"/>
          </p:nvPr>
        </p:nvSpPr>
        <p:spPr>
          <a:xfrm>
            <a:off x="533400" y="76200"/>
            <a:ext cx="7772400" cy="1143000"/>
          </a:xfrm>
        </p:spPr>
        <p:txBody>
          <a:bodyPr/>
          <a:lstStyle/>
          <a:p>
            <a:r>
              <a:rPr lang="en-US" smtClean="0"/>
              <a:t>Operational Analysis: Resource Demand of a Request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44803C4-3850-433C-909B-D79912D28E64}" type="slidenum">
              <a:rPr lang="en-US"/>
              <a:pPr/>
              <a:t>4</a:t>
            </a:fld>
            <a:endParaRPr lang="en-US"/>
          </a:p>
        </p:txBody>
      </p:sp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1600200" y="1371600"/>
            <a:ext cx="990600" cy="1295400"/>
            <a:chOff x="2362200" y="2057400"/>
            <a:chExt cx="990600" cy="1295400"/>
          </a:xfrm>
        </p:grpSpPr>
        <p:sp>
          <p:nvSpPr>
            <p:cNvPr id="51218" name="Rectangle 8"/>
            <p:cNvSpPr>
              <a:spLocks noChangeArrowheads="1"/>
            </p:cNvSpPr>
            <p:nvPr/>
          </p:nvSpPr>
          <p:spPr bwMode="auto">
            <a:xfrm>
              <a:off x="2514600" y="2057400"/>
              <a:ext cx="83820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/>
                <a:t>CPU</a:t>
              </a:r>
            </a:p>
          </p:txBody>
        </p:sp>
        <p:sp>
          <p:nvSpPr>
            <p:cNvPr id="51219" name="Oval 9"/>
            <p:cNvSpPr>
              <a:spLocks noChangeArrowheads="1"/>
            </p:cNvSpPr>
            <p:nvPr/>
          </p:nvSpPr>
          <p:spPr bwMode="auto">
            <a:xfrm>
              <a:off x="2362200" y="2438400"/>
              <a:ext cx="990600" cy="914400"/>
            </a:xfrm>
            <a:prstGeom prst="ellipse">
              <a:avLst/>
            </a:prstGeom>
            <a:solidFill>
              <a:schemeClr val="bg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pPr algn="ctr" defTabSz="914400" eaLnBrk="0" hangingPunct="0"/>
              <a:endParaRPr lang="en-US" sz="2400">
                <a:latin typeface="Times New Roman" pitchFamily="18" charset="0"/>
              </a:endParaRPr>
            </a:p>
          </p:txBody>
        </p:sp>
      </p:grpSp>
      <p:grpSp>
        <p:nvGrpSpPr>
          <p:cNvPr id="3" name="Group 16"/>
          <p:cNvGrpSpPr>
            <a:grpSpLocks/>
          </p:cNvGrpSpPr>
          <p:nvPr/>
        </p:nvGrpSpPr>
        <p:grpSpPr bwMode="auto">
          <a:xfrm>
            <a:off x="1676400" y="4191000"/>
            <a:ext cx="990600" cy="1295400"/>
            <a:chOff x="3962400" y="2133600"/>
            <a:chExt cx="990600" cy="1295400"/>
          </a:xfrm>
        </p:grpSpPr>
        <p:sp>
          <p:nvSpPr>
            <p:cNvPr id="51216" name="Rectangle 10"/>
            <p:cNvSpPr>
              <a:spLocks noChangeArrowheads="1"/>
            </p:cNvSpPr>
            <p:nvPr/>
          </p:nvSpPr>
          <p:spPr bwMode="auto">
            <a:xfrm>
              <a:off x="4114800" y="2133600"/>
              <a:ext cx="633507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Disk</a:t>
              </a:r>
            </a:p>
          </p:txBody>
        </p:sp>
        <p:sp>
          <p:nvSpPr>
            <p:cNvPr id="51217" name="Oval 12"/>
            <p:cNvSpPr>
              <a:spLocks noChangeArrowheads="1"/>
            </p:cNvSpPr>
            <p:nvPr/>
          </p:nvSpPr>
          <p:spPr bwMode="auto">
            <a:xfrm>
              <a:off x="3962400" y="2514600"/>
              <a:ext cx="990600" cy="914400"/>
            </a:xfrm>
            <a:prstGeom prst="ellipse">
              <a:avLst/>
            </a:prstGeom>
            <a:solidFill>
              <a:schemeClr val="bg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pPr algn="ctr" defTabSz="914400" eaLnBrk="0" hangingPunct="0"/>
              <a:endParaRPr lang="en-US" sz="2400">
                <a:latin typeface="Times New Roman" pitchFamily="18" charset="0"/>
              </a:endParaRPr>
            </a:p>
          </p:txBody>
        </p:sp>
      </p:grpSp>
      <p:grpSp>
        <p:nvGrpSpPr>
          <p:cNvPr id="5" name="Group 17"/>
          <p:cNvGrpSpPr>
            <a:grpSpLocks/>
          </p:cNvGrpSpPr>
          <p:nvPr/>
        </p:nvGrpSpPr>
        <p:grpSpPr bwMode="auto">
          <a:xfrm>
            <a:off x="1584325" y="2830513"/>
            <a:ext cx="1066800" cy="1284287"/>
            <a:chOff x="5486400" y="2221468"/>
            <a:chExt cx="1066800" cy="1283732"/>
          </a:xfrm>
        </p:grpSpPr>
        <p:sp>
          <p:nvSpPr>
            <p:cNvPr id="51214" name="Rectangle 11"/>
            <p:cNvSpPr>
              <a:spLocks noChangeArrowheads="1"/>
            </p:cNvSpPr>
            <p:nvPr/>
          </p:nvSpPr>
          <p:spPr bwMode="auto">
            <a:xfrm>
              <a:off x="5486400" y="2221468"/>
              <a:ext cx="1031051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Network</a:t>
              </a:r>
            </a:p>
          </p:txBody>
        </p:sp>
        <p:sp>
          <p:nvSpPr>
            <p:cNvPr id="51215" name="Oval 14"/>
            <p:cNvSpPr>
              <a:spLocks noChangeArrowheads="1"/>
            </p:cNvSpPr>
            <p:nvPr/>
          </p:nvSpPr>
          <p:spPr bwMode="auto">
            <a:xfrm>
              <a:off x="5562600" y="2590800"/>
              <a:ext cx="990600" cy="914400"/>
            </a:xfrm>
            <a:prstGeom prst="ellipse">
              <a:avLst/>
            </a:prstGeom>
            <a:solidFill>
              <a:schemeClr val="bg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pPr algn="ctr" defTabSz="914400" eaLnBrk="0" hangingPunct="0"/>
              <a:endParaRPr lang="en-US" sz="2400">
                <a:latin typeface="Times New Roman" pitchFamily="18" charset="0"/>
              </a:endParaRPr>
            </a:p>
          </p:txBody>
        </p:sp>
      </p:grpSp>
      <p:sp>
        <p:nvSpPr>
          <p:cNvPr id="51207" name="Rectangle 19"/>
          <p:cNvSpPr>
            <a:spLocks noChangeArrowheads="1"/>
          </p:cNvSpPr>
          <p:nvPr/>
        </p:nvSpPr>
        <p:spPr bwMode="auto">
          <a:xfrm>
            <a:off x="3505200" y="1905000"/>
            <a:ext cx="5410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V</a:t>
            </a:r>
            <a:r>
              <a:rPr lang="en-US" baseline="-25000"/>
              <a:t>CPU</a:t>
            </a:r>
            <a:r>
              <a:rPr lang="en-US"/>
              <a:t> visits for S</a:t>
            </a:r>
            <a:r>
              <a:rPr lang="en-US" baseline="-25000"/>
              <a:t>CPU</a:t>
            </a:r>
            <a:r>
              <a:rPr lang="en-US"/>
              <a:t> units of resource time per visit</a:t>
            </a:r>
          </a:p>
        </p:txBody>
      </p:sp>
      <p:sp>
        <p:nvSpPr>
          <p:cNvPr id="51208" name="Rectangle 20"/>
          <p:cNvSpPr>
            <a:spLocks noChangeArrowheads="1"/>
          </p:cNvSpPr>
          <p:nvPr/>
        </p:nvSpPr>
        <p:spPr bwMode="auto">
          <a:xfrm>
            <a:off x="3489325" y="3452813"/>
            <a:ext cx="52022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V</a:t>
            </a:r>
            <a:r>
              <a:rPr lang="en-US" baseline="-25000"/>
              <a:t>Net</a:t>
            </a:r>
            <a:r>
              <a:rPr lang="en-US"/>
              <a:t> visits for S</a:t>
            </a:r>
            <a:r>
              <a:rPr lang="en-US" baseline="-25000"/>
              <a:t>Net</a:t>
            </a:r>
            <a:r>
              <a:rPr lang="en-US"/>
              <a:t> units of resource time per visit</a:t>
            </a:r>
          </a:p>
        </p:txBody>
      </p:sp>
      <p:sp>
        <p:nvSpPr>
          <p:cNvPr id="51209" name="Rectangle 21"/>
          <p:cNvSpPr>
            <a:spLocks noChangeArrowheads="1"/>
          </p:cNvSpPr>
          <p:nvPr/>
        </p:nvSpPr>
        <p:spPr bwMode="auto">
          <a:xfrm>
            <a:off x="3565525" y="4811713"/>
            <a:ext cx="53213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V</a:t>
            </a:r>
            <a:r>
              <a:rPr lang="en-US" baseline="-25000"/>
              <a:t>Disk</a:t>
            </a:r>
            <a:r>
              <a:rPr lang="en-US"/>
              <a:t> visits for S</a:t>
            </a:r>
            <a:r>
              <a:rPr lang="en-US" baseline="-25000"/>
              <a:t>Disk</a:t>
            </a:r>
            <a:r>
              <a:rPr lang="en-US"/>
              <a:t> units of resource time per visit</a:t>
            </a:r>
          </a:p>
        </p:txBody>
      </p:sp>
      <p:grpSp>
        <p:nvGrpSpPr>
          <p:cNvPr id="6" name="Group 22"/>
          <p:cNvGrpSpPr>
            <a:grpSpLocks/>
          </p:cNvGrpSpPr>
          <p:nvPr/>
        </p:nvGrpSpPr>
        <p:grpSpPr bwMode="auto">
          <a:xfrm>
            <a:off x="1633538" y="5486400"/>
            <a:ext cx="1171575" cy="1295400"/>
            <a:chOff x="3962400" y="2133600"/>
            <a:chExt cx="1170627" cy="1295400"/>
          </a:xfrm>
        </p:grpSpPr>
        <p:sp>
          <p:nvSpPr>
            <p:cNvPr id="51212" name="Rectangle 23"/>
            <p:cNvSpPr>
              <a:spLocks noChangeArrowheads="1"/>
            </p:cNvSpPr>
            <p:nvPr/>
          </p:nvSpPr>
          <p:spPr bwMode="auto">
            <a:xfrm>
              <a:off x="4114800" y="2133600"/>
              <a:ext cx="1018227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Memory</a:t>
              </a:r>
            </a:p>
          </p:txBody>
        </p:sp>
        <p:sp>
          <p:nvSpPr>
            <p:cNvPr id="51213" name="Oval 24"/>
            <p:cNvSpPr>
              <a:spLocks noChangeArrowheads="1"/>
            </p:cNvSpPr>
            <p:nvPr/>
          </p:nvSpPr>
          <p:spPr bwMode="auto">
            <a:xfrm>
              <a:off x="3962400" y="2514600"/>
              <a:ext cx="990600" cy="914400"/>
            </a:xfrm>
            <a:prstGeom prst="ellipse">
              <a:avLst/>
            </a:prstGeom>
            <a:solidFill>
              <a:schemeClr val="bg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pPr algn="ctr" defTabSz="914400" eaLnBrk="0" hangingPunct="0"/>
              <a:endParaRPr lang="en-US" sz="2400">
                <a:latin typeface="Times New Roman" pitchFamily="18" charset="0"/>
              </a:endParaRPr>
            </a:p>
          </p:txBody>
        </p:sp>
      </p:grpSp>
      <p:sp>
        <p:nvSpPr>
          <p:cNvPr id="51211" name="Rectangle 25"/>
          <p:cNvSpPr>
            <a:spLocks noChangeArrowheads="1"/>
          </p:cNvSpPr>
          <p:nvPr/>
        </p:nvSpPr>
        <p:spPr bwMode="auto">
          <a:xfrm>
            <a:off x="3522663" y="6107113"/>
            <a:ext cx="54070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V</a:t>
            </a:r>
            <a:r>
              <a:rPr lang="en-US" baseline="-25000"/>
              <a:t>Mem</a:t>
            </a:r>
            <a:r>
              <a:rPr lang="en-US"/>
              <a:t> visits for S</a:t>
            </a:r>
            <a:r>
              <a:rPr lang="en-US" baseline="-25000"/>
              <a:t>Mem</a:t>
            </a:r>
            <a:r>
              <a:rPr lang="en-US"/>
              <a:t> units of resource time per visit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Operational Quantities</a:t>
            </a:r>
          </a:p>
        </p:txBody>
      </p:sp>
      <p:sp>
        <p:nvSpPr>
          <p:cNvPr id="1035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8153400" cy="4648200"/>
          </a:xfrm>
        </p:spPr>
        <p:txBody>
          <a:bodyPr/>
          <a:lstStyle/>
          <a:p>
            <a:r>
              <a:rPr lang="en-US" sz="2000" smtClean="0"/>
              <a:t>T: observation interval                 Ai: # arrivals to device i</a:t>
            </a:r>
          </a:p>
          <a:p>
            <a:r>
              <a:rPr lang="en-US" sz="2000" smtClean="0"/>
              <a:t>Bi: busy time of device i               Ci: # completions at device i</a:t>
            </a:r>
          </a:p>
          <a:p>
            <a:r>
              <a:rPr lang="en-US" sz="2000" smtClean="0"/>
              <a:t>i = 0 denotes system</a:t>
            </a:r>
          </a:p>
          <a:p>
            <a:endParaRPr lang="en-US" sz="200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0B9AB42-FC1C-4000-8ECF-3224CED7676D}" type="slidenum">
              <a:rPr lang="en-US"/>
              <a:pPr/>
              <a:t>5</a:t>
            </a:fld>
            <a:endParaRPr lang="en-US"/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2128838" y="2971800"/>
          <a:ext cx="2936875" cy="685800"/>
        </p:xfrm>
        <a:graphic>
          <a:graphicData uri="http://schemas.openxmlformats.org/presentationml/2006/ole">
            <p:oleObj spid="_x0000_s1026" name="Equation" r:id="rId4" imgW="977760" imgH="228600" progId="Equation.3">
              <p:embed/>
            </p:oleObj>
          </a:graphicData>
        </a:graphic>
      </p:graphicFrame>
      <p:graphicFrame>
        <p:nvGraphicFramePr>
          <p:cNvPr id="5" name="Object 3"/>
          <p:cNvGraphicFramePr>
            <a:graphicFrameLocks noChangeAspect="1"/>
          </p:cNvGraphicFramePr>
          <p:nvPr/>
        </p:nvGraphicFramePr>
        <p:xfrm>
          <a:off x="5024438" y="2667000"/>
          <a:ext cx="690562" cy="1144588"/>
        </p:xfrm>
        <a:graphic>
          <a:graphicData uri="http://schemas.openxmlformats.org/presentationml/2006/ole">
            <p:oleObj spid="_x0000_s1027" name="Equation" r:id="rId5" imgW="152280" imgH="253800" progId="Equation.3">
              <p:embed/>
            </p:oleObj>
          </a:graphicData>
        </a:graphic>
      </p:graphicFrame>
      <p:graphicFrame>
        <p:nvGraphicFramePr>
          <p:cNvPr id="6" name="Object 4"/>
          <p:cNvGraphicFramePr>
            <a:graphicFrameLocks noChangeAspect="1"/>
          </p:cNvGraphicFramePr>
          <p:nvPr/>
        </p:nvGraphicFramePr>
        <p:xfrm>
          <a:off x="1976438" y="4038600"/>
          <a:ext cx="3243262" cy="685800"/>
        </p:xfrm>
        <a:graphic>
          <a:graphicData uri="http://schemas.openxmlformats.org/presentationml/2006/ole">
            <p:oleObj spid="_x0000_s1028" name="Equation" r:id="rId6" imgW="1079280" imgH="228600" progId="Equation.3">
              <p:embed/>
            </p:oleObj>
          </a:graphicData>
        </a:graphic>
      </p:graphicFrame>
      <p:graphicFrame>
        <p:nvGraphicFramePr>
          <p:cNvPr id="7" name="Object 5"/>
          <p:cNvGraphicFramePr>
            <a:graphicFrameLocks noChangeAspect="1"/>
          </p:cNvGraphicFramePr>
          <p:nvPr/>
        </p:nvGraphicFramePr>
        <p:xfrm>
          <a:off x="5153025" y="3733800"/>
          <a:ext cx="747713" cy="1144588"/>
        </p:xfrm>
        <a:graphic>
          <a:graphicData uri="http://schemas.openxmlformats.org/presentationml/2006/ole">
            <p:oleObj spid="_x0000_s1029" name="Equation" r:id="rId7" imgW="164880" imgH="253800" progId="Equation.3">
              <p:embed/>
            </p:oleObj>
          </a:graphicData>
        </a:graphic>
      </p:graphicFrame>
      <p:graphicFrame>
        <p:nvGraphicFramePr>
          <p:cNvPr id="8" name="Object 6"/>
          <p:cNvGraphicFramePr>
            <a:graphicFrameLocks noChangeAspect="1"/>
          </p:cNvGraphicFramePr>
          <p:nvPr/>
        </p:nvGraphicFramePr>
        <p:xfrm>
          <a:off x="2076450" y="5029200"/>
          <a:ext cx="2876550" cy="685800"/>
        </p:xfrm>
        <a:graphic>
          <a:graphicData uri="http://schemas.openxmlformats.org/presentationml/2006/ole">
            <p:oleObj spid="_x0000_s1030" name="Equation" r:id="rId8" imgW="1015920" imgH="228600" progId="Equation.3">
              <p:embed/>
            </p:oleObj>
          </a:graphicData>
        </a:graphic>
      </p:graphicFrame>
      <p:graphicFrame>
        <p:nvGraphicFramePr>
          <p:cNvPr id="9" name="Object 7"/>
          <p:cNvGraphicFramePr>
            <a:graphicFrameLocks noChangeAspect="1"/>
          </p:cNvGraphicFramePr>
          <p:nvPr/>
        </p:nvGraphicFramePr>
        <p:xfrm>
          <a:off x="5157788" y="4724400"/>
          <a:ext cx="747712" cy="1144588"/>
        </p:xfrm>
        <a:graphic>
          <a:graphicData uri="http://schemas.openxmlformats.org/presentationml/2006/ole">
            <p:oleObj spid="_x0000_s1031" name="Equation" r:id="rId9" imgW="164880" imgH="253800" progId="Equation.3">
              <p:embed/>
            </p:oleObj>
          </a:graphicData>
        </a:graphic>
      </p:graphicFrame>
      <p:graphicFrame>
        <p:nvGraphicFramePr>
          <p:cNvPr id="10" name="Object 8"/>
          <p:cNvGraphicFramePr>
            <a:graphicFrameLocks noChangeAspect="1"/>
          </p:cNvGraphicFramePr>
          <p:nvPr/>
        </p:nvGraphicFramePr>
        <p:xfrm>
          <a:off x="1428750" y="5943600"/>
          <a:ext cx="4308475" cy="685800"/>
        </p:xfrm>
        <a:graphic>
          <a:graphicData uri="http://schemas.openxmlformats.org/presentationml/2006/ole">
            <p:oleObj spid="_x0000_s1032" name="Equation" r:id="rId10" imgW="1434960" imgH="228600" progId="Equation.3">
              <p:embed/>
            </p:oleObj>
          </a:graphicData>
        </a:graphic>
      </p:graphicFrame>
      <p:graphicFrame>
        <p:nvGraphicFramePr>
          <p:cNvPr id="11" name="Object 9"/>
          <p:cNvGraphicFramePr>
            <a:graphicFrameLocks noChangeAspect="1"/>
          </p:cNvGraphicFramePr>
          <p:nvPr/>
        </p:nvGraphicFramePr>
        <p:xfrm>
          <a:off x="5805488" y="5581650"/>
          <a:ext cx="747712" cy="1258888"/>
        </p:xfrm>
        <a:graphic>
          <a:graphicData uri="http://schemas.openxmlformats.org/presentationml/2006/ole">
            <p:oleObj spid="_x0000_s1033" name="Equation" r:id="rId11" imgW="164880" imgH="2793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Utilization Law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533400" y="5257800"/>
            <a:ext cx="7772400" cy="1371600"/>
          </a:xfrm>
        </p:spPr>
        <p:txBody>
          <a:bodyPr/>
          <a:lstStyle/>
          <a:p>
            <a:r>
              <a:rPr lang="en-US" sz="2000" smtClean="0"/>
              <a:t>The law is independent of any assumption on arrival/service process</a:t>
            </a:r>
          </a:p>
          <a:p>
            <a:r>
              <a:rPr lang="en-US" sz="2000" smtClean="0"/>
              <a:t>Example: Suppose processes 125 pks/sec, and each pkt takes 2 ms. What is utilization?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04A708D-9581-4337-A687-6256A5D8ED38}" type="slidenum">
              <a:rPr lang="en-US"/>
              <a:pPr/>
              <a:t>6</a:t>
            </a:fld>
            <a:endParaRPr lang="en-US"/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990600" y="1752600"/>
          <a:ext cx="3124200" cy="685800"/>
        </p:xfrm>
        <a:graphic>
          <a:graphicData uri="http://schemas.openxmlformats.org/presentationml/2006/ole">
            <p:oleObj spid="_x0000_s2050" name="Equation" r:id="rId4" imgW="1015920" imgH="228600" progId="Equation.3">
              <p:embed/>
            </p:oleObj>
          </a:graphicData>
        </a:graphic>
      </p:graphicFrame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4267200" y="1447800"/>
          <a:ext cx="747713" cy="1144588"/>
        </p:xfrm>
        <a:graphic>
          <a:graphicData uri="http://schemas.openxmlformats.org/presentationml/2006/ole">
            <p:oleObj spid="_x0000_s2051" name="Equation" r:id="rId5" imgW="164880" imgH="253800" progId="Equation.3">
              <p:embed/>
            </p:oleObj>
          </a:graphicData>
        </a:graphic>
      </p:graphicFrame>
      <p:graphicFrame>
        <p:nvGraphicFramePr>
          <p:cNvPr id="6" name="Object 4"/>
          <p:cNvGraphicFramePr>
            <a:graphicFrameLocks noChangeAspect="1"/>
          </p:cNvGraphicFramePr>
          <p:nvPr/>
        </p:nvGraphicFramePr>
        <p:xfrm>
          <a:off x="3616325" y="2686050"/>
          <a:ext cx="1897063" cy="1258888"/>
        </p:xfrm>
        <a:graphic>
          <a:graphicData uri="http://schemas.openxmlformats.org/presentationml/2006/ole">
            <p:oleObj spid="_x0000_s2052" name="Equation" r:id="rId6" imgW="419040" imgH="279360" progId="Equation.3">
              <p:embed/>
            </p:oleObj>
          </a:graphicData>
        </a:graphic>
      </p:graphicFrame>
      <p:graphicFrame>
        <p:nvGraphicFramePr>
          <p:cNvPr id="7" name="Object 5"/>
          <p:cNvGraphicFramePr>
            <a:graphicFrameLocks noChangeAspect="1"/>
          </p:cNvGraphicFramePr>
          <p:nvPr/>
        </p:nvGraphicFramePr>
        <p:xfrm>
          <a:off x="3629025" y="4152900"/>
          <a:ext cx="1781175" cy="939800"/>
        </p:xfrm>
        <a:graphic>
          <a:graphicData uri="http://schemas.openxmlformats.org/presentationml/2006/ole">
            <p:oleObj spid="_x0000_s2053" name="Equation" r:id="rId7" imgW="43164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Forced Flow Law</a:t>
            </a:r>
          </a:p>
        </p:txBody>
      </p:sp>
      <p:sp>
        <p:nvSpPr>
          <p:cNvPr id="30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Assume each request visits device i Vi times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186BCA0-EDC1-4AB2-8203-7BEC57392EBA}" type="slidenum">
              <a:rPr lang="en-US"/>
              <a:pPr/>
              <a:t>7</a:t>
            </a:fld>
            <a:endParaRPr lang="en-US"/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1524000" y="2895600"/>
          <a:ext cx="3243263" cy="685800"/>
        </p:xfrm>
        <a:graphic>
          <a:graphicData uri="http://schemas.openxmlformats.org/presentationml/2006/ole">
            <p:oleObj spid="_x0000_s3074" name="Equation" r:id="rId4" imgW="1079280" imgH="228600" progId="Equation.3">
              <p:embed/>
            </p:oleObj>
          </a:graphicData>
        </a:graphic>
      </p:graphicFrame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4700588" y="2590800"/>
          <a:ext cx="747712" cy="1144588"/>
        </p:xfrm>
        <a:graphic>
          <a:graphicData uri="http://schemas.openxmlformats.org/presentationml/2006/ole">
            <p:oleObj spid="_x0000_s3075" name="Equation" r:id="rId5" imgW="164880" imgH="253800" progId="Equation.3">
              <p:embed/>
            </p:oleObj>
          </a:graphicData>
        </a:graphic>
      </p:graphicFrame>
      <p:graphicFrame>
        <p:nvGraphicFramePr>
          <p:cNvPr id="6" name="Object 4"/>
          <p:cNvGraphicFramePr>
            <a:graphicFrameLocks noChangeAspect="1"/>
          </p:cNvGraphicFramePr>
          <p:nvPr/>
        </p:nvGraphicFramePr>
        <p:xfrm>
          <a:off x="4016375" y="3829050"/>
          <a:ext cx="2012950" cy="1258888"/>
        </p:xfrm>
        <a:graphic>
          <a:graphicData uri="http://schemas.openxmlformats.org/presentationml/2006/ole">
            <p:oleObj spid="_x0000_s3076" name="Equation" r:id="rId6" imgW="444240" imgH="279360" progId="Equation.3">
              <p:embed/>
            </p:oleObj>
          </a:graphicData>
        </a:graphic>
      </p:graphicFrame>
      <p:graphicFrame>
        <p:nvGraphicFramePr>
          <p:cNvPr id="7" name="Object 5"/>
          <p:cNvGraphicFramePr>
            <a:graphicFrameLocks noChangeAspect="1"/>
          </p:cNvGraphicFramePr>
          <p:nvPr/>
        </p:nvGraphicFramePr>
        <p:xfrm>
          <a:off x="4124325" y="5219700"/>
          <a:ext cx="1839913" cy="1030288"/>
        </p:xfrm>
        <a:graphic>
          <a:graphicData uri="http://schemas.openxmlformats.org/presentationml/2006/ole">
            <p:oleObj spid="_x0000_s3077" name="Equation" r:id="rId7" imgW="40608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Bottleneck Device</a:t>
            </a:r>
          </a:p>
        </p:txBody>
      </p:sp>
      <p:sp>
        <p:nvSpPr>
          <p:cNvPr id="4103" name="Content Placeholder 2"/>
          <p:cNvSpPr>
            <a:spLocks noGrp="1"/>
          </p:cNvSpPr>
          <p:nvPr>
            <p:ph idx="1"/>
          </p:nvPr>
        </p:nvSpPr>
        <p:spPr>
          <a:xfrm>
            <a:off x="533400" y="4800600"/>
            <a:ext cx="7772400" cy="1447800"/>
          </a:xfrm>
        </p:spPr>
        <p:txBody>
          <a:bodyPr/>
          <a:lstStyle/>
          <a:p>
            <a:r>
              <a:rPr lang="en-US" sz="2400" smtClean="0"/>
              <a:t>Define Di = Vi Si as the total demand of a request on device i</a:t>
            </a:r>
          </a:p>
          <a:p>
            <a:r>
              <a:rPr lang="en-US" sz="2400" smtClean="0"/>
              <a:t>The device with the highest Di has the highest utilization, and thus is called the </a:t>
            </a:r>
            <a:r>
              <a:rPr lang="en-US" sz="2400" smtClean="0">
                <a:solidFill>
                  <a:srgbClr val="FF0000"/>
                </a:solidFill>
              </a:rPr>
              <a:t>bottleneck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AB16FD7-9695-4A37-AF97-67C1BD1A1F95}" type="slidenum">
              <a:rPr lang="en-US"/>
              <a:pPr/>
              <a:t>8</a:t>
            </a:fld>
            <a:endParaRPr lang="en-US"/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990600" y="1752600"/>
          <a:ext cx="3124200" cy="685800"/>
        </p:xfrm>
        <a:graphic>
          <a:graphicData uri="http://schemas.openxmlformats.org/presentationml/2006/ole">
            <p:oleObj spid="_x0000_s4098" name="Equation" r:id="rId4" imgW="1015920" imgH="228600" progId="Equation.3">
              <p:embed/>
            </p:oleObj>
          </a:graphicData>
        </a:graphic>
      </p:graphicFrame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4343400" y="1651000"/>
          <a:ext cx="1309688" cy="939800"/>
        </p:xfrm>
        <a:graphic>
          <a:graphicData uri="http://schemas.openxmlformats.org/presentationml/2006/ole">
            <p:oleObj spid="_x0000_s4099" name="Equation" r:id="rId5" imgW="317160" imgH="228600" progId="Equation.3">
              <p:embed/>
            </p:oleObj>
          </a:graphicData>
        </a:graphic>
      </p:graphicFrame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4003675" y="2667000"/>
          <a:ext cx="1990725" cy="939800"/>
        </p:xfrm>
        <a:graphic>
          <a:graphicData uri="http://schemas.openxmlformats.org/presentationml/2006/ole">
            <p:oleObj spid="_x0000_s4100" name="Equation" r:id="rId6" imgW="482400" imgH="228600" progId="Equation.3">
              <p:embed/>
            </p:oleObj>
          </a:graphicData>
        </a:graphic>
      </p:graphicFrame>
      <p:graphicFrame>
        <p:nvGraphicFramePr>
          <p:cNvPr id="5" name="Object 5"/>
          <p:cNvGraphicFramePr>
            <a:graphicFrameLocks noChangeAspect="1"/>
          </p:cNvGraphicFramePr>
          <p:nvPr/>
        </p:nvGraphicFramePr>
        <p:xfrm>
          <a:off x="3976688" y="3657600"/>
          <a:ext cx="2095500" cy="939800"/>
        </p:xfrm>
        <a:graphic>
          <a:graphicData uri="http://schemas.openxmlformats.org/presentationml/2006/ole">
            <p:oleObj spid="_x0000_s4101" name="Equation" r:id="rId7" imgW="50796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smtClean="0"/>
              <a:t>Bottleneck vs System Throughput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5B55EAE-CF6D-4D68-BCD7-CDF380130EC2}" type="slidenum">
              <a:rPr lang="en-US"/>
              <a:pPr/>
              <a:t>9</a:t>
            </a:fld>
            <a:endParaRPr lang="en-US"/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1524000" y="2057400"/>
          <a:ext cx="4953000" cy="685800"/>
        </p:xfrm>
        <a:graphic>
          <a:graphicData uri="http://schemas.openxmlformats.org/presentationml/2006/ole">
            <p:oleObj spid="_x0000_s5122" name="Equation" r:id="rId4" imgW="1600200" imgH="228600" progId="Equation.3">
              <p:embed/>
            </p:oleObj>
          </a:graphicData>
        </a:graphic>
      </p:graphicFrame>
      <p:graphicFrame>
        <p:nvGraphicFramePr>
          <p:cNvPr id="2" name="Object 5"/>
          <p:cNvGraphicFramePr>
            <a:graphicFrameLocks noChangeAspect="1"/>
          </p:cNvGraphicFramePr>
          <p:nvPr/>
        </p:nvGraphicFramePr>
        <p:xfrm>
          <a:off x="3451225" y="3886200"/>
          <a:ext cx="1611313" cy="762000"/>
        </p:xfrm>
        <a:graphic>
          <a:graphicData uri="http://schemas.openxmlformats.org/presentationml/2006/ole">
            <p:oleObj spid="_x0000_s5123" name="Equation" r:id="rId5" imgW="545760" imgH="253800" progId="Equation.3">
              <p:embed/>
            </p:oleObj>
          </a:graphicData>
        </a:graphic>
      </p:graphicFrame>
      <p:graphicFrame>
        <p:nvGraphicFramePr>
          <p:cNvPr id="3" name="Object 6"/>
          <p:cNvGraphicFramePr>
            <a:graphicFrameLocks noChangeAspect="1"/>
          </p:cNvGraphicFramePr>
          <p:nvPr/>
        </p:nvGraphicFramePr>
        <p:xfrm>
          <a:off x="2790825" y="3962400"/>
          <a:ext cx="561975" cy="457200"/>
        </p:xfrm>
        <a:graphic>
          <a:graphicData uri="http://schemas.openxmlformats.org/presentationml/2006/ole">
            <p:oleObj spid="_x0000_s5124" name="Equation" r:id="rId6" imgW="190440" imgH="1522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1717</Words>
  <Application>Microsoft Office PowerPoint</Application>
  <PresentationFormat>On-screen Show (4:3)</PresentationFormat>
  <Paragraphs>459</Paragraphs>
  <Slides>32</Slides>
  <Notes>31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4" baseType="lpstr">
      <vt:lpstr>Office Theme</vt:lpstr>
      <vt:lpstr>Microsoft Equation 3.0</vt:lpstr>
      <vt:lpstr>Operational Analysis</vt:lpstr>
      <vt:lpstr>Operational Analysis</vt:lpstr>
      <vt:lpstr>Under the Hood (An example FSM)</vt:lpstr>
      <vt:lpstr>Operational Analysis: Resource Demand of a Request</vt:lpstr>
      <vt:lpstr>Operational Quantities</vt:lpstr>
      <vt:lpstr>Utilization Law</vt:lpstr>
      <vt:lpstr>Forced Flow Law</vt:lpstr>
      <vt:lpstr>Bottleneck Device</vt:lpstr>
      <vt:lpstr>Bottleneck vs System Throughput</vt:lpstr>
      <vt:lpstr>Example 1</vt:lpstr>
      <vt:lpstr>Example 1 (cont.)</vt:lpstr>
      <vt:lpstr>Example 1 (cont.)</vt:lpstr>
      <vt:lpstr>Background: Little’s Law (1961)</vt:lpstr>
      <vt:lpstr>Little’s Law</vt:lpstr>
      <vt:lpstr>Deriving Relationship Between R, U, and S</vt:lpstr>
      <vt:lpstr>Example 2</vt:lpstr>
      <vt:lpstr>Interactive Response Time Law</vt:lpstr>
      <vt:lpstr>Interactive Response Time Law</vt:lpstr>
      <vt:lpstr>Bottleneck Analysis</vt:lpstr>
      <vt:lpstr>Proof</vt:lpstr>
      <vt:lpstr>In Practice: Common Bottlenecks</vt:lpstr>
      <vt:lpstr>Summary: Story So Far</vt:lpstr>
      <vt:lpstr>Summary: Architecture</vt:lpstr>
      <vt:lpstr>Beyond Class: Complete Java Concurrency Framework</vt:lpstr>
      <vt:lpstr>Beyond Class: Design Patterns</vt:lpstr>
      <vt:lpstr>Backup Slides</vt:lpstr>
      <vt:lpstr>Asynchronous Multi-Process Event Driven (AMPED)</vt:lpstr>
      <vt:lpstr>Should You Abandon Threads?</vt:lpstr>
      <vt:lpstr>Another view</vt:lpstr>
      <vt:lpstr>Control Flow</vt:lpstr>
      <vt:lpstr>Exceptions</vt:lpstr>
      <vt:lpstr>State Management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Operational Analysis</dc:title>
  <dc:creator>grewe</dc:creator>
  <cp:lastModifiedBy>grewe</cp:lastModifiedBy>
  <cp:revision>1</cp:revision>
  <dcterms:created xsi:type="dcterms:W3CDTF">2011-03-23T20:43:35Z</dcterms:created>
  <dcterms:modified xsi:type="dcterms:W3CDTF">2011-03-23T20:44:10Z</dcterms:modified>
</cp:coreProperties>
</file>