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9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0" r:id="rId23"/>
    <p:sldId id="279" r:id="rId24"/>
    <p:sldId id="281" r:id="rId25"/>
    <p:sldId id="282" r:id="rId26"/>
    <p:sldId id="283" r:id="rId27"/>
    <p:sldId id="284" r:id="rId28"/>
    <p:sldId id="285" r:id="rId29"/>
    <p:sldId id="286" r:id="rId30"/>
    <p:sldId id="287" r:id="rId31"/>
    <p:sldId id="288" r:id="rId32"/>
    <p:sldId id="289"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3948" autoAdjust="0"/>
  </p:normalViewPr>
  <p:slideViewPr>
    <p:cSldViewPr>
      <p:cViewPr>
        <p:scale>
          <a:sx n="70" d="100"/>
          <a:sy n="70" d="100"/>
        </p:scale>
        <p:origin x="921" y="32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1A053-5505-430B-9A9F-2307E2D69D21}" type="datetimeFigureOut">
              <a:rPr lang="en-US" smtClean="0"/>
              <a:t>1/16/2026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BE623-2EBB-4704-8E9E-564D009427D8}" type="slidenum">
              <a:rPr lang="en-US" smtClean="0"/>
              <a:t>‹#›</a:t>
            </a:fld>
            <a:endParaRPr lang="en-US"/>
          </a:p>
        </p:txBody>
      </p:sp>
    </p:spTree>
    <p:extLst>
      <p:ext uri="{BB962C8B-B14F-4D97-AF65-F5344CB8AC3E}">
        <p14:creationId xmlns:p14="http://schemas.microsoft.com/office/powerpoint/2010/main" val="410701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lstStyle/>
          <a:p>
            <a:endParaRPr lang="en-US"/>
          </a:p>
        </p:txBody>
      </p:sp>
      <p:sp>
        <p:nvSpPr>
          <p:cNvPr id="69636"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C9BCA17A-94BA-4BD0-9657-BAF2DB8D55F5}" type="slidenum">
              <a:rPr lang="en-US"/>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p:spPr>
        <p:txBody>
          <a:bodyPr/>
          <a:lstStyle/>
          <a:p>
            <a:endParaRPr lang="en-US"/>
          </a:p>
        </p:txBody>
      </p:sp>
      <p:sp>
        <p:nvSpPr>
          <p:cNvPr id="71684"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B1CB6C52-B98F-4E60-A629-F7A0771A912F}"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endParaRPr lang="en-US"/>
          </a:p>
        </p:txBody>
      </p:sp>
      <p:sp>
        <p:nvSpPr>
          <p:cNvPr id="77828"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6DC8F4D7-3EDA-44A2-A78A-94BD800042AF}" type="slidenum">
              <a:rPr lang="en-US"/>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endParaRPr lang="en-US"/>
          </a:p>
        </p:txBody>
      </p:sp>
      <p:sp>
        <p:nvSpPr>
          <p:cNvPr id="78852"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B3263BC1-6513-4E2C-B5E2-3C44EA1C14E6}"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p:spPr>
        <p:txBody>
          <a:bodyPr/>
          <a:lstStyle/>
          <a:p>
            <a:endParaRPr lang="en-US"/>
          </a:p>
        </p:txBody>
      </p:sp>
      <p:sp>
        <p:nvSpPr>
          <p:cNvPr id="63492"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35D6193B-782F-461E-AB47-12367C709826}"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endParaRPr lang="en-US"/>
          </a:p>
        </p:txBody>
      </p:sp>
      <p:sp>
        <p:nvSpPr>
          <p:cNvPr id="64516"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58352B64-FEC7-4257-8957-F652D9808CE7}"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E7616-2042-4737-B181-347F9788EC6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E7616-2042-4737-B181-347F9788EC6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E7616-2042-4737-B181-347F9788EC6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E7616-2042-4737-B181-347F9788EC6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E7616-2042-4737-B181-347F9788EC6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E7616-2042-4737-B181-347F9788EC64}"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E7616-2042-4737-B181-347F9788EC64}" type="datetimeFigureOut">
              <a:rPr lang="en-US" smtClean="0"/>
              <a:t>1/16/2026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E7616-2042-4737-B181-347F9788EC64}" type="datetimeFigureOut">
              <a:rPr lang="en-US" smtClean="0"/>
              <a:t>1/16/2026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E7616-2042-4737-B181-347F9788EC64}" type="datetimeFigureOut">
              <a:rPr lang="en-US" smtClean="0"/>
              <a:t>1/16/2026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E7616-2042-4737-B181-347F9788EC64}"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E7616-2042-4737-B181-347F9788EC64}"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E7616-2042-4737-B181-347F9788EC64}" type="datetimeFigureOut">
              <a:rPr lang="en-US" smtClean="0"/>
              <a:t>1/16/2026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22985-46F7-403F-8A0F-0901426D12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sco.com/c/en/us/solutions/collateral/executive-perspectives/annual-internet-report/white-paper-c11-741490.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skill-lync.com/blogs/how-google-handles-over-40000-petabytes-of-data-on-a-daily-bas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googleappengine.blogspot.com/2010/08/webfilings-streamlines-sec-reporting.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loud.google.com/solutions/architecture/webap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googleappengine.blogspot.com/2012_10_01_archiv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googlecloudplatform.blogspot.com/2014_03_01_archiv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cloud.google.com/developers/articles/developing-mobile-games-on-google-app-engine-compute-engin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googlecloudplatform.blogspot.com/2014/03/google-cloud-platform-and-leanplum-help-app-developers-conduct-on-the-fly-ab-tests.htm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xplodingtopics.com/blog/countries-internet-use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image" Target="../media/image7.emf"/><Relationship Id="rId12"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usiness.at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Internet Scale Systems</a:t>
            </a:r>
            <a:endParaRPr lang="en-US" dirty="0"/>
          </a:p>
        </p:txBody>
      </p:sp>
      <p:sp>
        <p:nvSpPr>
          <p:cNvPr id="3" name="Subtitle 2"/>
          <p:cNvSpPr>
            <a:spLocks noGrp="1"/>
          </p:cNvSpPr>
          <p:nvPr>
            <p:ph type="subTitle" idx="1"/>
          </p:nvPr>
        </p:nvSpPr>
        <p:spPr/>
        <p:txBody>
          <a:bodyPr/>
          <a:lstStyle/>
          <a:p>
            <a:r>
              <a:rPr lang="en-US" dirty="0"/>
              <a:t>L. </a:t>
            </a:r>
            <a:r>
              <a:rPr lang="en-US" dirty="0" err="1"/>
              <a:t>Grewe</a:t>
            </a:r>
            <a:endParaRPr lang="en-US" dirty="0"/>
          </a:p>
        </p:txBody>
      </p:sp>
      <p:pic>
        <p:nvPicPr>
          <p:cNvPr id="1026" name="Picture 2">
            <a:extLst>
              <a:ext uri="{FF2B5EF4-FFF2-40B4-BE49-F238E27FC236}">
                <a16:creationId xmlns:a16="http://schemas.microsoft.com/office/drawing/2014/main" id="{F6638691-3E9A-9A90-6846-A991076CC7F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1625"/>
            <a:ext cx="3352800" cy="18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2660" y="82398"/>
            <a:ext cx="7772718" cy="603402"/>
          </a:xfrm>
        </p:spPr>
        <p:txBody>
          <a:bodyPr>
            <a:normAutofit fontScale="90000"/>
          </a:bodyPr>
          <a:lstStyle/>
          <a:p>
            <a:r>
              <a:rPr lang="en-US" sz="3600" dirty="0"/>
              <a:t>Traffic</a:t>
            </a:r>
          </a:p>
        </p:txBody>
      </p:sp>
      <p:sp>
        <p:nvSpPr>
          <p:cNvPr id="14339" name="Slide Number Placeholder 3"/>
          <p:cNvSpPr>
            <a:spLocks noGrp="1"/>
          </p:cNvSpPr>
          <p:nvPr>
            <p:ph type="sldNum" sz="quarter" idx="12"/>
          </p:nvPr>
        </p:nvSpPr>
        <p:spPr>
          <a:noFill/>
        </p:spPr>
        <p:txBody>
          <a:bodyPr/>
          <a:lstStyle/>
          <a:p>
            <a:fld id="{A3D0801D-E284-4F2F-9072-11723578F15D}" type="slidenum">
              <a:rPr lang="en-US"/>
              <a:pPr/>
              <a:t>10</a:t>
            </a:fld>
            <a:endParaRPr lang="en-US"/>
          </a:p>
        </p:txBody>
      </p:sp>
      <p:sp>
        <p:nvSpPr>
          <p:cNvPr id="15364" name="Rectangle 5"/>
          <p:cNvSpPr>
            <a:spLocks noChangeArrowheads="1"/>
          </p:cNvSpPr>
          <p:nvPr/>
        </p:nvSpPr>
        <p:spPr bwMode="auto">
          <a:xfrm>
            <a:off x="-28535" y="6319248"/>
            <a:ext cx="8136145" cy="338397"/>
          </a:xfrm>
          <a:prstGeom prst="rect">
            <a:avLst/>
          </a:prstGeom>
          <a:noFill/>
          <a:ln w="9525">
            <a:noFill/>
            <a:miter lim="800000"/>
            <a:headEnd/>
            <a:tailEnd/>
          </a:ln>
        </p:spPr>
        <p:txBody>
          <a:bodyPr wrap="none" lIns="91285" tIns="45642" rIns="91285" bIns="45642">
            <a:spAutoFit/>
          </a:bodyPr>
          <a:lstStyle/>
          <a:p>
            <a:r>
              <a:rPr lang="en-US" sz="1600" dirty="0" err="1"/>
              <a:t>Source:https</a:t>
            </a:r>
            <a:r>
              <a:rPr lang="en-US" sz="1600" dirty="0"/>
              <a:t>://datareportal.com/reports/digital-2024-deep-dive-the-state-of-internet-adoption</a:t>
            </a:r>
          </a:p>
        </p:txBody>
      </p:sp>
      <p:pic>
        <p:nvPicPr>
          <p:cNvPr id="3074" name="Picture 2" descr="“Bar chart titled Internet Use Timeline showing global growth in the number of individuals using the Internet from 1990 to January 2024. The chart illustrates a steady increase from a very small user base in the early 1990s to over five billion users by 2024, highlighting the rapid acceleration of Internet adoption worldwide over time.”">
            <a:extLst>
              <a:ext uri="{FF2B5EF4-FFF2-40B4-BE49-F238E27FC236}">
                <a16:creationId xmlns:a16="http://schemas.microsoft.com/office/drawing/2014/main" id="{EAF59D7D-4DD5-A746-D66C-B3556929F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0" y="152400"/>
            <a:ext cx="8229600" cy="334962"/>
          </a:xfrm>
        </p:spPr>
        <p:txBody>
          <a:bodyPr>
            <a:normAutofit fontScale="90000"/>
          </a:bodyPr>
          <a:lstStyle/>
          <a:p>
            <a:r>
              <a:rPr lang="en-US" dirty="0"/>
              <a:t>Where from?</a:t>
            </a:r>
          </a:p>
        </p:txBody>
      </p:sp>
      <p:sp>
        <p:nvSpPr>
          <p:cNvPr id="16387" name="Slide Number Placeholder 3"/>
          <p:cNvSpPr>
            <a:spLocks noGrp="1"/>
          </p:cNvSpPr>
          <p:nvPr>
            <p:ph type="sldNum" sz="quarter" idx="12"/>
          </p:nvPr>
        </p:nvSpPr>
        <p:spPr>
          <a:noFill/>
        </p:spPr>
        <p:txBody>
          <a:bodyPr/>
          <a:lstStyle/>
          <a:p>
            <a:fld id="{F62205E2-710B-4C8F-B5F0-AEC87665A763}" type="slidenum">
              <a:rPr lang="en-US"/>
              <a:pPr/>
              <a:t>11</a:t>
            </a:fld>
            <a:endParaRPr lang="en-US"/>
          </a:p>
        </p:txBody>
      </p:sp>
      <p:sp>
        <p:nvSpPr>
          <p:cNvPr id="7" name="Rectangle 6"/>
          <p:cNvSpPr/>
          <p:nvPr/>
        </p:nvSpPr>
        <p:spPr>
          <a:xfrm>
            <a:off x="6761297" y="6015012"/>
            <a:ext cx="1896360" cy="830839"/>
          </a:xfrm>
          <a:prstGeom prst="rect">
            <a:avLst/>
          </a:prstGeom>
        </p:spPr>
        <p:txBody>
          <a:bodyPr wrap="none" lIns="91285" tIns="45642" rIns="91285" bIns="45642">
            <a:spAutoFit/>
          </a:bodyPr>
          <a:lstStyle/>
          <a:p>
            <a:pPr algn="l"/>
            <a:r>
              <a:rPr lang="en-US" sz="2400" dirty="0">
                <a:solidFill>
                  <a:srgbClr val="000000"/>
                </a:solidFill>
                <a:latin typeface="Comic Sans MS" pitchFamily="66" charset="0"/>
                <a:hlinkClick r:id="rId3"/>
              </a:rPr>
              <a:t>Cisco -2023</a:t>
            </a:r>
          </a:p>
          <a:p>
            <a:pPr algn="l"/>
            <a:r>
              <a:rPr lang="en-US" sz="2400" dirty="0">
                <a:solidFill>
                  <a:srgbClr val="000000"/>
                </a:solidFill>
                <a:latin typeface="Comic Sans MS" pitchFamily="66" charset="0"/>
                <a:hlinkClick r:id="rId3"/>
              </a:rPr>
              <a:t>report</a:t>
            </a:r>
            <a:endParaRPr lang="en-US" dirty="0"/>
          </a:p>
        </p:txBody>
      </p:sp>
      <p:pic>
        <p:nvPicPr>
          <p:cNvPr id="4098" name="Picture 2" descr="Global device and connection growth.  “Stacked bar chart titled Where from? showing growth in the number of connected devices by category from 2018 to 2023. The chart illustrates an overall increase to roughly 30 billion devices, with machine-to-machine (M2M) connections and smartphones making up the largest and fastest-growing shares, alongside smaller contributions from non-smartphones, TVs, PCs, tablets, and other devices.">
            <a:extLst>
              <a:ext uri="{FF2B5EF4-FFF2-40B4-BE49-F238E27FC236}">
                <a16:creationId xmlns:a16="http://schemas.microsoft.com/office/drawing/2014/main" id="{B3EC1D92-AA88-A4B3-0966-FF94B07A5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12" y="1600200"/>
            <a:ext cx="8517988" cy="329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411162"/>
          </a:xfrm>
        </p:spPr>
        <p:txBody>
          <a:bodyPr>
            <a:normAutofit fontScale="90000"/>
          </a:bodyPr>
          <a:lstStyle/>
          <a:p>
            <a:r>
              <a:rPr lang="en-US" dirty="0"/>
              <a:t>How Much Data?</a:t>
            </a:r>
          </a:p>
        </p:txBody>
      </p:sp>
      <p:sp>
        <p:nvSpPr>
          <p:cNvPr id="17411" name="Content Placeholder 2"/>
          <p:cNvSpPr>
            <a:spLocks noGrp="1"/>
          </p:cNvSpPr>
          <p:nvPr>
            <p:ph idx="1"/>
          </p:nvPr>
        </p:nvSpPr>
        <p:spPr>
          <a:xfrm>
            <a:off x="116783" y="990600"/>
            <a:ext cx="7772718" cy="4647531"/>
          </a:xfrm>
        </p:spPr>
        <p:txBody>
          <a:bodyPr/>
          <a:lstStyle/>
          <a:p>
            <a:r>
              <a:rPr lang="en-US" sz="2000" dirty="0">
                <a:hlinkClick r:id="rId3"/>
              </a:rPr>
              <a:t>2023 </a:t>
            </a:r>
            <a:r>
              <a:rPr lang="en-US" sz="2000" dirty="0"/>
              <a:t>– Google handles 40,000 Petabytes Of Data On A Daily Basis</a:t>
            </a:r>
          </a:p>
        </p:txBody>
      </p:sp>
      <p:grpSp>
        <p:nvGrpSpPr>
          <p:cNvPr id="4" name="Group 3" descr="Bill Gates in past (1980s) saying 640K ought to be enough for anybody.">
            <a:extLst>
              <a:ext uri="{FF2B5EF4-FFF2-40B4-BE49-F238E27FC236}">
                <a16:creationId xmlns:a16="http://schemas.microsoft.com/office/drawing/2014/main" id="{5998DE2C-591A-963C-DD59-B51C8BCE1CB6}"/>
              </a:ext>
            </a:extLst>
          </p:cNvPr>
          <p:cNvGrpSpPr/>
          <p:nvPr/>
        </p:nvGrpSpPr>
        <p:grpSpPr>
          <a:xfrm>
            <a:off x="-10886" y="4038600"/>
            <a:ext cx="4887580" cy="2266157"/>
            <a:chOff x="-10886" y="4038600"/>
            <a:chExt cx="4887580" cy="2266157"/>
          </a:xfrm>
        </p:grpSpPr>
        <p:pic>
          <p:nvPicPr>
            <p:cNvPr id="8196" name="Picture 5" descr="bill_gates_01.jpg"/>
            <p:cNvPicPr>
              <a:picLocks noChangeAspect="1"/>
            </p:cNvPicPr>
            <p:nvPr/>
          </p:nvPicPr>
          <p:blipFill>
            <a:blip r:embed="rId4" cstate="print"/>
            <a:srcRect/>
            <a:stretch>
              <a:fillRect/>
            </a:stretch>
          </p:blipFill>
          <p:spPr bwMode="auto">
            <a:xfrm>
              <a:off x="-10886" y="4228976"/>
              <a:ext cx="3140475" cy="2075781"/>
            </a:xfrm>
            <a:prstGeom prst="rect">
              <a:avLst/>
            </a:prstGeom>
            <a:noFill/>
            <a:ln w="9525">
              <a:noFill/>
              <a:miter lim="800000"/>
              <a:headEnd/>
              <a:tailEnd/>
            </a:ln>
          </p:spPr>
        </p:pic>
        <p:sp>
          <p:nvSpPr>
            <p:cNvPr id="7" name="Rounded Rectangular Callout 4"/>
            <p:cNvSpPr>
              <a:spLocks noChangeArrowheads="1"/>
            </p:cNvSpPr>
            <p:nvPr/>
          </p:nvSpPr>
          <p:spPr bwMode="auto">
            <a:xfrm>
              <a:off x="2514600" y="4038600"/>
              <a:ext cx="2362094" cy="990353"/>
            </a:xfrm>
            <a:prstGeom prst="wedgeRoundRectCallout">
              <a:avLst>
                <a:gd name="adj1" fmla="val -76861"/>
                <a:gd name="adj2" fmla="val 55972"/>
                <a:gd name="adj3" fmla="val 16667"/>
              </a:avLst>
            </a:prstGeom>
            <a:solidFill>
              <a:schemeClr val="accent1">
                <a:lumMod val="75000"/>
              </a:schemeClr>
            </a:solidFill>
            <a:ln w="9525" algn="ctr">
              <a:solidFill>
                <a:schemeClr val="bg2"/>
              </a:solidFill>
              <a:round/>
              <a:headEnd/>
              <a:tailEnd/>
            </a:ln>
          </p:spPr>
          <p:txBody>
            <a:bodyPr lIns="91420" tIns="45712" rIns="91420" bIns="45712" anchor="ctr"/>
            <a:lstStyle/>
            <a:p>
              <a:pPr>
                <a:defRPr/>
              </a:pPr>
              <a:r>
                <a:rPr lang="en-US" sz="1600" dirty="0">
                  <a:solidFill>
                    <a:srgbClr val="FFC000"/>
                  </a:solidFill>
                </a:rPr>
                <a:t>640K ought to be enough for anybody.</a:t>
              </a:r>
            </a:p>
          </p:txBody>
        </p:sp>
      </p:grpSp>
      <p:sp>
        <p:nvSpPr>
          <p:cNvPr id="6" name="Rectangle 5"/>
          <p:cNvSpPr/>
          <p:nvPr/>
        </p:nvSpPr>
        <p:spPr>
          <a:xfrm>
            <a:off x="2847414" y="5411612"/>
            <a:ext cx="2300267" cy="828728"/>
          </a:xfrm>
          <a:prstGeom prst="rect">
            <a:avLst/>
          </a:prstGeom>
          <a:solidFill>
            <a:srgbClr val="FFC000"/>
          </a:solidFill>
        </p:spPr>
        <p:txBody>
          <a:bodyPr wrap="none" lIns="91285" tIns="45642" rIns="91285" bIns="45642">
            <a:spAutoFit/>
          </a:bodyPr>
          <a:lstStyle/>
          <a:p>
            <a:pPr algn="l"/>
            <a:r>
              <a:rPr lang="en-US" sz="2400" dirty="0">
                <a:solidFill>
                  <a:srgbClr val="000000"/>
                </a:solidFill>
                <a:latin typeface="Comic Sans MS" pitchFamily="66" charset="0"/>
              </a:rPr>
              <a:t>1 PB = 1000 TB</a:t>
            </a:r>
          </a:p>
          <a:p>
            <a:pPr algn="l"/>
            <a:r>
              <a:rPr lang="en-US" sz="2400" dirty="0">
                <a:solidFill>
                  <a:srgbClr val="000000"/>
                </a:solidFill>
                <a:latin typeface="Comic Sans MS" pitchFamily="66" charset="0"/>
              </a:rPr>
              <a:t>1EB = 1000 PB</a:t>
            </a:r>
            <a:endParaRPr lang="en-US" dirty="0"/>
          </a:p>
        </p:txBody>
      </p:sp>
      <p:pic>
        <p:nvPicPr>
          <p:cNvPr id="6147" name="Picture 3" descr="states that in 2023 Google handles about 40,000 petabytes of data per day and includes a table of byte multiples from kilobytes to yottabytes, along with notes that 1 petabyte equals 1,000 terabytes and 1 exabyte equals 1,000 petabytes, illustrating how large modern data volumes are.”"/>
          <p:cNvPicPr>
            <a:picLocks noChangeAspect="1" noChangeArrowheads="1"/>
          </p:cNvPicPr>
          <p:nvPr/>
        </p:nvPicPr>
        <p:blipFill>
          <a:blip r:embed="rId5" cstate="print"/>
          <a:srcRect l="75000" t="46883" r="2500" b="15714"/>
          <a:stretch>
            <a:fillRect/>
          </a:stretch>
        </p:blipFill>
        <p:spPr bwMode="auto">
          <a:xfrm>
            <a:off x="5029200" y="2819400"/>
            <a:ext cx="4114800" cy="411480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Processing Examples</a:t>
            </a:r>
          </a:p>
        </p:txBody>
      </p:sp>
      <p:sp>
        <p:nvSpPr>
          <p:cNvPr id="17411" name="Content Placeholder 2"/>
          <p:cNvSpPr>
            <a:spLocks noGrp="1"/>
          </p:cNvSpPr>
          <p:nvPr>
            <p:ph idx="1"/>
          </p:nvPr>
        </p:nvSpPr>
        <p:spPr/>
        <p:txBody>
          <a:bodyPr/>
          <a:lstStyle/>
          <a:p>
            <a:r>
              <a:rPr lang="en-US"/>
              <a:t>Crawling, indexing, searching, mining the Web</a:t>
            </a:r>
          </a:p>
          <a:p>
            <a:r>
              <a:rPr lang="en-US"/>
              <a:t>Ecommerce transactions</a:t>
            </a:r>
          </a:p>
          <a:p>
            <a:r>
              <a:rPr lang="en-US"/>
              <a:t>Software as service</a:t>
            </a:r>
          </a:p>
          <a:p>
            <a:r>
              <a:rPr lang="en-US"/>
              <a:t>…</a:t>
            </a:r>
          </a:p>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Large Data Centers</a:t>
            </a:r>
          </a:p>
        </p:txBody>
      </p:sp>
      <p:sp>
        <p:nvSpPr>
          <p:cNvPr id="21507" name="Content Placeholder 2" descr="A network diagram shows multiple data centers connected through ISP backbones to users with labeled latency values, supporting the idea of scaling out across distributed facilities rather than scaling up a single system."/>
          <p:cNvSpPr>
            <a:spLocks noGrp="1"/>
          </p:cNvSpPr>
          <p:nvPr>
            <p:ph idx="1"/>
          </p:nvPr>
        </p:nvSpPr>
        <p:spPr/>
        <p:txBody>
          <a:bodyPr/>
          <a:lstStyle/>
          <a:p>
            <a:r>
              <a:rPr lang="en-US" sz="2000" dirty="0"/>
              <a:t>One idea/ trend: </a:t>
            </a:r>
            <a:r>
              <a:rPr lang="en-US" sz="2000" u="sng" dirty="0"/>
              <a:t>centralization of computing resources in large data centers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Necessary ingredients: space +?</a:t>
            </a:r>
          </a:p>
          <a:p>
            <a:pPr lvl="1"/>
            <a:r>
              <a:rPr lang="en-US" sz="1800" dirty="0"/>
              <a:t>What do Oregon, Iceland, and abandoned mines have in common?</a:t>
            </a:r>
          </a:p>
          <a:p>
            <a:r>
              <a:rPr lang="en-US" sz="2000" dirty="0"/>
              <a:t>Major design point: scale out, not scale up</a:t>
            </a:r>
          </a:p>
        </p:txBody>
      </p:sp>
      <p:sp>
        <p:nvSpPr>
          <p:cNvPr id="21508" name="Slide Number Placeholder 3"/>
          <p:cNvSpPr>
            <a:spLocks noGrp="1"/>
          </p:cNvSpPr>
          <p:nvPr>
            <p:ph type="sldNum" sz="quarter" idx="12"/>
          </p:nvPr>
        </p:nvSpPr>
        <p:spPr>
          <a:noFill/>
        </p:spPr>
        <p:txBody>
          <a:bodyPr/>
          <a:lstStyle/>
          <a:p>
            <a:fld id="{0F1F393C-20E3-4918-8226-829F5076C5AF}" type="slidenum">
              <a:rPr lang="en-US"/>
              <a:pPr/>
              <a:t>14</a:t>
            </a:fld>
            <a:endParaRPr lang="en-US"/>
          </a:p>
        </p:txBody>
      </p:sp>
      <p:pic>
        <p:nvPicPr>
          <p:cNvPr id="21509" name="Picture 5"/>
          <p:cNvPicPr>
            <a:picLocks noChangeAspect="1" noChangeArrowheads="1"/>
          </p:cNvPicPr>
          <p:nvPr/>
        </p:nvPicPr>
        <p:blipFill>
          <a:blip r:embed="rId3" cstate="print"/>
          <a:srcRect/>
          <a:stretch>
            <a:fillRect/>
          </a:stretch>
        </p:blipFill>
        <p:spPr bwMode="auto">
          <a:xfrm>
            <a:off x="2060888" y="1983877"/>
            <a:ext cx="4185187" cy="2627210"/>
          </a:xfrm>
          <a:prstGeom prst="rect">
            <a:avLst/>
          </a:prstGeom>
          <a:noFill/>
          <a:ln w="12700">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7463584" y="6612393"/>
            <a:ext cx="1532752" cy="246205"/>
          </a:xfrm>
          <a:prstGeom prst="rect">
            <a:avLst/>
          </a:prstGeom>
          <a:noFill/>
          <a:ln w="9525">
            <a:noFill/>
            <a:miter lim="800000"/>
            <a:headEnd/>
            <a:tailEnd/>
          </a:ln>
        </p:spPr>
        <p:txBody>
          <a:bodyPr wrap="none" lIns="91420" tIns="45712" rIns="91420" bIns="45712">
            <a:spAutoFit/>
          </a:bodyPr>
          <a:lstStyle/>
          <a:p>
            <a:r>
              <a:rPr lang="en-US" sz="1000" dirty="0" err="1"/>
              <a:t>Maximilien</a:t>
            </a:r>
            <a:r>
              <a:rPr lang="en-US" sz="1000" dirty="0"/>
              <a:t> Brice, © CERN</a:t>
            </a:r>
          </a:p>
        </p:txBody>
      </p:sp>
      <p:pic>
        <p:nvPicPr>
          <p:cNvPr id="23555" name="Picture 4" descr="large computing center"/>
          <p:cNvPicPr>
            <a:picLocks noChangeAspect="1"/>
          </p:cNvPicPr>
          <p:nvPr/>
        </p:nvPicPr>
        <p:blipFill>
          <a:blip r:embed="rId3" cstate="print"/>
          <a:srcRect/>
          <a:stretch>
            <a:fillRect/>
          </a:stretch>
        </p:blipFill>
        <p:spPr bwMode="auto">
          <a:xfrm>
            <a:off x="0" y="763761"/>
            <a:ext cx="9144000" cy="5330479"/>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Evolving Computing Models</a:t>
            </a:r>
          </a:p>
        </p:txBody>
      </p:sp>
      <p:sp>
        <p:nvSpPr>
          <p:cNvPr id="25603" name="Content Placeholder 2"/>
          <p:cNvSpPr>
            <a:spLocks noGrp="1"/>
          </p:cNvSpPr>
          <p:nvPr>
            <p:ph idx="1"/>
          </p:nvPr>
        </p:nvSpPr>
        <p:spPr/>
        <p:txBody>
          <a:bodyPr>
            <a:normAutofit fontScale="92500" lnSpcReduction="20000"/>
          </a:bodyPr>
          <a:lstStyle/>
          <a:p>
            <a:r>
              <a:rPr lang="en-US" dirty="0"/>
              <a:t>Do it yourself (build your own data centers)</a:t>
            </a:r>
          </a:p>
          <a:p>
            <a:r>
              <a:rPr lang="en-US" dirty="0"/>
              <a:t>Utility computing </a:t>
            </a:r>
            <a:r>
              <a:rPr lang="en-US" dirty="0">
                <a:sym typeface="Wingdings" panose="05000000000000000000" pitchFamily="2" charset="2"/>
              </a:rPr>
              <a:t> </a:t>
            </a:r>
            <a:r>
              <a:rPr lang="en-US" dirty="0" err="1">
                <a:sym typeface="Wingdings" panose="05000000000000000000" pitchFamily="2" charset="2"/>
              </a:rPr>
              <a:t>IaaS</a:t>
            </a:r>
            <a:endParaRPr lang="en-US" dirty="0"/>
          </a:p>
          <a:p>
            <a:pPr lvl="1"/>
            <a:r>
              <a:rPr lang="en-US" dirty="0"/>
              <a:t>Why buy machines when you can rent cycles?</a:t>
            </a:r>
          </a:p>
          <a:p>
            <a:pPr lvl="1"/>
            <a:r>
              <a:rPr lang="en-US" dirty="0"/>
              <a:t>Examples: Amazon’s EC2, </a:t>
            </a:r>
            <a:r>
              <a:rPr lang="en-US" dirty="0" err="1"/>
              <a:t>GoGrid</a:t>
            </a:r>
            <a:r>
              <a:rPr lang="en-US" dirty="0"/>
              <a:t>, </a:t>
            </a:r>
            <a:r>
              <a:rPr lang="en-US" dirty="0" err="1"/>
              <a:t>AppNexus</a:t>
            </a:r>
            <a:endParaRPr lang="en-US" dirty="0"/>
          </a:p>
          <a:p>
            <a:r>
              <a:rPr lang="en-US" dirty="0"/>
              <a:t>Platform as a Service (</a:t>
            </a:r>
            <a:r>
              <a:rPr lang="en-US" dirty="0" err="1"/>
              <a:t>PaaS</a:t>
            </a:r>
            <a:r>
              <a:rPr lang="en-US" dirty="0"/>
              <a:t>)</a:t>
            </a:r>
          </a:p>
          <a:p>
            <a:pPr lvl="1"/>
            <a:r>
              <a:rPr lang="en-US" dirty="0"/>
              <a:t>Give me nice API and take care of the implementation</a:t>
            </a:r>
          </a:p>
          <a:p>
            <a:pPr lvl="1"/>
            <a:r>
              <a:rPr lang="en-US" dirty="0"/>
              <a:t>Example: Google App Engine</a:t>
            </a:r>
          </a:p>
          <a:p>
            <a:r>
              <a:rPr lang="en-US" dirty="0"/>
              <a:t>Software as a Service (SaaS)</a:t>
            </a:r>
          </a:p>
          <a:p>
            <a:pPr lvl="1"/>
            <a:r>
              <a:rPr lang="en-US" dirty="0"/>
              <a:t>Just run it for me!</a:t>
            </a:r>
          </a:p>
          <a:p>
            <a:pPr lvl="1"/>
            <a:r>
              <a:rPr lang="en-US" dirty="0"/>
              <a:t>Example: Gmail; MS Exchange; MS Office Online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8229600" cy="487362"/>
          </a:xfrm>
        </p:spPr>
        <p:txBody>
          <a:bodyPr>
            <a:normAutofit fontScale="90000"/>
          </a:bodyPr>
          <a:lstStyle/>
          <a:p>
            <a:r>
              <a:rPr lang="en-US" sz="3600" dirty="0"/>
              <a:t>Programming Architecture Matters</a:t>
            </a:r>
          </a:p>
        </p:txBody>
      </p:sp>
      <p:sp>
        <p:nvSpPr>
          <p:cNvPr id="29699" name="Content Placeholder 2"/>
          <p:cNvSpPr>
            <a:spLocks noGrp="1"/>
          </p:cNvSpPr>
          <p:nvPr>
            <p:ph idx="1"/>
          </p:nvPr>
        </p:nvSpPr>
        <p:spPr>
          <a:xfrm>
            <a:off x="381000" y="609600"/>
            <a:ext cx="8229600" cy="4525963"/>
          </a:xfrm>
        </p:spPr>
        <p:txBody>
          <a:bodyPr/>
          <a:lstStyle/>
          <a:p>
            <a:r>
              <a:rPr lang="en-US" dirty="0"/>
              <a:t>Performance vs. software extensibility</a:t>
            </a:r>
          </a:p>
        </p:txBody>
      </p:sp>
      <p:sp>
        <p:nvSpPr>
          <p:cNvPr id="29700" name="Slide Number Placeholder 3"/>
          <p:cNvSpPr>
            <a:spLocks noGrp="1"/>
          </p:cNvSpPr>
          <p:nvPr>
            <p:ph type="sldNum" sz="quarter" idx="12"/>
          </p:nvPr>
        </p:nvSpPr>
        <p:spPr>
          <a:noFill/>
        </p:spPr>
        <p:txBody>
          <a:bodyPr/>
          <a:lstStyle/>
          <a:p>
            <a:fld id="{D2142B2E-FCAF-484F-998F-80348C3C3F98}" type="slidenum">
              <a:rPr lang="en-US"/>
              <a:pPr/>
              <a:t>17</a:t>
            </a:fld>
            <a:endParaRPr lang="en-US"/>
          </a:p>
        </p:txBody>
      </p:sp>
      <p:pic>
        <p:nvPicPr>
          <p:cNvPr id="29701" name="Picture 5" descr="OLD  NUMBERS ---a performance graph comparing different web server architectures. The chart plots throughput versus number of simultaneous users, illustrating that simpler, less extensible servers achieve higher performance than more complex CGI-based architectures, highlighting the tradeoff between performance and software extensibility"/>
          <p:cNvPicPr>
            <a:picLocks noChangeAspect="1" noChangeArrowheads="1"/>
          </p:cNvPicPr>
          <p:nvPr/>
        </p:nvPicPr>
        <p:blipFill>
          <a:blip r:embed="rId3" cstate="print"/>
          <a:srcRect/>
          <a:stretch>
            <a:fillRect/>
          </a:stretch>
        </p:blipFill>
        <p:spPr bwMode="auto">
          <a:xfrm>
            <a:off x="1524000" y="1171040"/>
            <a:ext cx="5715000" cy="5712360"/>
          </a:xfrm>
          <a:prstGeom prst="rect">
            <a:avLst/>
          </a:prstGeom>
          <a:noFill/>
          <a:ln w="12700">
            <a:noFill/>
            <a:miter lim="800000"/>
            <a:headEnd/>
            <a:tailEnd/>
          </a:ln>
        </p:spPr>
      </p:pic>
      <p:sp>
        <p:nvSpPr>
          <p:cNvPr id="2" name="TextBox 1">
            <a:extLst>
              <a:ext uri="{FF2B5EF4-FFF2-40B4-BE49-F238E27FC236}">
                <a16:creationId xmlns:a16="http://schemas.microsoft.com/office/drawing/2014/main" id="{AE2B1141-2B90-DB74-7064-D1980698E8A6}"/>
              </a:ext>
            </a:extLst>
          </p:cNvPr>
          <p:cNvSpPr txBox="1"/>
          <p:nvPr/>
        </p:nvSpPr>
        <p:spPr>
          <a:xfrm>
            <a:off x="7696200" y="4724400"/>
            <a:ext cx="1480726" cy="369332"/>
          </a:xfrm>
          <a:prstGeom prst="rect">
            <a:avLst/>
          </a:prstGeom>
          <a:noFill/>
        </p:spPr>
        <p:txBody>
          <a:bodyPr wrap="none" rtlCol="0">
            <a:spAutoFit/>
          </a:bodyPr>
          <a:lstStyle/>
          <a:p>
            <a:r>
              <a:rPr lang="en-US" dirty="0"/>
              <a:t>&lt;old numbers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600" dirty="0"/>
              <a:t>Software Architecture Matters</a:t>
            </a:r>
          </a:p>
        </p:txBody>
      </p:sp>
      <p:sp>
        <p:nvSpPr>
          <p:cNvPr id="30723" name="Content Placeholder 2"/>
          <p:cNvSpPr>
            <a:spLocks noGrp="1"/>
          </p:cNvSpPr>
          <p:nvPr>
            <p:ph idx="1"/>
          </p:nvPr>
        </p:nvSpPr>
        <p:spPr/>
        <p:txBody>
          <a:bodyPr/>
          <a:lstStyle/>
          <a:p>
            <a:pPr eaLnBrk="1" hangingPunct="1"/>
            <a:r>
              <a:rPr lang="en-US" dirty="0"/>
              <a:t>It all boils down to…</a:t>
            </a:r>
          </a:p>
          <a:p>
            <a:pPr lvl="1" eaLnBrk="1" hangingPunct="1"/>
            <a:r>
              <a:rPr lang="en-US" dirty="0"/>
              <a:t>Divide-and-conquer (to the grid?)</a:t>
            </a:r>
          </a:p>
          <a:p>
            <a:pPr lvl="1" eaLnBrk="1" hangingPunct="1"/>
            <a:r>
              <a:rPr lang="en-US" dirty="0"/>
              <a:t>Throwing more hardware at the problem as the problem grows bigger</a:t>
            </a:r>
          </a:p>
          <a:p>
            <a:pPr lvl="1" eaLnBrk="1" hangingPunct="1"/>
            <a:endParaRPr lang="en-US" dirty="0"/>
          </a:p>
        </p:txBody>
      </p:sp>
      <p:sp>
        <p:nvSpPr>
          <p:cNvPr id="30724" name="Slide Number Placeholder 3"/>
          <p:cNvSpPr>
            <a:spLocks noGrp="1"/>
          </p:cNvSpPr>
          <p:nvPr>
            <p:ph type="sldNum" sz="quarter" idx="12"/>
          </p:nvPr>
        </p:nvSpPr>
        <p:spPr>
          <a:noFill/>
        </p:spPr>
        <p:txBody>
          <a:bodyPr/>
          <a:lstStyle/>
          <a:p>
            <a:fld id="{AD15BCA0-7EA2-47D7-86C0-C085C7E379B3}"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Divide and Conquer</a:t>
            </a:r>
          </a:p>
        </p:txBody>
      </p:sp>
      <p:sp>
        <p:nvSpPr>
          <p:cNvPr id="31" name="Rounded Rectangle 30"/>
          <p:cNvSpPr>
            <a:spLocks noChangeArrowheads="1"/>
          </p:cNvSpPr>
          <p:nvPr/>
        </p:nvSpPr>
        <p:spPr bwMode="auto">
          <a:xfrm>
            <a:off x="5028566" y="3429000"/>
            <a:ext cx="914718" cy="380296"/>
          </a:xfrm>
          <a:prstGeom prst="roundRect">
            <a:avLst>
              <a:gd name="adj" fmla="val 16667"/>
            </a:avLst>
          </a:prstGeom>
          <a:solidFill>
            <a:schemeClr val="accent1"/>
          </a:solidFill>
          <a:ln w="9525" algn="ctr">
            <a:solidFill>
              <a:schemeClr val="bg2"/>
            </a:solidFill>
            <a:round/>
            <a:headEnd/>
            <a:tailEnd/>
          </a:ln>
        </p:spPr>
        <p:txBody>
          <a:bodyPr lIns="91420" tIns="45712" rIns="91420" bIns="45712" anchor="ctr"/>
          <a:lstStyle/>
          <a:p>
            <a:r>
              <a:rPr lang="en-US" sz="1400" dirty="0">
                <a:solidFill>
                  <a:schemeClr val="tx2"/>
                </a:solidFill>
              </a:rPr>
              <a:t>“worker”</a:t>
            </a:r>
          </a:p>
        </p:txBody>
      </p:sp>
      <p:grpSp>
        <p:nvGrpSpPr>
          <p:cNvPr id="2" name="Group 1" descr="“Diagram titled Divide and Conquer illustrating a parallel computing pattern. A single block of work is partitioned into multiple subtasks processed by separate workers, producing intermediate results that are then combined into a final result, emphasizing the partition-and-combine approach.”">
            <a:extLst>
              <a:ext uri="{FF2B5EF4-FFF2-40B4-BE49-F238E27FC236}">
                <a16:creationId xmlns:a16="http://schemas.microsoft.com/office/drawing/2014/main" id="{BDCB91BC-8D4B-02A1-8D28-674E93E53870}"/>
              </a:ext>
            </a:extLst>
          </p:cNvPr>
          <p:cNvGrpSpPr/>
          <p:nvPr/>
        </p:nvGrpSpPr>
        <p:grpSpPr>
          <a:xfrm>
            <a:off x="1447378" y="1676470"/>
            <a:ext cx="6336436" cy="4145224"/>
            <a:chOff x="1447378" y="1676470"/>
            <a:chExt cx="6336436" cy="4145224"/>
          </a:xfrm>
        </p:grpSpPr>
        <p:sp>
          <p:nvSpPr>
            <p:cNvPr id="3" name="Rectangle 2"/>
            <p:cNvSpPr>
              <a:spLocks noChangeArrowheads="1"/>
            </p:cNvSpPr>
            <p:nvPr/>
          </p:nvSpPr>
          <p:spPr bwMode="auto">
            <a:xfrm>
              <a:off x="2057717" y="1676470"/>
              <a:ext cx="3505095" cy="380296"/>
            </a:xfrm>
            <a:prstGeom prst="rect">
              <a:avLst/>
            </a:prstGeom>
            <a:solidFill>
              <a:srgbClr val="FFCC99"/>
            </a:solidFill>
            <a:ln w="9525" algn="ctr">
              <a:solidFill>
                <a:schemeClr val="bg2"/>
              </a:solidFill>
              <a:round/>
              <a:headEnd/>
              <a:tailEnd/>
            </a:ln>
          </p:spPr>
          <p:txBody>
            <a:bodyPr lIns="91420" tIns="45712" rIns="91420" bIns="45712" anchor="ctr"/>
            <a:lstStyle/>
            <a:p>
              <a:r>
                <a:rPr lang="en-US" sz="2800" dirty="0">
                  <a:solidFill>
                    <a:srgbClr val="C00000"/>
                  </a:solidFill>
                </a:rPr>
                <a:t>“Work”</a:t>
              </a:r>
            </a:p>
          </p:txBody>
        </p:sp>
        <p:sp>
          <p:nvSpPr>
            <p:cNvPr id="4" name="Rectangle 3"/>
            <p:cNvSpPr>
              <a:spLocks noChangeArrowheads="1"/>
            </p:cNvSpPr>
            <p:nvPr/>
          </p:nvSpPr>
          <p:spPr bwMode="auto">
            <a:xfrm>
              <a:off x="1447378" y="2818943"/>
              <a:ext cx="1219094" cy="381880"/>
            </a:xfrm>
            <a:prstGeom prst="rect">
              <a:avLst/>
            </a:prstGeom>
            <a:solidFill>
              <a:srgbClr val="FFCC99"/>
            </a:solidFill>
            <a:ln w="9525" algn="ctr">
              <a:solidFill>
                <a:schemeClr val="bg2"/>
              </a:solidFill>
              <a:round/>
              <a:headEnd/>
              <a:tailEnd/>
            </a:ln>
          </p:spPr>
          <p:txBody>
            <a:bodyPr lIns="91420" tIns="45712" rIns="91420" bIns="45712" anchor="ctr"/>
            <a:lstStyle/>
            <a:p>
              <a:r>
                <a:rPr lang="en-US" sz="2400" i="1" dirty="0">
                  <a:solidFill>
                    <a:srgbClr val="C00000"/>
                  </a:solidFill>
                </a:rPr>
                <a:t>w</a:t>
              </a:r>
              <a:r>
                <a:rPr lang="en-US" sz="2400" i="1" baseline="-25000" dirty="0">
                  <a:solidFill>
                    <a:srgbClr val="C00000"/>
                  </a:solidFill>
                </a:rPr>
                <a:t>1</a:t>
              </a:r>
            </a:p>
          </p:txBody>
        </p:sp>
        <p:cxnSp>
          <p:nvCxnSpPr>
            <p:cNvPr id="8" name="Straight Arrow Connector 7"/>
            <p:cNvCxnSpPr>
              <a:cxnSpLocks noChangeShapeType="1"/>
            </p:cNvCxnSpPr>
            <p:nvPr/>
          </p:nvCxnSpPr>
          <p:spPr bwMode="auto">
            <a:xfrm rot="5400000">
              <a:off x="3503651" y="2438647"/>
              <a:ext cx="610057" cy="1586"/>
            </a:xfrm>
            <a:prstGeom prst="straightConnector1">
              <a:avLst/>
            </a:prstGeom>
            <a:noFill/>
            <a:ln w="9525" algn="ctr">
              <a:solidFill>
                <a:schemeClr val="tx1"/>
              </a:solidFill>
              <a:round/>
              <a:headEnd/>
              <a:tailEnd type="triangle" w="med" len="med"/>
            </a:ln>
          </p:spPr>
        </p:cxnSp>
        <p:cxnSp>
          <p:nvCxnSpPr>
            <p:cNvPr id="9" name="Straight Arrow Connector 8"/>
            <p:cNvCxnSpPr>
              <a:cxnSpLocks noChangeShapeType="1"/>
            </p:cNvCxnSpPr>
            <p:nvPr/>
          </p:nvCxnSpPr>
          <p:spPr bwMode="auto">
            <a:xfrm>
              <a:off x="4572000" y="2132825"/>
              <a:ext cx="762529" cy="610058"/>
            </a:xfrm>
            <a:prstGeom prst="straightConnector1">
              <a:avLst/>
            </a:prstGeom>
            <a:noFill/>
            <a:ln w="9525" algn="ctr">
              <a:solidFill>
                <a:schemeClr val="tx1"/>
              </a:solidFill>
              <a:round/>
              <a:headEnd/>
              <a:tailEnd type="triangle" w="med" len="med"/>
            </a:ln>
          </p:spPr>
        </p:cxnSp>
        <p:cxnSp>
          <p:nvCxnSpPr>
            <p:cNvPr id="12" name="Straight Arrow Connector 11"/>
            <p:cNvCxnSpPr>
              <a:cxnSpLocks noChangeShapeType="1"/>
            </p:cNvCxnSpPr>
            <p:nvPr/>
          </p:nvCxnSpPr>
          <p:spPr bwMode="auto">
            <a:xfrm flipH="1">
              <a:off x="2286000" y="2132825"/>
              <a:ext cx="762529" cy="610058"/>
            </a:xfrm>
            <a:prstGeom prst="straightConnector1">
              <a:avLst/>
            </a:prstGeom>
            <a:noFill/>
            <a:ln w="9525" algn="ctr">
              <a:solidFill>
                <a:schemeClr val="tx1"/>
              </a:solidFill>
              <a:round/>
              <a:headEnd/>
              <a:tailEnd type="triangle" w="med" len="med"/>
            </a:ln>
          </p:spPr>
        </p:cxnSp>
        <p:sp>
          <p:nvSpPr>
            <p:cNvPr id="13" name="Rectangle 12"/>
            <p:cNvSpPr>
              <a:spLocks noChangeArrowheads="1"/>
            </p:cNvSpPr>
            <p:nvPr/>
          </p:nvSpPr>
          <p:spPr bwMode="auto">
            <a:xfrm>
              <a:off x="3200718" y="2818943"/>
              <a:ext cx="1219094" cy="381880"/>
            </a:xfrm>
            <a:prstGeom prst="rect">
              <a:avLst/>
            </a:prstGeom>
            <a:solidFill>
              <a:srgbClr val="FFCC99"/>
            </a:solidFill>
            <a:ln w="9525" algn="ctr">
              <a:solidFill>
                <a:schemeClr val="bg2"/>
              </a:solidFill>
              <a:round/>
              <a:headEnd/>
              <a:tailEnd/>
            </a:ln>
          </p:spPr>
          <p:txBody>
            <a:bodyPr lIns="91420" tIns="45712" rIns="91420" bIns="45712" anchor="ctr"/>
            <a:lstStyle/>
            <a:p>
              <a:r>
                <a:rPr lang="en-US" sz="2400" i="1" dirty="0">
                  <a:solidFill>
                    <a:srgbClr val="C00000"/>
                  </a:solidFill>
                </a:rPr>
                <a:t>w</a:t>
              </a:r>
              <a:r>
                <a:rPr lang="en-US" sz="2400" i="1" baseline="-25000" dirty="0">
                  <a:solidFill>
                    <a:srgbClr val="C00000"/>
                  </a:solidFill>
                </a:rPr>
                <a:t>2</a:t>
              </a:r>
            </a:p>
          </p:txBody>
        </p:sp>
        <p:sp>
          <p:nvSpPr>
            <p:cNvPr id="14" name="Rectangle 13"/>
            <p:cNvSpPr>
              <a:spLocks noChangeArrowheads="1"/>
            </p:cNvSpPr>
            <p:nvPr/>
          </p:nvSpPr>
          <p:spPr bwMode="auto">
            <a:xfrm>
              <a:off x="4876377" y="2818943"/>
              <a:ext cx="1219095" cy="381880"/>
            </a:xfrm>
            <a:prstGeom prst="rect">
              <a:avLst/>
            </a:prstGeom>
            <a:solidFill>
              <a:srgbClr val="FFCC99"/>
            </a:solidFill>
            <a:ln w="9525" algn="ctr">
              <a:solidFill>
                <a:schemeClr val="bg2"/>
              </a:solidFill>
              <a:round/>
              <a:headEnd/>
              <a:tailEnd/>
            </a:ln>
          </p:spPr>
          <p:txBody>
            <a:bodyPr lIns="91420" tIns="45712" rIns="91420" bIns="45712" anchor="ctr"/>
            <a:lstStyle/>
            <a:p>
              <a:r>
                <a:rPr lang="en-US" sz="2400" i="1" dirty="0">
                  <a:solidFill>
                    <a:srgbClr val="C00000"/>
                  </a:solidFill>
                </a:rPr>
                <a:t>w</a:t>
              </a:r>
              <a:r>
                <a:rPr lang="en-US" sz="2400" i="1" baseline="-25000" dirty="0">
                  <a:solidFill>
                    <a:srgbClr val="C00000"/>
                  </a:solidFill>
                </a:rPr>
                <a:t>3</a:t>
              </a:r>
            </a:p>
          </p:txBody>
        </p:sp>
        <p:sp>
          <p:nvSpPr>
            <p:cNvPr id="15" name="Rectangle 14"/>
            <p:cNvSpPr>
              <a:spLocks noChangeArrowheads="1"/>
            </p:cNvSpPr>
            <p:nvPr/>
          </p:nvSpPr>
          <p:spPr bwMode="auto">
            <a:xfrm>
              <a:off x="1447378" y="4039058"/>
              <a:ext cx="1219094" cy="380296"/>
            </a:xfrm>
            <a:prstGeom prst="rect">
              <a:avLst/>
            </a:prstGeom>
            <a:solidFill>
              <a:srgbClr val="CCFF99"/>
            </a:solidFill>
            <a:ln w="9525" algn="ctr">
              <a:solidFill>
                <a:schemeClr val="bg2"/>
              </a:solidFill>
              <a:round/>
              <a:headEnd/>
              <a:tailEnd/>
            </a:ln>
          </p:spPr>
          <p:txBody>
            <a:bodyPr lIns="91420" tIns="45712" rIns="91420" bIns="45712" anchor="ctr"/>
            <a:lstStyle/>
            <a:p>
              <a:r>
                <a:rPr lang="en-US" sz="2000" i="1" dirty="0"/>
                <a:t>r</a:t>
              </a:r>
              <a:r>
                <a:rPr lang="en-US" sz="2000" i="1" baseline="-25000" dirty="0"/>
                <a:t>1</a:t>
              </a:r>
            </a:p>
          </p:txBody>
        </p:sp>
        <p:sp>
          <p:nvSpPr>
            <p:cNvPr id="16" name="Rectangle 15"/>
            <p:cNvSpPr>
              <a:spLocks noChangeArrowheads="1"/>
            </p:cNvSpPr>
            <p:nvPr/>
          </p:nvSpPr>
          <p:spPr bwMode="auto">
            <a:xfrm>
              <a:off x="3200718" y="4039058"/>
              <a:ext cx="1219094" cy="380296"/>
            </a:xfrm>
            <a:prstGeom prst="rect">
              <a:avLst/>
            </a:prstGeom>
            <a:solidFill>
              <a:srgbClr val="CCFF99"/>
            </a:solidFill>
            <a:ln w="9525" algn="ctr">
              <a:solidFill>
                <a:schemeClr val="bg2"/>
              </a:solidFill>
              <a:round/>
              <a:headEnd/>
              <a:tailEnd/>
            </a:ln>
          </p:spPr>
          <p:txBody>
            <a:bodyPr lIns="91420" tIns="45712" rIns="91420" bIns="45712" anchor="ctr"/>
            <a:lstStyle/>
            <a:p>
              <a:r>
                <a:rPr lang="en-US" sz="2000" i="1" dirty="0"/>
                <a:t>r</a:t>
              </a:r>
              <a:r>
                <a:rPr lang="en-US" sz="2000" i="1" baseline="-25000" dirty="0"/>
                <a:t>2</a:t>
              </a:r>
            </a:p>
          </p:txBody>
        </p:sp>
        <p:sp>
          <p:nvSpPr>
            <p:cNvPr id="17" name="Rectangle 16"/>
            <p:cNvSpPr>
              <a:spLocks noChangeArrowheads="1"/>
            </p:cNvSpPr>
            <p:nvPr/>
          </p:nvSpPr>
          <p:spPr bwMode="auto">
            <a:xfrm>
              <a:off x="4876377" y="4039058"/>
              <a:ext cx="1219095" cy="380296"/>
            </a:xfrm>
            <a:prstGeom prst="rect">
              <a:avLst/>
            </a:prstGeom>
            <a:solidFill>
              <a:srgbClr val="CCFF99"/>
            </a:solidFill>
            <a:ln w="9525" algn="ctr">
              <a:solidFill>
                <a:schemeClr val="bg2"/>
              </a:solidFill>
              <a:round/>
              <a:headEnd/>
              <a:tailEnd/>
            </a:ln>
          </p:spPr>
          <p:txBody>
            <a:bodyPr lIns="91420" tIns="45712" rIns="91420" bIns="45712" anchor="ctr"/>
            <a:lstStyle/>
            <a:p>
              <a:r>
                <a:rPr lang="en-US" sz="2000" i="1" dirty="0"/>
                <a:t>r</a:t>
              </a:r>
              <a:r>
                <a:rPr lang="en-US" sz="2000" i="1" baseline="-25000" dirty="0"/>
                <a:t>3</a:t>
              </a:r>
            </a:p>
          </p:txBody>
        </p:sp>
        <p:cxnSp>
          <p:nvCxnSpPr>
            <p:cNvPr id="18" name="Straight Arrow Connector 17"/>
            <p:cNvCxnSpPr>
              <a:cxnSpLocks noChangeShapeType="1"/>
            </p:cNvCxnSpPr>
            <p:nvPr/>
          </p:nvCxnSpPr>
          <p:spPr bwMode="auto">
            <a:xfrm rot="5400000">
              <a:off x="3505236" y="3657177"/>
              <a:ext cx="610058" cy="1585"/>
            </a:xfrm>
            <a:prstGeom prst="straightConnector1">
              <a:avLst/>
            </a:prstGeom>
            <a:noFill/>
            <a:ln w="9525" algn="ctr">
              <a:solidFill>
                <a:schemeClr val="tx1"/>
              </a:solidFill>
              <a:round/>
              <a:headEnd/>
              <a:tailEnd type="triangle" w="med" len="med"/>
            </a:ln>
          </p:spPr>
        </p:cxnSp>
        <p:cxnSp>
          <p:nvCxnSpPr>
            <p:cNvPr id="19" name="Straight Arrow Connector 18"/>
            <p:cNvCxnSpPr>
              <a:cxnSpLocks noChangeShapeType="1"/>
            </p:cNvCxnSpPr>
            <p:nvPr/>
          </p:nvCxnSpPr>
          <p:spPr bwMode="auto">
            <a:xfrm rot="5400000">
              <a:off x="5180896" y="3657177"/>
              <a:ext cx="610058" cy="1586"/>
            </a:xfrm>
            <a:prstGeom prst="straightConnector1">
              <a:avLst/>
            </a:prstGeom>
            <a:noFill/>
            <a:ln w="9525" algn="ctr">
              <a:solidFill>
                <a:schemeClr val="tx1"/>
              </a:solidFill>
              <a:round/>
              <a:headEnd/>
              <a:tailEnd type="triangle" w="med" len="med"/>
            </a:ln>
          </p:spPr>
        </p:cxnSp>
        <p:cxnSp>
          <p:nvCxnSpPr>
            <p:cNvPr id="20" name="Straight Arrow Connector 19"/>
            <p:cNvCxnSpPr>
              <a:cxnSpLocks noChangeShapeType="1"/>
            </p:cNvCxnSpPr>
            <p:nvPr/>
          </p:nvCxnSpPr>
          <p:spPr bwMode="auto">
            <a:xfrm rot="5400000">
              <a:off x="1753481" y="3657177"/>
              <a:ext cx="610058" cy="1586"/>
            </a:xfrm>
            <a:prstGeom prst="straightConnector1">
              <a:avLst/>
            </a:prstGeom>
            <a:noFill/>
            <a:ln w="9525" algn="ctr">
              <a:solidFill>
                <a:schemeClr val="tx1"/>
              </a:solidFill>
              <a:round/>
              <a:headEnd/>
              <a:tailEnd type="triangle" w="med" len="med"/>
            </a:ln>
          </p:spPr>
        </p:cxnSp>
        <p:sp>
          <p:nvSpPr>
            <p:cNvPr id="21" name="Rectangle 20"/>
            <p:cNvSpPr>
              <a:spLocks noChangeArrowheads="1"/>
            </p:cNvSpPr>
            <p:nvPr/>
          </p:nvSpPr>
          <p:spPr bwMode="auto">
            <a:xfrm>
              <a:off x="2057717" y="5333648"/>
              <a:ext cx="3505095" cy="381881"/>
            </a:xfrm>
            <a:prstGeom prst="rect">
              <a:avLst/>
            </a:prstGeom>
            <a:solidFill>
              <a:srgbClr val="CCFF99"/>
            </a:solidFill>
            <a:ln w="9525" algn="ctr">
              <a:solidFill>
                <a:schemeClr val="bg2"/>
              </a:solidFill>
              <a:round/>
              <a:headEnd/>
              <a:tailEnd/>
            </a:ln>
          </p:spPr>
          <p:txBody>
            <a:bodyPr lIns="91420" tIns="45712" rIns="91420" bIns="45712" anchor="ctr"/>
            <a:lstStyle/>
            <a:p>
              <a:r>
                <a:rPr lang="en-US" sz="1600" dirty="0"/>
                <a:t>“Result”</a:t>
              </a:r>
            </a:p>
          </p:txBody>
        </p:sp>
        <p:cxnSp>
          <p:nvCxnSpPr>
            <p:cNvPr id="22" name="Straight Arrow Connector 21"/>
            <p:cNvCxnSpPr>
              <a:cxnSpLocks noChangeShapeType="1"/>
            </p:cNvCxnSpPr>
            <p:nvPr/>
          </p:nvCxnSpPr>
          <p:spPr bwMode="auto">
            <a:xfrm rot="5400000">
              <a:off x="3505236" y="4875709"/>
              <a:ext cx="610057" cy="1585"/>
            </a:xfrm>
            <a:prstGeom prst="straightConnector1">
              <a:avLst/>
            </a:prstGeom>
            <a:noFill/>
            <a:ln w="9525" algn="ctr">
              <a:solidFill>
                <a:schemeClr val="tx1"/>
              </a:solidFill>
              <a:round/>
              <a:headEnd/>
              <a:tailEnd type="triangle" w="med" len="med"/>
            </a:ln>
          </p:spPr>
        </p:cxnSp>
        <p:cxnSp>
          <p:nvCxnSpPr>
            <p:cNvPr id="23" name="Straight Arrow Connector 22"/>
            <p:cNvCxnSpPr>
              <a:cxnSpLocks noChangeShapeType="1"/>
            </p:cNvCxnSpPr>
            <p:nvPr/>
          </p:nvCxnSpPr>
          <p:spPr bwMode="auto">
            <a:xfrm flipH="1">
              <a:off x="4572000" y="4571473"/>
              <a:ext cx="762529" cy="610057"/>
            </a:xfrm>
            <a:prstGeom prst="straightConnector1">
              <a:avLst/>
            </a:prstGeom>
            <a:noFill/>
            <a:ln w="9525" algn="ctr">
              <a:solidFill>
                <a:schemeClr val="tx1"/>
              </a:solidFill>
              <a:round/>
              <a:headEnd/>
              <a:tailEnd type="triangle" w="med" len="med"/>
            </a:ln>
          </p:spPr>
        </p:cxnSp>
        <p:cxnSp>
          <p:nvCxnSpPr>
            <p:cNvPr id="24" name="Straight Arrow Connector 23"/>
            <p:cNvCxnSpPr>
              <a:cxnSpLocks noChangeShapeType="1"/>
            </p:cNvCxnSpPr>
            <p:nvPr/>
          </p:nvCxnSpPr>
          <p:spPr bwMode="auto">
            <a:xfrm>
              <a:off x="2286000" y="4571473"/>
              <a:ext cx="762529" cy="610057"/>
            </a:xfrm>
            <a:prstGeom prst="straightConnector1">
              <a:avLst/>
            </a:prstGeom>
            <a:noFill/>
            <a:ln w="9525" algn="ctr">
              <a:solidFill>
                <a:schemeClr val="tx1"/>
              </a:solidFill>
              <a:round/>
              <a:headEnd/>
              <a:tailEnd type="triangle" w="med" len="med"/>
            </a:ln>
          </p:spPr>
        </p:cxnSp>
        <p:sp>
          <p:nvSpPr>
            <p:cNvPr id="29" name="Rounded Rectangle 28"/>
            <p:cNvSpPr>
              <a:spLocks noChangeArrowheads="1"/>
            </p:cNvSpPr>
            <p:nvPr/>
          </p:nvSpPr>
          <p:spPr bwMode="auto">
            <a:xfrm>
              <a:off x="1599567" y="3429000"/>
              <a:ext cx="914717" cy="380296"/>
            </a:xfrm>
            <a:prstGeom prst="roundRect">
              <a:avLst>
                <a:gd name="adj" fmla="val 16667"/>
              </a:avLst>
            </a:prstGeom>
            <a:solidFill>
              <a:schemeClr val="accent1"/>
            </a:solidFill>
            <a:ln w="9525" algn="ctr">
              <a:solidFill>
                <a:schemeClr val="bg2"/>
              </a:solidFill>
              <a:round/>
              <a:headEnd/>
              <a:tailEnd/>
            </a:ln>
          </p:spPr>
          <p:txBody>
            <a:bodyPr lIns="91420" tIns="45712" rIns="91420" bIns="45712" anchor="ctr"/>
            <a:lstStyle/>
            <a:p>
              <a:r>
                <a:rPr lang="en-US" sz="1400" dirty="0">
                  <a:solidFill>
                    <a:schemeClr val="tx2"/>
                  </a:solidFill>
                </a:rPr>
                <a:t>“worker”</a:t>
              </a:r>
            </a:p>
          </p:txBody>
        </p:sp>
        <p:sp>
          <p:nvSpPr>
            <p:cNvPr id="30" name="Rounded Rectangle 29"/>
            <p:cNvSpPr>
              <a:spLocks noChangeArrowheads="1"/>
            </p:cNvSpPr>
            <p:nvPr/>
          </p:nvSpPr>
          <p:spPr bwMode="auto">
            <a:xfrm>
              <a:off x="3352906" y="3429000"/>
              <a:ext cx="914717" cy="380296"/>
            </a:xfrm>
            <a:prstGeom prst="roundRect">
              <a:avLst>
                <a:gd name="adj" fmla="val 16667"/>
              </a:avLst>
            </a:prstGeom>
            <a:solidFill>
              <a:schemeClr val="accent1"/>
            </a:solidFill>
            <a:ln w="9525" algn="ctr">
              <a:solidFill>
                <a:schemeClr val="bg2"/>
              </a:solidFill>
              <a:round/>
              <a:headEnd/>
              <a:tailEnd/>
            </a:ln>
          </p:spPr>
          <p:txBody>
            <a:bodyPr lIns="91420" tIns="45712" rIns="91420" bIns="45712" anchor="ctr"/>
            <a:lstStyle/>
            <a:p>
              <a:r>
                <a:rPr lang="en-US" sz="1400" dirty="0">
                  <a:solidFill>
                    <a:schemeClr val="tx2"/>
                  </a:solidFill>
                </a:rPr>
                <a:t>“worker”</a:t>
              </a:r>
            </a:p>
          </p:txBody>
        </p:sp>
        <p:sp>
          <p:nvSpPr>
            <p:cNvPr id="32" name="TextBox 31"/>
            <p:cNvSpPr txBox="1">
              <a:spLocks noChangeArrowheads="1"/>
            </p:cNvSpPr>
            <p:nvPr/>
          </p:nvSpPr>
          <p:spPr bwMode="auto">
            <a:xfrm>
              <a:off x="5978161" y="1752530"/>
              <a:ext cx="1800132" cy="646315"/>
            </a:xfrm>
            <a:prstGeom prst="rect">
              <a:avLst/>
            </a:prstGeom>
            <a:noFill/>
            <a:ln w="9525">
              <a:noFill/>
              <a:miter lim="800000"/>
              <a:headEnd/>
              <a:tailEnd/>
            </a:ln>
          </p:spPr>
          <p:txBody>
            <a:bodyPr wrap="none" lIns="91420" tIns="45712" rIns="91420" bIns="45712">
              <a:spAutoFit/>
            </a:bodyPr>
            <a:lstStyle/>
            <a:p>
              <a:r>
                <a:rPr lang="en-US" sz="3600" dirty="0">
                  <a:solidFill>
                    <a:srgbClr val="FF0000"/>
                  </a:solidFill>
                </a:rPr>
                <a:t>Partition</a:t>
              </a:r>
            </a:p>
          </p:txBody>
        </p:sp>
        <p:sp>
          <p:nvSpPr>
            <p:cNvPr id="33" name="TextBox 32"/>
            <p:cNvSpPr txBox="1">
              <a:spLocks noChangeArrowheads="1"/>
            </p:cNvSpPr>
            <p:nvPr/>
          </p:nvSpPr>
          <p:spPr bwMode="auto">
            <a:xfrm>
              <a:off x="5908407" y="5176776"/>
              <a:ext cx="1875407" cy="644918"/>
            </a:xfrm>
            <a:prstGeom prst="rect">
              <a:avLst/>
            </a:prstGeom>
            <a:noFill/>
            <a:ln w="9525">
              <a:noFill/>
              <a:miter lim="800000"/>
              <a:headEnd/>
              <a:tailEnd/>
            </a:ln>
          </p:spPr>
          <p:txBody>
            <a:bodyPr wrap="none" lIns="91420" tIns="45712" rIns="91420" bIns="45712">
              <a:spAutoFit/>
            </a:bodyPr>
            <a:lstStyle/>
            <a:p>
              <a:r>
                <a:rPr lang="en-US" sz="3600" dirty="0">
                  <a:solidFill>
                    <a:srgbClr val="FF0000"/>
                  </a:solidFill>
                </a:rPr>
                <a:t>Combine</a:t>
              </a:r>
            </a:p>
          </p:txBody>
        </p:sp>
        <p:cxnSp>
          <p:nvCxnSpPr>
            <p:cNvPr id="34" name="Straight Arrow Connector 33"/>
            <p:cNvCxnSpPr>
              <a:cxnSpLocks noChangeShapeType="1"/>
            </p:cNvCxnSpPr>
            <p:nvPr/>
          </p:nvCxnSpPr>
          <p:spPr bwMode="auto">
            <a:xfrm rot="5400000">
              <a:off x="6414311" y="2704854"/>
              <a:ext cx="839820" cy="3171"/>
            </a:xfrm>
            <a:prstGeom prst="straightConnector1">
              <a:avLst/>
            </a:prstGeom>
            <a:noFill/>
            <a:ln w="19050" algn="ctr">
              <a:solidFill>
                <a:srgbClr val="FF0000"/>
              </a:solidFill>
              <a:round/>
              <a:headEnd/>
              <a:tailEnd type="triangle" w="med" len="med"/>
            </a:ln>
          </p:spPr>
        </p:cxnSp>
        <p:cxnSp>
          <p:nvCxnSpPr>
            <p:cNvPr id="38" name="Straight Arrow Connector 37"/>
            <p:cNvCxnSpPr>
              <a:cxnSpLocks noChangeShapeType="1"/>
            </p:cNvCxnSpPr>
            <p:nvPr/>
          </p:nvCxnSpPr>
          <p:spPr bwMode="auto">
            <a:xfrm rot="5400000">
              <a:off x="6415104" y="4760828"/>
              <a:ext cx="839820" cy="1585"/>
            </a:xfrm>
            <a:prstGeom prst="straightConnector1">
              <a:avLst/>
            </a:prstGeom>
            <a:noFill/>
            <a:ln w="19050" algn="ctr">
              <a:solidFill>
                <a:srgbClr val="FF0000"/>
              </a:solidFill>
              <a:round/>
              <a:headEnd/>
              <a:tailEnd type="triangle" w="med" len="med"/>
            </a:ln>
          </p:spPr>
        </p:cxnSp>
      </p:grpSp>
      <p:sp>
        <p:nvSpPr>
          <p:cNvPr id="27" name="Rectangle 26"/>
          <p:cNvSpPr/>
          <p:nvPr/>
        </p:nvSpPr>
        <p:spPr>
          <a:xfrm>
            <a:off x="386813" y="6091071"/>
            <a:ext cx="6628132" cy="522907"/>
          </a:xfrm>
          <a:prstGeom prst="rect">
            <a:avLst/>
          </a:prstGeom>
        </p:spPr>
        <p:txBody>
          <a:bodyPr wrap="none" lIns="91285" tIns="45642" rIns="91285" bIns="45642">
            <a:spAutoFit/>
          </a:bodyPr>
          <a:lstStyle/>
          <a:p>
            <a:pPr marL="340767" indent="-340767">
              <a:spcBef>
                <a:spcPct val="20000"/>
              </a:spcBef>
              <a:buClr>
                <a:srgbClr val="3333CC"/>
              </a:buClr>
              <a:buSzPct val="85000"/>
            </a:pPr>
            <a:r>
              <a:rPr lang="en-US" sz="2800" dirty="0">
                <a:solidFill>
                  <a:srgbClr val="000000"/>
                </a:solidFill>
                <a:latin typeface="Comic Sans MS" pitchFamily="66" charset="0"/>
              </a:rPr>
              <a:t>It is simple to state, </a:t>
            </a:r>
            <a:r>
              <a:rPr lang="en-US" sz="2800" u="sng" dirty="0">
                <a:solidFill>
                  <a:srgbClr val="000000"/>
                </a:solidFill>
                <a:latin typeface="Comic Sans MS" pitchFamily="66" charset="0"/>
              </a:rPr>
              <a:t>hard to master</a:t>
            </a:r>
            <a:r>
              <a:rPr lang="en-US" sz="2800" dirty="0">
                <a:solidFill>
                  <a:srgbClr val="000000"/>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mean?</a:t>
            </a:r>
          </a:p>
        </p:txBody>
      </p:sp>
      <p:sp>
        <p:nvSpPr>
          <p:cNvPr id="3" name="Content Placeholder 2"/>
          <p:cNvSpPr>
            <a:spLocks noGrp="1"/>
          </p:cNvSpPr>
          <p:nvPr>
            <p:ph idx="1"/>
          </p:nvPr>
        </p:nvSpPr>
        <p:spPr/>
        <p:txBody>
          <a:bodyPr>
            <a:normAutofit fontScale="77500" lnSpcReduction="20000"/>
          </a:bodyPr>
          <a:lstStyle/>
          <a:p>
            <a:r>
              <a:rPr lang="en-US" dirty="0"/>
              <a:t>Examples include </a:t>
            </a:r>
          </a:p>
          <a:p>
            <a:endParaRPr lang="en-US" dirty="0"/>
          </a:p>
          <a:p>
            <a:r>
              <a:rPr lang="en-US" dirty="0"/>
              <a:t>Web, Email, Search, content delivery networks (e.g., </a:t>
            </a:r>
            <a:r>
              <a:rPr lang="en-US" dirty="0" err="1"/>
              <a:t>Akamai</a:t>
            </a:r>
            <a:r>
              <a:rPr lang="en-US" dirty="0"/>
              <a:t>, and Limelight), IPTV, P2P content distributions (e.g., </a:t>
            </a:r>
            <a:r>
              <a:rPr lang="en-US" dirty="0" err="1"/>
              <a:t>BitTorrent</a:t>
            </a:r>
            <a:r>
              <a:rPr lang="en-US" dirty="0"/>
              <a:t>, </a:t>
            </a:r>
            <a:r>
              <a:rPr lang="en-US" dirty="0" err="1"/>
              <a:t>Limewire</a:t>
            </a:r>
            <a:r>
              <a:rPr lang="en-US" dirty="0"/>
              <a:t>, </a:t>
            </a:r>
            <a:r>
              <a:rPr lang="en-US" dirty="0" err="1"/>
              <a:t>PPLive</a:t>
            </a:r>
            <a:r>
              <a:rPr lang="en-US" dirty="0"/>
              <a:t>), multimedia/social networks (e.g., </a:t>
            </a:r>
            <a:r>
              <a:rPr lang="en-US" dirty="0" err="1"/>
              <a:t>skype</a:t>
            </a:r>
            <a:r>
              <a:rPr lang="en-US" dirty="0"/>
              <a:t>, </a:t>
            </a:r>
            <a:r>
              <a:rPr lang="en-US" dirty="0" err="1"/>
              <a:t>facebook</a:t>
            </a:r>
            <a:r>
              <a:rPr lang="en-US" dirty="0"/>
              <a:t>, </a:t>
            </a:r>
            <a:r>
              <a:rPr lang="en-US" dirty="0" err="1"/>
              <a:t>myspace</a:t>
            </a:r>
            <a:r>
              <a:rPr lang="en-US" dirty="0"/>
              <a:t>), and cloud computing (e.g., Amazon EC, Google App Engine, and Microsoft Azure cloud services). </a:t>
            </a:r>
            <a:br>
              <a:rPr lang="en-US" dirty="0"/>
            </a:br>
            <a:br>
              <a:rPr lang="en-US" dirty="0"/>
            </a:br>
            <a:endParaRPr lang="en-US" dirty="0"/>
          </a:p>
          <a:p>
            <a:r>
              <a:rPr lang="en-US" dirty="0"/>
              <a:t>Applications that have such a scale that a single application will use as many as </a:t>
            </a:r>
            <a:r>
              <a:rPr lang="en-US" dirty="0">
                <a:solidFill>
                  <a:srgbClr val="FF0000"/>
                </a:solidFill>
              </a:rPr>
              <a:t>hundreds of thousands of servers</a:t>
            </a: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t>Different Workers</a:t>
            </a:r>
          </a:p>
        </p:txBody>
      </p:sp>
      <p:sp>
        <p:nvSpPr>
          <p:cNvPr id="32771" name="Content Placeholder 2"/>
          <p:cNvSpPr>
            <a:spLocks noGrp="1"/>
          </p:cNvSpPr>
          <p:nvPr>
            <p:ph idx="1"/>
          </p:nvPr>
        </p:nvSpPr>
        <p:spPr/>
        <p:txBody>
          <a:bodyPr>
            <a:normAutofit fontScale="92500" lnSpcReduction="20000"/>
          </a:bodyPr>
          <a:lstStyle/>
          <a:p>
            <a:pPr eaLnBrk="1" hangingPunct="1"/>
            <a:r>
              <a:rPr lang="en-US" dirty="0"/>
              <a:t>Where are the workers?</a:t>
            </a:r>
          </a:p>
          <a:p>
            <a:pPr lvl="1" eaLnBrk="1" hangingPunct="1"/>
            <a:r>
              <a:rPr lang="en-US" dirty="0"/>
              <a:t>Different threads in the same core</a:t>
            </a:r>
          </a:p>
          <a:p>
            <a:pPr lvl="1" eaLnBrk="1" hangingPunct="1"/>
            <a:r>
              <a:rPr lang="en-US" dirty="0"/>
              <a:t>Different cores in the same CPU</a:t>
            </a:r>
          </a:p>
          <a:p>
            <a:pPr lvl="1" eaLnBrk="1" hangingPunct="1"/>
            <a:r>
              <a:rPr lang="en-US" dirty="0"/>
              <a:t>Different CPUs in a multi-processor system</a:t>
            </a:r>
          </a:p>
          <a:p>
            <a:pPr lvl="1" eaLnBrk="1" hangingPunct="1"/>
            <a:r>
              <a:rPr lang="en-US" dirty="0"/>
              <a:t>Different machines in a distributed system (grid)</a:t>
            </a:r>
          </a:p>
          <a:p>
            <a:pPr eaLnBrk="1" hangingPunct="1"/>
            <a:endParaRPr lang="en-US" dirty="0"/>
          </a:p>
          <a:p>
            <a:pPr eaLnBrk="1" hangingPunct="1"/>
            <a:r>
              <a:rPr lang="en-US" dirty="0"/>
              <a:t>Many design issues</a:t>
            </a:r>
          </a:p>
          <a:p>
            <a:pPr lvl="1" eaLnBrk="1" hangingPunct="1"/>
            <a:r>
              <a:rPr lang="en-US" dirty="0"/>
              <a:t>Which worker does what?</a:t>
            </a:r>
          </a:p>
          <a:p>
            <a:pPr lvl="1" eaLnBrk="1" hangingPunct="1"/>
            <a:r>
              <a:rPr lang="en-US" dirty="0"/>
              <a:t>How do the workers communicate/coordinate?</a:t>
            </a:r>
          </a:p>
          <a:p>
            <a:pPr lvl="1" eaLnBrk="1" hangingPunct="1"/>
            <a:r>
              <a:rPr lang="en-US" dirty="0"/>
              <a:t>What if some workers die or are separated from others?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38604" y="-144463"/>
            <a:ext cx="8229600" cy="1143000"/>
          </a:xfrm>
        </p:spPr>
        <p:txBody>
          <a:bodyPr>
            <a:normAutofit fontScale="90000"/>
          </a:bodyPr>
          <a:lstStyle/>
          <a:p>
            <a:r>
              <a:rPr lang="en-US" sz="3600" dirty="0"/>
              <a:t>Example Architecture:</a:t>
            </a:r>
            <a:br>
              <a:rPr lang="en-US" sz="3600" dirty="0"/>
            </a:br>
            <a:r>
              <a:rPr lang="en-US" sz="3600" dirty="0"/>
              <a:t>3 Tier Architecture</a:t>
            </a:r>
          </a:p>
        </p:txBody>
      </p:sp>
      <p:sp>
        <p:nvSpPr>
          <p:cNvPr id="33795" name="Content Placeholder 2"/>
          <p:cNvSpPr>
            <a:spLocks noGrp="1"/>
          </p:cNvSpPr>
          <p:nvPr>
            <p:ph idx="1"/>
          </p:nvPr>
        </p:nvSpPr>
        <p:spPr>
          <a:xfrm>
            <a:off x="460375" y="947057"/>
            <a:ext cx="8229600" cy="2024743"/>
          </a:xfrm>
        </p:spPr>
        <p:txBody>
          <a:bodyPr>
            <a:normAutofit fontScale="85000" lnSpcReduction="20000"/>
          </a:bodyPr>
          <a:lstStyle/>
          <a:p>
            <a:pPr lvl="1"/>
            <a:endParaRPr lang="en-US" dirty="0"/>
          </a:p>
          <a:p>
            <a:r>
              <a:rPr lang="en-US" dirty="0"/>
              <a:t>Stateless frontend</a:t>
            </a:r>
          </a:p>
          <a:p>
            <a:r>
              <a:rPr lang="en-US" dirty="0"/>
              <a:t>Soft state middle tier containing application logic and common services</a:t>
            </a:r>
          </a:p>
          <a:p>
            <a:r>
              <a:rPr lang="en-US" dirty="0"/>
              <a:t>Backend persistent storage</a:t>
            </a:r>
          </a:p>
        </p:txBody>
      </p:sp>
      <p:sp>
        <p:nvSpPr>
          <p:cNvPr id="33796" name="Slide Number Placeholder 3"/>
          <p:cNvSpPr>
            <a:spLocks noGrp="1"/>
          </p:cNvSpPr>
          <p:nvPr>
            <p:ph type="sldNum" sz="quarter" idx="12"/>
          </p:nvPr>
        </p:nvSpPr>
        <p:spPr>
          <a:noFill/>
        </p:spPr>
        <p:txBody>
          <a:bodyPr/>
          <a:lstStyle/>
          <a:p>
            <a:fld id="{4C802F66-6D1B-47F1-A224-C0231AF6CF3A}" type="slidenum">
              <a:rPr lang="en-US"/>
              <a:pPr/>
              <a:t>21</a:t>
            </a:fld>
            <a:endParaRPr lang="en-US"/>
          </a:p>
        </p:txBody>
      </p:sp>
      <p:sp>
        <p:nvSpPr>
          <p:cNvPr id="2" name="AutoShape 2" descr="data:image/png;base64,iVBORw0KGgoAAAANSUhEUgAAAPUAAADOCAMAAADR0rQ5AAABNVBMVEX///+g/6Cg4P///6CdnZ3//6Ok/6SVlVWVlZVVlVWBjpWh5f8AAACi/6Kj5P9/1X/UztT28/KVlWZjlq6fn1m2tr3r6469uLZVgJWOzevDv7y9tr2O646VlX7W1tbj4+PNzXmVlYnNzc2VlVyBvNji4odmlWZmhZXAwMeppKFwpr+np1/39/uvr6/q6urQ0NBaoVp7lXuJiYl+fn5gYGCo6/+fn2RqampYWFiX0/Da2om5uXQ/Pz+1tXJ1dXWmpmgVHSFLS0vIyH5VeIiCts9Jg0mHh3IUIRRdlF1RcYFpk6h2dmk6UVw5WzlpcncKRQogRyBjY0QycjI6X3B/zX8vTC8VQlRYWDlERAROeU6C2oJwcEp4eHCDg1wrPEQKIiszUmF8fDlrwWteXjMyMjIAEABzc1lyoSkaAAAVe0lEQVR4nO2dC2PbNpKAsTbsopWiFklr2LwNkEL2euldgHuUZPkRy5Hjponi7V0v7eUubbPpvf7/T7gZUA9KIiVSJRW69oShbVqm+GkAzACYAUib3j1pE0runtB76jsj99R3R+6pE6UXMj1zyXJ3sna1t3zKxm85c2f5NP/deJ8x9yBy9HRi+R8tpRacMCs9S4llHM7SkNDnjDDKLWecywxvMvuWzL2thENJSRQdHsQ9Cw0UhV+ZAN412+2IsZ4hfTzhzww+TZ8Qpkhg8LtgnnA5NaO6ZUiXhlTxrt/vc6plAM8mQwVPT5mcLQrLhDEGfxkSJgPah0c6oYxK+Al/hSozPCShx7p9k+12hChjlaZcWfiYrMeFNRzeQfM2oybgJliBGoqPZ/HeFpWEfxAoj4agJrgzA2XN33SxwBvSoa6pcZof6xq+NeA4GcqNJR7PejshaQvvFoICNGOGC3crDh+bNnjkpu7BHUDXhuoePItP+6rvtZg58VotX1BBqc9yUvcNlYH/VJ5QdXKiTiSlso0aB/i+aWvT9UgfPhLazVR3ONxOccpYCE/SglbDkqeKUlAMfJ5Udylpr1DCx3fPRZZL5m6tMlXovHeNSRUtlwzLfocqUpcv2alb2ZrUjyemlfml2ak95ZpxoT3NfaLEij5KeeJaA2q1CATxwZSp9Jfmo9aEesqTLXrSrxy0o4YHBONtGDygXPDSHNSWWENDtLWMVLE1UBqtfTfLA2anDpkJjTghGrxF45+UaMlWFNMyPSFOrO0SAQ+4qDBmp+ac4wkcRrSF1YPGB+T4gFoufcDclsuvelMuMviK9/b67sg99d2RiPqr0uTP+CaiMIn68vyfVpevJtS/7pQlv+BD7u4VJZ856i/+648ryzcT6k+2NsuRrYdI/ai2UYzUhtSfP/jDirL96fqoG5Wlzg+e4S+qTr118XVe+WU5duWpv8zd/j++p76nvqf+HVJvLeO+NdSyy+a60Co6zcxovW6en28tJr811HDBcKuJVtHBreRtovFkcZzCjtkfbx2cXTbPr7bS0W8PdU9T+VR5rGek0Kx1YoxtKWlUS7WkFvqppGNqwNraAfLjq7Nk8ttDHSqL+paKUCUCK7jH4VVdPGmrlRuBHFM7tK3NszMgv9qZI7811Lbt/mtPCM9IT7QCFrRCzXRLdKUwqgtFfZp6TI7FfWdK6beGmsvov7LR2f0jCk4cvliCX2IlfEqzw4r+ZEw+T13LLWuhzi4/P378+OFskUZyLO4R+Tz1d5/llO9Oq0XNSLKnshVV9CZW9DlqP++7eHuNNVFzxhSH55PDsfToC5hxHh9lS6OekF803wZ8NKpwWqs4NfD4lkmcQtB4uOArySzh4fSrFnqlWMYfKsPC59edRmOvPuhUntqQE2m6PKQ+ldoP3Et9Qtj0q5b54q6Ek93954f7r+r1m41a1amhMDOPtxRnbj4T7DhGcs1TL/RJR+Nmjdp1HeTZoFZhak8HhlBpBAdFw+FRDi4K8T3SnaF+3Tw+exL5pEn0k9Zsr+7kvSG6x0ZTb3OhagL6APBe41/YdVITDCKD+mxsVK/RRIOvJhWPz4UPdX2G7gnAn0Vu6RT8mLo2uLm5Gezt74OufUItCNHWtRsksMMDIwO4YUoBrbT4dt21Ug/ZF89fDuv1kPQKsJtgruBDmMBPdF3rdDq1RgPrdZ9BU8kpuPl9+VQKj/aENB6+mQ9qpsI3QRiwltDC9j4C9RKZbs2GqGdPHPz5EH5M3Rjsd4aWyx8GkkZn6kuJAakYA4uVHso4tClCK5woZ1WlnutwRPBXV07zv0gw2I+At7Nbf7PXQV3blmSEib5QpiV7vOdJMdI1B/1brbGfoz1PC9LSlaR+cfDkyUGasYZu6E8yMOGHw/19tFzADW24CrQl1mIfPggCG0D9hm+jbrvFyKFAwa0D5VqS0nX9hcwpGN8VfvHFFy+WWq7O9fV11IbfZAp1YLGoqVKpN3eePHnyq46JlIEONB4xwQtyeEmRpZ7KqF5DM4Zm6+Zmv1r22pXJv8TfjkL7Yia+eCQCCmBcExmp4YnfD/ZPO5103yytEJRMDc/4l79O8fjKAYKRhoOOfHEVd9CyU4Mrvqj34aUF0ayd2vC2Fj3OqPGhYUVqipHm8fCG7NRLeprRnatBHfnigR354i0aRukBuakb4KKgttOoezRF2eulFlIZjMr0OFUaDg8cJ+h7Ga1NTCtZqRuDm6O9vb2NtN5Hy5IwOdx1vdREe/DAHmgWTniA7QwkHFLHnPGsbXgt6n28/5BSjqPR9wpQR6IWxyhloz7d39995qivq2a5kqmXyHJqpcIPR0fX4JHWn+0vsFy/D2r0R88u3oJHDX44tGN79UMcOasidd5HSqFG4LNm8+J8J2a5qjha6B72S5VTbDhLjWOjBxfNi6togGXOXn9tk2+U+g5+2dSbO+dXT379yhuLoMYT8NV4MRFwxR9dkXFqUPEBjoOfj6d95qmPkuVDynWUjZKpnS8eq9tGG97jw/lrLG3uJIkVJuapRHObmwc7oOJoXnfOck0evJEoncNO8i/A5l3vN0qmnm7R3GgGOiWC+IJQo55iT8R3mbM8Tr1zcNk8Pj+fntlLpk6Wxm76S2qD8ZzPeqhBodTTngx12KLWutdqLaA3Etf1zz9dJAAXRr1x+mit1AJKti+4sNTjzvvGFhtqtHFe2kTXZ8dnvzFWofF8wUsa4zK+FmpiGCabQxcE+l34taeJPeH2RLLpEr51dZmMnZl6f9FLxmV8PdRD4Yu9Ujc6nBxVmnnWfvErTod3WCv1kkRoZ7m2Ls5+i66PFr5kVMbXSr1EInu9tZmg72JKOOAeOV+letTwp825Rq2gEo7D6bVyqfNCx3yzq9lSXlAJBzkd1MqkvghzhomzSZz4XFteiL0efi5QxsvLgPhNOQFbrjkvg3qj87xM6t8o06W8QGos45WldpqfFPkCqaGMV5d6qi3P3IbvL30FlvFOhaljpbwwy+Xk9KjK1JO2vDjLFb2qV2Vq15BPR2gskSwlHMp4pXXtwM/yUGeLKq59JypO7cgzl/DrTNi1z9wcW5EZi/llGTO05QVaLkdNwkKpt86aeeViKfbV8fdFU1vz0TOblpfwpiqYGhNuKk5dzLjZNDUx/BZQc5kl6/w6C3REbcUtoAZdf2gs1mSjVuvUsuTjR354QD9/sCr2Okv44f4ipsb1IcjzzNSEvdv+YUXsNGrK0hbQUzMLKr1u7mxuLrZf4yg7HABK1fi+i7/LULOH1Oqbb7/9Y7HUYBlmsXE2IDrN6Pri+LjZ3NlKRx9HaEDFrV3fdJJhOkh9mKGIR9S2BS9/t5qy06h9uNgNtU+1OeGG0j7VLWGoDkXLGuaFrXFMe5QHsHWOtvtg+YwPaHQvWZ+1R4CRvV4z/JA+3S5W14yhvts0MBrOkhKmraWhttoywgI1DsYZ1utF6DHq2nt41hRl72VT9biEw53+Xiw1BhMYjlG70nBGJMMJvh6h2jNIreeoF6HHouKfu8qbjN15U8/kiI/GUn54Wa+v1p6ltmba/VdhdJYM/nmWUekZz4bEeEaMqWdUO0a/nM8F2Dh0oVd7ifPUnaN6p5Y2gZ1A/fn2p/V323nlwQLq7PL6y08+OU+ISQFBpR9PR2h0Op3BTb0+2E2Uf0++jJKYsbj94Me/fZpT0LcpL2NxiL6J6OPeRwMz2TqdwuLNHvxz7uf92zJqDOoMpqOkof2GdiQeNp0pd4+BvEHg3fqgU2DkVQnUuNh1fLXfaDltrUgrbrSz5u7xR7u7h65aD4qLsiuB2mUstlnQBYOtDcNl04kXdu10rGd26g542lEGxCD3Yo/rpcZV8AVvU02jKGkPo+G9eeosHmljaLjqN7sVpsYSThy1M9iB53EkD+d1/fr4YtFw0iRS+vpwv4OJ8z7RNG03BGg3mHZhXrFfLKG2lE5/kDx1feHlrRlUarDYwsJJhVyBifZZyDEAa5r68dYOGqnjFPhYVPzw2f1FayUqj0jZnn6LZbpmblBpkjebsCB+VurhQyxe0HSSsQh8O85EHzd3puATMyBOqB/QgEpGT9QJk7iePW6QEA5z97wQWlLrLuJWGMupiYLugupLSi0mwkF5hNtpBmhU0T6BIxf1EpnPWIQv55HqD4aqn1CDvR7r2uUqSleJCDOUSbc3QpSnyQw3nAI6xvjRbNRahwElOsQ9ILrMs8PdELAXYSfJYWVQJ8IPY4Y7zg8/6jQm1KoPKnHfUaIkPhroWkKt1i5P0xDrQw2lcp5aEPluipobBb0DCg6z5x6KcYHFNOCGSOg6jEtssdRJDZmD39q8eksZpW8GnUYHDfYR2mvNWEAwIS7ErT/ALQg1nCL3QKK6wB3CLg+hAgM356j79frLB9vbo9aM4bJNghmhPOYTHsLHpzyACiVmS8E5HPWWiqPuwYP/39IMiI3nh7uRvX6UyUsxsU0gvL1Jv8TNc53gfV7+UIzlwlmA/2YxoZTNCsVr4+uG5Mh2aUTUK9jrV4eTnkgfis7/uBv97+siqF2ZnIo/wgQmNYmSdk9gNC4/ELuSPYsNPJR9sNspujZ+2or2Sbr+9uUfE7wUaAzQWKfuNZNEvTkTa4bpW3FfHP0zAc2Gsl7+zCaslKDvjdTeh1ugI4V6pl4/bfXebc/7ZtB2WRGvGnNOQRZq55V2mWxxwQIR+eKa9ZSbc1mFemyvk8SYdvIvMnukuBkC4z2mus5OMzQSK1I7r7RLvZEvLkni6iG/nRoX6SiAGtclY2CnPbGirke+uMedyZOe5tj5ADc13uvOTj10SVNL+Nx4dE5qzG71LdhsCmZbo8WebSmyUIMvztGKoi/O8TA42MCsDcNVslM3Hh3hKhpp1Cx17iFzn8uGgCJQU3DCY7ZZy0Q9vBfjc9fiT5uZul5/9qz+PJu9Xol6KDo1mD0H9ZI9LrJRd8b2+lXp/ev0581DvViyUJM3jwa7hzgJsJtqr9Ol1FGFwqldl+vs+68oCwenp7XOLjDXGhUbN3MPWky/K+pgX1xcNJtnD/86GlU42ig0T7NA6quHDx9+P+t400W+uD9N7YCvLi6Om8c7OztT/evhsz8/zCnPk9ct3P7PP+WVH5Kp53xxTqnEBJ/RMDh+YSH052hcZVG2i5NIwTs7o7ndstao3P7Djy+3H+SV+RmfsbZm/TMLPV2LPgAc2M3SFjPYvKk8zUjBzeZlpOBEy1WEjKjfff7jihPYGakFb1u/x1tQ0jnmKhLdCjWxcZ/ixfmxU3DCQGk51PIb6HatFqyQmdpNYIfcjVcqt+4Dm8lY3NlcOjJcKHW/sPnrROrACEGoEJ71hTbC0wBPqTBc+DOZyClSCrWLVVgxHCdTPpfF3prCmJRofAGaM4vXpmb51k1N9L/W6yuGnOXIYlOL3ci1U5t3L/9eTOTVIuolsm5q7X++XVCU3e2h5qZSeZpromal5Gl+9eec8nqt1GA9y8hYPMgrO6nQJVDjUtcVz/sogRo7eXeO2oUN3DXq75zncMeoT78jd4+6VvGMxVKoG9f7lc9YLJ76dNC4e9S1R2VknefJVVwQYlYWdeP6ulHO6sr5JG3Jp3KoTwfVWEl7wQraxVN3DjeqsWr6Ovfdi1ZCumvUG4NSVgSqNnVn1325W9SlrfQ12WNRpoUu8Zmp4Rdnm8vsV1G6HtRK1nULd7OZFo24gZ2dD39xdtm8HO5pUiq1a7/LpTYYtmu0Zlb3iGYYf9wz8FPLeDYIlWfGE3vR/BZusZiKXgh1rbzVGifUIbOhJCfUUEXalPVwwkcpOFHM3YPPYyp3L5q7fZKCXgQ1OmXr0LXTN+HRJpLwCk8xyTRm8Lk8zfhug0M4pL26cuhTc14FUDc2BuPvy6Puee6/F6qeIR4TXdn1qEd7moYGSjgz4zyLmd1s4ugjpc9T7+eWwWmjfOrs8uLg7OBgtiJH6G7vpulcgKH8PL1rylIJWCxvtQrUqbvZuDgch37wy5j6dJwBkU/WuMeitC4aY2pJATVruhZHXUXoPzHmyV2Xsei2bKowNccVtNuxFbQxnynwRG+ljEWFce1H+/+o11+dVm1fgDh1lGBkDDcu9yJaQZu5HbBXzFis7UV7Nr3Zqy61yykSUkhcRoHyKIjZxUcnZCxmoW5s1I4c9bN/GALGf3SHmUU5EqvW2qgxBddEG8HxaOn04WZw87p+cZCycvgMdWPwfnB9fX2Ku5L19ChifzZuPalqra81i1bQ9icraOM+yQxjuOMuuqO+Oo+2GDxIhI9lLEZLC2C9Di0NvMAjoQd1CD5QzGSKorpcmcKqJUZV6yPsu2cXr6A92UX07NzBHx/MuGbJuQDg8GDClrG2a9uE+bRrlDVY7qM9FqWRTIQ9yu2C3L3yqL35S/PUIyuFcn5+hVtrHhyMnLMY9WltZK+jPRZbxPPcHotu2X2BR7xqkVHVquJug9Ot2XDAeAK/OdwxFjMWX51G9lp3cfNIExpmu7Qt2xa6eEwZt2VTQtWqJnVSROEI/vzyLYVuy+5ezWUsZrbX8apVReqfHz58eJzShA/9cGleHR1GUfH1V9nsdTzLu1zqi6+//jqcy1FcJCHJnwFRTwtdS02RL3cfHzymMhb5nA9BIvchfj1Htsuz97vX16k7QfteP/kX692pCuNGVQsYh30Ol8VlvK4yYoUd6DY2jk5HuwMnCU1w1D4GdZS7R7nmknEZWrd6iHIDpSvtLLk0iy1FPgJ1F3PZ2hRsiNJ25IYrb+pVxeRp8jTv4GPoOspYHMeGS9yN26yUsbiYmpgwJRV5vdSWMUlEKIUVYeCFAcaGw8+ahGFrFephAke1eppz1GMlpLQyealfPd84PS0ui61capWaup6L2u2JXK/fFJaxWLKuF0tGLwXUHI0qHN0OXf8mavRIORcfDgeDozfIXLVxM/eQxa1nhz74ztZ5860xRj4C/6SzG60Sc5LL6QXplk59MeOIjxIW6dzF0ZXWHPWIt3l5cbkTa832o/Hw/Ll78cS/UuLNZn1xyTyCZnRqRS4jNDHxXtF4zybHiyl8l5fRIlBl5e6VmgGByxJ5LWe5uDuwl+UT3rI8vo5GNIo0wzvTht8i6mhnyZDKlmIs8Kk6GTnhthfX9WYC7y2n9rjHqabGbTNJRl2PeMbi6yTe20utBJGBZ42lWimjJGcafTVc2W66hKdZrltJTRQuv2s06BdOcAjsdwiPYHby75d6KHRuVcUp+Z1SL5F76nvqe+qKU2+efZlX5tcQv33UhWZCVJy6LBnNfRQjo73Y8q+OP5YY9X98Upa8ReoFy9/nlCh3L/i3vIvjT+RfJtR3Te6p745Q0qZ3T9r/D56AWS1VXAgE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PUAAADOCAMAAADR0rQ5AAABNVBMVEX///+g/6Cg4P///6CdnZ3//6Ok/6SVlVWVlZVVlVWBjpWh5f8AAACi/6Kj5P9/1X/UztT28/KVlWZjlq6fn1m2tr3r6469uLZVgJWOzevDv7y9tr2O646VlX7W1tbj4+PNzXmVlYnNzc2VlVyBvNji4odmlWZmhZXAwMeppKFwpr+np1/39/uvr6/q6urQ0NBaoVp7lXuJiYl+fn5gYGCo6/+fn2RqampYWFiX0/Da2om5uXQ/Pz+1tXJ1dXWmpmgVHSFLS0vIyH5VeIiCts9Jg0mHh3IUIRRdlF1RcYFpk6h2dmk6UVw5WzlpcncKRQogRyBjY0QycjI6X3B/zX8vTC8VQlRYWDlERAROeU6C2oJwcEp4eHCDg1wrPEQKIiszUmF8fDlrwWteXjMyMjIAEABzc1lyoSkaAAAVe0lEQVR4nO2dC2PbNpKAsTbsopWiFklr2LwNkEL2euldgHuUZPkRy5Hjponi7V0v7eUubbPpvf7/T7gZUA9KIiVSJRW69oShbVqm+GkAzACYAUib3j1pE0runtB76jsj99R3R+6pE6UXMj1zyXJ3sna1t3zKxm85c2f5NP/deJ8x9yBy9HRi+R8tpRacMCs9S4llHM7SkNDnjDDKLWecywxvMvuWzL2thENJSRQdHsQ9Cw0UhV+ZAN412+2IsZ4hfTzhzww+TZ8Qpkhg8LtgnnA5NaO6ZUiXhlTxrt/vc6plAM8mQwVPT5mcLQrLhDEGfxkSJgPah0c6oYxK+Al/hSozPCShx7p9k+12hChjlaZcWfiYrMeFNRzeQfM2oybgJliBGoqPZ/HeFpWEfxAoj4agJrgzA2XN33SxwBvSoa6pcZof6xq+NeA4GcqNJR7PejshaQvvFoICNGOGC3crDh+bNnjkpu7BHUDXhuoePItP+6rvtZg58VotX1BBqc9yUvcNlYH/VJ5QdXKiTiSlso0aB/i+aWvT9UgfPhLazVR3ONxOccpYCE/SglbDkqeKUlAMfJ5Udylpr1DCx3fPRZZL5m6tMlXovHeNSRUtlwzLfocqUpcv2alb2ZrUjyemlfml2ak95ZpxoT3NfaLEij5KeeJaA2q1CATxwZSp9Jfmo9aEesqTLXrSrxy0o4YHBONtGDygXPDSHNSWWENDtLWMVLE1UBqtfTfLA2anDpkJjTghGrxF45+UaMlWFNMyPSFOrO0SAQ+4qDBmp+ac4wkcRrSF1YPGB+T4gFoufcDclsuvelMuMviK9/b67sg99d2RiPqr0uTP+CaiMIn68vyfVpevJtS/7pQlv+BD7u4VJZ856i/+648ryzcT6k+2NsuRrYdI/ai2UYzUhtSfP/jDirL96fqoG5Wlzg+e4S+qTr118XVe+WU5duWpv8zd/j++p76nvqf+HVJvLeO+NdSyy+a60Co6zcxovW6en28tJr811HDBcKuJVtHBreRtovFkcZzCjtkfbx2cXTbPr7bS0W8PdU9T+VR5rGek0Kx1YoxtKWlUS7WkFvqppGNqwNraAfLjq7Nk8ttDHSqL+paKUCUCK7jH4VVdPGmrlRuBHFM7tK3NszMgv9qZI7811Lbt/mtPCM9IT7QCFrRCzXRLdKUwqgtFfZp6TI7FfWdK6beGmsvov7LR2f0jCk4cvliCX2IlfEqzw4r+ZEw+T13LLWuhzi4/P378+OFskUZyLO4R+Tz1d5/llO9Oq0XNSLKnshVV9CZW9DlqP++7eHuNNVFzxhSH55PDsfToC5hxHh9lS6OekF803wZ8NKpwWqs4NfD4lkmcQtB4uOArySzh4fSrFnqlWMYfKsPC59edRmOvPuhUntqQE2m6PKQ+ldoP3Et9Qtj0q5b54q6Ek93954f7r+r1m41a1amhMDOPtxRnbj4T7DhGcs1TL/RJR+Nmjdp1HeTZoFZhak8HhlBpBAdFw+FRDi4K8T3SnaF+3Tw+exL5pEn0k9Zsr+7kvSG6x0ZTb3OhagL6APBe41/YdVITDCKD+mxsVK/RRIOvJhWPz4UPdX2G7gnAn0Vu6RT8mLo2uLm5Gezt74OufUItCNHWtRsksMMDIwO4YUoBrbT4dt21Ug/ZF89fDuv1kPQKsJtgruBDmMBPdF3rdDq1RgPrdZ9BU8kpuPl9+VQKj/aENB6+mQ9qpsI3QRiwltDC9j4C9RKZbs2GqGdPHPz5EH5M3Rjsd4aWyx8GkkZn6kuJAakYA4uVHso4tClCK5woZ1WlnutwRPBXV07zv0gw2I+At7Nbf7PXQV3blmSEib5QpiV7vOdJMdI1B/1brbGfoz1PC9LSlaR+cfDkyUGasYZu6E8yMOGHw/19tFzADW24CrQl1mIfPggCG0D9hm+jbrvFyKFAwa0D5VqS0nX9hcwpGN8VfvHFFy+WWq7O9fV11IbfZAp1YLGoqVKpN3eePHnyq46JlIEONB4xwQtyeEmRpZ7KqF5DM4Zm6+Zmv1r22pXJv8TfjkL7Yia+eCQCCmBcExmp4YnfD/ZPO5103yytEJRMDc/4l79O8fjKAYKRhoOOfHEVd9CyU4Mrvqj34aUF0ayd2vC2Fj3OqPGhYUVqipHm8fCG7NRLeprRnatBHfnigR354i0aRukBuakb4KKgttOoezRF2eulFlIZjMr0OFUaDg8cJ+h7Ga1NTCtZqRuDm6O9vb2NtN5Hy5IwOdx1vdREe/DAHmgWTniA7QwkHFLHnPGsbXgt6n28/5BSjqPR9wpQR6IWxyhloz7d39995qivq2a5kqmXyHJqpcIPR0fX4JHWn+0vsFy/D2r0R88u3oJHDX44tGN79UMcOasidd5HSqFG4LNm8+J8J2a5qjha6B72S5VTbDhLjWOjBxfNi6togGXOXn9tk2+U+g5+2dSbO+dXT379yhuLoMYT8NV4MRFwxR9dkXFqUPEBjoOfj6d95qmPkuVDynWUjZKpnS8eq9tGG97jw/lrLG3uJIkVJuapRHObmwc7oOJoXnfOck0evJEoncNO8i/A5l3vN0qmnm7R3GgGOiWC+IJQo55iT8R3mbM8Tr1zcNk8Pj+fntlLpk6Wxm76S2qD8ZzPeqhBodTTngx12KLWutdqLaA3Etf1zz9dJAAXRr1x+mit1AJKti+4sNTjzvvGFhtqtHFe2kTXZ8dnvzFWofF8wUsa4zK+FmpiGCabQxcE+l34taeJPeH2RLLpEr51dZmMnZl6f9FLxmV8PdRD4Yu9Ujc6nBxVmnnWfvErTod3WCv1kkRoZ7m2Ls5+i66PFr5kVMbXSr1EInu9tZmg72JKOOAeOV+letTwp825Rq2gEo7D6bVyqfNCx3yzq9lSXlAJBzkd1MqkvghzhomzSZz4XFteiL0efi5QxsvLgPhNOQFbrjkvg3qj87xM6t8o06W8QGos45WldpqfFPkCqaGMV5d6qi3P3IbvL30FlvFOhaljpbwwy+Xk9KjK1JO2vDjLFb2qV2Vq15BPR2gskSwlHMp4pXXtwM/yUGeLKq59JypO7cgzl/DrTNi1z9wcW5EZi/llGTO05QVaLkdNwkKpt86aeeViKfbV8fdFU1vz0TOblpfwpiqYGhNuKk5dzLjZNDUx/BZQc5kl6/w6C3REbcUtoAZdf2gs1mSjVuvUsuTjR354QD9/sCr2Okv44f4ipsb1IcjzzNSEvdv+YUXsNGrK0hbQUzMLKr1u7mxuLrZf4yg7HABK1fi+i7/LULOH1Oqbb7/9Y7HUYBlmsXE2IDrN6Pri+LjZ3NlKRx9HaEDFrV3fdJJhOkh9mKGIR9S2BS9/t5qy06h9uNgNtU+1OeGG0j7VLWGoDkXLGuaFrXFMe5QHsHWOtvtg+YwPaHQvWZ+1R4CRvV4z/JA+3S5W14yhvts0MBrOkhKmraWhttoywgI1DsYZ1utF6DHq2nt41hRl72VT9biEw53+Xiw1BhMYjlG70nBGJMMJvh6h2jNIreeoF6HHouKfu8qbjN15U8/kiI/GUn54Wa+v1p6ltmba/VdhdJYM/nmWUekZz4bEeEaMqWdUO0a/nM8F2Dh0oVd7ifPUnaN6p5Y2gZ1A/fn2p/V323nlwQLq7PL6y08+OU+ISQFBpR9PR2h0Op3BTb0+2E2Uf0++jJKYsbj94Me/fZpT0LcpL2NxiL6J6OPeRwMz2TqdwuLNHvxz7uf92zJqDOoMpqOkof2GdiQeNp0pd4+BvEHg3fqgU2DkVQnUuNh1fLXfaDltrUgrbrSz5u7xR7u7h65aD4qLsiuB2mUstlnQBYOtDcNl04kXdu10rGd26g542lEGxCD3Yo/rpcZV8AVvU02jKGkPo+G9eeosHmljaLjqN7sVpsYSThy1M9iB53EkD+d1/fr4YtFw0iRS+vpwv4OJ8z7RNG03BGg3mHZhXrFfLKG2lE5/kDx1feHlrRlUarDYwsJJhVyBifZZyDEAa5r68dYOGqnjFPhYVPzw2f1FayUqj0jZnn6LZbpmblBpkjebsCB+VurhQyxe0HSSsQh8O85EHzd3puATMyBOqB/QgEpGT9QJk7iePW6QEA5z97wQWlLrLuJWGMupiYLugupLSi0mwkF5hNtpBmhU0T6BIxf1EpnPWIQv55HqD4aqn1CDvR7r2uUqSleJCDOUSbc3QpSnyQw3nAI6xvjRbNRahwElOsQ9ILrMs8PdELAXYSfJYWVQJ8IPY4Y7zg8/6jQm1KoPKnHfUaIkPhroWkKt1i5P0xDrQw2lcp5aEPluipobBb0DCg6z5x6KcYHFNOCGSOg6jEtssdRJDZmD39q8eksZpW8GnUYHDfYR2mvNWEAwIS7ErT/ALQg1nCL3QKK6wB3CLg+hAgM356j79frLB9vbo9aM4bJNghmhPOYTHsLHpzyACiVmS8E5HPWWiqPuwYP/39IMiI3nh7uRvX6UyUsxsU0gvL1Jv8TNc53gfV7+UIzlwlmA/2YxoZTNCsVr4+uG5Mh2aUTUK9jrV4eTnkgfis7/uBv97+siqF2ZnIo/wgQmNYmSdk9gNC4/ELuSPYsNPJR9sNspujZ+2or2Sbr+9uUfE7wUaAzQWKfuNZNEvTkTa4bpW3FfHP0zAc2Gsl7+zCaslKDvjdTeh1ugI4V6pl4/bfXebc/7ZtB2WRGvGnNOQRZq55V2mWxxwQIR+eKa9ZSbc1mFemyvk8SYdvIvMnukuBkC4z2mus5OMzQSK1I7r7RLvZEvLkni6iG/nRoX6SiAGtclY2CnPbGirke+uMedyZOe5tj5ADc13uvOTj10SVNL+Nx4dE5qzG71LdhsCmZbo8WebSmyUIMvztGKoi/O8TA42MCsDcNVslM3Hh3hKhpp1Cx17iFzn8uGgCJQU3DCY7ZZy0Q9vBfjc9fiT5uZul5/9qz+PJu9Xol6KDo1mD0H9ZI9LrJRd8b2+lXp/ev0581DvViyUJM3jwa7hzgJsJtqr9Ol1FGFwqldl+vs+68oCwenp7XOLjDXGhUbN3MPWky/K+pgX1xcNJtnD/86GlU42ig0T7NA6quHDx9+P+t400W+uD9N7YCvLi6Om8c7OztT/evhsz8/zCnPk9ct3P7PP+WVH5Kp53xxTqnEBJ/RMDh+YSH052hcZVG2i5NIwTs7o7ndstao3P7Djy+3H+SV+RmfsbZm/TMLPV2LPgAc2M3SFjPYvKk8zUjBzeZlpOBEy1WEjKjfff7jihPYGakFb1u/x1tQ0jnmKhLdCjWxcZ/ixfmxU3DCQGk51PIb6HatFqyQmdpNYIfcjVcqt+4Dm8lY3NlcOjJcKHW/sPnrROrACEGoEJ71hTbC0wBPqTBc+DOZyClSCrWLVVgxHCdTPpfF3prCmJRofAGaM4vXpmb51k1N9L/W6yuGnOXIYlOL3ci1U5t3L/9eTOTVIuolsm5q7X++XVCU3e2h5qZSeZpromal5Gl+9eec8nqt1GA9y8hYPMgrO6nQJVDjUtcVz/sogRo7eXeO2oUN3DXq75zncMeoT78jd4+6VvGMxVKoG9f7lc9YLJ76dNC4e9S1R2VknefJVVwQYlYWdeP6ulHO6sr5JG3Jp3KoTwfVWEl7wQraxVN3DjeqsWr6Ovfdi1ZCumvUG4NSVgSqNnVn1325W9SlrfQ12WNRpoUu8Zmp4Rdnm8vsV1G6HtRK1nULd7OZFo24gZ2dD39xdtm8HO5pUiq1a7/LpTYYtmu0Zlb3iGYYf9wz8FPLeDYIlWfGE3vR/BZusZiKXgh1rbzVGifUIbOhJCfUUEXalPVwwkcpOFHM3YPPYyp3L5q7fZKCXgQ1OmXr0LXTN+HRJpLwCk8xyTRm8Lk8zfhug0M4pL26cuhTc14FUDc2BuPvy6Puee6/F6qeIR4TXdn1qEd7moYGSjgz4zyLmd1s4ugjpc9T7+eWwWmjfOrs8uLg7OBgtiJH6G7vpulcgKH8PL1rylIJWCxvtQrUqbvZuDgch37wy5j6dJwBkU/WuMeitC4aY2pJATVruhZHXUXoPzHmyV2Xsei2bKowNccVtNuxFbQxnynwRG+ljEWFce1H+/+o11+dVm1fgDh1lGBkDDcu9yJaQZu5HbBXzFis7UV7Nr3Zqy61yykSUkhcRoHyKIjZxUcnZCxmoW5s1I4c9bN/GALGf3SHmUU5EqvW2qgxBddEG8HxaOn04WZw87p+cZCycvgMdWPwfnB9fX2Ku5L19ChifzZuPalqra81i1bQ9icraOM+yQxjuOMuuqO+Oo+2GDxIhI9lLEZLC2C9Di0NvMAjoQd1CD5QzGSKorpcmcKqJUZV6yPsu2cXr6A92UX07NzBHx/MuGbJuQDg8GDClrG2a9uE+bRrlDVY7qM9FqWRTIQ9yu2C3L3yqL35S/PUIyuFcn5+hVtrHhyMnLMY9WltZK+jPRZbxPPcHotu2X2BR7xqkVHVquJug9Ot2XDAeAK/OdwxFjMWX51G9lp3cfNIExpmu7Qt2xa6eEwZt2VTQtWqJnVSROEI/vzyLYVuy+5ezWUsZrbX8apVReqfHz58eJzShA/9cGleHR1GUfH1V9nsdTzLu1zqi6+//jqcy1FcJCHJnwFRTwtdS02RL3cfHzymMhb5nA9BIvchfj1Htsuz97vX16k7QfteP/kX692pCuNGVQsYh30Ol8VlvK4yYoUd6DY2jk5HuwMnCU1w1D4GdZS7R7nmknEZWrd6iHIDpSvtLLk0iy1FPgJ1F3PZ2hRsiNJ25IYrb+pVxeRp8jTv4GPoOspYHMeGS9yN26yUsbiYmpgwJRV5vdSWMUlEKIUVYeCFAcaGw8+ahGFrFephAke1eppz1GMlpLQyealfPd84PS0ui61capWaup6L2u2JXK/fFJaxWLKuF0tGLwXUHI0qHN0OXf8mavRIORcfDgeDozfIXLVxM/eQxa1nhz74ztZ5860xRj4C/6SzG60Sc5LL6QXplk59MeOIjxIW6dzF0ZXWHPWIt3l5cbkTa832o/Hw/Ll78cS/UuLNZn1xyTyCZnRqRS4jNDHxXtF4zybHiyl8l5fRIlBl5e6VmgGByxJ5LWe5uDuwl+UT3rI8vo5GNIo0wzvTht8i6mhnyZDKlmIs8Kk6GTnhthfX9WYC7y2n9rjHqabGbTNJRl2PeMbi6yTe20utBJGBZ42lWimjJGcafTVc2W66hKdZrltJTRQuv2s06BdOcAjsdwiPYHby75d6KHRuVcUp+Z1SL5F76nvqe+qKU2+efZlX5tcQv33UhWZCVJy6LBnNfRQjo73Y8q+OP5YY9X98Upa8ReoFy9/nlCh3L/i3vIvjT+RfJtR3Te6p745Q0qZ3T9r/D56AWS1VXAgE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descr="The diagram shows a stateless client frontend, a middle business logic tier handling application services, and a backend database tier for persistent storage, illustrating how responsibilities are separated across three 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073" y="3331029"/>
            <a:ext cx="389692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FullStack Development with M.E.R.N Stack ">
            <a:extLst>
              <a:ext uri="{FF2B5EF4-FFF2-40B4-BE49-F238E27FC236}">
                <a16:creationId xmlns:a16="http://schemas.microsoft.com/office/drawing/2014/main" id="{7A026AC2-B30F-921E-A244-503C7AA8E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5247073" cy="1958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3 tier ideas/images</a:t>
            </a:r>
          </a:p>
        </p:txBody>
      </p:sp>
      <p:pic>
        <p:nvPicPr>
          <p:cNvPr id="9218" name="Picture 2" descr="“Diagram titled More 3 tier ideas/images showing a traditional three-tier architecture. Client requests flow to presentation/web servers, then through application servers, and finally to database servers connected to storage, with network switches illustrating load distribution and separation of presentation, application, and data t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134350" cy="4638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0" y="1600200"/>
            <a:ext cx="2338461" cy="369332"/>
          </a:xfrm>
          <a:prstGeom prst="rect">
            <a:avLst/>
          </a:prstGeom>
          <a:solidFill>
            <a:srgbClr val="FFC000"/>
          </a:solidFill>
        </p:spPr>
        <p:txBody>
          <a:bodyPr wrap="none" rtlCol="0">
            <a:spAutoFit/>
          </a:bodyPr>
          <a:lstStyle/>
          <a:p>
            <a:r>
              <a:rPr lang="en-US" dirty="0"/>
              <a:t>Traditional –from Cisco</a:t>
            </a:r>
          </a:p>
        </p:txBody>
      </p:sp>
    </p:spTree>
    <p:extLst>
      <p:ext uri="{BB962C8B-B14F-4D97-AF65-F5344CB8AC3E}">
        <p14:creationId xmlns:p14="http://schemas.microsoft.com/office/powerpoint/2010/main" val="255877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3 tier ideas/images</a:t>
            </a:r>
          </a:p>
        </p:txBody>
      </p:sp>
      <p:pic>
        <p:nvPicPr>
          <p:cNvPr id="8194" name="Picture 2" descr="“Diagram titled More 3 tier ideas/images illustrating a cloud-based three-tier architecture. Client devices connect to a cloud-hosted business logic tier, which communicates with a database tier above it, showing how presentation, application, and data layers are deployed within the cloud and scale independe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754711" cy="547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1600200"/>
            <a:ext cx="1881669" cy="369332"/>
          </a:xfrm>
          <a:prstGeom prst="rect">
            <a:avLst/>
          </a:prstGeom>
          <a:solidFill>
            <a:srgbClr val="FFC000"/>
          </a:solidFill>
        </p:spPr>
        <p:txBody>
          <a:bodyPr wrap="none" rtlCol="0">
            <a:spAutoFit/>
          </a:bodyPr>
          <a:lstStyle/>
          <a:p>
            <a:r>
              <a:rPr lang="en-US" dirty="0"/>
              <a:t>Moving into cloud</a:t>
            </a:r>
          </a:p>
        </p:txBody>
      </p:sp>
    </p:spTree>
    <p:extLst>
      <p:ext uri="{BB962C8B-B14F-4D97-AF65-F5344CB8AC3E}">
        <p14:creationId xmlns:p14="http://schemas.microsoft.com/office/powerpoint/2010/main" val="420731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3 tier ideas/images</a:t>
            </a:r>
          </a:p>
        </p:txBody>
      </p:sp>
      <p:pic>
        <p:nvPicPr>
          <p:cNvPr id="10242" name="Picture 2" descr="“Diagram titled More 3 tier ideas/images illustrating a scalable cloud-based three-tier system with storage. DNS routes traffic to multiple load balancers, which distribute requests across a server array of application servers that use cache servers and connect to a master database with replicated slave databases in different zones, highlighting scalability, redundancy, and cloud storage conce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92011"/>
            <a:ext cx="67818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1600200"/>
            <a:ext cx="2339808" cy="369332"/>
          </a:xfrm>
          <a:prstGeom prst="rect">
            <a:avLst/>
          </a:prstGeom>
          <a:solidFill>
            <a:srgbClr val="FFC000"/>
          </a:solidFill>
        </p:spPr>
        <p:txBody>
          <a:bodyPr wrap="none" rtlCol="0">
            <a:spAutoFit/>
          </a:bodyPr>
          <a:lstStyle/>
          <a:p>
            <a:r>
              <a:rPr lang="en-US" dirty="0"/>
              <a:t>Thinking Cloud Storage</a:t>
            </a:r>
          </a:p>
        </p:txBody>
      </p:sp>
    </p:spTree>
    <p:extLst>
      <p:ext uri="{BB962C8B-B14F-4D97-AF65-F5344CB8AC3E}">
        <p14:creationId xmlns:p14="http://schemas.microsoft.com/office/powerpoint/2010/main" val="143726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3 tier ideas/images</a:t>
            </a:r>
          </a:p>
        </p:txBody>
      </p:sp>
      <p:pic>
        <p:nvPicPr>
          <p:cNvPr id="12290" name="Picture 2" descr="Diagram illustrating AWS architecture with an Elastic Load Balancer distributing traffic from www.yourDomain.com to an Auto Scaling Instance Group containing four instances, each with EBS storage and security groups. Arrows indicate default load balancing and instance startup triggered by threshold conditions, highlighting dynamic scaling and load distribution.&#10;&#10;AI-generated content may be incor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66" y="1169826"/>
            <a:ext cx="6244105" cy="58405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0" y="1676400"/>
            <a:ext cx="1881669" cy="646331"/>
          </a:xfrm>
          <a:prstGeom prst="rect">
            <a:avLst/>
          </a:prstGeom>
          <a:solidFill>
            <a:srgbClr val="FFC000"/>
          </a:solidFill>
        </p:spPr>
        <p:txBody>
          <a:bodyPr wrap="none" rtlCol="0">
            <a:spAutoFit/>
          </a:bodyPr>
          <a:lstStyle/>
          <a:p>
            <a:r>
              <a:rPr lang="en-US" dirty="0"/>
              <a:t>Moving into cloud</a:t>
            </a:r>
          </a:p>
          <a:p>
            <a:r>
              <a:rPr lang="en-US" dirty="0" err="1"/>
              <a:t>IaaS</a:t>
            </a:r>
            <a:endParaRPr lang="en-US" dirty="0"/>
          </a:p>
        </p:txBody>
      </p:sp>
    </p:spTree>
    <p:extLst>
      <p:ext uri="{BB962C8B-B14F-4D97-AF65-F5344CB8AC3E}">
        <p14:creationId xmlns:p14="http://schemas.microsoft.com/office/powerpoint/2010/main" val="3795112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More 3 tier ideas/images</a:t>
            </a:r>
          </a:p>
        </p:txBody>
      </p:sp>
      <p:pic>
        <p:nvPicPr>
          <p:cNvPr id="11266" name="Picture 2" descr="“Detailed diagram titled 3-Tier Auto-scalable Web Application Architecture showing an Amazon cloud (IaaS) deployment. User traffic is routed through DNS and an elastic load balancer to auto-scaling web and application tiers, which use caching and managed databases for persistent storage, with monitoring, notifications, and static content delivery handled by additional cloud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5619750" cy="5781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353234"/>
            <a:ext cx="2764155" cy="646331"/>
          </a:xfrm>
          <a:prstGeom prst="rect">
            <a:avLst/>
          </a:prstGeom>
          <a:solidFill>
            <a:srgbClr val="FFC000"/>
          </a:solidFill>
        </p:spPr>
        <p:txBody>
          <a:bodyPr wrap="none" rtlCol="0">
            <a:spAutoFit/>
          </a:bodyPr>
          <a:lstStyle/>
          <a:p>
            <a:r>
              <a:rPr lang="en-US" dirty="0"/>
              <a:t>Moving into cloud</a:t>
            </a:r>
          </a:p>
          <a:p>
            <a:r>
              <a:rPr lang="en-US" dirty="0" err="1"/>
              <a:t>IaaS</a:t>
            </a:r>
            <a:r>
              <a:rPr lang="en-US" dirty="0"/>
              <a:t> – here </a:t>
            </a:r>
            <a:r>
              <a:rPr lang="en-US"/>
              <a:t>feature Amazon</a:t>
            </a:r>
            <a:endParaRPr lang="en-US" dirty="0"/>
          </a:p>
        </p:txBody>
      </p:sp>
    </p:spTree>
    <p:extLst>
      <p:ext uri="{BB962C8B-B14F-4D97-AF65-F5344CB8AC3E}">
        <p14:creationId xmlns:p14="http://schemas.microsoft.com/office/powerpoint/2010/main" val="3795112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Tier GAE and Amazon mix</a:t>
            </a:r>
          </a:p>
        </p:txBody>
      </p:sp>
      <p:sp>
        <p:nvSpPr>
          <p:cNvPr id="3" name="Content Placeholder 2"/>
          <p:cNvSpPr>
            <a:spLocks noGrp="1"/>
          </p:cNvSpPr>
          <p:nvPr>
            <p:ph idx="1"/>
          </p:nvPr>
        </p:nvSpPr>
        <p:spPr>
          <a:xfrm>
            <a:off x="381000" y="1219200"/>
            <a:ext cx="8229600" cy="4525963"/>
          </a:xfrm>
        </p:spPr>
        <p:txBody>
          <a:bodyPr/>
          <a:lstStyle/>
          <a:p>
            <a:r>
              <a:rPr lang="en-US" dirty="0"/>
              <a:t>For WebFilings.com  (see </a:t>
            </a:r>
            <a:r>
              <a:rPr lang="en-US" sz="1600" dirty="0">
                <a:hlinkClick r:id="rId2"/>
              </a:rPr>
              <a:t>http://googleappengine.blogspot.com/2010/08/webfilings-streamlines-sec-reporting.html)</a:t>
            </a:r>
            <a:endParaRPr lang="en-US" sz="1600" dirty="0"/>
          </a:p>
        </p:txBody>
      </p:sp>
      <p:pic>
        <p:nvPicPr>
          <p:cNvPr id="3074" name="Picture 2" descr="“Diagram titled 3 Tier GAE and Amazon mix showing a hybrid three-tier architecture for WebFilings.com. The presentation layer interfaces with services hosted on Google App Engine for business logic and data abstraction, which integrate with Amazon EC2–based services for search, validation, and additional business functions, illustrating a mixed cloud deployment across provi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762000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9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3 Tier with GAE and Google Cloud</a:t>
            </a:r>
          </a:p>
        </p:txBody>
      </p:sp>
      <p:sp>
        <p:nvSpPr>
          <p:cNvPr id="3" name="Content Placeholder 2"/>
          <p:cNvSpPr>
            <a:spLocks noGrp="1"/>
          </p:cNvSpPr>
          <p:nvPr>
            <p:ph idx="1"/>
          </p:nvPr>
        </p:nvSpPr>
        <p:spPr>
          <a:xfrm>
            <a:off x="76200" y="838200"/>
            <a:ext cx="8229600" cy="4525963"/>
          </a:xfrm>
        </p:spPr>
        <p:txBody>
          <a:bodyPr/>
          <a:lstStyle/>
          <a:p>
            <a:r>
              <a:rPr lang="en-US" dirty="0"/>
              <a:t>See </a:t>
            </a:r>
            <a:r>
              <a:rPr lang="en-US" sz="2000" dirty="0">
                <a:hlinkClick r:id="rId2"/>
              </a:rPr>
              <a:t>https://cloud.google.com/solutions/architecture/webapp</a:t>
            </a:r>
            <a:endParaRPr lang="en-US" sz="2000" dirty="0"/>
          </a:p>
        </p:txBody>
      </p:sp>
      <p:pic>
        <p:nvPicPr>
          <p:cNvPr id="4098" name="Picture 2" descr="“Diagram titled 3 Tier with GAE and Google Cloud showing a three-tier web application architecture on Google Cloud. Client devices connect through a Google load balancer to App Engine services that automatically scale, using cloud storage, databases, in-memory caching, and task queues to support dynamic and static content.”"/>
          <p:cNvPicPr>
            <a:picLocks noChangeAspect="1" noChangeArrowheads="1"/>
          </p:cNvPicPr>
          <p:nvPr/>
        </p:nvPicPr>
        <p:blipFill rotWithShape="1">
          <a:blip r:embed="rId3">
            <a:extLst>
              <a:ext uri="{28A0092B-C50C-407E-A947-70E740481C1C}">
                <a14:useLocalDpi xmlns:a14="http://schemas.microsoft.com/office/drawing/2010/main" val="0"/>
              </a:ext>
            </a:extLst>
          </a:blip>
          <a:srcRect t="15107" r="2397" b="11494"/>
          <a:stretch/>
        </p:blipFill>
        <p:spPr bwMode="auto">
          <a:xfrm>
            <a:off x="-76200" y="2133600"/>
            <a:ext cx="9361714" cy="4865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492913"/>
            <a:ext cx="8305800" cy="646331"/>
          </a:xfrm>
          <a:prstGeom prst="rect">
            <a:avLst/>
          </a:prstGeom>
          <a:solidFill>
            <a:srgbClr val="FFC000"/>
          </a:solidFill>
        </p:spPr>
        <p:txBody>
          <a:bodyPr wrap="square" rtlCol="0">
            <a:spAutoFit/>
          </a:bodyPr>
          <a:lstStyle/>
          <a:p>
            <a:r>
              <a:rPr lang="en-US" b="1" dirty="0" err="1">
                <a:solidFill>
                  <a:srgbClr val="FF0000"/>
                </a:solidFill>
              </a:rPr>
              <a:t>Autoscaling</a:t>
            </a:r>
            <a:r>
              <a:rPr lang="en-US" dirty="0"/>
              <a:t> compute power of App </a:t>
            </a:r>
            <a:r>
              <a:rPr lang="en-US" dirty="0" err="1"/>
              <a:t>Engine,</a:t>
            </a:r>
            <a:r>
              <a:rPr lang="en-US" b="1" dirty="0" err="1">
                <a:solidFill>
                  <a:srgbClr val="FF0000"/>
                </a:solidFill>
              </a:rPr>
              <a:t>distributed</a:t>
            </a:r>
            <a:r>
              <a:rPr lang="en-US" b="1" dirty="0">
                <a:solidFill>
                  <a:srgbClr val="FF0000"/>
                </a:solidFill>
              </a:rPr>
              <a:t> in-memory cache</a:t>
            </a:r>
            <a:r>
              <a:rPr lang="en-US" dirty="0"/>
              <a:t>, </a:t>
            </a:r>
            <a:r>
              <a:rPr lang="en-US" b="1" dirty="0">
                <a:solidFill>
                  <a:srgbClr val="0070C0"/>
                </a:solidFill>
              </a:rPr>
              <a:t>task queues </a:t>
            </a:r>
            <a:r>
              <a:rPr lang="en-US" dirty="0"/>
              <a:t>and </a:t>
            </a:r>
            <a:r>
              <a:rPr lang="en-US" b="1" dirty="0" err="1">
                <a:solidFill>
                  <a:srgbClr val="0070C0"/>
                </a:solidFill>
              </a:rPr>
              <a:t>datastore</a:t>
            </a:r>
            <a:r>
              <a:rPr lang="en-US" dirty="0"/>
              <a:t>, to create robust applications quickly and easily.</a:t>
            </a:r>
          </a:p>
        </p:txBody>
      </p:sp>
    </p:spTree>
    <p:extLst>
      <p:ext uri="{BB962C8B-B14F-4D97-AF65-F5344CB8AC3E}">
        <p14:creationId xmlns:p14="http://schemas.microsoft.com/office/powerpoint/2010/main" val="388611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Tier GAE for </a:t>
            </a:r>
            <a:r>
              <a:rPr lang="en-US" dirty="0" err="1"/>
              <a:t>Udacity</a:t>
            </a:r>
            <a:endParaRPr lang="en-US" dirty="0"/>
          </a:p>
        </p:txBody>
      </p:sp>
      <p:sp>
        <p:nvSpPr>
          <p:cNvPr id="3" name="Content Placeholder 2"/>
          <p:cNvSpPr>
            <a:spLocks noGrp="1"/>
          </p:cNvSpPr>
          <p:nvPr>
            <p:ph idx="1"/>
          </p:nvPr>
        </p:nvSpPr>
        <p:spPr>
          <a:xfrm>
            <a:off x="381000" y="1295400"/>
            <a:ext cx="8229600" cy="4525963"/>
          </a:xfrm>
        </p:spPr>
        <p:txBody>
          <a:bodyPr/>
          <a:lstStyle/>
          <a:p>
            <a:pPr marL="0" indent="0">
              <a:buNone/>
            </a:pPr>
            <a:r>
              <a:rPr lang="en-US" dirty="0"/>
              <a:t>See </a:t>
            </a:r>
            <a:r>
              <a:rPr lang="en-US" sz="2000" dirty="0">
                <a:hlinkClick r:id="rId2"/>
              </a:rPr>
              <a:t>http://googleappengine.blogspot.com/2012_10_01_archive.html</a:t>
            </a:r>
            <a:endParaRPr lang="en-US" sz="2000" dirty="0"/>
          </a:p>
        </p:txBody>
      </p:sp>
      <p:pic>
        <p:nvPicPr>
          <p:cNvPr id="5122" name="Picture 2" descr="“Diagram titled 3 Tier GAE for Udacity showing Udacity’s three-tier architecture on Google App Engine. A browser-based user interface communicates with App Engine services that handle application logic and REST gateways, which in turn interact with caching, datastores, and task queues to support scalable data processing and an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34448"/>
            <a:ext cx="64198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issues</a:t>
            </a:r>
          </a:p>
        </p:txBody>
      </p:sp>
      <p:sp>
        <p:nvSpPr>
          <p:cNvPr id="3" name="Content Placeholder 2"/>
          <p:cNvSpPr>
            <a:spLocks noGrp="1"/>
          </p:cNvSpPr>
          <p:nvPr>
            <p:ph idx="1"/>
          </p:nvPr>
        </p:nvSpPr>
        <p:spPr/>
        <p:txBody>
          <a:bodyPr>
            <a:normAutofit fontScale="92500" lnSpcReduction="20000"/>
          </a:bodyPr>
          <a:lstStyle/>
          <a:p>
            <a:r>
              <a:rPr lang="en-US" dirty="0"/>
              <a:t>Server scaling</a:t>
            </a:r>
          </a:p>
          <a:p>
            <a:r>
              <a:rPr lang="en-US" dirty="0"/>
              <a:t>adaptive, open clients </a:t>
            </a:r>
          </a:p>
          <a:p>
            <a:r>
              <a:rPr lang="en-US" dirty="0"/>
              <a:t>Scalability and reliability</a:t>
            </a:r>
          </a:p>
          <a:p>
            <a:r>
              <a:rPr lang="en-US" dirty="0"/>
              <a:t>service-oriented software design</a:t>
            </a:r>
          </a:p>
          <a:p>
            <a:r>
              <a:rPr lang="en-US" dirty="0"/>
              <a:t>cloud computing paradigms</a:t>
            </a:r>
          </a:p>
          <a:p>
            <a:r>
              <a:rPr lang="en-US" dirty="0"/>
              <a:t>protocol specification</a:t>
            </a:r>
          </a:p>
          <a:p>
            <a:r>
              <a:rPr lang="en-US" dirty="0"/>
              <a:t>performance modeling</a:t>
            </a:r>
          </a:p>
          <a:p>
            <a:r>
              <a:rPr lang="en-US" dirty="0"/>
              <a:t> debugging and diagnosis</a:t>
            </a:r>
          </a:p>
          <a:p>
            <a:r>
              <a:rPr lang="en-US" dirty="0"/>
              <a:t>deployment and licensing.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Tier GAE for </a:t>
            </a:r>
            <a:r>
              <a:rPr lang="en-US" dirty="0" err="1"/>
              <a:t>WordChums</a:t>
            </a:r>
            <a:r>
              <a:rPr lang="en-US" dirty="0"/>
              <a:t> Game</a:t>
            </a:r>
          </a:p>
        </p:txBody>
      </p:sp>
      <p:sp>
        <p:nvSpPr>
          <p:cNvPr id="3" name="Content Placeholder 2"/>
          <p:cNvSpPr>
            <a:spLocks noGrp="1"/>
          </p:cNvSpPr>
          <p:nvPr>
            <p:ph idx="1"/>
          </p:nvPr>
        </p:nvSpPr>
        <p:spPr>
          <a:xfrm>
            <a:off x="431494" y="1143000"/>
            <a:ext cx="8229600" cy="4525963"/>
          </a:xfrm>
        </p:spPr>
        <p:txBody>
          <a:bodyPr/>
          <a:lstStyle/>
          <a:p>
            <a:r>
              <a:rPr lang="en-US" dirty="0"/>
              <a:t>See </a:t>
            </a:r>
            <a:r>
              <a:rPr lang="en-US" sz="1800" dirty="0">
                <a:hlinkClick r:id="rId2"/>
              </a:rPr>
              <a:t>http://googlecloudplatform.blogspot.com/2014_03_01_archive.html</a:t>
            </a:r>
            <a:endParaRPr lang="en-US" sz="1800" dirty="0"/>
          </a:p>
        </p:txBody>
      </p:sp>
      <p:pic>
        <p:nvPicPr>
          <p:cNvPr id="6146" name="Picture 2" descr="“Diagram titled 3 Tier GAE for WordChums Game showing a three-tier architecture for a mobile and web game built on Google App Engine. Client applications connect to game and admin APIs, which run on App Engine front ends and interact with backend services such as datastores, memcache, batch processing, and external services for notifications, social integration, and purch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14499"/>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1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on GAE</a:t>
            </a:r>
          </a:p>
        </p:txBody>
      </p:sp>
      <p:sp>
        <p:nvSpPr>
          <p:cNvPr id="3" name="Content Placeholder 2"/>
          <p:cNvSpPr>
            <a:spLocks noGrp="1"/>
          </p:cNvSpPr>
          <p:nvPr>
            <p:ph idx="1"/>
          </p:nvPr>
        </p:nvSpPr>
        <p:spPr>
          <a:xfrm>
            <a:off x="459036" y="1066800"/>
            <a:ext cx="8229600" cy="4525963"/>
          </a:xfrm>
        </p:spPr>
        <p:txBody>
          <a:bodyPr/>
          <a:lstStyle/>
          <a:p>
            <a:r>
              <a:rPr lang="en-US" dirty="0"/>
              <a:t>See </a:t>
            </a:r>
            <a:r>
              <a:rPr lang="en-US" sz="1200" dirty="0">
                <a:hlinkClick r:id="rId2"/>
              </a:rPr>
              <a:t>https://cloud.google.com/developers/articles/developing-mobile-games-on-google-app-engine-compute-engine/</a:t>
            </a:r>
            <a:endParaRPr lang="en-US" sz="1200" dirty="0"/>
          </a:p>
        </p:txBody>
      </p:sp>
      <p:pic>
        <p:nvPicPr>
          <p:cNvPr id="7170" name="Picture 2" descr="“Diagram titled Mobile on GAE showing a mobile gaming architecture on Google App Engine. Mobile clients connect through cloud endpoints to App Engine backends that handle game logic, messaging, caching, and data storage, with additional services for task queues, batch processing, analytics, monitoring, and autoscaling provided by Google Cloud infrastructure.”"/>
          <p:cNvPicPr>
            <a:picLocks noChangeAspect="1" noChangeArrowheads="1"/>
          </p:cNvPicPr>
          <p:nvPr/>
        </p:nvPicPr>
        <p:blipFill rotWithShape="1">
          <a:blip r:embed="rId3">
            <a:extLst>
              <a:ext uri="{28A0092B-C50C-407E-A947-70E740481C1C}">
                <a14:useLocalDpi xmlns:a14="http://schemas.microsoft.com/office/drawing/2010/main" val="0"/>
              </a:ext>
            </a:extLst>
          </a:blip>
          <a:srcRect r="6248" b="7607"/>
          <a:stretch/>
        </p:blipFill>
        <p:spPr bwMode="auto">
          <a:xfrm>
            <a:off x="152400" y="1754436"/>
            <a:ext cx="9147672" cy="50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33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92162"/>
          </a:xfrm>
        </p:spPr>
        <p:txBody>
          <a:bodyPr>
            <a:normAutofit fontScale="90000"/>
          </a:bodyPr>
          <a:lstStyle/>
          <a:p>
            <a:r>
              <a:rPr lang="en-US" dirty="0"/>
              <a:t>Adding </a:t>
            </a:r>
            <a:r>
              <a:rPr lang="en-US" dirty="0">
                <a:solidFill>
                  <a:srgbClr val="FF0000"/>
                </a:solidFill>
              </a:rPr>
              <a:t>Google Cloud </a:t>
            </a:r>
            <a:r>
              <a:rPr lang="en-US" dirty="0"/>
              <a:t>onto </a:t>
            </a:r>
            <a:r>
              <a:rPr lang="en-US" dirty="0">
                <a:solidFill>
                  <a:srgbClr val="0070C0"/>
                </a:solidFill>
              </a:rPr>
              <a:t>GAE </a:t>
            </a:r>
            <a:r>
              <a:rPr lang="en-US" dirty="0"/>
              <a:t>for Lean Plum.com</a:t>
            </a:r>
          </a:p>
        </p:txBody>
      </p:sp>
      <p:sp>
        <p:nvSpPr>
          <p:cNvPr id="3" name="Content Placeholder 2"/>
          <p:cNvSpPr>
            <a:spLocks noGrp="1"/>
          </p:cNvSpPr>
          <p:nvPr>
            <p:ph idx="1"/>
          </p:nvPr>
        </p:nvSpPr>
        <p:spPr>
          <a:xfrm>
            <a:off x="518481" y="1143000"/>
            <a:ext cx="8229600" cy="4525963"/>
          </a:xfrm>
        </p:spPr>
        <p:txBody>
          <a:bodyPr/>
          <a:lstStyle/>
          <a:p>
            <a:r>
              <a:rPr lang="en-US" dirty="0"/>
              <a:t>Addition of cloud storage and Big Query</a:t>
            </a:r>
          </a:p>
        </p:txBody>
      </p:sp>
      <p:pic>
        <p:nvPicPr>
          <p:cNvPr id="8196" name="Picture 4" descr="“Slide titled Adding Google Cloud onto GAE for LeanPlum.com explaining how Google Cloud services extend a Google App Engine application. The slide highlights the use of BigQuery, cloud storage, datastore, and compute services to support scalable analytics, faster log querying, and large-scale data processing, illustrated with a system diagram connecting application components to storage and reporting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57400"/>
            <a:ext cx="5330928" cy="3582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752600"/>
            <a:ext cx="38862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err="1">
                <a:solidFill>
                  <a:srgbClr val="FF0000"/>
                </a:solidFill>
              </a:rPr>
              <a:t>BigQuery</a:t>
            </a:r>
            <a:r>
              <a:rPr lang="en-US" b="1" dirty="0"/>
              <a:t> </a:t>
            </a:r>
            <a:r>
              <a:rPr lang="en-US" dirty="0"/>
              <a:t>lets us run arbitrary queries on arbitrary data sets</a:t>
            </a:r>
          </a:p>
          <a:p>
            <a:pPr marL="742950" lvl="1" indent="-285750">
              <a:buFont typeface="Arial" panose="020B0604020202020204" pitchFamily="34" charset="0"/>
              <a:buChar char="•"/>
            </a:pPr>
            <a:r>
              <a:rPr lang="en-US" dirty="0"/>
              <a:t>It has improved our customer response time by allowing us to query over our logs in seconds whenever we receive a support call. </a:t>
            </a:r>
          </a:p>
          <a:p>
            <a:pPr marL="285750" indent="-285750">
              <a:buFont typeface="Arial" panose="020B0604020202020204" pitchFamily="34" charset="0"/>
              <a:buChar char="•"/>
            </a:pPr>
            <a:r>
              <a:rPr lang="en-US" b="1" dirty="0">
                <a:solidFill>
                  <a:srgbClr val="0070C0"/>
                </a:solidFill>
              </a:rPr>
              <a:t>Cloud </a:t>
            </a:r>
            <a:r>
              <a:rPr lang="en-US" b="1" dirty="0" err="1">
                <a:solidFill>
                  <a:srgbClr val="0070C0"/>
                </a:solidFill>
              </a:rPr>
              <a:t>Datastore</a:t>
            </a:r>
            <a:r>
              <a:rPr lang="en-US" b="1" dirty="0">
                <a:solidFill>
                  <a:srgbClr val="0070C0"/>
                </a:solidFill>
              </a:rPr>
              <a:t> </a:t>
            </a:r>
            <a:r>
              <a:rPr lang="en-US" dirty="0"/>
              <a:t>lets us store vast amounts of structured data</a:t>
            </a:r>
          </a:p>
          <a:p>
            <a:pPr marL="285750" indent="-285750">
              <a:buFont typeface="Arial" panose="020B0604020202020204" pitchFamily="34" charset="0"/>
              <a:buChar char="•"/>
            </a:pPr>
            <a:r>
              <a:rPr lang="en-US" b="1" dirty="0">
                <a:solidFill>
                  <a:srgbClr val="FF0000"/>
                </a:solidFill>
              </a:rPr>
              <a:t>Cloud Storage </a:t>
            </a:r>
            <a:r>
              <a:rPr lang="en-US" dirty="0"/>
              <a:t>provides secure, scalable storage. Like Amazon S3</a:t>
            </a:r>
          </a:p>
          <a:p>
            <a:pPr marL="285750" indent="-285750">
              <a:buFont typeface="Arial" panose="020B0604020202020204" pitchFamily="34" charset="0"/>
              <a:buChar char="•"/>
            </a:pPr>
            <a:r>
              <a:rPr lang="en-US" b="1" dirty="0">
                <a:solidFill>
                  <a:srgbClr val="FF0000"/>
                </a:solidFill>
              </a:rPr>
              <a:t>Compute Engine </a:t>
            </a:r>
            <a:r>
              <a:rPr lang="en-US" dirty="0"/>
              <a:t>to take advantage of more powerful cores for processing large amounts of data when generating reports. (like Amazon EC2)</a:t>
            </a:r>
          </a:p>
        </p:txBody>
      </p:sp>
      <p:sp>
        <p:nvSpPr>
          <p:cNvPr id="5" name="TextBox 4"/>
          <p:cNvSpPr txBox="1"/>
          <p:nvPr/>
        </p:nvSpPr>
        <p:spPr>
          <a:xfrm>
            <a:off x="0" y="6509266"/>
            <a:ext cx="8079456" cy="369332"/>
          </a:xfrm>
          <a:prstGeom prst="rect">
            <a:avLst/>
          </a:prstGeom>
          <a:solidFill>
            <a:srgbClr val="FFC000"/>
          </a:solidFill>
        </p:spPr>
        <p:txBody>
          <a:bodyPr wrap="none" rtlCol="0">
            <a:spAutoFit/>
          </a:bodyPr>
          <a:lstStyle/>
          <a:p>
            <a:r>
              <a:rPr lang="en-US" dirty="0"/>
              <a:t>See </a:t>
            </a:r>
            <a:r>
              <a:rPr lang="en-US" sz="1000" dirty="0">
                <a:hlinkClick r:id="rId3"/>
              </a:rPr>
              <a:t>http://googlecloudplatform.blogspot.com/2014/03/google-cloud-platform-and-leanplum-help-app-developers-conduct-on-the-fly-ab-tests.html</a:t>
            </a:r>
            <a:endParaRPr lang="en-US" sz="1000" dirty="0"/>
          </a:p>
        </p:txBody>
      </p:sp>
    </p:spTree>
    <p:extLst>
      <p:ext uri="{BB962C8B-B14F-4D97-AF65-F5344CB8AC3E}">
        <p14:creationId xmlns:p14="http://schemas.microsoft.com/office/powerpoint/2010/main" val="3610704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Platform Matters</a:t>
            </a:r>
          </a:p>
        </p:txBody>
      </p:sp>
      <p:sp>
        <p:nvSpPr>
          <p:cNvPr id="34819" name="Content Placeholder 2"/>
          <p:cNvSpPr>
            <a:spLocks noGrp="1"/>
          </p:cNvSpPr>
          <p:nvPr>
            <p:ph idx="1"/>
          </p:nvPr>
        </p:nvSpPr>
        <p:spPr/>
        <p:txBody>
          <a:bodyPr/>
          <a:lstStyle/>
          <a:p>
            <a:pPr>
              <a:buFont typeface="ZapfDingbats" pitchFamily="82" charset="2"/>
              <a:buNone/>
            </a:pPr>
            <a:r>
              <a:rPr lang="en-US" sz="1800" dirty="0"/>
              <a:t>“Developers who have worked at the small scale might be asking themselves why we need to bother with “platform design” when we could just use some kind of out-of the-box solution. For small-scale applications, this can be a great idea. We save time and money up front and get a working and serviceable application. The problem comes at larger scales—there are no off-the-shelf kits that will allow you to build something like Amazon or Friendster. While building similar functionality might be fairly trivial, making that functionality work for millions of products, millions of users, and without spending far too much on hardware requires us to build something highly customized and optimized for our exact needs. There’s a good reason why the largest applications on the Internet are all bespoke creations: no other approach can create massively scalable applications within a reasonable budget.”</a:t>
            </a:r>
          </a:p>
        </p:txBody>
      </p:sp>
      <p:sp>
        <p:nvSpPr>
          <p:cNvPr id="34820" name="Slide Number Placeholder 3"/>
          <p:cNvSpPr>
            <a:spLocks noGrp="1"/>
          </p:cNvSpPr>
          <p:nvPr>
            <p:ph type="sldNum" sz="quarter" idx="12"/>
          </p:nvPr>
        </p:nvSpPr>
        <p:spPr>
          <a:noFill/>
        </p:spPr>
        <p:txBody>
          <a:bodyPr/>
          <a:lstStyle/>
          <a:p>
            <a:fld id="{9AFC30DB-1FBF-400D-8078-4A03B22529D1}" type="slidenum">
              <a:rPr lang="en-US"/>
              <a:pPr/>
              <a:t>33</a:t>
            </a:fld>
            <a:endParaRPr lang="en-US"/>
          </a:p>
        </p:txBody>
      </p:sp>
      <p:sp>
        <p:nvSpPr>
          <p:cNvPr id="34821" name="Rectangle 4"/>
          <p:cNvSpPr>
            <a:spLocks noChangeArrowheads="1"/>
          </p:cNvSpPr>
          <p:nvPr/>
        </p:nvSpPr>
        <p:spPr bwMode="auto">
          <a:xfrm>
            <a:off x="4267623" y="5710774"/>
            <a:ext cx="3894361" cy="338407"/>
          </a:xfrm>
          <a:prstGeom prst="rect">
            <a:avLst/>
          </a:prstGeom>
          <a:noFill/>
          <a:ln w="9525">
            <a:noFill/>
            <a:miter lim="800000"/>
            <a:headEnd/>
            <a:tailEnd/>
          </a:ln>
        </p:spPr>
        <p:txBody>
          <a:bodyPr wrap="none" lIns="91294" tIns="45647" rIns="91294" bIns="45647">
            <a:spAutoFit/>
          </a:bodyPr>
          <a:lstStyle/>
          <a:p>
            <a:r>
              <a:rPr lang="en-US" sz="1600" dirty="0"/>
              <a:t>http://www.evontech.com/symbian/55.html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p>
            <a:fld id="{F1AD142F-A8B0-4D89-8EED-CAF65996F2C9}" type="slidenum">
              <a:rPr lang="en-US"/>
              <a:pPr/>
              <a:t>4</a:t>
            </a:fld>
            <a:endParaRPr lang="en-US"/>
          </a:p>
        </p:txBody>
      </p:sp>
      <p:sp>
        <p:nvSpPr>
          <p:cNvPr id="7171" name="Rectangle 2"/>
          <p:cNvSpPr>
            <a:spLocks noGrp="1" noChangeArrowheads="1"/>
          </p:cNvSpPr>
          <p:nvPr>
            <p:ph type="title"/>
          </p:nvPr>
        </p:nvSpPr>
        <p:spPr/>
        <p:txBody>
          <a:bodyPr anchor="t"/>
          <a:lstStyle/>
          <a:p>
            <a:r>
              <a:rPr lang="en-US" sz="2800" dirty="0"/>
              <a:t>Growth of the Internet </a:t>
            </a:r>
            <a:br>
              <a:rPr lang="en-US" sz="2800" dirty="0"/>
            </a:br>
            <a:r>
              <a:rPr lang="en-US" sz="2800" dirty="0"/>
              <a:t>in Terms of Number of IoT devices</a:t>
            </a:r>
          </a:p>
        </p:txBody>
      </p:sp>
      <p:pic>
        <p:nvPicPr>
          <p:cNvPr id="3" name="Picture 2" descr="“Bar chart titled Growth of the Internet in Terms of Number of IoT Devices showing a steady increase in connected IoT devices worldwide from 13.8 billion in 2022 to 39.6 billion projected in 2033. Each year’s bar increases incrementally, illustrating consistent growth over time, with values labeled above each bar and the y-axis representing billions of connected devices.”">
            <a:extLst>
              <a:ext uri="{FF2B5EF4-FFF2-40B4-BE49-F238E27FC236}">
                <a16:creationId xmlns:a16="http://schemas.microsoft.com/office/drawing/2014/main" id="{5BC49486-B0DD-866D-B1D8-CACE59F6AA02}"/>
              </a:ext>
            </a:extLst>
          </p:cNvPr>
          <p:cNvPicPr>
            <a:picLocks noChangeAspect="1"/>
          </p:cNvPicPr>
          <p:nvPr/>
        </p:nvPicPr>
        <p:blipFill>
          <a:blip r:embed="rId3"/>
          <a:stretch>
            <a:fillRect/>
          </a:stretch>
        </p:blipFill>
        <p:spPr>
          <a:xfrm>
            <a:off x="80702" y="1143000"/>
            <a:ext cx="8606098" cy="59634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7275-C194-313F-9592-243E14102003}"/>
              </a:ext>
            </a:extLst>
          </p:cNvPr>
          <p:cNvSpPr>
            <a:spLocks noGrp="1"/>
          </p:cNvSpPr>
          <p:nvPr>
            <p:ph type="title"/>
          </p:nvPr>
        </p:nvSpPr>
        <p:spPr/>
        <p:txBody>
          <a:bodyPr/>
          <a:lstStyle/>
          <a:p>
            <a:r>
              <a:rPr lang="en-US" dirty="0"/>
              <a:t>Users –some global info</a:t>
            </a:r>
          </a:p>
        </p:txBody>
      </p:sp>
      <p:sp>
        <p:nvSpPr>
          <p:cNvPr id="3" name="Content Placeholder 2">
            <a:extLst>
              <a:ext uri="{FF2B5EF4-FFF2-40B4-BE49-F238E27FC236}">
                <a16:creationId xmlns:a16="http://schemas.microsoft.com/office/drawing/2014/main" id="{7CBF919A-072E-F514-E86E-834D6FE00E0C}"/>
              </a:ext>
            </a:extLst>
          </p:cNvPr>
          <p:cNvSpPr>
            <a:spLocks noGrp="1"/>
          </p:cNvSpPr>
          <p:nvPr>
            <p:ph idx="1"/>
          </p:nvPr>
        </p:nvSpPr>
        <p:spPr>
          <a:xfrm>
            <a:off x="381000" y="6274117"/>
            <a:ext cx="8244840" cy="563563"/>
          </a:xfrm>
        </p:spPr>
        <p:txBody>
          <a:bodyPr>
            <a:normAutofit/>
          </a:bodyPr>
          <a:lstStyle/>
          <a:p>
            <a:pPr marL="0" indent="0">
              <a:buNone/>
            </a:pPr>
            <a:r>
              <a:rPr lang="en-US" sz="2000" dirty="0"/>
              <a:t>From </a:t>
            </a:r>
            <a:r>
              <a:rPr lang="en-US" sz="2000" dirty="0">
                <a:hlinkClick r:id="rId2"/>
              </a:rPr>
              <a:t>https://explodingtopics.com/blog/countries-internet-users</a:t>
            </a:r>
            <a:r>
              <a:rPr lang="en-US" sz="2000" dirty="0"/>
              <a:t> </a:t>
            </a:r>
          </a:p>
        </p:txBody>
      </p:sp>
      <p:pic>
        <p:nvPicPr>
          <p:cNvPr id="7" name="Picture 6" descr="“Horizontal bar chart titled Countries with the most internet users comparing total population and number of internet users across countries. China and India have the largest populations and the highest numbers of internet users, followed by the United States, Indonesia, Brazil, Russia, Nigeria, Japan, Mexico, and Pakistan, with internet users shown as a subset of each country’s total population.”">
            <a:extLst>
              <a:ext uri="{FF2B5EF4-FFF2-40B4-BE49-F238E27FC236}">
                <a16:creationId xmlns:a16="http://schemas.microsoft.com/office/drawing/2014/main" id="{0BFA6032-4472-1AFD-014A-0BF7621021BB}"/>
              </a:ext>
            </a:extLst>
          </p:cNvPr>
          <p:cNvPicPr>
            <a:picLocks noChangeAspect="1"/>
          </p:cNvPicPr>
          <p:nvPr/>
        </p:nvPicPr>
        <p:blipFill rotWithShape="1">
          <a:blip r:embed="rId3"/>
          <a:srcRect r="2174" b="12145"/>
          <a:stretch/>
        </p:blipFill>
        <p:spPr>
          <a:xfrm>
            <a:off x="518160" y="1158062"/>
            <a:ext cx="7543800" cy="5116055"/>
          </a:xfrm>
          <a:prstGeom prst="rect">
            <a:avLst/>
          </a:prstGeom>
        </p:spPr>
      </p:pic>
    </p:spTree>
    <p:extLst>
      <p:ext uri="{BB962C8B-B14F-4D97-AF65-F5344CB8AC3E}">
        <p14:creationId xmlns:p14="http://schemas.microsoft.com/office/powerpoint/2010/main" val="300311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p:spPr>
        <p:txBody>
          <a:bodyPr/>
          <a:lstStyle/>
          <a:p>
            <a:fld id="{B4358255-69BF-418C-ABB1-753492E80F72}" type="slidenum">
              <a:rPr lang="en-US"/>
              <a:pPr/>
              <a:t>6</a:t>
            </a:fld>
            <a:endParaRPr lang="en-US"/>
          </a:p>
        </p:txBody>
      </p:sp>
      <p:grpSp>
        <p:nvGrpSpPr>
          <p:cNvPr id="2" name="Group 499" descr="“Diagram titled Internet Physical Infrastructure illustrating how residential and campus networks connect to local ISPs, which then connect through multiple backbone ISPs to reach other networks. The figure shows different access technologies (cable, fiber, DSL, wireless, Ethernet) and emphasizes that the Internet is a network of heterogeneous, independently administered networks called Autonomous Systems.”"/>
          <p:cNvGrpSpPr>
            <a:grpSpLocks/>
          </p:cNvGrpSpPr>
          <p:nvPr/>
        </p:nvGrpSpPr>
        <p:grpSpPr bwMode="auto">
          <a:xfrm>
            <a:off x="434372" y="2135995"/>
            <a:ext cx="8709628" cy="3221422"/>
            <a:chOff x="0" y="830"/>
            <a:chExt cx="5494" cy="2033"/>
          </a:xfrm>
        </p:grpSpPr>
        <p:graphicFrame>
          <p:nvGraphicFramePr>
            <p:cNvPr id="1026" name="Object 497"/>
            <p:cNvGraphicFramePr>
              <a:graphicFrameLocks noChangeAspect="1"/>
            </p:cNvGraphicFramePr>
            <p:nvPr/>
          </p:nvGraphicFramePr>
          <p:xfrm>
            <a:off x="0" y="985"/>
            <a:ext cx="1137" cy="843"/>
          </p:xfrm>
          <a:graphic>
            <a:graphicData uri="http://schemas.openxmlformats.org/presentationml/2006/ole">
              <mc:AlternateContent xmlns:mc="http://schemas.openxmlformats.org/markup-compatibility/2006">
                <mc:Choice xmlns:v="urn:schemas-microsoft-com:vml" Requires="v">
                  <p:oleObj name="Photo Editor Photo" r:id="rId3" imgW="3761905" imgH="2790476" progId="MSPhotoEd.3">
                    <p:embed/>
                  </p:oleObj>
                </mc:Choice>
                <mc:Fallback>
                  <p:oleObj name="Photo Editor Photo" r:id="rId3" imgW="3761905" imgH="2790476" progId="MSPhotoEd.3">
                    <p:embed/>
                    <p:pic>
                      <p:nvPicPr>
                        <p:cNvPr id="0" name="Object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5"/>
                          <a:ext cx="1137" cy="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3"/>
            <p:cNvGrpSpPr>
              <a:grpSpLocks/>
            </p:cNvGrpSpPr>
            <p:nvPr/>
          </p:nvGrpSpPr>
          <p:grpSpPr bwMode="auto">
            <a:xfrm>
              <a:off x="4750" y="980"/>
              <a:ext cx="744" cy="508"/>
              <a:chOff x="1372" y="240"/>
              <a:chExt cx="836" cy="549"/>
            </a:xfrm>
          </p:grpSpPr>
          <p:grpSp>
            <p:nvGrpSpPr>
              <p:cNvPr id="4" name="Group 4"/>
              <p:cNvGrpSpPr>
                <a:grpSpLocks/>
              </p:cNvGrpSpPr>
              <p:nvPr/>
            </p:nvGrpSpPr>
            <p:grpSpPr bwMode="auto">
              <a:xfrm>
                <a:off x="1372" y="240"/>
                <a:ext cx="833" cy="499"/>
                <a:chOff x="628" y="1878"/>
                <a:chExt cx="833" cy="499"/>
              </a:xfrm>
            </p:grpSpPr>
            <p:sp>
              <p:nvSpPr>
                <p:cNvPr id="1324" name="Oval 5"/>
                <p:cNvSpPr>
                  <a:spLocks noChangeArrowheads="1"/>
                </p:cNvSpPr>
                <p:nvPr/>
              </p:nvSpPr>
              <p:spPr bwMode="auto">
                <a:xfrm>
                  <a:off x="912" y="1878"/>
                  <a:ext cx="363" cy="206"/>
                </a:xfrm>
                <a:prstGeom prst="ellipse">
                  <a:avLst/>
                </a:prstGeom>
                <a:solidFill>
                  <a:srgbClr val="E7EDED"/>
                </a:solidFill>
                <a:ln w="9525">
                  <a:noFill/>
                  <a:round/>
                  <a:headEnd/>
                  <a:tailEnd/>
                </a:ln>
              </p:spPr>
              <p:txBody>
                <a:bodyPr/>
                <a:lstStyle/>
                <a:p>
                  <a:endParaRPr lang="en-US"/>
                </a:p>
              </p:txBody>
            </p:sp>
            <p:sp>
              <p:nvSpPr>
                <p:cNvPr id="1325" name="Oval 6"/>
                <p:cNvSpPr>
                  <a:spLocks noChangeArrowheads="1"/>
                </p:cNvSpPr>
                <p:nvPr/>
              </p:nvSpPr>
              <p:spPr bwMode="auto">
                <a:xfrm>
                  <a:off x="713" y="1932"/>
                  <a:ext cx="278" cy="207"/>
                </a:xfrm>
                <a:prstGeom prst="ellipse">
                  <a:avLst/>
                </a:prstGeom>
                <a:solidFill>
                  <a:srgbClr val="E7EDED"/>
                </a:solidFill>
                <a:ln w="9525">
                  <a:noFill/>
                  <a:round/>
                  <a:headEnd/>
                  <a:tailEnd/>
                </a:ln>
              </p:spPr>
              <p:txBody>
                <a:bodyPr/>
                <a:lstStyle/>
                <a:p>
                  <a:endParaRPr lang="en-US"/>
                </a:p>
              </p:txBody>
            </p:sp>
            <p:sp>
              <p:nvSpPr>
                <p:cNvPr id="1326" name="Oval 7"/>
                <p:cNvSpPr>
                  <a:spLocks noChangeArrowheads="1"/>
                </p:cNvSpPr>
                <p:nvPr/>
              </p:nvSpPr>
              <p:spPr bwMode="auto">
                <a:xfrm>
                  <a:off x="628" y="2056"/>
                  <a:ext cx="188" cy="169"/>
                </a:xfrm>
                <a:prstGeom prst="ellipse">
                  <a:avLst/>
                </a:prstGeom>
                <a:solidFill>
                  <a:srgbClr val="E7EDED"/>
                </a:solidFill>
                <a:ln w="9525">
                  <a:noFill/>
                  <a:round/>
                  <a:headEnd/>
                  <a:tailEnd/>
                </a:ln>
              </p:spPr>
              <p:txBody>
                <a:bodyPr/>
                <a:lstStyle/>
                <a:p>
                  <a:endParaRPr lang="en-US"/>
                </a:p>
              </p:txBody>
            </p:sp>
            <p:sp>
              <p:nvSpPr>
                <p:cNvPr id="1327" name="Oval 8"/>
                <p:cNvSpPr>
                  <a:spLocks noChangeArrowheads="1"/>
                </p:cNvSpPr>
                <p:nvPr/>
              </p:nvSpPr>
              <p:spPr bwMode="auto">
                <a:xfrm>
                  <a:off x="685" y="2131"/>
                  <a:ext cx="282" cy="182"/>
                </a:xfrm>
                <a:prstGeom prst="ellipse">
                  <a:avLst/>
                </a:prstGeom>
                <a:solidFill>
                  <a:srgbClr val="E7EDED"/>
                </a:solidFill>
                <a:ln w="9525">
                  <a:noFill/>
                  <a:round/>
                  <a:headEnd/>
                  <a:tailEnd/>
                </a:ln>
              </p:spPr>
              <p:txBody>
                <a:bodyPr/>
                <a:lstStyle/>
                <a:p>
                  <a:endParaRPr lang="en-US"/>
                </a:p>
              </p:txBody>
            </p:sp>
            <p:sp>
              <p:nvSpPr>
                <p:cNvPr id="1328" name="Oval 9"/>
                <p:cNvSpPr>
                  <a:spLocks noChangeArrowheads="1"/>
                </p:cNvSpPr>
                <p:nvPr/>
              </p:nvSpPr>
              <p:spPr bwMode="auto">
                <a:xfrm>
                  <a:off x="884" y="2161"/>
                  <a:ext cx="422" cy="216"/>
                </a:xfrm>
                <a:prstGeom prst="ellipse">
                  <a:avLst/>
                </a:prstGeom>
                <a:solidFill>
                  <a:srgbClr val="E7EDED"/>
                </a:solidFill>
                <a:ln w="9525">
                  <a:noFill/>
                  <a:round/>
                  <a:headEnd/>
                  <a:tailEnd/>
                </a:ln>
              </p:spPr>
              <p:txBody>
                <a:bodyPr/>
                <a:lstStyle/>
                <a:p>
                  <a:endParaRPr lang="en-US"/>
                </a:p>
              </p:txBody>
            </p:sp>
            <p:sp>
              <p:nvSpPr>
                <p:cNvPr id="1329" name="Oval 10"/>
                <p:cNvSpPr>
                  <a:spLocks noChangeArrowheads="1"/>
                </p:cNvSpPr>
                <p:nvPr/>
              </p:nvSpPr>
              <p:spPr bwMode="auto">
                <a:xfrm>
                  <a:off x="1152" y="1938"/>
                  <a:ext cx="271" cy="162"/>
                </a:xfrm>
                <a:prstGeom prst="ellipse">
                  <a:avLst/>
                </a:prstGeom>
                <a:solidFill>
                  <a:srgbClr val="E7EDED"/>
                </a:solidFill>
                <a:ln w="9525">
                  <a:noFill/>
                  <a:round/>
                  <a:headEnd/>
                  <a:tailEnd/>
                </a:ln>
              </p:spPr>
              <p:txBody>
                <a:bodyPr/>
                <a:lstStyle/>
                <a:p>
                  <a:endParaRPr lang="en-US"/>
                </a:p>
              </p:txBody>
            </p:sp>
            <p:sp>
              <p:nvSpPr>
                <p:cNvPr id="1330" name="Oval 11"/>
                <p:cNvSpPr>
                  <a:spLocks noChangeArrowheads="1"/>
                </p:cNvSpPr>
                <p:nvPr/>
              </p:nvSpPr>
              <p:spPr bwMode="auto">
                <a:xfrm>
                  <a:off x="1193" y="2042"/>
                  <a:ext cx="268" cy="163"/>
                </a:xfrm>
                <a:prstGeom prst="ellipse">
                  <a:avLst/>
                </a:prstGeom>
                <a:solidFill>
                  <a:srgbClr val="E7EDED"/>
                </a:solidFill>
                <a:ln w="9525">
                  <a:noFill/>
                  <a:round/>
                  <a:headEnd/>
                  <a:tailEnd/>
                </a:ln>
              </p:spPr>
              <p:txBody>
                <a:bodyPr/>
                <a:lstStyle/>
                <a:p>
                  <a:endParaRPr lang="en-US"/>
                </a:p>
              </p:txBody>
            </p:sp>
            <p:sp>
              <p:nvSpPr>
                <p:cNvPr id="1331" name="Oval 12"/>
                <p:cNvSpPr>
                  <a:spLocks noChangeArrowheads="1"/>
                </p:cNvSpPr>
                <p:nvPr/>
              </p:nvSpPr>
              <p:spPr bwMode="auto">
                <a:xfrm>
                  <a:off x="1169" y="2076"/>
                  <a:ext cx="266" cy="267"/>
                </a:xfrm>
                <a:prstGeom prst="ellipse">
                  <a:avLst/>
                </a:prstGeom>
                <a:solidFill>
                  <a:srgbClr val="E7EDED"/>
                </a:solidFill>
                <a:ln w="9525">
                  <a:noFill/>
                  <a:round/>
                  <a:headEnd/>
                  <a:tailEnd/>
                </a:ln>
              </p:spPr>
              <p:txBody>
                <a:bodyPr/>
                <a:lstStyle/>
                <a:p>
                  <a:endParaRPr lang="en-US"/>
                </a:p>
              </p:txBody>
            </p:sp>
            <p:sp>
              <p:nvSpPr>
                <p:cNvPr id="1332" name="Oval 13"/>
                <p:cNvSpPr>
                  <a:spLocks noChangeArrowheads="1"/>
                </p:cNvSpPr>
                <p:nvPr/>
              </p:nvSpPr>
              <p:spPr bwMode="auto">
                <a:xfrm>
                  <a:off x="779" y="1996"/>
                  <a:ext cx="541" cy="267"/>
                </a:xfrm>
                <a:prstGeom prst="ellipse">
                  <a:avLst/>
                </a:prstGeom>
                <a:solidFill>
                  <a:srgbClr val="E7EDED"/>
                </a:solidFill>
                <a:ln w="9525">
                  <a:noFill/>
                  <a:round/>
                  <a:headEnd/>
                  <a:tailEnd/>
                </a:ln>
              </p:spPr>
              <p:txBody>
                <a:bodyPr/>
                <a:lstStyle/>
                <a:p>
                  <a:endParaRPr lang="en-US"/>
                </a:p>
              </p:txBody>
            </p:sp>
          </p:grpSp>
          <p:grpSp>
            <p:nvGrpSpPr>
              <p:cNvPr id="5" name="Group 14"/>
              <p:cNvGrpSpPr>
                <a:grpSpLocks/>
              </p:cNvGrpSpPr>
              <p:nvPr/>
            </p:nvGrpSpPr>
            <p:grpSpPr bwMode="auto">
              <a:xfrm>
                <a:off x="1372" y="286"/>
                <a:ext cx="836" cy="503"/>
                <a:chOff x="628" y="1876"/>
                <a:chExt cx="836" cy="503"/>
              </a:xfrm>
            </p:grpSpPr>
            <p:sp>
              <p:nvSpPr>
                <p:cNvPr id="1308"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close/>
                    </a:path>
                  </a:pathLst>
                </a:custGeom>
                <a:solidFill>
                  <a:srgbClr val="E7EDED"/>
                </a:solidFill>
                <a:ln w="9525">
                  <a:noFill/>
                  <a:round/>
                  <a:headEnd/>
                  <a:tailEnd/>
                </a:ln>
              </p:spPr>
              <p:txBody>
                <a:bodyPr/>
                <a:lstStyle/>
                <a:p>
                  <a:endParaRPr lang="en-US"/>
                </a:p>
              </p:txBody>
            </p:sp>
            <p:sp>
              <p:nvSpPr>
                <p:cNvPr id="1309"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close/>
                    </a:path>
                  </a:pathLst>
                </a:custGeom>
                <a:solidFill>
                  <a:srgbClr val="E7EDED"/>
                </a:solidFill>
                <a:ln w="6350">
                  <a:solidFill>
                    <a:srgbClr val="6C8F93"/>
                  </a:solidFill>
                  <a:round/>
                  <a:headEnd/>
                  <a:tailEnd/>
                </a:ln>
              </p:spPr>
              <p:txBody>
                <a:bodyPr/>
                <a:lstStyle/>
                <a:p>
                  <a:endParaRPr lang="en-US"/>
                </a:p>
              </p:txBody>
            </p:sp>
            <p:sp>
              <p:nvSpPr>
                <p:cNvPr id="1310"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close/>
                    </a:path>
                  </a:pathLst>
                </a:custGeom>
                <a:solidFill>
                  <a:srgbClr val="E7EDED"/>
                </a:solidFill>
                <a:ln w="9525">
                  <a:noFill/>
                  <a:round/>
                  <a:headEnd/>
                  <a:tailEnd/>
                </a:ln>
              </p:spPr>
              <p:txBody>
                <a:bodyPr/>
                <a:lstStyle/>
                <a:p>
                  <a:endParaRPr lang="en-US"/>
                </a:p>
              </p:txBody>
            </p:sp>
            <p:sp>
              <p:nvSpPr>
                <p:cNvPr id="1311"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close/>
                    </a:path>
                  </a:pathLst>
                </a:custGeom>
                <a:solidFill>
                  <a:srgbClr val="E7EDED"/>
                </a:solidFill>
                <a:ln w="6350">
                  <a:solidFill>
                    <a:srgbClr val="6C8F93"/>
                  </a:solidFill>
                  <a:round/>
                  <a:headEnd/>
                  <a:tailEnd/>
                </a:ln>
              </p:spPr>
              <p:txBody>
                <a:bodyPr/>
                <a:lstStyle/>
                <a:p>
                  <a:endParaRPr lang="en-US"/>
                </a:p>
              </p:txBody>
            </p:sp>
            <p:sp>
              <p:nvSpPr>
                <p:cNvPr id="1312"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close/>
                    </a:path>
                  </a:pathLst>
                </a:custGeom>
                <a:solidFill>
                  <a:srgbClr val="E7EDED"/>
                </a:solidFill>
                <a:ln w="9525">
                  <a:noFill/>
                  <a:round/>
                  <a:headEnd/>
                  <a:tailEnd/>
                </a:ln>
              </p:spPr>
              <p:txBody>
                <a:bodyPr/>
                <a:lstStyle/>
                <a:p>
                  <a:endParaRPr lang="en-US"/>
                </a:p>
              </p:txBody>
            </p:sp>
            <p:sp>
              <p:nvSpPr>
                <p:cNvPr id="1313"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close/>
                    </a:path>
                  </a:pathLst>
                </a:custGeom>
                <a:solidFill>
                  <a:srgbClr val="E7EDED"/>
                </a:solidFill>
                <a:ln w="6350">
                  <a:solidFill>
                    <a:srgbClr val="6C8F93"/>
                  </a:solidFill>
                  <a:round/>
                  <a:headEnd/>
                  <a:tailEnd/>
                </a:ln>
              </p:spPr>
              <p:txBody>
                <a:bodyPr/>
                <a:lstStyle/>
                <a:p>
                  <a:endParaRPr lang="en-US"/>
                </a:p>
              </p:txBody>
            </p:sp>
            <p:sp>
              <p:nvSpPr>
                <p:cNvPr id="1314"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close/>
                    </a:path>
                  </a:pathLst>
                </a:custGeom>
                <a:solidFill>
                  <a:srgbClr val="E7EDED"/>
                </a:solidFill>
                <a:ln w="9525">
                  <a:noFill/>
                  <a:round/>
                  <a:headEnd/>
                  <a:tailEnd/>
                </a:ln>
              </p:spPr>
              <p:txBody>
                <a:bodyPr/>
                <a:lstStyle/>
                <a:p>
                  <a:endParaRPr lang="en-US"/>
                </a:p>
              </p:txBody>
            </p:sp>
            <p:sp>
              <p:nvSpPr>
                <p:cNvPr id="1315"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close/>
                    </a:path>
                  </a:pathLst>
                </a:custGeom>
                <a:solidFill>
                  <a:srgbClr val="E7EDED"/>
                </a:solidFill>
                <a:ln w="6350">
                  <a:solidFill>
                    <a:srgbClr val="6C8F93"/>
                  </a:solidFill>
                  <a:round/>
                  <a:headEnd/>
                  <a:tailEnd/>
                </a:ln>
              </p:spPr>
              <p:txBody>
                <a:bodyPr/>
                <a:lstStyle/>
                <a:p>
                  <a:endParaRPr lang="en-US"/>
                </a:p>
              </p:txBody>
            </p:sp>
            <p:sp>
              <p:nvSpPr>
                <p:cNvPr id="1316"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close/>
                    </a:path>
                  </a:pathLst>
                </a:custGeom>
                <a:solidFill>
                  <a:srgbClr val="E7EDED"/>
                </a:solidFill>
                <a:ln w="9525">
                  <a:noFill/>
                  <a:round/>
                  <a:headEnd/>
                  <a:tailEnd/>
                </a:ln>
              </p:spPr>
              <p:txBody>
                <a:bodyPr/>
                <a:lstStyle/>
                <a:p>
                  <a:endParaRPr lang="en-US"/>
                </a:p>
              </p:txBody>
            </p:sp>
            <p:sp>
              <p:nvSpPr>
                <p:cNvPr id="1317"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close/>
                    </a:path>
                  </a:pathLst>
                </a:custGeom>
                <a:solidFill>
                  <a:srgbClr val="E7EDED"/>
                </a:solidFill>
                <a:ln w="6350">
                  <a:solidFill>
                    <a:srgbClr val="6C8F93"/>
                  </a:solidFill>
                  <a:round/>
                  <a:headEnd/>
                  <a:tailEnd/>
                </a:ln>
              </p:spPr>
              <p:txBody>
                <a:bodyPr/>
                <a:lstStyle/>
                <a:p>
                  <a:endParaRPr lang="en-US"/>
                </a:p>
              </p:txBody>
            </p:sp>
            <p:sp>
              <p:nvSpPr>
                <p:cNvPr id="1318"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close/>
                    </a:path>
                  </a:pathLst>
                </a:custGeom>
                <a:solidFill>
                  <a:srgbClr val="E7EDED"/>
                </a:solidFill>
                <a:ln w="9525">
                  <a:noFill/>
                  <a:round/>
                  <a:headEnd/>
                  <a:tailEnd/>
                </a:ln>
              </p:spPr>
              <p:txBody>
                <a:bodyPr/>
                <a:lstStyle/>
                <a:p>
                  <a:endParaRPr lang="en-US"/>
                </a:p>
              </p:txBody>
            </p:sp>
            <p:sp>
              <p:nvSpPr>
                <p:cNvPr id="1319"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close/>
                    </a:path>
                  </a:pathLst>
                </a:custGeom>
                <a:solidFill>
                  <a:srgbClr val="E7EDED"/>
                </a:solidFill>
                <a:ln w="6350">
                  <a:solidFill>
                    <a:srgbClr val="6C8F93"/>
                  </a:solidFill>
                  <a:round/>
                  <a:headEnd/>
                  <a:tailEnd/>
                </a:ln>
              </p:spPr>
              <p:txBody>
                <a:bodyPr/>
                <a:lstStyle/>
                <a:p>
                  <a:endParaRPr lang="en-US"/>
                </a:p>
              </p:txBody>
            </p:sp>
            <p:sp>
              <p:nvSpPr>
                <p:cNvPr id="1320"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close/>
                    </a:path>
                  </a:pathLst>
                </a:custGeom>
                <a:solidFill>
                  <a:srgbClr val="E7EDED"/>
                </a:solidFill>
                <a:ln w="9525">
                  <a:noFill/>
                  <a:round/>
                  <a:headEnd/>
                  <a:tailEnd/>
                </a:ln>
              </p:spPr>
              <p:txBody>
                <a:bodyPr/>
                <a:lstStyle/>
                <a:p>
                  <a:endParaRPr lang="en-US"/>
                </a:p>
              </p:txBody>
            </p:sp>
            <p:sp>
              <p:nvSpPr>
                <p:cNvPr id="1321"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close/>
                    </a:path>
                  </a:pathLst>
                </a:custGeom>
                <a:solidFill>
                  <a:srgbClr val="E7EDED"/>
                </a:solidFill>
                <a:ln w="6350">
                  <a:solidFill>
                    <a:srgbClr val="6C8F93"/>
                  </a:solidFill>
                  <a:round/>
                  <a:headEnd/>
                  <a:tailEnd/>
                </a:ln>
              </p:spPr>
              <p:txBody>
                <a:bodyPr/>
                <a:lstStyle/>
                <a:p>
                  <a:endParaRPr lang="en-US"/>
                </a:p>
              </p:txBody>
            </p:sp>
            <p:sp>
              <p:nvSpPr>
                <p:cNvPr id="1322"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close/>
                    </a:path>
                  </a:pathLst>
                </a:custGeom>
                <a:solidFill>
                  <a:srgbClr val="E7EDED"/>
                </a:solidFill>
                <a:ln w="9525">
                  <a:noFill/>
                  <a:round/>
                  <a:headEnd/>
                  <a:tailEnd/>
                </a:ln>
              </p:spPr>
              <p:txBody>
                <a:bodyPr/>
                <a:lstStyle/>
                <a:p>
                  <a:endParaRPr lang="en-US"/>
                </a:p>
              </p:txBody>
            </p:sp>
            <p:sp>
              <p:nvSpPr>
                <p:cNvPr id="1323"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close/>
                    </a:path>
                  </a:pathLst>
                </a:custGeom>
                <a:solidFill>
                  <a:srgbClr val="E7EDED"/>
                </a:solidFill>
                <a:ln w="6350">
                  <a:solidFill>
                    <a:srgbClr val="6C8F93"/>
                  </a:solidFill>
                  <a:round/>
                  <a:headEnd/>
                  <a:tailEnd/>
                </a:ln>
              </p:spPr>
              <p:txBody>
                <a:bodyPr/>
                <a:lstStyle/>
                <a:p>
                  <a:endParaRPr lang="en-US"/>
                </a:p>
              </p:txBody>
            </p:sp>
          </p:grpSp>
          <p:sp>
            <p:nvSpPr>
              <p:cNvPr id="1160" name="Freeform 31"/>
              <p:cNvSpPr>
                <a:spLocks/>
              </p:cNvSpPr>
              <p:nvPr/>
            </p:nvSpPr>
            <p:spPr bwMode="auto">
              <a:xfrm>
                <a:off x="1628" y="398"/>
                <a:ext cx="365" cy="183"/>
              </a:xfrm>
              <a:custGeom>
                <a:avLst/>
                <a:gdLst>
                  <a:gd name="T0" fmla="*/ 0 w 1460"/>
                  <a:gd name="T1" fmla="*/ 0 h 730"/>
                  <a:gd name="T2" fmla="*/ 0 w 1460"/>
                  <a:gd name="T3" fmla="*/ 0 h 730"/>
                  <a:gd name="T4" fmla="*/ 0 w 1460"/>
                  <a:gd name="T5" fmla="*/ 0 h 730"/>
                  <a:gd name="T6" fmla="*/ 0 w 1460"/>
                  <a:gd name="T7" fmla="*/ 0 h 730"/>
                  <a:gd name="T8" fmla="*/ 0 60000 65536"/>
                  <a:gd name="T9" fmla="*/ 0 60000 65536"/>
                  <a:gd name="T10" fmla="*/ 0 60000 65536"/>
                  <a:gd name="T11" fmla="*/ 0 60000 65536"/>
                  <a:gd name="T12" fmla="*/ 0 w 1460"/>
                  <a:gd name="T13" fmla="*/ 0 h 730"/>
                  <a:gd name="T14" fmla="*/ 1460 w 1460"/>
                  <a:gd name="T15" fmla="*/ 730 h 730"/>
                </a:gdLst>
                <a:ahLst/>
                <a:cxnLst>
                  <a:cxn ang="T8">
                    <a:pos x="T0" y="T1"/>
                  </a:cxn>
                  <a:cxn ang="T9">
                    <a:pos x="T2" y="T3"/>
                  </a:cxn>
                  <a:cxn ang="T10">
                    <a:pos x="T4" y="T5"/>
                  </a:cxn>
                  <a:cxn ang="T11">
                    <a:pos x="T6" y="T7"/>
                  </a:cxn>
                </a:cxnLst>
                <a:rect l="T12" t="T13" r="T14" b="T15"/>
                <a:pathLst>
                  <a:path w="1460" h="730">
                    <a:moveTo>
                      <a:pt x="177" y="0"/>
                    </a:moveTo>
                    <a:lnTo>
                      <a:pt x="1460" y="0"/>
                    </a:lnTo>
                    <a:lnTo>
                      <a:pt x="726" y="730"/>
                    </a:lnTo>
                    <a:lnTo>
                      <a:pt x="0" y="8"/>
                    </a:lnTo>
                  </a:path>
                </a:pathLst>
              </a:custGeom>
              <a:noFill/>
              <a:ln w="9525">
                <a:solidFill>
                  <a:srgbClr val="CF0E30"/>
                </a:solidFill>
                <a:round/>
                <a:headEnd/>
                <a:tailEnd/>
              </a:ln>
            </p:spPr>
            <p:txBody>
              <a:bodyPr/>
              <a:lstStyle/>
              <a:p>
                <a:endParaRPr lang="en-US"/>
              </a:p>
            </p:txBody>
          </p:sp>
          <p:grpSp>
            <p:nvGrpSpPr>
              <p:cNvPr id="6" name="Group 32"/>
              <p:cNvGrpSpPr>
                <a:grpSpLocks/>
              </p:cNvGrpSpPr>
              <p:nvPr/>
            </p:nvGrpSpPr>
            <p:grpSpPr bwMode="auto">
              <a:xfrm>
                <a:off x="1927" y="332"/>
                <a:ext cx="171" cy="169"/>
                <a:chOff x="1179" y="1966"/>
                <a:chExt cx="171" cy="169"/>
              </a:xfrm>
            </p:grpSpPr>
            <p:sp>
              <p:nvSpPr>
                <p:cNvPr id="1288" name="Freeform 33"/>
                <p:cNvSpPr>
                  <a:spLocks/>
                </p:cNvSpPr>
                <p:nvPr/>
              </p:nvSpPr>
              <p:spPr bwMode="auto">
                <a:xfrm>
                  <a:off x="1203" y="2068"/>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9525">
                  <a:noFill/>
                  <a:round/>
                  <a:headEnd/>
                  <a:tailEnd/>
                </a:ln>
              </p:spPr>
              <p:txBody>
                <a:bodyPr/>
                <a:lstStyle/>
                <a:p>
                  <a:endParaRPr lang="en-US"/>
                </a:p>
              </p:txBody>
            </p:sp>
            <p:sp>
              <p:nvSpPr>
                <p:cNvPr id="1289" name="Freeform 34"/>
                <p:cNvSpPr>
                  <a:spLocks/>
                </p:cNvSpPr>
                <p:nvPr/>
              </p:nvSpPr>
              <p:spPr bwMode="auto">
                <a:xfrm>
                  <a:off x="1205" y="2070"/>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290" name="Rectangle 35"/>
                <p:cNvSpPr>
                  <a:spLocks noChangeArrowheads="1"/>
                </p:cNvSpPr>
                <p:nvPr/>
              </p:nvSpPr>
              <p:spPr bwMode="auto">
                <a:xfrm>
                  <a:off x="1203" y="2086"/>
                  <a:ext cx="129" cy="22"/>
                </a:xfrm>
                <a:prstGeom prst="rect">
                  <a:avLst/>
                </a:prstGeom>
                <a:solidFill>
                  <a:srgbClr val="B7B79D"/>
                </a:solidFill>
                <a:ln w="9525">
                  <a:noFill/>
                  <a:miter lim="800000"/>
                  <a:headEnd/>
                  <a:tailEnd/>
                </a:ln>
              </p:spPr>
              <p:txBody>
                <a:bodyPr/>
                <a:lstStyle/>
                <a:p>
                  <a:endParaRPr lang="en-US"/>
                </a:p>
              </p:txBody>
            </p:sp>
            <p:sp>
              <p:nvSpPr>
                <p:cNvPr id="1291" name="Rectangle 36"/>
                <p:cNvSpPr>
                  <a:spLocks noChangeArrowheads="1"/>
                </p:cNvSpPr>
                <p:nvPr/>
              </p:nvSpPr>
              <p:spPr bwMode="auto">
                <a:xfrm>
                  <a:off x="1204" y="2087"/>
                  <a:ext cx="127" cy="20"/>
                </a:xfrm>
                <a:prstGeom prst="rect">
                  <a:avLst/>
                </a:prstGeom>
                <a:solidFill>
                  <a:srgbClr val="B7B79D"/>
                </a:solidFill>
                <a:ln w="3175">
                  <a:solidFill>
                    <a:srgbClr val="494936"/>
                  </a:solidFill>
                  <a:miter lim="800000"/>
                  <a:headEnd/>
                  <a:tailEnd/>
                </a:ln>
              </p:spPr>
              <p:txBody>
                <a:bodyPr/>
                <a:lstStyle/>
                <a:p>
                  <a:endParaRPr lang="en-US"/>
                </a:p>
              </p:txBody>
            </p:sp>
            <p:sp>
              <p:nvSpPr>
                <p:cNvPr id="1292" name="Freeform 37"/>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9525">
                  <a:noFill/>
                  <a:round/>
                  <a:headEnd/>
                  <a:tailEnd/>
                </a:ln>
              </p:spPr>
              <p:txBody>
                <a:bodyPr/>
                <a:lstStyle/>
                <a:p>
                  <a:endParaRPr lang="en-US"/>
                </a:p>
              </p:txBody>
            </p:sp>
            <p:sp>
              <p:nvSpPr>
                <p:cNvPr id="1293" name="Freeform 38"/>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294" name="Freeform 39"/>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9525">
                  <a:noFill/>
                  <a:round/>
                  <a:headEnd/>
                  <a:tailEnd/>
                </a:ln>
              </p:spPr>
              <p:txBody>
                <a:bodyPr/>
                <a:lstStyle/>
                <a:p>
                  <a:endParaRPr lang="en-US"/>
                </a:p>
              </p:txBody>
            </p:sp>
            <p:sp>
              <p:nvSpPr>
                <p:cNvPr id="1295" name="Freeform 40"/>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296" name="Freeform 41"/>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9525">
                  <a:noFill/>
                  <a:round/>
                  <a:headEnd/>
                  <a:tailEnd/>
                </a:ln>
              </p:spPr>
              <p:txBody>
                <a:bodyPr/>
                <a:lstStyle/>
                <a:p>
                  <a:endParaRPr lang="en-US"/>
                </a:p>
              </p:txBody>
            </p:sp>
            <p:sp>
              <p:nvSpPr>
                <p:cNvPr id="1297" name="Freeform 42"/>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298" name="Rectangle 43"/>
                <p:cNvSpPr>
                  <a:spLocks noChangeArrowheads="1"/>
                </p:cNvSpPr>
                <p:nvPr/>
              </p:nvSpPr>
              <p:spPr bwMode="auto">
                <a:xfrm>
                  <a:off x="1206" y="1981"/>
                  <a:ext cx="127" cy="98"/>
                </a:xfrm>
                <a:prstGeom prst="rect">
                  <a:avLst/>
                </a:prstGeom>
                <a:solidFill>
                  <a:srgbClr val="B7B79D"/>
                </a:solidFill>
                <a:ln w="3175">
                  <a:solidFill>
                    <a:srgbClr val="494936"/>
                  </a:solidFill>
                  <a:miter lim="800000"/>
                  <a:headEnd/>
                  <a:tailEnd/>
                </a:ln>
              </p:spPr>
              <p:txBody>
                <a:bodyPr/>
                <a:lstStyle/>
                <a:p>
                  <a:endParaRPr lang="en-US"/>
                </a:p>
              </p:txBody>
            </p:sp>
            <p:sp>
              <p:nvSpPr>
                <p:cNvPr id="1299" name="Rectangle 44"/>
                <p:cNvSpPr>
                  <a:spLocks noChangeArrowheads="1"/>
                </p:cNvSpPr>
                <p:nvPr/>
              </p:nvSpPr>
              <p:spPr bwMode="auto">
                <a:xfrm>
                  <a:off x="1216" y="1993"/>
                  <a:ext cx="105" cy="76"/>
                </a:xfrm>
                <a:prstGeom prst="rect">
                  <a:avLst/>
                </a:prstGeom>
                <a:solidFill>
                  <a:srgbClr val="FFFFFF"/>
                </a:solidFill>
                <a:ln w="3175">
                  <a:solidFill>
                    <a:srgbClr val="494936"/>
                  </a:solidFill>
                  <a:miter lim="800000"/>
                  <a:headEnd/>
                  <a:tailEnd/>
                </a:ln>
              </p:spPr>
              <p:txBody>
                <a:bodyPr/>
                <a:lstStyle/>
                <a:p>
                  <a:endParaRPr lang="en-US"/>
                </a:p>
              </p:txBody>
            </p:sp>
            <p:sp>
              <p:nvSpPr>
                <p:cNvPr id="1300" name="Freeform 45"/>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9525">
                  <a:noFill/>
                  <a:round/>
                  <a:headEnd/>
                  <a:tailEnd/>
                </a:ln>
              </p:spPr>
              <p:txBody>
                <a:bodyPr/>
                <a:lstStyle/>
                <a:p>
                  <a:endParaRPr lang="en-US"/>
                </a:p>
              </p:txBody>
            </p:sp>
            <p:sp>
              <p:nvSpPr>
                <p:cNvPr id="1301" name="Freeform 46"/>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302" name="Freeform 47"/>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9525">
                  <a:noFill/>
                  <a:round/>
                  <a:headEnd/>
                  <a:tailEnd/>
                </a:ln>
              </p:spPr>
              <p:txBody>
                <a:bodyPr/>
                <a:lstStyle/>
                <a:p>
                  <a:endParaRPr lang="en-US"/>
                </a:p>
              </p:txBody>
            </p:sp>
            <p:sp>
              <p:nvSpPr>
                <p:cNvPr id="1303" name="Freeform 48"/>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1304" name="Freeform 49"/>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9525">
                  <a:noFill/>
                  <a:round/>
                  <a:headEnd/>
                  <a:tailEnd/>
                </a:ln>
              </p:spPr>
              <p:txBody>
                <a:bodyPr/>
                <a:lstStyle/>
                <a:p>
                  <a:endParaRPr lang="en-US"/>
                </a:p>
              </p:txBody>
            </p:sp>
            <p:sp>
              <p:nvSpPr>
                <p:cNvPr id="1305" name="Freeform 50"/>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1306" name="Rectangle 51"/>
                <p:cNvSpPr>
                  <a:spLocks noChangeArrowheads="1"/>
                </p:cNvSpPr>
                <p:nvPr/>
              </p:nvSpPr>
              <p:spPr bwMode="auto">
                <a:xfrm>
                  <a:off x="1179" y="2129"/>
                  <a:ext cx="139" cy="6"/>
                </a:xfrm>
                <a:prstGeom prst="rect">
                  <a:avLst/>
                </a:prstGeom>
                <a:solidFill>
                  <a:srgbClr val="B7B79D"/>
                </a:solidFill>
                <a:ln w="9525">
                  <a:noFill/>
                  <a:miter lim="800000"/>
                  <a:headEnd/>
                  <a:tailEnd/>
                </a:ln>
              </p:spPr>
              <p:txBody>
                <a:bodyPr/>
                <a:lstStyle/>
                <a:p>
                  <a:endParaRPr lang="en-US"/>
                </a:p>
              </p:txBody>
            </p:sp>
            <p:sp>
              <p:nvSpPr>
                <p:cNvPr id="1307" name="Rectangle 52"/>
                <p:cNvSpPr>
                  <a:spLocks noChangeArrowheads="1"/>
                </p:cNvSpPr>
                <p:nvPr/>
              </p:nvSpPr>
              <p:spPr bwMode="auto">
                <a:xfrm>
                  <a:off x="1180" y="2130"/>
                  <a:ext cx="137" cy="4"/>
                </a:xfrm>
                <a:prstGeom prst="rect">
                  <a:avLst/>
                </a:prstGeom>
                <a:solidFill>
                  <a:srgbClr val="B7B79D"/>
                </a:solidFill>
                <a:ln w="3175">
                  <a:solidFill>
                    <a:srgbClr val="494936"/>
                  </a:solidFill>
                  <a:miter lim="800000"/>
                  <a:headEnd/>
                  <a:tailEnd/>
                </a:ln>
              </p:spPr>
              <p:txBody>
                <a:bodyPr/>
                <a:lstStyle/>
                <a:p>
                  <a:endParaRPr lang="en-US"/>
                </a:p>
              </p:txBody>
            </p:sp>
          </p:grpSp>
          <p:grpSp>
            <p:nvGrpSpPr>
              <p:cNvPr id="7" name="Group 53"/>
              <p:cNvGrpSpPr>
                <a:grpSpLocks/>
              </p:cNvGrpSpPr>
              <p:nvPr/>
            </p:nvGrpSpPr>
            <p:grpSpPr bwMode="auto">
              <a:xfrm>
                <a:off x="1971" y="370"/>
                <a:ext cx="94" cy="56"/>
                <a:chOff x="1223" y="2004"/>
                <a:chExt cx="94" cy="56"/>
              </a:xfrm>
            </p:grpSpPr>
            <p:grpSp>
              <p:nvGrpSpPr>
                <p:cNvPr id="8" name="Group 54"/>
                <p:cNvGrpSpPr>
                  <a:grpSpLocks/>
                </p:cNvGrpSpPr>
                <p:nvPr/>
              </p:nvGrpSpPr>
              <p:grpSpPr bwMode="auto">
                <a:xfrm>
                  <a:off x="1223" y="2004"/>
                  <a:ext cx="93" cy="56"/>
                  <a:chOff x="1223" y="2004"/>
                  <a:chExt cx="93" cy="56"/>
                </a:xfrm>
              </p:grpSpPr>
              <p:sp>
                <p:nvSpPr>
                  <p:cNvPr id="1279" name="Oval 55"/>
                  <p:cNvSpPr>
                    <a:spLocks noChangeArrowheads="1"/>
                  </p:cNvSpPr>
                  <p:nvPr/>
                </p:nvSpPr>
                <p:spPr bwMode="auto">
                  <a:xfrm>
                    <a:off x="1255" y="2004"/>
                    <a:ext cx="41" cy="24"/>
                  </a:xfrm>
                  <a:prstGeom prst="ellipse">
                    <a:avLst/>
                  </a:prstGeom>
                  <a:solidFill>
                    <a:srgbClr val="E7EDED"/>
                  </a:solidFill>
                  <a:ln w="9525">
                    <a:noFill/>
                    <a:round/>
                    <a:headEnd/>
                    <a:tailEnd/>
                  </a:ln>
                </p:spPr>
                <p:txBody>
                  <a:bodyPr/>
                  <a:lstStyle/>
                  <a:p>
                    <a:endParaRPr lang="en-US"/>
                  </a:p>
                </p:txBody>
              </p:sp>
              <p:sp>
                <p:nvSpPr>
                  <p:cNvPr id="1280" name="Oval 56"/>
                  <p:cNvSpPr>
                    <a:spLocks noChangeArrowheads="1"/>
                  </p:cNvSpPr>
                  <p:nvPr/>
                </p:nvSpPr>
                <p:spPr bwMode="auto">
                  <a:xfrm>
                    <a:off x="1233" y="2010"/>
                    <a:ext cx="30" cy="24"/>
                  </a:xfrm>
                  <a:prstGeom prst="ellipse">
                    <a:avLst/>
                  </a:prstGeom>
                  <a:solidFill>
                    <a:srgbClr val="E7EDED"/>
                  </a:solidFill>
                  <a:ln w="9525">
                    <a:noFill/>
                    <a:round/>
                    <a:headEnd/>
                    <a:tailEnd/>
                  </a:ln>
                </p:spPr>
                <p:txBody>
                  <a:bodyPr/>
                  <a:lstStyle/>
                  <a:p>
                    <a:endParaRPr lang="en-US"/>
                  </a:p>
                </p:txBody>
              </p:sp>
              <p:sp>
                <p:nvSpPr>
                  <p:cNvPr id="1281" name="Oval 57"/>
                  <p:cNvSpPr>
                    <a:spLocks noChangeArrowheads="1"/>
                  </p:cNvSpPr>
                  <p:nvPr/>
                </p:nvSpPr>
                <p:spPr bwMode="auto">
                  <a:xfrm>
                    <a:off x="1223" y="2024"/>
                    <a:ext cx="20" cy="18"/>
                  </a:xfrm>
                  <a:prstGeom prst="ellipse">
                    <a:avLst/>
                  </a:prstGeom>
                  <a:solidFill>
                    <a:srgbClr val="E7EDED"/>
                  </a:solidFill>
                  <a:ln w="9525">
                    <a:noFill/>
                    <a:round/>
                    <a:headEnd/>
                    <a:tailEnd/>
                  </a:ln>
                </p:spPr>
                <p:txBody>
                  <a:bodyPr/>
                  <a:lstStyle/>
                  <a:p>
                    <a:endParaRPr lang="en-US"/>
                  </a:p>
                </p:txBody>
              </p:sp>
              <p:sp>
                <p:nvSpPr>
                  <p:cNvPr id="1282" name="Oval 58"/>
                  <p:cNvSpPr>
                    <a:spLocks noChangeArrowheads="1"/>
                  </p:cNvSpPr>
                  <p:nvPr/>
                </p:nvSpPr>
                <p:spPr bwMode="auto">
                  <a:xfrm>
                    <a:off x="1229" y="2032"/>
                    <a:ext cx="32" cy="20"/>
                  </a:xfrm>
                  <a:prstGeom prst="ellipse">
                    <a:avLst/>
                  </a:prstGeom>
                  <a:solidFill>
                    <a:srgbClr val="E7EDED"/>
                  </a:solidFill>
                  <a:ln w="9525">
                    <a:noFill/>
                    <a:round/>
                    <a:headEnd/>
                    <a:tailEnd/>
                  </a:ln>
                </p:spPr>
                <p:txBody>
                  <a:bodyPr/>
                  <a:lstStyle/>
                  <a:p>
                    <a:endParaRPr lang="en-US"/>
                  </a:p>
                </p:txBody>
              </p:sp>
              <p:sp>
                <p:nvSpPr>
                  <p:cNvPr id="1283" name="Oval 59"/>
                  <p:cNvSpPr>
                    <a:spLocks noChangeArrowheads="1"/>
                  </p:cNvSpPr>
                  <p:nvPr/>
                </p:nvSpPr>
                <p:spPr bwMode="auto">
                  <a:xfrm>
                    <a:off x="1251" y="2036"/>
                    <a:ext cx="49" cy="24"/>
                  </a:xfrm>
                  <a:prstGeom prst="ellipse">
                    <a:avLst/>
                  </a:prstGeom>
                  <a:solidFill>
                    <a:srgbClr val="E7EDED"/>
                  </a:solidFill>
                  <a:ln w="9525">
                    <a:noFill/>
                    <a:round/>
                    <a:headEnd/>
                    <a:tailEnd/>
                  </a:ln>
                </p:spPr>
                <p:txBody>
                  <a:bodyPr/>
                  <a:lstStyle/>
                  <a:p>
                    <a:endParaRPr lang="en-US"/>
                  </a:p>
                </p:txBody>
              </p:sp>
              <p:sp>
                <p:nvSpPr>
                  <p:cNvPr id="1284" name="Oval 60"/>
                  <p:cNvSpPr>
                    <a:spLocks noChangeArrowheads="1"/>
                  </p:cNvSpPr>
                  <p:nvPr/>
                </p:nvSpPr>
                <p:spPr bwMode="auto">
                  <a:xfrm>
                    <a:off x="1281" y="2010"/>
                    <a:ext cx="31" cy="18"/>
                  </a:xfrm>
                  <a:prstGeom prst="ellipse">
                    <a:avLst/>
                  </a:prstGeom>
                  <a:solidFill>
                    <a:srgbClr val="E7EDED"/>
                  </a:solidFill>
                  <a:ln w="9525">
                    <a:noFill/>
                    <a:round/>
                    <a:headEnd/>
                    <a:tailEnd/>
                  </a:ln>
                </p:spPr>
                <p:txBody>
                  <a:bodyPr/>
                  <a:lstStyle/>
                  <a:p>
                    <a:endParaRPr lang="en-US"/>
                  </a:p>
                </p:txBody>
              </p:sp>
              <p:sp>
                <p:nvSpPr>
                  <p:cNvPr id="1285" name="Oval 61"/>
                  <p:cNvSpPr>
                    <a:spLocks noChangeArrowheads="1"/>
                  </p:cNvSpPr>
                  <p:nvPr/>
                </p:nvSpPr>
                <p:spPr bwMode="auto">
                  <a:xfrm>
                    <a:off x="1285" y="2022"/>
                    <a:ext cx="31" cy="18"/>
                  </a:xfrm>
                  <a:prstGeom prst="ellipse">
                    <a:avLst/>
                  </a:prstGeom>
                  <a:solidFill>
                    <a:srgbClr val="E7EDED"/>
                  </a:solidFill>
                  <a:ln w="9525">
                    <a:noFill/>
                    <a:round/>
                    <a:headEnd/>
                    <a:tailEnd/>
                  </a:ln>
                </p:spPr>
                <p:txBody>
                  <a:bodyPr/>
                  <a:lstStyle/>
                  <a:p>
                    <a:endParaRPr lang="en-US"/>
                  </a:p>
                </p:txBody>
              </p:sp>
              <p:sp>
                <p:nvSpPr>
                  <p:cNvPr id="1286" name="Oval 62"/>
                  <p:cNvSpPr>
                    <a:spLocks noChangeArrowheads="1"/>
                  </p:cNvSpPr>
                  <p:nvPr/>
                </p:nvSpPr>
                <p:spPr bwMode="auto">
                  <a:xfrm>
                    <a:off x="1283" y="2026"/>
                    <a:ext cx="31" cy="30"/>
                  </a:xfrm>
                  <a:prstGeom prst="ellipse">
                    <a:avLst/>
                  </a:prstGeom>
                  <a:solidFill>
                    <a:srgbClr val="E7EDED"/>
                  </a:solidFill>
                  <a:ln w="9525">
                    <a:noFill/>
                    <a:round/>
                    <a:headEnd/>
                    <a:tailEnd/>
                  </a:ln>
                </p:spPr>
                <p:txBody>
                  <a:bodyPr/>
                  <a:lstStyle/>
                  <a:p>
                    <a:endParaRPr lang="en-US"/>
                  </a:p>
                </p:txBody>
              </p:sp>
              <p:sp>
                <p:nvSpPr>
                  <p:cNvPr id="1287" name="Oval 63"/>
                  <p:cNvSpPr>
                    <a:spLocks noChangeArrowheads="1"/>
                  </p:cNvSpPr>
                  <p:nvPr/>
                </p:nvSpPr>
                <p:spPr bwMode="auto">
                  <a:xfrm>
                    <a:off x="1239" y="2018"/>
                    <a:ext cx="61" cy="30"/>
                  </a:xfrm>
                  <a:prstGeom prst="ellipse">
                    <a:avLst/>
                  </a:prstGeom>
                  <a:solidFill>
                    <a:srgbClr val="E7EDED"/>
                  </a:solidFill>
                  <a:ln w="9525">
                    <a:noFill/>
                    <a:round/>
                    <a:headEnd/>
                    <a:tailEnd/>
                  </a:ln>
                </p:spPr>
                <p:txBody>
                  <a:bodyPr/>
                  <a:lstStyle/>
                  <a:p>
                    <a:endParaRPr lang="en-US"/>
                  </a:p>
                </p:txBody>
              </p:sp>
            </p:grpSp>
            <p:grpSp>
              <p:nvGrpSpPr>
                <p:cNvPr id="9" name="Group 64"/>
                <p:cNvGrpSpPr>
                  <a:grpSpLocks/>
                </p:cNvGrpSpPr>
                <p:nvPr/>
              </p:nvGrpSpPr>
              <p:grpSpPr bwMode="auto">
                <a:xfrm>
                  <a:off x="1223" y="2004"/>
                  <a:ext cx="94" cy="56"/>
                  <a:chOff x="1223" y="2004"/>
                  <a:chExt cx="94" cy="56"/>
                </a:xfrm>
              </p:grpSpPr>
              <p:sp>
                <p:nvSpPr>
                  <p:cNvPr id="1263" name="Arc 65"/>
                  <p:cNvSpPr>
                    <a:spLocks/>
                  </p:cNvSpPr>
                  <p:nvPr/>
                </p:nvSpPr>
                <p:spPr bwMode="auto">
                  <a:xfrm>
                    <a:off x="1256" y="2004"/>
                    <a:ext cx="39" cy="12"/>
                  </a:xfrm>
                  <a:custGeom>
                    <a:avLst/>
                    <a:gdLst>
                      <a:gd name="T0" fmla="*/ 0 w 41085"/>
                      <a:gd name="T1" fmla="*/ 0 h 21600"/>
                      <a:gd name="T2" fmla="*/ 0 w 41085"/>
                      <a:gd name="T3" fmla="*/ 0 h 21600"/>
                      <a:gd name="T4" fmla="*/ 0 w 41085"/>
                      <a:gd name="T5" fmla="*/ 0 h 21600"/>
                      <a:gd name="T6" fmla="*/ 0 60000 65536"/>
                      <a:gd name="T7" fmla="*/ 0 60000 65536"/>
                      <a:gd name="T8" fmla="*/ 0 60000 65536"/>
                      <a:gd name="T9" fmla="*/ 0 w 41085"/>
                      <a:gd name="T10" fmla="*/ 0 h 21600"/>
                      <a:gd name="T11" fmla="*/ 41085 w 41085"/>
                      <a:gd name="T12" fmla="*/ 21600 h 21600"/>
                    </a:gdLst>
                    <a:ahLst/>
                    <a:cxnLst>
                      <a:cxn ang="T6">
                        <a:pos x="T0" y="T1"/>
                      </a:cxn>
                      <a:cxn ang="T7">
                        <a:pos x="T2" y="T3"/>
                      </a:cxn>
                      <a:cxn ang="T8">
                        <a:pos x="T4" y="T5"/>
                      </a:cxn>
                    </a:cxnLst>
                    <a:rect l="T9" t="T10" r="T11" b="T12"/>
                    <a:pathLst>
                      <a:path w="41085" h="21600" fill="none" extrusionOk="0">
                        <a:moveTo>
                          <a:pt x="0" y="15905"/>
                        </a:moveTo>
                        <a:cubicBezTo>
                          <a:pt x="2567" y="6513"/>
                          <a:pt x="11099" y="-1"/>
                          <a:pt x="20836" y="0"/>
                        </a:cubicBezTo>
                        <a:cubicBezTo>
                          <a:pt x="29864" y="0"/>
                          <a:pt x="37941" y="5615"/>
                          <a:pt x="41084" y="14080"/>
                        </a:cubicBezTo>
                      </a:path>
                      <a:path w="41085" h="21600" stroke="0" extrusionOk="0">
                        <a:moveTo>
                          <a:pt x="0" y="15905"/>
                        </a:moveTo>
                        <a:cubicBezTo>
                          <a:pt x="2567" y="6513"/>
                          <a:pt x="11099" y="-1"/>
                          <a:pt x="20836" y="0"/>
                        </a:cubicBezTo>
                        <a:cubicBezTo>
                          <a:pt x="29864" y="0"/>
                          <a:pt x="37941" y="5615"/>
                          <a:pt x="41084" y="14080"/>
                        </a:cubicBezTo>
                        <a:lnTo>
                          <a:pt x="20836" y="21600"/>
                        </a:lnTo>
                        <a:close/>
                      </a:path>
                    </a:pathLst>
                  </a:custGeom>
                  <a:solidFill>
                    <a:srgbClr val="E7EDED"/>
                  </a:solidFill>
                  <a:ln w="9525">
                    <a:noFill/>
                    <a:round/>
                    <a:headEnd/>
                    <a:tailEnd/>
                  </a:ln>
                </p:spPr>
                <p:txBody>
                  <a:bodyPr/>
                  <a:lstStyle/>
                  <a:p>
                    <a:endParaRPr lang="en-US"/>
                  </a:p>
                </p:txBody>
              </p:sp>
              <p:sp>
                <p:nvSpPr>
                  <p:cNvPr id="1264" name="Arc 66"/>
                  <p:cNvSpPr>
                    <a:spLocks/>
                  </p:cNvSpPr>
                  <p:nvPr/>
                </p:nvSpPr>
                <p:spPr bwMode="auto">
                  <a:xfrm>
                    <a:off x="1257" y="2005"/>
                    <a:ext cx="37" cy="11"/>
                  </a:xfrm>
                  <a:custGeom>
                    <a:avLst/>
                    <a:gdLst>
                      <a:gd name="T0" fmla="*/ 0 w 40935"/>
                      <a:gd name="T1" fmla="*/ 0 h 21600"/>
                      <a:gd name="T2" fmla="*/ 0 w 40935"/>
                      <a:gd name="T3" fmla="*/ 0 h 21600"/>
                      <a:gd name="T4" fmla="*/ 0 w 40935"/>
                      <a:gd name="T5" fmla="*/ 0 h 21600"/>
                      <a:gd name="T6" fmla="*/ 0 60000 65536"/>
                      <a:gd name="T7" fmla="*/ 0 60000 65536"/>
                      <a:gd name="T8" fmla="*/ 0 60000 65536"/>
                      <a:gd name="T9" fmla="*/ 0 w 40935"/>
                      <a:gd name="T10" fmla="*/ 0 h 21600"/>
                      <a:gd name="T11" fmla="*/ 40935 w 40935"/>
                      <a:gd name="T12" fmla="*/ 21600 h 21600"/>
                    </a:gdLst>
                    <a:ahLst/>
                    <a:cxnLst>
                      <a:cxn ang="T6">
                        <a:pos x="T0" y="T1"/>
                      </a:cxn>
                      <a:cxn ang="T7">
                        <a:pos x="T2" y="T3"/>
                      </a:cxn>
                      <a:cxn ang="T8">
                        <a:pos x="T4" y="T5"/>
                      </a:cxn>
                    </a:cxnLst>
                    <a:rect l="T9" t="T10" r="T11" b="T12"/>
                    <a:pathLst>
                      <a:path w="40935" h="21600" fill="none" extrusionOk="0">
                        <a:moveTo>
                          <a:pt x="-1" y="15705"/>
                        </a:moveTo>
                        <a:cubicBezTo>
                          <a:pt x="2635" y="6413"/>
                          <a:pt x="11120" y="-1"/>
                          <a:pt x="20780" y="0"/>
                        </a:cubicBezTo>
                        <a:cubicBezTo>
                          <a:pt x="29712" y="0"/>
                          <a:pt x="37723" y="5498"/>
                          <a:pt x="40935" y="13832"/>
                        </a:cubicBezTo>
                      </a:path>
                      <a:path w="40935" h="21600" stroke="0" extrusionOk="0">
                        <a:moveTo>
                          <a:pt x="-1" y="15705"/>
                        </a:moveTo>
                        <a:cubicBezTo>
                          <a:pt x="2635" y="6413"/>
                          <a:pt x="11120" y="-1"/>
                          <a:pt x="20780" y="0"/>
                        </a:cubicBezTo>
                        <a:cubicBezTo>
                          <a:pt x="29712" y="0"/>
                          <a:pt x="37723" y="5498"/>
                          <a:pt x="40935" y="13832"/>
                        </a:cubicBezTo>
                        <a:lnTo>
                          <a:pt x="20780" y="21600"/>
                        </a:lnTo>
                        <a:close/>
                      </a:path>
                    </a:pathLst>
                  </a:custGeom>
                  <a:solidFill>
                    <a:srgbClr val="E7EDED"/>
                  </a:solidFill>
                  <a:ln w="3175">
                    <a:solidFill>
                      <a:srgbClr val="6C8F93"/>
                    </a:solidFill>
                    <a:round/>
                    <a:headEnd/>
                    <a:tailEnd/>
                  </a:ln>
                </p:spPr>
                <p:txBody>
                  <a:bodyPr/>
                  <a:lstStyle/>
                  <a:p>
                    <a:endParaRPr lang="en-US"/>
                  </a:p>
                </p:txBody>
              </p:sp>
              <p:sp>
                <p:nvSpPr>
                  <p:cNvPr id="1265" name="Arc 67"/>
                  <p:cNvSpPr>
                    <a:spLocks/>
                  </p:cNvSpPr>
                  <p:nvPr/>
                </p:nvSpPr>
                <p:spPr bwMode="auto">
                  <a:xfrm>
                    <a:off x="1233" y="2010"/>
                    <a:ext cx="23" cy="14"/>
                  </a:xfrm>
                  <a:custGeom>
                    <a:avLst/>
                    <a:gdLst>
                      <a:gd name="T0" fmla="*/ 0 w 33372"/>
                      <a:gd name="T1" fmla="*/ 0 h 26005"/>
                      <a:gd name="T2" fmla="*/ 0 w 33372"/>
                      <a:gd name="T3" fmla="*/ 0 h 26005"/>
                      <a:gd name="T4" fmla="*/ 0 w 33372"/>
                      <a:gd name="T5" fmla="*/ 0 h 26005"/>
                      <a:gd name="T6" fmla="*/ 0 60000 65536"/>
                      <a:gd name="T7" fmla="*/ 0 60000 65536"/>
                      <a:gd name="T8" fmla="*/ 0 60000 65536"/>
                      <a:gd name="T9" fmla="*/ 0 w 33372"/>
                      <a:gd name="T10" fmla="*/ 0 h 26005"/>
                      <a:gd name="T11" fmla="*/ 33372 w 33372"/>
                      <a:gd name="T12" fmla="*/ 26005 h 26005"/>
                    </a:gdLst>
                    <a:ahLst/>
                    <a:cxnLst>
                      <a:cxn ang="T6">
                        <a:pos x="T0" y="T1"/>
                      </a:cxn>
                      <a:cxn ang="T7">
                        <a:pos x="T2" y="T3"/>
                      </a:cxn>
                      <a:cxn ang="T8">
                        <a:pos x="T4" y="T5"/>
                      </a:cxn>
                    </a:cxnLst>
                    <a:rect l="T9" t="T10" r="T11" b="T12"/>
                    <a:pathLst>
                      <a:path w="33372" h="26005" fill="none" extrusionOk="0">
                        <a:moveTo>
                          <a:pt x="453" y="26005"/>
                        </a:moveTo>
                        <a:cubicBezTo>
                          <a:pt x="152" y="24556"/>
                          <a:pt x="0" y="23080"/>
                          <a:pt x="0" y="21600"/>
                        </a:cubicBezTo>
                        <a:cubicBezTo>
                          <a:pt x="0" y="9670"/>
                          <a:pt x="9670" y="0"/>
                          <a:pt x="21600" y="0"/>
                        </a:cubicBezTo>
                        <a:cubicBezTo>
                          <a:pt x="25779" y="-1"/>
                          <a:pt x="29868" y="1212"/>
                          <a:pt x="33372" y="3489"/>
                        </a:cubicBezTo>
                      </a:path>
                      <a:path w="33372" h="26005" stroke="0" extrusionOk="0">
                        <a:moveTo>
                          <a:pt x="453" y="26005"/>
                        </a:moveTo>
                        <a:cubicBezTo>
                          <a:pt x="152" y="24556"/>
                          <a:pt x="0" y="23080"/>
                          <a:pt x="0" y="21600"/>
                        </a:cubicBezTo>
                        <a:cubicBezTo>
                          <a:pt x="0" y="9670"/>
                          <a:pt x="9670" y="0"/>
                          <a:pt x="21600" y="0"/>
                        </a:cubicBezTo>
                        <a:cubicBezTo>
                          <a:pt x="25779" y="-1"/>
                          <a:pt x="29868" y="1212"/>
                          <a:pt x="33372" y="3489"/>
                        </a:cubicBezTo>
                        <a:lnTo>
                          <a:pt x="21600" y="21600"/>
                        </a:lnTo>
                        <a:close/>
                      </a:path>
                    </a:pathLst>
                  </a:custGeom>
                  <a:solidFill>
                    <a:srgbClr val="E7EDED"/>
                  </a:solidFill>
                  <a:ln w="9525">
                    <a:noFill/>
                    <a:round/>
                    <a:headEnd/>
                    <a:tailEnd/>
                  </a:ln>
                </p:spPr>
                <p:txBody>
                  <a:bodyPr/>
                  <a:lstStyle/>
                  <a:p>
                    <a:endParaRPr lang="en-US"/>
                  </a:p>
                </p:txBody>
              </p:sp>
              <p:sp>
                <p:nvSpPr>
                  <p:cNvPr id="1266" name="Arc 68"/>
                  <p:cNvSpPr>
                    <a:spLocks/>
                  </p:cNvSpPr>
                  <p:nvPr/>
                </p:nvSpPr>
                <p:spPr bwMode="auto">
                  <a:xfrm>
                    <a:off x="1234" y="2011"/>
                    <a:ext cx="22" cy="13"/>
                  </a:xfrm>
                  <a:custGeom>
                    <a:avLst/>
                    <a:gdLst>
                      <a:gd name="T0" fmla="*/ 0 w 33223"/>
                      <a:gd name="T1" fmla="*/ 0 h 26082"/>
                      <a:gd name="T2" fmla="*/ 0 w 33223"/>
                      <a:gd name="T3" fmla="*/ 0 h 26082"/>
                      <a:gd name="T4" fmla="*/ 0 w 33223"/>
                      <a:gd name="T5" fmla="*/ 0 h 26082"/>
                      <a:gd name="T6" fmla="*/ 0 60000 65536"/>
                      <a:gd name="T7" fmla="*/ 0 60000 65536"/>
                      <a:gd name="T8" fmla="*/ 0 60000 65536"/>
                      <a:gd name="T9" fmla="*/ 0 w 33223"/>
                      <a:gd name="T10" fmla="*/ 0 h 26082"/>
                      <a:gd name="T11" fmla="*/ 33223 w 33223"/>
                      <a:gd name="T12" fmla="*/ 26082 h 26082"/>
                    </a:gdLst>
                    <a:ahLst/>
                    <a:cxnLst>
                      <a:cxn ang="T6">
                        <a:pos x="T0" y="T1"/>
                      </a:cxn>
                      <a:cxn ang="T7">
                        <a:pos x="T2" y="T3"/>
                      </a:cxn>
                      <a:cxn ang="T8">
                        <a:pos x="T4" y="T5"/>
                      </a:cxn>
                    </a:cxnLst>
                    <a:rect l="T9" t="T10" r="T11" b="T12"/>
                    <a:pathLst>
                      <a:path w="33223" h="26082" fill="none" extrusionOk="0">
                        <a:moveTo>
                          <a:pt x="470" y="26081"/>
                        </a:moveTo>
                        <a:cubicBezTo>
                          <a:pt x="157" y="24608"/>
                          <a:pt x="0" y="23106"/>
                          <a:pt x="0" y="21600"/>
                        </a:cubicBezTo>
                        <a:cubicBezTo>
                          <a:pt x="0" y="9670"/>
                          <a:pt x="9670" y="0"/>
                          <a:pt x="21600" y="0"/>
                        </a:cubicBezTo>
                        <a:cubicBezTo>
                          <a:pt x="25718" y="-1"/>
                          <a:pt x="29751" y="1177"/>
                          <a:pt x="33223" y="3393"/>
                        </a:cubicBezTo>
                      </a:path>
                      <a:path w="33223" h="26082" stroke="0" extrusionOk="0">
                        <a:moveTo>
                          <a:pt x="470" y="26081"/>
                        </a:moveTo>
                        <a:cubicBezTo>
                          <a:pt x="157" y="24608"/>
                          <a:pt x="0" y="23106"/>
                          <a:pt x="0" y="21600"/>
                        </a:cubicBezTo>
                        <a:cubicBezTo>
                          <a:pt x="0" y="9670"/>
                          <a:pt x="9670" y="0"/>
                          <a:pt x="21600" y="0"/>
                        </a:cubicBezTo>
                        <a:cubicBezTo>
                          <a:pt x="25718" y="-1"/>
                          <a:pt x="29751" y="1177"/>
                          <a:pt x="33223" y="3393"/>
                        </a:cubicBezTo>
                        <a:lnTo>
                          <a:pt x="21600" y="21600"/>
                        </a:lnTo>
                        <a:close/>
                      </a:path>
                    </a:pathLst>
                  </a:custGeom>
                  <a:solidFill>
                    <a:srgbClr val="E7EDED"/>
                  </a:solidFill>
                  <a:ln w="3175">
                    <a:solidFill>
                      <a:srgbClr val="6C8F93"/>
                    </a:solidFill>
                    <a:round/>
                    <a:headEnd/>
                    <a:tailEnd/>
                  </a:ln>
                </p:spPr>
                <p:txBody>
                  <a:bodyPr/>
                  <a:lstStyle/>
                  <a:p>
                    <a:endParaRPr lang="en-US"/>
                  </a:p>
                </p:txBody>
              </p:sp>
              <p:sp>
                <p:nvSpPr>
                  <p:cNvPr id="1267" name="Arc 69"/>
                  <p:cNvSpPr>
                    <a:spLocks/>
                  </p:cNvSpPr>
                  <p:nvPr/>
                </p:nvSpPr>
                <p:spPr bwMode="auto">
                  <a:xfrm>
                    <a:off x="1229"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close/>
                      </a:path>
                    </a:pathLst>
                  </a:custGeom>
                  <a:solidFill>
                    <a:srgbClr val="E7EDED"/>
                  </a:solidFill>
                  <a:ln w="9525">
                    <a:noFill/>
                    <a:round/>
                    <a:headEnd/>
                    <a:tailEnd/>
                  </a:ln>
                </p:spPr>
                <p:txBody>
                  <a:bodyPr/>
                  <a:lstStyle/>
                  <a:p>
                    <a:endParaRPr lang="en-US"/>
                  </a:p>
                </p:txBody>
              </p:sp>
              <p:sp>
                <p:nvSpPr>
                  <p:cNvPr id="1268" name="Arc 70"/>
                  <p:cNvSpPr>
                    <a:spLocks/>
                  </p:cNvSpPr>
                  <p:nvPr/>
                </p:nvSpPr>
                <p:spPr bwMode="auto">
                  <a:xfrm>
                    <a:off x="1230"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close/>
                      </a:path>
                    </a:pathLst>
                  </a:custGeom>
                  <a:solidFill>
                    <a:srgbClr val="E7EDED"/>
                  </a:solidFill>
                  <a:ln w="3175">
                    <a:solidFill>
                      <a:srgbClr val="6C8F93"/>
                    </a:solidFill>
                    <a:round/>
                    <a:headEnd/>
                    <a:tailEnd/>
                  </a:ln>
                </p:spPr>
                <p:txBody>
                  <a:bodyPr/>
                  <a:lstStyle/>
                  <a:p>
                    <a:endParaRPr lang="en-US"/>
                  </a:p>
                </p:txBody>
              </p:sp>
              <p:sp>
                <p:nvSpPr>
                  <p:cNvPr id="1269" name="Arc 71"/>
                  <p:cNvSpPr>
                    <a:spLocks/>
                  </p:cNvSpPr>
                  <p:nvPr/>
                </p:nvSpPr>
                <p:spPr bwMode="auto">
                  <a:xfrm>
                    <a:off x="1294" y="2010"/>
                    <a:ext cx="19" cy="14"/>
                  </a:xfrm>
                  <a:custGeom>
                    <a:avLst/>
                    <a:gdLst>
                      <a:gd name="T0" fmla="*/ 0 w 25986"/>
                      <a:gd name="T1" fmla="*/ 0 h 33449"/>
                      <a:gd name="T2" fmla="*/ 0 w 25986"/>
                      <a:gd name="T3" fmla="*/ 0 h 33449"/>
                      <a:gd name="T4" fmla="*/ 0 w 25986"/>
                      <a:gd name="T5" fmla="*/ 0 h 33449"/>
                      <a:gd name="T6" fmla="*/ 0 60000 65536"/>
                      <a:gd name="T7" fmla="*/ 0 60000 65536"/>
                      <a:gd name="T8" fmla="*/ 0 60000 65536"/>
                      <a:gd name="T9" fmla="*/ 0 w 25986"/>
                      <a:gd name="T10" fmla="*/ 0 h 33449"/>
                      <a:gd name="T11" fmla="*/ 25986 w 25986"/>
                      <a:gd name="T12" fmla="*/ 33449 h 33449"/>
                    </a:gdLst>
                    <a:ahLst/>
                    <a:cxnLst>
                      <a:cxn ang="T6">
                        <a:pos x="T0" y="T1"/>
                      </a:cxn>
                      <a:cxn ang="T7">
                        <a:pos x="T2" y="T3"/>
                      </a:cxn>
                      <a:cxn ang="T8">
                        <a:pos x="T4" y="T5"/>
                      </a:cxn>
                    </a:cxnLst>
                    <a:rect l="T9" t="T10" r="T11" b="T12"/>
                    <a:pathLst>
                      <a:path w="25986" h="33449" fill="none" extrusionOk="0">
                        <a:moveTo>
                          <a:pt x="-1" y="449"/>
                        </a:moveTo>
                        <a:cubicBezTo>
                          <a:pt x="1442" y="150"/>
                          <a:pt x="2912" y="-1"/>
                          <a:pt x="4386" y="0"/>
                        </a:cubicBezTo>
                        <a:cubicBezTo>
                          <a:pt x="16315" y="0"/>
                          <a:pt x="25986" y="9670"/>
                          <a:pt x="25986" y="21600"/>
                        </a:cubicBezTo>
                        <a:cubicBezTo>
                          <a:pt x="25986" y="25810"/>
                          <a:pt x="24755" y="29928"/>
                          <a:pt x="22445" y="33448"/>
                        </a:cubicBezTo>
                      </a:path>
                      <a:path w="25986" h="33449" stroke="0" extrusionOk="0">
                        <a:moveTo>
                          <a:pt x="-1" y="449"/>
                        </a:moveTo>
                        <a:cubicBezTo>
                          <a:pt x="1442" y="150"/>
                          <a:pt x="2912" y="-1"/>
                          <a:pt x="4386" y="0"/>
                        </a:cubicBezTo>
                        <a:cubicBezTo>
                          <a:pt x="16315" y="0"/>
                          <a:pt x="25986" y="9670"/>
                          <a:pt x="25986" y="21600"/>
                        </a:cubicBezTo>
                        <a:cubicBezTo>
                          <a:pt x="25986" y="25810"/>
                          <a:pt x="24755" y="29928"/>
                          <a:pt x="22445" y="33448"/>
                        </a:cubicBezTo>
                        <a:lnTo>
                          <a:pt x="4386" y="21600"/>
                        </a:lnTo>
                        <a:close/>
                      </a:path>
                    </a:pathLst>
                  </a:custGeom>
                  <a:solidFill>
                    <a:srgbClr val="E7EDED"/>
                  </a:solidFill>
                  <a:ln w="9525">
                    <a:noFill/>
                    <a:round/>
                    <a:headEnd/>
                    <a:tailEnd/>
                  </a:ln>
                </p:spPr>
                <p:txBody>
                  <a:bodyPr/>
                  <a:lstStyle/>
                  <a:p>
                    <a:endParaRPr lang="en-US"/>
                  </a:p>
                </p:txBody>
              </p:sp>
              <p:sp>
                <p:nvSpPr>
                  <p:cNvPr id="1270" name="Arc 72"/>
                  <p:cNvSpPr>
                    <a:spLocks/>
                  </p:cNvSpPr>
                  <p:nvPr/>
                </p:nvSpPr>
                <p:spPr bwMode="auto">
                  <a:xfrm>
                    <a:off x="1294" y="2011"/>
                    <a:ext cx="17" cy="13"/>
                  </a:xfrm>
                  <a:custGeom>
                    <a:avLst/>
                    <a:gdLst>
                      <a:gd name="T0" fmla="*/ 0 w 25776"/>
                      <a:gd name="T1" fmla="*/ 0 h 33873"/>
                      <a:gd name="T2" fmla="*/ 0 w 25776"/>
                      <a:gd name="T3" fmla="*/ 0 h 33873"/>
                      <a:gd name="T4" fmla="*/ 0 w 25776"/>
                      <a:gd name="T5" fmla="*/ 0 h 33873"/>
                      <a:gd name="T6" fmla="*/ 0 60000 65536"/>
                      <a:gd name="T7" fmla="*/ 0 60000 65536"/>
                      <a:gd name="T8" fmla="*/ 0 60000 65536"/>
                      <a:gd name="T9" fmla="*/ 0 w 25776"/>
                      <a:gd name="T10" fmla="*/ 0 h 33873"/>
                      <a:gd name="T11" fmla="*/ 25776 w 25776"/>
                      <a:gd name="T12" fmla="*/ 33873 h 33873"/>
                    </a:gdLst>
                    <a:ahLst/>
                    <a:cxnLst>
                      <a:cxn ang="T6">
                        <a:pos x="T0" y="T1"/>
                      </a:cxn>
                      <a:cxn ang="T7">
                        <a:pos x="T2" y="T3"/>
                      </a:cxn>
                      <a:cxn ang="T8">
                        <a:pos x="T4" y="T5"/>
                      </a:cxn>
                    </a:cxnLst>
                    <a:rect l="T9" t="T10" r="T11" b="T12"/>
                    <a:pathLst>
                      <a:path w="25776" h="33873" fill="none" extrusionOk="0">
                        <a:moveTo>
                          <a:pt x="0" y="407"/>
                        </a:moveTo>
                        <a:cubicBezTo>
                          <a:pt x="1375" y="136"/>
                          <a:pt x="2774" y="-1"/>
                          <a:pt x="4176" y="0"/>
                        </a:cubicBezTo>
                        <a:cubicBezTo>
                          <a:pt x="16105" y="0"/>
                          <a:pt x="25776" y="9670"/>
                          <a:pt x="25776" y="21600"/>
                        </a:cubicBezTo>
                        <a:cubicBezTo>
                          <a:pt x="25776" y="25984"/>
                          <a:pt x="24441" y="30264"/>
                          <a:pt x="21950" y="33872"/>
                        </a:cubicBezTo>
                      </a:path>
                      <a:path w="25776" h="33873" stroke="0" extrusionOk="0">
                        <a:moveTo>
                          <a:pt x="0" y="407"/>
                        </a:moveTo>
                        <a:cubicBezTo>
                          <a:pt x="1375" y="136"/>
                          <a:pt x="2774" y="-1"/>
                          <a:pt x="4176" y="0"/>
                        </a:cubicBezTo>
                        <a:cubicBezTo>
                          <a:pt x="16105" y="0"/>
                          <a:pt x="25776" y="9670"/>
                          <a:pt x="25776" y="21600"/>
                        </a:cubicBezTo>
                        <a:cubicBezTo>
                          <a:pt x="25776" y="25984"/>
                          <a:pt x="24441" y="30264"/>
                          <a:pt x="21950" y="33872"/>
                        </a:cubicBezTo>
                        <a:lnTo>
                          <a:pt x="4176" y="21600"/>
                        </a:lnTo>
                        <a:close/>
                      </a:path>
                    </a:pathLst>
                  </a:custGeom>
                  <a:solidFill>
                    <a:srgbClr val="E7EDED"/>
                  </a:solidFill>
                  <a:ln w="3175">
                    <a:solidFill>
                      <a:srgbClr val="6C8F93"/>
                    </a:solidFill>
                    <a:round/>
                    <a:headEnd/>
                    <a:tailEnd/>
                  </a:ln>
                </p:spPr>
                <p:txBody>
                  <a:bodyPr/>
                  <a:lstStyle/>
                  <a:p>
                    <a:endParaRPr lang="en-US"/>
                  </a:p>
                </p:txBody>
              </p:sp>
              <p:sp>
                <p:nvSpPr>
                  <p:cNvPr id="1271" name="Arc 73"/>
                  <p:cNvSpPr>
                    <a:spLocks/>
                  </p:cNvSpPr>
                  <p:nvPr/>
                </p:nvSpPr>
                <p:spPr bwMode="auto">
                  <a:xfrm>
                    <a:off x="1300" y="2024"/>
                    <a:ext cx="17" cy="14"/>
                  </a:xfrm>
                  <a:custGeom>
                    <a:avLst/>
                    <a:gdLst>
                      <a:gd name="T0" fmla="*/ 0 w 21600"/>
                      <a:gd name="T1" fmla="*/ 0 h 30094"/>
                      <a:gd name="T2" fmla="*/ 0 w 21600"/>
                      <a:gd name="T3" fmla="*/ 0 h 30094"/>
                      <a:gd name="T4" fmla="*/ 0 w 21600"/>
                      <a:gd name="T5" fmla="*/ 0 h 30094"/>
                      <a:gd name="T6" fmla="*/ 0 60000 65536"/>
                      <a:gd name="T7" fmla="*/ 0 60000 65536"/>
                      <a:gd name="T8" fmla="*/ 0 60000 65536"/>
                      <a:gd name="T9" fmla="*/ 0 w 21600"/>
                      <a:gd name="T10" fmla="*/ 0 h 30094"/>
                      <a:gd name="T11" fmla="*/ 21600 w 21600"/>
                      <a:gd name="T12" fmla="*/ 30094 h 30094"/>
                    </a:gdLst>
                    <a:ahLst/>
                    <a:cxnLst>
                      <a:cxn ang="T6">
                        <a:pos x="T0" y="T1"/>
                      </a:cxn>
                      <a:cxn ang="T7">
                        <a:pos x="T2" y="T3"/>
                      </a:cxn>
                      <a:cxn ang="T8">
                        <a:pos x="T4" y="T5"/>
                      </a:cxn>
                    </a:cxnLst>
                    <a:rect l="T9" t="T10" r="T11" b="T12"/>
                    <a:pathLst>
                      <a:path w="21600" h="30094" fill="none" extrusionOk="0">
                        <a:moveTo>
                          <a:pt x="13043" y="-1"/>
                        </a:moveTo>
                        <a:cubicBezTo>
                          <a:pt x="18433" y="4083"/>
                          <a:pt x="21600" y="10454"/>
                          <a:pt x="21600" y="17217"/>
                        </a:cubicBezTo>
                        <a:cubicBezTo>
                          <a:pt x="21600" y="21855"/>
                          <a:pt x="20107" y="26370"/>
                          <a:pt x="17341" y="30093"/>
                        </a:cubicBezTo>
                      </a:path>
                      <a:path w="21600" h="30094" stroke="0" extrusionOk="0">
                        <a:moveTo>
                          <a:pt x="13043" y="-1"/>
                        </a:moveTo>
                        <a:cubicBezTo>
                          <a:pt x="18433" y="4083"/>
                          <a:pt x="21600" y="10454"/>
                          <a:pt x="21600" y="17217"/>
                        </a:cubicBezTo>
                        <a:cubicBezTo>
                          <a:pt x="21600" y="21855"/>
                          <a:pt x="20107" y="26370"/>
                          <a:pt x="17341" y="30093"/>
                        </a:cubicBezTo>
                        <a:lnTo>
                          <a:pt x="0" y="17217"/>
                        </a:lnTo>
                        <a:close/>
                      </a:path>
                    </a:pathLst>
                  </a:custGeom>
                  <a:solidFill>
                    <a:srgbClr val="E7EDED"/>
                  </a:solidFill>
                  <a:ln w="9525">
                    <a:noFill/>
                    <a:round/>
                    <a:headEnd/>
                    <a:tailEnd/>
                  </a:ln>
                </p:spPr>
                <p:txBody>
                  <a:bodyPr/>
                  <a:lstStyle/>
                  <a:p>
                    <a:endParaRPr lang="en-US"/>
                  </a:p>
                </p:txBody>
              </p:sp>
              <p:sp>
                <p:nvSpPr>
                  <p:cNvPr id="1272" name="Arc 74"/>
                  <p:cNvSpPr>
                    <a:spLocks/>
                  </p:cNvSpPr>
                  <p:nvPr/>
                </p:nvSpPr>
                <p:spPr bwMode="auto">
                  <a:xfrm>
                    <a:off x="1300" y="2025"/>
                    <a:ext cx="16" cy="13"/>
                  </a:xfrm>
                  <a:custGeom>
                    <a:avLst/>
                    <a:gdLst>
                      <a:gd name="T0" fmla="*/ 0 w 21600"/>
                      <a:gd name="T1" fmla="*/ 0 h 30713"/>
                      <a:gd name="T2" fmla="*/ 0 w 21600"/>
                      <a:gd name="T3" fmla="*/ 0 h 30713"/>
                      <a:gd name="T4" fmla="*/ 0 w 21600"/>
                      <a:gd name="T5" fmla="*/ 0 h 30713"/>
                      <a:gd name="T6" fmla="*/ 0 60000 65536"/>
                      <a:gd name="T7" fmla="*/ 0 60000 65536"/>
                      <a:gd name="T8" fmla="*/ 0 60000 65536"/>
                      <a:gd name="T9" fmla="*/ 0 w 21600"/>
                      <a:gd name="T10" fmla="*/ 0 h 30713"/>
                      <a:gd name="T11" fmla="*/ 21600 w 21600"/>
                      <a:gd name="T12" fmla="*/ 30713 h 30713"/>
                    </a:gdLst>
                    <a:ahLst/>
                    <a:cxnLst>
                      <a:cxn ang="T6">
                        <a:pos x="T0" y="T1"/>
                      </a:cxn>
                      <a:cxn ang="T7">
                        <a:pos x="T2" y="T3"/>
                      </a:cxn>
                      <a:cxn ang="T8">
                        <a:pos x="T4" y="T5"/>
                      </a:cxn>
                    </a:cxnLst>
                    <a:rect l="T9" t="T10" r="T11" b="T12"/>
                    <a:pathLst>
                      <a:path w="21600" h="30713" fill="none" extrusionOk="0">
                        <a:moveTo>
                          <a:pt x="12687" y="0"/>
                        </a:moveTo>
                        <a:cubicBezTo>
                          <a:pt x="18286" y="4063"/>
                          <a:pt x="21600" y="10563"/>
                          <a:pt x="21600" y="17481"/>
                        </a:cubicBezTo>
                        <a:cubicBezTo>
                          <a:pt x="21600" y="22271"/>
                          <a:pt x="20007" y="26926"/>
                          <a:pt x="17072" y="30712"/>
                        </a:cubicBezTo>
                      </a:path>
                      <a:path w="21600" h="30713" stroke="0" extrusionOk="0">
                        <a:moveTo>
                          <a:pt x="12687" y="0"/>
                        </a:moveTo>
                        <a:cubicBezTo>
                          <a:pt x="18286" y="4063"/>
                          <a:pt x="21600" y="10563"/>
                          <a:pt x="21600" y="17481"/>
                        </a:cubicBezTo>
                        <a:cubicBezTo>
                          <a:pt x="21600" y="22271"/>
                          <a:pt x="20007" y="26926"/>
                          <a:pt x="17072" y="30712"/>
                        </a:cubicBezTo>
                        <a:lnTo>
                          <a:pt x="0" y="17481"/>
                        </a:lnTo>
                        <a:close/>
                      </a:path>
                    </a:pathLst>
                  </a:custGeom>
                  <a:solidFill>
                    <a:srgbClr val="E7EDED"/>
                  </a:solidFill>
                  <a:ln w="3175">
                    <a:solidFill>
                      <a:srgbClr val="6C8F93"/>
                    </a:solidFill>
                    <a:round/>
                    <a:headEnd/>
                    <a:tailEnd/>
                  </a:ln>
                </p:spPr>
                <p:txBody>
                  <a:bodyPr/>
                  <a:lstStyle/>
                  <a:p>
                    <a:endParaRPr lang="en-US"/>
                  </a:p>
                </p:txBody>
              </p:sp>
              <p:sp>
                <p:nvSpPr>
                  <p:cNvPr id="1273" name="Arc 75"/>
                  <p:cNvSpPr>
                    <a:spLocks/>
                  </p:cNvSpPr>
                  <p:nvPr/>
                </p:nvSpPr>
                <p:spPr bwMode="auto">
                  <a:xfrm>
                    <a:off x="1294" y="2037"/>
                    <a:ext cx="20" cy="19"/>
                  </a:xfrm>
                  <a:custGeom>
                    <a:avLst/>
                    <a:gdLst>
                      <a:gd name="T0" fmla="*/ 0 w 28231"/>
                      <a:gd name="T1" fmla="*/ 0 h 27833"/>
                      <a:gd name="T2" fmla="*/ 0 w 28231"/>
                      <a:gd name="T3" fmla="*/ 0 h 27833"/>
                      <a:gd name="T4" fmla="*/ 0 w 28231"/>
                      <a:gd name="T5" fmla="*/ 0 h 27833"/>
                      <a:gd name="T6" fmla="*/ 0 60000 65536"/>
                      <a:gd name="T7" fmla="*/ 0 60000 65536"/>
                      <a:gd name="T8" fmla="*/ 0 60000 65536"/>
                      <a:gd name="T9" fmla="*/ 0 w 28231"/>
                      <a:gd name="T10" fmla="*/ 0 h 27833"/>
                      <a:gd name="T11" fmla="*/ 28231 w 28231"/>
                      <a:gd name="T12" fmla="*/ 27833 h 27833"/>
                    </a:gdLst>
                    <a:ahLst/>
                    <a:cxnLst>
                      <a:cxn ang="T6">
                        <a:pos x="T0" y="T1"/>
                      </a:cxn>
                      <a:cxn ang="T7">
                        <a:pos x="T2" y="T3"/>
                      </a:cxn>
                      <a:cxn ang="T8">
                        <a:pos x="T4" y="T5"/>
                      </a:cxn>
                    </a:cxnLst>
                    <a:rect l="T9" t="T10" r="T11" b="T12"/>
                    <a:pathLst>
                      <a:path w="28231" h="27833" fill="none" extrusionOk="0">
                        <a:moveTo>
                          <a:pt x="27312" y="-1"/>
                        </a:moveTo>
                        <a:cubicBezTo>
                          <a:pt x="27921" y="2021"/>
                          <a:pt x="28231" y="4121"/>
                          <a:pt x="28231" y="6233"/>
                        </a:cubicBezTo>
                        <a:cubicBezTo>
                          <a:pt x="28231" y="18162"/>
                          <a:pt x="18560" y="27833"/>
                          <a:pt x="6631" y="27833"/>
                        </a:cubicBezTo>
                        <a:cubicBezTo>
                          <a:pt x="4379" y="27833"/>
                          <a:pt x="2142" y="27481"/>
                          <a:pt x="0" y="26789"/>
                        </a:cubicBezTo>
                      </a:path>
                      <a:path w="28231" h="27833" stroke="0" extrusionOk="0">
                        <a:moveTo>
                          <a:pt x="27312" y="-1"/>
                        </a:moveTo>
                        <a:cubicBezTo>
                          <a:pt x="27921" y="2021"/>
                          <a:pt x="28231" y="4121"/>
                          <a:pt x="28231" y="6233"/>
                        </a:cubicBezTo>
                        <a:cubicBezTo>
                          <a:pt x="28231" y="18162"/>
                          <a:pt x="18560" y="27833"/>
                          <a:pt x="6631" y="27833"/>
                        </a:cubicBezTo>
                        <a:cubicBezTo>
                          <a:pt x="4379" y="27833"/>
                          <a:pt x="2142" y="27481"/>
                          <a:pt x="0" y="26789"/>
                        </a:cubicBezTo>
                        <a:lnTo>
                          <a:pt x="6631" y="6233"/>
                        </a:lnTo>
                        <a:close/>
                      </a:path>
                    </a:pathLst>
                  </a:custGeom>
                  <a:solidFill>
                    <a:srgbClr val="E7EDED"/>
                  </a:solidFill>
                  <a:ln w="9525">
                    <a:noFill/>
                    <a:round/>
                    <a:headEnd/>
                    <a:tailEnd/>
                  </a:ln>
                </p:spPr>
                <p:txBody>
                  <a:bodyPr/>
                  <a:lstStyle/>
                  <a:p>
                    <a:endParaRPr lang="en-US"/>
                  </a:p>
                </p:txBody>
              </p:sp>
              <p:sp>
                <p:nvSpPr>
                  <p:cNvPr id="1274" name="Arc 76"/>
                  <p:cNvSpPr>
                    <a:spLocks/>
                  </p:cNvSpPr>
                  <p:nvPr/>
                </p:nvSpPr>
                <p:spPr bwMode="auto">
                  <a:xfrm>
                    <a:off x="1295" y="2037"/>
                    <a:ext cx="19" cy="18"/>
                  </a:xfrm>
                  <a:custGeom>
                    <a:avLst/>
                    <a:gdLst>
                      <a:gd name="T0" fmla="*/ 0 w 28217"/>
                      <a:gd name="T1" fmla="*/ 0 h 27846"/>
                      <a:gd name="T2" fmla="*/ 0 w 28217"/>
                      <a:gd name="T3" fmla="*/ 0 h 27846"/>
                      <a:gd name="T4" fmla="*/ 0 w 28217"/>
                      <a:gd name="T5" fmla="*/ 0 h 27846"/>
                      <a:gd name="T6" fmla="*/ 0 60000 65536"/>
                      <a:gd name="T7" fmla="*/ 0 60000 65536"/>
                      <a:gd name="T8" fmla="*/ 0 60000 65536"/>
                      <a:gd name="T9" fmla="*/ 0 w 28217"/>
                      <a:gd name="T10" fmla="*/ 0 h 27846"/>
                      <a:gd name="T11" fmla="*/ 28217 w 28217"/>
                      <a:gd name="T12" fmla="*/ 27846 h 27846"/>
                    </a:gdLst>
                    <a:ahLst/>
                    <a:cxnLst>
                      <a:cxn ang="T6">
                        <a:pos x="T0" y="T1"/>
                      </a:cxn>
                      <a:cxn ang="T7">
                        <a:pos x="T2" y="T3"/>
                      </a:cxn>
                      <a:cxn ang="T8">
                        <a:pos x="T4" y="T5"/>
                      </a:cxn>
                    </a:cxnLst>
                    <a:rect l="T9" t="T10" r="T11" b="T12"/>
                    <a:pathLst>
                      <a:path w="28217" h="27846" fill="none" extrusionOk="0">
                        <a:moveTo>
                          <a:pt x="27294" y="-1"/>
                        </a:moveTo>
                        <a:cubicBezTo>
                          <a:pt x="27906" y="2025"/>
                          <a:pt x="28217" y="4130"/>
                          <a:pt x="28217" y="6246"/>
                        </a:cubicBezTo>
                        <a:cubicBezTo>
                          <a:pt x="28217" y="18175"/>
                          <a:pt x="18546" y="27846"/>
                          <a:pt x="6617" y="27846"/>
                        </a:cubicBezTo>
                        <a:cubicBezTo>
                          <a:pt x="4370" y="27846"/>
                          <a:pt x="2138" y="27495"/>
                          <a:pt x="-1" y="26807"/>
                        </a:cubicBezTo>
                      </a:path>
                      <a:path w="28217" h="27846" stroke="0" extrusionOk="0">
                        <a:moveTo>
                          <a:pt x="27294" y="-1"/>
                        </a:moveTo>
                        <a:cubicBezTo>
                          <a:pt x="27906" y="2025"/>
                          <a:pt x="28217" y="4130"/>
                          <a:pt x="28217" y="6246"/>
                        </a:cubicBezTo>
                        <a:cubicBezTo>
                          <a:pt x="28217" y="18175"/>
                          <a:pt x="18546" y="27846"/>
                          <a:pt x="6617" y="27846"/>
                        </a:cubicBezTo>
                        <a:cubicBezTo>
                          <a:pt x="4370" y="27846"/>
                          <a:pt x="2138" y="27495"/>
                          <a:pt x="-1" y="26807"/>
                        </a:cubicBezTo>
                        <a:lnTo>
                          <a:pt x="6617" y="6246"/>
                        </a:lnTo>
                        <a:close/>
                      </a:path>
                    </a:pathLst>
                  </a:custGeom>
                  <a:solidFill>
                    <a:srgbClr val="E7EDED"/>
                  </a:solidFill>
                  <a:ln w="3175">
                    <a:solidFill>
                      <a:srgbClr val="6C8F93"/>
                    </a:solidFill>
                    <a:round/>
                    <a:headEnd/>
                    <a:tailEnd/>
                  </a:ln>
                </p:spPr>
                <p:txBody>
                  <a:bodyPr/>
                  <a:lstStyle/>
                  <a:p>
                    <a:endParaRPr lang="en-US"/>
                  </a:p>
                </p:txBody>
              </p:sp>
              <p:sp>
                <p:nvSpPr>
                  <p:cNvPr id="1275" name="Arc 77"/>
                  <p:cNvSpPr>
                    <a:spLocks/>
                  </p:cNvSpPr>
                  <p:nvPr/>
                </p:nvSpPr>
                <p:spPr bwMode="auto">
                  <a:xfrm>
                    <a:off x="1223" y="2024"/>
                    <a:ext cx="10" cy="17"/>
                  </a:xfrm>
                  <a:custGeom>
                    <a:avLst/>
                    <a:gdLst>
                      <a:gd name="T0" fmla="*/ 0 w 21600"/>
                      <a:gd name="T1" fmla="*/ 0 h 41436"/>
                      <a:gd name="T2" fmla="*/ 0 w 21600"/>
                      <a:gd name="T3" fmla="*/ 0 h 41436"/>
                      <a:gd name="T4" fmla="*/ 0 w 21600"/>
                      <a:gd name="T5" fmla="*/ 0 h 41436"/>
                      <a:gd name="T6" fmla="*/ 0 60000 65536"/>
                      <a:gd name="T7" fmla="*/ 0 60000 65536"/>
                      <a:gd name="T8" fmla="*/ 0 60000 65536"/>
                      <a:gd name="T9" fmla="*/ 0 w 21600"/>
                      <a:gd name="T10" fmla="*/ 0 h 41436"/>
                      <a:gd name="T11" fmla="*/ 21600 w 21600"/>
                      <a:gd name="T12" fmla="*/ 41436 h 41436"/>
                    </a:gdLst>
                    <a:ahLst/>
                    <a:cxnLst>
                      <a:cxn ang="T6">
                        <a:pos x="T0" y="T1"/>
                      </a:cxn>
                      <a:cxn ang="T7">
                        <a:pos x="T2" y="T3"/>
                      </a:cxn>
                      <a:cxn ang="T8">
                        <a:pos x="T4" y="T5"/>
                      </a:cxn>
                    </a:cxnLst>
                    <a:rect l="T9" t="T10" r="T11" b="T12"/>
                    <a:pathLst>
                      <a:path w="21600" h="41436" fill="none" extrusionOk="0">
                        <a:moveTo>
                          <a:pt x="13091" y="41435"/>
                        </a:moveTo>
                        <a:cubicBezTo>
                          <a:pt x="5149" y="38031"/>
                          <a:pt x="0" y="30222"/>
                          <a:pt x="0" y="21582"/>
                        </a:cubicBezTo>
                        <a:cubicBezTo>
                          <a:pt x="-1" y="9996"/>
                          <a:pt x="9140" y="473"/>
                          <a:pt x="20717" y="0"/>
                        </a:cubicBezTo>
                      </a:path>
                      <a:path w="21600" h="41436" stroke="0" extrusionOk="0">
                        <a:moveTo>
                          <a:pt x="13091" y="41435"/>
                        </a:moveTo>
                        <a:cubicBezTo>
                          <a:pt x="5149" y="38031"/>
                          <a:pt x="0" y="30222"/>
                          <a:pt x="0" y="21582"/>
                        </a:cubicBezTo>
                        <a:cubicBezTo>
                          <a:pt x="-1" y="9996"/>
                          <a:pt x="9140" y="473"/>
                          <a:pt x="20717" y="0"/>
                        </a:cubicBezTo>
                        <a:lnTo>
                          <a:pt x="21600" y="21582"/>
                        </a:lnTo>
                        <a:close/>
                      </a:path>
                    </a:pathLst>
                  </a:custGeom>
                  <a:solidFill>
                    <a:srgbClr val="E7EDED"/>
                  </a:solidFill>
                  <a:ln w="9525">
                    <a:noFill/>
                    <a:round/>
                    <a:headEnd/>
                    <a:tailEnd/>
                  </a:ln>
                </p:spPr>
                <p:txBody>
                  <a:bodyPr/>
                  <a:lstStyle/>
                  <a:p>
                    <a:endParaRPr lang="en-US"/>
                  </a:p>
                </p:txBody>
              </p:sp>
              <p:sp>
                <p:nvSpPr>
                  <p:cNvPr id="1276" name="Arc 78"/>
                  <p:cNvSpPr>
                    <a:spLocks/>
                  </p:cNvSpPr>
                  <p:nvPr/>
                </p:nvSpPr>
                <p:spPr bwMode="auto">
                  <a:xfrm>
                    <a:off x="1224" y="2025"/>
                    <a:ext cx="9" cy="15"/>
                  </a:xfrm>
                  <a:custGeom>
                    <a:avLst/>
                    <a:gdLst>
                      <a:gd name="T0" fmla="*/ 0 w 21600"/>
                      <a:gd name="T1" fmla="*/ 0 h 41473"/>
                      <a:gd name="T2" fmla="*/ 0 w 21600"/>
                      <a:gd name="T3" fmla="*/ 0 h 41473"/>
                      <a:gd name="T4" fmla="*/ 0 w 21600"/>
                      <a:gd name="T5" fmla="*/ 0 h 41473"/>
                      <a:gd name="T6" fmla="*/ 0 60000 65536"/>
                      <a:gd name="T7" fmla="*/ 0 60000 65536"/>
                      <a:gd name="T8" fmla="*/ 0 60000 65536"/>
                      <a:gd name="T9" fmla="*/ 0 w 21600"/>
                      <a:gd name="T10" fmla="*/ 0 h 41473"/>
                      <a:gd name="T11" fmla="*/ 21600 w 21600"/>
                      <a:gd name="T12" fmla="*/ 41473 h 41473"/>
                    </a:gdLst>
                    <a:ahLst/>
                    <a:cxnLst>
                      <a:cxn ang="T6">
                        <a:pos x="T0" y="T1"/>
                      </a:cxn>
                      <a:cxn ang="T7">
                        <a:pos x="T2" y="T3"/>
                      </a:cxn>
                      <a:cxn ang="T8">
                        <a:pos x="T4" y="T5"/>
                      </a:cxn>
                    </a:cxnLst>
                    <a:rect l="T9" t="T10" r="T11" b="T12"/>
                    <a:pathLst>
                      <a:path w="21600" h="41473" fill="none" extrusionOk="0">
                        <a:moveTo>
                          <a:pt x="13179" y="41473"/>
                        </a:moveTo>
                        <a:cubicBezTo>
                          <a:pt x="5190" y="38091"/>
                          <a:pt x="0" y="30257"/>
                          <a:pt x="0" y="21582"/>
                        </a:cubicBezTo>
                        <a:cubicBezTo>
                          <a:pt x="-1" y="9991"/>
                          <a:pt x="9147" y="467"/>
                          <a:pt x="20727" y="-1"/>
                        </a:cubicBezTo>
                      </a:path>
                      <a:path w="21600" h="41473" stroke="0" extrusionOk="0">
                        <a:moveTo>
                          <a:pt x="13179" y="41473"/>
                        </a:moveTo>
                        <a:cubicBezTo>
                          <a:pt x="5190" y="38091"/>
                          <a:pt x="0" y="30257"/>
                          <a:pt x="0" y="21582"/>
                        </a:cubicBezTo>
                        <a:cubicBezTo>
                          <a:pt x="-1" y="9991"/>
                          <a:pt x="9147" y="467"/>
                          <a:pt x="20727" y="-1"/>
                        </a:cubicBezTo>
                        <a:lnTo>
                          <a:pt x="21600" y="21582"/>
                        </a:lnTo>
                        <a:close/>
                      </a:path>
                    </a:pathLst>
                  </a:custGeom>
                  <a:solidFill>
                    <a:srgbClr val="E7EDED"/>
                  </a:solidFill>
                  <a:ln w="3175">
                    <a:solidFill>
                      <a:srgbClr val="6C8F93"/>
                    </a:solidFill>
                    <a:round/>
                    <a:headEnd/>
                    <a:tailEnd/>
                  </a:ln>
                </p:spPr>
                <p:txBody>
                  <a:bodyPr/>
                  <a:lstStyle/>
                  <a:p>
                    <a:endParaRPr lang="en-US"/>
                  </a:p>
                </p:txBody>
              </p:sp>
              <p:sp>
                <p:nvSpPr>
                  <p:cNvPr id="1277" name="Arc 79"/>
                  <p:cNvSpPr>
                    <a:spLocks/>
                  </p:cNvSpPr>
                  <p:nvPr/>
                </p:nvSpPr>
                <p:spPr bwMode="auto">
                  <a:xfrm>
                    <a:off x="1252" y="2048"/>
                    <a:ext cx="42" cy="12"/>
                  </a:xfrm>
                  <a:custGeom>
                    <a:avLst/>
                    <a:gdLst>
                      <a:gd name="T0" fmla="*/ 0 w 38844"/>
                      <a:gd name="T1" fmla="*/ 0 h 21600"/>
                      <a:gd name="T2" fmla="*/ 0 w 38844"/>
                      <a:gd name="T3" fmla="*/ 0 h 21600"/>
                      <a:gd name="T4" fmla="*/ 0 w 38844"/>
                      <a:gd name="T5" fmla="*/ 0 h 21600"/>
                      <a:gd name="T6" fmla="*/ 0 60000 65536"/>
                      <a:gd name="T7" fmla="*/ 0 60000 65536"/>
                      <a:gd name="T8" fmla="*/ 0 60000 65536"/>
                      <a:gd name="T9" fmla="*/ 0 w 38844"/>
                      <a:gd name="T10" fmla="*/ 0 h 21600"/>
                      <a:gd name="T11" fmla="*/ 38844 w 38844"/>
                      <a:gd name="T12" fmla="*/ 21600 h 21600"/>
                    </a:gdLst>
                    <a:ahLst/>
                    <a:cxnLst>
                      <a:cxn ang="T6">
                        <a:pos x="T0" y="T1"/>
                      </a:cxn>
                      <a:cxn ang="T7">
                        <a:pos x="T2" y="T3"/>
                      </a:cxn>
                      <a:cxn ang="T8">
                        <a:pos x="T4" y="T5"/>
                      </a:cxn>
                    </a:cxnLst>
                    <a:rect l="T9" t="T10" r="T11" b="T12"/>
                    <a:pathLst>
                      <a:path w="38844" h="21600" fill="none" extrusionOk="0">
                        <a:moveTo>
                          <a:pt x="38843" y="12211"/>
                        </a:moveTo>
                        <a:cubicBezTo>
                          <a:pt x="34816" y="18087"/>
                          <a:pt x="28150" y="21599"/>
                          <a:pt x="21027" y="21600"/>
                        </a:cubicBezTo>
                        <a:cubicBezTo>
                          <a:pt x="11001" y="21600"/>
                          <a:pt x="2293" y="14701"/>
                          <a:pt x="-1" y="4941"/>
                        </a:cubicBezTo>
                      </a:path>
                      <a:path w="38844" h="21600" stroke="0" extrusionOk="0">
                        <a:moveTo>
                          <a:pt x="38843" y="12211"/>
                        </a:moveTo>
                        <a:cubicBezTo>
                          <a:pt x="34816" y="18087"/>
                          <a:pt x="28150" y="21599"/>
                          <a:pt x="21027" y="21600"/>
                        </a:cubicBezTo>
                        <a:cubicBezTo>
                          <a:pt x="11001" y="21600"/>
                          <a:pt x="2293" y="14701"/>
                          <a:pt x="-1" y="4941"/>
                        </a:cubicBezTo>
                        <a:lnTo>
                          <a:pt x="21027" y="0"/>
                        </a:lnTo>
                        <a:close/>
                      </a:path>
                    </a:pathLst>
                  </a:custGeom>
                  <a:solidFill>
                    <a:srgbClr val="E7EDED"/>
                  </a:solidFill>
                  <a:ln w="9525">
                    <a:noFill/>
                    <a:round/>
                    <a:headEnd/>
                    <a:tailEnd/>
                  </a:ln>
                </p:spPr>
                <p:txBody>
                  <a:bodyPr/>
                  <a:lstStyle/>
                  <a:p>
                    <a:endParaRPr lang="en-US"/>
                  </a:p>
                </p:txBody>
              </p:sp>
              <p:sp>
                <p:nvSpPr>
                  <p:cNvPr id="1278" name="Arc 80"/>
                  <p:cNvSpPr>
                    <a:spLocks/>
                  </p:cNvSpPr>
                  <p:nvPr/>
                </p:nvSpPr>
                <p:spPr bwMode="auto">
                  <a:xfrm>
                    <a:off x="1253" y="2048"/>
                    <a:ext cx="40" cy="11"/>
                  </a:xfrm>
                  <a:custGeom>
                    <a:avLst/>
                    <a:gdLst>
                      <a:gd name="T0" fmla="*/ 0 w 38540"/>
                      <a:gd name="T1" fmla="*/ 0 h 21600"/>
                      <a:gd name="T2" fmla="*/ 0 w 38540"/>
                      <a:gd name="T3" fmla="*/ 0 h 21600"/>
                      <a:gd name="T4" fmla="*/ 0 w 38540"/>
                      <a:gd name="T5" fmla="*/ 0 h 21600"/>
                      <a:gd name="T6" fmla="*/ 0 60000 65536"/>
                      <a:gd name="T7" fmla="*/ 0 60000 65536"/>
                      <a:gd name="T8" fmla="*/ 0 60000 65536"/>
                      <a:gd name="T9" fmla="*/ 0 w 38540"/>
                      <a:gd name="T10" fmla="*/ 0 h 21600"/>
                      <a:gd name="T11" fmla="*/ 38540 w 38540"/>
                      <a:gd name="T12" fmla="*/ 21600 h 21600"/>
                    </a:gdLst>
                    <a:ahLst/>
                    <a:cxnLst>
                      <a:cxn ang="T6">
                        <a:pos x="T0" y="T1"/>
                      </a:cxn>
                      <a:cxn ang="T7">
                        <a:pos x="T2" y="T3"/>
                      </a:cxn>
                      <a:cxn ang="T8">
                        <a:pos x="T4" y="T5"/>
                      </a:cxn>
                    </a:cxnLst>
                    <a:rect l="T9" t="T10" r="T11" b="T12"/>
                    <a:pathLst>
                      <a:path w="38540" h="21600" fill="none" extrusionOk="0">
                        <a:moveTo>
                          <a:pt x="38539" y="12573"/>
                        </a:moveTo>
                        <a:cubicBezTo>
                          <a:pt x="34483" y="18239"/>
                          <a:pt x="27944" y="21599"/>
                          <a:pt x="20977" y="21600"/>
                        </a:cubicBezTo>
                        <a:cubicBezTo>
                          <a:pt x="11030" y="21600"/>
                          <a:pt x="2370" y="14808"/>
                          <a:pt x="-1" y="5149"/>
                        </a:cubicBezTo>
                      </a:path>
                      <a:path w="38540" h="21600" stroke="0" extrusionOk="0">
                        <a:moveTo>
                          <a:pt x="38539" y="12573"/>
                        </a:moveTo>
                        <a:cubicBezTo>
                          <a:pt x="34483" y="18239"/>
                          <a:pt x="27944" y="21599"/>
                          <a:pt x="20977" y="21600"/>
                        </a:cubicBezTo>
                        <a:cubicBezTo>
                          <a:pt x="11030" y="21600"/>
                          <a:pt x="2370" y="14808"/>
                          <a:pt x="-1" y="5149"/>
                        </a:cubicBezTo>
                        <a:lnTo>
                          <a:pt x="20977" y="0"/>
                        </a:lnTo>
                        <a:close/>
                      </a:path>
                    </a:pathLst>
                  </a:custGeom>
                  <a:solidFill>
                    <a:srgbClr val="E7EDED"/>
                  </a:solidFill>
                  <a:ln w="3175">
                    <a:solidFill>
                      <a:srgbClr val="6C8F93"/>
                    </a:solidFill>
                    <a:round/>
                    <a:headEnd/>
                    <a:tailEnd/>
                  </a:ln>
                </p:spPr>
                <p:txBody>
                  <a:bodyPr/>
                  <a:lstStyle/>
                  <a:p>
                    <a:endParaRPr lang="en-US"/>
                  </a:p>
                </p:txBody>
              </p:sp>
            </p:grpSp>
          </p:grpSp>
          <p:grpSp>
            <p:nvGrpSpPr>
              <p:cNvPr id="10" name="Group 81"/>
              <p:cNvGrpSpPr>
                <a:grpSpLocks/>
              </p:cNvGrpSpPr>
              <p:nvPr/>
            </p:nvGrpSpPr>
            <p:grpSpPr bwMode="auto">
              <a:xfrm>
                <a:off x="1709" y="533"/>
                <a:ext cx="169" cy="168"/>
                <a:chOff x="961" y="2167"/>
                <a:chExt cx="169" cy="168"/>
              </a:xfrm>
            </p:grpSpPr>
            <p:sp>
              <p:nvSpPr>
                <p:cNvPr id="1241" name="Freeform 82"/>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9525">
                  <a:noFill/>
                  <a:round/>
                  <a:headEnd/>
                  <a:tailEnd/>
                </a:ln>
              </p:spPr>
              <p:txBody>
                <a:bodyPr/>
                <a:lstStyle/>
                <a:p>
                  <a:endParaRPr lang="en-US"/>
                </a:p>
              </p:txBody>
            </p:sp>
            <p:sp>
              <p:nvSpPr>
                <p:cNvPr id="1242" name="Freeform 83"/>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243" name="Rectangle 84"/>
                <p:cNvSpPr>
                  <a:spLocks noChangeArrowheads="1"/>
                </p:cNvSpPr>
                <p:nvPr/>
              </p:nvSpPr>
              <p:spPr bwMode="auto">
                <a:xfrm>
                  <a:off x="985" y="2287"/>
                  <a:ext cx="129" cy="22"/>
                </a:xfrm>
                <a:prstGeom prst="rect">
                  <a:avLst/>
                </a:prstGeom>
                <a:solidFill>
                  <a:srgbClr val="B7B79D"/>
                </a:solidFill>
                <a:ln w="9525">
                  <a:noFill/>
                  <a:miter lim="800000"/>
                  <a:headEnd/>
                  <a:tailEnd/>
                </a:ln>
              </p:spPr>
              <p:txBody>
                <a:bodyPr/>
                <a:lstStyle/>
                <a:p>
                  <a:endParaRPr lang="en-US"/>
                </a:p>
              </p:txBody>
            </p:sp>
            <p:sp>
              <p:nvSpPr>
                <p:cNvPr id="1244" name="Rectangle 85"/>
                <p:cNvSpPr>
                  <a:spLocks noChangeArrowheads="1"/>
                </p:cNvSpPr>
                <p:nvPr/>
              </p:nvSpPr>
              <p:spPr bwMode="auto">
                <a:xfrm>
                  <a:off x="986" y="2288"/>
                  <a:ext cx="127" cy="20"/>
                </a:xfrm>
                <a:prstGeom prst="rect">
                  <a:avLst/>
                </a:prstGeom>
                <a:solidFill>
                  <a:srgbClr val="B7B79D"/>
                </a:solidFill>
                <a:ln w="3175">
                  <a:solidFill>
                    <a:srgbClr val="494936"/>
                  </a:solidFill>
                  <a:miter lim="800000"/>
                  <a:headEnd/>
                  <a:tailEnd/>
                </a:ln>
              </p:spPr>
              <p:txBody>
                <a:bodyPr/>
                <a:lstStyle/>
                <a:p>
                  <a:endParaRPr lang="en-US"/>
                </a:p>
              </p:txBody>
            </p:sp>
            <p:sp>
              <p:nvSpPr>
                <p:cNvPr id="1245" name="Freeform 86"/>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9525">
                  <a:noFill/>
                  <a:round/>
                  <a:headEnd/>
                  <a:tailEnd/>
                </a:ln>
              </p:spPr>
              <p:txBody>
                <a:bodyPr/>
                <a:lstStyle/>
                <a:p>
                  <a:endParaRPr lang="en-US"/>
                </a:p>
              </p:txBody>
            </p:sp>
            <p:sp>
              <p:nvSpPr>
                <p:cNvPr id="1246" name="Freeform 87"/>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247" name="Freeform 88"/>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9525">
                  <a:noFill/>
                  <a:round/>
                  <a:headEnd/>
                  <a:tailEnd/>
                </a:ln>
              </p:spPr>
              <p:txBody>
                <a:bodyPr/>
                <a:lstStyle/>
                <a:p>
                  <a:endParaRPr lang="en-US"/>
                </a:p>
              </p:txBody>
            </p:sp>
            <p:sp>
              <p:nvSpPr>
                <p:cNvPr id="1248" name="Freeform 89"/>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249" name="Freeform 90"/>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9525">
                  <a:noFill/>
                  <a:round/>
                  <a:headEnd/>
                  <a:tailEnd/>
                </a:ln>
              </p:spPr>
              <p:txBody>
                <a:bodyPr/>
                <a:lstStyle/>
                <a:p>
                  <a:endParaRPr lang="en-US"/>
                </a:p>
              </p:txBody>
            </p:sp>
            <p:sp>
              <p:nvSpPr>
                <p:cNvPr id="1250" name="Freeform 91"/>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251" name="Rectangle 92"/>
                <p:cNvSpPr>
                  <a:spLocks noChangeArrowheads="1"/>
                </p:cNvSpPr>
                <p:nvPr/>
              </p:nvSpPr>
              <p:spPr bwMode="auto">
                <a:xfrm>
                  <a:off x="988" y="2182"/>
                  <a:ext cx="127" cy="98"/>
                </a:xfrm>
                <a:prstGeom prst="rect">
                  <a:avLst/>
                </a:prstGeom>
                <a:solidFill>
                  <a:srgbClr val="B7B79D"/>
                </a:solidFill>
                <a:ln w="3175">
                  <a:solidFill>
                    <a:srgbClr val="494936"/>
                  </a:solidFill>
                  <a:miter lim="800000"/>
                  <a:headEnd/>
                  <a:tailEnd/>
                </a:ln>
              </p:spPr>
              <p:txBody>
                <a:bodyPr/>
                <a:lstStyle/>
                <a:p>
                  <a:endParaRPr lang="en-US"/>
                </a:p>
              </p:txBody>
            </p:sp>
            <p:sp>
              <p:nvSpPr>
                <p:cNvPr id="1252" name="Rectangle 93"/>
                <p:cNvSpPr>
                  <a:spLocks noChangeArrowheads="1"/>
                </p:cNvSpPr>
                <p:nvPr/>
              </p:nvSpPr>
              <p:spPr bwMode="auto">
                <a:xfrm>
                  <a:off x="998" y="2194"/>
                  <a:ext cx="105" cy="76"/>
                </a:xfrm>
                <a:prstGeom prst="rect">
                  <a:avLst/>
                </a:prstGeom>
                <a:solidFill>
                  <a:srgbClr val="FFFFFF"/>
                </a:solidFill>
                <a:ln w="3175">
                  <a:solidFill>
                    <a:srgbClr val="494936"/>
                  </a:solidFill>
                  <a:miter lim="800000"/>
                  <a:headEnd/>
                  <a:tailEnd/>
                </a:ln>
              </p:spPr>
              <p:txBody>
                <a:bodyPr/>
                <a:lstStyle/>
                <a:p>
                  <a:endParaRPr lang="en-US"/>
                </a:p>
              </p:txBody>
            </p:sp>
            <p:sp>
              <p:nvSpPr>
                <p:cNvPr id="1253" name="Freeform 94"/>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9525">
                  <a:noFill/>
                  <a:round/>
                  <a:headEnd/>
                  <a:tailEnd/>
                </a:ln>
              </p:spPr>
              <p:txBody>
                <a:bodyPr/>
                <a:lstStyle/>
                <a:p>
                  <a:endParaRPr lang="en-US"/>
                </a:p>
              </p:txBody>
            </p:sp>
            <p:sp>
              <p:nvSpPr>
                <p:cNvPr id="1254" name="Freeform 95"/>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255" name="Freeform 96"/>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9525">
                  <a:noFill/>
                  <a:round/>
                  <a:headEnd/>
                  <a:tailEnd/>
                </a:ln>
              </p:spPr>
              <p:txBody>
                <a:bodyPr/>
                <a:lstStyle/>
                <a:p>
                  <a:endParaRPr lang="en-US"/>
                </a:p>
              </p:txBody>
            </p:sp>
            <p:sp>
              <p:nvSpPr>
                <p:cNvPr id="1256" name="Freeform 97"/>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3175">
                  <a:solidFill>
                    <a:srgbClr val="494936"/>
                  </a:solidFill>
                  <a:round/>
                  <a:headEnd/>
                  <a:tailEnd/>
                </a:ln>
              </p:spPr>
              <p:txBody>
                <a:bodyPr/>
                <a:lstStyle/>
                <a:p>
                  <a:endParaRPr lang="en-US"/>
                </a:p>
              </p:txBody>
            </p:sp>
            <p:sp>
              <p:nvSpPr>
                <p:cNvPr id="1257" name="Freeform 98"/>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9525">
                  <a:noFill/>
                  <a:round/>
                  <a:headEnd/>
                  <a:tailEnd/>
                </a:ln>
              </p:spPr>
              <p:txBody>
                <a:bodyPr/>
                <a:lstStyle/>
                <a:p>
                  <a:endParaRPr lang="en-US"/>
                </a:p>
              </p:txBody>
            </p:sp>
            <p:sp>
              <p:nvSpPr>
                <p:cNvPr id="1258" name="Freeform 99"/>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3175">
                  <a:solidFill>
                    <a:srgbClr val="494936"/>
                  </a:solidFill>
                  <a:round/>
                  <a:headEnd/>
                  <a:tailEnd/>
                </a:ln>
              </p:spPr>
              <p:txBody>
                <a:bodyPr/>
                <a:lstStyle/>
                <a:p>
                  <a:endParaRPr lang="en-US"/>
                </a:p>
              </p:txBody>
            </p:sp>
            <p:sp>
              <p:nvSpPr>
                <p:cNvPr id="1259" name="Rectangle 100"/>
                <p:cNvSpPr>
                  <a:spLocks noChangeArrowheads="1"/>
                </p:cNvSpPr>
                <p:nvPr/>
              </p:nvSpPr>
              <p:spPr bwMode="auto">
                <a:xfrm>
                  <a:off x="961" y="2329"/>
                  <a:ext cx="139" cy="6"/>
                </a:xfrm>
                <a:prstGeom prst="rect">
                  <a:avLst/>
                </a:prstGeom>
                <a:solidFill>
                  <a:srgbClr val="B7B79D"/>
                </a:solidFill>
                <a:ln w="9525">
                  <a:noFill/>
                  <a:miter lim="800000"/>
                  <a:headEnd/>
                  <a:tailEnd/>
                </a:ln>
              </p:spPr>
              <p:txBody>
                <a:bodyPr/>
                <a:lstStyle/>
                <a:p>
                  <a:endParaRPr lang="en-US"/>
                </a:p>
              </p:txBody>
            </p:sp>
            <p:sp>
              <p:nvSpPr>
                <p:cNvPr id="1260" name="Rectangle 101"/>
                <p:cNvSpPr>
                  <a:spLocks noChangeArrowheads="1"/>
                </p:cNvSpPr>
                <p:nvPr/>
              </p:nvSpPr>
              <p:spPr bwMode="auto">
                <a:xfrm>
                  <a:off x="962" y="2330"/>
                  <a:ext cx="137" cy="4"/>
                </a:xfrm>
                <a:prstGeom prst="rect">
                  <a:avLst/>
                </a:prstGeom>
                <a:solidFill>
                  <a:srgbClr val="B7B79D"/>
                </a:solidFill>
                <a:ln w="3175">
                  <a:solidFill>
                    <a:srgbClr val="494936"/>
                  </a:solidFill>
                  <a:miter lim="800000"/>
                  <a:headEnd/>
                  <a:tailEnd/>
                </a:ln>
              </p:spPr>
              <p:txBody>
                <a:bodyPr/>
                <a:lstStyle/>
                <a:p>
                  <a:endParaRPr lang="en-US"/>
                </a:p>
              </p:txBody>
            </p:sp>
          </p:grpSp>
          <p:grpSp>
            <p:nvGrpSpPr>
              <p:cNvPr id="11" name="Group 102"/>
              <p:cNvGrpSpPr>
                <a:grpSpLocks/>
              </p:cNvGrpSpPr>
              <p:nvPr/>
            </p:nvGrpSpPr>
            <p:grpSpPr bwMode="auto">
              <a:xfrm>
                <a:off x="1753" y="571"/>
                <a:ext cx="93" cy="56"/>
                <a:chOff x="1005" y="2205"/>
                <a:chExt cx="93" cy="56"/>
              </a:xfrm>
            </p:grpSpPr>
            <p:grpSp>
              <p:nvGrpSpPr>
                <p:cNvPr id="12" name="Group 103"/>
                <p:cNvGrpSpPr>
                  <a:grpSpLocks/>
                </p:cNvGrpSpPr>
                <p:nvPr/>
              </p:nvGrpSpPr>
              <p:grpSpPr bwMode="auto">
                <a:xfrm>
                  <a:off x="1005" y="2205"/>
                  <a:ext cx="93" cy="56"/>
                  <a:chOff x="1005" y="2205"/>
                  <a:chExt cx="93" cy="56"/>
                </a:xfrm>
              </p:grpSpPr>
              <p:sp>
                <p:nvSpPr>
                  <p:cNvPr id="1232" name="Oval 104"/>
                  <p:cNvSpPr>
                    <a:spLocks noChangeArrowheads="1"/>
                  </p:cNvSpPr>
                  <p:nvPr/>
                </p:nvSpPr>
                <p:spPr bwMode="auto">
                  <a:xfrm>
                    <a:off x="1037" y="2205"/>
                    <a:ext cx="41" cy="24"/>
                  </a:xfrm>
                  <a:prstGeom prst="ellipse">
                    <a:avLst/>
                  </a:prstGeom>
                  <a:solidFill>
                    <a:srgbClr val="E7EDED"/>
                  </a:solidFill>
                  <a:ln w="9525">
                    <a:noFill/>
                    <a:round/>
                    <a:headEnd/>
                    <a:tailEnd/>
                  </a:ln>
                </p:spPr>
                <p:txBody>
                  <a:bodyPr/>
                  <a:lstStyle/>
                  <a:p>
                    <a:endParaRPr lang="en-US"/>
                  </a:p>
                </p:txBody>
              </p:sp>
              <p:sp>
                <p:nvSpPr>
                  <p:cNvPr id="1233" name="Oval 105"/>
                  <p:cNvSpPr>
                    <a:spLocks noChangeArrowheads="1"/>
                  </p:cNvSpPr>
                  <p:nvPr/>
                </p:nvSpPr>
                <p:spPr bwMode="auto">
                  <a:xfrm>
                    <a:off x="1015" y="2211"/>
                    <a:ext cx="31" cy="24"/>
                  </a:xfrm>
                  <a:prstGeom prst="ellipse">
                    <a:avLst/>
                  </a:prstGeom>
                  <a:solidFill>
                    <a:srgbClr val="E7EDED"/>
                  </a:solidFill>
                  <a:ln w="9525">
                    <a:noFill/>
                    <a:round/>
                    <a:headEnd/>
                    <a:tailEnd/>
                  </a:ln>
                </p:spPr>
                <p:txBody>
                  <a:bodyPr/>
                  <a:lstStyle/>
                  <a:p>
                    <a:endParaRPr lang="en-US"/>
                  </a:p>
                </p:txBody>
              </p:sp>
              <p:sp>
                <p:nvSpPr>
                  <p:cNvPr id="1234" name="Oval 106"/>
                  <p:cNvSpPr>
                    <a:spLocks noChangeArrowheads="1"/>
                  </p:cNvSpPr>
                  <p:nvPr/>
                </p:nvSpPr>
                <p:spPr bwMode="auto">
                  <a:xfrm>
                    <a:off x="1005" y="2225"/>
                    <a:ext cx="20" cy="18"/>
                  </a:xfrm>
                  <a:prstGeom prst="ellipse">
                    <a:avLst/>
                  </a:prstGeom>
                  <a:solidFill>
                    <a:srgbClr val="E7EDED"/>
                  </a:solidFill>
                  <a:ln w="9525">
                    <a:noFill/>
                    <a:round/>
                    <a:headEnd/>
                    <a:tailEnd/>
                  </a:ln>
                </p:spPr>
                <p:txBody>
                  <a:bodyPr/>
                  <a:lstStyle/>
                  <a:p>
                    <a:endParaRPr lang="en-US"/>
                  </a:p>
                </p:txBody>
              </p:sp>
              <p:sp>
                <p:nvSpPr>
                  <p:cNvPr id="1235" name="Oval 107"/>
                  <p:cNvSpPr>
                    <a:spLocks noChangeArrowheads="1"/>
                  </p:cNvSpPr>
                  <p:nvPr/>
                </p:nvSpPr>
                <p:spPr bwMode="auto">
                  <a:xfrm>
                    <a:off x="1011" y="2233"/>
                    <a:ext cx="32" cy="20"/>
                  </a:xfrm>
                  <a:prstGeom prst="ellipse">
                    <a:avLst/>
                  </a:prstGeom>
                  <a:solidFill>
                    <a:srgbClr val="E7EDED"/>
                  </a:solidFill>
                  <a:ln w="9525">
                    <a:noFill/>
                    <a:round/>
                    <a:headEnd/>
                    <a:tailEnd/>
                  </a:ln>
                </p:spPr>
                <p:txBody>
                  <a:bodyPr/>
                  <a:lstStyle/>
                  <a:p>
                    <a:endParaRPr lang="en-US"/>
                  </a:p>
                </p:txBody>
              </p:sp>
              <p:sp>
                <p:nvSpPr>
                  <p:cNvPr id="1236" name="Oval 108"/>
                  <p:cNvSpPr>
                    <a:spLocks noChangeArrowheads="1"/>
                  </p:cNvSpPr>
                  <p:nvPr/>
                </p:nvSpPr>
                <p:spPr bwMode="auto">
                  <a:xfrm>
                    <a:off x="1033" y="2237"/>
                    <a:ext cx="49" cy="24"/>
                  </a:xfrm>
                  <a:prstGeom prst="ellipse">
                    <a:avLst/>
                  </a:prstGeom>
                  <a:solidFill>
                    <a:srgbClr val="E7EDED"/>
                  </a:solidFill>
                  <a:ln w="9525">
                    <a:noFill/>
                    <a:round/>
                    <a:headEnd/>
                    <a:tailEnd/>
                  </a:ln>
                </p:spPr>
                <p:txBody>
                  <a:bodyPr/>
                  <a:lstStyle/>
                  <a:p>
                    <a:endParaRPr lang="en-US"/>
                  </a:p>
                </p:txBody>
              </p:sp>
              <p:sp>
                <p:nvSpPr>
                  <p:cNvPr id="1237" name="Oval 109"/>
                  <p:cNvSpPr>
                    <a:spLocks noChangeArrowheads="1"/>
                  </p:cNvSpPr>
                  <p:nvPr/>
                </p:nvSpPr>
                <p:spPr bwMode="auto">
                  <a:xfrm>
                    <a:off x="1064" y="2211"/>
                    <a:ext cx="30" cy="18"/>
                  </a:xfrm>
                  <a:prstGeom prst="ellipse">
                    <a:avLst/>
                  </a:prstGeom>
                  <a:solidFill>
                    <a:srgbClr val="E7EDED"/>
                  </a:solidFill>
                  <a:ln w="9525">
                    <a:noFill/>
                    <a:round/>
                    <a:headEnd/>
                    <a:tailEnd/>
                  </a:ln>
                </p:spPr>
                <p:txBody>
                  <a:bodyPr/>
                  <a:lstStyle/>
                  <a:p>
                    <a:endParaRPr lang="en-US"/>
                  </a:p>
                </p:txBody>
              </p:sp>
              <p:sp>
                <p:nvSpPr>
                  <p:cNvPr id="1238" name="Oval 110"/>
                  <p:cNvSpPr>
                    <a:spLocks noChangeArrowheads="1"/>
                  </p:cNvSpPr>
                  <p:nvPr/>
                </p:nvSpPr>
                <p:spPr bwMode="auto">
                  <a:xfrm>
                    <a:off x="1068" y="2223"/>
                    <a:ext cx="30" cy="18"/>
                  </a:xfrm>
                  <a:prstGeom prst="ellipse">
                    <a:avLst/>
                  </a:prstGeom>
                  <a:solidFill>
                    <a:srgbClr val="E7EDED"/>
                  </a:solidFill>
                  <a:ln w="9525">
                    <a:noFill/>
                    <a:round/>
                    <a:headEnd/>
                    <a:tailEnd/>
                  </a:ln>
                </p:spPr>
                <p:txBody>
                  <a:bodyPr/>
                  <a:lstStyle/>
                  <a:p>
                    <a:endParaRPr lang="en-US"/>
                  </a:p>
                </p:txBody>
              </p:sp>
              <p:sp>
                <p:nvSpPr>
                  <p:cNvPr id="1239" name="Oval 111"/>
                  <p:cNvSpPr>
                    <a:spLocks noChangeArrowheads="1"/>
                  </p:cNvSpPr>
                  <p:nvPr/>
                </p:nvSpPr>
                <p:spPr bwMode="auto">
                  <a:xfrm>
                    <a:off x="1066" y="2227"/>
                    <a:ext cx="30" cy="30"/>
                  </a:xfrm>
                  <a:prstGeom prst="ellipse">
                    <a:avLst/>
                  </a:prstGeom>
                  <a:solidFill>
                    <a:srgbClr val="E7EDED"/>
                  </a:solidFill>
                  <a:ln w="9525">
                    <a:noFill/>
                    <a:round/>
                    <a:headEnd/>
                    <a:tailEnd/>
                  </a:ln>
                </p:spPr>
                <p:txBody>
                  <a:bodyPr/>
                  <a:lstStyle/>
                  <a:p>
                    <a:endParaRPr lang="en-US"/>
                  </a:p>
                </p:txBody>
              </p:sp>
              <p:sp>
                <p:nvSpPr>
                  <p:cNvPr id="1240" name="Oval 112"/>
                  <p:cNvSpPr>
                    <a:spLocks noChangeArrowheads="1"/>
                  </p:cNvSpPr>
                  <p:nvPr/>
                </p:nvSpPr>
                <p:spPr bwMode="auto">
                  <a:xfrm>
                    <a:off x="1021" y="2219"/>
                    <a:ext cx="61" cy="30"/>
                  </a:xfrm>
                  <a:prstGeom prst="ellipse">
                    <a:avLst/>
                  </a:prstGeom>
                  <a:solidFill>
                    <a:srgbClr val="E7EDED"/>
                  </a:solidFill>
                  <a:ln w="9525">
                    <a:noFill/>
                    <a:round/>
                    <a:headEnd/>
                    <a:tailEnd/>
                  </a:ln>
                </p:spPr>
                <p:txBody>
                  <a:bodyPr/>
                  <a:lstStyle/>
                  <a:p>
                    <a:endParaRPr lang="en-US"/>
                  </a:p>
                </p:txBody>
              </p:sp>
            </p:grpSp>
            <p:grpSp>
              <p:nvGrpSpPr>
                <p:cNvPr id="13" name="Group 113"/>
                <p:cNvGrpSpPr>
                  <a:grpSpLocks/>
                </p:cNvGrpSpPr>
                <p:nvPr/>
              </p:nvGrpSpPr>
              <p:grpSpPr bwMode="auto">
                <a:xfrm>
                  <a:off x="1005" y="2205"/>
                  <a:ext cx="93" cy="56"/>
                  <a:chOff x="1005" y="2205"/>
                  <a:chExt cx="93" cy="56"/>
                </a:xfrm>
              </p:grpSpPr>
              <p:sp>
                <p:nvSpPr>
                  <p:cNvPr id="1216" name="Arc 114"/>
                  <p:cNvSpPr>
                    <a:spLocks/>
                  </p:cNvSpPr>
                  <p:nvPr/>
                </p:nvSpPr>
                <p:spPr bwMode="auto">
                  <a:xfrm>
                    <a:off x="1039" y="2205"/>
                    <a:ext cx="38" cy="12"/>
                  </a:xfrm>
                  <a:custGeom>
                    <a:avLst/>
                    <a:gdLst>
                      <a:gd name="T0" fmla="*/ 0 w 40079"/>
                      <a:gd name="T1" fmla="*/ 0 h 21600"/>
                      <a:gd name="T2" fmla="*/ 0 w 40079"/>
                      <a:gd name="T3" fmla="*/ 0 h 21600"/>
                      <a:gd name="T4" fmla="*/ 0 w 40079"/>
                      <a:gd name="T5" fmla="*/ 0 h 21600"/>
                      <a:gd name="T6" fmla="*/ 0 60000 65536"/>
                      <a:gd name="T7" fmla="*/ 0 60000 65536"/>
                      <a:gd name="T8" fmla="*/ 0 60000 65536"/>
                      <a:gd name="T9" fmla="*/ 0 w 40079"/>
                      <a:gd name="T10" fmla="*/ 0 h 21600"/>
                      <a:gd name="T11" fmla="*/ 40079 w 40079"/>
                      <a:gd name="T12" fmla="*/ 21600 h 21600"/>
                    </a:gdLst>
                    <a:ahLst/>
                    <a:cxnLst>
                      <a:cxn ang="T6">
                        <a:pos x="T0" y="T1"/>
                      </a:cxn>
                      <a:cxn ang="T7">
                        <a:pos x="T2" y="T3"/>
                      </a:cxn>
                      <a:cxn ang="T8">
                        <a:pos x="T4" y="T5"/>
                      </a:cxn>
                    </a:cxnLst>
                    <a:rect l="T9" t="T10" r="T11" b="T12"/>
                    <a:pathLst>
                      <a:path w="40079" h="21600" fill="none" extrusionOk="0">
                        <a:moveTo>
                          <a:pt x="0" y="14358"/>
                        </a:moveTo>
                        <a:cubicBezTo>
                          <a:pt x="3063" y="5749"/>
                          <a:pt x="11212" y="-1"/>
                          <a:pt x="20350" y="0"/>
                        </a:cubicBezTo>
                        <a:cubicBezTo>
                          <a:pt x="28878" y="0"/>
                          <a:pt x="36608" y="5017"/>
                          <a:pt x="40079" y="12807"/>
                        </a:cubicBezTo>
                      </a:path>
                      <a:path w="40079" h="21600" stroke="0" extrusionOk="0">
                        <a:moveTo>
                          <a:pt x="0" y="14358"/>
                        </a:moveTo>
                        <a:cubicBezTo>
                          <a:pt x="3063" y="5749"/>
                          <a:pt x="11212" y="-1"/>
                          <a:pt x="20350" y="0"/>
                        </a:cubicBezTo>
                        <a:cubicBezTo>
                          <a:pt x="28878" y="0"/>
                          <a:pt x="36608" y="5017"/>
                          <a:pt x="40079" y="12807"/>
                        </a:cubicBezTo>
                        <a:lnTo>
                          <a:pt x="20350" y="21600"/>
                        </a:lnTo>
                        <a:close/>
                      </a:path>
                    </a:pathLst>
                  </a:custGeom>
                  <a:solidFill>
                    <a:srgbClr val="E7EDED"/>
                  </a:solidFill>
                  <a:ln w="9525">
                    <a:noFill/>
                    <a:round/>
                    <a:headEnd/>
                    <a:tailEnd/>
                  </a:ln>
                </p:spPr>
                <p:txBody>
                  <a:bodyPr/>
                  <a:lstStyle/>
                  <a:p>
                    <a:endParaRPr lang="en-US"/>
                  </a:p>
                </p:txBody>
              </p:sp>
              <p:sp>
                <p:nvSpPr>
                  <p:cNvPr id="1217" name="Arc 115"/>
                  <p:cNvSpPr>
                    <a:spLocks/>
                  </p:cNvSpPr>
                  <p:nvPr/>
                </p:nvSpPr>
                <p:spPr bwMode="auto">
                  <a:xfrm>
                    <a:off x="1040" y="2206"/>
                    <a:ext cx="36" cy="11"/>
                  </a:xfrm>
                  <a:custGeom>
                    <a:avLst/>
                    <a:gdLst>
                      <a:gd name="T0" fmla="*/ 0 w 39867"/>
                      <a:gd name="T1" fmla="*/ 0 h 21600"/>
                      <a:gd name="T2" fmla="*/ 0 w 39867"/>
                      <a:gd name="T3" fmla="*/ 0 h 21600"/>
                      <a:gd name="T4" fmla="*/ 0 w 39867"/>
                      <a:gd name="T5" fmla="*/ 0 h 21600"/>
                      <a:gd name="T6" fmla="*/ 0 60000 65536"/>
                      <a:gd name="T7" fmla="*/ 0 60000 65536"/>
                      <a:gd name="T8" fmla="*/ 0 60000 65536"/>
                      <a:gd name="T9" fmla="*/ 0 w 39867"/>
                      <a:gd name="T10" fmla="*/ 0 h 21600"/>
                      <a:gd name="T11" fmla="*/ 39867 w 39867"/>
                      <a:gd name="T12" fmla="*/ 21600 h 21600"/>
                    </a:gdLst>
                    <a:ahLst/>
                    <a:cxnLst>
                      <a:cxn ang="T6">
                        <a:pos x="T0" y="T1"/>
                      </a:cxn>
                      <a:cxn ang="T7">
                        <a:pos x="T2" y="T3"/>
                      </a:cxn>
                      <a:cxn ang="T8">
                        <a:pos x="T4" y="T5"/>
                      </a:cxn>
                    </a:cxnLst>
                    <a:rect l="T9" t="T10" r="T11" b="T12"/>
                    <a:pathLst>
                      <a:path w="39867" h="21600" fill="none" extrusionOk="0">
                        <a:moveTo>
                          <a:pt x="-1" y="14116"/>
                        </a:moveTo>
                        <a:cubicBezTo>
                          <a:pt x="3132" y="5633"/>
                          <a:pt x="11218" y="-1"/>
                          <a:pt x="20262" y="0"/>
                        </a:cubicBezTo>
                        <a:cubicBezTo>
                          <a:pt x="28681" y="0"/>
                          <a:pt x="36333" y="4892"/>
                          <a:pt x="39867" y="12533"/>
                        </a:cubicBezTo>
                      </a:path>
                      <a:path w="39867" h="21600" stroke="0" extrusionOk="0">
                        <a:moveTo>
                          <a:pt x="-1" y="14116"/>
                        </a:moveTo>
                        <a:cubicBezTo>
                          <a:pt x="3132" y="5633"/>
                          <a:pt x="11218" y="-1"/>
                          <a:pt x="20262" y="0"/>
                        </a:cubicBezTo>
                        <a:cubicBezTo>
                          <a:pt x="28681" y="0"/>
                          <a:pt x="36333" y="4892"/>
                          <a:pt x="39867" y="12533"/>
                        </a:cubicBezTo>
                        <a:lnTo>
                          <a:pt x="20262" y="21600"/>
                        </a:lnTo>
                        <a:close/>
                      </a:path>
                    </a:pathLst>
                  </a:custGeom>
                  <a:solidFill>
                    <a:srgbClr val="E7EDED"/>
                  </a:solidFill>
                  <a:ln w="3175">
                    <a:solidFill>
                      <a:srgbClr val="6C8F93"/>
                    </a:solidFill>
                    <a:round/>
                    <a:headEnd/>
                    <a:tailEnd/>
                  </a:ln>
                </p:spPr>
                <p:txBody>
                  <a:bodyPr/>
                  <a:lstStyle/>
                  <a:p>
                    <a:endParaRPr lang="en-US"/>
                  </a:p>
                </p:txBody>
              </p:sp>
              <p:sp>
                <p:nvSpPr>
                  <p:cNvPr id="1218" name="Arc 116"/>
                  <p:cNvSpPr>
                    <a:spLocks/>
                  </p:cNvSpPr>
                  <p:nvPr/>
                </p:nvSpPr>
                <p:spPr bwMode="auto">
                  <a:xfrm>
                    <a:off x="1015" y="2211"/>
                    <a:ext cx="23" cy="14"/>
                  </a:xfrm>
                  <a:custGeom>
                    <a:avLst/>
                    <a:gdLst>
                      <a:gd name="T0" fmla="*/ 0 w 31958"/>
                      <a:gd name="T1" fmla="*/ 0 h 25972"/>
                      <a:gd name="T2" fmla="*/ 0 w 31958"/>
                      <a:gd name="T3" fmla="*/ 0 h 25972"/>
                      <a:gd name="T4" fmla="*/ 0 w 31958"/>
                      <a:gd name="T5" fmla="*/ 0 h 25972"/>
                      <a:gd name="T6" fmla="*/ 0 60000 65536"/>
                      <a:gd name="T7" fmla="*/ 0 60000 65536"/>
                      <a:gd name="T8" fmla="*/ 0 60000 65536"/>
                      <a:gd name="T9" fmla="*/ 0 w 31958"/>
                      <a:gd name="T10" fmla="*/ 0 h 25972"/>
                      <a:gd name="T11" fmla="*/ 31958 w 31958"/>
                      <a:gd name="T12" fmla="*/ 25972 h 25972"/>
                    </a:gdLst>
                    <a:ahLst/>
                    <a:cxnLst>
                      <a:cxn ang="T6">
                        <a:pos x="T0" y="T1"/>
                      </a:cxn>
                      <a:cxn ang="T7">
                        <a:pos x="T2" y="T3"/>
                      </a:cxn>
                      <a:cxn ang="T8">
                        <a:pos x="T4" y="T5"/>
                      </a:cxn>
                    </a:cxnLst>
                    <a:rect l="T9" t="T10" r="T11" b="T12"/>
                    <a:pathLst>
                      <a:path w="31958" h="25972" fill="none" extrusionOk="0">
                        <a:moveTo>
                          <a:pt x="447" y="25971"/>
                        </a:moveTo>
                        <a:cubicBezTo>
                          <a:pt x="149" y="24533"/>
                          <a:pt x="0" y="23068"/>
                          <a:pt x="0" y="21600"/>
                        </a:cubicBezTo>
                        <a:cubicBezTo>
                          <a:pt x="0" y="9670"/>
                          <a:pt x="9670" y="0"/>
                          <a:pt x="21600" y="0"/>
                        </a:cubicBezTo>
                        <a:cubicBezTo>
                          <a:pt x="25219" y="-1"/>
                          <a:pt x="28781" y="909"/>
                          <a:pt x="31958" y="2645"/>
                        </a:cubicBezTo>
                      </a:path>
                      <a:path w="31958" h="25972" stroke="0" extrusionOk="0">
                        <a:moveTo>
                          <a:pt x="447" y="25971"/>
                        </a:moveTo>
                        <a:cubicBezTo>
                          <a:pt x="149" y="24533"/>
                          <a:pt x="0" y="23068"/>
                          <a:pt x="0" y="21600"/>
                        </a:cubicBezTo>
                        <a:cubicBezTo>
                          <a:pt x="0" y="9670"/>
                          <a:pt x="9670" y="0"/>
                          <a:pt x="21600" y="0"/>
                        </a:cubicBezTo>
                        <a:cubicBezTo>
                          <a:pt x="25219" y="-1"/>
                          <a:pt x="28781" y="909"/>
                          <a:pt x="31958" y="2645"/>
                        </a:cubicBezTo>
                        <a:lnTo>
                          <a:pt x="21600" y="21600"/>
                        </a:lnTo>
                        <a:close/>
                      </a:path>
                    </a:pathLst>
                  </a:custGeom>
                  <a:solidFill>
                    <a:srgbClr val="E7EDED"/>
                  </a:solidFill>
                  <a:ln w="9525">
                    <a:noFill/>
                    <a:round/>
                    <a:headEnd/>
                    <a:tailEnd/>
                  </a:ln>
                </p:spPr>
                <p:txBody>
                  <a:bodyPr/>
                  <a:lstStyle/>
                  <a:p>
                    <a:endParaRPr lang="en-US"/>
                  </a:p>
                </p:txBody>
              </p:sp>
              <p:sp>
                <p:nvSpPr>
                  <p:cNvPr id="1219" name="Arc 117"/>
                  <p:cNvSpPr>
                    <a:spLocks/>
                  </p:cNvSpPr>
                  <p:nvPr/>
                </p:nvSpPr>
                <p:spPr bwMode="auto">
                  <a:xfrm>
                    <a:off x="1016" y="2212"/>
                    <a:ext cx="21" cy="13"/>
                  </a:xfrm>
                  <a:custGeom>
                    <a:avLst/>
                    <a:gdLst>
                      <a:gd name="T0" fmla="*/ 0 w 31797"/>
                      <a:gd name="T1" fmla="*/ 0 h 26058"/>
                      <a:gd name="T2" fmla="*/ 0 w 31797"/>
                      <a:gd name="T3" fmla="*/ 0 h 26058"/>
                      <a:gd name="T4" fmla="*/ 0 w 31797"/>
                      <a:gd name="T5" fmla="*/ 0 h 26058"/>
                      <a:gd name="T6" fmla="*/ 0 60000 65536"/>
                      <a:gd name="T7" fmla="*/ 0 60000 65536"/>
                      <a:gd name="T8" fmla="*/ 0 60000 65536"/>
                      <a:gd name="T9" fmla="*/ 0 w 31797"/>
                      <a:gd name="T10" fmla="*/ 0 h 26058"/>
                      <a:gd name="T11" fmla="*/ 31797 w 31797"/>
                      <a:gd name="T12" fmla="*/ 26058 h 26058"/>
                    </a:gdLst>
                    <a:ahLst/>
                    <a:cxnLst>
                      <a:cxn ang="T6">
                        <a:pos x="T0" y="T1"/>
                      </a:cxn>
                      <a:cxn ang="T7">
                        <a:pos x="T2" y="T3"/>
                      </a:cxn>
                      <a:cxn ang="T8">
                        <a:pos x="T4" y="T5"/>
                      </a:cxn>
                    </a:cxnLst>
                    <a:rect l="T9" t="T10" r="T11" b="T12"/>
                    <a:pathLst>
                      <a:path w="31797" h="26058" fill="none" extrusionOk="0">
                        <a:moveTo>
                          <a:pt x="465" y="26057"/>
                        </a:moveTo>
                        <a:cubicBezTo>
                          <a:pt x="155" y="24592"/>
                          <a:pt x="0" y="23098"/>
                          <a:pt x="0" y="21600"/>
                        </a:cubicBezTo>
                        <a:cubicBezTo>
                          <a:pt x="0" y="9670"/>
                          <a:pt x="9670" y="0"/>
                          <a:pt x="21600" y="0"/>
                        </a:cubicBezTo>
                        <a:cubicBezTo>
                          <a:pt x="25157" y="-1"/>
                          <a:pt x="28660" y="878"/>
                          <a:pt x="31796" y="2558"/>
                        </a:cubicBezTo>
                      </a:path>
                      <a:path w="31797" h="26058" stroke="0" extrusionOk="0">
                        <a:moveTo>
                          <a:pt x="465" y="26057"/>
                        </a:moveTo>
                        <a:cubicBezTo>
                          <a:pt x="155" y="24592"/>
                          <a:pt x="0" y="23098"/>
                          <a:pt x="0" y="21600"/>
                        </a:cubicBezTo>
                        <a:cubicBezTo>
                          <a:pt x="0" y="9670"/>
                          <a:pt x="9670" y="0"/>
                          <a:pt x="21600" y="0"/>
                        </a:cubicBezTo>
                        <a:cubicBezTo>
                          <a:pt x="25157" y="-1"/>
                          <a:pt x="28660" y="878"/>
                          <a:pt x="31796" y="2558"/>
                        </a:cubicBezTo>
                        <a:lnTo>
                          <a:pt x="21600" y="21600"/>
                        </a:lnTo>
                        <a:close/>
                      </a:path>
                    </a:pathLst>
                  </a:custGeom>
                  <a:solidFill>
                    <a:srgbClr val="E7EDED"/>
                  </a:solidFill>
                  <a:ln w="3175">
                    <a:solidFill>
                      <a:srgbClr val="6C8F93"/>
                    </a:solidFill>
                    <a:round/>
                    <a:headEnd/>
                    <a:tailEnd/>
                  </a:ln>
                </p:spPr>
                <p:txBody>
                  <a:bodyPr/>
                  <a:lstStyle/>
                  <a:p>
                    <a:endParaRPr lang="en-US"/>
                  </a:p>
                </p:txBody>
              </p:sp>
              <p:sp>
                <p:nvSpPr>
                  <p:cNvPr id="1220" name="Arc 118"/>
                  <p:cNvSpPr>
                    <a:spLocks/>
                  </p:cNvSpPr>
                  <p:nvPr/>
                </p:nvSpPr>
                <p:spPr bwMode="auto">
                  <a:xfrm>
                    <a:off x="1011" y="2242"/>
                    <a:ext cx="24" cy="11"/>
                  </a:xfrm>
                  <a:custGeom>
                    <a:avLst/>
                    <a:gdLst>
                      <a:gd name="T0" fmla="*/ 0 w 32394"/>
                      <a:gd name="T1" fmla="*/ 0 h 22980"/>
                      <a:gd name="T2" fmla="*/ 0 w 32394"/>
                      <a:gd name="T3" fmla="*/ 0 h 22980"/>
                      <a:gd name="T4" fmla="*/ 0 w 32394"/>
                      <a:gd name="T5" fmla="*/ 0 h 22980"/>
                      <a:gd name="T6" fmla="*/ 0 60000 65536"/>
                      <a:gd name="T7" fmla="*/ 0 60000 65536"/>
                      <a:gd name="T8" fmla="*/ 0 60000 65536"/>
                      <a:gd name="T9" fmla="*/ 0 w 32394"/>
                      <a:gd name="T10" fmla="*/ 0 h 22980"/>
                      <a:gd name="T11" fmla="*/ 32394 w 32394"/>
                      <a:gd name="T12" fmla="*/ 22980 h 22980"/>
                    </a:gdLst>
                    <a:ahLst/>
                    <a:cxnLst>
                      <a:cxn ang="T6">
                        <a:pos x="T0" y="T1"/>
                      </a:cxn>
                      <a:cxn ang="T7">
                        <a:pos x="T2" y="T3"/>
                      </a:cxn>
                      <a:cxn ang="T8">
                        <a:pos x="T4" y="T5"/>
                      </a:cxn>
                    </a:cxnLst>
                    <a:rect l="T9" t="T10" r="T11" b="T12"/>
                    <a:pathLst>
                      <a:path w="32394" h="22980" fill="none" extrusionOk="0">
                        <a:moveTo>
                          <a:pt x="32393" y="20089"/>
                        </a:moveTo>
                        <a:cubicBezTo>
                          <a:pt x="29111" y="21983"/>
                          <a:pt x="25389" y="22979"/>
                          <a:pt x="21600" y="22980"/>
                        </a:cubicBezTo>
                        <a:cubicBezTo>
                          <a:pt x="9670" y="22980"/>
                          <a:pt x="0" y="13309"/>
                          <a:pt x="0" y="1380"/>
                        </a:cubicBezTo>
                        <a:cubicBezTo>
                          <a:pt x="-1" y="919"/>
                          <a:pt x="14" y="459"/>
                          <a:pt x="44" y="0"/>
                        </a:cubicBezTo>
                      </a:path>
                      <a:path w="32394" h="22980" stroke="0" extrusionOk="0">
                        <a:moveTo>
                          <a:pt x="32393" y="20089"/>
                        </a:moveTo>
                        <a:cubicBezTo>
                          <a:pt x="29111" y="21983"/>
                          <a:pt x="25389" y="22979"/>
                          <a:pt x="21600" y="22980"/>
                        </a:cubicBezTo>
                        <a:cubicBezTo>
                          <a:pt x="9670" y="22980"/>
                          <a:pt x="0" y="13309"/>
                          <a:pt x="0" y="1380"/>
                        </a:cubicBezTo>
                        <a:cubicBezTo>
                          <a:pt x="-1" y="919"/>
                          <a:pt x="14" y="459"/>
                          <a:pt x="44" y="0"/>
                        </a:cubicBezTo>
                        <a:lnTo>
                          <a:pt x="21600" y="1380"/>
                        </a:lnTo>
                        <a:close/>
                      </a:path>
                    </a:pathLst>
                  </a:custGeom>
                  <a:solidFill>
                    <a:srgbClr val="E7EDED"/>
                  </a:solidFill>
                  <a:ln w="9525">
                    <a:noFill/>
                    <a:round/>
                    <a:headEnd/>
                    <a:tailEnd/>
                  </a:ln>
                </p:spPr>
                <p:txBody>
                  <a:bodyPr/>
                  <a:lstStyle/>
                  <a:p>
                    <a:endParaRPr lang="en-US"/>
                  </a:p>
                </p:txBody>
              </p:sp>
              <p:sp>
                <p:nvSpPr>
                  <p:cNvPr id="1221" name="Arc 119"/>
                  <p:cNvSpPr>
                    <a:spLocks/>
                  </p:cNvSpPr>
                  <p:nvPr/>
                </p:nvSpPr>
                <p:spPr bwMode="auto">
                  <a:xfrm>
                    <a:off x="1012" y="2242"/>
                    <a:ext cx="22" cy="10"/>
                  </a:xfrm>
                  <a:custGeom>
                    <a:avLst/>
                    <a:gdLst>
                      <a:gd name="T0" fmla="*/ 0 w 32065"/>
                      <a:gd name="T1" fmla="*/ 0 h 23037"/>
                      <a:gd name="T2" fmla="*/ 0 w 32065"/>
                      <a:gd name="T3" fmla="*/ 0 h 23037"/>
                      <a:gd name="T4" fmla="*/ 0 w 32065"/>
                      <a:gd name="T5" fmla="*/ 0 h 23037"/>
                      <a:gd name="T6" fmla="*/ 0 60000 65536"/>
                      <a:gd name="T7" fmla="*/ 0 60000 65536"/>
                      <a:gd name="T8" fmla="*/ 0 60000 65536"/>
                      <a:gd name="T9" fmla="*/ 0 w 32065"/>
                      <a:gd name="T10" fmla="*/ 0 h 23037"/>
                      <a:gd name="T11" fmla="*/ 32065 w 32065"/>
                      <a:gd name="T12" fmla="*/ 23037 h 23037"/>
                    </a:gdLst>
                    <a:ahLst/>
                    <a:cxnLst>
                      <a:cxn ang="T6">
                        <a:pos x="T0" y="T1"/>
                      </a:cxn>
                      <a:cxn ang="T7">
                        <a:pos x="T2" y="T3"/>
                      </a:cxn>
                      <a:cxn ang="T8">
                        <a:pos x="T4" y="T5"/>
                      </a:cxn>
                    </a:cxnLst>
                    <a:rect l="T9" t="T10" r="T11" b="T12"/>
                    <a:pathLst>
                      <a:path w="32065" h="23037" fill="none" extrusionOk="0">
                        <a:moveTo>
                          <a:pt x="32065" y="20332"/>
                        </a:moveTo>
                        <a:cubicBezTo>
                          <a:pt x="28862" y="22106"/>
                          <a:pt x="25261" y="23036"/>
                          <a:pt x="21600" y="23037"/>
                        </a:cubicBezTo>
                        <a:cubicBezTo>
                          <a:pt x="9670" y="23037"/>
                          <a:pt x="0" y="13366"/>
                          <a:pt x="0" y="1437"/>
                        </a:cubicBezTo>
                        <a:cubicBezTo>
                          <a:pt x="-1" y="957"/>
                          <a:pt x="15" y="478"/>
                          <a:pt x="47" y="-1"/>
                        </a:cubicBezTo>
                      </a:path>
                      <a:path w="32065" h="23037" stroke="0" extrusionOk="0">
                        <a:moveTo>
                          <a:pt x="32065" y="20332"/>
                        </a:moveTo>
                        <a:cubicBezTo>
                          <a:pt x="28862" y="22106"/>
                          <a:pt x="25261" y="23036"/>
                          <a:pt x="21600" y="23037"/>
                        </a:cubicBezTo>
                        <a:cubicBezTo>
                          <a:pt x="9670" y="23037"/>
                          <a:pt x="0" y="13366"/>
                          <a:pt x="0" y="1437"/>
                        </a:cubicBezTo>
                        <a:cubicBezTo>
                          <a:pt x="-1" y="957"/>
                          <a:pt x="15" y="478"/>
                          <a:pt x="47" y="-1"/>
                        </a:cubicBezTo>
                        <a:lnTo>
                          <a:pt x="21600" y="1437"/>
                        </a:lnTo>
                        <a:close/>
                      </a:path>
                    </a:pathLst>
                  </a:custGeom>
                  <a:solidFill>
                    <a:srgbClr val="E7EDED"/>
                  </a:solidFill>
                  <a:ln w="3175">
                    <a:solidFill>
                      <a:srgbClr val="6C8F93"/>
                    </a:solidFill>
                    <a:round/>
                    <a:headEnd/>
                    <a:tailEnd/>
                  </a:ln>
                </p:spPr>
                <p:txBody>
                  <a:bodyPr/>
                  <a:lstStyle/>
                  <a:p>
                    <a:endParaRPr lang="en-US"/>
                  </a:p>
                </p:txBody>
              </p:sp>
              <p:sp>
                <p:nvSpPr>
                  <p:cNvPr id="1222" name="Arc 120"/>
                  <p:cNvSpPr>
                    <a:spLocks/>
                  </p:cNvSpPr>
                  <p:nvPr/>
                </p:nvSpPr>
                <p:spPr bwMode="auto">
                  <a:xfrm>
                    <a:off x="1076" y="2211"/>
                    <a:ext cx="18" cy="13"/>
                  </a:xfrm>
                  <a:custGeom>
                    <a:avLst/>
                    <a:gdLst>
                      <a:gd name="T0" fmla="*/ 0 w 25836"/>
                      <a:gd name="T1" fmla="*/ 0 h 32090"/>
                      <a:gd name="T2" fmla="*/ 0 w 25836"/>
                      <a:gd name="T3" fmla="*/ 0 h 32090"/>
                      <a:gd name="T4" fmla="*/ 0 w 25836"/>
                      <a:gd name="T5" fmla="*/ 0 h 32090"/>
                      <a:gd name="T6" fmla="*/ 0 60000 65536"/>
                      <a:gd name="T7" fmla="*/ 0 60000 65536"/>
                      <a:gd name="T8" fmla="*/ 0 60000 65536"/>
                      <a:gd name="T9" fmla="*/ 0 w 25836"/>
                      <a:gd name="T10" fmla="*/ 0 h 32090"/>
                      <a:gd name="T11" fmla="*/ 25836 w 25836"/>
                      <a:gd name="T12" fmla="*/ 32090 h 32090"/>
                    </a:gdLst>
                    <a:ahLst/>
                    <a:cxnLst>
                      <a:cxn ang="T6">
                        <a:pos x="T0" y="T1"/>
                      </a:cxn>
                      <a:cxn ang="T7">
                        <a:pos x="T2" y="T3"/>
                      </a:cxn>
                      <a:cxn ang="T8">
                        <a:pos x="T4" y="T5"/>
                      </a:cxn>
                    </a:cxnLst>
                    <a:rect l="T9" t="T10" r="T11" b="T12"/>
                    <a:pathLst>
                      <a:path w="25836" h="32090" fill="none" extrusionOk="0">
                        <a:moveTo>
                          <a:pt x="0" y="419"/>
                        </a:moveTo>
                        <a:cubicBezTo>
                          <a:pt x="1394" y="140"/>
                          <a:pt x="2813" y="-1"/>
                          <a:pt x="4236" y="0"/>
                        </a:cubicBezTo>
                        <a:cubicBezTo>
                          <a:pt x="16165" y="0"/>
                          <a:pt x="25836" y="9670"/>
                          <a:pt x="25836" y="21600"/>
                        </a:cubicBezTo>
                        <a:cubicBezTo>
                          <a:pt x="25836" y="25270"/>
                          <a:pt x="24900" y="28881"/>
                          <a:pt x="23117" y="32089"/>
                        </a:cubicBezTo>
                      </a:path>
                      <a:path w="25836" h="32090" stroke="0" extrusionOk="0">
                        <a:moveTo>
                          <a:pt x="0" y="419"/>
                        </a:moveTo>
                        <a:cubicBezTo>
                          <a:pt x="1394" y="140"/>
                          <a:pt x="2813" y="-1"/>
                          <a:pt x="4236" y="0"/>
                        </a:cubicBezTo>
                        <a:cubicBezTo>
                          <a:pt x="16165" y="0"/>
                          <a:pt x="25836" y="9670"/>
                          <a:pt x="25836" y="21600"/>
                        </a:cubicBezTo>
                        <a:cubicBezTo>
                          <a:pt x="25836" y="25270"/>
                          <a:pt x="24900" y="28881"/>
                          <a:pt x="23117" y="32089"/>
                        </a:cubicBezTo>
                        <a:lnTo>
                          <a:pt x="4236" y="21600"/>
                        </a:lnTo>
                        <a:close/>
                      </a:path>
                    </a:pathLst>
                  </a:custGeom>
                  <a:solidFill>
                    <a:srgbClr val="E7EDED"/>
                  </a:solidFill>
                  <a:ln w="9525">
                    <a:noFill/>
                    <a:round/>
                    <a:headEnd/>
                    <a:tailEnd/>
                  </a:ln>
                </p:spPr>
                <p:txBody>
                  <a:bodyPr/>
                  <a:lstStyle/>
                  <a:p>
                    <a:endParaRPr lang="en-US"/>
                  </a:p>
                </p:txBody>
              </p:sp>
              <p:sp>
                <p:nvSpPr>
                  <p:cNvPr id="1223" name="Arc 121"/>
                  <p:cNvSpPr>
                    <a:spLocks/>
                  </p:cNvSpPr>
                  <p:nvPr/>
                </p:nvSpPr>
                <p:spPr bwMode="auto">
                  <a:xfrm>
                    <a:off x="1076" y="2212"/>
                    <a:ext cx="17" cy="12"/>
                  </a:xfrm>
                  <a:custGeom>
                    <a:avLst/>
                    <a:gdLst>
                      <a:gd name="T0" fmla="*/ 0 w 25642"/>
                      <a:gd name="T1" fmla="*/ 0 h 32484"/>
                      <a:gd name="T2" fmla="*/ 0 w 25642"/>
                      <a:gd name="T3" fmla="*/ 0 h 32484"/>
                      <a:gd name="T4" fmla="*/ 0 w 25642"/>
                      <a:gd name="T5" fmla="*/ 0 h 32484"/>
                      <a:gd name="T6" fmla="*/ 0 60000 65536"/>
                      <a:gd name="T7" fmla="*/ 0 60000 65536"/>
                      <a:gd name="T8" fmla="*/ 0 60000 65536"/>
                      <a:gd name="T9" fmla="*/ 0 w 25642"/>
                      <a:gd name="T10" fmla="*/ 0 h 32484"/>
                      <a:gd name="T11" fmla="*/ 25642 w 25642"/>
                      <a:gd name="T12" fmla="*/ 32484 h 32484"/>
                    </a:gdLst>
                    <a:ahLst/>
                    <a:cxnLst>
                      <a:cxn ang="T6">
                        <a:pos x="T0" y="T1"/>
                      </a:cxn>
                      <a:cxn ang="T7">
                        <a:pos x="T2" y="T3"/>
                      </a:cxn>
                      <a:cxn ang="T8">
                        <a:pos x="T4" y="T5"/>
                      </a:cxn>
                    </a:cxnLst>
                    <a:rect l="T9" t="T10" r="T11" b="T12"/>
                    <a:pathLst>
                      <a:path w="25642" h="32484" fill="none" extrusionOk="0">
                        <a:moveTo>
                          <a:pt x="0" y="381"/>
                        </a:moveTo>
                        <a:cubicBezTo>
                          <a:pt x="1332" y="127"/>
                          <a:pt x="2685" y="-1"/>
                          <a:pt x="4042" y="0"/>
                        </a:cubicBezTo>
                        <a:cubicBezTo>
                          <a:pt x="15971" y="0"/>
                          <a:pt x="25642" y="9670"/>
                          <a:pt x="25642" y="21600"/>
                        </a:cubicBezTo>
                        <a:cubicBezTo>
                          <a:pt x="25642" y="25424"/>
                          <a:pt x="24626" y="29180"/>
                          <a:pt x="22699" y="32483"/>
                        </a:cubicBezTo>
                      </a:path>
                      <a:path w="25642" h="32484" stroke="0" extrusionOk="0">
                        <a:moveTo>
                          <a:pt x="0" y="381"/>
                        </a:moveTo>
                        <a:cubicBezTo>
                          <a:pt x="1332" y="127"/>
                          <a:pt x="2685" y="-1"/>
                          <a:pt x="4042" y="0"/>
                        </a:cubicBezTo>
                        <a:cubicBezTo>
                          <a:pt x="15971" y="0"/>
                          <a:pt x="25642" y="9670"/>
                          <a:pt x="25642" y="21600"/>
                        </a:cubicBezTo>
                        <a:cubicBezTo>
                          <a:pt x="25642" y="25424"/>
                          <a:pt x="24626" y="29180"/>
                          <a:pt x="22699" y="32483"/>
                        </a:cubicBezTo>
                        <a:lnTo>
                          <a:pt x="4042" y="21600"/>
                        </a:lnTo>
                        <a:close/>
                      </a:path>
                    </a:pathLst>
                  </a:custGeom>
                  <a:solidFill>
                    <a:srgbClr val="E7EDED"/>
                  </a:solidFill>
                  <a:ln w="3175">
                    <a:solidFill>
                      <a:srgbClr val="6C8F93"/>
                    </a:solidFill>
                    <a:round/>
                    <a:headEnd/>
                    <a:tailEnd/>
                  </a:ln>
                </p:spPr>
                <p:txBody>
                  <a:bodyPr/>
                  <a:lstStyle/>
                  <a:p>
                    <a:endParaRPr lang="en-US"/>
                  </a:p>
                </p:txBody>
              </p:sp>
              <p:sp>
                <p:nvSpPr>
                  <p:cNvPr id="1224" name="Arc 122"/>
                  <p:cNvSpPr>
                    <a:spLocks/>
                  </p:cNvSpPr>
                  <p:nvPr/>
                </p:nvSpPr>
                <p:spPr bwMode="auto">
                  <a:xfrm>
                    <a:off x="1082" y="2225"/>
                    <a:ext cx="16" cy="13"/>
                  </a:xfrm>
                  <a:custGeom>
                    <a:avLst/>
                    <a:gdLst>
                      <a:gd name="T0" fmla="*/ 0 w 21600"/>
                      <a:gd name="T1" fmla="*/ 0 h 28665"/>
                      <a:gd name="T2" fmla="*/ 0 w 21600"/>
                      <a:gd name="T3" fmla="*/ 0 h 28665"/>
                      <a:gd name="T4" fmla="*/ 0 w 21600"/>
                      <a:gd name="T5" fmla="*/ 0 h 28665"/>
                      <a:gd name="T6" fmla="*/ 0 60000 65536"/>
                      <a:gd name="T7" fmla="*/ 0 60000 65536"/>
                      <a:gd name="T8" fmla="*/ 0 60000 65536"/>
                      <a:gd name="T9" fmla="*/ 0 w 21600"/>
                      <a:gd name="T10" fmla="*/ 0 h 28665"/>
                      <a:gd name="T11" fmla="*/ 21600 w 21600"/>
                      <a:gd name="T12" fmla="*/ 28665 h 28665"/>
                    </a:gdLst>
                    <a:ahLst/>
                    <a:cxnLst>
                      <a:cxn ang="T6">
                        <a:pos x="T0" y="T1"/>
                      </a:cxn>
                      <a:cxn ang="T7">
                        <a:pos x="T2" y="T3"/>
                      </a:cxn>
                      <a:cxn ang="T8">
                        <a:pos x="T4" y="T5"/>
                      </a:cxn>
                    </a:cxnLst>
                    <a:rect l="T9" t="T10" r="T11" b="T12"/>
                    <a:pathLst>
                      <a:path w="21600" h="28665" fill="none" extrusionOk="0">
                        <a:moveTo>
                          <a:pt x="13298" y="-1"/>
                        </a:moveTo>
                        <a:cubicBezTo>
                          <a:pt x="18537" y="4093"/>
                          <a:pt x="21600" y="10371"/>
                          <a:pt x="21600" y="17021"/>
                        </a:cubicBezTo>
                        <a:cubicBezTo>
                          <a:pt x="21600" y="21148"/>
                          <a:pt x="20417" y="25188"/>
                          <a:pt x="18192" y="28664"/>
                        </a:cubicBezTo>
                      </a:path>
                      <a:path w="21600" h="28665" stroke="0" extrusionOk="0">
                        <a:moveTo>
                          <a:pt x="13298" y="-1"/>
                        </a:moveTo>
                        <a:cubicBezTo>
                          <a:pt x="18537" y="4093"/>
                          <a:pt x="21600" y="10371"/>
                          <a:pt x="21600" y="17021"/>
                        </a:cubicBezTo>
                        <a:cubicBezTo>
                          <a:pt x="21600" y="21148"/>
                          <a:pt x="20417" y="25188"/>
                          <a:pt x="18192" y="28664"/>
                        </a:cubicBezTo>
                        <a:lnTo>
                          <a:pt x="0" y="17021"/>
                        </a:lnTo>
                        <a:close/>
                      </a:path>
                    </a:pathLst>
                  </a:custGeom>
                  <a:solidFill>
                    <a:srgbClr val="E7EDED"/>
                  </a:solidFill>
                  <a:ln w="9525">
                    <a:noFill/>
                    <a:round/>
                    <a:headEnd/>
                    <a:tailEnd/>
                  </a:ln>
                </p:spPr>
                <p:txBody>
                  <a:bodyPr/>
                  <a:lstStyle/>
                  <a:p>
                    <a:endParaRPr lang="en-US"/>
                  </a:p>
                </p:txBody>
              </p:sp>
              <p:sp>
                <p:nvSpPr>
                  <p:cNvPr id="1225" name="Arc 123"/>
                  <p:cNvSpPr>
                    <a:spLocks/>
                  </p:cNvSpPr>
                  <p:nvPr/>
                </p:nvSpPr>
                <p:spPr bwMode="auto">
                  <a:xfrm>
                    <a:off x="1082" y="2226"/>
                    <a:ext cx="15" cy="12"/>
                  </a:xfrm>
                  <a:custGeom>
                    <a:avLst/>
                    <a:gdLst>
                      <a:gd name="T0" fmla="*/ 0 w 21600"/>
                      <a:gd name="T1" fmla="*/ 0 h 29262"/>
                      <a:gd name="T2" fmla="*/ 0 w 21600"/>
                      <a:gd name="T3" fmla="*/ 0 h 29262"/>
                      <a:gd name="T4" fmla="*/ 0 w 21600"/>
                      <a:gd name="T5" fmla="*/ 0 h 29262"/>
                      <a:gd name="T6" fmla="*/ 0 60000 65536"/>
                      <a:gd name="T7" fmla="*/ 0 60000 65536"/>
                      <a:gd name="T8" fmla="*/ 0 60000 65536"/>
                      <a:gd name="T9" fmla="*/ 0 w 21600"/>
                      <a:gd name="T10" fmla="*/ 0 h 29262"/>
                      <a:gd name="T11" fmla="*/ 21600 w 21600"/>
                      <a:gd name="T12" fmla="*/ 29262 h 29262"/>
                    </a:gdLst>
                    <a:ahLst/>
                    <a:cxnLst>
                      <a:cxn ang="T6">
                        <a:pos x="T0" y="T1"/>
                      </a:cxn>
                      <a:cxn ang="T7">
                        <a:pos x="T2" y="T3"/>
                      </a:cxn>
                      <a:cxn ang="T8">
                        <a:pos x="T4" y="T5"/>
                      </a:cxn>
                    </a:cxnLst>
                    <a:rect l="T9" t="T10" r="T11" b="T12"/>
                    <a:pathLst>
                      <a:path w="21600" h="29262" fill="none" extrusionOk="0">
                        <a:moveTo>
                          <a:pt x="12959" y="-1"/>
                        </a:moveTo>
                        <a:cubicBezTo>
                          <a:pt x="18399" y="4079"/>
                          <a:pt x="21600" y="10481"/>
                          <a:pt x="21600" y="17280"/>
                        </a:cubicBezTo>
                        <a:cubicBezTo>
                          <a:pt x="21600" y="21544"/>
                          <a:pt x="20337" y="25713"/>
                          <a:pt x="17971" y="29261"/>
                        </a:cubicBezTo>
                      </a:path>
                      <a:path w="21600" h="29262" stroke="0" extrusionOk="0">
                        <a:moveTo>
                          <a:pt x="12959" y="-1"/>
                        </a:moveTo>
                        <a:cubicBezTo>
                          <a:pt x="18399" y="4079"/>
                          <a:pt x="21600" y="10481"/>
                          <a:pt x="21600" y="17280"/>
                        </a:cubicBezTo>
                        <a:cubicBezTo>
                          <a:pt x="21600" y="21544"/>
                          <a:pt x="20337" y="25713"/>
                          <a:pt x="17971" y="29261"/>
                        </a:cubicBezTo>
                        <a:lnTo>
                          <a:pt x="0" y="17280"/>
                        </a:lnTo>
                        <a:close/>
                      </a:path>
                    </a:pathLst>
                  </a:custGeom>
                  <a:solidFill>
                    <a:srgbClr val="E7EDED"/>
                  </a:solidFill>
                  <a:ln w="3175">
                    <a:solidFill>
                      <a:srgbClr val="6C8F93"/>
                    </a:solidFill>
                    <a:round/>
                    <a:headEnd/>
                    <a:tailEnd/>
                  </a:ln>
                </p:spPr>
                <p:txBody>
                  <a:bodyPr/>
                  <a:lstStyle/>
                  <a:p>
                    <a:endParaRPr lang="en-US"/>
                  </a:p>
                </p:txBody>
              </p:sp>
              <p:sp>
                <p:nvSpPr>
                  <p:cNvPr id="1226" name="Arc 124"/>
                  <p:cNvSpPr>
                    <a:spLocks/>
                  </p:cNvSpPr>
                  <p:nvPr/>
                </p:nvSpPr>
                <p:spPr bwMode="auto">
                  <a:xfrm>
                    <a:off x="1076" y="2237"/>
                    <a:ext cx="20" cy="20"/>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close/>
                      </a:path>
                    </a:pathLst>
                  </a:custGeom>
                  <a:solidFill>
                    <a:srgbClr val="E7EDED"/>
                  </a:solidFill>
                  <a:ln w="9525">
                    <a:noFill/>
                    <a:round/>
                    <a:headEnd/>
                    <a:tailEnd/>
                  </a:ln>
                </p:spPr>
                <p:txBody>
                  <a:bodyPr/>
                  <a:lstStyle/>
                  <a:p>
                    <a:endParaRPr lang="en-US"/>
                  </a:p>
                </p:txBody>
              </p:sp>
              <p:sp>
                <p:nvSpPr>
                  <p:cNvPr id="1227" name="Arc 125"/>
                  <p:cNvSpPr>
                    <a:spLocks/>
                  </p:cNvSpPr>
                  <p:nvPr/>
                </p:nvSpPr>
                <p:spPr bwMode="auto">
                  <a:xfrm>
                    <a:off x="1076" y="2238"/>
                    <a:ext cx="19" cy="18"/>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close/>
                      </a:path>
                    </a:pathLst>
                  </a:custGeom>
                  <a:solidFill>
                    <a:srgbClr val="E7EDED"/>
                  </a:solidFill>
                  <a:ln w="3175">
                    <a:solidFill>
                      <a:srgbClr val="6C8F93"/>
                    </a:solidFill>
                    <a:round/>
                    <a:headEnd/>
                    <a:tailEnd/>
                  </a:ln>
                </p:spPr>
                <p:txBody>
                  <a:bodyPr/>
                  <a:lstStyle/>
                  <a:p>
                    <a:endParaRPr lang="en-US"/>
                  </a:p>
                </p:txBody>
              </p:sp>
              <p:sp>
                <p:nvSpPr>
                  <p:cNvPr id="1228" name="Arc 126"/>
                  <p:cNvSpPr>
                    <a:spLocks/>
                  </p:cNvSpPr>
                  <p:nvPr/>
                </p:nvSpPr>
                <p:spPr bwMode="auto">
                  <a:xfrm>
                    <a:off x="1005" y="2225"/>
                    <a:ext cx="10" cy="17"/>
                  </a:xfrm>
                  <a:custGeom>
                    <a:avLst/>
                    <a:gdLst>
                      <a:gd name="T0" fmla="*/ 0 w 21600"/>
                      <a:gd name="T1" fmla="*/ 0 h 41281"/>
                      <a:gd name="T2" fmla="*/ 0 w 21600"/>
                      <a:gd name="T3" fmla="*/ 0 h 41281"/>
                      <a:gd name="T4" fmla="*/ 0 w 21600"/>
                      <a:gd name="T5" fmla="*/ 0 h 41281"/>
                      <a:gd name="T6" fmla="*/ 0 60000 65536"/>
                      <a:gd name="T7" fmla="*/ 0 60000 65536"/>
                      <a:gd name="T8" fmla="*/ 0 60000 65536"/>
                      <a:gd name="T9" fmla="*/ 0 w 21600"/>
                      <a:gd name="T10" fmla="*/ 0 h 41281"/>
                      <a:gd name="T11" fmla="*/ 21600 w 21600"/>
                      <a:gd name="T12" fmla="*/ 41281 h 41281"/>
                    </a:gdLst>
                    <a:ahLst/>
                    <a:cxnLst>
                      <a:cxn ang="T6">
                        <a:pos x="T0" y="T1"/>
                      </a:cxn>
                      <a:cxn ang="T7">
                        <a:pos x="T2" y="T3"/>
                      </a:cxn>
                      <a:cxn ang="T8">
                        <a:pos x="T4" y="T5"/>
                      </a:cxn>
                    </a:cxnLst>
                    <a:rect l="T9" t="T10" r="T11" b="T12"/>
                    <a:pathLst>
                      <a:path w="21600" h="41281" fill="none" extrusionOk="0">
                        <a:moveTo>
                          <a:pt x="12736" y="41280"/>
                        </a:moveTo>
                        <a:cubicBezTo>
                          <a:pt x="4984" y="37792"/>
                          <a:pt x="0" y="30082"/>
                          <a:pt x="0" y="21583"/>
                        </a:cubicBezTo>
                        <a:cubicBezTo>
                          <a:pt x="-1" y="9982"/>
                          <a:pt x="9163" y="453"/>
                          <a:pt x="20754" y="-1"/>
                        </a:cubicBezTo>
                      </a:path>
                      <a:path w="21600" h="41281" stroke="0" extrusionOk="0">
                        <a:moveTo>
                          <a:pt x="12736" y="41280"/>
                        </a:moveTo>
                        <a:cubicBezTo>
                          <a:pt x="4984" y="37792"/>
                          <a:pt x="0" y="30082"/>
                          <a:pt x="0" y="21583"/>
                        </a:cubicBezTo>
                        <a:cubicBezTo>
                          <a:pt x="-1" y="9982"/>
                          <a:pt x="9163" y="453"/>
                          <a:pt x="20754" y="-1"/>
                        </a:cubicBezTo>
                        <a:lnTo>
                          <a:pt x="21600" y="21583"/>
                        </a:lnTo>
                        <a:close/>
                      </a:path>
                    </a:pathLst>
                  </a:custGeom>
                  <a:solidFill>
                    <a:srgbClr val="E7EDED"/>
                  </a:solidFill>
                  <a:ln w="9525">
                    <a:noFill/>
                    <a:round/>
                    <a:headEnd/>
                    <a:tailEnd/>
                  </a:ln>
                </p:spPr>
                <p:txBody>
                  <a:bodyPr/>
                  <a:lstStyle/>
                  <a:p>
                    <a:endParaRPr lang="en-US"/>
                  </a:p>
                </p:txBody>
              </p:sp>
              <p:sp>
                <p:nvSpPr>
                  <p:cNvPr id="1229" name="Arc 127"/>
                  <p:cNvSpPr>
                    <a:spLocks/>
                  </p:cNvSpPr>
                  <p:nvPr/>
                </p:nvSpPr>
                <p:spPr bwMode="auto">
                  <a:xfrm>
                    <a:off x="1006" y="2226"/>
                    <a:ext cx="9" cy="15"/>
                  </a:xfrm>
                  <a:custGeom>
                    <a:avLst/>
                    <a:gdLst>
                      <a:gd name="T0" fmla="*/ 0 w 21600"/>
                      <a:gd name="T1" fmla="*/ 0 h 41322"/>
                      <a:gd name="T2" fmla="*/ 0 w 21600"/>
                      <a:gd name="T3" fmla="*/ 0 h 41322"/>
                      <a:gd name="T4" fmla="*/ 0 w 21600"/>
                      <a:gd name="T5" fmla="*/ 0 h 41322"/>
                      <a:gd name="T6" fmla="*/ 0 60000 65536"/>
                      <a:gd name="T7" fmla="*/ 0 60000 65536"/>
                      <a:gd name="T8" fmla="*/ 0 60000 65536"/>
                      <a:gd name="T9" fmla="*/ 0 w 21600"/>
                      <a:gd name="T10" fmla="*/ 0 h 41322"/>
                      <a:gd name="T11" fmla="*/ 21600 w 21600"/>
                      <a:gd name="T12" fmla="*/ 41322 h 41322"/>
                    </a:gdLst>
                    <a:ahLst/>
                    <a:cxnLst>
                      <a:cxn ang="T6">
                        <a:pos x="T0" y="T1"/>
                      </a:cxn>
                      <a:cxn ang="T7">
                        <a:pos x="T2" y="T3"/>
                      </a:cxn>
                      <a:cxn ang="T8">
                        <a:pos x="T4" y="T5"/>
                      </a:cxn>
                    </a:cxnLst>
                    <a:rect l="T9" t="T10" r="T11" b="T12"/>
                    <a:pathLst>
                      <a:path w="21600" h="41322" fill="none" extrusionOk="0">
                        <a:moveTo>
                          <a:pt x="12826" y="41322"/>
                        </a:moveTo>
                        <a:cubicBezTo>
                          <a:pt x="5026" y="37855"/>
                          <a:pt x="0" y="30119"/>
                          <a:pt x="0" y="21584"/>
                        </a:cubicBezTo>
                        <a:cubicBezTo>
                          <a:pt x="-1" y="9979"/>
                          <a:pt x="9169" y="448"/>
                          <a:pt x="20766" y="0"/>
                        </a:cubicBezTo>
                      </a:path>
                      <a:path w="21600" h="41322" stroke="0" extrusionOk="0">
                        <a:moveTo>
                          <a:pt x="12826" y="41322"/>
                        </a:moveTo>
                        <a:cubicBezTo>
                          <a:pt x="5026" y="37855"/>
                          <a:pt x="0" y="30119"/>
                          <a:pt x="0" y="21584"/>
                        </a:cubicBezTo>
                        <a:cubicBezTo>
                          <a:pt x="-1" y="9979"/>
                          <a:pt x="9169" y="448"/>
                          <a:pt x="20766" y="0"/>
                        </a:cubicBezTo>
                        <a:lnTo>
                          <a:pt x="21600" y="21584"/>
                        </a:lnTo>
                        <a:close/>
                      </a:path>
                    </a:pathLst>
                  </a:custGeom>
                  <a:solidFill>
                    <a:srgbClr val="E7EDED"/>
                  </a:solidFill>
                  <a:ln w="3175">
                    <a:solidFill>
                      <a:srgbClr val="6C8F93"/>
                    </a:solidFill>
                    <a:round/>
                    <a:headEnd/>
                    <a:tailEnd/>
                  </a:ln>
                </p:spPr>
                <p:txBody>
                  <a:bodyPr/>
                  <a:lstStyle/>
                  <a:p>
                    <a:endParaRPr lang="en-US"/>
                  </a:p>
                </p:txBody>
              </p:sp>
              <p:sp>
                <p:nvSpPr>
                  <p:cNvPr id="1230" name="Arc 128"/>
                  <p:cNvSpPr>
                    <a:spLocks/>
                  </p:cNvSpPr>
                  <p:nvPr/>
                </p:nvSpPr>
                <p:spPr bwMode="auto">
                  <a:xfrm>
                    <a:off x="1034" y="2249"/>
                    <a:ext cx="43" cy="12"/>
                  </a:xfrm>
                  <a:custGeom>
                    <a:avLst/>
                    <a:gdLst>
                      <a:gd name="T0" fmla="*/ 0 w 39157"/>
                      <a:gd name="T1" fmla="*/ 0 h 21600"/>
                      <a:gd name="T2" fmla="*/ 0 w 39157"/>
                      <a:gd name="T3" fmla="*/ 0 h 21600"/>
                      <a:gd name="T4" fmla="*/ 0 w 39157"/>
                      <a:gd name="T5" fmla="*/ 0 h 21600"/>
                      <a:gd name="T6" fmla="*/ 0 60000 65536"/>
                      <a:gd name="T7" fmla="*/ 0 60000 65536"/>
                      <a:gd name="T8" fmla="*/ 0 60000 65536"/>
                      <a:gd name="T9" fmla="*/ 0 w 39157"/>
                      <a:gd name="T10" fmla="*/ 0 h 21600"/>
                      <a:gd name="T11" fmla="*/ 39157 w 39157"/>
                      <a:gd name="T12" fmla="*/ 21600 h 21600"/>
                    </a:gdLst>
                    <a:ahLst/>
                    <a:cxnLst>
                      <a:cxn ang="T6">
                        <a:pos x="T0" y="T1"/>
                      </a:cxn>
                      <a:cxn ang="T7">
                        <a:pos x="T2" y="T3"/>
                      </a:cxn>
                      <a:cxn ang="T8">
                        <a:pos x="T4" y="T5"/>
                      </a:cxn>
                    </a:cxnLst>
                    <a:rect l="T9" t="T10" r="T11" b="T12"/>
                    <a:pathLst>
                      <a:path w="39157" h="21600" fill="none" extrusionOk="0">
                        <a:moveTo>
                          <a:pt x="39156" y="12211"/>
                        </a:moveTo>
                        <a:cubicBezTo>
                          <a:pt x="35129" y="18087"/>
                          <a:pt x="28463" y="21599"/>
                          <a:pt x="21340" y="21600"/>
                        </a:cubicBezTo>
                        <a:cubicBezTo>
                          <a:pt x="10701" y="21600"/>
                          <a:pt x="1646" y="13853"/>
                          <a:pt x="0" y="3342"/>
                        </a:cubicBezTo>
                      </a:path>
                      <a:path w="39157" h="21600" stroke="0" extrusionOk="0">
                        <a:moveTo>
                          <a:pt x="39156" y="12211"/>
                        </a:moveTo>
                        <a:cubicBezTo>
                          <a:pt x="35129" y="18087"/>
                          <a:pt x="28463" y="21599"/>
                          <a:pt x="21340" y="21600"/>
                        </a:cubicBezTo>
                        <a:cubicBezTo>
                          <a:pt x="10701" y="21600"/>
                          <a:pt x="1646" y="13853"/>
                          <a:pt x="0" y="3342"/>
                        </a:cubicBezTo>
                        <a:lnTo>
                          <a:pt x="21340" y="0"/>
                        </a:lnTo>
                        <a:close/>
                      </a:path>
                    </a:pathLst>
                  </a:custGeom>
                  <a:solidFill>
                    <a:srgbClr val="E7EDED"/>
                  </a:solidFill>
                  <a:ln w="9525">
                    <a:noFill/>
                    <a:round/>
                    <a:headEnd/>
                    <a:tailEnd/>
                  </a:ln>
                </p:spPr>
                <p:txBody>
                  <a:bodyPr/>
                  <a:lstStyle/>
                  <a:p>
                    <a:endParaRPr lang="en-US"/>
                  </a:p>
                </p:txBody>
              </p:sp>
              <p:sp>
                <p:nvSpPr>
                  <p:cNvPr id="1231" name="Arc 129"/>
                  <p:cNvSpPr>
                    <a:spLocks/>
                  </p:cNvSpPr>
                  <p:nvPr/>
                </p:nvSpPr>
                <p:spPr bwMode="auto">
                  <a:xfrm>
                    <a:off x="1035" y="2249"/>
                    <a:ext cx="40" cy="11"/>
                  </a:xfrm>
                  <a:custGeom>
                    <a:avLst/>
                    <a:gdLst>
                      <a:gd name="T0" fmla="*/ 0 w 38879"/>
                      <a:gd name="T1" fmla="*/ 0 h 21600"/>
                      <a:gd name="T2" fmla="*/ 0 w 38879"/>
                      <a:gd name="T3" fmla="*/ 0 h 21600"/>
                      <a:gd name="T4" fmla="*/ 0 w 38879"/>
                      <a:gd name="T5" fmla="*/ 0 h 21600"/>
                      <a:gd name="T6" fmla="*/ 0 60000 65536"/>
                      <a:gd name="T7" fmla="*/ 0 60000 65536"/>
                      <a:gd name="T8" fmla="*/ 0 60000 65536"/>
                      <a:gd name="T9" fmla="*/ 0 w 38879"/>
                      <a:gd name="T10" fmla="*/ 0 h 21600"/>
                      <a:gd name="T11" fmla="*/ 38879 w 38879"/>
                      <a:gd name="T12" fmla="*/ 21600 h 21600"/>
                    </a:gdLst>
                    <a:ahLst/>
                    <a:cxnLst>
                      <a:cxn ang="T6">
                        <a:pos x="T0" y="T1"/>
                      </a:cxn>
                      <a:cxn ang="T7">
                        <a:pos x="T2" y="T3"/>
                      </a:cxn>
                      <a:cxn ang="T8">
                        <a:pos x="T4" y="T5"/>
                      </a:cxn>
                    </a:cxnLst>
                    <a:rect l="T9" t="T10" r="T11" b="T12"/>
                    <a:pathLst>
                      <a:path w="38879" h="21600" fill="none" extrusionOk="0">
                        <a:moveTo>
                          <a:pt x="38878" y="12573"/>
                        </a:moveTo>
                        <a:cubicBezTo>
                          <a:pt x="34822" y="18239"/>
                          <a:pt x="28283" y="21599"/>
                          <a:pt x="21316" y="21600"/>
                        </a:cubicBezTo>
                        <a:cubicBezTo>
                          <a:pt x="10732" y="21600"/>
                          <a:pt x="1708" y="13932"/>
                          <a:pt x="-1" y="3488"/>
                        </a:cubicBezTo>
                      </a:path>
                      <a:path w="38879" h="21600" stroke="0" extrusionOk="0">
                        <a:moveTo>
                          <a:pt x="38878" y="12573"/>
                        </a:moveTo>
                        <a:cubicBezTo>
                          <a:pt x="34822" y="18239"/>
                          <a:pt x="28283" y="21599"/>
                          <a:pt x="21316" y="21600"/>
                        </a:cubicBezTo>
                        <a:cubicBezTo>
                          <a:pt x="10732" y="21600"/>
                          <a:pt x="1708" y="13932"/>
                          <a:pt x="-1" y="3488"/>
                        </a:cubicBezTo>
                        <a:lnTo>
                          <a:pt x="21316" y="0"/>
                        </a:lnTo>
                        <a:close/>
                      </a:path>
                    </a:pathLst>
                  </a:custGeom>
                  <a:solidFill>
                    <a:srgbClr val="E7EDED"/>
                  </a:solidFill>
                  <a:ln w="3175">
                    <a:solidFill>
                      <a:srgbClr val="6C8F93"/>
                    </a:solidFill>
                    <a:round/>
                    <a:headEnd/>
                    <a:tailEnd/>
                  </a:ln>
                </p:spPr>
                <p:txBody>
                  <a:bodyPr/>
                  <a:lstStyle/>
                  <a:p>
                    <a:endParaRPr lang="en-US"/>
                  </a:p>
                </p:txBody>
              </p:sp>
            </p:grpSp>
          </p:grpSp>
          <p:grpSp>
            <p:nvGrpSpPr>
              <p:cNvPr id="14" name="Group 130"/>
              <p:cNvGrpSpPr>
                <a:grpSpLocks/>
              </p:cNvGrpSpPr>
              <p:nvPr/>
            </p:nvGrpSpPr>
            <p:grpSpPr bwMode="auto">
              <a:xfrm>
                <a:off x="1523" y="332"/>
                <a:ext cx="170" cy="169"/>
                <a:chOff x="775" y="1966"/>
                <a:chExt cx="170" cy="169"/>
              </a:xfrm>
            </p:grpSpPr>
            <p:sp>
              <p:nvSpPr>
                <p:cNvPr id="1194" name="Freeform 131"/>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9525">
                  <a:noFill/>
                  <a:round/>
                  <a:headEnd/>
                  <a:tailEnd/>
                </a:ln>
              </p:spPr>
              <p:txBody>
                <a:bodyPr/>
                <a:lstStyle/>
                <a:p>
                  <a:endParaRPr lang="en-US"/>
                </a:p>
              </p:txBody>
            </p:sp>
            <p:sp>
              <p:nvSpPr>
                <p:cNvPr id="1195" name="Freeform 132"/>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196" name="Rectangle 133"/>
                <p:cNvSpPr>
                  <a:spLocks noChangeArrowheads="1"/>
                </p:cNvSpPr>
                <p:nvPr/>
              </p:nvSpPr>
              <p:spPr bwMode="auto">
                <a:xfrm>
                  <a:off x="799" y="2086"/>
                  <a:ext cx="130" cy="22"/>
                </a:xfrm>
                <a:prstGeom prst="rect">
                  <a:avLst/>
                </a:prstGeom>
                <a:solidFill>
                  <a:srgbClr val="B7B79D"/>
                </a:solidFill>
                <a:ln w="9525">
                  <a:noFill/>
                  <a:miter lim="800000"/>
                  <a:headEnd/>
                  <a:tailEnd/>
                </a:ln>
              </p:spPr>
              <p:txBody>
                <a:bodyPr/>
                <a:lstStyle/>
                <a:p>
                  <a:endParaRPr lang="en-US"/>
                </a:p>
              </p:txBody>
            </p:sp>
            <p:sp>
              <p:nvSpPr>
                <p:cNvPr id="1197" name="Rectangle 134"/>
                <p:cNvSpPr>
                  <a:spLocks noChangeArrowheads="1"/>
                </p:cNvSpPr>
                <p:nvPr/>
              </p:nvSpPr>
              <p:spPr bwMode="auto">
                <a:xfrm>
                  <a:off x="800" y="2087"/>
                  <a:ext cx="128" cy="20"/>
                </a:xfrm>
                <a:prstGeom prst="rect">
                  <a:avLst/>
                </a:prstGeom>
                <a:solidFill>
                  <a:srgbClr val="B7B79D"/>
                </a:solidFill>
                <a:ln w="3175">
                  <a:solidFill>
                    <a:srgbClr val="494936"/>
                  </a:solidFill>
                  <a:miter lim="800000"/>
                  <a:headEnd/>
                  <a:tailEnd/>
                </a:ln>
              </p:spPr>
              <p:txBody>
                <a:bodyPr/>
                <a:lstStyle/>
                <a:p>
                  <a:endParaRPr lang="en-US"/>
                </a:p>
              </p:txBody>
            </p:sp>
            <p:sp>
              <p:nvSpPr>
                <p:cNvPr id="1198" name="Freeform 135"/>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9525">
                  <a:noFill/>
                  <a:round/>
                  <a:headEnd/>
                  <a:tailEnd/>
                </a:ln>
              </p:spPr>
              <p:txBody>
                <a:bodyPr/>
                <a:lstStyle/>
                <a:p>
                  <a:endParaRPr lang="en-US"/>
                </a:p>
              </p:txBody>
            </p:sp>
            <p:sp>
              <p:nvSpPr>
                <p:cNvPr id="1199" name="Freeform 136"/>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200" name="Freeform 137"/>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9525">
                  <a:noFill/>
                  <a:round/>
                  <a:headEnd/>
                  <a:tailEnd/>
                </a:ln>
              </p:spPr>
              <p:txBody>
                <a:bodyPr/>
                <a:lstStyle/>
                <a:p>
                  <a:endParaRPr lang="en-US"/>
                </a:p>
              </p:txBody>
            </p:sp>
            <p:sp>
              <p:nvSpPr>
                <p:cNvPr id="1201" name="Freeform 138"/>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202" name="Freeform 139"/>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9525">
                  <a:noFill/>
                  <a:round/>
                  <a:headEnd/>
                  <a:tailEnd/>
                </a:ln>
              </p:spPr>
              <p:txBody>
                <a:bodyPr/>
                <a:lstStyle/>
                <a:p>
                  <a:endParaRPr lang="en-US"/>
                </a:p>
              </p:txBody>
            </p:sp>
            <p:sp>
              <p:nvSpPr>
                <p:cNvPr id="1203" name="Freeform 140"/>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204" name="Rectangle 141"/>
                <p:cNvSpPr>
                  <a:spLocks noChangeArrowheads="1"/>
                </p:cNvSpPr>
                <p:nvPr/>
              </p:nvSpPr>
              <p:spPr bwMode="auto">
                <a:xfrm>
                  <a:off x="802" y="1981"/>
                  <a:ext cx="128" cy="98"/>
                </a:xfrm>
                <a:prstGeom prst="rect">
                  <a:avLst/>
                </a:prstGeom>
                <a:solidFill>
                  <a:srgbClr val="B7B79D"/>
                </a:solidFill>
                <a:ln w="3175">
                  <a:solidFill>
                    <a:srgbClr val="494936"/>
                  </a:solidFill>
                  <a:miter lim="800000"/>
                  <a:headEnd/>
                  <a:tailEnd/>
                </a:ln>
              </p:spPr>
              <p:txBody>
                <a:bodyPr/>
                <a:lstStyle/>
                <a:p>
                  <a:endParaRPr lang="en-US"/>
                </a:p>
              </p:txBody>
            </p:sp>
            <p:sp>
              <p:nvSpPr>
                <p:cNvPr id="1205" name="Rectangle 142"/>
                <p:cNvSpPr>
                  <a:spLocks noChangeArrowheads="1"/>
                </p:cNvSpPr>
                <p:nvPr/>
              </p:nvSpPr>
              <p:spPr bwMode="auto">
                <a:xfrm>
                  <a:off x="813" y="1993"/>
                  <a:ext cx="104" cy="76"/>
                </a:xfrm>
                <a:prstGeom prst="rect">
                  <a:avLst/>
                </a:prstGeom>
                <a:solidFill>
                  <a:srgbClr val="FFFFFF"/>
                </a:solidFill>
                <a:ln w="3175">
                  <a:solidFill>
                    <a:srgbClr val="494936"/>
                  </a:solidFill>
                  <a:miter lim="800000"/>
                  <a:headEnd/>
                  <a:tailEnd/>
                </a:ln>
              </p:spPr>
              <p:txBody>
                <a:bodyPr/>
                <a:lstStyle/>
                <a:p>
                  <a:endParaRPr lang="en-US"/>
                </a:p>
              </p:txBody>
            </p:sp>
            <p:sp>
              <p:nvSpPr>
                <p:cNvPr id="1206" name="Freeform 143"/>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9525">
                  <a:noFill/>
                  <a:round/>
                  <a:headEnd/>
                  <a:tailEnd/>
                </a:ln>
              </p:spPr>
              <p:txBody>
                <a:bodyPr/>
                <a:lstStyle/>
                <a:p>
                  <a:endParaRPr lang="en-US"/>
                </a:p>
              </p:txBody>
            </p:sp>
            <p:sp>
              <p:nvSpPr>
                <p:cNvPr id="1207" name="Freeform 144"/>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208" name="Freeform 145"/>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9525">
                  <a:noFill/>
                  <a:round/>
                  <a:headEnd/>
                  <a:tailEnd/>
                </a:ln>
              </p:spPr>
              <p:txBody>
                <a:bodyPr/>
                <a:lstStyle/>
                <a:p>
                  <a:endParaRPr lang="en-US"/>
                </a:p>
              </p:txBody>
            </p:sp>
            <p:sp>
              <p:nvSpPr>
                <p:cNvPr id="1209" name="Freeform 146"/>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1210" name="Freeform 147"/>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9525">
                  <a:noFill/>
                  <a:round/>
                  <a:headEnd/>
                  <a:tailEnd/>
                </a:ln>
              </p:spPr>
              <p:txBody>
                <a:bodyPr/>
                <a:lstStyle/>
                <a:p>
                  <a:endParaRPr lang="en-US"/>
                </a:p>
              </p:txBody>
            </p:sp>
            <p:sp>
              <p:nvSpPr>
                <p:cNvPr id="1211" name="Freeform 148"/>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1212" name="Rectangle 149"/>
                <p:cNvSpPr>
                  <a:spLocks noChangeArrowheads="1"/>
                </p:cNvSpPr>
                <p:nvPr/>
              </p:nvSpPr>
              <p:spPr bwMode="auto">
                <a:xfrm>
                  <a:off x="775" y="2129"/>
                  <a:ext cx="139" cy="6"/>
                </a:xfrm>
                <a:prstGeom prst="rect">
                  <a:avLst/>
                </a:prstGeom>
                <a:solidFill>
                  <a:srgbClr val="B7B79D"/>
                </a:solidFill>
                <a:ln w="9525">
                  <a:noFill/>
                  <a:miter lim="800000"/>
                  <a:headEnd/>
                  <a:tailEnd/>
                </a:ln>
              </p:spPr>
              <p:txBody>
                <a:bodyPr/>
                <a:lstStyle/>
                <a:p>
                  <a:endParaRPr lang="en-US"/>
                </a:p>
              </p:txBody>
            </p:sp>
            <p:sp>
              <p:nvSpPr>
                <p:cNvPr id="1213" name="Rectangle 150"/>
                <p:cNvSpPr>
                  <a:spLocks noChangeArrowheads="1"/>
                </p:cNvSpPr>
                <p:nvPr/>
              </p:nvSpPr>
              <p:spPr bwMode="auto">
                <a:xfrm>
                  <a:off x="776" y="2130"/>
                  <a:ext cx="137" cy="4"/>
                </a:xfrm>
                <a:prstGeom prst="rect">
                  <a:avLst/>
                </a:prstGeom>
                <a:solidFill>
                  <a:srgbClr val="B7B79D"/>
                </a:solidFill>
                <a:ln w="3175">
                  <a:solidFill>
                    <a:srgbClr val="494936"/>
                  </a:solidFill>
                  <a:miter lim="800000"/>
                  <a:headEnd/>
                  <a:tailEnd/>
                </a:ln>
              </p:spPr>
              <p:txBody>
                <a:bodyPr/>
                <a:lstStyle/>
                <a:p>
                  <a:endParaRPr lang="en-US"/>
                </a:p>
              </p:txBody>
            </p:sp>
          </p:grpSp>
          <p:grpSp>
            <p:nvGrpSpPr>
              <p:cNvPr id="15" name="Group 151"/>
              <p:cNvGrpSpPr>
                <a:grpSpLocks/>
              </p:cNvGrpSpPr>
              <p:nvPr/>
            </p:nvGrpSpPr>
            <p:grpSpPr bwMode="auto">
              <a:xfrm>
                <a:off x="1568" y="370"/>
                <a:ext cx="92" cy="56"/>
                <a:chOff x="820" y="2004"/>
                <a:chExt cx="92" cy="56"/>
              </a:xfrm>
            </p:grpSpPr>
            <p:grpSp>
              <p:nvGrpSpPr>
                <p:cNvPr id="16" name="Group 152"/>
                <p:cNvGrpSpPr>
                  <a:grpSpLocks/>
                </p:cNvGrpSpPr>
                <p:nvPr/>
              </p:nvGrpSpPr>
              <p:grpSpPr bwMode="auto">
                <a:xfrm>
                  <a:off x="820" y="2004"/>
                  <a:ext cx="92" cy="56"/>
                  <a:chOff x="820" y="2004"/>
                  <a:chExt cx="92" cy="56"/>
                </a:xfrm>
              </p:grpSpPr>
              <p:sp>
                <p:nvSpPr>
                  <p:cNvPr id="1185" name="Oval 153"/>
                  <p:cNvSpPr>
                    <a:spLocks noChangeArrowheads="1"/>
                  </p:cNvSpPr>
                  <p:nvPr/>
                </p:nvSpPr>
                <p:spPr bwMode="auto">
                  <a:xfrm>
                    <a:off x="852" y="2004"/>
                    <a:ext cx="40" cy="24"/>
                  </a:xfrm>
                  <a:prstGeom prst="ellipse">
                    <a:avLst/>
                  </a:prstGeom>
                  <a:solidFill>
                    <a:srgbClr val="E7EDED"/>
                  </a:solidFill>
                  <a:ln w="9525">
                    <a:noFill/>
                    <a:round/>
                    <a:headEnd/>
                    <a:tailEnd/>
                  </a:ln>
                </p:spPr>
                <p:txBody>
                  <a:bodyPr/>
                  <a:lstStyle/>
                  <a:p>
                    <a:endParaRPr lang="en-US"/>
                  </a:p>
                </p:txBody>
              </p:sp>
              <p:sp>
                <p:nvSpPr>
                  <p:cNvPr id="1186" name="Oval 154"/>
                  <p:cNvSpPr>
                    <a:spLocks noChangeArrowheads="1"/>
                  </p:cNvSpPr>
                  <p:nvPr/>
                </p:nvSpPr>
                <p:spPr bwMode="auto">
                  <a:xfrm>
                    <a:off x="830" y="2010"/>
                    <a:ext cx="30" cy="24"/>
                  </a:xfrm>
                  <a:prstGeom prst="ellipse">
                    <a:avLst/>
                  </a:prstGeom>
                  <a:solidFill>
                    <a:srgbClr val="E7EDED"/>
                  </a:solidFill>
                  <a:ln w="9525">
                    <a:noFill/>
                    <a:round/>
                    <a:headEnd/>
                    <a:tailEnd/>
                  </a:ln>
                </p:spPr>
                <p:txBody>
                  <a:bodyPr/>
                  <a:lstStyle/>
                  <a:p>
                    <a:endParaRPr lang="en-US"/>
                  </a:p>
                </p:txBody>
              </p:sp>
              <p:sp>
                <p:nvSpPr>
                  <p:cNvPr id="1187" name="Oval 155"/>
                  <p:cNvSpPr>
                    <a:spLocks noChangeArrowheads="1"/>
                  </p:cNvSpPr>
                  <p:nvPr/>
                </p:nvSpPr>
                <p:spPr bwMode="auto">
                  <a:xfrm>
                    <a:off x="820" y="2024"/>
                    <a:ext cx="20" cy="18"/>
                  </a:xfrm>
                  <a:prstGeom prst="ellipse">
                    <a:avLst/>
                  </a:prstGeom>
                  <a:solidFill>
                    <a:srgbClr val="E7EDED"/>
                  </a:solidFill>
                  <a:ln w="9525">
                    <a:noFill/>
                    <a:round/>
                    <a:headEnd/>
                    <a:tailEnd/>
                  </a:ln>
                </p:spPr>
                <p:txBody>
                  <a:bodyPr/>
                  <a:lstStyle/>
                  <a:p>
                    <a:endParaRPr lang="en-US"/>
                  </a:p>
                </p:txBody>
              </p:sp>
              <p:sp>
                <p:nvSpPr>
                  <p:cNvPr id="1188" name="Oval 156"/>
                  <p:cNvSpPr>
                    <a:spLocks noChangeArrowheads="1"/>
                  </p:cNvSpPr>
                  <p:nvPr/>
                </p:nvSpPr>
                <p:spPr bwMode="auto">
                  <a:xfrm>
                    <a:off x="826" y="2032"/>
                    <a:ext cx="32" cy="20"/>
                  </a:xfrm>
                  <a:prstGeom prst="ellipse">
                    <a:avLst/>
                  </a:prstGeom>
                  <a:solidFill>
                    <a:srgbClr val="E7EDED"/>
                  </a:solidFill>
                  <a:ln w="9525">
                    <a:noFill/>
                    <a:round/>
                    <a:headEnd/>
                    <a:tailEnd/>
                  </a:ln>
                </p:spPr>
                <p:txBody>
                  <a:bodyPr/>
                  <a:lstStyle/>
                  <a:p>
                    <a:endParaRPr lang="en-US"/>
                  </a:p>
                </p:txBody>
              </p:sp>
              <p:sp>
                <p:nvSpPr>
                  <p:cNvPr id="1189" name="Oval 157"/>
                  <p:cNvSpPr>
                    <a:spLocks noChangeArrowheads="1"/>
                  </p:cNvSpPr>
                  <p:nvPr/>
                </p:nvSpPr>
                <p:spPr bwMode="auto">
                  <a:xfrm>
                    <a:off x="848" y="2036"/>
                    <a:ext cx="48" cy="24"/>
                  </a:xfrm>
                  <a:prstGeom prst="ellipse">
                    <a:avLst/>
                  </a:prstGeom>
                  <a:solidFill>
                    <a:srgbClr val="E7EDED"/>
                  </a:solidFill>
                  <a:ln w="9525">
                    <a:noFill/>
                    <a:round/>
                    <a:headEnd/>
                    <a:tailEnd/>
                  </a:ln>
                </p:spPr>
                <p:txBody>
                  <a:bodyPr/>
                  <a:lstStyle/>
                  <a:p>
                    <a:endParaRPr lang="en-US"/>
                  </a:p>
                </p:txBody>
              </p:sp>
              <p:sp>
                <p:nvSpPr>
                  <p:cNvPr id="1190" name="Oval 158"/>
                  <p:cNvSpPr>
                    <a:spLocks noChangeArrowheads="1"/>
                  </p:cNvSpPr>
                  <p:nvPr/>
                </p:nvSpPr>
                <p:spPr bwMode="auto">
                  <a:xfrm>
                    <a:off x="878" y="2010"/>
                    <a:ext cx="30" cy="18"/>
                  </a:xfrm>
                  <a:prstGeom prst="ellipse">
                    <a:avLst/>
                  </a:prstGeom>
                  <a:solidFill>
                    <a:srgbClr val="E7EDED"/>
                  </a:solidFill>
                  <a:ln w="9525">
                    <a:noFill/>
                    <a:round/>
                    <a:headEnd/>
                    <a:tailEnd/>
                  </a:ln>
                </p:spPr>
                <p:txBody>
                  <a:bodyPr/>
                  <a:lstStyle/>
                  <a:p>
                    <a:endParaRPr lang="en-US"/>
                  </a:p>
                </p:txBody>
              </p:sp>
              <p:sp>
                <p:nvSpPr>
                  <p:cNvPr id="1191" name="Oval 159"/>
                  <p:cNvSpPr>
                    <a:spLocks noChangeArrowheads="1"/>
                  </p:cNvSpPr>
                  <p:nvPr/>
                </p:nvSpPr>
                <p:spPr bwMode="auto">
                  <a:xfrm>
                    <a:off x="882" y="2022"/>
                    <a:ext cx="30" cy="18"/>
                  </a:xfrm>
                  <a:prstGeom prst="ellipse">
                    <a:avLst/>
                  </a:prstGeom>
                  <a:solidFill>
                    <a:srgbClr val="E7EDED"/>
                  </a:solidFill>
                  <a:ln w="9525">
                    <a:noFill/>
                    <a:round/>
                    <a:headEnd/>
                    <a:tailEnd/>
                  </a:ln>
                </p:spPr>
                <p:txBody>
                  <a:bodyPr/>
                  <a:lstStyle/>
                  <a:p>
                    <a:endParaRPr lang="en-US"/>
                  </a:p>
                </p:txBody>
              </p:sp>
              <p:sp>
                <p:nvSpPr>
                  <p:cNvPr id="1192" name="Oval 160"/>
                  <p:cNvSpPr>
                    <a:spLocks noChangeArrowheads="1"/>
                  </p:cNvSpPr>
                  <p:nvPr/>
                </p:nvSpPr>
                <p:spPr bwMode="auto">
                  <a:xfrm>
                    <a:off x="880" y="2026"/>
                    <a:ext cx="30" cy="30"/>
                  </a:xfrm>
                  <a:prstGeom prst="ellipse">
                    <a:avLst/>
                  </a:prstGeom>
                  <a:solidFill>
                    <a:srgbClr val="E7EDED"/>
                  </a:solidFill>
                  <a:ln w="9525">
                    <a:noFill/>
                    <a:round/>
                    <a:headEnd/>
                    <a:tailEnd/>
                  </a:ln>
                </p:spPr>
                <p:txBody>
                  <a:bodyPr/>
                  <a:lstStyle/>
                  <a:p>
                    <a:endParaRPr lang="en-US"/>
                  </a:p>
                </p:txBody>
              </p:sp>
              <p:sp>
                <p:nvSpPr>
                  <p:cNvPr id="1193" name="Oval 161"/>
                  <p:cNvSpPr>
                    <a:spLocks noChangeArrowheads="1"/>
                  </p:cNvSpPr>
                  <p:nvPr/>
                </p:nvSpPr>
                <p:spPr bwMode="auto">
                  <a:xfrm>
                    <a:off x="836" y="2018"/>
                    <a:ext cx="60" cy="30"/>
                  </a:xfrm>
                  <a:prstGeom prst="ellipse">
                    <a:avLst/>
                  </a:prstGeom>
                  <a:solidFill>
                    <a:srgbClr val="E7EDED"/>
                  </a:solidFill>
                  <a:ln w="9525">
                    <a:noFill/>
                    <a:round/>
                    <a:headEnd/>
                    <a:tailEnd/>
                  </a:ln>
                </p:spPr>
                <p:txBody>
                  <a:bodyPr/>
                  <a:lstStyle/>
                  <a:p>
                    <a:endParaRPr lang="en-US"/>
                  </a:p>
                </p:txBody>
              </p:sp>
            </p:grpSp>
            <p:grpSp>
              <p:nvGrpSpPr>
                <p:cNvPr id="17" name="Group 162"/>
                <p:cNvGrpSpPr>
                  <a:grpSpLocks/>
                </p:cNvGrpSpPr>
                <p:nvPr/>
              </p:nvGrpSpPr>
              <p:grpSpPr bwMode="auto">
                <a:xfrm>
                  <a:off x="820" y="2004"/>
                  <a:ext cx="92" cy="56"/>
                  <a:chOff x="820" y="2004"/>
                  <a:chExt cx="92" cy="56"/>
                </a:xfrm>
              </p:grpSpPr>
              <p:sp>
                <p:nvSpPr>
                  <p:cNvPr id="1169" name="Arc 163"/>
                  <p:cNvSpPr>
                    <a:spLocks/>
                  </p:cNvSpPr>
                  <p:nvPr/>
                </p:nvSpPr>
                <p:spPr bwMode="auto">
                  <a:xfrm>
                    <a:off x="853" y="2004"/>
                    <a:ext cx="38" cy="12"/>
                  </a:xfrm>
                  <a:custGeom>
                    <a:avLst/>
                    <a:gdLst>
                      <a:gd name="T0" fmla="*/ 0 w 41217"/>
                      <a:gd name="T1" fmla="*/ 0 h 21600"/>
                      <a:gd name="T2" fmla="*/ 0 w 41217"/>
                      <a:gd name="T3" fmla="*/ 0 h 21600"/>
                      <a:gd name="T4" fmla="*/ 0 w 41217"/>
                      <a:gd name="T5" fmla="*/ 0 h 21600"/>
                      <a:gd name="T6" fmla="*/ 0 60000 65536"/>
                      <a:gd name="T7" fmla="*/ 0 60000 65536"/>
                      <a:gd name="T8" fmla="*/ 0 60000 65536"/>
                      <a:gd name="T9" fmla="*/ 0 w 41217"/>
                      <a:gd name="T10" fmla="*/ 0 h 21600"/>
                      <a:gd name="T11" fmla="*/ 41217 w 41217"/>
                      <a:gd name="T12" fmla="*/ 21600 h 21600"/>
                    </a:gdLst>
                    <a:ahLst/>
                    <a:cxnLst>
                      <a:cxn ang="T6">
                        <a:pos x="T0" y="T1"/>
                      </a:cxn>
                      <a:cxn ang="T7">
                        <a:pos x="T2" y="T3"/>
                      </a:cxn>
                      <a:cxn ang="T8">
                        <a:pos x="T4" y="T5"/>
                      </a:cxn>
                    </a:cxnLst>
                    <a:rect l="T9" t="T10" r="T11" b="T12"/>
                    <a:pathLst>
                      <a:path w="41217" h="21600" fill="none" extrusionOk="0">
                        <a:moveTo>
                          <a:pt x="-1" y="15818"/>
                        </a:moveTo>
                        <a:cubicBezTo>
                          <a:pt x="2596" y="6470"/>
                          <a:pt x="11109" y="-1"/>
                          <a:pt x="20812" y="0"/>
                        </a:cubicBezTo>
                        <a:cubicBezTo>
                          <a:pt x="30010" y="0"/>
                          <a:pt x="38199" y="5825"/>
                          <a:pt x="41216" y="14515"/>
                        </a:cubicBezTo>
                      </a:path>
                      <a:path w="41217" h="21600" stroke="0" extrusionOk="0">
                        <a:moveTo>
                          <a:pt x="-1" y="15818"/>
                        </a:moveTo>
                        <a:cubicBezTo>
                          <a:pt x="2596" y="6470"/>
                          <a:pt x="11109" y="-1"/>
                          <a:pt x="20812" y="0"/>
                        </a:cubicBezTo>
                        <a:cubicBezTo>
                          <a:pt x="30010" y="0"/>
                          <a:pt x="38199" y="5825"/>
                          <a:pt x="41216" y="14515"/>
                        </a:cubicBezTo>
                        <a:lnTo>
                          <a:pt x="20812" y="21600"/>
                        </a:lnTo>
                        <a:close/>
                      </a:path>
                    </a:pathLst>
                  </a:custGeom>
                  <a:solidFill>
                    <a:srgbClr val="E7EDED"/>
                  </a:solidFill>
                  <a:ln w="9525">
                    <a:noFill/>
                    <a:round/>
                    <a:headEnd/>
                    <a:tailEnd/>
                  </a:ln>
                </p:spPr>
                <p:txBody>
                  <a:bodyPr/>
                  <a:lstStyle/>
                  <a:p>
                    <a:endParaRPr lang="en-US"/>
                  </a:p>
                </p:txBody>
              </p:sp>
              <p:sp>
                <p:nvSpPr>
                  <p:cNvPr id="1170" name="Arc 164"/>
                  <p:cNvSpPr>
                    <a:spLocks/>
                  </p:cNvSpPr>
                  <p:nvPr/>
                </p:nvSpPr>
                <p:spPr bwMode="auto">
                  <a:xfrm>
                    <a:off x="854" y="2005"/>
                    <a:ext cx="36" cy="11"/>
                  </a:xfrm>
                  <a:custGeom>
                    <a:avLst/>
                    <a:gdLst>
                      <a:gd name="T0" fmla="*/ 0 w 41081"/>
                      <a:gd name="T1" fmla="*/ 0 h 21600"/>
                      <a:gd name="T2" fmla="*/ 0 w 41081"/>
                      <a:gd name="T3" fmla="*/ 0 h 21600"/>
                      <a:gd name="T4" fmla="*/ 0 w 41081"/>
                      <a:gd name="T5" fmla="*/ 0 h 21600"/>
                      <a:gd name="T6" fmla="*/ 0 60000 65536"/>
                      <a:gd name="T7" fmla="*/ 0 60000 65536"/>
                      <a:gd name="T8" fmla="*/ 0 60000 65536"/>
                      <a:gd name="T9" fmla="*/ 0 w 41081"/>
                      <a:gd name="T10" fmla="*/ 0 h 21600"/>
                      <a:gd name="T11" fmla="*/ 41081 w 41081"/>
                      <a:gd name="T12" fmla="*/ 21600 h 21600"/>
                    </a:gdLst>
                    <a:ahLst/>
                    <a:cxnLst>
                      <a:cxn ang="T6">
                        <a:pos x="T0" y="T1"/>
                      </a:cxn>
                      <a:cxn ang="T7">
                        <a:pos x="T2" y="T3"/>
                      </a:cxn>
                      <a:cxn ang="T8">
                        <a:pos x="T4" y="T5"/>
                      </a:cxn>
                    </a:cxnLst>
                    <a:rect l="T9" t="T10" r="T11" b="T12"/>
                    <a:pathLst>
                      <a:path w="41081" h="21600" fill="none" extrusionOk="0">
                        <a:moveTo>
                          <a:pt x="0" y="15624"/>
                        </a:moveTo>
                        <a:cubicBezTo>
                          <a:pt x="2663" y="6372"/>
                          <a:pt x="11129" y="-1"/>
                          <a:pt x="20757" y="0"/>
                        </a:cubicBezTo>
                        <a:cubicBezTo>
                          <a:pt x="29866" y="0"/>
                          <a:pt x="37996" y="5714"/>
                          <a:pt x="41081" y="14285"/>
                        </a:cubicBezTo>
                      </a:path>
                      <a:path w="41081" h="21600" stroke="0" extrusionOk="0">
                        <a:moveTo>
                          <a:pt x="0" y="15624"/>
                        </a:moveTo>
                        <a:cubicBezTo>
                          <a:pt x="2663" y="6372"/>
                          <a:pt x="11129" y="-1"/>
                          <a:pt x="20757" y="0"/>
                        </a:cubicBezTo>
                        <a:cubicBezTo>
                          <a:pt x="29866" y="0"/>
                          <a:pt x="37996" y="5714"/>
                          <a:pt x="41081" y="14285"/>
                        </a:cubicBezTo>
                        <a:lnTo>
                          <a:pt x="20757" y="21600"/>
                        </a:lnTo>
                        <a:close/>
                      </a:path>
                    </a:pathLst>
                  </a:custGeom>
                  <a:solidFill>
                    <a:srgbClr val="E7EDED"/>
                  </a:solidFill>
                  <a:ln w="3175">
                    <a:solidFill>
                      <a:srgbClr val="6C8F93"/>
                    </a:solidFill>
                    <a:round/>
                    <a:headEnd/>
                    <a:tailEnd/>
                  </a:ln>
                </p:spPr>
                <p:txBody>
                  <a:bodyPr/>
                  <a:lstStyle/>
                  <a:p>
                    <a:endParaRPr lang="en-US"/>
                  </a:p>
                </p:txBody>
              </p:sp>
              <p:sp>
                <p:nvSpPr>
                  <p:cNvPr id="1171" name="Arc 165"/>
                  <p:cNvSpPr>
                    <a:spLocks/>
                  </p:cNvSpPr>
                  <p:nvPr/>
                </p:nvSpPr>
                <p:spPr bwMode="auto">
                  <a:xfrm>
                    <a:off x="830" y="2010"/>
                    <a:ext cx="23" cy="14"/>
                  </a:xfrm>
                  <a:custGeom>
                    <a:avLst/>
                    <a:gdLst>
                      <a:gd name="T0" fmla="*/ 0 w 33372"/>
                      <a:gd name="T1" fmla="*/ 0 h 25836"/>
                      <a:gd name="T2" fmla="*/ 0 w 33372"/>
                      <a:gd name="T3" fmla="*/ 0 h 25836"/>
                      <a:gd name="T4" fmla="*/ 0 w 33372"/>
                      <a:gd name="T5" fmla="*/ 0 h 25836"/>
                      <a:gd name="T6" fmla="*/ 0 60000 65536"/>
                      <a:gd name="T7" fmla="*/ 0 60000 65536"/>
                      <a:gd name="T8" fmla="*/ 0 60000 65536"/>
                      <a:gd name="T9" fmla="*/ 0 w 33372"/>
                      <a:gd name="T10" fmla="*/ 0 h 25836"/>
                      <a:gd name="T11" fmla="*/ 33372 w 33372"/>
                      <a:gd name="T12" fmla="*/ 25836 h 25836"/>
                    </a:gdLst>
                    <a:ahLst/>
                    <a:cxnLst>
                      <a:cxn ang="T6">
                        <a:pos x="T0" y="T1"/>
                      </a:cxn>
                      <a:cxn ang="T7">
                        <a:pos x="T2" y="T3"/>
                      </a:cxn>
                      <a:cxn ang="T8">
                        <a:pos x="T4" y="T5"/>
                      </a:cxn>
                    </a:cxnLst>
                    <a:rect l="T9" t="T10" r="T11" b="T12"/>
                    <a:pathLst>
                      <a:path w="33372" h="25836" fill="none" extrusionOk="0">
                        <a:moveTo>
                          <a:pt x="419" y="25835"/>
                        </a:moveTo>
                        <a:cubicBezTo>
                          <a:pt x="140" y="24441"/>
                          <a:pt x="0" y="23022"/>
                          <a:pt x="0" y="21600"/>
                        </a:cubicBezTo>
                        <a:cubicBezTo>
                          <a:pt x="0" y="9670"/>
                          <a:pt x="9670" y="0"/>
                          <a:pt x="21600" y="0"/>
                        </a:cubicBezTo>
                        <a:cubicBezTo>
                          <a:pt x="25779" y="-1"/>
                          <a:pt x="29868" y="1212"/>
                          <a:pt x="33372" y="3489"/>
                        </a:cubicBezTo>
                      </a:path>
                      <a:path w="33372" h="25836" stroke="0" extrusionOk="0">
                        <a:moveTo>
                          <a:pt x="419" y="25835"/>
                        </a:moveTo>
                        <a:cubicBezTo>
                          <a:pt x="140" y="24441"/>
                          <a:pt x="0" y="23022"/>
                          <a:pt x="0" y="21600"/>
                        </a:cubicBezTo>
                        <a:cubicBezTo>
                          <a:pt x="0" y="9670"/>
                          <a:pt x="9670" y="0"/>
                          <a:pt x="21600" y="0"/>
                        </a:cubicBezTo>
                        <a:cubicBezTo>
                          <a:pt x="25779" y="-1"/>
                          <a:pt x="29868" y="1212"/>
                          <a:pt x="33372" y="3489"/>
                        </a:cubicBezTo>
                        <a:lnTo>
                          <a:pt x="21600" y="21600"/>
                        </a:lnTo>
                        <a:close/>
                      </a:path>
                    </a:pathLst>
                  </a:custGeom>
                  <a:solidFill>
                    <a:srgbClr val="E7EDED"/>
                  </a:solidFill>
                  <a:ln w="9525">
                    <a:noFill/>
                    <a:round/>
                    <a:headEnd/>
                    <a:tailEnd/>
                  </a:ln>
                </p:spPr>
                <p:txBody>
                  <a:bodyPr/>
                  <a:lstStyle/>
                  <a:p>
                    <a:endParaRPr lang="en-US"/>
                  </a:p>
                </p:txBody>
              </p:sp>
              <p:sp>
                <p:nvSpPr>
                  <p:cNvPr id="1172" name="Arc 166"/>
                  <p:cNvSpPr>
                    <a:spLocks/>
                  </p:cNvSpPr>
                  <p:nvPr/>
                </p:nvSpPr>
                <p:spPr bwMode="auto">
                  <a:xfrm>
                    <a:off x="831" y="2011"/>
                    <a:ext cx="22" cy="13"/>
                  </a:xfrm>
                  <a:custGeom>
                    <a:avLst/>
                    <a:gdLst>
                      <a:gd name="T0" fmla="*/ 0 w 33223"/>
                      <a:gd name="T1" fmla="*/ 0 h 25910"/>
                      <a:gd name="T2" fmla="*/ 0 w 33223"/>
                      <a:gd name="T3" fmla="*/ 0 h 25910"/>
                      <a:gd name="T4" fmla="*/ 0 w 33223"/>
                      <a:gd name="T5" fmla="*/ 0 h 25910"/>
                      <a:gd name="T6" fmla="*/ 0 60000 65536"/>
                      <a:gd name="T7" fmla="*/ 0 60000 65536"/>
                      <a:gd name="T8" fmla="*/ 0 60000 65536"/>
                      <a:gd name="T9" fmla="*/ 0 w 33223"/>
                      <a:gd name="T10" fmla="*/ 0 h 25910"/>
                      <a:gd name="T11" fmla="*/ 33223 w 33223"/>
                      <a:gd name="T12" fmla="*/ 25910 h 25910"/>
                    </a:gdLst>
                    <a:ahLst/>
                    <a:cxnLst>
                      <a:cxn ang="T6">
                        <a:pos x="T0" y="T1"/>
                      </a:cxn>
                      <a:cxn ang="T7">
                        <a:pos x="T2" y="T3"/>
                      </a:cxn>
                      <a:cxn ang="T8">
                        <a:pos x="T4" y="T5"/>
                      </a:cxn>
                    </a:cxnLst>
                    <a:rect l="T9" t="T10" r="T11" b="T12"/>
                    <a:pathLst>
                      <a:path w="33223" h="25910" fill="none" extrusionOk="0">
                        <a:moveTo>
                          <a:pt x="434" y="25909"/>
                        </a:moveTo>
                        <a:cubicBezTo>
                          <a:pt x="145" y="24491"/>
                          <a:pt x="0" y="23047"/>
                          <a:pt x="0" y="21600"/>
                        </a:cubicBezTo>
                        <a:cubicBezTo>
                          <a:pt x="0" y="9670"/>
                          <a:pt x="9670" y="0"/>
                          <a:pt x="21600" y="0"/>
                        </a:cubicBezTo>
                        <a:cubicBezTo>
                          <a:pt x="25718" y="-1"/>
                          <a:pt x="29751" y="1177"/>
                          <a:pt x="33223" y="3393"/>
                        </a:cubicBezTo>
                      </a:path>
                      <a:path w="33223" h="25910" stroke="0" extrusionOk="0">
                        <a:moveTo>
                          <a:pt x="434" y="25909"/>
                        </a:moveTo>
                        <a:cubicBezTo>
                          <a:pt x="145" y="24491"/>
                          <a:pt x="0" y="23047"/>
                          <a:pt x="0" y="21600"/>
                        </a:cubicBezTo>
                        <a:cubicBezTo>
                          <a:pt x="0" y="9670"/>
                          <a:pt x="9670" y="0"/>
                          <a:pt x="21600" y="0"/>
                        </a:cubicBezTo>
                        <a:cubicBezTo>
                          <a:pt x="25718" y="-1"/>
                          <a:pt x="29751" y="1177"/>
                          <a:pt x="33223" y="3393"/>
                        </a:cubicBezTo>
                        <a:lnTo>
                          <a:pt x="21600" y="21600"/>
                        </a:lnTo>
                        <a:close/>
                      </a:path>
                    </a:pathLst>
                  </a:custGeom>
                  <a:solidFill>
                    <a:srgbClr val="E7EDED"/>
                  </a:solidFill>
                  <a:ln w="3175">
                    <a:solidFill>
                      <a:srgbClr val="6C8F93"/>
                    </a:solidFill>
                    <a:round/>
                    <a:headEnd/>
                    <a:tailEnd/>
                  </a:ln>
                </p:spPr>
                <p:txBody>
                  <a:bodyPr/>
                  <a:lstStyle/>
                  <a:p>
                    <a:endParaRPr lang="en-US"/>
                  </a:p>
                </p:txBody>
              </p:sp>
              <p:sp>
                <p:nvSpPr>
                  <p:cNvPr id="1173" name="Arc 167"/>
                  <p:cNvSpPr>
                    <a:spLocks/>
                  </p:cNvSpPr>
                  <p:nvPr/>
                </p:nvSpPr>
                <p:spPr bwMode="auto">
                  <a:xfrm>
                    <a:off x="826"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close/>
                      </a:path>
                    </a:pathLst>
                  </a:custGeom>
                  <a:solidFill>
                    <a:srgbClr val="E7EDED"/>
                  </a:solidFill>
                  <a:ln w="9525">
                    <a:noFill/>
                    <a:round/>
                    <a:headEnd/>
                    <a:tailEnd/>
                  </a:ln>
                </p:spPr>
                <p:txBody>
                  <a:bodyPr/>
                  <a:lstStyle/>
                  <a:p>
                    <a:endParaRPr lang="en-US"/>
                  </a:p>
                </p:txBody>
              </p:sp>
              <p:sp>
                <p:nvSpPr>
                  <p:cNvPr id="1174" name="Arc 168"/>
                  <p:cNvSpPr>
                    <a:spLocks/>
                  </p:cNvSpPr>
                  <p:nvPr/>
                </p:nvSpPr>
                <p:spPr bwMode="auto">
                  <a:xfrm>
                    <a:off x="827"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close/>
                      </a:path>
                    </a:pathLst>
                  </a:custGeom>
                  <a:solidFill>
                    <a:srgbClr val="E7EDED"/>
                  </a:solidFill>
                  <a:ln w="3175">
                    <a:solidFill>
                      <a:srgbClr val="6C8F93"/>
                    </a:solidFill>
                    <a:round/>
                    <a:headEnd/>
                    <a:tailEnd/>
                  </a:ln>
                </p:spPr>
                <p:txBody>
                  <a:bodyPr/>
                  <a:lstStyle/>
                  <a:p>
                    <a:endParaRPr lang="en-US"/>
                  </a:p>
                </p:txBody>
              </p:sp>
              <p:sp>
                <p:nvSpPr>
                  <p:cNvPr id="1175" name="Arc 169"/>
                  <p:cNvSpPr>
                    <a:spLocks/>
                  </p:cNvSpPr>
                  <p:nvPr/>
                </p:nvSpPr>
                <p:spPr bwMode="auto">
                  <a:xfrm>
                    <a:off x="890" y="2010"/>
                    <a:ext cx="18" cy="14"/>
                  </a:xfrm>
                  <a:custGeom>
                    <a:avLst/>
                    <a:gdLst>
                      <a:gd name="T0" fmla="*/ 0 w 26126"/>
                      <a:gd name="T1" fmla="*/ 0 h 32795"/>
                      <a:gd name="T2" fmla="*/ 0 w 26126"/>
                      <a:gd name="T3" fmla="*/ 0 h 32795"/>
                      <a:gd name="T4" fmla="*/ 0 w 26126"/>
                      <a:gd name="T5" fmla="*/ 0 h 32795"/>
                      <a:gd name="T6" fmla="*/ 0 60000 65536"/>
                      <a:gd name="T7" fmla="*/ 0 60000 65536"/>
                      <a:gd name="T8" fmla="*/ 0 60000 65536"/>
                      <a:gd name="T9" fmla="*/ 0 w 26126"/>
                      <a:gd name="T10" fmla="*/ 0 h 32795"/>
                      <a:gd name="T11" fmla="*/ 26126 w 26126"/>
                      <a:gd name="T12" fmla="*/ 32795 h 32795"/>
                    </a:gdLst>
                    <a:ahLst/>
                    <a:cxnLst>
                      <a:cxn ang="T6">
                        <a:pos x="T0" y="T1"/>
                      </a:cxn>
                      <a:cxn ang="T7">
                        <a:pos x="T2" y="T3"/>
                      </a:cxn>
                      <a:cxn ang="T8">
                        <a:pos x="T4" y="T5"/>
                      </a:cxn>
                    </a:cxnLst>
                    <a:rect l="T9" t="T10" r="T11" b="T12"/>
                    <a:pathLst>
                      <a:path w="26126" h="32795" fill="none" extrusionOk="0">
                        <a:moveTo>
                          <a:pt x="0" y="479"/>
                        </a:moveTo>
                        <a:cubicBezTo>
                          <a:pt x="1487" y="160"/>
                          <a:pt x="3004" y="-1"/>
                          <a:pt x="4526" y="0"/>
                        </a:cubicBezTo>
                        <a:cubicBezTo>
                          <a:pt x="16455" y="0"/>
                          <a:pt x="26126" y="9670"/>
                          <a:pt x="26126" y="21600"/>
                        </a:cubicBezTo>
                        <a:cubicBezTo>
                          <a:pt x="26126" y="25547"/>
                          <a:pt x="25044" y="29419"/>
                          <a:pt x="22998" y="32795"/>
                        </a:cubicBezTo>
                      </a:path>
                      <a:path w="26126" h="32795" stroke="0" extrusionOk="0">
                        <a:moveTo>
                          <a:pt x="0" y="479"/>
                        </a:moveTo>
                        <a:cubicBezTo>
                          <a:pt x="1487" y="160"/>
                          <a:pt x="3004" y="-1"/>
                          <a:pt x="4526" y="0"/>
                        </a:cubicBezTo>
                        <a:cubicBezTo>
                          <a:pt x="16455" y="0"/>
                          <a:pt x="26126" y="9670"/>
                          <a:pt x="26126" y="21600"/>
                        </a:cubicBezTo>
                        <a:cubicBezTo>
                          <a:pt x="26126" y="25547"/>
                          <a:pt x="25044" y="29419"/>
                          <a:pt x="22998" y="32795"/>
                        </a:cubicBezTo>
                        <a:lnTo>
                          <a:pt x="4526" y="21600"/>
                        </a:lnTo>
                        <a:close/>
                      </a:path>
                    </a:pathLst>
                  </a:custGeom>
                  <a:solidFill>
                    <a:srgbClr val="E7EDED"/>
                  </a:solidFill>
                  <a:ln w="9525">
                    <a:noFill/>
                    <a:round/>
                    <a:headEnd/>
                    <a:tailEnd/>
                  </a:ln>
                </p:spPr>
                <p:txBody>
                  <a:bodyPr/>
                  <a:lstStyle/>
                  <a:p>
                    <a:endParaRPr lang="en-US"/>
                  </a:p>
                </p:txBody>
              </p:sp>
              <p:sp>
                <p:nvSpPr>
                  <p:cNvPr id="1176" name="Arc 170"/>
                  <p:cNvSpPr>
                    <a:spLocks/>
                  </p:cNvSpPr>
                  <p:nvPr/>
                </p:nvSpPr>
                <p:spPr bwMode="auto">
                  <a:xfrm>
                    <a:off x="890" y="2011"/>
                    <a:ext cx="17" cy="12"/>
                  </a:xfrm>
                  <a:custGeom>
                    <a:avLst/>
                    <a:gdLst>
                      <a:gd name="T0" fmla="*/ 0 w 25919"/>
                      <a:gd name="T1" fmla="*/ 0 h 33197"/>
                      <a:gd name="T2" fmla="*/ 0 w 25919"/>
                      <a:gd name="T3" fmla="*/ 0 h 33197"/>
                      <a:gd name="T4" fmla="*/ 0 w 25919"/>
                      <a:gd name="T5" fmla="*/ 0 h 33197"/>
                      <a:gd name="T6" fmla="*/ 0 60000 65536"/>
                      <a:gd name="T7" fmla="*/ 0 60000 65536"/>
                      <a:gd name="T8" fmla="*/ 0 60000 65536"/>
                      <a:gd name="T9" fmla="*/ 0 w 25919"/>
                      <a:gd name="T10" fmla="*/ 0 h 33197"/>
                      <a:gd name="T11" fmla="*/ 25919 w 25919"/>
                      <a:gd name="T12" fmla="*/ 33197 h 33197"/>
                    </a:gdLst>
                    <a:ahLst/>
                    <a:cxnLst>
                      <a:cxn ang="T6">
                        <a:pos x="T0" y="T1"/>
                      </a:cxn>
                      <a:cxn ang="T7">
                        <a:pos x="T2" y="T3"/>
                      </a:cxn>
                      <a:cxn ang="T8">
                        <a:pos x="T4" y="T5"/>
                      </a:cxn>
                    </a:cxnLst>
                    <a:rect l="T9" t="T10" r="T11" b="T12"/>
                    <a:pathLst>
                      <a:path w="25919" h="33197" fill="none" extrusionOk="0">
                        <a:moveTo>
                          <a:pt x="0" y="436"/>
                        </a:moveTo>
                        <a:cubicBezTo>
                          <a:pt x="1421" y="146"/>
                          <a:pt x="2868" y="-1"/>
                          <a:pt x="4319" y="0"/>
                        </a:cubicBezTo>
                        <a:cubicBezTo>
                          <a:pt x="16248" y="0"/>
                          <a:pt x="25919" y="9670"/>
                          <a:pt x="25919" y="21600"/>
                        </a:cubicBezTo>
                        <a:cubicBezTo>
                          <a:pt x="25919" y="25708"/>
                          <a:pt x="24747" y="29731"/>
                          <a:pt x="22541" y="33196"/>
                        </a:cubicBezTo>
                      </a:path>
                      <a:path w="25919" h="33197" stroke="0" extrusionOk="0">
                        <a:moveTo>
                          <a:pt x="0" y="436"/>
                        </a:moveTo>
                        <a:cubicBezTo>
                          <a:pt x="1421" y="146"/>
                          <a:pt x="2868" y="-1"/>
                          <a:pt x="4319" y="0"/>
                        </a:cubicBezTo>
                        <a:cubicBezTo>
                          <a:pt x="16248" y="0"/>
                          <a:pt x="25919" y="9670"/>
                          <a:pt x="25919" y="21600"/>
                        </a:cubicBezTo>
                        <a:cubicBezTo>
                          <a:pt x="25919" y="25708"/>
                          <a:pt x="24747" y="29731"/>
                          <a:pt x="22541" y="33196"/>
                        </a:cubicBezTo>
                        <a:lnTo>
                          <a:pt x="4319" y="21600"/>
                        </a:lnTo>
                        <a:close/>
                      </a:path>
                    </a:pathLst>
                  </a:custGeom>
                  <a:solidFill>
                    <a:srgbClr val="E7EDED"/>
                  </a:solidFill>
                  <a:ln w="3175">
                    <a:solidFill>
                      <a:srgbClr val="6C8F93"/>
                    </a:solidFill>
                    <a:round/>
                    <a:headEnd/>
                    <a:tailEnd/>
                  </a:ln>
                </p:spPr>
                <p:txBody>
                  <a:bodyPr/>
                  <a:lstStyle/>
                  <a:p>
                    <a:endParaRPr lang="en-US"/>
                  </a:p>
                </p:txBody>
              </p:sp>
              <p:sp>
                <p:nvSpPr>
                  <p:cNvPr id="1177" name="Arc 171"/>
                  <p:cNvSpPr>
                    <a:spLocks/>
                  </p:cNvSpPr>
                  <p:nvPr/>
                </p:nvSpPr>
                <p:spPr bwMode="auto">
                  <a:xfrm>
                    <a:off x="896" y="2024"/>
                    <a:ext cx="16" cy="13"/>
                  </a:xfrm>
                  <a:custGeom>
                    <a:avLst/>
                    <a:gdLst>
                      <a:gd name="T0" fmla="*/ 0 w 21600"/>
                      <a:gd name="T1" fmla="*/ 0 h 28809"/>
                      <a:gd name="T2" fmla="*/ 0 w 21600"/>
                      <a:gd name="T3" fmla="*/ 0 h 28809"/>
                      <a:gd name="T4" fmla="*/ 0 w 21600"/>
                      <a:gd name="T5" fmla="*/ 0 h 28809"/>
                      <a:gd name="T6" fmla="*/ 0 60000 65536"/>
                      <a:gd name="T7" fmla="*/ 0 60000 65536"/>
                      <a:gd name="T8" fmla="*/ 0 60000 65536"/>
                      <a:gd name="T9" fmla="*/ 0 w 21600"/>
                      <a:gd name="T10" fmla="*/ 0 h 28809"/>
                      <a:gd name="T11" fmla="*/ 21600 w 21600"/>
                      <a:gd name="T12" fmla="*/ 28809 h 28809"/>
                    </a:gdLst>
                    <a:ahLst/>
                    <a:cxnLst>
                      <a:cxn ang="T6">
                        <a:pos x="T0" y="T1"/>
                      </a:cxn>
                      <a:cxn ang="T7">
                        <a:pos x="T2" y="T3"/>
                      </a:cxn>
                      <a:cxn ang="T8">
                        <a:pos x="T4" y="T5"/>
                      </a:cxn>
                    </a:cxnLst>
                    <a:rect l="T9" t="T10" r="T11" b="T12"/>
                    <a:pathLst>
                      <a:path w="21600" h="28809" fill="none" extrusionOk="0">
                        <a:moveTo>
                          <a:pt x="13827" y="0"/>
                        </a:moveTo>
                        <a:cubicBezTo>
                          <a:pt x="18752" y="4104"/>
                          <a:pt x="21600" y="10183"/>
                          <a:pt x="21600" y="16594"/>
                        </a:cubicBezTo>
                        <a:cubicBezTo>
                          <a:pt x="21600" y="20954"/>
                          <a:pt x="20280" y="25212"/>
                          <a:pt x="17814" y="28809"/>
                        </a:cubicBezTo>
                      </a:path>
                      <a:path w="21600" h="28809" stroke="0" extrusionOk="0">
                        <a:moveTo>
                          <a:pt x="13827" y="0"/>
                        </a:moveTo>
                        <a:cubicBezTo>
                          <a:pt x="18752" y="4104"/>
                          <a:pt x="21600" y="10183"/>
                          <a:pt x="21600" y="16594"/>
                        </a:cubicBezTo>
                        <a:cubicBezTo>
                          <a:pt x="21600" y="20954"/>
                          <a:pt x="20280" y="25212"/>
                          <a:pt x="17814" y="28809"/>
                        </a:cubicBezTo>
                        <a:lnTo>
                          <a:pt x="0" y="16594"/>
                        </a:lnTo>
                        <a:close/>
                      </a:path>
                    </a:pathLst>
                  </a:custGeom>
                  <a:solidFill>
                    <a:srgbClr val="E7EDED"/>
                  </a:solidFill>
                  <a:ln w="9525">
                    <a:noFill/>
                    <a:round/>
                    <a:headEnd/>
                    <a:tailEnd/>
                  </a:ln>
                </p:spPr>
                <p:txBody>
                  <a:bodyPr/>
                  <a:lstStyle/>
                  <a:p>
                    <a:endParaRPr lang="en-US"/>
                  </a:p>
                </p:txBody>
              </p:sp>
              <p:sp>
                <p:nvSpPr>
                  <p:cNvPr id="1178" name="Arc 172"/>
                  <p:cNvSpPr>
                    <a:spLocks/>
                  </p:cNvSpPr>
                  <p:nvPr/>
                </p:nvSpPr>
                <p:spPr bwMode="auto">
                  <a:xfrm>
                    <a:off x="896" y="2025"/>
                    <a:ext cx="15" cy="12"/>
                  </a:xfrm>
                  <a:custGeom>
                    <a:avLst/>
                    <a:gdLst>
                      <a:gd name="T0" fmla="*/ 0 w 21600"/>
                      <a:gd name="T1" fmla="*/ 0 h 29422"/>
                      <a:gd name="T2" fmla="*/ 0 w 21600"/>
                      <a:gd name="T3" fmla="*/ 0 h 29422"/>
                      <a:gd name="T4" fmla="*/ 0 w 21600"/>
                      <a:gd name="T5" fmla="*/ 0 h 29422"/>
                      <a:gd name="T6" fmla="*/ 0 60000 65536"/>
                      <a:gd name="T7" fmla="*/ 0 60000 65536"/>
                      <a:gd name="T8" fmla="*/ 0 60000 65536"/>
                      <a:gd name="T9" fmla="*/ 0 w 21600"/>
                      <a:gd name="T10" fmla="*/ 0 h 29422"/>
                      <a:gd name="T11" fmla="*/ 21600 w 21600"/>
                      <a:gd name="T12" fmla="*/ 29422 h 29422"/>
                    </a:gdLst>
                    <a:ahLst/>
                    <a:cxnLst>
                      <a:cxn ang="T6">
                        <a:pos x="T0" y="T1"/>
                      </a:cxn>
                      <a:cxn ang="T7">
                        <a:pos x="T2" y="T3"/>
                      </a:cxn>
                      <a:cxn ang="T8">
                        <a:pos x="T4" y="T5"/>
                      </a:cxn>
                    </a:cxnLst>
                    <a:rect l="T9" t="T10" r="T11" b="T12"/>
                    <a:pathLst>
                      <a:path w="21600" h="29422" fill="none" extrusionOk="0">
                        <a:moveTo>
                          <a:pt x="13493" y="-1"/>
                        </a:moveTo>
                        <a:cubicBezTo>
                          <a:pt x="18617" y="4099"/>
                          <a:pt x="21600" y="10305"/>
                          <a:pt x="21600" y="16867"/>
                        </a:cubicBezTo>
                        <a:cubicBezTo>
                          <a:pt x="21600" y="21368"/>
                          <a:pt x="20193" y="25758"/>
                          <a:pt x="17576" y="29421"/>
                        </a:cubicBezTo>
                      </a:path>
                      <a:path w="21600" h="29422" stroke="0" extrusionOk="0">
                        <a:moveTo>
                          <a:pt x="13493" y="-1"/>
                        </a:moveTo>
                        <a:cubicBezTo>
                          <a:pt x="18617" y="4099"/>
                          <a:pt x="21600" y="10305"/>
                          <a:pt x="21600" y="16867"/>
                        </a:cubicBezTo>
                        <a:cubicBezTo>
                          <a:pt x="21600" y="21368"/>
                          <a:pt x="20193" y="25758"/>
                          <a:pt x="17576" y="29421"/>
                        </a:cubicBezTo>
                        <a:lnTo>
                          <a:pt x="0" y="16867"/>
                        </a:lnTo>
                        <a:close/>
                      </a:path>
                    </a:pathLst>
                  </a:custGeom>
                  <a:solidFill>
                    <a:srgbClr val="E7EDED"/>
                  </a:solidFill>
                  <a:ln w="3175">
                    <a:solidFill>
                      <a:srgbClr val="6C8F93"/>
                    </a:solidFill>
                    <a:round/>
                    <a:headEnd/>
                    <a:tailEnd/>
                  </a:ln>
                </p:spPr>
                <p:txBody>
                  <a:bodyPr/>
                  <a:lstStyle/>
                  <a:p>
                    <a:endParaRPr lang="en-US"/>
                  </a:p>
                </p:txBody>
              </p:sp>
              <p:sp>
                <p:nvSpPr>
                  <p:cNvPr id="1179" name="Arc 173"/>
                  <p:cNvSpPr>
                    <a:spLocks/>
                  </p:cNvSpPr>
                  <p:nvPr/>
                </p:nvSpPr>
                <p:spPr bwMode="auto">
                  <a:xfrm>
                    <a:off x="890" y="2037"/>
                    <a:ext cx="20" cy="19"/>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close/>
                      </a:path>
                    </a:pathLst>
                  </a:custGeom>
                  <a:solidFill>
                    <a:srgbClr val="E7EDED"/>
                  </a:solidFill>
                  <a:ln w="9525">
                    <a:noFill/>
                    <a:round/>
                    <a:headEnd/>
                    <a:tailEnd/>
                  </a:ln>
                </p:spPr>
                <p:txBody>
                  <a:bodyPr/>
                  <a:lstStyle/>
                  <a:p>
                    <a:endParaRPr lang="en-US"/>
                  </a:p>
                </p:txBody>
              </p:sp>
              <p:sp>
                <p:nvSpPr>
                  <p:cNvPr id="1180" name="Arc 174"/>
                  <p:cNvSpPr>
                    <a:spLocks/>
                  </p:cNvSpPr>
                  <p:nvPr/>
                </p:nvSpPr>
                <p:spPr bwMode="auto">
                  <a:xfrm>
                    <a:off x="891" y="2037"/>
                    <a:ext cx="18" cy="18"/>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close/>
                      </a:path>
                    </a:pathLst>
                  </a:custGeom>
                  <a:solidFill>
                    <a:srgbClr val="E7EDED"/>
                  </a:solidFill>
                  <a:ln w="3175">
                    <a:solidFill>
                      <a:srgbClr val="6C8F93"/>
                    </a:solidFill>
                    <a:round/>
                    <a:headEnd/>
                    <a:tailEnd/>
                  </a:ln>
                </p:spPr>
                <p:txBody>
                  <a:bodyPr/>
                  <a:lstStyle/>
                  <a:p>
                    <a:endParaRPr lang="en-US"/>
                  </a:p>
                </p:txBody>
              </p:sp>
              <p:sp>
                <p:nvSpPr>
                  <p:cNvPr id="1181" name="Arc 175"/>
                  <p:cNvSpPr>
                    <a:spLocks/>
                  </p:cNvSpPr>
                  <p:nvPr/>
                </p:nvSpPr>
                <p:spPr bwMode="auto">
                  <a:xfrm>
                    <a:off x="820" y="2024"/>
                    <a:ext cx="10" cy="17"/>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91" y="41381"/>
                        </a:moveTo>
                        <a:cubicBezTo>
                          <a:pt x="5149" y="37977"/>
                          <a:pt x="0" y="30168"/>
                          <a:pt x="0" y="21528"/>
                        </a:cubicBezTo>
                        <a:cubicBezTo>
                          <a:pt x="-1" y="10281"/>
                          <a:pt x="8629" y="916"/>
                          <a:pt x="19838" y="-1"/>
                        </a:cubicBezTo>
                      </a:path>
                      <a:path w="21600" h="41382" stroke="0" extrusionOk="0">
                        <a:moveTo>
                          <a:pt x="13091" y="41381"/>
                        </a:moveTo>
                        <a:cubicBezTo>
                          <a:pt x="5149" y="37977"/>
                          <a:pt x="0" y="30168"/>
                          <a:pt x="0" y="21528"/>
                        </a:cubicBezTo>
                        <a:cubicBezTo>
                          <a:pt x="-1" y="10281"/>
                          <a:pt x="8629" y="916"/>
                          <a:pt x="19838" y="-1"/>
                        </a:cubicBezTo>
                        <a:lnTo>
                          <a:pt x="21600" y="21528"/>
                        </a:lnTo>
                        <a:close/>
                      </a:path>
                    </a:pathLst>
                  </a:custGeom>
                  <a:solidFill>
                    <a:srgbClr val="E7EDED"/>
                  </a:solidFill>
                  <a:ln w="9525">
                    <a:noFill/>
                    <a:round/>
                    <a:headEnd/>
                    <a:tailEnd/>
                  </a:ln>
                </p:spPr>
                <p:txBody>
                  <a:bodyPr/>
                  <a:lstStyle/>
                  <a:p>
                    <a:endParaRPr lang="en-US"/>
                  </a:p>
                </p:txBody>
              </p:sp>
              <p:sp>
                <p:nvSpPr>
                  <p:cNvPr id="1182" name="Arc 176"/>
                  <p:cNvSpPr>
                    <a:spLocks/>
                  </p:cNvSpPr>
                  <p:nvPr/>
                </p:nvSpPr>
                <p:spPr bwMode="auto">
                  <a:xfrm>
                    <a:off x="821" y="2025"/>
                    <a:ext cx="9" cy="15"/>
                  </a:xfrm>
                  <a:custGeom>
                    <a:avLst/>
                    <a:gdLst>
                      <a:gd name="T0" fmla="*/ 0 w 21600"/>
                      <a:gd name="T1" fmla="*/ 0 h 41421"/>
                      <a:gd name="T2" fmla="*/ 0 w 21600"/>
                      <a:gd name="T3" fmla="*/ 0 h 41421"/>
                      <a:gd name="T4" fmla="*/ 0 w 21600"/>
                      <a:gd name="T5" fmla="*/ 0 h 41421"/>
                      <a:gd name="T6" fmla="*/ 0 60000 65536"/>
                      <a:gd name="T7" fmla="*/ 0 60000 65536"/>
                      <a:gd name="T8" fmla="*/ 0 60000 65536"/>
                      <a:gd name="T9" fmla="*/ 0 w 21600"/>
                      <a:gd name="T10" fmla="*/ 0 h 41421"/>
                      <a:gd name="T11" fmla="*/ 21600 w 21600"/>
                      <a:gd name="T12" fmla="*/ 41421 h 41421"/>
                    </a:gdLst>
                    <a:ahLst/>
                    <a:cxnLst>
                      <a:cxn ang="T6">
                        <a:pos x="T0" y="T1"/>
                      </a:cxn>
                      <a:cxn ang="T7">
                        <a:pos x="T2" y="T3"/>
                      </a:cxn>
                      <a:cxn ang="T8">
                        <a:pos x="T4" y="T5"/>
                      </a:cxn>
                    </a:cxnLst>
                    <a:rect l="T9" t="T10" r="T11" b="T12"/>
                    <a:pathLst>
                      <a:path w="21600" h="41421" fill="none" extrusionOk="0">
                        <a:moveTo>
                          <a:pt x="13179" y="41421"/>
                        </a:moveTo>
                        <a:cubicBezTo>
                          <a:pt x="5190" y="38039"/>
                          <a:pt x="0" y="30205"/>
                          <a:pt x="0" y="21530"/>
                        </a:cubicBezTo>
                        <a:cubicBezTo>
                          <a:pt x="-1" y="10275"/>
                          <a:pt x="8641" y="906"/>
                          <a:pt x="19860" y="0"/>
                        </a:cubicBezTo>
                      </a:path>
                      <a:path w="21600" h="41421" stroke="0" extrusionOk="0">
                        <a:moveTo>
                          <a:pt x="13179" y="41421"/>
                        </a:moveTo>
                        <a:cubicBezTo>
                          <a:pt x="5190" y="38039"/>
                          <a:pt x="0" y="30205"/>
                          <a:pt x="0" y="21530"/>
                        </a:cubicBezTo>
                        <a:cubicBezTo>
                          <a:pt x="-1" y="10275"/>
                          <a:pt x="8641" y="906"/>
                          <a:pt x="19860" y="0"/>
                        </a:cubicBezTo>
                        <a:lnTo>
                          <a:pt x="21600" y="21530"/>
                        </a:lnTo>
                        <a:close/>
                      </a:path>
                    </a:pathLst>
                  </a:custGeom>
                  <a:solidFill>
                    <a:srgbClr val="E7EDED"/>
                  </a:solidFill>
                  <a:ln w="3175">
                    <a:solidFill>
                      <a:srgbClr val="6C8F93"/>
                    </a:solidFill>
                    <a:round/>
                    <a:headEnd/>
                    <a:tailEnd/>
                  </a:ln>
                </p:spPr>
                <p:txBody>
                  <a:bodyPr/>
                  <a:lstStyle/>
                  <a:p>
                    <a:endParaRPr lang="en-US"/>
                  </a:p>
                </p:txBody>
              </p:sp>
              <p:sp>
                <p:nvSpPr>
                  <p:cNvPr id="1183" name="Arc 177"/>
                  <p:cNvSpPr>
                    <a:spLocks/>
                  </p:cNvSpPr>
                  <p:nvPr/>
                </p:nvSpPr>
                <p:spPr bwMode="auto">
                  <a:xfrm>
                    <a:off x="849" y="2048"/>
                    <a:ext cx="42" cy="12"/>
                  </a:xfrm>
                  <a:custGeom>
                    <a:avLst/>
                    <a:gdLst>
                      <a:gd name="T0" fmla="*/ 0 w 39208"/>
                      <a:gd name="T1" fmla="*/ 0 h 21600"/>
                      <a:gd name="T2" fmla="*/ 0 w 39208"/>
                      <a:gd name="T3" fmla="*/ 0 h 21600"/>
                      <a:gd name="T4" fmla="*/ 0 w 39208"/>
                      <a:gd name="T5" fmla="*/ 0 h 21600"/>
                      <a:gd name="T6" fmla="*/ 0 60000 65536"/>
                      <a:gd name="T7" fmla="*/ 0 60000 65536"/>
                      <a:gd name="T8" fmla="*/ 0 60000 65536"/>
                      <a:gd name="T9" fmla="*/ 0 w 39208"/>
                      <a:gd name="T10" fmla="*/ 0 h 21600"/>
                      <a:gd name="T11" fmla="*/ 39208 w 39208"/>
                      <a:gd name="T12" fmla="*/ 21600 h 21600"/>
                    </a:gdLst>
                    <a:ahLst/>
                    <a:cxnLst>
                      <a:cxn ang="T6">
                        <a:pos x="T0" y="T1"/>
                      </a:cxn>
                      <a:cxn ang="T7">
                        <a:pos x="T2" y="T3"/>
                      </a:cxn>
                      <a:cxn ang="T8">
                        <a:pos x="T4" y="T5"/>
                      </a:cxn>
                    </a:cxnLst>
                    <a:rect l="T9" t="T10" r="T11" b="T12"/>
                    <a:pathLst>
                      <a:path w="39208" h="21600" fill="none" extrusionOk="0">
                        <a:moveTo>
                          <a:pt x="39208" y="11629"/>
                        </a:moveTo>
                        <a:cubicBezTo>
                          <a:pt x="35239" y="17840"/>
                          <a:pt x="28377" y="21599"/>
                          <a:pt x="21006" y="21600"/>
                        </a:cubicBezTo>
                        <a:cubicBezTo>
                          <a:pt x="11015" y="21600"/>
                          <a:pt x="2328" y="14748"/>
                          <a:pt x="0" y="5032"/>
                        </a:cubicBezTo>
                      </a:path>
                      <a:path w="39208" h="21600" stroke="0" extrusionOk="0">
                        <a:moveTo>
                          <a:pt x="39208" y="11629"/>
                        </a:moveTo>
                        <a:cubicBezTo>
                          <a:pt x="35239" y="17840"/>
                          <a:pt x="28377" y="21599"/>
                          <a:pt x="21006" y="21600"/>
                        </a:cubicBezTo>
                        <a:cubicBezTo>
                          <a:pt x="11015" y="21600"/>
                          <a:pt x="2328" y="14748"/>
                          <a:pt x="0" y="5032"/>
                        </a:cubicBezTo>
                        <a:lnTo>
                          <a:pt x="21006" y="0"/>
                        </a:lnTo>
                        <a:close/>
                      </a:path>
                    </a:pathLst>
                  </a:custGeom>
                  <a:solidFill>
                    <a:srgbClr val="E7EDED"/>
                  </a:solidFill>
                  <a:ln w="9525">
                    <a:noFill/>
                    <a:round/>
                    <a:headEnd/>
                    <a:tailEnd/>
                  </a:ln>
                </p:spPr>
                <p:txBody>
                  <a:bodyPr/>
                  <a:lstStyle/>
                  <a:p>
                    <a:endParaRPr lang="en-US"/>
                  </a:p>
                </p:txBody>
              </p:sp>
              <p:sp>
                <p:nvSpPr>
                  <p:cNvPr id="1184" name="Arc 178"/>
                  <p:cNvSpPr>
                    <a:spLocks/>
                  </p:cNvSpPr>
                  <p:nvPr/>
                </p:nvSpPr>
                <p:spPr bwMode="auto">
                  <a:xfrm>
                    <a:off x="850" y="2048"/>
                    <a:ext cx="40" cy="11"/>
                  </a:xfrm>
                  <a:custGeom>
                    <a:avLst/>
                    <a:gdLst>
                      <a:gd name="T0" fmla="*/ 0 w 38927"/>
                      <a:gd name="T1" fmla="*/ 0 h 21600"/>
                      <a:gd name="T2" fmla="*/ 0 w 38927"/>
                      <a:gd name="T3" fmla="*/ 0 h 21600"/>
                      <a:gd name="T4" fmla="*/ 0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1981"/>
                        </a:moveTo>
                        <a:cubicBezTo>
                          <a:pt x="34920" y="17990"/>
                          <a:pt x="28176" y="21599"/>
                          <a:pt x="20955" y="21600"/>
                        </a:cubicBezTo>
                        <a:cubicBezTo>
                          <a:pt x="11043" y="21600"/>
                          <a:pt x="2403" y="14854"/>
                          <a:pt x="-1" y="5239"/>
                        </a:cubicBezTo>
                      </a:path>
                      <a:path w="38927" h="21600" stroke="0" extrusionOk="0">
                        <a:moveTo>
                          <a:pt x="38926" y="11981"/>
                        </a:moveTo>
                        <a:cubicBezTo>
                          <a:pt x="34920" y="17990"/>
                          <a:pt x="28176" y="21599"/>
                          <a:pt x="20955" y="21600"/>
                        </a:cubicBezTo>
                        <a:cubicBezTo>
                          <a:pt x="11043" y="21600"/>
                          <a:pt x="2403" y="14854"/>
                          <a:pt x="-1" y="5239"/>
                        </a:cubicBezTo>
                        <a:lnTo>
                          <a:pt x="20955" y="0"/>
                        </a:lnTo>
                        <a:close/>
                      </a:path>
                    </a:pathLst>
                  </a:custGeom>
                  <a:solidFill>
                    <a:srgbClr val="E7EDED"/>
                  </a:solidFill>
                  <a:ln w="3175">
                    <a:solidFill>
                      <a:srgbClr val="6C8F93"/>
                    </a:solidFill>
                    <a:round/>
                    <a:headEnd/>
                    <a:tailEnd/>
                  </a:ln>
                </p:spPr>
                <p:txBody>
                  <a:bodyPr/>
                  <a:lstStyle/>
                  <a:p>
                    <a:endParaRPr lang="en-US"/>
                  </a:p>
                </p:txBody>
              </p:sp>
            </p:grpSp>
          </p:grpSp>
        </p:grpSp>
        <p:grpSp>
          <p:nvGrpSpPr>
            <p:cNvPr id="18" name="Group 356"/>
            <p:cNvGrpSpPr>
              <a:grpSpLocks/>
            </p:cNvGrpSpPr>
            <p:nvPr/>
          </p:nvGrpSpPr>
          <p:grpSpPr bwMode="auto">
            <a:xfrm>
              <a:off x="1073" y="1143"/>
              <a:ext cx="1136" cy="1024"/>
              <a:chOff x="1358" y="1894"/>
              <a:chExt cx="2981" cy="1793"/>
            </a:xfrm>
          </p:grpSpPr>
          <p:sp>
            <p:nvSpPr>
              <p:cNvPr id="1149" name="Oval 357"/>
              <p:cNvSpPr>
                <a:spLocks noChangeArrowheads="1"/>
              </p:cNvSpPr>
              <p:nvPr/>
            </p:nvSpPr>
            <p:spPr bwMode="auto">
              <a:xfrm>
                <a:off x="2376" y="1894"/>
                <a:ext cx="1299" cy="742"/>
              </a:xfrm>
              <a:prstGeom prst="ellipse">
                <a:avLst/>
              </a:prstGeom>
              <a:solidFill>
                <a:srgbClr val="B6C7C9"/>
              </a:solidFill>
              <a:ln w="9525">
                <a:noFill/>
                <a:round/>
                <a:headEnd/>
                <a:tailEnd/>
              </a:ln>
            </p:spPr>
            <p:txBody>
              <a:bodyPr/>
              <a:lstStyle/>
              <a:p>
                <a:endParaRPr lang="en-US"/>
              </a:p>
            </p:txBody>
          </p:sp>
          <p:sp>
            <p:nvSpPr>
              <p:cNvPr id="1150" name="Oval 358"/>
              <p:cNvSpPr>
                <a:spLocks noChangeArrowheads="1"/>
              </p:cNvSpPr>
              <p:nvPr/>
            </p:nvSpPr>
            <p:spPr bwMode="auto">
              <a:xfrm>
                <a:off x="1662" y="2088"/>
                <a:ext cx="996" cy="742"/>
              </a:xfrm>
              <a:prstGeom prst="ellipse">
                <a:avLst/>
              </a:prstGeom>
              <a:solidFill>
                <a:srgbClr val="B6C7C9"/>
              </a:solidFill>
              <a:ln w="9525">
                <a:noFill/>
                <a:round/>
                <a:headEnd/>
                <a:tailEnd/>
              </a:ln>
            </p:spPr>
            <p:txBody>
              <a:bodyPr/>
              <a:lstStyle/>
              <a:p>
                <a:endParaRPr lang="en-US"/>
              </a:p>
            </p:txBody>
          </p:sp>
          <p:sp>
            <p:nvSpPr>
              <p:cNvPr id="1151" name="Oval 359"/>
              <p:cNvSpPr>
                <a:spLocks noChangeArrowheads="1"/>
              </p:cNvSpPr>
              <p:nvPr/>
            </p:nvSpPr>
            <p:spPr bwMode="auto">
              <a:xfrm>
                <a:off x="1358" y="2535"/>
                <a:ext cx="672" cy="605"/>
              </a:xfrm>
              <a:prstGeom prst="ellipse">
                <a:avLst/>
              </a:prstGeom>
              <a:solidFill>
                <a:srgbClr val="B6C7C9"/>
              </a:solidFill>
              <a:ln w="9525">
                <a:noFill/>
                <a:round/>
                <a:headEnd/>
                <a:tailEnd/>
              </a:ln>
            </p:spPr>
            <p:txBody>
              <a:bodyPr/>
              <a:lstStyle/>
              <a:p>
                <a:endParaRPr lang="en-US"/>
              </a:p>
            </p:txBody>
          </p:sp>
          <p:sp>
            <p:nvSpPr>
              <p:cNvPr id="1152" name="Oval 360"/>
              <p:cNvSpPr>
                <a:spLocks noChangeArrowheads="1"/>
              </p:cNvSpPr>
              <p:nvPr/>
            </p:nvSpPr>
            <p:spPr bwMode="auto">
              <a:xfrm>
                <a:off x="1561" y="2801"/>
                <a:ext cx="1010" cy="656"/>
              </a:xfrm>
              <a:prstGeom prst="ellipse">
                <a:avLst/>
              </a:prstGeom>
              <a:solidFill>
                <a:srgbClr val="B6C7C9"/>
              </a:solidFill>
              <a:ln w="9525">
                <a:noFill/>
                <a:round/>
                <a:headEnd/>
                <a:tailEnd/>
              </a:ln>
            </p:spPr>
            <p:txBody>
              <a:bodyPr/>
              <a:lstStyle/>
              <a:p>
                <a:endParaRPr lang="en-US"/>
              </a:p>
            </p:txBody>
          </p:sp>
          <p:sp>
            <p:nvSpPr>
              <p:cNvPr id="1153" name="Oval 361"/>
              <p:cNvSpPr>
                <a:spLocks noChangeArrowheads="1"/>
              </p:cNvSpPr>
              <p:nvPr/>
            </p:nvSpPr>
            <p:spPr bwMode="auto">
              <a:xfrm>
                <a:off x="2275" y="2909"/>
                <a:ext cx="1509" cy="778"/>
              </a:xfrm>
              <a:prstGeom prst="ellipse">
                <a:avLst/>
              </a:prstGeom>
              <a:solidFill>
                <a:srgbClr val="B6C7C9"/>
              </a:solidFill>
              <a:ln w="9525">
                <a:noFill/>
                <a:round/>
                <a:headEnd/>
                <a:tailEnd/>
              </a:ln>
            </p:spPr>
            <p:txBody>
              <a:bodyPr/>
              <a:lstStyle/>
              <a:p>
                <a:endParaRPr lang="en-US"/>
              </a:p>
            </p:txBody>
          </p:sp>
          <p:sp>
            <p:nvSpPr>
              <p:cNvPr id="1154" name="Oval 362"/>
              <p:cNvSpPr>
                <a:spLocks noChangeArrowheads="1"/>
              </p:cNvSpPr>
              <p:nvPr/>
            </p:nvSpPr>
            <p:spPr bwMode="auto">
              <a:xfrm>
                <a:off x="3235" y="2110"/>
                <a:ext cx="967" cy="583"/>
              </a:xfrm>
              <a:prstGeom prst="ellipse">
                <a:avLst/>
              </a:prstGeom>
              <a:solidFill>
                <a:srgbClr val="B6C7C9"/>
              </a:solidFill>
              <a:ln w="9525">
                <a:noFill/>
                <a:round/>
                <a:headEnd/>
                <a:tailEnd/>
              </a:ln>
            </p:spPr>
            <p:txBody>
              <a:bodyPr/>
              <a:lstStyle/>
              <a:p>
                <a:endParaRPr lang="en-US"/>
              </a:p>
            </p:txBody>
          </p:sp>
          <p:sp>
            <p:nvSpPr>
              <p:cNvPr id="1155" name="Oval 363"/>
              <p:cNvSpPr>
                <a:spLocks noChangeArrowheads="1"/>
              </p:cNvSpPr>
              <p:nvPr/>
            </p:nvSpPr>
            <p:spPr bwMode="auto">
              <a:xfrm>
                <a:off x="3379" y="2484"/>
                <a:ext cx="960" cy="584"/>
              </a:xfrm>
              <a:prstGeom prst="ellipse">
                <a:avLst/>
              </a:prstGeom>
              <a:solidFill>
                <a:srgbClr val="B6C7C9"/>
              </a:solidFill>
              <a:ln w="9525">
                <a:noFill/>
                <a:round/>
                <a:headEnd/>
                <a:tailEnd/>
              </a:ln>
            </p:spPr>
            <p:txBody>
              <a:bodyPr/>
              <a:lstStyle/>
              <a:p>
                <a:endParaRPr lang="en-US"/>
              </a:p>
            </p:txBody>
          </p:sp>
          <p:sp>
            <p:nvSpPr>
              <p:cNvPr id="1156" name="Oval 364"/>
              <p:cNvSpPr>
                <a:spLocks noChangeArrowheads="1"/>
              </p:cNvSpPr>
              <p:nvPr/>
            </p:nvSpPr>
            <p:spPr bwMode="auto">
              <a:xfrm>
                <a:off x="3293" y="2607"/>
                <a:ext cx="953" cy="958"/>
              </a:xfrm>
              <a:prstGeom prst="ellipse">
                <a:avLst/>
              </a:prstGeom>
              <a:solidFill>
                <a:srgbClr val="B6C7C9"/>
              </a:solidFill>
              <a:ln w="9525">
                <a:noFill/>
                <a:round/>
                <a:headEnd/>
                <a:tailEnd/>
              </a:ln>
            </p:spPr>
            <p:txBody>
              <a:bodyPr/>
              <a:lstStyle/>
              <a:p>
                <a:endParaRPr lang="en-US"/>
              </a:p>
            </p:txBody>
          </p:sp>
          <p:sp>
            <p:nvSpPr>
              <p:cNvPr id="1157" name="Oval 365"/>
              <p:cNvSpPr>
                <a:spLocks noChangeArrowheads="1"/>
              </p:cNvSpPr>
              <p:nvPr/>
            </p:nvSpPr>
            <p:spPr bwMode="auto">
              <a:xfrm>
                <a:off x="1900" y="2319"/>
                <a:ext cx="1934" cy="958"/>
              </a:xfrm>
              <a:prstGeom prst="ellipse">
                <a:avLst/>
              </a:prstGeom>
              <a:solidFill>
                <a:srgbClr val="B6C7C9"/>
              </a:solidFill>
              <a:ln w="9525">
                <a:noFill/>
                <a:round/>
                <a:headEnd/>
                <a:tailEnd/>
              </a:ln>
            </p:spPr>
            <p:txBody>
              <a:bodyPr/>
              <a:lstStyle/>
              <a:p>
                <a:endParaRPr lang="en-US"/>
              </a:p>
            </p:txBody>
          </p:sp>
        </p:grpSp>
        <p:grpSp>
          <p:nvGrpSpPr>
            <p:cNvPr id="19" name="Group 366"/>
            <p:cNvGrpSpPr>
              <a:grpSpLocks/>
            </p:cNvGrpSpPr>
            <p:nvPr/>
          </p:nvGrpSpPr>
          <p:grpSpPr bwMode="auto">
            <a:xfrm>
              <a:off x="2163" y="1202"/>
              <a:ext cx="1521" cy="1059"/>
              <a:chOff x="1358" y="1894"/>
              <a:chExt cx="2981" cy="1793"/>
            </a:xfrm>
          </p:grpSpPr>
          <p:sp>
            <p:nvSpPr>
              <p:cNvPr id="1140" name="Oval 367"/>
              <p:cNvSpPr>
                <a:spLocks noChangeArrowheads="1"/>
              </p:cNvSpPr>
              <p:nvPr/>
            </p:nvSpPr>
            <p:spPr bwMode="auto">
              <a:xfrm>
                <a:off x="2376" y="1894"/>
                <a:ext cx="1299" cy="742"/>
              </a:xfrm>
              <a:prstGeom prst="ellipse">
                <a:avLst/>
              </a:prstGeom>
              <a:solidFill>
                <a:srgbClr val="B6C7C9"/>
              </a:solidFill>
              <a:ln w="9525">
                <a:noFill/>
                <a:round/>
                <a:headEnd/>
                <a:tailEnd/>
              </a:ln>
            </p:spPr>
            <p:txBody>
              <a:bodyPr/>
              <a:lstStyle/>
              <a:p>
                <a:endParaRPr lang="en-US"/>
              </a:p>
            </p:txBody>
          </p:sp>
          <p:sp>
            <p:nvSpPr>
              <p:cNvPr id="1141" name="Oval 368"/>
              <p:cNvSpPr>
                <a:spLocks noChangeArrowheads="1"/>
              </p:cNvSpPr>
              <p:nvPr/>
            </p:nvSpPr>
            <p:spPr bwMode="auto">
              <a:xfrm>
                <a:off x="1662" y="2088"/>
                <a:ext cx="996" cy="742"/>
              </a:xfrm>
              <a:prstGeom prst="ellipse">
                <a:avLst/>
              </a:prstGeom>
              <a:solidFill>
                <a:srgbClr val="B6C7C9"/>
              </a:solidFill>
              <a:ln w="9525">
                <a:noFill/>
                <a:round/>
                <a:headEnd/>
                <a:tailEnd/>
              </a:ln>
            </p:spPr>
            <p:txBody>
              <a:bodyPr/>
              <a:lstStyle/>
              <a:p>
                <a:endParaRPr lang="en-US"/>
              </a:p>
            </p:txBody>
          </p:sp>
          <p:sp>
            <p:nvSpPr>
              <p:cNvPr id="1142" name="Oval 369"/>
              <p:cNvSpPr>
                <a:spLocks noChangeArrowheads="1"/>
              </p:cNvSpPr>
              <p:nvPr/>
            </p:nvSpPr>
            <p:spPr bwMode="auto">
              <a:xfrm>
                <a:off x="1358" y="2535"/>
                <a:ext cx="672" cy="605"/>
              </a:xfrm>
              <a:prstGeom prst="ellipse">
                <a:avLst/>
              </a:prstGeom>
              <a:solidFill>
                <a:srgbClr val="B6C7C9"/>
              </a:solidFill>
              <a:ln w="9525">
                <a:noFill/>
                <a:round/>
                <a:headEnd/>
                <a:tailEnd/>
              </a:ln>
            </p:spPr>
            <p:txBody>
              <a:bodyPr/>
              <a:lstStyle/>
              <a:p>
                <a:endParaRPr lang="en-US"/>
              </a:p>
            </p:txBody>
          </p:sp>
          <p:sp>
            <p:nvSpPr>
              <p:cNvPr id="1143" name="Oval 370"/>
              <p:cNvSpPr>
                <a:spLocks noChangeArrowheads="1"/>
              </p:cNvSpPr>
              <p:nvPr/>
            </p:nvSpPr>
            <p:spPr bwMode="auto">
              <a:xfrm>
                <a:off x="1561" y="2801"/>
                <a:ext cx="1010" cy="656"/>
              </a:xfrm>
              <a:prstGeom prst="ellipse">
                <a:avLst/>
              </a:prstGeom>
              <a:solidFill>
                <a:srgbClr val="B6C7C9"/>
              </a:solidFill>
              <a:ln w="9525">
                <a:noFill/>
                <a:round/>
                <a:headEnd/>
                <a:tailEnd/>
              </a:ln>
            </p:spPr>
            <p:txBody>
              <a:bodyPr/>
              <a:lstStyle/>
              <a:p>
                <a:endParaRPr lang="en-US"/>
              </a:p>
            </p:txBody>
          </p:sp>
          <p:sp>
            <p:nvSpPr>
              <p:cNvPr id="1144" name="Oval 371"/>
              <p:cNvSpPr>
                <a:spLocks noChangeArrowheads="1"/>
              </p:cNvSpPr>
              <p:nvPr/>
            </p:nvSpPr>
            <p:spPr bwMode="auto">
              <a:xfrm>
                <a:off x="2275" y="2909"/>
                <a:ext cx="1509" cy="778"/>
              </a:xfrm>
              <a:prstGeom prst="ellipse">
                <a:avLst/>
              </a:prstGeom>
              <a:solidFill>
                <a:srgbClr val="B6C7C9"/>
              </a:solidFill>
              <a:ln w="9525">
                <a:noFill/>
                <a:round/>
                <a:headEnd/>
                <a:tailEnd/>
              </a:ln>
            </p:spPr>
            <p:txBody>
              <a:bodyPr/>
              <a:lstStyle/>
              <a:p>
                <a:endParaRPr lang="en-US"/>
              </a:p>
            </p:txBody>
          </p:sp>
          <p:sp>
            <p:nvSpPr>
              <p:cNvPr id="1145" name="Oval 372"/>
              <p:cNvSpPr>
                <a:spLocks noChangeArrowheads="1"/>
              </p:cNvSpPr>
              <p:nvPr/>
            </p:nvSpPr>
            <p:spPr bwMode="auto">
              <a:xfrm>
                <a:off x="3235" y="2110"/>
                <a:ext cx="967" cy="583"/>
              </a:xfrm>
              <a:prstGeom prst="ellipse">
                <a:avLst/>
              </a:prstGeom>
              <a:solidFill>
                <a:srgbClr val="B6C7C9"/>
              </a:solidFill>
              <a:ln w="9525">
                <a:noFill/>
                <a:round/>
                <a:headEnd/>
                <a:tailEnd/>
              </a:ln>
            </p:spPr>
            <p:txBody>
              <a:bodyPr/>
              <a:lstStyle/>
              <a:p>
                <a:endParaRPr lang="en-US"/>
              </a:p>
            </p:txBody>
          </p:sp>
          <p:sp>
            <p:nvSpPr>
              <p:cNvPr id="1146" name="Oval 373"/>
              <p:cNvSpPr>
                <a:spLocks noChangeArrowheads="1"/>
              </p:cNvSpPr>
              <p:nvPr/>
            </p:nvSpPr>
            <p:spPr bwMode="auto">
              <a:xfrm>
                <a:off x="3379" y="2484"/>
                <a:ext cx="960" cy="584"/>
              </a:xfrm>
              <a:prstGeom prst="ellipse">
                <a:avLst/>
              </a:prstGeom>
              <a:solidFill>
                <a:srgbClr val="B6C7C9"/>
              </a:solidFill>
              <a:ln w="9525">
                <a:noFill/>
                <a:round/>
                <a:headEnd/>
                <a:tailEnd/>
              </a:ln>
            </p:spPr>
            <p:txBody>
              <a:bodyPr/>
              <a:lstStyle/>
              <a:p>
                <a:endParaRPr lang="en-US"/>
              </a:p>
            </p:txBody>
          </p:sp>
          <p:sp>
            <p:nvSpPr>
              <p:cNvPr id="1147" name="Oval 374"/>
              <p:cNvSpPr>
                <a:spLocks noChangeArrowheads="1"/>
              </p:cNvSpPr>
              <p:nvPr/>
            </p:nvSpPr>
            <p:spPr bwMode="auto">
              <a:xfrm>
                <a:off x="3293" y="2607"/>
                <a:ext cx="953" cy="958"/>
              </a:xfrm>
              <a:prstGeom prst="ellipse">
                <a:avLst/>
              </a:prstGeom>
              <a:solidFill>
                <a:srgbClr val="B6C7C9"/>
              </a:solidFill>
              <a:ln w="9525">
                <a:noFill/>
                <a:round/>
                <a:headEnd/>
                <a:tailEnd/>
              </a:ln>
            </p:spPr>
            <p:txBody>
              <a:bodyPr/>
              <a:lstStyle/>
              <a:p>
                <a:endParaRPr lang="en-US"/>
              </a:p>
            </p:txBody>
          </p:sp>
          <p:sp>
            <p:nvSpPr>
              <p:cNvPr id="1148" name="Oval 375"/>
              <p:cNvSpPr>
                <a:spLocks noChangeArrowheads="1"/>
              </p:cNvSpPr>
              <p:nvPr/>
            </p:nvSpPr>
            <p:spPr bwMode="auto">
              <a:xfrm>
                <a:off x="1900" y="2319"/>
                <a:ext cx="1934" cy="958"/>
              </a:xfrm>
              <a:prstGeom prst="ellipse">
                <a:avLst/>
              </a:prstGeom>
              <a:solidFill>
                <a:srgbClr val="B6C7C9"/>
              </a:solidFill>
              <a:ln w="9525">
                <a:noFill/>
                <a:round/>
                <a:headEnd/>
                <a:tailEnd/>
              </a:ln>
            </p:spPr>
            <p:txBody>
              <a:bodyPr/>
              <a:lstStyle/>
              <a:p>
                <a:endParaRPr lang="en-US"/>
              </a:p>
            </p:txBody>
          </p:sp>
        </p:grpSp>
        <p:grpSp>
          <p:nvGrpSpPr>
            <p:cNvPr id="20" name="Group 376"/>
            <p:cNvGrpSpPr>
              <a:grpSpLocks/>
            </p:cNvGrpSpPr>
            <p:nvPr/>
          </p:nvGrpSpPr>
          <p:grpSpPr bwMode="auto">
            <a:xfrm>
              <a:off x="2184" y="1221"/>
              <a:ext cx="1508" cy="1077"/>
              <a:chOff x="1358" y="1886"/>
              <a:chExt cx="2989" cy="1810"/>
            </a:xfrm>
          </p:grpSpPr>
          <p:sp>
            <p:nvSpPr>
              <p:cNvPr id="1124" name="Arc 377"/>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close/>
                  </a:path>
                </a:pathLst>
              </a:custGeom>
              <a:solidFill>
                <a:srgbClr val="B6C7C9"/>
              </a:solidFill>
              <a:ln w="9525">
                <a:noFill/>
                <a:round/>
                <a:headEnd/>
                <a:tailEnd/>
              </a:ln>
            </p:spPr>
            <p:txBody>
              <a:bodyPr/>
              <a:lstStyle/>
              <a:p>
                <a:endParaRPr lang="en-US"/>
              </a:p>
            </p:txBody>
          </p:sp>
          <p:sp>
            <p:nvSpPr>
              <p:cNvPr id="1125" name="Arc 378"/>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close/>
                  </a:path>
                </a:pathLst>
              </a:custGeom>
              <a:solidFill>
                <a:srgbClr val="B6C7C9"/>
              </a:solidFill>
              <a:ln w="22225">
                <a:solidFill>
                  <a:srgbClr val="6C8F93"/>
                </a:solidFill>
                <a:round/>
                <a:headEnd/>
                <a:tailEnd/>
              </a:ln>
            </p:spPr>
            <p:txBody>
              <a:bodyPr/>
              <a:lstStyle/>
              <a:p>
                <a:endParaRPr lang="en-US"/>
              </a:p>
            </p:txBody>
          </p:sp>
          <p:sp>
            <p:nvSpPr>
              <p:cNvPr id="1126" name="Arc 379"/>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close/>
                  </a:path>
                </a:pathLst>
              </a:custGeom>
              <a:solidFill>
                <a:srgbClr val="B6C7C9"/>
              </a:solidFill>
              <a:ln w="9525">
                <a:noFill/>
                <a:round/>
                <a:headEnd/>
                <a:tailEnd/>
              </a:ln>
            </p:spPr>
            <p:txBody>
              <a:bodyPr/>
              <a:lstStyle/>
              <a:p>
                <a:endParaRPr lang="en-US"/>
              </a:p>
            </p:txBody>
          </p:sp>
          <p:sp>
            <p:nvSpPr>
              <p:cNvPr id="1127" name="Arc 380"/>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close/>
                  </a:path>
                </a:pathLst>
              </a:custGeom>
              <a:solidFill>
                <a:srgbClr val="B6C7C9"/>
              </a:solidFill>
              <a:ln w="22225">
                <a:solidFill>
                  <a:srgbClr val="6C8F93"/>
                </a:solidFill>
                <a:round/>
                <a:headEnd/>
                <a:tailEnd/>
              </a:ln>
            </p:spPr>
            <p:txBody>
              <a:bodyPr/>
              <a:lstStyle/>
              <a:p>
                <a:endParaRPr lang="en-US"/>
              </a:p>
            </p:txBody>
          </p:sp>
          <p:sp>
            <p:nvSpPr>
              <p:cNvPr id="1128" name="Arc 381"/>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close/>
                  </a:path>
                </a:pathLst>
              </a:custGeom>
              <a:solidFill>
                <a:srgbClr val="B6C7C9"/>
              </a:solidFill>
              <a:ln w="9525">
                <a:noFill/>
                <a:round/>
                <a:headEnd/>
                <a:tailEnd/>
              </a:ln>
            </p:spPr>
            <p:txBody>
              <a:bodyPr/>
              <a:lstStyle/>
              <a:p>
                <a:endParaRPr lang="en-US"/>
              </a:p>
            </p:txBody>
          </p:sp>
          <p:sp>
            <p:nvSpPr>
              <p:cNvPr id="1129" name="Arc 382"/>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close/>
                  </a:path>
                </a:pathLst>
              </a:custGeom>
              <a:solidFill>
                <a:srgbClr val="B6C7C9"/>
              </a:solidFill>
              <a:ln w="22225">
                <a:solidFill>
                  <a:srgbClr val="6C8F93"/>
                </a:solidFill>
                <a:round/>
                <a:headEnd/>
                <a:tailEnd/>
              </a:ln>
            </p:spPr>
            <p:txBody>
              <a:bodyPr/>
              <a:lstStyle/>
              <a:p>
                <a:endParaRPr lang="en-US"/>
              </a:p>
            </p:txBody>
          </p:sp>
          <p:sp>
            <p:nvSpPr>
              <p:cNvPr id="1130" name="Arc 383"/>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close/>
                  </a:path>
                </a:pathLst>
              </a:custGeom>
              <a:solidFill>
                <a:srgbClr val="B6C7C9"/>
              </a:solidFill>
              <a:ln w="9525">
                <a:noFill/>
                <a:round/>
                <a:headEnd/>
                <a:tailEnd/>
              </a:ln>
            </p:spPr>
            <p:txBody>
              <a:bodyPr/>
              <a:lstStyle/>
              <a:p>
                <a:endParaRPr lang="en-US"/>
              </a:p>
            </p:txBody>
          </p:sp>
          <p:sp>
            <p:nvSpPr>
              <p:cNvPr id="1131" name="Arc 384"/>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close/>
                  </a:path>
                </a:pathLst>
              </a:custGeom>
              <a:solidFill>
                <a:srgbClr val="B6C7C9"/>
              </a:solidFill>
              <a:ln w="22225">
                <a:solidFill>
                  <a:srgbClr val="6C8F93"/>
                </a:solidFill>
                <a:round/>
                <a:headEnd/>
                <a:tailEnd/>
              </a:ln>
            </p:spPr>
            <p:txBody>
              <a:bodyPr/>
              <a:lstStyle/>
              <a:p>
                <a:endParaRPr lang="en-US"/>
              </a:p>
            </p:txBody>
          </p:sp>
          <p:sp>
            <p:nvSpPr>
              <p:cNvPr id="1132" name="Arc 385"/>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close/>
                  </a:path>
                </a:pathLst>
              </a:custGeom>
              <a:solidFill>
                <a:srgbClr val="B6C7C9"/>
              </a:solidFill>
              <a:ln w="9525">
                <a:noFill/>
                <a:round/>
                <a:headEnd/>
                <a:tailEnd/>
              </a:ln>
            </p:spPr>
            <p:txBody>
              <a:bodyPr/>
              <a:lstStyle/>
              <a:p>
                <a:endParaRPr lang="en-US"/>
              </a:p>
            </p:txBody>
          </p:sp>
          <p:sp>
            <p:nvSpPr>
              <p:cNvPr id="1133" name="Arc 386"/>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close/>
                  </a:path>
                </a:pathLst>
              </a:custGeom>
              <a:solidFill>
                <a:srgbClr val="B6C7C9"/>
              </a:solidFill>
              <a:ln w="22225">
                <a:solidFill>
                  <a:srgbClr val="6C8F93"/>
                </a:solidFill>
                <a:round/>
                <a:headEnd/>
                <a:tailEnd/>
              </a:ln>
            </p:spPr>
            <p:txBody>
              <a:bodyPr/>
              <a:lstStyle/>
              <a:p>
                <a:endParaRPr lang="en-US"/>
              </a:p>
            </p:txBody>
          </p:sp>
          <p:sp>
            <p:nvSpPr>
              <p:cNvPr id="1134" name="Arc 387"/>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close/>
                  </a:path>
                </a:pathLst>
              </a:custGeom>
              <a:solidFill>
                <a:srgbClr val="B6C7C9"/>
              </a:solidFill>
              <a:ln w="9525">
                <a:noFill/>
                <a:round/>
                <a:headEnd/>
                <a:tailEnd/>
              </a:ln>
            </p:spPr>
            <p:txBody>
              <a:bodyPr/>
              <a:lstStyle/>
              <a:p>
                <a:endParaRPr lang="en-US"/>
              </a:p>
            </p:txBody>
          </p:sp>
          <p:sp>
            <p:nvSpPr>
              <p:cNvPr id="1135" name="Arc 388"/>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close/>
                  </a:path>
                </a:pathLst>
              </a:custGeom>
              <a:solidFill>
                <a:srgbClr val="B6C7C9"/>
              </a:solidFill>
              <a:ln w="22225">
                <a:solidFill>
                  <a:srgbClr val="6C8F93"/>
                </a:solidFill>
                <a:round/>
                <a:headEnd/>
                <a:tailEnd/>
              </a:ln>
            </p:spPr>
            <p:txBody>
              <a:bodyPr/>
              <a:lstStyle/>
              <a:p>
                <a:endParaRPr lang="en-US"/>
              </a:p>
            </p:txBody>
          </p:sp>
          <p:sp>
            <p:nvSpPr>
              <p:cNvPr id="1136" name="Arc 389"/>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close/>
                  </a:path>
                </a:pathLst>
              </a:custGeom>
              <a:solidFill>
                <a:srgbClr val="B6C7C9"/>
              </a:solidFill>
              <a:ln w="9525">
                <a:noFill/>
                <a:round/>
                <a:headEnd/>
                <a:tailEnd/>
              </a:ln>
            </p:spPr>
            <p:txBody>
              <a:bodyPr/>
              <a:lstStyle/>
              <a:p>
                <a:endParaRPr lang="en-US"/>
              </a:p>
            </p:txBody>
          </p:sp>
          <p:sp>
            <p:nvSpPr>
              <p:cNvPr id="1137" name="Arc 390"/>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close/>
                  </a:path>
                </a:pathLst>
              </a:custGeom>
              <a:solidFill>
                <a:srgbClr val="B6C7C9"/>
              </a:solidFill>
              <a:ln w="22225">
                <a:solidFill>
                  <a:srgbClr val="6C8F93"/>
                </a:solidFill>
                <a:round/>
                <a:headEnd/>
                <a:tailEnd/>
              </a:ln>
            </p:spPr>
            <p:txBody>
              <a:bodyPr/>
              <a:lstStyle/>
              <a:p>
                <a:endParaRPr lang="en-US"/>
              </a:p>
            </p:txBody>
          </p:sp>
          <p:sp>
            <p:nvSpPr>
              <p:cNvPr id="1138" name="Arc 391"/>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close/>
                  </a:path>
                </a:pathLst>
              </a:custGeom>
              <a:solidFill>
                <a:srgbClr val="B6C7C9"/>
              </a:solidFill>
              <a:ln w="9525">
                <a:noFill/>
                <a:round/>
                <a:headEnd/>
                <a:tailEnd/>
              </a:ln>
            </p:spPr>
            <p:txBody>
              <a:bodyPr/>
              <a:lstStyle/>
              <a:p>
                <a:endParaRPr lang="en-US"/>
              </a:p>
            </p:txBody>
          </p:sp>
          <p:sp>
            <p:nvSpPr>
              <p:cNvPr id="1139" name="Arc 392"/>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close/>
                  </a:path>
                </a:pathLst>
              </a:custGeom>
              <a:solidFill>
                <a:srgbClr val="B6C7C9"/>
              </a:solidFill>
              <a:ln w="22225">
                <a:solidFill>
                  <a:srgbClr val="6C8F93"/>
                </a:solidFill>
                <a:round/>
                <a:headEnd/>
                <a:tailEnd/>
              </a:ln>
            </p:spPr>
            <p:txBody>
              <a:bodyPr/>
              <a:lstStyle/>
              <a:p>
                <a:endParaRPr lang="en-US"/>
              </a:p>
            </p:txBody>
          </p:sp>
        </p:grpSp>
        <p:grpSp>
          <p:nvGrpSpPr>
            <p:cNvPr id="21" name="Group 393"/>
            <p:cNvGrpSpPr>
              <a:grpSpLocks/>
            </p:cNvGrpSpPr>
            <p:nvPr/>
          </p:nvGrpSpPr>
          <p:grpSpPr bwMode="auto">
            <a:xfrm>
              <a:off x="1073" y="1143"/>
              <a:ext cx="1136" cy="1042"/>
              <a:chOff x="1358" y="1886"/>
              <a:chExt cx="2989" cy="1810"/>
            </a:xfrm>
          </p:grpSpPr>
          <p:sp>
            <p:nvSpPr>
              <p:cNvPr id="1108" name="Arc 394"/>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close/>
                  </a:path>
                </a:pathLst>
              </a:custGeom>
              <a:solidFill>
                <a:srgbClr val="B6C7C9"/>
              </a:solidFill>
              <a:ln w="9525">
                <a:noFill/>
                <a:round/>
                <a:headEnd/>
                <a:tailEnd/>
              </a:ln>
            </p:spPr>
            <p:txBody>
              <a:bodyPr/>
              <a:lstStyle/>
              <a:p>
                <a:endParaRPr lang="en-US"/>
              </a:p>
            </p:txBody>
          </p:sp>
          <p:sp>
            <p:nvSpPr>
              <p:cNvPr id="1109" name="Arc 395"/>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close/>
                  </a:path>
                </a:pathLst>
              </a:custGeom>
              <a:solidFill>
                <a:srgbClr val="B6C7C9"/>
              </a:solidFill>
              <a:ln w="22225">
                <a:solidFill>
                  <a:srgbClr val="6C8F93"/>
                </a:solidFill>
                <a:round/>
                <a:headEnd/>
                <a:tailEnd/>
              </a:ln>
            </p:spPr>
            <p:txBody>
              <a:bodyPr/>
              <a:lstStyle/>
              <a:p>
                <a:endParaRPr lang="en-US"/>
              </a:p>
            </p:txBody>
          </p:sp>
          <p:sp>
            <p:nvSpPr>
              <p:cNvPr id="1110" name="Arc 396"/>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close/>
                  </a:path>
                </a:pathLst>
              </a:custGeom>
              <a:solidFill>
                <a:srgbClr val="B6C7C9"/>
              </a:solidFill>
              <a:ln w="9525">
                <a:noFill/>
                <a:round/>
                <a:headEnd/>
                <a:tailEnd/>
              </a:ln>
            </p:spPr>
            <p:txBody>
              <a:bodyPr/>
              <a:lstStyle/>
              <a:p>
                <a:endParaRPr lang="en-US"/>
              </a:p>
            </p:txBody>
          </p:sp>
          <p:sp>
            <p:nvSpPr>
              <p:cNvPr id="1111" name="Arc 397"/>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close/>
                  </a:path>
                </a:pathLst>
              </a:custGeom>
              <a:solidFill>
                <a:srgbClr val="B6C7C9"/>
              </a:solidFill>
              <a:ln w="22225">
                <a:solidFill>
                  <a:srgbClr val="6C8F93"/>
                </a:solidFill>
                <a:round/>
                <a:headEnd/>
                <a:tailEnd/>
              </a:ln>
            </p:spPr>
            <p:txBody>
              <a:bodyPr/>
              <a:lstStyle/>
              <a:p>
                <a:endParaRPr lang="en-US"/>
              </a:p>
            </p:txBody>
          </p:sp>
          <p:sp>
            <p:nvSpPr>
              <p:cNvPr id="1112" name="Arc 398"/>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close/>
                  </a:path>
                </a:pathLst>
              </a:custGeom>
              <a:solidFill>
                <a:srgbClr val="B6C7C9"/>
              </a:solidFill>
              <a:ln w="9525">
                <a:noFill/>
                <a:round/>
                <a:headEnd/>
                <a:tailEnd/>
              </a:ln>
            </p:spPr>
            <p:txBody>
              <a:bodyPr/>
              <a:lstStyle/>
              <a:p>
                <a:endParaRPr lang="en-US"/>
              </a:p>
            </p:txBody>
          </p:sp>
          <p:sp>
            <p:nvSpPr>
              <p:cNvPr id="1113" name="Arc 399"/>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close/>
                  </a:path>
                </a:pathLst>
              </a:custGeom>
              <a:solidFill>
                <a:srgbClr val="B6C7C9"/>
              </a:solidFill>
              <a:ln w="22225">
                <a:solidFill>
                  <a:srgbClr val="6C8F93"/>
                </a:solidFill>
                <a:round/>
                <a:headEnd/>
                <a:tailEnd/>
              </a:ln>
            </p:spPr>
            <p:txBody>
              <a:bodyPr/>
              <a:lstStyle/>
              <a:p>
                <a:endParaRPr lang="en-US"/>
              </a:p>
            </p:txBody>
          </p:sp>
          <p:sp>
            <p:nvSpPr>
              <p:cNvPr id="1114" name="Arc 400"/>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close/>
                  </a:path>
                </a:pathLst>
              </a:custGeom>
              <a:solidFill>
                <a:srgbClr val="B6C7C9"/>
              </a:solidFill>
              <a:ln w="9525">
                <a:noFill/>
                <a:round/>
                <a:headEnd/>
                <a:tailEnd/>
              </a:ln>
            </p:spPr>
            <p:txBody>
              <a:bodyPr/>
              <a:lstStyle/>
              <a:p>
                <a:endParaRPr lang="en-US"/>
              </a:p>
            </p:txBody>
          </p:sp>
          <p:sp>
            <p:nvSpPr>
              <p:cNvPr id="1115" name="Arc 401"/>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close/>
                  </a:path>
                </a:pathLst>
              </a:custGeom>
              <a:solidFill>
                <a:srgbClr val="B6C7C9"/>
              </a:solidFill>
              <a:ln w="22225">
                <a:solidFill>
                  <a:srgbClr val="6C8F93"/>
                </a:solidFill>
                <a:round/>
                <a:headEnd/>
                <a:tailEnd/>
              </a:ln>
            </p:spPr>
            <p:txBody>
              <a:bodyPr/>
              <a:lstStyle/>
              <a:p>
                <a:endParaRPr lang="en-US"/>
              </a:p>
            </p:txBody>
          </p:sp>
          <p:sp>
            <p:nvSpPr>
              <p:cNvPr id="1116" name="Arc 402"/>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close/>
                  </a:path>
                </a:pathLst>
              </a:custGeom>
              <a:solidFill>
                <a:srgbClr val="B6C7C9"/>
              </a:solidFill>
              <a:ln w="9525">
                <a:noFill/>
                <a:round/>
                <a:headEnd/>
                <a:tailEnd/>
              </a:ln>
            </p:spPr>
            <p:txBody>
              <a:bodyPr/>
              <a:lstStyle/>
              <a:p>
                <a:endParaRPr lang="en-US"/>
              </a:p>
            </p:txBody>
          </p:sp>
          <p:sp>
            <p:nvSpPr>
              <p:cNvPr id="1117" name="Arc 403"/>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close/>
                  </a:path>
                </a:pathLst>
              </a:custGeom>
              <a:solidFill>
                <a:srgbClr val="B6C7C9"/>
              </a:solidFill>
              <a:ln w="22225">
                <a:solidFill>
                  <a:srgbClr val="6C8F93"/>
                </a:solidFill>
                <a:round/>
                <a:headEnd/>
                <a:tailEnd/>
              </a:ln>
            </p:spPr>
            <p:txBody>
              <a:bodyPr/>
              <a:lstStyle/>
              <a:p>
                <a:endParaRPr lang="en-US"/>
              </a:p>
            </p:txBody>
          </p:sp>
          <p:sp>
            <p:nvSpPr>
              <p:cNvPr id="1118" name="Arc 404"/>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close/>
                  </a:path>
                </a:pathLst>
              </a:custGeom>
              <a:solidFill>
                <a:srgbClr val="B6C7C9"/>
              </a:solidFill>
              <a:ln w="9525">
                <a:noFill/>
                <a:round/>
                <a:headEnd/>
                <a:tailEnd/>
              </a:ln>
            </p:spPr>
            <p:txBody>
              <a:bodyPr/>
              <a:lstStyle/>
              <a:p>
                <a:endParaRPr lang="en-US"/>
              </a:p>
            </p:txBody>
          </p:sp>
          <p:sp>
            <p:nvSpPr>
              <p:cNvPr id="1119" name="Arc 405"/>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close/>
                  </a:path>
                </a:pathLst>
              </a:custGeom>
              <a:solidFill>
                <a:srgbClr val="B6C7C9"/>
              </a:solidFill>
              <a:ln w="22225">
                <a:solidFill>
                  <a:srgbClr val="6C8F93"/>
                </a:solidFill>
                <a:round/>
                <a:headEnd/>
                <a:tailEnd/>
              </a:ln>
            </p:spPr>
            <p:txBody>
              <a:bodyPr/>
              <a:lstStyle/>
              <a:p>
                <a:endParaRPr lang="en-US"/>
              </a:p>
            </p:txBody>
          </p:sp>
          <p:sp>
            <p:nvSpPr>
              <p:cNvPr id="1120" name="Arc 406"/>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close/>
                  </a:path>
                </a:pathLst>
              </a:custGeom>
              <a:solidFill>
                <a:srgbClr val="B6C7C9"/>
              </a:solidFill>
              <a:ln w="9525">
                <a:noFill/>
                <a:round/>
                <a:headEnd/>
                <a:tailEnd/>
              </a:ln>
            </p:spPr>
            <p:txBody>
              <a:bodyPr/>
              <a:lstStyle/>
              <a:p>
                <a:endParaRPr lang="en-US"/>
              </a:p>
            </p:txBody>
          </p:sp>
          <p:sp>
            <p:nvSpPr>
              <p:cNvPr id="1121" name="Arc 407"/>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close/>
                  </a:path>
                </a:pathLst>
              </a:custGeom>
              <a:solidFill>
                <a:srgbClr val="B6C7C9"/>
              </a:solidFill>
              <a:ln w="22225">
                <a:solidFill>
                  <a:srgbClr val="6C8F93"/>
                </a:solidFill>
                <a:round/>
                <a:headEnd/>
                <a:tailEnd/>
              </a:ln>
            </p:spPr>
            <p:txBody>
              <a:bodyPr/>
              <a:lstStyle/>
              <a:p>
                <a:endParaRPr lang="en-US"/>
              </a:p>
            </p:txBody>
          </p:sp>
          <p:sp>
            <p:nvSpPr>
              <p:cNvPr id="1122" name="Arc 408"/>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close/>
                  </a:path>
                </a:pathLst>
              </a:custGeom>
              <a:solidFill>
                <a:srgbClr val="B6C7C9"/>
              </a:solidFill>
              <a:ln w="9525">
                <a:noFill/>
                <a:round/>
                <a:headEnd/>
                <a:tailEnd/>
              </a:ln>
            </p:spPr>
            <p:txBody>
              <a:bodyPr/>
              <a:lstStyle/>
              <a:p>
                <a:endParaRPr lang="en-US"/>
              </a:p>
            </p:txBody>
          </p:sp>
          <p:sp>
            <p:nvSpPr>
              <p:cNvPr id="1123" name="Arc 409"/>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close/>
                  </a:path>
                </a:pathLst>
              </a:custGeom>
              <a:solidFill>
                <a:srgbClr val="B6C7C9"/>
              </a:solidFill>
              <a:ln w="22225">
                <a:solidFill>
                  <a:srgbClr val="6C8F93"/>
                </a:solidFill>
                <a:round/>
                <a:headEnd/>
                <a:tailEnd/>
              </a:ln>
            </p:spPr>
            <p:txBody>
              <a:bodyPr/>
              <a:lstStyle/>
              <a:p>
                <a:endParaRPr lang="en-US"/>
              </a:p>
            </p:txBody>
          </p:sp>
        </p:grpSp>
        <p:sp>
          <p:nvSpPr>
            <p:cNvPr id="66970" name="Line 410"/>
            <p:cNvSpPr>
              <a:spLocks noChangeShapeType="1"/>
            </p:cNvSpPr>
            <p:nvPr/>
          </p:nvSpPr>
          <p:spPr bwMode="auto">
            <a:xfrm>
              <a:off x="1270" y="1316"/>
              <a:ext cx="177" cy="313"/>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1" name="Line 411"/>
            <p:cNvSpPr>
              <a:spLocks noChangeShapeType="1"/>
            </p:cNvSpPr>
            <p:nvPr/>
          </p:nvSpPr>
          <p:spPr bwMode="auto">
            <a:xfrm flipH="1">
              <a:off x="1476" y="1490"/>
              <a:ext cx="384" cy="139"/>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2" name="Line 412"/>
            <p:cNvSpPr>
              <a:spLocks noChangeShapeType="1"/>
            </p:cNvSpPr>
            <p:nvPr/>
          </p:nvSpPr>
          <p:spPr bwMode="auto">
            <a:xfrm flipH="1" flipV="1">
              <a:off x="1447" y="1664"/>
              <a:ext cx="265" cy="278"/>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3" name="Line 413"/>
            <p:cNvSpPr>
              <a:spLocks noChangeShapeType="1"/>
            </p:cNvSpPr>
            <p:nvPr/>
          </p:nvSpPr>
          <p:spPr bwMode="auto">
            <a:xfrm flipH="1" flipV="1">
              <a:off x="1889" y="1490"/>
              <a:ext cx="322" cy="97"/>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4" name="Line 414"/>
            <p:cNvSpPr>
              <a:spLocks noChangeShapeType="1"/>
            </p:cNvSpPr>
            <p:nvPr/>
          </p:nvSpPr>
          <p:spPr bwMode="auto">
            <a:xfrm flipH="1">
              <a:off x="1712" y="1635"/>
              <a:ext cx="499" cy="272"/>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5" name="Line 415"/>
            <p:cNvSpPr>
              <a:spLocks noChangeShapeType="1"/>
            </p:cNvSpPr>
            <p:nvPr/>
          </p:nvSpPr>
          <p:spPr bwMode="auto">
            <a:xfrm flipH="1">
              <a:off x="2320" y="1445"/>
              <a:ext cx="649" cy="71"/>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6" name="Line 416"/>
            <p:cNvSpPr>
              <a:spLocks noChangeShapeType="1"/>
            </p:cNvSpPr>
            <p:nvPr/>
          </p:nvSpPr>
          <p:spPr bwMode="auto">
            <a:xfrm flipH="1" flipV="1">
              <a:off x="2349" y="1516"/>
              <a:ext cx="236" cy="417"/>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7" name="Line 417"/>
            <p:cNvSpPr>
              <a:spLocks noChangeShapeType="1"/>
            </p:cNvSpPr>
            <p:nvPr/>
          </p:nvSpPr>
          <p:spPr bwMode="auto">
            <a:xfrm flipH="1" flipV="1">
              <a:off x="2349" y="1480"/>
              <a:ext cx="355" cy="208"/>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8" name="Line 418"/>
            <p:cNvSpPr>
              <a:spLocks noChangeShapeType="1"/>
            </p:cNvSpPr>
            <p:nvPr/>
          </p:nvSpPr>
          <p:spPr bwMode="auto">
            <a:xfrm flipH="1" flipV="1">
              <a:off x="2704" y="1688"/>
              <a:ext cx="708" cy="35"/>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9" name="Line 419"/>
            <p:cNvSpPr>
              <a:spLocks noChangeShapeType="1"/>
            </p:cNvSpPr>
            <p:nvPr/>
          </p:nvSpPr>
          <p:spPr bwMode="auto">
            <a:xfrm flipH="1" flipV="1">
              <a:off x="2998" y="1445"/>
              <a:ext cx="325" cy="105"/>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0" name="Line 420"/>
            <p:cNvSpPr>
              <a:spLocks noChangeShapeType="1"/>
            </p:cNvSpPr>
            <p:nvPr/>
          </p:nvSpPr>
          <p:spPr bwMode="auto">
            <a:xfrm flipH="1">
              <a:off x="2585" y="1967"/>
              <a:ext cx="649" cy="0"/>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1" name="Line 421"/>
            <p:cNvSpPr>
              <a:spLocks noChangeShapeType="1"/>
            </p:cNvSpPr>
            <p:nvPr/>
          </p:nvSpPr>
          <p:spPr bwMode="auto">
            <a:xfrm flipV="1">
              <a:off x="3264" y="1723"/>
              <a:ext cx="177" cy="244"/>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2" name="Line 422"/>
            <p:cNvSpPr>
              <a:spLocks noChangeShapeType="1"/>
            </p:cNvSpPr>
            <p:nvPr/>
          </p:nvSpPr>
          <p:spPr bwMode="auto">
            <a:xfrm flipH="1" flipV="1">
              <a:off x="3352" y="1550"/>
              <a:ext cx="89" cy="173"/>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3" name="Line 423"/>
            <p:cNvSpPr>
              <a:spLocks noChangeShapeType="1"/>
            </p:cNvSpPr>
            <p:nvPr/>
          </p:nvSpPr>
          <p:spPr bwMode="auto">
            <a:xfrm flipH="1">
              <a:off x="3317" y="1875"/>
              <a:ext cx="288" cy="145"/>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53" name="Picture 424"/>
            <p:cNvPicPr>
              <a:picLocks noChangeArrowheads="1"/>
            </p:cNvPicPr>
            <p:nvPr/>
          </p:nvPicPr>
          <p:blipFill>
            <a:blip r:embed="rId5" cstate="print"/>
            <a:srcRect/>
            <a:stretch>
              <a:fillRect/>
            </a:stretch>
          </p:blipFill>
          <p:spPr bwMode="auto">
            <a:xfrm>
              <a:off x="1128" y="1246"/>
              <a:ext cx="230" cy="167"/>
            </a:xfrm>
            <a:prstGeom prst="rect">
              <a:avLst/>
            </a:prstGeom>
            <a:noFill/>
            <a:ln w="12700">
              <a:noFill/>
              <a:miter lim="800000"/>
              <a:headEnd/>
              <a:tailEnd/>
            </a:ln>
          </p:spPr>
        </p:pic>
        <p:sp>
          <p:nvSpPr>
            <p:cNvPr id="66985" name="Line 425"/>
            <p:cNvSpPr>
              <a:spLocks noChangeShapeType="1"/>
            </p:cNvSpPr>
            <p:nvPr/>
          </p:nvSpPr>
          <p:spPr bwMode="auto">
            <a:xfrm flipV="1">
              <a:off x="1063" y="1664"/>
              <a:ext cx="384" cy="104"/>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55" name="Picture 426"/>
            <p:cNvPicPr>
              <a:picLocks noChangeArrowheads="1"/>
            </p:cNvPicPr>
            <p:nvPr/>
          </p:nvPicPr>
          <p:blipFill>
            <a:blip r:embed="rId6" cstate="print"/>
            <a:srcRect/>
            <a:stretch>
              <a:fillRect/>
            </a:stretch>
          </p:blipFill>
          <p:spPr bwMode="auto">
            <a:xfrm>
              <a:off x="1330" y="1580"/>
              <a:ext cx="230" cy="165"/>
            </a:xfrm>
            <a:prstGeom prst="rect">
              <a:avLst/>
            </a:prstGeom>
            <a:noFill/>
            <a:ln w="12700">
              <a:noFill/>
              <a:miter lim="800000"/>
              <a:headEnd/>
              <a:tailEnd/>
            </a:ln>
          </p:spPr>
        </p:pic>
        <p:pic>
          <p:nvPicPr>
            <p:cNvPr id="1056" name="Picture 427"/>
            <p:cNvPicPr>
              <a:picLocks noChangeArrowheads="1"/>
            </p:cNvPicPr>
            <p:nvPr/>
          </p:nvPicPr>
          <p:blipFill>
            <a:blip r:embed="rId6" cstate="print"/>
            <a:srcRect/>
            <a:stretch>
              <a:fillRect/>
            </a:stretch>
          </p:blipFill>
          <p:spPr bwMode="auto">
            <a:xfrm>
              <a:off x="1748" y="1429"/>
              <a:ext cx="230" cy="166"/>
            </a:xfrm>
            <a:prstGeom prst="rect">
              <a:avLst/>
            </a:prstGeom>
            <a:noFill/>
            <a:ln w="12700">
              <a:noFill/>
              <a:miter lim="800000"/>
              <a:headEnd/>
              <a:tailEnd/>
            </a:ln>
          </p:spPr>
        </p:pic>
        <p:pic>
          <p:nvPicPr>
            <p:cNvPr id="1057" name="Picture 428"/>
            <p:cNvPicPr>
              <a:picLocks noChangeArrowheads="1"/>
            </p:cNvPicPr>
            <p:nvPr/>
          </p:nvPicPr>
          <p:blipFill>
            <a:blip r:embed="rId6" cstate="print"/>
            <a:srcRect/>
            <a:stretch>
              <a:fillRect/>
            </a:stretch>
          </p:blipFill>
          <p:spPr bwMode="auto">
            <a:xfrm>
              <a:off x="1594" y="1880"/>
              <a:ext cx="232" cy="166"/>
            </a:xfrm>
            <a:prstGeom prst="rect">
              <a:avLst/>
            </a:prstGeom>
            <a:noFill/>
            <a:ln w="12700">
              <a:noFill/>
              <a:miter lim="800000"/>
              <a:headEnd/>
              <a:tailEnd/>
            </a:ln>
          </p:spPr>
        </p:pic>
        <p:pic>
          <p:nvPicPr>
            <p:cNvPr id="1058" name="Picture 429"/>
            <p:cNvPicPr>
              <a:picLocks noChangeArrowheads="1"/>
            </p:cNvPicPr>
            <p:nvPr/>
          </p:nvPicPr>
          <p:blipFill>
            <a:blip r:embed="rId6" cstate="print"/>
            <a:srcRect/>
            <a:stretch>
              <a:fillRect/>
            </a:stretch>
          </p:blipFill>
          <p:spPr bwMode="auto">
            <a:xfrm>
              <a:off x="2482" y="1901"/>
              <a:ext cx="248" cy="166"/>
            </a:xfrm>
            <a:prstGeom prst="rect">
              <a:avLst/>
            </a:prstGeom>
            <a:noFill/>
            <a:ln w="12700">
              <a:noFill/>
              <a:miter lim="800000"/>
              <a:headEnd/>
              <a:tailEnd/>
            </a:ln>
          </p:spPr>
        </p:pic>
        <p:pic>
          <p:nvPicPr>
            <p:cNvPr id="1059" name="Picture 430"/>
            <p:cNvPicPr>
              <a:picLocks noChangeArrowheads="1"/>
            </p:cNvPicPr>
            <p:nvPr/>
          </p:nvPicPr>
          <p:blipFill>
            <a:blip r:embed="rId6" cstate="print"/>
            <a:srcRect/>
            <a:stretch>
              <a:fillRect/>
            </a:stretch>
          </p:blipFill>
          <p:spPr bwMode="auto">
            <a:xfrm>
              <a:off x="2556" y="1619"/>
              <a:ext cx="247" cy="164"/>
            </a:xfrm>
            <a:prstGeom prst="rect">
              <a:avLst/>
            </a:prstGeom>
            <a:noFill/>
            <a:ln w="12700">
              <a:noFill/>
              <a:miter lim="800000"/>
              <a:headEnd/>
              <a:tailEnd/>
            </a:ln>
          </p:spPr>
        </p:pic>
        <p:pic>
          <p:nvPicPr>
            <p:cNvPr id="1060" name="Picture 431"/>
            <p:cNvPicPr>
              <a:picLocks noChangeArrowheads="1"/>
            </p:cNvPicPr>
            <p:nvPr/>
          </p:nvPicPr>
          <p:blipFill>
            <a:blip r:embed="rId6" cstate="print"/>
            <a:srcRect/>
            <a:stretch>
              <a:fillRect/>
            </a:stretch>
          </p:blipFill>
          <p:spPr bwMode="auto">
            <a:xfrm>
              <a:off x="2810" y="1384"/>
              <a:ext cx="247" cy="166"/>
            </a:xfrm>
            <a:prstGeom prst="rect">
              <a:avLst/>
            </a:prstGeom>
            <a:noFill/>
            <a:ln w="12700">
              <a:noFill/>
              <a:miter lim="800000"/>
              <a:headEnd/>
              <a:tailEnd/>
            </a:ln>
          </p:spPr>
        </p:pic>
        <p:pic>
          <p:nvPicPr>
            <p:cNvPr id="1061" name="Picture 432"/>
            <p:cNvPicPr>
              <a:picLocks noChangeArrowheads="1"/>
            </p:cNvPicPr>
            <p:nvPr/>
          </p:nvPicPr>
          <p:blipFill>
            <a:blip r:embed="rId6" cstate="print"/>
            <a:srcRect/>
            <a:stretch>
              <a:fillRect/>
            </a:stretch>
          </p:blipFill>
          <p:spPr bwMode="auto">
            <a:xfrm>
              <a:off x="3193" y="1477"/>
              <a:ext cx="248" cy="164"/>
            </a:xfrm>
            <a:prstGeom prst="rect">
              <a:avLst/>
            </a:prstGeom>
            <a:noFill/>
            <a:ln w="12700">
              <a:noFill/>
              <a:miter lim="800000"/>
              <a:headEnd/>
              <a:tailEnd/>
            </a:ln>
          </p:spPr>
        </p:pic>
        <p:pic>
          <p:nvPicPr>
            <p:cNvPr id="1062" name="Picture 433"/>
            <p:cNvPicPr>
              <a:picLocks noChangeArrowheads="1"/>
            </p:cNvPicPr>
            <p:nvPr/>
          </p:nvPicPr>
          <p:blipFill>
            <a:blip r:embed="rId6" cstate="print"/>
            <a:srcRect/>
            <a:stretch>
              <a:fillRect/>
            </a:stretch>
          </p:blipFill>
          <p:spPr bwMode="auto">
            <a:xfrm>
              <a:off x="3095" y="1929"/>
              <a:ext cx="248" cy="165"/>
            </a:xfrm>
            <a:prstGeom prst="rect">
              <a:avLst/>
            </a:prstGeom>
            <a:noFill/>
            <a:ln w="12700">
              <a:noFill/>
              <a:miter lim="800000"/>
              <a:headEnd/>
              <a:tailEnd/>
            </a:ln>
          </p:spPr>
        </p:pic>
        <p:pic>
          <p:nvPicPr>
            <p:cNvPr id="1063" name="Picture 434"/>
            <p:cNvPicPr>
              <a:picLocks noChangeArrowheads="1"/>
            </p:cNvPicPr>
            <p:nvPr/>
          </p:nvPicPr>
          <p:blipFill>
            <a:blip r:embed="rId6" cstate="print"/>
            <a:srcRect/>
            <a:stretch>
              <a:fillRect/>
            </a:stretch>
          </p:blipFill>
          <p:spPr bwMode="auto">
            <a:xfrm>
              <a:off x="3274" y="1674"/>
              <a:ext cx="247" cy="165"/>
            </a:xfrm>
            <a:prstGeom prst="rect">
              <a:avLst/>
            </a:prstGeom>
            <a:noFill/>
            <a:ln w="12700">
              <a:noFill/>
              <a:miter lim="800000"/>
              <a:headEnd/>
              <a:tailEnd/>
            </a:ln>
          </p:spPr>
        </p:pic>
        <p:sp>
          <p:nvSpPr>
            <p:cNvPr id="1064" name="Text Box 435"/>
            <p:cNvSpPr txBox="1">
              <a:spLocks noChangeArrowheads="1"/>
            </p:cNvSpPr>
            <p:nvPr/>
          </p:nvSpPr>
          <p:spPr bwMode="auto">
            <a:xfrm>
              <a:off x="2634" y="851"/>
              <a:ext cx="936" cy="214"/>
            </a:xfrm>
            <a:prstGeom prst="rect">
              <a:avLst/>
            </a:prstGeom>
            <a:noFill/>
            <a:ln w="19050">
              <a:noFill/>
              <a:miter lim="800000"/>
              <a:headEnd/>
              <a:tailEnd/>
            </a:ln>
          </p:spPr>
          <p:txBody>
            <a:bodyPr wrap="none" lIns="91557" tIns="45781" rIns="91557" bIns="45781">
              <a:spAutoFit/>
            </a:bodyPr>
            <a:lstStyle/>
            <a:p>
              <a:pPr algn="l"/>
              <a:r>
                <a:rPr lang="en-US" sz="1600" dirty="0">
                  <a:latin typeface="Arial" charset="0"/>
                </a:rPr>
                <a:t>Backbone</a:t>
              </a:r>
              <a:r>
                <a:rPr lang="en-US" altLang="zh-CN" sz="1600" dirty="0">
                  <a:latin typeface="Arial" charset="0"/>
                  <a:ea typeface="宋体" pitchFamily="2" charset="-122"/>
                </a:rPr>
                <a:t> ISP</a:t>
              </a:r>
              <a:endParaRPr lang="en-US" sz="1600" dirty="0">
                <a:latin typeface="Arial" charset="0"/>
              </a:endParaRPr>
            </a:p>
          </p:txBody>
        </p:sp>
        <p:sp>
          <p:nvSpPr>
            <p:cNvPr id="1065" name="Text Box 436"/>
            <p:cNvSpPr txBox="1">
              <a:spLocks noChangeArrowheads="1"/>
            </p:cNvSpPr>
            <p:nvPr/>
          </p:nvSpPr>
          <p:spPr bwMode="auto">
            <a:xfrm>
              <a:off x="1578" y="868"/>
              <a:ext cx="300" cy="194"/>
            </a:xfrm>
            <a:prstGeom prst="rect">
              <a:avLst/>
            </a:prstGeom>
            <a:noFill/>
            <a:ln w="19050">
              <a:noFill/>
              <a:miter lim="800000"/>
              <a:headEnd/>
              <a:tailEnd/>
            </a:ln>
          </p:spPr>
          <p:txBody>
            <a:bodyPr wrap="none" lIns="91557" tIns="45781" rIns="91557" bIns="45781">
              <a:spAutoFit/>
            </a:bodyPr>
            <a:lstStyle/>
            <a:p>
              <a:r>
                <a:rPr lang="en-US" sz="1400" dirty="0">
                  <a:latin typeface="Arial" charset="0"/>
                </a:rPr>
                <a:t>ISP</a:t>
              </a:r>
            </a:p>
          </p:txBody>
        </p:sp>
        <p:pic>
          <p:nvPicPr>
            <p:cNvPr id="1066" name="Picture 438"/>
            <p:cNvPicPr>
              <a:picLocks noChangeArrowheads="1"/>
            </p:cNvPicPr>
            <p:nvPr/>
          </p:nvPicPr>
          <p:blipFill>
            <a:blip r:embed="rId7" cstate="print"/>
            <a:srcRect/>
            <a:stretch>
              <a:fillRect/>
            </a:stretch>
          </p:blipFill>
          <p:spPr bwMode="auto">
            <a:xfrm>
              <a:off x="2163" y="1491"/>
              <a:ext cx="230" cy="164"/>
            </a:xfrm>
            <a:prstGeom prst="rect">
              <a:avLst/>
            </a:prstGeom>
            <a:noFill/>
            <a:ln w="12700">
              <a:noFill/>
              <a:miter lim="800000"/>
              <a:headEnd/>
              <a:tailEnd/>
            </a:ln>
          </p:spPr>
        </p:pic>
        <p:grpSp>
          <p:nvGrpSpPr>
            <p:cNvPr id="22" name="Group 439"/>
            <p:cNvGrpSpPr>
              <a:grpSpLocks/>
            </p:cNvGrpSpPr>
            <p:nvPr/>
          </p:nvGrpSpPr>
          <p:grpSpPr bwMode="auto">
            <a:xfrm>
              <a:off x="3701" y="1154"/>
              <a:ext cx="1136" cy="1025"/>
              <a:chOff x="1358" y="1894"/>
              <a:chExt cx="2981" cy="1793"/>
            </a:xfrm>
          </p:grpSpPr>
          <p:sp>
            <p:nvSpPr>
              <p:cNvPr id="1099" name="Oval 440"/>
              <p:cNvSpPr>
                <a:spLocks noChangeArrowheads="1"/>
              </p:cNvSpPr>
              <p:nvPr/>
            </p:nvSpPr>
            <p:spPr bwMode="auto">
              <a:xfrm>
                <a:off x="2376" y="1894"/>
                <a:ext cx="1299" cy="742"/>
              </a:xfrm>
              <a:prstGeom prst="ellipse">
                <a:avLst/>
              </a:prstGeom>
              <a:solidFill>
                <a:srgbClr val="B6C7C9"/>
              </a:solidFill>
              <a:ln w="9525">
                <a:noFill/>
                <a:round/>
                <a:headEnd/>
                <a:tailEnd/>
              </a:ln>
            </p:spPr>
            <p:txBody>
              <a:bodyPr/>
              <a:lstStyle/>
              <a:p>
                <a:endParaRPr lang="en-US"/>
              </a:p>
            </p:txBody>
          </p:sp>
          <p:sp>
            <p:nvSpPr>
              <p:cNvPr id="1100" name="Oval 441"/>
              <p:cNvSpPr>
                <a:spLocks noChangeArrowheads="1"/>
              </p:cNvSpPr>
              <p:nvPr/>
            </p:nvSpPr>
            <p:spPr bwMode="auto">
              <a:xfrm>
                <a:off x="1662" y="2088"/>
                <a:ext cx="996" cy="742"/>
              </a:xfrm>
              <a:prstGeom prst="ellipse">
                <a:avLst/>
              </a:prstGeom>
              <a:solidFill>
                <a:srgbClr val="B6C7C9"/>
              </a:solidFill>
              <a:ln w="9525">
                <a:noFill/>
                <a:round/>
                <a:headEnd/>
                <a:tailEnd/>
              </a:ln>
            </p:spPr>
            <p:txBody>
              <a:bodyPr/>
              <a:lstStyle/>
              <a:p>
                <a:endParaRPr lang="en-US"/>
              </a:p>
            </p:txBody>
          </p:sp>
          <p:sp>
            <p:nvSpPr>
              <p:cNvPr id="1101" name="Oval 442"/>
              <p:cNvSpPr>
                <a:spLocks noChangeArrowheads="1"/>
              </p:cNvSpPr>
              <p:nvPr/>
            </p:nvSpPr>
            <p:spPr bwMode="auto">
              <a:xfrm>
                <a:off x="1358" y="2535"/>
                <a:ext cx="672" cy="605"/>
              </a:xfrm>
              <a:prstGeom prst="ellipse">
                <a:avLst/>
              </a:prstGeom>
              <a:solidFill>
                <a:srgbClr val="B6C7C9"/>
              </a:solidFill>
              <a:ln w="9525">
                <a:noFill/>
                <a:round/>
                <a:headEnd/>
                <a:tailEnd/>
              </a:ln>
            </p:spPr>
            <p:txBody>
              <a:bodyPr/>
              <a:lstStyle/>
              <a:p>
                <a:endParaRPr lang="en-US"/>
              </a:p>
            </p:txBody>
          </p:sp>
          <p:sp>
            <p:nvSpPr>
              <p:cNvPr id="1102" name="Oval 443"/>
              <p:cNvSpPr>
                <a:spLocks noChangeArrowheads="1"/>
              </p:cNvSpPr>
              <p:nvPr/>
            </p:nvSpPr>
            <p:spPr bwMode="auto">
              <a:xfrm>
                <a:off x="1561" y="2801"/>
                <a:ext cx="1010" cy="656"/>
              </a:xfrm>
              <a:prstGeom prst="ellipse">
                <a:avLst/>
              </a:prstGeom>
              <a:solidFill>
                <a:srgbClr val="B6C7C9"/>
              </a:solidFill>
              <a:ln w="9525">
                <a:noFill/>
                <a:round/>
                <a:headEnd/>
                <a:tailEnd/>
              </a:ln>
            </p:spPr>
            <p:txBody>
              <a:bodyPr/>
              <a:lstStyle/>
              <a:p>
                <a:endParaRPr lang="en-US"/>
              </a:p>
            </p:txBody>
          </p:sp>
          <p:sp>
            <p:nvSpPr>
              <p:cNvPr id="1103" name="Oval 444"/>
              <p:cNvSpPr>
                <a:spLocks noChangeArrowheads="1"/>
              </p:cNvSpPr>
              <p:nvPr/>
            </p:nvSpPr>
            <p:spPr bwMode="auto">
              <a:xfrm>
                <a:off x="2275" y="2909"/>
                <a:ext cx="1509" cy="778"/>
              </a:xfrm>
              <a:prstGeom prst="ellipse">
                <a:avLst/>
              </a:prstGeom>
              <a:solidFill>
                <a:srgbClr val="B6C7C9"/>
              </a:solidFill>
              <a:ln w="9525">
                <a:noFill/>
                <a:round/>
                <a:headEnd/>
                <a:tailEnd/>
              </a:ln>
            </p:spPr>
            <p:txBody>
              <a:bodyPr/>
              <a:lstStyle/>
              <a:p>
                <a:endParaRPr lang="en-US"/>
              </a:p>
            </p:txBody>
          </p:sp>
          <p:sp>
            <p:nvSpPr>
              <p:cNvPr id="1104" name="Oval 445"/>
              <p:cNvSpPr>
                <a:spLocks noChangeArrowheads="1"/>
              </p:cNvSpPr>
              <p:nvPr/>
            </p:nvSpPr>
            <p:spPr bwMode="auto">
              <a:xfrm>
                <a:off x="3235" y="2110"/>
                <a:ext cx="967" cy="583"/>
              </a:xfrm>
              <a:prstGeom prst="ellipse">
                <a:avLst/>
              </a:prstGeom>
              <a:solidFill>
                <a:srgbClr val="B6C7C9"/>
              </a:solidFill>
              <a:ln w="9525">
                <a:noFill/>
                <a:round/>
                <a:headEnd/>
                <a:tailEnd/>
              </a:ln>
            </p:spPr>
            <p:txBody>
              <a:bodyPr/>
              <a:lstStyle/>
              <a:p>
                <a:endParaRPr lang="en-US"/>
              </a:p>
            </p:txBody>
          </p:sp>
          <p:sp>
            <p:nvSpPr>
              <p:cNvPr id="1105" name="Oval 446"/>
              <p:cNvSpPr>
                <a:spLocks noChangeArrowheads="1"/>
              </p:cNvSpPr>
              <p:nvPr/>
            </p:nvSpPr>
            <p:spPr bwMode="auto">
              <a:xfrm>
                <a:off x="3379" y="2484"/>
                <a:ext cx="960" cy="584"/>
              </a:xfrm>
              <a:prstGeom prst="ellipse">
                <a:avLst/>
              </a:prstGeom>
              <a:solidFill>
                <a:srgbClr val="B6C7C9"/>
              </a:solidFill>
              <a:ln w="9525">
                <a:noFill/>
                <a:round/>
                <a:headEnd/>
                <a:tailEnd/>
              </a:ln>
            </p:spPr>
            <p:txBody>
              <a:bodyPr/>
              <a:lstStyle/>
              <a:p>
                <a:endParaRPr lang="en-US"/>
              </a:p>
            </p:txBody>
          </p:sp>
          <p:sp>
            <p:nvSpPr>
              <p:cNvPr id="1106" name="Oval 447"/>
              <p:cNvSpPr>
                <a:spLocks noChangeArrowheads="1"/>
              </p:cNvSpPr>
              <p:nvPr/>
            </p:nvSpPr>
            <p:spPr bwMode="auto">
              <a:xfrm>
                <a:off x="3293" y="2607"/>
                <a:ext cx="953" cy="958"/>
              </a:xfrm>
              <a:prstGeom prst="ellipse">
                <a:avLst/>
              </a:prstGeom>
              <a:solidFill>
                <a:srgbClr val="B6C7C9"/>
              </a:solidFill>
              <a:ln w="9525">
                <a:noFill/>
                <a:round/>
                <a:headEnd/>
                <a:tailEnd/>
              </a:ln>
            </p:spPr>
            <p:txBody>
              <a:bodyPr/>
              <a:lstStyle/>
              <a:p>
                <a:endParaRPr lang="en-US"/>
              </a:p>
            </p:txBody>
          </p:sp>
          <p:sp>
            <p:nvSpPr>
              <p:cNvPr id="1107" name="Oval 448"/>
              <p:cNvSpPr>
                <a:spLocks noChangeArrowheads="1"/>
              </p:cNvSpPr>
              <p:nvPr/>
            </p:nvSpPr>
            <p:spPr bwMode="auto">
              <a:xfrm>
                <a:off x="1900" y="2319"/>
                <a:ext cx="1934" cy="958"/>
              </a:xfrm>
              <a:prstGeom prst="ellipse">
                <a:avLst/>
              </a:prstGeom>
              <a:solidFill>
                <a:srgbClr val="B6C7C9"/>
              </a:solidFill>
              <a:ln w="9525">
                <a:noFill/>
                <a:round/>
                <a:headEnd/>
                <a:tailEnd/>
              </a:ln>
            </p:spPr>
            <p:txBody>
              <a:bodyPr/>
              <a:lstStyle/>
              <a:p>
                <a:endParaRPr lang="en-US"/>
              </a:p>
            </p:txBody>
          </p:sp>
        </p:grpSp>
        <p:grpSp>
          <p:nvGrpSpPr>
            <p:cNvPr id="23" name="Group 449"/>
            <p:cNvGrpSpPr>
              <a:grpSpLocks/>
            </p:cNvGrpSpPr>
            <p:nvPr/>
          </p:nvGrpSpPr>
          <p:grpSpPr bwMode="auto">
            <a:xfrm>
              <a:off x="3701" y="1154"/>
              <a:ext cx="1136" cy="1043"/>
              <a:chOff x="1358" y="1886"/>
              <a:chExt cx="2989" cy="1810"/>
            </a:xfrm>
          </p:grpSpPr>
          <p:sp>
            <p:nvSpPr>
              <p:cNvPr id="1083" name="Arc 450"/>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close/>
                  </a:path>
                </a:pathLst>
              </a:custGeom>
              <a:solidFill>
                <a:srgbClr val="B6C7C9"/>
              </a:solidFill>
              <a:ln w="9525">
                <a:noFill/>
                <a:round/>
                <a:headEnd/>
                <a:tailEnd/>
              </a:ln>
            </p:spPr>
            <p:txBody>
              <a:bodyPr/>
              <a:lstStyle/>
              <a:p>
                <a:endParaRPr lang="en-US"/>
              </a:p>
            </p:txBody>
          </p:sp>
          <p:sp>
            <p:nvSpPr>
              <p:cNvPr id="1084" name="Arc 451"/>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close/>
                  </a:path>
                </a:pathLst>
              </a:custGeom>
              <a:solidFill>
                <a:srgbClr val="B6C7C9"/>
              </a:solidFill>
              <a:ln w="22225">
                <a:solidFill>
                  <a:srgbClr val="6C8F93"/>
                </a:solidFill>
                <a:round/>
                <a:headEnd/>
                <a:tailEnd/>
              </a:ln>
            </p:spPr>
            <p:txBody>
              <a:bodyPr/>
              <a:lstStyle/>
              <a:p>
                <a:endParaRPr lang="en-US"/>
              </a:p>
            </p:txBody>
          </p:sp>
          <p:sp>
            <p:nvSpPr>
              <p:cNvPr id="1085" name="Arc 452"/>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close/>
                  </a:path>
                </a:pathLst>
              </a:custGeom>
              <a:solidFill>
                <a:srgbClr val="B6C7C9"/>
              </a:solidFill>
              <a:ln w="9525">
                <a:noFill/>
                <a:round/>
                <a:headEnd/>
                <a:tailEnd/>
              </a:ln>
            </p:spPr>
            <p:txBody>
              <a:bodyPr/>
              <a:lstStyle/>
              <a:p>
                <a:endParaRPr lang="en-US"/>
              </a:p>
            </p:txBody>
          </p:sp>
          <p:sp>
            <p:nvSpPr>
              <p:cNvPr id="1086" name="Arc 453"/>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close/>
                  </a:path>
                </a:pathLst>
              </a:custGeom>
              <a:solidFill>
                <a:srgbClr val="B6C7C9"/>
              </a:solidFill>
              <a:ln w="22225">
                <a:solidFill>
                  <a:srgbClr val="6C8F93"/>
                </a:solidFill>
                <a:round/>
                <a:headEnd/>
                <a:tailEnd/>
              </a:ln>
            </p:spPr>
            <p:txBody>
              <a:bodyPr/>
              <a:lstStyle/>
              <a:p>
                <a:endParaRPr lang="en-US"/>
              </a:p>
            </p:txBody>
          </p:sp>
          <p:sp>
            <p:nvSpPr>
              <p:cNvPr id="1087" name="Arc 454"/>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close/>
                  </a:path>
                </a:pathLst>
              </a:custGeom>
              <a:solidFill>
                <a:srgbClr val="B6C7C9"/>
              </a:solidFill>
              <a:ln w="9525">
                <a:noFill/>
                <a:round/>
                <a:headEnd/>
                <a:tailEnd/>
              </a:ln>
            </p:spPr>
            <p:txBody>
              <a:bodyPr/>
              <a:lstStyle/>
              <a:p>
                <a:endParaRPr lang="en-US"/>
              </a:p>
            </p:txBody>
          </p:sp>
          <p:sp>
            <p:nvSpPr>
              <p:cNvPr id="1088" name="Arc 455"/>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close/>
                  </a:path>
                </a:pathLst>
              </a:custGeom>
              <a:solidFill>
                <a:srgbClr val="B6C7C9"/>
              </a:solidFill>
              <a:ln w="22225">
                <a:solidFill>
                  <a:srgbClr val="6C8F93"/>
                </a:solidFill>
                <a:round/>
                <a:headEnd/>
                <a:tailEnd/>
              </a:ln>
            </p:spPr>
            <p:txBody>
              <a:bodyPr/>
              <a:lstStyle/>
              <a:p>
                <a:endParaRPr lang="en-US"/>
              </a:p>
            </p:txBody>
          </p:sp>
          <p:sp>
            <p:nvSpPr>
              <p:cNvPr id="1089" name="Arc 456"/>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close/>
                  </a:path>
                </a:pathLst>
              </a:custGeom>
              <a:solidFill>
                <a:srgbClr val="B6C7C9"/>
              </a:solidFill>
              <a:ln w="9525">
                <a:noFill/>
                <a:round/>
                <a:headEnd/>
                <a:tailEnd/>
              </a:ln>
            </p:spPr>
            <p:txBody>
              <a:bodyPr/>
              <a:lstStyle/>
              <a:p>
                <a:endParaRPr lang="en-US"/>
              </a:p>
            </p:txBody>
          </p:sp>
          <p:sp>
            <p:nvSpPr>
              <p:cNvPr id="1090" name="Arc 457"/>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close/>
                  </a:path>
                </a:pathLst>
              </a:custGeom>
              <a:solidFill>
                <a:srgbClr val="B6C7C9"/>
              </a:solidFill>
              <a:ln w="22225">
                <a:solidFill>
                  <a:srgbClr val="6C8F93"/>
                </a:solidFill>
                <a:round/>
                <a:headEnd/>
                <a:tailEnd/>
              </a:ln>
            </p:spPr>
            <p:txBody>
              <a:bodyPr/>
              <a:lstStyle/>
              <a:p>
                <a:endParaRPr lang="en-US"/>
              </a:p>
            </p:txBody>
          </p:sp>
          <p:sp>
            <p:nvSpPr>
              <p:cNvPr id="1091" name="Arc 458"/>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close/>
                  </a:path>
                </a:pathLst>
              </a:custGeom>
              <a:solidFill>
                <a:srgbClr val="B6C7C9"/>
              </a:solidFill>
              <a:ln w="9525">
                <a:noFill/>
                <a:round/>
                <a:headEnd/>
                <a:tailEnd/>
              </a:ln>
            </p:spPr>
            <p:txBody>
              <a:bodyPr/>
              <a:lstStyle/>
              <a:p>
                <a:endParaRPr lang="en-US"/>
              </a:p>
            </p:txBody>
          </p:sp>
          <p:sp>
            <p:nvSpPr>
              <p:cNvPr id="1092" name="Arc 459"/>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close/>
                  </a:path>
                </a:pathLst>
              </a:custGeom>
              <a:solidFill>
                <a:srgbClr val="B6C7C9"/>
              </a:solidFill>
              <a:ln w="22225">
                <a:solidFill>
                  <a:srgbClr val="6C8F93"/>
                </a:solidFill>
                <a:round/>
                <a:headEnd/>
                <a:tailEnd/>
              </a:ln>
            </p:spPr>
            <p:txBody>
              <a:bodyPr/>
              <a:lstStyle/>
              <a:p>
                <a:endParaRPr lang="en-US"/>
              </a:p>
            </p:txBody>
          </p:sp>
          <p:sp>
            <p:nvSpPr>
              <p:cNvPr id="1093" name="Arc 460"/>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close/>
                  </a:path>
                </a:pathLst>
              </a:custGeom>
              <a:solidFill>
                <a:srgbClr val="B6C7C9"/>
              </a:solidFill>
              <a:ln w="9525">
                <a:noFill/>
                <a:round/>
                <a:headEnd/>
                <a:tailEnd/>
              </a:ln>
            </p:spPr>
            <p:txBody>
              <a:bodyPr/>
              <a:lstStyle/>
              <a:p>
                <a:endParaRPr lang="en-US"/>
              </a:p>
            </p:txBody>
          </p:sp>
          <p:sp>
            <p:nvSpPr>
              <p:cNvPr id="1094" name="Arc 461"/>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close/>
                  </a:path>
                </a:pathLst>
              </a:custGeom>
              <a:solidFill>
                <a:srgbClr val="B6C7C9"/>
              </a:solidFill>
              <a:ln w="22225">
                <a:solidFill>
                  <a:srgbClr val="6C8F93"/>
                </a:solidFill>
                <a:round/>
                <a:headEnd/>
                <a:tailEnd/>
              </a:ln>
            </p:spPr>
            <p:txBody>
              <a:bodyPr/>
              <a:lstStyle/>
              <a:p>
                <a:endParaRPr lang="en-US"/>
              </a:p>
            </p:txBody>
          </p:sp>
          <p:sp>
            <p:nvSpPr>
              <p:cNvPr id="1095" name="Arc 462"/>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close/>
                  </a:path>
                </a:pathLst>
              </a:custGeom>
              <a:solidFill>
                <a:srgbClr val="B6C7C9"/>
              </a:solidFill>
              <a:ln w="9525">
                <a:noFill/>
                <a:round/>
                <a:headEnd/>
                <a:tailEnd/>
              </a:ln>
            </p:spPr>
            <p:txBody>
              <a:bodyPr/>
              <a:lstStyle/>
              <a:p>
                <a:endParaRPr lang="en-US"/>
              </a:p>
            </p:txBody>
          </p:sp>
          <p:sp>
            <p:nvSpPr>
              <p:cNvPr id="1096" name="Arc 463"/>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close/>
                  </a:path>
                </a:pathLst>
              </a:custGeom>
              <a:solidFill>
                <a:srgbClr val="B6C7C9"/>
              </a:solidFill>
              <a:ln w="22225">
                <a:solidFill>
                  <a:srgbClr val="6C8F93"/>
                </a:solidFill>
                <a:round/>
                <a:headEnd/>
                <a:tailEnd/>
              </a:ln>
            </p:spPr>
            <p:txBody>
              <a:bodyPr/>
              <a:lstStyle/>
              <a:p>
                <a:endParaRPr lang="en-US"/>
              </a:p>
            </p:txBody>
          </p:sp>
          <p:sp>
            <p:nvSpPr>
              <p:cNvPr id="1097" name="Arc 464"/>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close/>
                  </a:path>
                </a:pathLst>
              </a:custGeom>
              <a:solidFill>
                <a:srgbClr val="B6C7C9"/>
              </a:solidFill>
              <a:ln w="9525">
                <a:noFill/>
                <a:round/>
                <a:headEnd/>
                <a:tailEnd/>
              </a:ln>
            </p:spPr>
            <p:txBody>
              <a:bodyPr/>
              <a:lstStyle/>
              <a:p>
                <a:endParaRPr lang="en-US"/>
              </a:p>
            </p:txBody>
          </p:sp>
          <p:sp>
            <p:nvSpPr>
              <p:cNvPr id="1098" name="Arc 465"/>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close/>
                  </a:path>
                </a:pathLst>
              </a:custGeom>
              <a:solidFill>
                <a:srgbClr val="B6C7C9"/>
              </a:solidFill>
              <a:ln w="22225">
                <a:solidFill>
                  <a:srgbClr val="6C8F93"/>
                </a:solidFill>
                <a:round/>
                <a:headEnd/>
                <a:tailEnd/>
              </a:ln>
            </p:spPr>
            <p:txBody>
              <a:bodyPr/>
              <a:lstStyle/>
              <a:p>
                <a:endParaRPr lang="en-US"/>
              </a:p>
            </p:txBody>
          </p:sp>
        </p:grpSp>
        <p:sp>
          <p:nvSpPr>
            <p:cNvPr id="67026" name="Line 466"/>
            <p:cNvSpPr>
              <a:spLocks noChangeShapeType="1"/>
            </p:cNvSpPr>
            <p:nvPr/>
          </p:nvSpPr>
          <p:spPr bwMode="auto">
            <a:xfrm flipH="1">
              <a:off x="4104" y="1502"/>
              <a:ext cx="383" cy="140"/>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27" name="Line 467"/>
            <p:cNvSpPr>
              <a:spLocks noChangeShapeType="1"/>
            </p:cNvSpPr>
            <p:nvPr/>
          </p:nvSpPr>
          <p:spPr bwMode="auto">
            <a:xfrm flipH="1" flipV="1">
              <a:off x="4075" y="1676"/>
              <a:ext cx="265" cy="278"/>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28" name="Line 468"/>
            <p:cNvSpPr>
              <a:spLocks noChangeShapeType="1"/>
            </p:cNvSpPr>
            <p:nvPr/>
          </p:nvSpPr>
          <p:spPr bwMode="auto">
            <a:xfrm flipH="1" flipV="1">
              <a:off x="4517" y="1502"/>
              <a:ext cx="265" cy="487"/>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29" name="Line 469"/>
            <p:cNvSpPr>
              <a:spLocks noChangeShapeType="1"/>
            </p:cNvSpPr>
            <p:nvPr/>
          </p:nvSpPr>
          <p:spPr bwMode="auto">
            <a:xfrm flipH="1" flipV="1">
              <a:off x="4340" y="1920"/>
              <a:ext cx="442" cy="69"/>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30" name="Line 470"/>
            <p:cNvSpPr>
              <a:spLocks noChangeShapeType="1"/>
            </p:cNvSpPr>
            <p:nvPr/>
          </p:nvSpPr>
          <p:spPr bwMode="auto">
            <a:xfrm flipV="1">
              <a:off x="3690" y="1676"/>
              <a:ext cx="385" cy="104"/>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74" name="Picture 471"/>
            <p:cNvPicPr>
              <a:picLocks noChangeArrowheads="1"/>
            </p:cNvPicPr>
            <p:nvPr/>
          </p:nvPicPr>
          <p:blipFill>
            <a:blip r:embed="rId6" cstate="print"/>
            <a:srcRect/>
            <a:stretch>
              <a:fillRect/>
            </a:stretch>
          </p:blipFill>
          <p:spPr bwMode="auto">
            <a:xfrm>
              <a:off x="3958" y="1592"/>
              <a:ext cx="230" cy="165"/>
            </a:xfrm>
            <a:prstGeom prst="rect">
              <a:avLst/>
            </a:prstGeom>
            <a:noFill/>
            <a:ln w="12700">
              <a:noFill/>
              <a:miter lim="800000"/>
              <a:headEnd/>
              <a:tailEnd/>
            </a:ln>
          </p:spPr>
        </p:pic>
        <p:pic>
          <p:nvPicPr>
            <p:cNvPr id="1075" name="Picture 472"/>
            <p:cNvPicPr>
              <a:picLocks noChangeArrowheads="1"/>
            </p:cNvPicPr>
            <p:nvPr/>
          </p:nvPicPr>
          <p:blipFill>
            <a:blip r:embed="rId6" cstate="print"/>
            <a:srcRect/>
            <a:stretch>
              <a:fillRect/>
            </a:stretch>
          </p:blipFill>
          <p:spPr bwMode="auto">
            <a:xfrm>
              <a:off x="4222" y="1892"/>
              <a:ext cx="231" cy="166"/>
            </a:xfrm>
            <a:prstGeom prst="rect">
              <a:avLst/>
            </a:prstGeom>
            <a:noFill/>
            <a:ln w="12700">
              <a:noFill/>
              <a:miter lim="800000"/>
              <a:headEnd/>
              <a:tailEnd/>
            </a:ln>
          </p:spPr>
        </p:pic>
        <p:sp>
          <p:nvSpPr>
            <p:cNvPr id="1076" name="Text Box 473"/>
            <p:cNvSpPr txBox="1">
              <a:spLocks noChangeArrowheads="1"/>
            </p:cNvSpPr>
            <p:nvPr/>
          </p:nvSpPr>
          <p:spPr bwMode="auto">
            <a:xfrm>
              <a:off x="4234" y="830"/>
              <a:ext cx="300" cy="194"/>
            </a:xfrm>
            <a:prstGeom prst="rect">
              <a:avLst/>
            </a:prstGeom>
            <a:noFill/>
            <a:ln w="19050">
              <a:noFill/>
              <a:miter lim="800000"/>
              <a:headEnd/>
              <a:tailEnd/>
            </a:ln>
          </p:spPr>
          <p:txBody>
            <a:bodyPr wrap="none" lIns="91557" tIns="45781" rIns="91557" bIns="45781">
              <a:spAutoFit/>
            </a:bodyPr>
            <a:lstStyle/>
            <a:p>
              <a:r>
                <a:rPr lang="en-US" altLang="zh-CN" sz="1400" dirty="0">
                  <a:latin typeface="Arial" charset="0"/>
                  <a:ea typeface="宋体" pitchFamily="2" charset="-122"/>
                </a:rPr>
                <a:t>ISP</a:t>
              </a:r>
              <a:endParaRPr lang="en-US" sz="1400" dirty="0">
                <a:latin typeface="Arial" charset="0"/>
              </a:endParaRPr>
            </a:p>
          </p:txBody>
        </p:sp>
        <p:pic>
          <p:nvPicPr>
            <p:cNvPr id="1077" name="Picture 474"/>
            <p:cNvPicPr>
              <a:picLocks noChangeArrowheads="1"/>
            </p:cNvPicPr>
            <p:nvPr/>
          </p:nvPicPr>
          <p:blipFill>
            <a:blip r:embed="rId8" cstate="print"/>
            <a:srcRect/>
            <a:stretch>
              <a:fillRect/>
            </a:stretch>
          </p:blipFill>
          <p:spPr bwMode="auto">
            <a:xfrm>
              <a:off x="3557" y="1731"/>
              <a:ext cx="230" cy="166"/>
            </a:xfrm>
            <a:prstGeom prst="rect">
              <a:avLst/>
            </a:prstGeom>
            <a:noFill/>
            <a:ln w="12700">
              <a:noFill/>
              <a:miter lim="800000"/>
              <a:headEnd/>
              <a:tailEnd/>
            </a:ln>
          </p:spPr>
        </p:pic>
        <p:pic>
          <p:nvPicPr>
            <p:cNvPr id="1078" name="Picture 475"/>
            <p:cNvPicPr>
              <a:picLocks noChangeArrowheads="1"/>
            </p:cNvPicPr>
            <p:nvPr/>
          </p:nvPicPr>
          <p:blipFill>
            <a:blip r:embed="rId9" cstate="print"/>
            <a:srcRect/>
            <a:stretch>
              <a:fillRect/>
            </a:stretch>
          </p:blipFill>
          <p:spPr bwMode="auto">
            <a:xfrm>
              <a:off x="4647" y="1892"/>
              <a:ext cx="231" cy="166"/>
            </a:xfrm>
            <a:prstGeom prst="rect">
              <a:avLst/>
            </a:prstGeom>
            <a:noFill/>
            <a:ln w="12700">
              <a:noFill/>
              <a:miter lim="800000"/>
              <a:headEnd/>
              <a:tailEnd/>
            </a:ln>
          </p:spPr>
        </p:pic>
        <p:sp>
          <p:nvSpPr>
            <p:cNvPr id="67036" name="Line 476"/>
            <p:cNvSpPr>
              <a:spLocks noChangeShapeType="1"/>
            </p:cNvSpPr>
            <p:nvPr/>
          </p:nvSpPr>
          <p:spPr bwMode="auto">
            <a:xfrm flipH="1">
              <a:off x="4464" y="1301"/>
              <a:ext cx="289" cy="193"/>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80" name="Picture 477"/>
            <p:cNvPicPr>
              <a:picLocks noChangeArrowheads="1"/>
            </p:cNvPicPr>
            <p:nvPr/>
          </p:nvPicPr>
          <p:blipFill>
            <a:blip r:embed="rId10" cstate="print"/>
            <a:srcRect/>
            <a:stretch>
              <a:fillRect/>
            </a:stretch>
          </p:blipFill>
          <p:spPr bwMode="auto">
            <a:xfrm>
              <a:off x="4620" y="1246"/>
              <a:ext cx="231" cy="165"/>
            </a:xfrm>
            <a:prstGeom prst="rect">
              <a:avLst/>
            </a:prstGeom>
            <a:noFill/>
            <a:ln w="12700">
              <a:noFill/>
              <a:miter lim="800000"/>
              <a:headEnd/>
              <a:tailEnd/>
            </a:ln>
          </p:spPr>
        </p:pic>
        <p:pic>
          <p:nvPicPr>
            <p:cNvPr id="1081" name="Picture 478"/>
            <p:cNvPicPr>
              <a:picLocks noChangeArrowheads="1"/>
            </p:cNvPicPr>
            <p:nvPr/>
          </p:nvPicPr>
          <p:blipFill>
            <a:blip r:embed="rId6" cstate="print"/>
            <a:srcRect/>
            <a:stretch>
              <a:fillRect/>
            </a:stretch>
          </p:blipFill>
          <p:spPr bwMode="auto">
            <a:xfrm>
              <a:off x="4375" y="1441"/>
              <a:ext cx="230" cy="166"/>
            </a:xfrm>
            <a:prstGeom prst="rect">
              <a:avLst/>
            </a:prstGeom>
            <a:noFill/>
            <a:ln w="12700">
              <a:noFill/>
              <a:miter lim="800000"/>
              <a:headEnd/>
              <a:tailEnd/>
            </a:ln>
          </p:spPr>
        </p:pic>
        <p:pic>
          <p:nvPicPr>
            <p:cNvPr id="1082" name="Picture 437"/>
            <p:cNvPicPr>
              <a:picLocks noChangeArrowheads="1"/>
            </p:cNvPicPr>
            <p:nvPr/>
          </p:nvPicPr>
          <p:blipFill>
            <a:blip r:embed="rId11" cstate="print"/>
            <a:srcRect/>
            <a:stretch>
              <a:fillRect/>
            </a:stretch>
          </p:blipFill>
          <p:spPr bwMode="auto">
            <a:xfrm>
              <a:off x="964" y="1732"/>
              <a:ext cx="231" cy="165"/>
            </a:xfrm>
            <a:prstGeom prst="rect">
              <a:avLst/>
            </a:prstGeom>
            <a:noFill/>
            <a:ln w="12700">
              <a:noFill/>
              <a:miter lim="800000"/>
              <a:headEnd/>
              <a:tailEnd/>
            </a:ln>
          </p:spPr>
        </p:pic>
        <p:graphicFrame>
          <p:nvGraphicFramePr>
            <p:cNvPr id="1027" name="Object 498"/>
            <p:cNvGraphicFramePr>
              <a:graphicFrameLocks noChangeAspect="1"/>
            </p:cNvGraphicFramePr>
            <p:nvPr/>
          </p:nvGraphicFramePr>
          <p:xfrm>
            <a:off x="0" y="1876"/>
            <a:ext cx="1401" cy="987"/>
          </p:xfrm>
          <a:graphic>
            <a:graphicData uri="http://schemas.openxmlformats.org/presentationml/2006/ole">
              <mc:AlternateContent xmlns:mc="http://schemas.openxmlformats.org/markup-compatibility/2006">
                <mc:Choice xmlns:v="urn:schemas-microsoft-com:vml" Requires="v">
                  <p:oleObj name="Photo Editor Photo" r:id="rId12" imgW="5668166" imgH="3990476" progId="MSPhotoEd.3">
                    <p:embed/>
                  </p:oleObj>
                </mc:Choice>
                <mc:Fallback>
                  <p:oleObj name="Photo Editor Photo" r:id="rId12" imgW="5668166" imgH="3990476" progId="MSPhotoEd.3">
                    <p:embed/>
                    <p:pic>
                      <p:nvPicPr>
                        <p:cNvPr id="0" name="Object 4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876"/>
                          <a:ext cx="1401" cy="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0" name="Rectangle 479"/>
          <p:cNvSpPr>
            <a:spLocks noGrp="1" noChangeArrowheads="1"/>
          </p:cNvSpPr>
          <p:nvPr>
            <p:ph type="title"/>
          </p:nvPr>
        </p:nvSpPr>
        <p:spPr>
          <a:xfrm>
            <a:off x="386813" y="386635"/>
            <a:ext cx="7772718" cy="727316"/>
          </a:xfrm>
        </p:spPr>
        <p:txBody>
          <a:bodyPr anchor="t"/>
          <a:lstStyle/>
          <a:p>
            <a:r>
              <a:rPr lang="en-US" sz="3600" dirty="0"/>
              <a:t>Internet Physical Infrastructure</a:t>
            </a:r>
          </a:p>
        </p:txBody>
      </p:sp>
      <p:sp>
        <p:nvSpPr>
          <p:cNvPr id="1031" name="Rectangle 492"/>
          <p:cNvSpPr>
            <a:spLocks noGrp="1" noChangeArrowheads="1"/>
          </p:cNvSpPr>
          <p:nvPr>
            <p:ph type="body" idx="1"/>
          </p:nvPr>
        </p:nvSpPr>
        <p:spPr>
          <a:xfrm>
            <a:off x="767284" y="1299344"/>
            <a:ext cx="2358924" cy="1521183"/>
          </a:xfrm>
        </p:spPr>
        <p:txBody>
          <a:bodyPr/>
          <a:lstStyle/>
          <a:p>
            <a:pPr>
              <a:lnSpc>
                <a:spcPct val="90000"/>
              </a:lnSpc>
              <a:buFont typeface="ZapfDingbats" pitchFamily="82" charset="2"/>
              <a:buNone/>
            </a:pPr>
            <a:r>
              <a:rPr lang="en-US" sz="2000" dirty="0"/>
              <a:t>Residential </a:t>
            </a:r>
            <a:r>
              <a:rPr lang="en-US" altLang="zh-CN" sz="2000" dirty="0">
                <a:ea typeface="宋体" pitchFamily="2" charset="-122"/>
              </a:rPr>
              <a:t>a</a:t>
            </a:r>
            <a:r>
              <a:rPr lang="en-US" sz="2000" dirty="0"/>
              <a:t>ccess</a:t>
            </a:r>
          </a:p>
          <a:p>
            <a:pPr lvl="1">
              <a:lnSpc>
                <a:spcPct val="90000"/>
              </a:lnSpc>
            </a:pPr>
            <a:r>
              <a:rPr lang="en-US" sz="1600" dirty="0"/>
              <a:t>Cable</a:t>
            </a:r>
          </a:p>
          <a:p>
            <a:pPr lvl="1">
              <a:lnSpc>
                <a:spcPct val="90000"/>
              </a:lnSpc>
            </a:pPr>
            <a:r>
              <a:rPr lang="en-US" sz="1600" dirty="0"/>
              <a:t>Fiber</a:t>
            </a:r>
          </a:p>
          <a:p>
            <a:pPr lvl="1">
              <a:lnSpc>
                <a:spcPct val="90000"/>
              </a:lnSpc>
            </a:pPr>
            <a:r>
              <a:rPr lang="en-US" sz="1600" dirty="0"/>
              <a:t>DSL</a:t>
            </a:r>
            <a:endParaRPr lang="en-US" altLang="zh-CN" sz="1600" dirty="0">
              <a:ea typeface="宋体" pitchFamily="2" charset="-122"/>
            </a:endParaRPr>
          </a:p>
          <a:p>
            <a:pPr lvl="1">
              <a:lnSpc>
                <a:spcPct val="90000"/>
              </a:lnSpc>
            </a:pPr>
            <a:r>
              <a:rPr lang="en-US" altLang="zh-CN" sz="1600" dirty="0">
                <a:ea typeface="宋体" pitchFamily="2" charset="-122"/>
              </a:rPr>
              <a:t>Wireless</a:t>
            </a:r>
            <a:endParaRPr lang="en-US" sz="1600" dirty="0"/>
          </a:p>
        </p:txBody>
      </p:sp>
      <p:sp>
        <p:nvSpPr>
          <p:cNvPr id="1032" name="Rectangle 495"/>
          <p:cNvSpPr>
            <a:spLocks noChangeArrowheads="1"/>
          </p:cNvSpPr>
          <p:nvPr/>
        </p:nvSpPr>
        <p:spPr bwMode="auto">
          <a:xfrm>
            <a:off x="386813" y="5406538"/>
            <a:ext cx="2206735" cy="988769"/>
          </a:xfrm>
          <a:prstGeom prst="rect">
            <a:avLst/>
          </a:prstGeom>
          <a:noFill/>
          <a:ln w="9525">
            <a:noFill/>
            <a:miter lim="800000"/>
            <a:headEnd/>
            <a:tailEnd/>
          </a:ln>
        </p:spPr>
        <p:txBody>
          <a:bodyPr lIns="91402" tIns="45704" rIns="91402" bIns="45704"/>
          <a:lstStyle/>
          <a:p>
            <a:pPr marL="340767" indent="-340767">
              <a:lnSpc>
                <a:spcPct val="80000"/>
              </a:lnSpc>
              <a:spcBef>
                <a:spcPct val="20000"/>
              </a:spcBef>
              <a:buClr>
                <a:schemeClr val="accent2"/>
              </a:buClr>
              <a:buSzPct val="85000"/>
            </a:pPr>
            <a:r>
              <a:rPr lang="en-US" dirty="0">
                <a:latin typeface="Comic Sans MS" pitchFamily="66" charset="0"/>
              </a:rPr>
              <a:t>Campus access, e.g.,</a:t>
            </a:r>
          </a:p>
          <a:p>
            <a:pPr marL="741761" lvl="1" indent="-285293">
              <a:lnSpc>
                <a:spcPct val="80000"/>
              </a:lnSpc>
              <a:spcBef>
                <a:spcPct val="20000"/>
              </a:spcBef>
              <a:buClr>
                <a:schemeClr val="accent2"/>
              </a:buClr>
              <a:buSzPct val="75000"/>
              <a:buFont typeface="ZapfDingbats" pitchFamily="82" charset="2"/>
              <a:buChar char="m"/>
            </a:pPr>
            <a:r>
              <a:rPr lang="en-US" sz="1600" dirty="0">
                <a:latin typeface="Comic Sans MS" pitchFamily="66" charset="0"/>
              </a:rPr>
              <a:t>Ethernet</a:t>
            </a:r>
          </a:p>
          <a:p>
            <a:pPr marL="741761" lvl="1" indent="-285293">
              <a:lnSpc>
                <a:spcPct val="80000"/>
              </a:lnSpc>
              <a:spcBef>
                <a:spcPct val="20000"/>
              </a:spcBef>
              <a:buClr>
                <a:schemeClr val="accent2"/>
              </a:buClr>
              <a:buSzPct val="75000"/>
              <a:buFont typeface="ZapfDingbats" pitchFamily="82" charset="2"/>
              <a:buChar char="m"/>
            </a:pPr>
            <a:r>
              <a:rPr lang="en-US" sz="1600" dirty="0">
                <a:latin typeface="Comic Sans MS" pitchFamily="66" charset="0"/>
              </a:rPr>
              <a:t>Wireless</a:t>
            </a:r>
          </a:p>
        </p:txBody>
      </p:sp>
      <p:sp>
        <p:nvSpPr>
          <p:cNvPr id="1033" name="Rectangle 500"/>
          <p:cNvSpPr>
            <a:spLocks noChangeArrowheads="1"/>
          </p:cNvSpPr>
          <p:nvPr/>
        </p:nvSpPr>
        <p:spPr bwMode="auto">
          <a:xfrm>
            <a:off x="3887151" y="4645946"/>
            <a:ext cx="4565659" cy="1825420"/>
          </a:xfrm>
          <a:prstGeom prst="rect">
            <a:avLst/>
          </a:prstGeom>
          <a:noFill/>
          <a:ln w="9525">
            <a:noFill/>
            <a:miter lim="800000"/>
            <a:headEnd/>
            <a:tailEnd/>
          </a:ln>
        </p:spPr>
        <p:txBody>
          <a:bodyPr lIns="91402" tIns="45704" rIns="91402" bIns="45704"/>
          <a:lstStyle/>
          <a:p>
            <a:pPr marL="340767" indent="-340767">
              <a:lnSpc>
                <a:spcPct val="80000"/>
              </a:lnSpc>
              <a:spcBef>
                <a:spcPct val="20000"/>
              </a:spcBef>
              <a:buClr>
                <a:schemeClr val="accent2"/>
              </a:buClr>
              <a:buSzPct val="85000"/>
              <a:buFont typeface="ZapfDingbats" pitchFamily="82" charset="2"/>
              <a:buChar char="r"/>
            </a:pPr>
            <a:r>
              <a:rPr lang="en-US" altLang="zh-CN" sz="2400" dirty="0">
                <a:latin typeface="Comic Sans MS" pitchFamily="66" charset="0"/>
                <a:ea typeface="宋体" pitchFamily="2" charset="-122"/>
              </a:rPr>
              <a:t>The Internet is a network of heterogeneous networks</a:t>
            </a:r>
          </a:p>
          <a:p>
            <a:pPr marL="340767" indent="-340767">
              <a:lnSpc>
                <a:spcPct val="80000"/>
              </a:lnSpc>
              <a:spcBef>
                <a:spcPct val="20000"/>
              </a:spcBef>
              <a:buClr>
                <a:schemeClr val="accent2"/>
              </a:buClr>
              <a:buSzPct val="85000"/>
              <a:buFont typeface="ZapfDingbats" pitchFamily="82" charset="2"/>
              <a:buChar char="r"/>
            </a:pPr>
            <a:r>
              <a:rPr lang="en-US" altLang="zh-CN" sz="2400" dirty="0">
                <a:latin typeface="Comic Sans MS" pitchFamily="66" charset="0"/>
                <a:ea typeface="宋体" pitchFamily="2" charset="-122"/>
              </a:rPr>
              <a:t>Each individually administrated network is called an Autonomous System (AS)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F735F2F2-966D-4CF4-BAD6-40A31426462E}" type="slidenum">
              <a:rPr lang="en-US"/>
              <a:pPr/>
              <a:t>7</a:t>
            </a:fld>
            <a:endParaRPr lang="en-US"/>
          </a:p>
        </p:txBody>
      </p:sp>
      <p:sp>
        <p:nvSpPr>
          <p:cNvPr id="8195" name="Rectangle 2"/>
          <p:cNvSpPr>
            <a:spLocks noGrp="1" noChangeArrowheads="1"/>
          </p:cNvSpPr>
          <p:nvPr>
            <p:ph type="title"/>
          </p:nvPr>
        </p:nvSpPr>
        <p:spPr/>
        <p:txBody>
          <a:bodyPr/>
          <a:lstStyle/>
          <a:p>
            <a:r>
              <a:rPr lang="en-US" altLang="zh-CN" dirty="0">
                <a:ea typeface="宋体" pitchFamily="2" charset="-122"/>
              </a:rPr>
              <a:t>Us Traffic</a:t>
            </a:r>
            <a:endParaRPr lang="en-US" dirty="0"/>
          </a:p>
        </p:txBody>
      </p:sp>
      <p:sp>
        <p:nvSpPr>
          <p:cNvPr id="8196" name="Rectangle 7"/>
          <p:cNvSpPr>
            <a:spLocks noChangeArrowheads="1"/>
          </p:cNvSpPr>
          <p:nvPr/>
        </p:nvSpPr>
        <p:spPr bwMode="auto">
          <a:xfrm>
            <a:off x="533400" y="5715000"/>
            <a:ext cx="6163639" cy="830839"/>
          </a:xfrm>
          <a:prstGeom prst="rect">
            <a:avLst/>
          </a:prstGeom>
          <a:noFill/>
          <a:ln w="12700">
            <a:noFill/>
            <a:miter lim="800000"/>
            <a:headEnd/>
            <a:tailEnd/>
          </a:ln>
        </p:spPr>
        <p:txBody>
          <a:bodyPr lIns="91285" tIns="45642" rIns="91285" bIns="45642">
            <a:spAutoFit/>
          </a:bodyPr>
          <a:lstStyle/>
          <a:p>
            <a:r>
              <a:rPr lang="en-US" sz="2400" dirty="0"/>
              <a:t>http://atlas.grnoc.iu.edu/atlas.cgi?map_name=Internet2%20IP%20Layer</a:t>
            </a:r>
          </a:p>
        </p:txBody>
      </p:sp>
      <p:pic>
        <p:nvPicPr>
          <p:cNvPr id="3074" name="Picture 2" descr="“Map of the United States titled US Traffic showing major internet traffic flows between regional network hubs across the country. Colored lines connect key cities, with line color and thickness indicating relative traffic volume from low to very high, illustrating heavier traffic along major east–west and coastal routes.”"/>
          <p:cNvPicPr>
            <a:picLocks noChangeAspect="1" noChangeArrowheads="1"/>
          </p:cNvPicPr>
          <p:nvPr/>
        </p:nvPicPr>
        <p:blipFill>
          <a:blip r:embed="rId3" cstate="print"/>
          <a:srcRect l="8750" t="33000" r="10625" b="10000"/>
          <a:stretch>
            <a:fillRect/>
          </a:stretch>
        </p:blipFill>
        <p:spPr bwMode="auto">
          <a:xfrm>
            <a:off x="0" y="1143000"/>
            <a:ext cx="9525000" cy="420872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p:spPr>
        <p:txBody>
          <a:bodyPr/>
          <a:lstStyle/>
          <a:p>
            <a:fld id="{47E6636B-56F0-4D9C-9B75-6B9B5F4D1670}" type="slidenum">
              <a:rPr lang="en-US"/>
              <a:pPr/>
              <a:t>8</a:t>
            </a:fld>
            <a:endParaRPr lang="en-US"/>
          </a:p>
        </p:txBody>
      </p:sp>
      <p:sp>
        <p:nvSpPr>
          <p:cNvPr id="9219" name="Rectangle 15"/>
          <p:cNvSpPr>
            <a:spLocks noGrp="1" noChangeArrowheads="1"/>
          </p:cNvSpPr>
          <p:nvPr>
            <p:ph type="title"/>
          </p:nvPr>
        </p:nvSpPr>
        <p:spPr>
          <a:xfrm>
            <a:off x="609600" y="228600"/>
            <a:ext cx="3424244" cy="532414"/>
          </a:xfrm>
        </p:spPr>
        <p:txBody>
          <a:bodyPr>
            <a:normAutofit/>
          </a:bodyPr>
          <a:lstStyle/>
          <a:p>
            <a:r>
              <a:rPr lang="en-US" sz="2800" b="1" dirty="0"/>
              <a:t>Qwest Backbone Map</a:t>
            </a:r>
          </a:p>
        </p:txBody>
      </p:sp>
      <p:sp>
        <p:nvSpPr>
          <p:cNvPr id="9220" name="Rectangle 5"/>
          <p:cNvSpPr>
            <a:spLocks noChangeArrowheads="1"/>
          </p:cNvSpPr>
          <p:nvPr/>
        </p:nvSpPr>
        <p:spPr bwMode="auto">
          <a:xfrm>
            <a:off x="381000" y="5529003"/>
            <a:ext cx="1222714" cy="338397"/>
          </a:xfrm>
          <a:prstGeom prst="rect">
            <a:avLst/>
          </a:prstGeom>
          <a:noFill/>
          <a:ln w="9525">
            <a:noFill/>
            <a:miter lim="800000"/>
            <a:headEnd/>
            <a:tailEnd/>
          </a:ln>
        </p:spPr>
        <p:txBody>
          <a:bodyPr wrap="none" lIns="91285" tIns="45642" rIns="91285" bIns="45642">
            <a:spAutoFit/>
          </a:bodyPr>
          <a:lstStyle/>
          <a:p>
            <a:r>
              <a:rPr lang="en-US" sz="1600" dirty="0"/>
              <a:t>Old example</a:t>
            </a:r>
          </a:p>
        </p:txBody>
      </p:sp>
      <p:pic>
        <p:nvPicPr>
          <p:cNvPr id="4098" name="Picture 2" descr="“Map titled Qwest Backbone Map showing the Qwest telecommunications backbone network across the United States. The diagram displays major cities as points of presence connected by numerous fiber and IP backbone links, with colored lines indicating different circuit types and interconnections, illustrating the dense nationwide structure of an Internet service provider’s backbone network.”"/>
          <p:cNvPicPr>
            <a:picLocks noChangeAspect="1" noChangeArrowheads="1"/>
          </p:cNvPicPr>
          <p:nvPr/>
        </p:nvPicPr>
        <p:blipFill>
          <a:blip r:embed="rId3" cstate="print"/>
          <a:srcRect l="11875" t="34286" r="12500" b="9610"/>
          <a:stretch>
            <a:fillRect/>
          </a:stretch>
        </p:blipFill>
        <p:spPr bwMode="auto">
          <a:xfrm>
            <a:off x="0" y="990600"/>
            <a:ext cx="9220200" cy="4114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462BA510-C080-4258-84D4-82C53CE1831B}" type="slidenum">
              <a:rPr lang="en-US"/>
              <a:pPr/>
              <a:t>9</a:t>
            </a:fld>
            <a:endParaRPr lang="en-US"/>
          </a:p>
        </p:txBody>
      </p:sp>
      <p:pic>
        <p:nvPicPr>
          <p:cNvPr id="10243" name="Picture 5" descr="IP Back Bone Map- “World map titled ATT Global Backbone IP Network showing AT&amp;T’s international Internet backbone connectivity. Colored lines connect major network hubs across North America, Europe, Asia, South America, and Australia, illustrating transoceanic and regional links that form a global IP backbone network.”"/>
          <p:cNvPicPr>
            <a:picLocks noChangeAspect="1" noChangeArrowheads="1"/>
          </p:cNvPicPr>
          <p:nvPr/>
        </p:nvPicPr>
        <p:blipFill>
          <a:blip r:embed="rId3" cstate="print"/>
          <a:srcRect/>
          <a:stretch>
            <a:fillRect/>
          </a:stretch>
        </p:blipFill>
        <p:spPr bwMode="auto">
          <a:xfrm>
            <a:off x="0" y="1679639"/>
            <a:ext cx="9144000" cy="4246636"/>
          </a:xfrm>
          <a:prstGeom prst="rect">
            <a:avLst/>
          </a:prstGeom>
          <a:noFill/>
          <a:ln w="9525">
            <a:noFill/>
            <a:miter lim="800000"/>
            <a:headEnd/>
            <a:tailEnd/>
          </a:ln>
        </p:spPr>
      </p:pic>
      <p:sp>
        <p:nvSpPr>
          <p:cNvPr id="10244" name="Rectangle 6"/>
          <p:cNvSpPr>
            <a:spLocks noGrp="1" noChangeArrowheads="1"/>
          </p:cNvSpPr>
          <p:nvPr>
            <p:ph type="title"/>
          </p:nvPr>
        </p:nvSpPr>
        <p:spPr/>
        <p:txBody>
          <a:bodyPr/>
          <a:lstStyle/>
          <a:p>
            <a:r>
              <a:rPr lang="en-US" sz="3600" dirty="0"/>
              <a:t>ATT Global Backbone IP Network</a:t>
            </a:r>
          </a:p>
        </p:txBody>
      </p:sp>
      <p:sp>
        <p:nvSpPr>
          <p:cNvPr id="10245" name="Text Box 8"/>
          <p:cNvSpPr txBox="1">
            <a:spLocks noChangeArrowheads="1"/>
          </p:cNvSpPr>
          <p:nvPr/>
        </p:nvSpPr>
        <p:spPr bwMode="auto">
          <a:xfrm>
            <a:off x="242551" y="6319248"/>
            <a:ext cx="3295333" cy="307619"/>
          </a:xfrm>
          <a:prstGeom prst="rect">
            <a:avLst/>
          </a:prstGeom>
          <a:noFill/>
          <a:ln w="12700">
            <a:noFill/>
            <a:miter lim="800000"/>
            <a:headEnd/>
            <a:tailEnd/>
          </a:ln>
        </p:spPr>
        <p:txBody>
          <a:bodyPr wrap="none" lIns="91285" tIns="45642" rIns="91285" bIns="45642">
            <a:spAutoFit/>
          </a:bodyPr>
          <a:lstStyle/>
          <a:p>
            <a:r>
              <a:rPr lang="en-US" sz="1400" dirty="0"/>
              <a:t>From </a:t>
            </a:r>
            <a:r>
              <a:rPr lang="en-US" sz="1400" dirty="0">
                <a:hlinkClick r:id="rId4"/>
              </a:rPr>
              <a:t>http://www.business.att.com</a:t>
            </a:r>
            <a:r>
              <a:rPr lang="en-US" sz="1400" dirty="0"/>
              <a:t> --- OLD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1084</Words>
  <Application>Microsoft Office PowerPoint</Application>
  <PresentationFormat>On-screen Show (4:3)</PresentationFormat>
  <Paragraphs>169</Paragraphs>
  <Slides>33</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宋体</vt:lpstr>
      <vt:lpstr>Arial</vt:lpstr>
      <vt:lpstr>Calibri</vt:lpstr>
      <vt:lpstr>Comic Sans MS</vt:lpstr>
      <vt:lpstr>Wingdings</vt:lpstr>
      <vt:lpstr>ZapfDingbats</vt:lpstr>
      <vt:lpstr>Office Theme</vt:lpstr>
      <vt:lpstr>Photo Editor Photo</vt:lpstr>
      <vt:lpstr>Internet Scale Systems</vt:lpstr>
      <vt:lpstr>What do I mean?</vt:lpstr>
      <vt:lpstr>Some issues</vt:lpstr>
      <vt:lpstr>Growth of the Internet  in Terms of Number of IoT devices</vt:lpstr>
      <vt:lpstr>Users –some global info</vt:lpstr>
      <vt:lpstr>Internet Physical Infrastructure</vt:lpstr>
      <vt:lpstr>Us Traffic</vt:lpstr>
      <vt:lpstr>Qwest Backbone Map</vt:lpstr>
      <vt:lpstr>ATT Global Backbone IP Network</vt:lpstr>
      <vt:lpstr>Traffic</vt:lpstr>
      <vt:lpstr>Where from?</vt:lpstr>
      <vt:lpstr>How Much Data?</vt:lpstr>
      <vt:lpstr>Processing Examples</vt:lpstr>
      <vt:lpstr>Large Data Centers</vt:lpstr>
      <vt:lpstr>PowerPoint Presentation</vt:lpstr>
      <vt:lpstr>Evolving Computing Models</vt:lpstr>
      <vt:lpstr>Programming Architecture Matters</vt:lpstr>
      <vt:lpstr>Software Architecture Matters</vt:lpstr>
      <vt:lpstr>Divide and Conquer</vt:lpstr>
      <vt:lpstr>Different Workers</vt:lpstr>
      <vt:lpstr>Example Architecture: 3 Tier Architecture</vt:lpstr>
      <vt:lpstr>More 3 tier ideas/images</vt:lpstr>
      <vt:lpstr>More 3 tier ideas/images</vt:lpstr>
      <vt:lpstr>More 3 tier ideas/images</vt:lpstr>
      <vt:lpstr>More 3 tier ideas/images</vt:lpstr>
      <vt:lpstr>More 3 tier ideas/images</vt:lpstr>
      <vt:lpstr>3 Tier GAE and Amazon mix</vt:lpstr>
      <vt:lpstr>3 Tier with GAE and Google Cloud</vt:lpstr>
      <vt:lpstr>3 Tier GAE for Udacity</vt:lpstr>
      <vt:lpstr>3 Tier GAE for WordChums Game</vt:lpstr>
      <vt:lpstr>Mobile on GAE</vt:lpstr>
      <vt:lpstr>Adding Google Cloud onto GAE for Lean Plum.com</vt:lpstr>
      <vt:lpstr>Platform Matters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(large) scale Applications</dc:title>
  <dc:creator>grewe</dc:creator>
  <cp:lastModifiedBy>Lynne Grewe</cp:lastModifiedBy>
  <cp:revision>72</cp:revision>
  <dcterms:created xsi:type="dcterms:W3CDTF">2011-03-23T18:47:33Z</dcterms:created>
  <dcterms:modified xsi:type="dcterms:W3CDTF">2026-01-17T03:37:44Z</dcterms:modified>
</cp:coreProperties>
</file>