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88" r:id="rId18"/>
    <p:sldId id="274" r:id="rId19"/>
    <p:sldId id="275" r:id="rId20"/>
    <p:sldId id="276" r:id="rId21"/>
    <p:sldId id="277" r:id="rId22"/>
    <p:sldId id="289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6AC5F-85A4-4E96-AAEF-91FA3F0E1859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8C3E0-E794-4529-9B25-AD8CC6A12B7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9A3CAA9B-AB1B-4F61-BA83-7C0BB3630CCB}" type="slidenum">
              <a:rPr lang="en-US"/>
              <a:pPr/>
              <a:t>2</a:t>
            </a:fld>
            <a:endParaRPr lang="en-US"/>
          </a:p>
        </p:txBody>
      </p:sp>
      <p:sp>
        <p:nvSpPr>
          <p:cNvPr id="61443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805" y="4343704"/>
            <a:ext cx="5030391" cy="411389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BDA6F53-8F30-4F43-9B8F-BC78D5E80635}" type="slidenum">
              <a:rPr lang="en-US">
                <a:solidFill>
                  <a:srgbClr val="000000"/>
                </a:solidFill>
              </a:rPr>
              <a:pPr/>
              <a:t>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0659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9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BEA1E781-246D-4C98-B5D1-518B4F61D86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983017-F4AE-47B1-AA1D-CDF453CFE5F9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27A5CB-C8FC-4ED4-AACD-78E75F6FE263}" type="slidenum">
              <a:rPr lang="en-US"/>
              <a:pPr/>
              <a:t>14</a:t>
            </a:fld>
            <a:endParaRPr lang="en-US"/>
          </a:p>
        </p:txBody>
      </p:sp>
      <p:sp>
        <p:nvSpPr>
          <p:cNvPr id="73731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805" y="4343704"/>
            <a:ext cx="5030391" cy="411389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9F12A60F-6DFC-48C9-AB71-A2FD112B71B3}" type="slidenum">
              <a:rPr lang="en-US"/>
              <a:pPr/>
              <a:t>15</a:t>
            </a:fld>
            <a:endParaRPr lang="en-US"/>
          </a:p>
        </p:txBody>
      </p:sp>
      <p:sp>
        <p:nvSpPr>
          <p:cNvPr id="7475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61AE71F-EE81-4EA1-BCCB-4BF54D317A6B}" type="slidenum">
              <a:rPr lang="en-US"/>
              <a:pPr/>
              <a:t>16</a:t>
            </a:fld>
            <a:endParaRPr lang="en-US"/>
          </a:p>
        </p:txBody>
      </p:sp>
      <p:sp>
        <p:nvSpPr>
          <p:cNvPr id="75779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C7669733-8F3B-4D82-9427-716AA008B514}" type="slidenum">
              <a:rPr lang="en-US"/>
              <a:pPr/>
              <a:t>18</a:t>
            </a:fld>
            <a:endParaRPr lang="en-US"/>
          </a:p>
        </p:txBody>
      </p:sp>
      <p:sp>
        <p:nvSpPr>
          <p:cNvPr id="76803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CF7A90C-4514-4841-92DA-AB5A2B407D4B}" type="slidenum">
              <a:rPr lang="en-US"/>
              <a:pPr/>
              <a:t>19</a:t>
            </a:fld>
            <a:endParaRPr lang="en-US"/>
          </a:p>
        </p:txBody>
      </p:sp>
      <p:sp>
        <p:nvSpPr>
          <p:cNvPr id="77827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9D3788AB-7C1C-4457-85F5-192CE1E6FCB5}" type="slidenum">
              <a:rPr lang="en-US"/>
              <a:pPr/>
              <a:t>20</a:t>
            </a:fld>
            <a:endParaRPr lang="en-US"/>
          </a:p>
        </p:txBody>
      </p:sp>
      <p:sp>
        <p:nvSpPr>
          <p:cNvPr id="78851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9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306A12F6-3F4B-4CA6-890F-4A2104A9A9C6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E0879-EF69-4EFE-9549-D3D6CF7871A4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405C59-A872-4BB1-B81A-F676403367D7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598BA02-F532-4CBD-BBA5-C9C0F46BDC6B}" type="slidenum">
              <a:rPr lang="en-US">
                <a:solidFill>
                  <a:srgbClr val="000000"/>
                </a:solidFill>
              </a:rPr>
              <a:pPr/>
              <a:t>23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0899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78BD91-076B-49ED-8762-9AE11CF5D191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31565-5807-495F-9930-0CC8AAC8BDC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1F03C-A402-47C0-A9C6-34037FABEE22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AB3BD3-1663-4E56-B989-65C6554D234F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E97E32-89AA-41C2-8381-563936DEFA2E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34C983-312F-48E4-8B3B-F45D34B3E93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882855-3844-4227-81F0-C690A5CA592A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591CB1-4B77-408A-98F7-3E8C0F23AB73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F44907-54CE-4965-AFEF-44159F5A9E40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A087A7-40C5-4C6E-B857-6255C22D40B5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  <p:sp>
        <p:nvSpPr>
          <p:cNvPr id="2007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E7271F13-E2EE-49FA-935B-2497880E11D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9ED10D0F-2866-49A0-8FF5-C29ECD61A54F}" type="slidenum">
              <a:rPr lang="en-US">
                <a:solidFill>
                  <a:srgbClr val="000000"/>
                </a:solidFill>
              </a:rPr>
              <a:pPr/>
              <a:t>35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3731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EBE968-FDDB-4340-9847-D50C3B8B00B2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D4910-D4D7-4F95-859A-009C6E8534C6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218EA-374B-47AA-B0B4-93CDD48752F8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5F7BCE-829C-421B-B2C0-490506421E2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9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9331BF9A-3416-4200-A573-AD7DC239B319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6FAF1C-9472-404B-BBAD-FD864738DD7F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E8C848-97B7-44F0-A846-54B6766F4A73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B7CF6B-8C38-41FD-820E-44BF9D3DE7E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D9B49-378B-4FF1-B23A-9A4EC207AF44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2F34AE-83F9-49FF-983A-338EEA0FB1BC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DB43E-1697-47A4-BBB5-C4AD5940B3EE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9F8173-EBD7-47DA-A64C-6DC3801F1680}" type="slidenum">
              <a:rPr lang="en-US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612EE-F0F7-42F6-A80B-022A50B9FAC0}" type="slidenum">
              <a:rPr lang="en-US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E30545-C1ED-444F-AB0F-B93372CCE0CA}" type="slidenum">
              <a:rPr lang="en-US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B60799-6B45-411F-88ED-96760DF3BA6B}" type="slidenum">
              <a:rPr lang="en-US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C25283-BF6F-4D85-81FD-C8BC8FA905E4}" type="slidenum">
              <a:rPr lang="en-US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FA6E1-3E1B-4C2F-BE81-52B500994942}" type="slidenum">
              <a:rPr lang="en-US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  <p:sp>
        <p:nvSpPr>
          <p:cNvPr id="2017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6CD4AA94-B419-4573-A336-A7994EE78D74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85DB4-8477-4ADD-8431-3B1AF4AFAB02}" type="slidenum">
              <a:rPr lang="en-US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3D561E-4890-4BAA-8537-39132E643B62}" type="slidenum">
              <a:rPr lang="en-US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23EE27-3E87-431E-8BAA-0AE50B8BD300}" type="slidenum">
              <a:rPr lang="en-US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10B9AC-23E5-4791-AE88-01F72807AD94}" type="slidenum">
              <a:rPr lang="en-US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5932EC-3B15-4536-8213-EDEF83E01071}" type="slidenum">
              <a:rPr lang="en-US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D39295-FF4C-4018-8CC9-880D421130F9}" type="slidenum">
              <a:rPr lang="en-US"/>
              <a:pPr/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53D09D-87D6-4986-8E42-EF1A96B75DE0}" type="slidenum">
              <a:rPr lang="en-US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C913A-47A0-4789-BC23-1C5D9EADAFE5}" type="slidenum">
              <a:rPr lang="en-US"/>
              <a:pPr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  <p:sp>
        <p:nvSpPr>
          <p:cNvPr id="2017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D3BCEF21-9C49-427E-8FE0-AF0BBC8D9040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  <p:sp>
        <p:nvSpPr>
          <p:cNvPr id="2007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305B3A7A-DF48-404B-A3E4-0568E641A4B1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E362A-9D69-4454-A1EC-B3DCE4C22793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7518982-BBBA-4BE5-903D-AC09E2BFCF81}" type="slidenum">
              <a:rPr lang="en-US">
                <a:solidFill>
                  <a:srgbClr val="000000"/>
                </a:solidFill>
              </a:rPr>
              <a:pPr/>
              <a:t>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963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BC532-2BF2-4C60-940C-A726181343DF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05DC-D58B-4627-90DD-35D5AE3B2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BC532-2BF2-4C60-940C-A726181343DF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05DC-D58B-4627-90DD-35D5AE3B2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BC532-2BF2-4C60-940C-A726181343DF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05DC-D58B-4627-90DD-35D5AE3B2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BC532-2BF2-4C60-940C-A726181343DF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05DC-D58B-4627-90DD-35D5AE3B2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BC532-2BF2-4C60-940C-A726181343DF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05DC-D58B-4627-90DD-35D5AE3B2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BC532-2BF2-4C60-940C-A726181343DF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05DC-D58B-4627-90DD-35D5AE3B2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BC532-2BF2-4C60-940C-A726181343DF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05DC-D58B-4627-90DD-35D5AE3B2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BC532-2BF2-4C60-940C-A726181343DF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05DC-D58B-4627-90DD-35D5AE3B2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BC532-2BF2-4C60-940C-A726181343DF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05DC-D58B-4627-90DD-35D5AE3B2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BC532-2BF2-4C60-940C-A726181343DF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05DC-D58B-4627-90DD-35D5AE3B2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BC532-2BF2-4C60-940C-A726181343DF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05DC-D58B-4627-90DD-35D5AE3B2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BC532-2BF2-4C60-940C-A726181343DF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305DC-D58B-4627-90DD-35D5AE3B249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://java.sun.com/javase/6/docs/api/java/lang/ThreadGroup.html" TargetMode="External"/><Relationship Id="rId3" Type="http://schemas.openxmlformats.org/officeDocument/2006/relationships/hyperlink" Target="http://java.sun.com/javase/6/docs/api/java/lang/Thread.html#Thread%28java.lang.Runnable%29" TargetMode="External"/><Relationship Id="rId7" Type="http://schemas.openxmlformats.org/officeDocument/2006/relationships/hyperlink" Target="http://java.sun.com/javase/6/docs/api/java/lang/Thread.html#Thread%28java.lang.ThreadGroup,%20java.lang.Runnable%29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java.sun.com/javase/6/docs/api/java/lang/String.html" TargetMode="External"/><Relationship Id="rId5" Type="http://schemas.openxmlformats.org/officeDocument/2006/relationships/hyperlink" Target="http://java.sun.com/javase/6/docs/api/java/lang/Thread.html#Thread%28java.lang.String%29" TargetMode="External"/><Relationship Id="rId4" Type="http://schemas.openxmlformats.org/officeDocument/2006/relationships/hyperlink" Target="http://java.sun.com/javase/6/docs/api/java/lang/Runnable.html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Concurrent Client server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L. </a:t>
            </a:r>
            <a:r>
              <a:rPr lang="en-US" dirty="0" err="1" smtClean="0"/>
              <a:t>Grewe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宋体" pitchFamily="2" charset="-122"/>
              </a:rPr>
              <a:t>Server Flow</a:t>
            </a:r>
            <a:endParaRPr lang="en-US" smtClean="0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173163" y="1466850"/>
            <a:ext cx="3398837" cy="5024438"/>
            <a:chOff x="1173163" y="1466850"/>
            <a:chExt cx="3398837" cy="5024438"/>
          </a:xfrm>
        </p:grpSpPr>
        <p:sp>
          <p:nvSpPr>
            <p:cNvPr id="37904" name="Rectangle 20"/>
            <p:cNvSpPr>
              <a:spLocks noChangeArrowheads="1"/>
            </p:cNvSpPr>
            <p:nvPr/>
          </p:nvSpPr>
          <p:spPr bwMode="auto">
            <a:xfrm>
              <a:off x="1757363" y="2257425"/>
              <a:ext cx="2768600" cy="37623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altLang="zh-CN">
                  <a:solidFill>
                    <a:srgbClr val="FFC000"/>
                  </a:solidFill>
                  <a:ea typeface="宋体" pitchFamily="2" charset="-122"/>
                </a:rPr>
                <a:t>connSocket = accept()</a:t>
              </a:r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37905" name="Rectangle 22"/>
            <p:cNvSpPr>
              <a:spLocks noChangeArrowheads="1"/>
            </p:cNvSpPr>
            <p:nvPr/>
          </p:nvSpPr>
          <p:spPr bwMode="auto">
            <a:xfrm>
              <a:off x="1735138" y="1466850"/>
              <a:ext cx="2767012" cy="307975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altLang="zh-CN" sz="1400" dirty="0">
                  <a:solidFill>
                    <a:srgbClr val="FFC000"/>
                  </a:solidFill>
                  <a:ea typeface="宋体" pitchFamily="2" charset="-122"/>
                </a:rPr>
                <a:t>Create </a:t>
              </a:r>
              <a:r>
                <a:rPr lang="en-US" altLang="zh-CN" sz="1400" dirty="0" err="1">
                  <a:solidFill>
                    <a:srgbClr val="FFC000"/>
                  </a:solidFill>
                  <a:ea typeface="宋体" pitchFamily="2" charset="-122"/>
                </a:rPr>
                <a:t>ServerSocket</a:t>
              </a:r>
              <a:r>
                <a:rPr lang="en-US" altLang="zh-CN" sz="1400" dirty="0">
                  <a:solidFill>
                    <a:srgbClr val="FFC000"/>
                  </a:solidFill>
                  <a:ea typeface="宋体" pitchFamily="2" charset="-122"/>
                </a:rPr>
                <a:t>(6789)</a:t>
              </a:r>
              <a:endParaRPr lang="en-US" sz="1400" dirty="0">
                <a:solidFill>
                  <a:srgbClr val="FFC000"/>
                </a:solidFill>
              </a:endParaRPr>
            </a:p>
          </p:txBody>
        </p:sp>
        <p:sp>
          <p:nvSpPr>
            <p:cNvPr id="37906" name="Rectangle 23"/>
            <p:cNvSpPr>
              <a:spLocks noChangeArrowheads="1"/>
            </p:cNvSpPr>
            <p:nvPr/>
          </p:nvSpPr>
          <p:spPr bwMode="auto">
            <a:xfrm>
              <a:off x="1765300" y="3159125"/>
              <a:ext cx="2768600" cy="650875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altLang="zh-CN">
                  <a:solidFill>
                    <a:srgbClr val="FFC000"/>
                  </a:solidFill>
                  <a:ea typeface="宋体" pitchFamily="2" charset="-122"/>
                </a:rPr>
                <a:t>read request from connSocket</a:t>
              </a:r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37907" name="Rectangle 24"/>
            <p:cNvSpPr>
              <a:spLocks noChangeArrowheads="1"/>
            </p:cNvSpPr>
            <p:nvPr/>
          </p:nvSpPr>
          <p:spPr bwMode="auto">
            <a:xfrm>
              <a:off x="1803400" y="4583113"/>
              <a:ext cx="2768600" cy="36988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altLang="zh-CN">
                  <a:solidFill>
                    <a:srgbClr val="FFC000"/>
                  </a:solidFill>
                  <a:ea typeface="宋体" pitchFamily="2" charset="-122"/>
                </a:rPr>
                <a:t>Processing request</a:t>
              </a:r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37908" name="Rectangle 26"/>
            <p:cNvSpPr>
              <a:spLocks noChangeArrowheads="1"/>
            </p:cNvSpPr>
            <p:nvPr/>
          </p:nvSpPr>
          <p:spPr bwMode="auto">
            <a:xfrm>
              <a:off x="1782763" y="5791200"/>
              <a:ext cx="2768600" cy="37623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altLang="zh-CN">
                  <a:solidFill>
                    <a:srgbClr val="FFC000"/>
                  </a:solidFill>
                  <a:ea typeface="宋体" pitchFamily="2" charset="-122"/>
                </a:rPr>
                <a:t>close connSocket</a:t>
              </a:r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37909" name="Line 27"/>
            <p:cNvSpPr>
              <a:spLocks noChangeShapeType="1"/>
            </p:cNvSpPr>
            <p:nvPr/>
          </p:nvSpPr>
          <p:spPr bwMode="auto">
            <a:xfrm>
              <a:off x="3001963" y="1846263"/>
              <a:ext cx="0" cy="3921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7910" name="Line 28"/>
            <p:cNvSpPr>
              <a:spLocks noChangeShapeType="1"/>
            </p:cNvSpPr>
            <p:nvPr/>
          </p:nvSpPr>
          <p:spPr bwMode="auto">
            <a:xfrm>
              <a:off x="3001963" y="2700338"/>
              <a:ext cx="0" cy="3476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7911" name="Line 29"/>
            <p:cNvSpPr>
              <a:spLocks noChangeShapeType="1"/>
            </p:cNvSpPr>
            <p:nvPr/>
          </p:nvSpPr>
          <p:spPr bwMode="auto">
            <a:xfrm>
              <a:off x="3001963" y="3995738"/>
              <a:ext cx="0" cy="3476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7912" name="Line 31"/>
            <p:cNvSpPr>
              <a:spLocks noChangeShapeType="1"/>
            </p:cNvSpPr>
            <p:nvPr/>
          </p:nvSpPr>
          <p:spPr bwMode="auto">
            <a:xfrm>
              <a:off x="3001963" y="5105400"/>
              <a:ext cx="0" cy="4286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7913" name="Freeform 32"/>
            <p:cNvSpPr>
              <a:spLocks/>
            </p:cNvSpPr>
            <p:nvPr/>
          </p:nvSpPr>
          <p:spPr bwMode="auto">
            <a:xfrm>
              <a:off x="1173163" y="2049463"/>
              <a:ext cx="1785937" cy="4441825"/>
            </a:xfrm>
            <a:custGeom>
              <a:avLst/>
              <a:gdLst>
                <a:gd name="T0" fmla="*/ 2147483647 w 1125"/>
                <a:gd name="T1" fmla="*/ 2147483647 h 2798"/>
                <a:gd name="T2" fmla="*/ 2147483647 w 1125"/>
                <a:gd name="T3" fmla="*/ 2147483647 h 2798"/>
                <a:gd name="T4" fmla="*/ 0 w 1125"/>
                <a:gd name="T5" fmla="*/ 2147483647 h 2798"/>
                <a:gd name="T6" fmla="*/ 0 w 1125"/>
                <a:gd name="T7" fmla="*/ 0 h 2798"/>
                <a:gd name="T8" fmla="*/ 2147483647 w 1125"/>
                <a:gd name="T9" fmla="*/ 0 h 27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25"/>
                <a:gd name="T16" fmla="*/ 0 h 2798"/>
                <a:gd name="T17" fmla="*/ 1125 w 1125"/>
                <a:gd name="T18" fmla="*/ 2798 h 279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25" h="2798">
                  <a:moveTo>
                    <a:pt x="1079" y="2670"/>
                  </a:moveTo>
                  <a:lnTo>
                    <a:pt x="1079" y="2798"/>
                  </a:lnTo>
                  <a:lnTo>
                    <a:pt x="0" y="2798"/>
                  </a:lnTo>
                  <a:lnTo>
                    <a:pt x="0" y="0"/>
                  </a:lnTo>
                  <a:lnTo>
                    <a:pt x="1125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5029200" y="2743200"/>
            <a:ext cx="3352800" cy="1447800"/>
            <a:chOff x="2667000" y="5105400"/>
            <a:chExt cx="3352800" cy="1447800"/>
          </a:xfrm>
        </p:grpSpPr>
        <p:sp>
          <p:nvSpPr>
            <p:cNvPr id="37893" name="Rectangle 23"/>
            <p:cNvSpPr>
              <a:spLocks noChangeArrowheads="1"/>
            </p:cNvSpPr>
            <p:nvPr/>
          </p:nvSpPr>
          <p:spPr bwMode="auto">
            <a:xfrm>
              <a:off x="3429000" y="6096000"/>
              <a:ext cx="1371600" cy="3698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7894" name="Oval 5"/>
            <p:cNvSpPr>
              <a:spLocks noChangeArrowheads="1"/>
            </p:cNvSpPr>
            <p:nvPr/>
          </p:nvSpPr>
          <p:spPr bwMode="auto">
            <a:xfrm>
              <a:off x="4800600" y="6019800"/>
              <a:ext cx="609600" cy="53340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7895" name="Rectangle 6"/>
            <p:cNvSpPr>
              <a:spLocks noChangeArrowheads="1"/>
            </p:cNvSpPr>
            <p:nvPr/>
          </p:nvSpPr>
          <p:spPr bwMode="auto">
            <a:xfrm>
              <a:off x="3594100" y="5105400"/>
              <a:ext cx="1206500" cy="923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>
                  <a:solidFill>
                    <a:srgbClr val="000000"/>
                  </a:solidFill>
                  <a:ea typeface="宋体" pitchFamily="2" charset="-122"/>
                </a:rPr>
                <a:t>Welcome </a:t>
              </a:r>
              <a:br>
                <a:rPr lang="en-US" altLang="zh-CN">
                  <a:solidFill>
                    <a:srgbClr val="000000"/>
                  </a:solidFill>
                  <a:ea typeface="宋体" pitchFamily="2" charset="-122"/>
                </a:rPr>
              </a:br>
              <a:r>
                <a:rPr lang="en-US" altLang="zh-CN">
                  <a:solidFill>
                    <a:srgbClr val="000000"/>
                  </a:solidFill>
                  <a:ea typeface="宋体" pitchFamily="2" charset="-122"/>
                </a:rPr>
                <a:t>Socket </a:t>
              </a:r>
              <a:br>
                <a:rPr lang="en-US" altLang="zh-CN">
                  <a:solidFill>
                    <a:srgbClr val="000000"/>
                  </a:solidFill>
                  <a:ea typeface="宋体" pitchFamily="2" charset="-122"/>
                </a:rPr>
              </a:br>
              <a:r>
                <a:rPr lang="en-US" altLang="zh-CN">
                  <a:solidFill>
                    <a:srgbClr val="000000"/>
                  </a:solidFill>
                  <a:ea typeface="宋体" pitchFamily="2" charset="-122"/>
                </a:rPr>
                <a:t>Queue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7896" name="Right Arrow 7"/>
            <p:cNvSpPr>
              <a:spLocks noChangeArrowheads="1"/>
            </p:cNvSpPr>
            <p:nvPr/>
          </p:nvSpPr>
          <p:spPr bwMode="auto">
            <a:xfrm>
              <a:off x="2667000" y="6096000"/>
              <a:ext cx="6096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7897" name="Right Arrow 8"/>
            <p:cNvSpPr>
              <a:spLocks noChangeArrowheads="1"/>
            </p:cNvSpPr>
            <p:nvPr/>
          </p:nvSpPr>
          <p:spPr bwMode="auto">
            <a:xfrm>
              <a:off x="5410200" y="6096000"/>
              <a:ext cx="6096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7898" name="Rectangle 9"/>
            <p:cNvSpPr>
              <a:spLocks noChangeArrowheads="1"/>
            </p:cNvSpPr>
            <p:nvPr/>
          </p:nvSpPr>
          <p:spPr bwMode="auto">
            <a:xfrm>
              <a:off x="34290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7899" name="Rectangle 10"/>
            <p:cNvSpPr>
              <a:spLocks noChangeArrowheads="1"/>
            </p:cNvSpPr>
            <p:nvPr/>
          </p:nvSpPr>
          <p:spPr bwMode="auto">
            <a:xfrm>
              <a:off x="36576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7900" name="Rectangle 11"/>
            <p:cNvSpPr>
              <a:spLocks noChangeArrowheads="1"/>
            </p:cNvSpPr>
            <p:nvPr/>
          </p:nvSpPr>
          <p:spPr bwMode="auto">
            <a:xfrm>
              <a:off x="38862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7901" name="Rectangle 12"/>
            <p:cNvSpPr>
              <a:spLocks noChangeArrowheads="1"/>
            </p:cNvSpPr>
            <p:nvPr/>
          </p:nvSpPr>
          <p:spPr bwMode="auto">
            <a:xfrm>
              <a:off x="41148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7902" name="Rectangle 13"/>
            <p:cNvSpPr>
              <a:spLocks noChangeArrowheads="1"/>
            </p:cNvSpPr>
            <p:nvPr/>
          </p:nvSpPr>
          <p:spPr bwMode="auto">
            <a:xfrm>
              <a:off x="43434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7903" name="Rectangle 14"/>
            <p:cNvSpPr>
              <a:spLocks noChangeArrowheads="1"/>
            </p:cNvSpPr>
            <p:nvPr/>
          </p:nvSpPr>
          <p:spPr bwMode="auto">
            <a:xfrm>
              <a:off x="45720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43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zh-CN" sz="3600" u="sng" dirty="0" smtClean="0">
                <a:solidFill>
                  <a:srgbClr val="FFC000"/>
                </a:solidFill>
                <a:ea typeface="宋体" pitchFamily="2" charset="-122"/>
              </a:rPr>
              <a:t>Writing High Performance Servers: Major Issues</a:t>
            </a:r>
            <a:endParaRPr lang="en-US" sz="3600" u="sng" dirty="0" smtClean="0">
              <a:solidFill>
                <a:srgbClr val="FFC000"/>
              </a:solidFill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 dirty="0" smtClean="0">
                <a:ea typeface="宋体" pitchFamily="2" charset="-122"/>
              </a:rPr>
              <a:t>Many socket/IO operations can cause a process to block, e.g.,</a:t>
            </a:r>
          </a:p>
          <a:p>
            <a:pPr lvl="1">
              <a:lnSpc>
                <a:spcPct val="90000"/>
              </a:lnSpc>
            </a:pPr>
            <a:r>
              <a:rPr lang="en-US" altLang="zh-CN" sz="2000" dirty="0" smtClean="0">
                <a:latin typeface="Courier New" pitchFamily="49" charset="0"/>
                <a:ea typeface="宋体" pitchFamily="2" charset="-122"/>
              </a:rPr>
              <a:t>accept</a:t>
            </a:r>
            <a:r>
              <a:rPr lang="en-US" altLang="zh-CN" sz="2000" dirty="0" smtClean="0">
                <a:ea typeface="宋体" pitchFamily="2" charset="-122"/>
              </a:rPr>
              <a:t>: waiting for new connection; </a:t>
            </a:r>
          </a:p>
          <a:p>
            <a:pPr lvl="1">
              <a:lnSpc>
                <a:spcPct val="90000"/>
              </a:lnSpc>
            </a:pPr>
            <a:r>
              <a:rPr lang="en-US" altLang="zh-CN" sz="2000" dirty="0" smtClean="0">
                <a:latin typeface="Courier New" pitchFamily="49" charset="0"/>
                <a:ea typeface="宋体" pitchFamily="2" charset="-122"/>
              </a:rPr>
              <a:t>read</a:t>
            </a:r>
            <a:r>
              <a:rPr lang="en-US" altLang="zh-CN" sz="2000" dirty="0" smtClean="0">
                <a:ea typeface="宋体" pitchFamily="2" charset="-122"/>
              </a:rPr>
              <a:t> a socket waiting for data or close; </a:t>
            </a:r>
          </a:p>
          <a:p>
            <a:pPr lvl="1">
              <a:lnSpc>
                <a:spcPct val="90000"/>
              </a:lnSpc>
            </a:pPr>
            <a:r>
              <a:rPr lang="en-US" altLang="zh-CN" sz="2000" dirty="0" smtClean="0">
                <a:latin typeface="Courier New" pitchFamily="49" charset="0"/>
                <a:ea typeface="宋体" pitchFamily="2" charset="-122"/>
              </a:rPr>
              <a:t>write</a:t>
            </a:r>
            <a:r>
              <a:rPr lang="en-US" altLang="zh-CN" sz="2000" dirty="0" smtClean="0">
                <a:ea typeface="宋体" pitchFamily="2" charset="-122"/>
              </a:rPr>
              <a:t> a socket waiting for buffer space; </a:t>
            </a:r>
          </a:p>
          <a:p>
            <a:pPr lvl="1"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I/O </a:t>
            </a:r>
            <a:r>
              <a:rPr lang="en-US" altLang="zh-CN" sz="2000" dirty="0" smtClean="0">
                <a:latin typeface="Courier New" pitchFamily="49" charset="0"/>
                <a:ea typeface="宋体" pitchFamily="2" charset="-122"/>
              </a:rPr>
              <a:t>read/write</a:t>
            </a:r>
            <a:r>
              <a:rPr lang="en-US" altLang="zh-CN" sz="2000" dirty="0" smtClean="0">
                <a:ea typeface="宋体" pitchFamily="2" charset="-122"/>
              </a:rPr>
              <a:t> for disk to finish</a:t>
            </a:r>
          </a:p>
          <a:p>
            <a:pPr lvl="1">
              <a:lnSpc>
                <a:spcPct val="90000"/>
              </a:lnSpc>
            </a:pPr>
            <a:endParaRPr lang="en-US" altLang="zh-CN" sz="2000" dirty="0" smtClean="0">
              <a:ea typeface="宋体" pitchFamily="2" charset="-122"/>
            </a:endParaRPr>
          </a:p>
          <a:p>
            <a:pPr>
              <a:lnSpc>
                <a:spcPct val="90000"/>
              </a:lnSpc>
            </a:pPr>
            <a:r>
              <a:rPr lang="en-US" altLang="zh-CN" sz="2400" dirty="0" smtClean="0">
                <a:solidFill>
                  <a:srgbClr val="FFC000"/>
                </a:solidFill>
                <a:ea typeface="宋体" pitchFamily="2" charset="-122"/>
              </a:rPr>
              <a:t>Thus a crucial perspective of network server design is the concurrency design (non-blocking)</a:t>
            </a:r>
          </a:p>
          <a:p>
            <a:pPr lvl="1"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for high performance</a:t>
            </a:r>
          </a:p>
          <a:p>
            <a:pPr lvl="1">
              <a:lnSpc>
                <a:spcPct val="90000"/>
              </a:lnSpc>
            </a:pPr>
            <a:r>
              <a:rPr lang="en-US" altLang="zh-CN" sz="2000" dirty="0" smtClean="0">
                <a:ea typeface="宋体" pitchFamily="2" charset="-122"/>
              </a:rPr>
              <a:t>to avoid denial of service</a:t>
            </a:r>
          </a:p>
          <a:p>
            <a:pPr lvl="1">
              <a:lnSpc>
                <a:spcPct val="90000"/>
              </a:lnSpc>
            </a:pPr>
            <a:endParaRPr lang="en-US" altLang="zh-CN" sz="2000" dirty="0" smtClean="0">
              <a:ea typeface="宋体" pitchFamily="2" charset="-122"/>
            </a:endParaRPr>
          </a:p>
          <a:p>
            <a:pPr>
              <a:lnSpc>
                <a:spcPct val="90000"/>
              </a:lnSpc>
            </a:pPr>
            <a:r>
              <a:rPr lang="en-US" altLang="zh-CN" sz="2400" dirty="0" smtClean="0">
                <a:ea typeface="宋体" pitchFamily="2" charset="-122"/>
              </a:rPr>
              <a:t>Concurrency is also important for clients!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Recap</a:t>
            </a:r>
          </a:p>
          <a:p>
            <a:r>
              <a:rPr lang="en-US" smtClean="0"/>
              <a:t>Basic client/server request/reply</a:t>
            </a:r>
          </a:p>
          <a:p>
            <a:pPr lvl="1"/>
            <a:r>
              <a:rPr lang="en-US" smtClean="0"/>
              <a:t>Intro</a:t>
            </a:r>
          </a:p>
          <a:p>
            <a:pPr lvl="1"/>
            <a:r>
              <a:rPr lang="en-US" smtClean="0"/>
              <a:t>Basic socket programming </a:t>
            </a:r>
          </a:p>
          <a:p>
            <a:pPr lvl="1"/>
            <a:r>
              <a:rPr lang="en-US" smtClean="0"/>
              <a:t>Basic modeling</a:t>
            </a:r>
          </a:p>
          <a:p>
            <a:r>
              <a:rPr lang="en-US" smtClean="0"/>
              <a:t>Supporting concurrency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3575" y="6402388"/>
            <a:ext cx="2130425" cy="455612"/>
          </a:xfrm>
          <a:noFill/>
        </p:spPr>
        <p:txBody>
          <a:bodyPr/>
          <a:lstStyle/>
          <a:p>
            <a:pPr eaLnBrk="0" hangingPunct="0"/>
            <a:fld id="{0B80DA80-2378-499A-A0EB-F29FDECC04BD}" type="slidenum">
              <a:rPr lang="en-US">
                <a:latin typeface="Times New Roman" pitchFamily="18" charset="0"/>
              </a:rPr>
              <a:pPr eaLnBrk="0" hangingPunct="0"/>
              <a:t>12</a:t>
            </a:fld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458200" cy="1143000"/>
          </a:xfrm>
        </p:spPr>
        <p:txBody>
          <a:bodyPr/>
          <a:lstStyle/>
          <a:p>
            <a:r>
              <a:rPr lang="en-US" dirty="0" smtClean="0"/>
              <a:t>Multiplexing/</a:t>
            </a:r>
            <a:r>
              <a:rPr lang="en-US" dirty="0" err="1" smtClean="0"/>
              <a:t>Demultiplexing</a:t>
            </a:r>
            <a:r>
              <a:rPr lang="en-US" dirty="0" smtClean="0"/>
              <a:t> Issue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381000" y="1371600"/>
            <a:ext cx="7772400" cy="4648200"/>
          </a:xfrm>
        </p:spPr>
        <p:txBody>
          <a:bodyPr/>
          <a:lstStyle/>
          <a:p>
            <a:r>
              <a:rPr lang="en-US" u="sng" dirty="0" smtClean="0"/>
              <a:t>The server needs the capability to extract multiple requests from the welcome socket, instead of one at a time</a:t>
            </a:r>
          </a:p>
          <a:p>
            <a:r>
              <a:rPr lang="en-US" dirty="0" smtClean="0"/>
              <a:t>Problem: </a:t>
            </a:r>
            <a:r>
              <a:rPr lang="en-US" dirty="0" err="1" smtClean="0"/>
              <a:t>mutltiplexing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since all clients</a:t>
            </a:r>
            <a:br>
              <a:rPr lang="en-US" dirty="0" smtClean="0"/>
            </a:br>
            <a:r>
              <a:rPr lang="en-US" dirty="0" smtClean="0"/>
              <a:t>to server use the same</a:t>
            </a:r>
            <a:br>
              <a:rPr lang="en-US" dirty="0" smtClean="0"/>
            </a:br>
            <a:r>
              <a:rPr lang="en-US" dirty="0" err="1" smtClean="0"/>
              <a:t>dest</a:t>
            </a:r>
            <a:r>
              <a:rPr lang="en-US" dirty="0" smtClean="0"/>
              <a:t> port</a:t>
            </a:r>
          </a:p>
        </p:txBody>
      </p:sp>
      <p:sp>
        <p:nvSpPr>
          <p:cNvPr id="9220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8AF6E1-3BFA-40F0-B4FF-278FDEB44736}" type="slidenum">
              <a:rPr lang="en-US"/>
              <a:pPr/>
              <a:t>13</a:t>
            </a:fld>
            <a:endParaRPr lang="en-US"/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5195888" y="3048000"/>
          <a:ext cx="3948112" cy="2667000"/>
        </p:xfrm>
        <a:graphic>
          <a:graphicData uri="http://schemas.openxmlformats.org/presentationml/2006/ole">
            <p:oleObj spid="_x0000_s4098" name="Photo Editor Photo" r:id="rId4" imgW="11155332" imgH="7535327" progId="MSPhotoEd.3">
              <p:embed/>
            </p:oleObj>
          </a:graphicData>
        </a:graphic>
      </p:graphicFrame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19200" y="4953000"/>
            <a:ext cx="3352800" cy="1447800"/>
            <a:chOff x="2667000" y="5105400"/>
            <a:chExt cx="3352800" cy="1447800"/>
          </a:xfrm>
        </p:grpSpPr>
        <p:sp>
          <p:nvSpPr>
            <p:cNvPr id="4108" name="Rectangle 23"/>
            <p:cNvSpPr>
              <a:spLocks noChangeArrowheads="1"/>
            </p:cNvSpPr>
            <p:nvPr/>
          </p:nvSpPr>
          <p:spPr bwMode="auto">
            <a:xfrm>
              <a:off x="3429000" y="6096000"/>
              <a:ext cx="1371600" cy="3698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109" name="Oval 5"/>
            <p:cNvSpPr>
              <a:spLocks noChangeArrowheads="1"/>
            </p:cNvSpPr>
            <p:nvPr/>
          </p:nvSpPr>
          <p:spPr bwMode="auto">
            <a:xfrm>
              <a:off x="4800600" y="6019800"/>
              <a:ext cx="609600" cy="53340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10" name="Rectangle 6"/>
            <p:cNvSpPr>
              <a:spLocks noChangeArrowheads="1"/>
            </p:cNvSpPr>
            <p:nvPr/>
          </p:nvSpPr>
          <p:spPr bwMode="auto">
            <a:xfrm>
              <a:off x="3594100" y="5105400"/>
              <a:ext cx="1206500" cy="923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>
                  <a:solidFill>
                    <a:srgbClr val="000000"/>
                  </a:solidFill>
                  <a:ea typeface="宋体" pitchFamily="2" charset="-122"/>
                </a:rPr>
                <a:t>Welcome </a:t>
              </a:r>
              <a:br>
                <a:rPr lang="en-US" altLang="zh-CN">
                  <a:solidFill>
                    <a:srgbClr val="000000"/>
                  </a:solidFill>
                  <a:ea typeface="宋体" pitchFamily="2" charset="-122"/>
                </a:rPr>
              </a:br>
              <a:r>
                <a:rPr lang="en-US" altLang="zh-CN">
                  <a:solidFill>
                    <a:srgbClr val="000000"/>
                  </a:solidFill>
                  <a:ea typeface="宋体" pitchFamily="2" charset="-122"/>
                </a:rPr>
                <a:t>Socket </a:t>
              </a:r>
              <a:br>
                <a:rPr lang="en-US" altLang="zh-CN">
                  <a:solidFill>
                    <a:srgbClr val="000000"/>
                  </a:solidFill>
                  <a:ea typeface="宋体" pitchFamily="2" charset="-122"/>
                </a:rPr>
              </a:br>
              <a:r>
                <a:rPr lang="en-US" altLang="zh-CN">
                  <a:solidFill>
                    <a:srgbClr val="000000"/>
                  </a:solidFill>
                  <a:ea typeface="宋体" pitchFamily="2" charset="-122"/>
                </a:rPr>
                <a:t>Queue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111" name="Right Arrow 7"/>
            <p:cNvSpPr>
              <a:spLocks noChangeArrowheads="1"/>
            </p:cNvSpPr>
            <p:nvPr/>
          </p:nvSpPr>
          <p:spPr bwMode="auto">
            <a:xfrm>
              <a:off x="2667000" y="6096000"/>
              <a:ext cx="6096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12" name="Right Arrow 8"/>
            <p:cNvSpPr>
              <a:spLocks noChangeArrowheads="1"/>
            </p:cNvSpPr>
            <p:nvPr/>
          </p:nvSpPr>
          <p:spPr bwMode="auto">
            <a:xfrm>
              <a:off x="5410200" y="6096000"/>
              <a:ext cx="6096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13" name="Rectangle 9"/>
            <p:cNvSpPr>
              <a:spLocks noChangeArrowheads="1"/>
            </p:cNvSpPr>
            <p:nvPr/>
          </p:nvSpPr>
          <p:spPr bwMode="auto">
            <a:xfrm>
              <a:off x="34290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14" name="Rectangle 10"/>
            <p:cNvSpPr>
              <a:spLocks noChangeArrowheads="1"/>
            </p:cNvSpPr>
            <p:nvPr/>
          </p:nvSpPr>
          <p:spPr bwMode="auto">
            <a:xfrm>
              <a:off x="36576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15" name="Rectangle 11"/>
            <p:cNvSpPr>
              <a:spLocks noChangeArrowheads="1"/>
            </p:cNvSpPr>
            <p:nvPr/>
          </p:nvSpPr>
          <p:spPr bwMode="auto">
            <a:xfrm>
              <a:off x="38862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16" name="Rectangle 12"/>
            <p:cNvSpPr>
              <a:spLocks noChangeArrowheads="1"/>
            </p:cNvSpPr>
            <p:nvPr/>
          </p:nvSpPr>
          <p:spPr bwMode="auto">
            <a:xfrm>
              <a:off x="41148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17" name="Rectangle 13"/>
            <p:cNvSpPr>
              <a:spLocks noChangeArrowheads="1"/>
            </p:cNvSpPr>
            <p:nvPr/>
          </p:nvSpPr>
          <p:spPr bwMode="auto">
            <a:xfrm>
              <a:off x="43434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18" name="Rectangle 14"/>
            <p:cNvSpPr>
              <a:spLocks noChangeArrowheads="1"/>
            </p:cNvSpPr>
            <p:nvPr/>
          </p:nvSpPr>
          <p:spPr bwMode="auto">
            <a:xfrm>
              <a:off x="45720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6019800" y="4343400"/>
            <a:ext cx="2438400" cy="2286000"/>
            <a:chOff x="6019800" y="4343400"/>
            <a:chExt cx="2438400" cy="2286000"/>
          </a:xfrm>
        </p:grpSpPr>
        <p:sp>
          <p:nvSpPr>
            <p:cNvPr id="4104" name="Oval 17"/>
            <p:cNvSpPr>
              <a:spLocks noChangeArrowheads="1"/>
            </p:cNvSpPr>
            <p:nvPr/>
          </p:nvSpPr>
          <p:spPr bwMode="auto">
            <a:xfrm>
              <a:off x="6019800" y="5638800"/>
              <a:ext cx="457200" cy="990600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cxnSp>
          <p:nvCxnSpPr>
            <p:cNvPr id="4105" name="Straight Arrow Connector 19"/>
            <p:cNvCxnSpPr>
              <a:cxnSpLocks noChangeShapeType="1"/>
            </p:cNvCxnSpPr>
            <p:nvPr/>
          </p:nvCxnSpPr>
          <p:spPr bwMode="auto">
            <a:xfrm rot="5400000" flipH="1" flipV="1">
              <a:off x="6324600" y="4495800"/>
              <a:ext cx="1600200" cy="12954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triangle" w="med" len="med"/>
              <a:tailEnd type="arrow" w="med" len="med"/>
            </a:ln>
          </p:spPr>
        </p:cxnSp>
        <p:sp>
          <p:nvSpPr>
            <p:cNvPr id="4106" name="Rectangle 20"/>
            <p:cNvSpPr>
              <a:spLocks noChangeArrowheads="1"/>
            </p:cNvSpPr>
            <p:nvPr/>
          </p:nvSpPr>
          <p:spPr bwMode="auto">
            <a:xfrm>
              <a:off x="8077200" y="5410200"/>
              <a:ext cx="3810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cxnSp>
          <p:nvCxnSpPr>
            <p:cNvPr id="4107" name="Straight Arrow Connector 22"/>
            <p:cNvCxnSpPr>
              <a:cxnSpLocks noChangeShapeType="1"/>
            </p:cNvCxnSpPr>
            <p:nvPr/>
          </p:nvCxnSpPr>
          <p:spPr bwMode="auto">
            <a:xfrm flipV="1">
              <a:off x="6553200" y="5638800"/>
              <a:ext cx="1447800" cy="6858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triangle" w="med" len="med"/>
              <a:tailEnd type="arrow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TCP Connection-</a:t>
            </a:r>
            <a:r>
              <a:rPr lang="en-US" altLang="zh-CN" sz="3600" smtClean="0">
                <a:ea typeface="宋体" pitchFamily="2" charset="-122"/>
              </a:rPr>
              <a:t>O</a:t>
            </a:r>
            <a:r>
              <a:rPr lang="en-US" sz="3600" smtClean="0"/>
              <a:t>riented </a:t>
            </a:r>
            <a:r>
              <a:rPr lang="en-US" altLang="zh-CN" sz="3600" smtClean="0">
                <a:ea typeface="宋体" pitchFamily="2" charset="-122"/>
              </a:rPr>
              <a:t>D</a:t>
            </a:r>
            <a:r>
              <a:rPr lang="en-US" sz="3600" smtClean="0"/>
              <a:t>emux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7964488" cy="4648200"/>
          </a:xfrm>
        </p:spPr>
        <p:txBody>
          <a:bodyPr/>
          <a:lstStyle/>
          <a:p>
            <a:r>
              <a:rPr lang="en-US" sz="2400" dirty="0" smtClean="0"/>
              <a:t>TCP socket identified by 4-tuple: 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source IP address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source port number</a:t>
            </a:r>
          </a:p>
          <a:p>
            <a:pPr lvl="1"/>
            <a:r>
              <a:rPr lang="en-US" sz="2000" dirty="0" err="1" smtClean="0">
                <a:solidFill>
                  <a:srgbClr val="FF0000"/>
                </a:solidFill>
              </a:rPr>
              <a:t>dest</a:t>
            </a:r>
            <a:r>
              <a:rPr lang="en-US" sz="2000" dirty="0" smtClean="0">
                <a:solidFill>
                  <a:srgbClr val="FF0000"/>
                </a:solidFill>
              </a:rPr>
              <a:t> IP address</a:t>
            </a:r>
          </a:p>
          <a:p>
            <a:pPr lvl="1"/>
            <a:r>
              <a:rPr lang="en-US" sz="2000" dirty="0" err="1" smtClean="0">
                <a:solidFill>
                  <a:srgbClr val="FF0000"/>
                </a:solidFill>
              </a:rPr>
              <a:t>dest</a:t>
            </a:r>
            <a:r>
              <a:rPr lang="en-US" sz="2000" dirty="0" smtClean="0">
                <a:solidFill>
                  <a:srgbClr val="FF0000"/>
                </a:solidFill>
              </a:rPr>
              <a:t> port number</a:t>
            </a:r>
          </a:p>
          <a:p>
            <a:pPr lvl="1"/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en-US" sz="2400" dirty="0" err="1" smtClean="0"/>
              <a:t>recv</a:t>
            </a:r>
            <a:r>
              <a:rPr lang="en-US" sz="2400" dirty="0" smtClean="0"/>
              <a:t> host uses all four values to direct segment to appropriate socket</a:t>
            </a:r>
          </a:p>
          <a:p>
            <a:pPr lvl="1"/>
            <a:r>
              <a:rPr lang="en-US" sz="2000" b="1" dirty="0" smtClean="0">
                <a:solidFill>
                  <a:srgbClr val="00B050"/>
                </a:solidFill>
              </a:rPr>
              <a:t>server can easily support many simultaneous TCP sockets: different connections/sessions are automatically separated into different sockets</a:t>
            </a:r>
          </a:p>
          <a:p>
            <a:pPr lvl="1"/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7010400" y="6172200"/>
            <a:ext cx="1905000" cy="457200"/>
          </a:xfrm>
        </p:spPr>
        <p:txBody>
          <a:bodyPr/>
          <a:lstStyle/>
          <a:p>
            <a:fld id="{44C01792-ADC6-4D95-AFF0-9BE6F5105FE0}" type="slidenum">
              <a:rPr lang="en-US"/>
              <a:pPr/>
              <a:t>15</a:t>
            </a:fld>
            <a:endParaRPr lang="en-US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Connection-</a:t>
            </a:r>
            <a:r>
              <a:rPr lang="en-US" altLang="zh-CN" smtClean="0">
                <a:ea typeface="宋体" pitchFamily="2" charset="-122"/>
              </a:rPr>
              <a:t>O</a:t>
            </a:r>
            <a:r>
              <a:rPr lang="en-US" smtClean="0"/>
              <a:t>riented </a:t>
            </a:r>
            <a:r>
              <a:rPr lang="en-US" altLang="zh-CN" smtClean="0">
                <a:ea typeface="宋体" pitchFamily="2" charset="-122"/>
              </a:rPr>
              <a:t>D</a:t>
            </a:r>
            <a:r>
              <a:rPr lang="en-US" smtClean="0"/>
              <a:t>emux</a:t>
            </a:r>
          </a:p>
        </p:txBody>
      </p:sp>
      <p:sp>
        <p:nvSpPr>
          <p:cNvPr id="41988" name="Text Box 3"/>
          <p:cNvSpPr txBox="1">
            <a:spLocks noChangeArrowheads="1"/>
          </p:cNvSpPr>
          <p:nvPr/>
        </p:nvSpPr>
        <p:spPr bwMode="auto">
          <a:xfrm>
            <a:off x="7662863" y="4724400"/>
            <a:ext cx="869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</a:rPr>
              <a:t>Client</a:t>
            </a:r>
          </a:p>
          <a:p>
            <a:r>
              <a:rPr lang="en-US" sz="1600">
                <a:solidFill>
                  <a:schemeClr val="accent2"/>
                </a:solidFill>
              </a:rPr>
              <a:t>IP:B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81000" y="2286000"/>
            <a:ext cx="1011238" cy="3136900"/>
            <a:chOff x="240" y="1440"/>
            <a:chExt cx="637" cy="1976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40" y="1440"/>
              <a:ext cx="637" cy="1500"/>
              <a:chOff x="608" y="2454"/>
              <a:chExt cx="1261" cy="1500"/>
            </a:xfrm>
          </p:grpSpPr>
          <p:sp>
            <p:nvSpPr>
              <p:cNvPr id="42056" name="Rectangle 6"/>
              <p:cNvSpPr>
                <a:spLocks noChangeArrowheads="1"/>
              </p:cNvSpPr>
              <p:nvPr/>
            </p:nvSpPr>
            <p:spPr bwMode="auto">
              <a:xfrm>
                <a:off x="608" y="24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42057" name="Rectangle 7"/>
              <p:cNvSpPr>
                <a:spLocks noChangeArrowheads="1"/>
              </p:cNvSpPr>
              <p:nvPr/>
            </p:nvSpPr>
            <p:spPr bwMode="auto">
              <a:xfrm>
                <a:off x="608" y="27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42058" name="Rectangle 8"/>
              <p:cNvSpPr>
                <a:spLocks noChangeArrowheads="1"/>
              </p:cNvSpPr>
              <p:nvPr/>
            </p:nvSpPr>
            <p:spPr bwMode="auto">
              <a:xfrm>
                <a:off x="608" y="30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42059" name="Rectangle 9"/>
              <p:cNvSpPr>
                <a:spLocks noChangeArrowheads="1"/>
              </p:cNvSpPr>
              <p:nvPr/>
            </p:nvSpPr>
            <p:spPr bwMode="auto">
              <a:xfrm>
                <a:off x="608" y="33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42060" name="Rectangle 10"/>
              <p:cNvSpPr>
                <a:spLocks noChangeArrowheads="1"/>
              </p:cNvSpPr>
              <p:nvPr/>
            </p:nvSpPr>
            <p:spPr bwMode="auto">
              <a:xfrm>
                <a:off x="608" y="36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409" y="1484"/>
              <a:ext cx="377" cy="315"/>
              <a:chOff x="2614" y="2862"/>
              <a:chExt cx="377" cy="315"/>
            </a:xfrm>
          </p:grpSpPr>
          <p:sp>
            <p:nvSpPr>
              <p:cNvPr id="42054" name="Rectangle 12"/>
              <p:cNvSpPr>
                <a:spLocks noChangeArrowheads="1"/>
              </p:cNvSpPr>
              <p:nvPr/>
            </p:nvSpPr>
            <p:spPr bwMode="auto">
              <a:xfrm>
                <a:off x="2614" y="3054"/>
                <a:ext cx="377" cy="12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55" name="Oval 13"/>
              <p:cNvSpPr>
                <a:spLocks noChangeArrowheads="1"/>
              </p:cNvSpPr>
              <p:nvPr/>
            </p:nvSpPr>
            <p:spPr bwMode="auto">
              <a:xfrm>
                <a:off x="2614" y="2862"/>
                <a:ext cx="377" cy="192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600"/>
                  <a:t>P1</a:t>
                </a:r>
              </a:p>
            </p:txBody>
          </p:sp>
        </p:grpSp>
        <p:sp>
          <p:nvSpPr>
            <p:cNvPr id="42052" name="Text Box 14"/>
            <p:cNvSpPr txBox="1">
              <a:spLocks noChangeArrowheads="1"/>
            </p:cNvSpPr>
            <p:nvPr/>
          </p:nvSpPr>
          <p:spPr bwMode="auto">
            <a:xfrm>
              <a:off x="293" y="2974"/>
              <a:ext cx="54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accent2"/>
                  </a:solidFill>
                </a:rPr>
                <a:t>client</a:t>
              </a:r>
            </a:p>
            <a:p>
              <a:r>
                <a:rPr lang="en-US" sz="2000">
                  <a:solidFill>
                    <a:schemeClr val="accent2"/>
                  </a:solidFill>
                </a:rPr>
                <a:t> IP: A</a:t>
              </a:r>
            </a:p>
          </p:txBody>
        </p:sp>
        <p:sp>
          <p:nvSpPr>
            <p:cNvPr id="42053" name="Line 15"/>
            <p:cNvSpPr>
              <a:spLocks noChangeShapeType="1"/>
            </p:cNvSpPr>
            <p:nvPr/>
          </p:nvSpPr>
          <p:spPr bwMode="auto">
            <a:xfrm>
              <a:off x="528" y="1726"/>
              <a:ext cx="0" cy="110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7575550" y="2325688"/>
            <a:ext cx="598488" cy="500062"/>
            <a:chOff x="2614" y="2862"/>
            <a:chExt cx="377" cy="315"/>
          </a:xfrm>
        </p:grpSpPr>
        <p:sp>
          <p:nvSpPr>
            <p:cNvPr id="42048" name="Rectangle 17"/>
            <p:cNvSpPr>
              <a:spLocks noChangeArrowheads="1"/>
            </p:cNvSpPr>
            <p:nvPr/>
          </p:nvSpPr>
          <p:spPr bwMode="auto">
            <a:xfrm>
              <a:off x="2614" y="3054"/>
              <a:ext cx="377" cy="12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49" name="Oval 18"/>
            <p:cNvSpPr>
              <a:spLocks noChangeArrowheads="1"/>
            </p:cNvSpPr>
            <p:nvPr/>
          </p:nvSpPr>
          <p:spPr bwMode="auto">
            <a:xfrm>
              <a:off x="2614" y="2862"/>
              <a:ext cx="377" cy="19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P1</a:t>
              </a:r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6934200" y="2286000"/>
            <a:ext cx="1503363" cy="2381250"/>
            <a:chOff x="608" y="2454"/>
            <a:chExt cx="1261" cy="1500"/>
          </a:xfrm>
        </p:grpSpPr>
        <p:sp>
          <p:nvSpPr>
            <p:cNvPr id="42043" name="Rectangle 20"/>
            <p:cNvSpPr>
              <a:spLocks noChangeArrowheads="1"/>
            </p:cNvSpPr>
            <p:nvPr/>
          </p:nvSpPr>
          <p:spPr bwMode="auto">
            <a:xfrm>
              <a:off x="608" y="2454"/>
              <a:ext cx="1261" cy="3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2044" name="Rectangle 21"/>
            <p:cNvSpPr>
              <a:spLocks noChangeArrowheads="1"/>
            </p:cNvSpPr>
            <p:nvPr/>
          </p:nvSpPr>
          <p:spPr bwMode="auto">
            <a:xfrm>
              <a:off x="608" y="2754"/>
              <a:ext cx="1261" cy="3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2045" name="Rectangle 22"/>
            <p:cNvSpPr>
              <a:spLocks noChangeArrowheads="1"/>
            </p:cNvSpPr>
            <p:nvPr/>
          </p:nvSpPr>
          <p:spPr bwMode="auto">
            <a:xfrm>
              <a:off x="608" y="3054"/>
              <a:ext cx="1261" cy="3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2046" name="Rectangle 23"/>
            <p:cNvSpPr>
              <a:spLocks noChangeArrowheads="1"/>
            </p:cNvSpPr>
            <p:nvPr/>
          </p:nvSpPr>
          <p:spPr bwMode="auto">
            <a:xfrm>
              <a:off x="608" y="3354"/>
              <a:ext cx="1261" cy="3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2047" name="Rectangle 24"/>
            <p:cNvSpPr>
              <a:spLocks noChangeArrowheads="1"/>
            </p:cNvSpPr>
            <p:nvPr/>
          </p:nvSpPr>
          <p:spPr bwMode="auto">
            <a:xfrm>
              <a:off x="608" y="3654"/>
              <a:ext cx="1261" cy="3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7035800" y="2349500"/>
            <a:ext cx="598488" cy="500063"/>
            <a:chOff x="2614" y="2862"/>
            <a:chExt cx="377" cy="315"/>
          </a:xfrm>
        </p:grpSpPr>
        <p:sp>
          <p:nvSpPr>
            <p:cNvPr id="42041" name="Rectangle 26"/>
            <p:cNvSpPr>
              <a:spLocks noChangeArrowheads="1"/>
            </p:cNvSpPr>
            <p:nvPr/>
          </p:nvSpPr>
          <p:spPr bwMode="auto">
            <a:xfrm>
              <a:off x="2614" y="3054"/>
              <a:ext cx="377" cy="12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42" name="Oval 27"/>
            <p:cNvSpPr>
              <a:spLocks noChangeArrowheads="1"/>
            </p:cNvSpPr>
            <p:nvPr/>
          </p:nvSpPr>
          <p:spPr bwMode="auto">
            <a:xfrm>
              <a:off x="2614" y="2862"/>
              <a:ext cx="377" cy="19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P2</a:t>
              </a:r>
            </a:p>
          </p:txBody>
        </p:sp>
      </p:grpSp>
      <p:sp>
        <p:nvSpPr>
          <p:cNvPr id="41993" name="Line 28"/>
          <p:cNvSpPr>
            <a:spLocks noChangeShapeType="1"/>
          </p:cNvSpPr>
          <p:nvPr/>
        </p:nvSpPr>
        <p:spPr bwMode="auto">
          <a:xfrm>
            <a:off x="8077200" y="2743200"/>
            <a:ext cx="0" cy="17526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Rectangle 29"/>
          <p:cNvSpPr>
            <a:spLocks noChangeArrowheads="1"/>
          </p:cNvSpPr>
          <p:nvPr/>
        </p:nvSpPr>
        <p:spPr bwMode="auto">
          <a:xfrm>
            <a:off x="3733800" y="2286000"/>
            <a:ext cx="1981200" cy="4762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1995" name="Rectangle 30"/>
          <p:cNvSpPr>
            <a:spLocks noChangeArrowheads="1"/>
          </p:cNvSpPr>
          <p:nvPr/>
        </p:nvSpPr>
        <p:spPr bwMode="auto">
          <a:xfrm>
            <a:off x="3733800" y="2743200"/>
            <a:ext cx="1981200" cy="4762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1996" name="Rectangle 31"/>
          <p:cNvSpPr>
            <a:spLocks noChangeArrowheads="1"/>
          </p:cNvSpPr>
          <p:nvPr/>
        </p:nvSpPr>
        <p:spPr bwMode="auto">
          <a:xfrm>
            <a:off x="3733800" y="3238500"/>
            <a:ext cx="1981200" cy="4762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1997" name="Rectangle 32"/>
          <p:cNvSpPr>
            <a:spLocks noChangeArrowheads="1"/>
          </p:cNvSpPr>
          <p:nvPr/>
        </p:nvSpPr>
        <p:spPr bwMode="auto">
          <a:xfrm>
            <a:off x="3733800" y="3714750"/>
            <a:ext cx="1981200" cy="4762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1998" name="Rectangle 33"/>
          <p:cNvSpPr>
            <a:spLocks noChangeArrowheads="1"/>
          </p:cNvSpPr>
          <p:nvPr/>
        </p:nvSpPr>
        <p:spPr bwMode="auto">
          <a:xfrm>
            <a:off x="3733800" y="4191000"/>
            <a:ext cx="1981200" cy="4762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8" name="Group 34"/>
          <p:cNvGrpSpPr>
            <a:grpSpLocks/>
          </p:cNvGrpSpPr>
          <p:nvPr/>
        </p:nvGrpSpPr>
        <p:grpSpPr bwMode="auto">
          <a:xfrm>
            <a:off x="3810000" y="2362200"/>
            <a:ext cx="571500" cy="500063"/>
            <a:chOff x="2614" y="2862"/>
            <a:chExt cx="377" cy="315"/>
          </a:xfrm>
        </p:grpSpPr>
        <p:sp>
          <p:nvSpPr>
            <p:cNvPr id="42039" name="Rectangle 35"/>
            <p:cNvSpPr>
              <a:spLocks noChangeArrowheads="1"/>
            </p:cNvSpPr>
            <p:nvPr/>
          </p:nvSpPr>
          <p:spPr bwMode="auto">
            <a:xfrm>
              <a:off x="2614" y="3054"/>
              <a:ext cx="377" cy="12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40" name="Oval 36"/>
            <p:cNvSpPr>
              <a:spLocks noChangeArrowheads="1"/>
            </p:cNvSpPr>
            <p:nvPr/>
          </p:nvSpPr>
          <p:spPr bwMode="auto">
            <a:xfrm>
              <a:off x="2614" y="2862"/>
              <a:ext cx="377" cy="19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P4</a:t>
              </a:r>
            </a:p>
          </p:txBody>
        </p:sp>
      </p:grpSp>
      <p:sp>
        <p:nvSpPr>
          <p:cNvPr id="42000" name="Text Box 37"/>
          <p:cNvSpPr txBox="1">
            <a:spLocks noChangeArrowheads="1"/>
          </p:cNvSpPr>
          <p:nvPr/>
        </p:nvSpPr>
        <p:spPr bwMode="auto">
          <a:xfrm>
            <a:off x="3919538" y="4797425"/>
            <a:ext cx="955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2"/>
                </a:solidFill>
              </a:rPr>
              <a:t>server</a:t>
            </a:r>
          </a:p>
          <a:p>
            <a:r>
              <a:rPr lang="en-US" sz="2000">
                <a:solidFill>
                  <a:schemeClr val="accent2"/>
                </a:solidFill>
              </a:rPr>
              <a:t>IP: </a:t>
            </a:r>
            <a:r>
              <a:rPr lang="en-US" altLang="zh-CN" sz="2000">
                <a:solidFill>
                  <a:schemeClr val="accent2"/>
                </a:solidFill>
                <a:ea typeface="宋体" pitchFamily="2" charset="-122"/>
              </a:rPr>
              <a:t>S</a:t>
            </a: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42001" name="Line 38"/>
          <p:cNvSpPr>
            <a:spLocks noChangeShapeType="1"/>
          </p:cNvSpPr>
          <p:nvPr/>
        </p:nvSpPr>
        <p:spPr bwMode="auto">
          <a:xfrm flipV="1">
            <a:off x="4343400" y="2819400"/>
            <a:ext cx="0" cy="1676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39"/>
          <p:cNvSpPr>
            <a:spLocks noChangeShapeType="1"/>
          </p:cNvSpPr>
          <p:nvPr/>
        </p:nvSpPr>
        <p:spPr bwMode="auto">
          <a:xfrm>
            <a:off x="838200" y="4495800"/>
            <a:ext cx="3505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Line 40"/>
          <p:cNvSpPr>
            <a:spLocks noChangeShapeType="1"/>
          </p:cNvSpPr>
          <p:nvPr/>
        </p:nvSpPr>
        <p:spPr bwMode="auto">
          <a:xfrm flipV="1">
            <a:off x="4572000" y="2819400"/>
            <a:ext cx="0" cy="1676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4" name="Line 41"/>
          <p:cNvSpPr>
            <a:spLocks noChangeShapeType="1"/>
          </p:cNvSpPr>
          <p:nvPr/>
        </p:nvSpPr>
        <p:spPr bwMode="auto">
          <a:xfrm>
            <a:off x="4572000" y="4495800"/>
            <a:ext cx="3505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Line 42"/>
          <p:cNvSpPr>
            <a:spLocks noChangeShapeType="1"/>
          </p:cNvSpPr>
          <p:nvPr/>
        </p:nvSpPr>
        <p:spPr bwMode="auto">
          <a:xfrm>
            <a:off x="4343400" y="2971800"/>
            <a:ext cx="0" cy="1524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6" name="Line 43"/>
          <p:cNvSpPr>
            <a:spLocks noChangeShapeType="1"/>
          </p:cNvSpPr>
          <p:nvPr/>
        </p:nvSpPr>
        <p:spPr bwMode="auto">
          <a:xfrm>
            <a:off x="1219200" y="4495800"/>
            <a:ext cx="3124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Rectangle 44"/>
          <p:cNvSpPr>
            <a:spLocks noChangeArrowheads="1"/>
          </p:cNvSpPr>
          <p:nvPr/>
        </p:nvSpPr>
        <p:spPr bwMode="auto">
          <a:xfrm>
            <a:off x="1600200" y="4419600"/>
            <a:ext cx="990600" cy="304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/>
              <a:t>SP: </a:t>
            </a:r>
            <a:r>
              <a:rPr lang="en-US" altLang="zh-CN" sz="1600">
                <a:ea typeface="宋体" pitchFamily="2" charset="-122"/>
              </a:rPr>
              <a:t>x</a:t>
            </a:r>
            <a:endParaRPr lang="en-US" sz="1600"/>
          </a:p>
        </p:txBody>
      </p:sp>
      <p:sp>
        <p:nvSpPr>
          <p:cNvPr id="42008" name="Rectangle 45"/>
          <p:cNvSpPr>
            <a:spLocks noChangeArrowheads="1"/>
          </p:cNvSpPr>
          <p:nvPr/>
        </p:nvSpPr>
        <p:spPr bwMode="auto">
          <a:xfrm>
            <a:off x="1600200" y="4724400"/>
            <a:ext cx="990600" cy="304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/>
              <a:t>DP: 25</a:t>
            </a:r>
          </a:p>
        </p:txBody>
      </p:sp>
      <p:sp>
        <p:nvSpPr>
          <p:cNvPr id="42009" name="Rectangle 46"/>
          <p:cNvSpPr>
            <a:spLocks noChangeArrowheads="1"/>
          </p:cNvSpPr>
          <p:nvPr/>
        </p:nvSpPr>
        <p:spPr bwMode="auto">
          <a:xfrm>
            <a:off x="1600200" y="5029200"/>
            <a:ext cx="990600" cy="304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9" name="Group 47"/>
          <p:cNvGrpSpPr>
            <a:grpSpLocks/>
          </p:cNvGrpSpPr>
          <p:nvPr/>
        </p:nvGrpSpPr>
        <p:grpSpPr bwMode="auto">
          <a:xfrm>
            <a:off x="6248400" y="4419600"/>
            <a:ext cx="990600" cy="914400"/>
            <a:chOff x="3936" y="2784"/>
            <a:chExt cx="624" cy="576"/>
          </a:xfrm>
        </p:grpSpPr>
        <p:sp>
          <p:nvSpPr>
            <p:cNvPr id="42036" name="Rectangle 48"/>
            <p:cNvSpPr>
              <a:spLocks noChangeArrowheads="1"/>
            </p:cNvSpPr>
            <p:nvPr/>
          </p:nvSpPr>
          <p:spPr bwMode="auto">
            <a:xfrm>
              <a:off x="3936" y="2784"/>
              <a:ext cx="624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SP: </a:t>
              </a:r>
              <a:r>
                <a:rPr lang="en-US" altLang="zh-CN" sz="1600">
                  <a:ea typeface="宋体" pitchFamily="2" charset="-122"/>
                </a:rPr>
                <a:t>y</a:t>
              </a:r>
              <a:endParaRPr lang="en-US" sz="1600"/>
            </a:p>
          </p:txBody>
        </p:sp>
        <p:sp>
          <p:nvSpPr>
            <p:cNvPr id="42037" name="Rectangle 49"/>
            <p:cNvSpPr>
              <a:spLocks noChangeArrowheads="1"/>
            </p:cNvSpPr>
            <p:nvPr/>
          </p:nvSpPr>
          <p:spPr bwMode="auto">
            <a:xfrm>
              <a:off x="3936" y="2976"/>
              <a:ext cx="624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DP: 25</a:t>
              </a:r>
            </a:p>
          </p:txBody>
        </p:sp>
        <p:sp>
          <p:nvSpPr>
            <p:cNvPr id="42038" name="Rectangle 50"/>
            <p:cNvSpPr>
              <a:spLocks noChangeArrowheads="1"/>
            </p:cNvSpPr>
            <p:nvPr/>
          </p:nvSpPr>
          <p:spPr bwMode="auto">
            <a:xfrm>
              <a:off x="3936" y="3168"/>
              <a:ext cx="624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0" name="Group 51"/>
          <p:cNvGrpSpPr>
            <a:grpSpLocks/>
          </p:cNvGrpSpPr>
          <p:nvPr/>
        </p:nvGrpSpPr>
        <p:grpSpPr bwMode="auto">
          <a:xfrm>
            <a:off x="4419600" y="2362200"/>
            <a:ext cx="571500" cy="500063"/>
            <a:chOff x="2614" y="2862"/>
            <a:chExt cx="377" cy="315"/>
          </a:xfrm>
        </p:grpSpPr>
        <p:sp>
          <p:nvSpPr>
            <p:cNvPr id="42034" name="Rectangle 52"/>
            <p:cNvSpPr>
              <a:spLocks noChangeArrowheads="1"/>
            </p:cNvSpPr>
            <p:nvPr/>
          </p:nvSpPr>
          <p:spPr bwMode="auto">
            <a:xfrm>
              <a:off x="2614" y="3054"/>
              <a:ext cx="377" cy="12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35" name="Oval 53"/>
            <p:cNvSpPr>
              <a:spLocks noChangeArrowheads="1"/>
            </p:cNvSpPr>
            <p:nvPr/>
          </p:nvSpPr>
          <p:spPr bwMode="auto">
            <a:xfrm>
              <a:off x="2614" y="2862"/>
              <a:ext cx="377" cy="19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P5</a:t>
              </a:r>
            </a:p>
          </p:txBody>
        </p:sp>
      </p:grpSp>
      <p:grpSp>
        <p:nvGrpSpPr>
          <p:cNvPr id="11" name="Group 54"/>
          <p:cNvGrpSpPr>
            <a:grpSpLocks/>
          </p:cNvGrpSpPr>
          <p:nvPr/>
        </p:nvGrpSpPr>
        <p:grpSpPr bwMode="auto">
          <a:xfrm>
            <a:off x="5022850" y="2351088"/>
            <a:ext cx="571500" cy="500062"/>
            <a:chOff x="2614" y="2862"/>
            <a:chExt cx="377" cy="315"/>
          </a:xfrm>
        </p:grpSpPr>
        <p:sp>
          <p:nvSpPr>
            <p:cNvPr id="42032" name="Rectangle 55"/>
            <p:cNvSpPr>
              <a:spLocks noChangeArrowheads="1"/>
            </p:cNvSpPr>
            <p:nvPr/>
          </p:nvSpPr>
          <p:spPr bwMode="auto">
            <a:xfrm>
              <a:off x="2614" y="3054"/>
              <a:ext cx="377" cy="12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33" name="Oval 56"/>
            <p:cNvSpPr>
              <a:spLocks noChangeArrowheads="1"/>
            </p:cNvSpPr>
            <p:nvPr/>
          </p:nvSpPr>
          <p:spPr bwMode="auto">
            <a:xfrm>
              <a:off x="2614" y="2862"/>
              <a:ext cx="377" cy="19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P6</a:t>
              </a:r>
            </a:p>
          </p:txBody>
        </p:sp>
      </p:grpSp>
      <p:grpSp>
        <p:nvGrpSpPr>
          <p:cNvPr id="12" name="Group 57"/>
          <p:cNvGrpSpPr>
            <a:grpSpLocks/>
          </p:cNvGrpSpPr>
          <p:nvPr/>
        </p:nvGrpSpPr>
        <p:grpSpPr bwMode="auto">
          <a:xfrm>
            <a:off x="7740650" y="2363788"/>
            <a:ext cx="598488" cy="500062"/>
            <a:chOff x="2614" y="2862"/>
            <a:chExt cx="377" cy="315"/>
          </a:xfrm>
        </p:grpSpPr>
        <p:sp>
          <p:nvSpPr>
            <p:cNvPr id="42030" name="Rectangle 58"/>
            <p:cNvSpPr>
              <a:spLocks noChangeArrowheads="1"/>
            </p:cNvSpPr>
            <p:nvPr/>
          </p:nvSpPr>
          <p:spPr bwMode="auto">
            <a:xfrm>
              <a:off x="2614" y="3054"/>
              <a:ext cx="377" cy="12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31" name="Oval 59"/>
            <p:cNvSpPr>
              <a:spLocks noChangeArrowheads="1"/>
            </p:cNvSpPr>
            <p:nvPr/>
          </p:nvSpPr>
          <p:spPr bwMode="auto">
            <a:xfrm>
              <a:off x="2614" y="2862"/>
              <a:ext cx="377" cy="19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P3</a:t>
              </a:r>
            </a:p>
          </p:txBody>
        </p:sp>
      </p:grpSp>
      <p:sp>
        <p:nvSpPr>
          <p:cNvPr id="42014" name="Line 60"/>
          <p:cNvSpPr>
            <a:spLocks noChangeShapeType="1"/>
          </p:cNvSpPr>
          <p:nvPr/>
        </p:nvSpPr>
        <p:spPr bwMode="auto">
          <a:xfrm>
            <a:off x="7391400" y="2819400"/>
            <a:ext cx="0" cy="1524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15" name="Line 61"/>
          <p:cNvSpPr>
            <a:spLocks noChangeShapeType="1"/>
          </p:cNvSpPr>
          <p:nvPr/>
        </p:nvSpPr>
        <p:spPr bwMode="auto">
          <a:xfrm>
            <a:off x="5334000" y="4343400"/>
            <a:ext cx="2057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16" name="Line 62"/>
          <p:cNvSpPr>
            <a:spLocks noChangeShapeType="1"/>
          </p:cNvSpPr>
          <p:nvPr/>
        </p:nvSpPr>
        <p:spPr bwMode="auto">
          <a:xfrm flipV="1">
            <a:off x="5334000" y="2819400"/>
            <a:ext cx="0" cy="1524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17" name="Rectangle 63"/>
          <p:cNvSpPr>
            <a:spLocks noChangeArrowheads="1"/>
          </p:cNvSpPr>
          <p:nvPr/>
        </p:nvSpPr>
        <p:spPr bwMode="auto">
          <a:xfrm>
            <a:off x="1600200" y="5334000"/>
            <a:ext cx="990600" cy="304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2018" name="Rectangle 64"/>
          <p:cNvSpPr>
            <a:spLocks noChangeArrowheads="1"/>
          </p:cNvSpPr>
          <p:nvPr/>
        </p:nvSpPr>
        <p:spPr bwMode="auto">
          <a:xfrm>
            <a:off x="6248400" y="5334000"/>
            <a:ext cx="990600" cy="304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/>
              <a:t>D-IP:</a:t>
            </a:r>
            <a:r>
              <a:rPr lang="en-US" altLang="zh-CN" sz="1600">
                <a:ea typeface="宋体" pitchFamily="2" charset="-122"/>
              </a:rPr>
              <a:t> S</a:t>
            </a:r>
            <a:endParaRPr lang="en-US" sz="1600"/>
          </a:p>
        </p:txBody>
      </p:sp>
      <p:sp>
        <p:nvSpPr>
          <p:cNvPr id="42019" name="Text Box 65"/>
          <p:cNvSpPr txBox="1">
            <a:spLocks noChangeArrowheads="1"/>
          </p:cNvSpPr>
          <p:nvPr/>
        </p:nvSpPr>
        <p:spPr bwMode="auto">
          <a:xfrm>
            <a:off x="1736725" y="4941888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/>
          </a:p>
        </p:txBody>
      </p:sp>
      <p:sp>
        <p:nvSpPr>
          <p:cNvPr id="42020" name="Text Box 66"/>
          <p:cNvSpPr txBox="1">
            <a:spLocks noChangeArrowheads="1"/>
          </p:cNvSpPr>
          <p:nvPr/>
        </p:nvSpPr>
        <p:spPr bwMode="auto">
          <a:xfrm>
            <a:off x="1676400" y="5029200"/>
            <a:ext cx="8969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S-IP: A</a:t>
            </a:r>
          </a:p>
        </p:txBody>
      </p:sp>
      <p:sp>
        <p:nvSpPr>
          <p:cNvPr id="42021" name="Text Box 67"/>
          <p:cNvSpPr txBox="1">
            <a:spLocks noChangeArrowheads="1"/>
          </p:cNvSpPr>
          <p:nvPr/>
        </p:nvSpPr>
        <p:spPr bwMode="auto">
          <a:xfrm>
            <a:off x="1636713" y="5334000"/>
            <a:ext cx="8937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D-IP:</a:t>
            </a:r>
            <a:r>
              <a:rPr lang="en-US" altLang="zh-CN" sz="1600">
                <a:ea typeface="宋体" pitchFamily="2" charset="-122"/>
              </a:rPr>
              <a:t> S</a:t>
            </a:r>
            <a:endParaRPr lang="en-US" sz="1600"/>
          </a:p>
        </p:txBody>
      </p:sp>
      <p:sp>
        <p:nvSpPr>
          <p:cNvPr id="42022" name="Text Box 68"/>
          <p:cNvSpPr txBox="1">
            <a:spLocks noChangeArrowheads="1"/>
          </p:cNvSpPr>
          <p:nvPr/>
        </p:nvSpPr>
        <p:spPr bwMode="auto">
          <a:xfrm>
            <a:off x="6335713" y="5029200"/>
            <a:ext cx="876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S-IP: B</a:t>
            </a:r>
          </a:p>
        </p:txBody>
      </p:sp>
      <p:grpSp>
        <p:nvGrpSpPr>
          <p:cNvPr id="13" name="Group 69"/>
          <p:cNvGrpSpPr>
            <a:grpSpLocks/>
          </p:cNvGrpSpPr>
          <p:nvPr/>
        </p:nvGrpSpPr>
        <p:grpSpPr bwMode="auto">
          <a:xfrm>
            <a:off x="5791200" y="2895600"/>
            <a:ext cx="990600" cy="914400"/>
            <a:chOff x="3936" y="2784"/>
            <a:chExt cx="624" cy="576"/>
          </a:xfrm>
        </p:grpSpPr>
        <p:sp>
          <p:nvSpPr>
            <p:cNvPr id="42027" name="Rectangle 70"/>
            <p:cNvSpPr>
              <a:spLocks noChangeArrowheads="1"/>
            </p:cNvSpPr>
            <p:nvPr/>
          </p:nvSpPr>
          <p:spPr bwMode="auto">
            <a:xfrm>
              <a:off x="3936" y="2784"/>
              <a:ext cx="624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SP: </a:t>
              </a:r>
              <a:r>
                <a:rPr lang="en-US" altLang="zh-CN" sz="1600">
                  <a:ea typeface="宋体" pitchFamily="2" charset="-122"/>
                </a:rPr>
                <a:t>x</a:t>
              </a:r>
              <a:endParaRPr lang="en-US" sz="1600"/>
            </a:p>
          </p:txBody>
        </p:sp>
        <p:sp>
          <p:nvSpPr>
            <p:cNvPr id="42028" name="Rectangle 71"/>
            <p:cNvSpPr>
              <a:spLocks noChangeArrowheads="1"/>
            </p:cNvSpPr>
            <p:nvPr/>
          </p:nvSpPr>
          <p:spPr bwMode="auto">
            <a:xfrm>
              <a:off x="3936" y="2976"/>
              <a:ext cx="624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DP: 25</a:t>
              </a:r>
            </a:p>
          </p:txBody>
        </p:sp>
        <p:sp>
          <p:nvSpPr>
            <p:cNvPr id="42029" name="Rectangle 72"/>
            <p:cNvSpPr>
              <a:spLocks noChangeArrowheads="1"/>
            </p:cNvSpPr>
            <p:nvPr/>
          </p:nvSpPr>
          <p:spPr bwMode="auto">
            <a:xfrm>
              <a:off x="3936" y="3168"/>
              <a:ext cx="624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42024" name="Rectangle 73"/>
          <p:cNvSpPr>
            <a:spLocks noChangeArrowheads="1"/>
          </p:cNvSpPr>
          <p:nvPr/>
        </p:nvSpPr>
        <p:spPr bwMode="auto">
          <a:xfrm>
            <a:off x="5791200" y="3810000"/>
            <a:ext cx="990600" cy="304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/>
              <a:t>D-IP:</a:t>
            </a:r>
            <a:r>
              <a:rPr lang="en-US" altLang="zh-CN" sz="1600">
                <a:ea typeface="宋体" pitchFamily="2" charset="-122"/>
              </a:rPr>
              <a:t> S</a:t>
            </a:r>
            <a:endParaRPr lang="en-US" sz="1600"/>
          </a:p>
        </p:txBody>
      </p:sp>
      <p:sp>
        <p:nvSpPr>
          <p:cNvPr id="42025" name="Rectangle 74"/>
          <p:cNvSpPr>
            <a:spLocks noChangeArrowheads="1"/>
          </p:cNvSpPr>
          <p:nvPr/>
        </p:nvSpPr>
        <p:spPr bwMode="auto">
          <a:xfrm>
            <a:off x="5867400" y="3505200"/>
            <a:ext cx="876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S-IP: B</a:t>
            </a:r>
          </a:p>
        </p:txBody>
      </p:sp>
      <p:sp>
        <p:nvSpPr>
          <p:cNvPr id="42026" name="Line 75"/>
          <p:cNvSpPr>
            <a:spLocks noChangeShapeType="1"/>
          </p:cNvSpPr>
          <p:nvPr/>
        </p:nvSpPr>
        <p:spPr bwMode="auto">
          <a:xfrm flipH="1">
            <a:off x="6172200" y="41148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2819400" y="5562600"/>
            <a:ext cx="316567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SP= source port number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DP= </a:t>
            </a:r>
            <a:r>
              <a:rPr lang="en-US" sz="2000" dirty="0" err="1" smtClean="0">
                <a:solidFill>
                  <a:srgbClr val="FF0000"/>
                </a:solidFill>
              </a:rPr>
              <a:t>dest</a:t>
            </a:r>
            <a:r>
              <a:rPr lang="en-US" sz="2000" dirty="0" smtClean="0">
                <a:solidFill>
                  <a:srgbClr val="FF0000"/>
                </a:solidFill>
              </a:rPr>
              <a:t>. port number</a:t>
            </a:r>
            <a:endParaRPr lang="en-US" sz="2000" dirty="0" smtClean="0">
              <a:solidFill>
                <a:srgbClr val="FF0000"/>
              </a:solidFill>
            </a:endParaRP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S-IP=source IP address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D-IP = </a:t>
            </a:r>
            <a:r>
              <a:rPr lang="en-US" sz="2000" dirty="0" err="1" smtClean="0">
                <a:solidFill>
                  <a:srgbClr val="FF0000"/>
                </a:solidFill>
              </a:rPr>
              <a:t>dest</a:t>
            </a:r>
            <a:r>
              <a:rPr lang="en-US" sz="2000" dirty="0" smtClean="0">
                <a:solidFill>
                  <a:srgbClr val="FF0000"/>
                </a:solidFill>
              </a:rPr>
              <a:t> IP address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533400" y="239713"/>
            <a:ext cx="80533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CN" sz="3600" u="sng">
                <a:solidFill>
                  <a:schemeClr val="accent2"/>
                </a:solidFill>
                <a:ea typeface="宋体" pitchFamily="2" charset="-122"/>
              </a:rPr>
              <a:t>Under the Hood:</a:t>
            </a:r>
            <a:r>
              <a:rPr lang="en-US" sz="3600" u="sng">
                <a:solidFill>
                  <a:schemeClr val="accent2"/>
                </a:solidFill>
              </a:rPr>
              <a:t> </a:t>
            </a:r>
            <a:r>
              <a:rPr lang="en-US" altLang="zh-CN" sz="3600" u="sng">
                <a:solidFill>
                  <a:schemeClr val="accent2"/>
                </a:solidFill>
                <a:ea typeface="宋体" pitchFamily="2" charset="-122"/>
              </a:rPr>
              <a:t>TCP Multiplexing</a:t>
            </a:r>
            <a:endParaRPr lang="en-US" sz="3600" u="sng">
              <a:solidFill>
                <a:schemeClr val="accent2"/>
              </a:solidFill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1793875" y="1271588"/>
            <a:ext cx="1104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server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6294438" y="1328738"/>
            <a:ext cx="981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client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793750" y="2117725"/>
            <a:ext cx="3259138" cy="3884613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677863" y="1928813"/>
            <a:ext cx="12112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rgbClr val="FF0000"/>
                </a:solidFill>
              </a:rPr>
              <a:t>TCP</a:t>
            </a:r>
            <a:r>
              <a:rPr lang="en-US" sz="1000"/>
              <a:t> socket space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885825" y="2279650"/>
            <a:ext cx="3060700" cy="914400"/>
            <a:chOff x="625" y="1436"/>
            <a:chExt cx="1786" cy="576"/>
          </a:xfrm>
        </p:grpSpPr>
        <p:sp>
          <p:nvSpPr>
            <p:cNvPr id="43040" name="Rectangle 8"/>
            <p:cNvSpPr>
              <a:spLocks noChangeArrowheads="1"/>
            </p:cNvSpPr>
            <p:nvPr/>
          </p:nvSpPr>
          <p:spPr bwMode="auto">
            <a:xfrm>
              <a:off x="628" y="1436"/>
              <a:ext cx="1783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3041" name="Text Box 9"/>
            <p:cNvSpPr txBox="1">
              <a:spLocks noChangeArrowheads="1"/>
            </p:cNvSpPr>
            <p:nvPr/>
          </p:nvSpPr>
          <p:spPr bwMode="auto">
            <a:xfrm>
              <a:off x="625" y="1445"/>
              <a:ext cx="1094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state: listening</a:t>
              </a:r>
            </a:p>
            <a:p>
              <a:r>
                <a:rPr lang="en-US" sz="1000"/>
                <a:t>address:  {*</a:t>
              </a:r>
              <a:r>
                <a:rPr lang="en-US" altLang="zh-CN" sz="1000">
                  <a:ea typeface="宋体" pitchFamily="2" charset="-122"/>
                </a:rPr>
                <a:t>:</a:t>
              </a:r>
              <a:r>
                <a:rPr lang="en-US" altLang="zh-CN" sz="1000" b="1">
                  <a:ea typeface="宋体" pitchFamily="2" charset="-122"/>
                </a:rPr>
                <a:t>6789</a:t>
              </a:r>
              <a:r>
                <a:rPr lang="en-US" sz="1000" b="1"/>
                <a:t>,      </a:t>
              </a:r>
              <a:r>
                <a:rPr lang="en-US" sz="1000"/>
                <a:t>*</a:t>
              </a:r>
              <a:r>
                <a:rPr lang="en-US" altLang="zh-CN" sz="1000" b="1">
                  <a:ea typeface="宋体" pitchFamily="2" charset="-122"/>
                </a:rPr>
                <a:t>:</a:t>
              </a:r>
              <a:r>
                <a:rPr lang="en-US" sz="1000" b="1"/>
                <a:t>*</a:t>
              </a:r>
              <a:r>
                <a:rPr lang="en-US" sz="1000"/>
                <a:t>}</a:t>
              </a:r>
            </a:p>
            <a:p>
              <a:r>
                <a:rPr lang="en-US" sz="1000"/>
                <a:t>completed connection queue:</a:t>
              </a:r>
            </a:p>
            <a:p>
              <a:r>
                <a:rPr lang="en-US" sz="1000"/>
                <a:t>sendbuf:</a:t>
              </a:r>
            </a:p>
            <a:p>
              <a:r>
                <a:rPr lang="en-US" sz="1000"/>
                <a:t>recvbuf:</a:t>
              </a:r>
            </a:p>
          </p:txBody>
        </p:sp>
      </p:grpSp>
      <p:sp>
        <p:nvSpPr>
          <p:cNvPr id="43016" name="Text Box 10"/>
          <p:cNvSpPr txBox="1">
            <a:spLocks noChangeArrowheads="1"/>
          </p:cNvSpPr>
          <p:nvPr/>
        </p:nvSpPr>
        <p:spPr bwMode="auto">
          <a:xfrm>
            <a:off x="1827213" y="1616075"/>
            <a:ext cx="1116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128.36.2</a:t>
            </a:r>
            <a:r>
              <a:rPr lang="en-US" altLang="zh-CN" sz="1200">
                <a:ea typeface="宋体" pitchFamily="2" charset="-122"/>
              </a:rPr>
              <a:t>3</a:t>
            </a:r>
            <a:r>
              <a:rPr lang="en-US" sz="1200"/>
              <a:t>2.</a:t>
            </a:r>
            <a:r>
              <a:rPr lang="en-US" altLang="zh-CN" sz="1200">
                <a:ea typeface="宋体" pitchFamily="2" charset="-122"/>
              </a:rPr>
              <a:t>5</a:t>
            </a:r>
            <a:r>
              <a:rPr lang="en-US" sz="1200"/>
              <a:t/>
            </a:r>
            <a:br>
              <a:rPr lang="en-US" sz="1200"/>
            </a:br>
            <a:r>
              <a:rPr lang="en-US" sz="1200"/>
              <a:t>128.36.2</a:t>
            </a:r>
            <a:r>
              <a:rPr lang="en-US" altLang="zh-CN" sz="1200">
                <a:ea typeface="宋体" pitchFamily="2" charset="-122"/>
              </a:rPr>
              <a:t>30</a:t>
            </a:r>
            <a:r>
              <a:rPr lang="en-US" sz="1200"/>
              <a:t>.2</a:t>
            </a:r>
          </a:p>
        </p:txBody>
      </p:sp>
      <p:sp>
        <p:nvSpPr>
          <p:cNvPr id="43017" name="Line 11"/>
          <p:cNvSpPr>
            <a:spLocks noChangeShapeType="1"/>
          </p:cNvSpPr>
          <p:nvPr/>
        </p:nvSpPr>
        <p:spPr bwMode="auto">
          <a:xfrm>
            <a:off x="3495675" y="3317875"/>
            <a:ext cx="12700" cy="127000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018" name="Rectangle 12"/>
          <p:cNvSpPr>
            <a:spLocks noChangeArrowheads="1"/>
          </p:cNvSpPr>
          <p:nvPr/>
        </p:nvSpPr>
        <p:spPr bwMode="auto">
          <a:xfrm>
            <a:off x="5099050" y="2114550"/>
            <a:ext cx="3259138" cy="3884613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019" name="Text Box 13"/>
          <p:cNvSpPr txBox="1">
            <a:spLocks noChangeArrowheads="1"/>
          </p:cNvSpPr>
          <p:nvPr/>
        </p:nvSpPr>
        <p:spPr bwMode="auto">
          <a:xfrm>
            <a:off x="4983163" y="1925638"/>
            <a:ext cx="12112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rgbClr val="FF0000"/>
                </a:solidFill>
              </a:rPr>
              <a:t>TCP</a:t>
            </a:r>
            <a:r>
              <a:rPr lang="en-US" sz="1000"/>
              <a:t> socket space</a:t>
            </a:r>
          </a:p>
        </p:txBody>
      </p:sp>
      <p:sp>
        <p:nvSpPr>
          <p:cNvPr id="43020" name="Line 14"/>
          <p:cNvSpPr>
            <a:spLocks noChangeShapeType="1"/>
          </p:cNvSpPr>
          <p:nvPr/>
        </p:nvSpPr>
        <p:spPr bwMode="auto">
          <a:xfrm>
            <a:off x="6800850" y="3482975"/>
            <a:ext cx="11113" cy="11620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901700" y="4745038"/>
            <a:ext cx="3057525" cy="979487"/>
            <a:chOff x="670" y="2989"/>
            <a:chExt cx="1783" cy="617"/>
          </a:xfrm>
        </p:grpSpPr>
        <p:sp>
          <p:nvSpPr>
            <p:cNvPr id="43038" name="Rectangle 16"/>
            <p:cNvSpPr>
              <a:spLocks noChangeArrowheads="1"/>
            </p:cNvSpPr>
            <p:nvPr/>
          </p:nvSpPr>
          <p:spPr bwMode="auto">
            <a:xfrm>
              <a:off x="670" y="2989"/>
              <a:ext cx="1783" cy="61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3039" name="Text Box 17"/>
            <p:cNvSpPr txBox="1">
              <a:spLocks noChangeArrowheads="1"/>
            </p:cNvSpPr>
            <p:nvPr/>
          </p:nvSpPr>
          <p:spPr bwMode="auto">
            <a:xfrm>
              <a:off x="714" y="3032"/>
              <a:ext cx="1116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state: listening</a:t>
              </a:r>
            </a:p>
            <a:p>
              <a:r>
                <a:rPr lang="en-US" sz="1000"/>
                <a:t>address:  {*</a:t>
              </a:r>
              <a:r>
                <a:rPr lang="en-US" altLang="zh-CN" sz="1000">
                  <a:ea typeface="宋体" pitchFamily="2" charset="-122"/>
                </a:rPr>
                <a:t>:</a:t>
              </a:r>
              <a:r>
                <a:rPr lang="en-US" sz="1000" b="1"/>
                <a:t>25, </a:t>
              </a:r>
              <a:r>
                <a:rPr lang="en-US" sz="1000"/>
                <a:t>*</a:t>
              </a:r>
              <a:r>
                <a:rPr lang="en-US" altLang="zh-CN" sz="1000" b="1">
                  <a:ea typeface="宋体" pitchFamily="2" charset="-122"/>
                </a:rPr>
                <a:t>:</a:t>
              </a:r>
              <a:r>
                <a:rPr lang="en-US" sz="1000" b="1"/>
                <a:t>*</a:t>
              </a:r>
              <a:r>
                <a:rPr lang="en-US" sz="1000"/>
                <a:t>}</a:t>
              </a:r>
            </a:p>
            <a:p>
              <a:r>
                <a:rPr lang="en-US" sz="1000"/>
                <a:t>completed connection queue: </a:t>
              </a:r>
            </a:p>
            <a:p>
              <a:r>
                <a:rPr lang="en-US" sz="1000"/>
                <a:t>sendbuf:</a:t>
              </a:r>
            </a:p>
            <a:p>
              <a:r>
                <a:rPr lang="en-US" sz="1000"/>
                <a:t>recvbuf:</a:t>
              </a:r>
            </a:p>
          </p:txBody>
        </p:sp>
      </p:grpSp>
      <p:sp>
        <p:nvSpPr>
          <p:cNvPr id="43022" name="Text Box 18"/>
          <p:cNvSpPr txBox="1">
            <a:spLocks noChangeArrowheads="1"/>
          </p:cNvSpPr>
          <p:nvPr/>
        </p:nvSpPr>
        <p:spPr bwMode="auto">
          <a:xfrm>
            <a:off x="6251575" y="1717675"/>
            <a:ext cx="10652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198.69.10.10</a:t>
            </a:r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5173663" y="4821238"/>
            <a:ext cx="3100387" cy="979487"/>
            <a:chOff x="670" y="2989"/>
            <a:chExt cx="1783" cy="617"/>
          </a:xfrm>
        </p:grpSpPr>
        <p:sp>
          <p:nvSpPr>
            <p:cNvPr id="43036" name="Rectangle 20"/>
            <p:cNvSpPr>
              <a:spLocks noChangeArrowheads="1"/>
            </p:cNvSpPr>
            <p:nvPr/>
          </p:nvSpPr>
          <p:spPr bwMode="auto">
            <a:xfrm>
              <a:off x="670" y="2989"/>
              <a:ext cx="1783" cy="61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3037" name="Text Box 21"/>
            <p:cNvSpPr txBox="1">
              <a:spLocks noChangeArrowheads="1"/>
            </p:cNvSpPr>
            <p:nvPr/>
          </p:nvSpPr>
          <p:spPr bwMode="auto">
            <a:xfrm>
              <a:off x="714" y="3032"/>
              <a:ext cx="1100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state: listening</a:t>
              </a:r>
            </a:p>
            <a:p>
              <a:r>
                <a:rPr lang="en-US" sz="1000"/>
                <a:t>address:  {*</a:t>
              </a:r>
              <a:r>
                <a:rPr lang="en-US" altLang="zh-CN" sz="1000">
                  <a:ea typeface="宋体" pitchFamily="2" charset="-122"/>
                </a:rPr>
                <a:t>:</a:t>
              </a:r>
              <a:r>
                <a:rPr lang="en-US" sz="1000" b="1"/>
                <a:t>25, </a:t>
              </a:r>
              <a:r>
                <a:rPr lang="en-US" sz="1000"/>
                <a:t>*</a:t>
              </a:r>
              <a:r>
                <a:rPr lang="en-US" altLang="zh-CN" sz="1000" b="1">
                  <a:ea typeface="宋体" pitchFamily="2" charset="-122"/>
                </a:rPr>
                <a:t>:</a:t>
              </a:r>
              <a:r>
                <a:rPr lang="en-US" sz="1000" b="1"/>
                <a:t>*</a:t>
              </a:r>
              <a:r>
                <a:rPr lang="en-US" sz="1000"/>
                <a:t>}</a:t>
              </a:r>
            </a:p>
            <a:p>
              <a:r>
                <a:rPr lang="en-US" sz="1000"/>
                <a:t>completed connection queue: </a:t>
              </a:r>
            </a:p>
            <a:p>
              <a:r>
                <a:rPr lang="en-US" sz="1000"/>
                <a:t>sendbuf:</a:t>
              </a:r>
            </a:p>
            <a:p>
              <a:r>
                <a:rPr lang="en-US" sz="1000"/>
                <a:t>recvbuf:</a:t>
              </a:r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5189538" y="2238375"/>
            <a:ext cx="3082925" cy="914400"/>
            <a:chOff x="625" y="1436"/>
            <a:chExt cx="1786" cy="576"/>
          </a:xfrm>
        </p:grpSpPr>
        <p:sp>
          <p:nvSpPr>
            <p:cNvPr id="43034" name="Rectangle 23"/>
            <p:cNvSpPr>
              <a:spLocks noChangeArrowheads="1"/>
            </p:cNvSpPr>
            <p:nvPr/>
          </p:nvSpPr>
          <p:spPr bwMode="auto">
            <a:xfrm>
              <a:off x="628" y="1436"/>
              <a:ext cx="1783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3035" name="Text Box 24"/>
            <p:cNvSpPr txBox="1">
              <a:spLocks noChangeArrowheads="1"/>
            </p:cNvSpPr>
            <p:nvPr/>
          </p:nvSpPr>
          <p:spPr bwMode="auto">
            <a:xfrm>
              <a:off x="625" y="1445"/>
              <a:ext cx="1299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state: starting</a:t>
              </a:r>
            </a:p>
            <a:p>
              <a:r>
                <a:rPr lang="en-US" sz="1000"/>
                <a:t>address:  {198.69.10.10</a:t>
              </a:r>
              <a:r>
                <a:rPr lang="en-US" altLang="zh-CN" sz="1000">
                  <a:ea typeface="宋体" pitchFamily="2" charset="-122"/>
                </a:rPr>
                <a:t>:</a:t>
              </a:r>
              <a:r>
                <a:rPr lang="en-US" sz="1000" b="1"/>
                <a:t>1500, </a:t>
              </a:r>
              <a:r>
                <a:rPr lang="en-US" sz="1000"/>
                <a:t>*</a:t>
              </a:r>
              <a:r>
                <a:rPr lang="en-US" altLang="zh-CN" sz="1000" b="1">
                  <a:ea typeface="宋体" pitchFamily="2" charset="-122"/>
                </a:rPr>
                <a:t>:</a:t>
              </a:r>
              <a:r>
                <a:rPr lang="en-US" sz="1000" b="1"/>
                <a:t>*</a:t>
              </a:r>
              <a:r>
                <a:rPr lang="en-US" sz="1000"/>
                <a:t>}</a:t>
              </a:r>
            </a:p>
            <a:p>
              <a:r>
                <a:rPr lang="en-US" sz="1000"/>
                <a:t>sendbuf:</a:t>
              </a:r>
            </a:p>
            <a:p>
              <a:r>
                <a:rPr lang="en-US" sz="1000"/>
                <a:t>recvbuf:</a:t>
              </a:r>
            </a:p>
          </p:txBody>
        </p:sp>
      </p:grpSp>
      <p:sp>
        <p:nvSpPr>
          <p:cNvPr id="43025" name="Line 25"/>
          <p:cNvSpPr>
            <a:spLocks noChangeShapeType="1"/>
          </p:cNvSpPr>
          <p:nvPr/>
        </p:nvSpPr>
        <p:spPr bwMode="auto">
          <a:xfrm flipV="1">
            <a:off x="1349375" y="2601913"/>
            <a:ext cx="249238" cy="869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026" name="Text Box 26"/>
          <p:cNvSpPr txBox="1">
            <a:spLocks noChangeArrowheads="1"/>
          </p:cNvSpPr>
          <p:nvPr/>
        </p:nvSpPr>
        <p:spPr bwMode="auto">
          <a:xfrm>
            <a:off x="1008063" y="3457575"/>
            <a:ext cx="7080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/>
              <a:t>local addr</a:t>
            </a:r>
          </a:p>
        </p:txBody>
      </p:sp>
      <p:sp>
        <p:nvSpPr>
          <p:cNvPr id="43027" name="Text Box 27"/>
          <p:cNvSpPr txBox="1">
            <a:spLocks noChangeArrowheads="1"/>
          </p:cNvSpPr>
          <p:nvPr/>
        </p:nvSpPr>
        <p:spPr bwMode="auto">
          <a:xfrm>
            <a:off x="1514475" y="3297238"/>
            <a:ext cx="6905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/>
              <a:t>local port</a:t>
            </a:r>
          </a:p>
        </p:txBody>
      </p:sp>
      <p:sp>
        <p:nvSpPr>
          <p:cNvPr id="43028" name="Line 28"/>
          <p:cNvSpPr>
            <a:spLocks noChangeShapeType="1"/>
          </p:cNvSpPr>
          <p:nvPr/>
        </p:nvSpPr>
        <p:spPr bwMode="auto">
          <a:xfrm flipV="1">
            <a:off x="1828800" y="2601913"/>
            <a:ext cx="17463" cy="682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029" name="Line 29"/>
          <p:cNvSpPr>
            <a:spLocks noChangeShapeType="1"/>
          </p:cNvSpPr>
          <p:nvPr/>
        </p:nvSpPr>
        <p:spPr bwMode="auto">
          <a:xfrm flipH="1" flipV="1">
            <a:off x="2168525" y="2614613"/>
            <a:ext cx="115888" cy="1179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030" name="Text Box 30"/>
          <p:cNvSpPr txBox="1">
            <a:spLocks noChangeArrowheads="1"/>
          </p:cNvSpPr>
          <p:nvPr/>
        </p:nvSpPr>
        <p:spPr bwMode="auto">
          <a:xfrm>
            <a:off x="1868488" y="3776663"/>
            <a:ext cx="84931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/>
              <a:t>remote addr</a:t>
            </a:r>
          </a:p>
        </p:txBody>
      </p:sp>
      <p:sp>
        <p:nvSpPr>
          <p:cNvPr id="43031" name="Line 31"/>
          <p:cNvSpPr>
            <a:spLocks noChangeShapeType="1"/>
          </p:cNvSpPr>
          <p:nvPr/>
        </p:nvSpPr>
        <p:spPr bwMode="auto">
          <a:xfrm flipH="1" flipV="1">
            <a:off x="2295525" y="2582863"/>
            <a:ext cx="274638" cy="985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032" name="Text Box 32"/>
          <p:cNvSpPr txBox="1">
            <a:spLocks noChangeArrowheads="1"/>
          </p:cNvSpPr>
          <p:nvPr/>
        </p:nvSpPr>
        <p:spPr bwMode="auto">
          <a:xfrm>
            <a:off x="2293938" y="3536950"/>
            <a:ext cx="8318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/>
              <a:t>remote port</a:t>
            </a:r>
          </a:p>
        </p:txBody>
      </p:sp>
      <p:sp>
        <p:nvSpPr>
          <p:cNvPr id="43033" name="Text Box 33"/>
          <p:cNvSpPr txBox="1">
            <a:spLocks noChangeArrowheads="1"/>
          </p:cNvSpPr>
          <p:nvPr/>
        </p:nvSpPr>
        <p:spPr bwMode="auto">
          <a:xfrm>
            <a:off x="760413" y="6191250"/>
            <a:ext cx="16510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%</a:t>
            </a:r>
            <a:r>
              <a:rPr lang="en-US" dirty="0" err="1" smtClean="0"/>
              <a:t>netstat</a:t>
            </a:r>
            <a:r>
              <a:rPr lang="en-US" dirty="0" smtClean="0"/>
              <a:t> </a:t>
            </a:r>
            <a:r>
              <a:rPr lang="en-US" dirty="0">
                <a:ea typeface="宋体" pitchFamily="2" charset="-122"/>
              </a:rPr>
              <a:t> </a:t>
            </a:r>
            <a:r>
              <a:rPr lang="en-US" dirty="0" smtClean="0">
                <a:ea typeface="宋体" pitchFamily="2" charset="-122"/>
              </a:rPr>
              <a:t>-P </a:t>
            </a:r>
            <a:r>
              <a:rPr lang="en-US" dirty="0" err="1" smtClean="0">
                <a:ea typeface="宋体" pitchFamily="2" charset="-122"/>
              </a:rPr>
              <a:t>tcp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puzzle&gt;&gt;    </a:t>
            </a:r>
            <a:r>
              <a:rPr lang="en-US" dirty="0" err="1" smtClean="0"/>
              <a:t>netstat</a:t>
            </a:r>
            <a:r>
              <a:rPr lang="en-US" dirty="0" smtClean="0"/>
              <a:t> -</a:t>
            </a:r>
            <a:r>
              <a:rPr lang="en-US" dirty="0" err="1" smtClean="0"/>
              <a:t>anv</a:t>
            </a:r>
            <a:r>
              <a:rPr lang="en-US" dirty="0" smtClean="0"/>
              <a:t> -P </a:t>
            </a:r>
            <a:r>
              <a:rPr lang="en-US" dirty="0" err="1" smtClean="0"/>
              <a:t>tcp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96774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dirty="0" smtClean="0"/>
              <a:t>TCP: IPv4</a:t>
            </a:r>
          </a:p>
          <a:p>
            <a:pPr>
              <a:buNone/>
            </a:pPr>
            <a:r>
              <a:rPr lang="en-US" sz="1600" dirty="0" smtClean="0"/>
              <a:t>Local/Remote Address </a:t>
            </a:r>
            <a:r>
              <a:rPr lang="en-US" sz="1600" dirty="0" err="1" smtClean="0"/>
              <a:t>Swind</a:t>
            </a:r>
            <a:r>
              <a:rPr lang="en-US" sz="1600" dirty="0" smtClean="0"/>
              <a:t>  </a:t>
            </a:r>
            <a:r>
              <a:rPr lang="en-US" sz="1600" dirty="0" err="1" smtClean="0"/>
              <a:t>Snext</a:t>
            </a:r>
            <a:r>
              <a:rPr lang="en-US" sz="1600" dirty="0" smtClean="0"/>
              <a:t>     </a:t>
            </a:r>
            <a:r>
              <a:rPr lang="en-US" sz="1600" dirty="0" err="1" smtClean="0"/>
              <a:t>Suna</a:t>
            </a:r>
            <a:r>
              <a:rPr lang="en-US" sz="1600" dirty="0" smtClean="0"/>
              <a:t>   </a:t>
            </a:r>
            <a:r>
              <a:rPr lang="en-US" sz="1600" dirty="0" err="1" smtClean="0"/>
              <a:t>Rwind</a:t>
            </a:r>
            <a:r>
              <a:rPr lang="en-US" sz="1600" dirty="0" smtClean="0"/>
              <a:t>  </a:t>
            </a:r>
            <a:r>
              <a:rPr lang="en-US" sz="1600" dirty="0" err="1" smtClean="0"/>
              <a:t>Rnext</a:t>
            </a:r>
            <a:r>
              <a:rPr lang="en-US" sz="1600" dirty="0" smtClean="0"/>
              <a:t>     Rack    </a:t>
            </a:r>
            <a:r>
              <a:rPr lang="en-US" sz="1600" dirty="0" err="1" smtClean="0"/>
              <a:t>Rto</a:t>
            </a:r>
            <a:r>
              <a:rPr lang="en-US" sz="1600" dirty="0" smtClean="0"/>
              <a:t>   Mss     State</a:t>
            </a:r>
          </a:p>
          <a:p>
            <a:pPr>
              <a:buNone/>
            </a:pPr>
            <a:r>
              <a:rPr lang="en-US" sz="1600" dirty="0" smtClean="0"/>
              <a:t>-------------------- ----- -------- -------- ----- -------- -------- ----- ----- -----------</a:t>
            </a:r>
          </a:p>
          <a:p>
            <a:pPr>
              <a:buNone/>
            </a:pPr>
            <a:r>
              <a:rPr lang="en-US" sz="1600" dirty="0" smtClean="0"/>
              <a:t>*.*  *.*              0 00000000 00000000 49152 00000000 00000000  3375  1220 IDLE</a:t>
            </a:r>
          </a:p>
          <a:p>
            <a:pPr>
              <a:buNone/>
            </a:pPr>
            <a:r>
              <a:rPr lang="en-US" sz="1600" dirty="0" smtClean="0"/>
              <a:t>134.154.14.51.22 66.123.67.238.61635  16304 00000030 00000000 49368 00000000 00000000   588  1452 ESTABLISHED</a:t>
            </a:r>
          </a:p>
          <a:p>
            <a:pPr>
              <a:buNone/>
            </a:pPr>
            <a:r>
              <a:rPr lang="en-US" sz="1600" dirty="0" smtClean="0"/>
              <a:t>&gt;&gt;&gt;&gt;more &gt;&gt;&gt;&gt;&gt;</a:t>
            </a:r>
            <a:endParaRPr lang="en-US" sz="16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533400" y="239713"/>
            <a:ext cx="80533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600" u="sng">
                <a:solidFill>
                  <a:schemeClr val="accent2"/>
                </a:solidFill>
              </a:rPr>
              <a:t>Example: Client </a:t>
            </a:r>
            <a:r>
              <a:rPr lang="en-US" altLang="zh-CN" sz="3600" u="sng">
                <a:solidFill>
                  <a:schemeClr val="accent2"/>
                </a:solidFill>
                <a:ea typeface="宋体" pitchFamily="2" charset="-122"/>
              </a:rPr>
              <a:t>Initiates C</a:t>
            </a:r>
            <a:r>
              <a:rPr lang="en-US" sz="3600" u="sng">
                <a:solidFill>
                  <a:schemeClr val="accent2"/>
                </a:solidFill>
              </a:rPr>
              <a:t>onnect</a:t>
            </a:r>
            <a:r>
              <a:rPr lang="en-US" altLang="zh-CN" sz="3600" u="sng">
                <a:solidFill>
                  <a:schemeClr val="accent2"/>
                </a:solidFill>
                <a:ea typeface="宋体" pitchFamily="2" charset="-122"/>
              </a:rPr>
              <a:t>ion</a:t>
            </a:r>
            <a:endParaRPr lang="en-US" sz="3600" u="sng">
              <a:solidFill>
                <a:schemeClr val="accent2"/>
              </a:solidFill>
            </a:endParaRP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1793875" y="1271588"/>
            <a:ext cx="1104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server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6294438" y="1328738"/>
            <a:ext cx="981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client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793750" y="2117725"/>
            <a:ext cx="3259138" cy="3884613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677863" y="1928813"/>
            <a:ext cx="12112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TCP socket space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885825" y="2279650"/>
            <a:ext cx="3060700" cy="914400"/>
            <a:chOff x="625" y="1436"/>
            <a:chExt cx="1786" cy="576"/>
          </a:xfrm>
        </p:grpSpPr>
        <p:sp>
          <p:nvSpPr>
            <p:cNvPr id="44056" name="Rectangle 8"/>
            <p:cNvSpPr>
              <a:spLocks noChangeArrowheads="1"/>
            </p:cNvSpPr>
            <p:nvPr/>
          </p:nvSpPr>
          <p:spPr bwMode="auto">
            <a:xfrm>
              <a:off x="628" y="1436"/>
              <a:ext cx="1783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4057" name="Text Box 9"/>
            <p:cNvSpPr txBox="1">
              <a:spLocks noChangeArrowheads="1"/>
            </p:cNvSpPr>
            <p:nvPr/>
          </p:nvSpPr>
          <p:spPr bwMode="auto">
            <a:xfrm>
              <a:off x="625" y="1445"/>
              <a:ext cx="1094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state: listening</a:t>
              </a:r>
            </a:p>
            <a:p>
              <a:r>
                <a:rPr lang="en-US" sz="1000"/>
                <a:t>address:  {*</a:t>
              </a:r>
              <a:r>
                <a:rPr lang="en-US" altLang="zh-CN" sz="1000">
                  <a:ea typeface="宋体" pitchFamily="2" charset="-122"/>
                </a:rPr>
                <a:t>:</a:t>
              </a:r>
              <a:r>
                <a:rPr lang="en-US" altLang="zh-CN" sz="1000" b="1">
                  <a:ea typeface="宋体" pitchFamily="2" charset="-122"/>
                </a:rPr>
                <a:t>6789</a:t>
              </a:r>
              <a:r>
                <a:rPr lang="en-US" sz="1000" b="1"/>
                <a:t>, </a:t>
              </a:r>
              <a:r>
                <a:rPr lang="en-US" sz="1000"/>
                <a:t>*</a:t>
              </a:r>
              <a:r>
                <a:rPr lang="en-US" sz="1000" b="1"/>
                <a:t>.*</a:t>
              </a:r>
              <a:r>
                <a:rPr lang="en-US" sz="1000"/>
                <a:t>}</a:t>
              </a:r>
            </a:p>
            <a:p>
              <a:r>
                <a:rPr lang="en-US" sz="1000"/>
                <a:t>completed connection queue:</a:t>
              </a:r>
            </a:p>
            <a:p>
              <a:r>
                <a:rPr lang="en-US" sz="1000"/>
                <a:t>sendbuf:</a:t>
              </a:r>
            </a:p>
            <a:p>
              <a:r>
                <a:rPr lang="en-US" sz="1000"/>
                <a:t>recvbuf:</a:t>
              </a:r>
            </a:p>
          </p:txBody>
        </p:sp>
      </p:grpSp>
      <p:sp>
        <p:nvSpPr>
          <p:cNvPr id="44040" name="Text Box 10"/>
          <p:cNvSpPr txBox="1">
            <a:spLocks noChangeArrowheads="1"/>
          </p:cNvSpPr>
          <p:nvPr/>
        </p:nvSpPr>
        <p:spPr bwMode="auto">
          <a:xfrm>
            <a:off x="1828800" y="1616075"/>
            <a:ext cx="111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128.36.2</a:t>
            </a:r>
            <a:r>
              <a:rPr lang="en-US" altLang="zh-CN" sz="1200">
                <a:ea typeface="宋体" pitchFamily="2" charset="-122"/>
              </a:rPr>
              <a:t>3</a:t>
            </a:r>
            <a:r>
              <a:rPr lang="en-US" sz="1200"/>
              <a:t>2.</a:t>
            </a:r>
            <a:r>
              <a:rPr lang="en-US" altLang="zh-CN" sz="1200">
                <a:ea typeface="宋体" pitchFamily="2" charset="-122"/>
              </a:rPr>
              <a:t>5</a:t>
            </a:r>
            <a:r>
              <a:rPr lang="en-US" sz="1200"/>
              <a:t/>
            </a:r>
            <a:br>
              <a:rPr lang="en-US" sz="1200"/>
            </a:br>
            <a:r>
              <a:rPr lang="en-US" sz="1200"/>
              <a:t>128.36.2</a:t>
            </a:r>
            <a:r>
              <a:rPr lang="en-US" altLang="zh-CN" sz="1200">
                <a:ea typeface="宋体" pitchFamily="2" charset="-122"/>
              </a:rPr>
              <a:t>30</a:t>
            </a:r>
            <a:r>
              <a:rPr lang="en-US" sz="1200"/>
              <a:t>.2</a:t>
            </a:r>
          </a:p>
        </p:txBody>
      </p:sp>
      <p:sp>
        <p:nvSpPr>
          <p:cNvPr id="44041" name="Line 11"/>
          <p:cNvSpPr>
            <a:spLocks noChangeShapeType="1"/>
          </p:cNvSpPr>
          <p:nvPr/>
        </p:nvSpPr>
        <p:spPr bwMode="auto">
          <a:xfrm>
            <a:off x="2482850" y="3335338"/>
            <a:ext cx="12700" cy="127000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4042" name="Rectangle 12"/>
          <p:cNvSpPr>
            <a:spLocks noChangeArrowheads="1"/>
          </p:cNvSpPr>
          <p:nvPr/>
        </p:nvSpPr>
        <p:spPr bwMode="auto">
          <a:xfrm>
            <a:off x="5099050" y="2114550"/>
            <a:ext cx="3259138" cy="3884613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4043" name="Text Box 13"/>
          <p:cNvSpPr txBox="1">
            <a:spLocks noChangeArrowheads="1"/>
          </p:cNvSpPr>
          <p:nvPr/>
        </p:nvSpPr>
        <p:spPr bwMode="auto">
          <a:xfrm>
            <a:off x="4983163" y="1925638"/>
            <a:ext cx="12112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TCP socket space</a:t>
            </a:r>
          </a:p>
        </p:txBody>
      </p:sp>
      <p:sp>
        <p:nvSpPr>
          <p:cNvPr id="44044" name="Line 14"/>
          <p:cNvSpPr>
            <a:spLocks noChangeShapeType="1"/>
          </p:cNvSpPr>
          <p:nvPr/>
        </p:nvSpPr>
        <p:spPr bwMode="auto">
          <a:xfrm>
            <a:off x="6800850" y="3482975"/>
            <a:ext cx="11113" cy="11620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901700" y="4845050"/>
            <a:ext cx="3057525" cy="979488"/>
            <a:chOff x="670" y="2989"/>
            <a:chExt cx="1783" cy="617"/>
          </a:xfrm>
        </p:grpSpPr>
        <p:sp>
          <p:nvSpPr>
            <p:cNvPr id="44054" name="Rectangle 16"/>
            <p:cNvSpPr>
              <a:spLocks noChangeArrowheads="1"/>
            </p:cNvSpPr>
            <p:nvPr/>
          </p:nvSpPr>
          <p:spPr bwMode="auto">
            <a:xfrm>
              <a:off x="670" y="2989"/>
              <a:ext cx="1783" cy="61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4055" name="Text Box 17"/>
            <p:cNvSpPr txBox="1">
              <a:spLocks noChangeArrowheads="1"/>
            </p:cNvSpPr>
            <p:nvPr/>
          </p:nvSpPr>
          <p:spPr bwMode="auto">
            <a:xfrm>
              <a:off x="714" y="3032"/>
              <a:ext cx="1094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state: listening</a:t>
              </a:r>
            </a:p>
            <a:p>
              <a:r>
                <a:rPr lang="en-US" sz="1000"/>
                <a:t>address:  {*.</a:t>
              </a:r>
              <a:r>
                <a:rPr lang="en-US" sz="1000" b="1"/>
                <a:t>25, </a:t>
              </a:r>
              <a:r>
                <a:rPr lang="en-US" sz="1000"/>
                <a:t>*</a:t>
              </a:r>
              <a:r>
                <a:rPr lang="en-US" sz="1000" b="1"/>
                <a:t>.*</a:t>
              </a:r>
              <a:r>
                <a:rPr lang="en-US" sz="1000"/>
                <a:t>}</a:t>
              </a:r>
            </a:p>
            <a:p>
              <a:r>
                <a:rPr lang="en-US" sz="1000"/>
                <a:t>completed connection queue:</a:t>
              </a:r>
            </a:p>
            <a:p>
              <a:r>
                <a:rPr lang="en-US" sz="1000"/>
                <a:t>sendbuf:</a:t>
              </a:r>
            </a:p>
            <a:p>
              <a:r>
                <a:rPr lang="en-US" sz="1000"/>
                <a:t>recvbuf:</a:t>
              </a:r>
            </a:p>
          </p:txBody>
        </p:sp>
      </p:grpSp>
      <p:sp>
        <p:nvSpPr>
          <p:cNvPr id="44046" name="Text Box 18"/>
          <p:cNvSpPr txBox="1">
            <a:spLocks noChangeArrowheads="1"/>
          </p:cNvSpPr>
          <p:nvPr/>
        </p:nvSpPr>
        <p:spPr bwMode="auto">
          <a:xfrm>
            <a:off x="6251575" y="1717675"/>
            <a:ext cx="10652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198.69.10.10</a:t>
            </a:r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5173663" y="4821238"/>
            <a:ext cx="3100387" cy="979487"/>
            <a:chOff x="670" y="2989"/>
            <a:chExt cx="1783" cy="617"/>
          </a:xfrm>
        </p:grpSpPr>
        <p:sp>
          <p:nvSpPr>
            <p:cNvPr id="44052" name="Rectangle 20"/>
            <p:cNvSpPr>
              <a:spLocks noChangeArrowheads="1"/>
            </p:cNvSpPr>
            <p:nvPr/>
          </p:nvSpPr>
          <p:spPr bwMode="auto">
            <a:xfrm>
              <a:off x="670" y="2989"/>
              <a:ext cx="1783" cy="61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4053" name="Text Box 21"/>
            <p:cNvSpPr txBox="1">
              <a:spLocks noChangeArrowheads="1"/>
            </p:cNvSpPr>
            <p:nvPr/>
          </p:nvSpPr>
          <p:spPr bwMode="auto">
            <a:xfrm>
              <a:off x="714" y="3032"/>
              <a:ext cx="1078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state: listening</a:t>
              </a:r>
            </a:p>
            <a:p>
              <a:r>
                <a:rPr lang="en-US" sz="1000"/>
                <a:t>address:  {*.</a:t>
              </a:r>
              <a:r>
                <a:rPr lang="en-US" sz="1000" b="1"/>
                <a:t>25, </a:t>
              </a:r>
              <a:r>
                <a:rPr lang="en-US" sz="1000"/>
                <a:t>*</a:t>
              </a:r>
              <a:r>
                <a:rPr lang="en-US" sz="1000" b="1"/>
                <a:t>.*</a:t>
              </a:r>
              <a:r>
                <a:rPr lang="en-US" sz="1000"/>
                <a:t>}</a:t>
              </a:r>
            </a:p>
            <a:p>
              <a:r>
                <a:rPr lang="en-US" sz="1000"/>
                <a:t>completed connection queue:</a:t>
              </a:r>
            </a:p>
            <a:p>
              <a:r>
                <a:rPr lang="en-US" sz="1000"/>
                <a:t>sendbuf:</a:t>
              </a:r>
            </a:p>
            <a:p>
              <a:r>
                <a:rPr lang="en-US" sz="1000"/>
                <a:t>recvbuf:</a:t>
              </a:r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5189538" y="2238375"/>
            <a:ext cx="3194050" cy="914400"/>
            <a:chOff x="625" y="1436"/>
            <a:chExt cx="1817" cy="576"/>
          </a:xfrm>
        </p:grpSpPr>
        <p:sp>
          <p:nvSpPr>
            <p:cNvPr id="44050" name="Rectangle 23"/>
            <p:cNvSpPr>
              <a:spLocks noChangeArrowheads="1"/>
            </p:cNvSpPr>
            <p:nvPr/>
          </p:nvSpPr>
          <p:spPr bwMode="auto">
            <a:xfrm>
              <a:off x="628" y="1436"/>
              <a:ext cx="1783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4051" name="Text Box 24"/>
            <p:cNvSpPr txBox="1">
              <a:spLocks noChangeArrowheads="1"/>
            </p:cNvSpPr>
            <p:nvPr/>
          </p:nvSpPr>
          <p:spPr bwMode="auto">
            <a:xfrm>
              <a:off x="625" y="1445"/>
              <a:ext cx="181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state: connecting</a:t>
              </a:r>
            </a:p>
            <a:p>
              <a:r>
                <a:rPr lang="en-US" sz="1000"/>
                <a:t>address:  {</a:t>
              </a:r>
              <a:r>
                <a:rPr lang="en-US" sz="1000">
                  <a:solidFill>
                    <a:schemeClr val="accent2"/>
                  </a:solidFill>
                </a:rPr>
                <a:t>198.69.10.10</a:t>
              </a:r>
              <a:r>
                <a:rPr lang="en-US" altLang="zh-CN" sz="1000">
                  <a:solidFill>
                    <a:schemeClr val="accent2"/>
                  </a:solidFill>
                  <a:ea typeface="宋体" pitchFamily="2" charset="-122"/>
                </a:rPr>
                <a:t>:</a:t>
              </a:r>
              <a:r>
                <a:rPr lang="en-US" sz="1000" b="1">
                  <a:solidFill>
                    <a:schemeClr val="accent2"/>
                  </a:solidFill>
                </a:rPr>
                <a:t>1500, </a:t>
              </a:r>
              <a:r>
                <a:rPr lang="en-US" sz="1000">
                  <a:solidFill>
                    <a:schemeClr val="accent2"/>
                  </a:solidFill>
                </a:rPr>
                <a:t>128.36.2</a:t>
              </a:r>
              <a:r>
                <a:rPr lang="en-US" altLang="zh-CN" sz="1000">
                  <a:solidFill>
                    <a:schemeClr val="accent2"/>
                  </a:solidFill>
                  <a:ea typeface="宋体" pitchFamily="2" charset="-122"/>
                </a:rPr>
                <a:t>32</a:t>
              </a:r>
              <a:r>
                <a:rPr lang="en-US" sz="1000">
                  <a:solidFill>
                    <a:schemeClr val="accent2"/>
                  </a:solidFill>
                </a:rPr>
                <a:t>.</a:t>
              </a:r>
              <a:r>
                <a:rPr lang="en-US" altLang="zh-CN" sz="1000">
                  <a:solidFill>
                    <a:schemeClr val="accent2"/>
                  </a:solidFill>
                  <a:ea typeface="宋体" pitchFamily="2" charset="-122"/>
                </a:rPr>
                <a:t>5</a:t>
              </a:r>
              <a:r>
                <a:rPr lang="en-US" altLang="zh-CN" sz="1000" b="1">
                  <a:solidFill>
                    <a:schemeClr val="accent2"/>
                  </a:solidFill>
                  <a:ea typeface="宋体" pitchFamily="2" charset="-122"/>
                </a:rPr>
                <a:t>:6789</a:t>
              </a:r>
              <a:r>
                <a:rPr lang="en-US" sz="1000"/>
                <a:t>}</a:t>
              </a:r>
            </a:p>
            <a:p>
              <a:r>
                <a:rPr lang="en-US" sz="1000"/>
                <a:t>sendbuf:</a:t>
              </a:r>
            </a:p>
            <a:p>
              <a:r>
                <a:rPr lang="en-US" sz="1000"/>
                <a:t>recvbuf:</a:t>
              </a:r>
            </a:p>
          </p:txBody>
        </p:sp>
      </p:grpSp>
      <p:sp>
        <p:nvSpPr>
          <p:cNvPr id="44049" name="Line 25"/>
          <p:cNvSpPr>
            <a:spLocks noChangeShapeType="1"/>
          </p:cNvSpPr>
          <p:nvPr/>
        </p:nvSpPr>
        <p:spPr bwMode="auto">
          <a:xfrm flipH="1">
            <a:off x="3970338" y="2732088"/>
            <a:ext cx="1193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med" len="med"/>
            <a:tailEnd type="arrow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533400" y="239713"/>
            <a:ext cx="80533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600" u="sng">
                <a:solidFill>
                  <a:schemeClr val="accent2"/>
                </a:solidFill>
              </a:rPr>
              <a:t>Example: TCP Handshake Done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1793875" y="1271588"/>
            <a:ext cx="1104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server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6294438" y="1328738"/>
            <a:ext cx="981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client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793750" y="2117725"/>
            <a:ext cx="3259138" cy="3884613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677863" y="1928813"/>
            <a:ext cx="12112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TCP socket space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885825" y="2279650"/>
            <a:ext cx="3060700" cy="1020763"/>
            <a:chOff x="625" y="1436"/>
            <a:chExt cx="1786" cy="612"/>
          </a:xfrm>
        </p:grpSpPr>
        <p:sp>
          <p:nvSpPr>
            <p:cNvPr id="45079" name="Rectangle 8"/>
            <p:cNvSpPr>
              <a:spLocks noChangeArrowheads="1"/>
            </p:cNvSpPr>
            <p:nvPr/>
          </p:nvSpPr>
          <p:spPr bwMode="auto">
            <a:xfrm>
              <a:off x="628" y="1436"/>
              <a:ext cx="1783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5080" name="Text Box 9"/>
            <p:cNvSpPr txBox="1">
              <a:spLocks noChangeArrowheads="1"/>
            </p:cNvSpPr>
            <p:nvPr/>
          </p:nvSpPr>
          <p:spPr bwMode="auto">
            <a:xfrm>
              <a:off x="625" y="1445"/>
              <a:ext cx="1506" cy="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state: listening</a:t>
              </a:r>
            </a:p>
            <a:p>
              <a:r>
                <a:rPr lang="en-US" sz="1000"/>
                <a:t>address:  {*</a:t>
              </a:r>
              <a:r>
                <a:rPr lang="en-US" altLang="zh-CN" sz="1000">
                  <a:ea typeface="宋体" pitchFamily="2" charset="-122"/>
                </a:rPr>
                <a:t>:</a:t>
              </a:r>
              <a:r>
                <a:rPr lang="en-US" altLang="zh-CN" sz="1000" b="1">
                  <a:ea typeface="宋体" pitchFamily="2" charset="-122"/>
                </a:rPr>
                <a:t>6789</a:t>
              </a:r>
              <a:r>
                <a:rPr lang="en-US" sz="1000" b="1"/>
                <a:t>, </a:t>
              </a:r>
              <a:r>
                <a:rPr lang="en-US" sz="1000"/>
                <a:t>*</a:t>
              </a:r>
              <a:r>
                <a:rPr lang="en-US" altLang="zh-CN" sz="1000" b="1">
                  <a:ea typeface="宋体" pitchFamily="2" charset="-122"/>
                </a:rPr>
                <a:t>:</a:t>
              </a:r>
              <a:r>
                <a:rPr lang="en-US" sz="1000" b="1"/>
                <a:t>*</a:t>
              </a:r>
              <a:r>
                <a:rPr lang="en-US" sz="1000"/>
                <a:t>}</a:t>
              </a:r>
            </a:p>
            <a:p>
              <a:r>
                <a:rPr lang="en-US" sz="1000"/>
                <a:t>completed connection queue: </a:t>
              </a:r>
              <a:br>
                <a:rPr lang="en-US" sz="1000"/>
              </a:br>
              <a:r>
                <a:rPr lang="en-US" sz="1000">
                  <a:solidFill>
                    <a:srgbClr val="FF0000"/>
                  </a:solidFill>
                </a:rPr>
                <a:t> {128.36.2</a:t>
              </a:r>
              <a:r>
                <a:rPr lang="en-US" altLang="zh-CN" sz="1000">
                  <a:solidFill>
                    <a:srgbClr val="FF0000"/>
                  </a:solidFill>
                  <a:ea typeface="宋体" pitchFamily="2" charset="-122"/>
                </a:rPr>
                <a:t>32</a:t>
              </a:r>
              <a:r>
                <a:rPr lang="en-US" sz="1000">
                  <a:solidFill>
                    <a:srgbClr val="FF0000"/>
                  </a:solidFill>
                </a:rPr>
                <a:t>.</a:t>
              </a:r>
              <a:r>
                <a:rPr lang="en-US" altLang="zh-CN" sz="1000">
                  <a:solidFill>
                    <a:srgbClr val="FF0000"/>
                  </a:solidFill>
                  <a:ea typeface="宋体" pitchFamily="2" charset="-122"/>
                </a:rPr>
                <a:t>5</a:t>
              </a:r>
              <a:r>
                <a:rPr lang="en-US" sz="1000">
                  <a:solidFill>
                    <a:srgbClr val="FF0000"/>
                  </a:solidFill>
                </a:rPr>
                <a:t>.</a:t>
              </a:r>
              <a:r>
                <a:rPr lang="en-US" altLang="zh-CN" sz="1000" b="1">
                  <a:solidFill>
                    <a:srgbClr val="FF0000"/>
                  </a:solidFill>
                  <a:ea typeface="宋体" pitchFamily="2" charset="-122"/>
                </a:rPr>
                <a:t>6789</a:t>
              </a:r>
              <a:r>
                <a:rPr lang="en-US" sz="1000">
                  <a:solidFill>
                    <a:srgbClr val="FF0000"/>
                  </a:solidFill>
                </a:rPr>
                <a:t>, 198.69.10.10.</a:t>
              </a:r>
              <a:r>
                <a:rPr lang="en-US" sz="1000" b="1">
                  <a:solidFill>
                    <a:srgbClr val="FF0000"/>
                  </a:solidFill>
                </a:rPr>
                <a:t>1500</a:t>
              </a:r>
              <a:r>
                <a:rPr lang="en-US" sz="1000">
                  <a:solidFill>
                    <a:srgbClr val="FF0000"/>
                  </a:solidFill>
                </a:rPr>
                <a:t>}</a:t>
              </a:r>
            </a:p>
            <a:p>
              <a:r>
                <a:rPr lang="en-US" sz="1000"/>
                <a:t>sendbuf:</a:t>
              </a:r>
            </a:p>
            <a:p>
              <a:r>
                <a:rPr lang="en-US" sz="1000"/>
                <a:t>recvbuf:</a:t>
              </a:r>
            </a:p>
          </p:txBody>
        </p:sp>
      </p:grpSp>
      <p:sp>
        <p:nvSpPr>
          <p:cNvPr id="45064" name="Text Box 10"/>
          <p:cNvSpPr txBox="1">
            <a:spLocks noChangeArrowheads="1"/>
          </p:cNvSpPr>
          <p:nvPr/>
        </p:nvSpPr>
        <p:spPr bwMode="auto">
          <a:xfrm>
            <a:off x="1827213" y="1616075"/>
            <a:ext cx="1116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128.36.2</a:t>
            </a:r>
            <a:r>
              <a:rPr lang="en-US" altLang="zh-CN" sz="1200">
                <a:ea typeface="宋体" pitchFamily="2" charset="-122"/>
              </a:rPr>
              <a:t>3</a:t>
            </a:r>
            <a:r>
              <a:rPr lang="en-US" sz="1200"/>
              <a:t>2.</a:t>
            </a:r>
            <a:r>
              <a:rPr lang="en-US" altLang="zh-CN" sz="1200">
                <a:ea typeface="宋体" pitchFamily="2" charset="-122"/>
              </a:rPr>
              <a:t>5</a:t>
            </a:r>
            <a:r>
              <a:rPr lang="en-US" sz="1200"/>
              <a:t/>
            </a:r>
            <a:br>
              <a:rPr lang="en-US" sz="1200"/>
            </a:br>
            <a:r>
              <a:rPr lang="en-US" sz="1200"/>
              <a:t>128.36.2</a:t>
            </a:r>
            <a:r>
              <a:rPr lang="en-US" altLang="zh-CN" sz="1200">
                <a:ea typeface="宋体" pitchFamily="2" charset="-122"/>
              </a:rPr>
              <a:t>30</a:t>
            </a:r>
            <a:r>
              <a:rPr lang="en-US" sz="1200"/>
              <a:t>.2</a:t>
            </a:r>
          </a:p>
        </p:txBody>
      </p:sp>
      <p:sp>
        <p:nvSpPr>
          <p:cNvPr id="45065" name="Line 11"/>
          <p:cNvSpPr>
            <a:spLocks noChangeShapeType="1"/>
          </p:cNvSpPr>
          <p:nvPr/>
        </p:nvSpPr>
        <p:spPr bwMode="auto">
          <a:xfrm>
            <a:off x="2482850" y="3335338"/>
            <a:ext cx="12700" cy="127000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5066" name="Rectangle 12"/>
          <p:cNvSpPr>
            <a:spLocks noChangeArrowheads="1"/>
          </p:cNvSpPr>
          <p:nvPr/>
        </p:nvSpPr>
        <p:spPr bwMode="auto">
          <a:xfrm>
            <a:off x="5099050" y="2114550"/>
            <a:ext cx="3259138" cy="3884613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5067" name="Text Box 13"/>
          <p:cNvSpPr txBox="1">
            <a:spLocks noChangeArrowheads="1"/>
          </p:cNvSpPr>
          <p:nvPr/>
        </p:nvSpPr>
        <p:spPr bwMode="auto">
          <a:xfrm>
            <a:off x="4983163" y="1925638"/>
            <a:ext cx="12112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TCP socket space</a:t>
            </a:r>
          </a:p>
        </p:txBody>
      </p:sp>
      <p:sp>
        <p:nvSpPr>
          <p:cNvPr id="45068" name="Line 14"/>
          <p:cNvSpPr>
            <a:spLocks noChangeShapeType="1"/>
          </p:cNvSpPr>
          <p:nvPr/>
        </p:nvSpPr>
        <p:spPr bwMode="auto">
          <a:xfrm>
            <a:off x="6800850" y="3482975"/>
            <a:ext cx="11113" cy="11620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901700" y="4789488"/>
            <a:ext cx="3057525" cy="979487"/>
            <a:chOff x="670" y="2989"/>
            <a:chExt cx="1783" cy="617"/>
          </a:xfrm>
        </p:grpSpPr>
        <p:sp>
          <p:nvSpPr>
            <p:cNvPr id="45077" name="Rectangle 16"/>
            <p:cNvSpPr>
              <a:spLocks noChangeArrowheads="1"/>
            </p:cNvSpPr>
            <p:nvPr/>
          </p:nvSpPr>
          <p:spPr bwMode="auto">
            <a:xfrm>
              <a:off x="670" y="2989"/>
              <a:ext cx="1783" cy="61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5078" name="Text Box 17"/>
            <p:cNvSpPr txBox="1">
              <a:spLocks noChangeArrowheads="1"/>
            </p:cNvSpPr>
            <p:nvPr/>
          </p:nvSpPr>
          <p:spPr bwMode="auto">
            <a:xfrm>
              <a:off x="714" y="3032"/>
              <a:ext cx="1094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state: listening</a:t>
              </a:r>
            </a:p>
            <a:p>
              <a:r>
                <a:rPr lang="en-US" sz="1000"/>
                <a:t>address:  {*</a:t>
              </a:r>
              <a:r>
                <a:rPr lang="en-US" altLang="zh-CN" sz="1000">
                  <a:ea typeface="宋体" pitchFamily="2" charset="-122"/>
                </a:rPr>
                <a:t>:</a:t>
              </a:r>
              <a:r>
                <a:rPr lang="en-US" sz="1000" b="1"/>
                <a:t>25, </a:t>
              </a:r>
              <a:r>
                <a:rPr lang="en-US" sz="1000"/>
                <a:t>*</a:t>
              </a:r>
              <a:r>
                <a:rPr lang="en-US" altLang="zh-CN" sz="1000" b="1">
                  <a:ea typeface="宋体" pitchFamily="2" charset="-122"/>
                </a:rPr>
                <a:t>:</a:t>
              </a:r>
              <a:r>
                <a:rPr lang="en-US" sz="1000" b="1"/>
                <a:t>*</a:t>
              </a:r>
              <a:r>
                <a:rPr lang="en-US" sz="1000"/>
                <a:t>}</a:t>
              </a:r>
            </a:p>
            <a:p>
              <a:r>
                <a:rPr lang="en-US" sz="1000"/>
                <a:t>completed connection queue:</a:t>
              </a:r>
            </a:p>
            <a:p>
              <a:r>
                <a:rPr lang="en-US" sz="1000"/>
                <a:t>sendbuf:</a:t>
              </a:r>
            </a:p>
            <a:p>
              <a:r>
                <a:rPr lang="en-US" sz="1000"/>
                <a:t>recvbuf:</a:t>
              </a:r>
            </a:p>
          </p:txBody>
        </p:sp>
      </p:grpSp>
      <p:sp>
        <p:nvSpPr>
          <p:cNvPr id="45070" name="Text Box 18"/>
          <p:cNvSpPr txBox="1">
            <a:spLocks noChangeArrowheads="1"/>
          </p:cNvSpPr>
          <p:nvPr/>
        </p:nvSpPr>
        <p:spPr bwMode="auto">
          <a:xfrm>
            <a:off x="6251575" y="1717675"/>
            <a:ext cx="10652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198.69.10.10</a:t>
            </a:r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5173663" y="4821238"/>
            <a:ext cx="3100387" cy="979487"/>
            <a:chOff x="670" y="2989"/>
            <a:chExt cx="1783" cy="617"/>
          </a:xfrm>
        </p:grpSpPr>
        <p:sp>
          <p:nvSpPr>
            <p:cNvPr id="45075" name="Rectangle 20"/>
            <p:cNvSpPr>
              <a:spLocks noChangeArrowheads="1"/>
            </p:cNvSpPr>
            <p:nvPr/>
          </p:nvSpPr>
          <p:spPr bwMode="auto">
            <a:xfrm>
              <a:off x="670" y="2989"/>
              <a:ext cx="1783" cy="61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5076" name="Text Box 21"/>
            <p:cNvSpPr txBox="1">
              <a:spLocks noChangeArrowheads="1"/>
            </p:cNvSpPr>
            <p:nvPr/>
          </p:nvSpPr>
          <p:spPr bwMode="auto">
            <a:xfrm>
              <a:off x="714" y="3032"/>
              <a:ext cx="1078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state: listening</a:t>
              </a:r>
            </a:p>
            <a:p>
              <a:r>
                <a:rPr lang="en-US" sz="1000"/>
                <a:t>address:  {*</a:t>
              </a:r>
              <a:r>
                <a:rPr lang="en-US" altLang="zh-CN" sz="1000">
                  <a:ea typeface="宋体" pitchFamily="2" charset="-122"/>
                </a:rPr>
                <a:t>:</a:t>
              </a:r>
              <a:r>
                <a:rPr lang="en-US" sz="1000" b="1"/>
                <a:t>25, </a:t>
              </a:r>
              <a:r>
                <a:rPr lang="en-US" sz="1000"/>
                <a:t>*</a:t>
              </a:r>
              <a:r>
                <a:rPr lang="en-US" altLang="zh-CN" sz="1000" b="1">
                  <a:ea typeface="宋体" pitchFamily="2" charset="-122"/>
                </a:rPr>
                <a:t>:</a:t>
              </a:r>
              <a:r>
                <a:rPr lang="en-US" sz="1000" b="1"/>
                <a:t>*</a:t>
              </a:r>
              <a:r>
                <a:rPr lang="en-US" sz="1000"/>
                <a:t>}</a:t>
              </a:r>
            </a:p>
            <a:p>
              <a:r>
                <a:rPr lang="en-US" sz="1000"/>
                <a:t>completed connection queue:</a:t>
              </a:r>
            </a:p>
            <a:p>
              <a:r>
                <a:rPr lang="en-US" sz="1000"/>
                <a:t>sendbuf:</a:t>
              </a:r>
            </a:p>
            <a:p>
              <a:r>
                <a:rPr lang="en-US" sz="1000"/>
                <a:t>recvbuf:</a:t>
              </a:r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5189538" y="2238375"/>
            <a:ext cx="3194050" cy="914400"/>
            <a:chOff x="625" y="1436"/>
            <a:chExt cx="1818" cy="576"/>
          </a:xfrm>
        </p:grpSpPr>
        <p:sp>
          <p:nvSpPr>
            <p:cNvPr id="45073" name="Rectangle 23"/>
            <p:cNvSpPr>
              <a:spLocks noChangeArrowheads="1"/>
            </p:cNvSpPr>
            <p:nvPr/>
          </p:nvSpPr>
          <p:spPr bwMode="auto">
            <a:xfrm>
              <a:off x="628" y="1436"/>
              <a:ext cx="1783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5074" name="Text Box 24"/>
            <p:cNvSpPr txBox="1">
              <a:spLocks noChangeArrowheads="1"/>
            </p:cNvSpPr>
            <p:nvPr/>
          </p:nvSpPr>
          <p:spPr bwMode="auto">
            <a:xfrm>
              <a:off x="625" y="1445"/>
              <a:ext cx="1818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state: connected</a:t>
              </a:r>
            </a:p>
            <a:p>
              <a:r>
                <a:rPr lang="en-US" sz="1000"/>
                <a:t>address:  {198.69.10.10</a:t>
              </a:r>
              <a:r>
                <a:rPr lang="en-US" altLang="zh-CN" sz="1000">
                  <a:ea typeface="宋体" pitchFamily="2" charset="-122"/>
                </a:rPr>
                <a:t>:</a:t>
              </a:r>
              <a:r>
                <a:rPr lang="en-US" sz="1000" b="1"/>
                <a:t>1500, </a:t>
              </a:r>
              <a:r>
                <a:rPr lang="en-US" sz="1000"/>
                <a:t>128.36.2</a:t>
              </a:r>
              <a:r>
                <a:rPr lang="en-US" altLang="zh-CN" sz="1000">
                  <a:ea typeface="宋体" pitchFamily="2" charset="-122"/>
                </a:rPr>
                <a:t>32</a:t>
              </a:r>
              <a:r>
                <a:rPr lang="en-US" sz="1000"/>
                <a:t>.</a:t>
              </a:r>
              <a:r>
                <a:rPr lang="en-US" altLang="zh-CN" sz="1000">
                  <a:ea typeface="宋体" pitchFamily="2" charset="-122"/>
                </a:rPr>
                <a:t>5</a:t>
              </a:r>
              <a:r>
                <a:rPr lang="en-US" altLang="zh-CN" sz="1000" b="1">
                  <a:ea typeface="宋体" pitchFamily="2" charset="-122"/>
                </a:rPr>
                <a:t>:6789</a:t>
              </a:r>
              <a:r>
                <a:rPr lang="en-US" sz="1000"/>
                <a:t>}</a:t>
              </a:r>
            </a:p>
            <a:p>
              <a:r>
                <a:rPr lang="en-US" sz="1000"/>
                <a:t>sendbuf:</a:t>
              </a:r>
            </a:p>
            <a:p>
              <a:r>
                <a:rPr lang="en-US" sz="1000"/>
                <a:t>recvbuf: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r>
              <a:rPr lang="en-US" sz="3200" dirty="0" err="1" smtClean="0"/>
              <a:t>Reveiw</a:t>
            </a:r>
            <a:r>
              <a:rPr lang="en-US" sz="3200" dirty="0" smtClean="0"/>
              <a:t>: </a:t>
            </a:r>
            <a:r>
              <a:rPr lang="en-US" sz="3200" dirty="0" smtClean="0"/>
              <a:t>Client/server </a:t>
            </a:r>
            <a:br>
              <a:rPr lang="en-US" sz="3200" dirty="0" smtClean="0"/>
            </a:br>
            <a:r>
              <a:rPr lang="en-US" sz="3200" dirty="0" smtClean="0"/>
              <a:t>socket interaction: TCP</a:t>
            </a:r>
            <a:endParaRPr lang="en-US" dirty="0" smtClean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133475" y="3217863"/>
            <a:ext cx="2117725" cy="927100"/>
            <a:chOff x="827" y="2027"/>
            <a:chExt cx="1334" cy="584"/>
          </a:xfrm>
        </p:grpSpPr>
        <p:sp>
          <p:nvSpPr>
            <p:cNvPr id="1073" name="Text Box 4"/>
            <p:cNvSpPr txBox="1">
              <a:spLocks noChangeArrowheads="1"/>
            </p:cNvSpPr>
            <p:nvPr/>
          </p:nvSpPr>
          <p:spPr bwMode="auto">
            <a:xfrm>
              <a:off x="827" y="2027"/>
              <a:ext cx="1059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wait for incoming</a:t>
              </a:r>
            </a:p>
            <a:p>
              <a:r>
                <a:rPr lang="en-US" sz="1400"/>
                <a:t>connection request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74" name="Text Box 5"/>
            <p:cNvSpPr txBox="1">
              <a:spLocks noChangeArrowheads="1"/>
            </p:cNvSpPr>
            <p:nvPr/>
          </p:nvSpPr>
          <p:spPr bwMode="auto">
            <a:xfrm>
              <a:off x="828" y="2285"/>
              <a:ext cx="1333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</a:rPr>
                <a:t>connectionSocket =</a:t>
              </a:r>
            </a:p>
            <a:p>
              <a:r>
                <a:rPr lang="en-US" sz="1400">
                  <a:solidFill>
                    <a:srgbClr val="FF0000"/>
                  </a:solidFill>
                </a:rPr>
                <a:t>welcomeSocket.accept()</a:t>
              </a:r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123950" y="1881188"/>
            <a:ext cx="1635125" cy="1414462"/>
            <a:chOff x="821" y="1185"/>
            <a:chExt cx="1030" cy="891"/>
          </a:xfrm>
        </p:grpSpPr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821" y="1185"/>
              <a:ext cx="1030" cy="712"/>
              <a:chOff x="329" y="1209"/>
              <a:chExt cx="1030" cy="712"/>
            </a:xfrm>
          </p:grpSpPr>
          <p:sp>
            <p:nvSpPr>
              <p:cNvPr id="1071" name="Text Box 8"/>
              <p:cNvSpPr txBox="1">
                <a:spLocks noChangeArrowheads="1"/>
              </p:cNvSpPr>
              <p:nvPr/>
            </p:nvSpPr>
            <p:spPr bwMode="auto">
              <a:xfrm>
                <a:off x="329" y="1209"/>
                <a:ext cx="997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 sz="1400"/>
                  <a:t>create socket,</a:t>
                </a:r>
              </a:p>
              <a:p>
                <a:r>
                  <a:rPr lang="en-US" sz="1400"/>
                  <a:t>port=</a:t>
                </a:r>
                <a:r>
                  <a:rPr lang="en-US" sz="1400" b="1">
                    <a:latin typeface="Courier New" pitchFamily="49" charset="0"/>
                  </a:rPr>
                  <a:t>x</a:t>
                </a:r>
                <a:r>
                  <a:rPr lang="en-US" sz="1400"/>
                  <a:t>, for</a:t>
                </a:r>
              </a:p>
              <a:p>
                <a:r>
                  <a:rPr lang="en-US" sz="1400"/>
                  <a:t>incoming request: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72" name="Text Box 9"/>
              <p:cNvSpPr txBox="1">
                <a:spLocks noChangeArrowheads="1"/>
              </p:cNvSpPr>
              <p:nvPr/>
            </p:nvSpPr>
            <p:spPr bwMode="auto">
              <a:xfrm>
                <a:off x="333" y="1595"/>
                <a:ext cx="1026" cy="3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r"/>
                <a:r>
                  <a:rPr lang="en-US" sz="1400">
                    <a:solidFill>
                      <a:srgbClr val="FF0000"/>
                    </a:solidFill>
                  </a:rPr>
                  <a:t>welcomeSocket = </a:t>
                </a:r>
              </a:p>
              <a:p>
                <a:pPr algn="r"/>
                <a:r>
                  <a:rPr lang="en-US" sz="1400">
                    <a:solidFill>
                      <a:srgbClr val="FF0000"/>
                    </a:solidFill>
                  </a:rPr>
                  <a:t>ServerSocket(x)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sp>
          <p:nvSpPr>
            <p:cNvPr id="1070" name="Line 10"/>
            <p:cNvSpPr>
              <a:spLocks noChangeShapeType="1"/>
            </p:cNvSpPr>
            <p:nvPr/>
          </p:nvSpPr>
          <p:spPr bwMode="auto">
            <a:xfrm>
              <a:off x="1284" y="1872"/>
              <a:ext cx="0" cy="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4911725" y="3146425"/>
            <a:ext cx="2498725" cy="912813"/>
            <a:chOff x="3333" y="1154"/>
            <a:chExt cx="1574" cy="575"/>
          </a:xfrm>
        </p:grpSpPr>
        <p:sp>
          <p:nvSpPr>
            <p:cNvPr id="1067" name="Text Box 12"/>
            <p:cNvSpPr txBox="1">
              <a:spLocks noChangeArrowheads="1"/>
            </p:cNvSpPr>
            <p:nvPr/>
          </p:nvSpPr>
          <p:spPr bwMode="auto">
            <a:xfrm>
              <a:off x="3335" y="1154"/>
              <a:ext cx="157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create socket,</a:t>
              </a:r>
            </a:p>
            <a:p>
              <a:r>
                <a:rPr lang="en-US" sz="1400"/>
                <a:t>connect to serv </a:t>
              </a:r>
              <a:r>
                <a:rPr lang="en-US" sz="1400" b="1">
                  <a:latin typeface="Courier New" pitchFamily="49" charset="0"/>
                </a:rPr>
                <a:t>host</a:t>
              </a:r>
              <a:r>
                <a:rPr lang="en-US" sz="1400"/>
                <a:t>, port=</a:t>
              </a:r>
              <a:r>
                <a:rPr lang="en-US" sz="1400" b="1">
                  <a:latin typeface="Courier New" pitchFamily="49" charset="0"/>
                </a:rPr>
                <a:t>x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68" name="Text Box 13"/>
            <p:cNvSpPr txBox="1">
              <a:spLocks noChangeArrowheads="1"/>
            </p:cNvSpPr>
            <p:nvPr/>
          </p:nvSpPr>
          <p:spPr bwMode="auto">
            <a:xfrm>
              <a:off x="3333" y="1403"/>
              <a:ext cx="846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r"/>
              <a:r>
                <a:rPr lang="en-US" sz="1400">
                  <a:solidFill>
                    <a:srgbClr val="FF0000"/>
                  </a:solidFill>
                </a:rPr>
                <a:t>clientSocket = </a:t>
              </a:r>
            </a:p>
            <a:p>
              <a:pPr algn="r"/>
              <a:r>
                <a:rPr lang="en-US" sz="1400">
                  <a:solidFill>
                    <a:srgbClr val="FF0000"/>
                  </a:solidFill>
                </a:rPr>
                <a:t>Socket()</a:t>
              </a:r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1096963" y="3124200"/>
            <a:ext cx="5440362" cy="3352800"/>
            <a:chOff x="804" y="1968"/>
            <a:chExt cx="3427" cy="2112"/>
          </a:xfrm>
        </p:grpSpPr>
        <p:sp>
          <p:nvSpPr>
            <p:cNvPr id="1060" name="Text Box 15"/>
            <p:cNvSpPr txBox="1">
              <a:spLocks noChangeArrowheads="1"/>
            </p:cNvSpPr>
            <p:nvPr/>
          </p:nvSpPr>
          <p:spPr bwMode="auto">
            <a:xfrm>
              <a:off x="839" y="3641"/>
              <a:ext cx="998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close</a:t>
              </a:r>
            </a:p>
            <a:p>
              <a:r>
                <a:rPr lang="en-US" sz="1400">
                  <a:solidFill>
                    <a:srgbClr val="FF0000"/>
                  </a:solidFill>
                </a:rPr>
                <a:t>connectionSocket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61" name="Line 16"/>
            <p:cNvSpPr>
              <a:spLocks noChangeShapeType="1"/>
            </p:cNvSpPr>
            <p:nvPr/>
          </p:nvSpPr>
          <p:spPr bwMode="auto">
            <a:xfrm>
              <a:off x="1290" y="3564"/>
              <a:ext cx="0" cy="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62" name="Freeform 17"/>
            <p:cNvSpPr>
              <a:spLocks/>
            </p:cNvSpPr>
            <p:nvPr/>
          </p:nvSpPr>
          <p:spPr bwMode="auto">
            <a:xfrm>
              <a:off x="804" y="1968"/>
              <a:ext cx="492" cy="2112"/>
            </a:xfrm>
            <a:custGeom>
              <a:avLst/>
              <a:gdLst>
                <a:gd name="T0" fmla="*/ 492 w 492"/>
                <a:gd name="T1" fmla="*/ 1968 h 2112"/>
                <a:gd name="T2" fmla="*/ 492 w 492"/>
                <a:gd name="T3" fmla="*/ 2112 h 2112"/>
                <a:gd name="T4" fmla="*/ 0 w 492"/>
                <a:gd name="T5" fmla="*/ 2112 h 2112"/>
                <a:gd name="T6" fmla="*/ 0 w 492"/>
                <a:gd name="T7" fmla="*/ 0 h 2112"/>
                <a:gd name="T8" fmla="*/ 402 w 492"/>
                <a:gd name="T9" fmla="*/ 0 h 21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2"/>
                <a:gd name="T16" fmla="*/ 0 h 2112"/>
                <a:gd name="T17" fmla="*/ 492 w 492"/>
                <a:gd name="T18" fmla="*/ 2112 h 21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2" h="2112">
                  <a:moveTo>
                    <a:pt x="492" y="1968"/>
                  </a:moveTo>
                  <a:lnTo>
                    <a:pt x="492" y="2112"/>
                  </a:lnTo>
                  <a:lnTo>
                    <a:pt x="0" y="2112"/>
                  </a:lnTo>
                  <a:lnTo>
                    <a:pt x="0" y="0"/>
                  </a:lnTo>
                  <a:lnTo>
                    <a:pt x="402" y="0"/>
                  </a:lnTo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7" name="Group 18"/>
            <p:cNvGrpSpPr>
              <a:grpSpLocks/>
            </p:cNvGrpSpPr>
            <p:nvPr/>
          </p:nvGrpSpPr>
          <p:grpSpPr bwMode="auto">
            <a:xfrm>
              <a:off x="3365" y="3377"/>
              <a:ext cx="866" cy="692"/>
              <a:chOff x="3365" y="3377"/>
              <a:chExt cx="866" cy="692"/>
            </a:xfrm>
          </p:grpSpPr>
          <p:sp>
            <p:nvSpPr>
              <p:cNvPr id="1064" name="Text Box 19"/>
              <p:cNvSpPr txBox="1">
                <a:spLocks noChangeArrowheads="1"/>
              </p:cNvSpPr>
              <p:nvPr/>
            </p:nvSpPr>
            <p:spPr bwMode="auto">
              <a:xfrm>
                <a:off x="3365" y="3377"/>
                <a:ext cx="866" cy="3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 sz="1400"/>
                  <a:t>read reply from</a:t>
                </a:r>
              </a:p>
              <a:p>
                <a:r>
                  <a:rPr lang="en-US" sz="1400">
                    <a:solidFill>
                      <a:srgbClr val="FF0000"/>
                    </a:solidFill>
                  </a:rPr>
                  <a:t>clientSocket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65" name="Text Box 20"/>
              <p:cNvSpPr txBox="1">
                <a:spLocks noChangeArrowheads="1"/>
              </p:cNvSpPr>
              <p:nvPr/>
            </p:nvSpPr>
            <p:spPr bwMode="auto">
              <a:xfrm>
                <a:off x="3389" y="3743"/>
                <a:ext cx="719" cy="3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 sz="1400"/>
                  <a:t>close</a:t>
                </a:r>
              </a:p>
              <a:p>
                <a:r>
                  <a:rPr lang="en-US" sz="1400">
                    <a:solidFill>
                      <a:srgbClr val="FF0000"/>
                    </a:solidFill>
                  </a:rPr>
                  <a:t>clientSocket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66" name="Line 21"/>
              <p:cNvSpPr>
                <a:spLocks noChangeShapeType="1"/>
              </p:cNvSpPr>
              <p:nvPr/>
            </p:nvSpPr>
            <p:spPr bwMode="auto">
              <a:xfrm>
                <a:off x="3816" y="3690"/>
                <a:ext cx="0" cy="204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032" name="Text Box 22"/>
          <p:cNvSpPr txBox="1">
            <a:spLocks noChangeArrowheads="1"/>
          </p:cNvSpPr>
          <p:nvPr/>
        </p:nvSpPr>
        <p:spPr bwMode="auto">
          <a:xfrm>
            <a:off x="406400" y="1312863"/>
            <a:ext cx="30368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Server </a:t>
            </a:r>
            <a:r>
              <a:rPr lang="en-US"/>
              <a:t>(running on </a:t>
            </a:r>
            <a:r>
              <a:rPr lang="en-US" b="1">
                <a:latin typeface="Courier New" pitchFamily="49" charset="0"/>
              </a:rPr>
              <a:t>host</a:t>
            </a:r>
            <a:r>
              <a:rPr lang="en-US"/>
              <a:t>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033" name="Text Box 23"/>
          <p:cNvSpPr txBox="1">
            <a:spLocks noChangeArrowheads="1"/>
          </p:cNvSpPr>
          <p:nvPr/>
        </p:nvSpPr>
        <p:spPr bwMode="auto">
          <a:xfrm>
            <a:off x="5076825" y="1333500"/>
            <a:ext cx="1008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Client</a:t>
            </a:r>
            <a:endParaRPr lang="en-US" sz="2400">
              <a:latin typeface="Times New Roman" pitchFamily="18" charset="0"/>
            </a:endParaRPr>
          </a:p>
        </p:txBody>
      </p:sp>
      <p:grpSp>
        <p:nvGrpSpPr>
          <p:cNvPr id="8" name="Group 24"/>
          <p:cNvGrpSpPr>
            <a:grpSpLocks/>
          </p:cNvGrpSpPr>
          <p:nvPr/>
        </p:nvGrpSpPr>
        <p:grpSpPr bwMode="auto">
          <a:xfrm>
            <a:off x="2754313" y="4010025"/>
            <a:ext cx="4041775" cy="1371600"/>
            <a:chOff x="1848" y="2526"/>
            <a:chExt cx="2546" cy="864"/>
          </a:xfrm>
        </p:grpSpPr>
        <p:sp>
          <p:nvSpPr>
            <p:cNvPr id="1055" name="Line 25"/>
            <p:cNvSpPr>
              <a:spLocks noChangeShapeType="1"/>
            </p:cNvSpPr>
            <p:nvPr/>
          </p:nvSpPr>
          <p:spPr bwMode="auto">
            <a:xfrm flipH="1">
              <a:off x="3792" y="2964"/>
              <a:ext cx="6" cy="42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9" name="Group 26"/>
            <p:cNvGrpSpPr>
              <a:grpSpLocks/>
            </p:cNvGrpSpPr>
            <p:nvPr/>
          </p:nvGrpSpPr>
          <p:grpSpPr bwMode="auto">
            <a:xfrm>
              <a:off x="1848" y="2526"/>
              <a:ext cx="2546" cy="516"/>
              <a:chOff x="1848" y="2526"/>
              <a:chExt cx="2546" cy="516"/>
            </a:xfrm>
          </p:grpSpPr>
          <p:sp>
            <p:nvSpPr>
              <p:cNvPr id="1057" name="Text Box 27"/>
              <p:cNvSpPr txBox="1">
                <a:spLocks noChangeArrowheads="1"/>
              </p:cNvSpPr>
              <p:nvPr/>
            </p:nvSpPr>
            <p:spPr bwMode="auto">
              <a:xfrm>
                <a:off x="3335" y="2675"/>
                <a:ext cx="1059" cy="3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 sz="1400"/>
                  <a:t>send request using</a:t>
                </a:r>
              </a:p>
              <a:p>
                <a:r>
                  <a:rPr lang="en-US" sz="1400">
                    <a:solidFill>
                      <a:srgbClr val="FF0000"/>
                    </a:solidFill>
                  </a:rPr>
                  <a:t>clientSocket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58" name="Line 28"/>
              <p:cNvSpPr>
                <a:spLocks noChangeShapeType="1"/>
              </p:cNvSpPr>
              <p:nvPr/>
            </p:nvSpPr>
            <p:spPr bwMode="auto">
              <a:xfrm>
                <a:off x="3792" y="2526"/>
                <a:ext cx="0" cy="204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59" name="Line 29"/>
              <p:cNvSpPr>
                <a:spLocks noChangeShapeType="1"/>
              </p:cNvSpPr>
              <p:nvPr/>
            </p:nvSpPr>
            <p:spPr bwMode="auto">
              <a:xfrm flipH="1">
                <a:off x="1848" y="2790"/>
                <a:ext cx="1518" cy="25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0" name="Group 30"/>
          <p:cNvGrpSpPr>
            <a:grpSpLocks/>
          </p:cNvGrpSpPr>
          <p:nvPr/>
        </p:nvGrpSpPr>
        <p:grpSpPr bwMode="auto">
          <a:xfrm>
            <a:off x="1123950" y="4105275"/>
            <a:ext cx="4097338" cy="1487488"/>
            <a:chOff x="821" y="2586"/>
            <a:chExt cx="2581" cy="937"/>
          </a:xfrm>
        </p:grpSpPr>
        <p:sp>
          <p:nvSpPr>
            <p:cNvPr id="1050" name="Text Box 31"/>
            <p:cNvSpPr txBox="1">
              <a:spLocks noChangeArrowheads="1"/>
            </p:cNvSpPr>
            <p:nvPr/>
          </p:nvSpPr>
          <p:spPr bwMode="auto">
            <a:xfrm>
              <a:off x="821" y="2789"/>
              <a:ext cx="998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read request from</a:t>
              </a:r>
            </a:p>
            <a:p>
              <a:r>
                <a:rPr lang="en-US" sz="1400">
                  <a:solidFill>
                    <a:srgbClr val="FF0000"/>
                  </a:solidFill>
                </a:rPr>
                <a:t>connectionSocket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51" name="Text Box 32"/>
            <p:cNvSpPr txBox="1">
              <a:spLocks noChangeArrowheads="1"/>
            </p:cNvSpPr>
            <p:nvPr/>
          </p:nvSpPr>
          <p:spPr bwMode="auto">
            <a:xfrm>
              <a:off x="851" y="3197"/>
              <a:ext cx="998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write reply to</a:t>
              </a:r>
            </a:p>
            <a:p>
              <a:r>
                <a:rPr lang="en-US" sz="1400">
                  <a:solidFill>
                    <a:srgbClr val="FF0000"/>
                  </a:solidFill>
                </a:rPr>
                <a:t>connectionSocket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52" name="Line 33"/>
            <p:cNvSpPr>
              <a:spLocks noChangeShapeType="1"/>
            </p:cNvSpPr>
            <p:nvPr/>
          </p:nvSpPr>
          <p:spPr bwMode="auto">
            <a:xfrm>
              <a:off x="1278" y="2586"/>
              <a:ext cx="0" cy="24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53" name="Line 34"/>
            <p:cNvSpPr>
              <a:spLocks noChangeShapeType="1"/>
            </p:cNvSpPr>
            <p:nvPr/>
          </p:nvSpPr>
          <p:spPr bwMode="auto">
            <a:xfrm flipH="1">
              <a:off x="1284" y="3090"/>
              <a:ext cx="6" cy="15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54" name="Line 35"/>
            <p:cNvSpPr>
              <a:spLocks noChangeShapeType="1"/>
            </p:cNvSpPr>
            <p:nvPr/>
          </p:nvSpPr>
          <p:spPr bwMode="auto">
            <a:xfrm>
              <a:off x="1866" y="3306"/>
              <a:ext cx="1536" cy="1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1" name="Group 36"/>
          <p:cNvGrpSpPr>
            <a:grpSpLocks/>
          </p:cNvGrpSpPr>
          <p:nvPr/>
        </p:nvGrpSpPr>
        <p:grpSpPr bwMode="auto">
          <a:xfrm>
            <a:off x="2744788" y="3041650"/>
            <a:ext cx="2200275" cy="641350"/>
            <a:chOff x="1842" y="1916"/>
            <a:chExt cx="1386" cy="404"/>
          </a:xfrm>
        </p:grpSpPr>
        <p:sp>
          <p:nvSpPr>
            <p:cNvPr id="1048" name="Line 37"/>
            <p:cNvSpPr>
              <a:spLocks noChangeShapeType="1"/>
            </p:cNvSpPr>
            <p:nvPr/>
          </p:nvSpPr>
          <p:spPr bwMode="auto">
            <a:xfrm>
              <a:off x="1842" y="2130"/>
              <a:ext cx="138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dash"/>
              <a:round/>
              <a:headEnd type="triangle" w="med" len="med"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49" name="Text Box 38"/>
            <p:cNvSpPr txBox="1">
              <a:spLocks noChangeArrowheads="1"/>
            </p:cNvSpPr>
            <p:nvPr/>
          </p:nvSpPr>
          <p:spPr bwMode="auto">
            <a:xfrm>
              <a:off x="1887" y="1916"/>
              <a:ext cx="124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TCP </a:t>
              </a:r>
            </a:p>
            <a:p>
              <a:r>
                <a:rPr lang="en-US">
                  <a:solidFill>
                    <a:srgbClr val="FF0000"/>
                  </a:solidFill>
                </a:rPr>
                <a:t>connection setup</a:t>
              </a:r>
              <a:endParaRPr lang="en-US" sz="2400">
                <a:latin typeface="Times New Roman" pitchFamily="18" charset="0"/>
              </a:endParaRPr>
            </a:p>
          </p:txBody>
        </p:sp>
      </p:grp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6262688" y="1420813"/>
          <a:ext cx="2881312" cy="1946275"/>
        </p:xfrm>
        <a:graphic>
          <a:graphicData uri="http://schemas.openxmlformats.org/presentationml/2006/ole">
            <p:oleObj spid="_x0000_s1026" name="Photo Editor Photo" r:id="rId4" imgW="11155332" imgH="7535327" progId="MSPhotoEd.3">
              <p:embed/>
            </p:oleObj>
          </a:graphicData>
        </a:graphic>
      </p:graphicFrame>
      <p:sp>
        <p:nvSpPr>
          <p:cNvPr id="1037" name="Rectangle 23"/>
          <p:cNvSpPr>
            <a:spLocks noChangeArrowheads="1"/>
          </p:cNvSpPr>
          <p:nvPr/>
        </p:nvSpPr>
        <p:spPr bwMode="auto">
          <a:xfrm>
            <a:off x="6400800" y="990600"/>
            <a:ext cx="1371600" cy="3698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38" name="Oval 5"/>
          <p:cNvSpPr>
            <a:spLocks noChangeArrowheads="1"/>
          </p:cNvSpPr>
          <p:nvPr/>
        </p:nvSpPr>
        <p:spPr bwMode="auto">
          <a:xfrm>
            <a:off x="7772400" y="914400"/>
            <a:ext cx="609600" cy="533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1039" name="Rectangle 6"/>
          <p:cNvSpPr>
            <a:spLocks noChangeArrowheads="1"/>
          </p:cNvSpPr>
          <p:nvPr/>
        </p:nvSpPr>
        <p:spPr bwMode="auto">
          <a:xfrm>
            <a:off x="6565900" y="0"/>
            <a:ext cx="12065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>
                <a:solidFill>
                  <a:srgbClr val="000000"/>
                </a:solidFill>
                <a:ea typeface="宋体" pitchFamily="2" charset="-122"/>
              </a:rPr>
              <a:t>Welcome </a:t>
            </a:r>
            <a:br>
              <a:rPr lang="en-US" altLang="zh-CN">
                <a:solidFill>
                  <a:srgbClr val="000000"/>
                </a:solidFill>
                <a:ea typeface="宋体" pitchFamily="2" charset="-122"/>
              </a:rPr>
            </a:br>
            <a:r>
              <a:rPr lang="en-US" altLang="zh-CN">
                <a:solidFill>
                  <a:srgbClr val="000000"/>
                </a:solidFill>
                <a:ea typeface="宋体" pitchFamily="2" charset="-122"/>
              </a:rPr>
              <a:t>Socket </a:t>
            </a:r>
            <a:br>
              <a:rPr lang="en-US" altLang="zh-CN">
                <a:solidFill>
                  <a:srgbClr val="000000"/>
                </a:solidFill>
                <a:ea typeface="宋体" pitchFamily="2" charset="-122"/>
              </a:rPr>
            </a:br>
            <a:r>
              <a:rPr lang="en-US" altLang="zh-CN">
                <a:solidFill>
                  <a:srgbClr val="000000"/>
                </a:solidFill>
                <a:ea typeface="宋体" pitchFamily="2" charset="-122"/>
              </a:rPr>
              <a:t>Queue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040" name="Right Arrow 7"/>
          <p:cNvSpPr>
            <a:spLocks noChangeArrowheads="1"/>
          </p:cNvSpPr>
          <p:nvPr/>
        </p:nvSpPr>
        <p:spPr bwMode="auto">
          <a:xfrm>
            <a:off x="5638800" y="990600"/>
            <a:ext cx="6096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1041" name="Right Arrow 8"/>
          <p:cNvSpPr>
            <a:spLocks noChangeArrowheads="1"/>
          </p:cNvSpPr>
          <p:nvPr/>
        </p:nvSpPr>
        <p:spPr bwMode="auto">
          <a:xfrm>
            <a:off x="8382000" y="990600"/>
            <a:ext cx="6096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1042" name="Rectangle 9"/>
          <p:cNvSpPr>
            <a:spLocks noChangeArrowheads="1"/>
          </p:cNvSpPr>
          <p:nvPr/>
        </p:nvSpPr>
        <p:spPr bwMode="auto">
          <a:xfrm>
            <a:off x="6400800" y="990600"/>
            <a:ext cx="228600" cy="3810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1043" name="Rectangle 10"/>
          <p:cNvSpPr>
            <a:spLocks noChangeArrowheads="1"/>
          </p:cNvSpPr>
          <p:nvPr/>
        </p:nvSpPr>
        <p:spPr bwMode="auto">
          <a:xfrm>
            <a:off x="6629400" y="990600"/>
            <a:ext cx="228600" cy="3810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1044" name="Rectangle 11"/>
          <p:cNvSpPr>
            <a:spLocks noChangeArrowheads="1"/>
          </p:cNvSpPr>
          <p:nvPr/>
        </p:nvSpPr>
        <p:spPr bwMode="auto">
          <a:xfrm>
            <a:off x="6858000" y="990600"/>
            <a:ext cx="228600" cy="3810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1045" name="Rectangle 12"/>
          <p:cNvSpPr>
            <a:spLocks noChangeArrowheads="1"/>
          </p:cNvSpPr>
          <p:nvPr/>
        </p:nvSpPr>
        <p:spPr bwMode="auto">
          <a:xfrm>
            <a:off x="7086600" y="990600"/>
            <a:ext cx="228600" cy="3810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1046" name="Rectangle 13"/>
          <p:cNvSpPr>
            <a:spLocks noChangeArrowheads="1"/>
          </p:cNvSpPr>
          <p:nvPr/>
        </p:nvSpPr>
        <p:spPr bwMode="auto">
          <a:xfrm>
            <a:off x="7315200" y="990600"/>
            <a:ext cx="228600" cy="3810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1047" name="Rectangle 14"/>
          <p:cNvSpPr>
            <a:spLocks noChangeArrowheads="1"/>
          </p:cNvSpPr>
          <p:nvPr/>
        </p:nvSpPr>
        <p:spPr bwMode="auto">
          <a:xfrm>
            <a:off x="7543800" y="990600"/>
            <a:ext cx="228600" cy="3810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533400" y="239713"/>
            <a:ext cx="80533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600" u="sng">
                <a:solidFill>
                  <a:schemeClr val="accent2"/>
                </a:solidFill>
              </a:rPr>
              <a:t>Example: Server accept()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1793875" y="1271588"/>
            <a:ext cx="1104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server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6294438" y="1328738"/>
            <a:ext cx="981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client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793750" y="2117725"/>
            <a:ext cx="3259138" cy="3884613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677863" y="1928813"/>
            <a:ext cx="12112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TCP socket space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885825" y="2279650"/>
            <a:ext cx="3060700" cy="960438"/>
            <a:chOff x="625" y="1436"/>
            <a:chExt cx="1786" cy="576"/>
          </a:xfrm>
        </p:grpSpPr>
        <p:sp>
          <p:nvSpPr>
            <p:cNvPr id="46107" name="Rectangle 8"/>
            <p:cNvSpPr>
              <a:spLocks noChangeArrowheads="1"/>
            </p:cNvSpPr>
            <p:nvPr/>
          </p:nvSpPr>
          <p:spPr bwMode="auto">
            <a:xfrm>
              <a:off x="628" y="1436"/>
              <a:ext cx="1783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6108" name="Text Box 9"/>
            <p:cNvSpPr txBox="1">
              <a:spLocks noChangeArrowheads="1"/>
            </p:cNvSpPr>
            <p:nvPr/>
          </p:nvSpPr>
          <p:spPr bwMode="auto">
            <a:xfrm>
              <a:off x="625" y="1445"/>
              <a:ext cx="1116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state: listening</a:t>
              </a:r>
            </a:p>
            <a:p>
              <a:r>
                <a:rPr lang="en-US" sz="1000"/>
                <a:t>address:  {*.</a:t>
              </a:r>
              <a:r>
                <a:rPr lang="en-US" altLang="zh-CN" sz="1000" b="1">
                  <a:ea typeface="宋体" pitchFamily="2" charset="-122"/>
                </a:rPr>
                <a:t>6789</a:t>
              </a:r>
              <a:r>
                <a:rPr lang="en-US" sz="1000" b="1"/>
                <a:t>, </a:t>
              </a:r>
              <a:r>
                <a:rPr lang="en-US" sz="1000"/>
                <a:t>*</a:t>
              </a:r>
              <a:r>
                <a:rPr lang="en-US" altLang="zh-CN" sz="1000" b="1">
                  <a:ea typeface="宋体" pitchFamily="2" charset="-122"/>
                </a:rPr>
                <a:t>:</a:t>
              </a:r>
              <a:r>
                <a:rPr lang="en-US" sz="1000" b="1"/>
                <a:t>*</a:t>
              </a:r>
              <a:r>
                <a:rPr lang="en-US" sz="1000"/>
                <a:t>}</a:t>
              </a:r>
            </a:p>
            <a:p>
              <a:r>
                <a:rPr lang="en-US" sz="1000"/>
                <a:t>completed connection queue: </a:t>
              </a:r>
              <a:br>
                <a:rPr lang="en-US" sz="1000"/>
              </a:br>
              <a:r>
                <a:rPr lang="en-US" sz="1000"/>
                <a:t>sendbuf:</a:t>
              </a:r>
            </a:p>
            <a:p>
              <a:r>
                <a:rPr lang="en-US" sz="1000"/>
                <a:t>recvbuf:</a:t>
              </a:r>
            </a:p>
          </p:txBody>
        </p:sp>
      </p:grpSp>
      <p:sp>
        <p:nvSpPr>
          <p:cNvPr id="46088" name="Text Box 10"/>
          <p:cNvSpPr txBox="1">
            <a:spLocks noChangeArrowheads="1"/>
          </p:cNvSpPr>
          <p:nvPr/>
        </p:nvSpPr>
        <p:spPr bwMode="auto">
          <a:xfrm>
            <a:off x="1827213" y="1616075"/>
            <a:ext cx="1116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128.36.2</a:t>
            </a:r>
            <a:r>
              <a:rPr lang="en-US" altLang="zh-CN" sz="1200">
                <a:ea typeface="宋体" pitchFamily="2" charset="-122"/>
              </a:rPr>
              <a:t>3</a:t>
            </a:r>
            <a:r>
              <a:rPr lang="en-US" sz="1200"/>
              <a:t>2.</a:t>
            </a:r>
            <a:r>
              <a:rPr lang="en-US" altLang="zh-CN" sz="1200">
                <a:ea typeface="宋体" pitchFamily="2" charset="-122"/>
              </a:rPr>
              <a:t>5</a:t>
            </a:r>
            <a:r>
              <a:rPr lang="en-US" sz="1200"/>
              <a:t/>
            </a:r>
            <a:br>
              <a:rPr lang="en-US" sz="1200"/>
            </a:br>
            <a:r>
              <a:rPr lang="en-US" sz="1200"/>
              <a:t>128.36.2</a:t>
            </a:r>
            <a:r>
              <a:rPr lang="en-US" altLang="zh-CN" sz="1200">
                <a:ea typeface="宋体" pitchFamily="2" charset="-122"/>
              </a:rPr>
              <a:t>30</a:t>
            </a:r>
            <a:r>
              <a:rPr lang="en-US" sz="1200"/>
              <a:t>.2</a:t>
            </a:r>
          </a:p>
        </p:txBody>
      </p:sp>
      <p:sp>
        <p:nvSpPr>
          <p:cNvPr id="46089" name="Rectangle 11"/>
          <p:cNvSpPr>
            <a:spLocks noChangeArrowheads="1"/>
          </p:cNvSpPr>
          <p:nvPr/>
        </p:nvSpPr>
        <p:spPr bwMode="auto">
          <a:xfrm>
            <a:off x="5099050" y="2114550"/>
            <a:ext cx="3259138" cy="3884613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6090" name="Text Box 12"/>
          <p:cNvSpPr txBox="1">
            <a:spLocks noChangeArrowheads="1"/>
          </p:cNvSpPr>
          <p:nvPr/>
        </p:nvSpPr>
        <p:spPr bwMode="auto">
          <a:xfrm>
            <a:off x="4983163" y="1925638"/>
            <a:ext cx="12112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TCP socket space</a:t>
            </a:r>
          </a:p>
        </p:txBody>
      </p:sp>
      <p:sp>
        <p:nvSpPr>
          <p:cNvPr id="46091" name="Line 13"/>
          <p:cNvSpPr>
            <a:spLocks noChangeShapeType="1"/>
          </p:cNvSpPr>
          <p:nvPr/>
        </p:nvSpPr>
        <p:spPr bwMode="auto">
          <a:xfrm>
            <a:off x="6800850" y="3482975"/>
            <a:ext cx="11113" cy="11620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901700" y="4789488"/>
            <a:ext cx="3057525" cy="979487"/>
            <a:chOff x="670" y="2989"/>
            <a:chExt cx="1783" cy="617"/>
          </a:xfrm>
        </p:grpSpPr>
        <p:sp>
          <p:nvSpPr>
            <p:cNvPr id="46105" name="Rectangle 15"/>
            <p:cNvSpPr>
              <a:spLocks noChangeArrowheads="1"/>
            </p:cNvSpPr>
            <p:nvPr/>
          </p:nvSpPr>
          <p:spPr bwMode="auto">
            <a:xfrm>
              <a:off x="670" y="2989"/>
              <a:ext cx="1783" cy="61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6106" name="Text Box 16"/>
            <p:cNvSpPr txBox="1">
              <a:spLocks noChangeArrowheads="1"/>
            </p:cNvSpPr>
            <p:nvPr/>
          </p:nvSpPr>
          <p:spPr bwMode="auto">
            <a:xfrm>
              <a:off x="714" y="3032"/>
              <a:ext cx="1094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state: listening</a:t>
              </a:r>
            </a:p>
            <a:p>
              <a:r>
                <a:rPr lang="en-US" sz="1000"/>
                <a:t>address:  {*.</a:t>
              </a:r>
              <a:r>
                <a:rPr lang="en-US" sz="1000" b="1"/>
                <a:t>2</a:t>
              </a:r>
              <a:r>
                <a:rPr lang="en-US" altLang="zh-CN" sz="1000" b="1">
                  <a:ea typeface="宋体" pitchFamily="2" charset="-122"/>
                </a:rPr>
                <a:t>5</a:t>
              </a:r>
              <a:r>
                <a:rPr lang="en-US" sz="1000" b="1"/>
                <a:t>, </a:t>
              </a:r>
              <a:r>
                <a:rPr lang="en-US" sz="1000"/>
                <a:t>*</a:t>
              </a:r>
              <a:r>
                <a:rPr lang="en-US" altLang="zh-CN" sz="1000" b="1">
                  <a:ea typeface="宋体" pitchFamily="2" charset="-122"/>
                </a:rPr>
                <a:t>:</a:t>
              </a:r>
              <a:r>
                <a:rPr lang="en-US" sz="1000" b="1"/>
                <a:t>*</a:t>
              </a:r>
              <a:r>
                <a:rPr lang="en-US" sz="1000"/>
                <a:t>}</a:t>
              </a:r>
            </a:p>
            <a:p>
              <a:r>
                <a:rPr lang="en-US" sz="1000"/>
                <a:t>completed connection queue:</a:t>
              </a:r>
            </a:p>
            <a:p>
              <a:r>
                <a:rPr lang="en-US" sz="1000"/>
                <a:t>sendbuf:</a:t>
              </a:r>
            </a:p>
            <a:p>
              <a:r>
                <a:rPr lang="en-US" sz="1000"/>
                <a:t>recvbuf:</a:t>
              </a:r>
            </a:p>
          </p:txBody>
        </p:sp>
      </p:grpSp>
      <p:sp>
        <p:nvSpPr>
          <p:cNvPr id="46093" name="Text Box 17"/>
          <p:cNvSpPr txBox="1">
            <a:spLocks noChangeArrowheads="1"/>
          </p:cNvSpPr>
          <p:nvPr/>
        </p:nvSpPr>
        <p:spPr bwMode="auto">
          <a:xfrm>
            <a:off x="6251575" y="1717675"/>
            <a:ext cx="10652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198.69.10.10</a:t>
            </a:r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5173663" y="4821238"/>
            <a:ext cx="3100387" cy="979487"/>
            <a:chOff x="670" y="2989"/>
            <a:chExt cx="1783" cy="617"/>
          </a:xfrm>
        </p:grpSpPr>
        <p:sp>
          <p:nvSpPr>
            <p:cNvPr id="46103" name="Rectangle 19"/>
            <p:cNvSpPr>
              <a:spLocks noChangeArrowheads="1"/>
            </p:cNvSpPr>
            <p:nvPr/>
          </p:nvSpPr>
          <p:spPr bwMode="auto">
            <a:xfrm>
              <a:off x="670" y="2989"/>
              <a:ext cx="1783" cy="61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6104" name="Text Box 20"/>
            <p:cNvSpPr txBox="1">
              <a:spLocks noChangeArrowheads="1"/>
            </p:cNvSpPr>
            <p:nvPr/>
          </p:nvSpPr>
          <p:spPr bwMode="auto">
            <a:xfrm>
              <a:off x="714" y="3032"/>
              <a:ext cx="1078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state: listening</a:t>
              </a:r>
            </a:p>
            <a:p>
              <a:r>
                <a:rPr lang="en-US" sz="1000"/>
                <a:t>address:  {*.</a:t>
              </a:r>
              <a:r>
                <a:rPr lang="en-US" sz="1000" b="1"/>
                <a:t>2</a:t>
              </a:r>
              <a:r>
                <a:rPr lang="en-US" altLang="zh-CN" sz="1000" b="1">
                  <a:ea typeface="宋体" pitchFamily="2" charset="-122"/>
                </a:rPr>
                <a:t>5</a:t>
              </a:r>
              <a:r>
                <a:rPr lang="en-US" sz="1000" b="1"/>
                <a:t>, </a:t>
              </a:r>
              <a:r>
                <a:rPr lang="en-US" sz="1000"/>
                <a:t>*</a:t>
              </a:r>
              <a:r>
                <a:rPr lang="en-US" altLang="zh-CN" sz="1000" b="1">
                  <a:ea typeface="宋体" pitchFamily="2" charset="-122"/>
                </a:rPr>
                <a:t>:</a:t>
              </a:r>
              <a:r>
                <a:rPr lang="en-US" sz="1000" b="1"/>
                <a:t>*</a:t>
              </a:r>
              <a:r>
                <a:rPr lang="en-US" sz="1000"/>
                <a:t>}</a:t>
              </a:r>
            </a:p>
            <a:p>
              <a:r>
                <a:rPr lang="en-US" sz="1000"/>
                <a:t>completed connection queue:</a:t>
              </a:r>
            </a:p>
            <a:p>
              <a:r>
                <a:rPr lang="en-US" sz="1000"/>
                <a:t>sendbuf:</a:t>
              </a:r>
            </a:p>
            <a:p>
              <a:r>
                <a:rPr lang="en-US" sz="1000"/>
                <a:t>recvbuf:</a:t>
              </a: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5189538" y="2238375"/>
            <a:ext cx="3187700" cy="914400"/>
            <a:chOff x="625" y="1436"/>
            <a:chExt cx="1847" cy="576"/>
          </a:xfrm>
        </p:grpSpPr>
        <p:sp>
          <p:nvSpPr>
            <p:cNvPr id="46101" name="Rectangle 22"/>
            <p:cNvSpPr>
              <a:spLocks noChangeArrowheads="1"/>
            </p:cNvSpPr>
            <p:nvPr/>
          </p:nvSpPr>
          <p:spPr bwMode="auto">
            <a:xfrm>
              <a:off x="628" y="1436"/>
              <a:ext cx="1783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6102" name="Text Box 23"/>
            <p:cNvSpPr txBox="1">
              <a:spLocks noChangeArrowheads="1"/>
            </p:cNvSpPr>
            <p:nvPr/>
          </p:nvSpPr>
          <p:spPr bwMode="auto">
            <a:xfrm>
              <a:off x="625" y="1445"/>
              <a:ext cx="184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state: connected</a:t>
              </a:r>
            </a:p>
            <a:p>
              <a:r>
                <a:rPr lang="en-US" sz="1000"/>
                <a:t>address:  {198.69.10.10.</a:t>
              </a:r>
              <a:r>
                <a:rPr lang="en-US" sz="1000" b="1"/>
                <a:t>1500, </a:t>
              </a:r>
              <a:r>
                <a:rPr lang="en-US" sz="1000"/>
                <a:t>128.36.2</a:t>
              </a:r>
              <a:r>
                <a:rPr lang="en-US" altLang="zh-CN" sz="1000">
                  <a:ea typeface="宋体" pitchFamily="2" charset="-122"/>
                </a:rPr>
                <a:t>3</a:t>
              </a:r>
              <a:r>
                <a:rPr lang="en-US" sz="1000"/>
                <a:t>2.</a:t>
              </a:r>
              <a:r>
                <a:rPr lang="en-US" altLang="zh-CN" sz="1000">
                  <a:ea typeface="宋体" pitchFamily="2" charset="-122"/>
                </a:rPr>
                <a:t>5</a:t>
              </a:r>
              <a:r>
                <a:rPr lang="en-US" altLang="zh-CN" sz="1000" b="1">
                  <a:ea typeface="宋体" pitchFamily="2" charset="-122"/>
                </a:rPr>
                <a:t>:6789</a:t>
              </a:r>
              <a:r>
                <a:rPr lang="en-US" sz="1000"/>
                <a:t>}</a:t>
              </a:r>
            </a:p>
            <a:p>
              <a:r>
                <a:rPr lang="en-US" sz="1000"/>
                <a:t>sendbuf:</a:t>
              </a:r>
            </a:p>
            <a:p>
              <a:r>
                <a:rPr lang="en-US" sz="1000"/>
                <a:t>recvbuf:</a:t>
              </a:r>
            </a:p>
          </p:txBody>
        </p:sp>
      </p:grp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904875" y="3387725"/>
            <a:ext cx="3130550" cy="960438"/>
            <a:chOff x="625" y="1436"/>
            <a:chExt cx="1827" cy="576"/>
          </a:xfrm>
        </p:grpSpPr>
        <p:sp>
          <p:nvSpPr>
            <p:cNvPr id="46099" name="Rectangle 25"/>
            <p:cNvSpPr>
              <a:spLocks noChangeArrowheads="1"/>
            </p:cNvSpPr>
            <p:nvPr/>
          </p:nvSpPr>
          <p:spPr bwMode="auto">
            <a:xfrm>
              <a:off x="628" y="1436"/>
              <a:ext cx="1783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6100" name="Text Box 26"/>
            <p:cNvSpPr txBox="1">
              <a:spLocks noChangeArrowheads="1"/>
            </p:cNvSpPr>
            <p:nvPr/>
          </p:nvSpPr>
          <p:spPr bwMode="auto">
            <a:xfrm>
              <a:off x="625" y="1445"/>
              <a:ext cx="1827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</a:rPr>
                <a:t>state: </a:t>
              </a:r>
              <a:r>
                <a:rPr lang="en-US" altLang="zh-CN" sz="1000">
                  <a:solidFill>
                    <a:srgbClr val="FF0000"/>
                  </a:solidFill>
                  <a:ea typeface="宋体" pitchFamily="2" charset="-122"/>
                </a:rPr>
                <a:t>established</a:t>
              </a:r>
              <a:endParaRPr lang="en-US" sz="1000">
                <a:solidFill>
                  <a:srgbClr val="FF0000"/>
                </a:solidFill>
              </a:endParaRPr>
            </a:p>
            <a:p>
              <a:r>
                <a:rPr lang="en-US" sz="1000">
                  <a:solidFill>
                    <a:srgbClr val="FF0000"/>
                  </a:solidFill>
                </a:rPr>
                <a:t>address:  {128.36.2</a:t>
              </a:r>
              <a:r>
                <a:rPr lang="en-US" altLang="zh-CN" sz="1000">
                  <a:solidFill>
                    <a:srgbClr val="FF0000"/>
                  </a:solidFill>
                  <a:ea typeface="宋体" pitchFamily="2" charset="-122"/>
                </a:rPr>
                <a:t>3</a:t>
              </a:r>
              <a:r>
                <a:rPr lang="en-US" sz="1000">
                  <a:solidFill>
                    <a:srgbClr val="FF0000"/>
                  </a:solidFill>
                </a:rPr>
                <a:t>2.</a:t>
              </a:r>
              <a:r>
                <a:rPr lang="en-US" altLang="zh-CN" sz="1000">
                  <a:solidFill>
                    <a:srgbClr val="FF0000"/>
                  </a:solidFill>
                  <a:ea typeface="宋体" pitchFamily="2" charset="-122"/>
                </a:rPr>
                <a:t>5:</a:t>
              </a:r>
              <a:r>
                <a:rPr lang="en-US" altLang="zh-CN" sz="1000" b="1">
                  <a:solidFill>
                    <a:srgbClr val="FF0000"/>
                  </a:solidFill>
                  <a:ea typeface="宋体" pitchFamily="2" charset="-122"/>
                </a:rPr>
                <a:t>6789</a:t>
              </a:r>
              <a:r>
                <a:rPr lang="en-US" sz="1000">
                  <a:solidFill>
                    <a:srgbClr val="FF0000"/>
                  </a:solidFill>
                </a:rPr>
                <a:t>, 198.69.10.10.</a:t>
              </a:r>
              <a:r>
                <a:rPr lang="en-US" sz="1000" b="1">
                  <a:solidFill>
                    <a:srgbClr val="FF0000"/>
                  </a:solidFill>
                </a:rPr>
                <a:t>1500</a:t>
              </a:r>
              <a:r>
                <a:rPr lang="en-US" sz="1000">
                  <a:solidFill>
                    <a:srgbClr val="FF0000"/>
                  </a:solidFill>
                </a:rPr>
                <a:t>}</a:t>
              </a:r>
            </a:p>
            <a:p>
              <a:r>
                <a:rPr lang="en-US" sz="1000">
                  <a:solidFill>
                    <a:srgbClr val="FF0000"/>
                  </a:solidFill>
                </a:rPr>
                <a:t>sendbuf:</a:t>
              </a:r>
            </a:p>
            <a:p>
              <a:r>
                <a:rPr lang="en-US" sz="1000">
                  <a:solidFill>
                    <a:srgbClr val="FF0000"/>
                  </a:solidFill>
                </a:rPr>
                <a:t>recvbuf:</a:t>
              </a:r>
            </a:p>
          </p:txBody>
        </p:sp>
      </p:grpSp>
      <p:sp>
        <p:nvSpPr>
          <p:cNvPr id="46097" name="Text Box 27"/>
          <p:cNvSpPr txBox="1">
            <a:spLocks noChangeArrowheads="1"/>
          </p:cNvSpPr>
          <p:nvPr/>
        </p:nvSpPr>
        <p:spPr bwMode="auto">
          <a:xfrm>
            <a:off x="749300" y="6472238"/>
            <a:ext cx="521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Packet sent to the socket with </a:t>
            </a:r>
            <a:r>
              <a:rPr lang="en-US">
                <a:solidFill>
                  <a:srgbClr val="FF0000"/>
                </a:solidFill>
              </a:rPr>
              <a:t>the best match</a:t>
            </a:r>
            <a:r>
              <a:rPr lang="en-US"/>
              <a:t>!</a:t>
            </a:r>
          </a:p>
        </p:txBody>
      </p:sp>
      <p:sp>
        <p:nvSpPr>
          <p:cNvPr id="46098" name="Text Box 28"/>
          <p:cNvSpPr txBox="1">
            <a:spLocks noChangeArrowheads="1"/>
          </p:cNvSpPr>
          <p:nvPr/>
        </p:nvSpPr>
        <p:spPr bwMode="auto">
          <a:xfrm>
            <a:off x="758825" y="6146800"/>
            <a:ext cx="7886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Packet demutiplexing is based on (dst addr, dst port, src addr, src port)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Recap</a:t>
            </a:r>
          </a:p>
          <a:p>
            <a:r>
              <a:rPr lang="en-US" smtClean="0"/>
              <a:t>Basic client/server request/reply</a:t>
            </a:r>
          </a:p>
          <a:p>
            <a:pPr lvl="1"/>
            <a:r>
              <a:rPr lang="en-US" smtClean="0"/>
              <a:t>Intro</a:t>
            </a:r>
          </a:p>
          <a:p>
            <a:pPr lvl="1"/>
            <a:r>
              <a:rPr lang="en-US" smtClean="0"/>
              <a:t>Basic socket programming </a:t>
            </a:r>
          </a:p>
          <a:p>
            <a:pPr lvl="1"/>
            <a:r>
              <a:rPr lang="en-US" smtClean="0"/>
              <a:t>Basic modeling</a:t>
            </a:r>
          </a:p>
          <a:p>
            <a:r>
              <a:rPr lang="en-US" smtClean="0"/>
              <a:t>Supporting concurrency</a:t>
            </a:r>
          </a:p>
          <a:p>
            <a:pPr lvl="1"/>
            <a:r>
              <a:rPr lang="en-US" smtClean="0"/>
              <a:t>Multiplexing and demultiplexing</a:t>
            </a:r>
          </a:p>
          <a:p>
            <a:pPr lvl="1"/>
            <a:r>
              <a:rPr lang="en-US" smtClean="0"/>
              <a:t>Multi-threads</a:t>
            </a: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3575" y="6402388"/>
            <a:ext cx="2130425" cy="455612"/>
          </a:xfrm>
          <a:noFill/>
        </p:spPr>
        <p:txBody>
          <a:bodyPr/>
          <a:lstStyle/>
          <a:p>
            <a:pPr eaLnBrk="0" hangingPunct="0"/>
            <a:fld id="{79AC2DAE-F9BC-4301-9C47-31EA126AFFB5}" type="slidenum">
              <a:rPr lang="en-US">
                <a:latin typeface="Times New Roman" pitchFamily="18" charset="0"/>
              </a:rPr>
              <a:pPr eaLnBrk="0" hangingPunct="0"/>
              <a:t>21</a:t>
            </a:fld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Thread vs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6DFEAC-6618-4344-822C-EACA8CB8188D}" type="slidenum">
              <a:rPr lang="en-US"/>
              <a:pPr/>
              <a:t>22</a:t>
            </a:fld>
            <a:endParaRPr lang="en-US"/>
          </a:p>
        </p:txBody>
      </p:sp>
      <p:pic>
        <p:nvPicPr>
          <p:cNvPr id="3277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1447800"/>
            <a:ext cx="457041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4191000"/>
            <a:ext cx="4459288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4300"/>
            <a:ext cx="7772400" cy="1143000"/>
          </a:xfrm>
        </p:spPr>
        <p:txBody>
          <a:bodyPr/>
          <a:lstStyle/>
          <a:p>
            <a:r>
              <a:rPr lang="en-US" altLang="zh-CN" sz="3600" smtClean="0">
                <a:ea typeface="宋体" pitchFamily="2" charset="-122"/>
              </a:rPr>
              <a:t>Using Multi-Threads for Servers</a:t>
            </a:r>
            <a:endParaRPr lang="en-US" sz="360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4537075" cy="5054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 thread is a sequence of instructions which may execute in parallel with other threads</a:t>
            </a:r>
          </a:p>
          <a:p>
            <a:r>
              <a:rPr lang="en-US" altLang="zh-CN" dirty="0" smtClean="0">
                <a:ea typeface="宋体" pitchFamily="2" charset="-122"/>
              </a:rPr>
              <a:t>We can have one thread for each client connection</a:t>
            </a:r>
          </a:p>
          <a:p>
            <a:r>
              <a:rPr lang="en-US" altLang="zh-CN" dirty="0" smtClean="0">
                <a:ea typeface="宋体" pitchFamily="2" charset="-122"/>
              </a:rPr>
              <a:t>Thus, only the flow (thread) processing a particular request is blocked</a:t>
            </a:r>
          </a:p>
        </p:txBody>
      </p:sp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72158" y="4364718"/>
            <a:ext cx="4871842" cy="2493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Java Thread Model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The Java virtual machine (JVM) creates the initial Java thread which executes the </a:t>
            </a:r>
            <a:r>
              <a:rPr lang="en-US" smtClean="0">
                <a:latin typeface="Arial" charset="0"/>
                <a:cs typeface="Arial" charset="0"/>
              </a:rPr>
              <a:t>main</a:t>
            </a:r>
            <a:r>
              <a:rPr lang="en-US" smtClean="0"/>
              <a:t> method of the class passed to the JVM</a:t>
            </a:r>
          </a:p>
          <a:p>
            <a:r>
              <a:rPr lang="en-US" smtClean="0"/>
              <a:t>Most JVM’s use POSIX threads to implement Java threads</a:t>
            </a:r>
          </a:p>
          <a:p>
            <a:r>
              <a:rPr lang="en-US" smtClean="0"/>
              <a:t>Threads in a Java program can be created</a:t>
            </a:r>
          </a:p>
          <a:p>
            <a:pPr lvl="1"/>
            <a:r>
              <a:rPr lang="en-US" smtClean="0"/>
              <a:t>Explicitly, or</a:t>
            </a:r>
          </a:p>
          <a:p>
            <a:pPr lvl="1"/>
            <a:r>
              <a:rPr lang="en-US" smtClean="0"/>
              <a:t>Implicitly by libraries such as AWT/Swing, Applets, Servlets, web services, RMI, and image loading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B050984-3FB5-49A1-94A6-C93A7B8E388D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Java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Thread</a:t>
            </a:r>
            <a:r>
              <a:rPr lang="en-US" smtClean="0"/>
              <a:t> Class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7772400" cy="4648200"/>
          </a:xfrm>
        </p:spPr>
        <p:txBody>
          <a:bodyPr/>
          <a:lstStyle/>
          <a:p>
            <a:r>
              <a:rPr lang="en-US" sz="2400" smtClean="0"/>
              <a:t>Concurrency is introduced through objects of the class </a:t>
            </a:r>
            <a:r>
              <a:rPr lang="en-US" sz="2400" smtClean="0">
                <a:latin typeface="Courier New" pitchFamily="49" charset="0"/>
                <a:cs typeface="Courier New" pitchFamily="49" charset="0"/>
              </a:rPr>
              <a:t>Thread</a:t>
            </a:r>
          </a:p>
          <a:p>
            <a:pPr lvl="1"/>
            <a:r>
              <a:rPr lang="en-US" sz="2000" smtClean="0"/>
              <a:t>Provides a ‘handle’ to an underlying thread of control</a:t>
            </a:r>
          </a:p>
          <a:p>
            <a:pPr lvl="1"/>
            <a:endParaRPr lang="en-US" sz="2000" smtClean="0"/>
          </a:p>
          <a:p>
            <a:r>
              <a:rPr lang="en-US" sz="2400" smtClean="0"/>
              <a:t>Threads are organized into </a:t>
            </a:r>
            <a:br>
              <a:rPr lang="en-US" sz="2400" smtClean="0"/>
            </a:br>
            <a:r>
              <a:rPr lang="en-US" sz="2400" smtClean="0"/>
              <a:t>thread group </a:t>
            </a:r>
          </a:p>
          <a:p>
            <a:pPr lvl="1"/>
            <a:r>
              <a:rPr lang="en-US" sz="2000" smtClean="0"/>
              <a:t>A thread group represents </a:t>
            </a:r>
            <a:br>
              <a:rPr lang="en-US" sz="2000" smtClean="0"/>
            </a:br>
            <a:r>
              <a:rPr lang="en-US" sz="2000" smtClean="0"/>
              <a:t>a set of threads</a:t>
            </a:r>
            <a:br>
              <a:rPr lang="en-US" sz="2000" smtClean="0"/>
            </a:br>
            <a:r>
              <a:rPr lang="en-US" sz="2000" smtClean="0">
                <a:latin typeface="Courier New" pitchFamily="49" charset="0"/>
                <a:cs typeface="Courier New" pitchFamily="49" charset="0"/>
              </a:rPr>
              <a:t> activeGroupCount (); </a:t>
            </a:r>
          </a:p>
          <a:p>
            <a:pPr lvl="1"/>
            <a:r>
              <a:rPr lang="en-US" sz="2000" smtClean="0"/>
              <a:t>A thread group can also include </a:t>
            </a:r>
            <a:br>
              <a:rPr lang="en-US" sz="2000" smtClean="0"/>
            </a:br>
            <a:r>
              <a:rPr lang="en-US" sz="2000" smtClean="0"/>
              <a:t>other thread groups to form a tree </a:t>
            </a:r>
          </a:p>
          <a:p>
            <a:pPr lvl="1"/>
            <a:r>
              <a:rPr lang="en-US" sz="2000" smtClean="0"/>
              <a:t>Why thread group?</a:t>
            </a:r>
          </a:p>
          <a:p>
            <a:pPr>
              <a:buFont typeface="ZapfDingbats" pitchFamily="82" charset="2"/>
              <a:buNone/>
            </a:pPr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A7079A-FF33-45B7-8B92-71935CA9829B}" type="slidenum">
              <a:rPr lang="en-US"/>
              <a:pPr/>
              <a:t>25</a:t>
            </a:fld>
            <a:endParaRPr lang="en-US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457200" y="5943600"/>
            <a:ext cx="762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http://java.sun.com/javase/6/docs/api/java/lang/ThreadGroup.html</a:t>
            </a:r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68975" y="2743200"/>
            <a:ext cx="291782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smtClean="0"/>
              <a:t>Some Main Java Thread Methods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smtClean="0">
                <a:latin typeface="Courier New" pitchFamily="49" charset="0"/>
                <a:cs typeface="Courier New" pitchFamily="49" charset="0"/>
                <a:hlinkClick r:id="rId3"/>
              </a:rPr>
              <a:t>Thread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mtClean="0">
                <a:latin typeface="Courier New" pitchFamily="49" charset="0"/>
                <a:cs typeface="Courier New" pitchFamily="49" charset="0"/>
                <a:hlinkClick r:id="rId4" tooltip="interface in java.lang"/>
              </a:rPr>
              <a:t>Runnable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 target)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Allocates a new Thread object.</a:t>
            </a:r>
          </a:p>
          <a:p>
            <a:r>
              <a:rPr lang="en-US" b="1" smtClean="0">
                <a:latin typeface="Courier New" pitchFamily="49" charset="0"/>
                <a:cs typeface="Courier New" pitchFamily="49" charset="0"/>
                <a:hlinkClick r:id="rId5"/>
              </a:rPr>
              <a:t>Thread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mtClean="0">
                <a:latin typeface="Courier New" pitchFamily="49" charset="0"/>
                <a:cs typeface="Courier New" pitchFamily="49" charset="0"/>
                <a:hlinkClick r:id="rId6" tooltip="class in java.lang"/>
              </a:rPr>
              <a:t>String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 name)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Allocates a new Thread object.</a:t>
            </a:r>
          </a:p>
          <a:p>
            <a:r>
              <a:rPr lang="en-US" b="1" smtClean="0">
                <a:latin typeface="Courier New" pitchFamily="49" charset="0"/>
                <a:cs typeface="Courier New" pitchFamily="49" charset="0"/>
                <a:hlinkClick r:id="rId7"/>
              </a:rPr>
              <a:t>Thread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mtClean="0">
                <a:latin typeface="Courier New" pitchFamily="49" charset="0"/>
                <a:cs typeface="Courier New" pitchFamily="49" charset="0"/>
                <a:hlinkClick r:id="rId8" tooltip="class in java.lang"/>
              </a:rPr>
              <a:t>ThreadGroup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 group, </a:t>
            </a:r>
            <a:r>
              <a:rPr lang="en-US" smtClean="0">
                <a:latin typeface="Courier New" pitchFamily="49" charset="0"/>
                <a:cs typeface="Courier New" pitchFamily="49" charset="0"/>
                <a:hlinkClick r:id="rId4" tooltip="interface in java.lang"/>
              </a:rPr>
              <a:t>Runnable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 target)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Allocates a new Thread object.</a:t>
            </a:r>
          </a:p>
          <a:p>
            <a:r>
              <a:rPr lang="en-US" smtClean="0"/>
              <a:t>start()</a:t>
            </a:r>
            <a:br>
              <a:rPr lang="en-US" smtClean="0"/>
            </a:br>
            <a:r>
              <a:rPr lang="en-US" smtClean="0"/>
              <a:t>Start the processing of a thread; JVM calls the run method</a:t>
            </a:r>
          </a:p>
          <a:p>
            <a:pPr lvl="1">
              <a:buFont typeface="ZapfDingbats" pitchFamily="82" charset="2"/>
              <a:buNone/>
            </a:pP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2FD13E-BEEF-4549-9798-2DC80D72292B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Creating Java Thread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7772400" cy="4648200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Two ways to implement Java thread</a:t>
            </a:r>
          </a:p>
          <a:p>
            <a:pPr lvl="1"/>
            <a:r>
              <a:rPr lang="en-US" smtClean="0"/>
              <a:t>Extend the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Thread</a:t>
            </a:r>
            <a:r>
              <a:rPr lang="en-US" smtClean="0"/>
              <a:t> class</a:t>
            </a:r>
          </a:p>
          <a:p>
            <a:pPr lvl="2"/>
            <a:r>
              <a:rPr lang="en-US" smtClean="0"/>
              <a:t>Overwrite the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run()</a:t>
            </a:r>
            <a:r>
              <a:rPr lang="en-US" smtClean="0"/>
              <a:t> method of the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Thread</a:t>
            </a:r>
            <a:r>
              <a:rPr lang="en-US" smtClean="0"/>
              <a:t> class</a:t>
            </a:r>
          </a:p>
          <a:p>
            <a:pPr lvl="1"/>
            <a:r>
              <a:rPr lang="en-US" smtClean="0"/>
              <a:t>Create a class C implementing the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Runnable</a:t>
            </a:r>
            <a:r>
              <a:rPr lang="en-US" smtClean="0"/>
              <a:t> interface, and create an object of type C, then use a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Thread</a:t>
            </a:r>
            <a:r>
              <a:rPr lang="en-US" smtClean="0"/>
              <a:t> object to wrap up C</a:t>
            </a:r>
            <a:endParaRPr lang="en-US" altLang="zh-CN" smtClean="0">
              <a:ea typeface="宋体" pitchFamily="2" charset="-122"/>
            </a:endParaRPr>
          </a:p>
          <a:p>
            <a:r>
              <a:rPr lang="en-US" smtClean="0"/>
              <a:t>A thread starts execution after its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start() </a:t>
            </a:r>
            <a:r>
              <a:rPr lang="en-US" smtClean="0"/>
              <a:t>method is called, which will start executing the thread’s (or the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Runnable</a:t>
            </a:r>
            <a:r>
              <a:rPr lang="en-US" smtClean="0"/>
              <a:t> object’s)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run() </a:t>
            </a:r>
            <a:r>
              <a:rPr lang="en-US" smtClean="0"/>
              <a:t>method</a:t>
            </a:r>
          </a:p>
          <a:p>
            <a:r>
              <a:rPr lang="en-US" smtClean="0"/>
              <a:t>A thread terminates when the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run() </a:t>
            </a:r>
            <a:r>
              <a:rPr lang="en-US" smtClean="0"/>
              <a:t>method returns</a:t>
            </a:r>
            <a:endParaRPr lang="en-US" altLang="zh-CN" smtClean="0">
              <a:ea typeface="宋体" pitchFamily="2" charset="-122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558115-15A3-47FB-B46C-FCFE77AF749B}" type="slidenum">
              <a:rPr lang="en-US"/>
              <a:pPr/>
              <a:t>27</a:t>
            </a:fld>
            <a:endParaRPr lang="en-US"/>
          </a:p>
        </p:txBody>
      </p:sp>
      <p:sp>
        <p:nvSpPr>
          <p:cNvPr id="52229" name="Rectangle 7"/>
          <p:cNvSpPr>
            <a:spLocks noChangeArrowheads="1"/>
          </p:cNvSpPr>
          <p:nvPr/>
        </p:nvSpPr>
        <p:spPr bwMode="auto">
          <a:xfrm>
            <a:off x="457200" y="6488113"/>
            <a:ext cx="8229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http://java.sun.com/javase/6/docs/api/java/lang/Thread.html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Option 1: Extending Java Thread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0ACDA9-652B-4D9D-8C7E-4484DC2A8817}" type="slidenum">
              <a:rPr lang="en-US"/>
              <a:pPr/>
              <a:t>28</a:t>
            </a:fld>
            <a:endParaRPr lang="en-US"/>
          </a:p>
        </p:txBody>
      </p:sp>
      <p:sp>
        <p:nvSpPr>
          <p:cNvPr id="53252" name="Rectangle 3"/>
          <p:cNvSpPr>
            <a:spLocks noChangeArrowheads="1"/>
          </p:cNvSpPr>
          <p:nvPr/>
        </p:nvSpPr>
        <p:spPr bwMode="auto">
          <a:xfrm>
            <a:off x="1219200" y="1676400"/>
            <a:ext cx="6629400" cy="44005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/>
              <a:t>class PrimeThread extends Thread { </a:t>
            </a:r>
            <a:br>
              <a:rPr lang="en-US" sz="2000"/>
            </a:br>
            <a:r>
              <a:rPr lang="en-US" sz="2000"/>
              <a:t>    long minPrime; </a:t>
            </a:r>
            <a:br>
              <a:rPr lang="en-US" sz="2000"/>
            </a:br>
            <a:r>
              <a:rPr lang="en-US" sz="2000"/>
              <a:t/>
            </a:r>
            <a:br>
              <a:rPr lang="en-US" sz="2000"/>
            </a:br>
            <a:r>
              <a:rPr lang="en-US" sz="2000"/>
              <a:t>    PrimeThread(long minPrime) { </a:t>
            </a:r>
            <a:br>
              <a:rPr lang="en-US" sz="2000"/>
            </a:br>
            <a:r>
              <a:rPr lang="en-US" sz="2000"/>
              <a:t>        this.minPrime = minPrime; </a:t>
            </a:r>
            <a:br>
              <a:rPr lang="en-US" sz="2000"/>
            </a:br>
            <a:r>
              <a:rPr lang="en-US" sz="2000"/>
              <a:t>    } </a:t>
            </a:r>
            <a:br>
              <a:rPr lang="en-US" sz="2000"/>
            </a:br>
            <a:r>
              <a:rPr lang="en-US" sz="2000"/>
              <a:t/>
            </a:r>
            <a:br>
              <a:rPr lang="en-US" sz="2000"/>
            </a:br>
            <a:r>
              <a:rPr lang="en-US" sz="2000"/>
              <a:t>    public void run() { </a:t>
            </a:r>
            <a:br>
              <a:rPr lang="en-US" sz="2000"/>
            </a:br>
            <a:r>
              <a:rPr lang="en-US" sz="2000"/>
              <a:t>       // compute primes larger than minPrime  . . . </a:t>
            </a:r>
            <a:br>
              <a:rPr lang="en-US" sz="2000"/>
            </a:br>
            <a:r>
              <a:rPr lang="en-US" sz="2000"/>
              <a:t>    } </a:t>
            </a:r>
            <a:br>
              <a:rPr lang="en-US" sz="2000"/>
            </a:br>
            <a:r>
              <a:rPr lang="en-US" sz="2000"/>
              <a:t>}</a:t>
            </a:r>
          </a:p>
          <a:p>
            <a:endParaRPr lang="en-US" sz="2000">
              <a:latin typeface="Times New Roman" pitchFamily="18" charset="0"/>
            </a:endParaRPr>
          </a:p>
          <a:p>
            <a:r>
              <a:rPr lang="en-US" sz="2000"/>
              <a:t>PrimeThread p = new PrimeThread(143); </a:t>
            </a:r>
          </a:p>
          <a:p>
            <a:r>
              <a:rPr lang="en-US" sz="2000"/>
              <a:t>p.start();</a:t>
            </a:r>
            <a:endParaRPr lang="en-US" sz="20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Option 1: Extending Java Thread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1A4CA9-2E31-4E7E-993C-0A93AB338FC2}" type="slidenum">
              <a:rPr lang="en-US"/>
              <a:pPr/>
              <a:t>29</a:t>
            </a:fld>
            <a:endParaRPr lang="en-US"/>
          </a:p>
        </p:txBody>
      </p:sp>
      <p:sp>
        <p:nvSpPr>
          <p:cNvPr id="54276" name="Rectangle 3"/>
          <p:cNvSpPr>
            <a:spLocks noChangeArrowheads="1"/>
          </p:cNvSpPr>
          <p:nvPr/>
        </p:nvSpPr>
        <p:spPr bwMode="auto">
          <a:xfrm>
            <a:off x="1143000" y="1776413"/>
            <a:ext cx="6629400" cy="37861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/>
              <a:t>class RequestHandler extends Thread { </a:t>
            </a:r>
            <a:br>
              <a:rPr lang="en-US" sz="2000"/>
            </a:br>
            <a:r>
              <a:rPr lang="en-US" sz="2000"/>
              <a:t>    RequestHandler(Socket connSocket) { </a:t>
            </a:r>
            <a:br>
              <a:rPr lang="en-US" sz="2000"/>
            </a:br>
            <a:r>
              <a:rPr lang="en-US" sz="2000"/>
              <a:t>      // … </a:t>
            </a:r>
            <a:br>
              <a:rPr lang="en-US" sz="2000"/>
            </a:br>
            <a:r>
              <a:rPr lang="en-US" sz="2000"/>
              <a:t>    } </a:t>
            </a:r>
          </a:p>
          <a:p>
            <a:r>
              <a:rPr lang="en-US" sz="2000"/>
              <a:t>    public void run() { </a:t>
            </a:r>
            <a:br>
              <a:rPr lang="en-US" sz="2000"/>
            </a:br>
            <a:r>
              <a:rPr lang="en-US" sz="2000"/>
              <a:t>      // process request </a:t>
            </a:r>
            <a:br>
              <a:rPr lang="en-US" sz="2000"/>
            </a:br>
            <a:r>
              <a:rPr lang="en-US" sz="2000"/>
              <a:t>    }</a:t>
            </a:r>
            <a:br>
              <a:rPr lang="en-US" sz="2000"/>
            </a:br>
            <a:r>
              <a:rPr lang="en-US" sz="2000"/>
              <a:t>    …</a:t>
            </a:r>
            <a:endParaRPr lang="en-US" sz="2000">
              <a:latin typeface="Times New Roman" pitchFamily="18" charset="0"/>
            </a:endParaRPr>
          </a:p>
          <a:p>
            <a:r>
              <a:rPr lang="en-US" sz="2000">
                <a:latin typeface="Times New Roman" pitchFamily="18" charset="0"/>
              </a:rPr>
              <a:t>} </a:t>
            </a:r>
          </a:p>
          <a:p>
            <a:endParaRPr lang="en-US" sz="2000">
              <a:latin typeface="Times New Roman" pitchFamily="18" charset="0"/>
            </a:endParaRPr>
          </a:p>
          <a:p>
            <a:r>
              <a:rPr lang="en-US" sz="2000">
                <a:latin typeface="Times New Roman" pitchFamily="18" charset="0"/>
              </a:rPr>
              <a:t>Thread t =  new RequestHandler(connSocket);</a:t>
            </a:r>
            <a:br>
              <a:rPr lang="en-US" sz="2000">
                <a:latin typeface="Times New Roman" pitchFamily="18" charset="0"/>
              </a:rPr>
            </a:br>
            <a:r>
              <a:rPr lang="en-US" sz="2000">
                <a:latin typeface="Times New Roman" pitchFamily="18" charset="0"/>
              </a:rPr>
              <a:t>t.start();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Recap: Data Representation</a:t>
            </a:r>
          </a:p>
        </p:txBody>
      </p:sp>
      <p:sp>
        <p:nvSpPr>
          <p:cNvPr id="32771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Always pay attention to the data that you transfer: the client and server may interpret the byte stream differently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EB96B1-1566-4A6A-BA59-6ECC3277463B}" type="slidenum">
              <a:rPr lang="en-US"/>
              <a:pPr/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133600" y="3429000"/>
            <a:ext cx="22098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defTabSz="914400" eaLnBrk="0" hangingPunct="0">
              <a:defRPr/>
            </a:pPr>
            <a:r>
              <a:rPr lang="en-US" sz="2400" dirty="0">
                <a:latin typeface="Times New Roman" pitchFamily="18" charset="0"/>
              </a:rPr>
              <a:t>String/Char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4419600" y="3429000"/>
            <a:ext cx="22098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defTabSz="914400" eaLnBrk="0" hangingPunct="0">
              <a:defRPr/>
            </a:pPr>
            <a:r>
              <a:rPr lang="en-US" sz="2400" dirty="0" err="1">
                <a:latin typeface="Times New Roman" pitchFamily="18" charset="0"/>
              </a:rPr>
              <a:t>Int</a:t>
            </a:r>
            <a:r>
              <a:rPr lang="en-US" sz="2400" dirty="0">
                <a:latin typeface="Times New Roman" pitchFamily="18" charset="0"/>
              </a:rPr>
              <a:t>/short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2133600" y="4953000"/>
            <a:ext cx="44958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defTabSz="914400" eaLnBrk="0" hangingPunct="0">
              <a:defRPr/>
            </a:pPr>
            <a:r>
              <a:rPr lang="en-US" sz="2400" dirty="0">
                <a:latin typeface="Times New Roman" pitchFamily="18" charset="0"/>
              </a:rPr>
              <a:t>Byte</a:t>
            </a:r>
          </a:p>
        </p:txBody>
      </p:sp>
      <p:cxnSp>
        <p:nvCxnSpPr>
          <p:cNvPr id="32776" name="Straight Arrow Connector 9"/>
          <p:cNvCxnSpPr>
            <a:cxnSpLocks noChangeShapeType="1"/>
          </p:cNvCxnSpPr>
          <p:nvPr/>
        </p:nvCxnSpPr>
        <p:spPr bwMode="auto">
          <a:xfrm rot="5400000">
            <a:off x="2743201" y="4495800"/>
            <a:ext cx="762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32777" name="Straight Arrow Connector 10"/>
          <p:cNvCxnSpPr>
            <a:cxnSpLocks noChangeShapeType="1"/>
          </p:cNvCxnSpPr>
          <p:nvPr/>
        </p:nvCxnSpPr>
        <p:spPr bwMode="auto">
          <a:xfrm rot="5400000">
            <a:off x="5106194" y="4495006"/>
            <a:ext cx="762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Option 2: Implement the Runnable Interface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0EBBEB-D7FD-4D09-8AC5-F3D7FA0F4ABD}" type="slidenum">
              <a:rPr lang="en-US"/>
              <a:pPr/>
              <a:t>30</a:t>
            </a:fld>
            <a:endParaRPr lang="en-US"/>
          </a:p>
        </p:txBody>
      </p:sp>
      <p:sp>
        <p:nvSpPr>
          <p:cNvPr id="55300" name="Rectangle 3"/>
          <p:cNvSpPr>
            <a:spLocks noChangeArrowheads="1"/>
          </p:cNvSpPr>
          <p:nvPr/>
        </p:nvSpPr>
        <p:spPr bwMode="auto">
          <a:xfrm>
            <a:off x="990600" y="1676400"/>
            <a:ext cx="5726113" cy="44005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000"/>
              <a:t>class PrimeRun implements Runnable { </a:t>
            </a:r>
            <a:br>
              <a:rPr lang="en-US" sz="2000"/>
            </a:br>
            <a:r>
              <a:rPr lang="en-US" sz="2000"/>
              <a:t>    long minPrime; </a:t>
            </a:r>
            <a:br>
              <a:rPr lang="en-US" sz="2000"/>
            </a:br>
            <a:r>
              <a:rPr lang="en-US" sz="2000"/>
              <a:t>    PrimeRun(long minPrime) { </a:t>
            </a:r>
            <a:br>
              <a:rPr lang="en-US" sz="2000"/>
            </a:br>
            <a:r>
              <a:rPr lang="en-US" sz="2000"/>
              <a:t>       this.minPrime = minPrime; </a:t>
            </a:r>
            <a:br>
              <a:rPr lang="en-US" sz="2000"/>
            </a:br>
            <a:r>
              <a:rPr lang="en-US" sz="2000"/>
              <a:t>    } </a:t>
            </a:r>
            <a:br>
              <a:rPr lang="en-US" sz="2000"/>
            </a:br>
            <a:r>
              <a:rPr lang="en-US" sz="2000"/>
              <a:t/>
            </a:r>
            <a:br>
              <a:rPr lang="en-US" sz="2000"/>
            </a:br>
            <a:r>
              <a:rPr lang="en-US" sz="2000"/>
              <a:t>    public void run() {</a:t>
            </a:r>
            <a:br>
              <a:rPr lang="en-US" sz="2000"/>
            </a:br>
            <a:r>
              <a:rPr lang="en-US" sz="2000"/>
              <a:t>       // compute primes larger than minPrime  . . . </a:t>
            </a:r>
            <a:br>
              <a:rPr lang="en-US" sz="2000"/>
            </a:br>
            <a:r>
              <a:rPr lang="en-US" sz="2000"/>
              <a:t>    } </a:t>
            </a:r>
            <a:br>
              <a:rPr lang="en-US" sz="2000"/>
            </a:br>
            <a:r>
              <a:rPr lang="en-US" sz="2000"/>
              <a:t>}</a:t>
            </a:r>
          </a:p>
          <a:p>
            <a:r>
              <a:rPr lang="en-US" sz="2000">
                <a:latin typeface="Times New Roman" pitchFamily="18" charset="0"/>
              </a:rPr>
              <a:t/>
            </a:r>
            <a:br>
              <a:rPr lang="en-US" sz="2000">
                <a:latin typeface="Times New Roman" pitchFamily="18" charset="0"/>
              </a:rPr>
            </a:br>
            <a:r>
              <a:rPr lang="en-US" sz="2000"/>
              <a:t> PrimeRun p = new PrimeRun(143); </a:t>
            </a:r>
          </a:p>
          <a:p>
            <a:endParaRPr lang="en-US" sz="2000"/>
          </a:p>
          <a:p>
            <a:r>
              <a:rPr lang="en-US" sz="2000"/>
              <a:t> new Thread(p).start(); </a:t>
            </a:r>
            <a:endParaRPr lang="en-US" sz="20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Option 2: Implement the Runnable Interface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522ADD-527A-4C40-9E6B-42A2A39C44C3}" type="slidenum">
              <a:rPr lang="en-US"/>
              <a:pPr/>
              <a:t>31</a:t>
            </a:fld>
            <a:endParaRPr lang="en-US"/>
          </a:p>
        </p:txBody>
      </p:sp>
      <p:sp>
        <p:nvSpPr>
          <p:cNvPr id="56324" name="Rectangle 3"/>
          <p:cNvSpPr>
            <a:spLocks noChangeArrowheads="1"/>
          </p:cNvSpPr>
          <p:nvPr/>
        </p:nvSpPr>
        <p:spPr bwMode="auto">
          <a:xfrm>
            <a:off x="1143000" y="2606675"/>
            <a:ext cx="6705600" cy="31686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/>
              <a:t>class RequestHandler implements Runnable { </a:t>
            </a:r>
            <a:br>
              <a:rPr lang="en-US" sz="2000"/>
            </a:br>
            <a:r>
              <a:rPr lang="en-US" sz="2000"/>
              <a:t>    RequestHandler(Socket connSocket) { … }</a:t>
            </a:r>
          </a:p>
          <a:p>
            <a:r>
              <a:rPr lang="en-US" sz="2000"/>
              <a:t>    public void run() {  </a:t>
            </a:r>
          </a:p>
          <a:p>
            <a:r>
              <a:rPr lang="en-US" sz="2000"/>
              <a:t>       // </a:t>
            </a:r>
          </a:p>
          <a:p>
            <a:r>
              <a:rPr lang="en-US" sz="2000"/>
              <a:t>    }</a:t>
            </a:r>
            <a:br>
              <a:rPr lang="en-US" sz="2000"/>
            </a:br>
            <a:r>
              <a:rPr lang="en-US" sz="2000"/>
              <a:t>   …</a:t>
            </a:r>
            <a:endParaRPr lang="en-US" sz="2000">
              <a:latin typeface="Times New Roman" pitchFamily="18" charset="0"/>
            </a:endParaRPr>
          </a:p>
          <a:p>
            <a:r>
              <a:rPr lang="en-US" sz="2000">
                <a:latin typeface="Times New Roman" pitchFamily="18" charset="0"/>
              </a:rPr>
              <a:t>} </a:t>
            </a:r>
          </a:p>
          <a:p>
            <a:r>
              <a:rPr lang="en-US" sz="2000">
                <a:latin typeface="Times New Roman" pitchFamily="18" charset="0"/>
              </a:rPr>
              <a:t>RequestHandler rh =  new RequestHandler(connSocket);</a:t>
            </a:r>
            <a:br>
              <a:rPr lang="en-US" sz="2000">
                <a:latin typeface="Times New Roman" pitchFamily="18" charset="0"/>
              </a:rPr>
            </a:br>
            <a:r>
              <a:rPr lang="en-US" sz="2000">
                <a:latin typeface="Times New Roman" pitchFamily="18" charset="0"/>
              </a:rPr>
              <a:t>Thread t = new Thread(rh);</a:t>
            </a:r>
            <a:br>
              <a:rPr lang="en-US" sz="2000">
                <a:latin typeface="Times New Roman" pitchFamily="18" charset="0"/>
              </a:rPr>
            </a:br>
            <a:r>
              <a:rPr lang="en-US" sz="2000">
                <a:latin typeface="Times New Roman" pitchFamily="18" charset="0"/>
              </a:rPr>
              <a:t>t.start();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Example: a Multi-threaded TCPServer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DDF8DE-8DFF-43CC-9097-17CB009CA6F4}" type="slidenum">
              <a:rPr lang="en-US"/>
              <a:pPr/>
              <a:t>32</a:t>
            </a:fld>
            <a:endParaRPr lang="en-US"/>
          </a:p>
        </p:txBody>
      </p:sp>
      <p:sp>
        <p:nvSpPr>
          <p:cNvPr id="5734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program creates a thread for each request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Multi-Thread </a:t>
            </a:r>
            <a:r>
              <a:rPr lang="en-US" dirty="0" smtClean="0"/>
              <a:t>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C4709F-72BA-4C3A-8243-22723EC5D390}" type="slidenum">
              <a:rPr lang="en-US"/>
              <a:pPr/>
              <a:t>33</a:t>
            </a:fld>
            <a:endParaRPr lang="en-US"/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609600" y="2514600"/>
            <a:ext cx="5486400" cy="22463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main() {</a:t>
            </a:r>
            <a:br>
              <a:rPr lang="en-US" sz="2000">
                <a:latin typeface="Times New Roman" pitchFamily="18" charset="0"/>
              </a:rPr>
            </a:br>
            <a:r>
              <a:rPr lang="en-US" sz="2000">
                <a:latin typeface="Times New Roman" pitchFamily="18" charset="0"/>
              </a:rPr>
              <a:t>    ServerSocket s = new ServerSocket(port);</a:t>
            </a:r>
            <a:br>
              <a:rPr lang="en-US" sz="2000">
                <a:latin typeface="Times New Roman" pitchFamily="18" charset="0"/>
              </a:rPr>
            </a:br>
            <a:r>
              <a:rPr lang="en-US" sz="2000">
                <a:latin typeface="Times New Roman" pitchFamily="18" charset="0"/>
              </a:rPr>
              <a:t>    while (true) {</a:t>
            </a:r>
          </a:p>
          <a:p>
            <a:r>
              <a:rPr lang="en-US" sz="2000">
                <a:latin typeface="Times New Roman" pitchFamily="18" charset="0"/>
              </a:rPr>
              <a:t>        Socket conSocket = s.accept();      </a:t>
            </a:r>
          </a:p>
          <a:p>
            <a:r>
              <a:rPr lang="en-US" sz="2000">
                <a:latin typeface="Times New Roman" pitchFamily="18" charset="0"/>
              </a:rPr>
              <a:t>        Thread t =  new RequestHandler(conSocket);</a:t>
            </a:r>
            <a:br>
              <a:rPr lang="en-US" sz="2000">
                <a:latin typeface="Times New Roman" pitchFamily="18" charset="0"/>
              </a:rPr>
            </a:br>
            <a:r>
              <a:rPr lang="en-US" sz="2000">
                <a:latin typeface="Times New Roman" pitchFamily="18" charset="0"/>
              </a:rPr>
              <a:t>        t.start();  </a:t>
            </a:r>
            <a:br>
              <a:rPr lang="en-US" sz="2000">
                <a:latin typeface="Times New Roman" pitchFamily="18" charset="0"/>
              </a:rPr>
            </a:br>
            <a:r>
              <a:rPr lang="en-US" sz="2000">
                <a:latin typeface="Times New Roman" pitchFamily="18" charset="0"/>
              </a:rPr>
              <a:t>    }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838200" y="6096000"/>
            <a:ext cx="185204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TCPServerMT.java</a:t>
            </a:r>
            <a:endParaRPr lang="en-US" dirty="0"/>
          </a:p>
        </p:txBody>
      </p:sp>
      <p:sp>
        <p:nvSpPr>
          <p:cNvPr id="34822" name="Rectangle 7"/>
          <p:cNvSpPr>
            <a:spLocks noChangeArrowheads="1"/>
          </p:cNvSpPr>
          <p:nvPr/>
        </p:nvSpPr>
        <p:spPr bwMode="auto">
          <a:xfrm>
            <a:off x="6096000" y="2286000"/>
            <a:ext cx="1403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main thread</a:t>
            </a:r>
          </a:p>
        </p:txBody>
      </p:sp>
      <p:sp>
        <p:nvSpPr>
          <p:cNvPr id="34823" name="Rectangle 8"/>
          <p:cNvSpPr>
            <a:spLocks noChangeArrowheads="1"/>
          </p:cNvSpPr>
          <p:nvPr/>
        </p:nvSpPr>
        <p:spPr bwMode="auto">
          <a:xfrm>
            <a:off x="6705600" y="2971800"/>
            <a:ext cx="1466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thread starts</a:t>
            </a:r>
          </a:p>
        </p:txBody>
      </p:sp>
      <p:sp>
        <p:nvSpPr>
          <p:cNvPr id="34824" name="Rectangle 9"/>
          <p:cNvSpPr>
            <a:spLocks noChangeArrowheads="1"/>
          </p:cNvSpPr>
          <p:nvPr/>
        </p:nvSpPr>
        <p:spPr bwMode="auto">
          <a:xfrm>
            <a:off x="7639050" y="3581400"/>
            <a:ext cx="1466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thread starts</a:t>
            </a:r>
          </a:p>
        </p:txBody>
      </p:sp>
      <p:sp>
        <p:nvSpPr>
          <p:cNvPr id="34825" name="Rectangle 10"/>
          <p:cNvSpPr>
            <a:spLocks noChangeArrowheads="1"/>
          </p:cNvSpPr>
          <p:nvPr/>
        </p:nvSpPr>
        <p:spPr bwMode="auto">
          <a:xfrm>
            <a:off x="7924800" y="5410200"/>
            <a:ext cx="9032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thread </a:t>
            </a:r>
            <a:br>
              <a:rPr lang="en-US"/>
            </a:br>
            <a:r>
              <a:rPr lang="en-US"/>
              <a:t>ends</a:t>
            </a:r>
          </a:p>
        </p:txBody>
      </p:sp>
      <p:sp>
        <p:nvSpPr>
          <p:cNvPr id="34826" name="Rectangle 11"/>
          <p:cNvSpPr>
            <a:spLocks noChangeArrowheads="1"/>
          </p:cNvSpPr>
          <p:nvPr/>
        </p:nvSpPr>
        <p:spPr bwMode="auto">
          <a:xfrm>
            <a:off x="7010400" y="5638800"/>
            <a:ext cx="990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thread</a:t>
            </a:r>
          </a:p>
          <a:p>
            <a:r>
              <a:rPr lang="en-US"/>
              <a:t>ends</a:t>
            </a:r>
          </a:p>
        </p:txBody>
      </p:sp>
      <p:cxnSp>
        <p:nvCxnSpPr>
          <p:cNvPr id="34827" name="Straight Arrow Connector 12"/>
          <p:cNvCxnSpPr>
            <a:cxnSpLocks noChangeShapeType="1"/>
          </p:cNvCxnSpPr>
          <p:nvPr/>
        </p:nvCxnSpPr>
        <p:spPr bwMode="auto">
          <a:xfrm rot="5400000">
            <a:off x="4876801" y="4419600"/>
            <a:ext cx="32004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4828" name="Straight Arrow Connector 13"/>
          <p:cNvCxnSpPr>
            <a:cxnSpLocks noChangeShapeType="1"/>
          </p:cNvCxnSpPr>
          <p:nvPr/>
        </p:nvCxnSpPr>
        <p:spPr bwMode="auto">
          <a:xfrm>
            <a:off x="6477000" y="3124200"/>
            <a:ext cx="990600" cy="457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4829" name="Straight Arrow Connector 16"/>
          <p:cNvCxnSpPr>
            <a:cxnSpLocks noChangeShapeType="1"/>
          </p:cNvCxnSpPr>
          <p:nvPr/>
        </p:nvCxnSpPr>
        <p:spPr bwMode="auto">
          <a:xfrm>
            <a:off x="6477000" y="3733800"/>
            <a:ext cx="1752600" cy="533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4830" name="Straight Arrow Connector 17"/>
          <p:cNvCxnSpPr>
            <a:cxnSpLocks noChangeShapeType="1"/>
          </p:cNvCxnSpPr>
          <p:nvPr/>
        </p:nvCxnSpPr>
        <p:spPr bwMode="auto">
          <a:xfrm rot="5400000">
            <a:off x="7772401" y="4646612"/>
            <a:ext cx="9144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4831" name="Straight Arrow Connector 21"/>
          <p:cNvCxnSpPr>
            <a:cxnSpLocks noChangeShapeType="1"/>
          </p:cNvCxnSpPr>
          <p:nvPr/>
        </p:nvCxnSpPr>
        <p:spPr bwMode="auto">
          <a:xfrm rot="5400000">
            <a:off x="6477001" y="4572000"/>
            <a:ext cx="19812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r>
              <a:rPr lang="en-US" sz="3600" smtClean="0"/>
              <a:t>Modeling Multi-thread Server So Far</a:t>
            </a:r>
          </a:p>
        </p:txBody>
      </p:sp>
      <p:sp>
        <p:nvSpPr>
          <p:cNvPr id="14643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3575" y="6402388"/>
            <a:ext cx="2130425" cy="455612"/>
          </a:xfrm>
        </p:spPr>
        <p:txBody>
          <a:bodyPr lIns="91294" tIns="45647" rIns="91294" bIns="45647"/>
          <a:lstStyle/>
          <a:p>
            <a:pPr defTabSz="911225"/>
            <a:fld id="{578926EA-8DA1-4A93-9227-B48AC996C94C}" type="slidenum">
              <a:rPr lang="en-US">
                <a:latin typeface="Times New Roman" pitchFamily="18" charset="0"/>
              </a:rPr>
              <a:pPr defTabSz="911225"/>
              <a:t>34</a:t>
            </a:fld>
            <a:endParaRPr lang="en-US">
              <a:latin typeface="Times New Roman" pitchFamily="18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33400" y="2689225"/>
            <a:ext cx="914400" cy="838200"/>
            <a:chOff x="1143000" y="2971800"/>
            <a:chExt cx="914400" cy="838200"/>
          </a:xfrm>
        </p:grpSpPr>
        <p:sp>
          <p:nvSpPr>
            <p:cNvPr id="35875" name="Oval 4"/>
            <p:cNvSpPr>
              <a:spLocks noChangeArrowheads="1"/>
            </p:cNvSpPr>
            <p:nvPr/>
          </p:nvSpPr>
          <p:spPr bwMode="auto">
            <a:xfrm>
              <a:off x="1143000" y="2971800"/>
              <a:ext cx="914400" cy="838200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35876" name="Rectangle 5"/>
            <p:cNvSpPr>
              <a:spLocks noChangeArrowheads="1"/>
            </p:cNvSpPr>
            <p:nvPr/>
          </p:nvSpPr>
          <p:spPr bwMode="auto">
            <a:xfrm>
              <a:off x="1295400" y="3025775"/>
              <a:ext cx="496888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4000">
                  <a:solidFill>
                    <a:srgbClr val="3333CC"/>
                  </a:solidFill>
                  <a:latin typeface="Comic Sans MS" pitchFamily="66" charset="0"/>
                </a:rPr>
                <a:t>0</a:t>
              </a:r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981200" y="2689225"/>
            <a:ext cx="914400" cy="838200"/>
            <a:chOff x="1143000" y="2971800"/>
            <a:chExt cx="914400" cy="838200"/>
          </a:xfrm>
        </p:grpSpPr>
        <p:sp>
          <p:nvSpPr>
            <p:cNvPr id="35873" name="Oval 8"/>
            <p:cNvSpPr>
              <a:spLocks noChangeArrowheads="1"/>
            </p:cNvSpPr>
            <p:nvPr/>
          </p:nvSpPr>
          <p:spPr bwMode="auto">
            <a:xfrm>
              <a:off x="1143000" y="2971800"/>
              <a:ext cx="914400" cy="838200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35874" name="Rectangle 9"/>
            <p:cNvSpPr>
              <a:spLocks noChangeArrowheads="1"/>
            </p:cNvSpPr>
            <p:nvPr/>
          </p:nvSpPr>
          <p:spPr bwMode="auto">
            <a:xfrm>
              <a:off x="1295400" y="3025775"/>
              <a:ext cx="415925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4000">
                  <a:solidFill>
                    <a:srgbClr val="3333CC"/>
                  </a:solidFill>
                  <a:latin typeface="Comic Sans MS" pitchFamily="66" charset="0"/>
                </a:rPr>
                <a:t>1</a:t>
              </a:r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962400" y="2689225"/>
            <a:ext cx="914400" cy="838200"/>
            <a:chOff x="1143000" y="2971800"/>
            <a:chExt cx="914400" cy="838200"/>
          </a:xfrm>
        </p:grpSpPr>
        <p:sp>
          <p:nvSpPr>
            <p:cNvPr id="35871" name="Oval 11"/>
            <p:cNvSpPr>
              <a:spLocks noChangeArrowheads="1"/>
            </p:cNvSpPr>
            <p:nvPr/>
          </p:nvSpPr>
          <p:spPr bwMode="auto">
            <a:xfrm>
              <a:off x="1143000" y="2971800"/>
              <a:ext cx="914400" cy="838200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35872" name="Rectangle 12"/>
            <p:cNvSpPr>
              <a:spLocks noChangeArrowheads="1"/>
            </p:cNvSpPr>
            <p:nvPr/>
          </p:nvSpPr>
          <p:spPr bwMode="auto">
            <a:xfrm>
              <a:off x="1295400" y="3025775"/>
              <a:ext cx="461963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4000">
                  <a:solidFill>
                    <a:srgbClr val="3333CC"/>
                  </a:solidFill>
                  <a:latin typeface="Comic Sans MS" pitchFamily="66" charset="0"/>
                </a:rPr>
                <a:t>k</a:t>
              </a:r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7772400" y="2689225"/>
            <a:ext cx="914400" cy="838200"/>
            <a:chOff x="1143000" y="2971800"/>
            <a:chExt cx="914400" cy="838200"/>
          </a:xfrm>
        </p:grpSpPr>
        <p:sp>
          <p:nvSpPr>
            <p:cNvPr id="35869" name="Oval 14"/>
            <p:cNvSpPr>
              <a:spLocks noChangeArrowheads="1"/>
            </p:cNvSpPr>
            <p:nvPr/>
          </p:nvSpPr>
          <p:spPr bwMode="auto">
            <a:xfrm>
              <a:off x="1143000" y="2971800"/>
              <a:ext cx="914400" cy="838200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35870" name="Rectangle 15"/>
            <p:cNvSpPr>
              <a:spLocks noChangeArrowheads="1"/>
            </p:cNvSpPr>
            <p:nvPr/>
          </p:nvSpPr>
          <p:spPr bwMode="auto">
            <a:xfrm>
              <a:off x="1295400" y="3025775"/>
              <a:ext cx="593725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4000">
                  <a:solidFill>
                    <a:srgbClr val="3333CC"/>
                  </a:solidFill>
                  <a:latin typeface="Comic Sans MS" pitchFamily="66" charset="0"/>
                </a:rPr>
                <a:t>N</a:t>
              </a:r>
              <a:endParaRPr lang="en-US">
                <a:latin typeface="Comic Sans MS" pitchFamily="66" charset="0"/>
              </a:endParaRPr>
            </a:p>
          </p:txBody>
        </p:sp>
      </p:grpSp>
      <p:sp>
        <p:nvSpPr>
          <p:cNvPr id="35848" name="Rectangle 19"/>
          <p:cNvSpPr>
            <a:spLocks noChangeArrowheads="1"/>
          </p:cNvSpPr>
          <p:nvPr/>
        </p:nvSpPr>
        <p:spPr bwMode="auto">
          <a:xfrm>
            <a:off x="609600" y="3527425"/>
            <a:ext cx="6461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4000">
                <a:solidFill>
                  <a:srgbClr val="3333CC"/>
                </a:solidFill>
                <a:latin typeface="Comic Sans MS" pitchFamily="66" charset="0"/>
              </a:rPr>
              <a:t>p</a:t>
            </a:r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0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5849" name="Rectangle 20"/>
          <p:cNvSpPr>
            <a:spLocks noChangeArrowheads="1"/>
          </p:cNvSpPr>
          <p:nvPr/>
        </p:nvSpPr>
        <p:spPr bwMode="auto">
          <a:xfrm>
            <a:off x="2070100" y="3527425"/>
            <a:ext cx="596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4000">
                <a:solidFill>
                  <a:srgbClr val="3333CC"/>
                </a:solidFill>
                <a:latin typeface="Comic Sans MS" pitchFamily="66" charset="0"/>
              </a:rPr>
              <a:t>p</a:t>
            </a:r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1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5850" name="Rectangle 21"/>
          <p:cNvSpPr>
            <a:spLocks noChangeArrowheads="1"/>
          </p:cNvSpPr>
          <p:nvPr/>
        </p:nvSpPr>
        <p:spPr bwMode="auto">
          <a:xfrm>
            <a:off x="4114800" y="3603625"/>
            <a:ext cx="6254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4000">
                <a:solidFill>
                  <a:srgbClr val="3333CC"/>
                </a:solidFill>
                <a:latin typeface="Comic Sans MS" pitchFamily="66" charset="0"/>
              </a:rPr>
              <a:t>p</a:t>
            </a:r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k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5851" name="Oval 23"/>
          <p:cNvSpPr>
            <a:spLocks noChangeArrowheads="1"/>
          </p:cNvSpPr>
          <p:nvPr/>
        </p:nvSpPr>
        <p:spPr bwMode="auto">
          <a:xfrm>
            <a:off x="5638800" y="2667000"/>
            <a:ext cx="957263" cy="838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lIns="91430" tIns="45716" rIns="91430" bIns="45716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35852" name="Rectangle 24"/>
          <p:cNvSpPr>
            <a:spLocks noChangeArrowheads="1"/>
          </p:cNvSpPr>
          <p:nvPr/>
        </p:nvSpPr>
        <p:spPr bwMode="auto">
          <a:xfrm>
            <a:off x="5661025" y="2720975"/>
            <a:ext cx="938213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4000">
                <a:solidFill>
                  <a:srgbClr val="3333CC"/>
                </a:solidFill>
                <a:latin typeface="Comic Sans MS" pitchFamily="66" charset="0"/>
              </a:rPr>
              <a:t>k+1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5853" name="Rectangle 25"/>
          <p:cNvSpPr>
            <a:spLocks noChangeArrowheads="1"/>
          </p:cNvSpPr>
          <p:nvPr/>
        </p:nvSpPr>
        <p:spPr bwMode="auto">
          <a:xfrm>
            <a:off x="5791200" y="3581400"/>
            <a:ext cx="911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4000">
                <a:solidFill>
                  <a:srgbClr val="3333CC"/>
                </a:solidFill>
                <a:latin typeface="Comic Sans MS" pitchFamily="66" charset="0"/>
              </a:rPr>
              <a:t>p</a:t>
            </a:r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k+1</a:t>
            </a:r>
            <a:endParaRPr lang="en-US">
              <a:latin typeface="Comic Sans MS" pitchFamily="66" charset="0"/>
            </a:endParaRPr>
          </a:p>
        </p:txBody>
      </p:sp>
      <p:cxnSp>
        <p:nvCxnSpPr>
          <p:cNvPr id="35854" name="Straight Connector 37"/>
          <p:cNvCxnSpPr>
            <a:cxnSpLocks noChangeShapeType="1"/>
          </p:cNvCxnSpPr>
          <p:nvPr/>
        </p:nvCxnSpPr>
        <p:spPr bwMode="auto">
          <a:xfrm>
            <a:off x="3200400" y="3048000"/>
            <a:ext cx="457200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35855" name="Straight Connector 38"/>
          <p:cNvCxnSpPr>
            <a:cxnSpLocks noChangeShapeType="1"/>
          </p:cNvCxnSpPr>
          <p:nvPr/>
        </p:nvCxnSpPr>
        <p:spPr bwMode="auto">
          <a:xfrm>
            <a:off x="6934200" y="3048000"/>
            <a:ext cx="457200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35856" name="Rectangle 32"/>
          <p:cNvSpPr>
            <a:spLocks noChangeArrowheads="1"/>
          </p:cNvSpPr>
          <p:nvPr/>
        </p:nvSpPr>
        <p:spPr bwMode="auto">
          <a:xfrm>
            <a:off x="7924800" y="3581400"/>
            <a:ext cx="7032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4000">
                <a:solidFill>
                  <a:srgbClr val="3333CC"/>
                </a:solidFill>
                <a:latin typeface="Comic Sans MS" pitchFamily="66" charset="0"/>
              </a:rPr>
              <a:t>p</a:t>
            </a:r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N</a:t>
            </a:r>
            <a:endParaRPr lang="en-US">
              <a:latin typeface="Comic Sans MS" pitchFamily="66" charset="0"/>
            </a:endParaRPr>
          </a:p>
        </p:txBody>
      </p:sp>
      <p:cxnSp>
        <p:nvCxnSpPr>
          <p:cNvPr id="35857" name="Straight Connector 38"/>
          <p:cNvCxnSpPr>
            <a:cxnSpLocks noChangeShapeType="1"/>
          </p:cNvCxnSpPr>
          <p:nvPr/>
        </p:nvCxnSpPr>
        <p:spPr bwMode="auto">
          <a:xfrm>
            <a:off x="8839200" y="3048000"/>
            <a:ext cx="457200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35858" name="Rectangle 23"/>
          <p:cNvSpPr>
            <a:spLocks noChangeArrowheads="1"/>
          </p:cNvSpPr>
          <p:nvPr/>
        </p:nvSpPr>
        <p:spPr bwMode="auto">
          <a:xfrm>
            <a:off x="3429000" y="6096000"/>
            <a:ext cx="1371600" cy="3698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5859" name="Oval 5"/>
          <p:cNvSpPr>
            <a:spLocks noChangeArrowheads="1"/>
          </p:cNvSpPr>
          <p:nvPr/>
        </p:nvSpPr>
        <p:spPr bwMode="auto">
          <a:xfrm>
            <a:off x="4800600" y="6019800"/>
            <a:ext cx="609600" cy="533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35860" name="Rectangle 6"/>
          <p:cNvSpPr>
            <a:spLocks noChangeArrowheads="1"/>
          </p:cNvSpPr>
          <p:nvPr/>
        </p:nvSpPr>
        <p:spPr bwMode="auto">
          <a:xfrm>
            <a:off x="3594100" y="5105400"/>
            <a:ext cx="12065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>
                <a:solidFill>
                  <a:srgbClr val="000000"/>
                </a:solidFill>
                <a:ea typeface="宋体" pitchFamily="2" charset="-122"/>
              </a:rPr>
              <a:t>Welcome </a:t>
            </a:r>
            <a:br>
              <a:rPr lang="en-US" altLang="zh-CN">
                <a:solidFill>
                  <a:srgbClr val="000000"/>
                </a:solidFill>
                <a:ea typeface="宋体" pitchFamily="2" charset="-122"/>
              </a:rPr>
            </a:br>
            <a:r>
              <a:rPr lang="en-US" altLang="zh-CN">
                <a:solidFill>
                  <a:srgbClr val="000000"/>
                </a:solidFill>
                <a:ea typeface="宋体" pitchFamily="2" charset="-122"/>
              </a:rPr>
              <a:t>Socket </a:t>
            </a:r>
            <a:br>
              <a:rPr lang="en-US" altLang="zh-CN">
                <a:solidFill>
                  <a:srgbClr val="000000"/>
                </a:solidFill>
                <a:ea typeface="宋体" pitchFamily="2" charset="-122"/>
              </a:rPr>
            </a:br>
            <a:r>
              <a:rPr lang="en-US" altLang="zh-CN">
                <a:solidFill>
                  <a:srgbClr val="000000"/>
                </a:solidFill>
                <a:ea typeface="宋体" pitchFamily="2" charset="-122"/>
              </a:rPr>
              <a:t>Queue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5861" name="Right Arrow 7"/>
          <p:cNvSpPr>
            <a:spLocks noChangeArrowheads="1"/>
          </p:cNvSpPr>
          <p:nvPr/>
        </p:nvSpPr>
        <p:spPr bwMode="auto">
          <a:xfrm>
            <a:off x="2667000" y="6096000"/>
            <a:ext cx="6096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35862" name="Right Arrow 8"/>
          <p:cNvSpPr>
            <a:spLocks noChangeArrowheads="1"/>
          </p:cNvSpPr>
          <p:nvPr/>
        </p:nvSpPr>
        <p:spPr bwMode="auto">
          <a:xfrm>
            <a:off x="5410200" y="6096000"/>
            <a:ext cx="6096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35863" name="Rectangle 9"/>
          <p:cNvSpPr>
            <a:spLocks noChangeArrowheads="1"/>
          </p:cNvSpPr>
          <p:nvPr/>
        </p:nvSpPr>
        <p:spPr bwMode="auto">
          <a:xfrm>
            <a:off x="3429000" y="6096000"/>
            <a:ext cx="228600" cy="3810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35864" name="Rectangle 10"/>
          <p:cNvSpPr>
            <a:spLocks noChangeArrowheads="1"/>
          </p:cNvSpPr>
          <p:nvPr/>
        </p:nvSpPr>
        <p:spPr bwMode="auto">
          <a:xfrm>
            <a:off x="3657600" y="6096000"/>
            <a:ext cx="228600" cy="3810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35865" name="Rectangle 11"/>
          <p:cNvSpPr>
            <a:spLocks noChangeArrowheads="1"/>
          </p:cNvSpPr>
          <p:nvPr/>
        </p:nvSpPr>
        <p:spPr bwMode="auto">
          <a:xfrm>
            <a:off x="3886200" y="6096000"/>
            <a:ext cx="228600" cy="3810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35866" name="Rectangle 12"/>
          <p:cNvSpPr>
            <a:spLocks noChangeArrowheads="1"/>
          </p:cNvSpPr>
          <p:nvPr/>
        </p:nvSpPr>
        <p:spPr bwMode="auto">
          <a:xfrm>
            <a:off x="4114800" y="6096000"/>
            <a:ext cx="228600" cy="3810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35867" name="Rectangle 13"/>
          <p:cNvSpPr>
            <a:spLocks noChangeArrowheads="1"/>
          </p:cNvSpPr>
          <p:nvPr/>
        </p:nvSpPr>
        <p:spPr bwMode="auto">
          <a:xfrm>
            <a:off x="4343400" y="6096000"/>
            <a:ext cx="228600" cy="3810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35868" name="Rectangle 14"/>
          <p:cNvSpPr>
            <a:spLocks noChangeArrowheads="1"/>
          </p:cNvSpPr>
          <p:nvPr/>
        </p:nvSpPr>
        <p:spPr bwMode="auto">
          <a:xfrm>
            <a:off x="4572000" y="6096000"/>
            <a:ext cx="228600" cy="3810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Problems of Multi-Thread Server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598988"/>
            <a:ext cx="7772400" cy="20542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Too many threads </a:t>
            </a:r>
            <a:r>
              <a:rPr lang="en-US" sz="2400" dirty="0" smtClean="0">
                <a:sym typeface="Symbol" pitchFamily="18" charset="2"/>
              </a:rPr>
              <a:t></a:t>
            </a:r>
            <a:r>
              <a:rPr lang="en-US" sz="2400" dirty="0" smtClean="0"/>
              <a:t> resource overuse </a:t>
            </a:r>
            <a:r>
              <a:rPr lang="en-US" sz="2400" dirty="0" smtClean="0">
                <a:sym typeface="Symbol" pitchFamily="18" charset="2"/>
              </a:rPr>
              <a:t> </a:t>
            </a:r>
            <a:r>
              <a:rPr lang="en-US" sz="2400" dirty="0" smtClean="0"/>
              <a:t>throughput meltdown </a:t>
            </a:r>
            <a:r>
              <a:rPr lang="en-US" sz="2400" dirty="0" smtClean="0">
                <a:sym typeface="Symbol" pitchFamily="18" charset="2"/>
              </a:rPr>
              <a:t></a:t>
            </a:r>
            <a:r>
              <a:rPr lang="en-US" sz="2400" dirty="0" smtClean="0"/>
              <a:t> response time explosion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One solution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solidFill>
                  <a:srgbClr val="00B050"/>
                </a:solidFill>
              </a:rPr>
              <a:t>bound or pre-spawn a fixed number of threads</a:t>
            </a:r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43000"/>
            <a:ext cx="8424841" cy="340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Question: Using a Fixed</a:t>
            </a:r>
            <a:br>
              <a:rPr lang="en-US" smtClean="0"/>
            </a:br>
            <a:r>
              <a:rPr lang="en-US" smtClean="0"/>
              <a:t>Number of Threads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 are some design possibilities?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5B7BBB-51DB-4D0D-BB88-08A4A6D86B74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Design 1: Threads Share Access to the welcomeSocket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5DA858-517B-435D-81C5-22287269C65D}" type="slidenum">
              <a:rPr lang="en-US"/>
              <a:pPr/>
              <a:t>37</a:t>
            </a:fld>
            <a:endParaRPr lang="en-US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838200" y="1828800"/>
            <a:ext cx="7543800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WorkerThread {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  void run {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    while (true) { 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       Socket myConnSock = welcomeSocket.accept();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       // process myConnSock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       myConnSock.close();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    } // end of while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38917" name="Oval 5"/>
          <p:cNvSpPr>
            <a:spLocks noChangeArrowheads="1"/>
          </p:cNvSpPr>
          <p:nvPr/>
        </p:nvSpPr>
        <p:spPr bwMode="auto">
          <a:xfrm>
            <a:off x="3429000" y="4419600"/>
            <a:ext cx="1981200" cy="9144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r>
              <a:rPr lang="en-US" sz="2400">
                <a:latin typeface="Times New Roman" pitchFamily="18" charset="0"/>
              </a:rPr>
              <a:t>welcome</a:t>
            </a:r>
            <a:br>
              <a:rPr lang="en-US" sz="2400">
                <a:latin typeface="Times New Roman" pitchFamily="18" charset="0"/>
              </a:rPr>
            </a:br>
            <a:r>
              <a:rPr lang="en-US" sz="2400">
                <a:latin typeface="Times New Roman" pitchFamily="18" charset="0"/>
              </a:rPr>
              <a:t>socket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828800" y="57912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defTabSz="914400" eaLnBrk="0" hangingPunct="0">
              <a:defRPr/>
            </a:pPr>
            <a:r>
              <a:rPr lang="en-US" sz="2400" dirty="0">
                <a:latin typeface="Times New Roman" pitchFamily="18" charset="0"/>
              </a:rPr>
              <a:t>Thread 1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3276600" y="57912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defTabSz="914400" eaLnBrk="0" hangingPunct="0">
              <a:defRPr/>
            </a:pPr>
            <a:r>
              <a:rPr lang="en-US" sz="2400" dirty="0">
                <a:latin typeface="Times New Roman" pitchFamily="18" charset="0"/>
              </a:rPr>
              <a:t>Thread 2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096000" y="58674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defTabSz="914400" eaLnBrk="0" hangingPunct="0">
              <a:defRPr/>
            </a:pPr>
            <a:r>
              <a:rPr lang="en-US" sz="2400" dirty="0">
                <a:latin typeface="Times New Roman" pitchFamily="18" charset="0"/>
              </a:rPr>
              <a:t>Thread K</a:t>
            </a:r>
          </a:p>
        </p:txBody>
      </p:sp>
      <p:cxnSp>
        <p:nvCxnSpPr>
          <p:cNvPr id="38921" name="Straight Arrow Connector 10"/>
          <p:cNvCxnSpPr>
            <a:cxnSpLocks noChangeShapeType="1"/>
            <a:stCxn id="7" idx="0"/>
            <a:endCxn id="38917" idx="3"/>
          </p:cNvCxnSpPr>
          <p:nvPr/>
        </p:nvCxnSpPr>
        <p:spPr bwMode="auto">
          <a:xfrm rot="5400000" flipH="1" flipV="1">
            <a:off x="2764632" y="4836318"/>
            <a:ext cx="590550" cy="131921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8922" name="Straight Arrow Connector 12"/>
          <p:cNvCxnSpPr>
            <a:cxnSpLocks noChangeShapeType="1"/>
            <a:stCxn id="8" idx="0"/>
            <a:endCxn id="38917" idx="4"/>
          </p:cNvCxnSpPr>
          <p:nvPr/>
        </p:nvCxnSpPr>
        <p:spPr bwMode="auto">
          <a:xfrm rot="5400000" flipH="1" flipV="1">
            <a:off x="3905250" y="5276850"/>
            <a:ext cx="457200" cy="5715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8923" name="Straight Arrow Connector 14"/>
          <p:cNvCxnSpPr>
            <a:cxnSpLocks noChangeShapeType="1"/>
            <a:stCxn id="9" idx="0"/>
            <a:endCxn id="38917" idx="5"/>
          </p:cNvCxnSpPr>
          <p:nvPr/>
        </p:nvCxnSpPr>
        <p:spPr bwMode="auto">
          <a:xfrm rot="16200000" flipV="1">
            <a:off x="5560219" y="4760119"/>
            <a:ext cx="666750" cy="154781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8924" name="Straight Connector 23"/>
          <p:cNvCxnSpPr>
            <a:cxnSpLocks noChangeShapeType="1"/>
          </p:cNvCxnSpPr>
          <p:nvPr/>
        </p:nvCxnSpPr>
        <p:spPr bwMode="auto">
          <a:xfrm>
            <a:off x="4953000" y="6096000"/>
            <a:ext cx="6858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sysDash"/>
            <a:round/>
            <a:headEnd/>
            <a:tailEnd/>
          </a:ln>
        </p:spPr>
      </p:cxnSp>
      <p:sp>
        <p:nvSpPr>
          <p:cNvPr id="13" name="Rectangle 12"/>
          <p:cNvSpPr/>
          <p:nvPr/>
        </p:nvSpPr>
        <p:spPr>
          <a:xfrm>
            <a:off x="6629400" y="4114800"/>
            <a:ext cx="1733550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Comic Sans MS" pitchFamily="66" charset="0"/>
              </a:rPr>
              <a:t>sketch; not</a:t>
            </a:r>
            <a:br>
              <a:rPr lang="en-US" sz="2000">
                <a:solidFill>
                  <a:srgbClr val="FF0000"/>
                </a:solidFill>
                <a:latin typeface="Comic Sans MS" pitchFamily="66" charset="0"/>
              </a:rPr>
            </a:br>
            <a:r>
              <a:rPr lang="en-US" sz="2000">
                <a:solidFill>
                  <a:srgbClr val="FF0000"/>
                </a:solidFill>
                <a:latin typeface="Comic Sans MS" pitchFamily="66" charset="0"/>
              </a:rPr>
              <a:t>working code</a:t>
            </a:r>
            <a:endParaRPr lang="en-US" sz="14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2: Producer/Consumer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555D86-097D-489D-BAE9-BBBF03F297C5}" type="slidenum">
              <a:rPr lang="en-US"/>
              <a:pPr/>
              <a:t>38</a:t>
            </a:fld>
            <a:endParaRPr lang="en-US"/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6096000" y="1600200"/>
            <a:ext cx="1981200" cy="9144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r>
              <a:rPr lang="en-US" sz="2400">
                <a:latin typeface="Times New Roman" pitchFamily="18" charset="0"/>
              </a:rPr>
              <a:t>welcome</a:t>
            </a:r>
            <a:br>
              <a:rPr lang="en-US" sz="2400">
                <a:latin typeface="Times New Roman" pitchFamily="18" charset="0"/>
              </a:rPr>
            </a:br>
            <a:r>
              <a:rPr lang="en-US" sz="2400">
                <a:latin typeface="Times New Roman" pitchFamily="18" charset="0"/>
              </a:rPr>
              <a:t>socket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477000" y="2895600"/>
            <a:ext cx="1295400" cy="9144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defTabSz="914400" eaLnBrk="0" hangingPunct="0">
              <a:defRPr/>
            </a:pPr>
            <a:r>
              <a:rPr lang="en-US" sz="2400" dirty="0">
                <a:latin typeface="Times New Roman" pitchFamily="18" charset="0"/>
              </a:rPr>
              <a:t>Main</a:t>
            </a:r>
            <a:br>
              <a:rPr lang="en-US" sz="2400" dirty="0">
                <a:latin typeface="Times New Roman" pitchFamily="18" charset="0"/>
              </a:rPr>
            </a:br>
            <a:r>
              <a:rPr lang="en-US" sz="2400" dirty="0">
                <a:latin typeface="Times New Roman" pitchFamily="18" charset="0"/>
              </a:rPr>
              <a:t>thread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6248400" y="60198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defTabSz="914400" eaLnBrk="0" hangingPunct="0">
              <a:defRPr/>
            </a:pPr>
            <a:r>
              <a:rPr lang="en-US" sz="2400" dirty="0">
                <a:latin typeface="Times New Roman" pitchFamily="18" charset="0"/>
              </a:rPr>
              <a:t>Thread 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8001000" y="59436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defTabSz="914400" eaLnBrk="0" hangingPunct="0">
              <a:defRPr/>
            </a:pPr>
            <a:r>
              <a:rPr lang="en-US" sz="2400" dirty="0">
                <a:latin typeface="Times New Roman" pitchFamily="18" charset="0"/>
              </a:rPr>
              <a:t>Thread K</a:t>
            </a:r>
          </a:p>
        </p:txBody>
      </p:sp>
      <p:cxnSp>
        <p:nvCxnSpPr>
          <p:cNvPr id="39944" name="Straight Arrow Connector 8"/>
          <p:cNvCxnSpPr>
            <a:cxnSpLocks noChangeShapeType="1"/>
            <a:endCxn id="39940" idx="4"/>
          </p:cNvCxnSpPr>
          <p:nvPr/>
        </p:nvCxnSpPr>
        <p:spPr bwMode="auto">
          <a:xfrm rot="5400000" flipH="1" flipV="1">
            <a:off x="6896101" y="2705100"/>
            <a:ext cx="381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9945" name="Straight Arrow Connector 9"/>
          <p:cNvCxnSpPr>
            <a:cxnSpLocks noChangeShapeType="1"/>
            <a:stCxn id="7" idx="0"/>
            <a:endCxn id="39949" idx="4"/>
          </p:cNvCxnSpPr>
          <p:nvPr/>
        </p:nvCxnSpPr>
        <p:spPr bwMode="auto">
          <a:xfrm rot="5400000" flipH="1" flipV="1">
            <a:off x="6648450" y="5581650"/>
            <a:ext cx="609600" cy="2667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9946" name="Straight Arrow Connector 10"/>
          <p:cNvCxnSpPr>
            <a:cxnSpLocks noChangeShapeType="1"/>
            <a:stCxn id="8" idx="0"/>
            <a:endCxn id="39949" idx="5"/>
          </p:cNvCxnSpPr>
          <p:nvPr/>
        </p:nvCxnSpPr>
        <p:spPr bwMode="auto">
          <a:xfrm rot="16200000" flipV="1">
            <a:off x="7817644" y="5188744"/>
            <a:ext cx="723900" cy="78581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9947" name="Straight Connector 11"/>
          <p:cNvCxnSpPr>
            <a:cxnSpLocks noChangeShapeType="1"/>
          </p:cNvCxnSpPr>
          <p:nvPr/>
        </p:nvCxnSpPr>
        <p:spPr bwMode="auto">
          <a:xfrm>
            <a:off x="7467600" y="6248400"/>
            <a:ext cx="4572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sysDash"/>
            <a:round/>
            <a:headEnd/>
            <a:tailEnd/>
          </a:ln>
        </p:spPr>
      </p:cxnSp>
      <p:sp>
        <p:nvSpPr>
          <p:cNvPr id="18" name="Rectangle 17"/>
          <p:cNvSpPr/>
          <p:nvPr/>
        </p:nvSpPr>
        <p:spPr bwMode="auto">
          <a:xfrm>
            <a:off x="4953000" y="6019800"/>
            <a:ext cx="1143000" cy="609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defTabSz="914400" eaLnBrk="0" hangingPunct="0">
              <a:defRPr/>
            </a:pPr>
            <a:r>
              <a:rPr lang="en-US" sz="2400" dirty="0">
                <a:latin typeface="Times New Roman" pitchFamily="18" charset="0"/>
              </a:rPr>
              <a:t>Thread 1</a:t>
            </a:r>
          </a:p>
        </p:txBody>
      </p:sp>
      <p:sp>
        <p:nvSpPr>
          <p:cNvPr id="39949" name="Oval 22"/>
          <p:cNvSpPr>
            <a:spLocks noChangeArrowheads="1"/>
          </p:cNvSpPr>
          <p:nvPr/>
        </p:nvSpPr>
        <p:spPr bwMode="auto">
          <a:xfrm>
            <a:off x="6096000" y="4114800"/>
            <a:ext cx="1981200" cy="1295400"/>
          </a:xfrm>
          <a:prstGeom prst="ellipse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r>
              <a:rPr lang="en-US" sz="2400">
                <a:latin typeface="Times New Roman" pitchFamily="18" charset="0"/>
              </a:rPr>
              <a:t>Q: Dispatch</a:t>
            </a:r>
            <a:br>
              <a:rPr lang="en-US" sz="2400">
                <a:latin typeface="Times New Roman" pitchFamily="18" charset="0"/>
              </a:rPr>
            </a:br>
            <a:r>
              <a:rPr lang="en-US" sz="2400">
                <a:latin typeface="Times New Roman" pitchFamily="18" charset="0"/>
              </a:rPr>
              <a:t>queue</a:t>
            </a:r>
          </a:p>
        </p:txBody>
      </p:sp>
      <p:cxnSp>
        <p:nvCxnSpPr>
          <p:cNvPr id="39950" name="Straight Arrow Connector 27"/>
          <p:cNvCxnSpPr>
            <a:cxnSpLocks noChangeShapeType="1"/>
            <a:stCxn id="18" idx="0"/>
            <a:endCxn id="39949" idx="3"/>
          </p:cNvCxnSpPr>
          <p:nvPr/>
        </p:nvCxnSpPr>
        <p:spPr bwMode="auto">
          <a:xfrm rot="5400000" flipH="1" flipV="1">
            <a:off x="5555457" y="5188743"/>
            <a:ext cx="800100" cy="86201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9951" name="Straight Arrow Connector 31"/>
          <p:cNvCxnSpPr>
            <a:cxnSpLocks noChangeShapeType="1"/>
            <a:stCxn id="6" idx="2"/>
            <a:endCxn id="39949" idx="0"/>
          </p:cNvCxnSpPr>
          <p:nvPr/>
        </p:nvCxnSpPr>
        <p:spPr bwMode="auto">
          <a:xfrm rot="5400000">
            <a:off x="6953250" y="3943350"/>
            <a:ext cx="304800" cy="381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9952" name="Rectangle 34"/>
          <p:cNvSpPr>
            <a:spLocks noChangeArrowheads="1"/>
          </p:cNvSpPr>
          <p:nvPr/>
        </p:nvSpPr>
        <p:spPr bwMode="auto">
          <a:xfrm>
            <a:off x="304800" y="1600200"/>
            <a:ext cx="5486400" cy="1816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  <a:cs typeface="Courier New" pitchFamily="49" charset="0"/>
              </a:rPr>
              <a:t>main {</a:t>
            </a:r>
            <a:br>
              <a:rPr lang="en-US" sz="1600">
                <a:latin typeface="Courier New" pitchFamily="49" charset="0"/>
                <a:cs typeface="Courier New" pitchFamily="49" charset="0"/>
              </a:rPr>
            </a:br>
            <a:r>
              <a:rPr lang="en-US" sz="1600">
                <a:latin typeface="Courier New" pitchFamily="49" charset="0"/>
                <a:cs typeface="Courier New" pitchFamily="49" charset="0"/>
              </a:rPr>
              <a:t>  void run {</a:t>
            </a:r>
            <a:br>
              <a:rPr lang="en-US" sz="1600">
                <a:latin typeface="Courier New" pitchFamily="49" charset="0"/>
                <a:cs typeface="Courier New" pitchFamily="49" charset="0"/>
              </a:rPr>
            </a:br>
            <a:r>
              <a:rPr lang="en-US" sz="1600">
                <a:latin typeface="Courier New" pitchFamily="49" charset="0"/>
                <a:cs typeface="Courier New" pitchFamily="49" charset="0"/>
              </a:rPr>
              <a:t>    while (true) { </a:t>
            </a:r>
            <a:br>
              <a:rPr lang="en-US" sz="1600">
                <a:latin typeface="Courier New" pitchFamily="49" charset="0"/>
                <a:cs typeface="Courier New" pitchFamily="49" charset="0"/>
              </a:rPr>
            </a:br>
            <a:r>
              <a:rPr lang="en-US" sz="1600">
                <a:latin typeface="Courier New" pitchFamily="49" charset="0"/>
                <a:cs typeface="Courier New" pitchFamily="49" charset="0"/>
              </a:rPr>
              <a:t>       Socket con = welcomeSocket.accept();</a:t>
            </a:r>
            <a:br>
              <a:rPr lang="en-US" sz="1600">
                <a:latin typeface="Courier New" pitchFamily="49" charset="0"/>
                <a:cs typeface="Courier New" pitchFamily="49" charset="0"/>
              </a:rPr>
            </a:br>
            <a:r>
              <a:rPr lang="en-US" sz="1600">
                <a:latin typeface="Courier New" pitchFamily="49" charset="0"/>
                <a:cs typeface="Courier New" pitchFamily="49" charset="0"/>
              </a:rPr>
              <a:t>       Q.add(con);</a:t>
            </a:r>
            <a:br>
              <a:rPr lang="en-US" sz="1600">
                <a:latin typeface="Courier New" pitchFamily="49" charset="0"/>
                <a:cs typeface="Courier New" pitchFamily="49" charset="0"/>
              </a:rPr>
            </a:br>
            <a:r>
              <a:rPr lang="en-US" sz="1600">
                <a:latin typeface="Courier New" pitchFamily="49" charset="0"/>
                <a:cs typeface="Courier New" pitchFamily="49" charset="0"/>
              </a:rPr>
              <a:t>    } // end of while</a:t>
            </a:r>
            <a:br>
              <a:rPr lang="en-US" sz="1600">
                <a:latin typeface="Courier New" pitchFamily="49" charset="0"/>
                <a:cs typeface="Courier New" pitchFamily="49" charset="0"/>
              </a:rPr>
            </a:br>
            <a:r>
              <a:rPr lang="en-US" sz="160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39953" name="Rectangle 35"/>
          <p:cNvSpPr>
            <a:spLocks noChangeArrowheads="1"/>
          </p:cNvSpPr>
          <p:nvPr/>
        </p:nvSpPr>
        <p:spPr bwMode="auto">
          <a:xfrm>
            <a:off x="304800" y="3505200"/>
            <a:ext cx="5486400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WorkerThread {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  void run {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    while (true) { 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       Socket myConnSock = Q.remove();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       // process myConnSock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       myConnSock.close();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    } // end of while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09600" y="5867400"/>
            <a:ext cx="1733550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Comic Sans MS" pitchFamily="66" charset="0"/>
              </a:rPr>
              <a:t>sketch; not</a:t>
            </a:r>
            <a:br>
              <a:rPr lang="en-US" sz="2000">
                <a:solidFill>
                  <a:srgbClr val="FF0000"/>
                </a:solidFill>
                <a:latin typeface="Comic Sans MS" pitchFamily="66" charset="0"/>
              </a:rPr>
            </a:br>
            <a:r>
              <a:rPr lang="en-US" sz="2000">
                <a:solidFill>
                  <a:srgbClr val="FF0000"/>
                </a:solidFill>
                <a:latin typeface="Comic Sans MS" pitchFamily="66" charset="0"/>
              </a:rPr>
              <a:t>working code</a:t>
            </a:r>
            <a:endParaRPr lang="en-US" sz="14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Common Issues Facing Design 1 and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designs involve multiple threads modify the same data concurrently</a:t>
            </a:r>
          </a:p>
          <a:p>
            <a:pPr lvl="1"/>
            <a:r>
              <a:rPr lang="en-US" dirty="0" smtClean="0"/>
              <a:t>Design 1:</a:t>
            </a:r>
          </a:p>
          <a:p>
            <a:pPr lvl="1"/>
            <a:r>
              <a:rPr lang="en-US" dirty="0" smtClean="0"/>
              <a:t>Design 2: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E3BAB8-7ADF-4D6C-8398-109FBE485BD4}" type="slidenum">
              <a:rPr lang="en-US"/>
              <a:pPr/>
              <a:t>39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95600" y="2514600"/>
            <a:ext cx="1800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welcomeSocket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971800" y="3048000"/>
            <a:ext cx="3635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533400" y="82550"/>
            <a:ext cx="7772400" cy="1144588"/>
          </a:xfrm>
        </p:spPr>
        <p:txBody>
          <a:bodyPr/>
          <a:lstStyle/>
          <a:p>
            <a:r>
              <a:rPr lang="en-US" smtClean="0"/>
              <a:t>Recap: </a:t>
            </a:r>
            <a:r>
              <a:rPr lang="en-US" smtClean="0">
                <a:solidFill>
                  <a:srgbClr val="FF0000"/>
                </a:solidFill>
              </a:rPr>
              <a:t>State</a:t>
            </a:r>
            <a:r>
              <a:rPr lang="en-US" smtClean="0"/>
              <a:t> of Basic C/S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381000" y="5181600"/>
            <a:ext cx="7772400" cy="1447800"/>
          </a:xfrm>
        </p:spPr>
        <p:txBody>
          <a:bodyPr/>
          <a:lstStyle/>
          <a:p>
            <a:r>
              <a:rPr lang="en-US" sz="2400" smtClean="0">
                <a:sym typeface="Symbol" pitchFamily="18" charset="2"/>
              </a:rPr>
              <a:t>Strategy: if we know the fraction of time the server spends at each state, we can get answers to some basic questions: </a:t>
            </a:r>
            <a:r>
              <a:rPr lang="en-US" sz="2000" smtClean="0">
                <a:sym typeface="Symbol" pitchFamily="18" charset="2"/>
              </a:rPr>
              <a:t>How long is the queue at the welcome socket? What is the response time of a request?</a:t>
            </a:r>
            <a:endParaRPr lang="en-US" sz="2400" smtClean="0"/>
          </a:p>
        </p:txBody>
      </p:sp>
      <p:sp>
        <p:nvSpPr>
          <p:cNvPr id="145412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3575" y="6402388"/>
            <a:ext cx="2130425" cy="455612"/>
          </a:xfrm>
        </p:spPr>
        <p:txBody>
          <a:bodyPr lIns="91294" tIns="45647" rIns="91294" bIns="45647"/>
          <a:lstStyle/>
          <a:p>
            <a:fld id="{AE7B5AFA-1926-44A4-8959-7CB198CF3542}" type="slidenum">
              <a:rPr lang="en-US">
                <a:latin typeface="Times New Roman" pitchFamily="18" charset="0"/>
              </a:rPr>
              <a:pPr/>
              <a:t>4</a:t>
            </a:fld>
            <a:endParaRPr lang="en-US">
              <a:latin typeface="Times New Roman" pitchFamily="18" charset="0"/>
            </a:endParaRP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514600" y="1371600"/>
            <a:ext cx="3352800" cy="1447800"/>
            <a:chOff x="2667000" y="5105400"/>
            <a:chExt cx="3352800" cy="1447800"/>
          </a:xfrm>
        </p:grpSpPr>
        <p:sp>
          <p:nvSpPr>
            <p:cNvPr id="33823" name="Rectangle 23"/>
            <p:cNvSpPr>
              <a:spLocks noChangeArrowheads="1"/>
            </p:cNvSpPr>
            <p:nvPr/>
          </p:nvSpPr>
          <p:spPr bwMode="auto">
            <a:xfrm>
              <a:off x="3429000" y="6096000"/>
              <a:ext cx="1371600" cy="3698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3824" name="Oval 5"/>
            <p:cNvSpPr>
              <a:spLocks noChangeArrowheads="1"/>
            </p:cNvSpPr>
            <p:nvPr/>
          </p:nvSpPr>
          <p:spPr bwMode="auto">
            <a:xfrm>
              <a:off x="4800600" y="6019800"/>
              <a:ext cx="609600" cy="53340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3825" name="Rectangle 6"/>
            <p:cNvSpPr>
              <a:spLocks noChangeArrowheads="1"/>
            </p:cNvSpPr>
            <p:nvPr/>
          </p:nvSpPr>
          <p:spPr bwMode="auto">
            <a:xfrm>
              <a:off x="3594100" y="5105400"/>
              <a:ext cx="1206500" cy="923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>
                  <a:solidFill>
                    <a:srgbClr val="000000"/>
                  </a:solidFill>
                  <a:ea typeface="宋体" pitchFamily="2" charset="-122"/>
                </a:rPr>
                <a:t>Welcome </a:t>
              </a:r>
              <a:br>
                <a:rPr lang="en-US" altLang="zh-CN">
                  <a:solidFill>
                    <a:srgbClr val="000000"/>
                  </a:solidFill>
                  <a:ea typeface="宋体" pitchFamily="2" charset="-122"/>
                </a:rPr>
              </a:br>
              <a:r>
                <a:rPr lang="en-US" altLang="zh-CN">
                  <a:solidFill>
                    <a:srgbClr val="000000"/>
                  </a:solidFill>
                  <a:ea typeface="宋体" pitchFamily="2" charset="-122"/>
                </a:rPr>
                <a:t>Socket </a:t>
              </a:r>
              <a:br>
                <a:rPr lang="en-US" altLang="zh-CN">
                  <a:solidFill>
                    <a:srgbClr val="000000"/>
                  </a:solidFill>
                  <a:ea typeface="宋体" pitchFamily="2" charset="-122"/>
                </a:rPr>
              </a:br>
              <a:r>
                <a:rPr lang="en-US" altLang="zh-CN">
                  <a:solidFill>
                    <a:srgbClr val="000000"/>
                  </a:solidFill>
                  <a:ea typeface="宋体" pitchFamily="2" charset="-122"/>
                </a:rPr>
                <a:t>Queue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3826" name="Right Arrow 7"/>
            <p:cNvSpPr>
              <a:spLocks noChangeArrowheads="1"/>
            </p:cNvSpPr>
            <p:nvPr/>
          </p:nvSpPr>
          <p:spPr bwMode="auto">
            <a:xfrm>
              <a:off x="2667000" y="6096000"/>
              <a:ext cx="6096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3827" name="Right Arrow 8"/>
            <p:cNvSpPr>
              <a:spLocks noChangeArrowheads="1"/>
            </p:cNvSpPr>
            <p:nvPr/>
          </p:nvSpPr>
          <p:spPr bwMode="auto">
            <a:xfrm>
              <a:off x="5410200" y="6096000"/>
              <a:ext cx="6096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3828" name="Rectangle 9"/>
            <p:cNvSpPr>
              <a:spLocks noChangeArrowheads="1"/>
            </p:cNvSpPr>
            <p:nvPr/>
          </p:nvSpPr>
          <p:spPr bwMode="auto">
            <a:xfrm>
              <a:off x="34290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3829" name="Rectangle 10"/>
            <p:cNvSpPr>
              <a:spLocks noChangeArrowheads="1"/>
            </p:cNvSpPr>
            <p:nvPr/>
          </p:nvSpPr>
          <p:spPr bwMode="auto">
            <a:xfrm>
              <a:off x="36576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3830" name="Rectangle 11"/>
            <p:cNvSpPr>
              <a:spLocks noChangeArrowheads="1"/>
            </p:cNvSpPr>
            <p:nvPr/>
          </p:nvSpPr>
          <p:spPr bwMode="auto">
            <a:xfrm>
              <a:off x="38862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3831" name="Rectangle 12"/>
            <p:cNvSpPr>
              <a:spLocks noChangeArrowheads="1"/>
            </p:cNvSpPr>
            <p:nvPr/>
          </p:nvSpPr>
          <p:spPr bwMode="auto">
            <a:xfrm>
              <a:off x="41148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3832" name="Rectangle 13"/>
            <p:cNvSpPr>
              <a:spLocks noChangeArrowheads="1"/>
            </p:cNvSpPr>
            <p:nvPr/>
          </p:nvSpPr>
          <p:spPr bwMode="auto">
            <a:xfrm>
              <a:off x="43434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3833" name="Rectangle 14"/>
            <p:cNvSpPr>
              <a:spLocks noChangeArrowheads="1"/>
            </p:cNvSpPr>
            <p:nvPr/>
          </p:nvSpPr>
          <p:spPr bwMode="auto">
            <a:xfrm>
              <a:off x="4572000" y="6096000"/>
              <a:ext cx="228600" cy="381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381000" y="1784350"/>
            <a:ext cx="8763000" cy="2863850"/>
            <a:chOff x="533400" y="1447800"/>
            <a:chExt cx="8763000" cy="2863850"/>
          </a:xfrm>
        </p:grpSpPr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533400" y="2689225"/>
              <a:ext cx="914400" cy="838200"/>
              <a:chOff x="1143000" y="2971800"/>
              <a:chExt cx="914400" cy="838200"/>
            </a:xfrm>
          </p:grpSpPr>
          <p:sp>
            <p:nvSpPr>
              <p:cNvPr id="33821" name="Oval 4"/>
              <p:cNvSpPr>
                <a:spLocks noChangeArrowheads="1"/>
              </p:cNvSpPr>
              <p:nvPr/>
            </p:nvSpPr>
            <p:spPr bwMode="auto">
              <a:xfrm>
                <a:off x="1143000" y="2971800"/>
                <a:ext cx="914400" cy="838200"/>
              </a:xfrm>
              <a:prstGeom prst="ellips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33822" name="Rectangle 5"/>
              <p:cNvSpPr>
                <a:spLocks noChangeArrowheads="1"/>
              </p:cNvSpPr>
              <p:nvPr/>
            </p:nvSpPr>
            <p:spPr bwMode="auto">
              <a:xfrm>
                <a:off x="1295400" y="3025775"/>
                <a:ext cx="496888" cy="708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4000">
                    <a:solidFill>
                      <a:srgbClr val="3333CC"/>
                    </a:solidFill>
                    <a:latin typeface="Comic Sans MS" pitchFamily="66" charset="0"/>
                  </a:rPr>
                  <a:t>0</a:t>
                </a:r>
                <a:endParaRPr lang="en-US">
                  <a:latin typeface="Comic Sans MS" pitchFamily="66" charset="0"/>
                </a:endParaRPr>
              </a:p>
            </p:txBody>
          </p:sp>
        </p:grpSp>
        <p:grpSp>
          <p:nvGrpSpPr>
            <p:cNvPr id="5" name="Group 7"/>
            <p:cNvGrpSpPr>
              <a:grpSpLocks/>
            </p:cNvGrpSpPr>
            <p:nvPr/>
          </p:nvGrpSpPr>
          <p:grpSpPr bwMode="auto">
            <a:xfrm>
              <a:off x="1981200" y="2689225"/>
              <a:ext cx="914400" cy="838200"/>
              <a:chOff x="1143000" y="2971800"/>
              <a:chExt cx="914400" cy="838200"/>
            </a:xfrm>
          </p:grpSpPr>
          <p:sp>
            <p:nvSpPr>
              <p:cNvPr id="33819" name="Oval 8"/>
              <p:cNvSpPr>
                <a:spLocks noChangeArrowheads="1"/>
              </p:cNvSpPr>
              <p:nvPr/>
            </p:nvSpPr>
            <p:spPr bwMode="auto">
              <a:xfrm>
                <a:off x="1143000" y="2971800"/>
                <a:ext cx="914400" cy="838200"/>
              </a:xfrm>
              <a:prstGeom prst="ellips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33820" name="Rectangle 9"/>
              <p:cNvSpPr>
                <a:spLocks noChangeArrowheads="1"/>
              </p:cNvSpPr>
              <p:nvPr/>
            </p:nvSpPr>
            <p:spPr bwMode="auto">
              <a:xfrm>
                <a:off x="1295400" y="3025775"/>
                <a:ext cx="415925" cy="708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4000">
                    <a:solidFill>
                      <a:srgbClr val="3333CC"/>
                    </a:solidFill>
                    <a:latin typeface="Comic Sans MS" pitchFamily="66" charset="0"/>
                  </a:rPr>
                  <a:t>1</a:t>
                </a:r>
                <a:endParaRPr lang="en-US">
                  <a:latin typeface="Comic Sans MS" pitchFamily="66" charset="0"/>
                </a:endParaRPr>
              </a:p>
            </p:txBody>
          </p:sp>
        </p:grp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3962400" y="2689225"/>
              <a:ext cx="914400" cy="838200"/>
              <a:chOff x="1143000" y="2971800"/>
              <a:chExt cx="914400" cy="838200"/>
            </a:xfrm>
          </p:grpSpPr>
          <p:sp>
            <p:nvSpPr>
              <p:cNvPr id="33817" name="Oval 11"/>
              <p:cNvSpPr>
                <a:spLocks noChangeArrowheads="1"/>
              </p:cNvSpPr>
              <p:nvPr/>
            </p:nvSpPr>
            <p:spPr bwMode="auto">
              <a:xfrm>
                <a:off x="1143000" y="2971800"/>
                <a:ext cx="914400" cy="838200"/>
              </a:xfrm>
              <a:prstGeom prst="ellips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33818" name="Rectangle 12"/>
              <p:cNvSpPr>
                <a:spLocks noChangeArrowheads="1"/>
              </p:cNvSpPr>
              <p:nvPr/>
            </p:nvSpPr>
            <p:spPr bwMode="auto">
              <a:xfrm>
                <a:off x="1295400" y="3025775"/>
                <a:ext cx="461963" cy="708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4000">
                    <a:solidFill>
                      <a:srgbClr val="3333CC"/>
                    </a:solidFill>
                    <a:latin typeface="Comic Sans MS" pitchFamily="66" charset="0"/>
                  </a:rPr>
                  <a:t>k</a:t>
                </a:r>
                <a:endParaRPr lang="en-US">
                  <a:latin typeface="Comic Sans MS" pitchFamily="66" charset="0"/>
                </a:endParaRPr>
              </a:p>
            </p:txBody>
          </p:sp>
        </p:grpSp>
        <p:grpSp>
          <p:nvGrpSpPr>
            <p:cNvPr id="7" name="Group 13"/>
            <p:cNvGrpSpPr>
              <a:grpSpLocks/>
            </p:cNvGrpSpPr>
            <p:nvPr/>
          </p:nvGrpSpPr>
          <p:grpSpPr bwMode="auto">
            <a:xfrm>
              <a:off x="7772400" y="2689225"/>
              <a:ext cx="914400" cy="838200"/>
              <a:chOff x="1143000" y="2971800"/>
              <a:chExt cx="914400" cy="838200"/>
            </a:xfrm>
          </p:grpSpPr>
          <p:sp>
            <p:nvSpPr>
              <p:cNvPr id="33815" name="Oval 14"/>
              <p:cNvSpPr>
                <a:spLocks noChangeArrowheads="1"/>
              </p:cNvSpPr>
              <p:nvPr/>
            </p:nvSpPr>
            <p:spPr bwMode="auto">
              <a:xfrm>
                <a:off x="1143000" y="2971800"/>
                <a:ext cx="914400" cy="838200"/>
              </a:xfrm>
              <a:prstGeom prst="ellips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33816" name="Rectangle 15"/>
              <p:cNvSpPr>
                <a:spLocks noChangeArrowheads="1"/>
              </p:cNvSpPr>
              <p:nvPr/>
            </p:nvSpPr>
            <p:spPr bwMode="auto">
              <a:xfrm>
                <a:off x="1295400" y="3025775"/>
                <a:ext cx="593725" cy="708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4000">
                    <a:solidFill>
                      <a:srgbClr val="3333CC"/>
                    </a:solidFill>
                    <a:latin typeface="Comic Sans MS" pitchFamily="66" charset="0"/>
                  </a:rPr>
                  <a:t>N</a:t>
                </a:r>
                <a:endParaRPr lang="en-US">
                  <a:latin typeface="Comic Sans MS" pitchFamily="66" charset="0"/>
                </a:endParaRPr>
              </a:p>
            </p:txBody>
          </p:sp>
        </p:grpSp>
        <p:sp>
          <p:nvSpPr>
            <p:cNvPr id="33804" name="Rectangle 16"/>
            <p:cNvSpPr>
              <a:spLocks noChangeArrowheads="1"/>
            </p:cNvSpPr>
            <p:nvPr/>
          </p:nvSpPr>
          <p:spPr bwMode="auto">
            <a:xfrm>
              <a:off x="609600" y="1447800"/>
              <a:ext cx="184710" cy="1077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 sz="100">
                <a:latin typeface="Comic Sans MS" pitchFamily="66" charset="0"/>
              </a:endParaRPr>
            </a:p>
          </p:txBody>
        </p:sp>
        <p:sp>
          <p:nvSpPr>
            <p:cNvPr id="33805" name="Rectangle 19"/>
            <p:cNvSpPr>
              <a:spLocks noChangeArrowheads="1"/>
            </p:cNvSpPr>
            <p:nvPr/>
          </p:nvSpPr>
          <p:spPr bwMode="auto">
            <a:xfrm>
              <a:off x="609600" y="3527425"/>
              <a:ext cx="646113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r>
                <a:rPr lang="en-US" sz="4000">
                  <a:solidFill>
                    <a:srgbClr val="3333CC"/>
                  </a:solidFill>
                  <a:latin typeface="Comic Sans MS" pitchFamily="66" charset="0"/>
                </a:rPr>
                <a:t>p</a:t>
              </a:r>
              <a:r>
                <a:rPr lang="en-US" sz="2400">
                  <a:solidFill>
                    <a:srgbClr val="3333CC"/>
                  </a:solidFill>
                  <a:latin typeface="Comic Sans MS" pitchFamily="66" charset="0"/>
                </a:rPr>
                <a:t>0</a:t>
              </a:r>
              <a:endParaRPr lang="en-US">
                <a:latin typeface="Comic Sans MS" pitchFamily="66" charset="0"/>
              </a:endParaRPr>
            </a:p>
          </p:txBody>
        </p:sp>
        <p:sp>
          <p:nvSpPr>
            <p:cNvPr id="33806" name="Rectangle 20"/>
            <p:cNvSpPr>
              <a:spLocks noChangeArrowheads="1"/>
            </p:cNvSpPr>
            <p:nvPr/>
          </p:nvSpPr>
          <p:spPr bwMode="auto">
            <a:xfrm>
              <a:off x="2070100" y="3527425"/>
              <a:ext cx="596900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r>
                <a:rPr lang="en-US" sz="4000">
                  <a:solidFill>
                    <a:srgbClr val="3333CC"/>
                  </a:solidFill>
                  <a:latin typeface="Comic Sans MS" pitchFamily="66" charset="0"/>
                </a:rPr>
                <a:t>p</a:t>
              </a:r>
              <a:r>
                <a:rPr lang="en-US" sz="2400">
                  <a:solidFill>
                    <a:srgbClr val="3333CC"/>
                  </a:solidFill>
                  <a:latin typeface="Comic Sans MS" pitchFamily="66" charset="0"/>
                </a:rPr>
                <a:t>1</a:t>
              </a:r>
              <a:endParaRPr lang="en-US">
                <a:latin typeface="Comic Sans MS" pitchFamily="66" charset="0"/>
              </a:endParaRPr>
            </a:p>
          </p:txBody>
        </p:sp>
        <p:sp>
          <p:nvSpPr>
            <p:cNvPr id="33807" name="Rectangle 21"/>
            <p:cNvSpPr>
              <a:spLocks noChangeArrowheads="1"/>
            </p:cNvSpPr>
            <p:nvPr/>
          </p:nvSpPr>
          <p:spPr bwMode="auto">
            <a:xfrm>
              <a:off x="4114800" y="3603625"/>
              <a:ext cx="625475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r>
                <a:rPr lang="en-US" sz="4000">
                  <a:solidFill>
                    <a:srgbClr val="3333CC"/>
                  </a:solidFill>
                  <a:latin typeface="Comic Sans MS" pitchFamily="66" charset="0"/>
                </a:rPr>
                <a:t>p</a:t>
              </a:r>
              <a:r>
                <a:rPr lang="en-US" sz="2400">
                  <a:solidFill>
                    <a:srgbClr val="3333CC"/>
                  </a:solidFill>
                  <a:latin typeface="Comic Sans MS" pitchFamily="66" charset="0"/>
                </a:rPr>
                <a:t>k</a:t>
              </a:r>
              <a:endParaRPr lang="en-US">
                <a:latin typeface="Comic Sans MS" pitchFamily="66" charset="0"/>
              </a:endParaRPr>
            </a:p>
          </p:txBody>
        </p:sp>
        <p:sp>
          <p:nvSpPr>
            <p:cNvPr id="33808" name="Oval 23"/>
            <p:cNvSpPr>
              <a:spLocks noChangeArrowheads="1"/>
            </p:cNvSpPr>
            <p:nvPr/>
          </p:nvSpPr>
          <p:spPr bwMode="auto">
            <a:xfrm>
              <a:off x="5638800" y="2667000"/>
              <a:ext cx="957263" cy="838200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1430" tIns="45716" rIns="91430" bIns="45716"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33809" name="Rectangle 24"/>
            <p:cNvSpPr>
              <a:spLocks noChangeArrowheads="1"/>
            </p:cNvSpPr>
            <p:nvPr/>
          </p:nvSpPr>
          <p:spPr bwMode="auto">
            <a:xfrm>
              <a:off x="5661025" y="2720975"/>
              <a:ext cx="938213" cy="706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r>
                <a:rPr lang="en-US" sz="4000">
                  <a:solidFill>
                    <a:srgbClr val="3333CC"/>
                  </a:solidFill>
                  <a:latin typeface="Comic Sans MS" pitchFamily="66" charset="0"/>
                </a:rPr>
                <a:t>k+1</a:t>
              </a:r>
              <a:endParaRPr lang="en-US">
                <a:latin typeface="Comic Sans MS" pitchFamily="66" charset="0"/>
              </a:endParaRPr>
            </a:p>
          </p:txBody>
        </p:sp>
        <p:sp>
          <p:nvSpPr>
            <p:cNvPr id="33810" name="Rectangle 25"/>
            <p:cNvSpPr>
              <a:spLocks noChangeArrowheads="1"/>
            </p:cNvSpPr>
            <p:nvPr/>
          </p:nvSpPr>
          <p:spPr bwMode="auto">
            <a:xfrm>
              <a:off x="5791200" y="3581400"/>
              <a:ext cx="911225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r>
                <a:rPr lang="en-US" sz="4000">
                  <a:solidFill>
                    <a:srgbClr val="3333CC"/>
                  </a:solidFill>
                  <a:latin typeface="Comic Sans MS" pitchFamily="66" charset="0"/>
                </a:rPr>
                <a:t>p</a:t>
              </a:r>
              <a:r>
                <a:rPr lang="en-US" sz="2400">
                  <a:solidFill>
                    <a:srgbClr val="3333CC"/>
                  </a:solidFill>
                  <a:latin typeface="Comic Sans MS" pitchFamily="66" charset="0"/>
                </a:rPr>
                <a:t>k+1</a:t>
              </a:r>
              <a:endParaRPr lang="en-US">
                <a:latin typeface="Comic Sans MS" pitchFamily="66" charset="0"/>
              </a:endParaRPr>
            </a:p>
          </p:txBody>
        </p:sp>
        <p:cxnSp>
          <p:nvCxnSpPr>
            <p:cNvPr id="33811" name="Straight Connector 37"/>
            <p:cNvCxnSpPr>
              <a:cxnSpLocks noChangeShapeType="1"/>
            </p:cNvCxnSpPr>
            <p:nvPr/>
          </p:nvCxnSpPr>
          <p:spPr bwMode="auto">
            <a:xfrm>
              <a:off x="3200400" y="3048000"/>
              <a:ext cx="457200" cy="158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33812" name="Straight Connector 38"/>
            <p:cNvCxnSpPr>
              <a:cxnSpLocks noChangeShapeType="1"/>
            </p:cNvCxnSpPr>
            <p:nvPr/>
          </p:nvCxnSpPr>
          <p:spPr bwMode="auto">
            <a:xfrm>
              <a:off x="6934200" y="3048000"/>
              <a:ext cx="457200" cy="158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sp>
          <p:nvSpPr>
            <p:cNvPr id="33813" name="Rectangle 32"/>
            <p:cNvSpPr>
              <a:spLocks noChangeArrowheads="1"/>
            </p:cNvSpPr>
            <p:nvPr/>
          </p:nvSpPr>
          <p:spPr bwMode="auto">
            <a:xfrm>
              <a:off x="7924800" y="3581400"/>
              <a:ext cx="703263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r>
                <a:rPr lang="en-US" sz="4000">
                  <a:solidFill>
                    <a:srgbClr val="3333CC"/>
                  </a:solidFill>
                  <a:latin typeface="Comic Sans MS" pitchFamily="66" charset="0"/>
                </a:rPr>
                <a:t>p</a:t>
              </a:r>
              <a:r>
                <a:rPr lang="en-US" sz="2400">
                  <a:solidFill>
                    <a:srgbClr val="3333CC"/>
                  </a:solidFill>
                  <a:latin typeface="Comic Sans MS" pitchFamily="66" charset="0"/>
                </a:rPr>
                <a:t>N</a:t>
              </a:r>
              <a:endParaRPr lang="en-US">
                <a:latin typeface="Comic Sans MS" pitchFamily="66" charset="0"/>
              </a:endParaRPr>
            </a:p>
          </p:txBody>
        </p:sp>
        <p:cxnSp>
          <p:nvCxnSpPr>
            <p:cNvPr id="33814" name="Straight Connector 38"/>
            <p:cNvCxnSpPr>
              <a:cxnSpLocks noChangeShapeType="1"/>
            </p:cNvCxnSpPr>
            <p:nvPr/>
          </p:nvCxnSpPr>
          <p:spPr bwMode="auto">
            <a:xfrm>
              <a:off x="8839200" y="3048000"/>
              <a:ext cx="457200" cy="158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</p:grpSp>
      <p:sp>
        <p:nvSpPr>
          <p:cNvPr id="33799" name="Rectangle 40"/>
          <p:cNvSpPr>
            <a:spLocks noChangeArrowheads="1"/>
          </p:cNvSpPr>
          <p:nvPr/>
        </p:nvSpPr>
        <p:spPr bwMode="auto">
          <a:xfrm>
            <a:off x="6477000" y="1828800"/>
            <a:ext cx="2438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3333CC"/>
                </a:solidFill>
                <a:latin typeface="Comic Sans MS" pitchFamily="66" charset="0"/>
              </a:rPr>
              <a:t>system state: # of </a:t>
            </a:r>
            <a:br>
              <a:rPr lang="en-US">
                <a:solidFill>
                  <a:srgbClr val="3333CC"/>
                </a:solidFill>
                <a:latin typeface="Comic Sans MS" pitchFamily="66" charset="0"/>
              </a:rPr>
            </a:br>
            <a:r>
              <a:rPr lang="en-US">
                <a:solidFill>
                  <a:srgbClr val="3333CC"/>
                </a:solidFill>
                <a:latin typeface="Comic Sans MS" pitchFamily="66" charset="0"/>
              </a:rPr>
              <a:t>requests queued at </a:t>
            </a:r>
            <a:br>
              <a:rPr lang="en-US">
                <a:solidFill>
                  <a:srgbClr val="3333CC"/>
                </a:solidFill>
                <a:latin typeface="Comic Sans MS" pitchFamily="66" charset="0"/>
              </a:rPr>
            </a:br>
            <a:r>
              <a:rPr lang="en-US">
                <a:solidFill>
                  <a:srgbClr val="3333CC"/>
                </a:solidFill>
                <a:latin typeface="Comic Sans MS" pitchFamily="66" charset="0"/>
              </a:rPr>
              <a:t>the welcome socket</a:t>
            </a:r>
            <a:br>
              <a:rPr lang="en-US">
                <a:solidFill>
                  <a:srgbClr val="3333CC"/>
                </a:solidFill>
                <a:latin typeface="Comic Sans MS" pitchFamily="66" charset="0"/>
              </a:rPr>
            </a:br>
            <a:r>
              <a:rPr lang="en-US">
                <a:solidFill>
                  <a:srgbClr val="3333CC"/>
                </a:solidFill>
                <a:latin typeface="Comic Sans MS" pitchFamily="66" charset="0"/>
              </a:rPr>
              <a:t>of the server</a:t>
            </a:r>
            <a:endParaRPr lang="en-US" sz="1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Recap</a:t>
            </a:r>
          </a:p>
          <a:p>
            <a:r>
              <a:rPr lang="en-US" smtClean="0"/>
              <a:t>Basic client/server request/reply</a:t>
            </a:r>
          </a:p>
          <a:p>
            <a:pPr lvl="1"/>
            <a:r>
              <a:rPr lang="en-US" smtClean="0"/>
              <a:t>Intro</a:t>
            </a:r>
          </a:p>
          <a:p>
            <a:pPr lvl="1"/>
            <a:r>
              <a:rPr lang="en-US" smtClean="0"/>
              <a:t>Basic socket programming </a:t>
            </a:r>
          </a:p>
          <a:p>
            <a:pPr lvl="1"/>
            <a:r>
              <a:rPr lang="en-US" smtClean="0"/>
              <a:t>Basic modeling</a:t>
            </a:r>
          </a:p>
          <a:p>
            <a:r>
              <a:rPr lang="en-US" smtClean="0"/>
              <a:t>Supporting concurrency</a:t>
            </a:r>
          </a:p>
          <a:p>
            <a:pPr lvl="1"/>
            <a:r>
              <a:rPr lang="en-US" smtClean="0"/>
              <a:t>Multiplexing and demultiplexing</a:t>
            </a:r>
          </a:p>
          <a:p>
            <a:pPr lvl="1"/>
            <a:r>
              <a:rPr lang="en-US" smtClean="0"/>
              <a:t>Multi-threads basic</a:t>
            </a:r>
          </a:p>
          <a:p>
            <a:pPr lvl="1"/>
            <a:r>
              <a:rPr lang="en-US" smtClean="0"/>
              <a:t>Thread concurrency and shared data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3575" y="6402388"/>
            <a:ext cx="2130425" cy="455612"/>
          </a:xfrm>
          <a:noFill/>
        </p:spPr>
        <p:txBody>
          <a:bodyPr/>
          <a:lstStyle/>
          <a:p>
            <a:pPr eaLnBrk="0" hangingPunct="0"/>
            <a:fld id="{62722D2A-21DF-40A4-9BBD-BF52367AD98E}" type="slidenum">
              <a:rPr lang="en-US">
                <a:latin typeface="Times New Roman" pitchFamily="18" charset="0"/>
              </a:rPr>
              <a:pPr eaLnBrk="0" hangingPunct="0"/>
              <a:t>40</a:t>
            </a:fld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Concurrency and Shared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7772400" cy="46482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Concurrency is easy if threads don’t interact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Each thread does its own thing, ignoring other threads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Typically, however, threads need to communicate with each other</a:t>
            </a:r>
          </a:p>
          <a:p>
            <a:pPr>
              <a:defRPr/>
            </a:pPr>
            <a:r>
              <a:rPr lang="en-US" dirty="0" smtClean="0"/>
              <a:t>Communication/coordination can be done by </a:t>
            </a:r>
            <a:r>
              <a:rPr lang="en-US" i="1" dirty="0" smtClean="0"/>
              <a:t>shared data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In Java, different threads may access static and heap simultaneously, causing problem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74AFD6-3179-4C0D-8FD4-CE177AD77802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Example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7772400" cy="5105400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Font typeface="ZapfDingbats" pitchFamily="82" charset="2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public class Example extends Thread {</a:t>
            </a:r>
          </a:p>
          <a:p>
            <a:pPr>
              <a:buFont typeface="ZapfDingbats" pitchFamily="82" charset="2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private static int cnt = 0; // shared state</a:t>
            </a:r>
          </a:p>
          <a:p>
            <a:pPr>
              <a:buFont typeface="ZapfDingbats" pitchFamily="82" charset="2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public void run() {</a:t>
            </a:r>
          </a:p>
          <a:p>
            <a:pPr>
              <a:buFont typeface="ZapfDingbats" pitchFamily="82" charset="2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   int y = cnt;</a:t>
            </a:r>
          </a:p>
          <a:p>
            <a:pPr>
              <a:buFont typeface="ZapfDingbats" pitchFamily="82" charset="2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   cnt = y + 1;</a:t>
            </a:r>
          </a:p>
          <a:p>
            <a:pPr>
              <a:buFont typeface="ZapfDingbats" pitchFamily="82" charset="2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}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endParaRPr lang="en-US" sz="180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ZapfDingbats" pitchFamily="82" charset="2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public static void main(String args[]) {</a:t>
            </a:r>
          </a:p>
          <a:p>
            <a:pPr>
              <a:buFont typeface="ZapfDingbats" pitchFamily="82" charset="2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   Thread t1 = new Example();</a:t>
            </a:r>
          </a:p>
          <a:p>
            <a:pPr>
              <a:buFont typeface="ZapfDingbats" pitchFamily="82" charset="2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   Thread t2 = new Example();</a:t>
            </a:r>
          </a:p>
          <a:p>
            <a:pPr>
              <a:buFont typeface="ZapfDingbats" pitchFamily="82" charset="2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   t1.start();</a:t>
            </a:r>
          </a:p>
          <a:p>
            <a:pPr>
              <a:buFont typeface="ZapfDingbats" pitchFamily="82" charset="2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   t2.start();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Thread.sleep(1000);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System.out.println(“cnt = “ + cnt);</a:t>
            </a:r>
          </a:p>
          <a:p>
            <a:pPr>
              <a:buFont typeface="ZapfDingbats" pitchFamily="82" charset="2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Font typeface="ZapfDingbats" pitchFamily="82" charset="2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F2A18D-A432-4277-86A3-0939C16DD328}" type="slidenum">
              <a:rPr lang="en-US"/>
              <a:pPr/>
              <a:t>42</a:t>
            </a:fld>
            <a:endParaRPr lang="en-US"/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533400" y="6477000"/>
            <a:ext cx="7391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What is potential result?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Example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305800" cy="4648200"/>
          </a:xfrm>
        </p:spPr>
        <p:txBody>
          <a:bodyPr/>
          <a:lstStyle/>
          <a:p>
            <a:pPr>
              <a:buFont typeface="ZapfDingbats" pitchFamily="82" charset="2"/>
              <a:buNone/>
            </a:pPr>
            <a:r>
              <a:rPr lang="en-US" smtClean="0"/>
              <a:t>What if we add a println:</a:t>
            </a:r>
            <a:br>
              <a:rPr lang="en-US" smtClean="0"/>
            </a:br>
            <a:r>
              <a:rPr lang="en-US" smtClean="0">
                <a:latin typeface="Courier New" pitchFamily="49" charset="0"/>
                <a:cs typeface="Courier New" pitchFamily="49" charset="0"/>
              </a:rPr>
              <a:t> int y = cnt;</a:t>
            </a:r>
            <a:br>
              <a:rPr lang="en-US" smtClean="0">
                <a:latin typeface="Courier New" pitchFamily="49" charset="0"/>
                <a:cs typeface="Courier New" pitchFamily="49" charset="0"/>
              </a:rPr>
            </a:br>
            <a:r>
              <a:rPr lang="en-US" smtClean="0">
                <a:latin typeface="Courier New" pitchFamily="49" charset="0"/>
                <a:cs typeface="Courier New" pitchFamily="49" charset="0"/>
              </a:rPr>
              <a:t> System.out.println(“Calculating…”);</a:t>
            </a:r>
          </a:p>
          <a:p>
            <a:pPr>
              <a:buFont typeface="ZapfDingbats" pitchFamily="82" charset="2"/>
              <a:buNone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   cnt = y + 1;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A63328-7D7D-45CB-AFA0-2203AC6BFBD4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Happened?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A thread was preempted in the middle of an operation</a:t>
            </a:r>
          </a:p>
          <a:p>
            <a:r>
              <a:rPr lang="en-US" smtClean="0"/>
              <a:t>Reading and writing cnt was supposed to be </a:t>
            </a:r>
            <a:r>
              <a:rPr lang="en-US" i="1" smtClean="0"/>
              <a:t>atomic to </a:t>
            </a:r>
            <a:r>
              <a:rPr lang="en-US" smtClean="0"/>
              <a:t>happen with no interference from other threads</a:t>
            </a:r>
          </a:p>
          <a:p>
            <a:r>
              <a:rPr lang="en-US" smtClean="0"/>
              <a:t>But the scheduler interleaves threads and caused a </a:t>
            </a:r>
            <a:r>
              <a:rPr lang="en-US" smtClean="0">
                <a:solidFill>
                  <a:srgbClr val="FF0000"/>
                </a:solidFill>
              </a:rPr>
              <a:t>race condition</a:t>
            </a:r>
          </a:p>
          <a:p>
            <a:endParaRPr lang="en-US" smtClean="0"/>
          </a:p>
          <a:p>
            <a:r>
              <a:rPr lang="en-US" smtClean="0"/>
              <a:t>Such bugs can be extremely hard to reproduce, and so hard to debug</a:t>
            </a:r>
          </a:p>
          <a:p>
            <a:pPr lvl="1"/>
            <a:r>
              <a:rPr lang="en-US" smtClean="0"/>
              <a:t>We will cover some later in the course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3ED130-1FDD-4F5E-AEB8-1136CC4EA1D3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If instead of</a:t>
            </a:r>
          </a:p>
          <a:p>
            <a:pPr lvl="1">
              <a:buFont typeface="ZapfDingbats" pitchFamily="82" charset="2"/>
              <a:buNone/>
              <a:defRPr/>
            </a:pPr>
            <a:r>
              <a:rPr lang="en-US" b="1" dirty="0" err="1" smtClean="0">
                <a:ea typeface="+mn-ea"/>
                <a:cs typeface="+mn-cs"/>
              </a:rPr>
              <a:t>int</a:t>
            </a:r>
            <a:r>
              <a:rPr lang="en-US" b="1" dirty="0" smtClean="0">
                <a:ea typeface="+mn-ea"/>
                <a:cs typeface="+mn-cs"/>
              </a:rPr>
              <a:t> y = </a:t>
            </a:r>
            <a:r>
              <a:rPr lang="en-US" b="1" dirty="0" err="1" smtClean="0">
                <a:ea typeface="+mn-ea"/>
                <a:cs typeface="+mn-cs"/>
              </a:rPr>
              <a:t>cnt</a:t>
            </a:r>
            <a:r>
              <a:rPr lang="en-US" b="1" dirty="0" smtClean="0">
                <a:ea typeface="+mn-ea"/>
                <a:cs typeface="+mn-cs"/>
              </a:rPr>
              <a:t>;</a:t>
            </a:r>
          </a:p>
          <a:p>
            <a:pPr lvl="1">
              <a:buFont typeface="ZapfDingbats" pitchFamily="82" charset="2"/>
              <a:buNone/>
              <a:defRPr/>
            </a:pPr>
            <a:r>
              <a:rPr lang="en-US" b="1" dirty="0" err="1" smtClean="0">
                <a:ea typeface="+mn-ea"/>
                <a:cs typeface="+mn-cs"/>
              </a:rPr>
              <a:t>cnt</a:t>
            </a:r>
            <a:r>
              <a:rPr lang="en-US" b="1" dirty="0" smtClean="0">
                <a:ea typeface="+mn-ea"/>
                <a:cs typeface="+mn-cs"/>
              </a:rPr>
              <a:t> = y+1;</a:t>
            </a:r>
          </a:p>
          <a:p>
            <a:pPr>
              <a:defRPr/>
            </a:pPr>
            <a:r>
              <a:rPr lang="en-US" dirty="0" smtClean="0"/>
              <a:t>We had written</a:t>
            </a:r>
          </a:p>
          <a:p>
            <a:pPr lvl="1">
              <a:buFont typeface="ZapfDingbats" pitchFamily="82" charset="2"/>
              <a:buNone/>
              <a:defRPr/>
            </a:pPr>
            <a:r>
              <a:rPr lang="en-US" b="1" dirty="0" err="1" smtClean="0">
                <a:ea typeface="+mn-ea"/>
                <a:cs typeface="+mn-cs"/>
              </a:rPr>
              <a:t>cnt</a:t>
            </a:r>
            <a:r>
              <a:rPr lang="en-US" b="1" dirty="0" smtClean="0">
                <a:ea typeface="+mn-ea"/>
                <a:cs typeface="+mn-cs"/>
              </a:rPr>
              <a:t>++;</a:t>
            </a:r>
          </a:p>
          <a:p>
            <a:pPr>
              <a:defRPr/>
            </a:pPr>
            <a:r>
              <a:rPr lang="en-US" dirty="0" smtClean="0"/>
              <a:t>Would this avoid race condition?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Answer: NO!</a:t>
            </a: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Don’t depend on your intuition about atomicity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3984A2-D6D0-455A-B3D2-866A9E861DB9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Synchronization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Refers to mechanisms allowing a programmer to control the execution order of some operations across different threads in a concurrent program.</a:t>
            </a:r>
          </a:p>
          <a:p>
            <a:endParaRPr lang="en-US" smtClean="0"/>
          </a:p>
          <a:p>
            <a:r>
              <a:rPr lang="en-US" smtClean="0"/>
              <a:t>We use Java as an example to see synchronization mechanisms</a:t>
            </a:r>
          </a:p>
          <a:p>
            <a:endParaRPr lang="en-US" smtClean="0"/>
          </a:p>
          <a:p>
            <a:r>
              <a:rPr lang="en-US" smtClean="0"/>
              <a:t>We'll look at locks first.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E50951-86B0-46FB-AC38-D48B2498C28E}" type="slidenum">
              <a:rPr lang="en-US"/>
              <a:pPr/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Java Lock (1.5)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733800"/>
            <a:ext cx="7772400" cy="2895600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Only one thread can hold the lock at once</a:t>
            </a:r>
          </a:p>
          <a:p>
            <a:pPr>
              <a:defRPr/>
            </a:pPr>
            <a:r>
              <a:rPr lang="en-US" sz="2000" dirty="0" smtClean="0"/>
              <a:t>Other threads that try to acquire it </a:t>
            </a:r>
            <a:r>
              <a:rPr lang="en-US" sz="2000" i="1" dirty="0" smtClean="0"/>
              <a:t>block (or become </a:t>
            </a:r>
            <a:r>
              <a:rPr lang="en-US" sz="2000" dirty="0" smtClean="0"/>
              <a:t>suspended) until the lock becomes available</a:t>
            </a:r>
          </a:p>
          <a:p>
            <a:pPr>
              <a:defRPr/>
            </a:pPr>
            <a:r>
              <a:rPr lang="en-US" sz="2000" i="1" dirty="0" smtClean="0"/>
              <a:t>Reentrant lock can be reacquired by same thread</a:t>
            </a:r>
          </a:p>
          <a:p>
            <a:pPr lvl="1">
              <a:defRPr/>
            </a:pPr>
            <a:r>
              <a:rPr lang="en-US" sz="1800" dirty="0" smtClean="0">
                <a:ea typeface="+mn-ea"/>
                <a:cs typeface="+mn-cs"/>
              </a:rPr>
              <a:t>As many times as desired</a:t>
            </a:r>
          </a:p>
          <a:p>
            <a:pPr lvl="1">
              <a:defRPr/>
            </a:pPr>
            <a:r>
              <a:rPr lang="en-US" sz="1800" dirty="0" smtClean="0">
                <a:ea typeface="+mn-ea"/>
                <a:cs typeface="+mn-cs"/>
              </a:rPr>
              <a:t>No other thread may acquire a lock until has been released same number of times it has been acquired</a:t>
            </a:r>
          </a:p>
          <a:p>
            <a:pPr lvl="1">
              <a:defRPr/>
            </a:pPr>
            <a:r>
              <a:rPr lang="en-US" sz="1800" dirty="0" smtClean="0">
                <a:ea typeface="+mn-ea"/>
                <a:cs typeface="+mn-cs"/>
              </a:rPr>
              <a:t>Do not worry about the reentrant perspective for now, consider it a lock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2B4332-27B0-4E39-BA6F-023E31BD2BB6}" type="slidenum">
              <a:rPr lang="en-US"/>
              <a:pPr/>
              <a:t>47</a:t>
            </a:fld>
            <a:endParaRPr lang="en-US"/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1828800" y="1674813"/>
            <a:ext cx="6096000" cy="1754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interface Lock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void lock();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void unlock();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... /* Some more stuff, also */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}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class ReentrantLock implements Lock { ...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Java Lock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Fixing the Example.java problem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D6F01-15C1-4744-8A85-4BDC08C46B72}" type="slidenum">
              <a:rPr lang="en-US"/>
              <a:pPr/>
              <a:t>48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90600" y="2667000"/>
            <a:ext cx="6781800" cy="3694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import java.util.concurrent.locks.*;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public class Example extends Thread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private static int cnt = 0;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static Lock lock = new ReentrantLock();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endParaRPr lang="en-US">
              <a:latin typeface="Courier New" pitchFamily="49" charset="0"/>
              <a:cs typeface="Courier New" pitchFamily="49" charset="0"/>
            </a:endParaRP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public void run()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lock.lock();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  int y = cnt;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  cnt = y + 1;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lock.unlock();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…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Java Lock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It is recommended to use the following pattern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BDD7BC-2FE9-4B56-8EA0-3528F3DDE1B3}" type="slidenum">
              <a:rPr lang="en-US"/>
              <a:pPr/>
              <a:t>49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14400" y="2743200"/>
            <a:ext cx="6781800" cy="203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   …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lock.lock();</a:t>
            </a:r>
          </a:p>
          <a:p>
            <a:r>
              <a:rPr lang="en-US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try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// processing body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 finally {</a:t>
            </a:r>
          </a:p>
          <a:p>
            <a:r>
              <a:rPr lang="en-US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lock.unlock();</a:t>
            </a:r>
            <a:r>
              <a:rPr lang="en-US">
                <a:latin typeface="Courier New" pitchFamily="49" charset="0"/>
                <a:cs typeface="Courier New" pitchFamily="49" charset="0"/>
              </a:rPr>
              <a:t/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Events of Basic C/S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7772400" cy="4648200"/>
          </a:xfrm>
        </p:spPr>
        <p:txBody>
          <a:bodyPr/>
          <a:lstStyle/>
          <a:p>
            <a:r>
              <a:rPr lang="en-US" sz="2400" smtClean="0">
                <a:sym typeface="Symbol" pitchFamily="18" charset="2"/>
              </a:rPr>
              <a:t>We are not interested in extremely precise modeling, but want intuition</a:t>
            </a:r>
          </a:p>
          <a:p>
            <a:r>
              <a:rPr lang="en-US" sz="2400" smtClean="0">
                <a:sym typeface="Symbol" pitchFamily="18" charset="2"/>
              </a:rPr>
              <a:t>System state changes upon events. Let’s focus on </a:t>
            </a:r>
            <a:r>
              <a:rPr lang="en-US" sz="2400" smtClean="0">
                <a:solidFill>
                  <a:srgbClr val="FF0000"/>
                </a:solidFill>
                <a:sym typeface="Symbol" pitchFamily="18" charset="2"/>
              </a:rPr>
              <a:t>equilibrium</a:t>
            </a:r>
          </a:p>
          <a:p>
            <a:endParaRPr lang="en-US" sz="2000" smtClean="0">
              <a:sym typeface="Symbol" pitchFamily="18" charset="2"/>
            </a:endParaRPr>
          </a:p>
          <a:p>
            <a:r>
              <a:rPr lang="en-US" sz="2400" smtClean="0">
                <a:sym typeface="Symbol" pitchFamily="18" charset="2"/>
              </a:rPr>
              <a:t>Consider a simple arrival pattern</a:t>
            </a:r>
          </a:p>
          <a:p>
            <a:pPr lvl="1"/>
            <a:r>
              <a:rPr lang="en-US" sz="2000" smtClean="0"/>
              <a:t>client requests arrive at a rate of </a:t>
            </a:r>
            <a:r>
              <a:rPr lang="en-US" sz="2000" smtClean="0">
                <a:sym typeface="Symbol" pitchFamily="18" charset="2"/>
              </a:rPr>
              <a:t> (</a:t>
            </a:r>
            <a:r>
              <a:rPr lang="en-US" sz="2000" smtClean="0"/>
              <a:t>lambda/second)</a:t>
            </a:r>
          </a:p>
          <a:p>
            <a:pPr lvl="1"/>
            <a:r>
              <a:rPr lang="en-US" sz="2000" smtClean="0"/>
              <a:t>each request takes 1/mu seconds</a:t>
            </a:r>
            <a:endParaRPr lang="en-US" sz="2000" smtClean="0">
              <a:sym typeface="Symbol" pitchFamily="18" charset="2"/>
            </a:endParaRPr>
          </a:p>
          <a:p>
            <a:r>
              <a:rPr lang="en-US" sz="2400" smtClean="0">
                <a:sym typeface="Symbol" pitchFamily="18" charset="2"/>
              </a:rPr>
              <a:t>Assume memory less</a:t>
            </a:r>
          </a:p>
          <a:p>
            <a:pPr lvl="1"/>
            <a:r>
              <a:rPr lang="en-US" sz="2000" smtClean="0">
                <a:sym typeface="Symbol" pitchFamily="18" charset="2"/>
              </a:rPr>
              <a:t>During a small interval t, the number of new arrival is: t</a:t>
            </a:r>
          </a:p>
          <a:p>
            <a:pPr lvl="1"/>
            <a:r>
              <a:rPr lang="en-US" sz="2000" smtClean="0">
                <a:sym typeface="Symbol" pitchFamily="18" charset="2"/>
              </a:rPr>
              <a:t>During a small interval t, the probability of a current request finishes is: t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023B24-219E-4188-9B7A-61970E0E05BD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Java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Synchronized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/>
              <a:t>This pattern is really common</a:t>
            </a:r>
          </a:p>
          <a:p>
            <a:pPr lvl="1">
              <a:defRPr/>
            </a:pPr>
            <a:r>
              <a:rPr lang="en-US" sz="2000" dirty="0" smtClean="0">
                <a:ea typeface="+mn-ea"/>
                <a:cs typeface="+mn-cs"/>
              </a:rPr>
              <a:t>Acquire lock, do something, release lock after we are done, </a:t>
            </a:r>
            <a:r>
              <a:rPr lang="en-US" sz="2000" dirty="0" smtClean="0">
                <a:solidFill>
                  <a:srgbClr val="FF0000"/>
                </a:solidFill>
                <a:ea typeface="+mn-ea"/>
                <a:cs typeface="+mn-cs"/>
              </a:rPr>
              <a:t>under any circumstances,  even if exception was raised etc.</a:t>
            </a:r>
          </a:p>
          <a:p>
            <a:pPr>
              <a:defRPr/>
            </a:pPr>
            <a:r>
              <a:rPr lang="en-US" sz="2400" dirty="0" smtClean="0"/>
              <a:t>Java has a language construct for this</a:t>
            </a:r>
          </a:p>
          <a:p>
            <a:pPr lvl="1">
              <a:defRPr/>
            </a:pPr>
            <a:r>
              <a:rPr lang="en-US" sz="2000" dirty="0" smtClean="0">
                <a:latin typeface="Courier New" pitchFamily="49" charset="0"/>
                <a:ea typeface="+mn-ea"/>
                <a:cs typeface="Courier New" pitchFamily="49" charset="0"/>
              </a:rPr>
              <a:t>synchronized (</a:t>
            </a:r>
            <a:r>
              <a:rPr lang="en-US" sz="2000" dirty="0" err="1" smtClean="0">
                <a:latin typeface="Courier New" pitchFamily="49" charset="0"/>
                <a:ea typeface="+mn-ea"/>
                <a:cs typeface="Courier New" pitchFamily="49" charset="0"/>
              </a:rPr>
              <a:t>obj</a:t>
            </a:r>
            <a:r>
              <a:rPr lang="en-US" sz="2000" dirty="0" smtClean="0">
                <a:latin typeface="Courier New" pitchFamily="49" charset="0"/>
                <a:ea typeface="+mn-ea"/>
                <a:cs typeface="Courier New" pitchFamily="49" charset="0"/>
              </a:rPr>
              <a:t>) { </a:t>
            </a:r>
            <a:r>
              <a:rPr lang="en-US" sz="2000" i="1" dirty="0" smtClean="0">
                <a:latin typeface="Courier New" pitchFamily="49" charset="0"/>
                <a:ea typeface="+mn-ea"/>
                <a:cs typeface="Courier New" pitchFamily="49" charset="0"/>
              </a:rPr>
              <a:t>body }</a:t>
            </a:r>
          </a:p>
          <a:p>
            <a:pPr>
              <a:defRPr/>
            </a:pPr>
            <a:r>
              <a:rPr lang="en-US" sz="2400" dirty="0" smtClean="0"/>
              <a:t>Every Java object has an implicit associated lock</a:t>
            </a:r>
          </a:p>
          <a:p>
            <a:pPr lvl="1">
              <a:defRPr/>
            </a:pPr>
            <a:r>
              <a:rPr lang="en-US" sz="2000" dirty="0" smtClean="0">
                <a:ea typeface="+mn-ea"/>
                <a:cs typeface="+mn-cs"/>
              </a:rPr>
              <a:t>Obtains the lock associated with </a:t>
            </a:r>
            <a:r>
              <a:rPr lang="en-US" sz="2000" b="1" dirty="0" err="1" smtClean="0">
                <a:ea typeface="+mn-ea"/>
                <a:cs typeface="+mn-cs"/>
              </a:rPr>
              <a:t>obj</a:t>
            </a:r>
            <a:endParaRPr lang="en-US" sz="2000" b="1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sz="2000" dirty="0" smtClean="0">
                <a:ea typeface="+mn-ea"/>
                <a:cs typeface="+mn-cs"/>
              </a:rPr>
              <a:t>Executes </a:t>
            </a:r>
            <a:r>
              <a:rPr lang="en-US" sz="2000" b="1" i="1" dirty="0" smtClean="0">
                <a:ea typeface="+mn-ea"/>
                <a:cs typeface="+mn-cs"/>
              </a:rPr>
              <a:t>body</a:t>
            </a:r>
          </a:p>
          <a:p>
            <a:pPr lvl="1">
              <a:defRPr/>
            </a:pPr>
            <a:r>
              <a:rPr lang="en-US" sz="2000" dirty="0" smtClean="0">
                <a:ea typeface="+mn-ea"/>
                <a:cs typeface="+mn-cs"/>
              </a:rPr>
              <a:t>Release lock when scope is exited</a:t>
            </a:r>
          </a:p>
          <a:p>
            <a:pPr lvl="1">
              <a:defRPr/>
            </a:pPr>
            <a:r>
              <a:rPr lang="en-US" sz="2000" dirty="0" smtClean="0">
                <a:ea typeface="+mn-ea"/>
                <a:cs typeface="+mn-cs"/>
              </a:rPr>
              <a:t>Even in cases of exception or method return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9F7C34-DAAF-4CB0-AF41-DF4A487D5752}" type="slidenum">
              <a:rPr lang="en-US"/>
              <a:pPr/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Java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synchronized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533400" y="4495800"/>
            <a:ext cx="7772400" cy="1752600"/>
          </a:xfrm>
        </p:spPr>
        <p:txBody>
          <a:bodyPr/>
          <a:lstStyle/>
          <a:p>
            <a:r>
              <a:rPr lang="en-US" smtClean="0"/>
              <a:t>Lock associated with o acquired before body executed</a:t>
            </a:r>
          </a:p>
          <a:p>
            <a:r>
              <a:rPr lang="en-US" smtClean="0"/>
              <a:t>Released even if exception thrown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B5FF86-CCC1-4FAC-B75B-DDA0100991F8}" type="slidenum">
              <a:rPr lang="en-US"/>
              <a:pPr/>
              <a:t>51</a:t>
            </a:fld>
            <a:endParaRPr lang="en-US"/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1447800" y="1828800"/>
            <a:ext cx="6324600" cy="2586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static Object o = new Object();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void f() throws Exception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synchronized (o)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FileInputStream f =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  new FileInputStream("file.txt");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// Do something with f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f.close();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} // end of sync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} // end of 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352800"/>
            <a:ext cx="7772400" cy="3048000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An object and its associated lock are different !</a:t>
            </a:r>
          </a:p>
          <a:p>
            <a:pPr>
              <a:defRPr/>
            </a:pPr>
            <a:r>
              <a:rPr lang="en-US" sz="2400" dirty="0" smtClean="0"/>
              <a:t>Holding the lock on an object does not affect what you can do with that object in any way</a:t>
            </a:r>
          </a:p>
          <a:p>
            <a:pPr>
              <a:defRPr/>
            </a:pPr>
            <a:r>
              <a:rPr lang="en-US" sz="2400" dirty="0" smtClean="0"/>
              <a:t>Examples:</a:t>
            </a:r>
          </a:p>
          <a:p>
            <a:pPr lvl="1">
              <a:defRPr/>
            </a:pPr>
            <a:r>
              <a:rPr lang="en-US" sz="1600" dirty="0" smtClean="0">
                <a:latin typeface="Courier New" pitchFamily="49" charset="0"/>
                <a:ea typeface="+mn-ea"/>
                <a:cs typeface="Courier New" pitchFamily="49" charset="0"/>
              </a:rPr>
              <a:t>synchronized(o) { ... } // acquires lock named o</a:t>
            </a:r>
          </a:p>
          <a:p>
            <a:pPr lvl="1">
              <a:defRPr/>
            </a:pPr>
            <a:r>
              <a:rPr lang="en-US" sz="1600" dirty="0" err="1" smtClean="0">
                <a:latin typeface="Courier New" pitchFamily="49" charset="0"/>
                <a:ea typeface="+mn-ea"/>
                <a:cs typeface="Courier New" pitchFamily="49" charset="0"/>
              </a:rPr>
              <a:t>o.f</a:t>
            </a:r>
            <a:r>
              <a:rPr lang="en-US" sz="1600" dirty="0" smtClean="0">
                <a:latin typeface="Courier New" pitchFamily="49" charset="0"/>
                <a:ea typeface="+mn-ea"/>
                <a:cs typeface="Courier New" pitchFamily="49" charset="0"/>
              </a:rPr>
              <a:t> (); // someone else can call </a:t>
            </a:r>
            <a:r>
              <a:rPr lang="en-US" sz="1600" dirty="0" err="1" smtClean="0">
                <a:latin typeface="Courier New" pitchFamily="49" charset="0"/>
                <a:ea typeface="+mn-ea"/>
                <a:cs typeface="Courier New" pitchFamily="49" charset="0"/>
              </a:rPr>
              <a:t>o’s</a:t>
            </a:r>
            <a:r>
              <a:rPr lang="en-US" sz="1600" dirty="0" smtClean="0">
                <a:latin typeface="Courier New" pitchFamily="49" charset="0"/>
                <a:ea typeface="+mn-ea"/>
                <a:cs typeface="Courier New" pitchFamily="49" charset="0"/>
              </a:rPr>
              <a:t> methods</a:t>
            </a:r>
          </a:p>
          <a:p>
            <a:pPr lvl="1">
              <a:defRPr/>
            </a:pPr>
            <a:r>
              <a:rPr lang="en-US" sz="1600" dirty="0" err="1" smtClean="0">
                <a:latin typeface="Courier New" pitchFamily="49" charset="0"/>
                <a:ea typeface="+mn-ea"/>
                <a:cs typeface="Courier New" pitchFamily="49" charset="0"/>
              </a:rPr>
              <a:t>o.x</a:t>
            </a:r>
            <a:r>
              <a:rPr lang="en-US" sz="1600" dirty="0" smtClean="0">
                <a:latin typeface="Courier New" pitchFamily="49" charset="0"/>
                <a:ea typeface="+mn-ea"/>
                <a:cs typeface="Courier New" pitchFamily="49" charset="0"/>
              </a:rPr>
              <a:t> = 3; // someone else can read and write </a:t>
            </a:r>
            <a:r>
              <a:rPr lang="en-US" sz="1600" dirty="0" err="1" smtClean="0">
                <a:latin typeface="Courier New" pitchFamily="49" charset="0"/>
                <a:ea typeface="+mn-ea"/>
                <a:cs typeface="Courier New" pitchFamily="49" charset="0"/>
              </a:rPr>
              <a:t>o’s</a:t>
            </a:r>
            <a:r>
              <a:rPr lang="en-US" sz="1600" dirty="0" smtClean="0">
                <a:latin typeface="Courier New" pitchFamily="49" charset="0"/>
                <a:ea typeface="+mn-ea"/>
                <a:cs typeface="Courier New" pitchFamily="49" charset="0"/>
              </a:rPr>
              <a:t> fields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629151-8559-41BE-88CA-391F8129F20E}" type="slidenum">
              <a:rPr lang="en-US"/>
              <a:pPr/>
              <a:t>52</a:t>
            </a:fld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1219200" y="1828800"/>
            <a:ext cx="2286000" cy="1066800"/>
          </a:xfrm>
          <a:prstGeom prst="ellipse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defTabSz="914400" eaLnBrk="0" hangingPunct="0">
              <a:defRPr/>
            </a:pPr>
            <a:r>
              <a:rPr lang="en-US" sz="2400" dirty="0">
                <a:latin typeface="Times New Roman" pitchFamily="18" charset="0"/>
              </a:rPr>
              <a:t>object o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4495800" y="1905000"/>
            <a:ext cx="2286000" cy="1066800"/>
          </a:xfrm>
          <a:prstGeom prst="ellipse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defTabSz="914400" eaLnBrk="0" hangingPunct="0">
              <a:defRPr/>
            </a:pPr>
            <a:r>
              <a:rPr lang="en-US" sz="2400" dirty="0" err="1">
                <a:latin typeface="Times New Roman" pitchFamily="18" charset="0"/>
              </a:rPr>
              <a:t>o’s</a:t>
            </a:r>
            <a:r>
              <a:rPr lang="en-US" sz="2400" dirty="0">
                <a:latin typeface="Times New Roman" pitchFamily="18" charset="0"/>
              </a:rPr>
              <a:t> lock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Synchronization on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this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343400"/>
            <a:ext cx="7772400" cy="1676400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dirty="0" smtClean="0"/>
              <a:t>A program can often use this as the object to lock</a:t>
            </a:r>
          </a:p>
          <a:p>
            <a:pPr>
              <a:defRPr/>
            </a:pPr>
            <a:r>
              <a:rPr lang="en-US" dirty="0" smtClean="0"/>
              <a:t>Does the program above have a data race?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No, both threads acquire locks on the same object before they access shared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AA6B3A-B1F5-4C82-BED8-71E5BE3DB902}" type="slidenum">
              <a:rPr lang="en-US"/>
              <a:pPr/>
              <a:t>53</a:t>
            </a:fld>
            <a:endParaRPr lang="en-US"/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609600" y="1676400"/>
            <a:ext cx="4191000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class C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int cnt;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void inc()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synchronized (this)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   cnt++;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} // end of sync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} // end of inc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5302" name="Rectangle 5"/>
          <p:cNvSpPr>
            <a:spLocks noChangeArrowheads="1"/>
          </p:cNvSpPr>
          <p:nvPr/>
        </p:nvSpPr>
        <p:spPr bwMode="auto">
          <a:xfrm>
            <a:off x="5791200" y="1828800"/>
            <a:ext cx="211455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C c = new C();</a:t>
            </a:r>
          </a:p>
        </p:txBody>
      </p:sp>
      <p:sp>
        <p:nvSpPr>
          <p:cNvPr id="55303" name="Rectangle 6"/>
          <p:cNvSpPr>
            <a:spLocks noChangeArrowheads="1"/>
          </p:cNvSpPr>
          <p:nvPr/>
        </p:nvSpPr>
        <p:spPr bwMode="auto">
          <a:xfrm>
            <a:off x="5791200" y="2590800"/>
            <a:ext cx="20574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Thread 1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c.inc();</a:t>
            </a:r>
          </a:p>
        </p:txBody>
      </p:sp>
      <p:sp>
        <p:nvSpPr>
          <p:cNvPr id="55304" name="Rectangle 7"/>
          <p:cNvSpPr>
            <a:spLocks noChangeArrowheads="1"/>
          </p:cNvSpPr>
          <p:nvPr/>
        </p:nvSpPr>
        <p:spPr bwMode="auto">
          <a:xfrm>
            <a:off x="5791200" y="3657600"/>
            <a:ext cx="20574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Thread 2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c.inc();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Synchronization on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this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791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Does the program above have a data race?</a:t>
            </a:r>
          </a:p>
          <a:p>
            <a:pPr lvl="1">
              <a:defRPr/>
            </a:pPr>
            <a:r>
              <a:rPr lang="en-US" sz="1800" dirty="0" smtClean="0">
                <a:ea typeface="+mn-ea"/>
                <a:cs typeface="+mn-cs"/>
              </a:rPr>
              <a:t>No, both threads acquire locks on the same object before they access shared data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EC911B-152A-4583-BF6D-896490F0B04E}" type="slidenum">
              <a:rPr lang="en-US"/>
              <a:pPr/>
              <a:t>54</a:t>
            </a:fld>
            <a:endParaRPr lang="en-US"/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609600" y="1524000"/>
            <a:ext cx="4191000" cy="3970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class C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int cnt;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void inc()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synchronized (this)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   cnt++;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} // end of sync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} // end of inc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/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   void dec()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synchronized (this)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   cnt--;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} // end of sync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} // end of dec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6326" name="Rectangle 5"/>
          <p:cNvSpPr>
            <a:spLocks noChangeArrowheads="1"/>
          </p:cNvSpPr>
          <p:nvPr/>
        </p:nvSpPr>
        <p:spPr bwMode="auto">
          <a:xfrm>
            <a:off x="5791200" y="1828800"/>
            <a:ext cx="211455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C c = new C();</a:t>
            </a:r>
          </a:p>
        </p:txBody>
      </p:sp>
      <p:sp>
        <p:nvSpPr>
          <p:cNvPr id="56327" name="Rectangle 6"/>
          <p:cNvSpPr>
            <a:spLocks noChangeArrowheads="1"/>
          </p:cNvSpPr>
          <p:nvPr/>
        </p:nvSpPr>
        <p:spPr bwMode="auto">
          <a:xfrm>
            <a:off x="5791200" y="2590800"/>
            <a:ext cx="20574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Thread 1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c.inc();</a:t>
            </a:r>
          </a:p>
        </p:txBody>
      </p:sp>
      <p:sp>
        <p:nvSpPr>
          <p:cNvPr id="56328" name="Rectangle 7"/>
          <p:cNvSpPr>
            <a:spLocks noChangeArrowheads="1"/>
          </p:cNvSpPr>
          <p:nvPr/>
        </p:nvSpPr>
        <p:spPr bwMode="auto">
          <a:xfrm>
            <a:off x="5791200" y="3657600"/>
            <a:ext cx="20574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Thread 2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c.dec();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Synchronization on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this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>
          <a:xfrm>
            <a:off x="533400" y="4572000"/>
            <a:ext cx="7772400" cy="1676400"/>
          </a:xfrm>
        </p:spPr>
        <p:txBody>
          <a:bodyPr/>
          <a:lstStyle/>
          <a:p>
            <a:r>
              <a:rPr lang="en-US" smtClean="0"/>
              <a:t>Does this program have a data race?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FE233-3999-43EB-B8E1-5E3FC774F82C}" type="slidenum">
              <a:rPr lang="en-US"/>
              <a:pPr/>
              <a:t>55</a:t>
            </a:fld>
            <a:endParaRPr lang="en-US"/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609600" y="1676400"/>
            <a:ext cx="4191000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class C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int cnt;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void inc()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synchronized (this)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   cnt++;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} // end of sync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} // end of inc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7350" name="Rectangle 5"/>
          <p:cNvSpPr>
            <a:spLocks noChangeArrowheads="1"/>
          </p:cNvSpPr>
          <p:nvPr/>
        </p:nvSpPr>
        <p:spPr bwMode="auto">
          <a:xfrm>
            <a:off x="5791200" y="1828800"/>
            <a:ext cx="2252663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C c1 = new C();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C c2 = new C();</a:t>
            </a:r>
          </a:p>
        </p:txBody>
      </p:sp>
      <p:sp>
        <p:nvSpPr>
          <p:cNvPr id="57351" name="Rectangle 6"/>
          <p:cNvSpPr>
            <a:spLocks noChangeArrowheads="1"/>
          </p:cNvSpPr>
          <p:nvPr/>
        </p:nvSpPr>
        <p:spPr bwMode="auto">
          <a:xfrm>
            <a:off x="5791200" y="2590800"/>
            <a:ext cx="20574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Thread 1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c1.inc();</a:t>
            </a:r>
          </a:p>
        </p:txBody>
      </p:sp>
      <p:sp>
        <p:nvSpPr>
          <p:cNvPr id="57352" name="Rectangle 7"/>
          <p:cNvSpPr>
            <a:spLocks noChangeArrowheads="1"/>
          </p:cNvSpPr>
          <p:nvPr/>
        </p:nvSpPr>
        <p:spPr bwMode="auto">
          <a:xfrm>
            <a:off x="5791200" y="3657600"/>
            <a:ext cx="20574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Thread 2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c2.inc();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Synchronized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772400" cy="1066800"/>
          </a:xfrm>
        </p:spPr>
        <p:txBody>
          <a:bodyPr>
            <a:normAutofit fontScale="85000" lnSpcReduction="20000"/>
          </a:bodyPr>
          <a:lstStyle/>
          <a:p>
            <a:r>
              <a:rPr lang="en-US" smtClean="0"/>
              <a:t>Marking method as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synchronized</a:t>
            </a:r>
            <a:r>
              <a:rPr lang="en-US" smtClean="0"/>
              <a:t> is the same as synchronizing on this in body of the method</a:t>
            </a:r>
          </a:p>
          <a:p>
            <a:pPr lvl="1"/>
            <a:r>
              <a:rPr lang="en-US" sz="2000" smtClean="0"/>
              <a:t>The following two programs are the same</a:t>
            </a:r>
            <a:endParaRPr lang="en-US" sz="18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53F17E-40A2-48FE-88BA-2635DEB3FA5A}" type="slidenum">
              <a:rPr lang="en-US"/>
              <a:pPr/>
              <a:t>56</a:t>
            </a:fld>
            <a:endParaRPr lang="en-US"/>
          </a:p>
        </p:txBody>
      </p:sp>
      <p:sp>
        <p:nvSpPr>
          <p:cNvPr id="58373" name="Rectangle 8"/>
          <p:cNvSpPr>
            <a:spLocks noChangeArrowheads="1"/>
          </p:cNvSpPr>
          <p:nvPr/>
        </p:nvSpPr>
        <p:spPr bwMode="auto">
          <a:xfrm>
            <a:off x="381000" y="3657600"/>
            <a:ext cx="4191000" cy="230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class C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int cnt;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void inc()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synchronized (this)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   cnt++;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} // end of sync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} // end of inc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8374" name="Rectangle 9"/>
          <p:cNvSpPr>
            <a:spLocks noChangeArrowheads="1"/>
          </p:cNvSpPr>
          <p:nvPr/>
        </p:nvSpPr>
        <p:spPr bwMode="auto">
          <a:xfrm>
            <a:off x="4724400" y="3657600"/>
            <a:ext cx="4191000" cy="1754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class C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int cnt;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void synchronized inc()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cnt++;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} // end of inc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Synchronization on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this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410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Does this program have a data race?</a:t>
            </a:r>
          </a:p>
          <a:p>
            <a:pPr lvl="1">
              <a:defRPr/>
            </a:pPr>
            <a:r>
              <a:rPr lang="en-US" sz="1800" dirty="0" smtClean="0">
                <a:ea typeface="+mn-ea"/>
                <a:cs typeface="+mn-cs"/>
              </a:rPr>
              <a:t>No, both threads acquire locks on the same object before they access shared data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1D5622-5C73-49E6-86C4-D9863251C313}" type="slidenum">
              <a:rPr lang="en-US"/>
              <a:pPr/>
              <a:t>57</a:t>
            </a:fld>
            <a:endParaRPr lang="en-US"/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609600" y="1524000"/>
            <a:ext cx="4191000" cy="3416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class C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int cnt;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void inc()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synchronized (this)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   cnt++;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} // end of sync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} // end of inc</a:t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/>
            </a:r>
            <a:br>
              <a:rPr lang="en-US">
                <a:latin typeface="Courier New" pitchFamily="49" charset="0"/>
                <a:cs typeface="Courier New" pitchFamily="49" charset="0"/>
              </a:rPr>
            </a:br>
            <a:r>
              <a:rPr lang="en-US">
                <a:latin typeface="Courier New" pitchFamily="49" charset="0"/>
                <a:cs typeface="Courier New" pitchFamily="49" charset="0"/>
              </a:rPr>
              <a:t>   void synchronized dec() {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   cnt--;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 } // end of dec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9398" name="Rectangle 5"/>
          <p:cNvSpPr>
            <a:spLocks noChangeArrowheads="1"/>
          </p:cNvSpPr>
          <p:nvPr/>
        </p:nvSpPr>
        <p:spPr bwMode="auto">
          <a:xfrm>
            <a:off x="5791200" y="1828800"/>
            <a:ext cx="211455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C c = new C();</a:t>
            </a:r>
          </a:p>
        </p:txBody>
      </p:sp>
      <p:sp>
        <p:nvSpPr>
          <p:cNvPr id="59399" name="Rectangle 6"/>
          <p:cNvSpPr>
            <a:spLocks noChangeArrowheads="1"/>
          </p:cNvSpPr>
          <p:nvPr/>
        </p:nvSpPr>
        <p:spPr bwMode="auto">
          <a:xfrm>
            <a:off x="5791200" y="2590800"/>
            <a:ext cx="20574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Thread 1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c.inc();</a:t>
            </a:r>
          </a:p>
        </p:txBody>
      </p:sp>
      <p:sp>
        <p:nvSpPr>
          <p:cNvPr id="59400" name="Rectangle 7"/>
          <p:cNvSpPr>
            <a:spLocks noChangeArrowheads="1"/>
          </p:cNvSpPr>
          <p:nvPr/>
        </p:nvSpPr>
        <p:spPr bwMode="auto">
          <a:xfrm>
            <a:off x="5791200" y="3657600"/>
            <a:ext cx="20574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Thread 2</a:t>
            </a: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c.dec();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of Key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/>
              <a:t>Multiple threads can run simultaneously</a:t>
            </a:r>
          </a:p>
          <a:p>
            <a:pPr lvl="1">
              <a:defRPr/>
            </a:pPr>
            <a:r>
              <a:rPr lang="en-US" sz="2000" dirty="0" smtClean="0">
                <a:ea typeface="+mn-ea"/>
                <a:cs typeface="+mn-cs"/>
              </a:rPr>
              <a:t>Either truly in parallel on a multiprocessor</a:t>
            </a:r>
          </a:p>
          <a:p>
            <a:pPr lvl="1">
              <a:defRPr/>
            </a:pPr>
            <a:r>
              <a:rPr lang="en-US" sz="2000" dirty="0" smtClean="0">
                <a:ea typeface="+mn-ea"/>
                <a:cs typeface="+mn-cs"/>
              </a:rPr>
              <a:t>Or can be scheduled on a single processor</a:t>
            </a:r>
          </a:p>
          <a:p>
            <a:pPr>
              <a:defRPr/>
            </a:pPr>
            <a:r>
              <a:rPr lang="en-US" sz="2400" dirty="0" smtClean="0"/>
              <a:t>A running thread can be pre-empted at any time</a:t>
            </a:r>
          </a:p>
          <a:p>
            <a:pPr>
              <a:defRPr/>
            </a:pPr>
            <a:r>
              <a:rPr lang="en-US" sz="2400" dirty="0" smtClean="0"/>
              <a:t>Threads can share data</a:t>
            </a:r>
          </a:p>
          <a:p>
            <a:pPr lvl="1">
              <a:defRPr/>
            </a:pPr>
            <a:r>
              <a:rPr lang="en-US" sz="2000" dirty="0" smtClean="0">
                <a:ea typeface="+mn-ea"/>
                <a:cs typeface="+mn-cs"/>
              </a:rPr>
              <a:t>In Java, only fields can be shared</a:t>
            </a:r>
          </a:p>
          <a:p>
            <a:pPr>
              <a:defRPr/>
            </a:pPr>
            <a:r>
              <a:rPr lang="en-US" sz="2400" dirty="0" smtClean="0"/>
              <a:t>Need to prevent interference</a:t>
            </a:r>
          </a:p>
          <a:p>
            <a:pPr lvl="1">
              <a:defRPr/>
            </a:pPr>
            <a:r>
              <a:rPr lang="en-US" sz="2000" dirty="0" smtClean="0">
                <a:ea typeface="+mn-ea"/>
                <a:cs typeface="+mn-cs"/>
              </a:rPr>
              <a:t>Rule of thumb 1: You must hold a lock when accessing shared data</a:t>
            </a:r>
          </a:p>
          <a:p>
            <a:pPr lvl="1">
              <a:defRPr/>
            </a:pPr>
            <a:r>
              <a:rPr lang="en-US" sz="2000" dirty="0" smtClean="0">
                <a:ea typeface="+mn-ea"/>
                <a:cs typeface="+mn-cs"/>
              </a:rPr>
              <a:t>Rule of thumb 2: You must not release a lock until shared data is in a valid state</a:t>
            </a:r>
          </a:p>
          <a:p>
            <a:pPr>
              <a:defRPr/>
            </a:pPr>
            <a:r>
              <a:rPr lang="en-US" sz="2400" dirty="0" smtClean="0"/>
              <a:t>Caution: Overuse use of synchronization can create deadlock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65FB33-F3DE-4933-AD45-5DF6D2ED68C8}" type="slidenum">
              <a:rPr lang="en-US"/>
              <a:pPr/>
              <a:t>58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Implement a server with a fixed number of threads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F583BA-F431-439B-B759-CC195C7DAAF8}" type="slidenum">
              <a:rPr lang="en-US"/>
              <a:pPr/>
              <a:t>59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What is a Character of Equilibrium?</a:t>
            </a:r>
          </a:p>
        </p:txBody>
      </p:sp>
      <p:sp>
        <p:nvSpPr>
          <p:cNvPr id="205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Time Reversibility: state trend neither growing nor shrinking</a:t>
            </a:r>
          </a:p>
        </p:txBody>
      </p:sp>
      <p:sp>
        <p:nvSpPr>
          <p:cNvPr id="9222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3575" y="6402388"/>
            <a:ext cx="2130425" cy="455612"/>
          </a:xfrm>
        </p:spPr>
        <p:txBody>
          <a:bodyPr/>
          <a:lstStyle/>
          <a:p>
            <a:fld id="{5FBF93F4-63E1-4FA1-A086-0BA0C15A1CC5}" type="slidenum">
              <a:rPr lang="en-US">
                <a:latin typeface="Times New Roman" pitchFamily="18" charset="0"/>
              </a:rPr>
              <a:pPr/>
              <a:t>6</a:t>
            </a:fld>
            <a:endParaRPr lang="en-US">
              <a:latin typeface="Times New Roman" pitchFamily="18" charset="0"/>
            </a:endParaRPr>
          </a:p>
        </p:txBody>
      </p:sp>
      <p:cxnSp>
        <p:nvCxnSpPr>
          <p:cNvPr id="2055" name="Straight Arrow Connector 34"/>
          <p:cNvCxnSpPr>
            <a:cxnSpLocks noChangeShapeType="1"/>
          </p:cNvCxnSpPr>
          <p:nvPr/>
        </p:nvCxnSpPr>
        <p:spPr bwMode="auto">
          <a:xfrm>
            <a:off x="685800" y="6172200"/>
            <a:ext cx="8229600" cy="1588"/>
          </a:xfrm>
          <a:prstGeom prst="straightConnector1">
            <a:avLst/>
          </a:prstGeom>
          <a:noFill/>
          <a:ln w="12700" algn="ctr">
            <a:solidFill>
              <a:srgbClr val="C00000"/>
            </a:solidFill>
            <a:round/>
            <a:headEnd/>
            <a:tailEnd type="arrow" w="med" len="med"/>
          </a:ln>
        </p:spPr>
      </p:cxnSp>
      <p:cxnSp>
        <p:nvCxnSpPr>
          <p:cNvPr id="2056" name="Straight Arrow Connector 36"/>
          <p:cNvCxnSpPr>
            <a:cxnSpLocks noChangeShapeType="1"/>
          </p:cNvCxnSpPr>
          <p:nvPr/>
        </p:nvCxnSpPr>
        <p:spPr bwMode="auto">
          <a:xfrm rot="5400000" flipH="1" flipV="1">
            <a:off x="-951706" y="4533106"/>
            <a:ext cx="3276600" cy="1588"/>
          </a:xfrm>
          <a:prstGeom prst="straightConnector1">
            <a:avLst/>
          </a:prstGeom>
          <a:noFill/>
          <a:ln w="12700" algn="ctr">
            <a:solidFill>
              <a:srgbClr val="C00000"/>
            </a:solidFill>
            <a:round/>
            <a:headEnd/>
            <a:tailEnd type="arrow" w="med" len="med"/>
          </a:ln>
        </p:spPr>
      </p:cxnSp>
      <p:sp>
        <p:nvSpPr>
          <p:cNvPr id="2057" name="Rectangle 38"/>
          <p:cNvSpPr>
            <a:spLocks noChangeArrowheads="1"/>
          </p:cNvSpPr>
          <p:nvPr/>
        </p:nvSpPr>
        <p:spPr bwMode="auto">
          <a:xfrm>
            <a:off x="7964488" y="6172200"/>
            <a:ext cx="638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omic Sans MS" pitchFamily="66" charset="0"/>
              </a:rPr>
              <a:t>time</a:t>
            </a:r>
            <a:endParaRPr lang="en-US">
              <a:latin typeface="Comic Sans MS" pitchFamily="66" charset="0"/>
            </a:endParaRPr>
          </a:p>
        </p:txBody>
      </p:sp>
      <p:sp>
        <p:nvSpPr>
          <p:cNvPr id="2058" name="Rectangle 39"/>
          <p:cNvSpPr>
            <a:spLocks noChangeArrowheads="1"/>
          </p:cNvSpPr>
          <p:nvPr/>
        </p:nvSpPr>
        <p:spPr bwMode="auto">
          <a:xfrm>
            <a:off x="0" y="2743200"/>
            <a:ext cx="6080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mic Sans MS" pitchFamily="66" charset="0"/>
              </a:rPr>
              <a:t>state</a:t>
            </a:r>
            <a:endParaRPr lang="en-US">
              <a:latin typeface="Comic Sans MS" pitchFamily="66" charset="0"/>
            </a:endParaRPr>
          </a:p>
        </p:txBody>
      </p:sp>
      <p:sp>
        <p:nvSpPr>
          <p:cNvPr id="2059" name="Rectangle 40"/>
          <p:cNvSpPr>
            <a:spLocks noChangeArrowheads="1"/>
          </p:cNvSpPr>
          <p:nvPr/>
        </p:nvSpPr>
        <p:spPr bwMode="auto">
          <a:xfrm>
            <a:off x="223838" y="4629150"/>
            <a:ext cx="3238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k</a:t>
            </a:r>
            <a:endParaRPr lang="en-US" sz="3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060" name="Rectangle 42"/>
          <p:cNvSpPr>
            <a:spLocks noChangeArrowheads="1"/>
          </p:cNvSpPr>
          <p:nvPr/>
        </p:nvSpPr>
        <p:spPr bwMode="auto">
          <a:xfrm>
            <a:off x="76200" y="3962400"/>
            <a:ext cx="5857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k+1</a:t>
            </a:r>
            <a:endParaRPr lang="en-US" sz="300">
              <a:latin typeface="Comic Sans MS" pitchFamily="66" charset="0"/>
              <a:cs typeface="Times New Roman" pitchFamily="18" charset="0"/>
            </a:endParaRPr>
          </a:p>
        </p:txBody>
      </p:sp>
      <p:cxnSp>
        <p:nvCxnSpPr>
          <p:cNvPr id="2061" name="Straight Connector 44"/>
          <p:cNvCxnSpPr>
            <a:cxnSpLocks noChangeShapeType="1"/>
          </p:cNvCxnSpPr>
          <p:nvPr/>
        </p:nvCxnSpPr>
        <p:spPr bwMode="auto">
          <a:xfrm>
            <a:off x="685800" y="4800600"/>
            <a:ext cx="8077200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2062" name="Straight Connector 45"/>
          <p:cNvCxnSpPr>
            <a:cxnSpLocks noChangeShapeType="1"/>
          </p:cNvCxnSpPr>
          <p:nvPr/>
        </p:nvCxnSpPr>
        <p:spPr bwMode="auto">
          <a:xfrm>
            <a:off x="685800" y="4191000"/>
            <a:ext cx="8077200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2063" name="Straight Connector 46"/>
          <p:cNvCxnSpPr>
            <a:cxnSpLocks noChangeShapeType="1"/>
          </p:cNvCxnSpPr>
          <p:nvPr/>
        </p:nvCxnSpPr>
        <p:spPr bwMode="auto">
          <a:xfrm>
            <a:off x="685800" y="5408613"/>
            <a:ext cx="8077200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2064" name="Elbow Connector 48"/>
          <p:cNvCxnSpPr>
            <a:cxnSpLocks noChangeShapeType="1"/>
          </p:cNvCxnSpPr>
          <p:nvPr/>
        </p:nvCxnSpPr>
        <p:spPr bwMode="auto">
          <a:xfrm flipV="1">
            <a:off x="685800" y="4800600"/>
            <a:ext cx="1219200" cy="60960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5" name="Elbow Connector 51"/>
          <p:cNvCxnSpPr>
            <a:cxnSpLocks noChangeShapeType="1"/>
          </p:cNvCxnSpPr>
          <p:nvPr/>
        </p:nvCxnSpPr>
        <p:spPr bwMode="auto">
          <a:xfrm flipV="1">
            <a:off x="2819400" y="3581400"/>
            <a:ext cx="1219200" cy="60960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6" name="Elbow Connector 52"/>
          <p:cNvCxnSpPr>
            <a:cxnSpLocks noChangeShapeType="1"/>
          </p:cNvCxnSpPr>
          <p:nvPr/>
        </p:nvCxnSpPr>
        <p:spPr bwMode="auto">
          <a:xfrm>
            <a:off x="3810000" y="3581400"/>
            <a:ext cx="1219200" cy="60960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7" name="Elbow Connector 57"/>
          <p:cNvCxnSpPr>
            <a:cxnSpLocks noChangeShapeType="1"/>
          </p:cNvCxnSpPr>
          <p:nvPr/>
        </p:nvCxnSpPr>
        <p:spPr bwMode="auto">
          <a:xfrm flipV="1">
            <a:off x="6324600" y="3581400"/>
            <a:ext cx="990600" cy="60960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8" name="Elbow Connector 58"/>
          <p:cNvCxnSpPr>
            <a:cxnSpLocks noChangeShapeType="1"/>
          </p:cNvCxnSpPr>
          <p:nvPr/>
        </p:nvCxnSpPr>
        <p:spPr bwMode="auto">
          <a:xfrm>
            <a:off x="7010400" y="3581400"/>
            <a:ext cx="838200" cy="60960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1676400" y="4191000"/>
            <a:ext cx="1219200" cy="611188"/>
            <a:chOff x="1676400" y="4191000"/>
            <a:chExt cx="1219200" cy="610394"/>
          </a:xfrm>
        </p:grpSpPr>
        <p:cxnSp>
          <p:nvCxnSpPr>
            <p:cNvPr id="35870" name="Elbow Connector 50"/>
            <p:cNvCxnSpPr>
              <a:cxnSpLocks noChangeShapeType="1"/>
            </p:cNvCxnSpPr>
            <p:nvPr/>
          </p:nvCxnSpPr>
          <p:spPr bwMode="auto">
            <a:xfrm flipV="1">
              <a:off x="1676400" y="4191000"/>
              <a:ext cx="1219200" cy="609600"/>
            </a:xfrm>
            <a:prstGeom prst="bentConnector3">
              <a:avLst>
                <a:gd name="adj1" fmla="val 50000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5871" name="Straight Arrow Connector 62"/>
            <p:cNvCxnSpPr>
              <a:cxnSpLocks noChangeShapeType="1"/>
            </p:cNvCxnSpPr>
            <p:nvPr/>
          </p:nvCxnSpPr>
          <p:spPr bwMode="auto">
            <a:xfrm rot="5400000" flipH="1" flipV="1">
              <a:off x="2094706" y="4610100"/>
              <a:ext cx="381794" cy="794"/>
            </a:xfrm>
            <a:prstGeom prst="straightConnector1">
              <a:avLst/>
            </a:prstGeom>
            <a:noFill/>
            <a:ln w="12700" algn="ctr">
              <a:solidFill>
                <a:srgbClr val="C00000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3" name="Group 66"/>
          <p:cNvGrpSpPr>
            <a:grpSpLocks/>
          </p:cNvGrpSpPr>
          <p:nvPr/>
        </p:nvGrpSpPr>
        <p:grpSpPr bwMode="auto">
          <a:xfrm>
            <a:off x="5562600" y="4191000"/>
            <a:ext cx="1219200" cy="611188"/>
            <a:chOff x="1676400" y="4191000"/>
            <a:chExt cx="1219200" cy="610394"/>
          </a:xfrm>
        </p:grpSpPr>
        <p:cxnSp>
          <p:nvCxnSpPr>
            <p:cNvPr id="35868" name="Elbow Connector 67"/>
            <p:cNvCxnSpPr>
              <a:cxnSpLocks noChangeShapeType="1"/>
            </p:cNvCxnSpPr>
            <p:nvPr/>
          </p:nvCxnSpPr>
          <p:spPr bwMode="auto">
            <a:xfrm flipV="1">
              <a:off x="1676400" y="4191000"/>
              <a:ext cx="1219200" cy="609600"/>
            </a:xfrm>
            <a:prstGeom prst="bentConnector3">
              <a:avLst>
                <a:gd name="adj1" fmla="val 50000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5869" name="Straight Arrow Connector 68"/>
            <p:cNvCxnSpPr>
              <a:cxnSpLocks noChangeShapeType="1"/>
            </p:cNvCxnSpPr>
            <p:nvPr/>
          </p:nvCxnSpPr>
          <p:spPr bwMode="auto">
            <a:xfrm rot="5400000" flipH="1" flipV="1">
              <a:off x="2094706" y="4610100"/>
              <a:ext cx="381794" cy="794"/>
            </a:xfrm>
            <a:prstGeom prst="straightConnector1">
              <a:avLst/>
            </a:prstGeom>
            <a:noFill/>
            <a:ln w="12700" algn="ctr">
              <a:solidFill>
                <a:srgbClr val="C00000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4" name="Group 72"/>
          <p:cNvGrpSpPr>
            <a:grpSpLocks/>
          </p:cNvGrpSpPr>
          <p:nvPr/>
        </p:nvGrpSpPr>
        <p:grpSpPr bwMode="auto">
          <a:xfrm>
            <a:off x="4800600" y="4191000"/>
            <a:ext cx="1219200" cy="609600"/>
            <a:chOff x="4800600" y="4191000"/>
            <a:chExt cx="1219200" cy="609600"/>
          </a:xfrm>
        </p:grpSpPr>
        <p:cxnSp>
          <p:nvCxnSpPr>
            <p:cNvPr id="35866" name="Elbow Connector 54"/>
            <p:cNvCxnSpPr>
              <a:cxnSpLocks noChangeShapeType="1"/>
            </p:cNvCxnSpPr>
            <p:nvPr/>
          </p:nvCxnSpPr>
          <p:spPr bwMode="auto">
            <a:xfrm>
              <a:off x="4800600" y="4191000"/>
              <a:ext cx="1219200" cy="609600"/>
            </a:xfrm>
            <a:prstGeom prst="bentConnector3">
              <a:avLst>
                <a:gd name="adj1" fmla="val 50000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5867" name="Straight Arrow Connector 70"/>
            <p:cNvCxnSpPr>
              <a:cxnSpLocks noChangeShapeType="1"/>
            </p:cNvCxnSpPr>
            <p:nvPr/>
          </p:nvCxnSpPr>
          <p:spPr bwMode="auto">
            <a:xfrm rot="5400000">
              <a:off x="5219700" y="4381500"/>
              <a:ext cx="381000" cy="1588"/>
            </a:xfrm>
            <a:prstGeom prst="straightConnector1">
              <a:avLst/>
            </a:prstGeom>
            <a:noFill/>
            <a:ln w="12700" algn="ctr">
              <a:solidFill>
                <a:srgbClr val="00B050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5" name="Group 73"/>
          <p:cNvGrpSpPr>
            <a:grpSpLocks/>
          </p:cNvGrpSpPr>
          <p:nvPr/>
        </p:nvGrpSpPr>
        <p:grpSpPr bwMode="auto">
          <a:xfrm>
            <a:off x="7620000" y="4191000"/>
            <a:ext cx="1219200" cy="609600"/>
            <a:chOff x="4800600" y="4191000"/>
            <a:chExt cx="1219200" cy="609600"/>
          </a:xfrm>
        </p:grpSpPr>
        <p:cxnSp>
          <p:nvCxnSpPr>
            <p:cNvPr id="35864" name="Elbow Connector 74"/>
            <p:cNvCxnSpPr>
              <a:cxnSpLocks noChangeShapeType="1"/>
            </p:cNvCxnSpPr>
            <p:nvPr/>
          </p:nvCxnSpPr>
          <p:spPr bwMode="auto">
            <a:xfrm>
              <a:off x="4800600" y="4191000"/>
              <a:ext cx="1219200" cy="609600"/>
            </a:xfrm>
            <a:prstGeom prst="bentConnector3">
              <a:avLst>
                <a:gd name="adj1" fmla="val 50000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5865" name="Straight Arrow Connector 75"/>
            <p:cNvCxnSpPr>
              <a:cxnSpLocks noChangeShapeType="1"/>
            </p:cNvCxnSpPr>
            <p:nvPr/>
          </p:nvCxnSpPr>
          <p:spPr bwMode="auto">
            <a:xfrm rot="5400000">
              <a:off x="5219700" y="4381500"/>
              <a:ext cx="381000" cy="1588"/>
            </a:xfrm>
            <a:prstGeom prst="straightConnector1">
              <a:avLst/>
            </a:prstGeom>
            <a:noFill/>
            <a:ln w="12700" algn="ctr">
              <a:solidFill>
                <a:srgbClr val="00B050"/>
              </a:solidFill>
              <a:round/>
              <a:headEnd/>
              <a:tailEnd type="arrow" w="med" len="med"/>
            </a:ln>
          </p:spPr>
        </p:cxnSp>
      </p:grpSp>
      <p:cxnSp>
        <p:nvCxnSpPr>
          <p:cNvPr id="2073" name="Straight Connector 31"/>
          <p:cNvCxnSpPr>
            <a:cxnSpLocks noChangeShapeType="1"/>
          </p:cNvCxnSpPr>
          <p:nvPr/>
        </p:nvCxnSpPr>
        <p:spPr bwMode="auto">
          <a:xfrm rot="5400000">
            <a:off x="6896101" y="4533900"/>
            <a:ext cx="3276600" cy="3175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  <p:bldP spid="2057" grpId="0"/>
      <p:bldP spid="2058" grpId="0"/>
      <p:bldP spid="2059" grpId="0"/>
      <p:bldP spid="20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What Does Time Reversibility Imply?</a:t>
            </a:r>
          </a:p>
        </p:txBody>
      </p:sp>
      <p:sp>
        <p:nvSpPr>
          <p:cNvPr id="205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Cannot distinguish </a:t>
            </a:r>
          </a:p>
        </p:txBody>
      </p:sp>
      <p:sp>
        <p:nvSpPr>
          <p:cNvPr id="9222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3575" y="6402388"/>
            <a:ext cx="2130425" cy="455612"/>
          </a:xfrm>
        </p:spPr>
        <p:txBody>
          <a:bodyPr/>
          <a:lstStyle/>
          <a:p>
            <a:fld id="{059BEFE5-22C1-442F-8CEF-EA41560E9E89}" type="slidenum">
              <a:rPr lang="en-US">
                <a:latin typeface="Times New Roman" pitchFamily="18" charset="0"/>
              </a:rPr>
              <a:pPr/>
              <a:t>7</a:t>
            </a:fld>
            <a:endParaRPr lang="en-US">
              <a:latin typeface="Times New Roman" pitchFamily="18" charset="0"/>
            </a:endParaRPr>
          </a:p>
        </p:txBody>
      </p:sp>
      <p:cxnSp>
        <p:nvCxnSpPr>
          <p:cNvPr id="2055" name="Straight Arrow Connector 34"/>
          <p:cNvCxnSpPr>
            <a:cxnSpLocks noChangeShapeType="1"/>
          </p:cNvCxnSpPr>
          <p:nvPr/>
        </p:nvCxnSpPr>
        <p:spPr bwMode="auto">
          <a:xfrm>
            <a:off x="685800" y="6172200"/>
            <a:ext cx="8229600" cy="1588"/>
          </a:xfrm>
          <a:prstGeom prst="straightConnector1">
            <a:avLst/>
          </a:prstGeom>
          <a:noFill/>
          <a:ln w="12700" algn="ctr">
            <a:solidFill>
              <a:srgbClr val="C00000"/>
            </a:solidFill>
            <a:round/>
            <a:headEnd/>
            <a:tailEnd type="arrow" w="med" len="med"/>
          </a:ln>
        </p:spPr>
      </p:cxnSp>
      <p:cxnSp>
        <p:nvCxnSpPr>
          <p:cNvPr id="2056" name="Straight Arrow Connector 36"/>
          <p:cNvCxnSpPr>
            <a:cxnSpLocks noChangeShapeType="1"/>
          </p:cNvCxnSpPr>
          <p:nvPr/>
        </p:nvCxnSpPr>
        <p:spPr bwMode="auto">
          <a:xfrm rot="5400000" flipH="1" flipV="1">
            <a:off x="-951706" y="4533106"/>
            <a:ext cx="3276600" cy="1588"/>
          </a:xfrm>
          <a:prstGeom prst="straightConnector1">
            <a:avLst/>
          </a:prstGeom>
          <a:noFill/>
          <a:ln w="12700" algn="ctr">
            <a:solidFill>
              <a:srgbClr val="C00000"/>
            </a:solidFill>
            <a:round/>
            <a:headEnd/>
            <a:tailEnd type="arrow" w="med" len="med"/>
          </a:ln>
        </p:spPr>
      </p:cxnSp>
      <p:sp>
        <p:nvSpPr>
          <p:cNvPr id="2057" name="Rectangle 38"/>
          <p:cNvSpPr>
            <a:spLocks noChangeArrowheads="1"/>
          </p:cNvSpPr>
          <p:nvPr/>
        </p:nvSpPr>
        <p:spPr bwMode="auto">
          <a:xfrm>
            <a:off x="7964488" y="6172200"/>
            <a:ext cx="638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omic Sans MS" pitchFamily="66" charset="0"/>
              </a:rPr>
              <a:t>time</a:t>
            </a:r>
            <a:endParaRPr lang="en-US">
              <a:latin typeface="Comic Sans MS" pitchFamily="66" charset="0"/>
            </a:endParaRPr>
          </a:p>
        </p:txBody>
      </p:sp>
      <p:sp>
        <p:nvSpPr>
          <p:cNvPr id="2058" name="Rectangle 39"/>
          <p:cNvSpPr>
            <a:spLocks noChangeArrowheads="1"/>
          </p:cNvSpPr>
          <p:nvPr/>
        </p:nvSpPr>
        <p:spPr bwMode="auto">
          <a:xfrm>
            <a:off x="0" y="2743200"/>
            <a:ext cx="6080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mic Sans MS" pitchFamily="66" charset="0"/>
              </a:rPr>
              <a:t>state</a:t>
            </a:r>
            <a:endParaRPr lang="en-US">
              <a:latin typeface="Comic Sans MS" pitchFamily="66" charset="0"/>
            </a:endParaRPr>
          </a:p>
        </p:txBody>
      </p:sp>
      <p:sp>
        <p:nvSpPr>
          <p:cNvPr id="2059" name="Rectangle 40"/>
          <p:cNvSpPr>
            <a:spLocks noChangeArrowheads="1"/>
          </p:cNvSpPr>
          <p:nvPr/>
        </p:nvSpPr>
        <p:spPr bwMode="auto">
          <a:xfrm>
            <a:off x="223838" y="4629150"/>
            <a:ext cx="3238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k</a:t>
            </a:r>
            <a:endParaRPr lang="en-US" sz="3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060" name="Rectangle 42"/>
          <p:cNvSpPr>
            <a:spLocks noChangeArrowheads="1"/>
          </p:cNvSpPr>
          <p:nvPr/>
        </p:nvSpPr>
        <p:spPr bwMode="auto">
          <a:xfrm>
            <a:off x="76200" y="3962400"/>
            <a:ext cx="5857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k+1</a:t>
            </a:r>
            <a:endParaRPr lang="en-US" sz="300">
              <a:latin typeface="Comic Sans MS" pitchFamily="66" charset="0"/>
              <a:cs typeface="Times New Roman" pitchFamily="18" charset="0"/>
            </a:endParaRPr>
          </a:p>
        </p:txBody>
      </p:sp>
      <p:cxnSp>
        <p:nvCxnSpPr>
          <p:cNvPr id="2061" name="Straight Connector 44"/>
          <p:cNvCxnSpPr>
            <a:cxnSpLocks noChangeShapeType="1"/>
          </p:cNvCxnSpPr>
          <p:nvPr/>
        </p:nvCxnSpPr>
        <p:spPr bwMode="auto">
          <a:xfrm>
            <a:off x="685800" y="4800600"/>
            <a:ext cx="8077200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2062" name="Straight Connector 45"/>
          <p:cNvCxnSpPr>
            <a:cxnSpLocks noChangeShapeType="1"/>
          </p:cNvCxnSpPr>
          <p:nvPr/>
        </p:nvCxnSpPr>
        <p:spPr bwMode="auto">
          <a:xfrm>
            <a:off x="685800" y="4191000"/>
            <a:ext cx="8077200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2063" name="Straight Connector 46"/>
          <p:cNvCxnSpPr>
            <a:cxnSpLocks noChangeShapeType="1"/>
          </p:cNvCxnSpPr>
          <p:nvPr/>
        </p:nvCxnSpPr>
        <p:spPr bwMode="auto">
          <a:xfrm>
            <a:off x="685800" y="5408613"/>
            <a:ext cx="8077200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2064" name="Elbow Connector 48"/>
          <p:cNvCxnSpPr>
            <a:cxnSpLocks noChangeShapeType="1"/>
          </p:cNvCxnSpPr>
          <p:nvPr/>
        </p:nvCxnSpPr>
        <p:spPr bwMode="auto">
          <a:xfrm flipV="1">
            <a:off x="685800" y="4800600"/>
            <a:ext cx="1219200" cy="60960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5" name="Elbow Connector 51"/>
          <p:cNvCxnSpPr>
            <a:cxnSpLocks noChangeShapeType="1"/>
          </p:cNvCxnSpPr>
          <p:nvPr/>
        </p:nvCxnSpPr>
        <p:spPr bwMode="auto">
          <a:xfrm flipV="1">
            <a:off x="2819400" y="3581400"/>
            <a:ext cx="1219200" cy="60960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6" name="Elbow Connector 52"/>
          <p:cNvCxnSpPr>
            <a:cxnSpLocks noChangeShapeType="1"/>
          </p:cNvCxnSpPr>
          <p:nvPr/>
        </p:nvCxnSpPr>
        <p:spPr bwMode="auto">
          <a:xfrm>
            <a:off x="3810000" y="3581400"/>
            <a:ext cx="1219200" cy="60960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7" name="Elbow Connector 57"/>
          <p:cNvCxnSpPr>
            <a:cxnSpLocks noChangeShapeType="1"/>
          </p:cNvCxnSpPr>
          <p:nvPr/>
        </p:nvCxnSpPr>
        <p:spPr bwMode="auto">
          <a:xfrm flipV="1">
            <a:off x="6324600" y="3581400"/>
            <a:ext cx="990600" cy="60960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8" name="Elbow Connector 58"/>
          <p:cNvCxnSpPr>
            <a:cxnSpLocks noChangeShapeType="1"/>
          </p:cNvCxnSpPr>
          <p:nvPr/>
        </p:nvCxnSpPr>
        <p:spPr bwMode="auto">
          <a:xfrm>
            <a:off x="7010400" y="3581400"/>
            <a:ext cx="838200" cy="609600"/>
          </a:xfrm>
          <a:prstGeom prst="bent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1676400" y="4191000"/>
            <a:ext cx="1219200" cy="611188"/>
            <a:chOff x="1676400" y="4191000"/>
            <a:chExt cx="1219200" cy="610394"/>
          </a:xfrm>
        </p:grpSpPr>
        <p:cxnSp>
          <p:nvCxnSpPr>
            <p:cNvPr id="2080" name="Elbow Connector 50"/>
            <p:cNvCxnSpPr>
              <a:cxnSpLocks noChangeShapeType="1"/>
            </p:cNvCxnSpPr>
            <p:nvPr/>
          </p:nvCxnSpPr>
          <p:spPr bwMode="auto">
            <a:xfrm flipV="1">
              <a:off x="1676400" y="4191000"/>
              <a:ext cx="1219200" cy="609600"/>
            </a:xfrm>
            <a:prstGeom prst="bentConnector3">
              <a:avLst>
                <a:gd name="adj1" fmla="val 50000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81" name="Straight Arrow Connector 62"/>
            <p:cNvCxnSpPr>
              <a:cxnSpLocks noChangeShapeType="1"/>
            </p:cNvCxnSpPr>
            <p:nvPr/>
          </p:nvCxnSpPr>
          <p:spPr bwMode="auto">
            <a:xfrm rot="5400000" flipH="1" flipV="1">
              <a:off x="2094706" y="4610100"/>
              <a:ext cx="381794" cy="794"/>
            </a:xfrm>
            <a:prstGeom prst="straightConnector1">
              <a:avLst/>
            </a:prstGeom>
            <a:noFill/>
            <a:ln w="12700" algn="ctr">
              <a:solidFill>
                <a:srgbClr val="C00000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3" name="Group 66"/>
          <p:cNvGrpSpPr>
            <a:grpSpLocks/>
          </p:cNvGrpSpPr>
          <p:nvPr/>
        </p:nvGrpSpPr>
        <p:grpSpPr bwMode="auto">
          <a:xfrm>
            <a:off x="5562600" y="4191000"/>
            <a:ext cx="1219200" cy="611188"/>
            <a:chOff x="1676400" y="4191000"/>
            <a:chExt cx="1219200" cy="610394"/>
          </a:xfrm>
        </p:grpSpPr>
        <p:cxnSp>
          <p:nvCxnSpPr>
            <p:cNvPr id="2078" name="Elbow Connector 67"/>
            <p:cNvCxnSpPr>
              <a:cxnSpLocks noChangeShapeType="1"/>
            </p:cNvCxnSpPr>
            <p:nvPr/>
          </p:nvCxnSpPr>
          <p:spPr bwMode="auto">
            <a:xfrm flipV="1">
              <a:off x="1676400" y="4191000"/>
              <a:ext cx="1219200" cy="609600"/>
            </a:xfrm>
            <a:prstGeom prst="bentConnector3">
              <a:avLst>
                <a:gd name="adj1" fmla="val 50000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79" name="Straight Arrow Connector 68"/>
            <p:cNvCxnSpPr>
              <a:cxnSpLocks noChangeShapeType="1"/>
            </p:cNvCxnSpPr>
            <p:nvPr/>
          </p:nvCxnSpPr>
          <p:spPr bwMode="auto">
            <a:xfrm rot="5400000" flipH="1" flipV="1">
              <a:off x="2094706" y="4610100"/>
              <a:ext cx="381794" cy="794"/>
            </a:xfrm>
            <a:prstGeom prst="straightConnector1">
              <a:avLst/>
            </a:prstGeom>
            <a:noFill/>
            <a:ln w="12700" algn="ctr">
              <a:solidFill>
                <a:srgbClr val="C00000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4" name="Group 72"/>
          <p:cNvGrpSpPr>
            <a:grpSpLocks/>
          </p:cNvGrpSpPr>
          <p:nvPr/>
        </p:nvGrpSpPr>
        <p:grpSpPr bwMode="auto">
          <a:xfrm>
            <a:off x="4800600" y="4191000"/>
            <a:ext cx="1219200" cy="609600"/>
            <a:chOff x="4800600" y="4191000"/>
            <a:chExt cx="1219200" cy="609600"/>
          </a:xfrm>
        </p:grpSpPr>
        <p:cxnSp>
          <p:nvCxnSpPr>
            <p:cNvPr id="2076" name="Elbow Connector 54"/>
            <p:cNvCxnSpPr>
              <a:cxnSpLocks noChangeShapeType="1"/>
            </p:cNvCxnSpPr>
            <p:nvPr/>
          </p:nvCxnSpPr>
          <p:spPr bwMode="auto">
            <a:xfrm>
              <a:off x="4800600" y="4191000"/>
              <a:ext cx="1219200" cy="609600"/>
            </a:xfrm>
            <a:prstGeom prst="bentConnector3">
              <a:avLst>
                <a:gd name="adj1" fmla="val 50000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77" name="Straight Arrow Connector 70"/>
            <p:cNvCxnSpPr>
              <a:cxnSpLocks noChangeShapeType="1"/>
            </p:cNvCxnSpPr>
            <p:nvPr/>
          </p:nvCxnSpPr>
          <p:spPr bwMode="auto">
            <a:xfrm rot="5400000">
              <a:off x="5219700" y="4381500"/>
              <a:ext cx="381000" cy="1588"/>
            </a:xfrm>
            <a:prstGeom prst="straightConnector1">
              <a:avLst/>
            </a:prstGeom>
            <a:noFill/>
            <a:ln w="12700" algn="ctr">
              <a:solidFill>
                <a:srgbClr val="00B050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5" name="Group 73"/>
          <p:cNvGrpSpPr>
            <a:grpSpLocks/>
          </p:cNvGrpSpPr>
          <p:nvPr/>
        </p:nvGrpSpPr>
        <p:grpSpPr bwMode="auto">
          <a:xfrm>
            <a:off x="7620000" y="4191000"/>
            <a:ext cx="1219200" cy="609600"/>
            <a:chOff x="4800600" y="4191000"/>
            <a:chExt cx="1219200" cy="609600"/>
          </a:xfrm>
        </p:grpSpPr>
        <p:cxnSp>
          <p:nvCxnSpPr>
            <p:cNvPr id="2074" name="Elbow Connector 74"/>
            <p:cNvCxnSpPr>
              <a:cxnSpLocks noChangeShapeType="1"/>
            </p:cNvCxnSpPr>
            <p:nvPr/>
          </p:nvCxnSpPr>
          <p:spPr bwMode="auto">
            <a:xfrm>
              <a:off x="4800600" y="4191000"/>
              <a:ext cx="1219200" cy="609600"/>
            </a:xfrm>
            <a:prstGeom prst="bentConnector3">
              <a:avLst>
                <a:gd name="adj1" fmla="val 50000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75" name="Straight Arrow Connector 75"/>
            <p:cNvCxnSpPr>
              <a:cxnSpLocks noChangeShapeType="1"/>
            </p:cNvCxnSpPr>
            <p:nvPr/>
          </p:nvCxnSpPr>
          <p:spPr bwMode="auto">
            <a:xfrm rot="5400000">
              <a:off x="5219700" y="4381500"/>
              <a:ext cx="381000" cy="1588"/>
            </a:xfrm>
            <a:prstGeom prst="straightConnector1">
              <a:avLst/>
            </a:prstGeom>
            <a:noFill/>
            <a:ln w="12700" algn="ctr">
              <a:solidFill>
                <a:srgbClr val="00B050"/>
              </a:solidFill>
              <a:round/>
              <a:headEnd/>
              <a:tailEnd type="arrow" w="med" len="med"/>
            </a:ln>
          </p:spPr>
        </p:cxnSp>
      </p:grpSp>
      <p:cxnSp>
        <p:nvCxnSpPr>
          <p:cNvPr id="2073" name="Straight Connector 31"/>
          <p:cNvCxnSpPr>
            <a:cxnSpLocks noChangeShapeType="1"/>
          </p:cNvCxnSpPr>
          <p:nvPr/>
        </p:nvCxnSpPr>
        <p:spPr bwMode="auto">
          <a:xfrm rot="5400000">
            <a:off x="6896101" y="4533900"/>
            <a:ext cx="3276600" cy="3175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343400" y="1676400"/>
          <a:ext cx="2311400" cy="461963"/>
        </p:xfrm>
        <a:graphic>
          <a:graphicData uri="http://schemas.openxmlformats.org/presentationml/2006/ole">
            <p:oleObj spid="_x0000_s2050" name="Equation" r:id="rId4" imgW="1143000" imgH="228600" progId="Equation.3">
              <p:embed/>
            </p:oleObj>
          </a:graphicData>
        </a:graphic>
      </p:graphicFrame>
      <p:graphicFrame>
        <p:nvGraphicFramePr>
          <p:cNvPr id="2051" name="Object 33"/>
          <p:cNvGraphicFramePr>
            <a:graphicFrameLocks noChangeAspect="1"/>
          </p:cNvGraphicFramePr>
          <p:nvPr/>
        </p:nvGraphicFramePr>
        <p:xfrm>
          <a:off x="4343400" y="2362200"/>
          <a:ext cx="2233613" cy="461963"/>
        </p:xfrm>
        <a:graphic>
          <a:graphicData uri="http://schemas.openxmlformats.org/presentationml/2006/ole">
            <p:oleObj spid="_x0000_s2051" name="Equation" r:id="rId5" imgW="11048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Analysis of Queue Length for C/S</a:t>
            </a:r>
          </a:p>
        </p:txBody>
      </p:sp>
      <p:sp>
        <p:nvSpPr>
          <p:cNvPr id="14643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3575" y="6402388"/>
            <a:ext cx="2130425" cy="455612"/>
          </a:xfrm>
        </p:spPr>
        <p:txBody>
          <a:bodyPr lIns="91294" tIns="45647" rIns="91294" bIns="45647"/>
          <a:lstStyle/>
          <a:p>
            <a:pPr defTabSz="911225"/>
            <a:fld id="{871DC424-ABD8-4011-9151-3AD5326A2174}" type="slidenum">
              <a:rPr lang="en-US">
                <a:latin typeface="Times New Roman" pitchFamily="18" charset="0"/>
              </a:rPr>
              <a:pPr defTabSz="911225"/>
              <a:t>8</a:t>
            </a:fld>
            <a:endParaRPr lang="en-US">
              <a:latin typeface="Times New Roman" pitchFamily="18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33400" y="2339975"/>
            <a:ext cx="914400" cy="838200"/>
            <a:chOff x="1143000" y="2971800"/>
            <a:chExt cx="914400" cy="838200"/>
          </a:xfrm>
        </p:grpSpPr>
        <p:sp>
          <p:nvSpPr>
            <p:cNvPr id="3105" name="Oval 4"/>
            <p:cNvSpPr>
              <a:spLocks noChangeArrowheads="1"/>
            </p:cNvSpPr>
            <p:nvPr/>
          </p:nvSpPr>
          <p:spPr bwMode="auto">
            <a:xfrm>
              <a:off x="1143000" y="2971800"/>
              <a:ext cx="914400" cy="838200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3106" name="Rectangle 5"/>
            <p:cNvSpPr>
              <a:spLocks noChangeArrowheads="1"/>
            </p:cNvSpPr>
            <p:nvPr/>
          </p:nvSpPr>
          <p:spPr bwMode="auto">
            <a:xfrm>
              <a:off x="1295400" y="3025775"/>
              <a:ext cx="496888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4000">
                  <a:solidFill>
                    <a:srgbClr val="3333CC"/>
                  </a:solidFill>
                  <a:latin typeface="Comic Sans MS" pitchFamily="66" charset="0"/>
                </a:rPr>
                <a:t>0</a:t>
              </a:r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981200" y="2339975"/>
            <a:ext cx="914400" cy="838200"/>
            <a:chOff x="1143000" y="2971800"/>
            <a:chExt cx="914400" cy="838200"/>
          </a:xfrm>
        </p:grpSpPr>
        <p:sp>
          <p:nvSpPr>
            <p:cNvPr id="3103" name="Oval 8"/>
            <p:cNvSpPr>
              <a:spLocks noChangeArrowheads="1"/>
            </p:cNvSpPr>
            <p:nvPr/>
          </p:nvSpPr>
          <p:spPr bwMode="auto">
            <a:xfrm>
              <a:off x="1143000" y="2971800"/>
              <a:ext cx="914400" cy="838200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3104" name="Rectangle 9"/>
            <p:cNvSpPr>
              <a:spLocks noChangeArrowheads="1"/>
            </p:cNvSpPr>
            <p:nvPr/>
          </p:nvSpPr>
          <p:spPr bwMode="auto">
            <a:xfrm>
              <a:off x="1295400" y="3025775"/>
              <a:ext cx="415925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4000">
                  <a:solidFill>
                    <a:srgbClr val="3333CC"/>
                  </a:solidFill>
                  <a:latin typeface="Comic Sans MS" pitchFamily="66" charset="0"/>
                </a:rPr>
                <a:t>1</a:t>
              </a:r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962400" y="2339975"/>
            <a:ext cx="914400" cy="838200"/>
            <a:chOff x="1143000" y="2971800"/>
            <a:chExt cx="914400" cy="838200"/>
          </a:xfrm>
        </p:grpSpPr>
        <p:sp>
          <p:nvSpPr>
            <p:cNvPr id="3101" name="Oval 11"/>
            <p:cNvSpPr>
              <a:spLocks noChangeArrowheads="1"/>
            </p:cNvSpPr>
            <p:nvPr/>
          </p:nvSpPr>
          <p:spPr bwMode="auto">
            <a:xfrm>
              <a:off x="1143000" y="2971800"/>
              <a:ext cx="914400" cy="838200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3102" name="Rectangle 12"/>
            <p:cNvSpPr>
              <a:spLocks noChangeArrowheads="1"/>
            </p:cNvSpPr>
            <p:nvPr/>
          </p:nvSpPr>
          <p:spPr bwMode="auto">
            <a:xfrm>
              <a:off x="1295400" y="3025775"/>
              <a:ext cx="461963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4000">
                  <a:solidFill>
                    <a:srgbClr val="3333CC"/>
                  </a:solidFill>
                  <a:latin typeface="Comic Sans MS" pitchFamily="66" charset="0"/>
                </a:rPr>
                <a:t>k</a:t>
              </a:r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7772400" y="2339975"/>
            <a:ext cx="914400" cy="838200"/>
            <a:chOff x="1143000" y="2971800"/>
            <a:chExt cx="914400" cy="838200"/>
          </a:xfrm>
        </p:grpSpPr>
        <p:sp>
          <p:nvSpPr>
            <p:cNvPr id="3099" name="Oval 14"/>
            <p:cNvSpPr>
              <a:spLocks noChangeArrowheads="1"/>
            </p:cNvSpPr>
            <p:nvPr/>
          </p:nvSpPr>
          <p:spPr bwMode="auto">
            <a:xfrm>
              <a:off x="1143000" y="2971800"/>
              <a:ext cx="914400" cy="838200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3100" name="Rectangle 15"/>
            <p:cNvSpPr>
              <a:spLocks noChangeArrowheads="1"/>
            </p:cNvSpPr>
            <p:nvPr/>
          </p:nvSpPr>
          <p:spPr bwMode="auto">
            <a:xfrm>
              <a:off x="1295400" y="3025775"/>
              <a:ext cx="593725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4000">
                  <a:solidFill>
                    <a:srgbClr val="3333CC"/>
                  </a:solidFill>
                  <a:latin typeface="Comic Sans MS" pitchFamily="66" charset="0"/>
                </a:rPr>
                <a:t>N</a:t>
              </a:r>
              <a:endParaRPr lang="en-US">
                <a:latin typeface="Comic Sans MS" pitchFamily="66" charset="0"/>
              </a:endParaRPr>
            </a:p>
          </p:txBody>
        </p:sp>
      </p:grpSp>
      <p:sp>
        <p:nvSpPr>
          <p:cNvPr id="3083" name="Rectangle 16"/>
          <p:cNvSpPr>
            <a:spLocks noChangeArrowheads="1"/>
          </p:cNvSpPr>
          <p:nvPr/>
        </p:nvSpPr>
        <p:spPr bwMode="auto">
          <a:xfrm>
            <a:off x="609600" y="1447800"/>
            <a:ext cx="86280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system state: # of requests queued at the welcome socket</a:t>
            </a:r>
            <a:br>
              <a:rPr lang="en-US" sz="2400">
                <a:solidFill>
                  <a:srgbClr val="3333CC"/>
                </a:solidFill>
                <a:latin typeface="Comic Sans MS" pitchFamily="66" charset="0"/>
              </a:rPr>
            </a:br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of the server</a:t>
            </a:r>
            <a:endParaRPr lang="en-US" sz="100">
              <a:latin typeface="Comic Sans MS" pitchFamily="66" charset="0"/>
            </a:endParaRPr>
          </a:p>
        </p:txBody>
      </p:sp>
      <p:sp>
        <p:nvSpPr>
          <p:cNvPr id="3084" name="Rectangle 19"/>
          <p:cNvSpPr>
            <a:spLocks noChangeArrowheads="1"/>
          </p:cNvSpPr>
          <p:nvPr/>
        </p:nvSpPr>
        <p:spPr bwMode="auto">
          <a:xfrm>
            <a:off x="609600" y="3059113"/>
            <a:ext cx="6461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4000">
                <a:solidFill>
                  <a:srgbClr val="3333CC"/>
                </a:solidFill>
                <a:latin typeface="Comic Sans MS" pitchFamily="66" charset="0"/>
              </a:rPr>
              <a:t>p</a:t>
            </a:r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0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085" name="Rectangle 20"/>
          <p:cNvSpPr>
            <a:spLocks noChangeArrowheads="1"/>
          </p:cNvSpPr>
          <p:nvPr/>
        </p:nvSpPr>
        <p:spPr bwMode="auto">
          <a:xfrm>
            <a:off x="2070100" y="3059113"/>
            <a:ext cx="596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4000">
                <a:solidFill>
                  <a:srgbClr val="3333CC"/>
                </a:solidFill>
                <a:latin typeface="Comic Sans MS" pitchFamily="66" charset="0"/>
              </a:rPr>
              <a:t>p</a:t>
            </a:r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1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086" name="Rectangle 21"/>
          <p:cNvSpPr>
            <a:spLocks noChangeArrowheads="1"/>
          </p:cNvSpPr>
          <p:nvPr/>
        </p:nvSpPr>
        <p:spPr bwMode="auto">
          <a:xfrm>
            <a:off x="4114800" y="3135313"/>
            <a:ext cx="6254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4000">
                <a:solidFill>
                  <a:srgbClr val="3333CC"/>
                </a:solidFill>
                <a:latin typeface="Comic Sans MS" pitchFamily="66" charset="0"/>
              </a:rPr>
              <a:t>p</a:t>
            </a:r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k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087" name="Oval 23"/>
          <p:cNvSpPr>
            <a:spLocks noChangeArrowheads="1"/>
          </p:cNvSpPr>
          <p:nvPr/>
        </p:nvSpPr>
        <p:spPr bwMode="auto">
          <a:xfrm>
            <a:off x="5638800" y="2317750"/>
            <a:ext cx="957263" cy="838200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lIns="91430" tIns="45716" rIns="91430" bIns="45716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3088" name="Rectangle 24"/>
          <p:cNvSpPr>
            <a:spLocks noChangeArrowheads="1"/>
          </p:cNvSpPr>
          <p:nvPr/>
        </p:nvSpPr>
        <p:spPr bwMode="auto">
          <a:xfrm>
            <a:off x="5661025" y="2371725"/>
            <a:ext cx="938213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4000">
                <a:solidFill>
                  <a:srgbClr val="3333CC"/>
                </a:solidFill>
                <a:latin typeface="Comic Sans MS" pitchFamily="66" charset="0"/>
              </a:rPr>
              <a:t>k+1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089" name="Rectangle 25"/>
          <p:cNvSpPr>
            <a:spLocks noChangeArrowheads="1"/>
          </p:cNvSpPr>
          <p:nvPr/>
        </p:nvSpPr>
        <p:spPr bwMode="auto">
          <a:xfrm>
            <a:off x="5791200" y="3113088"/>
            <a:ext cx="911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4000">
                <a:solidFill>
                  <a:srgbClr val="3333CC"/>
                </a:solidFill>
                <a:latin typeface="Comic Sans MS" pitchFamily="66" charset="0"/>
              </a:rPr>
              <a:t>p</a:t>
            </a:r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k+1</a:t>
            </a:r>
            <a:endParaRPr lang="en-US">
              <a:latin typeface="Comic Sans MS" pitchFamily="66" charset="0"/>
            </a:endParaRPr>
          </a:p>
        </p:txBody>
      </p:sp>
      <p:cxnSp>
        <p:nvCxnSpPr>
          <p:cNvPr id="3090" name="Curved Connector 30"/>
          <p:cNvCxnSpPr>
            <a:cxnSpLocks noChangeShapeType="1"/>
          </p:cNvCxnSpPr>
          <p:nvPr/>
        </p:nvCxnSpPr>
        <p:spPr bwMode="auto">
          <a:xfrm>
            <a:off x="4800600" y="2470150"/>
            <a:ext cx="914400" cy="1588"/>
          </a:xfrm>
          <a:prstGeom prst="curvedConnector3">
            <a:avLst>
              <a:gd name="adj1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091" name="Rectangle 31"/>
          <p:cNvSpPr>
            <a:spLocks noChangeArrowheads="1"/>
          </p:cNvSpPr>
          <p:nvPr/>
        </p:nvSpPr>
        <p:spPr bwMode="auto">
          <a:xfrm>
            <a:off x="5029200" y="2012950"/>
            <a:ext cx="3825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280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</a:t>
            </a:r>
            <a:endParaRPr lang="en-US">
              <a:latin typeface="Comic Sans MS" pitchFamily="66" charset="0"/>
            </a:endParaRPr>
          </a:p>
        </p:txBody>
      </p:sp>
      <p:cxnSp>
        <p:nvCxnSpPr>
          <p:cNvPr id="3092" name="Straight Arrow Connector 33"/>
          <p:cNvCxnSpPr>
            <a:cxnSpLocks noChangeShapeType="1"/>
          </p:cNvCxnSpPr>
          <p:nvPr/>
        </p:nvCxnSpPr>
        <p:spPr bwMode="auto">
          <a:xfrm rot="10800000">
            <a:off x="4876800" y="2808288"/>
            <a:ext cx="838200" cy="1587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093" name="Rectangle 34"/>
          <p:cNvSpPr>
            <a:spLocks noChangeArrowheads="1"/>
          </p:cNvSpPr>
          <p:nvPr/>
        </p:nvSpPr>
        <p:spPr bwMode="auto">
          <a:xfrm>
            <a:off x="4724400" y="2808288"/>
            <a:ext cx="712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280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   </a:t>
            </a:r>
            <a:endParaRPr lang="en-US">
              <a:latin typeface="Comic Sans MS" pitchFamily="66" charset="0"/>
            </a:endParaRPr>
          </a:p>
        </p:txBody>
      </p:sp>
      <p:cxnSp>
        <p:nvCxnSpPr>
          <p:cNvPr id="3094" name="Straight Connector 37"/>
          <p:cNvCxnSpPr>
            <a:cxnSpLocks noChangeShapeType="1"/>
          </p:cNvCxnSpPr>
          <p:nvPr/>
        </p:nvCxnSpPr>
        <p:spPr bwMode="auto">
          <a:xfrm>
            <a:off x="3200400" y="2579688"/>
            <a:ext cx="457200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3095" name="Straight Connector 38"/>
          <p:cNvCxnSpPr>
            <a:cxnSpLocks noChangeShapeType="1"/>
          </p:cNvCxnSpPr>
          <p:nvPr/>
        </p:nvCxnSpPr>
        <p:spPr bwMode="auto">
          <a:xfrm>
            <a:off x="6934200" y="2579688"/>
            <a:ext cx="457200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3096" name="Rectangle 32"/>
          <p:cNvSpPr>
            <a:spLocks noChangeArrowheads="1"/>
          </p:cNvSpPr>
          <p:nvPr/>
        </p:nvSpPr>
        <p:spPr bwMode="auto">
          <a:xfrm>
            <a:off x="7924800" y="3113088"/>
            <a:ext cx="7032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4000">
                <a:solidFill>
                  <a:srgbClr val="3333CC"/>
                </a:solidFill>
                <a:latin typeface="Comic Sans MS" pitchFamily="66" charset="0"/>
              </a:rPr>
              <a:t>p</a:t>
            </a:r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N</a:t>
            </a:r>
            <a:endParaRPr lang="en-US">
              <a:latin typeface="Comic Sans MS" pitchFamily="66" charset="0"/>
            </a:endParaRPr>
          </a:p>
        </p:txBody>
      </p:sp>
      <p:cxnSp>
        <p:nvCxnSpPr>
          <p:cNvPr id="3097" name="Straight Connector 38"/>
          <p:cNvCxnSpPr>
            <a:cxnSpLocks noChangeShapeType="1"/>
          </p:cNvCxnSpPr>
          <p:nvPr/>
        </p:nvCxnSpPr>
        <p:spPr bwMode="auto">
          <a:xfrm>
            <a:off x="8839200" y="2579688"/>
            <a:ext cx="457200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608388" y="4713288"/>
          <a:ext cx="1566862" cy="461962"/>
        </p:xfrm>
        <a:graphic>
          <a:graphicData uri="http://schemas.openxmlformats.org/presentationml/2006/ole">
            <p:oleObj spid="_x0000_s3074" name="Equation" r:id="rId4" imgW="774360" imgH="228600" progId="Equation.3">
              <p:embed/>
            </p:oleObj>
          </a:graphicData>
        </a:graphic>
      </p:graphicFrame>
      <p:sp>
        <p:nvSpPr>
          <p:cNvPr id="32" name="Rectangle 18"/>
          <p:cNvSpPr>
            <a:spLocks noChangeArrowheads="1"/>
          </p:cNvSpPr>
          <p:nvPr/>
        </p:nvSpPr>
        <p:spPr bwMode="auto">
          <a:xfrm>
            <a:off x="696913" y="3679825"/>
            <a:ext cx="7608887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at equilibrium (time reversibility)  in one unit time:  </a:t>
            </a:r>
            <a:br>
              <a:rPr lang="en-US" sz="2400">
                <a:solidFill>
                  <a:srgbClr val="3333CC"/>
                </a:solidFill>
                <a:latin typeface="Comic Sans MS" pitchFamily="66" charset="0"/>
              </a:rPr>
            </a:br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    #(transitions k </a:t>
            </a:r>
            <a:r>
              <a:rPr lang="en-US" sz="2800">
                <a:solidFill>
                  <a:srgbClr val="0033CC"/>
                </a:solidFill>
                <a:latin typeface="Comic Sans MS" pitchFamily="66" charset="0"/>
                <a:sym typeface="Symbol" pitchFamily="18" charset="2"/>
              </a:rPr>
              <a:t></a:t>
            </a:r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 k+1)  = #(transitions k+1 </a:t>
            </a:r>
            <a:r>
              <a:rPr lang="en-US" sz="2800">
                <a:solidFill>
                  <a:srgbClr val="0033CC"/>
                </a:solidFill>
                <a:latin typeface="Comic Sans MS" pitchFamily="66" charset="0"/>
                <a:sym typeface="Symbol" pitchFamily="18" charset="2"/>
              </a:rPr>
              <a:t></a:t>
            </a:r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 k)</a:t>
            </a:r>
            <a:endParaRPr lang="en-US" sz="100">
              <a:solidFill>
                <a:srgbClr val="000000"/>
              </a:solidFill>
              <a:latin typeface="Comic Sans MS" pitchFamily="66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279775" y="5316538"/>
          <a:ext cx="2668588" cy="539750"/>
        </p:xfrm>
        <a:graphic>
          <a:graphicData uri="http://schemas.openxmlformats.org/presentationml/2006/ole">
            <p:oleObj spid="_x0000_s3075" name="Equation" r:id="rId5" imgW="1320480" imgH="266400" progId="Equation.3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190750" y="5932488"/>
          <a:ext cx="4775200" cy="925512"/>
        </p:xfrm>
        <a:graphic>
          <a:graphicData uri="http://schemas.openxmlformats.org/presentationml/2006/ole">
            <p:oleObj spid="_x0000_s3076" name="Equation" r:id="rId6" imgW="236196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Assume requests come in at a rate of one request per 20 seconds</a:t>
            </a:r>
          </a:p>
          <a:p>
            <a:r>
              <a:rPr lang="en-US" smtClean="0"/>
              <a:t>Each request takes on average 10 seconds</a:t>
            </a:r>
          </a:p>
          <a:p>
            <a:endParaRPr lang="en-US" smtClean="0"/>
          </a:p>
          <a:p>
            <a:r>
              <a:rPr lang="en-US" smtClean="0"/>
              <a:t>What is the fraction of time that the welcome queue has a backlog of 3 requests?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6F1B6-2472-4135-8477-8B4B3EF1966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2697</Words>
  <Application>Microsoft Office PowerPoint</Application>
  <PresentationFormat>On-screen Show (4:3)</PresentationFormat>
  <Paragraphs>727</Paragraphs>
  <Slides>59</Slides>
  <Notes>57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59</vt:i4>
      </vt:variant>
    </vt:vector>
  </HeadingPairs>
  <TitlesOfParts>
    <vt:vector size="63" baseType="lpstr">
      <vt:lpstr>Office Theme</vt:lpstr>
      <vt:lpstr>Microsoft Photo Editor 3.0 Photo</vt:lpstr>
      <vt:lpstr>Equation</vt:lpstr>
      <vt:lpstr>Microsoft Equation 3.0</vt:lpstr>
      <vt:lpstr>Concurrent Client server</vt:lpstr>
      <vt:lpstr>Reveiw: Client/server  socket interaction: TCP</vt:lpstr>
      <vt:lpstr>Recap: Data Representation</vt:lpstr>
      <vt:lpstr>Recap: State of Basic C/S</vt:lpstr>
      <vt:lpstr>Events of Basic C/S</vt:lpstr>
      <vt:lpstr>What is a Character of Equilibrium?</vt:lpstr>
      <vt:lpstr>What Does Time Reversibility Imply?</vt:lpstr>
      <vt:lpstr>Analysis of Queue Length for C/S</vt:lpstr>
      <vt:lpstr>Example</vt:lpstr>
      <vt:lpstr>Server Flow</vt:lpstr>
      <vt:lpstr>Writing High Performance Servers: Major Issues</vt:lpstr>
      <vt:lpstr>Outline</vt:lpstr>
      <vt:lpstr>Multiplexing/Demultiplexing Issue</vt:lpstr>
      <vt:lpstr>TCP Connection-Oriented Demux</vt:lpstr>
      <vt:lpstr>Connection-Oriented Demux</vt:lpstr>
      <vt:lpstr>Slide 16</vt:lpstr>
      <vt:lpstr>puzzle&gt;&gt;    netstat -anv -P tcp</vt:lpstr>
      <vt:lpstr>Slide 18</vt:lpstr>
      <vt:lpstr>Slide 19</vt:lpstr>
      <vt:lpstr>Slide 20</vt:lpstr>
      <vt:lpstr>Outline</vt:lpstr>
      <vt:lpstr>Thread vs Process</vt:lpstr>
      <vt:lpstr>Using Multi-Threads for Servers</vt:lpstr>
      <vt:lpstr>Java Thread Model</vt:lpstr>
      <vt:lpstr>Java Thread Class</vt:lpstr>
      <vt:lpstr>Some Main Java Thread Methods</vt:lpstr>
      <vt:lpstr>Creating Java Thread</vt:lpstr>
      <vt:lpstr>Option 1: Extending Java Thread</vt:lpstr>
      <vt:lpstr>Option 1: Extending Java Thread</vt:lpstr>
      <vt:lpstr>Option 2: Implement the Runnable Interface</vt:lpstr>
      <vt:lpstr>Option 2: Implement the Runnable Interface</vt:lpstr>
      <vt:lpstr>Example: a Multi-threaded TCPServer</vt:lpstr>
      <vt:lpstr>Multi-Thread Server</vt:lpstr>
      <vt:lpstr>Modeling Multi-thread Server So Far</vt:lpstr>
      <vt:lpstr>Problems of Multi-Thread Server</vt:lpstr>
      <vt:lpstr>Question: Using a Fixed Number of Threads</vt:lpstr>
      <vt:lpstr>Design 1: Threads Share Access to the welcomeSocket</vt:lpstr>
      <vt:lpstr>Design 2: Producer/Consumer</vt:lpstr>
      <vt:lpstr>Common Issues Facing Design 1 and 2</vt:lpstr>
      <vt:lpstr>Outline</vt:lpstr>
      <vt:lpstr>Concurrency and Shared Data</vt:lpstr>
      <vt:lpstr>Simple Example</vt:lpstr>
      <vt:lpstr>Simple Example</vt:lpstr>
      <vt:lpstr>What Happened?</vt:lpstr>
      <vt:lpstr>Question</vt:lpstr>
      <vt:lpstr>Synchronization</vt:lpstr>
      <vt:lpstr>Java Lock (1.5)</vt:lpstr>
      <vt:lpstr>Java Lock</vt:lpstr>
      <vt:lpstr>Java Lock</vt:lpstr>
      <vt:lpstr>Java Synchronized</vt:lpstr>
      <vt:lpstr>Java synchronized</vt:lpstr>
      <vt:lpstr>Discussion</vt:lpstr>
      <vt:lpstr>Synchronization on this</vt:lpstr>
      <vt:lpstr>Synchronization on this</vt:lpstr>
      <vt:lpstr>Synchronization on this</vt:lpstr>
      <vt:lpstr>Synchronized Method</vt:lpstr>
      <vt:lpstr>Synchronization on this</vt:lpstr>
      <vt:lpstr>Summary of Key Ideas</vt:lpstr>
      <vt:lpstr>Example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grewe</dc:creator>
  <cp:lastModifiedBy>grewe</cp:lastModifiedBy>
  <cp:revision>13</cp:revision>
  <dcterms:created xsi:type="dcterms:W3CDTF">2011-03-23T20:05:35Z</dcterms:created>
  <dcterms:modified xsi:type="dcterms:W3CDTF">2011-03-23T20:40:12Z</dcterms:modified>
</cp:coreProperties>
</file>