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2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22CAD-4D2C-4C33-8817-CDE456CA53E9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0AA0-2436-4A40-A385-63909A5EEE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defTabSz="911482"/>
            <a:fld id="{01185BBB-5AD1-4BE2-8A96-1CD52211100F}" type="slidenum">
              <a:rPr lang="en-US"/>
              <a:pPr defTabSz="911482"/>
              <a:t>2</a:t>
            </a:fld>
            <a:endParaRPr lang="en-US" dirty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0C3F809-F801-4EFE-83F5-71C8EBD5F0CF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37F8864-D277-41DF-9234-D98E223454B3}" type="slidenum">
              <a:rPr lang="en-US"/>
              <a:pPr/>
              <a:t>12</a:t>
            </a:fld>
            <a:endParaRPr lang="en-US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5B83CBF-D2A6-4968-BF7F-C27B078D5270}" type="slidenum">
              <a:rPr lang="en-US"/>
              <a:pPr/>
              <a:t>13</a:t>
            </a:fld>
            <a:endParaRPr lang="en-US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BE1DD3F-610C-4AC2-9C3A-5133E8F47F2D}" type="slidenum">
              <a:rPr lang="en-US"/>
              <a:pPr/>
              <a:t>14</a:t>
            </a:fld>
            <a:endParaRPr lang="en-US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C886312-E332-4692-B2F2-4BBE62309980}" type="slidenum">
              <a:rPr lang="en-US"/>
              <a:pPr/>
              <a:t>15</a:t>
            </a:fld>
            <a:endParaRPr lang="en-US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782C598-B1B1-4FE5-B234-C39A85DBAA7F}" type="slidenum">
              <a:rPr lang="en-US"/>
              <a:pPr/>
              <a:t>16</a:t>
            </a:fld>
            <a:endParaRPr lang="en-US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D5C7C8C-346C-4939-BF0E-EC476A51123B}" type="slidenum">
              <a:rPr lang="en-US"/>
              <a:pPr/>
              <a:t>17</a:t>
            </a:fld>
            <a:endParaRPr lang="en-US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77E5CAA-E56E-4E70-B03D-438007A57C81}" type="slidenum">
              <a:rPr lang="en-US"/>
              <a:pPr/>
              <a:t>18</a:t>
            </a:fld>
            <a:endParaRPr lang="en-US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8C88-9411-4E6E-A66F-9EE7B168C8B6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9F3EF-5C7D-4640-9BF0-9DA8B762F46E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8DC9B9B-0A85-4F6C-907F-194C9582191C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075C1-A149-4125-9346-B8DD28FD7353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1B165-B521-455A-B40F-C9C29EDAA344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B507FA2-6D8A-45FB-8BD4-279753546F45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F5DD2-9D7F-4899-8C52-5AB867CF8394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408D67D-85DA-4917-BE14-BC7A5495250A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E6ACF-9762-4587-AAA8-ED4EDB45FE03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B7DE525-9A3E-4D3A-BC4C-4F5BE467E4DD}" type="slidenum">
              <a:rPr lang="en-US"/>
              <a:pPr/>
              <a:t>29</a:t>
            </a:fld>
            <a:endParaRPr lang="en-US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28DCCB7-8BCD-466D-8E43-C3011CF4EE12}" type="slidenum">
              <a:rPr lang="en-US"/>
              <a:pPr/>
              <a:t>30</a:t>
            </a:fld>
            <a:endParaRPr lang="en-US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BB4A6EA-014A-4F71-A1D5-868E810B68F9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BEB2F90-8C59-4962-871A-0FC7DD189741}" type="slidenum">
              <a:rPr lang="en-US"/>
              <a:pPr/>
              <a:t>31</a:t>
            </a:fld>
            <a:endParaRPr lang="en-US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D660573-5CA1-4E39-8FF9-779FCE47F58D}" type="slidenum">
              <a:rPr lang="en-US"/>
              <a:pPr/>
              <a:t>32</a:t>
            </a:fld>
            <a:endParaRPr lang="en-US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839E40F-CB58-4DA5-AB14-747EEE7A5A62}" type="slidenum">
              <a:rPr lang="en-US"/>
              <a:pPr/>
              <a:t>33</a:t>
            </a:fld>
            <a:endParaRPr lang="en-US"/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6E4F5C6-EDB5-4065-9268-64430B8751CA}" type="slidenum">
              <a:rPr lang="en-US"/>
              <a:pPr/>
              <a:t>34</a:t>
            </a:fld>
            <a:endParaRPr lang="en-US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AD21CCC-B153-4F97-963D-871A340AEA77}" type="slidenum">
              <a:rPr lang="en-US"/>
              <a:pPr/>
              <a:t>35</a:t>
            </a:fld>
            <a:endParaRPr lang="en-US"/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3D069D4-3321-480E-9250-E9908FDEC94E}" type="slidenum">
              <a:rPr lang="en-US"/>
              <a:pPr/>
              <a:t>36</a:t>
            </a:fld>
            <a:endParaRPr lang="en-US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81D7305-F9AC-479A-BDE1-ECC01538B188}" type="slidenum">
              <a:rPr lang="en-US"/>
              <a:pPr/>
              <a:t>37</a:t>
            </a:fld>
            <a:endParaRPr lang="en-US"/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DAF4E4F-3336-4074-9383-1609F457DD44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A770E1A-06BC-4D2A-8F8E-C3079F4A4756}" type="slidenum">
              <a:rPr lang="en-US"/>
              <a:pPr/>
              <a:t>6</a:t>
            </a:fld>
            <a:endParaRPr lang="en-US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3A30805-C324-4FDD-9F7F-25E77C8C872E}" type="slidenum">
              <a:rPr lang="en-US"/>
              <a:pPr/>
              <a:t>7</a:t>
            </a:fld>
            <a:endParaRPr lang="en-US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41609C8-EFA3-411A-A342-45C5AE284EEC}" type="slidenum">
              <a:rPr lang="en-US"/>
              <a:pPr/>
              <a:t>8</a:t>
            </a:fld>
            <a:endParaRPr lang="en-US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59A5785-9B56-4086-B3D1-746CB8D9FF8D}" type="slidenum">
              <a:rPr lang="en-US"/>
              <a:pPr/>
              <a:t>9</a:t>
            </a:fld>
            <a:endParaRPr lang="en-US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0C0A4BC-0FB6-4741-B005-26C15C7D9A2D}" type="slidenum">
              <a:rPr lang="en-US"/>
              <a:pPr/>
              <a:t>10</a:t>
            </a:fld>
            <a:endParaRPr lang="en-US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805" y="4343704"/>
            <a:ext cx="5030391" cy="411389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FF8-47B3-43D7-BBFB-31272A5EF5CE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4269-AE91-40CC-946F-D0A077CEC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FF8-47B3-43D7-BBFB-31272A5EF5CE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4269-AE91-40CC-946F-D0A077CEC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FF8-47B3-43D7-BBFB-31272A5EF5CE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4269-AE91-40CC-946F-D0A077CEC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FF8-47B3-43D7-BBFB-31272A5EF5CE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4269-AE91-40CC-946F-D0A077CEC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FF8-47B3-43D7-BBFB-31272A5EF5CE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4269-AE91-40CC-946F-D0A077CEC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FF8-47B3-43D7-BBFB-31272A5EF5CE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4269-AE91-40CC-946F-D0A077CEC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FF8-47B3-43D7-BBFB-31272A5EF5CE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4269-AE91-40CC-946F-D0A077CEC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FF8-47B3-43D7-BBFB-31272A5EF5CE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4269-AE91-40CC-946F-D0A077CEC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FF8-47B3-43D7-BBFB-31272A5EF5CE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4269-AE91-40CC-946F-D0A077CEC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FF8-47B3-43D7-BBFB-31272A5EF5CE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4269-AE91-40CC-946F-D0A077CEC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4FF8-47B3-43D7-BBFB-31272A5EF5CE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4269-AE91-40CC-946F-D0A077CEC2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D4FF8-47B3-43D7-BBFB-31272A5EF5CE}" type="datetimeFigureOut">
              <a:rPr lang="en-US" smtClean="0"/>
              <a:t>3/23/2011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4269-AE91-40CC-946F-D0A077CEC2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Client-Server Paradigm and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L. </a:t>
            </a:r>
            <a:r>
              <a:rPr lang="en-US" dirty="0" err="1" smtClean="0"/>
              <a:t>Grewe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Client/server socket interaction: TCP</a:t>
            </a:r>
            <a:endParaRPr 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33475" y="3217863"/>
            <a:ext cx="2117725" cy="927100"/>
            <a:chOff x="827" y="2027"/>
            <a:chExt cx="1334" cy="584"/>
          </a:xfrm>
        </p:grpSpPr>
        <p:sp>
          <p:nvSpPr>
            <p:cNvPr id="6182" name="Text Box 4"/>
            <p:cNvSpPr txBox="1">
              <a:spLocks noChangeArrowheads="1"/>
            </p:cNvSpPr>
            <p:nvPr/>
          </p:nvSpPr>
          <p:spPr bwMode="auto">
            <a:xfrm>
              <a:off x="827" y="2027"/>
              <a:ext cx="10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400"/>
                <a:t>wait for incoming</a:t>
              </a:r>
            </a:p>
            <a:p>
              <a:r>
                <a:rPr lang="en-US" sz="1400"/>
                <a:t>connection request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83" name="Text Box 5"/>
            <p:cNvSpPr txBox="1">
              <a:spLocks noChangeArrowheads="1"/>
            </p:cNvSpPr>
            <p:nvPr/>
          </p:nvSpPr>
          <p:spPr bwMode="auto">
            <a:xfrm>
              <a:off x="828" y="2285"/>
              <a:ext cx="133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connectionSocket =</a:t>
              </a:r>
            </a:p>
            <a:p>
              <a:r>
                <a:rPr lang="en-US" sz="1400">
                  <a:solidFill>
                    <a:srgbClr val="FF0000"/>
                  </a:solidFill>
                </a:rPr>
                <a:t>welcomeSocket.accept()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123950" y="1881188"/>
            <a:ext cx="1635125" cy="1414462"/>
            <a:chOff x="821" y="1185"/>
            <a:chExt cx="1030" cy="891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821" y="1185"/>
              <a:ext cx="1030" cy="712"/>
              <a:chOff x="329" y="1209"/>
              <a:chExt cx="1030" cy="712"/>
            </a:xfrm>
          </p:grpSpPr>
          <p:sp>
            <p:nvSpPr>
              <p:cNvPr id="6180" name="Text Box 8"/>
              <p:cNvSpPr txBox="1">
                <a:spLocks noChangeArrowheads="1"/>
              </p:cNvSpPr>
              <p:nvPr/>
            </p:nvSpPr>
            <p:spPr bwMode="auto">
              <a:xfrm>
                <a:off x="329" y="1209"/>
                <a:ext cx="997" cy="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1400"/>
                  <a:t>create socket,</a:t>
                </a:r>
              </a:p>
              <a:p>
                <a:r>
                  <a:rPr lang="en-US" sz="1400"/>
                  <a:t>port=</a:t>
                </a:r>
                <a:r>
                  <a:rPr lang="en-US" sz="1400" b="1">
                    <a:latin typeface="Courier New" pitchFamily="49" charset="0"/>
                  </a:rPr>
                  <a:t>x</a:t>
                </a:r>
                <a:r>
                  <a:rPr lang="en-US" sz="1400"/>
                  <a:t>, for</a:t>
                </a:r>
              </a:p>
              <a:p>
                <a:r>
                  <a:rPr lang="en-US" sz="1400"/>
                  <a:t>incoming request: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181" name="Text Box 9"/>
              <p:cNvSpPr txBox="1">
                <a:spLocks noChangeArrowheads="1"/>
              </p:cNvSpPr>
              <p:nvPr/>
            </p:nvSpPr>
            <p:spPr bwMode="auto">
              <a:xfrm>
                <a:off x="333" y="1595"/>
                <a:ext cx="102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r"/>
                <a:r>
                  <a:rPr lang="en-US" sz="1400">
                    <a:solidFill>
                      <a:srgbClr val="FF0000"/>
                    </a:solidFill>
                  </a:rPr>
                  <a:t>welcomeSocket = </a:t>
                </a:r>
              </a:p>
              <a:p>
                <a:pPr algn="r"/>
                <a:r>
                  <a:rPr lang="en-US" sz="1400">
                    <a:solidFill>
                      <a:srgbClr val="FF0000"/>
                    </a:solidFill>
                  </a:rPr>
                  <a:t>ServerSocket(x)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sp>
          <p:nvSpPr>
            <p:cNvPr id="6179" name="Line 10"/>
            <p:cNvSpPr>
              <a:spLocks noChangeShapeType="1"/>
            </p:cNvSpPr>
            <p:nvPr/>
          </p:nvSpPr>
          <p:spPr bwMode="auto">
            <a:xfrm>
              <a:off x="1284" y="1872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911725" y="3146425"/>
            <a:ext cx="2449513" cy="912813"/>
            <a:chOff x="3333" y="1154"/>
            <a:chExt cx="1543" cy="575"/>
          </a:xfrm>
        </p:grpSpPr>
        <p:sp>
          <p:nvSpPr>
            <p:cNvPr id="6176" name="Text Box 12"/>
            <p:cNvSpPr txBox="1">
              <a:spLocks noChangeArrowheads="1"/>
            </p:cNvSpPr>
            <p:nvPr/>
          </p:nvSpPr>
          <p:spPr bwMode="auto">
            <a:xfrm>
              <a:off x="3335" y="1154"/>
              <a:ext cx="154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400"/>
                <a:t>create socket,</a:t>
              </a:r>
            </a:p>
            <a:p>
              <a:r>
                <a:rPr lang="en-US" sz="1400"/>
                <a:t>connect to serv</a:t>
              </a:r>
              <a:r>
                <a:rPr lang="en-US" sz="1400" b="1">
                  <a:latin typeface="Courier New" pitchFamily="49" charset="0"/>
                </a:rPr>
                <a:t>host</a:t>
              </a:r>
              <a:r>
                <a:rPr lang="en-US" sz="1400"/>
                <a:t>, port=</a:t>
              </a:r>
              <a:r>
                <a:rPr lang="en-US" sz="1400" b="1">
                  <a:latin typeface="Courier New" pitchFamily="49" charset="0"/>
                </a:rPr>
                <a:t>x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77" name="Text Box 13"/>
            <p:cNvSpPr txBox="1">
              <a:spLocks noChangeArrowheads="1"/>
            </p:cNvSpPr>
            <p:nvPr/>
          </p:nvSpPr>
          <p:spPr bwMode="auto">
            <a:xfrm>
              <a:off x="3333" y="1403"/>
              <a:ext cx="84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1400">
                  <a:solidFill>
                    <a:srgbClr val="FF0000"/>
                  </a:solidFill>
                </a:rPr>
                <a:t>clientSocket = </a:t>
              </a:r>
            </a:p>
            <a:p>
              <a:pPr algn="r"/>
              <a:r>
                <a:rPr lang="en-US" sz="1400">
                  <a:solidFill>
                    <a:srgbClr val="FF0000"/>
                  </a:solidFill>
                </a:rPr>
                <a:t>Socket()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096963" y="3124200"/>
            <a:ext cx="5440362" cy="3352800"/>
            <a:chOff x="804" y="1968"/>
            <a:chExt cx="3427" cy="2112"/>
          </a:xfrm>
        </p:grpSpPr>
        <p:sp>
          <p:nvSpPr>
            <p:cNvPr id="6169" name="Text Box 15"/>
            <p:cNvSpPr txBox="1">
              <a:spLocks noChangeArrowheads="1"/>
            </p:cNvSpPr>
            <p:nvPr/>
          </p:nvSpPr>
          <p:spPr bwMode="auto">
            <a:xfrm>
              <a:off x="839" y="3641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400"/>
                <a:t>close</a:t>
              </a:r>
            </a:p>
            <a:p>
              <a:r>
                <a:rPr lang="en-US" sz="1400">
                  <a:solidFill>
                    <a:srgbClr val="FF0000"/>
                  </a:solidFill>
                </a:rPr>
                <a:t>connectionSocket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70" name="Line 16"/>
            <p:cNvSpPr>
              <a:spLocks noChangeShapeType="1"/>
            </p:cNvSpPr>
            <p:nvPr/>
          </p:nvSpPr>
          <p:spPr bwMode="auto">
            <a:xfrm>
              <a:off x="1290" y="3564"/>
              <a:ext cx="0" cy="2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71" name="Freeform 17"/>
            <p:cNvSpPr>
              <a:spLocks/>
            </p:cNvSpPr>
            <p:nvPr/>
          </p:nvSpPr>
          <p:spPr bwMode="auto">
            <a:xfrm>
              <a:off x="804" y="1968"/>
              <a:ext cx="492" cy="2112"/>
            </a:xfrm>
            <a:custGeom>
              <a:avLst/>
              <a:gdLst>
                <a:gd name="T0" fmla="*/ 492 w 492"/>
                <a:gd name="T1" fmla="*/ 1968 h 2112"/>
                <a:gd name="T2" fmla="*/ 492 w 492"/>
                <a:gd name="T3" fmla="*/ 2112 h 2112"/>
                <a:gd name="T4" fmla="*/ 0 w 492"/>
                <a:gd name="T5" fmla="*/ 2112 h 2112"/>
                <a:gd name="T6" fmla="*/ 0 w 492"/>
                <a:gd name="T7" fmla="*/ 0 h 2112"/>
                <a:gd name="T8" fmla="*/ 402 w 492"/>
                <a:gd name="T9" fmla="*/ 0 h 2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2112"/>
                <a:gd name="T17" fmla="*/ 492 w 492"/>
                <a:gd name="T18" fmla="*/ 2112 h 2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2112">
                  <a:moveTo>
                    <a:pt x="492" y="1968"/>
                  </a:moveTo>
                  <a:lnTo>
                    <a:pt x="492" y="2112"/>
                  </a:lnTo>
                  <a:lnTo>
                    <a:pt x="0" y="2112"/>
                  </a:lnTo>
                  <a:lnTo>
                    <a:pt x="0" y="0"/>
                  </a:lnTo>
                  <a:lnTo>
                    <a:pt x="402" y="0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3365" y="3377"/>
              <a:ext cx="866" cy="692"/>
              <a:chOff x="3365" y="3377"/>
              <a:chExt cx="866" cy="692"/>
            </a:xfrm>
          </p:grpSpPr>
          <p:sp>
            <p:nvSpPr>
              <p:cNvPr id="6173" name="Text Box 19"/>
              <p:cNvSpPr txBox="1">
                <a:spLocks noChangeArrowheads="1"/>
              </p:cNvSpPr>
              <p:nvPr/>
            </p:nvSpPr>
            <p:spPr bwMode="auto">
              <a:xfrm>
                <a:off x="3365" y="3377"/>
                <a:ext cx="86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1400"/>
                  <a:t>read reply from</a:t>
                </a:r>
              </a:p>
              <a:p>
                <a:r>
                  <a:rPr lang="en-US" sz="1400">
                    <a:solidFill>
                      <a:srgbClr val="FF0000"/>
                    </a:solidFill>
                  </a:rPr>
                  <a:t>clientSocket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174" name="Text Box 20"/>
              <p:cNvSpPr txBox="1">
                <a:spLocks noChangeArrowheads="1"/>
              </p:cNvSpPr>
              <p:nvPr/>
            </p:nvSpPr>
            <p:spPr bwMode="auto">
              <a:xfrm>
                <a:off x="3389" y="3743"/>
                <a:ext cx="719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1400"/>
                  <a:t>close</a:t>
                </a:r>
              </a:p>
              <a:p>
                <a:r>
                  <a:rPr lang="en-US" sz="1400">
                    <a:solidFill>
                      <a:srgbClr val="FF0000"/>
                    </a:solidFill>
                  </a:rPr>
                  <a:t>clientSocket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175" name="Line 21"/>
              <p:cNvSpPr>
                <a:spLocks noChangeShapeType="1"/>
              </p:cNvSpPr>
              <p:nvPr/>
            </p:nvSpPr>
            <p:spPr bwMode="auto">
              <a:xfrm>
                <a:off x="3816" y="3690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6152" name="Text Box 22"/>
          <p:cNvSpPr txBox="1">
            <a:spLocks noChangeArrowheads="1"/>
          </p:cNvSpPr>
          <p:nvPr/>
        </p:nvSpPr>
        <p:spPr bwMode="auto">
          <a:xfrm>
            <a:off x="406400" y="1314450"/>
            <a:ext cx="3392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Server </a:t>
            </a:r>
            <a:r>
              <a:rPr lang="en-US"/>
              <a:t>(running on </a:t>
            </a:r>
            <a:r>
              <a:rPr lang="en-US" b="1">
                <a:latin typeface="Courier New" pitchFamily="49" charset="0"/>
              </a:rPr>
              <a:t>hostid</a:t>
            </a:r>
            <a:r>
              <a:rPr lang="en-US"/>
              <a:t>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153" name="Text Box 23"/>
          <p:cNvSpPr txBox="1">
            <a:spLocks noChangeArrowheads="1"/>
          </p:cNvSpPr>
          <p:nvPr/>
        </p:nvSpPr>
        <p:spPr bwMode="auto">
          <a:xfrm>
            <a:off x="5076825" y="13335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Client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2754313" y="4010025"/>
            <a:ext cx="4041775" cy="1371600"/>
            <a:chOff x="1848" y="2526"/>
            <a:chExt cx="2546" cy="864"/>
          </a:xfrm>
        </p:grpSpPr>
        <p:sp>
          <p:nvSpPr>
            <p:cNvPr id="6164" name="Line 25"/>
            <p:cNvSpPr>
              <a:spLocks noChangeShapeType="1"/>
            </p:cNvSpPr>
            <p:nvPr/>
          </p:nvSpPr>
          <p:spPr bwMode="auto">
            <a:xfrm flipH="1">
              <a:off x="3792" y="2964"/>
              <a:ext cx="6" cy="42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1848" y="2526"/>
              <a:ext cx="2546" cy="516"/>
              <a:chOff x="1848" y="2526"/>
              <a:chExt cx="2546" cy="516"/>
            </a:xfrm>
          </p:grpSpPr>
          <p:sp>
            <p:nvSpPr>
              <p:cNvPr id="6166" name="Text Box 27"/>
              <p:cNvSpPr txBox="1">
                <a:spLocks noChangeArrowheads="1"/>
              </p:cNvSpPr>
              <p:nvPr/>
            </p:nvSpPr>
            <p:spPr bwMode="auto">
              <a:xfrm>
                <a:off x="3335" y="2675"/>
                <a:ext cx="1059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1400"/>
                  <a:t>send request using</a:t>
                </a:r>
              </a:p>
              <a:p>
                <a:r>
                  <a:rPr lang="en-US" sz="1400">
                    <a:solidFill>
                      <a:srgbClr val="FF0000"/>
                    </a:solidFill>
                  </a:rPr>
                  <a:t>clientSocket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167" name="Line 28"/>
              <p:cNvSpPr>
                <a:spLocks noChangeShapeType="1"/>
              </p:cNvSpPr>
              <p:nvPr/>
            </p:nvSpPr>
            <p:spPr bwMode="auto">
              <a:xfrm>
                <a:off x="3792" y="2526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68" name="Line 29"/>
              <p:cNvSpPr>
                <a:spLocks noChangeShapeType="1"/>
              </p:cNvSpPr>
              <p:nvPr/>
            </p:nvSpPr>
            <p:spPr bwMode="auto">
              <a:xfrm flipH="1">
                <a:off x="1848" y="2790"/>
                <a:ext cx="1518" cy="25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1123950" y="4105275"/>
            <a:ext cx="4097338" cy="1487488"/>
            <a:chOff x="821" y="2586"/>
            <a:chExt cx="2581" cy="937"/>
          </a:xfrm>
        </p:grpSpPr>
        <p:sp>
          <p:nvSpPr>
            <p:cNvPr id="6159" name="Text Box 31"/>
            <p:cNvSpPr txBox="1">
              <a:spLocks noChangeArrowheads="1"/>
            </p:cNvSpPr>
            <p:nvPr/>
          </p:nvSpPr>
          <p:spPr bwMode="auto">
            <a:xfrm>
              <a:off x="821" y="2789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400"/>
                <a:t>read request from</a:t>
              </a:r>
            </a:p>
            <a:p>
              <a:r>
                <a:rPr lang="en-US" sz="1400">
                  <a:solidFill>
                    <a:srgbClr val="FF0000"/>
                  </a:solidFill>
                </a:rPr>
                <a:t>connectionSocket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60" name="Text Box 32"/>
            <p:cNvSpPr txBox="1">
              <a:spLocks noChangeArrowheads="1"/>
            </p:cNvSpPr>
            <p:nvPr/>
          </p:nvSpPr>
          <p:spPr bwMode="auto">
            <a:xfrm>
              <a:off x="851" y="3197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400"/>
                <a:t>write reply to</a:t>
              </a:r>
            </a:p>
            <a:p>
              <a:r>
                <a:rPr lang="en-US" sz="1400">
                  <a:solidFill>
                    <a:srgbClr val="FF0000"/>
                  </a:solidFill>
                </a:rPr>
                <a:t>connectionSocket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61" name="Line 33"/>
            <p:cNvSpPr>
              <a:spLocks noChangeShapeType="1"/>
            </p:cNvSpPr>
            <p:nvPr/>
          </p:nvSpPr>
          <p:spPr bwMode="auto">
            <a:xfrm>
              <a:off x="1278" y="2586"/>
              <a:ext cx="0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62" name="Line 34"/>
            <p:cNvSpPr>
              <a:spLocks noChangeShapeType="1"/>
            </p:cNvSpPr>
            <p:nvPr/>
          </p:nvSpPr>
          <p:spPr bwMode="auto">
            <a:xfrm flipH="1">
              <a:off x="1284" y="3090"/>
              <a:ext cx="6" cy="15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63" name="Line 35"/>
            <p:cNvSpPr>
              <a:spLocks noChangeShapeType="1"/>
            </p:cNvSpPr>
            <p:nvPr/>
          </p:nvSpPr>
          <p:spPr bwMode="auto">
            <a:xfrm>
              <a:off x="1866" y="3306"/>
              <a:ext cx="1536" cy="1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2744788" y="3041650"/>
            <a:ext cx="2200275" cy="641350"/>
            <a:chOff x="1842" y="1916"/>
            <a:chExt cx="1386" cy="404"/>
          </a:xfrm>
        </p:grpSpPr>
        <p:sp>
          <p:nvSpPr>
            <p:cNvPr id="6157" name="Line 37"/>
            <p:cNvSpPr>
              <a:spLocks noChangeShapeType="1"/>
            </p:cNvSpPr>
            <p:nvPr/>
          </p:nvSpPr>
          <p:spPr bwMode="auto">
            <a:xfrm>
              <a:off x="1842" y="2130"/>
              <a:ext cx="138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58" name="Text Box 38"/>
            <p:cNvSpPr txBox="1">
              <a:spLocks noChangeArrowheads="1"/>
            </p:cNvSpPr>
            <p:nvPr/>
          </p:nvSpPr>
          <p:spPr bwMode="auto">
            <a:xfrm>
              <a:off x="1887" y="1916"/>
              <a:ext cx="12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TCP </a:t>
              </a:r>
            </a:p>
            <a:p>
              <a:r>
                <a:rPr lang="en-US">
                  <a:solidFill>
                    <a:srgbClr val="FF0000"/>
                  </a:solidFill>
                </a:rPr>
                <a:t>connection setup</a:t>
              </a:r>
              <a:endParaRPr lang="en-US" sz="2400">
                <a:latin typeface="Times New Roman" pitchFamily="18" charset="0"/>
              </a:endParaRPr>
            </a:p>
          </p:txBody>
        </p:sp>
      </p:grp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6262688" y="1420813"/>
          <a:ext cx="2881312" cy="1946275"/>
        </p:xfrm>
        <a:graphic>
          <a:graphicData uri="http://schemas.openxmlformats.org/presentationml/2006/ole">
            <p:oleObj spid="_x0000_s6146" name="Photo Editor Photo" r:id="rId4" imgW="11155332" imgH="7535327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3733800" cy="1143000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Server Flow</a:t>
            </a:r>
            <a:endParaRPr lang="en-US" dirty="0" smtClean="0"/>
          </a:p>
        </p:txBody>
      </p:sp>
      <p:sp>
        <p:nvSpPr>
          <p:cNvPr id="7172" name="Rectangle 20"/>
          <p:cNvSpPr>
            <a:spLocks noChangeArrowheads="1"/>
          </p:cNvSpPr>
          <p:nvPr/>
        </p:nvSpPr>
        <p:spPr bwMode="auto">
          <a:xfrm>
            <a:off x="965200" y="2257425"/>
            <a:ext cx="2768600" cy="3762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dirty="0" err="1">
                <a:solidFill>
                  <a:srgbClr val="FFC000"/>
                </a:solidFill>
                <a:ea typeface="宋体" pitchFamily="2" charset="-122"/>
              </a:rPr>
              <a:t>connSocket</a:t>
            </a:r>
            <a:r>
              <a:rPr lang="en-US" altLang="zh-CN" dirty="0">
                <a:solidFill>
                  <a:srgbClr val="FFC000"/>
                </a:solidFill>
                <a:ea typeface="宋体" pitchFamily="2" charset="-122"/>
              </a:rPr>
              <a:t> = accept()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173" name="Rectangle 22"/>
          <p:cNvSpPr>
            <a:spLocks noChangeArrowheads="1"/>
          </p:cNvSpPr>
          <p:nvPr/>
        </p:nvSpPr>
        <p:spPr bwMode="auto">
          <a:xfrm>
            <a:off x="942975" y="1466850"/>
            <a:ext cx="2767013" cy="3079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sz="1400" dirty="0">
                <a:solidFill>
                  <a:srgbClr val="FFC000"/>
                </a:solidFill>
                <a:ea typeface="宋体" pitchFamily="2" charset="-122"/>
              </a:rPr>
              <a:t>Create </a:t>
            </a:r>
            <a:r>
              <a:rPr lang="en-US" altLang="zh-CN" sz="1400" dirty="0" err="1">
                <a:solidFill>
                  <a:srgbClr val="FFC000"/>
                </a:solidFill>
                <a:ea typeface="宋体" pitchFamily="2" charset="-122"/>
              </a:rPr>
              <a:t>ServerSocket</a:t>
            </a:r>
            <a:r>
              <a:rPr lang="en-US" altLang="zh-CN" sz="1400" dirty="0">
                <a:solidFill>
                  <a:srgbClr val="FFC000"/>
                </a:solidFill>
                <a:ea typeface="宋体" pitchFamily="2" charset="-122"/>
              </a:rPr>
              <a:t>(6789)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7174" name="Rectangle 23"/>
          <p:cNvSpPr>
            <a:spLocks noChangeArrowheads="1"/>
          </p:cNvSpPr>
          <p:nvPr/>
        </p:nvSpPr>
        <p:spPr bwMode="auto">
          <a:xfrm>
            <a:off x="973138" y="2986088"/>
            <a:ext cx="2768600" cy="6508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dirty="0">
                <a:solidFill>
                  <a:srgbClr val="FFC000"/>
                </a:solidFill>
                <a:ea typeface="宋体" pitchFamily="2" charset="-122"/>
              </a:rPr>
              <a:t>read request from </a:t>
            </a:r>
            <a:r>
              <a:rPr lang="en-US" altLang="zh-CN" dirty="0" err="1">
                <a:solidFill>
                  <a:srgbClr val="FFC000"/>
                </a:solidFill>
                <a:ea typeface="宋体" pitchFamily="2" charset="-122"/>
              </a:rPr>
              <a:t>connSocket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175" name="Rectangle 24"/>
          <p:cNvSpPr>
            <a:spLocks noChangeArrowheads="1"/>
          </p:cNvSpPr>
          <p:nvPr/>
        </p:nvSpPr>
        <p:spPr bwMode="auto">
          <a:xfrm>
            <a:off x="1011238" y="4625975"/>
            <a:ext cx="2768600" cy="3683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dirty="0">
                <a:solidFill>
                  <a:srgbClr val="FFC000"/>
                </a:solidFill>
                <a:ea typeface="宋体" pitchFamily="2" charset="-122"/>
              </a:rPr>
              <a:t>Serve the request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176" name="Rectangle 26"/>
          <p:cNvSpPr>
            <a:spLocks noChangeArrowheads="1"/>
          </p:cNvSpPr>
          <p:nvPr/>
        </p:nvSpPr>
        <p:spPr bwMode="auto">
          <a:xfrm>
            <a:off x="1082675" y="5902325"/>
            <a:ext cx="2768600" cy="3762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dirty="0">
                <a:solidFill>
                  <a:srgbClr val="FFC000"/>
                </a:solidFill>
                <a:ea typeface="宋体" pitchFamily="2" charset="-122"/>
              </a:rPr>
              <a:t>close </a:t>
            </a:r>
            <a:r>
              <a:rPr lang="en-US" altLang="zh-CN" dirty="0" err="1">
                <a:solidFill>
                  <a:srgbClr val="FFC000"/>
                </a:solidFill>
                <a:ea typeface="宋体" pitchFamily="2" charset="-122"/>
              </a:rPr>
              <a:t>connSocket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177" name="Line 27"/>
          <p:cNvSpPr>
            <a:spLocks noChangeShapeType="1"/>
          </p:cNvSpPr>
          <p:nvPr/>
        </p:nvSpPr>
        <p:spPr bwMode="auto">
          <a:xfrm>
            <a:off x="2322513" y="1846263"/>
            <a:ext cx="0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8" name="Line 28"/>
          <p:cNvSpPr>
            <a:spLocks noChangeShapeType="1"/>
          </p:cNvSpPr>
          <p:nvPr/>
        </p:nvSpPr>
        <p:spPr bwMode="auto">
          <a:xfrm>
            <a:off x="2317750" y="2627313"/>
            <a:ext cx="0" cy="347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79" name="Line 29"/>
          <p:cNvSpPr>
            <a:spLocks noChangeShapeType="1"/>
          </p:cNvSpPr>
          <p:nvPr/>
        </p:nvSpPr>
        <p:spPr bwMode="auto">
          <a:xfrm>
            <a:off x="2281238" y="3651250"/>
            <a:ext cx="4762" cy="768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80" name="Line 31"/>
          <p:cNvSpPr>
            <a:spLocks noChangeShapeType="1"/>
          </p:cNvSpPr>
          <p:nvPr/>
        </p:nvSpPr>
        <p:spPr bwMode="auto">
          <a:xfrm flipH="1">
            <a:off x="2278063" y="5105400"/>
            <a:ext cx="7937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81" name="Freeform 32"/>
          <p:cNvSpPr>
            <a:spLocks/>
          </p:cNvSpPr>
          <p:nvPr/>
        </p:nvSpPr>
        <p:spPr bwMode="auto">
          <a:xfrm>
            <a:off x="522288" y="2049463"/>
            <a:ext cx="1785937" cy="4441825"/>
          </a:xfrm>
          <a:custGeom>
            <a:avLst/>
            <a:gdLst>
              <a:gd name="T0" fmla="*/ 2147483647 w 1125"/>
              <a:gd name="T1" fmla="*/ 2147483647 h 2798"/>
              <a:gd name="T2" fmla="*/ 2147483647 w 1125"/>
              <a:gd name="T3" fmla="*/ 2147483647 h 2798"/>
              <a:gd name="T4" fmla="*/ 0 w 1125"/>
              <a:gd name="T5" fmla="*/ 2147483647 h 2798"/>
              <a:gd name="T6" fmla="*/ 0 w 1125"/>
              <a:gd name="T7" fmla="*/ 0 h 2798"/>
              <a:gd name="T8" fmla="*/ 2147483647 w 1125"/>
              <a:gd name="T9" fmla="*/ 0 h 27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5"/>
              <a:gd name="T16" fmla="*/ 0 h 2798"/>
              <a:gd name="T17" fmla="*/ 1125 w 1125"/>
              <a:gd name="T18" fmla="*/ 2798 h 27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5" h="2798">
                <a:moveTo>
                  <a:pt x="1079" y="2670"/>
                </a:moveTo>
                <a:lnTo>
                  <a:pt x="1079" y="2798"/>
                </a:lnTo>
                <a:lnTo>
                  <a:pt x="0" y="2798"/>
                </a:lnTo>
                <a:lnTo>
                  <a:pt x="0" y="0"/>
                </a:lnTo>
                <a:lnTo>
                  <a:pt x="112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4343400" y="304800"/>
          <a:ext cx="4397375" cy="2971800"/>
        </p:xfrm>
        <a:graphic>
          <a:graphicData uri="http://schemas.openxmlformats.org/presentationml/2006/ole">
            <p:oleObj spid="_x0000_s7170" name="Photo Editor Photo" r:id="rId4" imgW="11155332" imgH="7535327" progId="MSPhotoEd.3">
              <p:embed/>
            </p:oleObj>
          </a:graphicData>
        </a:graphic>
      </p:graphicFrame>
      <p:sp>
        <p:nvSpPr>
          <p:cNvPr id="7182" name="Rectangle 27"/>
          <p:cNvSpPr>
            <a:spLocks noChangeArrowheads="1"/>
          </p:cNvSpPr>
          <p:nvPr/>
        </p:nvSpPr>
        <p:spPr bwMode="auto">
          <a:xfrm>
            <a:off x="4953000" y="3581400"/>
            <a:ext cx="4117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altLang="zh-CN" b="1">
                <a:ea typeface="宋体" pitchFamily="2" charset="-122"/>
              </a:rPr>
              <a:t>Welcome socket: the waiting room</a:t>
            </a:r>
          </a:p>
          <a:p>
            <a:pPr>
              <a:buFontTx/>
              <a:buChar char="-"/>
            </a:pPr>
            <a:r>
              <a:rPr lang="en-US" b="1">
                <a:ea typeface="宋体" pitchFamily="2" charset="-122"/>
              </a:rPr>
              <a:t>connSocket: the operation room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73BCC9-C3E9-48B6-9342-F903EC0317DD}" type="slidenum">
              <a:rPr lang="en-US"/>
              <a:pPr/>
              <a:t>12</a:t>
            </a:fld>
            <a:endParaRPr 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Courier New" pitchFamily="49" charset="0"/>
                <a:ea typeface="宋体" pitchFamily="2" charset="-122"/>
              </a:rPr>
              <a:t>ServerSocket</a:t>
            </a:r>
            <a:endParaRPr lang="en-US" smtClean="0">
              <a:latin typeface="Courier New" pitchFamily="49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7000"/>
            <a:ext cx="8134350" cy="546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1600" b="1" smtClean="0">
                <a:ea typeface="宋体" pitchFamily="2" charset="-122"/>
              </a:rPr>
              <a:t>ServerSocket</a:t>
            </a:r>
            <a:r>
              <a:rPr lang="en-US" altLang="zh-CN" sz="1600" smtClean="0">
                <a:ea typeface="宋体" pitchFamily="2" charset="-122"/>
              </a:rPr>
              <a:t>() </a:t>
            </a:r>
          </a:p>
          <a:p>
            <a:pPr lvl="1">
              <a:lnSpc>
                <a:spcPct val="80000"/>
              </a:lnSpc>
            </a:pPr>
            <a:r>
              <a:rPr lang="en-US" altLang="zh-CN" sz="1400" smtClean="0">
                <a:ea typeface="宋体" pitchFamily="2" charset="-122"/>
              </a:rPr>
              <a:t>creates an unbound server socket.</a:t>
            </a:r>
          </a:p>
          <a:p>
            <a:pPr>
              <a:lnSpc>
                <a:spcPct val="80000"/>
              </a:lnSpc>
            </a:pPr>
            <a:r>
              <a:rPr lang="en-US" altLang="zh-CN" sz="1600" b="1" smtClean="0">
                <a:ea typeface="宋体" pitchFamily="2" charset="-122"/>
              </a:rPr>
              <a:t>ServerSocket</a:t>
            </a:r>
            <a:r>
              <a:rPr lang="en-US" altLang="zh-CN" sz="1600" smtClean="0">
                <a:ea typeface="宋体" pitchFamily="2" charset="-122"/>
              </a:rPr>
              <a:t>(int port) </a:t>
            </a:r>
          </a:p>
          <a:p>
            <a:pPr lvl="1">
              <a:lnSpc>
                <a:spcPct val="80000"/>
              </a:lnSpc>
            </a:pPr>
            <a:r>
              <a:rPr lang="en-US" altLang="zh-CN" sz="1400" smtClean="0">
                <a:ea typeface="宋体" pitchFamily="2" charset="-122"/>
              </a:rPr>
              <a:t>creates a server socket, bound to the specified port.</a:t>
            </a:r>
          </a:p>
          <a:p>
            <a:pPr>
              <a:lnSpc>
                <a:spcPct val="80000"/>
              </a:lnSpc>
            </a:pPr>
            <a:r>
              <a:rPr lang="en-US" altLang="zh-CN" sz="1600" b="1" smtClean="0">
                <a:ea typeface="宋体" pitchFamily="2" charset="-122"/>
              </a:rPr>
              <a:t>ServerSocket</a:t>
            </a:r>
            <a:r>
              <a:rPr lang="en-US" altLang="zh-CN" sz="1600" smtClean="0">
                <a:ea typeface="宋体" pitchFamily="2" charset="-122"/>
              </a:rPr>
              <a:t>(int port, int backlog) </a:t>
            </a:r>
          </a:p>
          <a:p>
            <a:pPr lvl="1">
              <a:lnSpc>
                <a:spcPct val="80000"/>
              </a:lnSpc>
            </a:pPr>
            <a:r>
              <a:rPr lang="en-US" altLang="zh-CN" sz="1400" smtClean="0">
                <a:ea typeface="宋体" pitchFamily="2" charset="-122"/>
              </a:rPr>
              <a:t>creates a server socket and binds it to the specified local port number, with the specified backlog.</a:t>
            </a:r>
          </a:p>
          <a:p>
            <a:pPr>
              <a:lnSpc>
                <a:spcPct val="80000"/>
              </a:lnSpc>
            </a:pPr>
            <a:r>
              <a:rPr lang="en-US" altLang="zh-CN" sz="1600" b="1" smtClean="0">
                <a:ea typeface="宋体" pitchFamily="2" charset="-122"/>
              </a:rPr>
              <a:t>ServerSocket</a:t>
            </a:r>
            <a:r>
              <a:rPr lang="en-US" altLang="zh-CN" sz="1600" smtClean="0">
                <a:ea typeface="宋体" pitchFamily="2" charset="-122"/>
              </a:rPr>
              <a:t>(int port, int backlog, InetAddress bindAddr) </a:t>
            </a:r>
          </a:p>
          <a:p>
            <a:pPr lvl="1">
              <a:lnSpc>
                <a:spcPct val="80000"/>
              </a:lnSpc>
            </a:pPr>
            <a:r>
              <a:rPr lang="en-US" altLang="zh-CN" sz="1400" smtClean="0">
                <a:ea typeface="宋体" pitchFamily="2" charset="-122"/>
              </a:rPr>
              <a:t>create a server with the specified port, listen backlog, and local IP address to bind to.</a:t>
            </a:r>
            <a:endParaRPr lang="en-US" altLang="zh-CN" sz="1600" smtClean="0">
              <a:ea typeface="宋体" pitchFamily="2" charset="-122"/>
            </a:endParaRPr>
          </a:p>
          <a:p>
            <a:pPr lvl="1">
              <a:lnSpc>
                <a:spcPct val="80000"/>
              </a:lnSpc>
              <a:buFont typeface="ZapfDingbats" pitchFamily="82" charset="2"/>
              <a:buNone/>
            </a:pPr>
            <a:endParaRPr lang="en-US" altLang="zh-CN" sz="1600" smtClean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1600" b="1" smtClean="0">
                <a:ea typeface="宋体" pitchFamily="2" charset="-122"/>
              </a:rPr>
              <a:t>bind</a:t>
            </a:r>
            <a:r>
              <a:rPr lang="en-US" altLang="zh-CN" sz="1600" smtClean="0">
                <a:ea typeface="宋体" pitchFamily="2" charset="-122"/>
              </a:rPr>
              <a:t>(SocketAddress endpoint) </a:t>
            </a:r>
          </a:p>
          <a:p>
            <a:pPr lvl="1">
              <a:lnSpc>
                <a:spcPct val="80000"/>
              </a:lnSpc>
            </a:pPr>
            <a:r>
              <a:rPr lang="en-US" altLang="zh-CN" sz="1400" smtClean="0">
                <a:ea typeface="宋体" pitchFamily="2" charset="-122"/>
              </a:rPr>
              <a:t>binds the ServerSocket to a specific address (IP address and port number). </a:t>
            </a:r>
          </a:p>
          <a:p>
            <a:pPr>
              <a:lnSpc>
                <a:spcPct val="80000"/>
              </a:lnSpc>
            </a:pPr>
            <a:r>
              <a:rPr lang="en-US" altLang="zh-CN" sz="1600" b="1" smtClean="0">
                <a:ea typeface="宋体" pitchFamily="2" charset="-122"/>
              </a:rPr>
              <a:t>bind</a:t>
            </a:r>
            <a:r>
              <a:rPr lang="en-US" altLang="zh-CN" sz="1600" smtClean="0">
                <a:ea typeface="宋体" pitchFamily="2" charset="-122"/>
              </a:rPr>
              <a:t>(SocketAddress endpoint, int backlog) </a:t>
            </a:r>
          </a:p>
          <a:p>
            <a:pPr lvl="1">
              <a:lnSpc>
                <a:spcPct val="80000"/>
              </a:lnSpc>
            </a:pPr>
            <a:r>
              <a:rPr lang="en-US" altLang="zh-CN" sz="1400" smtClean="0">
                <a:ea typeface="宋体" pitchFamily="2" charset="-122"/>
              </a:rPr>
              <a:t>binds the ServerSocket to a specific address (IP address and port number).</a:t>
            </a:r>
          </a:p>
          <a:p>
            <a:pPr lvl="1">
              <a:lnSpc>
                <a:spcPct val="80000"/>
              </a:lnSpc>
            </a:pPr>
            <a:endParaRPr lang="en-US" altLang="zh-CN" sz="1600" smtClean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1600" smtClean="0">
                <a:ea typeface="宋体" pitchFamily="2" charset="-122"/>
              </a:rPr>
              <a:t>Socket </a:t>
            </a:r>
            <a:r>
              <a:rPr lang="en-US" altLang="zh-CN" sz="1600" b="1" smtClean="0">
                <a:ea typeface="宋体" pitchFamily="2" charset="-122"/>
              </a:rPr>
              <a:t>accept</a:t>
            </a:r>
            <a:r>
              <a:rPr lang="en-US" altLang="zh-CN" sz="1600" smtClean="0">
                <a:ea typeface="宋体" pitchFamily="2" charset="-122"/>
              </a:rPr>
              <a:t>() </a:t>
            </a:r>
          </a:p>
          <a:p>
            <a:pPr lvl="1">
              <a:lnSpc>
                <a:spcPct val="80000"/>
              </a:lnSpc>
            </a:pPr>
            <a:r>
              <a:rPr lang="en-US" altLang="zh-CN" sz="1400" smtClean="0">
                <a:ea typeface="宋体" pitchFamily="2" charset="-122"/>
              </a:rPr>
              <a:t>listens for a connection to be made to this socket and accepts it.</a:t>
            </a:r>
            <a:endParaRPr lang="en-US" altLang="zh-CN" sz="1600" smtClean="0">
              <a:ea typeface="宋体" pitchFamily="2" charset="-122"/>
            </a:endParaRPr>
          </a:p>
          <a:p>
            <a:pPr lvl="1">
              <a:lnSpc>
                <a:spcPct val="80000"/>
              </a:lnSpc>
              <a:buFont typeface="ZapfDingbats" pitchFamily="82" charset="2"/>
              <a:buNone/>
            </a:pPr>
            <a:endParaRPr lang="en-US" altLang="zh-CN" sz="1600" smtClean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en-US" sz="1800" b="1" smtClean="0"/>
              <a:t>close</a:t>
            </a:r>
            <a:r>
              <a:rPr lang="en-US" sz="1800" smtClean="0"/>
              <a:t>() </a:t>
            </a:r>
            <a:endParaRPr lang="en-US" altLang="zh-CN" sz="1800" smtClean="0">
              <a:ea typeface="宋体" pitchFamily="2" charset="-122"/>
            </a:endParaRPr>
          </a:p>
          <a:p>
            <a:pPr lvl="1">
              <a:lnSpc>
                <a:spcPct val="80000"/>
              </a:lnSpc>
              <a:buFont typeface="ZapfDingbats" pitchFamily="82" charset="2"/>
              <a:buNone/>
            </a:pPr>
            <a:r>
              <a:rPr lang="en-US" altLang="zh-CN" sz="1600" smtClean="0">
                <a:ea typeface="宋体" pitchFamily="2" charset="-122"/>
              </a:rPr>
              <a:t>c</a:t>
            </a:r>
            <a:r>
              <a:rPr lang="en-US" sz="1600" smtClean="0"/>
              <a:t>loses this socket.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4D2A8F-A2BB-4354-9303-9DCEC5EE7B9C}" type="slidenum">
              <a:rPr lang="en-US"/>
              <a:pPr/>
              <a:t>13</a:t>
            </a:fld>
            <a:endParaRPr lang="en-US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Courier New" pitchFamily="49" charset="0"/>
                <a:ea typeface="宋体" pitchFamily="2" charset="-122"/>
              </a:rPr>
              <a:t>(Client)Socket</a:t>
            </a:r>
            <a:endParaRPr lang="en-US" smtClean="0">
              <a:latin typeface="Courier New" pitchFamily="49" charset="0"/>
            </a:endParaRP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7000"/>
            <a:ext cx="8134350" cy="546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b="1" smtClean="0"/>
              <a:t>Socket</a:t>
            </a:r>
            <a:r>
              <a:rPr lang="en-US" sz="1600" smtClean="0"/>
              <a:t>(InetAddress address, int port) </a:t>
            </a:r>
            <a:endParaRPr lang="en-US" altLang="zh-CN" sz="1600" smtClean="0">
              <a:ea typeface="宋体" pitchFamily="2" charset="-122"/>
            </a:endParaRPr>
          </a:p>
          <a:p>
            <a:pPr lvl="1">
              <a:lnSpc>
                <a:spcPct val="80000"/>
              </a:lnSpc>
              <a:buFont typeface="ZapfDingbats" pitchFamily="82" charset="2"/>
              <a:buNone/>
            </a:pPr>
            <a:r>
              <a:rPr lang="en-US" altLang="zh-CN" sz="1400" smtClean="0">
                <a:ea typeface="宋体" pitchFamily="2" charset="-122"/>
              </a:rPr>
              <a:t>c</a:t>
            </a:r>
            <a:r>
              <a:rPr lang="en-US" sz="1400" smtClean="0"/>
              <a:t>reates a stream socket and connects it to the specified port number at the specified IP address. </a:t>
            </a:r>
            <a:endParaRPr lang="en-US" altLang="zh-CN" sz="1400" smtClean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en-US" sz="1600" b="1" smtClean="0"/>
              <a:t>Socket</a:t>
            </a:r>
            <a:r>
              <a:rPr lang="en-US" sz="1600" smtClean="0"/>
              <a:t>(InetAddress address, int port, InetAddress localAddr, int localPort) </a:t>
            </a:r>
            <a:endParaRPr lang="en-US" altLang="zh-CN" sz="1600" smtClean="0">
              <a:ea typeface="宋体" pitchFamily="2" charset="-122"/>
            </a:endParaRPr>
          </a:p>
          <a:p>
            <a:pPr lvl="1">
              <a:lnSpc>
                <a:spcPct val="80000"/>
              </a:lnSpc>
              <a:buFont typeface="ZapfDingbats" pitchFamily="82" charset="2"/>
              <a:buNone/>
            </a:pPr>
            <a:r>
              <a:rPr lang="en-US" altLang="zh-CN" sz="1400" smtClean="0">
                <a:ea typeface="宋体" pitchFamily="2" charset="-122"/>
              </a:rPr>
              <a:t>c</a:t>
            </a:r>
            <a:r>
              <a:rPr lang="en-US" sz="1400" smtClean="0"/>
              <a:t>reates a socket and connects it to the specified remote address on the specified remote port. </a:t>
            </a:r>
            <a:endParaRPr lang="en-US" altLang="zh-CN" sz="1400" smtClean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en-US" sz="1600" b="1" smtClean="0"/>
              <a:t>Socket</a:t>
            </a:r>
            <a:r>
              <a:rPr lang="en-US" sz="1600" smtClean="0"/>
              <a:t>(String host, int port) </a:t>
            </a:r>
            <a:endParaRPr lang="en-US" altLang="zh-CN" sz="1600" smtClean="0">
              <a:ea typeface="宋体" pitchFamily="2" charset="-122"/>
            </a:endParaRPr>
          </a:p>
          <a:p>
            <a:pPr lvl="1">
              <a:lnSpc>
                <a:spcPct val="80000"/>
              </a:lnSpc>
              <a:buFont typeface="ZapfDingbats" pitchFamily="82" charset="2"/>
              <a:buNone/>
            </a:pPr>
            <a:r>
              <a:rPr lang="en-US" altLang="zh-CN" sz="1400" smtClean="0">
                <a:ea typeface="宋体" pitchFamily="2" charset="-122"/>
              </a:rPr>
              <a:t>c</a:t>
            </a:r>
            <a:r>
              <a:rPr lang="en-US" sz="1400" smtClean="0"/>
              <a:t>reates a stream socket and connects it to the specified port number on the named host. </a:t>
            </a:r>
            <a:endParaRPr lang="en-US" altLang="zh-CN" sz="1400" smtClean="0">
              <a:ea typeface="宋体" pitchFamily="2" charset="-122"/>
            </a:endParaRPr>
          </a:p>
          <a:p>
            <a:pPr lvl="1">
              <a:lnSpc>
                <a:spcPct val="80000"/>
              </a:lnSpc>
              <a:buFont typeface="ZapfDingbats" pitchFamily="82" charset="2"/>
              <a:buNone/>
            </a:pPr>
            <a:endParaRPr lang="en-US" altLang="zh-CN" sz="1400" smtClean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en-US" sz="1600" b="1" smtClean="0"/>
              <a:t>bind</a:t>
            </a:r>
            <a:r>
              <a:rPr lang="en-US" sz="1600" smtClean="0"/>
              <a:t>(SocketAddress bindpoint) </a:t>
            </a:r>
            <a:endParaRPr lang="en-US" altLang="zh-CN" sz="1600" smtClean="0">
              <a:ea typeface="宋体" pitchFamily="2" charset="-122"/>
            </a:endParaRPr>
          </a:p>
          <a:p>
            <a:pPr lvl="1">
              <a:lnSpc>
                <a:spcPct val="80000"/>
              </a:lnSpc>
              <a:buFont typeface="ZapfDingbats" pitchFamily="82" charset="2"/>
              <a:buNone/>
            </a:pPr>
            <a:r>
              <a:rPr lang="en-US" altLang="zh-CN" sz="1400" smtClean="0">
                <a:ea typeface="宋体" pitchFamily="2" charset="-122"/>
              </a:rPr>
              <a:t>b</a:t>
            </a:r>
            <a:r>
              <a:rPr lang="en-US" sz="1400" smtClean="0"/>
              <a:t>inds the socket to a local address. </a:t>
            </a:r>
            <a:endParaRPr lang="en-US" altLang="zh-CN" sz="1400" smtClean="0">
              <a:ea typeface="宋体" pitchFamily="2" charset="-122"/>
            </a:endParaRPr>
          </a:p>
          <a:p>
            <a:pPr lvl="1">
              <a:lnSpc>
                <a:spcPct val="80000"/>
              </a:lnSpc>
              <a:buFont typeface="ZapfDingbats" pitchFamily="82" charset="2"/>
              <a:buNone/>
            </a:pPr>
            <a:endParaRPr lang="en-US" altLang="zh-CN" sz="1400" smtClean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en-US" sz="1600" b="1" smtClean="0"/>
              <a:t>connect</a:t>
            </a:r>
            <a:r>
              <a:rPr lang="en-US" sz="1600" smtClean="0"/>
              <a:t>(SocketAddress endpoint) </a:t>
            </a:r>
            <a:endParaRPr lang="en-US" altLang="zh-CN" sz="1600" smtClean="0">
              <a:ea typeface="宋体" pitchFamily="2" charset="-122"/>
            </a:endParaRPr>
          </a:p>
          <a:p>
            <a:pPr lvl="1">
              <a:lnSpc>
                <a:spcPct val="80000"/>
              </a:lnSpc>
              <a:buFont typeface="ZapfDingbats" pitchFamily="82" charset="2"/>
              <a:buNone/>
            </a:pPr>
            <a:r>
              <a:rPr lang="en-US" altLang="zh-CN" sz="1400" smtClean="0">
                <a:ea typeface="宋体" pitchFamily="2" charset="-122"/>
              </a:rPr>
              <a:t>c</a:t>
            </a:r>
            <a:r>
              <a:rPr lang="en-US" sz="1400" smtClean="0"/>
              <a:t>onnects this socket to the</a:t>
            </a:r>
            <a:r>
              <a:rPr lang="en-US" altLang="zh-CN" sz="1400" smtClean="0">
                <a:ea typeface="宋体" pitchFamily="2" charset="-122"/>
              </a:rPr>
              <a:t> </a:t>
            </a:r>
            <a:r>
              <a:rPr lang="en-US" sz="1400" smtClean="0"/>
              <a:t>server. </a:t>
            </a:r>
            <a:endParaRPr lang="en-US" altLang="zh-CN" sz="1400" smtClean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en-US" sz="1600" b="1" smtClean="0"/>
              <a:t>connect</a:t>
            </a:r>
            <a:r>
              <a:rPr lang="en-US" sz="1600" smtClean="0"/>
              <a:t>(SocketAddress endpoint, int timeout) </a:t>
            </a:r>
            <a:endParaRPr lang="en-US" altLang="zh-CN" sz="1600" smtClean="0">
              <a:ea typeface="宋体" pitchFamily="2" charset="-122"/>
            </a:endParaRPr>
          </a:p>
          <a:p>
            <a:pPr lvl="1">
              <a:lnSpc>
                <a:spcPct val="80000"/>
              </a:lnSpc>
              <a:buFont typeface="ZapfDingbats" pitchFamily="82" charset="2"/>
              <a:buNone/>
            </a:pPr>
            <a:r>
              <a:rPr lang="en-US" altLang="zh-CN" sz="1400" smtClean="0">
                <a:ea typeface="宋体" pitchFamily="2" charset="-122"/>
              </a:rPr>
              <a:t>c</a:t>
            </a:r>
            <a:r>
              <a:rPr lang="en-US" sz="1400" smtClean="0"/>
              <a:t>onnects this socket to the server with a specified timeout value.</a:t>
            </a:r>
            <a:endParaRPr lang="en-US" altLang="zh-CN" sz="1400" smtClean="0">
              <a:ea typeface="宋体" pitchFamily="2" charset="-122"/>
            </a:endParaRPr>
          </a:p>
          <a:p>
            <a:pPr lvl="1">
              <a:lnSpc>
                <a:spcPct val="80000"/>
              </a:lnSpc>
              <a:buFont typeface="ZapfDingbats" pitchFamily="82" charset="2"/>
              <a:buNone/>
            </a:pPr>
            <a:endParaRPr lang="en-US" altLang="zh-CN" sz="1400" smtClean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en-US" sz="1600" smtClean="0"/>
              <a:t>InputStream </a:t>
            </a:r>
            <a:r>
              <a:rPr lang="en-US" sz="1600" b="1" smtClean="0"/>
              <a:t>getInputStream</a:t>
            </a:r>
            <a:r>
              <a:rPr lang="en-US" sz="1600" smtClean="0"/>
              <a:t>() </a:t>
            </a:r>
            <a:endParaRPr lang="en-US" altLang="zh-CN" sz="1600" smtClean="0">
              <a:ea typeface="宋体" pitchFamily="2" charset="-122"/>
            </a:endParaRPr>
          </a:p>
          <a:p>
            <a:pPr lvl="1">
              <a:lnSpc>
                <a:spcPct val="80000"/>
              </a:lnSpc>
              <a:buFont typeface="ZapfDingbats" pitchFamily="82" charset="2"/>
              <a:buNone/>
            </a:pPr>
            <a:r>
              <a:rPr lang="en-US" altLang="zh-CN" sz="1400" smtClean="0">
                <a:ea typeface="宋体" pitchFamily="2" charset="-122"/>
              </a:rPr>
              <a:t>r</a:t>
            </a:r>
            <a:r>
              <a:rPr lang="en-US" sz="1400" smtClean="0"/>
              <a:t>eturns an input stream for this socket.</a:t>
            </a:r>
            <a:endParaRPr lang="en-US" altLang="zh-CN" sz="1400" smtClean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en-US" sz="1600" smtClean="0"/>
              <a:t>OutputStream </a:t>
            </a:r>
            <a:r>
              <a:rPr lang="en-US" sz="1600" b="1" smtClean="0"/>
              <a:t>getOutputStream</a:t>
            </a:r>
            <a:r>
              <a:rPr lang="en-US" sz="1600" smtClean="0"/>
              <a:t>() </a:t>
            </a:r>
            <a:endParaRPr lang="en-US" altLang="zh-CN" sz="1600" smtClean="0">
              <a:ea typeface="宋体" pitchFamily="2" charset="-122"/>
            </a:endParaRPr>
          </a:p>
          <a:p>
            <a:pPr lvl="1">
              <a:lnSpc>
                <a:spcPct val="80000"/>
              </a:lnSpc>
              <a:buFont typeface="ZapfDingbats" pitchFamily="82" charset="2"/>
              <a:buNone/>
            </a:pPr>
            <a:r>
              <a:rPr lang="en-US" altLang="zh-CN" sz="1400" smtClean="0">
                <a:ea typeface="宋体" pitchFamily="2" charset="-122"/>
              </a:rPr>
              <a:t>r</a:t>
            </a:r>
            <a:r>
              <a:rPr lang="en-US" sz="1400" smtClean="0"/>
              <a:t>eturns an output stream for this socket.</a:t>
            </a:r>
            <a:endParaRPr lang="en-US" altLang="zh-CN" sz="1400" smtClean="0">
              <a:ea typeface="宋体" pitchFamily="2" charset="-122"/>
            </a:endParaRPr>
          </a:p>
          <a:p>
            <a:pPr lvl="1">
              <a:lnSpc>
                <a:spcPct val="80000"/>
              </a:lnSpc>
              <a:buFont typeface="ZapfDingbats" pitchFamily="82" charset="2"/>
              <a:buNone/>
            </a:pPr>
            <a:endParaRPr lang="en-US" altLang="zh-CN" sz="1400" smtClean="0">
              <a:ea typeface="宋体" pitchFamily="2" charset="-122"/>
            </a:endParaRPr>
          </a:p>
          <a:p>
            <a:pPr>
              <a:lnSpc>
                <a:spcPct val="80000"/>
              </a:lnSpc>
            </a:pPr>
            <a:r>
              <a:rPr lang="en-US" sz="1600" b="1" smtClean="0"/>
              <a:t>close</a:t>
            </a:r>
            <a:r>
              <a:rPr lang="en-US" sz="1600" smtClean="0"/>
              <a:t>() </a:t>
            </a:r>
            <a:endParaRPr lang="en-US" altLang="zh-CN" sz="1600" smtClean="0">
              <a:ea typeface="宋体" pitchFamily="2" charset="-122"/>
            </a:endParaRPr>
          </a:p>
          <a:p>
            <a:pPr lvl="1">
              <a:lnSpc>
                <a:spcPct val="80000"/>
              </a:lnSpc>
              <a:buFont typeface="ZapfDingbats" pitchFamily="82" charset="2"/>
              <a:buNone/>
            </a:pPr>
            <a:r>
              <a:rPr lang="en-US" altLang="zh-CN" sz="1400" smtClean="0">
                <a:ea typeface="宋体" pitchFamily="2" charset="-122"/>
              </a:rPr>
              <a:t>c</a:t>
            </a:r>
            <a:r>
              <a:rPr lang="en-US" sz="1400" smtClean="0"/>
              <a:t>loses this socket.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B8C185-A2F9-4D0B-BFDC-86F27C80A805}" type="slidenum">
              <a:rPr lang="en-US"/>
              <a:pPr/>
              <a:t>14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TCP Example</a:t>
            </a:r>
            <a:endParaRPr lang="en-US" smtClean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ph type="body" sz="half" idx="1"/>
          </p:nvPr>
        </p:nvGraphicFramePr>
        <p:xfrm>
          <a:off x="3835400" y="1546225"/>
          <a:ext cx="5308600" cy="4368800"/>
        </p:xfrm>
        <a:graphic>
          <a:graphicData uri="http://schemas.openxmlformats.org/presentationml/2006/ole">
            <p:oleObj spid="_x0000_s8194" name="Photo Editor Photo" r:id="rId4" imgW="11304762" imgH="9307224" progId="MSPhotoEd.3">
              <p:embed/>
            </p:oleObj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6538" y="1620838"/>
            <a:ext cx="411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Example client-server app:</a:t>
            </a:r>
            <a:endParaRPr lang="en-US" sz="24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Comic Sans MS" pitchFamily="66" charset="0"/>
              </a:rPr>
              <a:t>1) client reads line from standard input (</a:t>
            </a:r>
            <a:r>
              <a:rPr lang="en-US" sz="2000" b="1">
                <a:latin typeface="Courier New" pitchFamily="49" charset="0"/>
              </a:rPr>
              <a:t>inFromUser</a:t>
            </a:r>
            <a:r>
              <a:rPr lang="en-US" sz="2000">
                <a:latin typeface="Comic Sans MS" pitchFamily="66" charset="0"/>
              </a:rPr>
              <a:t> stream) , sends to server via socket (</a:t>
            </a:r>
            <a:r>
              <a:rPr lang="en-US" sz="2000" b="1">
                <a:latin typeface="Courier New" pitchFamily="49" charset="0"/>
              </a:rPr>
              <a:t>outToServer</a:t>
            </a:r>
            <a:r>
              <a:rPr lang="en-US" sz="2000">
                <a:latin typeface="Comic Sans MS" pitchFamily="66" charset="0"/>
              </a:rPr>
              <a:t> stream)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Comic Sans MS" pitchFamily="66" charset="0"/>
              </a:rPr>
              <a:t>2) server reads line from socket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Comic Sans MS" pitchFamily="66" charset="0"/>
              </a:rPr>
              <a:t>3) server converts line to uppercase, sends back to client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latin typeface="Comic Sans MS" pitchFamily="66" charset="0"/>
              </a:rPr>
              <a:t>4) client reads, prints  modified line from socket (</a:t>
            </a:r>
            <a:r>
              <a:rPr lang="en-US" sz="2000" b="1">
                <a:latin typeface="Courier New" pitchFamily="49" charset="0"/>
              </a:rPr>
              <a:t>inFromServer</a:t>
            </a:r>
            <a:r>
              <a:rPr lang="en-US" sz="2000">
                <a:latin typeface="Comic Sans MS" pitchFamily="66" charset="0"/>
              </a:rPr>
              <a:t> stream)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Example: Java client (TCP)</a:t>
            </a:r>
            <a:endParaRPr lang="en-US" smtClean="0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185988" y="1347788"/>
            <a:ext cx="6888162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import java.io.*; </a:t>
            </a:r>
          </a:p>
          <a:p>
            <a:r>
              <a:rPr lang="en-US"/>
              <a:t>import java.net.*; </a:t>
            </a:r>
          </a:p>
          <a:p>
            <a:r>
              <a:rPr lang="en-US"/>
              <a:t>class TCPClient { </a:t>
            </a:r>
          </a:p>
          <a:p>
            <a:endParaRPr lang="en-US"/>
          </a:p>
          <a:p>
            <a:r>
              <a:rPr lang="en-US"/>
              <a:t>    public static void main(String argv[]) throws Exception </a:t>
            </a:r>
          </a:p>
          <a:p>
            <a:r>
              <a:rPr lang="en-US"/>
              <a:t>    { </a:t>
            </a:r>
          </a:p>
          <a:p>
            <a:r>
              <a:rPr lang="en-US"/>
              <a:t>        String sentence; </a:t>
            </a:r>
          </a:p>
          <a:p>
            <a:r>
              <a:rPr lang="en-US"/>
              <a:t>        String modifiedSentence; </a:t>
            </a:r>
          </a:p>
          <a:p>
            <a:endParaRPr lang="en-US"/>
          </a:p>
          <a:p>
            <a:r>
              <a:rPr lang="en-US"/>
              <a:t>        BufferedReader inFromUser = </a:t>
            </a:r>
          </a:p>
          <a:p>
            <a:r>
              <a:rPr lang="en-US"/>
              <a:t>          new BufferedReader(new InputStreamReader(System.in)); </a:t>
            </a:r>
          </a:p>
          <a:p>
            <a:r>
              <a:rPr lang="en-US"/>
              <a:t>        sentence = inFromUser.readLine(); </a:t>
            </a:r>
            <a:br>
              <a:rPr lang="en-US"/>
            </a:br>
            <a:endParaRPr lang="en-US"/>
          </a:p>
          <a:p>
            <a:r>
              <a:rPr lang="en-US"/>
              <a:t>        Socket clientSocket = new Socket(“server.name", 6789); </a:t>
            </a:r>
          </a:p>
          <a:p>
            <a:endParaRPr lang="en-US"/>
          </a:p>
          <a:p>
            <a:r>
              <a:rPr lang="en-US"/>
              <a:t>        DataOutputStream outToServer = </a:t>
            </a:r>
          </a:p>
          <a:p>
            <a:r>
              <a:rPr lang="en-US"/>
              <a:t>          new DataOutputStream(clientSocket.getOutputStream());</a:t>
            </a:r>
            <a:r>
              <a:rPr lang="en-US">
                <a:latin typeface="Times New Roman" pitchFamily="18" charset="0"/>
              </a:rPr>
              <a:t> </a:t>
            </a:r>
          </a:p>
          <a:p>
            <a:endParaRPr lang="en-US">
              <a:latin typeface="Times New Roman" pitchFamily="18" charset="0"/>
            </a:endParaRPr>
          </a:p>
          <a:p>
            <a:r>
              <a:rPr lang="en-US" sz="1600">
                <a:latin typeface="Times New Roman" pitchFamily="18" charset="0"/>
              </a:rPr>
              <a:t>        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700088" y="3810000"/>
            <a:ext cx="1533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</a:rPr>
              <a:t>Create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input stream</a:t>
            </a:r>
            <a:endParaRPr lang="en-US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66688" y="4633913"/>
            <a:ext cx="20685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</a:rPr>
              <a:t>Create 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client socket, 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connect to server</a:t>
            </a:r>
            <a:endParaRPr lang="en-US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5549900"/>
            <a:ext cx="2216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</a:rPr>
              <a:t>Create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output stream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attached to socket</a:t>
            </a:r>
            <a:endParaRPr lang="en-US"/>
          </a:p>
        </p:txBody>
      </p:sp>
      <p:sp>
        <p:nvSpPr>
          <p:cNvPr id="62471" name="Freeform 7"/>
          <p:cNvSpPr>
            <a:spLocks/>
          </p:cNvSpPr>
          <p:nvPr/>
        </p:nvSpPr>
        <p:spPr bwMode="auto">
          <a:xfrm>
            <a:off x="2081213" y="3890963"/>
            <a:ext cx="123825" cy="542925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V="1">
            <a:off x="2214563" y="4152900"/>
            <a:ext cx="361950" cy="4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73" name="Freeform 9"/>
          <p:cNvSpPr>
            <a:spLocks/>
          </p:cNvSpPr>
          <p:nvPr/>
        </p:nvSpPr>
        <p:spPr bwMode="auto">
          <a:xfrm>
            <a:off x="2081213" y="4733925"/>
            <a:ext cx="123825" cy="766763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>
            <a:off x="2209800" y="5116513"/>
            <a:ext cx="423863" cy="31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75" name="Freeform 11"/>
          <p:cNvSpPr>
            <a:spLocks/>
          </p:cNvSpPr>
          <p:nvPr/>
        </p:nvSpPr>
        <p:spPr bwMode="auto">
          <a:xfrm>
            <a:off x="2109788" y="5648325"/>
            <a:ext cx="123825" cy="804863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 flipV="1">
            <a:off x="2238375" y="5748338"/>
            <a:ext cx="361950" cy="142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Example: Java client (TCP), cont.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692400" y="1866900"/>
            <a:ext cx="6451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      outToServer.writeBytes(sentence + '\n'); </a:t>
            </a:r>
            <a:br>
              <a:rPr lang="en-US"/>
            </a:br>
            <a:endParaRPr lang="en-US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        </a:t>
            </a:r>
            <a:r>
              <a:rPr lang="en-US"/>
              <a:t>BufferedReader inFromServer = </a:t>
            </a:r>
          </a:p>
          <a:p>
            <a:r>
              <a:rPr lang="en-US"/>
              <a:t>          new BufferedReader(new</a:t>
            </a:r>
          </a:p>
          <a:p>
            <a:r>
              <a:rPr lang="en-US"/>
              <a:t>          InputStreamReader(clientSocket.getInputStream())); </a:t>
            </a:r>
          </a:p>
          <a:p>
            <a:endParaRPr lang="en-US"/>
          </a:p>
          <a:p>
            <a:r>
              <a:rPr lang="en-US"/>
              <a:t>        modifiedSentence = inFromServer.readLine(); </a:t>
            </a:r>
          </a:p>
          <a:p>
            <a:endParaRPr lang="en-US"/>
          </a:p>
          <a:p>
            <a:r>
              <a:rPr lang="en-US"/>
              <a:t>        System.out.println</a:t>
            </a:r>
            <a:r>
              <a:rPr lang="en-US" sz="1600"/>
              <a:t>("FROM SERVER: " + modifiedSentence</a:t>
            </a:r>
            <a:r>
              <a:rPr lang="en-US"/>
              <a:t>); </a:t>
            </a:r>
          </a:p>
          <a:p>
            <a:endParaRPr lang="en-US"/>
          </a:p>
          <a:p>
            <a:r>
              <a:rPr lang="en-US"/>
              <a:t>        clientSocket.close(); </a:t>
            </a:r>
          </a:p>
          <a:p>
            <a:r>
              <a:rPr lang="en-US"/>
              <a:t>                   </a:t>
            </a:r>
          </a:p>
          <a:p>
            <a:r>
              <a:rPr lang="en-US"/>
              <a:t>    } </a:t>
            </a:r>
          </a:p>
          <a:p>
            <a:r>
              <a:rPr lang="en-US"/>
              <a:t>}</a:t>
            </a:r>
            <a:r>
              <a:rPr lang="en-US" sz="1600"/>
              <a:t> </a:t>
            </a:r>
          </a:p>
        </p:txBody>
      </p:sp>
      <p:sp>
        <p:nvSpPr>
          <p:cNvPr id="63492" name="Text Box 6"/>
          <p:cNvSpPr txBox="1">
            <a:spLocks noChangeArrowheads="1"/>
          </p:cNvSpPr>
          <p:nvPr/>
        </p:nvSpPr>
        <p:spPr bwMode="auto">
          <a:xfrm>
            <a:off x="890588" y="3549650"/>
            <a:ext cx="1468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</a:rPr>
              <a:t>Read line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from server</a:t>
            </a:r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-76200" y="2617788"/>
            <a:ext cx="2809875" cy="915987"/>
            <a:chOff x="114300" y="1849438"/>
            <a:chExt cx="2809875" cy="915987"/>
          </a:xfrm>
        </p:grpSpPr>
        <p:sp>
          <p:nvSpPr>
            <p:cNvPr id="63500" name="Text Box 4"/>
            <p:cNvSpPr txBox="1">
              <a:spLocks noChangeArrowheads="1"/>
            </p:cNvSpPr>
            <p:nvPr/>
          </p:nvSpPr>
          <p:spPr bwMode="auto">
            <a:xfrm>
              <a:off x="114300" y="1849438"/>
              <a:ext cx="2392363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r>
                <a:rPr lang="en-US">
                  <a:solidFill>
                    <a:schemeClr val="accent2"/>
                  </a:solidFill>
                </a:rPr>
                <a:t>Create</a:t>
              </a:r>
            </a:p>
            <a:p>
              <a:pPr algn="r"/>
              <a:r>
                <a:rPr lang="en-US">
                  <a:solidFill>
                    <a:schemeClr val="accent2"/>
                  </a:solidFill>
                </a:rPr>
                <a:t>input stream</a:t>
              </a:r>
            </a:p>
            <a:p>
              <a:pPr algn="r"/>
              <a:r>
                <a:rPr lang="en-US">
                  <a:solidFill>
                    <a:schemeClr val="accent2"/>
                  </a:solidFill>
                </a:rPr>
                <a:t>attached to socket</a:t>
              </a:r>
              <a:endParaRPr lang="en-US"/>
            </a:p>
          </p:txBody>
        </p:sp>
        <p:sp>
          <p:nvSpPr>
            <p:cNvPr id="63501" name="Freeform 7"/>
            <p:cNvSpPr>
              <a:spLocks/>
            </p:cNvSpPr>
            <p:nvPr/>
          </p:nvSpPr>
          <p:spPr bwMode="auto">
            <a:xfrm>
              <a:off x="2466975" y="1919288"/>
              <a:ext cx="114300" cy="790575"/>
            </a:xfrm>
            <a:custGeom>
              <a:avLst/>
              <a:gdLst>
                <a:gd name="T0" fmla="*/ 0 w 78"/>
                <a:gd name="T1" fmla="*/ 0 h 342"/>
                <a:gd name="T2" fmla="*/ 2147483647 w 78"/>
                <a:gd name="T3" fmla="*/ 0 h 342"/>
                <a:gd name="T4" fmla="*/ 2147483647 w 78"/>
                <a:gd name="T5" fmla="*/ 2147483647 h 342"/>
                <a:gd name="T6" fmla="*/ 2147483647 w 78"/>
                <a:gd name="T7" fmla="*/ 2147483647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2"/>
                <a:gd name="T14" fmla="*/ 78 w 78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2">
                  <a:moveTo>
                    <a:pt x="0" y="0"/>
                  </a:moveTo>
                  <a:lnTo>
                    <a:pt x="78" y="0"/>
                  </a:lnTo>
                  <a:lnTo>
                    <a:pt x="78" y="342"/>
                  </a:lnTo>
                  <a:lnTo>
                    <a:pt x="6" y="342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3502" name="Line 8"/>
            <p:cNvSpPr>
              <a:spLocks noChangeShapeType="1"/>
            </p:cNvSpPr>
            <p:nvPr/>
          </p:nvSpPr>
          <p:spPr bwMode="auto">
            <a:xfrm flipV="1">
              <a:off x="2581275" y="2324100"/>
              <a:ext cx="342900" cy="14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249363" y="1711325"/>
            <a:ext cx="1455737" cy="641350"/>
            <a:chOff x="1487488" y="3321050"/>
            <a:chExt cx="1455737" cy="641350"/>
          </a:xfrm>
        </p:grpSpPr>
        <p:sp>
          <p:nvSpPr>
            <p:cNvPr id="63497" name="Text Box 5"/>
            <p:cNvSpPr txBox="1">
              <a:spLocks noChangeArrowheads="1"/>
            </p:cNvSpPr>
            <p:nvPr/>
          </p:nvSpPr>
          <p:spPr bwMode="auto">
            <a:xfrm>
              <a:off x="1487488" y="3321050"/>
              <a:ext cx="1173162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>
                  <a:solidFill>
                    <a:schemeClr val="accent2"/>
                  </a:solidFill>
                </a:rPr>
                <a:t>Send line</a:t>
              </a:r>
            </a:p>
            <a:p>
              <a:pPr algn="r"/>
              <a:r>
                <a:rPr lang="en-US">
                  <a:solidFill>
                    <a:schemeClr val="accent2"/>
                  </a:solidFill>
                </a:rPr>
                <a:t>to server</a:t>
              </a:r>
              <a:endParaRPr lang="en-US"/>
            </a:p>
          </p:txBody>
        </p:sp>
        <p:sp>
          <p:nvSpPr>
            <p:cNvPr id="63498" name="Freeform 9"/>
            <p:cNvSpPr>
              <a:spLocks/>
            </p:cNvSpPr>
            <p:nvPr/>
          </p:nvSpPr>
          <p:spPr bwMode="auto">
            <a:xfrm>
              <a:off x="2505075" y="3357563"/>
              <a:ext cx="123825" cy="585787"/>
            </a:xfrm>
            <a:custGeom>
              <a:avLst/>
              <a:gdLst>
                <a:gd name="T0" fmla="*/ 0 w 78"/>
                <a:gd name="T1" fmla="*/ 0 h 342"/>
                <a:gd name="T2" fmla="*/ 2147483647 w 78"/>
                <a:gd name="T3" fmla="*/ 0 h 342"/>
                <a:gd name="T4" fmla="*/ 2147483647 w 78"/>
                <a:gd name="T5" fmla="*/ 2147483647 h 342"/>
                <a:gd name="T6" fmla="*/ 2147483647 w 78"/>
                <a:gd name="T7" fmla="*/ 2147483647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2"/>
                <a:gd name="T14" fmla="*/ 78 w 78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2">
                  <a:moveTo>
                    <a:pt x="0" y="0"/>
                  </a:moveTo>
                  <a:lnTo>
                    <a:pt x="78" y="0"/>
                  </a:lnTo>
                  <a:lnTo>
                    <a:pt x="78" y="342"/>
                  </a:lnTo>
                  <a:lnTo>
                    <a:pt x="6" y="342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3499" name="Line 10"/>
            <p:cNvSpPr>
              <a:spLocks noChangeShapeType="1"/>
            </p:cNvSpPr>
            <p:nvPr/>
          </p:nvSpPr>
          <p:spPr bwMode="auto">
            <a:xfrm flipV="1">
              <a:off x="2633663" y="3667125"/>
              <a:ext cx="309562" cy="1587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3495" name="Freeform 11"/>
          <p:cNvSpPr>
            <a:spLocks/>
          </p:cNvSpPr>
          <p:nvPr/>
        </p:nvSpPr>
        <p:spPr bwMode="auto">
          <a:xfrm>
            <a:off x="2233613" y="3625850"/>
            <a:ext cx="123825" cy="509588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3496" name="Line 12"/>
          <p:cNvSpPr>
            <a:spLocks noChangeShapeType="1"/>
          </p:cNvSpPr>
          <p:nvPr/>
        </p:nvSpPr>
        <p:spPr bwMode="auto">
          <a:xfrm flipV="1">
            <a:off x="2371725" y="3735388"/>
            <a:ext cx="295275" cy="47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Example: Java server (TCP)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2565400" y="1309688"/>
            <a:ext cx="6262688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/>
              <a:t>import java.io.*; </a:t>
            </a:r>
          </a:p>
          <a:p>
            <a:r>
              <a:rPr lang="en-US" sz="1600"/>
              <a:t>import java.net.*; </a:t>
            </a:r>
          </a:p>
          <a:p>
            <a:endParaRPr lang="en-US" sz="1600"/>
          </a:p>
          <a:p>
            <a:r>
              <a:rPr lang="en-US" sz="1600"/>
              <a:t>class TCPServer { </a:t>
            </a:r>
          </a:p>
          <a:p>
            <a:endParaRPr lang="en-US" sz="1600"/>
          </a:p>
          <a:p>
            <a:r>
              <a:rPr lang="en-US" sz="1600"/>
              <a:t>  public static void main(String argv[]) throws Exception </a:t>
            </a:r>
          </a:p>
          <a:p>
            <a:r>
              <a:rPr lang="en-US" sz="1600"/>
              <a:t>    { </a:t>
            </a:r>
          </a:p>
          <a:p>
            <a:r>
              <a:rPr lang="en-US" sz="1600"/>
              <a:t>      String clientSentence; </a:t>
            </a:r>
          </a:p>
          <a:p>
            <a:r>
              <a:rPr lang="en-US" sz="1600"/>
              <a:t>      String capitalizedSentence; </a:t>
            </a:r>
          </a:p>
          <a:p>
            <a:endParaRPr lang="en-US" sz="1600"/>
          </a:p>
          <a:p>
            <a:r>
              <a:rPr lang="en-US" sz="1600"/>
              <a:t>      ServerSocket welcomeSocket = new ServerSocket(6789); </a:t>
            </a:r>
          </a:p>
          <a:p>
            <a:r>
              <a:rPr lang="en-US" sz="1600"/>
              <a:t>  </a:t>
            </a:r>
          </a:p>
          <a:p>
            <a:r>
              <a:rPr lang="en-US" sz="1600"/>
              <a:t>      while(true) { </a:t>
            </a:r>
          </a:p>
          <a:p>
            <a:r>
              <a:rPr lang="en-US" sz="1600"/>
              <a:t>  </a:t>
            </a:r>
          </a:p>
          <a:p>
            <a:r>
              <a:rPr lang="en-US" sz="1600"/>
              <a:t>            Socket connectionSocket = welcomeSocket.accept(); </a:t>
            </a:r>
          </a:p>
          <a:p>
            <a:endParaRPr lang="en-US" sz="1600"/>
          </a:p>
          <a:p>
            <a:r>
              <a:rPr lang="en-US" sz="1600"/>
              <a:t>           BufferedReader inFromClient = </a:t>
            </a:r>
          </a:p>
          <a:p>
            <a:r>
              <a:rPr lang="en-US" sz="1600"/>
              <a:t>              new BufferedReader(new</a:t>
            </a:r>
          </a:p>
          <a:p>
            <a:r>
              <a:rPr lang="en-US" sz="1600"/>
              <a:t>              InputStreamReader(connectionSocket.getInputStream())); </a:t>
            </a:r>
          </a:p>
          <a:p>
            <a:endParaRPr lang="en-US" sz="1600"/>
          </a:p>
          <a:p>
            <a:r>
              <a:rPr lang="en-US" sz="1600"/>
              <a:t>          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50838" y="3249613"/>
            <a:ext cx="20224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</a:rPr>
              <a:t>Create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welcoming socket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at port 6789</a:t>
            </a:r>
            <a:endParaRPr lang="en-US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207963" y="4260850"/>
            <a:ext cx="22145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</a:rPr>
              <a:t>Wait, on welcoming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socket for contact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by client</a:t>
            </a:r>
            <a:endParaRPr lang="en-US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307975" y="5278438"/>
            <a:ext cx="20939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</a:rPr>
              <a:t>Create input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stream, attached 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to socket</a:t>
            </a:r>
            <a:endParaRPr lang="en-US"/>
          </a:p>
        </p:txBody>
      </p:sp>
      <p:sp>
        <p:nvSpPr>
          <p:cNvPr id="9224" name="Freeform 7"/>
          <p:cNvSpPr>
            <a:spLocks/>
          </p:cNvSpPr>
          <p:nvPr/>
        </p:nvSpPr>
        <p:spPr bwMode="auto">
          <a:xfrm>
            <a:off x="2247900" y="3309938"/>
            <a:ext cx="152400" cy="800100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2419350" y="3843338"/>
            <a:ext cx="419100" cy="47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6" name="Freeform 9"/>
          <p:cNvSpPr>
            <a:spLocks/>
          </p:cNvSpPr>
          <p:nvPr/>
        </p:nvSpPr>
        <p:spPr bwMode="auto">
          <a:xfrm>
            <a:off x="2314575" y="4348163"/>
            <a:ext cx="123825" cy="766762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7" name="Line 10"/>
          <p:cNvSpPr>
            <a:spLocks noChangeShapeType="1"/>
          </p:cNvSpPr>
          <p:nvPr/>
        </p:nvSpPr>
        <p:spPr bwMode="auto">
          <a:xfrm>
            <a:off x="2452688" y="4787900"/>
            <a:ext cx="604837" cy="12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8" name="Freeform 11"/>
          <p:cNvSpPr>
            <a:spLocks/>
          </p:cNvSpPr>
          <p:nvPr/>
        </p:nvSpPr>
        <p:spPr bwMode="auto">
          <a:xfrm>
            <a:off x="2286000" y="5386388"/>
            <a:ext cx="152400" cy="738187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 flipV="1">
            <a:off x="2443163" y="5581650"/>
            <a:ext cx="647700" cy="142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5880100" y="234950"/>
          <a:ext cx="3208338" cy="2168525"/>
        </p:xfrm>
        <a:graphic>
          <a:graphicData uri="http://schemas.openxmlformats.org/presentationml/2006/ole">
            <p:oleObj spid="_x0000_s9218" name="Photo Editor Photo" r:id="rId4" imgW="11155332" imgH="7535327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Example: Java server (TCP), cont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851025" y="1724025"/>
            <a:ext cx="7065963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600"/>
          </a:p>
          <a:p>
            <a:r>
              <a:rPr lang="en-US" sz="1600"/>
              <a:t>             </a:t>
            </a:r>
            <a:r>
              <a:rPr lang="en-US"/>
              <a:t>clientSentence = inFromClient.readLine(); </a:t>
            </a:r>
          </a:p>
          <a:p>
            <a:endParaRPr lang="en-US"/>
          </a:p>
          <a:p>
            <a:r>
              <a:rPr lang="en-US"/>
              <a:t>           capitalizedSentence = clientSentence.toUpperCase() + '\n'; 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           DataOutputStream  outToClient = </a:t>
            </a:r>
          </a:p>
          <a:p>
            <a:r>
              <a:rPr lang="en-US"/>
              <a:t>             new DataOutputStream</a:t>
            </a:r>
            <a:r>
              <a:rPr lang="en-US" sz="1600"/>
              <a:t>(connectionSocket.getOutputStream());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           outToClient.writeBytes(capitalizedSentence); </a:t>
            </a:r>
          </a:p>
          <a:p>
            <a:r>
              <a:rPr lang="en-US"/>
              <a:t>        } </a:t>
            </a:r>
          </a:p>
          <a:p>
            <a:r>
              <a:rPr lang="en-US"/>
              <a:t>    } </a:t>
            </a:r>
          </a:p>
          <a:p>
            <a:r>
              <a:rPr lang="en-US"/>
              <a:t>}</a:t>
            </a:r>
            <a:r>
              <a:rPr lang="en-US">
                <a:latin typeface="Times New Roman" pitchFamily="18" charset="0"/>
              </a:rPr>
              <a:t> </a:t>
            </a:r>
          </a:p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73088" y="1789113"/>
            <a:ext cx="1804987" cy="641350"/>
            <a:chOff x="738188" y="2813939"/>
            <a:chExt cx="1804987" cy="641350"/>
          </a:xfrm>
        </p:grpSpPr>
        <p:sp>
          <p:nvSpPr>
            <p:cNvPr id="64527" name="Text Box 4"/>
            <p:cNvSpPr txBox="1">
              <a:spLocks noChangeArrowheads="1"/>
            </p:cNvSpPr>
            <p:nvPr/>
          </p:nvSpPr>
          <p:spPr bwMode="auto">
            <a:xfrm>
              <a:off x="738188" y="2813939"/>
              <a:ext cx="148272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r>
                <a:rPr lang="en-US">
                  <a:solidFill>
                    <a:schemeClr val="accent2"/>
                  </a:solidFill>
                </a:rPr>
                <a:t>Read in  line</a:t>
              </a:r>
            </a:p>
            <a:p>
              <a:pPr algn="r"/>
              <a:r>
                <a:rPr lang="en-US">
                  <a:solidFill>
                    <a:schemeClr val="accent2"/>
                  </a:solidFill>
                </a:rPr>
                <a:t>from socket</a:t>
              </a:r>
              <a:endParaRPr lang="en-US"/>
            </a:p>
          </p:txBody>
        </p:sp>
        <p:sp>
          <p:nvSpPr>
            <p:cNvPr id="64528" name="Freeform 6"/>
            <p:cNvSpPr>
              <a:spLocks/>
            </p:cNvSpPr>
            <p:nvPr/>
          </p:nvSpPr>
          <p:spPr bwMode="auto">
            <a:xfrm>
              <a:off x="2028825" y="2814638"/>
              <a:ext cx="161925" cy="533400"/>
            </a:xfrm>
            <a:custGeom>
              <a:avLst/>
              <a:gdLst>
                <a:gd name="T0" fmla="*/ 0 w 78"/>
                <a:gd name="T1" fmla="*/ 0 h 342"/>
                <a:gd name="T2" fmla="*/ 2147483647 w 78"/>
                <a:gd name="T3" fmla="*/ 0 h 342"/>
                <a:gd name="T4" fmla="*/ 2147483647 w 78"/>
                <a:gd name="T5" fmla="*/ 2147483647 h 342"/>
                <a:gd name="T6" fmla="*/ 2147483647 w 78"/>
                <a:gd name="T7" fmla="*/ 2147483647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2"/>
                <a:gd name="T14" fmla="*/ 78 w 78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2">
                  <a:moveTo>
                    <a:pt x="0" y="0"/>
                  </a:moveTo>
                  <a:lnTo>
                    <a:pt x="78" y="0"/>
                  </a:lnTo>
                  <a:lnTo>
                    <a:pt x="78" y="342"/>
                  </a:lnTo>
                  <a:lnTo>
                    <a:pt x="6" y="342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4529" name="Line 7"/>
            <p:cNvSpPr>
              <a:spLocks noChangeShapeType="1"/>
            </p:cNvSpPr>
            <p:nvPr/>
          </p:nvSpPr>
          <p:spPr bwMode="auto">
            <a:xfrm flipV="1">
              <a:off x="2209800" y="3114675"/>
              <a:ext cx="333375" cy="476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0" y="2576513"/>
            <a:ext cx="2373313" cy="915987"/>
            <a:chOff x="127000" y="1735138"/>
            <a:chExt cx="2373313" cy="915987"/>
          </a:xfrm>
        </p:grpSpPr>
        <p:sp>
          <p:nvSpPr>
            <p:cNvPr id="64524" name="Text Box 5"/>
            <p:cNvSpPr txBox="1">
              <a:spLocks noChangeArrowheads="1"/>
            </p:cNvSpPr>
            <p:nvPr/>
          </p:nvSpPr>
          <p:spPr bwMode="auto">
            <a:xfrm>
              <a:off x="127000" y="1735138"/>
              <a:ext cx="2093913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r>
                <a:rPr lang="en-US">
                  <a:solidFill>
                    <a:schemeClr val="accent2"/>
                  </a:solidFill>
                </a:rPr>
                <a:t>Create output</a:t>
              </a:r>
            </a:p>
            <a:p>
              <a:pPr algn="r"/>
              <a:r>
                <a:rPr lang="en-US">
                  <a:solidFill>
                    <a:schemeClr val="accent2"/>
                  </a:solidFill>
                </a:rPr>
                <a:t>stream, attached </a:t>
              </a:r>
            </a:p>
            <a:p>
              <a:pPr algn="r"/>
              <a:r>
                <a:rPr lang="en-US">
                  <a:solidFill>
                    <a:schemeClr val="accent2"/>
                  </a:solidFill>
                </a:rPr>
                <a:t>to socket</a:t>
              </a:r>
              <a:endParaRPr lang="en-US"/>
            </a:p>
          </p:txBody>
        </p:sp>
        <p:sp>
          <p:nvSpPr>
            <p:cNvPr id="64525" name="Freeform 8"/>
            <p:cNvSpPr>
              <a:spLocks/>
            </p:cNvSpPr>
            <p:nvPr/>
          </p:nvSpPr>
          <p:spPr bwMode="auto">
            <a:xfrm>
              <a:off x="2057400" y="1795463"/>
              <a:ext cx="133350" cy="814387"/>
            </a:xfrm>
            <a:custGeom>
              <a:avLst/>
              <a:gdLst>
                <a:gd name="T0" fmla="*/ 0 w 78"/>
                <a:gd name="T1" fmla="*/ 0 h 342"/>
                <a:gd name="T2" fmla="*/ 2147483647 w 78"/>
                <a:gd name="T3" fmla="*/ 0 h 342"/>
                <a:gd name="T4" fmla="*/ 2147483647 w 78"/>
                <a:gd name="T5" fmla="*/ 2147483647 h 342"/>
                <a:gd name="T6" fmla="*/ 2147483647 w 78"/>
                <a:gd name="T7" fmla="*/ 2147483647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342"/>
                <a:gd name="T14" fmla="*/ 78 w 78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342">
                  <a:moveTo>
                    <a:pt x="0" y="0"/>
                  </a:moveTo>
                  <a:lnTo>
                    <a:pt x="78" y="0"/>
                  </a:lnTo>
                  <a:lnTo>
                    <a:pt x="78" y="342"/>
                  </a:lnTo>
                  <a:lnTo>
                    <a:pt x="6" y="342"/>
                  </a:ln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4526" name="Line 9"/>
            <p:cNvSpPr>
              <a:spLocks noChangeShapeType="1"/>
            </p:cNvSpPr>
            <p:nvPr/>
          </p:nvSpPr>
          <p:spPr bwMode="auto">
            <a:xfrm flipV="1">
              <a:off x="2214563" y="2486025"/>
              <a:ext cx="285750" cy="14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4518" name="Text Box 10"/>
          <p:cNvSpPr txBox="1">
            <a:spLocks noChangeArrowheads="1"/>
          </p:cNvSpPr>
          <p:nvPr/>
        </p:nvSpPr>
        <p:spPr bwMode="auto">
          <a:xfrm>
            <a:off x="344488" y="3756025"/>
            <a:ext cx="168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</a:rPr>
              <a:t>Write out line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to socket</a:t>
            </a:r>
            <a:endParaRPr lang="en-US"/>
          </a:p>
        </p:txBody>
      </p:sp>
      <p:sp>
        <p:nvSpPr>
          <p:cNvPr id="64519" name="Freeform 11"/>
          <p:cNvSpPr>
            <a:spLocks/>
          </p:cNvSpPr>
          <p:nvPr/>
        </p:nvSpPr>
        <p:spPr bwMode="auto">
          <a:xfrm>
            <a:off x="1863725" y="3811588"/>
            <a:ext cx="161925" cy="571500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20" name="Line 12"/>
          <p:cNvSpPr>
            <a:spLocks noChangeShapeType="1"/>
          </p:cNvSpPr>
          <p:nvPr/>
        </p:nvSpPr>
        <p:spPr bwMode="auto">
          <a:xfrm flipV="1">
            <a:off x="2044700" y="4073525"/>
            <a:ext cx="333375" cy="4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21" name="Text Box 13"/>
          <p:cNvSpPr txBox="1">
            <a:spLocks noChangeArrowheads="1"/>
          </p:cNvSpPr>
          <p:nvPr/>
        </p:nvSpPr>
        <p:spPr bwMode="auto">
          <a:xfrm>
            <a:off x="3209925" y="4889500"/>
            <a:ext cx="28781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End of while loop,</a:t>
            </a:r>
          </a:p>
          <a:p>
            <a:r>
              <a:rPr lang="en-US">
                <a:solidFill>
                  <a:schemeClr val="accent2"/>
                </a:solidFill>
              </a:rPr>
              <a:t>loop back and wait for</a:t>
            </a:r>
          </a:p>
          <a:p>
            <a:r>
              <a:rPr lang="en-US">
                <a:solidFill>
                  <a:schemeClr val="accent2"/>
                </a:solidFill>
              </a:rPr>
              <a:t>another client connection</a:t>
            </a:r>
            <a:endParaRPr lang="en-US"/>
          </a:p>
        </p:txBody>
      </p:sp>
      <p:sp>
        <p:nvSpPr>
          <p:cNvPr id="64522" name="Freeform 14"/>
          <p:cNvSpPr>
            <a:spLocks/>
          </p:cNvSpPr>
          <p:nvPr/>
        </p:nvSpPr>
        <p:spPr bwMode="auto">
          <a:xfrm rot="10784139">
            <a:off x="3190875" y="4879975"/>
            <a:ext cx="160338" cy="912813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4523" name="Line 15"/>
          <p:cNvSpPr>
            <a:spLocks noChangeShapeType="1"/>
          </p:cNvSpPr>
          <p:nvPr/>
        </p:nvSpPr>
        <p:spPr bwMode="auto">
          <a:xfrm flipH="1" flipV="1">
            <a:off x="2543175" y="4552950"/>
            <a:ext cx="647700" cy="6048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 smtClean="0"/>
          </a:p>
        </p:txBody>
      </p:sp>
      <p:sp>
        <p:nvSpPr>
          <p:cNvPr id="655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inter-operable is the sample program?</a:t>
            </a:r>
          </a:p>
        </p:txBody>
      </p:sp>
      <p:sp>
        <p:nvSpPr>
          <p:cNvPr id="51204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50CDBD-563A-4461-8B28-53A5C42FA746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53000" y="6402388"/>
            <a:ext cx="3957638" cy="455612"/>
          </a:xfrm>
        </p:spPr>
        <p:txBody>
          <a:bodyPr/>
          <a:lstStyle/>
          <a:p>
            <a:fld id="{004B845D-1F8C-4245-AAFD-E2709CB28227}" type="slidenum">
              <a:rPr lang="en-US">
                <a:solidFill>
                  <a:schemeClr val="tx1"/>
                </a:solidFill>
              </a:rPr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42" name="Rectangle 293"/>
          <p:cNvSpPr>
            <a:spLocks noChangeArrowheads="1"/>
          </p:cNvSpPr>
          <p:nvPr/>
        </p:nvSpPr>
        <p:spPr bwMode="auto">
          <a:xfrm>
            <a:off x="619125" y="1247775"/>
            <a:ext cx="3638550" cy="7239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4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238125"/>
            <a:ext cx="8382000" cy="1143000"/>
          </a:xfrm>
        </p:spPr>
        <p:txBody>
          <a:bodyPr/>
          <a:lstStyle/>
          <a:p>
            <a:r>
              <a:rPr lang="en-US" sz="2800" dirty="0" smtClean="0"/>
              <a:t>Review: Basic </a:t>
            </a:r>
            <a:r>
              <a:rPr lang="en-US" sz="2800" dirty="0" smtClean="0"/>
              <a:t>Client-Server Request/Reply Paradigm</a:t>
            </a:r>
            <a:endParaRPr lang="en-US" dirty="0" smtClean="0"/>
          </a:p>
        </p:txBody>
      </p:sp>
      <p:sp>
        <p:nvSpPr>
          <p:cNvPr id="10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0525" y="1304925"/>
            <a:ext cx="4191000" cy="781050"/>
          </a:xfrm>
        </p:spPr>
        <p:txBody>
          <a:bodyPr/>
          <a:lstStyle/>
          <a:p>
            <a:pPr algn="ctr">
              <a:buFont typeface="ZapfDingbats" pitchFamily="82" charset="2"/>
              <a:buNone/>
            </a:pPr>
            <a:r>
              <a:rPr lang="en-US" sz="2000" smtClean="0"/>
              <a:t>Typical Internet app has two pieces: </a:t>
            </a:r>
            <a:r>
              <a:rPr lang="en-US" sz="2000" i="1" smtClean="0">
                <a:solidFill>
                  <a:schemeClr val="accent2"/>
                </a:solidFill>
              </a:rPr>
              <a:t>client</a:t>
            </a:r>
            <a:r>
              <a:rPr lang="en-US" sz="2000" smtClean="0"/>
              <a:t> and </a:t>
            </a:r>
            <a:r>
              <a:rPr lang="en-US" sz="2000" i="1" smtClean="0">
                <a:solidFill>
                  <a:schemeClr val="accent2"/>
                </a:solidFill>
              </a:rPr>
              <a:t>server</a:t>
            </a:r>
          </a:p>
        </p:txBody>
      </p:sp>
      <p:grpSp>
        <p:nvGrpSpPr>
          <p:cNvPr id="2" name="Group 262"/>
          <p:cNvGrpSpPr>
            <a:grpSpLocks/>
          </p:cNvGrpSpPr>
          <p:nvPr/>
        </p:nvGrpSpPr>
        <p:grpSpPr bwMode="auto">
          <a:xfrm>
            <a:off x="4899025" y="1847850"/>
            <a:ext cx="3678238" cy="3670300"/>
            <a:chOff x="3092" y="1182"/>
            <a:chExt cx="2317" cy="2312"/>
          </a:xfrm>
        </p:grpSpPr>
        <p:sp>
          <p:nvSpPr>
            <p:cNvPr id="1074" name="Freeform 7"/>
            <p:cNvSpPr>
              <a:spLocks/>
            </p:cNvSpPr>
            <p:nvPr/>
          </p:nvSpPr>
          <p:spPr bwMode="auto">
            <a:xfrm>
              <a:off x="4276" y="1272"/>
              <a:ext cx="1133" cy="1055"/>
            </a:xfrm>
            <a:custGeom>
              <a:avLst/>
              <a:gdLst>
                <a:gd name="T0" fmla="*/ 23 w 1292"/>
                <a:gd name="T1" fmla="*/ 3 h 1255"/>
                <a:gd name="T2" fmla="*/ 4 w 1292"/>
                <a:gd name="T3" fmla="*/ 7 h 1255"/>
                <a:gd name="T4" fmla="*/ 4 w 1292"/>
                <a:gd name="T5" fmla="*/ 24 h 1255"/>
                <a:gd name="T6" fmla="*/ 5 w 1292"/>
                <a:gd name="T7" fmla="*/ 36 h 1255"/>
                <a:gd name="T8" fmla="*/ 23 w 1292"/>
                <a:gd name="T9" fmla="*/ 38 h 1255"/>
                <a:gd name="T10" fmla="*/ 61 w 1292"/>
                <a:gd name="T11" fmla="*/ 50 h 1255"/>
                <a:gd name="T12" fmla="*/ 94 w 1292"/>
                <a:gd name="T13" fmla="*/ 55 h 1255"/>
                <a:gd name="T14" fmla="*/ 112 w 1292"/>
                <a:gd name="T15" fmla="*/ 45 h 1255"/>
                <a:gd name="T16" fmla="*/ 120 w 1292"/>
                <a:gd name="T17" fmla="*/ 20 h 1255"/>
                <a:gd name="T18" fmla="*/ 112 w 1292"/>
                <a:gd name="T19" fmla="*/ 9 h 1255"/>
                <a:gd name="T20" fmla="*/ 69 w 1292"/>
                <a:gd name="T21" fmla="*/ 5 h 1255"/>
                <a:gd name="T22" fmla="*/ 23 w 1292"/>
                <a:gd name="T23" fmla="*/ 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" name="Freeform 8"/>
            <p:cNvSpPr>
              <a:spLocks/>
            </p:cNvSpPr>
            <p:nvPr/>
          </p:nvSpPr>
          <p:spPr bwMode="auto">
            <a:xfrm>
              <a:off x="3092" y="1182"/>
              <a:ext cx="1176" cy="1001"/>
            </a:xfrm>
            <a:custGeom>
              <a:avLst/>
              <a:gdLst>
                <a:gd name="T0" fmla="*/ 53 w 1340"/>
                <a:gd name="T1" fmla="*/ 3 h 1191"/>
                <a:gd name="T2" fmla="*/ 8 w 1340"/>
                <a:gd name="T3" fmla="*/ 3 h 1191"/>
                <a:gd name="T4" fmla="*/ 6 w 1340"/>
                <a:gd name="T5" fmla="*/ 17 h 1191"/>
                <a:gd name="T6" fmla="*/ 4 w 1340"/>
                <a:gd name="T7" fmla="*/ 32 h 1191"/>
                <a:gd name="T8" fmla="*/ 11 w 1340"/>
                <a:gd name="T9" fmla="*/ 38 h 1191"/>
                <a:gd name="T10" fmla="*/ 52 w 1340"/>
                <a:gd name="T11" fmla="*/ 38 h 1191"/>
                <a:gd name="T12" fmla="*/ 61 w 1340"/>
                <a:gd name="T13" fmla="*/ 50 h 1191"/>
                <a:gd name="T14" fmla="*/ 118 w 1340"/>
                <a:gd name="T15" fmla="*/ 47 h 1191"/>
                <a:gd name="T16" fmla="*/ 122 w 1340"/>
                <a:gd name="T17" fmla="*/ 24 h 1191"/>
                <a:gd name="T18" fmla="*/ 114 w 1340"/>
                <a:gd name="T19" fmla="*/ 15 h 1191"/>
                <a:gd name="T20" fmla="*/ 73 w 1340"/>
                <a:gd name="T21" fmla="*/ 13 h 1191"/>
                <a:gd name="T22" fmla="*/ 53 w 1340"/>
                <a:gd name="T23" fmla="*/ 3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" name="Freeform 9"/>
            <p:cNvSpPr>
              <a:spLocks/>
            </p:cNvSpPr>
            <p:nvPr/>
          </p:nvSpPr>
          <p:spPr bwMode="auto">
            <a:xfrm>
              <a:off x="3324" y="2096"/>
              <a:ext cx="1874" cy="1398"/>
            </a:xfrm>
            <a:custGeom>
              <a:avLst/>
              <a:gdLst>
                <a:gd name="T0" fmla="*/ 4 w 2135"/>
                <a:gd name="T1" fmla="*/ 29 h 1662"/>
                <a:gd name="T2" fmla="*/ 10 w 2135"/>
                <a:gd name="T3" fmla="*/ 3 h 1662"/>
                <a:gd name="T4" fmla="*/ 62 w 2135"/>
                <a:gd name="T5" fmla="*/ 8 h 1662"/>
                <a:gd name="T6" fmla="*/ 116 w 2135"/>
                <a:gd name="T7" fmla="*/ 4 h 1662"/>
                <a:gd name="T8" fmla="*/ 192 w 2135"/>
                <a:gd name="T9" fmla="*/ 18 h 1662"/>
                <a:gd name="T10" fmla="*/ 192 w 2135"/>
                <a:gd name="T11" fmla="*/ 51 h 1662"/>
                <a:gd name="T12" fmla="*/ 152 w 2135"/>
                <a:gd name="T13" fmla="*/ 71 h 1662"/>
                <a:gd name="T14" fmla="*/ 78 w 2135"/>
                <a:gd name="T15" fmla="*/ 68 h 1662"/>
                <a:gd name="T16" fmla="*/ 47 w 2135"/>
                <a:gd name="T17" fmla="*/ 56 h 1662"/>
                <a:gd name="T18" fmla="*/ 18 w 2135"/>
                <a:gd name="T19" fmla="*/ 47 h 1662"/>
                <a:gd name="T20" fmla="*/ 4 w 2135"/>
                <a:gd name="T21" fmla="*/ 29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166" y="1267"/>
              <a:ext cx="462" cy="201"/>
              <a:chOff x="3552" y="246"/>
              <a:chExt cx="527" cy="248"/>
            </a:xfrm>
          </p:grpSpPr>
          <p:graphicFrame>
            <p:nvGraphicFramePr>
              <p:cNvPr id="1039" name="Object 11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p:oleObj spid="_x0000_s1039" name="Clip" r:id="rId4" imgW="1305000" imgH="1085760" progId="">
                  <p:embed/>
                </p:oleObj>
              </a:graphicData>
            </a:graphic>
          </p:graphicFrame>
          <p:graphicFrame>
            <p:nvGraphicFramePr>
              <p:cNvPr id="1040" name="Object 12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p:oleObj spid="_x0000_s1040" name="Clip" r:id="rId5" imgW="676440" imgH="485640" progId="">
                  <p:embed/>
                </p:oleObj>
              </a:graphicData>
            </a:graphic>
          </p:graphicFrame>
          <p:sp>
            <p:nvSpPr>
              <p:cNvPr id="1278" name="Line 13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166" y="1642"/>
              <a:ext cx="462" cy="201"/>
              <a:chOff x="3552" y="246"/>
              <a:chExt cx="527" cy="248"/>
            </a:xfrm>
          </p:grpSpPr>
          <p:graphicFrame>
            <p:nvGraphicFramePr>
              <p:cNvPr id="1037" name="Object 15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p:oleObj spid="_x0000_s1037" name="Clip" r:id="rId6" imgW="1305000" imgH="1085760" progId="">
                  <p:embed/>
                </p:oleObj>
              </a:graphicData>
            </a:graphic>
          </p:graphicFrame>
          <p:graphicFrame>
            <p:nvGraphicFramePr>
              <p:cNvPr id="1038" name="Object 16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p:oleObj spid="_x0000_s1038" name="Clip" r:id="rId7" imgW="676440" imgH="485640" progId="">
                  <p:embed/>
                </p:oleObj>
              </a:graphicData>
            </a:graphic>
          </p:graphicFrame>
          <p:sp>
            <p:nvSpPr>
              <p:cNvPr id="1277" name="Line 17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3403" y="1508"/>
              <a:ext cx="44" cy="135"/>
              <a:chOff x="3842" y="406"/>
              <a:chExt cx="51" cy="167"/>
            </a:xfrm>
          </p:grpSpPr>
          <p:sp>
            <p:nvSpPr>
              <p:cNvPr id="1274" name="Oval 19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75" name="Oval 20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76" name="Oval 21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</p:grp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3699" y="1825"/>
              <a:ext cx="132" cy="249"/>
              <a:chOff x="4180" y="783"/>
              <a:chExt cx="150" cy="307"/>
            </a:xfrm>
          </p:grpSpPr>
          <p:sp>
            <p:nvSpPr>
              <p:cNvPr id="1266" name="AutoShape 2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67" name="Rectangle 2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68" name="Rectangle 2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69" name="AutoShape 2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70" name="Line 2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" name="Line 2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2" name="Rectangle 2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73" name="Rectangle 3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 rot="-5400000">
              <a:off x="3896" y="1874"/>
              <a:ext cx="51" cy="147"/>
              <a:chOff x="3842" y="406"/>
              <a:chExt cx="51" cy="167"/>
            </a:xfrm>
          </p:grpSpPr>
          <p:sp>
            <p:nvSpPr>
              <p:cNvPr id="1263" name="Oval 32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64" name="Oval 33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65" name="Oval 34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</p:grpSp>
        <p:sp>
          <p:nvSpPr>
            <p:cNvPr id="1082" name="Line 35"/>
            <p:cNvSpPr>
              <a:spLocks noChangeShapeType="1"/>
            </p:cNvSpPr>
            <p:nvPr/>
          </p:nvSpPr>
          <p:spPr bwMode="auto">
            <a:xfrm>
              <a:off x="3785" y="1767"/>
              <a:ext cx="31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" name="Line 36"/>
            <p:cNvSpPr>
              <a:spLocks noChangeShapeType="1"/>
            </p:cNvSpPr>
            <p:nvPr/>
          </p:nvSpPr>
          <p:spPr bwMode="auto">
            <a:xfrm>
              <a:off x="3787" y="1765"/>
              <a:ext cx="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" name="Line 37"/>
            <p:cNvSpPr>
              <a:spLocks noChangeShapeType="1"/>
            </p:cNvSpPr>
            <p:nvPr/>
          </p:nvSpPr>
          <p:spPr bwMode="auto">
            <a:xfrm>
              <a:off x="4099" y="1764"/>
              <a:ext cx="1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" name="Line 38"/>
            <p:cNvSpPr>
              <a:spLocks noChangeShapeType="1"/>
            </p:cNvSpPr>
            <p:nvPr/>
          </p:nvSpPr>
          <p:spPr bwMode="auto">
            <a:xfrm>
              <a:off x="3596" y="1427"/>
              <a:ext cx="182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Line 39"/>
            <p:cNvSpPr>
              <a:spLocks noChangeShapeType="1"/>
            </p:cNvSpPr>
            <p:nvPr/>
          </p:nvSpPr>
          <p:spPr bwMode="auto">
            <a:xfrm flipV="1">
              <a:off x="3604" y="1607"/>
              <a:ext cx="174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" name="Line 40"/>
            <p:cNvSpPr>
              <a:spLocks noChangeShapeType="1"/>
            </p:cNvSpPr>
            <p:nvPr/>
          </p:nvSpPr>
          <p:spPr bwMode="auto">
            <a:xfrm flipV="1">
              <a:off x="3936" y="1661"/>
              <a:ext cx="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4011" y="1811"/>
              <a:ext cx="132" cy="249"/>
              <a:chOff x="4180" y="783"/>
              <a:chExt cx="150" cy="307"/>
            </a:xfrm>
          </p:grpSpPr>
          <p:sp>
            <p:nvSpPr>
              <p:cNvPr id="1255" name="AutoShape 4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56" name="Rectangle 4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57" name="Rectangle 4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58" name="AutoShape 4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59" name="Line 4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" name="Line 4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" name="Rectangle 4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62" name="Rectangle 4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</p:grpSp>
        <p:grpSp>
          <p:nvGrpSpPr>
            <p:cNvPr id="9" name="Group 50"/>
            <p:cNvGrpSpPr>
              <a:grpSpLocks/>
            </p:cNvGrpSpPr>
            <p:nvPr/>
          </p:nvGrpSpPr>
          <p:grpSpPr bwMode="auto">
            <a:xfrm>
              <a:off x="3408" y="2201"/>
              <a:ext cx="302" cy="583"/>
              <a:chOff x="3314" y="1248"/>
              <a:chExt cx="344" cy="694"/>
            </a:xfrm>
          </p:grpSpPr>
          <p:graphicFrame>
            <p:nvGraphicFramePr>
              <p:cNvPr id="1035" name="Object 51"/>
              <p:cNvGraphicFramePr>
                <a:graphicFrameLocks noChangeAspect="1"/>
              </p:cNvGraphicFramePr>
              <p:nvPr/>
            </p:nvGraphicFramePr>
            <p:xfrm>
              <a:off x="3314" y="1248"/>
              <a:ext cx="299" cy="248"/>
            </p:xfrm>
            <a:graphic>
              <a:graphicData uri="http://schemas.openxmlformats.org/presentationml/2006/ole">
                <p:oleObj spid="_x0000_s1035" name="Clip" r:id="rId8" imgW="1305000" imgH="1085760" progId="">
                  <p:embed/>
                </p:oleObj>
              </a:graphicData>
            </a:graphic>
          </p:graphicFrame>
          <p:sp>
            <p:nvSpPr>
              <p:cNvPr id="1248" name="Line 52"/>
              <p:cNvSpPr>
                <a:spLocks noChangeShapeType="1"/>
              </p:cNvSpPr>
              <p:nvPr/>
            </p:nvSpPr>
            <p:spPr bwMode="auto">
              <a:xfrm flipV="1">
                <a:off x="3606" y="1433"/>
                <a:ext cx="5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036" name="Object 53"/>
              <p:cNvGraphicFramePr>
                <a:graphicFrameLocks noChangeAspect="1"/>
              </p:cNvGraphicFramePr>
              <p:nvPr/>
            </p:nvGraphicFramePr>
            <p:xfrm>
              <a:off x="3314" y="1694"/>
              <a:ext cx="299" cy="248"/>
            </p:xfrm>
            <a:graphic>
              <a:graphicData uri="http://schemas.openxmlformats.org/presentationml/2006/ole">
                <p:oleObj spid="_x0000_s1036" name="Clip" r:id="rId9" imgW="1305000" imgH="1085760" progId="">
                  <p:embed/>
                </p:oleObj>
              </a:graphicData>
            </a:graphic>
          </p:graphicFrame>
          <p:sp>
            <p:nvSpPr>
              <p:cNvPr id="1249" name="Line 54"/>
              <p:cNvSpPr>
                <a:spLocks noChangeShapeType="1"/>
              </p:cNvSpPr>
              <p:nvPr/>
            </p:nvSpPr>
            <p:spPr bwMode="auto">
              <a:xfrm flipV="1">
                <a:off x="3606" y="1882"/>
                <a:ext cx="5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" name="Group 55"/>
              <p:cNvGrpSpPr>
                <a:grpSpLocks/>
              </p:cNvGrpSpPr>
              <p:nvPr/>
            </p:nvGrpSpPr>
            <p:grpSpPr bwMode="auto">
              <a:xfrm>
                <a:off x="3404" y="1504"/>
                <a:ext cx="51" cy="167"/>
                <a:chOff x="3842" y="406"/>
                <a:chExt cx="51" cy="167"/>
              </a:xfrm>
            </p:grpSpPr>
            <p:sp>
              <p:nvSpPr>
                <p:cNvPr id="1252" name="Oval 56"/>
                <p:cNvSpPr>
                  <a:spLocks noChangeArrowheads="1"/>
                </p:cNvSpPr>
                <p:nvPr/>
              </p:nvSpPr>
              <p:spPr bwMode="auto">
                <a:xfrm>
                  <a:off x="3842" y="40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mic Sans MS" pitchFamily="66" charset="0"/>
                  </a:endParaRPr>
                </a:p>
              </p:txBody>
            </p:sp>
            <p:sp>
              <p:nvSpPr>
                <p:cNvPr id="1253" name="Oval 57"/>
                <p:cNvSpPr>
                  <a:spLocks noChangeArrowheads="1"/>
                </p:cNvSpPr>
                <p:nvPr/>
              </p:nvSpPr>
              <p:spPr bwMode="auto">
                <a:xfrm>
                  <a:off x="3844" y="46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mic Sans MS" pitchFamily="66" charset="0"/>
                  </a:endParaRPr>
                </a:p>
              </p:txBody>
            </p:sp>
            <p:sp>
              <p:nvSpPr>
                <p:cNvPr id="1254" name="Oval 58"/>
                <p:cNvSpPr>
                  <a:spLocks noChangeArrowheads="1"/>
                </p:cNvSpPr>
                <p:nvPr/>
              </p:nvSpPr>
              <p:spPr bwMode="auto">
                <a:xfrm>
                  <a:off x="3846" y="52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mic Sans MS" pitchFamily="66" charset="0"/>
                  </a:endParaRPr>
                </a:p>
              </p:txBody>
            </p:sp>
          </p:grpSp>
          <p:sp>
            <p:nvSpPr>
              <p:cNvPr id="1251" name="Line 59"/>
              <p:cNvSpPr>
                <a:spLocks noChangeShapeType="1"/>
              </p:cNvSpPr>
              <p:nvPr/>
            </p:nvSpPr>
            <p:spPr bwMode="auto">
              <a:xfrm>
                <a:off x="3654" y="1431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026" name="Object 60"/>
            <p:cNvGraphicFramePr>
              <a:graphicFrameLocks noChangeAspect="1"/>
            </p:cNvGraphicFramePr>
            <p:nvPr/>
          </p:nvGraphicFramePr>
          <p:xfrm>
            <a:off x="3955" y="2837"/>
            <a:ext cx="263" cy="209"/>
          </p:xfrm>
          <a:graphic>
            <a:graphicData uri="http://schemas.openxmlformats.org/presentationml/2006/ole">
              <p:oleObj spid="_x0000_s1026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1027" name="Object 61"/>
            <p:cNvGraphicFramePr>
              <a:graphicFrameLocks noChangeAspect="1"/>
            </p:cNvGraphicFramePr>
            <p:nvPr/>
          </p:nvGraphicFramePr>
          <p:xfrm>
            <a:off x="3568" y="2830"/>
            <a:ext cx="262" cy="208"/>
          </p:xfrm>
          <a:graphic>
            <a:graphicData uri="http://schemas.openxmlformats.org/presentationml/2006/ole">
              <p:oleObj spid="_x0000_s1027" name="Clip" r:id="rId11" imgW="1305000" imgH="1085760" progId="">
                <p:embed/>
              </p:oleObj>
            </a:graphicData>
          </a:graphic>
        </p:graphicFrame>
        <p:sp>
          <p:nvSpPr>
            <p:cNvPr id="1090" name="Oval 62"/>
            <p:cNvSpPr>
              <a:spLocks noChangeArrowheads="1"/>
            </p:cNvSpPr>
            <p:nvPr/>
          </p:nvSpPr>
          <p:spPr bwMode="auto">
            <a:xfrm rot="-5400000">
              <a:off x="3831" y="2895"/>
              <a:ext cx="40" cy="4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091" name="Oval 63"/>
            <p:cNvSpPr>
              <a:spLocks noChangeArrowheads="1"/>
            </p:cNvSpPr>
            <p:nvPr/>
          </p:nvSpPr>
          <p:spPr bwMode="auto">
            <a:xfrm rot="-5400000">
              <a:off x="3884" y="2894"/>
              <a:ext cx="40" cy="4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092" name="Oval 64"/>
            <p:cNvSpPr>
              <a:spLocks noChangeArrowheads="1"/>
            </p:cNvSpPr>
            <p:nvPr/>
          </p:nvSpPr>
          <p:spPr bwMode="auto">
            <a:xfrm rot="-5400000">
              <a:off x="3933" y="2897"/>
              <a:ext cx="39" cy="4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093" name="Line 65"/>
            <p:cNvSpPr>
              <a:spLocks noChangeShapeType="1"/>
            </p:cNvSpPr>
            <p:nvPr/>
          </p:nvSpPr>
          <p:spPr bwMode="auto">
            <a:xfrm rot="-5400000">
              <a:off x="4097" y="2821"/>
              <a:ext cx="3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" name="Line 66"/>
            <p:cNvSpPr>
              <a:spLocks noChangeShapeType="1"/>
            </p:cNvSpPr>
            <p:nvPr/>
          </p:nvSpPr>
          <p:spPr bwMode="auto">
            <a:xfrm rot="5400000" flipH="1">
              <a:off x="3702" y="2816"/>
              <a:ext cx="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Line 67"/>
            <p:cNvSpPr>
              <a:spLocks noChangeShapeType="1"/>
            </p:cNvSpPr>
            <p:nvPr/>
          </p:nvSpPr>
          <p:spPr bwMode="auto">
            <a:xfrm rot="16200000" flipV="1">
              <a:off x="3921" y="2602"/>
              <a:ext cx="0" cy="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" name="Line 68"/>
            <p:cNvSpPr>
              <a:spLocks noChangeShapeType="1"/>
            </p:cNvSpPr>
            <p:nvPr/>
          </p:nvSpPr>
          <p:spPr bwMode="auto">
            <a:xfrm flipV="1">
              <a:off x="3710" y="2564"/>
              <a:ext cx="5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" name="Line 69"/>
            <p:cNvSpPr>
              <a:spLocks noChangeShapeType="1"/>
            </p:cNvSpPr>
            <p:nvPr/>
          </p:nvSpPr>
          <p:spPr bwMode="auto">
            <a:xfrm>
              <a:off x="4089" y="2593"/>
              <a:ext cx="191" cy="2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8" name="Line 70"/>
            <p:cNvSpPr>
              <a:spLocks noChangeShapeType="1"/>
            </p:cNvSpPr>
            <p:nvPr/>
          </p:nvSpPr>
          <p:spPr bwMode="auto">
            <a:xfrm flipH="1">
              <a:off x="4590" y="2591"/>
              <a:ext cx="176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8" name="Object 71"/>
            <p:cNvGraphicFramePr>
              <a:graphicFrameLocks noChangeAspect="1"/>
            </p:cNvGraphicFramePr>
            <p:nvPr/>
          </p:nvGraphicFramePr>
          <p:xfrm>
            <a:off x="4702" y="2309"/>
            <a:ext cx="128" cy="152"/>
          </p:xfrm>
          <a:graphic>
            <a:graphicData uri="http://schemas.openxmlformats.org/presentationml/2006/ole">
              <p:oleObj spid="_x0000_s1028" name="Clip" r:id="rId12" imgW="981000" imgH="1209600" progId="">
                <p:embed/>
              </p:oleObj>
            </a:graphicData>
          </a:graphic>
        </p:graphicFrame>
        <p:graphicFrame>
          <p:nvGraphicFramePr>
            <p:cNvPr id="1029" name="Object 72"/>
            <p:cNvGraphicFramePr>
              <a:graphicFrameLocks noChangeAspect="1"/>
            </p:cNvGraphicFramePr>
            <p:nvPr/>
          </p:nvGraphicFramePr>
          <p:xfrm>
            <a:off x="3860" y="2360"/>
            <a:ext cx="128" cy="151"/>
          </p:xfrm>
          <a:graphic>
            <a:graphicData uri="http://schemas.openxmlformats.org/presentationml/2006/ole">
              <p:oleObj spid="_x0000_s1029" name="Clip" r:id="rId13" imgW="981000" imgH="1209600" progId="">
                <p:embed/>
              </p:oleObj>
            </a:graphicData>
          </a:graphic>
        </p:graphicFrame>
        <p:sp>
          <p:nvSpPr>
            <p:cNvPr id="1099" name="Freeform 73"/>
            <p:cNvSpPr>
              <a:spLocks/>
            </p:cNvSpPr>
            <p:nvPr/>
          </p:nvSpPr>
          <p:spPr bwMode="auto">
            <a:xfrm>
              <a:off x="3911" y="2218"/>
              <a:ext cx="853" cy="192"/>
            </a:xfrm>
            <a:custGeom>
              <a:avLst/>
              <a:gdLst>
                <a:gd name="T0" fmla="*/ 0 w 972"/>
                <a:gd name="T1" fmla="*/ 10 h 228"/>
                <a:gd name="T2" fmla="*/ 41 w 972"/>
                <a:gd name="T3" fmla="*/ 3 h 228"/>
                <a:gd name="T4" fmla="*/ 92 w 972"/>
                <a:gd name="T5" fmla="*/ 8 h 228"/>
                <a:gd name="T6" fmla="*/ 0 60000 65536"/>
                <a:gd name="T7" fmla="*/ 0 60000 65536"/>
                <a:gd name="T8" fmla="*/ 0 60000 65536"/>
                <a:gd name="T9" fmla="*/ 0 w 972"/>
                <a:gd name="T10" fmla="*/ 0 h 228"/>
                <a:gd name="T11" fmla="*/ 972 w 972"/>
                <a:gd name="T12" fmla="*/ 228 h 2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228">
                  <a:moveTo>
                    <a:pt x="0" y="228"/>
                  </a:moveTo>
                  <a:cubicBezTo>
                    <a:pt x="135" y="123"/>
                    <a:pt x="270" y="18"/>
                    <a:pt x="432" y="9"/>
                  </a:cubicBezTo>
                  <a:cubicBezTo>
                    <a:pt x="594" y="0"/>
                    <a:pt x="783" y="85"/>
                    <a:pt x="972" y="17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74"/>
            <p:cNvGrpSpPr>
              <a:grpSpLocks/>
            </p:cNvGrpSpPr>
            <p:nvPr/>
          </p:nvGrpSpPr>
          <p:grpSpPr bwMode="auto">
            <a:xfrm>
              <a:off x="4079" y="3114"/>
              <a:ext cx="256" cy="269"/>
              <a:chOff x="2870" y="1518"/>
              <a:chExt cx="292" cy="320"/>
            </a:xfrm>
          </p:grpSpPr>
          <p:graphicFrame>
            <p:nvGraphicFramePr>
              <p:cNvPr id="1033" name="Object 7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33" name="Clip" r:id="rId14" imgW="819000" imgH="847800" progId="">
                  <p:embed/>
                </p:oleObj>
              </a:graphicData>
            </a:graphic>
          </p:graphicFrame>
          <p:graphicFrame>
            <p:nvGraphicFramePr>
              <p:cNvPr id="1034" name="Object 7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34" name="Clip" r:id="rId15" imgW="1266840" imgH="1200240" progId="">
                  <p:embed/>
                </p:oleObj>
              </a:graphicData>
            </a:graphic>
          </p:graphicFrame>
        </p:grpSp>
        <p:grpSp>
          <p:nvGrpSpPr>
            <p:cNvPr id="12" name="Group 77"/>
            <p:cNvGrpSpPr>
              <a:grpSpLocks/>
            </p:cNvGrpSpPr>
            <p:nvPr/>
          </p:nvGrpSpPr>
          <p:grpSpPr bwMode="auto">
            <a:xfrm>
              <a:off x="4569" y="3134"/>
              <a:ext cx="256" cy="269"/>
              <a:chOff x="2870" y="1518"/>
              <a:chExt cx="292" cy="320"/>
            </a:xfrm>
          </p:grpSpPr>
          <p:graphicFrame>
            <p:nvGraphicFramePr>
              <p:cNvPr id="1031" name="Object 7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31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1032" name="Object 7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32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13" name="Group 80"/>
            <p:cNvGrpSpPr>
              <a:grpSpLocks/>
            </p:cNvGrpSpPr>
            <p:nvPr/>
          </p:nvGrpSpPr>
          <p:grpSpPr bwMode="auto">
            <a:xfrm>
              <a:off x="4308" y="2955"/>
              <a:ext cx="239" cy="237"/>
              <a:chOff x="4733" y="2082"/>
              <a:chExt cx="272" cy="282"/>
            </a:xfrm>
          </p:grpSpPr>
          <p:graphicFrame>
            <p:nvGraphicFramePr>
              <p:cNvPr id="1030" name="Object 81"/>
              <p:cNvGraphicFramePr>
                <a:graphicFrameLocks noChangeAspect="1"/>
              </p:cNvGraphicFramePr>
              <p:nvPr/>
            </p:nvGraphicFramePr>
            <p:xfrm>
              <a:off x="4733" y="2082"/>
              <a:ext cx="272" cy="282"/>
            </p:xfrm>
            <a:graphic>
              <a:graphicData uri="http://schemas.openxmlformats.org/presentationml/2006/ole">
                <p:oleObj spid="_x0000_s1030" name="Clip" r:id="rId18" imgW="819000" imgH="847800" progId="">
                  <p:embed/>
                </p:oleObj>
              </a:graphicData>
            </a:graphic>
          </p:graphicFrame>
          <p:sp>
            <p:nvSpPr>
              <p:cNvPr id="1247" name="Rectangle 82"/>
              <p:cNvSpPr>
                <a:spLocks noChangeArrowheads="1"/>
              </p:cNvSpPr>
              <p:nvPr/>
            </p:nvSpPr>
            <p:spPr bwMode="auto">
              <a:xfrm>
                <a:off x="4812" y="2181"/>
                <a:ext cx="192" cy="18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</p:grpSp>
        <p:sp>
          <p:nvSpPr>
            <p:cNvPr id="1103" name="Line 83"/>
            <p:cNvSpPr>
              <a:spLocks noChangeShapeType="1"/>
            </p:cNvSpPr>
            <p:nvPr/>
          </p:nvSpPr>
          <p:spPr bwMode="auto">
            <a:xfrm>
              <a:off x="4501" y="289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84"/>
            <p:cNvGrpSpPr>
              <a:grpSpLocks/>
            </p:cNvGrpSpPr>
            <p:nvPr/>
          </p:nvGrpSpPr>
          <p:grpSpPr bwMode="auto">
            <a:xfrm>
              <a:off x="4955" y="2531"/>
              <a:ext cx="131" cy="258"/>
              <a:chOff x="4180" y="783"/>
              <a:chExt cx="150" cy="307"/>
            </a:xfrm>
          </p:grpSpPr>
          <p:sp>
            <p:nvSpPr>
              <p:cNvPr id="1239" name="AutoShape 8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40" name="Rectangle 8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41" name="Rectangle 8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42" name="AutoShape 8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43" name="Line 8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4" name="Line 9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" name="Rectangle 9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46" name="Rectangle 9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</p:grpSp>
        <p:grpSp>
          <p:nvGrpSpPr>
            <p:cNvPr id="15" name="Group 93"/>
            <p:cNvGrpSpPr>
              <a:grpSpLocks/>
            </p:cNvGrpSpPr>
            <p:nvPr/>
          </p:nvGrpSpPr>
          <p:grpSpPr bwMode="auto">
            <a:xfrm>
              <a:off x="4947" y="2811"/>
              <a:ext cx="131" cy="258"/>
              <a:chOff x="4180" y="783"/>
              <a:chExt cx="150" cy="307"/>
            </a:xfrm>
          </p:grpSpPr>
          <p:sp>
            <p:nvSpPr>
              <p:cNvPr id="1231" name="AutoShape 9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32" name="Rectangle 9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33" name="Rectangle 9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34" name="AutoShape 9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35" name="Line 9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" name="Line 9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" name="Rectangle 10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38" name="Rectangle 10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</p:grpSp>
        <p:sp>
          <p:nvSpPr>
            <p:cNvPr id="1106" name="Line 102"/>
            <p:cNvSpPr>
              <a:spLocks noChangeShapeType="1"/>
            </p:cNvSpPr>
            <p:nvPr/>
          </p:nvSpPr>
          <p:spPr bwMode="auto">
            <a:xfrm rot="5400000" flipH="1">
              <a:off x="4711" y="2767"/>
              <a:ext cx="3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" name="Line 103"/>
            <p:cNvSpPr>
              <a:spLocks noChangeShapeType="1"/>
            </p:cNvSpPr>
            <p:nvPr/>
          </p:nvSpPr>
          <p:spPr bwMode="auto">
            <a:xfrm rot="-5400000">
              <a:off x="4935" y="2925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" name="Line 104"/>
            <p:cNvSpPr>
              <a:spLocks noChangeShapeType="1"/>
            </p:cNvSpPr>
            <p:nvPr/>
          </p:nvSpPr>
          <p:spPr bwMode="auto">
            <a:xfrm rot="-5400000">
              <a:off x="4928" y="2630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" name="Line 105"/>
            <p:cNvSpPr>
              <a:spLocks noChangeShapeType="1"/>
            </p:cNvSpPr>
            <p:nvPr/>
          </p:nvSpPr>
          <p:spPr bwMode="auto">
            <a:xfrm flipV="1">
              <a:off x="4096" y="1459"/>
              <a:ext cx="289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" name="Line 106"/>
            <p:cNvSpPr>
              <a:spLocks noChangeShapeType="1"/>
            </p:cNvSpPr>
            <p:nvPr/>
          </p:nvSpPr>
          <p:spPr bwMode="auto">
            <a:xfrm>
              <a:off x="4685" y="1449"/>
              <a:ext cx="306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1" name="Line 107"/>
            <p:cNvSpPr>
              <a:spLocks noChangeShapeType="1"/>
            </p:cNvSpPr>
            <p:nvPr/>
          </p:nvSpPr>
          <p:spPr bwMode="auto">
            <a:xfrm flipH="1">
              <a:off x="5012" y="1661"/>
              <a:ext cx="152" cy="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2" name="Line 108"/>
            <p:cNvSpPr>
              <a:spLocks noChangeShapeType="1"/>
            </p:cNvSpPr>
            <p:nvPr/>
          </p:nvSpPr>
          <p:spPr bwMode="auto">
            <a:xfrm>
              <a:off x="4527" y="1520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3" name="Line 109"/>
            <p:cNvSpPr>
              <a:spLocks noChangeShapeType="1"/>
            </p:cNvSpPr>
            <p:nvPr/>
          </p:nvSpPr>
          <p:spPr bwMode="auto">
            <a:xfrm>
              <a:off x="4543" y="1928"/>
              <a:ext cx="337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4" name="Line 110"/>
            <p:cNvSpPr>
              <a:spLocks noChangeShapeType="1"/>
            </p:cNvSpPr>
            <p:nvPr/>
          </p:nvSpPr>
          <p:spPr bwMode="auto">
            <a:xfrm flipH="1">
              <a:off x="4833" y="2221"/>
              <a:ext cx="168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5" name="Line 111"/>
            <p:cNvSpPr>
              <a:spLocks noChangeShapeType="1"/>
            </p:cNvSpPr>
            <p:nvPr/>
          </p:nvSpPr>
          <p:spPr bwMode="auto">
            <a:xfrm flipH="1">
              <a:off x="4690" y="1641"/>
              <a:ext cx="353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" name="Line 112"/>
            <p:cNvSpPr>
              <a:spLocks noChangeShapeType="1"/>
            </p:cNvSpPr>
            <p:nvPr/>
          </p:nvSpPr>
          <p:spPr bwMode="auto">
            <a:xfrm flipH="1">
              <a:off x="4696" y="1288"/>
              <a:ext cx="221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" name="Line 113"/>
            <p:cNvSpPr>
              <a:spLocks noChangeShapeType="1"/>
            </p:cNvSpPr>
            <p:nvPr/>
          </p:nvSpPr>
          <p:spPr bwMode="auto">
            <a:xfrm flipH="1">
              <a:off x="5148" y="1399"/>
              <a:ext cx="127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144"/>
            <p:cNvGrpSpPr>
              <a:grpSpLocks/>
            </p:cNvGrpSpPr>
            <p:nvPr/>
          </p:nvGrpSpPr>
          <p:grpSpPr bwMode="auto">
            <a:xfrm>
              <a:off x="3769" y="1520"/>
              <a:ext cx="316" cy="147"/>
              <a:chOff x="3600" y="219"/>
              <a:chExt cx="360" cy="175"/>
            </a:xfrm>
          </p:grpSpPr>
          <p:sp>
            <p:nvSpPr>
              <p:cNvPr id="1218" name="Oval 14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19" name="Line 14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0" name="Line 14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1" name="Rectangle 14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22" name="Oval 14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grpSp>
            <p:nvGrpSpPr>
              <p:cNvPr id="17" name="Group 15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28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9" name="Line 1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" name="Line 1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5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25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6" name="Line 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7" name="Line 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158"/>
            <p:cNvGrpSpPr>
              <a:grpSpLocks/>
            </p:cNvGrpSpPr>
            <p:nvPr/>
          </p:nvGrpSpPr>
          <p:grpSpPr bwMode="auto">
            <a:xfrm>
              <a:off x="4369" y="1376"/>
              <a:ext cx="316" cy="147"/>
              <a:chOff x="3600" y="219"/>
              <a:chExt cx="360" cy="175"/>
            </a:xfrm>
          </p:grpSpPr>
          <p:sp>
            <p:nvSpPr>
              <p:cNvPr id="1205" name="Oval 1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06" name="Line 1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7" name="Line 1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" name="Rectangle 1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209" name="Oval 1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grpSp>
            <p:nvGrpSpPr>
              <p:cNvPr id="20" name="Group 1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15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6" name="Line 1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7" name="Line 1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12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3" name="Line 1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4" name="Line 1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" name="Group 172"/>
            <p:cNvGrpSpPr>
              <a:grpSpLocks/>
            </p:cNvGrpSpPr>
            <p:nvPr/>
          </p:nvGrpSpPr>
          <p:grpSpPr bwMode="auto">
            <a:xfrm>
              <a:off x="4380" y="1790"/>
              <a:ext cx="316" cy="147"/>
              <a:chOff x="3600" y="219"/>
              <a:chExt cx="360" cy="175"/>
            </a:xfrm>
          </p:grpSpPr>
          <p:sp>
            <p:nvSpPr>
              <p:cNvPr id="1192" name="Oval 17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193" name="Line 17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4" name="Line 17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5" name="Rectangle 17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196" name="Oval 17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grpSp>
            <p:nvGrpSpPr>
              <p:cNvPr id="23" name="Group 17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02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3" name="Line 1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4" name="Line 1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18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99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0" name="Line 1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01" name="Line 1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" name="Group 186"/>
            <p:cNvGrpSpPr>
              <a:grpSpLocks/>
            </p:cNvGrpSpPr>
            <p:nvPr/>
          </p:nvGrpSpPr>
          <p:grpSpPr bwMode="auto">
            <a:xfrm>
              <a:off x="4991" y="1507"/>
              <a:ext cx="315" cy="147"/>
              <a:chOff x="3600" y="219"/>
              <a:chExt cx="360" cy="175"/>
            </a:xfrm>
          </p:grpSpPr>
          <p:sp>
            <p:nvSpPr>
              <p:cNvPr id="1179" name="Oval 18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180" name="Line 18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1" name="Line 18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2" name="Rectangle 19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183" name="Oval 19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grpSp>
            <p:nvGrpSpPr>
              <p:cNvPr id="26" name="Group 19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89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0" name="Line 1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1" name="Line 1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9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86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7" name="Line 1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8" name="Line 1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8" name="Group 200"/>
            <p:cNvGrpSpPr>
              <a:grpSpLocks/>
            </p:cNvGrpSpPr>
            <p:nvPr/>
          </p:nvGrpSpPr>
          <p:grpSpPr bwMode="auto">
            <a:xfrm>
              <a:off x="4869" y="2072"/>
              <a:ext cx="316" cy="147"/>
              <a:chOff x="3600" y="219"/>
              <a:chExt cx="360" cy="175"/>
            </a:xfrm>
          </p:grpSpPr>
          <p:sp>
            <p:nvSpPr>
              <p:cNvPr id="1166" name="Oval 20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167" name="Line 20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8" name="Line 20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9" name="Rectangle 20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170" name="Oval 20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grpSp>
            <p:nvGrpSpPr>
              <p:cNvPr id="29" name="Group 20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76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7" name="Line 2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8" name="Line 2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21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73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4" name="Line 2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5" name="Line 2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" name="Group 214"/>
            <p:cNvGrpSpPr>
              <a:grpSpLocks/>
            </p:cNvGrpSpPr>
            <p:nvPr/>
          </p:nvGrpSpPr>
          <p:grpSpPr bwMode="auto">
            <a:xfrm>
              <a:off x="4659" y="2440"/>
              <a:ext cx="316" cy="148"/>
              <a:chOff x="3600" y="219"/>
              <a:chExt cx="360" cy="175"/>
            </a:xfrm>
          </p:grpSpPr>
          <p:sp>
            <p:nvSpPr>
              <p:cNvPr id="1153" name="Oval 21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154" name="Line 21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" name="Line 21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" name="Rectangle 21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157" name="Oval 21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grpSp>
            <p:nvGrpSpPr>
              <p:cNvPr id="1120" name="Group 22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63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" name="Line 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5" name="Line 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1" name="Group 22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60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1" name="Line 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2" name="Line 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2" name="Group 228"/>
            <p:cNvGrpSpPr>
              <a:grpSpLocks/>
            </p:cNvGrpSpPr>
            <p:nvPr/>
          </p:nvGrpSpPr>
          <p:grpSpPr bwMode="auto">
            <a:xfrm>
              <a:off x="4275" y="2748"/>
              <a:ext cx="315" cy="147"/>
              <a:chOff x="3600" y="219"/>
              <a:chExt cx="360" cy="175"/>
            </a:xfrm>
          </p:grpSpPr>
          <p:sp>
            <p:nvSpPr>
              <p:cNvPr id="1140" name="Oval 22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141" name="Line 23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2" name="Line 23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3" name="Rectangle 23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144" name="Oval 23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grpSp>
            <p:nvGrpSpPr>
              <p:cNvPr id="1123" name="Group 23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50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1" name="Line 23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2" name="Line 23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4" name="Group 23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47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" name="Line 24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9" name="Line 24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5" name="Group 242"/>
            <p:cNvGrpSpPr>
              <a:grpSpLocks/>
            </p:cNvGrpSpPr>
            <p:nvPr/>
          </p:nvGrpSpPr>
          <p:grpSpPr bwMode="auto">
            <a:xfrm>
              <a:off x="3769" y="2511"/>
              <a:ext cx="316" cy="147"/>
              <a:chOff x="3600" y="219"/>
              <a:chExt cx="360" cy="175"/>
            </a:xfrm>
          </p:grpSpPr>
          <p:sp>
            <p:nvSpPr>
              <p:cNvPr id="1127" name="Oval 24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128" name="Line 24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" name="Line 24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" name="Rectangle 24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131" name="Oval 24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grpSp>
            <p:nvGrpSpPr>
              <p:cNvPr id="1132" name="Group 24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37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8" name="Line 25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9" name="Line 25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3" name="Group 25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34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" name="Line 25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" name="Line 25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26" name="Line 261"/>
            <p:cNvSpPr>
              <a:spLocks noChangeShapeType="1"/>
            </p:cNvSpPr>
            <p:nvPr/>
          </p:nvSpPr>
          <p:spPr bwMode="auto">
            <a:xfrm flipV="1">
              <a:off x="3930" y="2645"/>
              <a:ext cx="1" cy="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5" name="Group 302"/>
          <p:cNvGrpSpPr>
            <a:grpSpLocks/>
          </p:cNvGrpSpPr>
          <p:nvPr/>
        </p:nvGrpSpPr>
        <p:grpSpPr bwMode="auto">
          <a:xfrm>
            <a:off x="4740275" y="1500188"/>
            <a:ext cx="3738563" cy="3725862"/>
            <a:chOff x="2986" y="945"/>
            <a:chExt cx="2355" cy="2347"/>
          </a:xfrm>
        </p:grpSpPr>
        <p:grpSp>
          <p:nvGrpSpPr>
            <p:cNvPr id="1146" name="Group 272"/>
            <p:cNvGrpSpPr>
              <a:grpSpLocks/>
            </p:cNvGrpSpPr>
            <p:nvPr/>
          </p:nvGrpSpPr>
          <p:grpSpPr bwMode="auto">
            <a:xfrm>
              <a:off x="2986" y="945"/>
              <a:ext cx="513" cy="541"/>
              <a:chOff x="2938" y="2925"/>
              <a:chExt cx="513" cy="541"/>
            </a:xfrm>
          </p:grpSpPr>
          <p:sp>
            <p:nvSpPr>
              <p:cNvPr id="1067" name="Rectangle 266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068" name="Rectangle 264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069" name="Rectangle 265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070" name="Text Box 263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  <a:latin typeface="Comic Sans MS" pitchFamily="66" charset="0"/>
                  </a:rPr>
                  <a:t>application</a:t>
                </a:r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transport</a:t>
                </a:r>
              </a:p>
              <a:p>
                <a:r>
                  <a:rPr lang="en-US" sz="1000">
                    <a:latin typeface="Comic Sans MS" pitchFamily="66" charset="0"/>
                  </a:rPr>
                  <a:t>network</a:t>
                </a:r>
              </a:p>
              <a:p>
                <a:r>
                  <a:rPr lang="en-US" sz="1000">
                    <a:latin typeface="Comic Sans MS" pitchFamily="66" charset="0"/>
                  </a:rPr>
                  <a:t>data link</a:t>
                </a:r>
              </a:p>
              <a:p>
                <a:r>
                  <a:rPr lang="en-US" sz="1000">
                    <a:latin typeface="Comic Sans MS" pitchFamily="66" charset="0"/>
                  </a:rPr>
                  <a:t>physical</a:t>
                </a:r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071" name="Line 269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2" name="Line 270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3" name="Line 271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8" name="Group 273"/>
            <p:cNvGrpSpPr>
              <a:grpSpLocks/>
            </p:cNvGrpSpPr>
            <p:nvPr/>
          </p:nvGrpSpPr>
          <p:grpSpPr bwMode="auto">
            <a:xfrm>
              <a:off x="4828" y="2751"/>
              <a:ext cx="513" cy="541"/>
              <a:chOff x="2938" y="2925"/>
              <a:chExt cx="513" cy="541"/>
            </a:xfrm>
          </p:grpSpPr>
          <p:sp>
            <p:nvSpPr>
              <p:cNvPr id="1060" name="Rectangle 274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061" name="Rectangle 275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062" name="Rectangle 276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063" name="Text Box 277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  <a:latin typeface="Comic Sans MS" pitchFamily="66" charset="0"/>
                  </a:rPr>
                  <a:t>application</a:t>
                </a:r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transport</a:t>
                </a:r>
              </a:p>
              <a:p>
                <a:r>
                  <a:rPr lang="en-US" sz="1000">
                    <a:latin typeface="Comic Sans MS" pitchFamily="66" charset="0"/>
                  </a:rPr>
                  <a:t>network</a:t>
                </a:r>
              </a:p>
              <a:p>
                <a:r>
                  <a:rPr lang="en-US" sz="1000">
                    <a:latin typeface="Comic Sans MS" pitchFamily="66" charset="0"/>
                  </a:rPr>
                  <a:t>data link</a:t>
                </a:r>
              </a:p>
              <a:p>
                <a:r>
                  <a:rPr lang="en-US" sz="1000">
                    <a:latin typeface="Comic Sans MS" pitchFamily="66" charset="0"/>
                  </a:rPr>
                  <a:t>physical</a:t>
                </a:r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064" name="Line 278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Line 279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Line 280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47" name="Rectangle 292"/>
          <p:cNvSpPr>
            <a:spLocks noChangeArrowheads="1"/>
          </p:cNvSpPr>
          <p:nvPr/>
        </p:nvSpPr>
        <p:spPr bwMode="auto">
          <a:xfrm>
            <a:off x="571500" y="2095500"/>
            <a:ext cx="42957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Client (C):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latin typeface="Comic Sans MS" pitchFamily="66" charset="0"/>
              </a:rPr>
              <a:t>initiates contact with server (“speaks first”)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latin typeface="Comic Sans MS" pitchFamily="66" charset="0"/>
              </a:rPr>
              <a:t>typically requests service from a specific server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latin typeface="Comic Sans MS" pitchFamily="66" charset="0"/>
              </a:rPr>
              <a:t>for Web, client is implemented in browser; for e-mail, in mail reader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Server (S):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latin typeface="Comic Sans MS" pitchFamily="66" charset="0"/>
              </a:rPr>
              <a:t>provides requested service to client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latin typeface="Comic Sans MS" pitchFamily="66" charset="0"/>
              </a:rPr>
              <a:t>e.g., Web server sends requested Web page; mail server delivers e-mail</a:t>
            </a:r>
            <a:endParaRPr lang="en-US">
              <a:latin typeface="Comic Sans MS" pitchFamily="66" charset="0"/>
            </a:endParaRPr>
          </a:p>
        </p:txBody>
      </p:sp>
      <p:grpSp>
        <p:nvGrpSpPr>
          <p:cNvPr id="1159" name="Group 303"/>
          <p:cNvGrpSpPr>
            <a:grpSpLocks/>
          </p:cNvGrpSpPr>
          <p:nvPr/>
        </p:nvGrpSpPr>
        <p:grpSpPr bwMode="auto">
          <a:xfrm>
            <a:off x="5476875" y="1724025"/>
            <a:ext cx="2238375" cy="2743200"/>
            <a:chOff x="3450" y="1086"/>
            <a:chExt cx="1410" cy="1728"/>
          </a:xfrm>
        </p:grpSpPr>
        <p:sp>
          <p:nvSpPr>
            <p:cNvPr id="1054" name="Line 289"/>
            <p:cNvSpPr>
              <a:spLocks noChangeShapeType="1"/>
            </p:cNvSpPr>
            <p:nvPr/>
          </p:nvSpPr>
          <p:spPr bwMode="auto">
            <a:xfrm>
              <a:off x="3462" y="1086"/>
              <a:ext cx="1398" cy="17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71" name="Group 296"/>
            <p:cNvGrpSpPr>
              <a:grpSpLocks/>
            </p:cNvGrpSpPr>
            <p:nvPr/>
          </p:nvGrpSpPr>
          <p:grpSpPr bwMode="auto">
            <a:xfrm>
              <a:off x="3450" y="1481"/>
              <a:ext cx="688" cy="250"/>
              <a:chOff x="4032" y="2303"/>
              <a:chExt cx="688" cy="250"/>
            </a:xfrm>
          </p:grpSpPr>
          <p:sp>
            <p:nvSpPr>
              <p:cNvPr id="1056" name="Rectangle 295"/>
              <p:cNvSpPr>
                <a:spLocks noChangeArrowheads="1"/>
              </p:cNvSpPr>
              <p:nvPr/>
            </p:nvSpPr>
            <p:spPr bwMode="auto">
              <a:xfrm>
                <a:off x="4086" y="2358"/>
                <a:ext cx="594" cy="1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057" name="Text Box 294"/>
              <p:cNvSpPr txBox="1">
                <a:spLocks noChangeArrowheads="1"/>
              </p:cNvSpPr>
              <p:nvPr/>
            </p:nvSpPr>
            <p:spPr bwMode="auto">
              <a:xfrm>
                <a:off x="4032" y="2303"/>
                <a:ext cx="6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  <a:latin typeface="Comic Sans MS" pitchFamily="66" charset="0"/>
                  </a:rPr>
                  <a:t>request</a:t>
                </a:r>
                <a:endParaRPr lang="en-US">
                  <a:latin typeface="Comic Sans MS" pitchFamily="66" charset="0"/>
                </a:endParaRPr>
              </a:p>
            </p:txBody>
          </p:sp>
        </p:grpSp>
      </p:grpSp>
      <p:grpSp>
        <p:nvGrpSpPr>
          <p:cNvPr id="1172" name="Group 305"/>
          <p:cNvGrpSpPr>
            <a:grpSpLocks/>
          </p:cNvGrpSpPr>
          <p:nvPr/>
        </p:nvGrpSpPr>
        <p:grpSpPr bwMode="auto">
          <a:xfrm>
            <a:off x="5572125" y="1609725"/>
            <a:ext cx="2914650" cy="2743200"/>
            <a:chOff x="3510" y="1014"/>
            <a:chExt cx="1836" cy="1728"/>
          </a:xfrm>
        </p:grpSpPr>
        <p:sp>
          <p:nvSpPr>
            <p:cNvPr id="1050" name="Line 297"/>
            <p:cNvSpPr>
              <a:spLocks noChangeShapeType="1"/>
            </p:cNvSpPr>
            <p:nvPr/>
          </p:nvSpPr>
          <p:spPr bwMode="auto">
            <a:xfrm>
              <a:off x="3510" y="1014"/>
              <a:ext cx="1440" cy="17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84" name="Group 298"/>
            <p:cNvGrpSpPr>
              <a:grpSpLocks/>
            </p:cNvGrpSpPr>
            <p:nvPr/>
          </p:nvGrpSpPr>
          <p:grpSpPr bwMode="auto">
            <a:xfrm>
              <a:off x="4752" y="2387"/>
              <a:ext cx="594" cy="250"/>
              <a:chOff x="4086" y="2303"/>
              <a:chExt cx="594" cy="250"/>
            </a:xfrm>
          </p:grpSpPr>
          <p:sp>
            <p:nvSpPr>
              <p:cNvPr id="1052" name="Rectangle 299"/>
              <p:cNvSpPr>
                <a:spLocks noChangeArrowheads="1"/>
              </p:cNvSpPr>
              <p:nvPr/>
            </p:nvSpPr>
            <p:spPr bwMode="auto">
              <a:xfrm>
                <a:off x="4086" y="2358"/>
                <a:ext cx="594" cy="16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mic Sans MS" pitchFamily="66" charset="0"/>
                </a:endParaRPr>
              </a:p>
            </p:txBody>
          </p:sp>
          <p:sp>
            <p:nvSpPr>
              <p:cNvPr id="1053" name="Text Box 300"/>
              <p:cNvSpPr txBox="1">
                <a:spLocks noChangeArrowheads="1"/>
              </p:cNvSpPr>
              <p:nvPr/>
            </p:nvSpPr>
            <p:spPr bwMode="auto">
              <a:xfrm>
                <a:off x="4129" y="2303"/>
                <a:ext cx="4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  <a:latin typeface="Comic Sans MS" pitchFamily="66" charset="0"/>
                  </a:rPr>
                  <a:t>reply</a:t>
                </a:r>
                <a:endParaRPr lang="en-US">
                  <a:latin typeface="Comic Sans MS" pitchFamily="66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Byte to Data: Char/String</a:t>
            </a:r>
          </a:p>
        </p:txBody>
      </p:sp>
      <p:sp>
        <p:nvSpPr>
          <p:cNvPr id="6656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Pay attention to encoding of data: transport layer handles only a sequence of bytes, the meaning of the bytes is by app.</a:t>
            </a:r>
          </a:p>
          <a:p>
            <a:pPr lvl="1"/>
            <a:r>
              <a:rPr lang="en-US" sz="2000" dirty="0" smtClean="0"/>
              <a:t>String/char &lt;-&gt; bytes depends on </a:t>
            </a:r>
            <a:r>
              <a:rPr lang="en-US" sz="2000" dirty="0" err="1" smtClean="0"/>
              <a:t>charset</a:t>
            </a:r>
            <a:endParaRPr lang="en-US" sz="2000" dirty="0" smtClean="0"/>
          </a:p>
          <a:p>
            <a:pPr lvl="2"/>
            <a:r>
              <a:rPr lang="en-US" sz="1800" dirty="0" err="1" smtClean="0"/>
              <a:t>getBytes</a:t>
            </a:r>
            <a:r>
              <a:rPr lang="en-US" sz="1800" dirty="0" smtClean="0"/>
              <a:t>(“</a:t>
            </a:r>
            <a:r>
              <a:rPr lang="en-US" sz="1800" dirty="0" err="1" smtClean="0"/>
              <a:t>charset</a:t>
            </a:r>
            <a:r>
              <a:rPr lang="en-US" sz="1800" dirty="0" smtClean="0"/>
              <a:t>”) to get the correct char set</a:t>
            </a:r>
          </a:p>
          <a:p>
            <a:pPr lvl="2"/>
            <a:r>
              <a:rPr lang="en-US" sz="1800" dirty="0" err="1" smtClean="0"/>
              <a:t>java.nio.charset.Charset.defaultCharset</a:t>
            </a:r>
            <a:r>
              <a:rPr lang="en-US" sz="1800" dirty="0" smtClean="0"/>
              <a:t>()</a:t>
            </a:r>
          </a:p>
          <a:p>
            <a:pPr lvl="2"/>
            <a:r>
              <a:rPr lang="en-US" sz="1600" dirty="0" err="1" smtClean="0"/>
              <a:t>DataOutputStream</a:t>
            </a:r>
            <a:r>
              <a:rPr lang="en-US" sz="1600" dirty="0" smtClean="0"/>
              <a:t> </a:t>
            </a:r>
            <a:r>
              <a:rPr lang="en-US" sz="1600" dirty="0" err="1" smtClean="0"/>
              <a:t>writeBytes</a:t>
            </a:r>
            <a:r>
              <a:rPr lang="en-US" sz="1600" dirty="0" smtClean="0"/>
              <a:t>(String) truncates</a:t>
            </a:r>
          </a:p>
          <a:p>
            <a:pPr lvl="1">
              <a:buNone/>
            </a:pP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2292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C2AF97-C8D9-4732-A122-90F940A5F566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Byte to Data: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Integers may be represented differently</a:t>
            </a:r>
          </a:p>
          <a:p>
            <a:pPr lvl="1"/>
            <a:r>
              <a:rPr lang="en-US" smtClean="0"/>
              <a:t>Big vs little endianness</a:t>
            </a:r>
          </a:p>
          <a:p>
            <a:pPr lvl="1">
              <a:buFont typeface="ZapfDingbats" pitchFamily="82" charset="2"/>
              <a:buNone/>
            </a:pPr>
            <a:endParaRPr lang="en-US" smtClean="0"/>
          </a:p>
          <a:p>
            <a:pPr lvl="1">
              <a:buFont typeface="ZapfDingbats" pitchFamily="82" charset="2"/>
              <a:buNone/>
            </a:pPr>
            <a:r>
              <a:rPr lang="en-US" smtClean="0"/>
              <a:t>Example: int x = 0x0A0B0C0D</a:t>
            </a:r>
            <a:endParaRPr lang="en-US" sz="1600" smtClean="0"/>
          </a:p>
          <a:p>
            <a:pPr lvl="1">
              <a:buFont typeface="ZapfDingbats" pitchFamily="82" charset="2"/>
              <a:buNone/>
            </a:pPr>
            <a:r>
              <a:rPr lang="en-US" smtClean="0"/>
              <a:t>What are the bytes?</a:t>
            </a:r>
          </a:p>
          <a:p>
            <a:pPr lvl="1">
              <a:buFont typeface="ZapfDingbats" pitchFamily="82" charset="2"/>
              <a:buNone/>
            </a:pPr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>
              <a:buFont typeface="ZapfDingbats" pitchFamily="82" charset="2"/>
              <a:buNone/>
            </a:pPr>
            <a:r>
              <a:rPr lang="en-US" sz="2000" smtClean="0"/>
              <a:t>Typically network protocols are using big-endian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C823E9-A757-4F6D-BB0C-AF38E538A474}" type="slidenum">
              <a:rPr lang="en-US"/>
              <a:pPr/>
              <a:t>21</a:t>
            </a:fld>
            <a:endParaRPr lang="en-US"/>
          </a:p>
        </p:txBody>
      </p:sp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3" cstate="print"/>
          <a:srcRect l="67969" t="36923" r="3906" b="26154"/>
          <a:stretch>
            <a:fillRect/>
          </a:stretch>
        </p:blipFill>
        <p:spPr bwMode="auto">
          <a:xfrm>
            <a:off x="838200" y="3962400"/>
            <a:ext cx="2286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4" cstate="print"/>
          <a:srcRect l="65659" t="35585" r="7559" b="26193"/>
          <a:stretch>
            <a:fillRect/>
          </a:stretch>
        </p:blipFill>
        <p:spPr bwMode="auto">
          <a:xfrm>
            <a:off x="4114800" y="388620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65AC07-A22C-4A83-91E7-F27BA70B8082}" type="slidenum">
              <a:rPr lang="en-US"/>
              <a:pPr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1905000" y="2590800"/>
            <a:ext cx="22098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defTabSz="914400" eaLnBrk="0" hangingPunct="0">
              <a:defRPr/>
            </a:pPr>
            <a:r>
              <a:rPr lang="en-US" sz="2400" dirty="0">
                <a:latin typeface="Times New Roman" pitchFamily="18" charset="0"/>
              </a:rPr>
              <a:t>String/Char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191000" y="2590800"/>
            <a:ext cx="22098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defTabSz="914400" eaLnBrk="0" hangingPunct="0">
              <a:defRPr/>
            </a:pPr>
            <a:r>
              <a:rPr lang="en-US" sz="2400" dirty="0" err="1">
                <a:latin typeface="Times New Roman" pitchFamily="18" charset="0"/>
              </a:rPr>
              <a:t>Int</a:t>
            </a:r>
            <a:r>
              <a:rPr lang="en-US" sz="2400" dirty="0">
                <a:latin typeface="Times New Roman" pitchFamily="18" charset="0"/>
              </a:rPr>
              <a:t>/short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905000" y="4114800"/>
            <a:ext cx="44958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defTabSz="914400" eaLnBrk="0" hangingPunct="0">
              <a:defRPr/>
            </a:pPr>
            <a:r>
              <a:rPr lang="en-US" sz="2400" dirty="0">
                <a:latin typeface="Times New Roman" pitchFamily="18" charset="0"/>
              </a:rPr>
              <a:t>Byte</a:t>
            </a:r>
          </a:p>
        </p:txBody>
      </p:sp>
      <p:cxnSp>
        <p:nvCxnSpPr>
          <p:cNvPr id="68616" name="Straight Arrow Connector 9"/>
          <p:cNvCxnSpPr>
            <a:cxnSpLocks noChangeShapeType="1"/>
          </p:cNvCxnSpPr>
          <p:nvPr/>
        </p:nvCxnSpPr>
        <p:spPr bwMode="auto">
          <a:xfrm rot="5400000">
            <a:off x="2514601" y="3657600"/>
            <a:ext cx="7620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68617" name="Straight Arrow Connector 10"/>
          <p:cNvCxnSpPr>
            <a:cxnSpLocks noChangeShapeType="1"/>
          </p:cNvCxnSpPr>
          <p:nvPr/>
        </p:nvCxnSpPr>
        <p:spPr bwMode="auto">
          <a:xfrm rot="5400000">
            <a:off x="4877594" y="3656806"/>
            <a:ext cx="7620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Clients and Servers</a:t>
            </a:r>
          </a:p>
        </p:txBody>
      </p:sp>
      <p:sp>
        <p:nvSpPr>
          <p:cNvPr id="7065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Get some sense of the dynamics of a basic client/server app</a:t>
            </a:r>
          </a:p>
          <a:p>
            <a:endParaRPr lang="en-US" smtClean="0"/>
          </a:p>
        </p:txBody>
      </p:sp>
      <p:pic>
        <p:nvPicPr>
          <p:cNvPr id="70660" name="Picture 5"/>
          <p:cNvPicPr>
            <a:picLocks noChangeAspect="1" noChangeArrowheads="1"/>
          </p:cNvPicPr>
          <p:nvPr/>
        </p:nvPicPr>
        <p:blipFill>
          <a:blip r:embed="rId3" cstate="print"/>
          <a:srcRect l="32924" t="46828" r="30144" b="40483"/>
          <a:stretch>
            <a:fillRect/>
          </a:stretch>
        </p:blipFill>
        <p:spPr bwMode="auto">
          <a:xfrm>
            <a:off x="1676400" y="2667000"/>
            <a:ext cx="5715000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Server Model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533400" y="4038600"/>
            <a:ext cx="7772400" cy="2209800"/>
          </a:xfrm>
        </p:spPr>
        <p:txBody>
          <a:bodyPr/>
          <a:lstStyle/>
          <a:p>
            <a:r>
              <a:rPr lang="en-US" smtClean="0">
                <a:sym typeface="Symbol" pitchFamily="18" charset="2"/>
              </a:rPr>
              <a:t>Some basic questions</a:t>
            </a:r>
          </a:p>
          <a:p>
            <a:pPr lvl="1"/>
            <a:r>
              <a:rPr lang="en-US" smtClean="0">
                <a:sym typeface="Symbol" pitchFamily="18" charset="2"/>
              </a:rPr>
              <a:t>How long is the queue at the welcome socket?</a:t>
            </a:r>
          </a:p>
          <a:p>
            <a:pPr lvl="1"/>
            <a:r>
              <a:rPr lang="en-US" smtClean="0">
                <a:sym typeface="Symbol" pitchFamily="18" charset="2"/>
              </a:rPr>
              <a:t>What is the response time of a request?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87D9E-9F46-413C-85DF-011FC0D0ECBE}" type="slidenum">
              <a:rPr lang="en-US"/>
              <a:pPr/>
              <a:t>24</a:t>
            </a:fld>
            <a:endParaRPr lang="en-US"/>
          </a:p>
        </p:txBody>
      </p:sp>
      <p:sp>
        <p:nvSpPr>
          <p:cNvPr id="71685" name="Rectangle 23"/>
          <p:cNvSpPr>
            <a:spLocks noChangeArrowheads="1"/>
          </p:cNvSpPr>
          <p:nvPr/>
        </p:nvSpPr>
        <p:spPr bwMode="auto">
          <a:xfrm>
            <a:off x="3276600" y="2743200"/>
            <a:ext cx="1371600" cy="369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1686" name="Oval 5"/>
          <p:cNvSpPr>
            <a:spLocks noChangeArrowheads="1"/>
          </p:cNvSpPr>
          <p:nvPr/>
        </p:nvSpPr>
        <p:spPr bwMode="auto">
          <a:xfrm>
            <a:off x="4648200" y="2667000"/>
            <a:ext cx="6096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defTabSz="91440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1687" name="Rectangle 6"/>
          <p:cNvSpPr>
            <a:spLocks noChangeArrowheads="1"/>
          </p:cNvSpPr>
          <p:nvPr/>
        </p:nvSpPr>
        <p:spPr bwMode="auto">
          <a:xfrm>
            <a:off x="3441700" y="1752600"/>
            <a:ext cx="1206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000000"/>
                </a:solidFill>
                <a:ea typeface="宋体" pitchFamily="2" charset="-122"/>
              </a:rPr>
              <a:t>Welcome </a:t>
            </a:r>
            <a:br>
              <a:rPr lang="en-US" altLang="zh-CN">
                <a:solidFill>
                  <a:srgbClr val="000000"/>
                </a:solidFill>
                <a:ea typeface="宋体" pitchFamily="2" charset="-122"/>
              </a:rPr>
            </a:br>
            <a:r>
              <a:rPr lang="en-US" altLang="zh-CN">
                <a:solidFill>
                  <a:srgbClr val="000000"/>
                </a:solidFill>
                <a:ea typeface="宋体" pitchFamily="2" charset="-122"/>
              </a:rPr>
              <a:t>Socket </a:t>
            </a:r>
            <a:br>
              <a:rPr lang="en-US" altLang="zh-CN">
                <a:solidFill>
                  <a:srgbClr val="000000"/>
                </a:solidFill>
                <a:ea typeface="宋体" pitchFamily="2" charset="-122"/>
              </a:rPr>
            </a:br>
            <a:r>
              <a:rPr lang="en-US" altLang="zh-CN">
                <a:solidFill>
                  <a:srgbClr val="000000"/>
                </a:solidFill>
                <a:ea typeface="宋体" pitchFamily="2" charset="-122"/>
              </a:rPr>
              <a:t>(Queue)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8" name="Right Arrow 7"/>
          <p:cNvSpPr>
            <a:spLocks noChangeArrowheads="1"/>
          </p:cNvSpPr>
          <p:nvPr/>
        </p:nvSpPr>
        <p:spPr bwMode="auto">
          <a:xfrm>
            <a:off x="2514600" y="27432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defTabSz="91440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1689" name="Right Arrow 8"/>
          <p:cNvSpPr>
            <a:spLocks noChangeArrowheads="1"/>
          </p:cNvSpPr>
          <p:nvPr/>
        </p:nvSpPr>
        <p:spPr bwMode="auto">
          <a:xfrm>
            <a:off x="5410200" y="27432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defTabSz="91440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1690" name="Rectangle 9"/>
          <p:cNvSpPr>
            <a:spLocks noChangeArrowheads="1"/>
          </p:cNvSpPr>
          <p:nvPr/>
        </p:nvSpPr>
        <p:spPr bwMode="auto">
          <a:xfrm>
            <a:off x="3276600" y="2743200"/>
            <a:ext cx="2286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defTabSz="91440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1691" name="Rectangle 10"/>
          <p:cNvSpPr>
            <a:spLocks noChangeArrowheads="1"/>
          </p:cNvSpPr>
          <p:nvPr/>
        </p:nvSpPr>
        <p:spPr bwMode="auto">
          <a:xfrm>
            <a:off x="3505200" y="2743200"/>
            <a:ext cx="2286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defTabSz="91440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1692" name="Rectangle 11"/>
          <p:cNvSpPr>
            <a:spLocks noChangeArrowheads="1"/>
          </p:cNvSpPr>
          <p:nvPr/>
        </p:nvSpPr>
        <p:spPr bwMode="auto">
          <a:xfrm>
            <a:off x="3733800" y="2743200"/>
            <a:ext cx="2286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defTabSz="91440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1693" name="Rectangle 12"/>
          <p:cNvSpPr>
            <a:spLocks noChangeArrowheads="1"/>
          </p:cNvSpPr>
          <p:nvPr/>
        </p:nvSpPr>
        <p:spPr bwMode="auto">
          <a:xfrm>
            <a:off x="3962400" y="2743200"/>
            <a:ext cx="2286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defTabSz="91440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1694" name="Rectangle 13"/>
          <p:cNvSpPr>
            <a:spLocks noChangeArrowheads="1"/>
          </p:cNvSpPr>
          <p:nvPr/>
        </p:nvSpPr>
        <p:spPr bwMode="auto">
          <a:xfrm>
            <a:off x="4191000" y="2743200"/>
            <a:ext cx="2286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defTabSz="91440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1695" name="Rectangle 14"/>
          <p:cNvSpPr>
            <a:spLocks noChangeArrowheads="1"/>
          </p:cNvSpPr>
          <p:nvPr/>
        </p:nvSpPr>
        <p:spPr bwMode="auto">
          <a:xfrm>
            <a:off x="4419600" y="2743200"/>
            <a:ext cx="2286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defTabSz="914400" eaLnBrk="0" hangingPunct="0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533400" y="82550"/>
            <a:ext cx="7772400" cy="1144588"/>
          </a:xfrm>
        </p:spPr>
        <p:txBody>
          <a:bodyPr/>
          <a:lstStyle/>
          <a:p>
            <a:r>
              <a:rPr lang="en-US" smtClean="0"/>
              <a:t>Basic Modeling of C/S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Assume that client requests arrive at a rate of lambda/second</a:t>
            </a:r>
          </a:p>
          <a:p>
            <a:r>
              <a:rPr lang="en-US" smtClean="0"/>
              <a:t>Assume that each request takes 1/mu seconds</a:t>
            </a:r>
          </a:p>
          <a:p>
            <a:r>
              <a:rPr lang="en-US" smtClean="0">
                <a:sym typeface="Symbol" pitchFamily="18" charset="2"/>
              </a:rPr>
              <a:t>Some basic questions</a:t>
            </a:r>
          </a:p>
          <a:p>
            <a:pPr lvl="1"/>
            <a:r>
              <a:rPr lang="en-US" smtClean="0">
                <a:sym typeface="Symbol" pitchFamily="18" charset="2"/>
              </a:rPr>
              <a:t>How long is the queue at the welcome socket?</a:t>
            </a:r>
          </a:p>
          <a:p>
            <a:pPr lvl="1"/>
            <a:r>
              <a:rPr lang="en-US" smtClean="0">
                <a:sym typeface="Symbol" pitchFamily="18" charset="2"/>
              </a:rPr>
              <a:t>What is the response time of a request?</a:t>
            </a:r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13575" y="6402388"/>
            <a:ext cx="2130425" cy="455612"/>
          </a:xfrm>
        </p:spPr>
        <p:txBody>
          <a:bodyPr lIns="91294" tIns="45647" rIns="91294" bIns="45647"/>
          <a:lstStyle/>
          <a:p>
            <a:fld id="{2EB917A3-77B7-4ED6-BA64-0673C29FE2AE}" type="slidenum">
              <a:rPr lang="en-US">
                <a:latin typeface="Times New Roman" pitchFamily="18" charset="0"/>
              </a:rPr>
              <a:pPr/>
              <a:t>25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2709" name="Rectangle 23"/>
          <p:cNvSpPr>
            <a:spLocks noChangeArrowheads="1"/>
          </p:cNvSpPr>
          <p:nvPr/>
        </p:nvSpPr>
        <p:spPr bwMode="auto">
          <a:xfrm>
            <a:off x="3429000" y="6096000"/>
            <a:ext cx="1371600" cy="3698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2710" name="Oval 5"/>
          <p:cNvSpPr>
            <a:spLocks noChangeArrowheads="1"/>
          </p:cNvSpPr>
          <p:nvPr/>
        </p:nvSpPr>
        <p:spPr bwMode="auto">
          <a:xfrm>
            <a:off x="4800600" y="6019800"/>
            <a:ext cx="609600" cy="5334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defTabSz="91440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2711" name="Rectangle 6"/>
          <p:cNvSpPr>
            <a:spLocks noChangeArrowheads="1"/>
          </p:cNvSpPr>
          <p:nvPr/>
        </p:nvSpPr>
        <p:spPr bwMode="auto">
          <a:xfrm>
            <a:off x="3594100" y="5105400"/>
            <a:ext cx="1206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000000"/>
                </a:solidFill>
                <a:ea typeface="宋体" pitchFamily="2" charset="-122"/>
              </a:rPr>
              <a:t>Welcome </a:t>
            </a:r>
            <a:br>
              <a:rPr lang="en-US" altLang="zh-CN">
                <a:solidFill>
                  <a:srgbClr val="000000"/>
                </a:solidFill>
                <a:ea typeface="宋体" pitchFamily="2" charset="-122"/>
              </a:rPr>
            </a:br>
            <a:r>
              <a:rPr lang="en-US" altLang="zh-CN">
                <a:solidFill>
                  <a:srgbClr val="000000"/>
                </a:solidFill>
                <a:ea typeface="宋体" pitchFamily="2" charset="-122"/>
              </a:rPr>
              <a:t>Socket </a:t>
            </a:r>
            <a:br>
              <a:rPr lang="en-US" altLang="zh-CN">
                <a:solidFill>
                  <a:srgbClr val="000000"/>
                </a:solidFill>
                <a:ea typeface="宋体" pitchFamily="2" charset="-122"/>
              </a:rPr>
            </a:br>
            <a:r>
              <a:rPr lang="en-US" altLang="zh-CN">
                <a:solidFill>
                  <a:srgbClr val="000000"/>
                </a:solidFill>
                <a:ea typeface="宋体" pitchFamily="2" charset="-122"/>
              </a:rPr>
              <a:t>Queue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2712" name="Right Arrow 7"/>
          <p:cNvSpPr>
            <a:spLocks noChangeArrowheads="1"/>
          </p:cNvSpPr>
          <p:nvPr/>
        </p:nvSpPr>
        <p:spPr bwMode="auto">
          <a:xfrm>
            <a:off x="2667000" y="60960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defTabSz="91440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2713" name="Right Arrow 8"/>
          <p:cNvSpPr>
            <a:spLocks noChangeArrowheads="1"/>
          </p:cNvSpPr>
          <p:nvPr/>
        </p:nvSpPr>
        <p:spPr bwMode="auto">
          <a:xfrm>
            <a:off x="5410200" y="60960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defTabSz="91440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2714" name="Rectangle 9"/>
          <p:cNvSpPr>
            <a:spLocks noChangeArrowheads="1"/>
          </p:cNvSpPr>
          <p:nvPr/>
        </p:nvSpPr>
        <p:spPr bwMode="auto">
          <a:xfrm>
            <a:off x="3429000" y="6096000"/>
            <a:ext cx="2286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defTabSz="91440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2715" name="Rectangle 10"/>
          <p:cNvSpPr>
            <a:spLocks noChangeArrowheads="1"/>
          </p:cNvSpPr>
          <p:nvPr/>
        </p:nvSpPr>
        <p:spPr bwMode="auto">
          <a:xfrm>
            <a:off x="3657600" y="6096000"/>
            <a:ext cx="2286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defTabSz="91440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2716" name="Rectangle 11"/>
          <p:cNvSpPr>
            <a:spLocks noChangeArrowheads="1"/>
          </p:cNvSpPr>
          <p:nvPr/>
        </p:nvSpPr>
        <p:spPr bwMode="auto">
          <a:xfrm>
            <a:off x="3886200" y="6096000"/>
            <a:ext cx="2286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defTabSz="91440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2717" name="Rectangle 12"/>
          <p:cNvSpPr>
            <a:spLocks noChangeArrowheads="1"/>
          </p:cNvSpPr>
          <p:nvPr/>
        </p:nvSpPr>
        <p:spPr bwMode="auto">
          <a:xfrm>
            <a:off x="4114800" y="6096000"/>
            <a:ext cx="2286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defTabSz="91440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2718" name="Rectangle 13"/>
          <p:cNvSpPr>
            <a:spLocks noChangeArrowheads="1"/>
          </p:cNvSpPr>
          <p:nvPr/>
        </p:nvSpPr>
        <p:spPr bwMode="auto">
          <a:xfrm>
            <a:off x="4343400" y="6096000"/>
            <a:ext cx="2286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defTabSz="91440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72719" name="Rectangle 14"/>
          <p:cNvSpPr>
            <a:spLocks noChangeArrowheads="1"/>
          </p:cNvSpPr>
          <p:nvPr/>
        </p:nvSpPr>
        <p:spPr bwMode="auto">
          <a:xfrm>
            <a:off x="4572000" y="6096000"/>
            <a:ext cx="2286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defTabSz="914400" eaLnBrk="0" hangingPunct="0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533400" y="82550"/>
            <a:ext cx="7772400" cy="1144588"/>
          </a:xfrm>
        </p:spPr>
        <p:txBody>
          <a:bodyPr/>
          <a:lstStyle/>
          <a:p>
            <a:r>
              <a:rPr lang="en-US" smtClean="0"/>
              <a:t>Basic Modeling of C/S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>
                <a:sym typeface="Symbol" pitchFamily="18" charset="2"/>
              </a:rPr>
              <a:t>We are not interested in extremely precise modeling, but want intuition</a:t>
            </a:r>
          </a:p>
          <a:p>
            <a:endParaRPr lang="en-US" smtClean="0">
              <a:sym typeface="Symbol" pitchFamily="18" charset="2"/>
            </a:endParaRPr>
          </a:p>
          <a:p>
            <a:r>
              <a:rPr lang="en-US" smtClean="0">
                <a:sym typeface="Symbol" pitchFamily="18" charset="2"/>
              </a:rPr>
              <a:t>Assume that arrival and service patterns: memory less</a:t>
            </a:r>
          </a:p>
          <a:p>
            <a:pPr lvl="1"/>
            <a:r>
              <a:rPr lang="en-US" smtClean="0">
                <a:sym typeface="Symbol" pitchFamily="18" charset="2"/>
              </a:rPr>
              <a:t>During a small interval t, the probability of a new arrival is: t</a:t>
            </a:r>
          </a:p>
          <a:p>
            <a:pPr lvl="1"/>
            <a:r>
              <a:rPr lang="en-US" smtClean="0">
                <a:sym typeface="Symbol" pitchFamily="18" charset="2"/>
              </a:rPr>
              <a:t>During a small interval t, the probability of a current call finishes is: t</a:t>
            </a:r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13575" y="6402388"/>
            <a:ext cx="2130425" cy="455612"/>
          </a:xfrm>
        </p:spPr>
        <p:txBody>
          <a:bodyPr lIns="91294" tIns="45647" rIns="91294" bIns="45647"/>
          <a:lstStyle/>
          <a:p>
            <a:fld id="{5D414618-548D-46DD-87EC-A35DEA265E1C}" type="slidenum">
              <a:rPr lang="en-US">
                <a:latin typeface="Times New Roman" pitchFamily="18" charset="0"/>
              </a:rPr>
              <a:pPr/>
              <a:t>26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Analysis of Queue Length for C/S</a:t>
            </a:r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013575" y="6402388"/>
            <a:ext cx="2130425" cy="455612"/>
          </a:xfrm>
        </p:spPr>
        <p:txBody>
          <a:bodyPr lIns="91294" tIns="45647" rIns="91294" bIns="45647"/>
          <a:lstStyle/>
          <a:p>
            <a:pPr defTabSz="911225"/>
            <a:fld id="{02C23493-EB20-496D-B8A0-91839FC0C2DC}" type="slidenum">
              <a:rPr lang="en-US">
                <a:latin typeface="Times New Roman" pitchFamily="18" charset="0"/>
              </a:rPr>
              <a:pPr defTabSz="911225"/>
              <a:t>27</a:t>
            </a:fld>
            <a:endParaRPr lang="en-US"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3400" y="2689225"/>
            <a:ext cx="914400" cy="838200"/>
            <a:chOff x="1143000" y="2971800"/>
            <a:chExt cx="914400" cy="838200"/>
          </a:xfrm>
        </p:grpSpPr>
        <p:sp>
          <p:nvSpPr>
            <p:cNvPr id="74781" name="Oval 4"/>
            <p:cNvSpPr>
              <a:spLocks noChangeArrowheads="1"/>
            </p:cNvSpPr>
            <p:nvPr/>
          </p:nvSpPr>
          <p:spPr bwMode="auto">
            <a:xfrm>
              <a:off x="1143000" y="2971800"/>
              <a:ext cx="914400" cy="8382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74782" name="Rectangle 5"/>
            <p:cNvSpPr>
              <a:spLocks noChangeArrowheads="1"/>
            </p:cNvSpPr>
            <p:nvPr/>
          </p:nvSpPr>
          <p:spPr bwMode="auto">
            <a:xfrm>
              <a:off x="1295400" y="3025775"/>
              <a:ext cx="49688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rgbClr val="3333CC"/>
                  </a:solidFill>
                  <a:latin typeface="Comic Sans MS" pitchFamily="66" charset="0"/>
                </a:rPr>
                <a:t>0</a:t>
              </a:r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981200" y="2689225"/>
            <a:ext cx="914400" cy="838200"/>
            <a:chOff x="1143000" y="2971800"/>
            <a:chExt cx="914400" cy="838200"/>
          </a:xfrm>
        </p:grpSpPr>
        <p:sp>
          <p:nvSpPr>
            <p:cNvPr id="74779" name="Oval 8"/>
            <p:cNvSpPr>
              <a:spLocks noChangeArrowheads="1"/>
            </p:cNvSpPr>
            <p:nvPr/>
          </p:nvSpPr>
          <p:spPr bwMode="auto">
            <a:xfrm>
              <a:off x="1143000" y="2971800"/>
              <a:ext cx="914400" cy="8382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74780" name="Rectangle 9"/>
            <p:cNvSpPr>
              <a:spLocks noChangeArrowheads="1"/>
            </p:cNvSpPr>
            <p:nvPr/>
          </p:nvSpPr>
          <p:spPr bwMode="auto">
            <a:xfrm>
              <a:off x="1295400" y="3025775"/>
              <a:ext cx="415925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rgbClr val="3333CC"/>
                  </a:solidFill>
                  <a:latin typeface="Comic Sans MS" pitchFamily="66" charset="0"/>
                </a:rPr>
                <a:t>1</a:t>
              </a:r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962400" y="2689225"/>
            <a:ext cx="914400" cy="838200"/>
            <a:chOff x="1143000" y="2971800"/>
            <a:chExt cx="914400" cy="838200"/>
          </a:xfrm>
        </p:grpSpPr>
        <p:sp>
          <p:nvSpPr>
            <p:cNvPr id="74777" name="Oval 11"/>
            <p:cNvSpPr>
              <a:spLocks noChangeArrowheads="1"/>
            </p:cNvSpPr>
            <p:nvPr/>
          </p:nvSpPr>
          <p:spPr bwMode="auto">
            <a:xfrm>
              <a:off x="1143000" y="2971800"/>
              <a:ext cx="914400" cy="8382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74778" name="Rectangle 12"/>
            <p:cNvSpPr>
              <a:spLocks noChangeArrowheads="1"/>
            </p:cNvSpPr>
            <p:nvPr/>
          </p:nvSpPr>
          <p:spPr bwMode="auto">
            <a:xfrm>
              <a:off x="1295400" y="3025775"/>
              <a:ext cx="461963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rgbClr val="3333CC"/>
                  </a:solidFill>
                  <a:latin typeface="Comic Sans MS" pitchFamily="66" charset="0"/>
                </a:rPr>
                <a:t>k</a:t>
              </a:r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772400" y="2689225"/>
            <a:ext cx="914400" cy="838200"/>
            <a:chOff x="1143000" y="2971800"/>
            <a:chExt cx="914400" cy="838200"/>
          </a:xfrm>
        </p:grpSpPr>
        <p:sp>
          <p:nvSpPr>
            <p:cNvPr id="74775" name="Oval 14"/>
            <p:cNvSpPr>
              <a:spLocks noChangeArrowheads="1"/>
            </p:cNvSpPr>
            <p:nvPr/>
          </p:nvSpPr>
          <p:spPr bwMode="auto">
            <a:xfrm>
              <a:off x="1143000" y="2971800"/>
              <a:ext cx="914400" cy="8382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74776" name="Rectangle 15"/>
            <p:cNvSpPr>
              <a:spLocks noChangeArrowheads="1"/>
            </p:cNvSpPr>
            <p:nvPr/>
          </p:nvSpPr>
          <p:spPr bwMode="auto">
            <a:xfrm>
              <a:off x="1295400" y="3025775"/>
              <a:ext cx="593725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rgbClr val="3333CC"/>
                  </a:solidFill>
                  <a:latin typeface="Comic Sans MS" pitchFamily="66" charset="0"/>
                </a:rPr>
                <a:t>N</a:t>
              </a:r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74760" name="Rectangle 16"/>
          <p:cNvSpPr>
            <a:spLocks noChangeArrowheads="1"/>
          </p:cNvSpPr>
          <p:nvPr/>
        </p:nvSpPr>
        <p:spPr bwMode="auto">
          <a:xfrm>
            <a:off x="609600" y="1447800"/>
            <a:ext cx="8628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en-US" sz="2400">
                <a:solidFill>
                  <a:srgbClr val="3333CC"/>
                </a:solidFill>
                <a:latin typeface="Comic Sans MS" pitchFamily="66" charset="0"/>
              </a:rPr>
              <a:t>system state: # of requests queued at the welcome socket</a:t>
            </a:r>
            <a:br>
              <a:rPr lang="en-US" sz="2400">
                <a:solidFill>
                  <a:srgbClr val="3333CC"/>
                </a:solidFill>
                <a:latin typeface="Comic Sans MS" pitchFamily="66" charset="0"/>
              </a:rPr>
            </a:br>
            <a:r>
              <a:rPr lang="en-US" sz="2400">
                <a:solidFill>
                  <a:srgbClr val="3333CC"/>
                </a:solidFill>
                <a:latin typeface="Comic Sans MS" pitchFamily="66" charset="0"/>
              </a:rPr>
              <a:t>of the server</a:t>
            </a:r>
            <a:endParaRPr lang="en-US" sz="100">
              <a:latin typeface="Comic Sans MS" pitchFamily="66" charset="0"/>
            </a:endParaRPr>
          </a:p>
        </p:txBody>
      </p:sp>
      <p:sp>
        <p:nvSpPr>
          <p:cNvPr id="74761" name="Rectangle 19"/>
          <p:cNvSpPr>
            <a:spLocks noChangeArrowheads="1"/>
          </p:cNvSpPr>
          <p:nvPr/>
        </p:nvSpPr>
        <p:spPr bwMode="auto">
          <a:xfrm>
            <a:off x="609600" y="3527425"/>
            <a:ext cx="646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en-US" sz="4000">
                <a:solidFill>
                  <a:srgbClr val="3333CC"/>
                </a:solidFill>
                <a:latin typeface="Comic Sans MS" pitchFamily="66" charset="0"/>
              </a:rPr>
              <a:t>p</a:t>
            </a:r>
            <a:r>
              <a:rPr lang="en-US" sz="2400">
                <a:solidFill>
                  <a:srgbClr val="3333CC"/>
                </a:solidFill>
                <a:latin typeface="Comic Sans MS" pitchFamily="66" charset="0"/>
              </a:rPr>
              <a:t>0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4762" name="Rectangle 20"/>
          <p:cNvSpPr>
            <a:spLocks noChangeArrowheads="1"/>
          </p:cNvSpPr>
          <p:nvPr/>
        </p:nvSpPr>
        <p:spPr bwMode="auto">
          <a:xfrm>
            <a:off x="2070100" y="3527425"/>
            <a:ext cx="596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en-US" sz="4000">
                <a:solidFill>
                  <a:srgbClr val="3333CC"/>
                </a:solidFill>
                <a:latin typeface="Comic Sans MS" pitchFamily="66" charset="0"/>
              </a:rPr>
              <a:t>p</a:t>
            </a:r>
            <a:r>
              <a:rPr lang="en-US" sz="2400">
                <a:solidFill>
                  <a:srgbClr val="3333CC"/>
                </a:solidFill>
                <a:latin typeface="Comic Sans MS" pitchFamily="66" charset="0"/>
              </a:rPr>
              <a:t>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4763" name="Rectangle 21"/>
          <p:cNvSpPr>
            <a:spLocks noChangeArrowheads="1"/>
          </p:cNvSpPr>
          <p:nvPr/>
        </p:nvSpPr>
        <p:spPr bwMode="auto">
          <a:xfrm>
            <a:off x="4114800" y="3603625"/>
            <a:ext cx="625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en-US" sz="4000">
                <a:solidFill>
                  <a:srgbClr val="3333CC"/>
                </a:solidFill>
                <a:latin typeface="Comic Sans MS" pitchFamily="66" charset="0"/>
              </a:rPr>
              <a:t>p</a:t>
            </a:r>
            <a:r>
              <a:rPr lang="en-US" sz="2400">
                <a:solidFill>
                  <a:srgbClr val="3333CC"/>
                </a:solidFill>
                <a:latin typeface="Comic Sans MS" pitchFamily="66" charset="0"/>
              </a:rPr>
              <a:t>k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4764" name="Oval 23"/>
          <p:cNvSpPr>
            <a:spLocks noChangeArrowheads="1"/>
          </p:cNvSpPr>
          <p:nvPr/>
        </p:nvSpPr>
        <p:spPr bwMode="auto">
          <a:xfrm>
            <a:off x="5638800" y="2667000"/>
            <a:ext cx="957263" cy="8382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91430" tIns="45716" rIns="91430" bIns="45716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4765" name="Rectangle 24"/>
          <p:cNvSpPr>
            <a:spLocks noChangeArrowheads="1"/>
          </p:cNvSpPr>
          <p:nvPr/>
        </p:nvSpPr>
        <p:spPr bwMode="auto">
          <a:xfrm>
            <a:off x="5661025" y="2720975"/>
            <a:ext cx="9382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en-US" sz="4000">
                <a:solidFill>
                  <a:srgbClr val="3333CC"/>
                </a:solidFill>
                <a:latin typeface="Comic Sans MS" pitchFamily="66" charset="0"/>
              </a:rPr>
              <a:t>k+1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4766" name="Rectangle 25"/>
          <p:cNvSpPr>
            <a:spLocks noChangeArrowheads="1"/>
          </p:cNvSpPr>
          <p:nvPr/>
        </p:nvSpPr>
        <p:spPr bwMode="auto">
          <a:xfrm>
            <a:off x="5791200" y="3581400"/>
            <a:ext cx="911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en-US" sz="4000">
                <a:solidFill>
                  <a:srgbClr val="3333CC"/>
                </a:solidFill>
                <a:latin typeface="Comic Sans MS" pitchFamily="66" charset="0"/>
              </a:rPr>
              <a:t>p</a:t>
            </a:r>
            <a:r>
              <a:rPr lang="en-US" sz="2400">
                <a:solidFill>
                  <a:srgbClr val="3333CC"/>
                </a:solidFill>
                <a:latin typeface="Comic Sans MS" pitchFamily="66" charset="0"/>
              </a:rPr>
              <a:t>k+1</a:t>
            </a:r>
            <a:endParaRPr lang="en-US">
              <a:latin typeface="Comic Sans MS" pitchFamily="66" charset="0"/>
            </a:endParaRPr>
          </a:p>
        </p:txBody>
      </p:sp>
      <p:cxnSp>
        <p:nvCxnSpPr>
          <p:cNvPr id="74767" name="Curved Connector 30"/>
          <p:cNvCxnSpPr>
            <a:cxnSpLocks noChangeShapeType="1"/>
          </p:cNvCxnSpPr>
          <p:nvPr/>
        </p:nvCxnSpPr>
        <p:spPr bwMode="auto">
          <a:xfrm>
            <a:off x="4800600" y="2819400"/>
            <a:ext cx="914400" cy="1588"/>
          </a:xfrm>
          <a:prstGeom prst="curvedConnector3">
            <a:avLst>
              <a:gd name="adj1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4768" name="Rectangle 31"/>
          <p:cNvSpPr>
            <a:spLocks noChangeArrowheads="1"/>
          </p:cNvSpPr>
          <p:nvPr/>
        </p:nvSpPr>
        <p:spPr bwMode="auto">
          <a:xfrm>
            <a:off x="5029200" y="2362200"/>
            <a:ext cx="382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</a:t>
            </a:r>
            <a:endParaRPr lang="en-US">
              <a:latin typeface="Comic Sans MS" pitchFamily="66" charset="0"/>
            </a:endParaRPr>
          </a:p>
        </p:txBody>
      </p:sp>
      <p:cxnSp>
        <p:nvCxnSpPr>
          <p:cNvPr id="74769" name="Straight Arrow Connector 33"/>
          <p:cNvCxnSpPr>
            <a:cxnSpLocks noChangeShapeType="1"/>
          </p:cNvCxnSpPr>
          <p:nvPr/>
        </p:nvCxnSpPr>
        <p:spPr bwMode="auto">
          <a:xfrm rot="10800000">
            <a:off x="4876800" y="3276600"/>
            <a:ext cx="838200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4770" name="Rectangle 34"/>
          <p:cNvSpPr>
            <a:spLocks noChangeArrowheads="1"/>
          </p:cNvSpPr>
          <p:nvPr/>
        </p:nvSpPr>
        <p:spPr bwMode="auto">
          <a:xfrm>
            <a:off x="4724400" y="3276600"/>
            <a:ext cx="7127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  </a:t>
            </a:r>
            <a:endParaRPr lang="en-US">
              <a:latin typeface="Comic Sans MS" pitchFamily="66" charset="0"/>
            </a:endParaRPr>
          </a:p>
        </p:txBody>
      </p:sp>
      <p:cxnSp>
        <p:nvCxnSpPr>
          <p:cNvPr id="74771" name="Straight Connector 37"/>
          <p:cNvCxnSpPr>
            <a:cxnSpLocks noChangeShapeType="1"/>
          </p:cNvCxnSpPr>
          <p:nvPr/>
        </p:nvCxnSpPr>
        <p:spPr bwMode="auto">
          <a:xfrm>
            <a:off x="3200400" y="3048000"/>
            <a:ext cx="4572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74772" name="Straight Connector 38"/>
          <p:cNvCxnSpPr>
            <a:cxnSpLocks noChangeShapeType="1"/>
          </p:cNvCxnSpPr>
          <p:nvPr/>
        </p:nvCxnSpPr>
        <p:spPr bwMode="auto">
          <a:xfrm>
            <a:off x="6934200" y="3048000"/>
            <a:ext cx="4572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74773" name="Rectangle 32"/>
          <p:cNvSpPr>
            <a:spLocks noChangeArrowheads="1"/>
          </p:cNvSpPr>
          <p:nvPr/>
        </p:nvSpPr>
        <p:spPr bwMode="auto">
          <a:xfrm>
            <a:off x="7924800" y="3581400"/>
            <a:ext cx="703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en-US" sz="4000">
                <a:solidFill>
                  <a:srgbClr val="3333CC"/>
                </a:solidFill>
                <a:latin typeface="Comic Sans MS" pitchFamily="66" charset="0"/>
              </a:rPr>
              <a:t>p</a:t>
            </a:r>
            <a:r>
              <a:rPr lang="en-US" sz="2400">
                <a:solidFill>
                  <a:srgbClr val="3333CC"/>
                </a:solidFill>
                <a:latin typeface="Comic Sans MS" pitchFamily="66" charset="0"/>
              </a:rPr>
              <a:t>N</a:t>
            </a:r>
            <a:endParaRPr lang="en-US">
              <a:latin typeface="Comic Sans MS" pitchFamily="66" charset="0"/>
            </a:endParaRPr>
          </a:p>
        </p:txBody>
      </p:sp>
      <p:cxnSp>
        <p:nvCxnSpPr>
          <p:cNvPr id="74774" name="Straight Connector 38"/>
          <p:cNvCxnSpPr>
            <a:cxnSpLocks noChangeShapeType="1"/>
          </p:cNvCxnSpPr>
          <p:nvPr/>
        </p:nvCxnSpPr>
        <p:spPr bwMode="auto">
          <a:xfrm>
            <a:off x="8839200" y="3048000"/>
            <a:ext cx="4572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mtClean="0"/>
              <a:t>Backup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44680D-2D37-4505-A14D-59DC4D11A5CD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A480B4-CB01-47AC-BCE5-289F977FAB9E}" type="slidenum">
              <a:rPr lang="en-US"/>
              <a:pPr/>
              <a:t>29</a:t>
            </a:fld>
            <a:endParaRPr lang="en-US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UDP</a:t>
            </a:r>
          </a:p>
        </p:txBody>
      </p:sp>
      <p:sp>
        <p:nvSpPr>
          <p:cNvPr id="76804" name="Freeform 4"/>
          <p:cNvSpPr>
            <a:spLocks/>
          </p:cNvSpPr>
          <p:nvPr/>
        </p:nvSpPr>
        <p:spPr bwMode="auto">
          <a:xfrm>
            <a:off x="1276350" y="2952750"/>
            <a:ext cx="876300" cy="2528888"/>
          </a:xfrm>
          <a:custGeom>
            <a:avLst/>
            <a:gdLst>
              <a:gd name="T0" fmla="*/ 2147483647 w 492"/>
              <a:gd name="T1" fmla="*/ 2147483647 h 2112"/>
              <a:gd name="T2" fmla="*/ 2147483647 w 492"/>
              <a:gd name="T3" fmla="*/ 2147483647 h 2112"/>
              <a:gd name="T4" fmla="*/ 0 w 492"/>
              <a:gd name="T5" fmla="*/ 2147483647 h 2112"/>
              <a:gd name="T6" fmla="*/ 0 w 492"/>
              <a:gd name="T7" fmla="*/ 0 h 2112"/>
              <a:gd name="T8" fmla="*/ 2147483647 w 492"/>
              <a:gd name="T9" fmla="*/ 0 h 2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"/>
              <a:gd name="T16" fmla="*/ 0 h 2112"/>
              <a:gd name="T17" fmla="*/ 492 w 492"/>
              <a:gd name="T18" fmla="*/ 2112 h 2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" h="2112">
                <a:moveTo>
                  <a:pt x="492" y="1968"/>
                </a:moveTo>
                <a:lnTo>
                  <a:pt x="492" y="2112"/>
                </a:lnTo>
                <a:lnTo>
                  <a:pt x="0" y="2112"/>
                </a:lnTo>
                <a:lnTo>
                  <a:pt x="0" y="0"/>
                </a:lnTo>
                <a:lnTo>
                  <a:pt x="402" y="0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5570538" y="5380038"/>
            <a:ext cx="11414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/>
              <a:t>close</a:t>
            </a:r>
          </a:p>
          <a:p>
            <a:r>
              <a:rPr lang="en-US" sz="1400">
                <a:solidFill>
                  <a:srgbClr val="FF0000"/>
                </a:solidFill>
              </a:rPr>
              <a:t>clientSocket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6248400" y="5295900"/>
            <a:ext cx="0" cy="3238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976313" y="1239838"/>
            <a:ext cx="3392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Server </a:t>
            </a:r>
            <a:r>
              <a:rPr lang="en-US"/>
              <a:t>(running on </a:t>
            </a:r>
            <a:r>
              <a:rPr lang="en-US" b="1">
                <a:latin typeface="Courier New" pitchFamily="49" charset="0"/>
              </a:rPr>
              <a:t>hostid</a:t>
            </a:r>
            <a:r>
              <a:rPr lang="en-US"/>
              <a:t>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6808" name="Text Box 9"/>
          <p:cNvSpPr txBox="1">
            <a:spLocks noChangeArrowheads="1"/>
          </p:cNvSpPr>
          <p:nvPr/>
        </p:nvSpPr>
        <p:spPr bwMode="auto">
          <a:xfrm>
            <a:off x="5532438" y="4799013"/>
            <a:ext cx="1374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/>
              <a:t>read reply from</a:t>
            </a:r>
          </a:p>
          <a:p>
            <a:r>
              <a:rPr lang="en-US" sz="1400">
                <a:solidFill>
                  <a:srgbClr val="FF0000"/>
                </a:solidFill>
              </a:rPr>
              <a:t>clientSocket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6809" name="Line 10"/>
          <p:cNvSpPr>
            <a:spLocks noChangeShapeType="1"/>
          </p:cNvSpPr>
          <p:nvPr/>
        </p:nvSpPr>
        <p:spPr bwMode="auto">
          <a:xfrm flipH="1">
            <a:off x="6119813" y="3562350"/>
            <a:ext cx="14287" cy="1219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80038" y="1730375"/>
            <a:ext cx="1635125" cy="738188"/>
            <a:chOff x="3233" y="1852"/>
            <a:chExt cx="1030" cy="465"/>
          </a:xfrm>
        </p:grpSpPr>
        <p:sp>
          <p:nvSpPr>
            <p:cNvPr id="76825" name="Text Box 13"/>
            <p:cNvSpPr txBox="1">
              <a:spLocks noChangeArrowheads="1"/>
            </p:cNvSpPr>
            <p:nvPr/>
          </p:nvSpPr>
          <p:spPr bwMode="auto">
            <a:xfrm>
              <a:off x="3233" y="1852"/>
              <a:ext cx="811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400"/>
                <a:t>create socket,</a:t>
              </a:r>
            </a:p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6826" name="Text Box 14"/>
            <p:cNvSpPr txBox="1">
              <a:spLocks noChangeArrowheads="1"/>
            </p:cNvSpPr>
            <p:nvPr/>
          </p:nvSpPr>
          <p:spPr bwMode="auto">
            <a:xfrm>
              <a:off x="3241" y="1991"/>
              <a:ext cx="102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clientSocket = </a:t>
              </a:r>
            </a:p>
            <a:p>
              <a:r>
                <a:rPr lang="en-US" sz="1400">
                  <a:solidFill>
                    <a:srgbClr val="FF0000"/>
                  </a:solidFill>
                </a:rPr>
                <a:t>DatagramSocket()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76811" name="Text Box 15"/>
          <p:cNvSpPr txBox="1">
            <a:spLocks noChangeArrowheads="1"/>
          </p:cNvSpPr>
          <p:nvPr/>
        </p:nvSpPr>
        <p:spPr bwMode="auto">
          <a:xfrm>
            <a:off x="5256213" y="1219200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Client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6812" name="Text Box 16"/>
          <p:cNvSpPr txBox="1">
            <a:spLocks noChangeArrowheads="1"/>
          </p:cNvSpPr>
          <p:nvPr/>
        </p:nvSpPr>
        <p:spPr bwMode="auto">
          <a:xfrm>
            <a:off x="5380038" y="2820988"/>
            <a:ext cx="31511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/>
              <a:t>Create datagram using (serv</a:t>
            </a:r>
            <a:r>
              <a:rPr lang="en-US" sz="1400">
                <a:latin typeface="Courier New" pitchFamily="49" charset="0"/>
              </a:rPr>
              <a:t>host, </a:t>
            </a:r>
            <a:br>
              <a:rPr lang="en-US" sz="1400">
                <a:latin typeface="Courier New" pitchFamily="49" charset="0"/>
              </a:rPr>
            </a:br>
            <a:r>
              <a:rPr lang="en-US" sz="1400">
                <a:latin typeface="Courier New" pitchFamily="49" charset="0"/>
              </a:rPr>
              <a:t>x) as (dest addr. port),</a:t>
            </a:r>
            <a:br>
              <a:rPr lang="en-US" sz="1400">
                <a:latin typeface="Courier New" pitchFamily="49" charset="0"/>
              </a:rPr>
            </a:br>
            <a:r>
              <a:rPr lang="en-US" sz="1400"/>
              <a:t>send request using </a:t>
            </a:r>
            <a:r>
              <a:rPr lang="en-US" sz="1400">
                <a:solidFill>
                  <a:srgbClr val="FF0000"/>
                </a:solidFill>
              </a:rPr>
              <a:t>clientSocket</a:t>
            </a:r>
          </a:p>
        </p:txBody>
      </p:sp>
      <p:sp>
        <p:nvSpPr>
          <p:cNvPr id="76813" name="Line 17"/>
          <p:cNvSpPr>
            <a:spLocks noChangeShapeType="1"/>
          </p:cNvSpPr>
          <p:nvPr/>
        </p:nvSpPr>
        <p:spPr bwMode="auto">
          <a:xfrm>
            <a:off x="6076950" y="2505075"/>
            <a:ext cx="0" cy="3238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14" name="Line 18"/>
          <p:cNvSpPr>
            <a:spLocks noChangeShapeType="1"/>
          </p:cNvSpPr>
          <p:nvPr/>
        </p:nvSpPr>
        <p:spPr bwMode="auto">
          <a:xfrm flipH="1">
            <a:off x="2968625" y="3014663"/>
            <a:ext cx="2470150" cy="3095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15" name="Text Box 21"/>
          <p:cNvSpPr txBox="1">
            <a:spLocks noChangeArrowheads="1"/>
          </p:cNvSpPr>
          <p:nvPr/>
        </p:nvSpPr>
        <p:spPr bwMode="auto">
          <a:xfrm>
            <a:off x="1303338" y="1681163"/>
            <a:ext cx="15827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/>
              <a:t>create socket,</a:t>
            </a:r>
          </a:p>
          <a:p>
            <a:r>
              <a:rPr lang="en-US" sz="1400"/>
              <a:t>port=</a:t>
            </a:r>
            <a:r>
              <a:rPr lang="en-US" sz="1400" b="1">
                <a:latin typeface="Courier New" pitchFamily="49" charset="0"/>
              </a:rPr>
              <a:t>x</a:t>
            </a:r>
            <a:r>
              <a:rPr lang="en-US" sz="1400"/>
              <a:t>, for</a:t>
            </a:r>
          </a:p>
          <a:p>
            <a:r>
              <a:rPr lang="en-US" sz="1400"/>
              <a:t>incoming request: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6816" name="Text Box 22"/>
          <p:cNvSpPr txBox="1">
            <a:spLocks noChangeArrowheads="1"/>
          </p:cNvSpPr>
          <p:nvPr/>
        </p:nvSpPr>
        <p:spPr bwMode="auto">
          <a:xfrm>
            <a:off x="1316038" y="2293938"/>
            <a:ext cx="1809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serverSocket = </a:t>
            </a:r>
          </a:p>
          <a:p>
            <a:r>
              <a:rPr lang="en-US" sz="1400">
                <a:solidFill>
                  <a:srgbClr val="FF0000"/>
                </a:solidFill>
              </a:rPr>
              <a:t>DatagramSocket(</a:t>
            </a:r>
            <a:r>
              <a:rPr lang="en-US" altLang="zh-CN" sz="1400">
                <a:solidFill>
                  <a:srgbClr val="FF0000"/>
                </a:solidFill>
                <a:ea typeface="宋体" pitchFamily="2" charset="-122"/>
              </a:rPr>
              <a:t> x </a:t>
            </a:r>
            <a:r>
              <a:rPr lang="en-US" sz="1400">
                <a:solidFill>
                  <a:srgbClr val="FF0000"/>
                </a:solidFill>
              </a:rPr>
              <a:t>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6817" name="Line 23"/>
          <p:cNvSpPr>
            <a:spLocks noChangeShapeType="1"/>
          </p:cNvSpPr>
          <p:nvPr/>
        </p:nvSpPr>
        <p:spPr bwMode="auto">
          <a:xfrm>
            <a:off x="2038350" y="2800350"/>
            <a:ext cx="0" cy="3413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18" name="Text Box 24"/>
          <p:cNvSpPr txBox="1">
            <a:spLocks noChangeArrowheads="1"/>
          </p:cNvSpPr>
          <p:nvPr/>
        </p:nvSpPr>
        <p:spPr bwMode="auto">
          <a:xfrm>
            <a:off x="1417638" y="3089275"/>
            <a:ext cx="15811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/>
              <a:t>read request from</a:t>
            </a:r>
          </a:p>
          <a:p>
            <a:r>
              <a:rPr lang="en-US" sz="1400">
                <a:solidFill>
                  <a:srgbClr val="FF0000"/>
                </a:solidFill>
              </a:rPr>
              <a:t>serverSocket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6819" name="Text Box 26"/>
          <p:cNvSpPr txBox="1">
            <a:spLocks noChangeArrowheads="1"/>
          </p:cNvSpPr>
          <p:nvPr/>
        </p:nvSpPr>
        <p:spPr bwMode="auto">
          <a:xfrm>
            <a:off x="1489075" y="4778375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/>
              <a:t>write reply to</a:t>
            </a:r>
          </a:p>
          <a:p>
            <a:r>
              <a:rPr lang="en-US" sz="1400">
                <a:solidFill>
                  <a:srgbClr val="FF0000"/>
                </a:solidFill>
              </a:rPr>
              <a:t>serverSocket</a:t>
            </a:r>
          </a:p>
        </p:txBody>
      </p:sp>
      <p:sp>
        <p:nvSpPr>
          <p:cNvPr id="76820" name="Line 27"/>
          <p:cNvSpPr>
            <a:spLocks noChangeShapeType="1"/>
          </p:cNvSpPr>
          <p:nvPr/>
        </p:nvSpPr>
        <p:spPr bwMode="auto">
          <a:xfrm>
            <a:off x="2066925" y="3557588"/>
            <a:ext cx="0" cy="3143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6821" name="Line 28"/>
          <p:cNvSpPr>
            <a:spLocks noChangeShapeType="1"/>
          </p:cNvSpPr>
          <p:nvPr/>
        </p:nvSpPr>
        <p:spPr bwMode="auto">
          <a:xfrm>
            <a:off x="2722563" y="4943475"/>
            <a:ext cx="2843212" cy="1666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90" name="Rectangle 29"/>
          <p:cNvSpPr>
            <a:spLocks noChangeArrowheads="1"/>
          </p:cNvSpPr>
          <p:nvPr/>
        </p:nvSpPr>
        <p:spPr bwMode="auto">
          <a:xfrm>
            <a:off x="781050" y="5772150"/>
            <a:ext cx="80200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Create socket with port number: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1600">
                <a:latin typeface="Courier New" pitchFamily="49" charset="0"/>
              </a:rPr>
              <a:t>DatagramSocket sSock = new DatagramSocket(9876);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If no port number is specified, the OS will pick one</a:t>
            </a:r>
          </a:p>
        </p:txBody>
      </p:sp>
      <p:sp>
        <p:nvSpPr>
          <p:cNvPr id="76823" name="Rectangle 31"/>
          <p:cNvSpPr>
            <a:spLocks noChangeArrowheads="1"/>
          </p:cNvSpPr>
          <p:nvPr/>
        </p:nvSpPr>
        <p:spPr bwMode="auto">
          <a:xfrm>
            <a:off x="1400175" y="3813175"/>
            <a:ext cx="26543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generate reply, create datagram using client</a:t>
            </a:r>
          </a:p>
          <a:p>
            <a:r>
              <a:rPr lang="en-US" sz="1400"/>
              <a:t>host address, port number</a:t>
            </a:r>
          </a:p>
        </p:txBody>
      </p:sp>
      <p:sp>
        <p:nvSpPr>
          <p:cNvPr id="76824" name="Line 32"/>
          <p:cNvSpPr>
            <a:spLocks noChangeShapeType="1"/>
          </p:cNvSpPr>
          <p:nvPr/>
        </p:nvSpPr>
        <p:spPr bwMode="auto">
          <a:xfrm>
            <a:off x="2055813" y="4475163"/>
            <a:ext cx="0" cy="3143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D87F4-14FE-4778-927D-9868DC466DEC}" type="slidenum">
              <a:rPr lang="en-US"/>
              <a:pPr/>
              <a:t>3</a:t>
            </a:fld>
            <a:endParaRPr lang="en-US"/>
          </a:p>
        </p:txBody>
      </p:sp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152400"/>
            <a:ext cx="8229600" cy="1143000"/>
          </a:xfrm>
        </p:spPr>
        <p:txBody>
          <a:bodyPr/>
          <a:lstStyle/>
          <a:p>
            <a:r>
              <a:rPr lang="en-US" sz="3600" dirty="0" smtClean="0"/>
              <a:t>Example: Electronic Mail</a:t>
            </a:r>
            <a:endParaRPr lang="en-US" dirty="0" smtClean="0"/>
          </a:p>
        </p:txBody>
      </p:sp>
      <p:sp>
        <p:nvSpPr>
          <p:cNvPr id="2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11300"/>
            <a:ext cx="3933825" cy="500062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Three major components: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User agents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Mail servers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Protocols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Outgoing email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SMTP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Retrieving email  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POP3</a:t>
            </a:r>
            <a:r>
              <a:rPr lang="en-US" sz="1800" dirty="0" smtClean="0"/>
              <a:t>: Post Office Protocol [RFC 1939]</a:t>
            </a:r>
          </a:p>
          <a:p>
            <a:pPr lvl="2">
              <a:lnSpc>
                <a:spcPct val="90000"/>
              </a:lnSpc>
              <a:spcAft>
                <a:spcPct val="75000"/>
              </a:spcAft>
            </a:pPr>
            <a:r>
              <a:rPr lang="en-US" sz="1800" dirty="0" smtClean="0">
                <a:solidFill>
                  <a:srgbClr val="FF0000"/>
                </a:solidFill>
              </a:rPr>
              <a:t>IMAP</a:t>
            </a:r>
            <a:r>
              <a:rPr lang="en-US" sz="1800" dirty="0" smtClean="0"/>
              <a:t>: Internet Mail Access Protocol [RFC 1730]</a:t>
            </a:r>
          </a:p>
        </p:txBody>
      </p:sp>
      <p:sp>
        <p:nvSpPr>
          <p:cNvPr id="2059" name="Rectangle 4"/>
          <p:cNvSpPr>
            <a:spLocks noChangeArrowheads="1"/>
          </p:cNvSpPr>
          <p:nvPr/>
        </p:nvSpPr>
        <p:spPr bwMode="auto">
          <a:xfrm>
            <a:off x="6877050" y="269875"/>
            <a:ext cx="18288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953250" y="150813"/>
            <a:ext cx="1736725" cy="955675"/>
            <a:chOff x="4458" y="3335"/>
            <a:chExt cx="1094" cy="602"/>
          </a:xfrm>
        </p:grpSpPr>
        <p:sp>
          <p:nvSpPr>
            <p:cNvPr id="2179" name="Text Box 6"/>
            <p:cNvSpPr txBox="1">
              <a:spLocks noChangeArrowheads="1"/>
            </p:cNvSpPr>
            <p:nvPr/>
          </p:nvSpPr>
          <p:spPr bwMode="auto">
            <a:xfrm>
              <a:off x="4666" y="3725"/>
              <a:ext cx="8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  <a:latin typeface="Comic Sans MS" pitchFamily="66" charset="0"/>
                </a:rPr>
                <a:t>user mailbox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2183" name="Rectangle 8"/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4" name="Line 9"/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5" name="Line 10"/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6" name="Line 11"/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7" name="Line 12"/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8" name="Line 13"/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9" name="Line 14"/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0" name="Line 15"/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81" name="Rectangle 16"/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82" name="Text Box 17"/>
            <p:cNvSpPr txBox="1">
              <a:spLocks noChangeArrowheads="1"/>
            </p:cNvSpPr>
            <p:nvPr/>
          </p:nvSpPr>
          <p:spPr bwMode="auto">
            <a:xfrm>
              <a:off x="4560" y="3335"/>
              <a:ext cx="99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914400" eaLnBrk="0" hangingPunct="0"/>
              <a:r>
                <a:rPr lang="en-US" sz="1600">
                  <a:solidFill>
                    <a:srgbClr val="000000"/>
                  </a:solidFill>
                  <a:latin typeface="Comic Sans MS" pitchFamily="66" charset="0"/>
                </a:rPr>
                <a:t>outgoing </a:t>
              </a:r>
            </a:p>
            <a:p>
              <a:pPr algn="r" defTabSz="914400" eaLnBrk="0" hangingPunct="0"/>
              <a:r>
                <a:rPr lang="en-US" sz="1600">
                  <a:solidFill>
                    <a:srgbClr val="000000"/>
                  </a:solidFill>
                  <a:latin typeface="Comic Sans MS" pitchFamily="66" charset="0"/>
                </a:rPr>
                <a:t>message queue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061" name="Line 18"/>
          <p:cNvSpPr>
            <a:spLocks noChangeShapeType="1"/>
          </p:cNvSpPr>
          <p:nvPr/>
        </p:nvSpPr>
        <p:spPr bwMode="auto">
          <a:xfrm>
            <a:off x="5724525" y="2476500"/>
            <a:ext cx="1123950" cy="790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116763" y="2479675"/>
            <a:ext cx="355600" cy="933450"/>
            <a:chOff x="4180" y="783"/>
            <a:chExt cx="150" cy="307"/>
          </a:xfrm>
        </p:grpSpPr>
        <p:sp>
          <p:nvSpPr>
            <p:cNvPr id="2171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72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73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74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75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6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7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78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6873875" y="2932113"/>
            <a:ext cx="822325" cy="1049337"/>
            <a:chOff x="4288" y="2627"/>
            <a:chExt cx="518" cy="661"/>
          </a:xfrm>
        </p:grpSpPr>
        <p:sp>
          <p:nvSpPr>
            <p:cNvPr id="2156" name="Rectangle 29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7" name="Text Box 30"/>
            <p:cNvSpPr txBox="1">
              <a:spLocks noChangeArrowheads="1"/>
            </p:cNvSpPr>
            <p:nvPr/>
          </p:nvSpPr>
          <p:spPr bwMode="auto">
            <a:xfrm>
              <a:off x="4288" y="2627"/>
              <a:ext cx="5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  <a:latin typeface="Comic Sans MS" pitchFamily="66" charset="0"/>
                </a:rPr>
                <a:t>mail</a:t>
              </a:r>
            </a:p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  <a:latin typeface="Comic Sans MS" pitchFamily="66" charset="0"/>
                </a:rPr>
                <a:t>server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8" name="Rectangle 31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9" name="Line 32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" name="Line 33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" name="Line 34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" name="Line 35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3" name="Line 36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" name="Line 37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5" name="Line 38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6" name="Rectangle 39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67" name="Rectangle 40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68" name="Rectangle 41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69" name="Rectangle 42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70" name="Rectangle 43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7599363" y="2070100"/>
            <a:ext cx="709612" cy="703263"/>
            <a:chOff x="4337" y="290"/>
            <a:chExt cx="447" cy="443"/>
          </a:xfrm>
        </p:grpSpPr>
        <p:graphicFrame>
          <p:nvGraphicFramePr>
            <p:cNvPr id="2055" name="Object 45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2055" name="Clip" r:id="rId4" imgW="1305000" imgH="1085760" progId="">
                <p:embed/>
              </p:oleObj>
            </a:graphicData>
          </a:graphic>
        </p:graphicFrame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2154" name="Rectangle 47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5" name="Text Box 48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4400" eaLnBrk="0" hangingPunct="0"/>
                <a:r>
                  <a:rPr lang="en-US" sz="1600">
                    <a:solidFill>
                      <a:srgbClr val="000000"/>
                    </a:solidFill>
                    <a:latin typeface="Comic Sans MS" pitchFamily="66" charset="0"/>
                  </a:rPr>
                  <a:t>user</a:t>
                </a:r>
              </a:p>
              <a:p>
                <a:pPr algn="ctr" defTabSz="914400" eaLnBrk="0" hangingPunct="0"/>
                <a:r>
                  <a:rPr lang="en-US" sz="1600">
                    <a:solidFill>
                      <a:srgbClr val="000000"/>
                    </a:solidFill>
                    <a:latin typeface="Comic Sans MS" pitchFamily="66" charset="0"/>
                  </a:rPr>
                  <a:t>agent</a:t>
                </a: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7827963" y="3079750"/>
            <a:ext cx="709612" cy="703263"/>
            <a:chOff x="4337" y="290"/>
            <a:chExt cx="447" cy="443"/>
          </a:xfrm>
        </p:grpSpPr>
        <p:graphicFrame>
          <p:nvGraphicFramePr>
            <p:cNvPr id="2054" name="Object 50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2054" name="Clip" r:id="rId5" imgW="1305000" imgH="1085760" progId="">
                <p:embed/>
              </p:oleObj>
            </a:graphicData>
          </a:graphic>
        </p:graphicFrame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2151" name="Rectangle 52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2" name="Text Box 53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4400" eaLnBrk="0" hangingPunct="0"/>
                <a:r>
                  <a:rPr lang="en-US" sz="1600">
                    <a:solidFill>
                      <a:srgbClr val="000000"/>
                    </a:solidFill>
                    <a:latin typeface="Comic Sans MS" pitchFamily="66" charset="0"/>
                  </a:rPr>
                  <a:t>user</a:t>
                </a:r>
              </a:p>
              <a:p>
                <a:pPr algn="ctr" defTabSz="914400" eaLnBrk="0" hangingPunct="0"/>
                <a:r>
                  <a:rPr lang="en-US" sz="1600">
                    <a:solidFill>
                      <a:srgbClr val="000000"/>
                    </a:solidFill>
                    <a:latin typeface="Comic Sans MS" pitchFamily="66" charset="0"/>
                  </a:rPr>
                  <a:t>agent</a:t>
                </a: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7599363" y="4127500"/>
            <a:ext cx="709612" cy="703263"/>
            <a:chOff x="4337" y="290"/>
            <a:chExt cx="447" cy="443"/>
          </a:xfrm>
        </p:grpSpPr>
        <p:graphicFrame>
          <p:nvGraphicFramePr>
            <p:cNvPr id="2053" name="Object 55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2053" name="Clip" r:id="rId6" imgW="1305000" imgH="1085760" progId="">
                <p:embed/>
              </p:oleObj>
            </a:graphicData>
          </a:graphic>
        </p:graphicFrame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2148" name="Rectangle 57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9" name="Text Box 58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4400" eaLnBrk="0" hangingPunct="0"/>
                <a:r>
                  <a:rPr lang="en-US" sz="1600">
                    <a:solidFill>
                      <a:srgbClr val="000000"/>
                    </a:solidFill>
                    <a:latin typeface="Comic Sans MS" pitchFamily="66" charset="0"/>
                  </a:rPr>
                  <a:t>user</a:t>
                </a:r>
              </a:p>
              <a:p>
                <a:pPr algn="ctr" defTabSz="914400" eaLnBrk="0" hangingPunct="0"/>
                <a:r>
                  <a:rPr lang="en-US" sz="1600">
                    <a:solidFill>
                      <a:srgbClr val="000000"/>
                    </a:solidFill>
                    <a:latin typeface="Comic Sans MS" pitchFamily="66" charset="0"/>
                  </a:rPr>
                  <a:t>agent</a:t>
                </a: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4873625" y="3889375"/>
            <a:ext cx="822325" cy="1501775"/>
            <a:chOff x="3484" y="2522"/>
            <a:chExt cx="518" cy="946"/>
          </a:xfrm>
        </p:grpSpPr>
        <p:grpSp>
          <p:nvGrpSpPr>
            <p:cNvPr id="13" name="Group 60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2139" name="AutoShape 6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0" name="Rectangle 6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1" name="Rectangle 6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2" name="AutoShape 6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3" name="Line 6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4" name="Line 6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5" name="Rectangle 6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6" name="Rectangle 6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4" name="Group 69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2124" name="Rectangle 70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5" name="Text Box 71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4400" eaLnBrk="0" hangingPunct="0"/>
                <a:r>
                  <a:rPr lang="en-US" sz="1600">
                    <a:solidFill>
                      <a:srgbClr val="000000"/>
                    </a:solidFill>
                    <a:latin typeface="Comic Sans MS" pitchFamily="66" charset="0"/>
                  </a:rPr>
                  <a:t>mail</a:t>
                </a:r>
              </a:p>
              <a:p>
                <a:pPr algn="ctr" defTabSz="914400" eaLnBrk="0" hangingPunct="0"/>
                <a:r>
                  <a:rPr lang="en-US" sz="1600">
                    <a:solidFill>
                      <a:srgbClr val="000000"/>
                    </a:solidFill>
                    <a:latin typeface="Comic Sans MS" pitchFamily="66" charset="0"/>
                  </a:rPr>
                  <a:t>server</a:t>
                </a: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6" name="Rectangle 72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7" name="Line 73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8" name="Line 74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9" name="Line 75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0" name="Line 76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1" name="Line 77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2" name="Line 78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3" name="Line 79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4" name="Rectangle 80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5" name="Rectangle 81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6" name="Rectangle 82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7" name="Rectangle 83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8" name="Rectangle 84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5" name="Group 85"/>
          <p:cNvGrpSpPr>
            <a:grpSpLocks/>
          </p:cNvGrpSpPr>
          <p:nvPr/>
        </p:nvGrpSpPr>
        <p:grpSpPr bwMode="auto">
          <a:xfrm>
            <a:off x="7016750" y="5516563"/>
            <a:ext cx="709613" cy="703262"/>
            <a:chOff x="4337" y="290"/>
            <a:chExt cx="447" cy="443"/>
          </a:xfrm>
        </p:grpSpPr>
        <p:graphicFrame>
          <p:nvGraphicFramePr>
            <p:cNvPr id="2052" name="Object 86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2052" name="Clip" r:id="rId7" imgW="1305000" imgH="1085760" progId="">
                <p:embed/>
              </p:oleObj>
            </a:graphicData>
          </a:graphic>
        </p:graphicFrame>
        <p:grpSp>
          <p:nvGrpSpPr>
            <p:cNvPr id="16" name="Group 87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2120" name="Rectangle 88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1" name="Text Box 89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4400" eaLnBrk="0" hangingPunct="0"/>
                <a:r>
                  <a:rPr lang="en-US" sz="1600">
                    <a:solidFill>
                      <a:srgbClr val="000000"/>
                    </a:solidFill>
                    <a:latin typeface="Comic Sans MS" pitchFamily="66" charset="0"/>
                  </a:rPr>
                  <a:t>user</a:t>
                </a:r>
              </a:p>
              <a:p>
                <a:pPr algn="ctr" defTabSz="914400" eaLnBrk="0" hangingPunct="0"/>
                <a:r>
                  <a:rPr lang="en-US" sz="1600">
                    <a:solidFill>
                      <a:srgbClr val="000000"/>
                    </a:solidFill>
                    <a:latin typeface="Comic Sans MS" pitchFamily="66" charset="0"/>
                  </a:rPr>
                  <a:t>agent</a:t>
                </a: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7" name="Group 90"/>
          <p:cNvGrpSpPr>
            <a:grpSpLocks/>
          </p:cNvGrpSpPr>
          <p:nvPr/>
        </p:nvGrpSpPr>
        <p:grpSpPr bwMode="auto">
          <a:xfrm>
            <a:off x="4989513" y="5499100"/>
            <a:ext cx="709612" cy="703263"/>
            <a:chOff x="4337" y="290"/>
            <a:chExt cx="447" cy="443"/>
          </a:xfrm>
        </p:grpSpPr>
        <p:graphicFrame>
          <p:nvGraphicFramePr>
            <p:cNvPr id="2051" name="Object 91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2051" name="Clip" r:id="rId8" imgW="1305000" imgH="1085760" progId="">
                <p:embed/>
              </p:oleObj>
            </a:graphicData>
          </a:graphic>
        </p:graphicFrame>
        <p:grpSp>
          <p:nvGrpSpPr>
            <p:cNvPr id="18" name="Group 92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2117" name="Rectangle 93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8" name="Text Box 94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4400" eaLnBrk="0" hangingPunct="0"/>
                <a:r>
                  <a:rPr lang="en-US" sz="1600">
                    <a:solidFill>
                      <a:srgbClr val="000000"/>
                    </a:solidFill>
                    <a:latin typeface="Comic Sans MS" pitchFamily="66" charset="0"/>
                  </a:rPr>
                  <a:t>user</a:t>
                </a:r>
              </a:p>
              <a:p>
                <a:pPr algn="ctr" defTabSz="914400" eaLnBrk="0" hangingPunct="0"/>
                <a:r>
                  <a:rPr lang="en-US" sz="1600">
                    <a:solidFill>
                      <a:srgbClr val="000000"/>
                    </a:solidFill>
                    <a:latin typeface="Comic Sans MS" pitchFamily="66" charset="0"/>
                  </a:rPr>
                  <a:t>agent</a:t>
                </a: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9" name="Group 95"/>
          <p:cNvGrpSpPr>
            <a:grpSpLocks/>
          </p:cNvGrpSpPr>
          <p:nvPr/>
        </p:nvGrpSpPr>
        <p:grpSpPr bwMode="auto">
          <a:xfrm>
            <a:off x="4873625" y="1631950"/>
            <a:ext cx="822325" cy="1501775"/>
            <a:chOff x="3484" y="2522"/>
            <a:chExt cx="518" cy="946"/>
          </a:xfrm>
        </p:grpSpPr>
        <p:grpSp>
          <p:nvGrpSpPr>
            <p:cNvPr id="20" name="Group 96"/>
            <p:cNvGrpSpPr>
              <a:grpSpLocks/>
            </p:cNvGrpSpPr>
            <p:nvPr/>
          </p:nvGrpSpPr>
          <p:grpSpPr bwMode="auto">
            <a:xfrm>
              <a:off x="3631" y="2522"/>
              <a:ext cx="224" cy="588"/>
              <a:chOff x="4180" y="783"/>
              <a:chExt cx="150" cy="307"/>
            </a:xfrm>
          </p:grpSpPr>
          <p:sp>
            <p:nvSpPr>
              <p:cNvPr id="2108" name="AutoShape 9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9" name="Rectangle 9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0" name="Rectangle 9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1" name="AutoShape 10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2" name="Line 10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3" name="Line 10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4" name="Rectangle 10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5" name="Rectangle 10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1" name="Group 105"/>
            <p:cNvGrpSpPr>
              <a:grpSpLocks/>
            </p:cNvGrpSpPr>
            <p:nvPr/>
          </p:nvGrpSpPr>
          <p:grpSpPr bwMode="auto">
            <a:xfrm>
              <a:off x="3484" y="2807"/>
              <a:ext cx="518" cy="661"/>
              <a:chOff x="4288" y="2627"/>
              <a:chExt cx="518" cy="661"/>
            </a:xfrm>
          </p:grpSpPr>
          <p:sp>
            <p:nvSpPr>
              <p:cNvPr id="2093" name="Rectangle 106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4" name="Text Box 107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4400" eaLnBrk="0" hangingPunct="0"/>
                <a:r>
                  <a:rPr lang="en-US" sz="1600">
                    <a:solidFill>
                      <a:srgbClr val="000000"/>
                    </a:solidFill>
                    <a:latin typeface="Comic Sans MS" pitchFamily="66" charset="0"/>
                  </a:rPr>
                  <a:t>mail</a:t>
                </a:r>
              </a:p>
              <a:p>
                <a:pPr algn="ctr" defTabSz="914400" eaLnBrk="0" hangingPunct="0"/>
                <a:r>
                  <a:rPr lang="en-US" sz="1600">
                    <a:solidFill>
                      <a:srgbClr val="000000"/>
                    </a:solidFill>
                    <a:latin typeface="Comic Sans MS" pitchFamily="66" charset="0"/>
                  </a:rPr>
                  <a:t>server</a:t>
                </a: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5" name="Rectangle 108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6" name="Line 109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7" name="Line 110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8" name="Line 111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9" name="Line 112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0" name="Line 113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1" name="Line 114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2" name="Line 115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3" name="Rectangle 116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4" name="Rectangle 117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5" name="Rectangle 118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6" name="Rectangle 119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7" name="Rectangle 120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2" name="Group 121"/>
          <p:cNvGrpSpPr>
            <a:grpSpLocks/>
          </p:cNvGrpSpPr>
          <p:nvPr/>
        </p:nvGrpSpPr>
        <p:grpSpPr bwMode="auto">
          <a:xfrm>
            <a:off x="6329363" y="1374775"/>
            <a:ext cx="709612" cy="703263"/>
            <a:chOff x="4337" y="290"/>
            <a:chExt cx="447" cy="443"/>
          </a:xfrm>
        </p:grpSpPr>
        <p:graphicFrame>
          <p:nvGraphicFramePr>
            <p:cNvPr id="2050" name="Object 122"/>
            <p:cNvGraphicFramePr>
              <a:graphicFrameLocks noChangeAspect="1"/>
            </p:cNvGraphicFramePr>
            <p:nvPr/>
          </p:nvGraphicFramePr>
          <p:xfrm>
            <a:off x="4338" y="290"/>
            <a:ext cx="392" cy="315"/>
          </p:xfrm>
          <a:graphic>
            <a:graphicData uri="http://schemas.openxmlformats.org/presentationml/2006/ole">
              <p:oleObj spid="_x0000_s2050" name="Clip" r:id="rId9" imgW="1305000" imgH="1085760" progId="">
                <p:embed/>
              </p:oleObj>
            </a:graphicData>
          </a:graphic>
        </p:graphicFrame>
        <p:grpSp>
          <p:nvGrpSpPr>
            <p:cNvPr id="23" name="Group 123"/>
            <p:cNvGrpSpPr>
              <a:grpSpLocks/>
            </p:cNvGrpSpPr>
            <p:nvPr/>
          </p:nvGrpSpPr>
          <p:grpSpPr bwMode="auto">
            <a:xfrm>
              <a:off x="4337" y="367"/>
              <a:ext cx="447" cy="366"/>
              <a:chOff x="4189" y="817"/>
              <a:chExt cx="521" cy="366"/>
            </a:xfrm>
          </p:grpSpPr>
          <p:sp>
            <p:nvSpPr>
              <p:cNvPr id="2089" name="Rectangle 124"/>
              <p:cNvSpPr>
                <a:spLocks noChangeArrowheads="1"/>
              </p:cNvSpPr>
              <p:nvPr/>
            </p:nvSpPr>
            <p:spPr bwMode="auto">
              <a:xfrm>
                <a:off x="4224" y="846"/>
                <a:ext cx="444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0" name="Text Box 125"/>
              <p:cNvSpPr txBox="1">
                <a:spLocks noChangeArrowheads="1"/>
              </p:cNvSpPr>
              <p:nvPr/>
            </p:nvSpPr>
            <p:spPr bwMode="auto">
              <a:xfrm>
                <a:off x="4189" y="817"/>
                <a:ext cx="521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4400" eaLnBrk="0" hangingPunct="0"/>
                <a:r>
                  <a:rPr lang="en-US" sz="1600">
                    <a:solidFill>
                      <a:srgbClr val="000000"/>
                    </a:solidFill>
                    <a:latin typeface="Comic Sans MS" pitchFamily="66" charset="0"/>
                  </a:rPr>
                  <a:t>user</a:t>
                </a:r>
              </a:p>
              <a:p>
                <a:pPr algn="ctr" defTabSz="914400" eaLnBrk="0" hangingPunct="0"/>
                <a:r>
                  <a:rPr lang="en-US" sz="1600">
                    <a:solidFill>
                      <a:srgbClr val="000000"/>
                    </a:solidFill>
                    <a:latin typeface="Comic Sans MS" pitchFamily="66" charset="0"/>
                  </a:rPr>
                  <a:t>agent</a:t>
                </a: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072" name="Line 126"/>
          <p:cNvSpPr>
            <a:spLocks noChangeShapeType="1"/>
          </p:cNvSpPr>
          <p:nvPr/>
        </p:nvSpPr>
        <p:spPr bwMode="auto">
          <a:xfrm flipV="1">
            <a:off x="5724525" y="3676650"/>
            <a:ext cx="1123950" cy="1085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Line 127"/>
          <p:cNvSpPr>
            <a:spLocks noChangeShapeType="1"/>
          </p:cNvSpPr>
          <p:nvPr/>
        </p:nvSpPr>
        <p:spPr bwMode="auto">
          <a:xfrm flipH="1" flipV="1">
            <a:off x="4981575" y="3152775"/>
            <a:ext cx="0" cy="1247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" name="Group 141"/>
          <p:cNvGrpSpPr>
            <a:grpSpLocks/>
          </p:cNvGrpSpPr>
          <p:nvPr/>
        </p:nvGrpSpPr>
        <p:grpSpPr bwMode="auto">
          <a:xfrm>
            <a:off x="4459288" y="2713038"/>
            <a:ext cx="2393950" cy="1714500"/>
            <a:chOff x="4459288" y="2713038"/>
            <a:chExt cx="2393950" cy="1714500"/>
          </a:xfrm>
        </p:grpSpPr>
        <p:grpSp>
          <p:nvGrpSpPr>
            <p:cNvPr id="25" name="Group 128"/>
            <p:cNvGrpSpPr>
              <a:grpSpLocks/>
            </p:cNvGrpSpPr>
            <p:nvPr/>
          </p:nvGrpSpPr>
          <p:grpSpPr bwMode="auto">
            <a:xfrm>
              <a:off x="5821363" y="3970338"/>
              <a:ext cx="1031875" cy="457200"/>
              <a:chOff x="3745" y="2537"/>
              <a:chExt cx="650" cy="288"/>
            </a:xfrm>
          </p:grpSpPr>
          <p:sp>
            <p:nvSpPr>
              <p:cNvPr id="2086" name="Rectangle 129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7" name="Text Box 130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4400" eaLnBrk="0" hangingPunct="0"/>
                <a:r>
                  <a:rPr lang="en-US" sz="2400">
                    <a:solidFill>
                      <a:srgbClr val="FF0000"/>
                    </a:solidFill>
                    <a:latin typeface="Comic Sans MS" pitchFamily="66" charset="0"/>
                  </a:rPr>
                  <a:t>SMTP</a:t>
                </a: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6" name="Group 131"/>
            <p:cNvGrpSpPr>
              <a:grpSpLocks/>
            </p:cNvGrpSpPr>
            <p:nvPr/>
          </p:nvGrpSpPr>
          <p:grpSpPr bwMode="auto">
            <a:xfrm>
              <a:off x="5783263" y="2713038"/>
              <a:ext cx="1031875" cy="457200"/>
              <a:chOff x="3745" y="2537"/>
              <a:chExt cx="650" cy="288"/>
            </a:xfrm>
          </p:grpSpPr>
          <p:sp>
            <p:nvSpPr>
              <p:cNvPr id="2084" name="Rectangle 132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5" name="Text Box 133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4400" eaLnBrk="0" hangingPunct="0"/>
                <a:r>
                  <a:rPr lang="en-US" sz="2400">
                    <a:solidFill>
                      <a:srgbClr val="FF0000"/>
                    </a:solidFill>
                    <a:latin typeface="Comic Sans MS" pitchFamily="66" charset="0"/>
                  </a:rPr>
                  <a:t>SMTP</a:t>
                </a: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" name="Group 134"/>
            <p:cNvGrpSpPr>
              <a:grpSpLocks/>
            </p:cNvGrpSpPr>
            <p:nvPr/>
          </p:nvGrpSpPr>
          <p:grpSpPr bwMode="auto">
            <a:xfrm>
              <a:off x="4459288" y="3427413"/>
              <a:ext cx="1031875" cy="457200"/>
              <a:chOff x="3745" y="2537"/>
              <a:chExt cx="650" cy="288"/>
            </a:xfrm>
          </p:grpSpPr>
          <p:sp>
            <p:nvSpPr>
              <p:cNvPr id="2082" name="Rectangle 135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400"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3" name="Text Box 136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914400" eaLnBrk="0" hangingPunct="0"/>
                <a:r>
                  <a:rPr lang="en-US" sz="2400">
                    <a:solidFill>
                      <a:srgbClr val="FF0000"/>
                    </a:solidFill>
                    <a:latin typeface="Comic Sans MS" pitchFamily="66" charset="0"/>
                  </a:rPr>
                  <a:t>SMTP</a:t>
                </a: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075" name="Line 137"/>
          <p:cNvSpPr>
            <a:spLocks noChangeShapeType="1"/>
          </p:cNvSpPr>
          <p:nvPr/>
        </p:nvSpPr>
        <p:spPr bwMode="auto">
          <a:xfrm>
            <a:off x="5735638" y="5332413"/>
            <a:ext cx="1306512" cy="606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138"/>
          <p:cNvGrpSpPr>
            <a:grpSpLocks/>
          </p:cNvGrpSpPr>
          <p:nvPr/>
        </p:nvGrpSpPr>
        <p:grpSpPr bwMode="auto">
          <a:xfrm>
            <a:off x="5956300" y="5295900"/>
            <a:ext cx="862013" cy="790575"/>
            <a:chOff x="3798" y="2580"/>
            <a:chExt cx="543" cy="498"/>
          </a:xfrm>
        </p:grpSpPr>
        <p:sp>
          <p:nvSpPr>
            <p:cNvPr id="2077" name="Rectangle 139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8" name="Text Box 140"/>
            <p:cNvSpPr txBox="1">
              <a:spLocks noChangeArrowheads="1"/>
            </p:cNvSpPr>
            <p:nvPr/>
          </p:nvSpPr>
          <p:spPr bwMode="auto">
            <a:xfrm>
              <a:off x="3802" y="2613"/>
              <a:ext cx="539" cy="4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 eaLnBrk="0" hangingPunct="0"/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POP3 or</a:t>
              </a:r>
            </a:p>
            <a:p>
              <a:pPr algn="ctr" defTabSz="914400" eaLnBrk="0" hangingPunct="0"/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IMAP</a:t>
              </a:r>
              <a:b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</a:br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SMTP</a:t>
              </a:r>
              <a:endParaRPr lang="en-US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383FF-5EBA-4B55-AAF3-C8CCF604A28E}" type="slidenum">
              <a:rPr lang="en-US"/>
              <a:pPr/>
              <a:t>30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Example: UDPClient.java</a:t>
            </a:r>
            <a:endParaRPr lang="en-US" smtClean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4608513" y="1449388"/>
          <a:ext cx="4046537" cy="4648200"/>
        </p:xfrm>
        <a:graphic>
          <a:graphicData uri="http://schemas.openxmlformats.org/presentationml/2006/ole">
            <p:oleObj spid="_x0000_s10242" name="Photo Editor Photo" r:id="rId4" imgW="11266667" imgH="9895238" progId="MSPhotoEd.3">
              <p:embed/>
            </p:oleObj>
          </a:graphicData>
        </a:graphic>
      </p:graphicFrame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87350" y="2417763"/>
            <a:ext cx="4395788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altLang="zh-CN" sz="2400">
                <a:ea typeface="宋体" pitchFamily="2" charset="-122"/>
              </a:rPr>
              <a:t>A simple UDP client which reads input from keyboard, sends the input to server, and reads the reply back from the server.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53AB38-DE0B-411D-998A-3C8E36CD8520}" type="slidenum">
              <a:rPr lang="en-US"/>
              <a:pPr/>
              <a:t>31</a:t>
            </a:fld>
            <a:endParaRPr lang="en-US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Example: Java client (UDP)</a:t>
            </a:r>
            <a:endParaRPr lang="en-US" smtClean="0"/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2185988" y="1685925"/>
            <a:ext cx="64706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/>
              <a:t>import java.io.*; </a:t>
            </a:r>
          </a:p>
          <a:p>
            <a:r>
              <a:rPr lang="en-US" sz="1600"/>
              <a:t>import java.net.*; </a:t>
            </a:r>
          </a:p>
          <a:p>
            <a:r>
              <a:rPr lang="en-US" sz="1600"/>
              <a:t>  </a:t>
            </a:r>
          </a:p>
          <a:p>
            <a:r>
              <a:rPr lang="en-US" sz="1600"/>
              <a:t>class UDPClient { </a:t>
            </a:r>
          </a:p>
          <a:p>
            <a:r>
              <a:rPr lang="en-US" sz="1600"/>
              <a:t>    public static void main(String args[]) throws Exception </a:t>
            </a:r>
          </a:p>
          <a:p>
            <a:r>
              <a:rPr lang="en-US" sz="1600"/>
              <a:t>    { </a:t>
            </a:r>
          </a:p>
          <a:p>
            <a:r>
              <a:rPr lang="en-US" sz="1600"/>
              <a:t>  </a:t>
            </a:r>
          </a:p>
          <a:p>
            <a:r>
              <a:rPr lang="en-US" sz="1600"/>
              <a:t>      BufferedReader inFromUser = </a:t>
            </a:r>
          </a:p>
          <a:p>
            <a:r>
              <a:rPr lang="en-US" sz="1600"/>
              <a:t>        new BufferedReader(new InputStreamReader(System.in)); </a:t>
            </a:r>
          </a:p>
          <a:p>
            <a:r>
              <a:rPr lang="en-US" sz="1600"/>
              <a:t>      String sentence = inFromUser.readLine();   </a:t>
            </a:r>
            <a:br>
              <a:rPr lang="en-US" sz="1600"/>
            </a:br>
            <a:r>
              <a:rPr lang="en-US" sz="1600"/>
              <a:t>      byte[] sendData = new byte[1024]; </a:t>
            </a:r>
          </a:p>
          <a:p>
            <a:r>
              <a:rPr lang="en-US" sz="1600"/>
              <a:t>     sendData = sentence.getBytes();</a:t>
            </a:r>
            <a:r>
              <a:rPr lang="en-US" sz="2400">
                <a:latin typeface="Times New Roman" pitchFamily="18" charset="0"/>
              </a:rPr>
              <a:t> </a:t>
            </a:r>
          </a:p>
          <a:p>
            <a:endParaRPr lang="en-US" sz="1600"/>
          </a:p>
          <a:p>
            <a:r>
              <a:rPr lang="en-US" sz="1600"/>
              <a:t>      DatagramSocket clientSocket = new DatagramSocket(); </a:t>
            </a:r>
          </a:p>
          <a:p>
            <a:r>
              <a:rPr lang="en-US" sz="1600"/>
              <a:t>  </a:t>
            </a:r>
          </a:p>
          <a:p>
            <a:r>
              <a:rPr lang="en-US" sz="1600"/>
              <a:t>      InetAddress sIPAddress = InetAddress.getByName(“servname"); </a:t>
            </a:r>
          </a:p>
          <a:p>
            <a:r>
              <a:rPr lang="en-US" sz="1600"/>
              <a:t>  </a:t>
            </a:r>
          </a:p>
          <a:p>
            <a:r>
              <a:rPr lang="en-US" sz="1600"/>
              <a:t>     </a:t>
            </a:r>
          </a:p>
        </p:txBody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588963" y="3300413"/>
            <a:ext cx="1533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</a:rPr>
              <a:t>Create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input stream</a:t>
            </a:r>
            <a:endParaRPr lang="en-US"/>
          </a:p>
        </p:txBody>
      </p:sp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654050" y="4894263"/>
            <a:ext cx="1554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</a:rPr>
              <a:t>Create 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client socket</a:t>
            </a:r>
            <a:endParaRPr lang="en-US"/>
          </a:p>
        </p:txBody>
      </p:sp>
      <p:sp>
        <p:nvSpPr>
          <p:cNvPr id="77831" name="Text Box 6"/>
          <p:cNvSpPr txBox="1">
            <a:spLocks noChangeArrowheads="1"/>
          </p:cNvSpPr>
          <p:nvPr/>
        </p:nvSpPr>
        <p:spPr bwMode="auto">
          <a:xfrm>
            <a:off x="-55563" y="5557838"/>
            <a:ext cx="22050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</a:rPr>
              <a:t>Translate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 hostname to IP 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address </a:t>
            </a:r>
            <a:r>
              <a:rPr lang="en-US">
                <a:solidFill>
                  <a:srgbClr val="FF0000"/>
                </a:solidFill>
              </a:rPr>
              <a:t>using DNS</a:t>
            </a:r>
            <a:endParaRPr lang="en-US"/>
          </a:p>
        </p:txBody>
      </p:sp>
      <p:sp>
        <p:nvSpPr>
          <p:cNvPr id="77832" name="Freeform 7"/>
          <p:cNvSpPr>
            <a:spLocks/>
          </p:cNvSpPr>
          <p:nvPr/>
        </p:nvSpPr>
        <p:spPr bwMode="auto">
          <a:xfrm>
            <a:off x="1979613" y="3352800"/>
            <a:ext cx="123825" cy="542925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7833" name="Line 8"/>
          <p:cNvSpPr>
            <a:spLocks noChangeShapeType="1"/>
          </p:cNvSpPr>
          <p:nvPr/>
        </p:nvSpPr>
        <p:spPr bwMode="auto">
          <a:xfrm flipV="1">
            <a:off x="2112963" y="3771900"/>
            <a:ext cx="323850" cy="4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34" name="Freeform 9"/>
          <p:cNvSpPr>
            <a:spLocks/>
          </p:cNvSpPr>
          <p:nvPr/>
        </p:nvSpPr>
        <p:spPr bwMode="auto">
          <a:xfrm>
            <a:off x="2025650" y="4972050"/>
            <a:ext cx="123825" cy="509588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35" name="Line 10"/>
          <p:cNvSpPr>
            <a:spLocks noChangeShapeType="1"/>
          </p:cNvSpPr>
          <p:nvPr/>
        </p:nvSpPr>
        <p:spPr bwMode="auto">
          <a:xfrm flipV="1">
            <a:off x="2144713" y="5132388"/>
            <a:ext cx="328612" cy="63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36" name="Freeform 11"/>
          <p:cNvSpPr>
            <a:spLocks/>
          </p:cNvSpPr>
          <p:nvPr/>
        </p:nvSpPr>
        <p:spPr bwMode="auto">
          <a:xfrm>
            <a:off x="2025650" y="5668963"/>
            <a:ext cx="123825" cy="804862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7837" name="Line 12"/>
          <p:cNvSpPr>
            <a:spLocks noChangeShapeType="1"/>
          </p:cNvSpPr>
          <p:nvPr/>
        </p:nvSpPr>
        <p:spPr bwMode="auto">
          <a:xfrm flipV="1">
            <a:off x="2154238" y="5802313"/>
            <a:ext cx="361950" cy="142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E78DFE-1214-4656-93FC-3E3FA5C103B2}" type="slidenum">
              <a:rPr lang="en-US"/>
              <a:pPr/>
              <a:t>32</a:t>
            </a:fld>
            <a:endParaRPr lang="en-US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Example: Java client (UDP), cont.</a:t>
            </a:r>
          </a:p>
        </p:txBody>
      </p:sp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2176463" y="1612900"/>
            <a:ext cx="71215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/>
              <a:t>      DatagramPacket sendPacket = </a:t>
            </a:r>
          </a:p>
          <a:p>
            <a:r>
              <a:rPr lang="en-US" sz="1600"/>
              <a:t>         new DatagramPacket(sendData, sendData.length, sIPAddress, 9876); </a:t>
            </a:r>
          </a:p>
          <a:p>
            <a:r>
              <a:rPr lang="en-US" sz="1600"/>
              <a:t>  </a:t>
            </a:r>
          </a:p>
          <a:p>
            <a:r>
              <a:rPr lang="en-US" sz="1600"/>
              <a:t>      clientSocket.send(sendPacket); </a:t>
            </a:r>
          </a:p>
          <a:p>
            <a:r>
              <a:rPr lang="en-US" sz="1600"/>
              <a:t>  </a:t>
            </a:r>
          </a:p>
          <a:p>
            <a:r>
              <a:rPr lang="en-US" sz="1600"/>
              <a:t>      byte[] receiveData = new byte[1024]; </a:t>
            </a:r>
          </a:p>
          <a:p>
            <a:r>
              <a:rPr lang="en-US" sz="1600"/>
              <a:t>      DatagramPacket receivePacket = </a:t>
            </a:r>
          </a:p>
          <a:p>
            <a:r>
              <a:rPr lang="en-US" sz="1600"/>
              <a:t>         new DatagramPacket(receiveData, receiveData.length); </a:t>
            </a:r>
          </a:p>
          <a:p>
            <a:r>
              <a:rPr lang="en-US" sz="1600"/>
              <a:t>  </a:t>
            </a:r>
          </a:p>
          <a:p>
            <a:r>
              <a:rPr lang="en-US" sz="1600"/>
              <a:t>      clientSocket.receive(receivePacket); </a:t>
            </a:r>
          </a:p>
          <a:p>
            <a:r>
              <a:rPr lang="en-US" sz="1600"/>
              <a:t>  </a:t>
            </a:r>
          </a:p>
          <a:p>
            <a:r>
              <a:rPr lang="en-US" sz="1600"/>
              <a:t>      String modifiedSentence = </a:t>
            </a:r>
          </a:p>
          <a:p>
            <a:r>
              <a:rPr lang="en-US" sz="1600"/>
              <a:t>          new String(receivePacket.getData()); </a:t>
            </a:r>
          </a:p>
          <a:p>
            <a:r>
              <a:rPr lang="en-US" sz="1600"/>
              <a:t>  </a:t>
            </a:r>
          </a:p>
          <a:p>
            <a:r>
              <a:rPr lang="en-US" sz="1600"/>
              <a:t>      System.out.println("FROM SERVER:" + modifiedSentence); </a:t>
            </a:r>
          </a:p>
          <a:p>
            <a:r>
              <a:rPr lang="en-US" sz="1600"/>
              <a:t>      clientSocket.close(); </a:t>
            </a:r>
          </a:p>
          <a:p>
            <a:r>
              <a:rPr lang="en-US" sz="1600"/>
              <a:t>      } </a:t>
            </a:r>
          </a:p>
          <a:p>
            <a:r>
              <a:rPr lang="en-US" sz="1600"/>
              <a:t>}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0" y="1446213"/>
            <a:ext cx="23923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</a:rPr>
              <a:t>Create datagram with data-to-send,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length, IP addr, port</a:t>
            </a:r>
          </a:p>
          <a:p>
            <a:pPr algn="r"/>
            <a:endParaRPr lang="en-US"/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466725" y="2473325"/>
            <a:ext cx="1793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</a:rPr>
              <a:t>Send datagram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to server</a:t>
            </a:r>
            <a:endParaRPr lang="en-US"/>
          </a:p>
        </p:txBody>
      </p:sp>
      <p:sp>
        <p:nvSpPr>
          <p:cNvPr id="78855" name="Text Box 6"/>
          <p:cNvSpPr txBox="1">
            <a:spLocks noChangeArrowheads="1"/>
          </p:cNvSpPr>
          <p:nvPr/>
        </p:nvSpPr>
        <p:spPr bwMode="auto">
          <a:xfrm>
            <a:off x="482600" y="3630613"/>
            <a:ext cx="1776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</a:rPr>
              <a:t>Read datagram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from server</a:t>
            </a:r>
            <a:endParaRPr lang="en-US"/>
          </a:p>
        </p:txBody>
      </p:sp>
      <p:sp>
        <p:nvSpPr>
          <p:cNvPr id="78856" name="Freeform 7"/>
          <p:cNvSpPr>
            <a:spLocks/>
          </p:cNvSpPr>
          <p:nvPr/>
        </p:nvSpPr>
        <p:spPr bwMode="auto">
          <a:xfrm>
            <a:off x="2228850" y="1528763"/>
            <a:ext cx="114300" cy="790575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8857" name="Line 8"/>
          <p:cNvSpPr>
            <a:spLocks noChangeShapeType="1"/>
          </p:cNvSpPr>
          <p:nvPr/>
        </p:nvSpPr>
        <p:spPr bwMode="auto">
          <a:xfrm flipV="1">
            <a:off x="2343150" y="2181225"/>
            <a:ext cx="342900" cy="142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8858" name="Freeform 9"/>
          <p:cNvSpPr>
            <a:spLocks/>
          </p:cNvSpPr>
          <p:nvPr/>
        </p:nvSpPr>
        <p:spPr bwMode="auto">
          <a:xfrm>
            <a:off x="2076450" y="2509838"/>
            <a:ext cx="123825" cy="585787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 flipV="1">
            <a:off x="2214563" y="2647950"/>
            <a:ext cx="309562" cy="15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8860" name="Freeform 11"/>
          <p:cNvSpPr>
            <a:spLocks/>
          </p:cNvSpPr>
          <p:nvPr/>
        </p:nvSpPr>
        <p:spPr bwMode="auto">
          <a:xfrm>
            <a:off x="2095500" y="3697288"/>
            <a:ext cx="123825" cy="509587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8861" name="Line 12"/>
          <p:cNvSpPr>
            <a:spLocks noChangeShapeType="1"/>
          </p:cNvSpPr>
          <p:nvPr/>
        </p:nvSpPr>
        <p:spPr bwMode="auto">
          <a:xfrm flipV="1">
            <a:off x="2233613" y="4016375"/>
            <a:ext cx="295275" cy="4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6AA310-0947-43BC-B6A6-35F619A2F709}" type="slidenum">
              <a:rPr lang="en-US"/>
              <a:pPr/>
              <a:t>33</a:t>
            </a:fld>
            <a:endParaRPr lang="en-US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Example: UDPServer.java</a:t>
            </a:r>
            <a:endParaRPr lang="en-US" smtClean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ph type="body" sz="half" idx="1"/>
          </p:nvPr>
        </p:nvGraphicFramePr>
        <p:xfrm>
          <a:off x="1625600" y="2206625"/>
          <a:ext cx="6257925" cy="4179888"/>
        </p:xfrm>
        <a:graphic>
          <a:graphicData uri="http://schemas.openxmlformats.org/presentationml/2006/ole">
            <p:oleObj spid="_x0000_s11266" name="Photo Editor Photo" r:id="rId4" imgW="11228571" imgH="7497221" progId="MSPhotoEd.3">
              <p:embed/>
            </p:oleObj>
          </a:graphicData>
        </a:graphic>
      </p:graphicFrame>
      <p:sp>
        <p:nvSpPr>
          <p:cNvPr id="112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1449388"/>
            <a:ext cx="8532813" cy="3560762"/>
          </a:xfrm>
        </p:spPr>
        <p:txBody>
          <a:bodyPr/>
          <a:lstStyle/>
          <a:p>
            <a:r>
              <a:rPr lang="en-US" altLang="zh-CN" sz="2400" smtClean="0">
                <a:ea typeface="宋体" pitchFamily="2" charset="-122"/>
              </a:rPr>
              <a:t>A simple UDP server which changes any received sentence to upper case.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C70F26-52EF-45F4-974D-A6C0530C33BF}" type="slidenum">
              <a:rPr lang="en-US"/>
              <a:pPr/>
              <a:t>34</a:t>
            </a:fld>
            <a:endParaRPr lang="en-US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Example: Java server (UDP)</a:t>
            </a:r>
          </a:p>
        </p:txBody>
      </p:sp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2565400" y="1541463"/>
            <a:ext cx="615950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/>
              <a:t>import java.io.*; </a:t>
            </a:r>
          </a:p>
          <a:p>
            <a:r>
              <a:rPr lang="en-US" sz="1600"/>
              <a:t>import java.net.*; </a:t>
            </a:r>
          </a:p>
          <a:p>
            <a:r>
              <a:rPr lang="en-US" sz="1600"/>
              <a:t>  </a:t>
            </a:r>
          </a:p>
          <a:p>
            <a:r>
              <a:rPr lang="en-US" sz="1600"/>
              <a:t>class UDPServer { </a:t>
            </a:r>
          </a:p>
          <a:p>
            <a:r>
              <a:rPr lang="en-US" sz="1600"/>
              <a:t>  public static void main(String args[]) throws Exception </a:t>
            </a:r>
          </a:p>
          <a:p>
            <a:r>
              <a:rPr lang="en-US" sz="1600"/>
              <a:t>    { </a:t>
            </a:r>
          </a:p>
          <a:p>
            <a:r>
              <a:rPr lang="en-US" sz="1600"/>
              <a:t>  </a:t>
            </a:r>
          </a:p>
          <a:p>
            <a:r>
              <a:rPr lang="en-US" sz="1600"/>
              <a:t>      DatagramSocket serverSocket = new DatagramSocket(9876); </a:t>
            </a:r>
          </a:p>
          <a:p>
            <a:r>
              <a:rPr lang="en-US" sz="1600"/>
              <a:t>  </a:t>
            </a:r>
          </a:p>
          <a:p>
            <a:r>
              <a:rPr lang="en-US" sz="1600"/>
              <a:t>      byte[] receiveData = new byte[1024]; </a:t>
            </a:r>
          </a:p>
          <a:p>
            <a:r>
              <a:rPr lang="en-US" sz="1600"/>
              <a:t>      byte[] sendData  = new byte[1024]; </a:t>
            </a:r>
          </a:p>
          <a:p>
            <a:r>
              <a:rPr lang="en-US" sz="1600"/>
              <a:t>  </a:t>
            </a:r>
          </a:p>
          <a:p>
            <a:r>
              <a:rPr lang="en-US" sz="1600"/>
              <a:t>      while(true) </a:t>
            </a:r>
          </a:p>
          <a:p>
            <a:r>
              <a:rPr lang="en-US" sz="1600"/>
              <a:t>        { </a:t>
            </a:r>
          </a:p>
          <a:p>
            <a:r>
              <a:rPr lang="en-US" sz="1600"/>
              <a:t>  </a:t>
            </a:r>
          </a:p>
          <a:p>
            <a:r>
              <a:rPr lang="en-US" sz="1600"/>
              <a:t>          DatagramPacket receivePacket = </a:t>
            </a:r>
          </a:p>
          <a:p>
            <a:r>
              <a:rPr lang="en-US" sz="1600"/>
              <a:t>             new DatagramPacket(receiveData, receiveData.length); </a:t>
            </a:r>
          </a:p>
          <a:p>
            <a:r>
              <a:rPr lang="en-US" sz="1600"/>
              <a:t>           serverSocket.receive(receivePacket);</a:t>
            </a:r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9877" name="Text Box 4"/>
          <p:cNvSpPr txBox="1">
            <a:spLocks noChangeArrowheads="1"/>
          </p:cNvSpPr>
          <p:nvPr/>
        </p:nvSpPr>
        <p:spPr bwMode="auto">
          <a:xfrm>
            <a:off x="449263" y="2811463"/>
            <a:ext cx="1962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</a:rPr>
              <a:t>Create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datagram socket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at port 9876</a:t>
            </a:r>
            <a:endParaRPr lang="en-US"/>
          </a:p>
        </p:txBody>
      </p:sp>
      <p:sp>
        <p:nvSpPr>
          <p:cNvPr id="79878" name="Text Box 5"/>
          <p:cNvSpPr txBox="1">
            <a:spLocks noChangeArrowheads="1"/>
          </p:cNvSpPr>
          <p:nvPr/>
        </p:nvSpPr>
        <p:spPr bwMode="auto">
          <a:xfrm>
            <a:off x="311150" y="5018088"/>
            <a:ext cx="2168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</a:rPr>
              <a:t>Create space for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received datagram</a:t>
            </a:r>
            <a:endParaRPr lang="en-US"/>
          </a:p>
        </p:txBody>
      </p:sp>
      <p:sp>
        <p:nvSpPr>
          <p:cNvPr id="79879" name="Text Box 6"/>
          <p:cNvSpPr txBox="1">
            <a:spLocks noChangeArrowheads="1"/>
          </p:cNvSpPr>
          <p:nvPr/>
        </p:nvSpPr>
        <p:spPr bwMode="auto">
          <a:xfrm>
            <a:off x="1328738" y="5788025"/>
            <a:ext cx="1225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</a:rPr>
              <a:t>Receive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datagram</a:t>
            </a:r>
            <a:endParaRPr lang="en-US"/>
          </a:p>
        </p:txBody>
      </p:sp>
      <p:sp>
        <p:nvSpPr>
          <p:cNvPr id="79880" name="Freeform 7"/>
          <p:cNvSpPr>
            <a:spLocks/>
          </p:cNvSpPr>
          <p:nvPr/>
        </p:nvSpPr>
        <p:spPr bwMode="auto">
          <a:xfrm>
            <a:off x="2286000" y="2871788"/>
            <a:ext cx="152400" cy="800100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881" name="Line 8"/>
          <p:cNvSpPr>
            <a:spLocks noChangeShapeType="1"/>
          </p:cNvSpPr>
          <p:nvPr/>
        </p:nvSpPr>
        <p:spPr bwMode="auto">
          <a:xfrm>
            <a:off x="2457450" y="3405188"/>
            <a:ext cx="419100" cy="47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882" name="Freeform 9"/>
          <p:cNvSpPr>
            <a:spLocks/>
          </p:cNvSpPr>
          <p:nvPr/>
        </p:nvSpPr>
        <p:spPr bwMode="auto">
          <a:xfrm>
            <a:off x="2362200" y="5072063"/>
            <a:ext cx="85725" cy="547687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883" name="Line 10"/>
          <p:cNvSpPr>
            <a:spLocks noChangeShapeType="1"/>
          </p:cNvSpPr>
          <p:nvPr/>
        </p:nvSpPr>
        <p:spPr bwMode="auto">
          <a:xfrm>
            <a:off x="2471738" y="5407025"/>
            <a:ext cx="604837" cy="12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884" name="Freeform 11"/>
          <p:cNvSpPr>
            <a:spLocks/>
          </p:cNvSpPr>
          <p:nvPr/>
        </p:nvSpPr>
        <p:spPr bwMode="auto">
          <a:xfrm>
            <a:off x="2352675" y="5805488"/>
            <a:ext cx="138113" cy="585787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9885" name="Line 12"/>
          <p:cNvSpPr>
            <a:spLocks noChangeShapeType="1"/>
          </p:cNvSpPr>
          <p:nvPr/>
        </p:nvSpPr>
        <p:spPr bwMode="auto">
          <a:xfrm flipV="1">
            <a:off x="2490788" y="5972175"/>
            <a:ext cx="592137" cy="142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FC43D2-2D59-4FFA-B77B-B15B6EE3EF7E}" type="slidenum">
              <a:rPr lang="en-US"/>
              <a:pPr/>
              <a:t>35</a:t>
            </a:fld>
            <a:endParaRPr lang="en-US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Example: Java server (UDP), cont</a:t>
            </a:r>
          </a:p>
        </p:txBody>
      </p:sp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1851025" y="1173163"/>
            <a:ext cx="57896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1600"/>
          </a:p>
          <a:p>
            <a:r>
              <a:rPr lang="en-US" sz="1600"/>
              <a:t>          String sentence = new String(receivePacket.getData()); </a:t>
            </a:r>
          </a:p>
          <a:p>
            <a:r>
              <a:rPr lang="en-US" sz="1600"/>
              <a:t>  </a:t>
            </a:r>
          </a:p>
          <a:p>
            <a:r>
              <a:rPr lang="en-US" sz="1600"/>
              <a:t>          InetAddress IPAddress = receivePacket.getAddress(); </a:t>
            </a:r>
          </a:p>
          <a:p>
            <a:r>
              <a:rPr lang="en-US" sz="1600"/>
              <a:t>  </a:t>
            </a:r>
          </a:p>
          <a:p>
            <a:r>
              <a:rPr lang="en-US" sz="1600"/>
              <a:t>          int port = receivePacket.getPort(); </a:t>
            </a:r>
          </a:p>
          <a:p>
            <a:r>
              <a:rPr lang="en-US" sz="1600"/>
              <a:t>  </a:t>
            </a:r>
          </a:p>
          <a:p>
            <a:r>
              <a:rPr lang="en-US" sz="1600"/>
              <a:t>          String capitalizedSentence = sentence.toUpperCase(); </a:t>
            </a:r>
          </a:p>
          <a:p>
            <a:endParaRPr lang="en-US" sz="1600"/>
          </a:p>
          <a:p>
            <a:r>
              <a:rPr lang="en-US" sz="1600"/>
              <a:t>          sendData = capitalizedSentence.getBytes(); </a:t>
            </a:r>
          </a:p>
          <a:p>
            <a:r>
              <a:rPr lang="en-US" sz="1600"/>
              <a:t>  </a:t>
            </a:r>
          </a:p>
          <a:p>
            <a:r>
              <a:rPr lang="en-US" sz="1600"/>
              <a:t>          DatagramPacket sendPacket = </a:t>
            </a:r>
          </a:p>
          <a:p>
            <a:r>
              <a:rPr lang="en-US" sz="1600"/>
              <a:t>             new DatagramPacket(sendData, sendData.length, </a:t>
            </a:r>
            <a:br>
              <a:rPr lang="en-US" sz="1600"/>
            </a:br>
            <a:r>
              <a:rPr lang="en-US" sz="1600"/>
              <a:t>                                   IPAddress, port); </a:t>
            </a:r>
          </a:p>
          <a:p>
            <a:r>
              <a:rPr lang="en-US" sz="1600"/>
              <a:t>  </a:t>
            </a:r>
          </a:p>
          <a:p>
            <a:r>
              <a:rPr lang="en-US" sz="1600"/>
              <a:t>          serverSocket.send(sendPacket); </a:t>
            </a:r>
          </a:p>
          <a:p>
            <a:r>
              <a:rPr lang="en-US" sz="1600"/>
              <a:t>        } </a:t>
            </a:r>
          </a:p>
          <a:p>
            <a:r>
              <a:rPr lang="en-US" sz="1600"/>
              <a:t>    } </a:t>
            </a:r>
          </a:p>
          <a:p>
            <a:r>
              <a:rPr lang="en-US" sz="1600"/>
              <a:t>}</a:t>
            </a:r>
            <a:r>
              <a:rPr lang="en-US" sz="2400">
                <a:latin typeface="Times New Roman" pitchFamily="18" charset="0"/>
              </a:rPr>
              <a:t>  </a:t>
            </a:r>
          </a:p>
        </p:txBody>
      </p:sp>
      <p:sp>
        <p:nvSpPr>
          <p:cNvPr id="80901" name="Text Box 4"/>
          <p:cNvSpPr txBox="1">
            <a:spLocks noChangeArrowheads="1"/>
          </p:cNvSpPr>
          <p:nvPr/>
        </p:nvSpPr>
        <p:spPr bwMode="auto">
          <a:xfrm>
            <a:off x="127000" y="1736725"/>
            <a:ext cx="2093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</a:rPr>
              <a:t>Get IP addr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port #, of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sender</a:t>
            </a:r>
            <a:endParaRPr lang="en-US"/>
          </a:p>
        </p:txBody>
      </p:sp>
      <p:sp>
        <p:nvSpPr>
          <p:cNvPr id="80902" name="Freeform 5"/>
          <p:cNvSpPr>
            <a:spLocks/>
          </p:cNvSpPr>
          <p:nvPr/>
        </p:nvSpPr>
        <p:spPr bwMode="auto">
          <a:xfrm>
            <a:off x="2057400" y="1795463"/>
            <a:ext cx="133350" cy="814387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903" name="Line 6"/>
          <p:cNvSpPr>
            <a:spLocks noChangeShapeType="1"/>
          </p:cNvSpPr>
          <p:nvPr/>
        </p:nvSpPr>
        <p:spPr bwMode="auto">
          <a:xfrm flipV="1">
            <a:off x="2214563" y="2533650"/>
            <a:ext cx="285750" cy="142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904" name="Text Box 7"/>
          <p:cNvSpPr txBox="1">
            <a:spLocks noChangeArrowheads="1"/>
          </p:cNvSpPr>
          <p:nvPr/>
        </p:nvSpPr>
        <p:spPr bwMode="auto">
          <a:xfrm>
            <a:off x="765175" y="4508500"/>
            <a:ext cx="13128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</a:rPr>
              <a:t>Write out 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datagram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to socket</a:t>
            </a:r>
            <a:endParaRPr lang="en-US"/>
          </a:p>
        </p:txBody>
      </p:sp>
      <p:sp>
        <p:nvSpPr>
          <p:cNvPr id="80905" name="Freeform 8"/>
          <p:cNvSpPr>
            <a:spLocks/>
          </p:cNvSpPr>
          <p:nvPr/>
        </p:nvSpPr>
        <p:spPr bwMode="auto">
          <a:xfrm>
            <a:off x="1895475" y="4595813"/>
            <a:ext cx="161925" cy="819150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906" name="Line 9"/>
          <p:cNvSpPr>
            <a:spLocks noChangeShapeType="1"/>
          </p:cNvSpPr>
          <p:nvPr/>
        </p:nvSpPr>
        <p:spPr bwMode="auto">
          <a:xfrm flipV="1">
            <a:off x="2076450" y="4991100"/>
            <a:ext cx="333375" cy="4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907" name="Text Box 10"/>
          <p:cNvSpPr txBox="1">
            <a:spLocks noChangeArrowheads="1"/>
          </p:cNvSpPr>
          <p:nvPr/>
        </p:nvSpPr>
        <p:spPr bwMode="auto">
          <a:xfrm>
            <a:off x="3228975" y="5632450"/>
            <a:ext cx="2540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End of while loop,</a:t>
            </a:r>
          </a:p>
          <a:p>
            <a:r>
              <a:rPr lang="en-US">
                <a:solidFill>
                  <a:schemeClr val="accent2"/>
                </a:solidFill>
              </a:rPr>
              <a:t>loop back and wait for</a:t>
            </a:r>
          </a:p>
          <a:p>
            <a:r>
              <a:rPr lang="en-US">
                <a:solidFill>
                  <a:schemeClr val="accent2"/>
                </a:solidFill>
              </a:rPr>
              <a:t>another datagram</a:t>
            </a:r>
            <a:endParaRPr lang="en-US"/>
          </a:p>
        </p:txBody>
      </p:sp>
      <p:sp>
        <p:nvSpPr>
          <p:cNvPr id="80908" name="Freeform 11"/>
          <p:cNvSpPr>
            <a:spLocks/>
          </p:cNvSpPr>
          <p:nvPr/>
        </p:nvSpPr>
        <p:spPr bwMode="auto">
          <a:xfrm rot="10784139">
            <a:off x="3209925" y="5622925"/>
            <a:ext cx="160338" cy="912813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909" name="Line 12"/>
          <p:cNvSpPr>
            <a:spLocks noChangeShapeType="1"/>
          </p:cNvSpPr>
          <p:nvPr/>
        </p:nvSpPr>
        <p:spPr bwMode="auto">
          <a:xfrm flipH="1" flipV="1">
            <a:off x="2562225" y="5295900"/>
            <a:ext cx="647700" cy="60483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910" name="Line 13"/>
          <p:cNvSpPr>
            <a:spLocks noChangeShapeType="1"/>
          </p:cNvSpPr>
          <p:nvPr/>
        </p:nvSpPr>
        <p:spPr bwMode="auto">
          <a:xfrm flipV="1">
            <a:off x="2205038" y="2095500"/>
            <a:ext cx="285750" cy="142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911" name="Text Box 14"/>
          <p:cNvSpPr txBox="1">
            <a:spLocks noChangeArrowheads="1"/>
          </p:cNvSpPr>
          <p:nvPr/>
        </p:nvSpPr>
        <p:spPr bwMode="auto">
          <a:xfrm>
            <a:off x="117475" y="3702050"/>
            <a:ext cx="1979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</a:rPr>
              <a:t>Create datagram</a:t>
            </a:r>
          </a:p>
          <a:p>
            <a:pPr algn="r"/>
            <a:r>
              <a:rPr lang="en-US">
                <a:solidFill>
                  <a:schemeClr val="accent2"/>
                </a:solidFill>
              </a:rPr>
              <a:t>to send to client</a:t>
            </a:r>
            <a:endParaRPr lang="en-US"/>
          </a:p>
        </p:txBody>
      </p:sp>
      <p:sp>
        <p:nvSpPr>
          <p:cNvPr id="80912" name="Freeform 15"/>
          <p:cNvSpPr>
            <a:spLocks/>
          </p:cNvSpPr>
          <p:nvPr/>
        </p:nvSpPr>
        <p:spPr bwMode="auto">
          <a:xfrm>
            <a:off x="1933575" y="3757613"/>
            <a:ext cx="161925" cy="571500"/>
          </a:xfrm>
          <a:custGeom>
            <a:avLst/>
            <a:gdLst>
              <a:gd name="T0" fmla="*/ 0 w 78"/>
              <a:gd name="T1" fmla="*/ 0 h 342"/>
              <a:gd name="T2" fmla="*/ 2147483647 w 78"/>
              <a:gd name="T3" fmla="*/ 0 h 342"/>
              <a:gd name="T4" fmla="*/ 2147483647 w 78"/>
              <a:gd name="T5" fmla="*/ 2147483647 h 342"/>
              <a:gd name="T6" fmla="*/ 2147483647 w 78"/>
              <a:gd name="T7" fmla="*/ 2147483647 h 342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342"/>
              <a:gd name="T14" fmla="*/ 78 w 78"/>
              <a:gd name="T15" fmla="*/ 342 h 3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342">
                <a:moveTo>
                  <a:pt x="0" y="0"/>
                </a:moveTo>
                <a:lnTo>
                  <a:pt x="78" y="0"/>
                </a:lnTo>
                <a:lnTo>
                  <a:pt x="78" y="342"/>
                </a:lnTo>
                <a:lnTo>
                  <a:pt x="6" y="342"/>
                </a:ln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0913" name="Line 16"/>
          <p:cNvSpPr>
            <a:spLocks noChangeShapeType="1"/>
          </p:cNvSpPr>
          <p:nvPr/>
        </p:nvSpPr>
        <p:spPr bwMode="auto">
          <a:xfrm flipV="1">
            <a:off x="2114550" y="4019550"/>
            <a:ext cx="333375" cy="4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B6776-15A7-48F8-B5A5-C2D3235479A0}" type="slidenum">
              <a:rPr lang="en-US"/>
              <a:pPr/>
              <a:t>36</a:t>
            </a:fld>
            <a:endParaRPr lang="en-US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UDP Connectionless </a:t>
            </a:r>
            <a:r>
              <a:rPr lang="en-US" altLang="zh-CN" smtClean="0">
                <a:ea typeface="宋体" pitchFamily="2" charset="-122"/>
              </a:rPr>
              <a:t>D</a:t>
            </a:r>
            <a:r>
              <a:rPr lang="en-US" smtClean="0"/>
              <a:t>emux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609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smtClean="0">
                <a:latin typeface="Courier New" pitchFamily="49" charset="0"/>
              </a:rPr>
              <a:t>DatagramSocket serverSocket = new DatagramSocket(9876);</a:t>
            </a:r>
          </a:p>
          <a:p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2286000"/>
            <a:ext cx="8151813" cy="3213100"/>
            <a:chOff x="432" y="1920"/>
            <a:chExt cx="5135" cy="2024"/>
          </a:xfrm>
        </p:grpSpPr>
        <p:sp>
          <p:nvSpPr>
            <p:cNvPr id="81927" name="Text Box 5"/>
            <p:cNvSpPr txBox="1">
              <a:spLocks noChangeArrowheads="1"/>
            </p:cNvSpPr>
            <p:nvPr/>
          </p:nvSpPr>
          <p:spPr bwMode="auto">
            <a:xfrm>
              <a:off x="5019" y="3456"/>
              <a:ext cx="5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Client</a:t>
              </a:r>
            </a:p>
            <a:p>
              <a:r>
                <a:rPr lang="en-US" sz="1600">
                  <a:solidFill>
                    <a:schemeClr val="accent2"/>
                  </a:solidFill>
                </a:rPr>
                <a:t>IP:B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32" y="1920"/>
              <a:ext cx="637" cy="1976"/>
              <a:chOff x="1008" y="1922"/>
              <a:chExt cx="637" cy="1976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008" y="1922"/>
                <a:ext cx="637" cy="1500"/>
                <a:chOff x="608" y="2454"/>
                <a:chExt cx="1261" cy="1500"/>
              </a:xfrm>
            </p:grpSpPr>
            <p:sp>
              <p:nvSpPr>
                <p:cNvPr id="81984" name="Rectangle 8"/>
                <p:cNvSpPr>
                  <a:spLocks noChangeArrowheads="1"/>
                </p:cNvSpPr>
                <p:nvPr/>
              </p:nvSpPr>
              <p:spPr bwMode="auto">
                <a:xfrm>
                  <a:off x="608" y="24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1985" name="Rectangle 9"/>
                <p:cNvSpPr>
                  <a:spLocks noChangeArrowheads="1"/>
                </p:cNvSpPr>
                <p:nvPr/>
              </p:nvSpPr>
              <p:spPr bwMode="auto">
                <a:xfrm>
                  <a:off x="608" y="27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1986" name="Rectangle 10"/>
                <p:cNvSpPr>
                  <a:spLocks noChangeArrowheads="1"/>
                </p:cNvSpPr>
                <p:nvPr/>
              </p:nvSpPr>
              <p:spPr bwMode="auto">
                <a:xfrm>
                  <a:off x="608" y="30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1987" name="Rectangle 11"/>
                <p:cNvSpPr>
                  <a:spLocks noChangeArrowheads="1"/>
                </p:cNvSpPr>
                <p:nvPr/>
              </p:nvSpPr>
              <p:spPr bwMode="auto">
                <a:xfrm>
                  <a:off x="608" y="33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81988" name="Rectangle 12"/>
                <p:cNvSpPr>
                  <a:spLocks noChangeArrowheads="1"/>
                </p:cNvSpPr>
                <p:nvPr/>
              </p:nvSpPr>
              <p:spPr bwMode="auto">
                <a:xfrm>
                  <a:off x="608" y="3654"/>
                  <a:ext cx="1261" cy="30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177" y="1966"/>
                <a:ext cx="377" cy="315"/>
                <a:chOff x="2614" y="2862"/>
                <a:chExt cx="377" cy="315"/>
              </a:xfrm>
            </p:grpSpPr>
            <p:sp>
              <p:nvSpPr>
                <p:cNvPr id="81982" name="Rectangle 14"/>
                <p:cNvSpPr>
                  <a:spLocks noChangeArrowheads="1"/>
                </p:cNvSpPr>
                <p:nvPr/>
              </p:nvSpPr>
              <p:spPr bwMode="auto">
                <a:xfrm>
                  <a:off x="2614" y="3054"/>
                  <a:ext cx="377" cy="12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83" name="Oval 15"/>
                <p:cNvSpPr>
                  <a:spLocks noChangeArrowheads="1"/>
                </p:cNvSpPr>
                <p:nvPr/>
              </p:nvSpPr>
              <p:spPr bwMode="auto">
                <a:xfrm>
                  <a:off x="2614" y="2862"/>
                  <a:ext cx="377" cy="192"/>
                </a:xfrm>
                <a:prstGeom prst="ellipse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r>
                    <a:rPr lang="en-US" sz="1600"/>
                    <a:t>P2</a:t>
                  </a:r>
                </a:p>
              </p:txBody>
            </p:sp>
          </p:grpSp>
          <p:sp>
            <p:nvSpPr>
              <p:cNvPr id="81979" name="Text Box 16"/>
              <p:cNvSpPr txBox="1">
                <a:spLocks noChangeArrowheads="1"/>
              </p:cNvSpPr>
              <p:nvPr/>
            </p:nvSpPr>
            <p:spPr bwMode="auto">
              <a:xfrm>
                <a:off x="1061" y="3456"/>
                <a:ext cx="547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accent2"/>
                    </a:solidFill>
                  </a:rPr>
                  <a:t>client</a:t>
                </a:r>
              </a:p>
              <a:p>
                <a:r>
                  <a:rPr lang="en-US" sz="2000">
                    <a:solidFill>
                      <a:schemeClr val="accent2"/>
                    </a:solidFill>
                  </a:rPr>
                  <a:t> IP: A</a:t>
                </a:r>
              </a:p>
            </p:txBody>
          </p:sp>
          <p:sp>
            <p:nvSpPr>
              <p:cNvPr id="81980" name="Line 17"/>
              <p:cNvSpPr>
                <a:spLocks noChangeShapeType="1"/>
              </p:cNvSpPr>
              <p:nvPr/>
            </p:nvSpPr>
            <p:spPr bwMode="auto">
              <a:xfrm>
                <a:off x="1296" y="2208"/>
                <a:ext cx="0" cy="110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81" name="Line 18"/>
              <p:cNvSpPr>
                <a:spLocks noChangeShapeType="1"/>
              </p:cNvSpPr>
              <p:nvPr/>
            </p:nvSpPr>
            <p:spPr bwMode="auto">
              <a:xfrm flipV="1">
                <a:off x="1440" y="2256"/>
                <a:ext cx="0" cy="96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4964" y="1945"/>
              <a:ext cx="377" cy="315"/>
              <a:chOff x="2614" y="2862"/>
              <a:chExt cx="377" cy="315"/>
            </a:xfrm>
          </p:grpSpPr>
          <p:sp>
            <p:nvSpPr>
              <p:cNvPr id="81975" name="Rectangle 20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76" name="Oval 21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/>
                  <a:t>P1</a:t>
                </a:r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4944" y="1920"/>
              <a:ext cx="576" cy="1500"/>
              <a:chOff x="608" y="2454"/>
              <a:chExt cx="1261" cy="1500"/>
            </a:xfrm>
          </p:grpSpPr>
          <p:sp>
            <p:nvSpPr>
              <p:cNvPr id="81970" name="Rectangle 23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1971" name="Rectangle 24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1972" name="Rectangle 25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1973" name="Rectangle 26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81974" name="Rectangle 27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5003" y="1968"/>
              <a:ext cx="377" cy="315"/>
              <a:chOff x="2614" y="2862"/>
              <a:chExt cx="377" cy="315"/>
            </a:xfrm>
          </p:grpSpPr>
          <p:sp>
            <p:nvSpPr>
              <p:cNvPr id="81968" name="Rectangle 29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9" name="Oval 30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/>
                  <a:t>P1</a:t>
                </a:r>
              </a:p>
            </p:txBody>
          </p:sp>
        </p:grpSp>
        <p:sp>
          <p:nvSpPr>
            <p:cNvPr id="81932" name="Line 31"/>
            <p:cNvSpPr>
              <a:spLocks noChangeShapeType="1"/>
            </p:cNvSpPr>
            <p:nvPr/>
          </p:nvSpPr>
          <p:spPr bwMode="auto">
            <a:xfrm flipV="1">
              <a:off x="5136" y="2208"/>
              <a:ext cx="0" cy="10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3" name="Line 32"/>
            <p:cNvSpPr>
              <a:spLocks noChangeShapeType="1"/>
            </p:cNvSpPr>
            <p:nvPr/>
          </p:nvSpPr>
          <p:spPr bwMode="auto">
            <a:xfrm>
              <a:off x="5280" y="2208"/>
              <a:ext cx="0" cy="1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4" name="Rectangle 33"/>
            <p:cNvSpPr>
              <a:spLocks noChangeArrowheads="1"/>
            </p:cNvSpPr>
            <p:nvPr/>
          </p:nvSpPr>
          <p:spPr bwMode="auto">
            <a:xfrm>
              <a:off x="2544" y="19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1935" name="Rectangle 34"/>
            <p:cNvSpPr>
              <a:spLocks noChangeArrowheads="1"/>
            </p:cNvSpPr>
            <p:nvPr/>
          </p:nvSpPr>
          <p:spPr bwMode="auto">
            <a:xfrm>
              <a:off x="2544" y="22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1936" name="Rectangle 35"/>
            <p:cNvSpPr>
              <a:spLocks noChangeArrowheads="1"/>
            </p:cNvSpPr>
            <p:nvPr/>
          </p:nvSpPr>
          <p:spPr bwMode="auto">
            <a:xfrm>
              <a:off x="2544" y="25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1937" name="Rectangle 36"/>
            <p:cNvSpPr>
              <a:spLocks noChangeArrowheads="1"/>
            </p:cNvSpPr>
            <p:nvPr/>
          </p:nvSpPr>
          <p:spPr bwMode="auto">
            <a:xfrm>
              <a:off x="2544" y="28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1938" name="Rectangle 37"/>
            <p:cNvSpPr>
              <a:spLocks noChangeArrowheads="1"/>
            </p:cNvSpPr>
            <p:nvPr/>
          </p:nvSpPr>
          <p:spPr bwMode="auto">
            <a:xfrm>
              <a:off x="2544" y="3120"/>
              <a:ext cx="816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2760" y="2012"/>
              <a:ext cx="483" cy="315"/>
              <a:chOff x="2614" y="2862"/>
              <a:chExt cx="377" cy="315"/>
            </a:xfrm>
          </p:grpSpPr>
          <p:sp>
            <p:nvSpPr>
              <p:cNvPr id="81966" name="Rectangle 39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67" name="Oval 40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/>
                  <a:t>P3</a:t>
                </a:r>
              </a:p>
            </p:txBody>
          </p:sp>
        </p:grpSp>
        <p:sp>
          <p:nvSpPr>
            <p:cNvPr id="81940" name="Text Box 41"/>
            <p:cNvSpPr txBox="1">
              <a:spLocks noChangeArrowheads="1"/>
            </p:cNvSpPr>
            <p:nvPr/>
          </p:nvSpPr>
          <p:spPr bwMode="auto">
            <a:xfrm>
              <a:off x="2661" y="3502"/>
              <a:ext cx="60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</a:rPr>
                <a:t>server</a:t>
              </a:r>
            </a:p>
            <a:p>
              <a:r>
                <a:rPr lang="en-US" sz="2000">
                  <a:solidFill>
                    <a:schemeClr val="accent2"/>
                  </a:solidFill>
                </a:rPr>
                <a:t>IP: </a:t>
              </a:r>
              <a:r>
                <a:rPr lang="en-US" altLang="zh-CN" sz="2000">
                  <a:solidFill>
                    <a:schemeClr val="accent2"/>
                  </a:solidFill>
                  <a:ea typeface="宋体" pitchFamily="2" charset="-122"/>
                </a:rPr>
                <a:t>S</a:t>
              </a:r>
              <a:endParaRPr lang="en-US" sz="2000">
                <a:solidFill>
                  <a:schemeClr val="accent2"/>
                </a:solidFill>
              </a:endParaRPr>
            </a:p>
          </p:txBody>
        </p:sp>
        <p:sp>
          <p:nvSpPr>
            <p:cNvPr id="81941" name="Line 42"/>
            <p:cNvSpPr>
              <a:spLocks noChangeShapeType="1"/>
            </p:cNvSpPr>
            <p:nvPr/>
          </p:nvSpPr>
          <p:spPr bwMode="auto">
            <a:xfrm>
              <a:off x="2832" y="2256"/>
              <a:ext cx="0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2" name="Line 43"/>
            <p:cNvSpPr>
              <a:spLocks noChangeShapeType="1"/>
            </p:cNvSpPr>
            <p:nvPr/>
          </p:nvSpPr>
          <p:spPr bwMode="auto">
            <a:xfrm flipV="1">
              <a:off x="2928" y="2256"/>
              <a:ext cx="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3" name="Line 44"/>
            <p:cNvSpPr>
              <a:spLocks noChangeShapeType="1"/>
            </p:cNvSpPr>
            <p:nvPr/>
          </p:nvSpPr>
          <p:spPr bwMode="auto">
            <a:xfrm>
              <a:off x="864" y="3216"/>
              <a:ext cx="1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4" name="Line 45"/>
            <p:cNvSpPr>
              <a:spLocks noChangeShapeType="1"/>
            </p:cNvSpPr>
            <p:nvPr/>
          </p:nvSpPr>
          <p:spPr bwMode="auto">
            <a:xfrm>
              <a:off x="720" y="3312"/>
              <a:ext cx="220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1872" y="2688"/>
              <a:ext cx="624" cy="576"/>
              <a:chOff x="2160" y="3504"/>
              <a:chExt cx="624" cy="576"/>
            </a:xfrm>
          </p:grpSpPr>
          <p:sp>
            <p:nvSpPr>
              <p:cNvPr id="81963" name="Rectangle 47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/>
                  <a:t>SP: 9876</a:t>
                </a:r>
              </a:p>
            </p:txBody>
          </p:sp>
          <p:sp>
            <p:nvSpPr>
              <p:cNvPr id="81964" name="Rectangle 48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/>
                  <a:t>DP: 9157</a:t>
                </a:r>
              </a:p>
            </p:txBody>
          </p:sp>
          <p:sp>
            <p:nvSpPr>
              <p:cNvPr id="81965" name="Rectangle 49"/>
              <p:cNvSpPr>
                <a:spLocks noChangeArrowheads="1"/>
              </p:cNvSpPr>
              <p:nvPr/>
            </p:nvSpPr>
            <p:spPr bwMode="auto">
              <a:xfrm>
                <a:off x="2160" y="388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81946" name="Line 50"/>
            <p:cNvSpPr>
              <a:spLocks noChangeShapeType="1"/>
            </p:cNvSpPr>
            <p:nvPr/>
          </p:nvSpPr>
          <p:spPr bwMode="auto">
            <a:xfrm flipV="1">
              <a:off x="3072" y="2256"/>
              <a:ext cx="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7" name="Line 51"/>
            <p:cNvSpPr>
              <a:spLocks noChangeShapeType="1"/>
            </p:cNvSpPr>
            <p:nvPr/>
          </p:nvSpPr>
          <p:spPr bwMode="auto">
            <a:xfrm>
              <a:off x="3072" y="3312"/>
              <a:ext cx="220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8" name="Line 52"/>
            <p:cNvSpPr>
              <a:spLocks noChangeShapeType="1"/>
            </p:cNvSpPr>
            <p:nvPr/>
          </p:nvSpPr>
          <p:spPr bwMode="auto">
            <a:xfrm>
              <a:off x="2928" y="2352"/>
              <a:ext cx="0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49" name="Line 53"/>
            <p:cNvSpPr>
              <a:spLocks noChangeShapeType="1"/>
            </p:cNvSpPr>
            <p:nvPr/>
          </p:nvSpPr>
          <p:spPr bwMode="auto">
            <a:xfrm>
              <a:off x="3168" y="2256"/>
              <a:ext cx="0" cy="96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0" name="Line 54"/>
            <p:cNvSpPr>
              <a:spLocks noChangeShapeType="1"/>
            </p:cNvSpPr>
            <p:nvPr/>
          </p:nvSpPr>
          <p:spPr bwMode="auto">
            <a:xfrm>
              <a:off x="960" y="3312"/>
              <a:ext cx="1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1" name="Line 55"/>
            <p:cNvSpPr>
              <a:spLocks noChangeShapeType="1"/>
            </p:cNvSpPr>
            <p:nvPr/>
          </p:nvSpPr>
          <p:spPr bwMode="auto">
            <a:xfrm>
              <a:off x="3168" y="3216"/>
              <a:ext cx="196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52" name="Rectangle 56"/>
            <p:cNvSpPr>
              <a:spLocks noChangeArrowheads="1"/>
            </p:cNvSpPr>
            <p:nvPr/>
          </p:nvSpPr>
          <p:spPr bwMode="auto">
            <a:xfrm>
              <a:off x="1200" y="3264"/>
              <a:ext cx="624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600"/>
                <a:t>SP: 9157</a:t>
              </a:r>
            </a:p>
          </p:txBody>
        </p:sp>
        <p:sp>
          <p:nvSpPr>
            <p:cNvPr id="81953" name="Rectangle 57"/>
            <p:cNvSpPr>
              <a:spLocks noChangeArrowheads="1"/>
            </p:cNvSpPr>
            <p:nvPr/>
          </p:nvSpPr>
          <p:spPr bwMode="auto">
            <a:xfrm>
              <a:off x="1200" y="3456"/>
              <a:ext cx="624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600"/>
                <a:t>DP: 9876</a:t>
              </a:r>
            </a:p>
          </p:txBody>
        </p:sp>
        <p:sp>
          <p:nvSpPr>
            <p:cNvPr id="81954" name="Rectangle 58"/>
            <p:cNvSpPr>
              <a:spLocks noChangeArrowheads="1"/>
            </p:cNvSpPr>
            <p:nvPr/>
          </p:nvSpPr>
          <p:spPr bwMode="auto">
            <a:xfrm>
              <a:off x="1200" y="3648"/>
              <a:ext cx="624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grpSp>
          <p:nvGrpSpPr>
            <p:cNvPr id="11" name="Group 59"/>
            <p:cNvGrpSpPr>
              <a:grpSpLocks/>
            </p:cNvGrpSpPr>
            <p:nvPr/>
          </p:nvGrpSpPr>
          <p:grpSpPr bwMode="auto">
            <a:xfrm>
              <a:off x="3408" y="2688"/>
              <a:ext cx="624" cy="576"/>
              <a:chOff x="2160" y="3504"/>
              <a:chExt cx="624" cy="576"/>
            </a:xfrm>
          </p:grpSpPr>
          <p:sp>
            <p:nvSpPr>
              <p:cNvPr id="81960" name="Rectangle 60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/>
                  <a:t>SP: 9876</a:t>
                </a:r>
              </a:p>
            </p:txBody>
          </p:sp>
          <p:sp>
            <p:nvSpPr>
              <p:cNvPr id="81961" name="Rectangle 61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/>
                  <a:t>DP: 5775</a:t>
                </a:r>
              </a:p>
            </p:txBody>
          </p:sp>
          <p:sp>
            <p:nvSpPr>
              <p:cNvPr id="81962" name="Rectangle 62"/>
              <p:cNvSpPr>
                <a:spLocks noChangeArrowheads="1"/>
              </p:cNvSpPr>
              <p:nvPr/>
            </p:nvSpPr>
            <p:spPr bwMode="auto">
              <a:xfrm>
                <a:off x="2160" y="388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12" name="Group 63"/>
            <p:cNvGrpSpPr>
              <a:grpSpLocks/>
            </p:cNvGrpSpPr>
            <p:nvPr/>
          </p:nvGrpSpPr>
          <p:grpSpPr bwMode="auto">
            <a:xfrm>
              <a:off x="4128" y="3264"/>
              <a:ext cx="624" cy="576"/>
              <a:chOff x="2160" y="3504"/>
              <a:chExt cx="624" cy="576"/>
            </a:xfrm>
          </p:grpSpPr>
          <p:sp>
            <p:nvSpPr>
              <p:cNvPr id="81957" name="Rectangle 64"/>
              <p:cNvSpPr>
                <a:spLocks noChangeArrowheads="1"/>
              </p:cNvSpPr>
              <p:nvPr/>
            </p:nvSpPr>
            <p:spPr bwMode="auto">
              <a:xfrm>
                <a:off x="2160" y="3504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/>
                  <a:t>SP: 5775</a:t>
                </a:r>
              </a:p>
            </p:txBody>
          </p:sp>
          <p:sp>
            <p:nvSpPr>
              <p:cNvPr id="81958" name="Rectangle 65"/>
              <p:cNvSpPr>
                <a:spLocks noChangeArrowheads="1"/>
              </p:cNvSpPr>
              <p:nvPr/>
            </p:nvSpPr>
            <p:spPr bwMode="auto">
              <a:xfrm>
                <a:off x="2160" y="3696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/>
                  <a:t>DP: 9876</a:t>
                </a:r>
              </a:p>
            </p:txBody>
          </p:sp>
          <p:sp>
            <p:nvSpPr>
              <p:cNvPr id="81959" name="Rectangle 66"/>
              <p:cNvSpPr>
                <a:spLocks noChangeArrowheads="1"/>
              </p:cNvSpPr>
              <p:nvPr/>
            </p:nvSpPr>
            <p:spPr bwMode="auto">
              <a:xfrm>
                <a:off x="2160" y="3888"/>
                <a:ext cx="624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sp>
        <p:nvSpPr>
          <p:cNvPr id="81926" name="Text Box 67"/>
          <p:cNvSpPr txBox="1">
            <a:spLocks noChangeArrowheads="1"/>
          </p:cNvSpPr>
          <p:nvPr/>
        </p:nvSpPr>
        <p:spPr bwMode="auto">
          <a:xfrm>
            <a:off x="381000" y="5715000"/>
            <a:ext cx="5316538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</a:t>
            </a:r>
            <a:r>
              <a:rPr lang="en-US" altLang="zh-CN" sz="2000">
                <a:ea typeface="宋体" pitchFamily="2" charset="-122"/>
              </a:rPr>
              <a:t>ource </a:t>
            </a:r>
            <a:r>
              <a:rPr lang="en-US" sz="2000"/>
              <a:t>P</a:t>
            </a:r>
            <a:r>
              <a:rPr lang="en-US" altLang="zh-CN" sz="2000">
                <a:ea typeface="宋体" pitchFamily="2" charset="-122"/>
              </a:rPr>
              <a:t>ort (SP)</a:t>
            </a:r>
            <a:r>
              <a:rPr lang="en-US" sz="2000"/>
              <a:t> provides “return address”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1F4D19-0714-4F65-817B-A9104BCA289E}" type="slidenum">
              <a:rPr lang="en-US"/>
              <a:pPr/>
              <a:t>37</a:t>
            </a:fld>
            <a:endParaRPr lang="en-US"/>
          </a:p>
        </p:txBody>
      </p:sp>
      <p:sp>
        <p:nvSpPr>
          <p:cNvPr id="82947" name="Rectangle 2"/>
          <p:cNvSpPr>
            <a:spLocks noChangeArrowheads="1"/>
          </p:cNvSpPr>
          <p:nvPr/>
        </p:nvSpPr>
        <p:spPr bwMode="auto">
          <a:xfrm>
            <a:off x="533400" y="239713"/>
            <a:ext cx="8264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200" u="sng">
                <a:solidFill>
                  <a:schemeClr val="accent2"/>
                </a:solidFill>
                <a:ea typeface="宋体" pitchFamily="2" charset="-122"/>
              </a:rPr>
              <a:t>UDP Provides Multiplexing/Demultiplexing</a:t>
            </a:r>
            <a:endParaRPr lang="en-US" sz="3200" u="sng">
              <a:solidFill>
                <a:schemeClr val="accent2"/>
              </a:solidFill>
            </a:endParaRPr>
          </a:p>
        </p:txBody>
      </p:sp>
      <p:sp>
        <p:nvSpPr>
          <p:cNvPr id="82948" name="Text Box 3"/>
          <p:cNvSpPr txBox="1">
            <a:spLocks noChangeArrowheads="1"/>
          </p:cNvSpPr>
          <p:nvPr/>
        </p:nvSpPr>
        <p:spPr bwMode="auto">
          <a:xfrm>
            <a:off x="1793875" y="1271588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server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6294438" y="1328738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client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82950" name="Rectangle 5"/>
          <p:cNvSpPr>
            <a:spLocks noChangeArrowheads="1"/>
          </p:cNvSpPr>
          <p:nvPr/>
        </p:nvSpPr>
        <p:spPr bwMode="auto">
          <a:xfrm>
            <a:off x="793750" y="2117725"/>
            <a:ext cx="3259138" cy="388461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51" name="Text Box 6"/>
          <p:cNvSpPr txBox="1">
            <a:spLocks noChangeArrowheads="1"/>
          </p:cNvSpPr>
          <p:nvPr/>
        </p:nvSpPr>
        <p:spPr bwMode="auto">
          <a:xfrm>
            <a:off x="666750" y="1928813"/>
            <a:ext cx="1235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UDP</a:t>
            </a:r>
            <a:r>
              <a:rPr lang="en-US" sz="1000"/>
              <a:t> socket space</a:t>
            </a:r>
          </a:p>
        </p:txBody>
      </p:sp>
      <p:sp>
        <p:nvSpPr>
          <p:cNvPr id="82952" name="Rectangle 7"/>
          <p:cNvSpPr>
            <a:spLocks noChangeArrowheads="1"/>
          </p:cNvSpPr>
          <p:nvPr/>
        </p:nvSpPr>
        <p:spPr bwMode="auto">
          <a:xfrm>
            <a:off x="996950" y="2279650"/>
            <a:ext cx="2830513" cy="56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53" name="Text Box 8"/>
          <p:cNvSpPr txBox="1">
            <a:spLocks noChangeArrowheads="1"/>
          </p:cNvSpPr>
          <p:nvPr/>
        </p:nvSpPr>
        <p:spPr bwMode="auto">
          <a:xfrm>
            <a:off x="992188" y="2349500"/>
            <a:ext cx="1274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address:  {*</a:t>
            </a:r>
            <a:r>
              <a:rPr lang="en-US" altLang="zh-CN" sz="1000">
                <a:ea typeface="宋体" pitchFamily="2" charset="-122"/>
              </a:rPr>
              <a:t>:</a:t>
            </a:r>
            <a:r>
              <a:rPr lang="en-US" altLang="zh-CN" sz="1000" b="1">
                <a:ea typeface="宋体" pitchFamily="2" charset="-122"/>
              </a:rPr>
              <a:t>9876</a:t>
            </a:r>
            <a:r>
              <a:rPr lang="en-US" sz="1000"/>
              <a:t>}</a:t>
            </a:r>
          </a:p>
          <a:p>
            <a:r>
              <a:rPr lang="en-US" altLang="zh-CN" sz="1000">
                <a:ea typeface="宋体" pitchFamily="2" charset="-122"/>
              </a:rPr>
              <a:t>snd/</a:t>
            </a:r>
            <a:r>
              <a:rPr lang="en-US" sz="1000"/>
              <a:t>recv</a:t>
            </a:r>
            <a:r>
              <a:rPr lang="en-US" altLang="zh-CN" sz="1000">
                <a:ea typeface="宋体" pitchFamily="2" charset="-122"/>
              </a:rPr>
              <a:t> </a:t>
            </a:r>
            <a:r>
              <a:rPr lang="en-US" sz="1000"/>
              <a:t>buf:</a:t>
            </a:r>
          </a:p>
        </p:txBody>
      </p:sp>
      <p:sp>
        <p:nvSpPr>
          <p:cNvPr id="82954" name="Text Box 9"/>
          <p:cNvSpPr txBox="1">
            <a:spLocks noChangeArrowheads="1"/>
          </p:cNvSpPr>
          <p:nvPr/>
        </p:nvSpPr>
        <p:spPr bwMode="auto">
          <a:xfrm>
            <a:off x="1827213" y="1616075"/>
            <a:ext cx="1116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128.36.2</a:t>
            </a:r>
            <a:r>
              <a:rPr lang="en-US" altLang="zh-CN" sz="1200">
                <a:ea typeface="宋体" pitchFamily="2" charset="-122"/>
              </a:rPr>
              <a:t>32</a:t>
            </a:r>
            <a:r>
              <a:rPr lang="en-US" sz="1200"/>
              <a:t>.</a:t>
            </a:r>
            <a:r>
              <a:rPr lang="en-US" altLang="zh-CN" sz="1200">
                <a:ea typeface="宋体" pitchFamily="2" charset="-122"/>
              </a:rPr>
              <a:t>5</a:t>
            </a:r>
            <a:r>
              <a:rPr lang="en-US" sz="1200"/>
              <a:t/>
            </a:r>
            <a:br>
              <a:rPr lang="en-US" sz="1200"/>
            </a:br>
            <a:r>
              <a:rPr lang="en-US" sz="1200"/>
              <a:t>128.36.</a:t>
            </a:r>
            <a:r>
              <a:rPr lang="en-US" altLang="zh-CN" sz="1200">
                <a:ea typeface="宋体" pitchFamily="2" charset="-122"/>
              </a:rPr>
              <a:t>230</a:t>
            </a:r>
            <a:r>
              <a:rPr lang="en-US" sz="1200"/>
              <a:t>.2</a:t>
            </a:r>
          </a:p>
        </p:txBody>
      </p:sp>
      <p:sp>
        <p:nvSpPr>
          <p:cNvPr id="82955" name="Rectangle 10"/>
          <p:cNvSpPr>
            <a:spLocks noChangeArrowheads="1"/>
          </p:cNvSpPr>
          <p:nvPr/>
        </p:nvSpPr>
        <p:spPr bwMode="auto">
          <a:xfrm>
            <a:off x="1063625" y="5164138"/>
            <a:ext cx="2830513" cy="560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56" name="Line 11"/>
          <p:cNvSpPr>
            <a:spLocks noChangeShapeType="1"/>
          </p:cNvSpPr>
          <p:nvPr/>
        </p:nvSpPr>
        <p:spPr bwMode="auto">
          <a:xfrm>
            <a:off x="2484438" y="3022600"/>
            <a:ext cx="0" cy="1947863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57" name="Text Box 12"/>
          <p:cNvSpPr txBox="1">
            <a:spLocks noChangeArrowheads="1"/>
          </p:cNvSpPr>
          <p:nvPr/>
        </p:nvSpPr>
        <p:spPr bwMode="auto">
          <a:xfrm>
            <a:off x="1046163" y="5200650"/>
            <a:ext cx="1827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address:  {128.36.2</a:t>
            </a:r>
            <a:r>
              <a:rPr lang="en-US" altLang="zh-CN" sz="1000">
                <a:ea typeface="宋体" pitchFamily="2" charset="-122"/>
              </a:rPr>
              <a:t>3</a:t>
            </a:r>
            <a:r>
              <a:rPr lang="en-US" sz="1000"/>
              <a:t>2.</a:t>
            </a:r>
            <a:r>
              <a:rPr lang="en-US" altLang="zh-CN" sz="1000">
                <a:ea typeface="宋体" pitchFamily="2" charset="-122"/>
              </a:rPr>
              <a:t>5:</a:t>
            </a:r>
            <a:r>
              <a:rPr lang="en-US" altLang="zh-CN" sz="1000" b="1">
                <a:ea typeface="宋体" pitchFamily="2" charset="-122"/>
              </a:rPr>
              <a:t>53</a:t>
            </a:r>
            <a:r>
              <a:rPr lang="en-US" sz="1000"/>
              <a:t>}</a:t>
            </a:r>
          </a:p>
          <a:p>
            <a:r>
              <a:rPr lang="en-US" altLang="zh-CN" sz="1000">
                <a:ea typeface="宋体" pitchFamily="2" charset="-122"/>
              </a:rPr>
              <a:t>snd/</a:t>
            </a:r>
            <a:r>
              <a:rPr lang="en-US" sz="1000"/>
              <a:t>recv</a:t>
            </a:r>
            <a:r>
              <a:rPr lang="en-US" altLang="zh-CN" sz="1000">
                <a:ea typeface="宋体" pitchFamily="2" charset="-122"/>
              </a:rPr>
              <a:t> </a:t>
            </a:r>
            <a:r>
              <a:rPr lang="en-US" sz="1000"/>
              <a:t>buf:</a:t>
            </a:r>
          </a:p>
        </p:txBody>
      </p:sp>
      <p:sp>
        <p:nvSpPr>
          <p:cNvPr id="82958" name="Rectangle 13"/>
          <p:cNvSpPr>
            <a:spLocks noChangeArrowheads="1"/>
          </p:cNvSpPr>
          <p:nvPr/>
        </p:nvSpPr>
        <p:spPr bwMode="auto">
          <a:xfrm>
            <a:off x="5099050" y="2114550"/>
            <a:ext cx="3259138" cy="388461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59" name="Text Box 14"/>
          <p:cNvSpPr txBox="1">
            <a:spLocks noChangeArrowheads="1"/>
          </p:cNvSpPr>
          <p:nvPr/>
        </p:nvSpPr>
        <p:spPr bwMode="auto">
          <a:xfrm>
            <a:off x="4972050" y="1925638"/>
            <a:ext cx="1235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UDP</a:t>
            </a:r>
            <a:r>
              <a:rPr lang="en-US" sz="1000"/>
              <a:t> socket space</a:t>
            </a:r>
          </a:p>
        </p:txBody>
      </p:sp>
      <p:sp>
        <p:nvSpPr>
          <p:cNvPr id="82960" name="Rectangle 15"/>
          <p:cNvSpPr>
            <a:spLocks noChangeArrowheads="1"/>
          </p:cNvSpPr>
          <p:nvPr/>
        </p:nvSpPr>
        <p:spPr bwMode="auto">
          <a:xfrm>
            <a:off x="5302250" y="2276475"/>
            <a:ext cx="2830513" cy="56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61" name="Text Box 16"/>
          <p:cNvSpPr txBox="1">
            <a:spLocks noChangeArrowheads="1"/>
          </p:cNvSpPr>
          <p:nvPr/>
        </p:nvSpPr>
        <p:spPr bwMode="auto">
          <a:xfrm>
            <a:off x="5297488" y="2346325"/>
            <a:ext cx="1941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address:  {198.69.10.10</a:t>
            </a:r>
            <a:r>
              <a:rPr lang="en-US" altLang="zh-CN" sz="1000">
                <a:ea typeface="宋体" pitchFamily="2" charset="-122"/>
              </a:rPr>
              <a:t>:</a:t>
            </a:r>
            <a:r>
              <a:rPr lang="en-US" sz="1000" b="1"/>
              <a:t>1500</a:t>
            </a:r>
            <a:r>
              <a:rPr lang="en-US" sz="1000"/>
              <a:t>}</a:t>
            </a:r>
          </a:p>
          <a:p>
            <a:r>
              <a:rPr lang="en-US" altLang="zh-CN" sz="1000">
                <a:ea typeface="宋体" pitchFamily="2" charset="-122"/>
              </a:rPr>
              <a:t>snd/</a:t>
            </a:r>
            <a:r>
              <a:rPr lang="en-US" sz="1000"/>
              <a:t>recv</a:t>
            </a:r>
            <a:r>
              <a:rPr lang="en-US" altLang="zh-CN" sz="1000">
                <a:ea typeface="宋体" pitchFamily="2" charset="-122"/>
              </a:rPr>
              <a:t> </a:t>
            </a:r>
            <a:r>
              <a:rPr lang="en-US" sz="1000"/>
              <a:t>buf:</a:t>
            </a:r>
          </a:p>
        </p:txBody>
      </p:sp>
      <p:sp>
        <p:nvSpPr>
          <p:cNvPr id="82962" name="Rectangle 17"/>
          <p:cNvSpPr>
            <a:spLocks noChangeArrowheads="1"/>
          </p:cNvSpPr>
          <p:nvPr/>
        </p:nvSpPr>
        <p:spPr bwMode="auto">
          <a:xfrm>
            <a:off x="5368925" y="5160963"/>
            <a:ext cx="2830513" cy="560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63" name="Line 18"/>
          <p:cNvSpPr>
            <a:spLocks noChangeShapeType="1"/>
          </p:cNvSpPr>
          <p:nvPr/>
        </p:nvSpPr>
        <p:spPr bwMode="auto">
          <a:xfrm>
            <a:off x="6789738" y="3019425"/>
            <a:ext cx="0" cy="1947863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64" name="Text Box 19"/>
          <p:cNvSpPr txBox="1">
            <a:spLocks noChangeArrowheads="1"/>
          </p:cNvSpPr>
          <p:nvPr/>
        </p:nvSpPr>
        <p:spPr bwMode="auto">
          <a:xfrm>
            <a:off x="5351463" y="5197475"/>
            <a:ext cx="1941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address:  {198.69.10.10</a:t>
            </a:r>
            <a:r>
              <a:rPr lang="en-US" altLang="zh-CN" sz="1000">
                <a:ea typeface="宋体" pitchFamily="2" charset="-122"/>
              </a:rPr>
              <a:t>:</a:t>
            </a:r>
            <a:r>
              <a:rPr lang="en-US" sz="1000" b="1"/>
              <a:t>43</a:t>
            </a:r>
            <a:r>
              <a:rPr lang="en-US" altLang="zh-CN" sz="1000" b="1">
                <a:ea typeface="宋体" pitchFamily="2" charset="-122"/>
              </a:rPr>
              <a:t>43</a:t>
            </a:r>
            <a:r>
              <a:rPr lang="en-US" sz="1000"/>
              <a:t>}</a:t>
            </a:r>
          </a:p>
          <a:p>
            <a:r>
              <a:rPr lang="en-US" altLang="zh-CN" sz="1000">
                <a:ea typeface="宋体" pitchFamily="2" charset="-122"/>
              </a:rPr>
              <a:t>snd/</a:t>
            </a:r>
            <a:r>
              <a:rPr lang="en-US" sz="1000"/>
              <a:t>recv</a:t>
            </a:r>
            <a:r>
              <a:rPr lang="en-US" altLang="zh-CN" sz="1000">
                <a:ea typeface="宋体" pitchFamily="2" charset="-122"/>
              </a:rPr>
              <a:t> </a:t>
            </a:r>
            <a:r>
              <a:rPr lang="en-US" sz="1000"/>
              <a:t>buf:</a:t>
            </a:r>
          </a:p>
        </p:txBody>
      </p:sp>
      <p:sp>
        <p:nvSpPr>
          <p:cNvPr id="82965" name="Text Box 20"/>
          <p:cNvSpPr txBox="1">
            <a:spLocks noChangeArrowheads="1"/>
          </p:cNvSpPr>
          <p:nvPr/>
        </p:nvSpPr>
        <p:spPr bwMode="auto">
          <a:xfrm>
            <a:off x="6296025" y="1728788"/>
            <a:ext cx="1065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198.69.10.10</a:t>
            </a:r>
          </a:p>
        </p:txBody>
      </p:sp>
      <p:sp>
        <p:nvSpPr>
          <p:cNvPr id="82966" name="Text Box 21"/>
          <p:cNvSpPr txBox="1">
            <a:spLocks noChangeArrowheads="1"/>
          </p:cNvSpPr>
          <p:nvPr/>
        </p:nvSpPr>
        <p:spPr bwMode="auto">
          <a:xfrm>
            <a:off x="728663" y="6164263"/>
            <a:ext cx="6916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Packet demutiplexing is based on (dst address, dst port) at dst</a:t>
            </a:r>
          </a:p>
          <a:p>
            <a:r>
              <a:rPr lang="en-US"/>
              <a:t>%netstat </a:t>
            </a:r>
            <a:r>
              <a:rPr lang="en-US" altLang="zh-CN">
                <a:ea typeface="宋体" pitchFamily="2" charset="-122"/>
              </a:rPr>
              <a:t>–u –n -a</a:t>
            </a:r>
            <a:endParaRPr lang="en-US"/>
          </a:p>
        </p:txBody>
      </p:sp>
      <p:sp>
        <p:nvSpPr>
          <p:cNvPr id="82967" name="Line 22"/>
          <p:cNvSpPr>
            <a:spLocks noChangeShapeType="1"/>
          </p:cNvSpPr>
          <p:nvPr/>
        </p:nvSpPr>
        <p:spPr bwMode="auto">
          <a:xfrm flipH="1">
            <a:off x="1331913" y="2513013"/>
            <a:ext cx="38100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68" name="Text Box 23"/>
          <p:cNvSpPr txBox="1">
            <a:spLocks noChangeArrowheads="1"/>
          </p:cNvSpPr>
          <p:nvPr/>
        </p:nvSpPr>
        <p:spPr bwMode="auto">
          <a:xfrm>
            <a:off x="787400" y="3500438"/>
            <a:ext cx="957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local address</a:t>
            </a:r>
          </a:p>
        </p:txBody>
      </p:sp>
      <p:sp>
        <p:nvSpPr>
          <p:cNvPr id="82969" name="Line 24"/>
          <p:cNvSpPr>
            <a:spLocks noChangeShapeType="1"/>
          </p:cNvSpPr>
          <p:nvPr/>
        </p:nvSpPr>
        <p:spPr bwMode="auto">
          <a:xfrm flipH="1" flipV="1">
            <a:off x="1963738" y="2574925"/>
            <a:ext cx="1905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70" name="Text Box 25"/>
          <p:cNvSpPr txBox="1">
            <a:spLocks noChangeArrowheads="1"/>
          </p:cNvSpPr>
          <p:nvPr/>
        </p:nvSpPr>
        <p:spPr bwMode="auto">
          <a:xfrm>
            <a:off x="1627188" y="3357563"/>
            <a:ext cx="744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local 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4F477C-5A47-47F1-B6BC-8FC45CB23F8D}" type="slidenum">
              <a:rPr lang="en-US"/>
              <a:pPr/>
              <a:t>4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7800"/>
            <a:ext cx="8243888" cy="1143000"/>
          </a:xfrm>
        </p:spPr>
        <p:txBody>
          <a:bodyPr>
            <a:normAutofit fontScale="90000"/>
          </a:bodyPr>
          <a:lstStyle/>
          <a:p>
            <a:r>
              <a:rPr lang="en-US" altLang="zh-CN" sz="3600" smtClean="0">
                <a:ea typeface="宋体" pitchFamily="2" charset="-122"/>
              </a:rPr>
              <a:t>SMTP: Outgoing Email as a Client-Server Application</a:t>
            </a:r>
            <a:endParaRPr lang="en-US" sz="3600" smtClean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09550" y="1509713"/>
          <a:ext cx="3790950" cy="2987675"/>
        </p:xfrm>
        <a:graphic>
          <a:graphicData uri="http://schemas.openxmlformats.org/presentationml/2006/ole">
            <p:oleObj spid="_x0000_s3074" name="Photo Editor Photo" r:id="rId4" imgW="12142857" imgH="9573961" progId="">
              <p:embed/>
            </p:oleObj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0" y="5403850"/>
          <a:ext cx="4381500" cy="855663"/>
        </p:xfrm>
        <a:graphic>
          <a:graphicData uri="http://schemas.openxmlformats.org/presentationml/2006/ole">
            <p:oleObj spid="_x0000_s3075" name="Photo Editor Photo" r:id="rId5" imgW="13514286" imgH="2638095" progId="">
              <p:embed/>
            </p:oleObj>
          </a:graphicData>
        </a:graphic>
      </p:graphicFrame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4046538" y="1700213"/>
            <a:ext cx="530383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S: 220 mr1.its.yale.edu </a:t>
            </a:r>
          </a:p>
          <a:p>
            <a:pPr defTabSz="914400" eaLnBrk="0" hangingPunct="0"/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C: </a:t>
            </a:r>
            <a:r>
              <a:rPr lang="en-US" sz="1200" b="1">
                <a:solidFill>
                  <a:srgbClr val="3333CC"/>
                </a:solidFill>
                <a:latin typeface="Courier New" pitchFamily="49" charset="0"/>
              </a:rPr>
              <a:t>HELO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 cyndra.yale.edu </a:t>
            </a:r>
          </a:p>
          <a:p>
            <a:pPr defTabSz="914400" eaLnBrk="0" hangingPunct="0"/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S: 250  Hello cyndra.cs.yale.edu, pleased to meet you </a:t>
            </a:r>
          </a:p>
          <a:p>
            <a:pPr defTabSz="914400" eaLnBrk="0" hangingPunct="0"/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C: </a:t>
            </a:r>
            <a:r>
              <a:rPr lang="en-US" sz="1200" b="1">
                <a:solidFill>
                  <a:srgbClr val="3333CC"/>
                </a:solidFill>
                <a:latin typeface="Courier New" pitchFamily="49" charset="0"/>
              </a:rPr>
              <a:t>MAIL FROM: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 &lt;spoof@cs.yale.edu&gt; </a:t>
            </a:r>
          </a:p>
          <a:p>
            <a:pPr defTabSz="914400" eaLnBrk="0" hangingPunct="0"/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S: 250 spoof@cs.yale.edu... Sender ok </a:t>
            </a:r>
          </a:p>
          <a:p>
            <a:pPr defTabSz="914400" eaLnBrk="0" hangingPunct="0"/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C: </a:t>
            </a:r>
            <a:r>
              <a:rPr lang="en-US" sz="1200" b="1">
                <a:solidFill>
                  <a:srgbClr val="3333CC"/>
                </a:solidFill>
                <a:latin typeface="Courier New" pitchFamily="49" charset="0"/>
              </a:rPr>
              <a:t>RCPT TO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: &lt;yry@yale.edu&gt; </a:t>
            </a:r>
          </a:p>
          <a:p>
            <a:pPr defTabSz="914400" eaLnBrk="0" hangingPunct="0"/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S: 250 yry@yale.edu ... Recipient ok </a:t>
            </a:r>
          </a:p>
          <a:p>
            <a:pPr defTabSz="914400" eaLnBrk="0" hangingPunct="0"/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C: </a:t>
            </a:r>
            <a:r>
              <a:rPr lang="en-US" sz="1200" b="1">
                <a:solidFill>
                  <a:srgbClr val="3333CC"/>
                </a:solidFill>
                <a:latin typeface="Courier New" pitchFamily="49" charset="0"/>
              </a:rPr>
              <a:t>DATA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pPr defTabSz="914400" eaLnBrk="0" hangingPunct="0"/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S: 354 Enter mail, end with "." on a line by itself </a:t>
            </a:r>
          </a:p>
          <a:p>
            <a:pPr defTabSz="914400" eaLnBrk="0" hangingPunct="0"/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C: Date: Wed, 23 Jan 2008 11:20:27 -0500 (EST)</a:t>
            </a:r>
          </a:p>
          <a:p>
            <a:pPr defTabSz="914400" eaLnBrk="0" hangingPunct="0"/>
            <a:r>
              <a:rPr lang="en-US" altLang="zh-CN" sz="1200" b="1">
                <a:solidFill>
                  <a:srgbClr val="000000"/>
                </a:solidFill>
                <a:latin typeface="Courier New" pitchFamily="49" charset="0"/>
                <a:ea typeface="宋体" pitchFamily="2" charset="-122"/>
              </a:rPr>
              <a:t>C: 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From: "Y. R. Yang" &lt;yry@cs.yale.edu&gt;</a:t>
            </a:r>
          </a:p>
          <a:p>
            <a:pPr defTabSz="914400" eaLnBrk="0" hangingPunct="0"/>
            <a:r>
              <a:rPr lang="en-US" altLang="zh-CN" sz="1200" b="1">
                <a:solidFill>
                  <a:srgbClr val="000000"/>
                </a:solidFill>
                <a:latin typeface="Courier New" pitchFamily="49" charset="0"/>
                <a:ea typeface="宋体" pitchFamily="2" charset="-122"/>
              </a:rPr>
              <a:t>C: 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To: "Y. R. Yang" &lt;yry@cs.yale.edu&gt;</a:t>
            </a:r>
          </a:p>
          <a:p>
            <a:pPr defTabSz="914400" eaLnBrk="0" hangingPunct="0"/>
            <a:r>
              <a:rPr lang="en-US" altLang="zh-CN" sz="1200" b="1">
                <a:solidFill>
                  <a:srgbClr val="000000"/>
                </a:solidFill>
                <a:latin typeface="Courier New" pitchFamily="49" charset="0"/>
                <a:ea typeface="宋体" pitchFamily="2" charset="-122"/>
              </a:rPr>
              <a:t>C: 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Subject: This is subject</a:t>
            </a:r>
          </a:p>
          <a:p>
            <a:pPr defTabSz="914400" eaLnBrk="0" hangingPunct="0"/>
            <a:r>
              <a:rPr lang="en-US" altLang="zh-CN" sz="1200" b="1">
                <a:solidFill>
                  <a:srgbClr val="000000"/>
                </a:solidFill>
                <a:latin typeface="Courier New" pitchFamily="49" charset="0"/>
                <a:ea typeface="宋体" pitchFamily="2" charset="-122"/>
              </a:rPr>
              <a:t>C:</a:t>
            </a:r>
            <a:endParaRPr 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hangingPunct="0"/>
            <a:r>
              <a:rPr lang="en-US" altLang="zh-CN" sz="1200" b="1">
                <a:solidFill>
                  <a:srgbClr val="000000"/>
                </a:solidFill>
                <a:latin typeface="Courier New" pitchFamily="49" charset="0"/>
                <a:ea typeface="宋体" pitchFamily="2" charset="-122"/>
              </a:rPr>
              <a:t>C: 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This is the message body! </a:t>
            </a:r>
          </a:p>
          <a:p>
            <a:pPr defTabSz="914400" eaLnBrk="0" hangingPunct="0"/>
            <a:r>
              <a:rPr lang="en-US" altLang="zh-CN" sz="1200" b="1">
                <a:solidFill>
                  <a:srgbClr val="000000"/>
                </a:solidFill>
                <a:latin typeface="Courier New" pitchFamily="49" charset="0"/>
                <a:ea typeface="宋体" pitchFamily="2" charset="-122"/>
              </a:rPr>
              <a:t>C: 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  <a:ea typeface="宋体" pitchFamily="2" charset="-122"/>
              </a:rPr>
              <a:t>Please don’t spoof!</a:t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  <a:ea typeface="宋体" pitchFamily="2" charset="-122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ea typeface="宋体" pitchFamily="2" charset="-122"/>
              </a:rPr>
              <a:t>C:</a:t>
            </a:r>
            <a:endParaRPr 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hangingPunct="0"/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C: . </a:t>
            </a:r>
          </a:p>
          <a:p>
            <a:pPr defTabSz="914400" eaLnBrk="0" hangingPunct="0"/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S: 250 Message accepted for delivery </a:t>
            </a:r>
          </a:p>
          <a:p>
            <a:pPr defTabSz="914400" eaLnBrk="0" hangingPunct="0"/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C: </a:t>
            </a:r>
            <a:r>
              <a:rPr lang="en-US" sz="1200" b="1">
                <a:solidFill>
                  <a:srgbClr val="3333CC"/>
                </a:solidFill>
                <a:latin typeface="Courier New" pitchFamily="49" charset="0"/>
              </a:rPr>
              <a:t>QUIT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 </a:t>
            </a:r>
          </a:p>
          <a:p>
            <a:pPr defTabSz="914400" eaLnBrk="0" hangingPunct="0"/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S: 221 mr1.its.yale.edu closing connection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F60C5C-348F-417C-8F2D-65B1A5BB6ED7}" type="slidenum">
              <a:rPr lang="en-US"/>
              <a:pPr/>
              <a:t>5</a:t>
            </a:fld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POP3 Protocol: Mail Access</a:t>
            </a:r>
            <a:endParaRPr lang="en-US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293813"/>
            <a:ext cx="3971925" cy="5183187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Authorization phase</a:t>
            </a:r>
            <a:endParaRPr lang="en-US" sz="2000" smtClean="0"/>
          </a:p>
          <a:p>
            <a:r>
              <a:rPr lang="en-US" sz="2000" smtClean="0"/>
              <a:t>client commands: </a:t>
            </a:r>
          </a:p>
          <a:p>
            <a:pPr lvl="1"/>
            <a:r>
              <a:rPr lang="en-US" sz="2000" b="1" smtClean="0">
                <a:latin typeface="Courier New" pitchFamily="49" charset="0"/>
              </a:rPr>
              <a:t>user:</a:t>
            </a:r>
            <a:r>
              <a:rPr lang="en-US" sz="2000" smtClean="0"/>
              <a:t> declare username</a:t>
            </a:r>
          </a:p>
          <a:p>
            <a:pPr lvl="1"/>
            <a:r>
              <a:rPr lang="en-US" sz="2000" b="1" smtClean="0">
                <a:latin typeface="Courier New" pitchFamily="49" charset="0"/>
              </a:rPr>
              <a:t>pass:</a:t>
            </a:r>
            <a:r>
              <a:rPr lang="en-US" sz="2000" smtClean="0"/>
              <a:t> password</a:t>
            </a:r>
          </a:p>
          <a:p>
            <a:r>
              <a:rPr lang="en-US" sz="2000" smtClean="0"/>
              <a:t>server responses</a:t>
            </a:r>
          </a:p>
          <a:p>
            <a:pPr lvl="1"/>
            <a:r>
              <a:rPr lang="en-US" sz="2000" b="1" smtClean="0">
                <a:latin typeface="Courier New" pitchFamily="49" charset="0"/>
              </a:rPr>
              <a:t>+OK</a:t>
            </a:r>
          </a:p>
          <a:p>
            <a:pPr lvl="1"/>
            <a:r>
              <a:rPr lang="en-US" sz="2000" b="1" smtClean="0">
                <a:latin typeface="Courier New" pitchFamily="49" charset="0"/>
              </a:rPr>
              <a:t>-ERR</a:t>
            </a:r>
            <a:endParaRPr lang="en-US" sz="1800" smtClean="0"/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Transaction phase, </a:t>
            </a:r>
            <a:r>
              <a:rPr lang="en-US" sz="2000" smtClean="0">
                <a:solidFill>
                  <a:schemeClr val="tx2"/>
                </a:solidFill>
              </a:rPr>
              <a:t>client:</a:t>
            </a:r>
            <a:endParaRPr lang="en-US" sz="2000" smtClean="0"/>
          </a:p>
          <a:p>
            <a:r>
              <a:rPr lang="en-US" sz="2000" b="1" smtClean="0">
                <a:latin typeface="Courier New" pitchFamily="49" charset="0"/>
              </a:rPr>
              <a:t>list:</a:t>
            </a:r>
            <a:r>
              <a:rPr lang="en-US" sz="2000" smtClean="0"/>
              <a:t> list message numbers</a:t>
            </a:r>
          </a:p>
          <a:p>
            <a:r>
              <a:rPr lang="en-US" sz="2000" b="1" smtClean="0">
                <a:latin typeface="Courier New" pitchFamily="49" charset="0"/>
              </a:rPr>
              <a:t>retr:</a:t>
            </a:r>
            <a:r>
              <a:rPr lang="en-US" sz="2000" smtClean="0"/>
              <a:t> retrieve message by number</a:t>
            </a:r>
          </a:p>
          <a:p>
            <a:r>
              <a:rPr lang="en-US" sz="2000" b="1" smtClean="0">
                <a:latin typeface="Courier New" pitchFamily="49" charset="0"/>
              </a:rPr>
              <a:t>dele:</a:t>
            </a:r>
            <a:r>
              <a:rPr lang="en-US" sz="2000" smtClean="0"/>
              <a:t> delete</a:t>
            </a:r>
          </a:p>
          <a:p>
            <a:r>
              <a:rPr lang="en-US" sz="2000" b="1" smtClean="0">
                <a:latin typeface="Courier New" pitchFamily="49" charset="0"/>
              </a:rPr>
              <a:t>quit</a:t>
            </a:r>
            <a:endParaRPr lang="en-US" sz="2000" smtClean="0"/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4340225" y="2978150"/>
            <a:ext cx="3768725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/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         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C: list </a:t>
            </a: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  S: 1 498 </a:t>
            </a: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  S: 2 912 </a:t>
            </a: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  S: . </a:t>
            </a: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  C: retr 1 </a:t>
            </a: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  S: &lt;message 1 contents&gt;</a:t>
            </a: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  S: . </a:t>
            </a: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  C: dele 1 </a:t>
            </a: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  C: retr 2 </a:t>
            </a: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  S: &lt;message 1 contents&gt;</a:t>
            </a: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  S: . </a:t>
            </a: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  C: dele 2 </a:t>
            </a: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  C: quit </a:t>
            </a: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     S: +OK 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POP3 server signing off</a:t>
            </a:r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989513" y="1241425"/>
            <a:ext cx="34956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/>
            <a:endParaRPr lang="en-US" sz="1600" b="1">
              <a:solidFill>
                <a:srgbClr val="000000"/>
              </a:solidFill>
              <a:latin typeface="Courier New" pitchFamily="49" charset="0"/>
            </a:endParaRP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S: +OK POP3 server ready </a:t>
            </a: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C: user alice </a:t>
            </a: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S: +OK </a:t>
            </a: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C: pass hungry </a:t>
            </a: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pitchFamily="49" charset="0"/>
              </a:rPr>
              <a:t>S: +OK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> user successfully logged on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23" name="Freeform 6"/>
          <p:cNvSpPr>
            <a:spLocks/>
          </p:cNvSpPr>
          <p:nvPr/>
        </p:nvSpPr>
        <p:spPr bwMode="auto">
          <a:xfrm>
            <a:off x="4972050" y="1490663"/>
            <a:ext cx="371475" cy="1301750"/>
          </a:xfrm>
          <a:custGeom>
            <a:avLst/>
            <a:gdLst>
              <a:gd name="T0" fmla="*/ 2147483647 w 234"/>
              <a:gd name="T1" fmla="*/ 0 h 918"/>
              <a:gd name="T2" fmla="*/ 0 w 234"/>
              <a:gd name="T3" fmla="*/ 0 h 918"/>
              <a:gd name="T4" fmla="*/ 0 w 234"/>
              <a:gd name="T5" fmla="*/ 2147483647 h 918"/>
              <a:gd name="T6" fmla="*/ 2147483647 w 234"/>
              <a:gd name="T7" fmla="*/ 2147483647 h 918"/>
              <a:gd name="T8" fmla="*/ 0 60000 65536"/>
              <a:gd name="T9" fmla="*/ 0 60000 65536"/>
              <a:gd name="T10" fmla="*/ 0 60000 65536"/>
              <a:gd name="T11" fmla="*/ 0 60000 65536"/>
              <a:gd name="T12" fmla="*/ 0 w 234"/>
              <a:gd name="T13" fmla="*/ 0 h 918"/>
              <a:gd name="T14" fmla="*/ 234 w 234"/>
              <a:gd name="T15" fmla="*/ 918 h 9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" h="918">
                <a:moveTo>
                  <a:pt x="234" y="0"/>
                </a:moveTo>
                <a:lnTo>
                  <a:pt x="0" y="0"/>
                </a:lnTo>
                <a:lnTo>
                  <a:pt x="0" y="918"/>
                </a:lnTo>
                <a:lnTo>
                  <a:pt x="228" y="918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Line 7"/>
          <p:cNvSpPr>
            <a:spLocks noChangeShapeType="1"/>
          </p:cNvSpPr>
          <p:nvPr/>
        </p:nvSpPr>
        <p:spPr bwMode="auto">
          <a:xfrm>
            <a:off x="3486150" y="1531938"/>
            <a:ext cx="1425575" cy="3762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Freeform 8"/>
          <p:cNvSpPr>
            <a:spLocks/>
          </p:cNvSpPr>
          <p:nvPr/>
        </p:nvSpPr>
        <p:spPr bwMode="auto">
          <a:xfrm>
            <a:off x="4962525" y="3055938"/>
            <a:ext cx="371475" cy="3411537"/>
          </a:xfrm>
          <a:custGeom>
            <a:avLst/>
            <a:gdLst>
              <a:gd name="T0" fmla="*/ 2147483647 w 234"/>
              <a:gd name="T1" fmla="*/ 0 h 918"/>
              <a:gd name="T2" fmla="*/ 0 w 234"/>
              <a:gd name="T3" fmla="*/ 0 h 918"/>
              <a:gd name="T4" fmla="*/ 0 w 234"/>
              <a:gd name="T5" fmla="*/ 2147483647 h 918"/>
              <a:gd name="T6" fmla="*/ 2147483647 w 234"/>
              <a:gd name="T7" fmla="*/ 2147483647 h 918"/>
              <a:gd name="T8" fmla="*/ 0 60000 65536"/>
              <a:gd name="T9" fmla="*/ 0 60000 65536"/>
              <a:gd name="T10" fmla="*/ 0 60000 65536"/>
              <a:gd name="T11" fmla="*/ 0 60000 65536"/>
              <a:gd name="T12" fmla="*/ 0 w 234"/>
              <a:gd name="T13" fmla="*/ 0 h 918"/>
              <a:gd name="T14" fmla="*/ 234 w 234"/>
              <a:gd name="T15" fmla="*/ 918 h 9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" h="918">
                <a:moveTo>
                  <a:pt x="234" y="0"/>
                </a:moveTo>
                <a:lnTo>
                  <a:pt x="0" y="0"/>
                </a:lnTo>
                <a:lnTo>
                  <a:pt x="0" y="918"/>
                </a:lnTo>
                <a:lnTo>
                  <a:pt x="228" y="918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9"/>
          <p:cNvSpPr>
            <a:spLocks noChangeShapeType="1"/>
          </p:cNvSpPr>
          <p:nvPr/>
        </p:nvSpPr>
        <p:spPr bwMode="auto">
          <a:xfrm flipV="1">
            <a:off x="3152775" y="3808413"/>
            <a:ext cx="1733550" cy="323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Text Box 6"/>
          <p:cNvSpPr txBox="1">
            <a:spLocks noChangeArrowheads="1"/>
          </p:cNvSpPr>
          <p:nvPr/>
        </p:nvSpPr>
        <p:spPr bwMode="auto">
          <a:xfrm>
            <a:off x="82550" y="6257925"/>
            <a:ext cx="6249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eaLnBrk="0" hangingPunct="0"/>
            <a:r>
              <a:rPr lang="en-US" b="1">
                <a:solidFill>
                  <a:srgbClr val="002060"/>
                </a:solidFill>
                <a:latin typeface="Courier New" pitchFamily="49" charset="0"/>
              </a:rPr>
              <a:t>%openssl s_client –connect pop.gmail.com:995</a:t>
            </a:r>
            <a:endParaRPr lang="en-US" sz="28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  <p:bldP spid="34821" grpId="0"/>
      <p:bldP spid="34822" grpId="0"/>
      <p:bldP spid="34823" grpId="0" animBg="1"/>
      <p:bldP spid="34824" grpId="0" animBg="1"/>
      <p:bldP spid="34825" grpId="0" animBg="1"/>
      <p:bldP spid="34826" grpId="0" animBg="1"/>
      <p:bldP spid="348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BED9C2-B03B-4E66-9FD7-2EF1415D2AC4}" type="slidenum">
              <a:rPr lang="en-US"/>
              <a:pPr/>
              <a:t>6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Big Picture</a:t>
            </a:r>
            <a:endParaRPr lang="en-US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515938" y="1601788"/>
          <a:ext cx="8351837" cy="3894137"/>
        </p:xfrm>
        <a:graphic>
          <a:graphicData uri="http://schemas.openxmlformats.org/presentationml/2006/ole">
            <p:oleObj spid="_x0000_s4098" name="Photo Editor Photo" r:id="rId4" imgW="13460704" imgH="6276190" progId="MSPhotoEd.3">
              <p:embed/>
            </p:oleObj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087563" y="4432300"/>
            <a:ext cx="10795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>
                <a:ea typeface="宋体" pitchFamily="2" charset="-122"/>
              </a:rPr>
              <a:t>buffers,</a:t>
            </a:r>
          </a:p>
          <a:p>
            <a:r>
              <a:rPr lang="en-US" altLang="zh-CN">
                <a:ea typeface="宋体" pitchFamily="2" charset="-122"/>
              </a:rPr>
              <a:t>states</a:t>
            </a:r>
            <a:endParaRPr lang="en-US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6216650" y="4438650"/>
            <a:ext cx="10795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>
                <a:ea typeface="宋体" pitchFamily="2" charset="-122"/>
              </a:rPr>
              <a:t>buffers,</a:t>
            </a:r>
          </a:p>
          <a:p>
            <a:r>
              <a:rPr lang="en-US" altLang="zh-CN">
                <a:ea typeface="宋体" pitchFamily="2" charset="-122"/>
              </a:rPr>
              <a:t>states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Socket Programming with TCP</a:t>
            </a:r>
            <a:endParaRPr lang="en-US" sz="360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35255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smtClean="0">
                <a:solidFill>
                  <a:srgbClr val="FF0000"/>
                </a:solidFill>
              </a:rPr>
              <a:t>Client must contact server</a:t>
            </a:r>
            <a:endParaRPr lang="en-US" sz="2400" smtClean="0"/>
          </a:p>
          <a:p>
            <a:r>
              <a:rPr lang="en-US" sz="2000" smtClean="0"/>
              <a:t>server process must first be running</a:t>
            </a:r>
          </a:p>
          <a:p>
            <a:r>
              <a:rPr lang="en-US" sz="2000" smtClean="0"/>
              <a:t>server must have created </a:t>
            </a:r>
            <a:r>
              <a:rPr lang="en-US" sz="2000" b="1" smtClean="0">
                <a:solidFill>
                  <a:srgbClr val="00B050"/>
                </a:solidFill>
              </a:rPr>
              <a:t>welcome</a:t>
            </a:r>
            <a:r>
              <a:rPr lang="en-US" sz="2000" smtClean="0"/>
              <a:t> socket (door) that welcomes client’s contact</a:t>
            </a:r>
            <a:endParaRPr lang="en-US" sz="2400" smtClean="0"/>
          </a:p>
          <a:p>
            <a:pPr>
              <a:spcBef>
                <a:spcPct val="50000"/>
              </a:spcBef>
              <a:buFont typeface="ZapfDingbats" pitchFamily="82" charset="2"/>
              <a:buNone/>
            </a:pPr>
            <a:r>
              <a:rPr lang="en-US" sz="2000" smtClean="0">
                <a:solidFill>
                  <a:srgbClr val="FF0000"/>
                </a:solidFill>
              </a:rPr>
              <a:t>Client contacts server by:</a:t>
            </a:r>
            <a:endParaRPr lang="en-US" sz="2400" smtClean="0"/>
          </a:p>
          <a:p>
            <a:r>
              <a:rPr lang="en-US" sz="2000" smtClean="0"/>
              <a:t>creating client-local TCP socket</a:t>
            </a:r>
          </a:p>
          <a:p>
            <a:r>
              <a:rPr lang="en-US" sz="2000" smtClean="0"/>
              <a:t>specifying IP address, port number of server process</a:t>
            </a:r>
          </a:p>
          <a:p>
            <a:r>
              <a:rPr lang="en-US" sz="2000" smtClean="0"/>
              <a:t>When </a:t>
            </a:r>
            <a:r>
              <a:rPr lang="en-US" sz="2000" smtClean="0">
                <a:solidFill>
                  <a:srgbClr val="FF0000"/>
                </a:solidFill>
              </a:rPr>
              <a:t>client creates socket</a:t>
            </a:r>
            <a:r>
              <a:rPr lang="en-US" sz="2000" smtClean="0"/>
              <a:t>: client TCP establishes connection to server TCP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90650"/>
            <a:ext cx="3962400" cy="3000375"/>
          </a:xfrm>
        </p:spPr>
        <p:txBody>
          <a:bodyPr/>
          <a:lstStyle/>
          <a:p>
            <a:r>
              <a:rPr lang="en-US" sz="2000" smtClean="0"/>
              <a:t>When contacted by client, </a:t>
            </a:r>
            <a:r>
              <a:rPr lang="en-US" sz="2000" smtClean="0">
                <a:solidFill>
                  <a:srgbClr val="FF0000"/>
                </a:solidFill>
              </a:rPr>
              <a:t>server TCP creates new </a:t>
            </a:r>
            <a:r>
              <a:rPr lang="en-US" sz="2000" smtClean="0">
                <a:solidFill>
                  <a:srgbClr val="00B050"/>
                </a:solidFill>
              </a:rPr>
              <a:t>connection</a:t>
            </a:r>
            <a:r>
              <a:rPr lang="en-US" sz="2000" smtClean="0">
                <a:solidFill>
                  <a:srgbClr val="FF0000"/>
                </a:solidFill>
              </a:rPr>
              <a:t> socket</a:t>
            </a:r>
            <a:r>
              <a:rPr lang="en-US" sz="2000" smtClean="0"/>
              <a:t> for server process to communicate with a specific client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48200" y="4495800"/>
            <a:ext cx="4133850" cy="1635125"/>
            <a:chOff x="2940" y="2888"/>
            <a:chExt cx="2604" cy="1030"/>
          </a:xfrm>
        </p:grpSpPr>
        <p:sp>
          <p:nvSpPr>
            <p:cNvPr id="58374" name="Text Box 6"/>
            <p:cNvSpPr txBox="1">
              <a:spLocks noChangeArrowheads="1"/>
            </p:cNvSpPr>
            <p:nvPr/>
          </p:nvSpPr>
          <p:spPr bwMode="auto">
            <a:xfrm>
              <a:off x="3020" y="3140"/>
              <a:ext cx="240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sz="2000" i="1">
                  <a:solidFill>
                    <a:schemeClr val="accent2"/>
                  </a:solidFill>
                </a:rPr>
                <a:t>TCP provides reliable, in-order</a:t>
              </a:r>
            </a:p>
            <a:p>
              <a:r>
                <a:rPr lang="en-US" sz="2000" i="1">
                  <a:solidFill>
                    <a:schemeClr val="accent2"/>
                  </a:solidFill>
                </a:rPr>
                <a:t> transfer of bytes (“pipe”) </a:t>
              </a:r>
            </a:p>
            <a:p>
              <a:r>
                <a:rPr lang="en-US" sz="2000" i="1">
                  <a:solidFill>
                    <a:schemeClr val="accent2"/>
                  </a:solidFill>
                </a:rPr>
                <a:t>between client and server</a:t>
              </a:r>
            </a:p>
          </p:txBody>
        </p:sp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2940" y="3024"/>
              <a:ext cx="2604" cy="894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976" y="2888"/>
              <a:ext cx="1653" cy="250"/>
              <a:chOff x="66" y="3842"/>
              <a:chExt cx="1653" cy="250"/>
            </a:xfrm>
          </p:grpSpPr>
          <p:sp>
            <p:nvSpPr>
              <p:cNvPr id="58377" name="Rectangle 9"/>
              <p:cNvSpPr>
                <a:spLocks noChangeArrowheads="1"/>
              </p:cNvSpPr>
              <p:nvPr/>
            </p:nvSpPr>
            <p:spPr bwMode="auto">
              <a:xfrm>
                <a:off x="96" y="3888"/>
                <a:ext cx="1584" cy="16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378" name="Text Box 10"/>
              <p:cNvSpPr txBox="1">
                <a:spLocks noChangeArrowheads="1"/>
              </p:cNvSpPr>
              <p:nvPr/>
            </p:nvSpPr>
            <p:spPr bwMode="auto">
              <a:xfrm>
                <a:off x="66" y="3842"/>
                <a:ext cx="165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application viewpoint</a:t>
                </a: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07ACF-5DC3-4849-B51B-BE453765B1FA}" type="slidenum">
              <a:rPr lang="en-US"/>
              <a:pPr/>
              <a:t>8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66113" cy="1143000"/>
          </a:xfrm>
        </p:spPr>
        <p:txBody>
          <a:bodyPr/>
          <a:lstStyle/>
          <a:p>
            <a:r>
              <a:rPr lang="en-US" altLang="zh-CN" sz="3600" smtClean="0">
                <a:ea typeface="宋体" pitchFamily="2" charset="-122"/>
              </a:rPr>
              <a:t>Big Picture: Connection-Oriented TCP</a:t>
            </a:r>
            <a:endParaRPr lang="en-US" sz="3600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390525" y="1404938"/>
          <a:ext cx="7931150" cy="5356225"/>
        </p:xfrm>
        <a:graphic>
          <a:graphicData uri="http://schemas.openxmlformats.org/presentationml/2006/ole">
            <p:oleObj spid="_x0000_s5122" name="Photo Editor Photo" r:id="rId4" imgW="11155332" imgH="7535327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03FB28-1158-4EE6-9FE6-0E0675662BE2}" type="slidenum">
              <a:rPr lang="en-US"/>
              <a:pPr/>
              <a:t>9</a:t>
            </a:fld>
            <a:endParaRPr lang="en-US"/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533400" y="1428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u="sng">
                <a:solidFill>
                  <a:schemeClr val="accent2"/>
                </a:solidFill>
              </a:rPr>
              <a:t>Connection-oriented</a:t>
            </a:r>
            <a:r>
              <a:rPr lang="en-US" altLang="zh-CN" sz="3200" u="sng">
                <a:solidFill>
                  <a:schemeClr val="accent2"/>
                </a:solidFill>
                <a:ea typeface="宋体" pitchFamily="2" charset="-122"/>
              </a:rPr>
              <a:t> TCP</a:t>
            </a:r>
            <a:r>
              <a:rPr lang="en-US" sz="3200" u="sng">
                <a:solidFill>
                  <a:schemeClr val="accent2"/>
                </a:solidFill>
              </a:rPr>
              <a:t>: Big Picture</a:t>
            </a:r>
            <a:r>
              <a:rPr lang="en-US" altLang="zh-CN" sz="3200" u="sng">
                <a:solidFill>
                  <a:schemeClr val="accent2"/>
                </a:solidFill>
                <a:ea typeface="宋体" pitchFamily="2" charset="-122"/>
              </a:rPr>
              <a:t> </a:t>
            </a:r>
            <a:br>
              <a:rPr lang="en-US" altLang="zh-CN" sz="3200" u="sng">
                <a:solidFill>
                  <a:schemeClr val="accent2"/>
                </a:solidFill>
                <a:ea typeface="宋体" pitchFamily="2" charset="-122"/>
              </a:rPr>
            </a:br>
            <a:r>
              <a:rPr lang="en-US" altLang="zh-CN" sz="3200" u="sng">
                <a:solidFill>
                  <a:schemeClr val="accent2"/>
                </a:solidFill>
                <a:ea typeface="宋体" pitchFamily="2" charset="-122"/>
              </a:rPr>
              <a:t>(C version)</a:t>
            </a:r>
            <a:endParaRPr lang="en-US" sz="4000" u="sng">
              <a:solidFill>
                <a:schemeClr val="accent2"/>
              </a:solidFill>
            </a:endParaRP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917575" y="1790700"/>
            <a:ext cx="3313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1400">
                <a:ea typeface="宋体" pitchFamily="2" charset="-122"/>
              </a:rPr>
              <a:t>welcomeSocket</a:t>
            </a:r>
            <a:r>
              <a:rPr lang="en-US" sz="1400"/>
              <a:t>=socket(): create socket</a:t>
            </a:r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244475" y="2330450"/>
            <a:ext cx="4402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/>
              <a:t>bind(</a:t>
            </a:r>
            <a:r>
              <a:rPr lang="en-US" altLang="zh-CN" sz="1400">
                <a:ea typeface="宋体" pitchFamily="2" charset="-122"/>
              </a:rPr>
              <a:t>welcomeSocket</a:t>
            </a:r>
            <a:r>
              <a:rPr lang="en-US" sz="1400"/>
              <a:t>, …): specify socket address</a:t>
            </a:r>
            <a:r>
              <a:rPr lang="en-US" altLang="zh-CN" sz="1400">
                <a:ea typeface="宋体" pitchFamily="2" charset="-122"/>
              </a:rPr>
              <a:t>/port</a:t>
            </a:r>
            <a:endParaRPr lang="en-US" sz="1400"/>
          </a:p>
        </p:txBody>
      </p:sp>
      <p:sp>
        <p:nvSpPr>
          <p:cNvPr id="59398" name="Line 5"/>
          <p:cNvSpPr>
            <a:spLocks noChangeShapeType="1"/>
          </p:cNvSpPr>
          <p:nvPr/>
        </p:nvSpPr>
        <p:spPr bwMode="auto">
          <a:xfrm>
            <a:off x="2339975" y="2627313"/>
            <a:ext cx="0" cy="3238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399" name="Text Box 6"/>
          <p:cNvSpPr txBox="1">
            <a:spLocks noChangeArrowheads="1"/>
          </p:cNvSpPr>
          <p:nvPr/>
        </p:nvSpPr>
        <p:spPr bwMode="auto">
          <a:xfrm>
            <a:off x="1728788" y="1314450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server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9400" name="Text Box 7"/>
          <p:cNvSpPr txBox="1">
            <a:spLocks noChangeArrowheads="1"/>
          </p:cNvSpPr>
          <p:nvPr/>
        </p:nvSpPr>
        <p:spPr bwMode="auto">
          <a:xfrm>
            <a:off x="5486400" y="13335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client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9401" name="Line 8"/>
          <p:cNvSpPr>
            <a:spLocks noChangeShapeType="1"/>
          </p:cNvSpPr>
          <p:nvPr/>
        </p:nvSpPr>
        <p:spPr bwMode="auto">
          <a:xfrm flipH="1">
            <a:off x="3667125" y="4665663"/>
            <a:ext cx="2216150" cy="9159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795588" y="3203575"/>
            <a:ext cx="2200275" cy="641350"/>
            <a:chOff x="1842" y="1916"/>
            <a:chExt cx="1386" cy="404"/>
          </a:xfrm>
        </p:grpSpPr>
        <p:sp>
          <p:nvSpPr>
            <p:cNvPr id="59419" name="Line 10"/>
            <p:cNvSpPr>
              <a:spLocks noChangeShapeType="1"/>
            </p:cNvSpPr>
            <p:nvPr/>
          </p:nvSpPr>
          <p:spPr bwMode="auto">
            <a:xfrm>
              <a:off x="1842" y="2130"/>
              <a:ext cx="138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420" name="Text Box 11"/>
            <p:cNvSpPr txBox="1">
              <a:spLocks noChangeArrowheads="1"/>
            </p:cNvSpPr>
            <p:nvPr/>
          </p:nvSpPr>
          <p:spPr bwMode="auto">
            <a:xfrm>
              <a:off x="1887" y="1916"/>
              <a:ext cx="12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TCP </a:t>
              </a:r>
            </a:p>
            <a:p>
              <a:r>
                <a:rPr lang="en-US">
                  <a:solidFill>
                    <a:srgbClr val="FF0000"/>
                  </a:solidFill>
                </a:rPr>
                <a:t>connection setup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59403" name="Line 12"/>
          <p:cNvSpPr>
            <a:spLocks noChangeShapeType="1"/>
          </p:cNvSpPr>
          <p:nvPr/>
        </p:nvSpPr>
        <p:spPr bwMode="auto">
          <a:xfrm>
            <a:off x="5984875" y="2100263"/>
            <a:ext cx="0" cy="3238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04" name="Text Box 13"/>
          <p:cNvSpPr txBox="1">
            <a:spLocks noChangeArrowheads="1"/>
          </p:cNvSpPr>
          <p:nvPr/>
        </p:nvSpPr>
        <p:spPr bwMode="auto">
          <a:xfrm>
            <a:off x="560388" y="2820988"/>
            <a:ext cx="3841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/>
              <a:t>listen(</a:t>
            </a:r>
            <a:r>
              <a:rPr lang="en-US" altLang="zh-CN" sz="1400">
                <a:ea typeface="宋体" pitchFamily="2" charset="-122"/>
              </a:rPr>
              <a:t>welcomeSocket</a:t>
            </a:r>
            <a:r>
              <a:rPr lang="en-US" sz="1400"/>
              <a:t>, …): specify that socket </a:t>
            </a:r>
            <a:br>
              <a:rPr lang="en-US" sz="1400"/>
            </a:br>
            <a:r>
              <a:rPr lang="en-US" altLang="zh-CN" sz="1400">
                <a:ea typeface="宋体" pitchFamily="2" charset="-122"/>
              </a:rPr>
              <a:t>welcomeSocket</a:t>
            </a:r>
            <a:r>
              <a:rPr lang="en-US" sz="1400"/>
              <a:t> is a listening socket</a:t>
            </a:r>
          </a:p>
        </p:txBody>
      </p:sp>
      <p:sp>
        <p:nvSpPr>
          <p:cNvPr id="59405" name="Text Box 14"/>
          <p:cNvSpPr txBox="1">
            <a:spLocks noChangeArrowheads="1"/>
          </p:cNvSpPr>
          <p:nvPr/>
        </p:nvSpPr>
        <p:spPr bwMode="auto">
          <a:xfrm>
            <a:off x="415925" y="3817938"/>
            <a:ext cx="42052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1400">
                <a:ea typeface="宋体" pitchFamily="2" charset="-122"/>
              </a:rPr>
              <a:t>connectionSocket</a:t>
            </a:r>
            <a:r>
              <a:rPr lang="en-US" sz="1400"/>
              <a:t>=accept(</a:t>
            </a:r>
            <a:r>
              <a:rPr lang="en-US" altLang="zh-CN" sz="1400">
                <a:ea typeface="宋体" pitchFamily="2" charset="-122"/>
              </a:rPr>
              <a:t>welcomeSocket</a:t>
            </a:r>
            <a:r>
              <a:rPr lang="en-US" sz="1400"/>
              <a:t>, …): </a:t>
            </a:r>
            <a:br>
              <a:rPr lang="en-US" sz="1400"/>
            </a:br>
            <a:r>
              <a:rPr lang="en-US" sz="1400"/>
              <a:t>get a connected connection </a:t>
            </a:r>
            <a:br>
              <a:rPr lang="en-US" sz="1400"/>
            </a:br>
            <a:r>
              <a:rPr lang="en-US" sz="1400"/>
              <a:t>from the queue for socket </a:t>
            </a:r>
            <a:r>
              <a:rPr lang="en-US" altLang="zh-CN" sz="1400">
                <a:ea typeface="宋体" pitchFamily="2" charset="-122"/>
              </a:rPr>
              <a:t>welcomeSocket</a:t>
            </a:r>
            <a:r>
              <a:rPr lang="en-US" sz="1400"/>
              <a:t>;</a:t>
            </a:r>
            <a:br>
              <a:rPr lang="en-US" sz="1400"/>
            </a:br>
            <a:r>
              <a:rPr lang="en-US" sz="1400"/>
              <a:t>create a new socket identified by </a:t>
            </a:r>
            <a:r>
              <a:rPr lang="en-US" altLang="zh-CN" sz="1400">
                <a:ea typeface="宋体" pitchFamily="2" charset="-122"/>
              </a:rPr>
              <a:t>connectionSocket</a:t>
            </a:r>
            <a:endParaRPr lang="en-US" sz="1400"/>
          </a:p>
        </p:txBody>
      </p:sp>
      <p:sp>
        <p:nvSpPr>
          <p:cNvPr id="59406" name="Text Box 15"/>
          <p:cNvSpPr txBox="1">
            <a:spLocks noChangeArrowheads="1"/>
          </p:cNvSpPr>
          <p:nvPr/>
        </p:nvSpPr>
        <p:spPr bwMode="auto">
          <a:xfrm>
            <a:off x="411163" y="5562600"/>
            <a:ext cx="3986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/>
              <a:t>read()/write(): do IO on socket </a:t>
            </a:r>
            <a:r>
              <a:rPr lang="en-US" altLang="zh-CN" sz="1400">
                <a:ea typeface="宋体" pitchFamily="2" charset="-122"/>
              </a:rPr>
              <a:t>connectionSocket</a:t>
            </a:r>
            <a:endParaRPr lang="en-US" sz="1400"/>
          </a:p>
        </p:txBody>
      </p:sp>
      <p:sp>
        <p:nvSpPr>
          <p:cNvPr id="59407" name="Text Box 16"/>
          <p:cNvSpPr txBox="1">
            <a:spLocks noChangeArrowheads="1"/>
          </p:cNvSpPr>
          <p:nvPr/>
        </p:nvSpPr>
        <p:spPr bwMode="auto">
          <a:xfrm>
            <a:off x="1066800" y="6357938"/>
            <a:ext cx="2608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/>
              <a:t>close(</a:t>
            </a:r>
            <a:r>
              <a:rPr lang="en-US" altLang="zh-CN" sz="1400">
                <a:ea typeface="宋体" pitchFamily="2" charset="-122"/>
              </a:rPr>
              <a:t>connectionSocket</a:t>
            </a:r>
            <a:r>
              <a:rPr lang="en-US" sz="1400"/>
              <a:t>): done</a:t>
            </a:r>
          </a:p>
        </p:txBody>
      </p:sp>
      <p:sp>
        <p:nvSpPr>
          <p:cNvPr id="59408" name="Line 17"/>
          <p:cNvSpPr>
            <a:spLocks noChangeShapeType="1"/>
          </p:cNvSpPr>
          <p:nvPr/>
        </p:nvSpPr>
        <p:spPr bwMode="auto">
          <a:xfrm>
            <a:off x="2347913" y="3311525"/>
            <a:ext cx="9525" cy="5508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09" name="Line 18"/>
          <p:cNvSpPr>
            <a:spLocks noChangeShapeType="1"/>
          </p:cNvSpPr>
          <p:nvPr/>
        </p:nvSpPr>
        <p:spPr bwMode="auto">
          <a:xfrm>
            <a:off x="2290763" y="5853113"/>
            <a:ext cx="11112" cy="4111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10" name="Text Box 19"/>
          <p:cNvSpPr txBox="1">
            <a:spLocks noChangeArrowheads="1"/>
          </p:cNvSpPr>
          <p:nvPr/>
        </p:nvSpPr>
        <p:spPr bwMode="auto">
          <a:xfrm>
            <a:off x="5037138" y="1817688"/>
            <a:ext cx="3027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CN" sz="1400">
                <a:ea typeface="宋体" pitchFamily="2" charset="-122"/>
              </a:rPr>
              <a:t>clientSocket=</a:t>
            </a:r>
            <a:r>
              <a:rPr lang="en-US" sz="1400"/>
              <a:t>socket(): create socket</a:t>
            </a:r>
          </a:p>
        </p:txBody>
      </p:sp>
      <p:sp>
        <p:nvSpPr>
          <p:cNvPr id="59411" name="Line 20"/>
          <p:cNvSpPr>
            <a:spLocks noChangeShapeType="1"/>
          </p:cNvSpPr>
          <p:nvPr/>
        </p:nvSpPr>
        <p:spPr bwMode="auto">
          <a:xfrm>
            <a:off x="2328863" y="2092325"/>
            <a:ext cx="0" cy="3238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12" name="Text Box 21"/>
          <p:cNvSpPr txBox="1">
            <a:spLocks noChangeArrowheads="1"/>
          </p:cNvSpPr>
          <p:nvPr/>
        </p:nvSpPr>
        <p:spPr bwMode="auto">
          <a:xfrm>
            <a:off x="4625975" y="2386013"/>
            <a:ext cx="3486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/>
              <a:t>bind(</a:t>
            </a:r>
            <a:r>
              <a:rPr lang="en-US" altLang="zh-CN" sz="1400">
                <a:ea typeface="宋体" pitchFamily="2" charset="-122"/>
              </a:rPr>
              <a:t>clientSocket</a:t>
            </a:r>
            <a:r>
              <a:rPr lang="en-US" sz="1400"/>
              <a:t>): specify socket address</a:t>
            </a:r>
          </a:p>
        </p:txBody>
      </p:sp>
      <p:sp>
        <p:nvSpPr>
          <p:cNvPr id="59413" name="Text Box 22"/>
          <p:cNvSpPr txBox="1">
            <a:spLocks noChangeArrowheads="1"/>
          </p:cNvSpPr>
          <p:nvPr/>
        </p:nvSpPr>
        <p:spPr bwMode="auto">
          <a:xfrm>
            <a:off x="4495800" y="3036888"/>
            <a:ext cx="38592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/>
              <a:t>connect(</a:t>
            </a:r>
            <a:r>
              <a:rPr lang="en-US" altLang="zh-CN" sz="1400">
                <a:ea typeface="宋体" pitchFamily="2" charset="-122"/>
              </a:rPr>
              <a:t>clientSocket, serverAddr, serverPort</a:t>
            </a:r>
            <a:r>
              <a:rPr lang="en-US" sz="1400"/>
              <a:t>): </a:t>
            </a:r>
            <a:r>
              <a:rPr lang="en-US" altLang="zh-CN" sz="1400">
                <a:ea typeface="宋体" pitchFamily="2" charset="-122"/>
              </a:rPr>
              <a:t/>
            </a:r>
            <a:br>
              <a:rPr lang="en-US" altLang="zh-CN" sz="1400">
                <a:ea typeface="宋体" pitchFamily="2" charset="-122"/>
              </a:rPr>
            </a:br>
            <a:r>
              <a:rPr lang="en-US" sz="1400"/>
              <a:t>initialize TCP </a:t>
            </a:r>
            <a:r>
              <a:rPr lang="en-US" altLang="zh-CN" sz="1400">
                <a:ea typeface="宋体" pitchFamily="2" charset="-122"/>
              </a:rPr>
              <a:t> </a:t>
            </a:r>
            <a:r>
              <a:rPr lang="en-US" sz="1400"/>
              <a:t>handshake</a:t>
            </a:r>
            <a:r>
              <a:rPr lang="en-US" altLang="zh-CN" sz="1400">
                <a:ea typeface="宋体" pitchFamily="2" charset="-122"/>
              </a:rPr>
              <a:t> to server</a:t>
            </a:r>
            <a:r>
              <a:rPr lang="en-US" sz="1400"/>
              <a:t>;</a:t>
            </a:r>
            <a:r>
              <a:rPr lang="en-US" altLang="zh-CN" sz="1400">
                <a:ea typeface="宋体" pitchFamily="2" charset="-122"/>
              </a:rPr>
              <a:t> </a:t>
            </a:r>
            <a:r>
              <a:rPr lang="en-US" sz="1400"/>
              <a:t>return </a:t>
            </a:r>
            <a:r>
              <a:rPr lang="en-US" altLang="zh-CN" sz="1400">
                <a:ea typeface="宋体" pitchFamily="2" charset="-122"/>
              </a:rPr>
              <a:t/>
            </a:r>
            <a:br>
              <a:rPr lang="en-US" altLang="zh-CN" sz="1400">
                <a:ea typeface="宋体" pitchFamily="2" charset="-122"/>
              </a:rPr>
            </a:br>
            <a:r>
              <a:rPr lang="en-US" sz="1400"/>
              <a:t>until TCP handshake is done</a:t>
            </a:r>
          </a:p>
        </p:txBody>
      </p:sp>
      <p:sp>
        <p:nvSpPr>
          <p:cNvPr id="59414" name="Line 23"/>
          <p:cNvSpPr>
            <a:spLocks noChangeShapeType="1"/>
          </p:cNvSpPr>
          <p:nvPr/>
        </p:nvSpPr>
        <p:spPr bwMode="auto">
          <a:xfrm>
            <a:off x="5999163" y="2705100"/>
            <a:ext cx="0" cy="3238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15" name="Text Box 24"/>
          <p:cNvSpPr txBox="1">
            <a:spLocks noChangeArrowheads="1"/>
          </p:cNvSpPr>
          <p:nvPr/>
        </p:nvSpPr>
        <p:spPr bwMode="auto">
          <a:xfrm>
            <a:off x="4864100" y="4344988"/>
            <a:ext cx="298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/>
              <a:t>read()/write(): do IO on </a:t>
            </a:r>
            <a:r>
              <a:rPr lang="en-US" altLang="zh-CN" sz="1400">
                <a:ea typeface="宋体" pitchFamily="2" charset="-122"/>
              </a:rPr>
              <a:t>clientS</a:t>
            </a:r>
            <a:r>
              <a:rPr lang="en-US" sz="1400"/>
              <a:t>ocket</a:t>
            </a:r>
          </a:p>
        </p:txBody>
      </p:sp>
      <p:sp>
        <p:nvSpPr>
          <p:cNvPr id="59416" name="Text Box 25"/>
          <p:cNvSpPr txBox="1">
            <a:spLocks noChangeArrowheads="1"/>
          </p:cNvSpPr>
          <p:nvPr/>
        </p:nvSpPr>
        <p:spPr bwMode="auto">
          <a:xfrm>
            <a:off x="5002213" y="6015038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400"/>
              <a:t>close(</a:t>
            </a:r>
            <a:r>
              <a:rPr lang="en-US" altLang="zh-CN" sz="1400">
                <a:ea typeface="宋体" pitchFamily="2" charset="-122"/>
              </a:rPr>
              <a:t>clientSocket</a:t>
            </a:r>
            <a:r>
              <a:rPr lang="en-US" sz="1400"/>
              <a:t>): done</a:t>
            </a:r>
          </a:p>
        </p:txBody>
      </p:sp>
      <p:sp>
        <p:nvSpPr>
          <p:cNvPr id="59417" name="Line 26"/>
          <p:cNvSpPr>
            <a:spLocks noChangeShapeType="1"/>
          </p:cNvSpPr>
          <p:nvPr/>
        </p:nvSpPr>
        <p:spPr bwMode="auto">
          <a:xfrm>
            <a:off x="6021388" y="4679950"/>
            <a:ext cx="1587" cy="14017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9418" name="Text Box 27"/>
          <p:cNvSpPr txBox="1">
            <a:spLocks noChangeArrowheads="1"/>
          </p:cNvSpPr>
          <p:nvPr/>
        </p:nvSpPr>
        <p:spPr bwMode="auto">
          <a:xfrm>
            <a:off x="8154988" y="2384425"/>
            <a:ext cx="714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i="1"/>
              <a:t>optional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1942</Words>
  <Application>Microsoft Office PowerPoint</Application>
  <PresentationFormat>On-screen Show (4:3)</PresentationFormat>
  <Paragraphs>634</Paragraphs>
  <Slides>37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Office Theme</vt:lpstr>
      <vt:lpstr>Clip</vt:lpstr>
      <vt:lpstr>Photo Editor Photo</vt:lpstr>
      <vt:lpstr>Microsoft Photo Editor 3.0 Photo</vt:lpstr>
      <vt:lpstr>Client-Server Paradigm and Performance</vt:lpstr>
      <vt:lpstr>Review: Basic Client-Server Request/Reply Paradigm</vt:lpstr>
      <vt:lpstr>Example: Electronic Mail</vt:lpstr>
      <vt:lpstr>SMTP: Outgoing Email as a Client-Server Application</vt:lpstr>
      <vt:lpstr>POP3 Protocol: Mail Access</vt:lpstr>
      <vt:lpstr>Big Picture</vt:lpstr>
      <vt:lpstr>Socket Programming with TCP</vt:lpstr>
      <vt:lpstr>Big Picture: Connection-Oriented TCP</vt:lpstr>
      <vt:lpstr>Slide 9</vt:lpstr>
      <vt:lpstr>Client/server socket interaction: TCP</vt:lpstr>
      <vt:lpstr>Server Flow</vt:lpstr>
      <vt:lpstr>ServerSocket</vt:lpstr>
      <vt:lpstr>(Client)Socket</vt:lpstr>
      <vt:lpstr>TCP Example</vt:lpstr>
      <vt:lpstr>Example: Java client (TCP)</vt:lpstr>
      <vt:lpstr>Example: Java client (TCP), cont.</vt:lpstr>
      <vt:lpstr>Example: Java server (TCP)</vt:lpstr>
      <vt:lpstr>Example: Java server (TCP), cont</vt:lpstr>
      <vt:lpstr>Question</vt:lpstr>
      <vt:lpstr>Byte to Data: Char/String</vt:lpstr>
      <vt:lpstr>Byte to Data: Data</vt:lpstr>
      <vt:lpstr>Data Representation</vt:lpstr>
      <vt:lpstr>Clients and Servers</vt:lpstr>
      <vt:lpstr>Server Model</vt:lpstr>
      <vt:lpstr>Basic Modeling of C/S</vt:lpstr>
      <vt:lpstr>Basic Modeling of C/S</vt:lpstr>
      <vt:lpstr>Analysis of Queue Length for C/S</vt:lpstr>
      <vt:lpstr>Backup</vt:lpstr>
      <vt:lpstr>UDP</vt:lpstr>
      <vt:lpstr>Example: UDPClient.java</vt:lpstr>
      <vt:lpstr>Example: Java client (UDP)</vt:lpstr>
      <vt:lpstr>Example: Java client (UDP), cont.</vt:lpstr>
      <vt:lpstr>Example: UDPServer.java</vt:lpstr>
      <vt:lpstr>Example: Java server (UDP)</vt:lpstr>
      <vt:lpstr>Example: Java server (UDP), cont</vt:lpstr>
      <vt:lpstr>UDP Connectionless Demux</vt:lpstr>
      <vt:lpstr>Slide 37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grewe</dc:creator>
  <cp:lastModifiedBy>grewe</cp:lastModifiedBy>
  <cp:revision>9</cp:revision>
  <dcterms:created xsi:type="dcterms:W3CDTF">2011-03-23T19:59:00Z</dcterms:created>
  <dcterms:modified xsi:type="dcterms:W3CDTF">2011-03-23T20:06:24Z</dcterms:modified>
</cp:coreProperties>
</file>