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91" r:id="rId34"/>
    <p:sldId id="288" r:id="rId35"/>
    <p:sldId id="289" r:id="rId36"/>
    <p:sldId id="290"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D189CE-5690-4B8F-960C-5E9FECBB42B1}" type="datetimeFigureOut">
              <a:rPr lang="en-US" smtClean="0"/>
              <a:t>4/15/2011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F94B3B-41DD-4A26-803C-EEB1F1D1393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92DC536D-DA7D-40F9-9F16-DC184575456A}" type="slidenum">
              <a:rPr lang="en-US"/>
              <a:pPr/>
              <a:t>8</a:t>
            </a:fld>
            <a:endParaRPr lang="en-US"/>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11D06B2-17DE-4AF7-A7FA-9BAB8741B00E}" type="slidenum">
              <a:rPr lang="en-US"/>
              <a:pPr/>
              <a:t>17</a:t>
            </a:fld>
            <a:endParaRPr lang="en-US"/>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60A09D7-4ED4-4065-8E6D-2A91DF78086D}" type="slidenum">
              <a:rPr lang="en-US"/>
              <a:pPr/>
              <a:t>18</a:t>
            </a:fld>
            <a:endParaRPr lang="en-US"/>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E7987E4B-4D6F-4803-BEEA-609A7B8F1E22}" type="slidenum">
              <a:rPr lang="en-US"/>
              <a:pPr/>
              <a:t>19</a:t>
            </a:fld>
            <a:endParaRPr lang="en-US"/>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61D020A-CFB0-45C8-B4A1-10F199AF42E0}" type="slidenum">
              <a:rPr lang="en-US"/>
              <a:pPr/>
              <a:t>9</a:t>
            </a:fld>
            <a:endParaRPr lang="en-US"/>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3DD1FEA6-AC4E-4B73-A20D-798A97008751}" type="slidenum">
              <a:rPr lang="en-US"/>
              <a:pPr/>
              <a:t>10</a:t>
            </a:fld>
            <a:endParaRPr lang="en-US"/>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C4784172-852F-4E27-82A8-EFBB41ECC992}" type="slidenum">
              <a:rPr lang="en-US"/>
              <a:pPr/>
              <a:t>11</a:t>
            </a:fld>
            <a:endParaRPr lang="en-US"/>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159CB93E-3555-4AFD-9DE5-A212004ECC76}" type="slidenum">
              <a:rPr lang="en-US"/>
              <a:pPr/>
              <a:t>12</a:t>
            </a:fld>
            <a:endParaRPr lang="en-US"/>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E73ECAEF-A2B4-47D3-AFF4-564CB1187529}" type="slidenum">
              <a:rPr lang="en-US"/>
              <a:pPr/>
              <a:t>13</a:t>
            </a:fld>
            <a:endParaRPr lang="en-US"/>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485576D-CF7D-4487-B809-DCE61D658C53}" type="slidenum">
              <a:rPr lang="en-US"/>
              <a:pPr/>
              <a:t>14</a:t>
            </a:fld>
            <a:endParaRPr lang="en-US"/>
          </a:p>
        </p:txBody>
      </p:sp>
      <p:sp>
        <p:nvSpPr>
          <p:cNvPr id="31747" name="Rectangle 2"/>
          <p:cNvSpPr>
            <a:spLocks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6410A2F-AAD2-495B-92F2-03489FFBCEA4}" type="slidenum">
              <a:rPr lang="en-US"/>
              <a:pPr/>
              <a:t>15</a:t>
            </a:fld>
            <a:endParaRPr lang="en-US"/>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4D41BA65-5DD1-4E07-91AB-0DBEC48E39D9}" type="slidenum">
              <a:rPr lang="en-US"/>
              <a:pPr/>
              <a:t>16</a:t>
            </a:fld>
            <a:endParaRPr lang="en-US"/>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1090E6-BD04-4257-BB96-48751606E5E2}" type="datetimeFigureOut">
              <a:rPr lang="en-US" smtClean="0"/>
              <a:t>4/15/2011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090E6-BD04-4257-BB96-48751606E5E2}" type="datetimeFigureOut">
              <a:rPr lang="en-US" smtClean="0"/>
              <a:t>4/15/2011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090E6-BD04-4257-BB96-48751606E5E2}" type="datetimeFigureOut">
              <a:rPr lang="en-US" smtClean="0"/>
              <a:t>4/15/2011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090E6-BD04-4257-BB96-48751606E5E2}" type="datetimeFigureOut">
              <a:rPr lang="en-US" smtClean="0"/>
              <a:t>4/15/2011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1090E6-BD04-4257-BB96-48751606E5E2}" type="datetimeFigureOut">
              <a:rPr lang="en-US" smtClean="0"/>
              <a:t>4/15/2011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1090E6-BD04-4257-BB96-48751606E5E2}" type="datetimeFigureOut">
              <a:rPr lang="en-US" smtClean="0"/>
              <a:t>4/15/2011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1090E6-BD04-4257-BB96-48751606E5E2}" type="datetimeFigureOut">
              <a:rPr lang="en-US" smtClean="0"/>
              <a:t>4/15/2011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1090E6-BD04-4257-BB96-48751606E5E2}" type="datetimeFigureOut">
              <a:rPr lang="en-US" smtClean="0"/>
              <a:t>4/15/2011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090E6-BD04-4257-BB96-48751606E5E2}" type="datetimeFigureOut">
              <a:rPr lang="en-US" smtClean="0"/>
              <a:t>4/15/2011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1090E6-BD04-4257-BB96-48751606E5E2}" type="datetimeFigureOut">
              <a:rPr lang="en-US" smtClean="0"/>
              <a:t>4/15/2011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1090E6-BD04-4257-BB96-48751606E5E2}" type="datetimeFigureOut">
              <a:rPr lang="en-US" smtClean="0"/>
              <a:t>4/15/2011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6CDC9-8231-4BB3-9EFC-9BFBB9CDC60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90E6-BD04-4257-BB96-48751606E5E2}" type="datetimeFigureOut">
              <a:rPr lang="en-US" smtClean="0"/>
              <a:t>4/15/2011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6CDC9-8231-4BB3-9EFC-9BFBB9CDC6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code.google.com/apis/libraries/devguide.html#jquer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Jquery</a:t>
            </a:r>
            <a:endParaRPr lang="en-US" dirty="0"/>
          </a:p>
        </p:txBody>
      </p:sp>
      <p:sp>
        <p:nvSpPr>
          <p:cNvPr id="3" name="Subtitle 2"/>
          <p:cNvSpPr>
            <a:spLocks noGrp="1"/>
          </p:cNvSpPr>
          <p:nvPr>
            <p:ph type="subTitle" idx="1"/>
          </p:nvPr>
        </p:nvSpPr>
        <p:spPr/>
        <p:txBody>
          <a:bodyPr/>
          <a:lstStyle/>
          <a:p>
            <a:r>
              <a:rPr lang="en-US" dirty="0" smtClean="0"/>
              <a:t>L. </a:t>
            </a:r>
            <a:r>
              <a:rPr lang="en-US" dirty="0" err="1" smtClean="0"/>
              <a:t>Grewe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Basic JQuery</a:t>
            </a:r>
          </a:p>
        </p:txBody>
      </p:sp>
      <p:sp>
        <p:nvSpPr>
          <p:cNvPr id="22531" name="Rectangle 3"/>
          <p:cNvSpPr>
            <a:spLocks noGrp="1" noChangeArrowheads="1"/>
          </p:cNvSpPr>
          <p:nvPr>
            <p:ph type="body" idx="1"/>
          </p:nvPr>
        </p:nvSpPr>
        <p:spPr/>
        <p:txBody>
          <a:bodyPr/>
          <a:lstStyle/>
          <a:p>
            <a:pPr eaLnBrk="1" hangingPunct="1"/>
            <a:r>
              <a:rPr lang="en-US" sz="2800" smtClean="0"/>
              <a:t>.addClass() method changes the DOM nodes by adding a ‘class’ attribute</a:t>
            </a:r>
          </a:p>
          <a:p>
            <a:pPr lvl="1" eaLnBrk="1" hangingPunct="1"/>
            <a:r>
              <a:rPr lang="en-US" sz="2400" smtClean="0"/>
              <a:t>The ‘class’ attribute is a special CSS construct that provides a visual architecture independent of the element structures</a:t>
            </a:r>
          </a:p>
          <a:p>
            <a:pPr eaLnBrk="1" hangingPunct="1"/>
            <a:r>
              <a:rPr lang="en-US" sz="2800" smtClean="0"/>
              <a:t>$(“dt”).addClass(“emphasize”) will change all occurrences of &lt;dt&gt; to &lt;dt class=“emphasize”&gt;</a:t>
            </a:r>
          </a:p>
          <a:p>
            <a:pPr eaLnBrk="1" hangingPunct="1"/>
            <a:r>
              <a:rPr lang="en-US" sz="2800" smtClean="0"/>
              <a:t>See also .removeClass()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solidFill>
                  <a:schemeClr val="tx1"/>
                </a:solidFill>
              </a:rPr>
              <a:t>Basic JQuery</a:t>
            </a:r>
          </a:p>
        </p:txBody>
      </p:sp>
      <p:sp>
        <p:nvSpPr>
          <p:cNvPr id="24579" name="Rectangle 3"/>
          <p:cNvSpPr>
            <a:spLocks noGrp="1" noChangeArrowheads="1"/>
          </p:cNvSpPr>
          <p:nvPr>
            <p:ph type="body" idx="1"/>
          </p:nvPr>
        </p:nvSpPr>
        <p:spPr/>
        <p:txBody>
          <a:bodyPr/>
          <a:lstStyle/>
          <a:p>
            <a:pPr eaLnBrk="1" hangingPunct="1"/>
            <a:r>
              <a:rPr lang="en-US" sz="2800" smtClean="0"/>
              <a:t>To make this change, put it in a function and call it when the document has been loaded and the DOM is created</a:t>
            </a:r>
          </a:p>
          <a:p>
            <a:pPr lvl="1" eaLnBrk="1" hangingPunct="1">
              <a:buFontTx/>
              <a:buNone/>
            </a:pPr>
            <a:r>
              <a:rPr lang="en-US" sz="2000" smtClean="0"/>
              <a:t>function doEmph(){$(“dt”).addClass(“emphasize”)}</a:t>
            </a:r>
          </a:p>
          <a:p>
            <a:pPr lvl="1" eaLnBrk="1" hangingPunct="1">
              <a:buFontTx/>
              <a:buNone/>
            </a:pPr>
            <a:r>
              <a:rPr lang="en-US" sz="2000" smtClean="0"/>
              <a:t>&lt;body onLoad=“doEmph()”&gt;</a:t>
            </a:r>
          </a:p>
          <a:p>
            <a:pPr eaLnBrk="1" hangingPunct="1"/>
            <a:r>
              <a:rPr lang="en-US" sz="2800" smtClean="0"/>
              <a:t>We had to alter the HTML (bad)</a:t>
            </a:r>
          </a:p>
          <a:p>
            <a:pPr eaLnBrk="1" hangingPunct="1"/>
            <a:r>
              <a:rPr lang="en-US" sz="2800" smtClean="0"/>
              <a:t>Structure and appearance should be separated!</a:t>
            </a:r>
          </a:p>
          <a:p>
            <a:pPr eaLnBrk="1" hangingPunct="1"/>
            <a:r>
              <a:rPr lang="en-US" sz="2800" smtClean="0"/>
              <a:t>Also, onLoad waits until all images </a:t>
            </a:r>
            <a:r>
              <a:rPr lang="en-US" sz="2800" i="1" smtClean="0"/>
              <a:t>etc</a:t>
            </a:r>
            <a:r>
              <a:rPr lang="en-US" sz="2800" smtClean="0"/>
              <a:t> are loaded. Tedious.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Basic JQuery</a:t>
            </a:r>
          </a:p>
        </p:txBody>
      </p:sp>
      <p:sp>
        <p:nvSpPr>
          <p:cNvPr id="26627" name="Rectangle 3"/>
          <p:cNvSpPr>
            <a:spLocks noGrp="1" noChangeArrowheads="1"/>
          </p:cNvSpPr>
          <p:nvPr>
            <p:ph type="body" idx="1"/>
          </p:nvPr>
        </p:nvSpPr>
        <p:spPr/>
        <p:txBody>
          <a:bodyPr/>
          <a:lstStyle/>
          <a:p>
            <a:pPr eaLnBrk="1" hangingPunct="1"/>
            <a:r>
              <a:rPr lang="en-US" sz="2800" smtClean="0"/>
              <a:t>JQuery provides an independent scheduling point after DOM is created and before images are loaded</a:t>
            </a:r>
          </a:p>
          <a:p>
            <a:pPr lvl="1" eaLnBrk="1" hangingPunct="1"/>
            <a:r>
              <a:rPr lang="en-US" sz="2400" smtClean="0"/>
              <a:t>$(document).ready(doEmph);</a:t>
            </a:r>
          </a:p>
          <a:p>
            <a:pPr eaLnBrk="1" hangingPunct="1"/>
            <a:r>
              <a:rPr lang="en-US" sz="2800" smtClean="0"/>
              <a:t>No HTML mods required. All done in script.</a:t>
            </a:r>
          </a:p>
          <a:p>
            <a:pPr eaLnBrk="1" hangingPunct="1"/>
            <a:r>
              <a:rPr lang="en-US" sz="2800" smtClean="0"/>
              <a:t>Better solution:</a:t>
            </a:r>
          </a:p>
          <a:p>
            <a:pPr lvl="1" eaLnBrk="1" hangingPunct="1"/>
            <a:r>
              <a:rPr lang="en-US" sz="2400" smtClean="0"/>
              <a:t>$(document).ready(function(){</a:t>
            </a:r>
          </a:p>
          <a:p>
            <a:pPr lvl="2" eaLnBrk="1" hangingPunct="1">
              <a:buFontTx/>
              <a:buNone/>
            </a:pPr>
            <a:r>
              <a:rPr lang="en-US" sz="1800" smtClean="0"/>
              <a:t>$(“dt”).addClass(“emphasize”)</a:t>
            </a:r>
            <a:endParaRPr lang="en-US" sz="2000" smtClean="0"/>
          </a:p>
          <a:p>
            <a:pPr lvl="1" eaLnBrk="1" hangingPunct="1">
              <a:buFontTx/>
              <a:buNone/>
            </a:pPr>
            <a:r>
              <a:rPr lang="en-US" sz="2400" smtClean="0"/>
              <a:t>	});</a:t>
            </a:r>
          </a:p>
        </p:txBody>
      </p:sp>
      <p:sp>
        <p:nvSpPr>
          <p:cNvPr id="26628" name="Rectangle 4"/>
          <p:cNvSpPr>
            <a:spLocks noChangeArrowheads="1"/>
          </p:cNvSpPr>
          <p:nvPr/>
        </p:nvSpPr>
        <p:spPr bwMode="auto">
          <a:xfrm>
            <a:off x="4267200" y="5791200"/>
            <a:ext cx="4489450" cy="739775"/>
          </a:xfrm>
          <a:prstGeom prst="rect">
            <a:avLst/>
          </a:prstGeom>
          <a:noFill/>
          <a:ln w="38100">
            <a:solidFill>
              <a:schemeClr val="bg2"/>
            </a:solidFill>
            <a:miter lim="800000"/>
            <a:headEnd/>
            <a:tailEnd/>
          </a:ln>
        </p:spPr>
        <p:txBody>
          <a:bodyPr wrap="none">
            <a:spAutoFit/>
          </a:bodyPr>
          <a:lstStyle/>
          <a:p>
            <a:r>
              <a:rPr lang="en-US" sz="1000">
                <a:latin typeface="Courier New" charset="0"/>
              </a:rPr>
              <a:t>&lt;html&gt;&lt;head&gt;</a:t>
            </a:r>
          </a:p>
          <a:p>
            <a:r>
              <a:rPr lang="en-US" sz="1000">
                <a:latin typeface="Courier New" charset="0"/>
              </a:rPr>
              <a:t>&lt;script src="jquery.js" type="text/javascript"&gt;&lt;/script&gt;</a:t>
            </a:r>
          </a:p>
          <a:p>
            <a:r>
              <a:rPr lang="en-US" sz="1000">
                <a:latin typeface="Courier New" charset="0"/>
              </a:rPr>
              <a:t>&lt;script src="test.js" type="text/javascript"&gt;&lt;/script&gt;</a:t>
            </a:r>
          </a:p>
          <a:p>
            <a:r>
              <a:rPr lang="en-US" sz="1000">
                <a:latin typeface="Courier New" charset="0"/>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JQuery Selectors</a:t>
            </a:r>
          </a:p>
        </p:txBody>
      </p:sp>
      <p:sp>
        <p:nvSpPr>
          <p:cNvPr id="28675" name="Rectangle 3"/>
          <p:cNvSpPr>
            <a:spLocks noGrp="1" noChangeArrowheads="1"/>
          </p:cNvSpPr>
          <p:nvPr>
            <p:ph type="body" idx="1"/>
          </p:nvPr>
        </p:nvSpPr>
        <p:spPr/>
        <p:txBody>
          <a:bodyPr/>
          <a:lstStyle/>
          <a:p>
            <a:pPr eaLnBrk="1" hangingPunct="1"/>
            <a:r>
              <a:rPr lang="en-US" smtClean="0"/>
              <a:t>CSS</a:t>
            </a:r>
          </a:p>
          <a:p>
            <a:pPr lvl="1" eaLnBrk="1" hangingPunct="1">
              <a:buFontTx/>
              <a:buNone/>
            </a:pPr>
            <a:r>
              <a:rPr lang="en-US" smtClean="0"/>
              <a:t>p			element name</a:t>
            </a:r>
          </a:p>
          <a:p>
            <a:pPr lvl="1" eaLnBrk="1" hangingPunct="1">
              <a:buFontTx/>
              <a:buNone/>
            </a:pPr>
            <a:r>
              <a:rPr lang="en-US" smtClean="0"/>
              <a:t>#id	identifier</a:t>
            </a:r>
          </a:p>
          <a:p>
            <a:pPr lvl="1" eaLnBrk="1" hangingPunct="1">
              <a:buFontTx/>
              <a:buNone/>
            </a:pPr>
            <a:r>
              <a:rPr lang="en-US" smtClean="0"/>
              <a:t>.class	classname</a:t>
            </a:r>
          </a:p>
          <a:p>
            <a:pPr lvl="1" eaLnBrk="1" hangingPunct="1">
              <a:buFontTx/>
              <a:buNone/>
            </a:pPr>
            <a:r>
              <a:rPr lang="en-US" smtClean="0"/>
              <a:t>p.class	element with class</a:t>
            </a:r>
          </a:p>
          <a:p>
            <a:pPr lvl="1" eaLnBrk="1" hangingPunct="1">
              <a:buFontTx/>
              <a:buNone/>
            </a:pPr>
            <a:r>
              <a:rPr lang="en-US" smtClean="0"/>
              <a:t>p a	anchor as any descendant of p</a:t>
            </a:r>
          </a:p>
          <a:p>
            <a:pPr lvl="1" eaLnBrk="1" hangingPunct="1">
              <a:buFontTx/>
              <a:buNone/>
            </a:pPr>
            <a:r>
              <a:rPr lang="en-US" smtClean="0"/>
              <a:t>p &gt; a	anchor direct child of 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JQuery Selectors</a:t>
            </a:r>
          </a:p>
        </p:txBody>
      </p:sp>
      <p:sp>
        <p:nvSpPr>
          <p:cNvPr id="30723" name="Rectangle 3"/>
          <p:cNvSpPr>
            <a:spLocks noGrp="1" noChangeArrowheads="1"/>
          </p:cNvSpPr>
          <p:nvPr>
            <p:ph type="body" idx="1"/>
          </p:nvPr>
        </p:nvSpPr>
        <p:spPr/>
        <p:txBody>
          <a:bodyPr/>
          <a:lstStyle/>
          <a:p>
            <a:pPr eaLnBrk="1" hangingPunct="1"/>
            <a:r>
              <a:rPr lang="en-US" smtClean="0"/>
              <a:t>XPath</a:t>
            </a:r>
          </a:p>
          <a:p>
            <a:pPr lvl="1" eaLnBrk="1" hangingPunct="1">
              <a:buFontTx/>
              <a:buNone/>
            </a:pPr>
            <a:r>
              <a:rPr lang="en-US" smtClean="0"/>
              <a:t>/html/body//div	paths</a:t>
            </a:r>
          </a:p>
          <a:p>
            <a:pPr lvl="1" eaLnBrk="1" hangingPunct="1">
              <a:buFontTx/>
              <a:buNone/>
            </a:pPr>
            <a:r>
              <a:rPr lang="en-US" smtClean="0"/>
              <a:t>a[@href]			anchor with an </a:t>
            </a:r>
            <a:r>
              <a:rPr lang="en-US" i="1" smtClean="0"/>
              <a:t>href</a:t>
            </a:r>
            <a:r>
              <a:rPr lang="en-US" smtClean="0"/>
              <a:t> attr</a:t>
            </a:r>
          </a:p>
          <a:p>
            <a:pPr lvl="1" eaLnBrk="1" hangingPunct="1">
              <a:buFontTx/>
              <a:buNone/>
            </a:pPr>
            <a:r>
              <a:rPr lang="en-US" smtClean="0"/>
              <a:t>div[ol]			</a:t>
            </a:r>
            <a:r>
              <a:rPr lang="en-US" i="1" smtClean="0"/>
              <a:t>div</a:t>
            </a:r>
            <a:r>
              <a:rPr lang="en-US" smtClean="0"/>
              <a:t> with an </a:t>
            </a:r>
            <a:r>
              <a:rPr lang="en-US" i="1" smtClean="0"/>
              <a:t>ol</a:t>
            </a:r>
            <a:r>
              <a:rPr lang="en-US" smtClean="0"/>
              <a:t> inside</a:t>
            </a:r>
          </a:p>
          <a:p>
            <a:pPr lvl="1" eaLnBrk="1" hangingPunct="1">
              <a:buFontTx/>
              <a:buNone/>
            </a:pPr>
            <a:r>
              <a:rPr lang="en-US" smtClean="0"/>
              <a:t>//a[@ref='nofollow']	any anchor with a specific value for the </a:t>
            </a:r>
            <a:r>
              <a:rPr lang="en-US" i="1" smtClean="0"/>
              <a:t>ref</a:t>
            </a:r>
            <a:r>
              <a:rPr lang="en-US" smtClean="0"/>
              <a:t> attribute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JQuery Filters</a:t>
            </a:r>
          </a:p>
        </p:txBody>
      </p:sp>
      <p:sp>
        <p:nvSpPr>
          <p:cNvPr id="32771" name="Rectangle 3"/>
          <p:cNvSpPr>
            <a:spLocks noGrp="1" noChangeArrowheads="1"/>
          </p:cNvSpPr>
          <p:nvPr>
            <p:ph type="body" idx="1"/>
          </p:nvPr>
        </p:nvSpPr>
        <p:spPr/>
        <p:txBody>
          <a:bodyPr/>
          <a:lstStyle/>
          <a:p>
            <a:pPr lvl="1" eaLnBrk="1" hangingPunct="1">
              <a:lnSpc>
                <a:spcPct val="90000"/>
              </a:lnSpc>
              <a:buFontTx/>
              <a:buNone/>
            </a:pPr>
            <a:r>
              <a:rPr lang="en-US" smtClean="0"/>
              <a:t>p:first			first paragraph</a:t>
            </a:r>
          </a:p>
          <a:p>
            <a:pPr lvl="1" eaLnBrk="1" hangingPunct="1">
              <a:lnSpc>
                <a:spcPct val="90000"/>
              </a:lnSpc>
              <a:buFontTx/>
              <a:buNone/>
            </a:pPr>
            <a:r>
              <a:rPr lang="en-US" smtClean="0"/>
              <a:t>li:last			last list item</a:t>
            </a:r>
          </a:p>
          <a:p>
            <a:pPr lvl="1" eaLnBrk="1" hangingPunct="1">
              <a:lnSpc>
                <a:spcPct val="90000"/>
              </a:lnSpc>
              <a:buFontTx/>
              <a:buNone/>
            </a:pPr>
            <a:r>
              <a:rPr lang="en-US" smtClean="0"/>
              <a:t>a:nth(3)			fourth link</a:t>
            </a:r>
          </a:p>
          <a:p>
            <a:pPr lvl="1" eaLnBrk="1" hangingPunct="1">
              <a:lnSpc>
                <a:spcPct val="90000"/>
              </a:lnSpc>
              <a:buFontTx/>
              <a:buNone/>
            </a:pPr>
            <a:r>
              <a:rPr lang="en-US" smtClean="0"/>
              <a:t>a:eq(3)			fourth link</a:t>
            </a:r>
          </a:p>
          <a:p>
            <a:pPr lvl="1" eaLnBrk="1" hangingPunct="1">
              <a:lnSpc>
                <a:spcPct val="90000"/>
              </a:lnSpc>
              <a:buFontTx/>
              <a:buNone/>
            </a:pPr>
            <a:r>
              <a:rPr lang="en-US" smtClean="0"/>
              <a:t>p:even </a:t>
            </a:r>
            <a:r>
              <a:rPr lang="en-US" i="1" smtClean="0"/>
              <a:t>or</a:t>
            </a:r>
            <a:r>
              <a:rPr lang="en-US" smtClean="0"/>
              <a:t> p:odd	every other paragraph	</a:t>
            </a:r>
          </a:p>
          <a:p>
            <a:pPr lvl="1" eaLnBrk="1" hangingPunct="1">
              <a:lnSpc>
                <a:spcPct val="90000"/>
              </a:lnSpc>
              <a:buFontTx/>
              <a:buNone/>
            </a:pPr>
            <a:r>
              <a:rPr lang="en-US" smtClean="0"/>
              <a:t>a:gt(3) </a:t>
            </a:r>
            <a:r>
              <a:rPr lang="en-US" i="1" smtClean="0"/>
              <a:t>or</a:t>
            </a:r>
            <a:r>
              <a:rPr lang="en-US" smtClean="0"/>
              <a:t> a:lt(4)	every link after the 4th </a:t>
            </a:r>
            <a:r>
              <a:rPr lang="en-US" i="1" smtClean="0"/>
              <a:t>or</a:t>
            </a:r>
            <a:br>
              <a:rPr lang="en-US" i="1" smtClean="0"/>
            </a:br>
            <a:r>
              <a:rPr lang="en-US" i="1" smtClean="0"/>
              <a:t>				</a:t>
            </a:r>
            <a:r>
              <a:rPr lang="en-US" smtClean="0"/>
              <a:t>up to the fourth</a:t>
            </a:r>
          </a:p>
          <a:p>
            <a:pPr lvl="1" eaLnBrk="1" hangingPunct="1">
              <a:lnSpc>
                <a:spcPct val="90000"/>
              </a:lnSpc>
              <a:buFontTx/>
              <a:buNone/>
            </a:pPr>
            <a:r>
              <a:rPr lang="en-US" smtClean="0"/>
              <a:t>a:contains(‘click’)	links that contain the</a:t>
            </a:r>
            <a:br>
              <a:rPr lang="en-US" smtClean="0"/>
            </a:br>
            <a:r>
              <a:rPr lang="en-US" smtClean="0"/>
              <a:t>				word </a:t>
            </a:r>
            <a:r>
              <a:rPr lang="en-US" i="1" smtClean="0"/>
              <a:t>click</a:t>
            </a:r>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Example</a:t>
            </a:r>
          </a:p>
        </p:txBody>
      </p:sp>
      <p:sp>
        <p:nvSpPr>
          <p:cNvPr id="34819" name="Rectangle 3"/>
          <p:cNvSpPr>
            <a:spLocks noGrp="1" noChangeArrowheads="1"/>
          </p:cNvSpPr>
          <p:nvPr>
            <p:ph type="body" idx="1"/>
          </p:nvPr>
        </p:nvSpPr>
        <p:spPr/>
        <p:txBody>
          <a:bodyPr/>
          <a:lstStyle/>
          <a:p>
            <a:pPr eaLnBrk="1" hangingPunct="1"/>
            <a:r>
              <a:rPr lang="en-US" smtClean="0"/>
              <a:t>JQuery uses chaining as follows</a:t>
            </a:r>
          </a:p>
          <a:p>
            <a:pPr lvl="1" eaLnBrk="1" hangingPunct="1">
              <a:buFontTx/>
              <a:buNone/>
            </a:pPr>
            <a:r>
              <a:rPr lang="en-US" smtClean="0"/>
              <a:t>$(‘a:contains("ECS")’).</a:t>
            </a:r>
          </a:p>
          <a:p>
            <a:pPr lvl="1" eaLnBrk="1" hangingPunct="1">
              <a:buFontTx/>
              <a:buNone/>
            </a:pPr>
            <a:r>
              <a:rPr lang="en-US" smtClean="0"/>
              <a:t>parent().</a:t>
            </a:r>
          </a:p>
          <a:p>
            <a:pPr lvl="1" eaLnBrk="1" hangingPunct="1">
              <a:buFontTx/>
              <a:buNone/>
            </a:pPr>
            <a:r>
              <a:rPr lang="en-US" smtClean="0"/>
              <a:t>addClass("emphasize")</a:t>
            </a:r>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JQuery Events	</a:t>
            </a:r>
          </a:p>
        </p:txBody>
      </p:sp>
      <p:sp>
        <p:nvSpPr>
          <p:cNvPr id="36867" name="Rectangle 3"/>
          <p:cNvSpPr>
            <a:spLocks noGrp="1" noChangeArrowheads="1"/>
          </p:cNvSpPr>
          <p:nvPr>
            <p:ph type="body" idx="1"/>
          </p:nvPr>
        </p:nvSpPr>
        <p:spPr/>
        <p:txBody>
          <a:bodyPr/>
          <a:lstStyle/>
          <a:p>
            <a:pPr eaLnBrk="1" hangingPunct="1"/>
            <a:r>
              <a:rPr lang="en-US" smtClean="0"/>
              <a:t>bind(eventname, function) method </a:t>
            </a:r>
          </a:p>
          <a:p>
            <a:pPr lvl="1" eaLnBrk="1" hangingPunct="1"/>
            <a:r>
              <a:rPr lang="en-US" smtClean="0"/>
              <a:t>‘click’</a:t>
            </a:r>
          </a:p>
          <a:p>
            <a:pPr lvl="1" eaLnBrk="1" hangingPunct="1"/>
            <a:r>
              <a:rPr lang="en-US" smtClean="0"/>
              <a:t>‘change’</a:t>
            </a:r>
          </a:p>
          <a:p>
            <a:pPr lvl="1" eaLnBrk="1" hangingPunct="1"/>
            <a:r>
              <a:rPr lang="en-US" smtClean="0"/>
              <a:t>‘resize’</a:t>
            </a:r>
          </a:p>
          <a:p>
            <a:pPr eaLnBrk="1" hangingPunct="1"/>
            <a:endParaRPr lang="en-US" smtClean="0"/>
          </a:p>
          <a:p>
            <a:pPr eaLnBrk="1" hangingPunct="1"/>
            <a:r>
              <a:rPr lang="en-US" smtClean="0"/>
              <a:t>$(“a[@href]”).bind(‘click’,function(){</a:t>
            </a:r>
            <a:br>
              <a:rPr lang="en-US" smtClean="0"/>
            </a:br>
            <a:r>
              <a:rPr lang="en-US" smtClean="0"/>
              <a:t>			$(this).addClass(‘red’);});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Other JQuery Effects</a:t>
            </a:r>
          </a:p>
        </p:txBody>
      </p:sp>
      <p:sp>
        <p:nvSpPr>
          <p:cNvPr id="38915" name="Rectangle 3"/>
          <p:cNvSpPr>
            <a:spLocks noGrp="1" noChangeArrowheads="1"/>
          </p:cNvSpPr>
          <p:nvPr>
            <p:ph type="body" idx="1"/>
          </p:nvPr>
        </p:nvSpPr>
        <p:spPr/>
        <p:txBody>
          <a:bodyPr/>
          <a:lstStyle/>
          <a:p>
            <a:pPr eaLnBrk="1" hangingPunct="1"/>
            <a:r>
              <a:rPr lang="en-US" sz="2800" smtClean="0"/>
              <a:t>.css(‘property’, ‘value’)</a:t>
            </a:r>
          </a:p>
          <a:p>
            <a:pPr eaLnBrk="1" hangingPunct="1"/>
            <a:r>
              <a:rPr lang="en-US" sz="2800" smtClean="0"/>
              <a:t>.css({‘prop1’:‘value1’, ‘prop2’:’value2’…})</a:t>
            </a:r>
          </a:p>
          <a:p>
            <a:pPr eaLnBrk="1" hangingPunct="1"/>
            <a:r>
              <a:rPr lang="en-US" sz="2800" smtClean="0"/>
              <a:t>E.g. .css(‘color’, ‘red’)</a:t>
            </a:r>
          </a:p>
          <a:p>
            <a:pPr eaLnBrk="1" hangingPunct="1"/>
            <a:endParaRPr lang="en-US" sz="2800" smtClean="0"/>
          </a:p>
          <a:p>
            <a:pPr eaLnBrk="1" hangingPunct="1"/>
            <a:r>
              <a:rPr lang="en-US" sz="2800" smtClean="0"/>
              <a:t>.hide(speed) or .show(speed)</a:t>
            </a:r>
          </a:p>
          <a:p>
            <a:pPr lvl="1" eaLnBrk="1" hangingPunct="1"/>
            <a:r>
              <a:rPr lang="en-US" smtClean="0"/>
              <a:t>Where speed is ‘slow’, ‘normal’ or ‘fast’</a:t>
            </a:r>
          </a:p>
          <a:p>
            <a:pPr lvl="1" eaLnBrk="1" hangingPunct="1"/>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More JQuery Changes DOM </a:t>
            </a:r>
          </a:p>
        </p:txBody>
      </p:sp>
      <p:sp>
        <p:nvSpPr>
          <p:cNvPr id="40963" name="Rectangle 3"/>
          <p:cNvSpPr>
            <a:spLocks noGrp="1" noChangeArrowheads="1"/>
          </p:cNvSpPr>
          <p:nvPr>
            <p:ph type="body" idx="1"/>
          </p:nvPr>
        </p:nvSpPr>
        <p:spPr/>
        <p:txBody>
          <a:bodyPr/>
          <a:lstStyle/>
          <a:p>
            <a:pPr eaLnBrk="1" hangingPunct="1">
              <a:lnSpc>
                <a:spcPct val="90000"/>
              </a:lnSpc>
            </a:pPr>
            <a:r>
              <a:rPr lang="en-US" sz="2400" smtClean="0"/>
              <a:t>.attr({‘name’, ‘value’})</a:t>
            </a:r>
          </a:p>
          <a:p>
            <a:pPr lvl="1" eaLnBrk="1" hangingPunct="1">
              <a:lnSpc>
                <a:spcPct val="90000"/>
              </a:lnSpc>
            </a:pPr>
            <a:r>
              <a:rPr lang="en-US" sz="2000" smtClean="0"/>
              <a:t>sets a new attribute (or many)</a:t>
            </a:r>
          </a:p>
          <a:p>
            <a:pPr eaLnBrk="1" hangingPunct="1">
              <a:lnSpc>
                <a:spcPct val="90000"/>
              </a:lnSpc>
            </a:pPr>
            <a:endParaRPr lang="en-US" sz="2400" smtClean="0"/>
          </a:p>
          <a:p>
            <a:pPr eaLnBrk="1" hangingPunct="1">
              <a:lnSpc>
                <a:spcPct val="90000"/>
              </a:lnSpc>
            </a:pPr>
            <a:r>
              <a:rPr lang="en-US" sz="2400" smtClean="0"/>
              <a:t>$(‘&lt;i&gt;hello&lt;/i&gt;’)</a:t>
            </a:r>
          </a:p>
          <a:p>
            <a:pPr lvl="1" eaLnBrk="1" hangingPunct="1">
              <a:lnSpc>
                <a:spcPct val="90000"/>
              </a:lnSpc>
            </a:pPr>
            <a:r>
              <a:rPr lang="en-US" sz="2000" smtClean="0"/>
              <a:t>Creates a new element</a:t>
            </a:r>
          </a:p>
          <a:p>
            <a:pPr lvl="1" eaLnBrk="1" hangingPunct="1">
              <a:lnSpc>
                <a:spcPct val="90000"/>
              </a:lnSpc>
            </a:pPr>
            <a:endParaRPr lang="en-US" sz="2000" smtClean="0"/>
          </a:p>
          <a:p>
            <a:pPr eaLnBrk="1" hangingPunct="1">
              <a:lnSpc>
                <a:spcPct val="90000"/>
              </a:lnSpc>
            </a:pPr>
            <a:r>
              <a:rPr lang="en-US" sz="2400" smtClean="0"/>
              <a:t>$(‘&lt;i&gt;hello&lt;/i&gt;’).insertAfter(‘div.chapter p’);</a:t>
            </a:r>
          </a:p>
          <a:p>
            <a:pPr lvl="1" eaLnBrk="1" hangingPunct="1">
              <a:lnSpc>
                <a:spcPct val="90000"/>
              </a:lnSpc>
            </a:pPr>
            <a:r>
              <a:rPr lang="en-US" sz="2000" smtClean="0"/>
              <a:t>Creates element and inserts it into the document</a:t>
            </a:r>
          </a:p>
          <a:p>
            <a:pPr eaLnBrk="1" hangingPunct="1">
              <a:lnSpc>
                <a:spcPct val="90000"/>
              </a:lnSpc>
            </a:pPr>
            <a:endParaRPr lang="en-US" sz="2400" smtClean="0"/>
          </a:p>
          <a:p>
            <a:pPr eaLnBrk="1" hangingPunct="1">
              <a:lnSpc>
                <a:spcPct val="90000"/>
              </a:lnSpc>
            </a:pPr>
            <a:r>
              <a:rPr lang="en-US" sz="2400" smtClean="0"/>
              <a:t>.html() or .text() or .empty() will replace matched elements with newly created elements</a:t>
            </a:r>
          </a:p>
          <a:p>
            <a:pPr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Jquery</a:t>
            </a:r>
            <a:r>
              <a:rPr lang="en-US" dirty="0" smtClean="0"/>
              <a:t> what is it</a:t>
            </a:r>
            <a:endParaRPr lang="en-US" dirty="0"/>
          </a:p>
        </p:txBody>
      </p:sp>
      <p:sp>
        <p:nvSpPr>
          <p:cNvPr id="3" name="Content Placeholder 2"/>
          <p:cNvSpPr>
            <a:spLocks noGrp="1"/>
          </p:cNvSpPr>
          <p:nvPr>
            <p:ph idx="1"/>
          </p:nvPr>
        </p:nvSpPr>
        <p:spPr/>
        <p:txBody>
          <a:bodyPr/>
          <a:lstStyle/>
          <a:p>
            <a:r>
              <a:rPr lang="en-US" dirty="0" smtClean="0"/>
              <a:t>A Java Script Framework</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Installation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DEPLOYMENT Go to Jquery.com  and get the appropriate </a:t>
            </a:r>
            <a:r>
              <a:rPr lang="en-US" dirty="0" err="1" smtClean="0"/>
              <a:t>js</a:t>
            </a:r>
            <a:r>
              <a:rPr lang="en-US" dirty="0" smtClean="0"/>
              <a:t> file(s) and install in your website directory</a:t>
            </a:r>
          </a:p>
          <a:p>
            <a:pPr lvl="1"/>
            <a:r>
              <a:rPr lang="en-US" dirty="0" smtClean="0"/>
              <a:t>For deployment you can use the compressed (minified) file</a:t>
            </a:r>
          </a:p>
          <a:p>
            <a:endParaRPr lang="en-US" dirty="0"/>
          </a:p>
          <a:p>
            <a:r>
              <a:rPr lang="en-US" dirty="0" smtClean="0"/>
              <a:t>DEVELOPMENT Take your favorite IDE and point to this (local also) file(s)</a:t>
            </a:r>
          </a:p>
          <a:p>
            <a:pPr lvl="1"/>
            <a:r>
              <a:rPr lang="en-US" dirty="0" smtClean="0"/>
              <a:t>For development use the uncompressed (non-minified) file</a:t>
            </a:r>
          </a:p>
          <a:p>
            <a:endParaRPr lang="en-US" dirty="0" smtClean="0"/>
          </a:p>
          <a:p>
            <a:r>
              <a:rPr lang="en-US" dirty="0" smtClean="0"/>
              <a:t>DEPLOYMENT OPTION 2 CDN hosted – some CDNs (see Jquery.com for details) have </a:t>
            </a:r>
            <a:r>
              <a:rPr lang="en-US" dirty="0" err="1" smtClean="0"/>
              <a:t>JQuery</a:t>
            </a:r>
            <a:r>
              <a:rPr lang="en-US" dirty="0" smtClean="0"/>
              <a:t> hosted for you.</a:t>
            </a:r>
          </a:p>
          <a:p>
            <a:pPr lvl="1"/>
            <a:r>
              <a:rPr lang="en-US" dirty="0" smtClean="0"/>
              <a:t>(i.e. Google </a:t>
            </a:r>
            <a:r>
              <a:rPr lang="en-US" dirty="0" smtClean="0">
                <a:hlinkClick r:id="rId2"/>
              </a:rPr>
              <a:t>http://code.google.com/apis/libraries/devguide.html#jquery</a:t>
            </a:r>
            <a:r>
              <a:rPr lang="en-US" dirty="0" smtClean="0"/>
              <a:t>)</a:t>
            </a:r>
          </a:p>
          <a:p>
            <a:pPr lvl="1"/>
            <a:endParaRPr lang="en-US" dirty="0"/>
          </a:p>
          <a:p>
            <a:r>
              <a:rPr lang="en-US" dirty="0" smtClean="0"/>
              <a:t>EXTENDED:   there are some </a:t>
            </a:r>
            <a:r>
              <a:rPr lang="en-US" dirty="0" err="1" smtClean="0"/>
              <a:t>Jquery</a:t>
            </a:r>
            <a:r>
              <a:rPr lang="en-US" dirty="0" smtClean="0"/>
              <a:t> </a:t>
            </a:r>
            <a:r>
              <a:rPr lang="en-US" dirty="0" err="1" smtClean="0"/>
              <a:t>plugins</a:t>
            </a:r>
            <a:r>
              <a:rPr lang="en-US" dirty="0" smtClean="0"/>
              <a:t> (like extensions) written by contributors (see JQuery.com)</a:t>
            </a: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err="1" smtClean="0"/>
              <a:t>JQuery</a:t>
            </a:r>
            <a:endParaRPr lang="en-US" dirty="0"/>
          </a:p>
        </p:txBody>
      </p:sp>
      <p:sp>
        <p:nvSpPr>
          <p:cNvPr id="3" name="Content Placeholder 2"/>
          <p:cNvSpPr>
            <a:spLocks noGrp="1"/>
          </p:cNvSpPr>
          <p:nvPr>
            <p:ph idx="1"/>
          </p:nvPr>
        </p:nvSpPr>
        <p:spPr/>
        <p:txBody>
          <a:bodyPr/>
          <a:lstStyle/>
          <a:p>
            <a:r>
              <a:rPr lang="en-US" sz="2800" dirty="0" smtClean="0"/>
              <a:t>“Unobtrusive” JavaScript – separation of </a:t>
            </a:r>
            <a:r>
              <a:rPr lang="en-US" sz="2800" u="sng" dirty="0" smtClean="0"/>
              <a:t>behavior</a:t>
            </a:r>
            <a:r>
              <a:rPr lang="en-US" sz="2800" dirty="0" smtClean="0"/>
              <a:t> from structure</a:t>
            </a:r>
          </a:p>
          <a:p>
            <a:r>
              <a:rPr lang="en-US" sz="2800" dirty="0" smtClean="0"/>
              <a:t>CSS – separation of </a:t>
            </a:r>
            <a:r>
              <a:rPr lang="en-US" sz="2800" u="sng" dirty="0" smtClean="0"/>
              <a:t>style</a:t>
            </a:r>
            <a:r>
              <a:rPr lang="en-US" sz="2800" dirty="0" smtClean="0"/>
              <a:t> from structure</a:t>
            </a:r>
          </a:p>
          <a:p>
            <a:r>
              <a:rPr lang="en-US" sz="2800" dirty="0" smtClean="0"/>
              <a:t>Allows adding JavaScript to your web pages</a:t>
            </a:r>
          </a:p>
          <a:p>
            <a:r>
              <a:rPr lang="en-US" sz="2800" dirty="0" smtClean="0"/>
              <a:t>Advantages over </a:t>
            </a:r>
            <a:r>
              <a:rPr lang="en-US" sz="2800" i="1" dirty="0" smtClean="0"/>
              <a:t>just</a:t>
            </a:r>
            <a:r>
              <a:rPr lang="en-US" sz="2800" dirty="0" smtClean="0"/>
              <a:t> JavaScript</a:t>
            </a:r>
          </a:p>
          <a:p>
            <a:pPr lvl="1"/>
            <a:r>
              <a:rPr lang="en-US" sz="2400" dirty="0" smtClean="0"/>
              <a:t>Maybe easier to use</a:t>
            </a:r>
          </a:p>
          <a:p>
            <a:pPr lvl="1"/>
            <a:r>
              <a:rPr lang="en-US" sz="2400" dirty="0" smtClean="0"/>
              <a:t>Eliminates cross-browser problems</a:t>
            </a:r>
          </a:p>
          <a:p>
            <a:r>
              <a:rPr lang="en-US" sz="2800" dirty="0" smtClean="0"/>
              <a:t>HTML to CSS to DHTML</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What you can do</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US" dirty="0" smtClean="0"/>
              <a:t>Select DOM (Document Object Model) elements on a page – one element or a group of them</a:t>
            </a:r>
          </a:p>
          <a:p>
            <a:pPr>
              <a:lnSpc>
                <a:spcPct val="90000"/>
              </a:lnSpc>
            </a:pPr>
            <a:r>
              <a:rPr lang="en-US" dirty="0" smtClean="0"/>
              <a:t>Set properties of DOM elements, in groups (“Find something, do something with it”)</a:t>
            </a:r>
          </a:p>
          <a:p>
            <a:pPr>
              <a:lnSpc>
                <a:spcPct val="90000"/>
              </a:lnSpc>
            </a:pPr>
            <a:r>
              <a:rPr lang="en-US" dirty="0" smtClean="0"/>
              <a:t>Creates, deletes, shows, hides DOM elements</a:t>
            </a:r>
          </a:p>
          <a:p>
            <a:pPr>
              <a:lnSpc>
                <a:spcPct val="90000"/>
              </a:lnSpc>
            </a:pPr>
            <a:r>
              <a:rPr lang="en-US" dirty="0" smtClean="0"/>
              <a:t>Defines event behavior on a page (click, mouse movement, dynamic styles, animations, dynamic content)</a:t>
            </a:r>
          </a:p>
          <a:p>
            <a:pPr>
              <a:lnSpc>
                <a:spcPct val="90000"/>
              </a:lnSpc>
            </a:pPr>
            <a:r>
              <a:rPr lang="en-US" dirty="0" smtClean="0"/>
              <a:t>AJAX calls</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dirty="0"/>
              <a:t>The </a:t>
            </a:r>
            <a:r>
              <a:rPr lang="en-US" dirty="0" err="1"/>
              <a:t>jQuery</a:t>
            </a:r>
            <a:r>
              <a:rPr lang="en-US" dirty="0"/>
              <a:t> </a:t>
            </a:r>
            <a:r>
              <a:rPr lang="en-US" dirty="0" smtClean="0"/>
              <a:t>Object/Function</a:t>
            </a:r>
            <a:endParaRPr lang="en-US" dirty="0"/>
          </a:p>
        </p:txBody>
      </p:sp>
      <p:sp>
        <p:nvSpPr>
          <p:cNvPr id="56323" name="Rectangle 3"/>
          <p:cNvSpPr>
            <a:spLocks noGrp="1" noChangeArrowheads="1"/>
          </p:cNvSpPr>
          <p:nvPr>
            <p:ph type="body" idx="1"/>
          </p:nvPr>
        </p:nvSpPr>
        <p:spPr/>
        <p:txBody>
          <a:bodyPr/>
          <a:lstStyle/>
          <a:p>
            <a:r>
              <a:rPr lang="en-US" sz="2800"/>
              <a:t>jQuery() = $()</a:t>
            </a:r>
          </a:p>
          <a:p>
            <a:r>
              <a:rPr lang="en-US" sz="2800"/>
              <a:t>$(function)	The “Ready” handler</a:t>
            </a:r>
          </a:p>
          <a:p>
            <a:r>
              <a:rPr lang="en-US" sz="2800"/>
              <a:t>$(‘selector’)	Element selector expression</a:t>
            </a:r>
          </a:p>
          <a:p>
            <a:r>
              <a:rPr lang="en-US" sz="2800"/>
              <a:t>$(element)	Specify element(s) directly</a:t>
            </a:r>
          </a:p>
          <a:p>
            <a:r>
              <a:rPr lang="en-US" sz="2800"/>
              <a:t>$(‘HTML’)	HTML creation</a:t>
            </a:r>
          </a:p>
          <a:p>
            <a:r>
              <a:rPr lang="en-US" sz="2800"/>
              <a:t>$.function()	Execute a jQuery function</a:t>
            </a:r>
          </a:p>
          <a:p>
            <a:r>
              <a:rPr lang="en-US" sz="2800"/>
              <a:t>$.fn.myfunc(){}	Create jQuery function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JQuery</a:t>
            </a:r>
            <a:r>
              <a:rPr lang="en-US" dirty="0" smtClean="0"/>
              <a:t> selectors</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b="1" dirty="0"/>
              <a:t>Idea</a:t>
            </a:r>
          </a:p>
          <a:p>
            <a:pPr>
              <a:buNone/>
            </a:pPr>
            <a:r>
              <a:rPr lang="en-US" dirty="0"/>
              <a:t>– Use $("</a:t>
            </a:r>
            <a:r>
              <a:rPr lang="en-US" dirty="0" err="1"/>
              <a:t>css</a:t>
            </a:r>
            <a:r>
              <a:rPr lang="en-US" dirty="0"/>
              <a:t> selector") to get a set of DOM elements</a:t>
            </a:r>
          </a:p>
          <a:p>
            <a:pPr lvl="1">
              <a:buNone/>
            </a:pPr>
            <a:r>
              <a:rPr lang="en-US" dirty="0"/>
              <a:t>• Then, perform operations on each (see next page)</a:t>
            </a:r>
          </a:p>
          <a:p>
            <a:pPr lvl="1">
              <a:buNone/>
            </a:pPr>
            <a:r>
              <a:rPr lang="en-US" dirty="0"/>
              <a:t>• Much more detail given in next tutorial </a:t>
            </a:r>
            <a:r>
              <a:rPr lang="en-US" dirty="0" smtClean="0"/>
              <a:t>section</a:t>
            </a:r>
          </a:p>
          <a:p>
            <a:pPr>
              <a:buNone/>
            </a:pPr>
            <a:endParaRPr lang="en-US" dirty="0"/>
          </a:p>
          <a:p>
            <a:pPr>
              <a:buNone/>
            </a:pPr>
            <a:r>
              <a:rPr lang="en-US" dirty="0"/>
              <a:t>• </a:t>
            </a:r>
            <a:r>
              <a:rPr lang="en-US" b="1" dirty="0"/>
              <a:t>Examples</a:t>
            </a:r>
          </a:p>
          <a:p>
            <a:pPr>
              <a:buNone/>
            </a:pPr>
            <a:r>
              <a:rPr lang="en-US" dirty="0"/>
              <a:t>– $("#some-id")</a:t>
            </a:r>
          </a:p>
          <a:p>
            <a:pPr lvl="1">
              <a:buNone/>
            </a:pPr>
            <a:r>
              <a:rPr lang="en-US" dirty="0"/>
              <a:t>• Return 1-element set (or empty set) of element with id</a:t>
            </a:r>
          </a:p>
          <a:p>
            <a:pPr lvl="1">
              <a:buNone/>
            </a:pPr>
            <a:r>
              <a:rPr lang="en-US" dirty="0"/>
              <a:t>• Simplest use, and most common for Ajax (note the “#”!)</a:t>
            </a:r>
          </a:p>
          <a:p>
            <a:pPr>
              <a:buNone/>
            </a:pPr>
            <a:r>
              <a:rPr lang="en-US" dirty="0"/>
              <a:t>– $("p")</a:t>
            </a:r>
          </a:p>
          <a:p>
            <a:pPr lvl="1">
              <a:buNone/>
            </a:pPr>
            <a:r>
              <a:rPr lang="en-US" dirty="0"/>
              <a:t>• Return all p elements</a:t>
            </a:r>
          </a:p>
          <a:p>
            <a:pPr>
              <a:buNone/>
            </a:pPr>
            <a:r>
              <a:rPr lang="en-US" dirty="0"/>
              <a:t>– $(".blah")</a:t>
            </a:r>
          </a:p>
          <a:p>
            <a:pPr lvl="1">
              <a:buNone/>
            </a:pPr>
            <a:r>
              <a:rPr lang="en-US" dirty="0"/>
              <a:t>• Return all elements that have class="blah"</a:t>
            </a:r>
          </a:p>
          <a:p>
            <a:pPr>
              <a:buNone/>
            </a:pPr>
            <a:r>
              <a:rPr lang="en-US" dirty="0"/>
              <a:t>– $("</a:t>
            </a:r>
            <a:r>
              <a:rPr lang="en-US" dirty="0" err="1"/>
              <a:t>li</a:t>
            </a:r>
            <a:r>
              <a:rPr lang="en-US" dirty="0"/>
              <a:t> b </a:t>
            </a:r>
            <a:r>
              <a:rPr lang="en-US" dirty="0" err="1"/>
              <a:t>span.blah</a:t>
            </a:r>
            <a:r>
              <a:rPr lang="en-US" dirty="0"/>
              <a:t>")</a:t>
            </a:r>
          </a:p>
          <a:p>
            <a:pPr lvl="1">
              <a:buNone/>
            </a:pPr>
            <a:r>
              <a:rPr lang="en-US" dirty="0"/>
              <a:t>• Return all &lt;span class="blah"&gt; elements that are inside </a:t>
            </a:r>
            <a:r>
              <a:rPr lang="en-US" dirty="0" smtClean="0"/>
              <a:t>b elements</a:t>
            </a:r>
            <a:r>
              <a:rPr lang="en-US" dirty="0"/>
              <a:t>, that in turn are inside </a:t>
            </a:r>
            <a:r>
              <a:rPr lang="en-US" dirty="0" err="1"/>
              <a:t>li</a:t>
            </a:r>
            <a:r>
              <a:rPr lang="en-US" dirty="0"/>
              <a:t> elements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Manipulating CSS elements with </a:t>
            </a:r>
            <a:r>
              <a:rPr lang="en-US" dirty="0" err="1" smtClean="0"/>
              <a:t>JQuery</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b="1" dirty="0"/>
              <a:t>Common functions on matched elements</a:t>
            </a:r>
          </a:p>
          <a:p>
            <a:pPr>
              <a:buNone/>
            </a:pPr>
            <a:r>
              <a:rPr lang="en-US" dirty="0"/>
              <a:t>– $("#some-id").</a:t>
            </a:r>
            <a:r>
              <a:rPr lang="en-US" dirty="0" err="1"/>
              <a:t>val</a:t>
            </a:r>
            <a:r>
              <a:rPr lang="en-US" dirty="0"/>
              <a:t>()</a:t>
            </a:r>
          </a:p>
          <a:p>
            <a:pPr lvl="1">
              <a:buNone/>
            </a:pPr>
            <a:r>
              <a:rPr lang="en-US" dirty="0"/>
              <a:t>• Returns value of input element. Used on 1-element sets.</a:t>
            </a:r>
          </a:p>
          <a:p>
            <a:pPr>
              <a:buNone/>
            </a:pPr>
            <a:r>
              <a:rPr lang="en-US" dirty="0"/>
              <a:t>– $("selector").each(function)</a:t>
            </a:r>
          </a:p>
          <a:p>
            <a:pPr lvl="1">
              <a:buNone/>
            </a:pPr>
            <a:r>
              <a:rPr lang="en-US" dirty="0"/>
              <a:t>• Calls function on each element. “this” set to element.</a:t>
            </a:r>
          </a:p>
          <a:p>
            <a:pPr>
              <a:buNone/>
            </a:pPr>
            <a:r>
              <a:rPr lang="en-US" dirty="0"/>
              <a:t>– $("selector").</a:t>
            </a:r>
            <a:r>
              <a:rPr lang="en-US" dirty="0" err="1"/>
              <a:t>addClass</a:t>
            </a:r>
            <a:r>
              <a:rPr lang="en-US" dirty="0"/>
              <a:t>("name")</a:t>
            </a:r>
          </a:p>
          <a:p>
            <a:pPr lvl="1">
              <a:buNone/>
            </a:pPr>
            <a:r>
              <a:rPr lang="en-US" dirty="0"/>
              <a:t>• Adds CSS class name to each. Also </a:t>
            </a:r>
            <a:r>
              <a:rPr lang="en-US" dirty="0" err="1"/>
              <a:t>removeClass</a:t>
            </a:r>
            <a:r>
              <a:rPr lang="en-US" dirty="0"/>
              <a:t>, </a:t>
            </a:r>
            <a:r>
              <a:rPr lang="en-US" dirty="0" err="1"/>
              <a:t>toggleClass</a:t>
            </a:r>
            <a:endParaRPr lang="en-US" dirty="0"/>
          </a:p>
          <a:p>
            <a:pPr>
              <a:buNone/>
            </a:pPr>
            <a:r>
              <a:rPr lang="en-US" dirty="0"/>
              <a:t>– $("selector").hide()</a:t>
            </a:r>
          </a:p>
          <a:p>
            <a:pPr lvl="1">
              <a:buNone/>
            </a:pPr>
            <a:r>
              <a:rPr lang="en-US" dirty="0"/>
              <a:t>• Makes invisible (display: none). Also show, </a:t>
            </a:r>
            <a:r>
              <a:rPr lang="en-US" dirty="0" err="1"/>
              <a:t>fadeOut</a:t>
            </a:r>
            <a:r>
              <a:rPr lang="en-US" dirty="0"/>
              <a:t>, </a:t>
            </a:r>
            <a:r>
              <a:rPr lang="en-US" dirty="0" err="1"/>
              <a:t>fadeIn</a:t>
            </a:r>
            <a:r>
              <a:rPr lang="en-US" dirty="0"/>
              <a:t>, etc.</a:t>
            </a:r>
          </a:p>
          <a:p>
            <a:pPr>
              <a:buNone/>
            </a:pPr>
            <a:r>
              <a:rPr lang="en-US" dirty="0"/>
              <a:t>– $("selector").click(function)</a:t>
            </a:r>
          </a:p>
          <a:p>
            <a:pPr lvl="1">
              <a:buNone/>
            </a:pPr>
            <a:r>
              <a:rPr lang="en-US" dirty="0"/>
              <a:t>• Adds </a:t>
            </a:r>
            <a:r>
              <a:rPr lang="en-US" dirty="0" err="1"/>
              <a:t>onclick</a:t>
            </a:r>
            <a:r>
              <a:rPr lang="en-US" dirty="0"/>
              <a:t> handler. Also change, focus, </a:t>
            </a:r>
            <a:r>
              <a:rPr lang="en-US" dirty="0" err="1"/>
              <a:t>mouseover</a:t>
            </a:r>
            <a:r>
              <a:rPr lang="en-US" dirty="0"/>
              <a:t>, etc.</a:t>
            </a:r>
          </a:p>
          <a:p>
            <a:pPr>
              <a:buNone/>
            </a:pPr>
            <a:r>
              <a:rPr lang="en-US" dirty="0"/>
              <a:t>– $("selector").html("&lt;tag&gt;some html&lt;/tag&gt;")</a:t>
            </a:r>
          </a:p>
          <a:p>
            <a:pPr lvl="1">
              <a:buNone/>
            </a:pPr>
            <a:r>
              <a:rPr lang="en-US" dirty="0"/>
              <a:t>• Sets the </a:t>
            </a:r>
            <a:r>
              <a:rPr lang="en-US" dirty="0" err="1"/>
              <a:t>innerHTML</a:t>
            </a:r>
            <a:r>
              <a:rPr lang="en-US" dirty="0"/>
              <a:t> of each element. Also append, </a:t>
            </a:r>
            <a:r>
              <a:rPr lang="en-US" dirty="0" err="1" smtClean="0"/>
              <a:t>prepend</a:t>
            </a:r>
            <a:endParaRPr lang="en-US" dirty="0" smtClean="0"/>
          </a:p>
          <a:p>
            <a:pPr>
              <a:buNone/>
            </a:pPr>
            <a:r>
              <a:rPr lang="en-US" dirty="0"/>
              <a:t/>
            </a:r>
            <a:br>
              <a:rPr lang="en-US" dirty="0"/>
            </a:br>
            <a:endParaRPr lang="en-US" dirty="0"/>
          </a:p>
          <a:p>
            <a:pPr>
              <a:buNone/>
            </a:pPr>
            <a:r>
              <a:rPr lang="en-US" dirty="0"/>
              <a:t>• </a:t>
            </a:r>
            <a:r>
              <a:rPr lang="en-US" b="1" dirty="0"/>
              <a:t>Chaining</a:t>
            </a:r>
          </a:p>
          <a:p>
            <a:pPr>
              <a:buNone/>
            </a:pPr>
            <a:r>
              <a:rPr lang="en-US" dirty="0"/>
              <a:t>– $("a").click(funct1).</a:t>
            </a:r>
            <a:r>
              <a:rPr lang="en-US" dirty="0" err="1"/>
              <a:t>addClass</a:t>
            </a:r>
            <a:r>
              <a:rPr lang="en-US" dirty="0"/>
              <a:t>("name").each(funct2)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Randomizing </a:t>
            </a:r>
            <a:r>
              <a:rPr lang="en-US" dirty="0" err="1" smtClean="0"/>
              <a:t>backgound</a:t>
            </a:r>
            <a:r>
              <a:rPr lang="en-US" dirty="0" smtClean="0"/>
              <a:t> colors</a:t>
            </a:r>
            <a:endParaRPr lang="en-US" dirty="0"/>
          </a:p>
        </p:txBody>
      </p:sp>
      <p:sp>
        <p:nvSpPr>
          <p:cNvPr id="5" name="Content Placeholder 2"/>
          <p:cNvSpPr txBox="1">
            <a:spLocks/>
          </p:cNvSpPr>
          <p:nvPr/>
        </p:nvSpPr>
        <p:spPr>
          <a:xfrm>
            <a:off x="914400" y="1524000"/>
            <a:ext cx="8229600" cy="4525963"/>
          </a:xfrm>
          <a:prstGeom prst="rect">
            <a:avLst/>
          </a:prstGeom>
        </p:spPr>
        <p:txBody>
          <a:bodyPr vert="horz" lIns="91440" tIns="45720" rIns="91440" bIns="45720" rtlCol="0">
            <a:normAutofit fontScale="4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function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randomizeHeadings</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$("h3") each(</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setRandomStyle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//Call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setRandomStyle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function on each h3 element</a:t>
            </a:r>
          </a:p>
          <a:p>
            <a:pPr marL="342900" indent="-342900">
              <a:spcBef>
                <a:spcPct val="20000"/>
              </a:spcBef>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 h3 ).$("h3.green").hide("</a:t>
            </a:r>
            <a:r>
              <a:rPr lang="en-US" sz="3200" b="1" dirty="0"/>
              <a:t>slow");     </a:t>
            </a:r>
            <a:r>
              <a:rPr lang="en-US" sz="3200" b="1" dirty="0" smtClean="0"/>
              <a:t>          </a:t>
            </a:r>
            <a:r>
              <a:rPr lang="en-US" sz="3200" b="1" dirty="0"/>
              <a:t>//Slowly hide every h3 that has CSS style “green</a:t>
            </a:r>
            <a:r>
              <a:rPr lang="en-US" sz="3200" b="1" dirty="0" smtClean="0"/>
              <a:t>”</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function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setRandomStyle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p>
          <a:p>
            <a:pPr marL="342900" lvl="0" indent="-342900">
              <a:spcBef>
                <a:spcPct val="20000"/>
              </a:spcBef>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$(this).</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addClass</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randomStyle</a:t>
            </a:r>
            <a:r>
              <a:rPr lang="en-US" sz="3200" b="1" dirty="0"/>
              <a:t>());        // Add “red”, “yellow” or “green” CSS names to each</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function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randomStyle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var</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styles = ["red", "yellow", "green"];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return(</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randomElement</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(styles));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function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randomElement</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(array)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var</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index = </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Math.floor</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Math.random</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1" i="0" u="none" strike="noStrike" kern="1200" cap="none" spc="0" normalizeH="0" baseline="0" noProof="0" dirty="0" err="1" smtClean="0">
                <a:ln>
                  <a:noFill/>
                </a:ln>
                <a:solidFill>
                  <a:schemeClr val="tx1"/>
                </a:solidFill>
                <a:effectLst/>
                <a:uLnTx/>
                <a:uFillTx/>
                <a:latin typeface="+mn-lt"/>
                <a:ea typeface="+mn-ea"/>
                <a:cs typeface="+mn-cs"/>
              </a:rPr>
              <a:t>array.length</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return(array[index]);</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3200" b="1" dirty="0"/>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continued</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a:t>function </a:t>
            </a:r>
            <a:r>
              <a:rPr lang="en-US" b="1" dirty="0" err="1"/>
              <a:t>revertHeadings</a:t>
            </a:r>
            <a:r>
              <a:rPr lang="en-US" b="1" dirty="0"/>
              <a:t>() {</a:t>
            </a:r>
          </a:p>
          <a:p>
            <a:pPr>
              <a:buNone/>
            </a:pPr>
            <a:r>
              <a:rPr lang="en-US" b="1" dirty="0" smtClean="0"/>
              <a:t>      $("</a:t>
            </a:r>
            <a:r>
              <a:rPr lang="en-US" b="1" dirty="0"/>
              <a:t>h3.green").show("slow");</a:t>
            </a:r>
          </a:p>
          <a:p>
            <a:pPr>
              <a:buNone/>
            </a:pPr>
            <a:r>
              <a:rPr lang="en-US" b="1" dirty="0" smtClean="0"/>
              <a:t>       $("</a:t>
            </a:r>
            <a:r>
              <a:rPr lang="en-US" b="1" dirty="0"/>
              <a:t>h3").</a:t>
            </a:r>
            <a:r>
              <a:rPr lang="en-US" b="1" dirty="0" err="1"/>
              <a:t>removeClass</a:t>
            </a:r>
            <a:r>
              <a:rPr lang="en-US" b="1" dirty="0"/>
              <a:t>("red").</a:t>
            </a:r>
            <a:r>
              <a:rPr lang="en-US" b="1" dirty="0" err="1"/>
              <a:t>removeClass</a:t>
            </a:r>
            <a:r>
              <a:rPr lang="en-US" b="1" dirty="0"/>
              <a:t>("yellow</a:t>
            </a:r>
            <a:r>
              <a:rPr lang="en-US" b="1" dirty="0" smtClean="0"/>
              <a:t>").</a:t>
            </a:r>
            <a:r>
              <a:rPr lang="en-US" b="1" dirty="0" err="1"/>
              <a:t>removeClass</a:t>
            </a:r>
            <a:r>
              <a:rPr lang="en-US" b="1" dirty="0"/>
              <a:t>("green");</a:t>
            </a:r>
          </a:p>
          <a:p>
            <a:pPr>
              <a:buNone/>
            </a:pPr>
            <a:r>
              <a:rPr lang="en-US" b="1" dirty="0" smtClean="0"/>
              <a:t>}</a:t>
            </a:r>
          </a:p>
          <a:p>
            <a:pPr>
              <a:buNone/>
            </a:pPr>
            <a:endParaRPr lang="en-US" b="1" dirty="0"/>
          </a:p>
          <a:p>
            <a:pPr>
              <a:buNone/>
            </a:pPr>
            <a:endParaRPr lang="en-US" b="1" dirty="0"/>
          </a:p>
          <a:p>
            <a:pPr>
              <a:buNone/>
            </a:pPr>
            <a:r>
              <a:rPr lang="en-US" b="1" dirty="0"/>
              <a:t>$(function() </a:t>
            </a:r>
            <a:r>
              <a:rPr lang="en-US" b="1" dirty="0" smtClean="0"/>
              <a:t>{</a:t>
            </a:r>
            <a:r>
              <a:rPr lang="it-IT" b="1" dirty="0" smtClean="0"/>
              <a:t>   </a:t>
            </a:r>
            <a:endParaRPr lang="it-IT" b="1" dirty="0"/>
          </a:p>
          <a:p>
            <a:pPr>
              <a:buNone/>
            </a:pPr>
            <a:r>
              <a:rPr lang="en-US" b="1" dirty="0" smtClean="0"/>
              <a:t>     $(“button1</a:t>
            </a:r>
            <a:r>
              <a:rPr lang="en-US" b="1" dirty="0"/>
              <a:t>").click(</a:t>
            </a:r>
            <a:r>
              <a:rPr lang="en-US" b="1" dirty="0" err="1"/>
              <a:t>randomizeHeadings</a:t>
            </a:r>
            <a:r>
              <a:rPr lang="en-US" b="1" dirty="0"/>
              <a:t>);</a:t>
            </a:r>
          </a:p>
          <a:p>
            <a:pPr>
              <a:buNone/>
            </a:pPr>
            <a:r>
              <a:rPr lang="en-US" b="1" dirty="0" smtClean="0"/>
              <a:t>     $("#</a:t>
            </a:r>
            <a:r>
              <a:rPr lang="en-US" b="1" dirty="0"/>
              <a:t>button2").</a:t>
            </a:r>
            <a:r>
              <a:rPr lang="en-US" b="1" dirty="0" smtClean="0"/>
              <a:t>click(</a:t>
            </a:r>
            <a:r>
              <a:rPr lang="en-US" b="1" dirty="0" err="1" smtClean="0"/>
              <a:t>revertHeadings</a:t>
            </a:r>
            <a:r>
              <a:rPr lang="en-US" b="1" dirty="0"/>
              <a:t>);</a:t>
            </a:r>
          </a:p>
          <a:p>
            <a:pPr>
              <a:buNone/>
            </a:pPr>
            <a:r>
              <a:rPr lang="en-US" b="1" dirty="0" smtClean="0"/>
              <a:t>});</a:t>
            </a:r>
            <a:endParaRPr 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CSS styles used</a:t>
            </a:r>
            <a:endParaRPr lang="en-US" dirty="0"/>
          </a:p>
        </p:txBody>
      </p:sp>
      <p:sp>
        <p:nvSpPr>
          <p:cNvPr id="3" name="Content Placeholder 2"/>
          <p:cNvSpPr>
            <a:spLocks noGrp="1"/>
          </p:cNvSpPr>
          <p:nvPr>
            <p:ph idx="1"/>
          </p:nvPr>
        </p:nvSpPr>
        <p:spPr/>
        <p:txBody>
          <a:bodyPr/>
          <a:lstStyle/>
          <a:p>
            <a:pPr>
              <a:buNone/>
            </a:pPr>
            <a:r>
              <a:rPr lang="en-US" b="1" dirty="0"/>
              <a:t>.red { background-color: red }</a:t>
            </a:r>
          </a:p>
          <a:p>
            <a:pPr>
              <a:buNone/>
            </a:pPr>
            <a:r>
              <a:rPr lang="en-US" b="1" dirty="0"/>
              <a:t>.yellow { background-color: yellow }</a:t>
            </a:r>
          </a:p>
          <a:p>
            <a:pPr>
              <a:buNone/>
            </a:pPr>
            <a:r>
              <a:rPr lang="en-US" b="1" dirty="0"/>
              <a:t>.green { background-color: green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HTML</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b="1" dirty="0"/>
              <a:t>&lt;head</a:t>
            </a:r>
            <a:r>
              <a:rPr lang="en-US" b="1" dirty="0" smtClean="0"/>
              <a:t>&gt;</a:t>
            </a:r>
          </a:p>
          <a:p>
            <a:pPr lvl="1">
              <a:buNone/>
            </a:pPr>
            <a:r>
              <a:rPr lang="en-US" b="1" dirty="0" smtClean="0"/>
              <a:t>&lt;</a:t>
            </a:r>
            <a:r>
              <a:rPr lang="en-US" b="1" dirty="0"/>
              <a:t>title&gt;</a:t>
            </a:r>
            <a:r>
              <a:rPr lang="en-US" b="1" dirty="0" err="1"/>
              <a:t>jQuery</a:t>
            </a:r>
            <a:r>
              <a:rPr lang="en-US" b="1" dirty="0"/>
              <a:t> Basics&lt;/title&gt;</a:t>
            </a:r>
          </a:p>
          <a:p>
            <a:pPr lvl="1">
              <a:buNone/>
            </a:pPr>
            <a:r>
              <a:rPr lang="en-US" b="1" dirty="0"/>
              <a:t>&lt;link </a:t>
            </a:r>
            <a:r>
              <a:rPr lang="en-US" b="1" dirty="0" err="1"/>
              <a:t>rel</a:t>
            </a:r>
            <a:r>
              <a:rPr lang="en-US" b="1" dirty="0"/>
              <a:t>="</a:t>
            </a:r>
            <a:r>
              <a:rPr lang="en-US" b="1" dirty="0" err="1" smtClean="0"/>
              <a:t>stylesheet</a:t>
            </a:r>
            <a:r>
              <a:rPr lang="en-US" b="1" dirty="0" smtClean="0"/>
              <a:t>” </a:t>
            </a:r>
            <a:r>
              <a:rPr lang="en-US" b="1" dirty="0" err="1" smtClean="0"/>
              <a:t>href</a:t>
            </a:r>
            <a:r>
              <a:rPr lang="en-US" b="1" dirty="0"/>
              <a:t>="./</a:t>
            </a:r>
            <a:r>
              <a:rPr lang="en-US" b="1" dirty="0" err="1" smtClean="0"/>
              <a:t>css</a:t>
            </a:r>
            <a:r>
              <a:rPr lang="en-US" b="1" dirty="0" smtClean="0"/>
              <a:t>/styles.css” type</a:t>
            </a:r>
            <a:r>
              <a:rPr lang="en-US" b="1" dirty="0"/>
              <a:t>="text/</a:t>
            </a:r>
            <a:r>
              <a:rPr lang="en-US" b="1" dirty="0" err="1"/>
              <a:t>css</a:t>
            </a:r>
            <a:r>
              <a:rPr lang="en-US" b="1" dirty="0"/>
              <a:t>"/&gt;</a:t>
            </a:r>
          </a:p>
          <a:p>
            <a:pPr lvl="1">
              <a:buNone/>
            </a:pPr>
            <a:r>
              <a:rPr lang="en-US" b="1" dirty="0" smtClean="0"/>
              <a:t>&lt;</a:t>
            </a:r>
            <a:r>
              <a:rPr lang="en-US" b="1" dirty="0"/>
              <a:t>script </a:t>
            </a:r>
            <a:r>
              <a:rPr lang="en-US" b="1" dirty="0" err="1"/>
              <a:t>src</a:t>
            </a:r>
            <a:r>
              <a:rPr lang="en-US" b="1" dirty="0"/>
              <a:t>="./</a:t>
            </a:r>
            <a:r>
              <a:rPr lang="en-US" b="1" dirty="0" smtClean="0"/>
              <a:t>scripts/jquery.js” type</a:t>
            </a:r>
            <a:r>
              <a:rPr lang="en-US" b="1" dirty="0"/>
              <a:t>="text/</a:t>
            </a:r>
            <a:r>
              <a:rPr lang="en-US" b="1" dirty="0" err="1"/>
              <a:t>javascript</a:t>
            </a:r>
            <a:r>
              <a:rPr lang="en-US" b="1" dirty="0"/>
              <a:t>"&gt;&lt;/script&gt;</a:t>
            </a:r>
          </a:p>
          <a:p>
            <a:pPr lvl="1">
              <a:buNone/>
            </a:pPr>
            <a:r>
              <a:rPr lang="en-US" b="1" dirty="0"/>
              <a:t>&lt;script </a:t>
            </a:r>
            <a:r>
              <a:rPr lang="en-US" b="1" dirty="0" err="1"/>
              <a:t>src</a:t>
            </a:r>
            <a:r>
              <a:rPr lang="en-US" b="1" dirty="0"/>
              <a:t>="./</a:t>
            </a:r>
            <a:r>
              <a:rPr lang="en-US" b="1" dirty="0" smtClean="0"/>
              <a:t>scripts/jquery-basics.js” type</a:t>
            </a:r>
            <a:r>
              <a:rPr lang="en-US" b="1" dirty="0"/>
              <a:t>="text/</a:t>
            </a:r>
            <a:r>
              <a:rPr lang="en-US" b="1" dirty="0" err="1"/>
              <a:t>javascript</a:t>
            </a:r>
            <a:r>
              <a:rPr lang="en-US" b="1" dirty="0"/>
              <a:t>"&gt;&lt;/script&gt;</a:t>
            </a:r>
          </a:p>
          <a:p>
            <a:pPr>
              <a:buNone/>
            </a:pPr>
            <a:r>
              <a:rPr lang="en-US" b="1" dirty="0"/>
              <a:t>&lt;/head</a:t>
            </a:r>
            <a:r>
              <a:rPr lang="en-US" b="1" dirty="0" smtClean="0"/>
              <a:t>&gt;</a:t>
            </a:r>
          </a:p>
          <a:p>
            <a:pPr>
              <a:buNone/>
            </a:pPr>
            <a:r>
              <a:rPr lang="en-US" b="1" dirty="0" smtClean="0"/>
              <a:t>&lt;body&gt; …………</a:t>
            </a:r>
          </a:p>
          <a:p>
            <a:pPr lvl="1">
              <a:buNone/>
            </a:pPr>
            <a:r>
              <a:rPr lang="en-US" b="1" dirty="0"/>
              <a:t>&lt;h3&gt;</a:t>
            </a:r>
            <a:r>
              <a:rPr lang="en-US" b="1" dirty="0" err="1"/>
              <a:t>Foo</a:t>
            </a:r>
            <a:r>
              <a:rPr lang="en-US" b="1" dirty="0"/>
              <a:t>, bar, </a:t>
            </a:r>
            <a:r>
              <a:rPr lang="en-US" b="1" dirty="0" err="1"/>
              <a:t>baz</a:t>
            </a:r>
            <a:r>
              <a:rPr lang="en-US" b="1" dirty="0"/>
              <a:t>&lt;/h3&gt;</a:t>
            </a:r>
          </a:p>
          <a:p>
            <a:pPr lvl="1">
              <a:buNone/>
            </a:pPr>
            <a:r>
              <a:rPr lang="en-US" b="1" dirty="0"/>
              <a:t>&lt;h3&gt;Blah, blah, blah&lt;/h3&gt;</a:t>
            </a:r>
          </a:p>
          <a:p>
            <a:pPr lvl="1">
              <a:buNone/>
            </a:pPr>
            <a:r>
              <a:rPr lang="en-US" b="1" dirty="0"/>
              <a:t>&lt;h3&gt;</a:t>
            </a:r>
            <a:r>
              <a:rPr lang="en-US" b="1" dirty="0" err="1"/>
              <a:t>Yadda</a:t>
            </a:r>
            <a:r>
              <a:rPr lang="en-US" b="1" dirty="0"/>
              <a:t>, </a:t>
            </a:r>
            <a:r>
              <a:rPr lang="en-US" b="1" dirty="0" err="1"/>
              <a:t>yadda</a:t>
            </a:r>
            <a:r>
              <a:rPr lang="en-US" b="1" dirty="0"/>
              <a:t>, </a:t>
            </a:r>
            <a:r>
              <a:rPr lang="en-US" b="1" dirty="0" err="1"/>
              <a:t>yadda</a:t>
            </a:r>
            <a:r>
              <a:rPr lang="en-US" b="1" dirty="0"/>
              <a:t>&lt;/h3&gt;</a:t>
            </a:r>
          </a:p>
          <a:p>
            <a:pPr lvl="1">
              <a:buNone/>
            </a:pPr>
            <a:r>
              <a:rPr lang="en-US" b="1" dirty="0"/>
              <a:t>&lt;h3&gt;</a:t>
            </a:r>
            <a:r>
              <a:rPr lang="en-US" b="1" dirty="0" err="1"/>
              <a:t>Foo</a:t>
            </a:r>
            <a:r>
              <a:rPr lang="en-US" b="1" dirty="0"/>
              <a:t>, bar, </a:t>
            </a:r>
            <a:r>
              <a:rPr lang="en-US" b="1" dirty="0" err="1"/>
              <a:t>baz</a:t>
            </a:r>
            <a:r>
              <a:rPr lang="en-US" b="1" dirty="0"/>
              <a:t>&lt;/h3&gt;</a:t>
            </a:r>
          </a:p>
          <a:p>
            <a:pPr lvl="1">
              <a:buNone/>
            </a:pPr>
            <a:r>
              <a:rPr lang="en-US" b="1" dirty="0"/>
              <a:t>&lt;h3&gt;Blah, blah, blah&lt;/h3&gt;</a:t>
            </a:r>
          </a:p>
          <a:p>
            <a:pPr lvl="1">
              <a:buNone/>
            </a:pPr>
            <a:r>
              <a:rPr lang="en-US" b="1" dirty="0"/>
              <a:t>&lt;h3&gt;</a:t>
            </a:r>
            <a:r>
              <a:rPr lang="en-US" b="1" dirty="0" err="1"/>
              <a:t>Yadda</a:t>
            </a:r>
            <a:r>
              <a:rPr lang="en-US" b="1" dirty="0"/>
              <a:t>, </a:t>
            </a:r>
            <a:r>
              <a:rPr lang="en-US" b="1" dirty="0" err="1"/>
              <a:t>yadda</a:t>
            </a:r>
            <a:r>
              <a:rPr lang="en-US" b="1" dirty="0"/>
              <a:t>, </a:t>
            </a:r>
            <a:r>
              <a:rPr lang="en-US" b="1" dirty="0" err="1"/>
              <a:t>yadda</a:t>
            </a:r>
            <a:r>
              <a:rPr lang="en-US" b="1" dirty="0"/>
              <a:t>&lt;/h3&gt;</a:t>
            </a:r>
          </a:p>
          <a:p>
            <a:pPr lvl="1">
              <a:buNone/>
            </a:pPr>
            <a:r>
              <a:rPr lang="en-US" b="1" dirty="0"/>
              <a:t>&lt;h3&gt;</a:t>
            </a:r>
            <a:r>
              <a:rPr lang="en-US" b="1" dirty="0" err="1"/>
              <a:t>Foo</a:t>
            </a:r>
            <a:r>
              <a:rPr lang="en-US" b="1" dirty="0"/>
              <a:t>, bar, </a:t>
            </a:r>
            <a:r>
              <a:rPr lang="en-US" b="1" dirty="0" err="1"/>
              <a:t>baz</a:t>
            </a:r>
            <a:r>
              <a:rPr lang="en-US" b="1" dirty="0"/>
              <a:t>&lt;/h3&gt;</a:t>
            </a:r>
          </a:p>
          <a:p>
            <a:pPr lvl="1">
              <a:buNone/>
            </a:pPr>
            <a:r>
              <a:rPr lang="en-US" b="1" dirty="0"/>
              <a:t>&lt;h3&gt;Blah, blah, blah&lt;/h3&gt;</a:t>
            </a:r>
          </a:p>
          <a:p>
            <a:pPr lvl="1">
              <a:buNone/>
            </a:pPr>
            <a:r>
              <a:rPr lang="en-US" b="1" dirty="0"/>
              <a:t>&lt;h3&gt;</a:t>
            </a:r>
            <a:r>
              <a:rPr lang="en-US" b="1" dirty="0" err="1"/>
              <a:t>Yadda</a:t>
            </a:r>
            <a:r>
              <a:rPr lang="en-US" b="1" dirty="0"/>
              <a:t>, </a:t>
            </a:r>
            <a:r>
              <a:rPr lang="en-US" b="1" dirty="0" err="1"/>
              <a:t>yadda</a:t>
            </a:r>
            <a:r>
              <a:rPr lang="en-US" b="1" dirty="0"/>
              <a:t>, </a:t>
            </a:r>
            <a:r>
              <a:rPr lang="en-US" b="1" dirty="0" err="1"/>
              <a:t>yadda</a:t>
            </a:r>
            <a:r>
              <a:rPr lang="en-US" b="1" dirty="0"/>
              <a:t>&lt;/h3&gt;</a:t>
            </a:r>
          </a:p>
          <a:p>
            <a:pPr lvl="1">
              <a:buNone/>
            </a:pPr>
            <a:r>
              <a:rPr lang="en-US" b="1" dirty="0" smtClean="0"/>
              <a:t>&lt;</a:t>
            </a:r>
            <a:r>
              <a:rPr lang="en-US" b="1" dirty="0"/>
              <a:t>input type="button" id="</a:t>
            </a:r>
            <a:r>
              <a:rPr lang="en-US" b="1" dirty="0" smtClean="0"/>
              <a:t>button1” value</a:t>
            </a:r>
            <a:r>
              <a:rPr lang="en-US" b="1" dirty="0"/>
              <a:t>="Randomize Headings"/&gt;</a:t>
            </a:r>
          </a:p>
          <a:p>
            <a:pPr lvl="1">
              <a:buNone/>
            </a:pPr>
            <a:r>
              <a:rPr lang="en-US" b="1" dirty="0"/>
              <a:t>&lt;input type="button" id="</a:t>
            </a:r>
            <a:r>
              <a:rPr lang="en-US" b="1" dirty="0" smtClean="0"/>
              <a:t>button2” value</a:t>
            </a:r>
            <a:r>
              <a:rPr lang="en-US" b="1" dirty="0"/>
              <a:t>="Revert Headings"/&gt;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framework?</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frameworks are in essence a combination of a "methodology" to creating code combined with a library of code to assist in this matter</a:t>
            </a:r>
          </a:p>
          <a:p>
            <a:endParaRPr lang="en-US" dirty="0" smtClean="0"/>
          </a:p>
          <a:p>
            <a:r>
              <a:rPr lang="en-US" dirty="0" smtClean="0"/>
              <a:t>frameworks can also specify how you are to develop different kinds of programs</a:t>
            </a:r>
          </a:p>
          <a:p>
            <a:endParaRPr lang="en-US" dirty="0" smtClean="0"/>
          </a:p>
          <a:p>
            <a:r>
              <a:rPr lang="en-US" dirty="0" smtClean="0"/>
              <a:t>some frameworks a general purpose and others focus on areas like web programming</a:t>
            </a:r>
          </a:p>
          <a:p>
            <a:endParaRPr lang="en-US" dirty="0" smtClean="0"/>
          </a:p>
          <a:p>
            <a:r>
              <a:rPr lang="en-US" dirty="0" smtClean="0"/>
              <a:t>idea is to make development faster and easier and to provide a method and code to assist.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AJAX calls with </a:t>
            </a:r>
            <a:r>
              <a:rPr lang="en-US" dirty="0" err="1" smtClean="0"/>
              <a:t>JQuery</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a:t>$.</a:t>
            </a:r>
            <a:r>
              <a:rPr lang="en-US" b="1" dirty="0" err="1"/>
              <a:t>ajax</a:t>
            </a:r>
            <a:r>
              <a:rPr lang="en-US" b="1" dirty="0"/>
              <a:t>(</a:t>
            </a:r>
            <a:r>
              <a:rPr lang="en-US" b="1" dirty="0" err="1"/>
              <a:t>optionsObject</a:t>
            </a:r>
            <a:r>
              <a:rPr lang="en-US" b="1" dirty="0"/>
              <a:t>)</a:t>
            </a:r>
          </a:p>
          <a:p>
            <a:pPr lvl="1">
              <a:buNone/>
            </a:pPr>
            <a:r>
              <a:rPr lang="en-US" dirty="0"/>
              <a:t>– Minimal form: $.</a:t>
            </a:r>
            <a:r>
              <a:rPr lang="en-US" dirty="0" err="1"/>
              <a:t>ajax</a:t>
            </a:r>
            <a:r>
              <a:rPr lang="en-US" dirty="0"/>
              <a:t>({</a:t>
            </a:r>
            <a:r>
              <a:rPr lang="en-US" dirty="0" err="1"/>
              <a:t>url</a:t>
            </a:r>
            <a:r>
              <a:rPr lang="en-US" dirty="0"/>
              <a:t>: "address", success: </a:t>
            </a:r>
            <a:r>
              <a:rPr lang="en-US" dirty="0" err="1"/>
              <a:t>funct</a:t>
            </a:r>
            <a:r>
              <a:rPr lang="en-US" dirty="0"/>
              <a:t>});</a:t>
            </a:r>
          </a:p>
          <a:p>
            <a:pPr>
              <a:buNone/>
            </a:pPr>
            <a:r>
              <a:rPr lang="en-US" dirty="0"/>
              <a:t>• Don’t forget the “.”. It is $.</a:t>
            </a:r>
            <a:r>
              <a:rPr lang="en-US" dirty="0" err="1"/>
              <a:t>ajax</a:t>
            </a:r>
            <a:r>
              <a:rPr lang="en-US" dirty="0"/>
              <a:t>(…), not $</a:t>
            </a:r>
            <a:r>
              <a:rPr lang="en-US" dirty="0" err="1"/>
              <a:t>ajax</a:t>
            </a:r>
            <a:r>
              <a:rPr lang="en-US" dirty="0"/>
              <a:t>(…).</a:t>
            </a:r>
          </a:p>
          <a:p>
            <a:pPr lvl="1">
              <a:buNone/>
            </a:pPr>
            <a:r>
              <a:rPr lang="en-US" dirty="0"/>
              <a:t>– The handler function gets the response text, not </a:t>
            </a:r>
            <a:r>
              <a:rPr lang="en-US" dirty="0" smtClean="0"/>
              <a:t>the response </a:t>
            </a:r>
            <a:r>
              <a:rPr lang="en-US" dirty="0"/>
              <a:t>object. </a:t>
            </a:r>
            <a:r>
              <a:rPr lang="en-US" dirty="0" err="1"/>
              <a:t>jQuery</a:t>
            </a:r>
            <a:r>
              <a:rPr lang="en-US" dirty="0"/>
              <a:t> guesses if it should be plain </a:t>
            </a:r>
            <a:r>
              <a:rPr lang="en-US" dirty="0" smtClean="0"/>
              <a:t>text, XML</a:t>
            </a:r>
            <a:r>
              <a:rPr lang="en-US" dirty="0"/>
              <a:t>, or JSON from the response type. If you want </a:t>
            </a:r>
            <a:r>
              <a:rPr lang="en-US" dirty="0" smtClean="0"/>
              <a:t>to enforce </a:t>
            </a:r>
            <a:r>
              <a:rPr lang="en-US" dirty="0"/>
              <a:t>that handler gets given type, use </a:t>
            </a:r>
            <a:r>
              <a:rPr lang="en-US" dirty="0" err="1"/>
              <a:t>dataType</a:t>
            </a:r>
            <a:r>
              <a:rPr lang="en-US" dirty="0"/>
              <a:t> option</a:t>
            </a:r>
          </a:p>
          <a:p>
            <a:pPr>
              <a:buNone/>
            </a:pPr>
            <a:r>
              <a:rPr lang="en-US" dirty="0"/>
              <a:t>• </a:t>
            </a:r>
            <a:r>
              <a:rPr lang="en-US" b="1" dirty="0"/>
              <a:t>Options for $.</a:t>
            </a:r>
            <a:r>
              <a:rPr lang="en-US" b="1" dirty="0" err="1"/>
              <a:t>ajax</a:t>
            </a:r>
            <a:r>
              <a:rPr lang="en-US" b="1" dirty="0"/>
              <a:t>({…})</a:t>
            </a:r>
          </a:p>
          <a:p>
            <a:pPr lvl="1">
              <a:buNone/>
            </a:pPr>
            <a:r>
              <a:rPr lang="en-US" dirty="0"/>
              <a:t>– Almost-always used</a:t>
            </a:r>
          </a:p>
          <a:p>
            <a:pPr>
              <a:buNone/>
            </a:pPr>
            <a:r>
              <a:rPr lang="en-US" dirty="0"/>
              <a:t>• </a:t>
            </a:r>
            <a:r>
              <a:rPr lang="en-US" dirty="0" err="1"/>
              <a:t>url</a:t>
            </a:r>
            <a:r>
              <a:rPr lang="en-US" dirty="0"/>
              <a:t>, success</a:t>
            </a:r>
          </a:p>
          <a:p>
            <a:pPr lvl="1">
              <a:buNone/>
            </a:pPr>
            <a:r>
              <a:rPr lang="en-US" dirty="0"/>
              <a:t>– Other common options</a:t>
            </a:r>
          </a:p>
          <a:p>
            <a:pPr>
              <a:buNone/>
            </a:pPr>
            <a:r>
              <a:rPr lang="en-US" dirty="0"/>
              <a:t>• cache, data, </a:t>
            </a:r>
            <a:r>
              <a:rPr lang="en-US" dirty="0" err="1"/>
              <a:t>dataType</a:t>
            </a:r>
            <a:r>
              <a:rPr lang="en-US" dirty="0"/>
              <a:t>, error, type, username, password</a:t>
            </a:r>
          </a:p>
          <a:p>
            <a:pPr>
              <a:buNone/>
            </a:pPr>
            <a:r>
              <a:rPr lang="en-US" dirty="0"/>
              <a:t>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AJAX – callback function, the success function</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a:t>Simplest form</a:t>
            </a:r>
          </a:p>
          <a:p>
            <a:pPr lvl="1">
              <a:buNone/>
            </a:pPr>
            <a:r>
              <a:rPr lang="en-US" dirty="0"/>
              <a:t>– function </a:t>
            </a:r>
            <a:r>
              <a:rPr lang="en-US" dirty="0" err="1"/>
              <a:t>someHandler</a:t>
            </a:r>
            <a:r>
              <a:rPr lang="en-US" dirty="0"/>
              <a:t>(text) { … }</a:t>
            </a:r>
          </a:p>
          <a:p>
            <a:pPr lvl="2">
              <a:buNone/>
            </a:pPr>
            <a:r>
              <a:rPr lang="en-US" dirty="0"/>
              <a:t>• Note that it gets the response </a:t>
            </a:r>
            <a:r>
              <a:rPr lang="en-US" i="1" dirty="0"/>
              <a:t>text, not the response object</a:t>
            </a:r>
          </a:p>
          <a:p>
            <a:pPr lvl="2">
              <a:buNone/>
            </a:pPr>
            <a:r>
              <a:rPr lang="en-US" dirty="0" smtClean="0"/>
              <a:t>• </a:t>
            </a:r>
            <a:r>
              <a:rPr lang="en-US" dirty="0"/>
              <a:t>And, “text” can really be XML or JSON, depending on </a:t>
            </a:r>
            <a:r>
              <a:rPr lang="en-US" dirty="0" smtClean="0"/>
              <a:t>the </a:t>
            </a:r>
            <a:r>
              <a:rPr lang="en-US" dirty="0" err="1" smtClean="0"/>
              <a:t>dataType</a:t>
            </a:r>
            <a:r>
              <a:rPr lang="en-US" dirty="0" smtClean="0"/>
              <a:t> </a:t>
            </a:r>
            <a:r>
              <a:rPr lang="en-US" dirty="0"/>
              <a:t>option</a:t>
            </a:r>
          </a:p>
          <a:p>
            <a:pPr>
              <a:buNone/>
            </a:pPr>
            <a:r>
              <a:rPr lang="en-US" dirty="0"/>
              <a:t>• </a:t>
            </a:r>
            <a:r>
              <a:rPr lang="en-US" b="1" dirty="0"/>
              <a:t>Full form</a:t>
            </a:r>
          </a:p>
          <a:p>
            <a:pPr lvl="1">
              <a:buNone/>
            </a:pPr>
            <a:r>
              <a:rPr lang="en-US" dirty="0"/>
              <a:t>– function </a:t>
            </a:r>
            <a:r>
              <a:rPr lang="en-US" dirty="0" err="1"/>
              <a:t>someHandler</a:t>
            </a:r>
            <a:r>
              <a:rPr lang="en-US" dirty="0"/>
              <a:t>(text, status, request) { … }</a:t>
            </a:r>
          </a:p>
          <a:p>
            <a:pPr lvl="2">
              <a:buNone/>
            </a:pPr>
            <a:r>
              <a:rPr lang="en-US" dirty="0"/>
              <a:t>• text</a:t>
            </a:r>
          </a:p>
          <a:p>
            <a:pPr lvl="3">
              <a:buNone/>
            </a:pPr>
            <a:r>
              <a:rPr lang="en-US" dirty="0"/>
              <a:t>– Response data from server</a:t>
            </a:r>
          </a:p>
          <a:p>
            <a:pPr lvl="2">
              <a:buNone/>
            </a:pPr>
            <a:r>
              <a:rPr lang="en-US" dirty="0"/>
              <a:t>• status</a:t>
            </a:r>
          </a:p>
          <a:p>
            <a:pPr lvl="3">
              <a:buNone/>
            </a:pPr>
            <a:r>
              <a:rPr lang="en-US" dirty="0"/>
              <a:t>– String describing the status: "success" or "</a:t>
            </a:r>
            <a:r>
              <a:rPr lang="en-US" dirty="0" err="1"/>
              <a:t>notmodified</a:t>
            </a:r>
            <a:r>
              <a:rPr lang="en-US" dirty="0"/>
              <a:t>". </a:t>
            </a:r>
            <a:r>
              <a:rPr lang="en-US" dirty="0" smtClean="0"/>
              <a:t>Rarely useful</a:t>
            </a:r>
            <a:r>
              <a:rPr lang="en-US" dirty="0"/>
              <a:t>. In error handlers, the status string is more meaningful.</a:t>
            </a:r>
          </a:p>
          <a:p>
            <a:pPr lvl="2">
              <a:buNone/>
            </a:pPr>
            <a:r>
              <a:rPr lang="en-US" dirty="0"/>
              <a:t>• request</a:t>
            </a:r>
          </a:p>
          <a:p>
            <a:pPr lvl="3">
              <a:buNone/>
            </a:pPr>
            <a:r>
              <a:rPr lang="en-US" dirty="0"/>
              <a:t>– The raw </a:t>
            </a:r>
            <a:r>
              <a:rPr lang="en-US" dirty="0" err="1"/>
              <a:t>XMLHttpRequest</a:t>
            </a:r>
            <a:r>
              <a:rPr lang="en-US" dirty="0"/>
              <a:t> object</a:t>
            </a:r>
            <a:r>
              <a:rPr lang="en-US" dirty="0" smtClean="0"/>
              <a: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AJAX program with </a:t>
            </a:r>
            <a:r>
              <a:rPr lang="en-US" dirty="0" err="1" smtClean="0"/>
              <a:t>JQuery</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dirty="0"/>
              <a:t>function showTime1() {</a:t>
            </a:r>
          </a:p>
          <a:p>
            <a:pPr>
              <a:buNone/>
            </a:pPr>
            <a:r>
              <a:rPr lang="en-US" b="1" dirty="0" smtClean="0"/>
              <a:t>        $.</a:t>
            </a:r>
            <a:r>
              <a:rPr lang="en-US" b="1" dirty="0" err="1" smtClean="0"/>
              <a:t>ajax</a:t>
            </a:r>
            <a:r>
              <a:rPr lang="en-US" b="1" dirty="0" smtClean="0"/>
              <a:t>({ </a:t>
            </a:r>
            <a:r>
              <a:rPr lang="en-US" b="1" dirty="0" err="1" smtClean="0"/>
              <a:t>url</a:t>
            </a:r>
            <a:r>
              <a:rPr lang="en-US" b="1" dirty="0" smtClean="0"/>
              <a:t>: "show-time.jsp“, success: </a:t>
            </a:r>
            <a:r>
              <a:rPr lang="en-US" b="1" dirty="0" err="1" smtClean="0"/>
              <a:t>showAlert</a:t>
            </a:r>
            <a:r>
              <a:rPr lang="en-US" b="1" dirty="0" smtClean="0"/>
              <a:t>, cache: false });</a:t>
            </a:r>
          </a:p>
          <a:p>
            <a:pPr lvl="1">
              <a:buNone/>
            </a:pPr>
            <a:r>
              <a:rPr lang="en-US" b="1" dirty="0" smtClean="0"/>
              <a:t> //The cache option is not required but is a convenient option when</a:t>
            </a:r>
          </a:p>
          <a:p>
            <a:pPr lvl="1">
              <a:buNone/>
            </a:pPr>
            <a:r>
              <a:rPr lang="en-US" b="1" dirty="0" smtClean="0"/>
              <a:t>//required</a:t>
            </a:r>
            <a:r>
              <a:rPr lang="en-US" b="1" dirty="0"/>
              <a:t>, using GET and the same URL (including query data) yields different</a:t>
            </a:r>
          </a:p>
          <a:p>
            <a:pPr lvl="1">
              <a:buNone/>
            </a:pPr>
            <a:r>
              <a:rPr lang="en-US" b="1" dirty="0" smtClean="0"/>
              <a:t>//responses</a:t>
            </a:r>
            <a:r>
              <a:rPr lang="en-US" b="1" dirty="0"/>
              <a:t>. This way, you don’t have to send Cache-Control </a:t>
            </a:r>
            <a:r>
              <a:rPr lang="en-US" b="1" dirty="0" smtClean="0"/>
              <a:t>and </a:t>
            </a:r>
            <a:r>
              <a:rPr lang="en-US" b="1" dirty="0" err="1" smtClean="0"/>
              <a:t>Pragma</a:t>
            </a:r>
            <a:endParaRPr lang="en-US" b="1" dirty="0"/>
          </a:p>
          <a:p>
            <a:pPr lvl="1">
              <a:buNone/>
            </a:pPr>
            <a:r>
              <a:rPr lang="en-US" b="1" dirty="0" smtClean="0"/>
              <a:t>// headers </a:t>
            </a:r>
            <a:r>
              <a:rPr lang="en-US" b="1" dirty="0"/>
              <a:t>from server.</a:t>
            </a:r>
            <a:endParaRPr lang="en-US" b="1" dirty="0" smtClean="0"/>
          </a:p>
          <a:p>
            <a:pPr>
              <a:buNone/>
            </a:pPr>
            <a:r>
              <a:rPr lang="en-US" b="1" dirty="0" smtClean="0"/>
              <a:t>}</a:t>
            </a:r>
          </a:p>
          <a:p>
            <a:pPr>
              <a:buNone/>
            </a:pPr>
            <a:endParaRPr lang="en-US" b="1" dirty="0"/>
          </a:p>
          <a:p>
            <a:pPr>
              <a:buNone/>
            </a:pPr>
            <a:endParaRPr lang="en-US" b="1" dirty="0" smtClean="0"/>
          </a:p>
          <a:p>
            <a:pPr>
              <a:buNone/>
            </a:pPr>
            <a:endParaRPr lang="en-US" b="1" dirty="0"/>
          </a:p>
          <a:p>
            <a:pPr>
              <a:buNone/>
            </a:pPr>
            <a:r>
              <a:rPr lang="en-US" b="1" dirty="0"/>
              <a:t>function </a:t>
            </a:r>
            <a:r>
              <a:rPr lang="en-US" b="1" dirty="0" err="1"/>
              <a:t>showAlert</a:t>
            </a:r>
            <a:r>
              <a:rPr lang="en-US" b="1" dirty="0"/>
              <a:t>(text) {</a:t>
            </a:r>
          </a:p>
          <a:p>
            <a:pPr>
              <a:buNone/>
            </a:pPr>
            <a:r>
              <a:rPr lang="en-US" b="1" dirty="0" smtClean="0"/>
              <a:t>       alert(text);</a:t>
            </a:r>
          </a:p>
          <a:p>
            <a:pPr lvl="1">
              <a:buNone/>
            </a:pPr>
            <a:r>
              <a:rPr lang="en-US" b="1" dirty="0" smtClean="0"/>
              <a:t>//</a:t>
            </a:r>
            <a:r>
              <a:rPr lang="en-US" b="1" dirty="0" smtClean="0"/>
              <a:t> This is the response text, not the response object. Use three-argument</a:t>
            </a:r>
          </a:p>
          <a:p>
            <a:pPr lvl="1">
              <a:buNone/>
            </a:pPr>
            <a:r>
              <a:rPr lang="en-US" b="1" dirty="0" smtClean="0"/>
              <a:t>//version if you need the raw </a:t>
            </a:r>
            <a:r>
              <a:rPr lang="en-US" b="1" dirty="0" err="1" smtClean="0"/>
              <a:t>XMLHttpRequest</a:t>
            </a:r>
            <a:r>
              <a:rPr lang="en-US" b="1" dirty="0" smtClean="0"/>
              <a:t> object.</a:t>
            </a:r>
          </a:p>
          <a:p>
            <a:pPr>
              <a:buNone/>
            </a:pPr>
            <a:r>
              <a:rPr lang="en-US" b="1" dirty="0" smtClean="0"/>
              <a:t>}</a:t>
            </a:r>
            <a:endParaRPr lang="en-US" b="1" dirty="0"/>
          </a:p>
          <a:p>
            <a:pPr>
              <a:buNone/>
            </a:pPr>
            <a:endParaRPr lang="en-US" b="1" dirty="0"/>
          </a:p>
          <a:p>
            <a:pPr>
              <a:buNone/>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Example….the show-time.jsp server code the AJAX (w/</a:t>
            </a:r>
            <a:r>
              <a:rPr lang="en-US" dirty="0" err="1" smtClean="0"/>
              <a:t>Jquery</a:t>
            </a:r>
            <a:r>
              <a:rPr lang="en-US" dirty="0" smtClean="0"/>
              <a:t>) will call</a:t>
            </a:r>
            <a:endParaRPr lang="en-US" dirty="0"/>
          </a:p>
        </p:txBody>
      </p:sp>
      <p:sp>
        <p:nvSpPr>
          <p:cNvPr id="3" name="Content Placeholder 2"/>
          <p:cNvSpPr>
            <a:spLocks noGrp="1"/>
          </p:cNvSpPr>
          <p:nvPr>
            <p:ph idx="1"/>
          </p:nvPr>
        </p:nvSpPr>
        <p:spPr/>
        <p:txBody>
          <a:bodyPr/>
          <a:lstStyle/>
          <a:p>
            <a:pPr>
              <a:buNone/>
            </a:pPr>
            <a:r>
              <a:rPr lang="en-US" b="1" dirty="0"/>
              <a:t>It is now &lt;%= new </a:t>
            </a:r>
            <a:r>
              <a:rPr lang="en-US" b="1" dirty="0" err="1"/>
              <a:t>java.util.Date</a:t>
            </a:r>
            <a:r>
              <a:rPr lang="en-US" b="1" dirty="0"/>
              <a:t>() </a:t>
            </a:r>
            <a:r>
              <a:rPr lang="en-US" b="1" dirty="0" smtClean="0"/>
              <a:t>%&gt;</a:t>
            </a:r>
            <a:endParaRPr 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AJAX w/</a:t>
            </a:r>
            <a:r>
              <a:rPr lang="en-US" dirty="0" err="1" smtClean="0"/>
              <a:t>Jquery</a:t>
            </a:r>
            <a:r>
              <a:rPr lang="en-US" dirty="0" smtClean="0"/>
              <a:t> …the html</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a:t>&lt;head</a:t>
            </a:r>
            <a:r>
              <a:rPr lang="en-US" b="1" dirty="0" smtClean="0"/>
              <a:t>&gt;</a:t>
            </a:r>
          </a:p>
          <a:p>
            <a:pPr lvl="1">
              <a:buNone/>
            </a:pPr>
            <a:r>
              <a:rPr lang="en-US" b="1" dirty="0" smtClean="0"/>
              <a:t>&lt;</a:t>
            </a:r>
            <a:r>
              <a:rPr lang="en-US" b="1" dirty="0"/>
              <a:t>title&gt;</a:t>
            </a:r>
            <a:r>
              <a:rPr lang="en-US" b="1" dirty="0" err="1"/>
              <a:t>jQuery</a:t>
            </a:r>
            <a:r>
              <a:rPr lang="en-US" b="1" dirty="0"/>
              <a:t> and Ajax&lt;/title&gt;...</a:t>
            </a:r>
          </a:p>
          <a:p>
            <a:pPr lvl="1">
              <a:buNone/>
            </a:pPr>
            <a:r>
              <a:rPr lang="en-US" b="1" dirty="0"/>
              <a:t>&lt;script </a:t>
            </a:r>
            <a:r>
              <a:rPr lang="en-US" b="1" dirty="0" err="1"/>
              <a:t>src</a:t>
            </a:r>
            <a:r>
              <a:rPr lang="en-US" b="1" dirty="0"/>
              <a:t>="./</a:t>
            </a:r>
            <a:r>
              <a:rPr lang="en-US" b="1" dirty="0" smtClean="0"/>
              <a:t>scripts/jquery.js” type</a:t>
            </a:r>
            <a:r>
              <a:rPr lang="en-US" b="1" dirty="0"/>
              <a:t>="text/</a:t>
            </a:r>
            <a:r>
              <a:rPr lang="en-US" b="1" dirty="0" err="1"/>
              <a:t>javascript</a:t>
            </a:r>
            <a:r>
              <a:rPr lang="en-US" b="1" dirty="0"/>
              <a:t>"&gt;&lt;/script&gt;</a:t>
            </a:r>
          </a:p>
          <a:p>
            <a:pPr lvl="1">
              <a:buNone/>
            </a:pPr>
            <a:r>
              <a:rPr lang="en-US" b="1" dirty="0"/>
              <a:t>&lt;script </a:t>
            </a:r>
            <a:r>
              <a:rPr lang="en-US" b="1" dirty="0" err="1"/>
              <a:t>src</a:t>
            </a:r>
            <a:r>
              <a:rPr lang="en-US" b="1" dirty="0"/>
              <a:t>="./</a:t>
            </a:r>
            <a:r>
              <a:rPr lang="en-US" b="1" dirty="0" smtClean="0"/>
              <a:t>scripts/jquery-ajax.js” type</a:t>
            </a:r>
            <a:r>
              <a:rPr lang="en-US" b="1" dirty="0"/>
              <a:t>="text/</a:t>
            </a:r>
            <a:r>
              <a:rPr lang="en-US" b="1" dirty="0" err="1"/>
              <a:t>javascript</a:t>
            </a:r>
            <a:r>
              <a:rPr lang="en-US" b="1" dirty="0"/>
              <a:t>"&gt;&lt;/script&gt;</a:t>
            </a:r>
          </a:p>
          <a:p>
            <a:pPr>
              <a:buNone/>
            </a:pPr>
            <a:r>
              <a:rPr lang="en-US" b="1" dirty="0"/>
              <a:t>&lt;/head</a:t>
            </a:r>
            <a:r>
              <a:rPr lang="en-US" b="1" dirty="0" smtClean="0"/>
              <a:t>&gt;</a:t>
            </a:r>
          </a:p>
          <a:p>
            <a:pPr>
              <a:buNone/>
            </a:pPr>
            <a:endParaRPr lang="en-US" b="1" dirty="0" smtClean="0"/>
          </a:p>
          <a:p>
            <a:pPr>
              <a:buNone/>
            </a:pPr>
            <a:r>
              <a:rPr lang="en-US" b="1" dirty="0" smtClean="0"/>
              <a:t>&lt;</a:t>
            </a:r>
            <a:r>
              <a:rPr lang="en-US" b="1" dirty="0"/>
              <a:t>body&gt;...</a:t>
            </a:r>
          </a:p>
          <a:p>
            <a:pPr lvl="1">
              <a:buNone/>
            </a:pPr>
            <a:r>
              <a:rPr lang="en-US" b="1" dirty="0"/>
              <a:t>&lt;</a:t>
            </a:r>
            <a:r>
              <a:rPr lang="en-US" b="1" dirty="0" err="1"/>
              <a:t>fieldset</a:t>
            </a:r>
            <a:r>
              <a:rPr lang="en-US" b="1" dirty="0"/>
              <a:t>&gt;</a:t>
            </a:r>
          </a:p>
          <a:p>
            <a:pPr lvl="2">
              <a:buNone/>
            </a:pPr>
            <a:r>
              <a:rPr lang="en-US" b="1" dirty="0"/>
              <a:t>&lt;legend&gt;$.</a:t>
            </a:r>
            <a:r>
              <a:rPr lang="en-US" b="1" dirty="0" err="1"/>
              <a:t>ajax</a:t>
            </a:r>
            <a:r>
              <a:rPr lang="en-US" b="1" dirty="0"/>
              <a:t>: Basics (Using </a:t>
            </a:r>
            <a:r>
              <a:rPr lang="en-US" b="1" dirty="0" err="1" smtClean="0"/>
              <a:t>onclick</a:t>
            </a:r>
            <a:r>
              <a:rPr lang="en-US" b="1" dirty="0" smtClean="0"/>
              <a:t> handler </a:t>
            </a:r>
            <a:r>
              <a:rPr lang="en-US" b="1" dirty="0"/>
              <a:t>in HTML)&lt;/legend&gt;</a:t>
            </a:r>
          </a:p>
          <a:p>
            <a:pPr lvl="2">
              <a:buNone/>
            </a:pPr>
            <a:r>
              <a:rPr lang="en-US" b="1" dirty="0"/>
              <a:t>&lt;input type="button" value="Show </a:t>
            </a:r>
            <a:r>
              <a:rPr lang="en-US" b="1" dirty="0" smtClean="0"/>
              <a:t>Time” </a:t>
            </a:r>
            <a:r>
              <a:rPr lang="en-US" b="1" dirty="0" err="1" smtClean="0"/>
              <a:t>onclick</a:t>
            </a:r>
            <a:r>
              <a:rPr lang="en-US" b="1" dirty="0"/>
              <a:t>='showTime1()'/&gt;</a:t>
            </a:r>
          </a:p>
          <a:p>
            <a:pPr lvl="1">
              <a:buNone/>
            </a:pPr>
            <a:r>
              <a:rPr lang="en-US" b="1" dirty="0"/>
              <a:t>&lt;/</a:t>
            </a:r>
            <a:r>
              <a:rPr lang="en-US" b="1" dirty="0" err="1"/>
              <a:t>fieldset</a:t>
            </a:r>
            <a:r>
              <a:rPr lang="en-US" b="1" dirty="0" smtClean="0"/>
              <a:t>&gt;</a:t>
            </a:r>
          </a:p>
          <a:p>
            <a:pPr lvl="1">
              <a:buNone/>
            </a:pPr>
            <a:endParaRPr lang="en-US" b="1" dirty="0"/>
          </a:p>
          <a:p>
            <a:pPr>
              <a:buNone/>
            </a:pPr>
            <a:r>
              <a:rPr lang="en-US" b="1" dirty="0" smtClean="0"/>
              <a:t>……</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 – set event handlers in JS not in HTML as previous example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IDEA:</a:t>
            </a:r>
          </a:p>
          <a:p>
            <a:pPr>
              <a:buNone/>
            </a:pPr>
            <a:r>
              <a:rPr lang="en-US" dirty="0"/>
              <a:t>$(function() {…});</a:t>
            </a:r>
          </a:p>
          <a:p>
            <a:pPr lvl="1">
              <a:buNone/>
            </a:pPr>
            <a:r>
              <a:rPr lang="en-US" dirty="0"/>
              <a:t>• Function runs after the DOM is loaded, but does not </a:t>
            </a:r>
            <a:r>
              <a:rPr lang="en-US" dirty="0" smtClean="0"/>
              <a:t>wait for </a:t>
            </a:r>
            <a:r>
              <a:rPr lang="en-US" dirty="0"/>
              <a:t>images, as with </a:t>
            </a:r>
            <a:r>
              <a:rPr lang="en-US" dirty="0" err="1"/>
              <a:t>window.onload</a:t>
            </a:r>
            <a:endParaRPr lang="en-US" dirty="0"/>
          </a:p>
          <a:p>
            <a:pPr lvl="1">
              <a:buNone/>
            </a:pPr>
            <a:r>
              <a:rPr lang="en-US" dirty="0"/>
              <a:t>• Use this approach to set up </a:t>
            </a:r>
            <a:r>
              <a:rPr lang="en-US" i="1" dirty="0"/>
              <a:t>all event </a:t>
            </a:r>
            <a:r>
              <a:rPr lang="en-US" i="1" dirty="0" smtClean="0"/>
              <a:t>handlers</a:t>
            </a:r>
          </a:p>
          <a:p>
            <a:pPr lvl="1">
              <a:buNone/>
            </a:pPr>
            <a:endParaRPr lang="en-US" i="1" dirty="0"/>
          </a:p>
          <a:p>
            <a:pPr>
              <a:buNone/>
            </a:pPr>
            <a:r>
              <a:rPr lang="en-US" dirty="0" smtClean="0"/>
              <a:t>$("#</a:t>
            </a:r>
            <a:r>
              <a:rPr lang="en-US" dirty="0"/>
              <a:t>some-id").click(</a:t>
            </a:r>
            <a:r>
              <a:rPr lang="en-US" dirty="0" err="1"/>
              <a:t>someHandler</a:t>
            </a:r>
            <a:r>
              <a:rPr lang="en-US" dirty="0"/>
              <a:t>);</a:t>
            </a:r>
          </a:p>
          <a:p>
            <a:pPr lvl="1">
              <a:buNone/>
            </a:pPr>
            <a:r>
              <a:rPr lang="en-US" dirty="0"/>
              <a:t>• Assigns to </a:t>
            </a:r>
            <a:r>
              <a:rPr lang="en-US" dirty="0" err="1"/>
              <a:t>onclick</a:t>
            </a:r>
            <a:r>
              <a:rPr lang="en-US" dirty="0"/>
              <a:t> handler. Handler is passed an Event</a:t>
            </a:r>
          </a:p>
          <a:p>
            <a:pPr lvl="1">
              <a:buNone/>
            </a:pPr>
            <a:r>
              <a:rPr lang="en-US" dirty="0"/>
              <a:t>object with characteristics that are unified across browsers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Redo Previous Example – setting </a:t>
            </a:r>
            <a:r>
              <a:rPr lang="en-US" dirty="0" err="1" smtClean="0"/>
              <a:t>onclick</a:t>
            </a:r>
            <a:r>
              <a:rPr lang="en-US" dirty="0" smtClean="0"/>
              <a:t> handlers in JS not HTML</a:t>
            </a:r>
            <a:endParaRPr lang="en-US" dirty="0"/>
          </a:p>
        </p:txBody>
      </p:sp>
      <p:sp>
        <p:nvSpPr>
          <p:cNvPr id="5" name="Content Placeholder 2"/>
          <p:cNvSpPr>
            <a:spLocks noGrp="1"/>
          </p:cNvSpPr>
          <p:nvPr>
            <p:ph idx="1"/>
          </p:nvPr>
        </p:nvSpPr>
        <p:spPr/>
        <p:txBody>
          <a:bodyPr>
            <a:normAutofit fontScale="85000" lnSpcReduction="10000"/>
          </a:bodyPr>
          <a:lstStyle/>
          <a:p>
            <a:pPr>
              <a:buNone/>
            </a:pPr>
            <a:r>
              <a:rPr lang="en-US" b="1" dirty="0"/>
              <a:t>$(function() {</a:t>
            </a:r>
          </a:p>
          <a:p>
            <a:pPr lvl="1">
              <a:buNone/>
            </a:pPr>
            <a:r>
              <a:rPr lang="en-US" b="1" dirty="0"/>
              <a:t>$("#time-button-1").click(showTime1);</a:t>
            </a:r>
          </a:p>
          <a:p>
            <a:pPr>
              <a:buNone/>
            </a:pPr>
            <a:r>
              <a:rPr lang="en-US" b="1" dirty="0" smtClean="0"/>
              <a:t>});</a:t>
            </a:r>
          </a:p>
          <a:p>
            <a:pPr>
              <a:buNone/>
            </a:pPr>
            <a:endParaRPr lang="en-US" b="1" dirty="0"/>
          </a:p>
          <a:p>
            <a:pPr lvl="1">
              <a:buNone/>
            </a:pPr>
            <a:r>
              <a:rPr lang="en-US" b="1" dirty="0" smtClean="0"/>
              <a:t>//same as before</a:t>
            </a:r>
            <a:endParaRPr lang="en-US" b="1" dirty="0"/>
          </a:p>
          <a:p>
            <a:pPr lvl="1">
              <a:buNone/>
            </a:pPr>
            <a:r>
              <a:rPr lang="en-US" b="1" dirty="0"/>
              <a:t>function showTime1() {</a:t>
            </a:r>
          </a:p>
          <a:p>
            <a:pPr lvl="2">
              <a:buNone/>
            </a:pPr>
            <a:r>
              <a:rPr lang="en-US" b="1" dirty="0"/>
              <a:t>$.</a:t>
            </a:r>
            <a:r>
              <a:rPr lang="en-US" b="1" dirty="0" err="1"/>
              <a:t>ajax</a:t>
            </a:r>
            <a:r>
              <a:rPr lang="en-US" b="1" dirty="0"/>
              <a:t>({ </a:t>
            </a:r>
            <a:r>
              <a:rPr lang="en-US" b="1" dirty="0" err="1"/>
              <a:t>url</a:t>
            </a:r>
            <a:r>
              <a:rPr lang="en-US" b="1" dirty="0"/>
              <a:t>: "show-time.jsp", </a:t>
            </a:r>
            <a:r>
              <a:rPr lang="en-US" b="1" dirty="0" smtClean="0"/>
              <a:t>success</a:t>
            </a:r>
            <a:r>
              <a:rPr lang="en-US" b="1" dirty="0"/>
              <a:t>: </a:t>
            </a:r>
            <a:r>
              <a:rPr lang="en-US" b="1" dirty="0" err="1" smtClean="0"/>
              <a:t>showAlert</a:t>
            </a:r>
            <a:r>
              <a:rPr lang="en-US" b="1" dirty="0" smtClean="0"/>
              <a:t>, cache</a:t>
            </a:r>
            <a:r>
              <a:rPr lang="en-US" b="1" dirty="0"/>
              <a:t>: false });</a:t>
            </a:r>
          </a:p>
          <a:p>
            <a:pPr lvl="1">
              <a:buNone/>
            </a:pPr>
            <a:r>
              <a:rPr lang="en-US" b="1" dirty="0"/>
              <a:t>}</a:t>
            </a:r>
          </a:p>
          <a:p>
            <a:pPr lvl="1">
              <a:buNone/>
            </a:pPr>
            <a:r>
              <a:rPr lang="en-US" b="1" dirty="0" smtClean="0"/>
              <a:t>function </a:t>
            </a:r>
            <a:r>
              <a:rPr lang="en-US" b="1" dirty="0" err="1"/>
              <a:t>showAlert</a:t>
            </a:r>
            <a:r>
              <a:rPr lang="en-US" b="1" dirty="0"/>
              <a:t>(text) {</a:t>
            </a:r>
          </a:p>
          <a:p>
            <a:pPr lvl="2">
              <a:buNone/>
            </a:pPr>
            <a:r>
              <a:rPr lang="en-US" b="1" dirty="0"/>
              <a:t>alert(text);</a:t>
            </a:r>
          </a:p>
          <a:p>
            <a:pPr lvl="1">
              <a:buNone/>
            </a:pPr>
            <a:r>
              <a:rPr lang="en-US" b="1" dirty="0"/>
              <a:t>}</a:t>
            </a:r>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Redo ---set name of button</a:t>
            </a:r>
            <a:endParaRPr lang="en-US" dirty="0"/>
          </a:p>
        </p:txBody>
      </p:sp>
      <p:sp>
        <p:nvSpPr>
          <p:cNvPr id="3" name="Content Placeholder 2"/>
          <p:cNvSpPr>
            <a:spLocks noGrp="1"/>
          </p:cNvSpPr>
          <p:nvPr>
            <p:ph idx="1"/>
          </p:nvPr>
        </p:nvSpPr>
        <p:spPr/>
        <p:txBody>
          <a:bodyPr/>
          <a:lstStyle/>
          <a:p>
            <a:pPr>
              <a:buNone/>
            </a:pPr>
            <a:r>
              <a:rPr lang="en-US" b="1" dirty="0"/>
              <a:t>&lt;</a:t>
            </a:r>
            <a:r>
              <a:rPr lang="en-US" b="1" dirty="0" err="1"/>
              <a:t>fieldset</a:t>
            </a:r>
            <a:r>
              <a:rPr lang="en-US" b="1" dirty="0"/>
              <a:t>&gt;</a:t>
            </a:r>
          </a:p>
          <a:p>
            <a:pPr lvl="1">
              <a:buNone/>
            </a:pPr>
            <a:r>
              <a:rPr lang="en-US" b="1" dirty="0"/>
              <a:t>&lt;legend&gt;$.</a:t>
            </a:r>
            <a:r>
              <a:rPr lang="en-US" b="1" dirty="0" err="1"/>
              <a:t>ajax</a:t>
            </a:r>
            <a:r>
              <a:rPr lang="en-US" b="1" dirty="0"/>
              <a:t>: Basics (Using </a:t>
            </a:r>
            <a:r>
              <a:rPr lang="en-US" b="1" dirty="0" smtClean="0"/>
              <a:t>click function </a:t>
            </a:r>
            <a:r>
              <a:rPr lang="en-US" b="1" dirty="0"/>
              <a:t>in JavaScript)&lt;/legend&gt;</a:t>
            </a:r>
          </a:p>
          <a:p>
            <a:pPr lvl="1">
              <a:buNone/>
            </a:pPr>
            <a:r>
              <a:rPr lang="en-US" b="1" dirty="0"/>
              <a:t>&lt;input type="button" value="Show </a:t>
            </a:r>
            <a:r>
              <a:rPr lang="en-US" b="1" dirty="0" smtClean="0"/>
              <a:t>Time” </a:t>
            </a:r>
            <a:r>
              <a:rPr lang="en-US" b="1" dirty="0" smtClean="0">
                <a:solidFill>
                  <a:srgbClr val="FF0000"/>
                </a:solidFill>
              </a:rPr>
              <a:t>id</a:t>
            </a:r>
            <a:r>
              <a:rPr lang="en-US" b="1" dirty="0">
                <a:solidFill>
                  <a:srgbClr val="FF0000"/>
                </a:solidFill>
              </a:rPr>
              <a:t>='time-button-1</a:t>
            </a:r>
            <a:r>
              <a:rPr lang="en-US" b="1" dirty="0"/>
              <a:t>'/&gt;</a:t>
            </a:r>
          </a:p>
          <a:p>
            <a:pPr>
              <a:buNone/>
            </a:pPr>
            <a:r>
              <a:rPr lang="en-US" b="1" dirty="0"/>
              <a:t>&lt;/</a:t>
            </a:r>
            <a:r>
              <a:rPr lang="en-US" b="1" dirty="0" err="1"/>
              <a:t>fieldset</a:t>
            </a:r>
            <a:r>
              <a:rPr lang="en-US" b="1" dirty="0"/>
              <a:t>&gt;</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Issues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Some comments about frameworks in your instructors opinion: </a:t>
            </a:r>
          </a:p>
          <a:p>
            <a:endParaRPr lang="en-US" dirty="0" smtClean="0"/>
          </a:p>
          <a:p>
            <a:r>
              <a:rPr lang="en-US" dirty="0" smtClean="0"/>
              <a:t>frameworks can be powerful to use and with time save time</a:t>
            </a:r>
          </a:p>
          <a:p>
            <a:endParaRPr lang="en-US" dirty="0" smtClean="0"/>
          </a:p>
          <a:p>
            <a:r>
              <a:rPr lang="en-US" dirty="0" smtClean="0"/>
              <a:t>frameworks can create restrictions that are hard to get out of</a:t>
            </a:r>
          </a:p>
          <a:p>
            <a:endParaRPr lang="en-US" dirty="0" smtClean="0"/>
          </a:p>
          <a:p>
            <a:r>
              <a:rPr lang="en-US" dirty="0" smtClean="0"/>
              <a:t>frameworks can take a lot of time to learn</a:t>
            </a:r>
          </a:p>
          <a:p>
            <a:endParaRPr lang="en-US" dirty="0" smtClean="0"/>
          </a:p>
          <a:p>
            <a:r>
              <a:rPr lang="en-US" dirty="0" smtClean="0"/>
              <a:t>there always seems to be a new framework </a:t>
            </a:r>
            <a:r>
              <a:rPr lang="en-US" dirty="0" err="1" smtClean="0"/>
              <a:t>comming</a:t>
            </a:r>
            <a:r>
              <a:rPr lang="en-US" dirty="0" smtClean="0"/>
              <a:t> down the pike</a:t>
            </a:r>
          </a:p>
          <a:p>
            <a:endParaRPr lang="en-US" dirty="0" smtClean="0"/>
          </a:p>
          <a:p>
            <a:r>
              <a:rPr lang="en-US" dirty="0" smtClean="0"/>
              <a:t>which framework --- hmm, that is a really hard one. People can get fanatic about "their" framework. see what industry leaders are using, don't stretch yourself too thin...meaning make sure it makes sense to invest the time necessary to learn and use a(another) framework.</a:t>
            </a:r>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ask –before considering a framework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Does it handle most things that are common to kinds of applications you want to develop?</a:t>
            </a:r>
          </a:p>
          <a:p>
            <a:endParaRPr lang="en-US" dirty="0" smtClean="0"/>
          </a:p>
          <a:p>
            <a:r>
              <a:rPr lang="en-US" dirty="0" smtClean="0"/>
              <a:t>Does the framework have a strong user community?</a:t>
            </a:r>
          </a:p>
          <a:p>
            <a:endParaRPr lang="en-US" dirty="0" smtClean="0"/>
          </a:p>
          <a:p>
            <a:r>
              <a:rPr lang="en-US" dirty="0" smtClean="0"/>
              <a:t>Cost?</a:t>
            </a:r>
          </a:p>
          <a:p>
            <a:endParaRPr lang="en-US" dirty="0" smtClean="0"/>
          </a:p>
          <a:p>
            <a:r>
              <a:rPr lang="en-US" dirty="0" smtClean="0"/>
              <a:t>How steep is the learning curve for the framework?</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JQuery</a:t>
            </a:r>
            <a:r>
              <a:rPr lang="en-US" dirty="0" smtClean="0"/>
              <a:t>?</a:t>
            </a:r>
            <a:endParaRPr lang="en-US" dirty="0"/>
          </a:p>
        </p:txBody>
      </p:sp>
      <p:sp>
        <p:nvSpPr>
          <p:cNvPr id="3" name="Content Placeholder 2"/>
          <p:cNvSpPr>
            <a:spLocks noGrp="1"/>
          </p:cNvSpPr>
          <p:nvPr>
            <p:ph idx="1"/>
          </p:nvPr>
        </p:nvSpPr>
        <p:spPr/>
        <p:txBody>
          <a:bodyPr/>
          <a:lstStyle/>
          <a:p>
            <a:pPr>
              <a:lnSpc>
                <a:spcPct val="90000"/>
              </a:lnSpc>
            </a:pPr>
            <a:r>
              <a:rPr lang="en-US" sz="2800" dirty="0" smtClean="0"/>
              <a:t>Powerful JavaScript library</a:t>
            </a:r>
          </a:p>
          <a:p>
            <a:pPr lvl="1">
              <a:lnSpc>
                <a:spcPct val="90000"/>
              </a:lnSpc>
            </a:pPr>
            <a:r>
              <a:rPr lang="en-US" sz="2400" dirty="0" smtClean="0"/>
              <a:t>Simplify common JavaScript tasks</a:t>
            </a:r>
          </a:p>
          <a:p>
            <a:pPr lvl="1">
              <a:lnSpc>
                <a:spcPct val="90000"/>
              </a:lnSpc>
            </a:pPr>
            <a:r>
              <a:rPr lang="en-US" sz="2400" dirty="0" smtClean="0"/>
              <a:t>Access parts of a page</a:t>
            </a:r>
          </a:p>
          <a:p>
            <a:pPr lvl="2">
              <a:lnSpc>
                <a:spcPct val="90000"/>
              </a:lnSpc>
            </a:pPr>
            <a:r>
              <a:rPr lang="en-US" sz="2000" dirty="0" smtClean="0"/>
              <a:t>using CSS or </a:t>
            </a:r>
            <a:r>
              <a:rPr lang="en-US" sz="2000" dirty="0" err="1" smtClean="0"/>
              <a:t>XPath</a:t>
            </a:r>
            <a:r>
              <a:rPr lang="en-US" sz="2000" dirty="0" smtClean="0"/>
              <a:t>-like expressions</a:t>
            </a:r>
          </a:p>
          <a:p>
            <a:pPr lvl="1">
              <a:lnSpc>
                <a:spcPct val="90000"/>
              </a:lnSpc>
            </a:pPr>
            <a:r>
              <a:rPr lang="en-US" sz="2400" dirty="0" smtClean="0"/>
              <a:t>Modify the appearance of a page</a:t>
            </a:r>
          </a:p>
          <a:p>
            <a:pPr lvl="1">
              <a:lnSpc>
                <a:spcPct val="90000"/>
              </a:lnSpc>
            </a:pPr>
            <a:r>
              <a:rPr lang="en-US" sz="2400" dirty="0" smtClean="0"/>
              <a:t>Alter the content of a page</a:t>
            </a:r>
          </a:p>
          <a:p>
            <a:pPr lvl="1">
              <a:lnSpc>
                <a:spcPct val="90000"/>
              </a:lnSpc>
            </a:pPr>
            <a:r>
              <a:rPr lang="en-US" sz="2400" dirty="0" smtClean="0"/>
              <a:t>Change the user’s interaction with a page</a:t>
            </a:r>
          </a:p>
          <a:p>
            <a:pPr lvl="1">
              <a:lnSpc>
                <a:spcPct val="90000"/>
              </a:lnSpc>
            </a:pPr>
            <a:r>
              <a:rPr lang="en-US" sz="2400" dirty="0" smtClean="0"/>
              <a:t>Add animation to a page</a:t>
            </a:r>
          </a:p>
          <a:p>
            <a:pPr lvl="1">
              <a:lnSpc>
                <a:spcPct val="90000"/>
              </a:lnSpc>
            </a:pPr>
            <a:r>
              <a:rPr lang="en-US" sz="2400" dirty="0" smtClean="0"/>
              <a:t>Provide AJAX support</a:t>
            </a:r>
          </a:p>
          <a:p>
            <a:pPr lvl="1">
              <a:lnSpc>
                <a:spcPct val="90000"/>
              </a:lnSpc>
            </a:pPr>
            <a:r>
              <a:rPr lang="en-US" sz="2400" dirty="0" smtClean="0"/>
              <a:t>Abstract away browser quirks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JavaScript libraries</a:t>
            </a:r>
            <a:endParaRPr lang="en-US" dirty="0"/>
          </a:p>
        </p:txBody>
      </p:sp>
      <p:sp>
        <p:nvSpPr>
          <p:cNvPr id="3" name="Content Placeholder 2"/>
          <p:cNvSpPr>
            <a:spLocks noGrp="1"/>
          </p:cNvSpPr>
          <p:nvPr>
            <p:ph idx="1"/>
          </p:nvPr>
        </p:nvSpPr>
        <p:spPr/>
        <p:txBody>
          <a:bodyPr/>
          <a:lstStyle/>
          <a:p>
            <a:pPr>
              <a:lnSpc>
                <a:spcPct val="90000"/>
              </a:lnSpc>
            </a:pPr>
            <a:r>
              <a:rPr lang="en-US" sz="2800" dirty="0" smtClean="0"/>
              <a:t>Powerful JavaScript library</a:t>
            </a:r>
          </a:p>
          <a:p>
            <a:pPr lvl="1">
              <a:lnSpc>
                <a:spcPct val="90000"/>
              </a:lnSpc>
            </a:pPr>
            <a:r>
              <a:rPr lang="en-US" sz="2400" dirty="0" smtClean="0"/>
              <a:t>Simplify common JavaScript tasks</a:t>
            </a:r>
          </a:p>
          <a:p>
            <a:pPr lvl="1">
              <a:lnSpc>
                <a:spcPct val="90000"/>
              </a:lnSpc>
            </a:pPr>
            <a:r>
              <a:rPr lang="en-US" sz="2400" dirty="0" smtClean="0"/>
              <a:t>Access parts of a page</a:t>
            </a:r>
          </a:p>
          <a:p>
            <a:pPr lvl="2">
              <a:lnSpc>
                <a:spcPct val="90000"/>
              </a:lnSpc>
            </a:pPr>
            <a:r>
              <a:rPr lang="en-US" sz="2000" dirty="0" smtClean="0"/>
              <a:t>using CSS or </a:t>
            </a:r>
            <a:r>
              <a:rPr lang="en-US" sz="2000" dirty="0" err="1" smtClean="0"/>
              <a:t>XPath</a:t>
            </a:r>
            <a:r>
              <a:rPr lang="en-US" sz="2000" dirty="0" smtClean="0"/>
              <a:t>-like expressions</a:t>
            </a:r>
          </a:p>
          <a:p>
            <a:pPr lvl="1">
              <a:lnSpc>
                <a:spcPct val="90000"/>
              </a:lnSpc>
            </a:pPr>
            <a:r>
              <a:rPr lang="en-US" sz="2400" dirty="0" smtClean="0"/>
              <a:t>Modify the appearance of a page</a:t>
            </a:r>
          </a:p>
          <a:p>
            <a:pPr lvl="1">
              <a:lnSpc>
                <a:spcPct val="90000"/>
              </a:lnSpc>
            </a:pPr>
            <a:r>
              <a:rPr lang="en-US" sz="2400" dirty="0" smtClean="0"/>
              <a:t>Alter the content of a page</a:t>
            </a:r>
          </a:p>
          <a:p>
            <a:pPr lvl="1">
              <a:lnSpc>
                <a:spcPct val="90000"/>
              </a:lnSpc>
            </a:pPr>
            <a:r>
              <a:rPr lang="en-US" sz="2400" dirty="0" smtClean="0"/>
              <a:t>Change the user’s interaction with a page</a:t>
            </a:r>
          </a:p>
          <a:p>
            <a:pPr lvl="1">
              <a:lnSpc>
                <a:spcPct val="90000"/>
              </a:lnSpc>
            </a:pPr>
            <a:r>
              <a:rPr lang="en-US" sz="2400" dirty="0" smtClean="0"/>
              <a:t>Add animation to a page</a:t>
            </a:r>
          </a:p>
          <a:p>
            <a:pPr lvl="1">
              <a:lnSpc>
                <a:spcPct val="90000"/>
              </a:lnSpc>
            </a:pPr>
            <a:r>
              <a:rPr lang="en-US" sz="2400" dirty="0" smtClean="0"/>
              <a:t>Provide AJAX support</a:t>
            </a:r>
          </a:p>
          <a:p>
            <a:pPr lvl="1">
              <a:lnSpc>
                <a:spcPct val="90000"/>
              </a:lnSpc>
            </a:pPr>
            <a:r>
              <a:rPr lang="en-US" sz="2400" dirty="0" smtClean="0"/>
              <a:t>Abstract away browser quirks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Introductory Sample</a:t>
            </a:r>
          </a:p>
        </p:txBody>
      </p:sp>
      <p:sp>
        <p:nvSpPr>
          <p:cNvPr id="18435" name="Rectangle 3"/>
          <p:cNvSpPr>
            <a:spLocks noGrp="1" noChangeArrowheads="1"/>
          </p:cNvSpPr>
          <p:nvPr>
            <p:ph type="body" idx="1"/>
          </p:nvPr>
        </p:nvSpPr>
        <p:spPr>
          <a:xfrm>
            <a:off x="685800" y="1981200"/>
            <a:ext cx="3657600" cy="4114800"/>
          </a:xfrm>
        </p:spPr>
        <p:txBody>
          <a:bodyPr/>
          <a:lstStyle/>
          <a:p>
            <a:pPr eaLnBrk="1" hangingPunct="1">
              <a:spcBef>
                <a:spcPct val="0"/>
              </a:spcBef>
              <a:buFontTx/>
              <a:buNone/>
            </a:pPr>
            <a:r>
              <a:rPr lang="en-US" sz="2000" smtClean="0"/>
              <a:t>&lt;html&gt;</a:t>
            </a:r>
          </a:p>
          <a:p>
            <a:pPr eaLnBrk="1" hangingPunct="1">
              <a:spcBef>
                <a:spcPct val="0"/>
              </a:spcBef>
              <a:buFontTx/>
              <a:buNone/>
            </a:pPr>
            <a:r>
              <a:rPr lang="en-US" sz="2000" smtClean="0"/>
              <a:t>&lt;body&gt;</a:t>
            </a:r>
          </a:p>
          <a:p>
            <a:pPr eaLnBrk="1" hangingPunct="1">
              <a:spcBef>
                <a:spcPct val="0"/>
              </a:spcBef>
              <a:buFontTx/>
              <a:buNone/>
            </a:pPr>
            <a:r>
              <a:rPr lang="en-US" sz="2000" smtClean="0"/>
              <a:t>&lt;h1&gt;Cities of the World&lt;/h1&gt;</a:t>
            </a:r>
          </a:p>
          <a:p>
            <a:pPr eaLnBrk="1" hangingPunct="1">
              <a:spcBef>
                <a:spcPct val="0"/>
              </a:spcBef>
              <a:buFontTx/>
              <a:buNone/>
            </a:pPr>
            <a:r>
              <a:rPr lang="en-US" sz="2000" smtClean="0"/>
              <a:t>&lt;dl&gt;</a:t>
            </a:r>
          </a:p>
          <a:p>
            <a:pPr eaLnBrk="1" hangingPunct="1">
              <a:spcBef>
                <a:spcPct val="0"/>
              </a:spcBef>
              <a:buFontTx/>
              <a:buNone/>
            </a:pPr>
            <a:r>
              <a:rPr lang="en-US" sz="2000" smtClean="0"/>
              <a:t>&lt;dt&gt;Paris&lt;/dt&gt;&lt;dd&gt;Chic, fashionable, expensive rude&lt;/dd&gt;</a:t>
            </a:r>
          </a:p>
          <a:p>
            <a:pPr eaLnBrk="1" hangingPunct="1">
              <a:spcBef>
                <a:spcPct val="0"/>
              </a:spcBef>
              <a:buFontTx/>
              <a:buNone/>
            </a:pPr>
            <a:r>
              <a:rPr lang="en-US" sz="2000" smtClean="0"/>
              <a:t>&lt;dt&gt;Sydney&lt;/dt&gt;&lt;dd&gt;Opera house but no culture, Mardi Gras, fireworks&lt;/dd&gt;</a:t>
            </a:r>
          </a:p>
          <a:p>
            <a:pPr eaLnBrk="1" hangingPunct="1">
              <a:spcBef>
                <a:spcPct val="0"/>
              </a:spcBef>
              <a:buFontTx/>
              <a:buNone/>
            </a:pPr>
            <a:r>
              <a:rPr lang="en-US" sz="2000" smtClean="0"/>
              <a:t>&lt;/dl&gt;</a:t>
            </a:r>
          </a:p>
          <a:p>
            <a:pPr eaLnBrk="1" hangingPunct="1">
              <a:spcBef>
                <a:spcPct val="0"/>
              </a:spcBef>
              <a:buFontTx/>
              <a:buNone/>
            </a:pPr>
            <a:r>
              <a:rPr lang="en-US" sz="2000" smtClean="0"/>
              <a:t>&lt;/body&gt;</a:t>
            </a:r>
          </a:p>
          <a:p>
            <a:pPr eaLnBrk="1" hangingPunct="1">
              <a:spcBef>
                <a:spcPct val="0"/>
              </a:spcBef>
              <a:buFontTx/>
              <a:buNone/>
            </a:pPr>
            <a:r>
              <a:rPr lang="en-US" sz="2000" smtClean="0"/>
              <a:t>&lt;/html&gt; </a:t>
            </a:r>
          </a:p>
        </p:txBody>
      </p:sp>
      <p:sp>
        <p:nvSpPr>
          <p:cNvPr id="18436" name="Rectangle 5"/>
          <p:cNvSpPr>
            <a:spLocks noChangeArrowheads="1"/>
          </p:cNvSpPr>
          <p:nvPr/>
        </p:nvSpPr>
        <p:spPr bwMode="auto">
          <a:xfrm>
            <a:off x="4800600" y="1981200"/>
            <a:ext cx="3657600" cy="1371600"/>
          </a:xfrm>
          <a:prstGeom prst="rect">
            <a:avLst/>
          </a:prstGeom>
          <a:noFill/>
          <a:ln w="9525">
            <a:solidFill>
              <a:schemeClr val="tx1"/>
            </a:solidFill>
            <a:miter lim="800000"/>
            <a:headEnd/>
            <a:tailEnd/>
          </a:ln>
        </p:spPr>
        <p:txBody>
          <a:bodyPr/>
          <a:lstStyle/>
          <a:p>
            <a:pPr marL="342900" indent="-342900" eaLnBrk="1" hangingPunct="1"/>
            <a:r>
              <a:rPr lang="en-US" sz="1600">
                <a:latin typeface="Courier New" charset="0"/>
              </a:rPr>
              <a:t>h1 {font-size: 2.5em; margin-bottom: 0;}</a:t>
            </a:r>
          </a:p>
          <a:p>
            <a:pPr marL="342900" indent="-342900" eaLnBrk="1" hangingPunct="1"/>
            <a:endParaRPr lang="en-US" sz="1600">
              <a:latin typeface="Courier New" charset="0"/>
            </a:endParaRPr>
          </a:p>
          <a:p>
            <a:pPr marL="342900" indent="-342900" eaLnBrk="1" hangingPunct="1"/>
            <a:r>
              <a:rPr lang="en-US" sz="1600">
                <a:latin typeface="Courier New" charset="0"/>
              </a:rPr>
              <a:t>.emphasize {font-style: italic; color:red;}</a:t>
            </a:r>
          </a:p>
          <a:p>
            <a:pPr marL="342900" indent="-342900" eaLnBrk="1" hangingPunct="1"/>
            <a:endParaRPr lang="en-US" sz="1600">
              <a:latin typeface="Courier New" charset="0"/>
            </a:endParaRPr>
          </a:p>
        </p:txBody>
      </p:sp>
      <p:pic>
        <p:nvPicPr>
          <p:cNvPr id="18437" name="Picture 7" descr="SafariScreenSnapz003"/>
          <p:cNvPicPr>
            <a:picLocks noChangeAspect="1" noChangeArrowheads="1"/>
          </p:cNvPicPr>
          <p:nvPr/>
        </p:nvPicPr>
        <p:blipFill>
          <a:blip r:embed="rId3" cstate="print"/>
          <a:srcRect/>
          <a:stretch>
            <a:fillRect/>
          </a:stretch>
        </p:blipFill>
        <p:spPr bwMode="auto">
          <a:xfrm>
            <a:off x="4800600" y="3657600"/>
            <a:ext cx="3581400" cy="1392238"/>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Basic JQuery</a:t>
            </a:r>
          </a:p>
        </p:txBody>
      </p:sp>
      <p:sp>
        <p:nvSpPr>
          <p:cNvPr id="20483" name="Rectangle 3"/>
          <p:cNvSpPr>
            <a:spLocks noGrp="1" noChangeArrowheads="1"/>
          </p:cNvSpPr>
          <p:nvPr>
            <p:ph type="body" idx="1"/>
          </p:nvPr>
        </p:nvSpPr>
        <p:spPr/>
        <p:txBody>
          <a:bodyPr/>
          <a:lstStyle/>
          <a:p>
            <a:pPr eaLnBrk="1" hangingPunct="1">
              <a:lnSpc>
                <a:spcPct val="90000"/>
              </a:lnSpc>
            </a:pPr>
            <a:r>
              <a:rPr lang="en-US" smtClean="0"/>
              <a:t>Selecting part of document is fundamental operation</a:t>
            </a:r>
          </a:p>
          <a:p>
            <a:pPr eaLnBrk="1" hangingPunct="1">
              <a:lnSpc>
                <a:spcPct val="90000"/>
              </a:lnSpc>
            </a:pPr>
            <a:r>
              <a:rPr lang="en-US" smtClean="0"/>
              <a:t>A JQuery object is a wrapper for a selected group of DOM nodes</a:t>
            </a:r>
          </a:p>
          <a:p>
            <a:pPr eaLnBrk="1" hangingPunct="1">
              <a:lnSpc>
                <a:spcPct val="90000"/>
              </a:lnSpc>
            </a:pPr>
            <a:r>
              <a:rPr lang="en-US" smtClean="0"/>
              <a:t>$() function is a factory method that creates JQuery objects</a:t>
            </a:r>
          </a:p>
          <a:p>
            <a:pPr eaLnBrk="1" hangingPunct="1">
              <a:lnSpc>
                <a:spcPct val="90000"/>
              </a:lnSpc>
            </a:pPr>
            <a:r>
              <a:rPr lang="en-US" smtClean="0"/>
              <a:t>$(“dt”) is a JQuery object containing all the “dt” elements in the document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2292</Words>
  <Application>Microsoft Office PowerPoint</Application>
  <PresentationFormat>On-screen Show (4:3)</PresentationFormat>
  <Paragraphs>365</Paragraphs>
  <Slides>37</Slides>
  <Notes>12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Jquery</vt:lpstr>
      <vt:lpstr>Jquery what is it</vt:lpstr>
      <vt:lpstr>What is a framework?</vt:lpstr>
      <vt:lpstr>Issues</vt:lpstr>
      <vt:lpstr>Questions to ask –before considering a framework</vt:lpstr>
      <vt:lpstr>What is JQuery?</vt:lpstr>
      <vt:lpstr>More on JavaScript libraries</vt:lpstr>
      <vt:lpstr>Introductory Sample</vt:lpstr>
      <vt:lpstr>Basic JQuery</vt:lpstr>
      <vt:lpstr>Basic JQuery</vt:lpstr>
      <vt:lpstr>Basic JQuery</vt:lpstr>
      <vt:lpstr>Basic JQuery</vt:lpstr>
      <vt:lpstr>JQuery Selectors</vt:lpstr>
      <vt:lpstr>JQuery Selectors</vt:lpstr>
      <vt:lpstr>JQuery Filters</vt:lpstr>
      <vt:lpstr>Example</vt:lpstr>
      <vt:lpstr>JQuery Events </vt:lpstr>
      <vt:lpstr>Other JQuery Effects</vt:lpstr>
      <vt:lpstr>More JQuery Changes DOM </vt:lpstr>
      <vt:lpstr>Installation</vt:lpstr>
      <vt:lpstr>Why JQuery</vt:lpstr>
      <vt:lpstr>Basics of What you can do</vt:lpstr>
      <vt:lpstr>The jQuery Object/Function</vt:lpstr>
      <vt:lpstr>JQuery selectors</vt:lpstr>
      <vt:lpstr>Manipulating CSS elements with JQuery</vt:lpstr>
      <vt:lpstr>Example: Randomizing backgound colors</vt:lpstr>
      <vt:lpstr>Example continued</vt:lpstr>
      <vt:lpstr>Example- CSS styles used</vt:lpstr>
      <vt:lpstr>Example - HTML</vt:lpstr>
      <vt:lpstr>AJAX calls with JQuery</vt:lpstr>
      <vt:lpstr>AJAX – callback function, the success function</vt:lpstr>
      <vt:lpstr>Example AJAX program with JQuery</vt:lpstr>
      <vt:lpstr>Example….the show-time.jsp server code the AJAX (w/Jquery) will call</vt:lpstr>
      <vt:lpstr>Example AJAX w/Jquery …the html</vt:lpstr>
      <vt:lpstr>Alternative – set event handlers in JS not in HTML as previous example</vt:lpstr>
      <vt:lpstr>Redo Previous Example – setting onclick handlers in JS not HTML</vt:lpstr>
      <vt:lpstr>Redo ---set name of button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grewe</dc:creator>
  <cp:lastModifiedBy>grewe</cp:lastModifiedBy>
  <cp:revision>56</cp:revision>
  <dcterms:created xsi:type="dcterms:W3CDTF">2011-04-15T20:18:48Z</dcterms:created>
  <dcterms:modified xsi:type="dcterms:W3CDTF">2011-04-16T00:55:28Z</dcterms:modified>
</cp:coreProperties>
</file>