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1" r:id="rId7"/>
    <p:sldId id="266" r:id="rId8"/>
    <p:sldId id="267" r:id="rId9"/>
    <p:sldId id="262" r:id="rId10"/>
    <p:sldId id="268" r:id="rId11"/>
    <p:sldId id="270" r:id="rId12"/>
    <p:sldId id="269" r:id="rId13"/>
    <p:sldId id="271" r:id="rId14"/>
    <p:sldId id="265" r:id="rId15"/>
    <p:sldId id="274" r:id="rId16"/>
    <p:sldId id="273" r:id="rId17"/>
    <p:sldId id="25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9" d="100"/>
          <a:sy n="89" d="100"/>
        </p:scale>
        <p:origin x="330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npmjs.com/package/memcache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mjs.com/package/memcached" TargetMode="External"/><Relationship Id="rId2" Type="http://schemas.openxmlformats.org/officeDocument/2006/relationships/hyperlink" Target="https://memcached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veloper.mozilla.org/en-US/docs/Web/API/Window/localStorage" TargetMode="External"/><Relationship Id="rId5" Type="http://schemas.openxmlformats.org/officeDocument/2006/relationships/hyperlink" Target="https://developer.mozilla.org/en-US/docs/Web/API/CacheStorage" TargetMode="External"/><Relationship Id="rId4" Type="http://schemas.openxmlformats.org/officeDocument/2006/relationships/hyperlink" Target="https://developer.mozilla.org/en-US/docs/Web/HTTP/Cachin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.google.com/nodejs/docs/reference/memcache/latest" TargetMode="External"/><Relationship Id="rId2" Type="http://schemas.openxmlformats.org/officeDocument/2006/relationships/hyperlink" Target="https://cloud.google.com/memorystore/docs/memcache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log.logrocket.com/localstorage-javascript-complete-guid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API/CacheStorage#browser_compatibility" TargetMode="External"/><Relationship Id="rId2" Type="http://schemas.openxmlformats.org/officeDocument/2006/relationships/hyperlink" Target="https://www.w3schools.com/jsref/prop_win_localstorage.as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API/CacheStorag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78954"/>
            <a:ext cx="7772400" cy="1470025"/>
          </a:xfrm>
        </p:spPr>
        <p:txBody>
          <a:bodyPr/>
          <a:lstStyle/>
          <a:p>
            <a:r>
              <a:rPr dirty="0"/>
              <a:t>Website Caching and Memcached in Node.js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3359" y="2356449"/>
            <a:ext cx="6400800" cy="1752600"/>
          </a:xfrm>
        </p:spPr>
        <p:txBody>
          <a:bodyPr/>
          <a:lstStyle/>
          <a:p>
            <a:r>
              <a:rPr dirty="0"/>
              <a:t>Enhancing Web Application Performance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83A4C08-6A26-0EBB-CDF9-D944EC229B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3" t="13304" r="10031" b="11687"/>
          <a:stretch/>
        </p:blipFill>
        <p:spPr bwMode="auto">
          <a:xfrm>
            <a:off x="3180272" y="4008408"/>
            <a:ext cx="6032740" cy="2800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Use Client-Side Caching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9886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Best Scenarios:</a:t>
            </a:r>
          </a:p>
          <a:p>
            <a:pPr marL="0" indent="0">
              <a:buNone/>
            </a:pPr>
            <a:r>
              <a:rPr lang="en-US" dirty="0"/>
              <a:t>- Static resources: Images, scripts, stylesheets.</a:t>
            </a:r>
          </a:p>
          <a:p>
            <a:pPr marL="0" indent="0">
              <a:buNone/>
            </a:pPr>
            <a:r>
              <a:rPr lang="en-US" dirty="0"/>
              <a:t>- API responses that don’t change frequently.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How This Differs from Automatic Browser Caching:</a:t>
            </a:r>
          </a:p>
          <a:p>
            <a:pPr marL="0" indent="0">
              <a:buNone/>
            </a:pPr>
            <a:r>
              <a:rPr lang="en-US" dirty="0"/>
              <a:t>- Automatic browser caching is passive and follows HTTP headers.</a:t>
            </a:r>
          </a:p>
          <a:p>
            <a:pPr marL="0" indent="0">
              <a:buNone/>
            </a:pPr>
            <a:r>
              <a:rPr lang="en-US" dirty="0"/>
              <a:t>- Manual caching allows precise control over cache storage, updates, and invalidation.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Defining a Service Worker:</a:t>
            </a:r>
          </a:p>
          <a:p>
            <a:pPr marL="0" indent="0">
              <a:buNone/>
            </a:pPr>
            <a:r>
              <a:rPr lang="en-US" dirty="0"/>
              <a:t>- A script that runs in the background, independently of web pages, to enable offline functionality and enhance caching mechanisms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Benefits:</a:t>
            </a:r>
          </a:p>
          <a:p>
            <a:pPr marL="0" indent="0">
              <a:buNone/>
            </a:pPr>
            <a:r>
              <a:rPr lang="en-US" dirty="0"/>
              <a:t>- Reduces load on the server.</a:t>
            </a:r>
          </a:p>
          <a:p>
            <a:pPr marL="0" indent="0">
              <a:buNone/>
            </a:pPr>
            <a:r>
              <a:rPr lang="en-US" dirty="0"/>
              <a:t>- Improves user experience with faster response times.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Challenges:</a:t>
            </a:r>
          </a:p>
          <a:p>
            <a:pPr marL="0" indent="0">
              <a:buNone/>
            </a:pPr>
            <a:r>
              <a:rPr lang="en-US" dirty="0"/>
              <a:t>-Managing cache invalidation.</a:t>
            </a:r>
          </a:p>
          <a:p>
            <a:pPr marL="0" indent="0">
              <a:buNone/>
            </a:pPr>
            <a:r>
              <a:rPr lang="en-US" dirty="0"/>
              <a:t>- Ensuring up-to-date content when required.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D9D8E-C15F-6DF1-3A8B-9132685AC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A8DCB-1D8C-67A5-3C2D-E1B02CF1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33856" y="0"/>
            <a:ext cx="4766378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Server Side </a:t>
            </a:r>
            <a:br>
              <a:rPr lang="en-US" dirty="0"/>
            </a:br>
            <a:r>
              <a:rPr lang="en-US" dirty="0"/>
              <a:t>Caching</a:t>
            </a:r>
            <a:endParaRPr dirty="0"/>
          </a:p>
        </p:txBody>
      </p:sp>
      <p:pic>
        <p:nvPicPr>
          <p:cNvPr id="1026" name="Picture 2" descr="Different Types of Caching: Server Cache vs Browser Cache vs Page (Site)  Cache">
            <a:extLst>
              <a:ext uri="{FF2B5EF4-FFF2-40B4-BE49-F238E27FC236}">
                <a16:creationId xmlns:a16="http://schemas.microsoft.com/office/drawing/2014/main" id="{27CEC01D-3DB0-D6B8-CB05-EC9B835F9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163" y="3008231"/>
            <a:ext cx="7888428" cy="349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18E5DD-178E-08D1-CF50-35826BE952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0207" y="87493"/>
            <a:ext cx="5459506" cy="273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233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3126449" cy="1143000"/>
          </a:xfrm>
        </p:spPr>
        <p:txBody>
          <a:bodyPr>
            <a:normAutofit fontScale="90000"/>
          </a:bodyPr>
          <a:lstStyle/>
          <a:p>
            <a:pPr algn="l"/>
            <a:r>
              <a:rPr dirty="0"/>
              <a:t>How </a:t>
            </a:r>
            <a:br>
              <a:rPr lang="en-US" dirty="0"/>
            </a:br>
            <a:r>
              <a:rPr dirty="0"/>
              <a:t>Memcached </a:t>
            </a:r>
            <a:br>
              <a:rPr lang="en-US" dirty="0"/>
            </a:br>
            <a:r>
              <a:rPr dirty="0"/>
              <a:t>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b="1" dirty="0"/>
              <a:t>Architecture:</a:t>
            </a:r>
          </a:p>
          <a:p>
            <a:r>
              <a:rPr dirty="0"/>
              <a:t>Memcached follows a distributed architecture, storing data across multiple servers.</a:t>
            </a:r>
            <a:endParaRPr lang="en-US" dirty="0"/>
          </a:p>
          <a:p>
            <a:pPr lvl="1"/>
            <a:r>
              <a:rPr lang="en-US" dirty="0"/>
              <a:t>This design allows horizontal scaling, where new servers can be added to handle increased traffic or data</a:t>
            </a:r>
            <a:endParaRPr dirty="0"/>
          </a:p>
          <a:p>
            <a:r>
              <a:rPr dirty="0"/>
              <a:t>It uses a hash function to determine which server should store a specific key-value pair.</a:t>
            </a:r>
          </a:p>
          <a:p>
            <a:r>
              <a:rPr dirty="0"/>
              <a:t>Memcached servers store data in RAM, making data retrieval extremely fast.</a:t>
            </a:r>
            <a:endParaRPr lang="en-US" dirty="0"/>
          </a:p>
          <a:p>
            <a:r>
              <a:rPr lang="en-US" dirty="0"/>
              <a:t>the simplicity of key-value storage ensures high performance and low latency. </a:t>
            </a:r>
          </a:p>
          <a:p>
            <a:r>
              <a:rPr lang="en-US" dirty="0"/>
              <a:t>Memcached can store small chunks of arbitrary data, such as strings, objects, or even serialized data structures. </a:t>
            </a:r>
          </a:p>
          <a:p>
            <a:r>
              <a:rPr lang="en-US" dirty="0"/>
              <a:t>It is not ideal for large binary data like images or videos.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b="1" dirty="0"/>
              <a:t>Use Cases:</a:t>
            </a:r>
          </a:p>
          <a:p>
            <a:r>
              <a:rPr dirty="0"/>
              <a:t>Caching session information, user preferences, or API results.</a:t>
            </a:r>
          </a:p>
          <a:p>
            <a:endParaRPr dirty="0"/>
          </a:p>
          <a:p>
            <a:r>
              <a:rPr dirty="0"/>
              <a:t>Integration with Node.js:</a:t>
            </a:r>
            <a:r>
              <a:rPr lang="en-US" dirty="0"/>
              <a:t> </a:t>
            </a:r>
            <a:r>
              <a:rPr dirty="0">
                <a:hlinkClick r:id="rId2"/>
              </a:rPr>
              <a:t>https://www.npmjs.com/package/memcached</a:t>
            </a:r>
            <a:r>
              <a:rPr lang="en-US" dirty="0"/>
              <a:t> </a:t>
            </a:r>
            <a:endParaRPr dirty="0"/>
          </a:p>
        </p:txBody>
      </p:sp>
      <p:pic>
        <p:nvPicPr>
          <p:cNvPr id="12290" name="Picture 2" descr="Scalable, persistent, HA NoSQL Memcache storage using MySQL Cluster |  Andrew Morgan on Databases">
            <a:extLst>
              <a:ext uri="{FF2B5EF4-FFF2-40B4-BE49-F238E27FC236}">
                <a16:creationId xmlns:a16="http://schemas.microsoft.com/office/drawing/2014/main" id="{74B09BB3-2E19-407F-F47B-7373B93E8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733" y="0"/>
            <a:ext cx="2436717" cy="186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CloudJiffy India">
            <a:extLst>
              <a:ext uri="{FF2B5EF4-FFF2-40B4-BE49-F238E27FC236}">
                <a16:creationId xmlns:a16="http://schemas.microsoft.com/office/drawing/2014/main" id="{2C1E17F7-BF35-6DC2-15EA-9E9733F65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145" y="16136"/>
            <a:ext cx="3361749" cy="176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1047"/>
            <a:ext cx="8229600" cy="1143000"/>
          </a:xfrm>
        </p:spPr>
        <p:txBody>
          <a:bodyPr/>
          <a:lstStyle/>
          <a:p>
            <a:r>
              <a:rPr dirty="0"/>
              <a:t>Installing Memcached in Node.js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730" y="836407"/>
            <a:ext cx="8229600" cy="5623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000" b="1" dirty="0"/>
              <a:t>Installation Command:</a:t>
            </a:r>
          </a:p>
          <a:p>
            <a:pPr marL="400050" lvl="1" indent="0">
              <a:buNone/>
            </a:pPr>
            <a:r>
              <a:rPr sz="1800" dirty="0" err="1"/>
              <a:t>npm</a:t>
            </a:r>
            <a:r>
              <a:rPr sz="1800" dirty="0"/>
              <a:t> install </a:t>
            </a:r>
            <a:r>
              <a:rPr sz="1800" dirty="0" err="1"/>
              <a:t>memcached</a:t>
            </a:r>
            <a:endParaRPr sz="1800" dirty="0"/>
          </a:p>
          <a:p>
            <a:pPr marL="0" indent="0">
              <a:buNone/>
            </a:pPr>
            <a:endParaRPr sz="2000" dirty="0"/>
          </a:p>
          <a:p>
            <a:pPr marL="0" indent="0">
              <a:buNone/>
            </a:pPr>
            <a:r>
              <a:rPr sz="2000" b="1" dirty="0"/>
              <a:t>Setup Example:</a:t>
            </a:r>
          </a:p>
          <a:p>
            <a:pPr marL="0" indent="0">
              <a:buNone/>
            </a:pPr>
            <a:r>
              <a:rPr sz="2000" dirty="0"/>
              <a:t>1. Start the Memcached Server:</a:t>
            </a:r>
          </a:p>
          <a:p>
            <a:pPr marL="0" indent="0">
              <a:buNone/>
            </a:pPr>
            <a:r>
              <a:rPr sz="2000" dirty="0"/>
              <a:t>   Command: </a:t>
            </a:r>
            <a:r>
              <a:rPr sz="2000" b="1" i="1" dirty="0" err="1"/>
              <a:t>memcached</a:t>
            </a:r>
            <a:r>
              <a:rPr sz="2000" b="1" i="1" dirty="0"/>
              <a:t> -</a:t>
            </a:r>
            <a:r>
              <a:rPr sz="2000" b="1" i="1" dirty="0" err="1"/>
              <a:t>vv</a:t>
            </a:r>
            <a:r>
              <a:rPr sz="2000" b="1" i="1" dirty="0"/>
              <a:t> -p 11211</a:t>
            </a:r>
          </a:p>
          <a:p>
            <a:pPr marL="400050" lvl="1" indent="0">
              <a:buNone/>
            </a:pPr>
            <a:r>
              <a:rPr sz="1800" dirty="0"/>
              <a:t>   `-</a:t>
            </a:r>
            <a:r>
              <a:rPr sz="1800" dirty="0" err="1"/>
              <a:t>vv</a:t>
            </a:r>
            <a:r>
              <a:rPr sz="1800" dirty="0"/>
              <a:t>`: Enables verbose logging for debugging.</a:t>
            </a:r>
          </a:p>
          <a:p>
            <a:pPr marL="400050" lvl="1" indent="0">
              <a:buNone/>
            </a:pPr>
            <a:r>
              <a:rPr sz="1800" dirty="0"/>
              <a:t>   `-p`: Specifies the port number (default: 11211).</a:t>
            </a:r>
          </a:p>
          <a:p>
            <a:pPr marL="0" indent="0">
              <a:buNone/>
            </a:pPr>
            <a:endParaRPr sz="2000" dirty="0"/>
          </a:p>
          <a:p>
            <a:pPr marL="0" indent="0">
              <a:buNone/>
            </a:pPr>
            <a:r>
              <a:rPr sz="2000" dirty="0"/>
              <a:t>2. Connect to Memcached in Node.js:</a:t>
            </a:r>
          </a:p>
          <a:p>
            <a:pPr marL="0" indent="0">
              <a:buNone/>
            </a:pPr>
            <a:r>
              <a:rPr sz="2000" dirty="0"/>
              <a:t>    Local server: </a:t>
            </a:r>
            <a:br>
              <a:rPr lang="en-US" sz="2000" dirty="0"/>
            </a:br>
            <a:r>
              <a:rPr lang="en-US" sz="2000" dirty="0"/>
              <a:t>           </a:t>
            </a:r>
            <a:r>
              <a:rPr sz="1800" b="1" i="1" dirty="0"/>
              <a:t>const </a:t>
            </a:r>
            <a:r>
              <a:rPr sz="1800" b="1" i="1" dirty="0" err="1"/>
              <a:t>memcached</a:t>
            </a:r>
            <a:r>
              <a:rPr sz="1800" b="1" i="1" dirty="0"/>
              <a:t> = new Memcached('localhost:11211');</a:t>
            </a:r>
            <a:endParaRPr sz="2000" b="1" i="1" dirty="0"/>
          </a:p>
          <a:p>
            <a:pPr marL="0" indent="0">
              <a:buNone/>
            </a:pPr>
            <a:r>
              <a:rPr sz="2000" dirty="0"/>
              <a:t>   </a:t>
            </a:r>
            <a:r>
              <a:rPr lang="en-US" sz="2000" dirty="0"/>
              <a:t> </a:t>
            </a:r>
            <a:r>
              <a:rPr sz="2000" dirty="0"/>
              <a:t>Remote server: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</a:t>
            </a:r>
            <a:r>
              <a:rPr sz="1800" b="1" i="1" dirty="0"/>
              <a:t>const </a:t>
            </a:r>
            <a:r>
              <a:rPr sz="1800" b="1" i="1" dirty="0" err="1"/>
              <a:t>memcached</a:t>
            </a:r>
            <a:r>
              <a:rPr sz="1800" b="1" i="1" dirty="0"/>
              <a:t> = new Memcached('remote-server.example.com:11211');</a:t>
            </a:r>
            <a:endParaRPr sz="2000" b="1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38C2B0-8281-99DA-3283-2A84DB67B160}"/>
              </a:ext>
            </a:extLst>
          </p:cNvPr>
          <p:cNvSpPr txBox="1"/>
          <p:nvPr/>
        </p:nvSpPr>
        <p:spPr>
          <a:xfrm>
            <a:off x="5717689" y="1617890"/>
            <a:ext cx="3356386" cy="224676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Memcached Server Management: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Regular restarts prevent memory fragmentation and ensure optimal performance, especially in high-traffic scenarios.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Suggested restart frequency: Weekly or bi-weekly, depending on traffic volume.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On server restart, all cached data is cleared, requiring cache warm-up to repopulate.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835"/>
          </a:xfrm>
        </p:spPr>
        <p:txBody>
          <a:bodyPr>
            <a:normAutofit fontScale="90000"/>
          </a:bodyPr>
          <a:lstStyle/>
          <a:p>
            <a:r>
              <a:rPr dirty="0"/>
              <a:t>Benefits of Memcached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350" y="753035"/>
            <a:ext cx="5572461" cy="56154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sz="2400" b="1" dirty="0"/>
              <a:t>Performance Improvement:</a:t>
            </a:r>
          </a:p>
          <a:p>
            <a:pPr marL="0" indent="0">
              <a:buNone/>
            </a:pPr>
            <a:r>
              <a:rPr sz="2400" dirty="0"/>
              <a:t>- Data retrieval from memory instead of the database.</a:t>
            </a:r>
          </a:p>
          <a:p>
            <a:pPr marL="0" indent="0">
              <a:buNone/>
            </a:pPr>
            <a:endParaRPr sz="2400" dirty="0"/>
          </a:p>
          <a:p>
            <a:pPr marL="0" indent="0">
              <a:buNone/>
            </a:pPr>
            <a:r>
              <a:rPr sz="2400" b="1" dirty="0"/>
              <a:t>Scalability:</a:t>
            </a:r>
          </a:p>
          <a:p>
            <a:pPr marL="0" indent="0">
              <a:buNone/>
            </a:pPr>
            <a:r>
              <a:rPr sz="2400" dirty="0"/>
              <a:t>- Distributed architecture with consistent hashing.</a:t>
            </a:r>
            <a:endParaRPr lang="en-US" sz="2400" dirty="0"/>
          </a:p>
          <a:p>
            <a:pPr lvl="2" indent="-342900"/>
            <a:r>
              <a:rPr lang="en-US" sz="1600" dirty="0"/>
              <a:t>When a new server is added, the hash function rebalances the keys across the servers.</a:t>
            </a:r>
          </a:p>
          <a:p>
            <a:pPr lvl="2" indent="-342900"/>
            <a:r>
              <a:rPr lang="en-US" sz="1600" dirty="0"/>
              <a:t>Client libraries automatically route requests to the appropriate server, ensuring seamless scalability.</a:t>
            </a:r>
          </a:p>
          <a:p>
            <a:pPr lvl="2" indent="-342900"/>
            <a:r>
              <a:rPr lang="en-US" sz="1600" dirty="0"/>
              <a:t>Example: A load balancer might distribute traffic across three Memcached servers, each handling specific segments of the data.</a:t>
            </a:r>
            <a:endParaRPr sz="1600" dirty="0"/>
          </a:p>
          <a:p>
            <a:pPr marL="0" indent="0">
              <a:buNone/>
            </a:pPr>
            <a:r>
              <a:rPr sz="2400" dirty="0"/>
              <a:t>- New servers can be added to balance the load.</a:t>
            </a:r>
          </a:p>
          <a:p>
            <a:pPr marL="0" indent="0">
              <a:buNone/>
            </a:pPr>
            <a:endParaRPr sz="2400" dirty="0"/>
          </a:p>
          <a:p>
            <a:pPr marL="0" indent="0">
              <a:buNone/>
            </a:pPr>
            <a:r>
              <a:rPr sz="2400" b="1" dirty="0"/>
              <a:t>Ease of Use:</a:t>
            </a:r>
          </a:p>
          <a:p>
            <a:pPr marL="0" indent="0">
              <a:buNone/>
            </a:pPr>
            <a:r>
              <a:rPr sz="2400" dirty="0"/>
              <a:t>- Simple API for seamless integration.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CB8EE7-0BE9-0EB2-450B-F983FEF5D6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4474" y="2277418"/>
            <a:ext cx="3619526" cy="248604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B7DCB-80C2-EAA6-2DA5-432A176BA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C3B32B-536D-04E8-B1F1-A328330AFC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073685"/>
              </p:ext>
            </p:extLst>
          </p:nvPr>
        </p:nvGraphicFramePr>
        <p:xfrm>
          <a:off x="457200" y="3131661"/>
          <a:ext cx="8229600" cy="155448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61064662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2482876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5860049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Feature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/>
                        <a:t>Client-Side Caching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Server-Side Caching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21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Location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User's device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098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Data Stored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Static assets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Dynamic data, DB results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6659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Usage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Faster load times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Reduce backend processing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157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867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dirty="0"/>
              <a:t>1. Memcached Official Website: </a:t>
            </a:r>
            <a:r>
              <a:rPr dirty="0">
                <a:hlinkClick r:id="rId2"/>
              </a:rPr>
              <a:t>https://memcached.org</a:t>
            </a:r>
            <a:r>
              <a:rPr lang="en-US" dirty="0"/>
              <a:t> </a:t>
            </a:r>
            <a:endParaRPr dirty="0"/>
          </a:p>
          <a:p>
            <a:pPr marL="0" indent="0">
              <a:buNone/>
            </a:pPr>
            <a:r>
              <a:rPr dirty="0"/>
              <a:t>2. Node.js Memcached Package: </a:t>
            </a:r>
            <a:r>
              <a:rPr dirty="0">
                <a:hlinkClick r:id="rId3"/>
              </a:rPr>
              <a:t>https://www.npmjs.com/package/memcached</a:t>
            </a:r>
            <a:r>
              <a:rPr lang="en-US" dirty="0"/>
              <a:t> </a:t>
            </a:r>
            <a:endParaRPr dirty="0"/>
          </a:p>
          <a:p>
            <a:pPr marL="0" indent="0">
              <a:buNone/>
            </a:pPr>
            <a:r>
              <a:rPr dirty="0"/>
              <a:t>3. HTTP Caching Documentation: </a:t>
            </a:r>
            <a:r>
              <a:rPr dirty="0">
                <a:hlinkClick r:id="rId4"/>
              </a:rPr>
              <a:t>https://developer.mozilla.org/en-US/docs/Web/HTTP/Caching</a:t>
            </a:r>
            <a:r>
              <a:rPr lang="en-US" dirty="0"/>
              <a:t> </a:t>
            </a:r>
            <a:endParaRPr dirty="0"/>
          </a:p>
          <a:p>
            <a:pPr marL="0" indent="0">
              <a:buNone/>
            </a:pPr>
            <a:r>
              <a:rPr dirty="0"/>
              <a:t>4. Cache Storage API Documentation: </a:t>
            </a:r>
            <a:r>
              <a:rPr dirty="0">
                <a:hlinkClick r:id="rId5"/>
              </a:rPr>
              <a:t>https://developer.mozilla.org/en-US/docs/Web/API/CacheStorage</a:t>
            </a:r>
            <a:r>
              <a:rPr lang="en-US" dirty="0"/>
              <a:t> </a:t>
            </a:r>
            <a:endParaRPr dirty="0"/>
          </a:p>
          <a:p>
            <a:pPr marL="0" indent="0">
              <a:buNone/>
            </a:pPr>
            <a:r>
              <a:rPr dirty="0"/>
              <a:t>5. </a:t>
            </a:r>
            <a:r>
              <a:rPr dirty="0" err="1"/>
              <a:t>LocalStorage</a:t>
            </a:r>
            <a:r>
              <a:rPr dirty="0"/>
              <a:t> API Documentation: </a:t>
            </a:r>
            <a:r>
              <a:rPr dirty="0">
                <a:hlinkClick r:id="rId6"/>
              </a:rPr>
              <a:t>https://developer.mozilla.org/en-US/docs/Web/API/Window/localStorage</a:t>
            </a:r>
            <a:r>
              <a:rPr lang="en-US" dirty="0"/>
              <a:t> </a:t>
            </a:r>
            <a:endParaRPr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F805C-64EC-7CC6-1673-0DEEBE75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it 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A4BA-B37C-2D5F-E285-875E77510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Google Cloud Memcached (</a:t>
            </a:r>
            <a:r>
              <a:rPr lang="en-US" dirty="0" err="1">
                <a:hlinkClick r:id="rId2"/>
              </a:rPr>
              <a:t>Memorystore</a:t>
            </a:r>
            <a:r>
              <a:rPr lang="en-US" dirty="0">
                <a:hlinkClick r:id="rId2"/>
              </a:rPr>
              <a:t> for Memcached)</a:t>
            </a:r>
            <a:endParaRPr lang="en-US" dirty="0"/>
          </a:p>
          <a:p>
            <a:r>
              <a:rPr lang="en-US" dirty="0"/>
              <a:t>NodeJS client </a:t>
            </a:r>
            <a:r>
              <a:rPr lang="en-US" dirty="0" err="1"/>
              <a:t>api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https://cloud.google.com/nodejs/docs/reference/memcache/latest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436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Caching?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sz="2000" dirty="0"/>
              <a:t>Definition: Caching temporarily stores data to reduce retrieval times.</a:t>
            </a:r>
          </a:p>
          <a:p>
            <a:pPr marL="0" indent="0">
              <a:buNone/>
            </a:pPr>
            <a:endParaRPr sz="2000" dirty="0"/>
          </a:p>
          <a:p>
            <a:pPr marL="0" indent="0">
              <a:buNone/>
            </a:pPr>
            <a:r>
              <a:rPr sz="2000" dirty="0"/>
              <a:t>Importance:</a:t>
            </a:r>
          </a:p>
          <a:p>
            <a:pPr marL="0" indent="0">
              <a:buNone/>
            </a:pPr>
            <a:r>
              <a:rPr sz="2000" dirty="0"/>
              <a:t>- Improves speed and efficiency.</a:t>
            </a:r>
          </a:p>
          <a:p>
            <a:pPr marL="0" indent="0">
              <a:buNone/>
            </a:pPr>
            <a:r>
              <a:rPr sz="2000" dirty="0"/>
              <a:t>- Reduces load on backend services.</a:t>
            </a:r>
          </a:p>
          <a:p>
            <a:pPr marL="0" indent="0">
              <a:buNone/>
            </a:pPr>
            <a:endParaRPr sz="2000" dirty="0"/>
          </a:p>
          <a:p>
            <a:pPr marL="0" indent="0">
              <a:buNone/>
            </a:pPr>
            <a:r>
              <a:rPr sz="2000" dirty="0"/>
              <a:t>Forms of Caching:</a:t>
            </a:r>
          </a:p>
          <a:p>
            <a:pPr marL="0" indent="0">
              <a:buNone/>
            </a:pPr>
            <a:r>
              <a:rPr sz="2000" dirty="0"/>
              <a:t>- Client-Side Caching</a:t>
            </a:r>
          </a:p>
          <a:p>
            <a:pPr marL="0" indent="0">
              <a:buNone/>
            </a:pPr>
            <a:r>
              <a:rPr sz="2000" dirty="0"/>
              <a:t>- Server-Side Caching</a:t>
            </a:r>
          </a:p>
          <a:p>
            <a:pPr marL="0" indent="0"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Client-Side Caching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4645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sz="2400" dirty="0"/>
              <a:t>Definition: Storing web resources (HTML, CSS, JS, images) on the user's device.</a:t>
            </a:r>
          </a:p>
          <a:p>
            <a:pPr marL="0" indent="0">
              <a:buNone/>
            </a:pPr>
            <a:br>
              <a:rPr lang="en-US" sz="2400" dirty="0"/>
            </a:br>
            <a:endParaRPr sz="2400" dirty="0"/>
          </a:p>
          <a:p>
            <a:pPr marL="0" indent="0">
              <a:buNone/>
            </a:pPr>
            <a:r>
              <a:rPr sz="2400" dirty="0"/>
              <a:t>Examples:</a:t>
            </a:r>
          </a:p>
          <a:p>
            <a:pPr marL="0" indent="0">
              <a:buNone/>
            </a:pPr>
            <a:r>
              <a:rPr sz="2400" dirty="0"/>
              <a:t>- Browser caching.</a:t>
            </a:r>
          </a:p>
          <a:p>
            <a:pPr marL="0" indent="0">
              <a:buNone/>
            </a:pPr>
            <a:r>
              <a:rPr sz="2400" dirty="0"/>
              <a:t>- </a:t>
            </a:r>
            <a:r>
              <a:rPr lang="en-US" sz="2400" dirty="0"/>
              <a:t>Manual caching -</a:t>
            </a:r>
            <a:r>
              <a:rPr sz="2400" dirty="0"/>
              <a:t>Storage APIs (</a:t>
            </a:r>
            <a:r>
              <a:rPr sz="2400" dirty="0" err="1">
                <a:hlinkClick r:id="rId2"/>
              </a:rPr>
              <a:t>localStorage</a:t>
            </a:r>
            <a:r>
              <a:rPr lang="en-US" sz="2400" dirty="0"/>
              <a:t> -</a:t>
            </a:r>
            <a:r>
              <a:rPr sz="2400" dirty="0"/>
              <a:t>, </a:t>
            </a:r>
            <a:r>
              <a:rPr sz="2400" dirty="0" err="1"/>
              <a:t>sessionStorage</a:t>
            </a:r>
            <a:r>
              <a:rPr sz="2400" dirty="0"/>
              <a:t>).</a:t>
            </a:r>
          </a:p>
          <a:p>
            <a:pPr marL="0" indent="0">
              <a:buNone/>
            </a:pPr>
            <a:endParaRPr sz="2400" dirty="0"/>
          </a:p>
          <a:p>
            <a:pPr marL="0" indent="0">
              <a:buNone/>
            </a:pPr>
            <a:r>
              <a:rPr sz="2400" dirty="0"/>
              <a:t>Controlled By:</a:t>
            </a:r>
          </a:p>
          <a:p>
            <a:pPr marL="0" indent="0">
              <a:buNone/>
            </a:pPr>
            <a:r>
              <a:rPr sz="2400" dirty="0"/>
              <a:t>- HTTP Headers: </a:t>
            </a:r>
            <a:r>
              <a:rPr sz="2400" i="1" dirty="0"/>
              <a:t>Cache-Control</a:t>
            </a:r>
            <a:r>
              <a:rPr sz="2400" dirty="0"/>
              <a:t>, </a:t>
            </a:r>
            <a:r>
              <a:rPr sz="2400" i="1" dirty="0"/>
              <a:t>Expires</a:t>
            </a:r>
            <a:r>
              <a:rPr sz="2400" dirty="0"/>
              <a:t>.</a:t>
            </a:r>
          </a:p>
          <a:p>
            <a:pPr marL="0" indent="0">
              <a:buNone/>
            </a:pPr>
            <a:endParaRPr sz="2400" dirty="0"/>
          </a:p>
          <a:p>
            <a:pPr marL="0" indent="0">
              <a:buNone/>
            </a:pPr>
            <a:r>
              <a:rPr sz="2400" dirty="0"/>
              <a:t>Benefits:</a:t>
            </a:r>
          </a:p>
          <a:p>
            <a:pPr marL="0" indent="0">
              <a:buNone/>
            </a:pPr>
            <a:r>
              <a:rPr sz="2400" dirty="0"/>
              <a:t>- Faster page load times.</a:t>
            </a:r>
          </a:p>
          <a:p>
            <a:pPr marL="0" indent="0">
              <a:buNone/>
            </a:pPr>
            <a:r>
              <a:rPr sz="2400" dirty="0"/>
              <a:t>- Reduced bandwidth usage.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182F5A-3FBB-F37D-CF39-BBA2F37072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9804" y="1989826"/>
            <a:ext cx="3483298" cy="17590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FA58F-A20B-A957-6933-2BB1757DE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808D0-6938-AC50-6F65-EE2D1EF3E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aching flow">
            <a:extLst>
              <a:ext uri="{FF2B5EF4-FFF2-40B4-BE49-F238E27FC236}">
                <a16:creationId xmlns:a16="http://schemas.microsoft.com/office/drawing/2014/main" id="{CE976AE8-91E4-9E63-B281-83F78C0A1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"/>
            <a:ext cx="9144000" cy="668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C4D72AA-3234-2256-E95B-034D1D5F49B1}"/>
              </a:ext>
            </a:extLst>
          </p:cNvPr>
          <p:cNvSpPr/>
          <p:nvPr/>
        </p:nvSpPr>
        <p:spPr>
          <a:xfrm>
            <a:off x="52418" y="2766496"/>
            <a:ext cx="9295429" cy="9333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22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Browser (default) </a:t>
            </a:r>
            <a:r>
              <a:rPr dirty="0"/>
              <a:t>Client-Side Caching with HTTP Headers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936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dirty="0"/>
              <a:t>How HTTP Headers Influence Caching: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b="1" i="1" dirty="0"/>
              <a:t>Cache-Control</a:t>
            </a:r>
            <a:r>
              <a:rPr dirty="0"/>
              <a:t>: Specifies caching policies (e.g., </a:t>
            </a:r>
            <a:r>
              <a:rPr b="1" i="1" dirty="0"/>
              <a:t>max-age, no-cache</a:t>
            </a:r>
            <a:r>
              <a:rPr dirty="0"/>
              <a:t>).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b="1" i="1" dirty="0"/>
              <a:t>Expires: </a:t>
            </a:r>
            <a:r>
              <a:rPr dirty="0"/>
              <a:t>Sets an expiration date/time for cached content.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b="1" i="1" dirty="0"/>
              <a:t>ETag: </a:t>
            </a:r>
            <a:r>
              <a:rPr dirty="0"/>
              <a:t>Allows validation of cached content with the server.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b="1" dirty="0"/>
              <a:t>Flow of Operation:</a:t>
            </a:r>
          </a:p>
          <a:p>
            <a:pPr marL="0" indent="0">
              <a:buNone/>
            </a:pPr>
            <a:r>
              <a:rPr dirty="0"/>
              <a:t>1. User requests a resource.</a:t>
            </a:r>
          </a:p>
          <a:p>
            <a:pPr marL="0" indent="0">
              <a:buNone/>
            </a:pPr>
            <a:r>
              <a:rPr dirty="0"/>
              <a:t>2. Browser checks cache for the resource.</a:t>
            </a:r>
          </a:p>
          <a:p>
            <a:pPr marL="0" indent="0">
              <a:buNone/>
            </a:pPr>
            <a:r>
              <a:rPr dirty="0"/>
              <a:t>3. If found and valid (based on headers), </a:t>
            </a:r>
            <a:br>
              <a:rPr lang="en-US" dirty="0"/>
            </a:br>
            <a:r>
              <a:rPr dirty="0"/>
              <a:t>the resource is served from cache.</a:t>
            </a:r>
          </a:p>
          <a:p>
            <a:pPr marL="0" indent="0">
              <a:buNone/>
            </a:pPr>
            <a:r>
              <a:rPr dirty="0"/>
              <a:t>4. If not found or invalid, the resource is </a:t>
            </a:r>
            <a:br>
              <a:rPr lang="en-US" dirty="0"/>
            </a:br>
            <a:r>
              <a:rPr dirty="0"/>
              <a:t>fetched from the server.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Example HTTP Response Header: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  <a:highlight>
                  <a:srgbClr val="000000"/>
                </a:highlight>
              </a:rPr>
              <a:t>Cache-Control: max-age=3600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  <a:highlight>
                  <a:srgbClr val="000000"/>
                </a:highlight>
              </a:rPr>
              <a:t>Expires: Wed, 18 Nov 2024 12:00:00 GMT</a:t>
            </a:r>
          </a:p>
        </p:txBody>
      </p:sp>
      <p:pic>
        <p:nvPicPr>
          <p:cNvPr id="5122" name="Picture 2" descr="Caching flow">
            <a:extLst>
              <a:ext uri="{FF2B5EF4-FFF2-40B4-BE49-F238E27FC236}">
                <a16:creationId xmlns:a16="http://schemas.microsoft.com/office/drawing/2014/main" id="{4822B842-BF50-580F-8831-499A8FC45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728" y="3713304"/>
            <a:ext cx="3924866" cy="287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Using JavaScript for </a:t>
            </a:r>
            <a:r>
              <a:rPr lang="en-US" dirty="0"/>
              <a:t>Manual </a:t>
            </a:r>
            <a:r>
              <a:rPr dirty="0"/>
              <a:t>Client-Side Caching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4" y="1417638"/>
            <a:ext cx="8229600" cy="50918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b="1" dirty="0"/>
              <a:t>Manual Caching </a:t>
            </a:r>
            <a:r>
              <a:rPr sz="2400" b="1" dirty="0">
                <a:hlinkClick r:id="rId2"/>
              </a:rPr>
              <a:t>in Local Storage</a:t>
            </a:r>
            <a:r>
              <a:rPr sz="2400" b="1" dirty="0"/>
              <a:t>:</a:t>
            </a:r>
          </a:p>
          <a:p>
            <a:pPr marL="400050" lvl="1" indent="0">
              <a:buNone/>
            </a:pPr>
            <a:r>
              <a:rPr sz="1400" dirty="0"/>
              <a:t>const key = '</a:t>
            </a:r>
            <a:r>
              <a:rPr sz="1400" dirty="0" err="1"/>
              <a:t>userData</a:t>
            </a:r>
            <a:r>
              <a:rPr sz="1400" dirty="0"/>
              <a:t>';</a:t>
            </a:r>
          </a:p>
          <a:p>
            <a:pPr marL="400050" lvl="1" indent="0">
              <a:buNone/>
            </a:pPr>
            <a:r>
              <a:rPr sz="1400" dirty="0"/>
              <a:t>const </a:t>
            </a:r>
            <a:r>
              <a:rPr sz="1400" dirty="0" err="1"/>
              <a:t>cachedData</a:t>
            </a:r>
            <a:r>
              <a:rPr sz="1400" dirty="0"/>
              <a:t> = </a:t>
            </a:r>
            <a:r>
              <a:rPr sz="1400" dirty="0" err="1"/>
              <a:t>localStorage.getItem</a:t>
            </a:r>
            <a:r>
              <a:rPr sz="1400" dirty="0"/>
              <a:t>(key);</a:t>
            </a:r>
          </a:p>
          <a:p>
            <a:pPr marL="400050" lvl="1" indent="0">
              <a:buNone/>
            </a:pPr>
            <a:r>
              <a:rPr sz="1400" dirty="0"/>
              <a:t>if (</a:t>
            </a:r>
            <a:r>
              <a:rPr sz="1400" dirty="0" err="1"/>
              <a:t>cachedData</a:t>
            </a:r>
            <a:r>
              <a:rPr sz="1400" dirty="0"/>
              <a:t>) {</a:t>
            </a:r>
          </a:p>
          <a:p>
            <a:pPr marL="400050" lvl="1" indent="0">
              <a:buNone/>
            </a:pPr>
            <a:r>
              <a:rPr sz="1400" dirty="0"/>
              <a:t>  console.log('Serving from cache:', </a:t>
            </a:r>
            <a:r>
              <a:rPr sz="1400" dirty="0" err="1"/>
              <a:t>JSON.parse</a:t>
            </a:r>
            <a:r>
              <a:rPr sz="1400" dirty="0"/>
              <a:t>(</a:t>
            </a:r>
            <a:r>
              <a:rPr sz="1400" dirty="0" err="1"/>
              <a:t>cachedData</a:t>
            </a:r>
            <a:r>
              <a:rPr sz="1400" dirty="0"/>
              <a:t>));</a:t>
            </a:r>
          </a:p>
          <a:p>
            <a:pPr marL="400050" lvl="1" indent="0">
              <a:buNone/>
            </a:pPr>
            <a:r>
              <a:rPr sz="1400" dirty="0"/>
              <a:t>} else {</a:t>
            </a:r>
          </a:p>
          <a:p>
            <a:pPr marL="400050" lvl="1" indent="0">
              <a:buNone/>
            </a:pPr>
            <a:r>
              <a:rPr sz="1400" dirty="0"/>
              <a:t>  fetch('/</a:t>
            </a:r>
            <a:r>
              <a:rPr sz="1400" dirty="0" err="1"/>
              <a:t>api</a:t>
            </a:r>
            <a:r>
              <a:rPr sz="1400" dirty="0"/>
              <a:t>/user')</a:t>
            </a:r>
          </a:p>
          <a:p>
            <a:pPr marL="400050" lvl="1" indent="0">
              <a:buNone/>
            </a:pPr>
            <a:r>
              <a:rPr sz="1400" dirty="0"/>
              <a:t>    .then(response =&gt; </a:t>
            </a:r>
            <a:r>
              <a:rPr sz="1400" dirty="0" err="1"/>
              <a:t>response.json</a:t>
            </a:r>
            <a:r>
              <a:rPr sz="1400" dirty="0"/>
              <a:t>())</a:t>
            </a:r>
          </a:p>
          <a:p>
            <a:pPr marL="400050" lvl="1" indent="0">
              <a:buNone/>
            </a:pPr>
            <a:r>
              <a:rPr sz="1400" dirty="0"/>
              <a:t>    .then(data =&gt; {</a:t>
            </a:r>
          </a:p>
          <a:p>
            <a:pPr marL="400050" lvl="1" indent="0">
              <a:buNone/>
            </a:pPr>
            <a:r>
              <a:rPr sz="1400" dirty="0"/>
              <a:t>      </a:t>
            </a:r>
            <a:r>
              <a:rPr sz="1400" dirty="0" err="1"/>
              <a:t>localStorage.setItem</a:t>
            </a:r>
            <a:r>
              <a:rPr sz="1400" dirty="0"/>
              <a:t>(key, </a:t>
            </a:r>
            <a:r>
              <a:rPr sz="1400" dirty="0" err="1"/>
              <a:t>JSON.stringify</a:t>
            </a:r>
            <a:r>
              <a:rPr sz="1400" dirty="0"/>
              <a:t>(data));</a:t>
            </a:r>
          </a:p>
          <a:p>
            <a:pPr marL="400050" lvl="1" indent="0">
              <a:buNone/>
            </a:pPr>
            <a:r>
              <a:rPr sz="1400" dirty="0"/>
              <a:t>      console.log('Fetched and cached:', data);</a:t>
            </a:r>
          </a:p>
          <a:p>
            <a:pPr marL="400050" lvl="1" indent="0">
              <a:buNone/>
            </a:pPr>
            <a:r>
              <a:rPr sz="1400" dirty="0"/>
              <a:t>    });</a:t>
            </a:r>
          </a:p>
          <a:p>
            <a:pPr marL="400050" lvl="1" indent="0">
              <a:buNone/>
            </a:pPr>
            <a:r>
              <a:rPr sz="1400" dirty="0"/>
              <a:t>}</a:t>
            </a:r>
          </a:p>
          <a:p>
            <a:pPr marL="0" indent="0">
              <a:buNone/>
            </a:pPr>
            <a:endParaRPr sz="1600" dirty="0"/>
          </a:p>
          <a:p>
            <a:pPr marL="0" indent="0">
              <a:buNone/>
            </a:pPr>
            <a:r>
              <a:rPr sz="1600" b="1" dirty="0"/>
              <a:t>Documentation Links:</a:t>
            </a:r>
          </a:p>
          <a:p>
            <a:pPr marL="0" indent="0">
              <a:buNone/>
            </a:pPr>
            <a:r>
              <a:rPr sz="1600" dirty="0"/>
              <a:t> </a:t>
            </a:r>
            <a:r>
              <a:rPr sz="1600" dirty="0" err="1"/>
              <a:t>LocalStorage</a:t>
            </a:r>
            <a:r>
              <a:rPr sz="1600" dirty="0"/>
              <a:t> API: </a:t>
            </a:r>
            <a:r>
              <a:rPr lang="en-US" sz="1600" dirty="0">
                <a:hlinkClick r:id="rId2"/>
              </a:rPr>
              <a:t>https://www.w3schools.com/jsref/prop_win_localstorage.asp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sz="1600" dirty="0"/>
              <a:t>Cache Storage Compatibility: </a:t>
            </a:r>
            <a:r>
              <a:rPr sz="1600" dirty="0">
                <a:hlinkClick r:id="rId3"/>
              </a:rPr>
              <a:t>https://developer.mozilla.org/en-US/docs/Web/API/CacheStorage#browser_compatibility</a:t>
            </a:r>
            <a:endParaRPr lang="en-US" sz="1600" dirty="0"/>
          </a:p>
          <a:p>
            <a:pPr marL="0" indent="0">
              <a:buNone/>
            </a:pPr>
            <a:endParaRPr sz="1600" dirty="0"/>
          </a:p>
          <a:p>
            <a:pPr marL="0" indent="0">
              <a:buNone/>
            </a:pPr>
            <a:endParaRPr sz="16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FB6F8A6-E618-2127-6423-59284CD76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740" y="1297647"/>
            <a:ext cx="3768260" cy="426270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Manual Caching Differs from Automatic Browser Caching: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Manual caching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(e.g.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localStorage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</a:rPr>
              <a:t>gives developers complete control over what to cache and when to invalidate it.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Automatic browser caching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relies on HTTP headers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like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Cache-Control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or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Expires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decide how long to cache content.</a:t>
            </a:r>
            <a:endParaRPr lang="en-US" altLang="en-US" sz="20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br>
              <a:rPr kumimoji="0" lang="en-US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en-US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Manual caching requires custom logic for cache invalidation and updating.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2E1EC-2FF4-8D2F-F770-2B6B264C2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BD0E3-08FB-D867-0F93-0D855305A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C1867-0285-7EA2-6EE3-64C905D37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aching flow">
            <a:extLst>
              <a:ext uri="{FF2B5EF4-FFF2-40B4-BE49-F238E27FC236}">
                <a16:creationId xmlns:a16="http://schemas.microsoft.com/office/drawing/2014/main" id="{4A04E485-0262-7916-B7E6-043204938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"/>
            <a:ext cx="9144000" cy="668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8C5841F-2887-3848-9170-3CF7157FA815}"/>
              </a:ext>
            </a:extLst>
          </p:cNvPr>
          <p:cNvSpPr/>
          <p:nvPr/>
        </p:nvSpPr>
        <p:spPr>
          <a:xfrm>
            <a:off x="198023" y="1310445"/>
            <a:ext cx="9295429" cy="96608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23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2BEDF-46A0-DCF1-1CCA-D7C52ABEB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475" y="-98111"/>
            <a:ext cx="2463638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Service </a:t>
            </a:r>
            <a:br>
              <a:rPr lang="en-US" dirty="0"/>
            </a:br>
            <a:r>
              <a:rPr lang="en-US" dirty="0"/>
              <a:t>Workers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4F7D7-D527-0E3C-518D-5A8F92E03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91" y="1890503"/>
            <a:ext cx="8229600" cy="49767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What is a Service Worker?</a:t>
            </a:r>
          </a:p>
          <a:p>
            <a:pPr marL="0" indent="0">
              <a:buNone/>
            </a:pPr>
            <a:r>
              <a:rPr lang="en-US" sz="1800" dirty="0"/>
              <a:t>- A service worker is a background script that acts as a proxy between the browser(client) and network</a:t>
            </a:r>
            <a:r>
              <a:rPr lang="en-US" sz="1800" dirty="0">
                <a:highlight>
                  <a:srgbClr val="FFFF00"/>
                </a:highlight>
              </a:rPr>
              <a:t>. It runs independently of a web page and enables offline capabilities, background synchronization, and push notifications.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Real-World Scenario:</a:t>
            </a:r>
          </a:p>
          <a:p>
            <a:pPr marL="0" indent="0">
              <a:buNone/>
            </a:pPr>
            <a:r>
              <a:rPr lang="en-US" sz="1800" dirty="0"/>
              <a:t>- A news website uses a service worker to pre-cache the latest articles. Users can view cached articles offline.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Key Features of Service Workers:</a:t>
            </a:r>
          </a:p>
          <a:p>
            <a:r>
              <a:rPr lang="en-US" sz="1800" b="1" dirty="0"/>
              <a:t>Asynchronous</a:t>
            </a:r>
            <a:r>
              <a:rPr lang="en-US" sz="1800" dirty="0"/>
              <a:t>: Service workers rely on promises for operations, ensuring non-blocking behavior.</a:t>
            </a:r>
          </a:p>
          <a:p>
            <a:r>
              <a:rPr lang="en-US" sz="1800" b="1" dirty="0"/>
              <a:t>Life Cycle Events</a:t>
            </a:r>
            <a:r>
              <a:rPr lang="en-US" sz="1800" dirty="0"/>
              <a:t>: Includes install, activate, and fetch for controlling caching and request handling.</a:t>
            </a:r>
          </a:p>
          <a:p>
            <a:r>
              <a:rPr lang="en-US" sz="1800" b="1" dirty="0"/>
              <a:t>Independent Execution</a:t>
            </a:r>
            <a:r>
              <a:rPr lang="en-US" sz="1800" dirty="0"/>
              <a:t>: Runs even when no web page is open, making it ideal for background tasks like syncing data or delivering notifications.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C662EEE-1FAE-4402-B55D-56404BFA3E42}"/>
              </a:ext>
            </a:extLst>
          </p:cNvPr>
          <p:cNvGrpSpPr/>
          <p:nvPr/>
        </p:nvGrpSpPr>
        <p:grpSpPr>
          <a:xfrm>
            <a:off x="3742943" y="0"/>
            <a:ext cx="5542766" cy="2240315"/>
            <a:chOff x="169705" y="218016"/>
            <a:chExt cx="9323747" cy="3472040"/>
          </a:xfrm>
        </p:grpSpPr>
        <p:pic>
          <p:nvPicPr>
            <p:cNvPr id="4" name="Picture 2" descr="Caching flow">
              <a:extLst>
                <a:ext uri="{FF2B5EF4-FFF2-40B4-BE49-F238E27FC236}">
                  <a16:creationId xmlns:a16="http://schemas.microsoft.com/office/drawing/2014/main" id="{ADF4F626-DA3D-C342-11BA-089F88210F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66" b="48074"/>
            <a:stretch/>
          </p:blipFill>
          <p:spPr bwMode="auto">
            <a:xfrm>
              <a:off x="169705" y="218016"/>
              <a:ext cx="8945977" cy="34720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42A9470-0D3E-E6AE-4C1D-CF4400F5C646}"/>
                </a:ext>
              </a:extLst>
            </p:cNvPr>
            <p:cNvSpPr/>
            <p:nvPr/>
          </p:nvSpPr>
          <p:spPr>
            <a:xfrm>
              <a:off x="198023" y="1310445"/>
              <a:ext cx="9295429" cy="966089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30876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2508"/>
          </a:xfrm>
        </p:spPr>
        <p:txBody>
          <a:bodyPr>
            <a:normAutofit fontScale="90000"/>
          </a:bodyPr>
          <a:lstStyle/>
          <a:p>
            <a:r>
              <a:rPr dirty="0"/>
              <a:t>Service Workers for Advanced Caching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94" y="830676"/>
            <a:ext cx="8978011" cy="639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1800" dirty="0"/>
              <a:t>- Service workers are client-side scripts </a:t>
            </a:r>
            <a:r>
              <a:rPr sz="1800" b="1" dirty="0"/>
              <a:t>that run in the browser, not on the server.</a:t>
            </a: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- They operate in a separate thread, independent of the main browser thread, ensuring they do not block user interface rendering. The code example provided is registered by the browser as a service worker. It is typically written in JavaScript and saved in a file (e.g., service-worker.js).Example of service worker registration in a web application:</a:t>
            </a:r>
          </a:p>
          <a:p>
            <a:pPr marL="800100" lvl="2" indent="0">
              <a:buNone/>
            </a:pPr>
            <a:r>
              <a:rPr lang="en-US" sz="1200" dirty="0"/>
              <a:t>if ('</a:t>
            </a:r>
            <a:r>
              <a:rPr lang="en-US" sz="1200" dirty="0" err="1"/>
              <a:t>serviceWorker</a:t>
            </a:r>
            <a:r>
              <a:rPr lang="en-US" sz="1200" dirty="0"/>
              <a:t>' in navigator) {</a:t>
            </a:r>
          </a:p>
          <a:p>
            <a:pPr marL="800100" lvl="2" indent="0">
              <a:buNone/>
            </a:pPr>
            <a:r>
              <a:rPr lang="en-US" sz="1200" dirty="0"/>
              <a:t>  </a:t>
            </a:r>
            <a:r>
              <a:rPr lang="en-US" sz="1200" dirty="0" err="1"/>
              <a:t>navigator.serviceWorker.register</a:t>
            </a:r>
            <a:r>
              <a:rPr lang="en-US" sz="1200" dirty="0"/>
              <a:t>('/service-worker.js').then(() =&gt; {</a:t>
            </a:r>
          </a:p>
          <a:p>
            <a:pPr marL="800100" lvl="2" indent="0">
              <a:buNone/>
            </a:pPr>
            <a:r>
              <a:rPr lang="en-US" sz="1200" dirty="0"/>
              <a:t>    console.log('Service worker registered successfully');</a:t>
            </a:r>
          </a:p>
          <a:p>
            <a:pPr marL="800100" lvl="2" indent="0">
              <a:buNone/>
            </a:pPr>
            <a:r>
              <a:rPr lang="en-US" sz="1200" dirty="0"/>
              <a:t>  }).catch((error) =&gt; {</a:t>
            </a:r>
          </a:p>
          <a:p>
            <a:pPr marL="800100" lvl="2" indent="0">
              <a:buNone/>
            </a:pPr>
            <a:r>
              <a:rPr lang="en-US" sz="1200" dirty="0"/>
              <a:t>    </a:t>
            </a:r>
            <a:r>
              <a:rPr lang="en-US" sz="1200" dirty="0" err="1"/>
              <a:t>console.error</a:t>
            </a:r>
            <a:r>
              <a:rPr lang="en-US" sz="1200" dirty="0"/>
              <a:t>('Service worker registration failed:', error);</a:t>
            </a:r>
          </a:p>
          <a:p>
            <a:pPr marL="800100" lvl="2" indent="0">
              <a:buNone/>
            </a:pPr>
            <a:r>
              <a:rPr lang="en-US" sz="1200" dirty="0"/>
              <a:t>  });</a:t>
            </a:r>
          </a:p>
          <a:p>
            <a:pPr marL="800100" lvl="2" indent="0">
              <a:buNone/>
            </a:pPr>
            <a:r>
              <a:rPr lang="en-US" sz="1200" dirty="0"/>
              <a:t>}</a:t>
            </a:r>
            <a:br>
              <a:rPr lang="en-US" sz="1200" dirty="0"/>
            </a:br>
            <a:endParaRPr lang="en-US" sz="1200" dirty="0"/>
          </a:p>
          <a:p>
            <a:pPr marL="800100" lvl="2" indent="0">
              <a:buNone/>
            </a:pPr>
            <a:endParaRPr sz="1800" dirty="0"/>
          </a:p>
          <a:p>
            <a:pPr marL="0" indent="0">
              <a:buNone/>
            </a:pPr>
            <a:r>
              <a:rPr sz="1800" b="1" dirty="0"/>
              <a:t>Code Example (from service-worker.js):</a:t>
            </a:r>
          </a:p>
          <a:p>
            <a:pPr marL="0" indent="0">
              <a:buNone/>
            </a:pPr>
            <a:r>
              <a:rPr sz="1400" dirty="0" err="1"/>
              <a:t>self.addEventListener</a:t>
            </a:r>
            <a:r>
              <a:rPr sz="1400" dirty="0"/>
              <a:t>('install', event =&gt; {</a:t>
            </a:r>
          </a:p>
          <a:p>
            <a:pPr marL="0" indent="0">
              <a:buNone/>
            </a:pPr>
            <a:r>
              <a:rPr sz="1400" dirty="0"/>
              <a:t>  </a:t>
            </a:r>
            <a:r>
              <a:rPr sz="1400" dirty="0" err="1"/>
              <a:t>event.waitUntil</a:t>
            </a:r>
            <a:r>
              <a:rPr sz="1400" dirty="0"/>
              <a:t>(</a:t>
            </a:r>
          </a:p>
          <a:p>
            <a:pPr marL="0" indent="0">
              <a:buNone/>
            </a:pPr>
            <a:r>
              <a:rPr sz="1400" dirty="0"/>
              <a:t>    </a:t>
            </a:r>
            <a:r>
              <a:rPr sz="1400" dirty="0" err="1"/>
              <a:t>caches.open</a:t>
            </a:r>
            <a:r>
              <a:rPr sz="1400" dirty="0"/>
              <a:t>('v1').then(cache =&gt; {</a:t>
            </a:r>
          </a:p>
          <a:p>
            <a:pPr marL="0" indent="0">
              <a:buNone/>
            </a:pPr>
            <a:r>
              <a:rPr sz="1400" dirty="0"/>
              <a:t>      return </a:t>
            </a:r>
            <a:r>
              <a:rPr sz="1400" dirty="0" err="1"/>
              <a:t>cache.addAll</a:t>
            </a:r>
            <a:r>
              <a:rPr sz="1400" dirty="0"/>
              <a:t>(['/index.html', '/style.css', '/script.js']);</a:t>
            </a:r>
          </a:p>
          <a:p>
            <a:pPr marL="0" indent="0">
              <a:buNone/>
            </a:pPr>
            <a:r>
              <a:rPr sz="1400" dirty="0"/>
              <a:t>    })</a:t>
            </a:r>
          </a:p>
          <a:p>
            <a:pPr marL="0" indent="0">
              <a:buNone/>
            </a:pPr>
            <a:r>
              <a:rPr sz="1400" dirty="0"/>
              <a:t>  );</a:t>
            </a:r>
          </a:p>
          <a:p>
            <a:pPr marL="0" indent="0">
              <a:buNone/>
            </a:pPr>
            <a:r>
              <a:rPr sz="1400" dirty="0"/>
              <a:t>});</a:t>
            </a:r>
            <a:endParaRPr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DF35D8-227B-13E5-77A4-EFA1C7A43306}"/>
              </a:ext>
            </a:extLst>
          </p:cNvPr>
          <p:cNvSpPr txBox="1"/>
          <p:nvPr/>
        </p:nvSpPr>
        <p:spPr>
          <a:xfrm>
            <a:off x="5067055" y="2422193"/>
            <a:ext cx="1828801" cy="156966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This code ensures the service worker file (/service-worker.js) is loaded and registered by the browser.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86A7D5-E7DF-88F7-93F6-96550D228EBF}"/>
              </a:ext>
            </a:extLst>
          </p:cNvPr>
          <p:cNvSpPr txBox="1"/>
          <p:nvPr/>
        </p:nvSpPr>
        <p:spPr>
          <a:xfrm>
            <a:off x="4849631" y="4734973"/>
            <a:ext cx="4399794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self.addEventListener</a:t>
            </a:r>
            <a:r>
              <a:rPr lang="en-US" sz="1600" dirty="0"/>
              <a:t>('fetch', event =&gt; {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event.respondWith</a:t>
            </a:r>
            <a:r>
              <a:rPr lang="en-US" sz="1600" dirty="0"/>
              <a:t>(</a:t>
            </a:r>
          </a:p>
          <a:p>
            <a:r>
              <a:rPr lang="en-US" sz="1600" dirty="0"/>
              <a:t>    </a:t>
            </a:r>
            <a:r>
              <a:rPr lang="en-US" sz="1600" dirty="0" err="1"/>
              <a:t>caches.match</a:t>
            </a:r>
            <a:r>
              <a:rPr lang="en-US" sz="1600" dirty="0"/>
              <a:t>(</a:t>
            </a:r>
            <a:r>
              <a:rPr lang="en-US" sz="1600" dirty="0" err="1"/>
              <a:t>event.request</a:t>
            </a:r>
            <a:r>
              <a:rPr lang="en-US" sz="1600" dirty="0"/>
              <a:t>).then(response =&gt; {</a:t>
            </a:r>
          </a:p>
          <a:p>
            <a:r>
              <a:rPr lang="en-US" sz="1600" dirty="0"/>
              <a:t>      return response || fetch(</a:t>
            </a:r>
            <a:r>
              <a:rPr lang="en-US" sz="1600" dirty="0" err="1"/>
              <a:t>event.request</a:t>
            </a:r>
            <a:r>
              <a:rPr lang="en-US" sz="1600" dirty="0"/>
              <a:t>);</a:t>
            </a:r>
          </a:p>
          <a:p>
            <a:r>
              <a:rPr lang="en-US" sz="1600" dirty="0"/>
              <a:t>    })</a:t>
            </a:r>
          </a:p>
          <a:p>
            <a:r>
              <a:rPr lang="en-US" sz="1600" dirty="0"/>
              <a:t>  );</a:t>
            </a:r>
          </a:p>
          <a:p>
            <a:r>
              <a:rPr lang="en-US" sz="1600" dirty="0"/>
              <a:t>});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9B6F1B-7C84-5503-C582-48C8AC7A95BE}"/>
              </a:ext>
            </a:extLst>
          </p:cNvPr>
          <p:cNvSpPr txBox="1"/>
          <p:nvPr/>
        </p:nvSpPr>
        <p:spPr>
          <a:xfrm>
            <a:off x="1080627" y="6027324"/>
            <a:ext cx="3580584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The caches object is part of the Cache Storage API.URL: </a:t>
            </a:r>
            <a:r>
              <a:rPr lang="en-US" sz="1400" dirty="0">
                <a:hlinkClick r:id="rId2"/>
              </a:rPr>
              <a:t>https://developer.mozilla.org/en-US/docs/Web/API/CacheStorage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1570</Words>
  <Application>Microsoft Office PowerPoint</Application>
  <PresentationFormat>On-screen Show (4:3)</PresentationFormat>
  <Paragraphs>188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Unicode MS</vt:lpstr>
      <vt:lpstr>Calibri</vt:lpstr>
      <vt:lpstr>Office Theme</vt:lpstr>
      <vt:lpstr>Website Caching and Memcached in Node.js</vt:lpstr>
      <vt:lpstr>What is Caching?</vt:lpstr>
      <vt:lpstr>Client-Side Caching Overview</vt:lpstr>
      <vt:lpstr>PowerPoint Presentation</vt:lpstr>
      <vt:lpstr>Browser (default) Client-Side Caching with HTTP Headers</vt:lpstr>
      <vt:lpstr>Using JavaScript for Manual Client-Side Caching</vt:lpstr>
      <vt:lpstr>PowerPoint Presentation</vt:lpstr>
      <vt:lpstr>Service  Workers</vt:lpstr>
      <vt:lpstr>Service Workers for Advanced Caching</vt:lpstr>
      <vt:lpstr>When to Use Client-Side Caching</vt:lpstr>
      <vt:lpstr>Server Side  Caching</vt:lpstr>
      <vt:lpstr>How  Memcached  Works</vt:lpstr>
      <vt:lpstr>Installing Memcached in Node.js</vt:lpstr>
      <vt:lpstr>Benefits of Memcached</vt:lpstr>
      <vt:lpstr>Comparison</vt:lpstr>
      <vt:lpstr>References</vt:lpstr>
      <vt:lpstr>Try it 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Lynne G</dc:creator>
  <cp:keywords/>
  <dc:description>generated using python-pptx</dc:description>
  <cp:lastModifiedBy>Lynne Grewe</cp:lastModifiedBy>
  <cp:revision>42</cp:revision>
  <dcterms:created xsi:type="dcterms:W3CDTF">2013-01-27T09:14:16Z</dcterms:created>
  <dcterms:modified xsi:type="dcterms:W3CDTF">2024-11-19T00:30:23Z</dcterms:modified>
  <cp:category/>
</cp:coreProperties>
</file>