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5" r:id="rId6"/>
    <p:sldId id="266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67" r:id="rId15"/>
    <p:sldId id="268" r:id="rId16"/>
    <p:sldId id="25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>
        <p:scale>
          <a:sx n="60" d="100"/>
          <a:sy n="60" d="100"/>
        </p:scale>
        <p:origin x="1272" y="5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8545E-D26F-D5EF-D15A-8FEC72628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72A52-A7D4-9234-9F9D-50857A825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CFB3B-A794-2BB1-3E99-FFF02C24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A809E-36C7-4305-9F1F-B2134DC7F8B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F2388-B6C7-12FC-EABA-05FFF1010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F47DC-EF1F-6937-266B-8086E21F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F395-23B5-4FB2-80E0-CB7E7F57E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7D17B-0500-6EF3-F59D-257B2C43B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FBCE73-95CE-CCAD-861D-2A0ED9D9A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ACED4-E45A-7FDD-4D83-D1F5E7170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A809E-36C7-4305-9F1F-B2134DC7F8B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CEB98-6A34-B63E-25A5-3027395C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54CA8-40B8-2139-EAF4-A5256727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F395-23B5-4FB2-80E0-CB7E7F57E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6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1C9184-B24B-79F5-BDCB-CDE2113F7D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2CC058-4F5A-AC1A-A156-E75227698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726FB-7DAB-86E1-76D0-8EA13BBA8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A809E-36C7-4305-9F1F-B2134DC7F8B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2E1C9-98F5-29C2-62A5-2F5F061A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A1E3F-18A7-FEAE-3335-599B22039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F395-23B5-4FB2-80E0-CB7E7F57E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6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7BC1A-533A-7DEA-0B26-81539EBF3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138D1-8984-8AB5-AC4F-2C721E533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EB50B-CC58-C252-1BB2-7B14327B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A809E-36C7-4305-9F1F-B2134DC7F8B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BA075-7E77-91AD-E6D4-AC0BF8CD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3B473-5D71-7AF5-7D91-AD8706523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F395-23B5-4FB2-80E0-CB7E7F57E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5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4AEB0-D0A3-5652-34E9-D5E03B30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1753B-BDDC-A190-AA2B-46213352C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FA3EE-F95C-DAB0-6F6C-3A0B70615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A809E-36C7-4305-9F1F-B2134DC7F8B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292F3-02E1-E226-E553-FEA9C2773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F7A44-810B-9723-3B14-68D92039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F395-23B5-4FB2-80E0-CB7E7F57E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4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8E2BB-E64C-967B-EEDB-E70B50851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191C8-6FF3-1D6C-E5E2-68BD6298C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58054-0C12-506B-4CA7-7E8D743AC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44FA0-48B7-F6DE-4616-F7CE2855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A809E-36C7-4305-9F1F-B2134DC7F8B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4A89F-8E43-FD6A-5A1D-CD44C740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FBE6D-F92E-1E28-BDDE-A3ECDFE1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F395-23B5-4FB2-80E0-CB7E7F57E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61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50EC9-C753-48A1-8167-4EA38836A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474C4-9A03-400A-156F-DCC60C3D8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C71BE-BDCB-2CA3-CC50-68A111DAE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CAA75-489E-E479-917F-E8DF611E1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A65CCA-4BDF-4206-36C5-90FF4B3AB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9F9C16-304F-1849-359B-D2479923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A809E-36C7-4305-9F1F-B2134DC7F8B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1AC739-BE44-DB3C-9C26-B7C10956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8737E1-5110-26C8-042B-7C824F84C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F395-23B5-4FB2-80E0-CB7E7F57E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2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FDDF6-C97A-D5E9-8D2D-107662359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AB2C9-367D-51B2-C1AE-D53277D7D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A809E-36C7-4305-9F1F-B2134DC7F8B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CE3FF-5869-062E-5FB6-086E90CD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9B7FB-5129-AF98-8B49-3423CEC7D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F395-23B5-4FB2-80E0-CB7E7F57E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67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250C7A-B8FB-E893-241F-B2C9986AC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A809E-36C7-4305-9F1F-B2134DC7F8B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C9713-7BC5-C978-9D4E-6EFAACC76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4B8C6-8E24-B1FF-45DB-DC05488FE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F395-23B5-4FB2-80E0-CB7E7F57E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3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48F4-B698-CA76-55A6-6B6F151FC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54601-44BB-1D45-3E17-CF3A4CC62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AD891-5C0B-D413-3053-28275E8F7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81A0C-D848-9542-BEE5-DA77A5743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A809E-36C7-4305-9F1F-B2134DC7F8B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B1257-9373-8197-ECCD-7E9819E5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99859-532F-B6E1-85DF-050991B1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F395-23B5-4FB2-80E0-CB7E7F57E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54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3ED44-6539-F028-93C3-C15E2C8D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09BA4E-59E7-B157-CC6B-C09E444CA9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565AE-F609-A367-1EB0-557A39CBA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A57A2-A2B2-32A4-C637-96407972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A809E-36C7-4305-9F1F-B2134DC7F8B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7A349-2B3C-884E-16ED-9EBA5819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5C7EF-1D40-C83C-1E18-4AB226642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F395-23B5-4FB2-80E0-CB7E7F57E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7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266A51-30A5-3A73-5266-54B26444B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4EBAD-CF7A-5B8C-2492-96B6E477A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DF157-3449-3F03-739A-EBA9B6E250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6A809E-36C7-4305-9F1F-B2134DC7F8B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DFEB0-BE4F-839E-481F-9FD4620A4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5375C-8C50-6423-2503-2AC0E1548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62F395-23B5-4FB2-80E0-CB7E7F57E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8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momentjs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translate/docs/reference/rest" TargetMode="External"/><Relationship Id="rId2" Type="http://schemas.openxmlformats.org/officeDocument/2006/relationships/hyperlink" Target="https://www.i18next.com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sign.chicago.gov/2019/08/21/Using-Google-Translate-For-Internationalization.html" TargetMode="External"/><Relationship Id="rId2" Type="http://schemas.openxmlformats.org/officeDocument/2006/relationships/hyperlink" Target="https://codelabs.developers.google.com/codelabs/cloud-translation-python3#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ara.com/es/en/" TargetMode="External"/><Relationship Id="rId3" Type="http://schemas.openxmlformats.org/officeDocument/2006/relationships/hyperlink" Target="https://thecompany.com/es" TargetMode="External"/><Relationship Id="rId7" Type="http://schemas.openxmlformats.org/officeDocument/2006/relationships/hyperlink" Target="https://www.zara.com/es/" TargetMode="External"/><Relationship Id="rId2" Type="http://schemas.openxmlformats.org/officeDocument/2006/relationships/hyperlink" Target="https://www.weglot.com/guides/subdirectory-vs-subdomai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thecompany.com/" TargetMode="External"/><Relationship Id="rId5" Type="http://schemas.openxmlformats.org/officeDocument/2006/relationships/hyperlink" Target="https://fr.thecompany.com/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thecomany.com/fs" TargetMode="Externa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eglot.com/guides/multi-language-websit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327EB-3C61-6C91-B18D-2208E8B762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Internationalization (i18n) of Websites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D9ACD79-78ED-DB9F-C73B-E5D78DC1A60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907388" y="3968254"/>
            <a:ext cx="437722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Adapting Websites for Global Audiences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581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8EDA7-F113-D1A0-8B29-A8447A018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65126"/>
            <a:ext cx="12115800" cy="424584"/>
          </a:xfrm>
        </p:spPr>
        <p:txBody>
          <a:bodyPr>
            <a:normAutofit fontScale="90000"/>
          </a:bodyPr>
          <a:lstStyle/>
          <a:p>
            <a:r>
              <a:rPr lang="en-US" dirty="0"/>
              <a:t>Website Localization (beyond internationalization)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3A4B6-3D97-34A1-3B58-32F6F2F38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18" y="1188316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algn="l">
              <a:spcAft>
                <a:spcPts val="1875"/>
              </a:spcAft>
            </a:pPr>
            <a:r>
              <a:rPr lang="en-US" b="0" i="0" dirty="0">
                <a:solidFill>
                  <a:srgbClr val="434649"/>
                </a:solidFill>
                <a:effectLst/>
                <a:highlight>
                  <a:srgbClr val="FFFF00"/>
                </a:highlight>
                <a:latin typeface="Inter"/>
              </a:rPr>
              <a:t>adapting your multilingual site to offer a </a:t>
            </a:r>
            <a:r>
              <a:rPr lang="en-US" sz="3000" b="1" i="0" dirty="0">
                <a:solidFill>
                  <a:srgbClr val="434649"/>
                </a:solidFill>
                <a:effectLst/>
                <a:highlight>
                  <a:srgbClr val="FFFF00"/>
                </a:highlight>
                <a:latin typeface="Inter"/>
              </a:rPr>
              <a:t>relevant user experience </a:t>
            </a:r>
            <a:r>
              <a:rPr lang="en-US" b="0" i="0" dirty="0">
                <a:solidFill>
                  <a:srgbClr val="434649"/>
                </a:solidFill>
                <a:effectLst/>
                <a:highlight>
                  <a:srgbClr val="FFFF00"/>
                </a:highlight>
                <a:latin typeface="Inter"/>
              </a:rPr>
              <a:t>to your new foreign audience</a:t>
            </a:r>
            <a:r>
              <a:rPr lang="en-US" b="0" i="0" dirty="0">
                <a:solidFill>
                  <a:srgbClr val="434649"/>
                </a:solidFill>
                <a:effectLst/>
                <a:latin typeface="Inter"/>
              </a:rPr>
              <a:t>. This includes nuances in language and cultural references to customize it to fit your target market’s needs.</a:t>
            </a:r>
          </a:p>
          <a:p>
            <a:pPr algn="l">
              <a:spcAft>
                <a:spcPts val="1875"/>
              </a:spcAft>
            </a:pPr>
            <a:r>
              <a:rPr lang="en-US" b="0" i="0" dirty="0">
                <a:solidFill>
                  <a:srgbClr val="434649"/>
                </a:solidFill>
                <a:effectLst/>
                <a:latin typeface="Inter"/>
              </a:rPr>
              <a:t>Example: a localized website consists of content that contains specific references that your particular target audience resonates with. </a:t>
            </a:r>
          </a:p>
          <a:p>
            <a:pPr algn="l">
              <a:spcAft>
                <a:spcPts val="1875"/>
              </a:spcAft>
            </a:pPr>
            <a:r>
              <a:rPr lang="en-US" b="0" i="0" dirty="0">
                <a:solidFill>
                  <a:srgbClr val="434649"/>
                </a:solidFill>
                <a:effectLst/>
                <a:latin typeface="Inter"/>
              </a:rPr>
              <a:t>It’s also adapted so that the naming conventions and numeric formats like the time, date, currency, and even units of measurement are what’s standard to them.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F54BC-F824-5D3C-CFBE-47A63696C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3973687"/>
            <a:ext cx="6825772" cy="288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47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77E1E-56B5-C166-A0E0-53B65CE8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Date, Time + Currency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957DE-A2E3-49C5-7AEF-84CF943F0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 Locale-Specific Formats: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Display dates, times, and currency symbols according to local conventions.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Automate Conversions: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Use libraries like </a:t>
            </a:r>
            <a:r>
              <a:rPr lang="en-US" altLang="en-US" dirty="0">
                <a:highlight>
                  <a:srgbClr val="FFFF00"/>
                </a:highlight>
                <a:latin typeface="Arial" panose="020B0604020202020204" pitchFamily="34" charset="0"/>
                <a:hlinkClick r:id="rId2"/>
              </a:rPr>
              <a:t>moment.js</a:t>
            </a:r>
            <a:r>
              <a:rPr lang="en-US" altLang="en-US" dirty="0">
                <a:latin typeface="Arial" panose="020B0604020202020204" pitchFamily="34" charset="0"/>
              </a:rPr>
              <a:t> or native APIs to automatically format these elements based on locale.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Consider Time Zones: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Adjust for time zones when displaying time-sensitive information (e.g., order deadlines, event times).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072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E7BBD-A1B8-75DF-851D-029F4288A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for Internationalization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7BDE3-1130-01F0-6029-9DA8F85CD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i18n Libraries:</a:t>
            </a:r>
            <a:r>
              <a:rPr lang="en-US" dirty="0"/>
              <a:t> Popular libraries include </a:t>
            </a:r>
            <a:r>
              <a:rPr lang="en-US" dirty="0">
                <a:highlight>
                  <a:srgbClr val="FFFF00"/>
                </a:highlight>
                <a:hlinkClick r:id="rId2"/>
              </a:rPr>
              <a:t>i18next</a:t>
            </a:r>
            <a:r>
              <a:rPr lang="en-US" dirty="0"/>
              <a:t> for JavaScript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/>
              <a:t>Content Management Systems (CMS): </a:t>
            </a:r>
            <a:r>
              <a:rPr lang="en-US" dirty="0"/>
              <a:t>Many CMS platforms, like WordPress and Drupal, offer built-in i18n tools or plugins.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Automated Translation Services</a:t>
            </a:r>
            <a:r>
              <a:rPr lang="en-US" dirty="0"/>
              <a:t>: Services like </a:t>
            </a:r>
            <a:r>
              <a:rPr lang="en-US" dirty="0">
                <a:highlight>
                  <a:srgbClr val="FFFF00"/>
                </a:highlight>
                <a:hlinkClick r:id="rId3"/>
              </a:rPr>
              <a:t>Google Translate API</a:t>
            </a:r>
            <a:r>
              <a:rPr lang="en-US" dirty="0"/>
              <a:t>, but consider manual review for quality.</a:t>
            </a:r>
          </a:p>
        </p:txBody>
      </p:sp>
    </p:spTree>
    <p:extLst>
      <p:ext uri="{BB962C8B-B14F-4D97-AF65-F5344CB8AC3E}">
        <p14:creationId xmlns:p14="http://schemas.microsoft.com/office/powerpoint/2010/main" val="428556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B20F3-5294-8126-E018-72C9F7FA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1CB64-2A70-B502-2719-EB12C4130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01D35"/>
                </a:solidFill>
                <a:effectLst/>
                <a:latin typeface="Google Sans"/>
              </a:rPr>
              <a:t>Consider cultural differences</a:t>
            </a:r>
            <a:r>
              <a:rPr lang="en-US" sz="1600" b="0" i="0" dirty="0">
                <a:solidFill>
                  <a:srgbClr val="001D35"/>
                </a:solidFill>
                <a:effectLst/>
                <a:latin typeface="Google Sans"/>
              </a:rPr>
              <a:t>: Accommodate cultural differences and nuances, such as naming conventions and date formats. </a:t>
            </a: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01D35"/>
                </a:solidFill>
                <a:effectLst/>
                <a:latin typeface="Google Sans"/>
              </a:rPr>
              <a:t>Use Unicode</a:t>
            </a:r>
            <a:r>
              <a:rPr lang="en-US" sz="1600" b="0" i="0" dirty="0">
                <a:solidFill>
                  <a:srgbClr val="001D35"/>
                </a:solidFill>
                <a:effectLst/>
                <a:latin typeface="Google Sans"/>
              </a:rPr>
              <a:t>: Use Unicode character encoding for content and databases. </a:t>
            </a: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01D35"/>
                </a:solidFill>
                <a:effectLst/>
                <a:latin typeface="Google Sans"/>
              </a:rPr>
              <a:t>Avoid hard-coded text</a:t>
            </a:r>
            <a:r>
              <a:rPr lang="en-US" sz="1600" b="0" i="0" dirty="0">
                <a:solidFill>
                  <a:srgbClr val="001D35"/>
                </a:solidFill>
                <a:effectLst/>
                <a:latin typeface="Google Sans"/>
              </a:rPr>
              <a:t>: Avoid hard-coded text and leave enough space for text expansion. \</a:t>
            </a: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01D35"/>
                </a:solidFill>
                <a:effectLst/>
                <a:latin typeface="Google Sans"/>
              </a:rPr>
              <a:t>Support local formats</a:t>
            </a:r>
            <a:r>
              <a:rPr lang="en-US" sz="1600" b="0" i="0" dirty="0">
                <a:solidFill>
                  <a:srgbClr val="001D35"/>
                </a:solidFill>
                <a:effectLst/>
                <a:latin typeface="Google Sans"/>
              </a:rPr>
              <a:t>: Support local formats for names, addresses, times, and dates. </a:t>
            </a: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01D35"/>
                </a:solidFill>
                <a:effectLst/>
                <a:latin typeface="Google Sans"/>
              </a:rPr>
              <a:t>Use style sheets</a:t>
            </a:r>
            <a:r>
              <a:rPr lang="en-US" sz="1600" b="0" i="0" dirty="0">
                <a:solidFill>
                  <a:srgbClr val="001D35"/>
                </a:solidFill>
                <a:effectLst/>
                <a:latin typeface="Google Sans"/>
              </a:rPr>
              <a:t>: Use style sheets for presentational information. </a:t>
            </a: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001D35"/>
                </a:solidFill>
                <a:effectLst/>
                <a:latin typeface="Google Sans"/>
              </a:rPr>
              <a:t>Check for cultural bias</a:t>
            </a:r>
            <a:r>
              <a:rPr lang="en-US" sz="1600" b="0" i="0" dirty="0">
                <a:solidFill>
                  <a:srgbClr val="001D35"/>
                </a:solidFill>
                <a:effectLst/>
                <a:latin typeface="Google Sans"/>
              </a:rPr>
              <a:t>: Check images, animations, and examples for translatability and inappropriate cultural bias. </a:t>
            </a: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1D35"/>
                </a:solidFill>
                <a:effectLst/>
                <a:latin typeface="Google Sans"/>
              </a:rPr>
              <a:t>Conduct market research to identify international buyer personas. </a:t>
            </a: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1D35"/>
                </a:solidFill>
                <a:effectLst/>
                <a:latin typeface="Google Sans"/>
              </a:rPr>
              <a:t>Use analytics tools to collect and report data on traffic, conversions, engagement, retention, and satisfaction. </a:t>
            </a: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1D35"/>
                </a:solidFill>
                <a:effectLst/>
                <a:latin typeface="Google Sans"/>
              </a:rPr>
              <a:t>Use feedback tools to gather input and opinions from users. </a:t>
            </a: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1D35"/>
                </a:solidFill>
                <a:effectLst/>
                <a:latin typeface="Google Sans"/>
              </a:rPr>
              <a:t>Perform A/B testing to compare and evaluate different versions and variations of content. </a:t>
            </a: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1D35"/>
                </a:solidFill>
                <a:effectLst/>
                <a:latin typeface="Google Sans"/>
              </a:rPr>
              <a:t>Implement a banner when you recognize users are in the wrong location. </a:t>
            </a: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1D35"/>
                </a:solidFill>
                <a:effectLst/>
                <a:latin typeface="Google Sans"/>
              </a:rPr>
              <a:t>Avoid automatic redirects. </a:t>
            </a:r>
          </a:p>
          <a:p>
            <a:pPr marL="0" indent="0" algn="l">
              <a:lnSpc>
                <a:spcPts val="1650"/>
              </a:lnSpc>
              <a:spcBef>
                <a:spcPts val="750"/>
              </a:spcBef>
              <a:spcAft>
                <a:spcPts val="1500"/>
              </a:spcAft>
              <a:buNone/>
            </a:pPr>
            <a:endParaRPr lang="en-US" sz="1600" b="0" i="0" dirty="0">
              <a:solidFill>
                <a:srgbClr val="001D35"/>
              </a:solidFill>
              <a:effectLst/>
              <a:latin typeface="Google Sans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5600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CF756-5E34-2E78-E18A-0C5C68F51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7125"/>
            <a:ext cx="10515600" cy="1325563"/>
          </a:xfrm>
        </p:spPr>
        <p:txBody>
          <a:bodyPr/>
          <a:lstStyle/>
          <a:p>
            <a:r>
              <a:rPr lang="en-US" dirty="0"/>
              <a:t>Try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D8B01-5466-C7BC-7FC8-3D91233BB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30" y="90512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highlight>
                  <a:srgbClr val="FFFF00"/>
                </a:highlight>
                <a:hlinkClick r:id="rId2"/>
              </a:rPr>
              <a:t>Google Translate API in a </a:t>
            </a:r>
            <a:r>
              <a:rPr lang="en-US" sz="4400" dirty="0" err="1">
                <a:highlight>
                  <a:srgbClr val="FFFF00"/>
                </a:highlight>
                <a:hlinkClick r:id="rId2"/>
              </a:rPr>
              <a:t>codelab</a:t>
            </a:r>
            <a:endParaRPr lang="en-US" sz="44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4400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4400" dirty="0">
                <a:highlight>
                  <a:srgbClr val="FFFF00"/>
                </a:highlight>
              </a:rPr>
              <a:t>See </a:t>
            </a:r>
            <a:r>
              <a:rPr lang="en-US" sz="4400" dirty="0">
                <a:highlight>
                  <a:srgbClr val="FFFF00"/>
                </a:highlight>
                <a:hlinkClick r:id="rId3"/>
              </a:rPr>
              <a:t>case study City of Chicago</a:t>
            </a:r>
            <a:endParaRPr lang="en-US" sz="4400" dirty="0">
              <a:highlight>
                <a:srgbClr val="FFFF00"/>
              </a:highlight>
            </a:endParaRPr>
          </a:p>
        </p:txBody>
      </p:sp>
      <p:pic>
        <p:nvPicPr>
          <p:cNvPr id="7170" name="Picture 2" descr="GIF of translate demo">
            <a:extLst>
              <a:ext uri="{FF2B5EF4-FFF2-40B4-BE49-F238E27FC236}">
                <a16:creationId xmlns:a16="http://schemas.microsoft.com/office/drawing/2014/main" id="{40E92AE1-F498-AEF4-1F4D-A82386D52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082" y="3080795"/>
            <a:ext cx="6816918" cy="32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134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C1F7-6ACC-69C8-C82B-8AF02E84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internationalization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627E2-284B-79AE-5F94-F249A7C11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Definition:</a:t>
            </a:r>
            <a:r>
              <a:rPr lang="en-US" dirty="0"/>
              <a:t> Internationalization (i18n) is the process of designing a website to be adaptable for multiple languages, regions, and cultures.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Goal:</a:t>
            </a:r>
            <a:r>
              <a:rPr lang="en-US" dirty="0"/>
              <a:t> To make a website easily translatable and usable in different locales without requiring significant redevelopment.</a:t>
            </a:r>
          </a:p>
          <a:p>
            <a:pPr lvl="1"/>
            <a:r>
              <a:rPr lang="en-US" b="1" dirty="0"/>
              <a:t>Expand Reach:</a:t>
            </a:r>
            <a:r>
              <a:rPr lang="en-US" dirty="0"/>
              <a:t> Access a broader audience by accommodating various languages and cultures.</a:t>
            </a:r>
          </a:p>
          <a:p>
            <a:pPr lvl="1"/>
            <a:r>
              <a:rPr lang="en-US" b="1" dirty="0"/>
              <a:t>Improved User Experience:</a:t>
            </a:r>
            <a:r>
              <a:rPr lang="en-US" dirty="0"/>
              <a:t> Tailor content to resonate with regional audiences, improving usability.</a:t>
            </a:r>
          </a:p>
          <a:p>
            <a:pPr lvl="1"/>
            <a:r>
              <a:rPr lang="en-US" b="1" dirty="0"/>
              <a:t>Competitive Advantage:</a:t>
            </a:r>
            <a:r>
              <a:rPr lang="en-US" dirty="0"/>
              <a:t> Stand out by demonstrating inclusivity and accessibility in diverse markets.</a:t>
            </a:r>
          </a:p>
          <a:p>
            <a:pPr lvl="1"/>
            <a:r>
              <a:rPr lang="en-US" b="1" dirty="0"/>
              <a:t>SEO Benefits:</a:t>
            </a:r>
            <a:r>
              <a:rPr lang="en-US" dirty="0"/>
              <a:t> Optimize for region-specific search engines and increase visibility in multiple languages.</a:t>
            </a:r>
          </a:p>
          <a:p>
            <a:pPr lvl="1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Key Concept:</a:t>
            </a:r>
            <a:r>
              <a:rPr lang="en-US" dirty="0"/>
              <a:t> i18n prepares a site for localization (l10n), which tailors the website’s content to specific regions.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67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89EB9-A16E-5849-7360-56F9BC552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92" y="0"/>
            <a:ext cx="10515600" cy="1325563"/>
          </a:xfrm>
        </p:spPr>
        <p:txBody>
          <a:bodyPr/>
          <a:lstStyle/>
          <a:p>
            <a:r>
              <a:rPr lang="en-US" dirty="0"/>
              <a:t>Considerations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97096BF-1391-A942-04DD-2803A26A20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00892" y="1402062"/>
            <a:ext cx="1101436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Plan for Multilingual Support: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Ensure the website design and code can support multiple languages from the beginning.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Separate Content from Code: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Use resource files (e.g., JSON, XML) to store text and images separately, making translations easier.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Implement Locale-Aware Formatting: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Adapt date, time, currency, and number formats for different regions.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 Unicode (UTF-8) Encoding: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Ensure character encoding supports all languages, including those with special characters. </a:t>
            </a:r>
          </a:p>
        </p:txBody>
      </p:sp>
    </p:spTree>
    <p:extLst>
      <p:ext uri="{BB962C8B-B14F-4D97-AF65-F5344CB8AC3E}">
        <p14:creationId xmlns:p14="http://schemas.microsoft.com/office/powerpoint/2010/main" val="2894531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E8345-F6C4-4163-5494-28ABE5171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text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501FC63-DFFC-272A-344E-BFB3E98118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199" y="1757370"/>
            <a:ext cx="1094406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 Resource </a:t>
            </a:r>
            <a:r>
              <a:rPr lang="en-US" altLang="en-US" sz="3200" dirty="0">
                <a:latin typeface="Arial" panose="020B0604020202020204" pitchFamily="34" charset="0"/>
              </a:rPr>
              <a:t>Files: Store text in external files for each language (e.g., </a:t>
            </a:r>
            <a:r>
              <a:rPr lang="en-US" altLang="en-US" sz="3200" dirty="0" err="1">
                <a:latin typeface="Arial" panose="020B0604020202020204" pitchFamily="34" charset="0"/>
              </a:rPr>
              <a:t>en.json</a:t>
            </a:r>
            <a:r>
              <a:rPr lang="en-US" altLang="en-US" sz="3200" dirty="0">
                <a:latin typeface="Arial" panose="020B0604020202020204" pitchFamily="34" charset="0"/>
              </a:rPr>
              <a:t> for English, </a:t>
            </a:r>
            <a:r>
              <a:rPr lang="en-US" altLang="en-US" sz="3200" dirty="0" err="1">
                <a:latin typeface="Arial" panose="020B0604020202020204" pitchFamily="34" charset="0"/>
              </a:rPr>
              <a:t>fr.json</a:t>
            </a:r>
            <a:r>
              <a:rPr lang="en-US" altLang="en-US" sz="3200" dirty="0">
                <a:latin typeface="Arial" panose="020B0604020202020204" pitchFamily="34" charset="0"/>
              </a:rPr>
              <a:t> for French).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altLang="en-US" sz="32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sz="3200" b="1" dirty="0">
                <a:latin typeface="Arial" panose="020B0604020202020204" pitchFamily="34" charset="0"/>
              </a:rPr>
              <a:t>Language Keys: </a:t>
            </a:r>
            <a:r>
              <a:rPr lang="en-US" altLang="en-US" sz="3200" dirty="0">
                <a:latin typeface="Arial" panose="020B0604020202020204" pitchFamily="34" charset="0"/>
              </a:rPr>
              <a:t>Assign keys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en-US" sz="3200" dirty="0">
                <a:latin typeface="Arial" panose="020B0604020202020204" pitchFamily="34" charset="0"/>
              </a:rPr>
              <a:t>to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each text element (e.g., </a:t>
            </a:r>
            <a:r>
              <a:rPr lang="en-US" altLang="en-US" sz="3200" dirty="0" err="1">
                <a:latin typeface="Arial" panose="020B0604020202020204" pitchFamily="34" charset="0"/>
              </a:rPr>
              <a:t>header.title</a:t>
            </a:r>
            <a:r>
              <a:rPr lang="en-US" altLang="en-US" sz="3200" dirty="0">
                <a:latin typeface="Arial" panose="020B0604020202020204" pitchFamily="34" charset="0"/>
              </a:rPr>
              <a:t>), so translations can be applied dynamically.</a:t>
            </a:r>
            <a:br>
              <a:rPr lang="en-US" altLang="en-US" sz="3200" dirty="0">
                <a:latin typeface="Arial" panose="020B0604020202020204" pitchFamily="34" charset="0"/>
              </a:rPr>
            </a:br>
            <a:endParaRPr lang="en-US" altLang="en-US" sz="32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Dynamic Language Switching: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Implement a language selection feature allowing users to switch between languages seamlessly. </a:t>
            </a:r>
          </a:p>
        </p:txBody>
      </p:sp>
    </p:spTree>
    <p:extLst>
      <p:ext uri="{BB962C8B-B14F-4D97-AF65-F5344CB8AC3E}">
        <p14:creationId xmlns:p14="http://schemas.microsoft.com/office/powerpoint/2010/main" val="2595517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F701-9608-7EE9-C22E-631EDE52F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15720"/>
          </a:xfrm>
        </p:spPr>
        <p:txBody>
          <a:bodyPr>
            <a:normAutofit fontScale="90000"/>
          </a:bodyPr>
          <a:lstStyle/>
          <a:p>
            <a:r>
              <a:rPr lang="en-US" dirty="0"/>
              <a:t>URL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4090A-5247-0D68-7FC5-CA66D608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02" y="839263"/>
            <a:ext cx="11342298" cy="4351338"/>
          </a:xfrm>
        </p:spPr>
        <p:txBody>
          <a:bodyPr>
            <a:normAutofit fontScale="92500" lnSpcReduction="20000"/>
          </a:bodyPr>
          <a:lstStyle/>
          <a:p>
            <a:pPr algn="l">
              <a:spcAft>
                <a:spcPts val="1875"/>
              </a:spcAft>
            </a:pPr>
            <a:r>
              <a:rPr lang="en-US" b="0" i="0" dirty="0">
                <a:solidFill>
                  <a:srgbClr val="434649"/>
                </a:solidFill>
                <a:effectLst/>
                <a:latin typeface="Inter"/>
              </a:rPr>
              <a:t>Best practices for displaying multilingual content suggest your localized website should be situated within the same URL, and categorized under </a:t>
            </a:r>
            <a:r>
              <a:rPr lang="en-US" b="0" i="0" u="none" strike="noStrike" dirty="0">
                <a:solidFill>
                  <a:srgbClr val="473AE0"/>
                </a:solidFill>
                <a:effectLst/>
                <a:latin typeface="Inter Bold"/>
                <a:hlinkClick r:id="rId2"/>
              </a:rPr>
              <a:t>language-specific subdirectories or subdomains</a:t>
            </a:r>
            <a:r>
              <a:rPr lang="en-US" b="0" i="0" dirty="0">
                <a:solidFill>
                  <a:srgbClr val="434649"/>
                </a:solidFill>
                <a:effectLst/>
                <a:latin typeface="Inter"/>
              </a:rPr>
              <a:t>.</a:t>
            </a:r>
          </a:p>
          <a:p>
            <a:pPr lvl="1">
              <a:spcAft>
                <a:spcPts val="1875"/>
              </a:spcAft>
            </a:pPr>
            <a:r>
              <a:rPr lang="en-US" dirty="0">
                <a:solidFill>
                  <a:srgbClr val="434649"/>
                </a:solidFill>
                <a:latin typeface="Inter"/>
              </a:rPr>
              <a:t>Example of sub-directories  </a:t>
            </a:r>
            <a:r>
              <a:rPr lang="en-US" dirty="0">
                <a:solidFill>
                  <a:srgbClr val="434649"/>
                </a:solidFill>
                <a:latin typeface="Inter"/>
                <a:hlinkClick r:id="rId3"/>
              </a:rPr>
              <a:t>https://thecompany.com/es</a:t>
            </a:r>
            <a:r>
              <a:rPr lang="en-US" dirty="0">
                <a:solidFill>
                  <a:srgbClr val="434649"/>
                </a:solidFill>
                <a:latin typeface="Inter"/>
              </a:rPr>
              <a:t>  or </a:t>
            </a:r>
            <a:r>
              <a:rPr lang="en-US" dirty="0">
                <a:solidFill>
                  <a:srgbClr val="434649"/>
                </a:solidFill>
                <a:latin typeface="Inter"/>
                <a:hlinkClick r:id="rId4"/>
              </a:rPr>
              <a:t>https://thecomany.com/fs</a:t>
            </a:r>
            <a:r>
              <a:rPr lang="en-US" dirty="0">
                <a:solidFill>
                  <a:srgbClr val="434649"/>
                </a:solidFill>
                <a:latin typeface="Inter"/>
              </a:rPr>
              <a:t> </a:t>
            </a:r>
          </a:p>
          <a:p>
            <a:pPr lvl="1">
              <a:spcAft>
                <a:spcPts val="1875"/>
              </a:spcAft>
            </a:pPr>
            <a:r>
              <a:rPr lang="en-US" dirty="0">
                <a:solidFill>
                  <a:srgbClr val="434649"/>
                </a:solidFill>
                <a:latin typeface="Inter"/>
              </a:rPr>
              <a:t>Example sub-domains    </a:t>
            </a:r>
            <a:r>
              <a:rPr lang="en-US" dirty="0">
                <a:solidFill>
                  <a:srgbClr val="434649"/>
                </a:solidFill>
                <a:latin typeface="Inter"/>
                <a:hlinkClick r:id="rId5"/>
              </a:rPr>
              <a:t>https://fr.thecompany.com</a:t>
            </a:r>
            <a:r>
              <a:rPr lang="en-US" dirty="0">
                <a:solidFill>
                  <a:srgbClr val="434649"/>
                </a:solidFill>
                <a:latin typeface="Inter"/>
              </a:rPr>
              <a:t>  or </a:t>
            </a:r>
            <a:r>
              <a:rPr lang="en-US" dirty="0">
                <a:solidFill>
                  <a:srgbClr val="434649"/>
                </a:solidFill>
                <a:latin typeface="Inter"/>
                <a:hlinkClick r:id="rId6"/>
              </a:rPr>
              <a:t>https://es.thecompany.com</a:t>
            </a:r>
            <a:r>
              <a:rPr lang="en-US" dirty="0">
                <a:solidFill>
                  <a:srgbClr val="434649"/>
                </a:solidFill>
                <a:latin typeface="Inter"/>
              </a:rPr>
              <a:t> </a:t>
            </a:r>
            <a:endParaRPr lang="en-US" b="0" i="0" dirty="0">
              <a:solidFill>
                <a:srgbClr val="434649"/>
              </a:solidFill>
              <a:effectLst/>
              <a:latin typeface="Inter"/>
            </a:endParaRPr>
          </a:p>
          <a:p>
            <a:pPr algn="l">
              <a:spcAft>
                <a:spcPts val="1875"/>
              </a:spcAft>
            </a:pPr>
            <a:r>
              <a:rPr lang="en-US" b="0" i="0" dirty="0">
                <a:solidFill>
                  <a:srgbClr val="434649"/>
                </a:solidFill>
                <a:effectLst/>
                <a:latin typeface="Inter"/>
              </a:rPr>
              <a:t>That way, search engines like Google will recognize these websites as separate from each other, preventing duplicate content penalties.</a:t>
            </a:r>
          </a:p>
          <a:p>
            <a:pPr marL="0" indent="0" algn="l">
              <a:spcAft>
                <a:spcPts val="1875"/>
              </a:spcAft>
              <a:buNone/>
            </a:pPr>
            <a:r>
              <a:rPr lang="en-US" b="1" dirty="0">
                <a:solidFill>
                  <a:srgbClr val="434649"/>
                </a:solidFill>
                <a:latin typeface="Inter"/>
              </a:rPr>
              <a:t>Look at this for fun :  </a:t>
            </a:r>
            <a:r>
              <a:rPr lang="en-US" dirty="0">
                <a:solidFill>
                  <a:srgbClr val="434649"/>
                </a:solidFill>
                <a:latin typeface="Inter"/>
                <a:hlinkClick r:id="rId7"/>
              </a:rPr>
              <a:t>https://www.zara.com/es/</a:t>
            </a:r>
            <a:r>
              <a:rPr lang="en-US" dirty="0">
                <a:solidFill>
                  <a:srgbClr val="434649"/>
                </a:solidFill>
                <a:latin typeface="Inter"/>
              </a:rPr>
              <a:t> (Spanish site) AND  </a:t>
            </a:r>
            <a:r>
              <a:rPr lang="en-US" dirty="0">
                <a:solidFill>
                  <a:srgbClr val="434649"/>
                </a:solidFill>
                <a:latin typeface="Inter"/>
                <a:hlinkClick r:id="rId8"/>
              </a:rPr>
              <a:t>https://www.zara.com/es/en/</a:t>
            </a:r>
            <a:r>
              <a:rPr lang="en-US" dirty="0">
                <a:solidFill>
                  <a:srgbClr val="434649"/>
                </a:solidFill>
                <a:latin typeface="Inter"/>
              </a:rPr>
              <a:t>  (for Spanish people who want to see the site in English)</a:t>
            </a:r>
            <a:endParaRPr lang="en-US" b="0" i="0" dirty="0">
              <a:solidFill>
                <a:srgbClr val="434649"/>
              </a:solidFill>
              <a:effectLst/>
              <a:latin typeface="Int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11C5A-C1B5-08B3-8B84-48E1F3E3DC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5611" y="4594510"/>
            <a:ext cx="4103036" cy="2263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0EBBE7-F08B-C8FC-4176-CE3C3FB665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4594510"/>
            <a:ext cx="3730571" cy="226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64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38E98-3C05-9538-5EDE-082CA836C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– Content Management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E2947-5B33-2FFE-918C-46E9B1E2A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help with language</a:t>
            </a:r>
          </a:p>
          <a:p>
            <a:pPr algn="l">
              <a:spcAft>
                <a:spcPts val="1875"/>
              </a:spcAft>
            </a:pPr>
            <a:r>
              <a:rPr lang="en-US" b="0" i="0" dirty="0">
                <a:solidFill>
                  <a:srgbClr val="434649"/>
                </a:solidFill>
                <a:effectLst/>
                <a:latin typeface="Inter"/>
              </a:rPr>
              <a:t>If you’re using a CMS for your website, you’ll need one that easily accommodates different languages. Most popular technologies, like WordPress, Squarespace, Shopify, and </a:t>
            </a:r>
            <a:r>
              <a:rPr lang="en-US" b="0" i="0" dirty="0" err="1">
                <a:solidFill>
                  <a:srgbClr val="434649"/>
                </a:solidFill>
                <a:effectLst/>
                <a:latin typeface="Inter"/>
              </a:rPr>
              <a:t>Webflow</a:t>
            </a:r>
            <a:r>
              <a:rPr lang="en-US" b="0" i="0" dirty="0">
                <a:solidFill>
                  <a:srgbClr val="434649"/>
                </a:solidFill>
                <a:effectLst/>
                <a:latin typeface="Inter"/>
              </a:rPr>
              <a:t> fit the bill. Each offer their own way of adding languages to your site.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12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48E4-1B55-BDF8-C3CE-2D0138A4B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Expansion and Contraction with different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4DF38-82EA-2D7B-BFC1-662252EBA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spcAft>
                <a:spcPts val="1875"/>
              </a:spcAft>
            </a:pPr>
            <a:r>
              <a:rPr lang="en-US" b="0" i="0" dirty="0">
                <a:solidFill>
                  <a:srgbClr val="434649"/>
                </a:solidFill>
                <a:effectLst/>
                <a:latin typeface="Inter"/>
              </a:rPr>
              <a:t>Things will not retain their visual harmony across different languages unless you specifically configure them to be, making this a vital aspect of internationalization.</a:t>
            </a:r>
          </a:p>
          <a:p>
            <a:pPr algn="l">
              <a:spcAft>
                <a:spcPts val="1875"/>
              </a:spcAft>
            </a:pPr>
            <a:r>
              <a:rPr lang="en-US" b="0" i="0" dirty="0">
                <a:solidFill>
                  <a:srgbClr val="434649"/>
                </a:solidFill>
                <a:effectLst/>
                <a:highlight>
                  <a:srgbClr val="FFFF00"/>
                </a:highlight>
                <a:latin typeface="Inter"/>
              </a:rPr>
              <a:t>When translated text is visually longer or shorter than the source text, this is what’s called </a:t>
            </a:r>
            <a:r>
              <a:rPr lang="en-US" b="0" i="0" u="none" strike="noStrike" dirty="0">
                <a:solidFill>
                  <a:srgbClr val="473AE0"/>
                </a:solidFill>
                <a:effectLst/>
                <a:highlight>
                  <a:srgbClr val="FFFF00"/>
                </a:highlight>
                <a:latin typeface="Inter Bold"/>
                <a:hlinkClick r:id="rId2"/>
              </a:rPr>
              <a:t>text expansion and contraction</a:t>
            </a:r>
            <a:r>
              <a:rPr lang="en-US" b="0" i="0" dirty="0">
                <a:solidFill>
                  <a:srgbClr val="434649"/>
                </a:solidFill>
                <a:effectLst/>
                <a:highlight>
                  <a:srgbClr val="FFFF00"/>
                </a:highlight>
                <a:latin typeface="Inter"/>
              </a:rPr>
              <a:t>.</a:t>
            </a:r>
          </a:p>
          <a:p>
            <a:pPr algn="l">
              <a:spcAft>
                <a:spcPts val="1875"/>
              </a:spcAft>
            </a:pPr>
            <a:r>
              <a:rPr lang="en-US" b="0" i="0" dirty="0">
                <a:solidFill>
                  <a:srgbClr val="434649"/>
                </a:solidFill>
                <a:effectLst/>
                <a:latin typeface="Inter"/>
              </a:rPr>
              <a:t>A website that isn’t optimized for this will look awkward and unwieldy across different languages, leaving strange-looking gaps between content blocks or spillovers into the background.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547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59246-6077-37AA-DB4C-1E219B1F1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9E9F-07FA-5BCE-22AD-052F15874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Expansion and Contraction with different languages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E4990F-DB5B-5666-3986-829B4FCC1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663" y="2099742"/>
            <a:ext cx="5418923" cy="308878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2CA75-5B7F-07D4-4F6D-63E589759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999" y="2099742"/>
            <a:ext cx="6640337" cy="378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47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CA7B8-009C-04CC-B7FD-04386199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to Left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7615D-F7BF-6941-FAE1-E1820724B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669"/>
            <a:ext cx="10515600" cy="4351338"/>
          </a:xfrm>
        </p:spPr>
        <p:txBody>
          <a:bodyPr/>
          <a:lstStyle/>
          <a:p>
            <a:pPr algn="l">
              <a:spcAft>
                <a:spcPts val="1875"/>
              </a:spcAft>
            </a:pPr>
            <a:r>
              <a:rPr lang="en-US" b="0" i="0" dirty="0">
                <a:solidFill>
                  <a:srgbClr val="434649"/>
                </a:solidFill>
                <a:effectLst/>
                <a:latin typeface="Inter"/>
              </a:rPr>
              <a:t>Right-to-left languages like Arabic and Hebrew are formatted differently. Your layout and user interface will look clunky and inelegant when it isn’t optimized for languages in both directions.</a:t>
            </a:r>
          </a:p>
          <a:p>
            <a:pPr algn="l">
              <a:spcAft>
                <a:spcPts val="1875"/>
              </a:spcAft>
            </a:pPr>
            <a:r>
              <a:rPr lang="en-US" dirty="0">
                <a:solidFill>
                  <a:srgbClr val="434649"/>
                </a:solidFill>
                <a:latin typeface="Inter"/>
              </a:rPr>
              <a:t>S</a:t>
            </a:r>
            <a:r>
              <a:rPr lang="en-US" b="0" i="0" dirty="0">
                <a:solidFill>
                  <a:srgbClr val="434649"/>
                </a:solidFill>
                <a:effectLst/>
                <a:latin typeface="Inter"/>
              </a:rPr>
              <a:t>ome websites have  flipped the interface to provide a better viewing experience for speakers of RTL languages. Take Facebook for example.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592FBB-35BB-A226-21ED-D56C14C5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417" y="3895393"/>
            <a:ext cx="5056909" cy="3087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E2DEEB-2412-C924-2A14-7854047FD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963" y="3895393"/>
            <a:ext cx="5056905" cy="308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66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1606B9B076F74BADEB5F3BEB7257DB" ma:contentTypeVersion="16" ma:contentTypeDescription="Create a new document." ma:contentTypeScope="" ma:versionID="33504a6f971297d6ea8dc11178d0d054">
  <xsd:schema xmlns:xsd="http://www.w3.org/2001/XMLSchema" xmlns:xs="http://www.w3.org/2001/XMLSchema" xmlns:p="http://schemas.microsoft.com/office/2006/metadata/properties" xmlns:ns3="9e5cd87a-a6d6-4499-9625-a8b820499072" xmlns:ns4="3ceb6294-a555-4362-9ede-efdd0543a42e" targetNamespace="http://schemas.microsoft.com/office/2006/metadata/properties" ma:root="true" ma:fieldsID="67df90ae1a3703ef873976768d309bf5" ns3:_="" ns4:_="">
    <xsd:import namespace="9e5cd87a-a6d6-4499-9625-a8b820499072"/>
    <xsd:import namespace="3ceb6294-a555-4362-9ede-efdd0543a42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cd87a-a6d6-4499-9625-a8b8204990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eb6294-a555-4362-9ede-efdd0543a42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7AC110-4C95-4B79-91B4-29C4198D94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5cd87a-a6d6-4499-9625-a8b820499072"/>
    <ds:schemaRef ds:uri="3ceb6294-a555-4362-9ede-efdd0543a4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C99EEE-75B3-411E-82E0-5C2C598E97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2DC5A8-4787-41D7-941E-BD335C6E79C5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3ceb6294-a555-4362-9ede-efdd0543a42e"/>
    <ds:schemaRef ds:uri="http://www.w3.org/XML/1998/namespace"/>
    <ds:schemaRef ds:uri="9e5cd87a-a6d6-4499-9625-a8b820499072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1026</Words>
  <Application>Microsoft Office PowerPoint</Application>
  <PresentationFormat>Widescreen</PresentationFormat>
  <Paragraphs>72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Google Sans</vt:lpstr>
      <vt:lpstr>Inter</vt:lpstr>
      <vt:lpstr>Inter Bold</vt:lpstr>
      <vt:lpstr>Office Theme</vt:lpstr>
      <vt:lpstr>Internationalization (i18n) of Websites</vt:lpstr>
      <vt:lpstr>What is internationalization</vt:lpstr>
      <vt:lpstr>Considerations</vt:lpstr>
      <vt:lpstr>Handling text</vt:lpstr>
      <vt:lpstr>URL Structure</vt:lpstr>
      <vt:lpstr>CMS – Content Management System</vt:lpstr>
      <vt:lpstr>Text Expansion and Contraction with different languages</vt:lpstr>
      <vt:lpstr>Text Expansion and Contraction with different languages</vt:lpstr>
      <vt:lpstr>Right to Left Text</vt:lpstr>
      <vt:lpstr>Website Localization (beyond internationalization)</vt:lpstr>
      <vt:lpstr>Date, Time + Currency</vt:lpstr>
      <vt:lpstr>Tools for Internationalization</vt:lpstr>
      <vt:lpstr>General Tips</vt:lpstr>
      <vt:lpstr>Try 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Lynne Grewe</dc:creator>
  <cp:lastModifiedBy>Lynne Grewe</cp:lastModifiedBy>
  <cp:revision>27</cp:revision>
  <dcterms:created xsi:type="dcterms:W3CDTF">2024-11-14T02:44:56Z</dcterms:created>
  <dcterms:modified xsi:type="dcterms:W3CDTF">2024-11-14T03:18:35Z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0x010100E91606B9B076F74BADEB5F3BEB7257DB</vt:lpwstr>
  </property>
</Properties>
</file>