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22"/>
  </p:notesMasterIdLst>
  <p:sldIdLst>
    <p:sldId id="256" r:id="rId2"/>
    <p:sldId id="324" r:id="rId3"/>
    <p:sldId id="326" r:id="rId4"/>
    <p:sldId id="327" r:id="rId5"/>
    <p:sldId id="328" r:id="rId6"/>
    <p:sldId id="330" r:id="rId7"/>
    <p:sldId id="329" r:id="rId8"/>
    <p:sldId id="331" r:id="rId9"/>
    <p:sldId id="334" r:id="rId10"/>
    <p:sldId id="339" r:id="rId11"/>
    <p:sldId id="332" r:id="rId12"/>
    <p:sldId id="333" r:id="rId13"/>
    <p:sldId id="335" r:id="rId14"/>
    <p:sldId id="336" r:id="rId15"/>
    <p:sldId id="337" r:id="rId16"/>
    <p:sldId id="338" r:id="rId17"/>
    <p:sldId id="340" r:id="rId18"/>
    <p:sldId id="341" r:id="rId19"/>
    <p:sldId id="342" r:id="rId20"/>
    <p:sldId id="34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81268" autoAdjust="0"/>
  </p:normalViewPr>
  <p:slideViewPr>
    <p:cSldViewPr>
      <p:cViewPr varScale="1">
        <p:scale>
          <a:sx n="74" d="100"/>
          <a:sy n="74" d="100"/>
        </p:scale>
        <p:origin x="-18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A4C08-C39C-45DD-9FB5-ED1B01068503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81BF7-426A-4D4B-9385-6520D3CA1C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46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1BF7-426A-4D4B-9385-6520D3CA1CE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localhost:3000/controller_name/methodURI?ids%5b%5d=1&amp;ids%5b%5d=2&amp;ids%5b%5d=3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914400"/>
            <a:ext cx="49530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Ruby on Rails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Model of MVC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95725"/>
            <a:ext cx="21145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upload.wikimedia.org/wikipedia/en/thumb/e/e9/Ruby_on_Rails.svg/791px-Ruby_on_Rail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28800"/>
            <a:ext cx="1982788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is </a:t>
            </a:r>
            <a:r>
              <a:rPr lang="en-US" dirty="0" err="1" smtClean="0"/>
              <a:t>application.html.erb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181100"/>
            <a:ext cx="81534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AGAIN – it is the wrapper –like where you put your html template code, </a:t>
            </a:r>
            <a:r>
              <a:rPr lang="en-US" b="1" dirty="0" err="1" smtClean="0"/>
              <a:t>css</a:t>
            </a:r>
            <a:r>
              <a:rPr lang="en-US" b="1" dirty="0" smtClean="0"/>
              <a:t>, etc.  Your logo, </a:t>
            </a:r>
            <a:r>
              <a:rPr lang="en-US" b="1" dirty="0" err="1" smtClean="0"/>
              <a:t>nav</a:t>
            </a:r>
            <a:r>
              <a:rPr lang="en-US" b="1" dirty="0" smtClean="0"/>
              <a:t> bar, etc.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6" t="40000" r="25827" b="3256"/>
          <a:stretch/>
        </p:blipFill>
        <p:spPr bwMode="auto">
          <a:xfrm>
            <a:off x="457200" y="1944757"/>
            <a:ext cx="7544904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6" t="40000" r="25827" b="3256"/>
          <a:stretch/>
        </p:blipFill>
        <p:spPr bwMode="auto">
          <a:xfrm>
            <a:off x="457200" y="2222500"/>
            <a:ext cx="7544904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632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 </a:t>
            </a:r>
            <a:r>
              <a:rPr lang="en-US" b="1" dirty="0" err="1" smtClean="0">
                <a:solidFill>
                  <a:srgbClr val="0070C0"/>
                </a:solidFill>
              </a:rPr>
              <a:t>link_to</a:t>
            </a:r>
            <a:r>
              <a:rPr lang="en-US" dirty="0" smtClean="0"/>
              <a:t> –ruby on rails – link to pull in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296400" cy="4572000"/>
          </a:xfrm>
        </p:spPr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&lt;%   tweet= </a:t>
            </a:r>
            <a:r>
              <a:rPr lang="en-US" b="1" dirty="0" err="1">
                <a:solidFill>
                  <a:srgbClr val="0070C0"/>
                </a:solidFill>
              </a:rPr>
              <a:t>Tweet.find</a:t>
            </a:r>
            <a:r>
              <a:rPr lang="en-US" b="1" dirty="0">
                <a:solidFill>
                  <a:srgbClr val="0070C0"/>
                </a:solidFill>
              </a:rPr>
              <a:t>(1)   %&gt;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Where can I get a bite to eat? &lt;</a:t>
            </a:r>
            <a:r>
              <a:rPr lang="en-US" b="1" dirty="0" err="1" smtClean="0">
                <a:solidFill>
                  <a:srgbClr val="0070C0"/>
                </a:solidFill>
              </a:rPr>
              <a:t>br</a:t>
            </a:r>
            <a:r>
              <a:rPr lang="en-US" b="1" dirty="0" smtClean="0">
                <a:solidFill>
                  <a:srgbClr val="0070C0"/>
                </a:solidFill>
              </a:rPr>
              <a:t>&gt;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Posted by  &lt;% </a:t>
            </a:r>
            <a:r>
              <a:rPr lang="en-US" b="1" dirty="0" err="1" smtClean="0">
                <a:solidFill>
                  <a:srgbClr val="0070C0"/>
                </a:solidFill>
              </a:rPr>
              <a:t>link_to</a:t>
            </a:r>
            <a:r>
              <a:rPr lang="en-US" b="1" dirty="0" smtClean="0">
                <a:solidFill>
                  <a:srgbClr val="0070C0"/>
                </a:solidFill>
              </a:rPr>
              <a:t>   tweet.zombie.name,   </a:t>
            </a:r>
            <a:r>
              <a:rPr lang="en-US" b="1" dirty="0" err="1" smtClean="0">
                <a:solidFill>
                  <a:srgbClr val="0070C0"/>
                </a:solidFill>
              </a:rPr>
              <a:t>tweet.zombie</a:t>
            </a:r>
            <a:r>
              <a:rPr lang="en-US" b="1" dirty="0" smtClean="0">
                <a:solidFill>
                  <a:srgbClr val="0070C0"/>
                </a:solidFill>
              </a:rPr>
              <a:t>%&gt;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3962400"/>
            <a:ext cx="5029200" cy="252376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GENERAL:  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&lt;% </a:t>
            </a:r>
            <a:r>
              <a:rPr lang="en-US" b="1" dirty="0" err="1" smtClean="0"/>
              <a:t>link_to</a:t>
            </a:r>
            <a:r>
              <a:rPr lang="en-US" b="1" dirty="0" smtClean="0"/>
              <a:t>   </a:t>
            </a:r>
            <a:r>
              <a:rPr lang="en-US" b="1" dirty="0" err="1" smtClean="0"/>
              <a:t>Text_to_Show</a:t>
            </a:r>
            <a:r>
              <a:rPr lang="en-US" b="1" dirty="0" smtClean="0"/>
              <a:t> ,   Model Instance  %&gt;</a:t>
            </a:r>
          </a:p>
          <a:p>
            <a:endParaRPr lang="en-US" b="1" dirty="0"/>
          </a:p>
          <a:p>
            <a:r>
              <a:rPr lang="en-US" b="1" u="sng" dirty="0" smtClean="0"/>
              <a:t>Results FROM BLUE</a:t>
            </a:r>
            <a:endParaRPr lang="en-US" b="1" u="sng" dirty="0"/>
          </a:p>
          <a:p>
            <a:r>
              <a:rPr lang="en-US" b="1" dirty="0"/>
              <a:t>Where can I get a bite to eat?</a:t>
            </a:r>
          </a:p>
          <a:p>
            <a:endParaRPr lang="en-US" sz="1600" b="1" dirty="0"/>
          </a:p>
          <a:p>
            <a:r>
              <a:rPr lang="en-US" sz="1600" b="1" dirty="0"/>
              <a:t>Posted by </a:t>
            </a:r>
            <a:r>
              <a:rPr lang="en-US" sz="1600" b="1" u="sng" dirty="0">
                <a:solidFill>
                  <a:srgbClr val="0070C0"/>
                </a:solidFill>
              </a:rPr>
              <a:t>Ash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142554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 – </a:t>
            </a:r>
            <a:r>
              <a:rPr lang="en-US" dirty="0" err="1" smtClean="0"/>
              <a:t>link_to</a:t>
            </a:r>
            <a:r>
              <a:rPr lang="en-US" dirty="0" smtClean="0"/>
              <a:t>,    confirmation 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can also ask user with confirm attribute if they really want to perform the link operation</a:t>
            </a: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&lt;%   tweet= </a:t>
            </a:r>
            <a:r>
              <a:rPr lang="en-US" b="1" dirty="0" err="1">
                <a:solidFill>
                  <a:srgbClr val="0070C0"/>
                </a:solidFill>
              </a:rPr>
              <a:t>Tweet.find</a:t>
            </a:r>
            <a:r>
              <a:rPr lang="en-US" b="1" dirty="0">
                <a:solidFill>
                  <a:srgbClr val="0070C0"/>
                </a:solidFill>
              </a:rPr>
              <a:t>(1)   %&gt;</a:t>
            </a: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&lt;% </a:t>
            </a:r>
            <a:r>
              <a:rPr lang="en-US" b="1" dirty="0" err="1">
                <a:solidFill>
                  <a:srgbClr val="0070C0"/>
                </a:solidFill>
              </a:rPr>
              <a:t>link_to</a:t>
            </a:r>
            <a:r>
              <a:rPr lang="en-US" b="1" dirty="0">
                <a:solidFill>
                  <a:srgbClr val="0070C0"/>
                </a:solidFill>
              </a:rPr>
              <a:t>   tweet.zombie.name,   </a:t>
            </a:r>
            <a:r>
              <a:rPr lang="en-US" b="1" dirty="0" err="1" smtClean="0">
                <a:solidFill>
                  <a:srgbClr val="0070C0"/>
                </a:solidFill>
              </a:rPr>
              <a:t>tweet.zombie</a:t>
            </a:r>
            <a:r>
              <a:rPr lang="en-US" b="1" dirty="0" smtClean="0">
                <a:solidFill>
                  <a:srgbClr val="0070C0"/>
                </a:solidFill>
              </a:rPr>
              <a:t>,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          confirm:   “Are you sure?”%&gt;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3" t="54199" r="12435" b="18695"/>
          <a:stretch/>
        </p:blipFill>
        <p:spPr bwMode="auto">
          <a:xfrm>
            <a:off x="4571999" y="4630982"/>
            <a:ext cx="4214191" cy="222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100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Lets create </a:t>
            </a:r>
            <a:r>
              <a:rPr lang="en-US" dirty="0" err="1" smtClean="0"/>
              <a:t>index.html.erb</a:t>
            </a:r>
            <a:r>
              <a:rPr lang="en-US" dirty="0" smtClean="0"/>
              <a:t> to list ALL tweets in the Zombie example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4" t="32517" r="39304" b="16279"/>
          <a:stretch/>
        </p:blipFill>
        <p:spPr bwMode="auto">
          <a:xfrm>
            <a:off x="457200" y="1905000"/>
            <a:ext cx="5261113" cy="419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81800" y="2590800"/>
            <a:ext cx="2102476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This line cycles through all the entries in tweets database, creating  a Tweet Model instance named tweet in a loop.</a:t>
            </a:r>
            <a:endParaRPr lang="en-US" sz="1600" b="1" u="sng" dirty="0">
              <a:solidFill>
                <a:srgbClr val="0070C0"/>
              </a:solidFill>
            </a:endParaRPr>
          </a:p>
          <a:p>
            <a:endParaRPr lang="en-US" b="1" dirty="0" smtClean="0"/>
          </a:p>
        </p:txBody>
      </p:sp>
      <p:cxnSp>
        <p:nvCxnSpPr>
          <p:cNvPr id="5" name="Curved Connector 4"/>
          <p:cNvCxnSpPr/>
          <p:nvPr/>
        </p:nvCxnSpPr>
        <p:spPr>
          <a:xfrm rot="10800000" flipV="1">
            <a:off x="4953000" y="3276600"/>
            <a:ext cx="1752600" cy="83820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501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</a:t>
            </a:r>
            <a:r>
              <a:rPr lang="en-US" dirty="0" err="1" smtClean="0"/>
              <a:t>index.html.erb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6" t="60344" r="12434" b="13610"/>
          <a:stretch/>
        </p:blipFill>
        <p:spPr bwMode="auto">
          <a:xfrm>
            <a:off x="1828800" y="2362200"/>
            <a:ext cx="448112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392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 some more links, </a:t>
            </a:r>
            <a:r>
              <a:rPr lang="en-US" dirty="0" err="1" smtClean="0"/>
              <a:t>link_to</a:t>
            </a:r>
            <a:r>
              <a:rPr lang="en-US" dirty="0" smtClean="0"/>
              <a:t> and have special links to delete or modify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2" t="33650" r="13288" b="13448"/>
          <a:stretch/>
        </p:blipFill>
        <p:spPr bwMode="auto">
          <a:xfrm>
            <a:off x="-28977" y="2233411"/>
            <a:ext cx="9172977" cy="433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09730" y="1295400"/>
            <a:ext cx="7315200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First 2 </a:t>
            </a:r>
            <a:r>
              <a:rPr lang="en-US" b="1" dirty="0" err="1" smtClean="0"/>
              <a:t>link_to</a:t>
            </a:r>
            <a:r>
              <a:rPr lang="en-US" b="1" dirty="0" smtClean="0"/>
              <a:t> look similar.</a:t>
            </a:r>
          </a:p>
          <a:p>
            <a:r>
              <a:rPr lang="en-US" sz="1600" b="1" u="sng" dirty="0" err="1" smtClean="0">
                <a:solidFill>
                  <a:srgbClr val="0070C0"/>
                </a:solidFill>
              </a:rPr>
              <a:t>edit_tweet_path</a:t>
            </a:r>
            <a:r>
              <a:rPr lang="en-US" sz="1600" b="1" u="sng" dirty="0" smtClean="0">
                <a:solidFill>
                  <a:srgbClr val="0070C0"/>
                </a:solidFill>
              </a:rPr>
              <a:t>(tweet) </a:t>
            </a:r>
            <a:r>
              <a:rPr lang="en-US" sz="1600" b="1" dirty="0" smtClean="0">
                <a:solidFill>
                  <a:srgbClr val="0070C0"/>
                </a:solidFill>
              </a:rPr>
              <a:t> will bring up option to edit the corresponding tweet</a:t>
            </a:r>
          </a:p>
          <a:p>
            <a:endParaRPr lang="en-US" sz="1600" b="1" u="sng" dirty="0">
              <a:solidFill>
                <a:srgbClr val="0070C0"/>
              </a:solidFill>
            </a:endParaRPr>
          </a:p>
          <a:p>
            <a:r>
              <a:rPr lang="en-US" sz="1600" b="1" u="sng" dirty="0" smtClean="0">
                <a:solidFill>
                  <a:srgbClr val="0070C0"/>
                </a:solidFill>
              </a:rPr>
              <a:t>delete  </a:t>
            </a:r>
            <a:r>
              <a:rPr lang="en-US" sz="1600" b="1" dirty="0" smtClean="0">
                <a:solidFill>
                  <a:srgbClr val="0070C0"/>
                </a:solidFill>
              </a:rPr>
              <a:t> will call the delete method on the corresponding tweet</a:t>
            </a:r>
            <a:endParaRPr lang="en-US" sz="16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15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going on ---there are predefined URL generator methods in </a:t>
            </a:r>
            <a:r>
              <a:rPr lang="en-US" dirty="0" err="1" smtClean="0"/>
              <a:t>RoR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4" t="32517" r="9826" b="26809"/>
          <a:stretch/>
        </p:blipFill>
        <p:spPr bwMode="auto">
          <a:xfrm>
            <a:off x="457200" y="1905002"/>
            <a:ext cx="7934787" cy="262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5393" y="4565978"/>
            <a:ext cx="8273603" cy="215443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TO USE GENERALLY: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&lt;%=  </a:t>
            </a:r>
            <a:r>
              <a:rPr lang="en-US" sz="1600" b="1" dirty="0" err="1" smtClean="0">
                <a:solidFill>
                  <a:srgbClr val="0070C0"/>
                </a:solidFill>
              </a:rPr>
              <a:t>link_to</a:t>
            </a:r>
            <a:r>
              <a:rPr lang="en-US" sz="1600" b="1" dirty="0" smtClean="0">
                <a:solidFill>
                  <a:srgbClr val="0070C0"/>
                </a:solidFill>
              </a:rPr>
              <a:t>    </a:t>
            </a:r>
            <a:r>
              <a:rPr lang="en-US" sz="1600" b="1" dirty="0" err="1" smtClean="0">
                <a:solidFill>
                  <a:srgbClr val="0070C0"/>
                </a:solidFill>
              </a:rPr>
              <a:t>Text_to_Show</a:t>
            </a:r>
            <a:r>
              <a:rPr lang="en-US" sz="1600" b="1" dirty="0" smtClean="0">
                <a:solidFill>
                  <a:srgbClr val="0070C0"/>
                </a:solidFill>
              </a:rPr>
              <a:t>,    code   %&gt;</a:t>
            </a:r>
          </a:p>
          <a:p>
            <a:endParaRPr lang="en-US" sz="1600" b="1" dirty="0">
              <a:solidFill>
                <a:srgbClr val="0070C0"/>
              </a:solidFill>
            </a:endParaRPr>
          </a:p>
          <a:p>
            <a:r>
              <a:rPr lang="en-US" sz="1600" b="1" dirty="0" smtClean="0"/>
              <a:t>Example 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&lt;%=  </a:t>
            </a:r>
            <a:r>
              <a:rPr lang="en-US" sz="1600" b="1" dirty="0" err="1" smtClean="0">
                <a:solidFill>
                  <a:srgbClr val="0070C0"/>
                </a:solidFill>
              </a:rPr>
              <a:t>link_to</a:t>
            </a:r>
            <a:r>
              <a:rPr lang="en-US" sz="1600" b="1" dirty="0" smtClean="0">
                <a:solidFill>
                  <a:srgbClr val="0070C0"/>
                </a:solidFill>
              </a:rPr>
              <a:t>   “Delete it” ,   tweet, method:  :delete  </a:t>
            </a:r>
            <a:r>
              <a:rPr lang="en-US" sz="1600" b="1" dirty="0" smtClean="0">
                <a:solidFill>
                  <a:srgbClr val="0070C0"/>
                </a:solidFill>
              </a:rPr>
              <a:t>%&gt;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&lt;%=  </a:t>
            </a:r>
            <a:r>
              <a:rPr lang="en-US" sz="1600" b="1" dirty="0" err="1" smtClean="0">
                <a:solidFill>
                  <a:srgbClr val="0070C0"/>
                </a:solidFill>
              </a:rPr>
              <a:t>link_to</a:t>
            </a:r>
            <a:r>
              <a:rPr lang="en-US" sz="1600" b="1" dirty="0" smtClean="0">
                <a:solidFill>
                  <a:srgbClr val="0070C0"/>
                </a:solidFill>
              </a:rPr>
              <a:t> “Delete it”, {:action =&gt;”delete”, :controller=&gt;”tweet’, :id=&gt;tweet.id } %&gt;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&lt;%=  </a:t>
            </a:r>
            <a:r>
              <a:rPr lang="en-US" sz="1600" b="1" dirty="0" err="1" smtClean="0">
                <a:solidFill>
                  <a:srgbClr val="0070C0"/>
                </a:solidFill>
              </a:rPr>
              <a:t>link_to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>
                <a:solidFill>
                  <a:srgbClr val="0070C0"/>
                </a:solidFill>
              </a:rPr>
              <a:t>"Nonsense search", </a:t>
            </a:r>
            <a:r>
              <a:rPr lang="en-US" sz="1600" b="1" dirty="0" err="1">
                <a:solidFill>
                  <a:srgbClr val="0070C0"/>
                </a:solidFill>
              </a:rPr>
              <a:t>searches_path</a:t>
            </a:r>
            <a:r>
              <a:rPr lang="en-US" sz="1600" b="1" dirty="0">
                <a:solidFill>
                  <a:srgbClr val="0070C0"/>
                </a:solidFill>
              </a:rPr>
              <a:t>(foo: "bar", </a:t>
            </a:r>
            <a:r>
              <a:rPr lang="en-US" sz="1600" b="1" dirty="0" err="1">
                <a:solidFill>
                  <a:srgbClr val="0070C0"/>
                </a:solidFill>
              </a:rPr>
              <a:t>baz</a:t>
            </a:r>
            <a:r>
              <a:rPr lang="en-US" sz="1600" b="1" dirty="0">
                <a:solidFill>
                  <a:srgbClr val="0070C0"/>
                </a:solidFill>
              </a:rPr>
              <a:t>: "</a:t>
            </a:r>
            <a:r>
              <a:rPr lang="en-US" sz="1600" b="1" dirty="0" err="1">
                <a:solidFill>
                  <a:srgbClr val="0070C0"/>
                </a:solidFill>
              </a:rPr>
              <a:t>quux</a:t>
            </a:r>
            <a:r>
              <a:rPr lang="en-US" sz="1600" b="1" dirty="0">
                <a:solidFill>
                  <a:srgbClr val="0070C0"/>
                </a:solidFill>
              </a:rPr>
              <a:t>") 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r>
              <a:rPr lang="en-US" sz="1600" b="1" dirty="0"/>
              <a:t> </a:t>
            </a:r>
            <a:r>
              <a:rPr lang="en-US" sz="1600" b="1" dirty="0" smtClean="0"/>
              <a:t>       # </a:t>
            </a:r>
            <a:r>
              <a:rPr lang="en-US" sz="1600" b="1" dirty="0"/>
              <a:t>=&gt; &lt;a </a:t>
            </a:r>
            <a:r>
              <a:rPr lang="en-US" sz="1600" b="1" dirty="0" err="1"/>
              <a:t>href</a:t>
            </a:r>
            <a:r>
              <a:rPr lang="en-US" sz="1600" b="1" dirty="0"/>
              <a:t>="/</a:t>
            </a:r>
            <a:r>
              <a:rPr lang="en-US" sz="1600" b="1" dirty="0" err="1"/>
              <a:t>searches?foo</a:t>
            </a:r>
            <a:r>
              <a:rPr lang="en-US" sz="1600" b="1" dirty="0"/>
              <a:t>=</a:t>
            </a:r>
            <a:r>
              <a:rPr lang="en-US" sz="1600" b="1" dirty="0" err="1"/>
              <a:t>bar&amp;amp;baz</a:t>
            </a:r>
            <a:r>
              <a:rPr lang="en-US" sz="1600" b="1" dirty="0"/>
              <a:t>=</a:t>
            </a:r>
            <a:r>
              <a:rPr lang="en-US" sz="1600" b="1" dirty="0" err="1"/>
              <a:t>quux</a:t>
            </a:r>
            <a:r>
              <a:rPr lang="en-US" sz="1600" b="1" dirty="0"/>
              <a:t>"&gt;Nonsense search&lt;/a&gt;</a:t>
            </a:r>
          </a:p>
        </p:txBody>
      </p:sp>
      <p:cxnSp>
        <p:nvCxnSpPr>
          <p:cNvPr id="5" name="Curved Connector 4"/>
          <p:cNvCxnSpPr/>
          <p:nvPr/>
        </p:nvCxnSpPr>
        <p:spPr>
          <a:xfrm rot="5400000" flipH="1" flipV="1">
            <a:off x="3657332" y="4571732"/>
            <a:ext cx="267236" cy="19050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598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View to read in parameters passed to URL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14400"/>
            <a:ext cx="77724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to read in parameters   (URI?p1=v1&amp;p2=v2)</a:t>
            </a:r>
          </a:p>
          <a:p>
            <a:r>
              <a:rPr lang="en-US" dirty="0" smtClean="0"/>
              <a:t>In your </a:t>
            </a:r>
            <a:r>
              <a:rPr lang="en-US" dirty="0" err="1" smtClean="0"/>
              <a:t>view_file.html.erb</a:t>
            </a:r>
            <a:r>
              <a:rPr lang="en-US" dirty="0" smtClean="0"/>
              <a:t>    have the following.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NOTE: </a:t>
            </a:r>
            <a:r>
              <a:rPr lang="en-US" b="1" dirty="0" err="1" smtClean="0">
                <a:solidFill>
                  <a:srgbClr val="C00000"/>
                </a:solidFill>
              </a:rPr>
              <a:t>params</a:t>
            </a:r>
            <a:r>
              <a:rPr lang="en-US" b="1" dirty="0" smtClean="0">
                <a:solidFill>
                  <a:srgbClr val="C00000"/>
                </a:solidFill>
              </a:rPr>
              <a:t> is reserved hash object in Rails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 &lt;p&gt;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    The &lt;code&gt;</a:t>
            </a:r>
            <a:r>
              <a:rPr lang="en-US" b="1" dirty="0" err="1">
                <a:latin typeface="Courier New" pitchFamily="49" charset="0"/>
              </a:rPr>
              <a:t>params</a:t>
            </a:r>
            <a:r>
              <a:rPr lang="en-US" b="1" dirty="0">
                <a:latin typeface="Courier New" pitchFamily="49" charset="0"/>
              </a:rPr>
              <a:t>&lt;/code&gt; hash contains the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    following values: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    &lt;/p&gt;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chemeClr val="folHlink"/>
                </a:solidFill>
                <a:latin typeface="Courier New" pitchFamily="49" charset="0"/>
              </a:rPr>
              <a:t>&lt;% </a:t>
            </a:r>
            <a:r>
              <a:rPr lang="en-US" b="1" dirty="0" err="1">
                <a:solidFill>
                  <a:schemeClr val="folHlink"/>
                </a:solidFill>
                <a:latin typeface="Courier New" pitchFamily="49" charset="0"/>
              </a:rPr>
              <a:t>params.each</a:t>
            </a:r>
            <a:r>
              <a:rPr lang="en-US" b="1" dirty="0">
                <a:solidFill>
                  <a:schemeClr val="folHlink"/>
                </a:solidFill>
                <a:latin typeface="Courier New" pitchFamily="49" charset="0"/>
              </a:rPr>
              <a:t> do |key, value| %&gt;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      &lt;p&gt;</a:t>
            </a:r>
            <a:r>
              <a:rPr lang="en-US" b="1" dirty="0">
                <a:solidFill>
                  <a:schemeClr val="folHlink"/>
                </a:solidFill>
                <a:latin typeface="Courier New" pitchFamily="49" charset="0"/>
              </a:rPr>
              <a:t>&lt;%= key %&gt;</a:t>
            </a:r>
            <a:r>
              <a:rPr lang="en-US" b="1" dirty="0">
                <a:latin typeface="Courier New" pitchFamily="49" charset="0"/>
              </a:rPr>
              <a:t>: </a:t>
            </a:r>
            <a:r>
              <a:rPr lang="en-US" b="1" dirty="0">
                <a:solidFill>
                  <a:schemeClr val="folHlink"/>
                </a:solidFill>
                <a:latin typeface="Courier New" pitchFamily="49" charset="0"/>
              </a:rPr>
              <a:t>&lt;%= value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>
                <a:solidFill>
                  <a:schemeClr val="folHlink"/>
                </a:solidFill>
                <a:latin typeface="Courier New" pitchFamily="49" charset="0"/>
              </a:rPr>
              <a:t>%&gt;</a:t>
            </a:r>
            <a:r>
              <a:rPr lang="en-US" b="1" dirty="0">
                <a:latin typeface="Courier New" pitchFamily="49" charset="0"/>
              </a:rPr>
              <a:t>&lt;/p&gt;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chemeClr val="folHlink"/>
                </a:solidFill>
                <a:latin typeface="Courier New" pitchFamily="49" charset="0"/>
              </a:rPr>
              <a:t>&lt;% end %&gt;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5378766"/>
            <a:ext cx="6860532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REQUEST: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localhost:3000/controller_name/methodURI?ids</a:t>
            </a:r>
            <a:r>
              <a:rPr lang="en-US" dirty="0">
                <a:hlinkClick r:id="rId2"/>
              </a:rPr>
              <a:t>[]=1&amp;ids[]=2&amp;ids[]=</a:t>
            </a:r>
            <a:r>
              <a:rPr lang="en-US" dirty="0" smtClean="0">
                <a:hlinkClick r:id="rId2"/>
              </a:rPr>
              <a:t>3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MEANS:</a:t>
            </a:r>
          </a:p>
          <a:p>
            <a:r>
              <a:rPr lang="en-US" dirty="0" err="1"/>
              <a:t>params</a:t>
            </a:r>
            <a:r>
              <a:rPr lang="en-US" dirty="0"/>
              <a:t>[:ids] will now be ["1", "2", "3"].</a:t>
            </a:r>
          </a:p>
        </p:txBody>
      </p:sp>
    </p:spTree>
    <p:extLst>
      <p:ext uri="{BB962C8B-B14F-4D97-AF65-F5344CB8AC3E}">
        <p14:creationId xmlns:p14="http://schemas.microsoft.com/office/powerpoint/2010/main" val="1665260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OUTPUT  </a:t>
            </a:r>
            <a:r>
              <a:rPr lang="en-US" dirty="0" smtClean="0"/>
              <a:t> View to read in parameters passed to URL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143000"/>
            <a:ext cx="7772400" cy="3733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1" dirty="0" err="1" smtClean="0">
                <a:solidFill>
                  <a:srgbClr val="C00000"/>
                </a:solidFill>
              </a:rPr>
              <a:t>say.html.erb</a:t>
            </a:r>
            <a:r>
              <a:rPr lang="en-US" b="1" i="1" dirty="0" smtClean="0">
                <a:solidFill>
                  <a:srgbClr val="C00000"/>
                </a:solidFill>
              </a:rPr>
              <a:t> file </a:t>
            </a:r>
          </a:p>
          <a:p>
            <a:pPr marL="0" indent="0">
              <a:buNone/>
            </a:pPr>
            <a:r>
              <a:rPr lang="en-US" dirty="0" smtClean="0"/>
              <a:t>&lt;</a:t>
            </a:r>
            <a:r>
              <a:rPr lang="en-US" b="1" dirty="0"/>
              <a:t>h1</a:t>
            </a:r>
            <a:r>
              <a:rPr lang="en-US" dirty="0"/>
              <a:t>&gt; </a:t>
            </a:r>
            <a:r>
              <a:rPr lang="en-US" dirty="0" err="1"/>
              <a:t>HelloWorld_Rails</a:t>
            </a:r>
            <a:r>
              <a:rPr lang="en-US" dirty="0"/>
              <a:t> Example&lt;/</a:t>
            </a:r>
            <a:r>
              <a:rPr lang="en-US" b="1" dirty="0"/>
              <a:t>h1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Current </a:t>
            </a:r>
            <a:r>
              <a:rPr lang="en-US" dirty="0" err="1"/>
              <a:t>TIme</a:t>
            </a:r>
            <a:r>
              <a:rPr lang="en-US" dirty="0"/>
              <a:t> is </a:t>
            </a:r>
            <a:r>
              <a:rPr lang="en-US" b="1" dirty="0"/>
              <a:t>&lt;%= </a:t>
            </a:r>
            <a:r>
              <a:rPr lang="en-US" b="1" i="1" dirty="0" err="1"/>
              <a:t>Time</a:t>
            </a:r>
            <a:r>
              <a:rPr lang="en-US" b="1" dirty="0" err="1"/>
              <a:t>.now</a:t>
            </a:r>
            <a:r>
              <a:rPr lang="en-US" b="1" dirty="0"/>
              <a:t>() %&gt;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   </a:t>
            </a:r>
            <a:r>
              <a:rPr lang="en-US" dirty="0"/>
              <a:t>The &lt;</a:t>
            </a:r>
            <a:r>
              <a:rPr lang="en-US" b="1" dirty="0"/>
              <a:t>code</a:t>
            </a:r>
            <a:r>
              <a:rPr lang="en-US" dirty="0"/>
              <a:t>&gt;</a:t>
            </a:r>
            <a:r>
              <a:rPr lang="en-US" dirty="0" err="1"/>
              <a:t>params</a:t>
            </a:r>
            <a:r>
              <a:rPr lang="en-US" dirty="0"/>
              <a:t>&lt;/</a:t>
            </a:r>
            <a:r>
              <a:rPr lang="en-US" b="1" dirty="0"/>
              <a:t>code</a:t>
            </a:r>
            <a:r>
              <a:rPr lang="en-US" dirty="0"/>
              <a:t>&gt; hash contains the</a:t>
            </a:r>
            <a:br>
              <a:rPr lang="en-US" dirty="0"/>
            </a:br>
            <a:r>
              <a:rPr lang="en-US" dirty="0"/>
              <a:t>   following values:</a:t>
            </a:r>
            <a:br>
              <a:rPr lang="en-US" dirty="0"/>
            </a:br>
            <a:r>
              <a:rPr lang="en-US" dirty="0"/>
              <a:t>   &lt;/</a:t>
            </a:r>
            <a:r>
              <a:rPr lang="en-US" b="1" dirty="0"/>
              <a:t>p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   </a:t>
            </a:r>
            <a:r>
              <a:rPr lang="en-US" b="1" dirty="0"/>
              <a:t>&lt;% </a:t>
            </a:r>
            <a:r>
              <a:rPr lang="en-US" b="1" dirty="0" err="1"/>
              <a:t>params.each</a:t>
            </a:r>
            <a:r>
              <a:rPr lang="en-US" b="1" dirty="0"/>
              <a:t> do |</a:t>
            </a:r>
            <a:r>
              <a:rPr lang="en-US" i="1" dirty="0"/>
              <a:t>key</a:t>
            </a:r>
            <a:r>
              <a:rPr lang="en-US" b="1" dirty="0"/>
              <a:t>, </a:t>
            </a:r>
            <a:r>
              <a:rPr lang="en-US" i="1" dirty="0"/>
              <a:t>value</a:t>
            </a:r>
            <a:r>
              <a:rPr lang="en-US" b="1" dirty="0"/>
              <a:t>| %&gt;</a:t>
            </a:r>
            <a:br>
              <a:rPr lang="en-US" b="1" dirty="0"/>
            </a:br>
            <a:r>
              <a:rPr lang="en-US" b="1" dirty="0"/>
              <a:t>    </a:t>
            </a:r>
            <a:r>
              <a:rPr lang="en-US" dirty="0"/>
              <a:t>&lt;</a:t>
            </a:r>
            <a:r>
              <a:rPr lang="en-US" b="1" dirty="0"/>
              <a:t>p</a:t>
            </a:r>
            <a:r>
              <a:rPr lang="en-US" dirty="0"/>
              <a:t>&gt;</a:t>
            </a:r>
            <a:r>
              <a:rPr lang="en-US" b="1" dirty="0"/>
              <a:t>&lt;%= </a:t>
            </a:r>
            <a:r>
              <a:rPr lang="en-US" i="1" dirty="0"/>
              <a:t>key </a:t>
            </a:r>
            <a:r>
              <a:rPr lang="en-US" b="1" dirty="0"/>
              <a:t>%&gt;</a:t>
            </a:r>
            <a:r>
              <a:rPr lang="en-US" dirty="0"/>
              <a:t>: </a:t>
            </a:r>
            <a:r>
              <a:rPr lang="en-US" b="1" dirty="0"/>
              <a:t>&lt;%= </a:t>
            </a:r>
            <a:r>
              <a:rPr lang="en-US" i="1" dirty="0"/>
              <a:t>value </a:t>
            </a:r>
            <a:r>
              <a:rPr lang="en-US" b="1" dirty="0"/>
              <a:t>%&gt;</a:t>
            </a:r>
            <a:r>
              <a:rPr lang="en-US" dirty="0"/>
              <a:t>&lt;/</a:t>
            </a:r>
            <a:r>
              <a:rPr lang="en-US" b="1" dirty="0"/>
              <a:t>p</a:t>
            </a:r>
            <a:r>
              <a:rPr lang="en-US" dirty="0"/>
              <a:t>&gt;</a:t>
            </a:r>
            <a:br>
              <a:rPr lang="en-US" dirty="0"/>
            </a:br>
            <a:r>
              <a:rPr lang="en-US" b="1" dirty="0"/>
              <a:t>&lt;% end %&gt;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582648"/>
            <a:ext cx="4649414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REQUEST:</a:t>
            </a:r>
            <a:br>
              <a:rPr lang="en-US" dirty="0"/>
            </a:br>
            <a:r>
              <a:rPr lang="en-US" dirty="0"/>
              <a:t>http://localhost:3000/say/hello?p1=what&amp;p2=now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969509"/>
            <a:ext cx="5953956" cy="289600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371600" y="4191000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3200400" y="1043368"/>
            <a:ext cx="1828800" cy="3712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82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the assets directory in your project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---lets look at putting some image(s) there and using in our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33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Model-View-Controller Paradigm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A way of organizing a software system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Benefits:</a:t>
            </a:r>
          </a:p>
          <a:p>
            <a:pPr lvl="1"/>
            <a:r>
              <a:rPr lang="en-US" dirty="0" smtClean="0"/>
              <a:t>Isolation of business logic from the user interface</a:t>
            </a:r>
          </a:p>
          <a:p>
            <a:pPr lvl="1"/>
            <a:r>
              <a:rPr lang="en-US" dirty="0" smtClean="0"/>
              <a:t>Code Reusability</a:t>
            </a:r>
          </a:p>
          <a:p>
            <a:pPr lvl="1"/>
            <a:r>
              <a:rPr lang="en-US" dirty="0" smtClean="0"/>
              <a:t>Making it clear where different types of code belong for easier maintenance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image in the assets folder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 </a:t>
            </a:r>
            <a:r>
              <a:rPr lang="en-US" dirty="0"/>
              <a:t>can access images in the public/assets/images directory like this</a:t>
            </a:r>
            <a:r>
              <a:rPr lang="en-US" dirty="0" smtClean="0"/>
              <a:t>:  (here the file rails.png is stored)</a:t>
            </a:r>
          </a:p>
          <a:p>
            <a:endParaRPr lang="en-US" dirty="0"/>
          </a:p>
          <a:p>
            <a:r>
              <a:rPr lang="en-US" dirty="0" smtClean="0"/>
              <a:t>In your view  </a:t>
            </a:r>
            <a:r>
              <a:rPr lang="en-US" dirty="0" err="1" smtClean="0"/>
              <a:t>whatever.html.erb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instead it was in the sub-directory </a:t>
            </a:r>
            <a:r>
              <a:rPr lang="en-US" b="1" i="1" dirty="0" smtClean="0"/>
              <a:t>icons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095500" y="3596640"/>
          <a:ext cx="5410200" cy="274320"/>
        </p:xfrm>
        <a:graphic>
          <a:graphicData uri="http://schemas.openxmlformats.org/drawingml/2006/table">
            <a:tbl>
              <a:tblPr/>
              <a:tblGrid>
                <a:gridCol w="5410200"/>
              </a:tblGrid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n-US" b="0" i="0" dirty="0">
                          <a:effectLst/>
                          <a:latin typeface="Consolas"/>
                        </a:rPr>
                        <a:t>&lt;%= </a:t>
                      </a:r>
                      <a:r>
                        <a:rPr lang="en-US" b="0" i="0" dirty="0" err="1">
                          <a:effectLst/>
                          <a:latin typeface="Consolas"/>
                        </a:rPr>
                        <a:t>image_tag</a:t>
                      </a:r>
                      <a:r>
                        <a:rPr lang="en-US" b="0" i="0" dirty="0">
                          <a:effectLst/>
                          <a:latin typeface="Consolas"/>
                        </a:rPr>
                        <a:t> "rails.png" %&gt;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477705"/>
              </p:ext>
            </p:extLst>
          </p:nvPr>
        </p:nvGraphicFramePr>
        <p:xfrm>
          <a:off x="1981200" y="5638800"/>
          <a:ext cx="5410200" cy="274320"/>
        </p:xfrm>
        <a:graphic>
          <a:graphicData uri="http://schemas.openxmlformats.org/drawingml/2006/table">
            <a:tbl>
              <a:tblPr/>
              <a:tblGrid>
                <a:gridCol w="5410200"/>
              </a:tblGrid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n-US" b="0" i="0" dirty="0">
                          <a:effectLst/>
                          <a:latin typeface="Consolas"/>
                        </a:rPr>
                        <a:t>&lt;%= </a:t>
                      </a:r>
                      <a:r>
                        <a:rPr lang="en-US" b="0" i="0" dirty="0" err="1">
                          <a:effectLst/>
                          <a:latin typeface="Consolas"/>
                        </a:rPr>
                        <a:t>image_tag</a:t>
                      </a:r>
                      <a:r>
                        <a:rPr lang="en-US" b="0" i="0" dirty="0">
                          <a:effectLst/>
                          <a:latin typeface="Consolas"/>
                        </a:rPr>
                        <a:t> "icons/rails.png" %&gt;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76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amsharma2k5.files.wordpress.com/2007/10/mv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763000" cy="3505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MVC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4038600"/>
            <a:ext cx="7772400" cy="1981200"/>
          </a:xfrm>
        </p:spPr>
        <p:txBody>
          <a:bodyPr>
            <a:normAutofit fontScale="70000" lnSpcReduction="20000"/>
          </a:bodyPr>
          <a:lstStyle/>
          <a:p>
            <a:r>
              <a:rPr lang="en-US" sz="2800" b="1" dirty="0"/>
              <a:t>Model</a:t>
            </a:r>
            <a:r>
              <a:rPr lang="en-US" sz="2800" dirty="0"/>
              <a:t> - the information (data) of the application and the rules to manipulate that data. Business logic </a:t>
            </a:r>
            <a:endParaRPr lang="en-US" sz="2800" dirty="0" smtClean="0"/>
          </a:p>
          <a:p>
            <a:r>
              <a:rPr lang="en-US" sz="2800" b="1" dirty="0" smtClean="0"/>
              <a:t>View</a:t>
            </a:r>
            <a:r>
              <a:rPr lang="en-US" sz="2800" dirty="0" smtClean="0"/>
              <a:t> </a:t>
            </a:r>
            <a:r>
              <a:rPr lang="en-US" sz="2800" dirty="0"/>
              <a:t>– takes data and displays it</a:t>
            </a:r>
          </a:p>
          <a:p>
            <a:r>
              <a:rPr lang="en-US" sz="2800" b="1" dirty="0"/>
              <a:t>Controller</a:t>
            </a:r>
            <a:r>
              <a:rPr lang="en-US" sz="2800" dirty="0"/>
              <a:t> – the glue between the model and controller. </a:t>
            </a:r>
            <a:r>
              <a:rPr lang="en-US" sz="2800" b="1" dirty="0">
                <a:solidFill>
                  <a:srgbClr val="C00000"/>
                </a:solidFill>
              </a:rPr>
              <a:t>In Rails, they’re responsible for processing the incoming requests from the web browser, interrogating the models for data, and passing that data on to the views for presentation.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View – The interface (here a web-app interface)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4" t="30092" r="27652" b="5682"/>
          <a:stretch/>
        </p:blipFill>
        <p:spPr bwMode="auto">
          <a:xfrm>
            <a:off x="609600" y="1447800"/>
            <a:ext cx="7341705" cy="52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34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with the Zombie 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have the following file structure now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2" t="31911" r="30674" b="7907"/>
          <a:stretch/>
        </p:blipFill>
        <p:spPr bwMode="auto">
          <a:xfrm>
            <a:off x="228600" y="1898373"/>
            <a:ext cx="6904383" cy="492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200" y="2133600"/>
            <a:ext cx="2743200" cy="203132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NOTE:</a:t>
            </a:r>
          </a:p>
          <a:p>
            <a:endParaRPr lang="en-US" b="1" dirty="0"/>
          </a:p>
          <a:p>
            <a:r>
              <a:rPr lang="en-US" b="1" dirty="0" err="1" smtClean="0"/>
              <a:t>erb</a:t>
            </a:r>
            <a:r>
              <a:rPr lang="en-US" b="1" dirty="0" smtClean="0"/>
              <a:t> = Embeddable Ruby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This means (like </a:t>
            </a:r>
            <a:r>
              <a:rPr lang="en-US" b="1" dirty="0" err="1" smtClean="0"/>
              <a:t>jsp</a:t>
            </a:r>
            <a:r>
              <a:rPr lang="en-US" b="1" dirty="0" smtClean="0"/>
              <a:t>) these</a:t>
            </a:r>
          </a:p>
          <a:p>
            <a:r>
              <a:rPr lang="en-US" b="1" dirty="0"/>
              <a:t>f</a:t>
            </a:r>
            <a:r>
              <a:rPr lang="en-US" b="1" dirty="0" smtClean="0"/>
              <a:t>iles have HTML and Ruby</a:t>
            </a:r>
          </a:p>
          <a:p>
            <a:r>
              <a:rPr lang="en-US" b="1" dirty="0" smtClean="0"/>
              <a:t>in them</a:t>
            </a:r>
            <a:endParaRPr lang="en-US" b="1" dirty="0"/>
          </a:p>
        </p:txBody>
      </p:sp>
      <p:cxnSp>
        <p:nvCxnSpPr>
          <p:cNvPr id="6" name="Curved Connector 5"/>
          <p:cNvCxnSpPr/>
          <p:nvPr/>
        </p:nvCxnSpPr>
        <p:spPr>
          <a:xfrm rot="16200000" flipH="1">
            <a:off x="5006477" y="4213723"/>
            <a:ext cx="2483846" cy="152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512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the Zombie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Databases zombies and tweets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t="21355" r="32695" b="21051"/>
          <a:stretch/>
        </p:blipFill>
        <p:spPr bwMode="auto">
          <a:xfrm>
            <a:off x="1066800" y="2114826"/>
            <a:ext cx="6294783" cy="471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153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to show a single Tweet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599" y="1485900"/>
            <a:ext cx="77724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app/views/tweets/</a:t>
            </a:r>
            <a:r>
              <a:rPr lang="en-US" dirty="0" err="1" smtClean="0"/>
              <a:t>show.html.erb</a:t>
            </a:r>
            <a:endParaRPr lang="en-US" dirty="0" smtClean="0"/>
          </a:p>
          <a:p>
            <a:r>
              <a:rPr lang="en-US" dirty="0" smtClean="0"/>
              <a:t>Looks a bit like </a:t>
            </a:r>
            <a:r>
              <a:rPr lang="en-US" dirty="0" err="1" smtClean="0"/>
              <a:t>jsp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&lt;html&gt;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&lt;head&gt; …&lt;/head&gt;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&lt;body&gt;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…..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  </a:t>
            </a:r>
            <a:r>
              <a:rPr lang="en-US" b="1" dirty="0" smtClean="0">
                <a:solidFill>
                  <a:srgbClr val="FF0000"/>
                </a:solidFill>
              </a:rPr>
              <a:t>&lt;%   tweet= </a:t>
            </a:r>
            <a:r>
              <a:rPr lang="en-US" b="1" dirty="0" err="1" smtClean="0">
                <a:solidFill>
                  <a:srgbClr val="FF0000"/>
                </a:solidFill>
              </a:rPr>
              <a:t>Tweet.find</a:t>
            </a:r>
            <a:r>
              <a:rPr lang="en-US" b="1" dirty="0" smtClean="0">
                <a:solidFill>
                  <a:srgbClr val="FF0000"/>
                </a:solidFill>
              </a:rPr>
              <a:t>(1)   %&gt;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&lt;h1&gt; &lt;%= </a:t>
            </a:r>
            <a:r>
              <a:rPr lang="en-US" b="1" dirty="0" err="1" smtClean="0">
                <a:solidFill>
                  <a:srgbClr val="FF0000"/>
                </a:solidFill>
              </a:rPr>
              <a:t>tweet.status</a:t>
            </a:r>
            <a:r>
              <a:rPr lang="en-US" b="1" dirty="0" smtClean="0">
                <a:solidFill>
                  <a:srgbClr val="FF0000"/>
                </a:solidFill>
              </a:rPr>
              <a:t> %&gt; &lt;/h1&gt;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Posted by &lt;%= tweet.name %&gt;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&lt;/body&gt;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&lt;/html&gt;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0800" y="1981200"/>
            <a:ext cx="4038600" cy="329320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NOTE:</a:t>
            </a:r>
          </a:p>
          <a:p>
            <a:r>
              <a:rPr lang="en-US" b="1" dirty="0" smtClean="0"/>
              <a:t>Show the 1</a:t>
            </a:r>
            <a:r>
              <a:rPr lang="en-US" b="1" baseline="30000" dirty="0" smtClean="0"/>
              <a:t>st</a:t>
            </a:r>
            <a:r>
              <a:rPr lang="en-US" b="1" dirty="0" smtClean="0"/>
              <a:t> Tweet in the database tweets</a:t>
            </a:r>
          </a:p>
          <a:p>
            <a:r>
              <a:rPr lang="en-US" b="1" dirty="0" smtClean="0"/>
              <a:t>&lt;%    -&gt; evaluate contents</a:t>
            </a:r>
          </a:p>
          <a:p>
            <a:r>
              <a:rPr lang="en-US" b="1" dirty="0" smtClean="0"/>
              <a:t>&lt;%    -&gt; evaluate &amp; print</a:t>
            </a:r>
          </a:p>
          <a:p>
            <a:endParaRPr lang="en-US" b="1" dirty="0"/>
          </a:p>
          <a:p>
            <a:r>
              <a:rPr lang="en-US" b="1" u="sng" dirty="0" smtClean="0"/>
              <a:t>Results</a:t>
            </a:r>
          </a:p>
          <a:p>
            <a:r>
              <a:rPr lang="en-US" sz="2400" b="1" dirty="0" smtClean="0"/>
              <a:t>Where can I get a bite to eat?</a:t>
            </a:r>
          </a:p>
          <a:p>
            <a:endParaRPr lang="en-US" sz="2000" b="1" dirty="0"/>
          </a:p>
          <a:p>
            <a:r>
              <a:rPr lang="en-US" sz="2000" b="1" dirty="0" smtClean="0"/>
              <a:t>Posted by Ash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41316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ALTERNATIVE: View to show a single Tweet --- put static in separate file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181100"/>
            <a:ext cx="81534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NOTE:  every page loads </a:t>
            </a:r>
            <a:r>
              <a:rPr lang="en-US" b="1" dirty="0" err="1" smtClean="0"/>
              <a:t>application.html.erb</a:t>
            </a:r>
            <a:r>
              <a:rPr lang="en-US" b="1" dirty="0" smtClean="0"/>
              <a:t> that has static code    THEN --- &lt;%= yield  %&gt; brings in the specific ruby code you called in </a:t>
            </a:r>
            <a:r>
              <a:rPr lang="en-US" b="1" dirty="0" err="1" smtClean="0"/>
              <a:t>show.html.erb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6" t="40000" r="25827" b="3256"/>
          <a:stretch/>
        </p:blipFill>
        <p:spPr bwMode="auto">
          <a:xfrm>
            <a:off x="457200" y="1944757"/>
            <a:ext cx="7544904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6" t="40000" r="25827" b="3256"/>
          <a:stretch/>
        </p:blipFill>
        <p:spPr bwMode="auto">
          <a:xfrm>
            <a:off x="457200" y="2222500"/>
            <a:ext cx="7544904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43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we have the following file structure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7" t="24998" r="22696" b="12963"/>
          <a:stretch/>
        </p:blipFill>
        <p:spPr bwMode="auto">
          <a:xfrm>
            <a:off x="914400" y="1447800"/>
            <a:ext cx="7938053" cy="508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4132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7146</TotalTime>
  <Words>715</Words>
  <Application>Microsoft Office PowerPoint</Application>
  <PresentationFormat>On-screen Show (4:3)</PresentationFormat>
  <Paragraphs>120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Equity</vt:lpstr>
      <vt:lpstr> Ruby on Rails Model of MVC</vt:lpstr>
      <vt:lpstr>Model-View-Controller Paradigm</vt:lpstr>
      <vt:lpstr>MVC</vt:lpstr>
      <vt:lpstr>View – The interface (here a web-app interface)</vt:lpstr>
      <vt:lpstr>Continuing with the Zombie tutorial</vt:lpstr>
      <vt:lpstr>Remember the Zombie example</vt:lpstr>
      <vt:lpstr>View to show a single Tweet</vt:lpstr>
      <vt:lpstr>ALTERNATIVE: View to show a single Tweet --- put static in separate file</vt:lpstr>
      <vt:lpstr>Now we have the following file structure</vt:lpstr>
      <vt:lpstr>What is application.html.erb</vt:lpstr>
      <vt:lpstr>Web link_to –ruby on rails – link to pull in data</vt:lpstr>
      <vt:lpstr>Web – link_to,    confirmation option</vt:lpstr>
      <vt:lpstr>Lets create index.html.erb to list ALL tweets in the Zombie example</vt:lpstr>
      <vt:lpstr>Results of index.html.erb</vt:lpstr>
      <vt:lpstr>Add some more links, link_to and have special links to delete or modify</vt:lpstr>
      <vt:lpstr>What is going on ---there are predefined URL generator methods in RoR</vt:lpstr>
      <vt:lpstr>View to read in parameters passed to URL</vt:lpstr>
      <vt:lpstr>OUTPUT   View to read in parameters passed to URL</vt:lpstr>
      <vt:lpstr>Remember the assets directory in your project</vt:lpstr>
      <vt:lpstr>Using image in the assets folder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Web Programming</dc:title>
  <dc:creator>Mark Zhang</dc:creator>
  <cp:lastModifiedBy>Windows User</cp:lastModifiedBy>
  <cp:revision>414</cp:revision>
  <dcterms:created xsi:type="dcterms:W3CDTF">2006-08-16T00:00:00Z</dcterms:created>
  <dcterms:modified xsi:type="dcterms:W3CDTF">2015-01-30T22:24:11Z</dcterms:modified>
</cp:coreProperties>
</file>