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6" r:id="rId2"/>
    <p:sldId id="258" r:id="rId3"/>
    <p:sldId id="28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7" r:id="rId21"/>
    <p:sldId id="275" r:id="rId22"/>
    <p:sldId id="276" r:id="rId23"/>
    <p:sldId id="288" r:id="rId24"/>
    <p:sldId id="277" r:id="rId25"/>
    <p:sldId id="278" r:id="rId26"/>
    <p:sldId id="280" r:id="rId27"/>
    <p:sldId id="281" r:id="rId28"/>
    <p:sldId id="282" r:id="rId29"/>
    <p:sldId id="283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D37-3D0E-42F6-92EC-291AA0C2FFD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0129-3773-4320-AADB-FFBECE8812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D37-3D0E-42F6-92EC-291AA0C2FFD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0129-3773-4320-AADB-FFBECE8812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D37-3D0E-42F6-92EC-291AA0C2FFD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0129-3773-4320-AADB-FFBECE8812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D37-3D0E-42F6-92EC-291AA0C2FFD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0129-3773-4320-AADB-FFBECE8812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D37-3D0E-42F6-92EC-291AA0C2FFD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0129-3773-4320-AADB-FFBECE8812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D37-3D0E-42F6-92EC-291AA0C2FFD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0129-3773-4320-AADB-FFBECE8812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D37-3D0E-42F6-92EC-291AA0C2FFD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0129-3773-4320-AADB-FFBECE8812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D37-3D0E-42F6-92EC-291AA0C2FFD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D50129-3773-4320-AADB-FFBECE8812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D37-3D0E-42F6-92EC-291AA0C2FFD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0129-3773-4320-AADB-FFBECE8812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D37-3D0E-42F6-92EC-291AA0C2FFD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ED50129-3773-4320-AADB-FFBECE8812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C90AD37-3D0E-42F6-92EC-291AA0C2FFD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0129-3773-4320-AADB-FFBECE8812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C90AD37-3D0E-42F6-92EC-291AA0C2FFD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ED50129-3773-4320-AADB-FFBECE88120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pple.com/library/ios/documentation/iPhone/Conceptual/iPhoneOSProgrammingGuide/CoreApplication/CoreApplication.html#//apple_ref/doc/uid/TP40007072-CH3-SW26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 App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Basic ideas ---see developer.apple.com for latest in tools and techniques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Lifecycle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3750" t="26350" r="26875" b="11954"/>
          <a:stretch>
            <a:fillRect/>
          </a:stretch>
        </p:blipFill>
        <p:spPr bwMode="auto">
          <a:xfrm>
            <a:off x="928687" y="1138704"/>
            <a:ext cx="7233047" cy="549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through Example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3922" y="1875235"/>
            <a:ext cx="2204517" cy="420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to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&amp; Delegation</a:t>
            </a:r>
          </a:p>
          <a:p>
            <a:r>
              <a:rPr lang="en-US" dirty="0" smtClean="0"/>
              <a:t>Model View Controller</a:t>
            </a:r>
          </a:p>
          <a:p>
            <a:r>
              <a:rPr lang="en-US" dirty="0" smtClean="0"/>
              <a:t>Events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UIKit</a:t>
            </a:r>
            <a:endParaRPr lang="en-US" dirty="0" smtClean="0"/>
          </a:p>
          <a:p>
            <a:r>
              <a:rPr lang="en-US" dirty="0" smtClean="0"/>
              <a:t>Classes, methods</a:t>
            </a:r>
          </a:p>
          <a:p>
            <a:r>
              <a:rPr lang="en-US" dirty="0" smtClean="0"/>
              <a:t>How it works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we will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Xcode</a:t>
            </a:r>
            <a:endParaRPr lang="en-US" dirty="0" smtClean="0"/>
          </a:p>
          <a:p>
            <a:r>
              <a:rPr lang="en-US" dirty="0" smtClean="0"/>
              <a:t>Interface builder</a:t>
            </a:r>
          </a:p>
          <a:p>
            <a:r>
              <a:rPr lang="en-US" dirty="0" err="1" smtClean="0"/>
              <a:t>StoryBoard</a:t>
            </a:r>
            <a:r>
              <a:rPr lang="en-US" dirty="0" smtClean="0"/>
              <a:t> Interface Builder, </a:t>
            </a:r>
            <a:r>
              <a:rPr lang="en-US" dirty="0" err="1" smtClean="0"/>
              <a:t>xib</a:t>
            </a:r>
            <a:r>
              <a:rPr lang="en-US" dirty="0" smtClean="0"/>
              <a:t> files</a:t>
            </a:r>
          </a:p>
          <a:p>
            <a:r>
              <a:rPr lang="en-US" dirty="0" smtClean="0"/>
              <a:t>resources etc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iPhone</a:t>
            </a:r>
            <a:r>
              <a:rPr lang="en-US" dirty="0" smtClean="0"/>
              <a:t> development based on MVC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App data &amp; functionality</a:t>
            </a:r>
          </a:p>
          <a:p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user interface</a:t>
            </a:r>
          </a:p>
          <a:p>
            <a:r>
              <a:rPr lang="en-US" dirty="0" smtClean="0"/>
              <a:t>Controller</a:t>
            </a:r>
          </a:p>
          <a:p>
            <a:pPr lvl="1"/>
            <a:r>
              <a:rPr lang="en-US" sz="2700" dirty="0"/>
              <a:t>Intermediary between Model &amp; View</a:t>
            </a:r>
          </a:p>
          <a:p>
            <a:pPr lvl="1"/>
            <a:r>
              <a:rPr lang="en-US" sz="2700" dirty="0"/>
              <a:t>When model changes updates view</a:t>
            </a:r>
          </a:p>
          <a:p>
            <a:pPr lvl="1"/>
            <a:r>
              <a:rPr lang="en-US" sz="2700" dirty="0"/>
              <a:t>When user interacts with view updates model</a:t>
            </a:r>
          </a:p>
          <a:p>
            <a:pPr lvl="1"/>
            <a:r>
              <a:rPr lang="en-US" sz="2700" dirty="0"/>
              <a:t>App logic lives here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6250" t="31491" r="55000" b="51028"/>
          <a:stretch>
            <a:fillRect/>
          </a:stretch>
        </p:blipFill>
        <p:spPr bwMode="auto">
          <a:xfrm>
            <a:off x="5589985" y="1446609"/>
            <a:ext cx="2647389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UIApplication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All </a:t>
            </a:r>
            <a:r>
              <a:rPr lang="en-US" dirty="0" err="1" smtClean="0">
                <a:solidFill>
                  <a:srgbClr val="FFC000"/>
                </a:solidFill>
              </a:rPr>
              <a:t>iOS</a:t>
            </a:r>
            <a:r>
              <a:rPr lang="en-US" dirty="0" smtClean="0">
                <a:solidFill>
                  <a:srgbClr val="FFC000"/>
                </a:solidFill>
              </a:rPr>
              <a:t> apps are instances of </a:t>
            </a:r>
            <a:r>
              <a:rPr lang="en-US" dirty="0" err="1" smtClean="0">
                <a:solidFill>
                  <a:srgbClr val="FFC000"/>
                </a:solidFill>
              </a:rPr>
              <a:t>UIApplication</a:t>
            </a:r>
            <a:r>
              <a:rPr lang="en-US" dirty="0" smtClean="0">
                <a:solidFill>
                  <a:srgbClr val="FFC000"/>
                </a:solidFill>
              </a:rPr>
              <a:t> class</a:t>
            </a:r>
          </a:p>
          <a:p>
            <a:r>
              <a:rPr lang="en-US" dirty="0" smtClean="0"/>
              <a:t>Handles lifecycle of the application</a:t>
            </a:r>
          </a:p>
          <a:p>
            <a:r>
              <a:rPr lang="en-US" dirty="0" smtClean="0"/>
              <a:t>Handles events from OS</a:t>
            </a:r>
          </a:p>
          <a:p>
            <a:r>
              <a:rPr lang="en-US" dirty="0" smtClean="0"/>
              <a:t>Manages status bar</a:t>
            </a:r>
          </a:p>
          <a:p>
            <a:r>
              <a:rPr lang="en-US" dirty="0" smtClean="0"/>
              <a:t>Contains all application windows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HelloWorld</a:t>
            </a:r>
            <a:r>
              <a:rPr lang="en-US" dirty="0" smtClean="0"/>
              <a:t> iOS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32297"/>
            <a:ext cx="7467600" cy="4525963"/>
          </a:xfrm>
        </p:spPr>
        <p:txBody>
          <a:bodyPr/>
          <a:lstStyle/>
          <a:p>
            <a:r>
              <a:rPr lang="en-US" dirty="0" smtClean="0"/>
              <a:t>Launch </a:t>
            </a:r>
            <a:r>
              <a:rPr lang="en-US" dirty="0" err="1" smtClean="0"/>
              <a:t>Xcode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By default it’s in Developer/Applications.</a:t>
            </a:r>
          </a:p>
          <a:p>
            <a:r>
              <a:rPr lang="en-US" dirty="0" smtClean="0"/>
              <a:t>Create a new project by choosing File &gt; New Project.</a:t>
            </a:r>
          </a:p>
          <a:p>
            <a:r>
              <a:rPr lang="en-US" dirty="0" smtClean="0"/>
              <a:t>You should see a new window similar to this: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AutoShape 2" descr="Displaying Screen Shot 2014-11-23 at 7.59.34 P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isplaying Screen Shot 2014-11-23 at 7.59.34 P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8632"/>
            <a:ext cx="5143500" cy="302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the left pane, choose </a:t>
            </a:r>
            <a:r>
              <a:rPr lang="en-US" dirty="0" smtClean="0">
                <a:solidFill>
                  <a:srgbClr val="FFC000"/>
                </a:solidFill>
              </a:rPr>
              <a:t>iOS -&gt;application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Select whatever you want like Single View Application then click Next.</a:t>
            </a:r>
          </a:p>
          <a:p>
            <a:r>
              <a:rPr lang="en-US" dirty="0" smtClean="0"/>
              <a:t>In the project options menu, make sure </a:t>
            </a:r>
            <a:r>
              <a:rPr lang="en-US" i="1" dirty="0" smtClean="0">
                <a:solidFill>
                  <a:srgbClr val="FFC000"/>
                </a:solidFill>
              </a:rPr>
              <a:t>iPhone</a:t>
            </a:r>
            <a:r>
              <a:rPr lang="en-US" dirty="0" smtClean="0"/>
              <a:t> is selected if you want iPhone app, otherwise iPad or Universal (for both).</a:t>
            </a:r>
          </a:p>
          <a:p>
            <a:r>
              <a:rPr lang="en-US" dirty="0" smtClean="0"/>
              <a:t>Do </a:t>
            </a:r>
            <a:r>
              <a:rPr lang="en-US" i="1" dirty="0" smtClean="0"/>
              <a:t>not</a:t>
            </a:r>
            <a:r>
              <a:rPr lang="en-US" dirty="0" smtClean="0"/>
              <a:t> select the option to use Core Data. This code does not use Core Data.</a:t>
            </a:r>
          </a:p>
          <a:p>
            <a:r>
              <a:rPr lang="en-US" dirty="0" smtClean="0"/>
              <a:t>Choose Language, Project name, organization.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Creation of Project continued</a:t>
            </a:r>
            <a:endParaRPr lang="en-US" dirty="0"/>
          </a:p>
        </p:txBody>
      </p:sp>
      <p:pic>
        <p:nvPicPr>
          <p:cNvPr id="2050" name="Picture 2" descr="C:\Grewe\Classes\CS4521\Mat\iOS\XCode6_EventHandling\BProject_1_Cre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48" y="4724400"/>
            <a:ext cx="371152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85" y="0"/>
            <a:ext cx="7467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Creation of Project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5" y="857250"/>
            <a:ext cx="4339827" cy="535781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Click Next.</a:t>
            </a:r>
          </a:p>
          <a:p>
            <a:pPr lvl="1"/>
            <a:r>
              <a:rPr lang="en-US" dirty="0" smtClean="0"/>
              <a:t>A sheet appears to allow you to select where your project will be saved. </a:t>
            </a:r>
          </a:p>
          <a:p>
            <a:r>
              <a:rPr lang="en-US" dirty="0" smtClean="0"/>
              <a:t>Select a suitable location for your project (such as the Desktop or a custom Projects directory), then click Save.</a:t>
            </a:r>
          </a:p>
          <a:p>
            <a:r>
              <a:rPr lang="en-US" dirty="0" smtClean="0"/>
              <a:t>You do not need to create a version control repository for this project, although in general you are encouraged to do so.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625" y="5197078"/>
            <a:ext cx="3906874" cy="92669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Here we created a Project called </a:t>
            </a:r>
            <a:r>
              <a:rPr lang="en-US" sz="1400" dirty="0" err="1" smtClean="0">
                <a:solidFill>
                  <a:srgbClr val="FFC000"/>
                </a:solidFill>
              </a:rPr>
              <a:t>Grewe_HelloWorld</a:t>
            </a:r>
            <a:endParaRPr lang="en-US" sz="1400" dirty="0" smtClean="0">
              <a:solidFill>
                <a:srgbClr val="FFC000"/>
              </a:solidFill>
            </a:endParaRP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dirty="0" smtClean="0">
                <a:solidFill>
                  <a:srgbClr val="FFC000"/>
                </a:solidFill>
              </a:rPr>
              <a:t>&gt;&gt; see above for the created files.</a:t>
            </a:r>
            <a:endParaRPr lang="en-US" sz="1400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23336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components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21000" r="21250" b="15000"/>
          <a:stretch>
            <a:fillRect/>
          </a:stretch>
        </p:blipFill>
        <p:spPr bwMode="auto">
          <a:xfrm>
            <a:off x="1089422" y="1339453"/>
            <a:ext cx="7084870" cy="49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85" y="0"/>
            <a:ext cx="7467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Files Explained-Single View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219200"/>
            <a:ext cx="4848225" cy="535781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AppDelegate.h,.m</a:t>
            </a:r>
            <a:r>
              <a:rPr lang="en-US" dirty="0" smtClean="0"/>
              <a:t> = delegate class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ViewController.h,.m</a:t>
            </a:r>
            <a:r>
              <a:rPr lang="en-US" dirty="0" smtClean="0"/>
              <a:t> = main (single) </a:t>
            </a:r>
            <a:r>
              <a:rPr lang="en-US" dirty="0" err="1" smtClean="0"/>
              <a:t>ViewController</a:t>
            </a:r>
            <a:r>
              <a:rPr lang="en-US" dirty="0" smtClean="0"/>
              <a:t> created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Main.storyboard</a:t>
            </a:r>
            <a:r>
              <a:rPr lang="en-US" dirty="0" smtClean="0"/>
              <a:t> = storyboard containing Single View Interface (tied to </a:t>
            </a:r>
            <a:r>
              <a:rPr lang="en-US" dirty="0" err="1" smtClean="0"/>
              <a:t>ViewController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main.m</a:t>
            </a:r>
            <a:r>
              <a:rPr lang="en-US" dirty="0" smtClean="0"/>
              <a:t> = Main function launches </a:t>
            </a:r>
            <a:r>
              <a:rPr lang="en-US" dirty="0" err="1" smtClean="0"/>
              <a:t>AppDelegate</a:t>
            </a:r>
            <a:r>
              <a:rPr lang="en-US" dirty="0" smtClean="0"/>
              <a:t> </a:t>
            </a:r>
            <a:r>
              <a:rPr lang="en-US" dirty="0" err="1" smtClean="0"/>
              <a:t>UIApplicaiton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Info.plist</a:t>
            </a:r>
            <a:r>
              <a:rPr lang="en-US" dirty="0" smtClean="0"/>
              <a:t> = property list for application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625" y="5197078"/>
            <a:ext cx="3906874" cy="92669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Here we created a Project called </a:t>
            </a:r>
            <a:r>
              <a:rPr lang="en-US" sz="1400" dirty="0" err="1" smtClean="0">
                <a:solidFill>
                  <a:srgbClr val="FFC000"/>
                </a:solidFill>
              </a:rPr>
              <a:t>Grewe_HelloWorld</a:t>
            </a:r>
            <a:endParaRPr lang="en-US" sz="1400" dirty="0" smtClean="0">
              <a:solidFill>
                <a:srgbClr val="FFC000"/>
              </a:solidFill>
            </a:endParaRP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dirty="0" smtClean="0">
                <a:solidFill>
                  <a:srgbClr val="FFC000"/>
                </a:solidFill>
              </a:rPr>
              <a:t>&gt;&gt; see above for the created files.</a:t>
            </a:r>
            <a:endParaRPr lang="en-US" sz="1400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23336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728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Running your Project in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&gt; Run (or click the Run button in the toolbar).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At this point what you see is blank: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Simulator &gt; Quit stops it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4391" y="2303860"/>
            <a:ext cx="2204517" cy="420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85" y="0"/>
            <a:ext cx="7467600" cy="582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Lets examine what is going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72" y="857250"/>
            <a:ext cx="4179094" cy="60007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This project creates an application object, connects to the window server, establishes the run loop, and so on. Most of the work is done by the </a:t>
            </a:r>
            <a:r>
              <a:rPr lang="en-US" dirty="0" err="1" smtClean="0">
                <a:solidFill>
                  <a:srgbClr val="FFC000"/>
                </a:solidFill>
              </a:rPr>
              <a:t>UIApplicationMain</a:t>
            </a:r>
            <a:r>
              <a:rPr lang="en-US" dirty="0" smtClean="0"/>
              <a:t> function.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main function in </a:t>
            </a:r>
            <a:r>
              <a:rPr lang="en-US" dirty="0" err="1" smtClean="0"/>
              <a:t>main.m</a:t>
            </a:r>
            <a:r>
              <a:rPr lang="en-US" dirty="0" smtClean="0"/>
              <a:t> calls the </a:t>
            </a:r>
            <a:r>
              <a:rPr lang="en-US" dirty="0" err="1" smtClean="0"/>
              <a:t>UIApplicationMain</a:t>
            </a:r>
            <a:r>
              <a:rPr lang="en-US" dirty="0" smtClean="0"/>
              <a:t> function: </a:t>
            </a:r>
          </a:p>
          <a:p>
            <a:pPr marL="36576" indent="0">
              <a:buNone/>
            </a:pPr>
            <a:r>
              <a:rPr lang="en-US" dirty="0" smtClean="0"/>
              <a:t>        </a:t>
            </a:r>
            <a:r>
              <a:rPr lang="en-US" sz="2300" dirty="0" err="1" smtClean="0"/>
              <a:t>int</a:t>
            </a:r>
            <a:r>
              <a:rPr lang="en-US" sz="2300" dirty="0" smtClean="0"/>
              <a:t> </a:t>
            </a:r>
            <a:r>
              <a:rPr lang="en-US" sz="2300" dirty="0" err="1" smtClean="0"/>
              <a:t>retVal</a:t>
            </a:r>
            <a:r>
              <a:rPr lang="en-US" sz="2300" dirty="0" smtClean="0"/>
              <a:t> = </a:t>
            </a:r>
            <a:r>
              <a:rPr lang="en-US" sz="2300" dirty="0" err="1" smtClean="0"/>
              <a:t>UIApplicationMain</a:t>
            </a:r>
            <a:r>
              <a:rPr lang="en-US" sz="2300" dirty="0" smtClean="0"/>
              <a:t>(</a:t>
            </a:r>
            <a:r>
              <a:rPr lang="en-US" sz="2300" dirty="0" err="1" smtClean="0"/>
              <a:t>argc</a:t>
            </a:r>
            <a:r>
              <a:rPr lang="en-US" sz="2300" dirty="0" smtClean="0"/>
              <a:t>, </a:t>
            </a:r>
            <a:r>
              <a:rPr lang="en-US" sz="2300" dirty="0" err="1" smtClean="0"/>
              <a:t>argv</a:t>
            </a:r>
            <a:r>
              <a:rPr lang="en-US" sz="2300" dirty="0" smtClean="0"/>
              <a:t>, nil, nil);</a:t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 smtClean="0"/>
          </a:p>
          <a:p>
            <a:r>
              <a:rPr lang="en-US" dirty="0" smtClean="0"/>
              <a:t>This creates an instance of </a:t>
            </a:r>
            <a:r>
              <a:rPr lang="en-US" dirty="0" err="1" smtClean="0"/>
              <a:t>UIApplication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It also scans the application’s </a:t>
            </a:r>
            <a:r>
              <a:rPr lang="en-US" dirty="0" err="1" smtClean="0">
                <a:solidFill>
                  <a:srgbClr val="FFC000"/>
                </a:solidFill>
              </a:rPr>
              <a:t>Info.plist</a:t>
            </a:r>
            <a:r>
              <a:rPr lang="en-US" dirty="0" smtClean="0">
                <a:solidFill>
                  <a:srgbClr val="FFC000"/>
                </a:solidFill>
              </a:rPr>
              <a:t> property list file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750" t="26350" r="26875" b="11954"/>
          <a:stretch>
            <a:fillRect/>
          </a:stretch>
        </p:blipFill>
        <p:spPr bwMode="auto">
          <a:xfrm>
            <a:off x="4343400" y="609600"/>
            <a:ext cx="5036344" cy="427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85" y="0"/>
            <a:ext cx="7467600" cy="5826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Info.plist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318" y="838200"/>
            <a:ext cx="8759428" cy="1981200"/>
          </a:xfrm>
          <a:ln w="762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is a dictionary that contains information about the application such as its name and icon. </a:t>
            </a:r>
          </a:p>
          <a:p>
            <a:endParaRPr lang="en-US" dirty="0" smtClean="0"/>
          </a:p>
          <a:p>
            <a:r>
              <a:rPr lang="en-US" dirty="0" smtClean="0"/>
              <a:t>Says </a:t>
            </a:r>
            <a:r>
              <a:rPr lang="en-US" dirty="0" err="1" smtClean="0"/>
              <a:t>LaunchScreen</a:t>
            </a:r>
            <a:r>
              <a:rPr lang="en-US" dirty="0" smtClean="0"/>
              <a:t> = file </a:t>
            </a:r>
            <a:r>
              <a:rPr lang="en-US" dirty="0" err="1" smtClean="0">
                <a:solidFill>
                  <a:srgbClr val="7030A0"/>
                </a:solidFill>
              </a:rPr>
              <a:t>LaunchScreen</a:t>
            </a:r>
            <a:r>
              <a:rPr lang="en-US" dirty="0" err="1" smtClean="0"/>
              <a:t>.xib</a:t>
            </a:r>
            <a:endParaRPr lang="en-US" dirty="0" smtClean="0"/>
          </a:p>
          <a:p>
            <a:r>
              <a:rPr lang="en-US" dirty="0" smtClean="0"/>
              <a:t>Says Main Storyboard = </a:t>
            </a:r>
            <a:r>
              <a:rPr lang="en-US" dirty="0" err="1" smtClean="0">
                <a:solidFill>
                  <a:srgbClr val="FF0000"/>
                </a:solidFill>
              </a:rPr>
              <a:t>Main</a:t>
            </a:r>
            <a:r>
              <a:rPr lang="en-US" dirty="0" err="1" smtClean="0"/>
              <a:t>.storyboard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113313"/>
            <a:ext cx="6974944" cy="344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Displaying Screen Shot 2014-11-23 at 8.11.07 P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1222"/>
            <a:ext cx="23336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858000" y="5110843"/>
            <a:ext cx="8382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05600" y="5339442"/>
            <a:ext cx="838200" cy="1469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 rot="16200000" flipV="1">
            <a:off x="6074229" y="3477985"/>
            <a:ext cx="2824844" cy="419101"/>
          </a:xfrm>
          <a:prstGeom prst="curvedConnector3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10800000">
            <a:off x="1447800" y="4727659"/>
            <a:ext cx="5410201" cy="497486"/>
          </a:xfrm>
          <a:prstGeom prst="curvedConnector3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0800000">
            <a:off x="1371600" y="4419600"/>
            <a:ext cx="5407440" cy="1066800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V="1">
            <a:off x="4947518" y="3581398"/>
            <a:ext cx="2824843" cy="838200"/>
          </a:xfrm>
          <a:prstGeom prst="curvedConnector3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952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7467600" cy="582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interface --- uses </a:t>
            </a:r>
            <a:r>
              <a:rPr lang="en-US" dirty="0" err="1" smtClean="0"/>
              <a:t>StoryBoards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715000"/>
            <a:ext cx="8742828" cy="2773363"/>
          </a:xfrm>
        </p:spPr>
        <p:txBody>
          <a:bodyPr/>
          <a:lstStyle/>
          <a:p>
            <a:r>
              <a:rPr lang="en-US" dirty="0" smtClean="0"/>
              <a:t>Here I created an Interface with Label and Button and Green background</a:t>
            </a:r>
            <a:endParaRPr lang="en-US" dirty="0"/>
          </a:p>
        </p:txBody>
      </p:sp>
      <p:pic>
        <p:nvPicPr>
          <p:cNvPr id="6146" name="Picture 2" descr="C:\Grewe\Classes\CS4521\Mat\iOS\XCode6_EventHandling\BProject_4_ChangingBackground_Colo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" b="10090"/>
          <a:stretch/>
        </p:blipFill>
        <p:spPr bwMode="auto">
          <a:xfrm>
            <a:off x="3450771" y="3548743"/>
            <a:ext cx="5542428" cy="234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Grewe\Classes\CS4521\Mat\iOS\XCode6_EventHandling\BProject_2_GoToStoryBoar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2"/>
          <a:stretch/>
        </p:blipFill>
        <p:spPr bwMode="auto">
          <a:xfrm>
            <a:off x="533400" y="838200"/>
            <a:ext cx="7924800" cy="27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800600" y="3048000"/>
            <a:ext cx="762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7467600" cy="582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</a:t>
            </a:r>
            <a:r>
              <a:rPr lang="en-US" dirty="0" err="1" smtClean="0"/>
              <a:t>Xcode</a:t>
            </a:r>
            <a:r>
              <a:rPr lang="en-US" dirty="0" smtClean="0"/>
              <a:t> icons – see top of each View in Storyboard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07" y="964406"/>
            <a:ext cx="3493293" cy="2312194"/>
          </a:xfrm>
        </p:spPr>
        <p:txBody>
          <a:bodyPr>
            <a:normAutofit/>
          </a:bodyPr>
          <a:lstStyle/>
          <a:p>
            <a:r>
              <a:rPr lang="en-US" sz="2500" dirty="0" err="1" smtClean="0"/>
              <a:t>ViewController</a:t>
            </a:r>
            <a:endParaRPr lang="en-US" sz="2500" dirty="0"/>
          </a:p>
          <a:p>
            <a:pPr lvl="1"/>
            <a:r>
              <a:rPr lang="en-US" sz="2100" dirty="0" smtClean="0"/>
              <a:t>When select this you can drag and drop Widgets from Object Library</a:t>
            </a:r>
            <a:endParaRPr lang="en-US" sz="2100" dirty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2035994"/>
            <a:ext cx="5171406" cy="385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Grewe\Classes\CS4521\Mat\iOS\XCode6_EventHandling\BProject_5_4_Second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51"/>
          <a:stretch/>
        </p:blipFill>
        <p:spPr bwMode="auto">
          <a:xfrm>
            <a:off x="1104900" y="5035763"/>
            <a:ext cx="5562600" cy="16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700587" y="914400"/>
            <a:ext cx="3493293" cy="137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/>
              <a:t>First Responder</a:t>
            </a:r>
            <a:r>
              <a:rPr lang="en-US" sz="2500" dirty="0" smtClean="0"/>
              <a:t> </a:t>
            </a:r>
          </a:p>
          <a:p>
            <a:pPr lvl="1"/>
            <a:r>
              <a:rPr lang="en-US" sz="1700" dirty="0" smtClean="0"/>
              <a:t>Deals with </a:t>
            </a:r>
            <a:r>
              <a:rPr lang="en-US" sz="1700" dirty="0" smtClean="0">
                <a:hlinkClick r:id="rId4"/>
              </a:rPr>
              <a:t>The Event-Handling System</a:t>
            </a:r>
            <a:r>
              <a:rPr lang="en-US" sz="1700" dirty="0" smtClean="0"/>
              <a:t> </a:t>
            </a:r>
          </a:p>
          <a:p>
            <a:endParaRPr lang="en-US" dirty="0"/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1333500" y="2687502"/>
            <a:ext cx="3352800" cy="1447800"/>
          </a:xfrm>
          <a:prstGeom prst="curved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5400000">
            <a:off x="2660916" y="2749285"/>
            <a:ext cx="3792402" cy="884633"/>
          </a:xfrm>
          <a:prstGeom prst="curved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4700586" y="2819400"/>
            <a:ext cx="3493293" cy="137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/>
              <a:t>Exit</a:t>
            </a:r>
            <a:endParaRPr lang="en-US" sz="2500" dirty="0" smtClean="0"/>
          </a:p>
          <a:p>
            <a:pPr lvl="1"/>
            <a:r>
              <a:rPr lang="en-US" sz="1700" dirty="0" smtClean="0"/>
              <a:t>Advanced- A way to Unwind a previous View when you exit this view</a:t>
            </a:r>
          </a:p>
          <a:p>
            <a:endParaRPr lang="en-US" dirty="0"/>
          </a:p>
        </p:txBody>
      </p:sp>
      <p:cxnSp>
        <p:nvCxnSpPr>
          <p:cNvPr id="16" name="Curved Connector 15"/>
          <p:cNvCxnSpPr/>
          <p:nvPr/>
        </p:nvCxnSpPr>
        <p:spPr>
          <a:xfrm rot="5400000">
            <a:off x="3913817" y="3849787"/>
            <a:ext cx="1896200" cy="884633"/>
          </a:xfrm>
          <a:prstGeom prst="curved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Altering the interface---make the “Hello App”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2239566" cy="4525963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Select View in </a:t>
            </a:r>
            <a:r>
              <a:rPr lang="en-US" sz="2200" dirty="0" err="1" smtClean="0"/>
              <a:t>StoryBoard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dirty="0" smtClean="0"/>
              <a:t>Select on bottom Right window the </a:t>
            </a:r>
            <a:r>
              <a:rPr lang="en-US" sz="2200" dirty="0" smtClean="0">
                <a:solidFill>
                  <a:srgbClr val="FFC000"/>
                </a:solidFill>
              </a:rPr>
              <a:t>Object Library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  <a:p>
            <a:r>
              <a:rPr lang="en-US" sz="2200" dirty="0" smtClean="0"/>
              <a:t>Drag and Drop Widgets to View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8195" name="Picture 3" descr="C:\Grewe\Classes\CS4521\Mat\iOS\HelloWorld_Xcode6\InspectorAttribu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24743"/>
            <a:ext cx="4777215" cy="349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/>
          <p:nvPr/>
        </p:nvCxnSpPr>
        <p:spPr>
          <a:xfrm>
            <a:off x="1981200" y="4038600"/>
            <a:ext cx="5943600" cy="762000"/>
          </a:xfrm>
          <a:prstGeom prst="curvedConnector3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924800" y="4495800"/>
            <a:ext cx="152400" cy="304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Application -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3579019" cy="4525963"/>
          </a:xfrm>
        </p:spPr>
        <p:txBody>
          <a:bodyPr/>
          <a:lstStyle/>
          <a:p>
            <a:r>
              <a:rPr lang="en-US" dirty="0" smtClean="0"/>
              <a:t>When user hits button things will happen </a:t>
            </a:r>
            <a:r>
              <a:rPr lang="en-US" dirty="0" smtClean="0">
                <a:sym typeface="Wingdings" panose="05000000000000000000" pitchFamily="2" charset="2"/>
              </a:rPr>
              <a:t> See example on website</a:t>
            </a:r>
            <a:endParaRPr lang="en-US" dirty="0"/>
          </a:p>
        </p:txBody>
      </p:sp>
      <p:pic>
        <p:nvPicPr>
          <p:cNvPr id="9218" name="Picture 2" descr="C:\Grewe\Classes\CS4521\Mat\iOS\Screen Shot 2014-11-23 at 6.59.04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4390643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Delegation</a:t>
            </a:r>
            <a:r>
              <a:rPr lang="en-US" dirty="0" smtClean="0"/>
              <a:t> is a pattern in which one object sends messages to another object specified as its </a:t>
            </a:r>
            <a:r>
              <a:rPr lang="en-US" dirty="0" smtClean="0">
                <a:solidFill>
                  <a:srgbClr val="FFC000"/>
                </a:solidFill>
              </a:rPr>
              <a:t>delegate</a:t>
            </a:r>
            <a:r>
              <a:rPr lang="en-US" dirty="0" smtClean="0"/>
              <a:t> to ask for input or to notify the delegate that an event is occurring.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C000"/>
                </a:solidFill>
              </a:rPr>
              <a:t>Hello application </a:t>
            </a:r>
            <a:r>
              <a:rPr lang="en-US" dirty="0" smtClean="0"/>
              <a:t>object tells its delegate that the main start-up routines have finished and that the custom configuration can begin.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Application’s Delegate</a:t>
            </a:r>
            <a:r>
              <a:rPr lang="en-US" dirty="0" smtClean="0"/>
              <a:t> should create an instance of a controller to set up and manage the </a:t>
            </a:r>
            <a:r>
              <a:rPr lang="en-US" dirty="0" smtClean="0">
                <a:solidFill>
                  <a:srgbClr val="FFC000"/>
                </a:solidFill>
              </a:rPr>
              <a:t>view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Also </a:t>
            </a:r>
            <a:r>
              <a:rPr lang="en-US" dirty="0" smtClean="0">
                <a:solidFill>
                  <a:srgbClr val="FFC000"/>
                </a:solidFill>
              </a:rPr>
              <a:t>text field will tell its delegate </a:t>
            </a:r>
            <a:r>
              <a:rPr lang="en-US" dirty="0" smtClean="0"/>
              <a:t>(which in this case will be the </a:t>
            </a:r>
            <a:r>
              <a:rPr lang="en-US" dirty="0" smtClean="0">
                <a:solidFill>
                  <a:srgbClr val="00B050"/>
                </a:solidFill>
              </a:rPr>
              <a:t>same controller</a:t>
            </a:r>
            <a:r>
              <a:rPr lang="en-US" dirty="0" smtClean="0"/>
              <a:t>) when the user has tapped the Return key.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Hello Application: Event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target-action mechanism enables a view object that presents a control—that is, an object such as a button or slider—in response to a user event (such as a click or a tap) to send a message (the action) to another object (the target) that can interpret the message and handle it as an application-specific instruction.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Hello Application</a:t>
            </a:r>
            <a:r>
              <a:rPr lang="en-US" dirty="0" smtClean="0"/>
              <a:t>:  button tells the controller to update its model and view based on the user’s input.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 2014 invented for iOS Development</a:t>
            </a:r>
          </a:p>
          <a:p>
            <a:r>
              <a:rPr lang="en-US" dirty="0" smtClean="0"/>
              <a:t>Created to replace Objective-C </a:t>
            </a:r>
          </a:p>
          <a:p>
            <a:r>
              <a:rPr lang="en-US" dirty="0" smtClean="0"/>
              <a:t>“simpler”?</a:t>
            </a:r>
          </a:p>
          <a:p>
            <a:r>
              <a:rPr lang="en-US" smtClean="0"/>
              <a:t>Object Oriented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15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OS Events &amp; Your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 started</a:t>
            </a:r>
          </a:p>
          <a:p>
            <a:r>
              <a:rPr lang="en-US" dirty="0" smtClean="0"/>
              <a:t>App moving to background</a:t>
            </a:r>
          </a:p>
          <a:p>
            <a:r>
              <a:rPr lang="en-US" dirty="0" smtClean="0"/>
              <a:t>App terminating</a:t>
            </a:r>
          </a:p>
          <a:p>
            <a:r>
              <a:rPr lang="en-US" dirty="0" smtClean="0"/>
              <a:t>App received memory warning</a:t>
            </a:r>
          </a:p>
          <a:p>
            <a:r>
              <a:rPr lang="en-US" dirty="0" smtClean="0"/>
              <a:t>App received notification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Exposure to other languages is always good</a:t>
            </a:r>
          </a:p>
          <a:p>
            <a:r>
              <a:rPr lang="en-US" dirty="0" err="1" smtClean="0"/>
              <a:t>ObjectiveC</a:t>
            </a:r>
            <a:r>
              <a:rPr lang="en-US" dirty="0" smtClean="0"/>
              <a:t> is a language focused on simplicity and the elegance of OO design</a:t>
            </a:r>
          </a:p>
          <a:p>
            <a:pPr lvl="2">
              <a:buNone/>
            </a:pPr>
            <a:r>
              <a:rPr lang="en-US" dirty="0" smtClean="0"/>
              <a:t>Based on ANSI C</a:t>
            </a:r>
          </a:p>
          <a:p>
            <a:pPr lvl="2">
              <a:buNone/>
            </a:pPr>
            <a:r>
              <a:rPr lang="en-US" dirty="0" smtClean="0"/>
              <a:t>Brings many object oriented principles, but with a minimal amount of syntax</a:t>
            </a:r>
          </a:p>
          <a:p>
            <a:r>
              <a:rPr lang="en-US" dirty="0" smtClean="0"/>
              <a:t>A data point to compare with designs of C, C++ and Java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OS X Kernel Power Mgmt</a:t>
            </a:r>
          </a:p>
          <a:p>
            <a:r>
              <a:rPr lang="en-US" dirty="0" smtClean="0"/>
              <a:t>Mach 3.0 Keychain</a:t>
            </a:r>
          </a:p>
          <a:p>
            <a:r>
              <a:rPr lang="en-US" dirty="0" smtClean="0"/>
              <a:t>BSD Certificates</a:t>
            </a:r>
          </a:p>
          <a:p>
            <a:r>
              <a:rPr lang="en-US" dirty="0" smtClean="0"/>
              <a:t>Sockets File System</a:t>
            </a:r>
          </a:p>
          <a:p>
            <a:r>
              <a:rPr lang="en-US" dirty="0" smtClean="0"/>
              <a:t>Security Bonjour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Collections Core 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Address Book </a:t>
            </a:r>
          </a:p>
          <a:p>
            <a:r>
              <a:rPr lang="en-US" dirty="0" smtClean="0"/>
              <a:t>Net Services</a:t>
            </a:r>
          </a:p>
          <a:p>
            <a:r>
              <a:rPr lang="en-US" dirty="0" smtClean="0"/>
              <a:t>Networking </a:t>
            </a:r>
          </a:p>
          <a:p>
            <a:r>
              <a:rPr lang="en-US" dirty="0" smtClean="0"/>
              <a:t>Threading</a:t>
            </a:r>
          </a:p>
          <a:p>
            <a:r>
              <a:rPr lang="en-US" dirty="0" smtClean="0"/>
              <a:t>File Access </a:t>
            </a:r>
          </a:p>
          <a:p>
            <a:r>
              <a:rPr lang="en-US" dirty="0" smtClean="0"/>
              <a:t>Preferences</a:t>
            </a:r>
          </a:p>
          <a:p>
            <a:r>
              <a:rPr lang="en-US" dirty="0" err="1" smtClean="0"/>
              <a:t>SQLite</a:t>
            </a:r>
            <a:r>
              <a:rPr lang="en-US" dirty="0" smtClean="0"/>
              <a:t> </a:t>
            </a:r>
          </a:p>
          <a:p>
            <a:r>
              <a:rPr lang="en-US" dirty="0" smtClean="0"/>
              <a:t>URL utilities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Core Audio </a:t>
            </a:r>
          </a:p>
          <a:p>
            <a:r>
              <a:rPr lang="en-US" dirty="0" smtClean="0"/>
              <a:t>JPG, PNG, TIFF</a:t>
            </a:r>
          </a:p>
          <a:p>
            <a:r>
              <a:rPr lang="en-US" dirty="0" err="1" smtClean="0"/>
              <a:t>OpenAL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PDF</a:t>
            </a:r>
          </a:p>
          <a:p>
            <a:r>
              <a:rPr lang="en-US" dirty="0" smtClean="0"/>
              <a:t>Audio Mixing </a:t>
            </a:r>
          </a:p>
          <a:p>
            <a:r>
              <a:rPr lang="en-US" dirty="0" smtClean="0"/>
              <a:t>Quartz (2D)</a:t>
            </a:r>
          </a:p>
          <a:p>
            <a:r>
              <a:rPr lang="en-US" dirty="0" smtClean="0"/>
              <a:t>Audio Recording </a:t>
            </a:r>
          </a:p>
          <a:p>
            <a:r>
              <a:rPr lang="en-US" dirty="0" smtClean="0"/>
              <a:t>Core Animation</a:t>
            </a:r>
          </a:p>
          <a:p>
            <a:r>
              <a:rPr lang="en-US" dirty="0" smtClean="0"/>
              <a:t>Video Playback </a:t>
            </a:r>
          </a:p>
          <a:p>
            <a:r>
              <a:rPr lang="en-US" dirty="0" smtClean="0"/>
              <a:t>OpenGL ES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Cocoa Touch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Multi-Touch Events </a:t>
            </a:r>
          </a:p>
          <a:p>
            <a:r>
              <a:rPr lang="en-US" dirty="0" smtClean="0"/>
              <a:t>Alerts</a:t>
            </a:r>
          </a:p>
          <a:p>
            <a:r>
              <a:rPr lang="en-US" dirty="0" smtClean="0"/>
              <a:t>Multi-Touch Controls </a:t>
            </a:r>
          </a:p>
          <a:p>
            <a:r>
              <a:rPr lang="en-US" dirty="0" smtClean="0"/>
              <a:t>Web View</a:t>
            </a:r>
          </a:p>
          <a:p>
            <a:r>
              <a:rPr lang="en-US" dirty="0" smtClean="0"/>
              <a:t>Accelerometer </a:t>
            </a:r>
          </a:p>
          <a:p>
            <a:r>
              <a:rPr lang="en-US" dirty="0" smtClean="0"/>
              <a:t>People Picker</a:t>
            </a:r>
          </a:p>
          <a:p>
            <a:r>
              <a:rPr lang="en-US" dirty="0" smtClean="0"/>
              <a:t>View Hierarchy </a:t>
            </a:r>
          </a:p>
          <a:p>
            <a:r>
              <a:rPr lang="en-US" dirty="0" smtClean="0"/>
              <a:t>Image Picker</a:t>
            </a:r>
          </a:p>
          <a:p>
            <a:r>
              <a:rPr lang="en-US" dirty="0" smtClean="0"/>
              <a:t>Localization </a:t>
            </a:r>
          </a:p>
          <a:p>
            <a:r>
              <a:rPr lang="en-US" dirty="0" smtClean="0"/>
              <a:t>Camera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Cocoa Touch Architecture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4375" t="30848" r="25625" b="18766"/>
          <a:stretch>
            <a:fillRect/>
          </a:stretch>
        </p:blipFill>
        <p:spPr bwMode="auto">
          <a:xfrm>
            <a:off x="13486" y="1951584"/>
            <a:ext cx="7398155" cy="453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1542</TotalTime>
  <Words>883</Words>
  <Application>Microsoft Office PowerPoint</Application>
  <PresentationFormat>On-screen Show (4:3)</PresentationFormat>
  <Paragraphs>160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Technic</vt:lpstr>
      <vt:lpstr>iPhone App Development</vt:lpstr>
      <vt:lpstr>The components</vt:lpstr>
      <vt:lpstr>Swift</vt:lpstr>
      <vt:lpstr>Objective C</vt:lpstr>
      <vt:lpstr>Core OS</vt:lpstr>
      <vt:lpstr>Core Services</vt:lpstr>
      <vt:lpstr>Media</vt:lpstr>
      <vt:lpstr>Cocoa Touch</vt:lpstr>
      <vt:lpstr>Cocoa Touch Architecture</vt:lpstr>
      <vt:lpstr>Application Lifecycle</vt:lpstr>
      <vt:lpstr>Learning through Example</vt:lpstr>
      <vt:lpstr>Concepts to Master</vt:lpstr>
      <vt:lpstr>What we will learn</vt:lpstr>
      <vt:lpstr>Tools we will use</vt:lpstr>
      <vt:lpstr>iPhone development based on MVC</vt:lpstr>
      <vt:lpstr>UIApplication</vt:lpstr>
      <vt:lpstr>The HelloWorld iOS App</vt:lpstr>
      <vt:lpstr>Creation of Project continued</vt:lpstr>
      <vt:lpstr>Creation of Project continued</vt:lpstr>
      <vt:lpstr>Project Files Explained-Single View Example</vt:lpstr>
      <vt:lpstr>Running your Project in Simulator</vt:lpstr>
      <vt:lpstr>Lets examine what is going on</vt:lpstr>
      <vt:lpstr>Info.plist </vt:lpstr>
      <vt:lpstr>The interface --- uses StoryBoards</vt:lpstr>
      <vt:lpstr>What are the Xcode icons – see top of each View in Storyboard</vt:lpstr>
      <vt:lpstr>Altering the interface---make the “Hello App”</vt:lpstr>
      <vt:lpstr>Hello Application - events</vt:lpstr>
      <vt:lpstr>Delegation</vt:lpstr>
      <vt:lpstr>Hello Application: Event Handling</vt:lpstr>
      <vt:lpstr>OS Events &amp; Your App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grewe</dc:creator>
  <cp:lastModifiedBy>Windows User</cp:lastModifiedBy>
  <cp:revision>14</cp:revision>
  <dcterms:created xsi:type="dcterms:W3CDTF">2011-05-22T22:16:40Z</dcterms:created>
  <dcterms:modified xsi:type="dcterms:W3CDTF">2015-02-27T22:32:58Z</dcterms:modified>
</cp:coreProperties>
</file>