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2" r:id="rId8"/>
    <p:sldId id="268" r:id="rId9"/>
    <p:sldId id="261" r:id="rId10"/>
    <p:sldId id="264" r:id="rId11"/>
    <p:sldId id="266" r:id="rId12"/>
    <p:sldId id="265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98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CC1AC3-A9E0-4BDD-9B6F-68FF177C8443}" type="datetimeFigureOut">
              <a:rPr lang="en-US" smtClean="0"/>
              <a:t>3/3/2013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3AC9B7D-B3FE-4D5B-BE74-8C6F72CCAE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Controller in MVC of </a:t>
            </a:r>
            <a:r>
              <a:rPr lang="en-US" dirty="0" err="1" smtClean="0"/>
              <a:t>iOS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CS4521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866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UIViewController</a:t>
            </a:r>
            <a:r>
              <a:rPr lang="en-US" dirty="0" smtClean="0"/>
              <a:t> loading the View using nib file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initWithNibName</a:t>
            </a:r>
            <a:r>
              <a:rPr lang="en-US" dirty="0" smtClean="0">
                <a:sym typeface="Wingdings" pitchFamily="2" charset="2"/>
              </a:rPr>
              <a:t> 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 smtClean="0"/>
              <a:t>INSIDE your </a:t>
            </a:r>
            <a:r>
              <a:rPr lang="en-US" b="1" i="1" dirty="0" err="1" smtClean="0"/>
              <a:t>UIViewController</a:t>
            </a:r>
            <a:r>
              <a:rPr lang="en-US" b="1" i="1" dirty="0" smtClean="0"/>
              <a:t> class</a:t>
            </a:r>
            <a:endParaRPr lang="en-US" b="1" i="1" dirty="0"/>
          </a:p>
          <a:p>
            <a:pPr marL="0" indent="0">
              <a:buNone/>
            </a:pPr>
            <a:r>
              <a:rPr lang="en-US" dirty="0"/>
              <a:t>// The designated initializer. Override to perform setup that is required before the view is loaded.</a:t>
            </a:r>
          </a:p>
          <a:p>
            <a:pPr marL="0" indent="0">
              <a:buNone/>
            </a:pPr>
            <a:r>
              <a:rPr lang="en-US" dirty="0"/>
              <a:t>- (id)</a:t>
            </a:r>
            <a:r>
              <a:rPr lang="en-US" dirty="0" err="1"/>
              <a:t>initWithNibName</a:t>
            </a:r>
            <a:r>
              <a:rPr lang="en-US" dirty="0"/>
              <a:t>:(</a:t>
            </a:r>
            <a:r>
              <a:rPr lang="en-US" dirty="0" err="1"/>
              <a:t>NSString</a:t>
            </a:r>
            <a:r>
              <a:rPr lang="en-US" dirty="0"/>
              <a:t> *)</a:t>
            </a:r>
            <a:r>
              <a:rPr lang="en-US" dirty="0" err="1"/>
              <a:t>nibNameOrNil</a:t>
            </a:r>
            <a:r>
              <a:rPr lang="en-US" dirty="0"/>
              <a:t> bundle:(</a:t>
            </a:r>
            <a:r>
              <a:rPr lang="en-US" dirty="0" err="1"/>
              <a:t>NSBundle</a:t>
            </a:r>
            <a:r>
              <a:rPr lang="en-US" dirty="0"/>
              <a:t> *)</a:t>
            </a:r>
            <a:r>
              <a:rPr lang="en-US" dirty="0" err="1"/>
              <a:t>nibBundleOrNil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    if ((self = [super </a:t>
            </a:r>
            <a:r>
              <a:rPr lang="en-US" b="1" dirty="0" err="1">
                <a:solidFill>
                  <a:srgbClr val="0070C0"/>
                </a:solidFill>
              </a:rPr>
              <a:t>initWithNibName:nibNameOrNil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bundle:nibBundleOrNil</a:t>
            </a:r>
            <a:r>
              <a:rPr lang="en-US" b="1" dirty="0">
                <a:solidFill>
                  <a:srgbClr val="0070C0"/>
                </a:solidFill>
              </a:rPr>
              <a:t>]))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smtClean="0">
                <a:solidFill>
                  <a:srgbClr val="C00000"/>
                </a:solidFill>
              </a:rPr>
              <a:t>// Perform initialization --- NOTHING View related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******code here- don’t override method if nothing here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return self;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41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Now we are not meant to edit our nib (.</a:t>
            </a:r>
            <a:r>
              <a:rPr lang="en-US" sz="2400" dirty="0" err="1" smtClean="0"/>
              <a:t>xib</a:t>
            </a:r>
            <a:r>
              <a:rPr lang="en-US" sz="2400" dirty="0" smtClean="0"/>
              <a:t>) files in raw XML (unlike other mobile platforms---android and .xml layout files)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r>
              <a:rPr lang="en-US" sz="5600" dirty="0" smtClean="0"/>
              <a:t>BUT….. Here is a peak at </a:t>
            </a:r>
            <a:r>
              <a:rPr lang="en-US" sz="5600" b="1" dirty="0" smtClean="0">
                <a:solidFill>
                  <a:srgbClr val="C00000"/>
                </a:solidFill>
              </a:rPr>
              <a:t>PART</a:t>
            </a:r>
            <a:r>
              <a:rPr lang="en-US" sz="5600" dirty="0" smtClean="0"/>
              <a:t> of a simple “hello world” application with a </a:t>
            </a:r>
            <a:r>
              <a:rPr lang="en-US" sz="5600" b="1" dirty="0" err="1" smtClean="0">
                <a:solidFill>
                  <a:srgbClr val="C00000"/>
                </a:solidFill>
              </a:rPr>
              <a:t>UIView</a:t>
            </a:r>
            <a:r>
              <a:rPr lang="en-US" sz="5600" b="1" dirty="0" smtClean="0">
                <a:solidFill>
                  <a:srgbClr val="C00000"/>
                </a:solidFill>
              </a:rPr>
              <a:t> </a:t>
            </a:r>
            <a:r>
              <a:rPr lang="en-US" sz="5600" dirty="0" smtClean="0"/>
              <a:t>and </a:t>
            </a:r>
            <a:r>
              <a:rPr lang="en-US" sz="5600" b="1" dirty="0" smtClean="0">
                <a:solidFill>
                  <a:srgbClr val="C00000"/>
                </a:solidFill>
              </a:rPr>
              <a:t>a </a:t>
            </a:r>
            <a:r>
              <a:rPr lang="en-US" sz="5600" b="1" dirty="0" err="1" smtClean="0">
                <a:solidFill>
                  <a:srgbClr val="C00000"/>
                </a:solidFill>
              </a:rPr>
              <a:t>UILabel</a:t>
            </a:r>
            <a:r>
              <a:rPr lang="en-US" sz="5600" b="1" dirty="0" smtClean="0">
                <a:solidFill>
                  <a:srgbClr val="C00000"/>
                </a:solidFill>
              </a:rPr>
              <a:t> </a:t>
            </a:r>
            <a:r>
              <a:rPr lang="en-US" sz="5600" dirty="0" smtClean="0"/>
              <a:t>in it</a:t>
            </a:r>
          </a:p>
          <a:p>
            <a:pPr marL="0" indent="0">
              <a:buNone/>
            </a:pPr>
            <a:r>
              <a:rPr lang="en-US" sz="4300" dirty="0" smtClean="0"/>
              <a:t>&lt;</a:t>
            </a:r>
            <a:r>
              <a:rPr lang="en-US" sz="4300" dirty="0"/>
              <a:t>object class="</a:t>
            </a:r>
            <a:r>
              <a:rPr lang="en-US" sz="4300" b="1" dirty="0" err="1">
                <a:solidFill>
                  <a:srgbClr val="C00000"/>
                </a:solidFill>
              </a:rPr>
              <a:t>IBUIView</a:t>
            </a:r>
            <a:r>
              <a:rPr lang="en-US" sz="4300" dirty="0"/>
              <a:t>" id="774585933"&gt;</a:t>
            </a:r>
          </a:p>
          <a:p>
            <a:pPr marL="0" indent="0">
              <a:buNone/>
            </a:pPr>
            <a:r>
              <a:rPr lang="en-US" sz="4300" dirty="0"/>
              <a:t>	</a:t>
            </a:r>
            <a:r>
              <a:rPr lang="en-US" sz="4300" dirty="0" smtClean="0"/>
              <a:t>&lt;</a:t>
            </a:r>
            <a:r>
              <a:rPr lang="en-US" sz="4300" dirty="0"/>
              <a:t>reference key="</a:t>
            </a:r>
            <a:r>
              <a:rPr lang="en-US" sz="4300" dirty="0" err="1"/>
              <a:t>NSNextResponder</a:t>
            </a:r>
            <a:r>
              <a:rPr lang="en-US" sz="4300" dirty="0"/>
              <a:t>"/&gt;</a:t>
            </a:r>
          </a:p>
          <a:p>
            <a:pPr marL="0" indent="0">
              <a:buNone/>
            </a:pPr>
            <a:r>
              <a:rPr lang="en-US" sz="4300" dirty="0"/>
              <a:t>	</a:t>
            </a:r>
            <a:r>
              <a:rPr lang="en-US" sz="4300" dirty="0" smtClean="0"/>
              <a:t>&lt;</a:t>
            </a:r>
            <a:r>
              <a:rPr lang="en-US" sz="4300" dirty="0" err="1"/>
              <a:t>int</a:t>
            </a:r>
            <a:r>
              <a:rPr lang="en-US" sz="4300" dirty="0"/>
              <a:t> key="</a:t>
            </a:r>
            <a:r>
              <a:rPr lang="en-US" sz="4300" dirty="0" err="1"/>
              <a:t>NSvFlags</a:t>
            </a:r>
            <a:r>
              <a:rPr lang="en-US" sz="4300" dirty="0"/>
              <a:t>"&gt;274&lt;/</a:t>
            </a:r>
            <a:r>
              <a:rPr lang="en-US" sz="4300" dirty="0" err="1"/>
              <a:t>int</a:t>
            </a:r>
            <a:r>
              <a:rPr lang="en-US" sz="4300" dirty="0"/>
              <a:t>&gt;</a:t>
            </a:r>
          </a:p>
          <a:p>
            <a:pPr marL="0" indent="0">
              <a:buNone/>
            </a:pPr>
            <a:r>
              <a:rPr lang="en-US" sz="4300" dirty="0"/>
              <a:t>	</a:t>
            </a:r>
            <a:r>
              <a:rPr lang="en-US" sz="4300" dirty="0" smtClean="0"/>
              <a:t>&lt;</a:t>
            </a:r>
            <a:r>
              <a:rPr lang="en-US" sz="4300" dirty="0"/>
              <a:t>object class="</a:t>
            </a:r>
            <a:r>
              <a:rPr lang="en-US" sz="4300" dirty="0" err="1"/>
              <a:t>NSMutableArray</a:t>
            </a:r>
            <a:r>
              <a:rPr lang="en-US" sz="4300" dirty="0"/>
              <a:t>" key="</a:t>
            </a:r>
            <a:r>
              <a:rPr lang="en-US" sz="4300" dirty="0" err="1"/>
              <a:t>NSSubviews</a:t>
            </a:r>
            <a:r>
              <a:rPr lang="en-US" sz="4300" dirty="0"/>
              <a:t>"&gt;</a:t>
            </a:r>
          </a:p>
          <a:p>
            <a:pPr marL="0" indent="0">
              <a:buNone/>
            </a:pPr>
            <a:r>
              <a:rPr lang="en-US" sz="4300" dirty="0"/>
              <a:t>		</a:t>
            </a:r>
            <a:r>
              <a:rPr lang="en-US" sz="4300" dirty="0" smtClean="0"/>
              <a:t>&lt;</a:t>
            </a:r>
            <a:r>
              <a:rPr lang="en-US" sz="4300" dirty="0" err="1"/>
              <a:t>bool</a:t>
            </a:r>
            <a:r>
              <a:rPr lang="en-US" sz="4300" dirty="0"/>
              <a:t> key="</a:t>
            </a:r>
            <a:r>
              <a:rPr lang="en-US" sz="4300" dirty="0" err="1"/>
              <a:t>EncodedWithXMLCoder</a:t>
            </a:r>
            <a:r>
              <a:rPr lang="en-US" sz="4300" dirty="0"/>
              <a:t>"&gt;YES&lt;/</a:t>
            </a:r>
            <a:r>
              <a:rPr lang="en-US" sz="4300" dirty="0" err="1"/>
              <a:t>bool</a:t>
            </a:r>
            <a:r>
              <a:rPr lang="en-US" sz="4300" dirty="0"/>
              <a:t>&gt;</a:t>
            </a:r>
          </a:p>
          <a:p>
            <a:pPr marL="0" indent="0">
              <a:buNone/>
            </a:pPr>
            <a:r>
              <a:rPr lang="en-US" sz="4300" dirty="0"/>
              <a:t>		</a:t>
            </a:r>
            <a:r>
              <a:rPr lang="en-US" sz="4300" dirty="0" smtClean="0"/>
              <a:t>&lt;</a:t>
            </a:r>
            <a:r>
              <a:rPr lang="en-US" sz="4300" dirty="0"/>
              <a:t>object class="</a:t>
            </a:r>
            <a:r>
              <a:rPr lang="en-US" sz="4300" b="1" dirty="0" err="1"/>
              <a:t>I</a:t>
            </a:r>
            <a:r>
              <a:rPr lang="en-US" sz="4300" b="1" dirty="0" err="1">
                <a:solidFill>
                  <a:srgbClr val="C00000"/>
                </a:solidFill>
              </a:rPr>
              <a:t>BUILabel</a:t>
            </a:r>
            <a:r>
              <a:rPr lang="en-US" sz="4300" b="1" dirty="0">
                <a:solidFill>
                  <a:srgbClr val="C00000"/>
                </a:solidFill>
              </a:rPr>
              <a:t>" </a:t>
            </a:r>
            <a:r>
              <a:rPr lang="en-US" sz="4300" dirty="0"/>
              <a:t>id="965650967"&gt;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sz="4300" dirty="0" smtClean="0"/>
              <a:t>&lt;reference key="</a:t>
            </a:r>
            <a:r>
              <a:rPr lang="en-US" sz="4300" dirty="0" err="1" smtClean="0"/>
              <a:t>NSNextResponder</a:t>
            </a:r>
            <a:r>
              <a:rPr lang="en-US" sz="4300" dirty="0" smtClean="0"/>
              <a:t>" ref="774585933"/&gt;</a:t>
            </a:r>
          </a:p>
          <a:p>
            <a:pPr marL="0" indent="0">
              <a:buNone/>
            </a:pPr>
            <a:r>
              <a:rPr lang="en-US" sz="4300" dirty="0" smtClean="0"/>
              <a:t>			&lt;</a:t>
            </a:r>
            <a:r>
              <a:rPr lang="en-US" sz="4300" dirty="0" err="1" smtClean="0"/>
              <a:t>int</a:t>
            </a:r>
            <a:r>
              <a:rPr lang="en-US" sz="4300" dirty="0" smtClean="0"/>
              <a:t> key="</a:t>
            </a:r>
            <a:r>
              <a:rPr lang="en-US" sz="4300" dirty="0" err="1" smtClean="0"/>
              <a:t>NSvFlags</a:t>
            </a:r>
            <a:r>
              <a:rPr lang="en-US" sz="4300" dirty="0" smtClean="0"/>
              <a:t>"&gt;292&lt;/</a:t>
            </a:r>
            <a:r>
              <a:rPr lang="en-US" sz="4300" dirty="0" err="1" smtClean="0"/>
              <a:t>int</a:t>
            </a:r>
            <a:r>
              <a:rPr lang="en-US" sz="4300" dirty="0" smtClean="0"/>
              <a:t>&gt;</a:t>
            </a:r>
          </a:p>
          <a:p>
            <a:pPr marL="0" indent="0">
              <a:buNone/>
            </a:pPr>
            <a:r>
              <a:rPr lang="en-US" sz="4300" dirty="0" smtClean="0"/>
              <a:t>			&lt;string key="</a:t>
            </a:r>
            <a:r>
              <a:rPr lang="en-US" sz="4300" dirty="0" err="1" smtClean="0"/>
              <a:t>NSFrame</a:t>
            </a:r>
            <a:r>
              <a:rPr lang="en-US" sz="4300" dirty="0" smtClean="0"/>
              <a:t>"&gt;{{114, 74}, {89, 21}}&lt;/string&gt;</a:t>
            </a:r>
          </a:p>
          <a:p>
            <a:pPr marL="0" indent="0">
              <a:buNone/>
            </a:pPr>
            <a:r>
              <a:rPr lang="en-US" sz="4300" dirty="0" smtClean="0"/>
              <a:t>			&lt;reference key="</a:t>
            </a:r>
            <a:r>
              <a:rPr lang="en-US" sz="4300" dirty="0" err="1" smtClean="0"/>
              <a:t>NSSuperview</a:t>
            </a:r>
            <a:r>
              <a:rPr lang="en-US" sz="4300" dirty="0" smtClean="0"/>
              <a:t>" ref="774585933"/&gt;</a:t>
            </a:r>
          </a:p>
          <a:p>
            <a:pPr marL="0" indent="0">
              <a:buNone/>
            </a:pPr>
            <a:r>
              <a:rPr lang="en-US" sz="4300" dirty="0" smtClean="0"/>
              <a:t>			&lt;</a:t>
            </a:r>
            <a:r>
              <a:rPr lang="en-US" sz="4300" dirty="0" err="1" smtClean="0"/>
              <a:t>bool</a:t>
            </a:r>
            <a:r>
              <a:rPr lang="en-US" sz="4300" dirty="0" smtClean="0"/>
              <a:t> key="</a:t>
            </a:r>
            <a:r>
              <a:rPr lang="en-US" sz="4300" dirty="0" err="1" smtClean="0"/>
              <a:t>IBUIOpaque</a:t>
            </a:r>
            <a:r>
              <a:rPr lang="en-US" sz="4300" dirty="0" smtClean="0"/>
              <a:t>"&gt;NO&lt;/</a:t>
            </a:r>
            <a:r>
              <a:rPr lang="en-US" sz="4300" dirty="0" err="1" smtClean="0"/>
              <a:t>bool</a:t>
            </a:r>
            <a:r>
              <a:rPr lang="en-US" sz="4300" dirty="0" smtClean="0"/>
              <a:t>&gt;</a:t>
            </a:r>
          </a:p>
          <a:p>
            <a:pPr marL="0" indent="0">
              <a:buNone/>
            </a:pPr>
            <a:r>
              <a:rPr lang="en-US" sz="4300" dirty="0" smtClean="0"/>
              <a:t>			&lt;</a:t>
            </a:r>
            <a:r>
              <a:rPr lang="en-US" sz="4300" dirty="0" err="1" smtClean="0"/>
              <a:t>bool</a:t>
            </a:r>
            <a:r>
              <a:rPr lang="en-US" sz="4300" dirty="0" smtClean="0"/>
              <a:t> key="</a:t>
            </a:r>
            <a:r>
              <a:rPr lang="en-US" sz="4300" dirty="0" err="1" smtClean="0"/>
              <a:t>IBUIClipsSubviews</a:t>
            </a:r>
            <a:r>
              <a:rPr lang="en-US" sz="4300" dirty="0" smtClean="0"/>
              <a:t>"&gt;YES&lt;/</a:t>
            </a:r>
            <a:r>
              <a:rPr lang="en-US" sz="4300" dirty="0" err="1" smtClean="0"/>
              <a:t>bool</a:t>
            </a:r>
            <a:r>
              <a:rPr lang="en-US" sz="4300" dirty="0" smtClean="0"/>
              <a:t>&gt;</a:t>
            </a:r>
          </a:p>
          <a:p>
            <a:pPr marL="0" indent="0">
              <a:buNone/>
            </a:pPr>
            <a:r>
              <a:rPr lang="en-US" sz="4300" dirty="0" smtClean="0"/>
              <a:t>			&lt;</a:t>
            </a:r>
            <a:r>
              <a:rPr lang="en-US" sz="4300" dirty="0" err="1" smtClean="0"/>
              <a:t>int</a:t>
            </a:r>
            <a:r>
              <a:rPr lang="en-US" sz="4300" dirty="0" smtClean="0"/>
              <a:t> key="</a:t>
            </a:r>
            <a:r>
              <a:rPr lang="en-US" sz="4300" dirty="0" err="1" smtClean="0"/>
              <a:t>IBUIContentMode</a:t>
            </a:r>
            <a:r>
              <a:rPr lang="en-US" sz="4300" dirty="0" smtClean="0"/>
              <a:t>"&gt;7&lt;/</a:t>
            </a:r>
            <a:r>
              <a:rPr lang="en-US" sz="4300" dirty="0" err="1" smtClean="0"/>
              <a:t>int</a:t>
            </a:r>
            <a:r>
              <a:rPr lang="en-US" sz="4300" dirty="0" smtClean="0"/>
              <a:t>&gt;</a:t>
            </a:r>
          </a:p>
          <a:p>
            <a:pPr marL="0" indent="0">
              <a:buNone/>
            </a:pPr>
            <a:r>
              <a:rPr lang="en-US" sz="4300" dirty="0" smtClean="0"/>
              <a:t>			&lt;</a:t>
            </a:r>
            <a:r>
              <a:rPr lang="en-US" sz="4300" dirty="0" err="1" smtClean="0"/>
              <a:t>bool</a:t>
            </a:r>
            <a:r>
              <a:rPr lang="en-US" sz="4300" dirty="0" smtClean="0"/>
              <a:t> key="</a:t>
            </a:r>
            <a:r>
              <a:rPr lang="en-US" sz="4300" dirty="0" err="1" smtClean="0"/>
              <a:t>IBUIUserInteractionEnabled</a:t>
            </a:r>
            <a:r>
              <a:rPr lang="en-US" sz="4300" dirty="0" smtClean="0"/>
              <a:t>"&gt;NO&lt;/</a:t>
            </a:r>
            <a:r>
              <a:rPr lang="en-US" sz="4300" dirty="0" err="1" smtClean="0"/>
              <a:t>bool</a:t>
            </a:r>
            <a:r>
              <a:rPr lang="en-US" sz="4300" dirty="0" smtClean="0"/>
              <a:t>&gt;</a:t>
            </a:r>
          </a:p>
          <a:p>
            <a:pPr marL="0" indent="0">
              <a:buNone/>
            </a:pPr>
            <a:r>
              <a:rPr lang="en-US" sz="4300" dirty="0" smtClean="0"/>
              <a:t>			&lt;string key="</a:t>
            </a:r>
            <a:r>
              <a:rPr lang="en-US" sz="4300" dirty="0" err="1" smtClean="0"/>
              <a:t>targetRuntimeIdentifier</a:t>
            </a:r>
            <a:r>
              <a:rPr lang="en-US" sz="4300" dirty="0" smtClean="0"/>
              <a:t>"&gt;</a:t>
            </a:r>
            <a:r>
              <a:rPr lang="en-US" sz="4300" dirty="0" err="1" smtClean="0"/>
              <a:t>IBCocoaTouchFramework</a:t>
            </a:r>
            <a:r>
              <a:rPr lang="en-US" sz="4300" dirty="0" smtClean="0"/>
              <a:t>&lt;/string&gt;</a:t>
            </a:r>
          </a:p>
          <a:p>
            <a:pPr marL="0" indent="0">
              <a:buNone/>
            </a:pPr>
            <a:r>
              <a:rPr lang="en-US" sz="4300" dirty="0" smtClean="0"/>
              <a:t>			</a:t>
            </a:r>
            <a:r>
              <a:rPr lang="en-US" sz="4300" b="1" dirty="0" smtClean="0">
                <a:solidFill>
                  <a:srgbClr val="C00000"/>
                </a:solidFill>
              </a:rPr>
              <a:t>&lt;string key="</a:t>
            </a:r>
            <a:r>
              <a:rPr lang="en-US" sz="4300" b="1" dirty="0" err="1" smtClean="0">
                <a:solidFill>
                  <a:srgbClr val="C00000"/>
                </a:solidFill>
              </a:rPr>
              <a:t>IBUIText</a:t>
            </a:r>
            <a:r>
              <a:rPr lang="en-US" sz="4300" b="1" dirty="0" smtClean="0">
                <a:solidFill>
                  <a:srgbClr val="C00000"/>
                </a:solidFill>
              </a:rPr>
              <a:t>"&gt;Hello World&lt;/string&gt;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sz="4300" dirty="0" smtClean="0"/>
              <a:t>&lt;</a:t>
            </a:r>
            <a:r>
              <a:rPr lang="en-US" sz="4300" dirty="0"/>
              <a:t>object class="</a:t>
            </a:r>
            <a:r>
              <a:rPr lang="en-US" sz="4300" dirty="0" err="1"/>
              <a:t>NSColor</a:t>
            </a:r>
            <a:r>
              <a:rPr lang="en-US" sz="4300" dirty="0"/>
              <a:t>" key="</a:t>
            </a:r>
            <a:r>
              <a:rPr lang="en-US" sz="4300" dirty="0" err="1"/>
              <a:t>IBUITextColor</a:t>
            </a:r>
            <a:r>
              <a:rPr lang="en-US" sz="4300" dirty="0"/>
              <a:t>"&gt;</a:t>
            </a:r>
          </a:p>
          <a:p>
            <a:pPr marL="0" indent="0">
              <a:buNone/>
            </a:pPr>
            <a:r>
              <a:rPr lang="en-US" sz="4300" dirty="0"/>
              <a:t>				&lt;</a:t>
            </a:r>
            <a:r>
              <a:rPr lang="en-US" sz="4300" dirty="0" err="1"/>
              <a:t>int</a:t>
            </a:r>
            <a:r>
              <a:rPr lang="en-US" sz="4300" dirty="0"/>
              <a:t> key="</a:t>
            </a:r>
            <a:r>
              <a:rPr lang="en-US" sz="4300" dirty="0" err="1"/>
              <a:t>NSColorSpace</a:t>
            </a:r>
            <a:r>
              <a:rPr lang="en-US" sz="4300" dirty="0"/>
              <a:t>"&gt;1&lt;/</a:t>
            </a:r>
            <a:r>
              <a:rPr lang="en-US" sz="4300" dirty="0" err="1"/>
              <a:t>int</a:t>
            </a:r>
            <a:r>
              <a:rPr lang="en-US" sz="4300" dirty="0"/>
              <a:t>&gt;</a:t>
            </a:r>
          </a:p>
          <a:p>
            <a:pPr marL="0" indent="0">
              <a:buNone/>
            </a:pPr>
            <a:r>
              <a:rPr lang="en-US" sz="4300" dirty="0"/>
              <a:t>				</a:t>
            </a:r>
            <a:r>
              <a:rPr lang="en-US" sz="4300" dirty="0" smtClean="0"/>
              <a:t>&lt;</a:t>
            </a:r>
            <a:r>
              <a:rPr lang="en-US" sz="4300" dirty="0"/>
              <a:t>bytes key="NSRGB"&gt;</a:t>
            </a:r>
            <a:r>
              <a:rPr lang="en-US" sz="4300" dirty="0" err="1"/>
              <a:t>MCAwIDAAA</a:t>
            </a:r>
            <a:r>
              <a:rPr lang="en-US" sz="4300" dirty="0"/>
              <a:t>&lt;/bytes&gt;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sz="4300" dirty="0" smtClean="0"/>
              <a:t>&lt;/</a:t>
            </a:r>
            <a:r>
              <a:rPr lang="en-US" sz="4300" dirty="0"/>
              <a:t>object&gt;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sz="4300" dirty="0" smtClean="0"/>
              <a:t>&lt;</a:t>
            </a:r>
            <a:r>
              <a:rPr lang="en-US" sz="4300" dirty="0"/>
              <a:t>nil key="</a:t>
            </a:r>
            <a:r>
              <a:rPr lang="en-US" sz="4300" dirty="0" err="1"/>
              <a:t>IBUIHighlightedColor</a:t>
            </a:r>
            <a:r>
              <a:rPr lang="en-US" sz="4300" dirty="0"/>
              <a:t>"/&gt;</a:t>
            </a:r>
          </a:p>
          <a:p>
            <a:pPr marL="0" indent="0">
              <a:buNone/>
            </a:pPr>
            <a:r>
              <a:rPr lang="en-US" sz="4300" dirty="0"/>
              <a:t>			&lt;</a:t>
            </a:r>
            <a:r>
              <a:rPr lang="en-US" sz="4300" dirty="0" err="1"/>
              <a:t>int</a:t>
            </a:r>
            <a:r>
              <a:rPr lang="en-US" sz="4300" dirty="0"/>
              <a:t> key="</a:t>
            </a:r>
            <a:r>
              <a:rPr lang="en-US" sz="4300" dirty="0" err="1"/>
              <a:t>IBUIBaselineAdjustment</a:t>
            </a:r>
            <a:r>
              <a:rPr lang="en-US" sz="4300" dirty="0"/>
              <a:t>"&gt;1&lt;/</a:t>
            </a:r>
            <a:r>
              <a:rPr lang="en-US" sz="4300" dirty="0" err="1"/>
              <a:t>int</a:t>
            </a:r>
            <a:r>
              <a:rPr lang="en-US" sz="4300" dirty="0"/>
              <a:t>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sz="4300" dirty="0" smtClean="0"/>
              <a:t>&lt;</a:t>
            </a:r>
            <a:r>
              <a:rPr lang="en-US" sz="4300" dirty="0"/>
              <a:t>float key="</a:t>
            </a:r>
            <a:r>
              <a:rPr lang="en-US" sz="4300" dirty="0" err="1"/>
              <a:t>IBUIMinimumFontSize</a:t>
            </a:r>
            <a:r>
              <a:rPr lang="en-US" sz="4300" dirty="0"/>
              <a:t>"&gt;10&lt;/float&gt;</a:t>
            </a:r>
          </a:p>
          <a:p>
            <a:pPr marL="0" indent="0">
              <a:buNone/>
            </a:pPr>
            <a:r>
              <a:rPr lang="en-US" sz="4300" dirty="0"/>
              <a:t>		</a:t>
            </a:r>
            <a:r>
              <a:rPr lang="en-US" sz="4300" dirty="0" smtClean="0"/>
              <a:t>&lt;/</a:t>
            </a:r>
            <a:r>
              <a:rPr lang="en-US" sz="4300" dirty="0"/>
              <a:t>object&gt;</a:t>
            </a:r>
          </a:p>
          <a:p>
            <a:pPr marL="0" indent="0">
              <a:buNone/>
            </a:pPr>
            <a:r>
              <a:rPr lang="en-US" sz="4300" dirty="0"/>
              <a:t>		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6060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UIViewController</a:t>
            </a:r>
            <a:r>
              <a:rPr lang="en-US" dirty="0" smtClean="0"/>
              <a:t> loading the View programmatically in </a:t>
            </a:r>
            <a:r>
              <a:rPr lang="en-US" dirty="0" err="1" smtClean="0"/>
              <a:t>loadView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Implement </a:t>
            </a:r>
            <a:r>
              <a:rPr lang="en-US" dirty="0" err="1"/>
              <a:t>loadView</a:t>
            </a:r>
            <a:r>
              <a:rPr lang="en-US" dirty="0"/>
              <a:t> to create a view hierarchy programmatically, without using a nib.</a:t>
            </a:r>
          </a:p>
          <a:p>
            <a:pPr marL="0" indent="0">
              <a:buNone/>
            </a:pPr>
            <a:r>
              <a:rPr lang="en-US" dirty="0"/>
              <a:t>- (void)</a:t>
            </a:r>
            <a:r>
              <a:rPr lang="en-US" dirty="0" err="1"/>
              <a:t>loadView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dirty="0" smtClean="0"/>
              <a:t>//create View object in code</a:t>
            </a:r>
          </a:p>
          <a:p>
            <a:pPr marL="274320" lvl="1" indent="0">
              <a:buNone/>
            </a:pPr>
            <a:r>
              <a:rPr lang="en-US" dirty="0" err="1" smtClean="0"/>
              <a:t>MyView</a:t>
            </a:r>
            <a:r>
              <a:rPr lang="en-US" dirty="0" smtClean="0"/>
              <a:t> </a:t>
            </a:r>
            <a:r>
              <a:rPr lang="en-US" dirty="0"/>
              <a:t>*</a:t>
            </a:r>
            <a:r>
              <a:rPr lang="en-US" dirty="0" err="1"/>
              <a:t>myView</a:t>
            </a:r>
            <a:r>
              <a:rPr lang="en-US" dirty="0"/>
              <a:t> = [[</a:t>
            </a:r>
            <a:r>
              <a:rPr lang="en-US" dirty="0" err="1"/>
              <a:t>MyView</a:t>
            </a:r>
            <a:r>
              <a:rPr lang="en-US" dirty="0"/>
              <a:t> </a:t>
            </a:r>
            <a:r>
              <a:rPr lang="en-US" dirty="0" err="1"/>
              <a:t>alloc</a:t>
            </a:r>
            <a:r>
              <a:rPr lang="en-US" dirty="0"/>
              <a:t>] </a:t>
            </a:r>
            <a:r>
              <a:rPr lang="en-US" dirty="0" err="1"/>
              <a:t>initWithFrame:frame</a:t>
            </a:r>
            <a:r>
              <a:rPr lang="en-US" dirty="0" smtClean="0"/>
              <a:t>];</a:t>
            </a:r>
            <a:br>
              <a:rPr lang="en-US" dirty="0" smtClean="0"/>
            </a:b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//associate view object with this </a:t>
            </a:r>
            <a:r>
              <a:rPr lang="en-US" dirty="0" err="1" smtClean="0"/>
              <a:t>UIViewController’s</a:t>
            </a:r>
            <a:r>
              <a:rPr lang="en-US" dirty="0" smtClean="0"/>
              <a:t> view</a:t>
            </a:r>
          </a:p>
          <a:p>
            <a:pPr marL="274320" lvl="1" indent="0">
              <a:buNone/>
            </a:pPr>
            <a:r>
              <a:rPr lang="en-US" dirty="0" err="1"/>
              <a:t>self.view</a:t>
            </a:r>
            <a:r>
              <a:rPr lang="en-US" dirty="0"/>
              <a:t> = </a:t>
            </a:r>
            <a:r>
              <a:rPr lang="en-US" dirty="0" err="1"/>
              <a:t>myView</a:t>
            </a:r>
            <a:r>
              <a:rPr lang="en-US" dirty="0"/>
              <a:t>; // The view controller now owns the view</a:t>
            </a: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[</a:t>
            </a:r>
            <a:r>
              <a:rPr lang="en-US" dirty="0" err="1"/>
              <a:t>myView</a:t>
            </a:r>
            <a:r>
              <a:rPr lang="en-US" dirty="0"/>
              <a:t> release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241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 Lifecycle –what you must do in </a:t>
            </a:r>
            <a:r>
              <a:rPr lang="en-US" dirty="0" err="1" smtClean="0"/>
              <a:t>UIViewController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STEP 1: Create view using nib or programmatically </a:t>
            </a:r>
          </a:p>
          <a:p>
            <a:r>
              <a:rPr lang="en-US" dirty="0" smtClean="0"/>
              <a:t>STEP 2:  Implement </a:t>
            </a:r>
            <a:r>
              <a:rPr lang="en-US" dirty="0" err="1" smtClean="0"/>
              <a:t>viewDidLoad</a:t>
            </a:r>
            <a:r>
              <a:rPr lang="en-US" dirty="0" smtClean="0"/>
              <a:t> when you want to customize the view after it has been loaded in STEP 1</a:t>
            </a:r>
          </a:p>
          <a:p>
            <a:pPr marL="594360" lvl="2" indent="0">
              <a:buNone/>
            </a:pPr>
            <a:r>
              <a:rPr lang="en-US" dirty="0"/>
              <a:t>- (void)</a:t>
            </a:r>
            <a:r>
              <a:rPr lang="en-US" dirty="0" err="1"/>
              <a:t>viewDidLoad</a:t>
            </a:r>
            <a:endParaRPr lang="en-US" dirty="0"/>
          </a:p>
          <a:p>
            <a:pPr marL="594360" lvl="2" indent="0">
              <a:buNone/>
            </a:pPr>
            <a:r>
              <a:rPr lang="en-US" dirty="0"/>
              <a:t>{</a:t>
            </a:r>
          </a:p>
          <a:p>
            <a:pPr marL="868680" lvl="3" indent="0">
              <a:buNone/>
            </a:pPr>
            <a:r>
              <a:rPr lang="en-US" dirty="0"/>
              <a:t>// Your view has been loaded</a:t>
            </a:r>
          </a:p>
          <a:p>
            <a:pPr marL="868680" lvl="3" indent="0">
              <a:buNone/>
            </a:pPr>
            <a:r>
              <a:rPr lang="en-US" dirty="0"/>
              <a:t>// Customize it here if needed</a:t>
            </a:r>
          </a:p>
          <a:p>
            <a:pPr marL="868680" lvl="3" indent="0">
              <a:buNone/>
            </a:pPr>
            <a:r>
              <a:rPr lang="en-US" dirty="0" err="1"/>
              <a:t>view.someWeirdProperty</a:t>
            </a:r>
            <a:r>
              <a:rPr lang="en-US" dirty="0"/>
              <a:t> = YES;</a:t>
            </a:r>
          </a:p>
          <a:p>
            <a:pPr marL="594360" lvl="2" indent="0">
              <a:buNone/>
            </a:pPr>
            <a:r>
              <a:rPr lang="en-US" dirty="0" smtClean="0"/>
              <a:t>}</a:t>
            </a:r>
          </a:p>
          <a:p>
            <a:pPr marL="594360" lvl="2" indent="0">
              <a:buNone/>
            </a:pPr>
            <a:endParaRPr lang="en-US" dirty="0"/>
          </a:p>
          <a:p>
            <a:pPr marL="388620" indent="-342900"/>
            <a:r>
              <a:rPr lang="en-US" dirty="0" smtClean="0"/>
              <a:t>STEP 3: View about to appear –override if desired</a:t>
            </a:r>
          </a:p>
          <a:p>
            <a:pPr marL="548640" lvl="2" indent="0">
              <a:buNone/>
            </a:pPr>
            <a:r>
              <a:rPr lang="en-US" dirty="0"/>
              <a:t>- (void)</a:t>
            </a:r>
            <a:r>
              <a:rPr lang="en-US" dirty="0" err="1"/>
              <a:t>viewWillAppear</a:t>
            </a:r>
            <a:r>
              <a:rPr lang="en-US" dirty="0"/>
              <a:t>:(BOOL)animated</a:t>
            </a:r>
          </a:p>
          <a:p>
            <a:pPr marL="548640" lvl="2" indent="0">
              <a:buNone/>
            </a:pPr>
            <a:r>
              <a:rPr lang="en-US" dirty="0"/>
              <a:t>{</a:t>
            </a:r>
          </a:p>
          <a:p>
            <a:pPr marL="822960" lvl="3" indent="0">
              <a:buNone/>
            </a:pPr>
            <a:r>
              <a:rPr lang="en-US" dirty="0"/>
              <a:t>[super </a:t>
            </a:r>
            <a:r>
              <a:rPr lang="en-US" dirty="0" err="1"/>
              <a:t>viewWillAppear:animated</a:t>
            </a:r>
            <a:r>
              <a:rPr lang="en-US" dirty="0"/>
              <a:t>];</a:t>
            </a:r>
          </a:p>
          <a:p>
            <a:pPr marL="822960" lvl="3" indent="0">
              <a:buNone/>
            </a:pPr>
            <a:r>
              <a:rPr lang="en-US" dirty="0"/>
              <a:t>// Your view is about to show on the screen</a:t>
            </a:r>
          </a:p>
          <a:p>
            <a:pPr marL="822960" lvl="3" indent="0">
              <a:buNone/>
            </a:pPr>
            <a:r>
              <a:rPr lang="en-US" dirty="0"/>
              <a:t>[self </a:t>
            </a:r>
            <a:r>
              <a:rPr lang="en-US" dirty="0" err="1"/>
              <a:t>beginLoadingDataFromTheWeb</a:t>
            </a:r>
            <a:r>
              <a:rPr lang="en-US" dirty="0"/>
              <a:t>];</a:t>
            </a:r>
          </a:p>
          <a:p>
            <a:pPr marL="822960" lvl="3" indent="0">
              <a:buNone/>
            </a:pPr>
            <a:r>
              <a:rPr lang="en-US" dirty="0"/>
              <a:t>[self </a:t>
            </a:r>
            <a:r>
              <a:rPr lang="en-US" dirty="0" err="1"/>
              <a:t>startShowingLoadingProgress</a:t>
            </a:r>
            <a:r>
              <a:rPr lang="en-US" dirty="0"/>
              <a:t>];</a:t>
            </a:r>
          </a:p>
          <a:p>
            <a:pPr marL="548640" lvl="2" indent="0">
              <a:buNone/>
            </a:pPr>
            <a:r>
              <a:rPr lang="en-US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95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 Lifecycle –what you must do in </a:t>
            </a:r>
            <a:r>
              <a:rPr lang="en-US" dirty="0" err="1" smtClean="0"/>
              <a:t>UIViewController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94360" lvl="2" indent="0">
              <a:buNone/>
            </a:pPr>
            <a:endParaRPr lang="en-US" dirty="0"/>
          </a:p>
          <a:p>
            <a:pPr marL="388620" indent="-342900"/>
            <a:r>
              <a:rPr lang="en-US" dirty="0" smtClean="0"/>
              <a:t>STEP 4: View about to DISAPPEAR –override if desired</a:t>
            </a:r>
          </a:p>
          <a:p>
            <a:pPr marL="274320" lvl="1" indent="0">
              <a:buNone/>
            </a:pPr>
            <a:r>
              <a:rPr lang="en-US" sz="2500" dirty="0"/>
              <a:t>- (void)</a:t>
            </a:r>
            <a:r>
              <a:rPr lang="en-US" sz="2500" dirty="0" err="1"/>
              <a:t>viewWillDisappear</a:t>
            </a:r>
            <a:r>
              <a:rPr lang="en-US" sz="2500" dirty="0"/>
              <a:t>:(BOOL)animated</a:t>
            </a:r>
          </a:p>
          <a:p>
            <a:pPr marL="274320" lvl="1" indent="0">
              <a:buNone/>
            </a:pPr>
            <a:r>
              <a:rPr lang="en-US" sz="2500" dirty="0"/>
              <a:t>{</a:t>
            </a:r>
          </a:p>
          <a:p>
            <a:pPr marL="548640" lvl="2" indent="0">
              <a:buNone/>
            </a:pPr>
            <a:r>
              <a:rPr lang="en-US" sz="2200" dirty="0"/>
              <a:t>[super </a:t>
            </a:r>
            <a:r>
              <a:rPr lang="en-US" sz="2200" dirty="0" err="1"/>
              <a:t>viewWillDisappear:animated</a:t>
            </a:r>
            <a:r>
              <a:rPr lang="en-US" sz="2200" dirty="0"/>
              <a:t>];</a:t>
            </a:r>
          </a:p>
          <a:p>
            <a:pPr marL="548640" lvl="2" indent="0">
              <a:buNone/>
            </a:pPr>
            <a:r>
              <a:rPr lang="en-US" sz="2200" dirty="0"/>
              <a:t>// Your view is about to leave the screen</a:t>
            </a:r>
          </a:p>
          <a:p>
            <a:pPr marL="548640" lvl="2" indent="0">
              <a:buNone/>
            </a:pPr>
            <a:r>
              <a:rPr lang="en-US" sz="2200" dirty="0"/>
              <a:t>[self </a:t>
            </a:r>
            <a:r>
              <a:rPr lang="en-US" sz="2200" dirty="0" err="1"/>
              <a:t>rememberScrollPosition</a:t>
            </a:r>
            <a:r>
              <a:rPr lang="en-US" sz="2200" dirty="0"/>
              <a:t>];</a:t>
            </a:r>
          </a:p>
          <a:p>
            <a:pPr marL="548640" lvl="2" indent="0">
              <a:buNone/>
            </a:pPr>
            <a:r>
              <a:rPr lang="en-US" sz="2200" dirty="0"/>
              <a:t>[self </a:t>
            </a:r>
            <a:r>
              <a:rPr lang="en-US" sz="2200" dirty="0" err="1"/>
              <a:t>saveDataToDisk</a:t>
            </a:r>
            <a:r>
              <a:rPr lang="en-US" sz="2200" dirty="0"/>
              <a:t>];</a:t>
            </a:r>
          </a:p>
          <a:p>
            <a:pPr marL="274320" lvl="1" indent="0">
              <a:buNone/>
            </a:pPr>
            <a:r>
              <a:rPr lang="en-US" sz="2500" dirty="0" smtClean="0"/>
              <a:t>}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76114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controller in the MVC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Controller</a:t>
            </a:r>
          </a:p>
          <a:p>
            <a:r>
              <a:rPr lang="en-US" dirty="0" smtClean="0"/>
              <a:t>Knows </a:t>
            </a:r>
            <a:r>
              <a:rPr lang="en-US" dirty="0"/>
              <a:t>about model and view objects</a:t>
            </a:r>
          </a:p>
          <a:p>
            <a:r>
              <a:rPr lang="en-US" dirty="0" smtClean="0"/>
              <a:t>The </a:t>
            </a:r>
            <a:r>
              <a:rPr lang="en-US" dirty="0"/>
              <a:t>brains of the operation</a:t>
            </a:r>
          </a:p>
          <a:p>
            <a:r>
              <a:rPr lang="en-US" dirty="0" smtClean="0"/>
              <a:t>Manages </a:t>
            </a:r>
            <a:r>
              <a:rPr lang="en-US" dirty="0"/>
              <a:t>relationships and data flow</a:t>
            </a:r>
          </a:p>
          <a:p>
            <a:r>
              <a:rPr lang="en-US" dirty="0" smtClean="0"/>
              <a:t>Typically </a:t>
            </a:r>
            <a:r>
              <a:rPr lang="en-US" dirty="0"/>
              <a:t>app-specific,</a:t>
            </a:r>
          </a:p>
          <a:p>
            <a:r>
              <a:rPr lang="en-US" dirty="0"/>
              <a:t>so </a:t>
            </a:r>
            <a:r>
              <a:rPr lang="en-US" b="1" dirty="0"/>
              <a:t>rarely reusable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44" t="42141" r="18233" b="16635"/>
          <a:stretch/>
        </p:blipFill>
        <p:spPr bwMode="auto">
          <a:xfrm>
            <a:off x="3657600" y="3810000"/>
            <a:ext cx="5270642" cy="2780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776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Visualization of the MVC for the “Contacts” App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8" t="41169" r="15356" b="17663"/>
          <a:stretch/>
        </p:blipFill>
        <p:spPr bwMode="auto">
          <a:xfrm>
            <a:off x="1447800" y="2209800"/>
            <a:ext cx="5352837" cy="2776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689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Application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Some application flows are very common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Navigation-based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Tab bar-based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Combine the two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Don’t </a:t>
            </a:r>
            <a:r>
              <a:rPr lang="en-US" dirty="0"/>
              <a:t>reinvent the wheel</a:t>
            </a:r>
          </a:p>
          <a:p>
            <a:pPr marL="0" indent="0">
              <a:buNone/>
            </a:pPr>
            <a:r>
              <a:rPr lang="en-US" dirty="0" smtClean="0"/>
              <a:t>Plug </a:t>
            </a:r>
            <a:r>
              <a:rPr lang="en-US" dirty="0"/>
              <a:t>individual screens together to build an app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7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UIViewController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will create as needed subclass of </a:t>
            </a:r>
            <a:r>
              <a:rPr lang="en-US" dirty="0" err="1" smtClean="0"/>
              <a:t>UIViewController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#import &lt;</a:t>
            </a:r>
            <a:r>
              <a:rPr lang="en-US" dirty="0" err="1"/>
              <a:t>UIKit</a:t>
            </a:r>
            <a:r>
              <a:rPr lang="en-US" dirty="0"/>
              <a:t>/</a:t>
            </a:r>
            <a:r>
              <a:rPr lang="en-US" dirty="0" err="1"/>
              <a:t>UIKit.h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@interface </a:t>
            </a:r>
            <a:r>
              <a:rPr lang="en-US" dirty="0" err="1"/>
              <a:t>MyViewController</a:t>
            </a:r>
            <a:r>
              <a:rPr lang="en-US" dirty="0"/>
              <a:t> : </a:t>
            </a:r>
            <a:r>
              <a:rPr lang="en-US" dirty="0" err="1"/>
              <a:t>UIViewController</a:t>
            </a:r>
            <a:r>
              <a:rPr lang="en-US" dirty="0"/>
              <a:t> {</a:t>
            </a:r>
          </a:p>
          <a:p>
            <a:pPr marL="548640" lvl="2" indent="0">
              <a:buNone/>
            </a:pPr>
            <a:r>
              <a:rPr lang="en-US" sz="2400" dirty="0"/>
              <a:t>// A view controller will usually</a:t>
            </a:r>
          </a:p>
          <a:p>
            <a:pPr marL="548640" lvl="2" indent="0">
              <a:buNone/>
            </a:pPr>
            <a:r>
              <a:rPr lang="en-US" sz="2400" dirty="0"/>
              <a:t>// manage views and data</a:t>
            </a:r>
          </a:p>
          <a:p>
            <a:pPr marL="548640" lvl="2" indent="0">
              <a:buNone/>
            </a:pPr>
            <a:r>
              <a:rPr lang="en-US" sz="2400" dirty="0" err="1"/>
              <a:t>NSMutableArray</a:t>
            </a:r>
            <a:r>
              <a:rPr lang="en-US" sz="2400" dirty="0"/>
              <a:t> *</a:t>
            </a:r>
            <a:r>
              <a:rPr lang="en-US" sz="2400" dirty="0" err="1"/>
              <a:t>myData</a:t>
            </a:r>
            <a:r>
              <a:rPr lang="en-US" sz="2400" dirty="0"/>
              <a:t>;</a:t>
            </a:r>
          </a:p>
          <a:p>
            <a:pPr marL="548640" lvl="2" indent="0">
              <a:buNone/>
            </a:pPr>
            <a:r>
              <a:rPr lang="en-US" sz="2400" dirty="0" err="1"/>
              <a:t>UILabel</a:t>
            </a:r>
            <a:r>
              <a:rPr lang="en-US" sz="2400" dirty="0"/>
              <a:t> *</a:t>
            </a:r>
            <a:r>
              <a:rPr lang="en-US" sz="2400" dirty="0" err="1"/>
              <a:t>myLabel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//Expose data-content to users of this class</a:t>
            </a:r>
          </a:p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/>
              <a:t>property (</a:t>
            </a:r>
            <a:r>
              <a:rPr lang="en-US" dirty="0" err="1"/>
              <a:t>readonly</a:t>
            </a:r>
            <a:r>
              <a:rPr lang="en-US" dirty="0"/>
              <a:t>) </a:t>
            </a:r>
            <a:r>
              <a:rPr lang="en-US" dirty="0" err="1"/>
              <a:t>NSArray</a:t>
            </a:r>
            <a:r>
              <a:rPr lang="en-US" dirty="0"/>
              <a:t> *</a:t>
            </a:r>
            <a:r>
              <a:rPr lang="en-US" dirty="0" err="1"/>
              <a:t>myData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// </a:t>
            </a:r>
            <a:r>
              <a:rPr lang="en-US" dirty="0"/>
              <a:t>And respond to actions</a:t>
            </a:r>
          </a:p>
          <a:p>
            <a:pPr marL="0" indent="0">
              <a:buNone/>
            </a:pPr>
            <a:r>
              <a:rPr lang="en-US" dirty="0"/>
              <a:t>- (void)</a:t>
            </a:r>
            <a:r>
              <a:rPr lang="en-US" dirty="0" err="1"/>
              <a:t>doSomeAction</a:t>
            </a:r>
            <a:r>
              <a:rPr lang="en-US" dirty="0"/>
              <a:t>:(id)sender;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3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 </a:t>
            </a:r>
            <a:r>
              <a:rPr lang="en-US" dirty="0" err="1" smtClean="0"/>
              <a:t>UIViewController</a:t>
            </a:r>
            <a:r>
              <a:rPr lang="en-US" dirty="0" smtClean="0"/>
              <a:t>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9241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Where necessary, a view controller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resizes and lays out its views</a:t>
            </a:r>
          </a:p>
          <a:p>
            <a:pPr lvl="1"/>
            <a:r>
              <a:rPr lang="en-US" dirty="0"/>
              <a:t>adjusts the contents of the views</a:t>
            </a:r>
          </a:p>
          <a:p>
            <a:pPr lvl="1"/>
            <a:r>
              <a:rPr lang="en-US" dirty="0"/>
              <a:t>acts on behalf of the views when the user interacts with them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NOTE: this is MORE than handling user interaction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View Controller Controls a single “scene” (GUI if you will) and that means making it display as well as hooking up any user interaction code (event handling).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single  scene has a root </a:t>
            </a:r>
            <a:r>
              <a:rPr lang="en-US" dirty="0" err="1" smtClean="0"/>
              <a:t>UIView</a:t>
            </a:r>
            <a:r>
              <a:rPr lang="en-US" dirty="0" smtClean="0"/>
              <a:t> that can contain a hierarchy of views </a:t>
            </a:r>
            <a:endParaRPr lang="en-US" dirty="0"/>
          </a:p>
        </p:txBody>
      </p:sp>
      <p:pic>
        <p:nvPicPr>
          <p:cNvPr id="4" name="Picture 2" descr="https://developer.apple.com/library/ios/documentation/iPhone/Conceptual/iPhoneOSProgrammingGuide/Art/view_layer_objects_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152900"/>
            <a:ext cx="539115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01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is the View in a </a:t>
            </a:r>
            <a:r>
              <a:rPr lang="en-US" dirty="0" err="1" smtClean="0"/>
              <a:t>UIViewController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124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UIViewController</a:t>
            </a:r>
            <a:r>
              <a:rPr lang="en-US" b="1" dirty="0">
                <a:solidFill>
                  <a:srgbClr val="0070C0"/>
                </a:solidFill>
              </a:rPr>
              <a:t> superclass has a view property</a:t>
            </a:r>
          </a:p>
          <a:p>
            <a:r>
              <a:rPr lang="en-US" dirty="0" smtClean="0"/>
              <a:t>@</a:t>
            </a:r>
            <a:r>
              <a:rPr lang="en-US" dirty="0"/>
              <a:t>property (retain) </a:t>
            </a:r>
            <a:r>
              <a:rPr lang="en-US" dirty="0" err="1"/>
              <a:t>UIView</a:t>
            </a:r>
            <a:r>
              <a:rPr lang="en-US" dirty="0"/>
              <a:t> *view;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Loads </a:t>
            </a:r>
            <a:r>
              <a:rPr lang="en-US" dirty="0"/>
              <a:t>lazily</a:t>
            </a:r>
          </a:p>
          <a:p>
            <a:r>
              <a:rPr lang="en-US" dirty="0" smtClean="0"/>
              <a:t>On </a:t>
            </a:r>
            <a:r>
              <a:rPr lang="en-US" dirty="0"/>
              <a:t>demand when requested</a:t>
            </a:r>
          </a:p>
          <a:p>
            <a:r>
              <a:rPr lang="en-US" dirty="0" smtClean="0"/>
              <a:t>Can </a:t>
            </a:r>
            <a:r>
              <a:rPr lang="en-US" dirty="0"/>
              <a:t>be </a:t>
            </a:r>
            <a:r>
              <a:rPr lang="en-US" dirty="0" smtClean="0"/>
              <a:t>son </a:t>
            </a:r>
            <a:r>
              <a:rPr lang="en-US" dirty="0"/>
              <a:t>demand as well (low memory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NOTE: The view stored in this property represents the </a:t>
            </a:r>
            <a:r>
              <a:rPr lang="en-US" b="1" dirty="0">
                <a:solidFill>
                  <a:srgbClr val="C00000"/>
                </a:solidFill>
              </a:rPr>
              <a:t>root view for the view controller’s view </a:t>
            </a:r>
            <a:r>
              <a:rPr lang="en-US" b="1" dirty="0" smtClean="0">
                <a:solidFill>
                  <a:srgbClr val="C00000"/>
                </a:solidFill>
              </a:rPr>
              <a:t>hierarchy</a:t>
            </a:r>
            <a:endParaRPr lang="en-US" dirty="0" smtClean="0"/>
          </a:p>
        </p:txBody>
      </p:sp>
      <p:pic>
        <p:nvPicPr>
          <p:cNvPr id="4098" name="Picture 2" descr="https://developer.apple.com/library/ios/documentation/iPhone/Conceptual/iPhoneOSProgrammingGuide/Art/view_layer_objects_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4200525"/>
            <a:ext cx="539115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750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Storyboarding on in your project –you can select which </a:t>
            </a:r>
            <a:r>
              <a:rPr lang="en-US" sz="2400" dirty="0" err="1" smtClean="0"/>
              <a:t>UIViewController</a:t>
            </a:r>
            <a:r>
              <a:rPr lang="en-US" sz="2400" dirty="0" smtClean="0"/>
              <a:t> displayed at launch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Select the </a:t>
            </a:r>
            <a:r>
              <a:rPr lang="en-US" dirty="0" err="1" smtClean="0"/>
              <a:t>UIViewController</a:t>
            </a:r>
            <a:endParaRPr lang="en-US" dirty="0"/>
          </a:p>
          <a:p>
            <a:r>
              <a:rPr lang="en-US" dirty="0" smtClean="0"/>
              <a:t>In properties you can </a:t>
            </a:r>
            <a:br>
              <a:rPr lang="en-US" dirty="0" smtClean="0"/>
            </a:br>
            <a:r>
              <a:rPr lang="en-US" dirty="0" smtClean="0"/>
              <a:t>select it as the initial “scene”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02"/>
          <a:stretch/>
        </p:blipFill>
        <p:spPr bwMode="auto">
          <a:xfrm>
            <a:off x="5029200" y="1142999"/>
            <a:ext cx="2825334" cy="517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4008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Creating your own </a:t>
            </a:r>
            <a:r>
              <a:rPr lang="en-US" dirty="0" err="1" smtClean="0"/>
              <a:t>UIViewController</a:t>
            </a:r>
            <a:r>
              <a:rPr lang="en-US" dirty="0" smtClean="0"/>
              <a:t> </a:t>
            </a:r>
            <a:r>
              <a:rPr lang="en-US" dirty="0" err="1" smtClean="0"/>
              <a:t>subcalsses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Create your own </a:t>
            </a:r>
            <a:r>
              <a:rPr lang="en-US" dirty="0" err="1"/>
              <a:t>UIViewController</a:t>
            </a:r>
            <a:r>
              <a:rPr lang="en-US" dirty="0"/>
              <a:t> subclass for each </a:t>
            </a:r>
            <a:r>
              <a:rPr lang="en-US" dirty="0" err="1" smtClean="0"/>
              <a:t>screenful</a:t>
            </a:r>
            <a:r>
              <a:rPr lang="en-US" dirty="0" smtClean="0"/>
              <a:t> or View as needed</a:t>
            </a:r>
            <a:endParaRPr lang="en-US" dirty="0"/>
          </a:p>
          <a:p>
            <a:pPr lvl="2"/>
            <a:r>
              <a:rPr lang="en-US" dirty="0" smtClean="0"/>
              <a:t>Plug </a:t>
            </a:r>
            <a:r>
              <a:rPr lang="en-US" dirty="0"/>
              <a:t>them together using existing </a:t>
            </a:r>
            <a:r>
              <a:rPr lang="en-US" b="1" dirty="0"/>
              <a:t>composite </a:t>
            </a:r>
            <a:r>
              <a:rPr lang="en-US" dirty="0"/>
              <a:t>view controllers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02" t="53783" r="27967" b="28544"/>
          <a:stretch/>
        </p:blipFill>
        <p:spPr bwMode="auto">
          <a:xfrm>
            <a:off x="685800" y="3276600"/>
            <a:ext cx="3565133" cy="1191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3" t="50000" r="28132" b="26500"/>
          <a:stretch/>
        </p:blipFill>
        <p:spPr bwMode="auto">
          <a:xfrm>
            <a:off x="5029200" y="2884897"/>
            <a:ext cx="3328827" cy="1584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9474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295</TotalTime>
  <Words>646</Words>
  <Application>Microsoft Office PowerPoint</Application>
  <PresentationFormat>On-screen Show (4:3)</PresentationFormat>
  <Paragraphs>137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Origin</vt:lpstr>
      <vt:lpstr>The Controller in MVC of iOS</vt:lpstr>
      <vt:lpstr>The controller in the MVC</vt:lpstr>
      <vt:lpstr>Visualization of the MVC for the “Contacts” App</vt:lpstr>
      <vt:lpstr>Typical Application Flow</vt:lpstr>
      <vt:lpstr>UIViewController</vt:lpstr>
      <vt:lpstr>What does a UIViewController do?</vt:lpstr>
      <vt:lpstr>Where is the View in a UIViewController</vt:lpstr>
      <vt:lpstr>With Storyboarding on in your project –you can select which UIViewController displayed at launch</vt:lpstr>
      <vt:lpstr>Creating your own UIViewController subcalsses</vt:lpstr>
      <vt:lpstr>UIViewController loading the View using nib file  initWithNibName  method</vt:lpstr>
      <vt:lpstr>Now we are not meant to edit our nib (.xib) files in raw XML (unlike other mobile platforms---android and .xml layout files)</vt:lpstr>
      <vt:lpstr>UIViewController loading the View programmatically in loadView method</vt:lpstr>
      <vt:lpstr>View Lifecycle –what you must do in UIViewController</vt:lpstr>
      <vt:lpstr>View Lifecycle –what you must do in UIViewController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grewe</dc:creator>
  <cp:lastModifiedBy>grewe</cp:lastModifiedBy>
  <cp:revision>49</cp:revision>
  <dcterms:created xsi:type="dcterms:W3CDTF">2013-03-03T22:04:09Z</dcterms:created>
  <dcterms:modified xsi:type="dcterms:W3CDTF">2013-03-04T02:59:53Z</dcterms:modified>
</cp:coreProperties>
</file>