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26"/>
  </p:notesMasterIdLst>
  <p:sldIdLst>
    <p:sldId id="256" r:id="rId2"/>
    <p:sldId id="284" r:id="rId3"/>
    <p:sldId id="285" r:id="rId4"/>
    <p:sldId id="286" r:id="rId5"/>
    <p:sldId id="287" r:id="rId6"/>
    <p:sldId id="288" r:id="rId7"/>
    <p:sldId id="289" r:id="rId8"/>
    <p:sldId id="290" r:id="rId9"/>
    <p:sldId id="291" r:id="rId10"/>
    <p:sldId id="292" r:id="rId11"/>
    <p:sldId id="293" r:id="rId12"/>
    <p:sldId id="294" r:id="rId13"/>
    <p:sldId id="295" r:id="rId14"/>
    <p:sldId id="296" r:id="rId15"/>
    <p:sldId id="297" r:id="rId16"/>
    <p:sldId id="298" r:id="rId17"/>
    <p:sldId id="299" r:id="rId18"/>
    <p:sldId id="300" r:id="rId19"/>
    <p:sldId id="301" r:id="rId20"/>
    <p:sldId id="302" r:id="rId21"/>
    <p:sldId id="303" r:id="rId22"/>
    <p:sldId id="304" r:id="rId23"/>
    <p:sldId id="305" r:id="rId24"/>
    <p:sldId id="306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7FACFD-313F-4629-9225-D74B9A72B5AA}" type="datetimeFigureOut">
              <a:rPr lang="en-US" smtClean="0"/>
              <a:t>3/3/2013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4BDEC5-562F-4992-B668-B28D1BBB7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082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developer.apple.com/iphone/library/documentation/AddressBookUI/Reference/ABPeoplePickerNavigationController_Class/Reference/Reference.html" TargetMode="External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developer.apple.com/iphone/library/documentation/AddressBookUI/Reference/ABPeoplePickerNavigationController_Class/Reference/Reference.html" TargetMode="External"/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developer.apple.com/iphone/library/documentation/AddressBookUI/Reference/ABPeoplePickerNavigationController_Class/Reference/Reference.html" TargetMode="External"/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developer.apple.com/iphone/library/documentation/AddressBookUI/Reference/ABPeoplePickerNavigationController_Class/Reference/Reference.html" TargetMode="External"/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developer.apple.com/iphone/library/documentation/AddressBookUI/Reference/ABPeoplePickerNavigationController_Class/Reference/Reference.html" TargetMode="External"/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developer.apple.com/iphone/library/documentation/AddressBookUI/Reference/ABPeoplePickerNavigationController_Class/Reference/Reference.html" TargetMode="External"/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developer.apple.com/iphone/library/documentation/AddressBookUI/Reference/ABPeoplePickerNavigationController_Class/Reference/Reference.html" TargetMode="External"/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developer.apple.com/iphone/library/documentation/AddressBookUI/Reference/ABPeoplePickerNavigationController_Class/Reference/Reference.html" TargetMode="External"/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developer.apple.com/iphone/library/documentation/AddressBookUI/Reference/ABPeoplePickerNavigationController_Class/Reference/Reference.html" TargetMode="External"/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developer.apple.com/iphone/library/documentation/AddressBookUI/Reference/ABPeoplePickerNavigationController_Class/Reference/Reference.html" TargetMode="External"/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developer.apple.com/iphone/library/documentation/AddressBookUI/Reference/ABPeoplePickerNavigationController_Class/Reference/Reference.html" TargetMode="External"/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developer.apple.com/iphone/library/documentation/AddressBookUI/Reference/ABPeoplePickerNavigationController_Class/Reference/Reference.html" TargetMode="External"/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developer.apple.com/iphone/library/documentation/AddressBookUI/Reference/ABPeoplePickerNavigationController_Class/Reference/Reference.html" TargetMode="External"/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developer.apple.com/iphone/library/documentation/AddressBookUI/Reference/ABPeoplePickerNavigationController_Class/Reference/Reference.html" TargetMode="External"/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/>
                <a:ea typeface="+mn-ea"/>
                <a:cs typeface="+mn-cs"/>
                <a:hlinkClick r:id="rId3"/>
              </a:rPr>
              <a:t>ABPeoplePickerNavigationController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33942-0C2C-4785-AFA9-3E32507A9BFE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/>
                <a:ea typeface="+mn-ea"/>
                <a:cs typeface="+mn-cs"/>
                <a:hlinkClick r:id="rId3"/>
              </a:rPr>
              <a:t>ABPeoplePickerNavigationController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33942-0C2C-4785-AFA9-3E32507A9BFE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/>
                <a:ea typeface="+mn-ea"/>
                <a:cs typeface="+mn-cs"/>
                <a:hlinkClick r:id="rId3"/>
              </a:rPr>
              <a:t>ABPeoplePickerNavigationController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33942-0C2C-4785-AFA9-3E32507A9BFE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/>
                <a:ea typeface="+mn-ea"/>
                <a:cs typeface="+mn-cs"/>
                <a:hlinkClick r:id="rId3"/>
              </a:rPr>
              <a:t>ABPeoplePickerNavigationController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33942-0C2C-4785-AFA9-3E32507A9BFE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/>
                <a:ea typeface="+mn-ea"/>
                <a:cs typeface="+mn-cs"/>
                <a:hlinkClick r:id="rId3"/>
              </a:rPr>
              <a:t>ABPeoplePickerNavigationController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33942-0C2C-4785-AFA9-3E32507A9BFE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/>
                <a:ea typeface="+mn-ea"/>
                <a:cs typeface="+mn-cs"/>
                <a:hlinkClick r:id="rId3"/>
              </a:rPr>
              <a:t>ABPeoplePickerNavigationController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33942-0C2C-4785-AFA9-3E32507A9BFE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/>
                <a:ea typeface="+mn-ea"/>
                <a:cs typeface="+mn-cs"/>
                <a:hlinkClick r:id="rId3"/>
              </a:rPr>
              <a:t>ABPeoplePickerNavigationController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33942-0C2C-4785-AFA9-3E32507A9BF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/>
                <a:ea typeface="+mn-ea"/>
                <a:cs typeface="+mn-cs"/>
                <a:hlinkClick r:id="rId3"/>
              </a:rPr>
              <a:t>ABPeoplePickerNavigationController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33942-0C2C-4785-AFA9-3E32507A9BFE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/>
                <a:ea typeface="+mn-ea"/>
                <a:cs typeface="+mn-cs"/>
                <a:hlinkClick r:id="rId3"/>
              </a:rPr>
              <a:t>ABPeoplePickerNavigationController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33942-0C2C-4785-AFA9-3E32507A9BFE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/>
                <a:ea typeface="+mn-ea"/>
                <a:cs typeface="+mn-cs"/>
                <a:hlinkClick r:id="rId3"/>
              </a:rPr>
              <a:t>ABPeoplePickerNavigationController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33942-0C2C-4785-AFA9-3E32507A9BFE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/>
                <a:ea typeface="+mn-ea"/>
                <a:cs typeface="+mn-cs"/>
                <a:hlinkClick r:id="rId3"/>
              </a:rPr>
              <a:t>ABPeoplePickerNavigationController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33942-0C2C-4785-AFA9-3E32507A9BFE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/>
                <a:ea typeface="+mn-ea"/>
                <a:cs typeface="+mn-cs"/>
                <a:hlinkClick r:id="rId3"/>
              </a:rPr>
              <a:t>ABPeoplePickerNavigationController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33942-0C2C-4785-AFA9-3E32507A9BFE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/>
                <a:ea typeface="+mn-ea"/>
                <a:cs typeface="+mn-cs"/>
                <a:hlinkClick r:id="rId3"/>
              </a:rPr>
              <a:t>ABPeoplePickerNavigationController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33942-0C2C-4785-AFA9-3E32507A9BFE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/>
                <a:ea typeface="+mn-ea"/>
                <a:cs typeface="+mn-cs"/>
                <a:hlinkClick r:id="rId3"/>
              </a:rPr>
              <a:t>ABPeoplePickerNavigationController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33942-0C2C-4785-AFA9-3E32507A9BFE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55CA-9305-4B93-91BC-4B0F1B56CA01}" type="datetimeFigureOut">
              <a:rPr lang="en-US" smtClean="0"/>
              <a:t>2/27/2013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6F9EDDA-3CF9-4504-9CD4-EF076B528BE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55CA-9305-4B93-91BC-4B0F1B56CA01}" type="datetimeFigureOut">
              <a:rPr lang="en-US" smtClean="0"/>
              <a:t>2/27/2013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9EDDA-3CF9-4504-9CD4-EF076B528B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55CA-9305-4B93-91BC-4B0F1B56CA01}" type="datetimeFigureOut">
              <a:rPr lang="en-US" smtClean="0"/>
              <a:t>2/27/2013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9EDDA-3CF9-4504-9CD4-EF076B528B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55CA-9305-4B93-91BC-4B0F1B56CA01}" type="datetimeFigureOut">
              <a:rPr lang="en-US" smtClean="0"/>
              <a:t>2/27/2013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9EDDA-3CF9-4504-9CD4-EF076B528B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55CA-9305-4B93-91BC-4B0F1B56CA01}" type="datetimeFigureOut">
              <a:rPr lang="en-US" smtClean="0"/>
              <a:t>2/27/2013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9EDDA-3CF9-4504-9CD4-EF076B528BE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55CA-9305-4B93-91BC-4B0F1B56CA01}" type="datetimeFigureOut">
              <a:rPr lang="en-US" smtClean="0"/>
              <a:t>2/27/2013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9EDDA-3CF9-4504-9CD4-EF076B528BE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55CA-9305-4B93-91BC-4B0F1B56CA01}" type="datetimeFigureOut">
              <a:rPr lang="en-US" smtClean="0"/>
              <a:t>2/27/2013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9EDDA-3CF9-4504-9CD4-EF076B528BE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55CA-9305-4B93-91BC-4B0F1B56CA01}" type="datetimeFigureOut">
              <a:rPr lang="en-US" smtClean="0"/>
              <a:t>2/27/2013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9EDDA-3CF9-4504-9CD4-EF076B528B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55CA-9305-4B93-91BC-4B0F1B56CA01}" type="datetimeFigureOut">
              <a:rPr lang="en-US" smtClean="0"/>
              <a:t>2/27/2013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9EDDA-3CF9-4504-9CD4-EF076B528B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55CA-9305-4B93-91BC-4B0F1B56CA01}" type="datetimeFigureOut">
              <a:rPr lang="en-US" smtClean="0"/>
              <a:t>2/27/2013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9EDDA-3CF9-4504-9CD4-EF076B528B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55CA-9305-4B93-91BC-4B0F1B56CA01}" type="datetimeFigureOut">
              <a:rPr lang="en-US" smtClean="0"/>
              <a:t>2/27/2013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9EDDA-3CF9-4504-9CD4-EF076B528B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5D4255CA-9305-4B93-91BC-4B0F1B56CA01}" type="datetimeFigureOut">
              <a:rPr lang="en-US" smtClean="0"/>
              <a:t>2/27/2013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6F9EDDA-3CF9-4504-9CD4-EF076B528BE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developer.apple.com/iphone/library/documentation/AddressBookUI/Reference/ABUnknownPersonViewController_Class/Reference/Reference.html" TargetMode="External"/><Relationship Id="rId2" Type="http://schemas.openxmlformats.org/officeDocument/2006/relationships/hyperlink" Target="http://developer.apple.com/iphone/library/documentation/AddressBookUI/Reference/ABNewPersonViewController_Class/Reference/Reference.htm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developer.apple.com/iphone/library/documentation/AddressBook/Reference/ABAddressBookRef_iPhoneOS/Reference/reference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developer.apple.com/iphone/library/documentation/AddressBook/Reference/ABGroupRef_iPhoneOS/Reference/reference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developer.apple.com/iphone/library/documentation/AddressBookUI/Reference/ABPersonViewController_Class/Reference/Reference.html" TargetMode="External"/><Relationship Id="rId2" Type="http://schemas.openxmlformats.org/officeDocument/2006/relationships/hyperlink" Target="http://developer.apple.com/iphone/library/documentation/AddressBookUI/Reference/ABPeoplePickerNavigationController_Class/Reference/Reference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iOS</a:t>
            </a:r>
            <a:r>
              <a:rPr lang="en-US" dirty="0" smtClean="0"/>
              <a:t> and </a:t>
            </a:r>
            <a:r>
              <a:rPr lang="en-US" dirty="0" err="1" smtClean="0"/>
              <a:t>AddressBook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/>
              <a:t>CS4521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269235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83128" y="1905000"/>
            <a:ext cx="9144000" cy="4953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1"/>
            <a:r>
              <a:rPr lang="en-US" sz="2400" dirty="0" err="1" smtClean="0">
                <a:hlinkClick r:id="rId2"/>
              </a:rPr>
              <a:t>ABNewPersonViewController</a:t>
            </a:r>
            <a:r>
              <a:rPr lang="en-US" sz="2400" dirty="0" smtClean="0"/>
              <a:t> prompts the user create a new person record.</a:t>
            </a:r>
          </a:p>
          <a:p>
            <a:pPr lvl="1"/>
            <a:endParaRPr lang="en-US" sz="2400" dirty="0" smtClean="0"/>
          </a:p>
          <a:p>
            <a:pPr lvl="1"/>
            <a:r>
              <a:rPr lang="en-US" sz="2400" dirty="0" err="1" smtClean="0">
                <a:hlinkClick r:id="rId3"/>
              </a:rPr>
              <a:t>ABUnknownPersonViewController</a:t>
            </a:r>
            <a:r>
              <a:rPr lang="en-US" sz="2400" dirty="0" smtClean="0"/>
              <a:t> prompts the user to complete a partial person record, optionally allows them to add it to the address book.</a:t>
            </a:r>
          </a:p>
          <a:p>
            <a:pPr algn="just"/>
            <a:endParaRPr lang="en-US" sz="2800" dirty="0" smtClean="0"/>
          </a:p>
          <a:p>
            <a:pPr algn="just"/>
            <a:r>
              <a:rPr lang="en-US" sz="2800" dirty="0" smtClean="0"/>
              <a:t>To use these controllers, you must set a delegate for them which implements the appropriate delegate protocol.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87190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		 </a:t>
            </a:r>
            <a:r>
              <a:rPr lang="en-US" sz="4600" dirty="0" err="1" smtClean="0"/>
              <a:t>ABPeoplePickerNavigationController</a:t>
            </a:r>
            <a:endParaRPr lang="en-US" sz="46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83128" y="1905000"/>
            <a:ext cx="4883728" cy="32766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/>
            <a:r>
              <a:rPr lang="en-US" sz="2800" dirty="0" smtClean="0"/>
              <a:t>Allows users to browse their list of contacts and select a person and, at your option, one of that person’s properties.</a:t>
            </a:r>
          </a:p>
          <a:p>
            <a:pPr algn="just"/>
            <a:endParaRPr lang="en-US" sz="28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0" y="1981200"/>
            <a:ext cx="3067050" cy="459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233642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	 </a:t>
            </a:r>
            <a:r>
              <a:rPr lang="en-US" sz="4600" dirty="0" err="1" smtClean="0"/>
              <a:t>ABPersonViewController</a:t>
            </a:r>
            <a:endParaRPr lang="en-US" sz="46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83128" y="1905000"/>
            <a:ext cx="6560128" cy="49530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/>
            <a:r>
              <a:rPr lang="en-US" sz="2800" dirty="0" smtClean="0"/>
              <a:t>Displays a record to the user.</a:t>
            </a:r>
          </a:p>
          <a:p>
            <a:pPr algn="just"/>
            <a:endParaRPr lang="en-US" sz="2800" dirty="0" smtClean="0"/>
          </a:p>
          <a:p>
            <a:pPr algn="just"/>
            <a:endParaRPr lang="en-US" sz="2800" dirty="0" smtClean="0"/>
          </a:p>
          <a:p>
            <a:pPr algn="just"/>
            <a:endParaRPr lang="en-US" sz="2800" dirty="0" smtClean="0"/>
          </a:p>
          <a:p>
            <a:pPr algn="just"/>
            <a:endParaRPr lang="en-US" sz="2800" dirty="0" smtClean="0"/>
          </a:p>
          <a:p>
            <a:pPr algn="just"/>
            <a:endParaRPr lang="en-US" sz="2800" dirty="0" smtClean="0"/>
          </a:p>
          <a:p>
            <a:pPr algn="just"/>
            <a:endParaRPr lang="en-US" sz="2800" dirty="0" smtClean="0"/>
          </a:p>
          <a:p>
            <a:pPr algn="just"/>
            <a:endParaRPr lang="en-US" sz="2800" dirty="0" smtClean="0"/>
          </a:p>
          <a:p>
            <a:pPr algn="just"/>
            <a:endParaRPr lang="en-US" sz="2800" dirty="0" smtClean="0"/>
          </a:p>
          <a:p>
            <a:pPr algn="just">
              <a:buNone/>
            </a:pPr>
            <a:r>
              <a:rPr lang="en-US" sz="1600" b="1" dirty="0" smtClean="0"/>
              <a:t>Person view controller—displaying with editing allowed</a:t>
            </a:r>
          </a:p>
          <a:p>
            <a:pPr algn="just"/>
            <a:endParaRPr lang="en-US" sz="28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762000" y="3886200"/>
            <a:ext cx="6560128" cy="685800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marL="438912" marR="0" lvl="0" indent="-32004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86400" y="1905000"/>
            <a:ext cx="3067050" cy="459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642723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990600"/>
          </a:xfrm>
        </p:spPr>
        <p:txBody>
          <a:bodyPr>
            <a:normAutofit/>
          </a:bodyPr>
          <a:lstStyle/>
          <a:p>
            <a:pPr algn="ctr"/>
            <a:r>
              <a:rPr lang="en-US" sz="4600" dirty="0" err="1" smtClean="0"/>
              <a:t>ABNewPersonViewController</a:t>
            </a:r>
            <a:endParaRPr lang="en-US" sz="4600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775191"/>
            <a:ext cx="4876800" cy="891809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 smtClean="0"/>
              <a:t>Allows users to create a new person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62600" y="2071256"/>
            <a:ext cx="3067050" cy="459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377692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600" dirty="0" err="1" smtClean="0"/>
              <a:t>ABUnknownPersonViewController</a:t>
            </a:r>
            <a:endParaRPr lang="en-US" sz="4600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775191"/>
            <a:ext cx="4724400" cy="3177809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 smtClean="0"/>
              <a:t>Allows the user to add data to an existing person record or to create a new person record for the data.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10200" y="1905000"/>
            <a:ext cx="3067050" cy="459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799759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6868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800" dirty="0" smtClean="0"/>
              <a:t>Create the Project</a:t>
            </a:r>
            <a:br>
              <a:rPr lang="en-US" sz="4800" dirty="0" smtClean="0"/>
            </a:br>
            <a:endParaRPr lang="en-US" sz="4600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33400" y="1981200"/>
            <a:ext cx="8305800" cy="44958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In </a:t>
            </a:r>
            <a:r>
              <a:rPr lang="en-US" dirty="0" err="1" smtClean="0"/>
              <a:t>Xcode</a:t>
            </a:r>
            <a:r>
              <a:rPr lang="en-US" dirty="0" smtClean="0"/>
              <a:t>, create a new project from the View Based Application template. Save the project as </a:t>
            </a:r>
            <a:r>
              <a:rPr lang="en-US" dirty="0" err="1" smtClean="0"/>
              <a:t>QuickStart</a:t>
            </a:r>
            <a:r>
              <a:rPr lang="en-US" dirty="0" smtClean="0"/>
              <a:t>. The next step is to add the frameworks you will need. First, go to your project window and find the target named </a:t>
            </a:r>
            <a:r>
              <a:rPr lang="en-US" dirty="0" err="1" smtClean="0"/>
              <a:t>QuickStart</a:t>
            </a:r>
            <a:r>
              <a:rPr lang="en-US" dirty="0" smtClean="0"/>
              <a:t> in the Targets group. Open its info panel (File &gt; Get Info) and, in the General tab, you see a list of linked libraries. Add the Address Book and Address Book UI frameworks by clicking the plus button and selecting them from the list.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343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686800" cy="990600"/>
          </a:xfrm>
        </p:spPr>
        <p:txBody>
          <a:bodyPr>
            <a:normAutofit/>
          </a:bodyPr>
          <a:lstStyle/>
          <a:p>
            <a:pPr algn="ctr"/>
            <a:r>
              <a:rPr lang="en-US" sz="4800" dirty="0" smtClean="0"/>
              <a:t>QuickStartViewController.xib. </a:t>
            </a:r>
            <a:endParaRPr lang="en-US" sz="4600" dirty="0" smtClean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209800" y="1699846"/>
            <a:ext cx="3657600" cy="51581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373238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990600"/>
          </a:xfrm>
        </p:spPr>
        <p:txBody>
          <a:bodyPr>
            <a:normAutofit/>
          </a:bodyPr>
          <a:lstStyle/>
          <a:p>
            <a:pPr algn="ctr"/>
            <a:r>
              <a:rPr lang="en-US" sz="4800" dirty="0" err="1" smtClean="0"/>
              <a:t>QuickStartViewController.h</a:t>
            </a:r>
            <a:endParaRPr lang="en-US" sz="4600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04800" y="1775191"/>
            <a:ext cx="8839200" cy="4778009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800" dirty="0" smtClean="0"/>
              <a:t>@interface </a:t>
            </a:r>
            <a:r>
              <a:rPr lang="en-US" sz="2800" dirty="0" err="1" smtClean="0"/>
              <a:t>QuickStartViewController</a:t>
            </a:r>
            <a:r>
              <a:rPr lang="en-US" sz="2800" dirty="0" smtClean="0"/>
              <a:t> : </a:t>
            </a:r>
            <a:r>
              <a:rPr lang="en-US" sz="2800" dirty="0" err="1" smtClean="0"/>
              <a:t>UIViewController</a:t>
            </a:r>
            <a:r>
              <a:rPr lang="en-US" sz="2800" dirty="0" smtClean="0"/>
              <a:t> &lt;</a:t>
            </a:r>
            <a:r>
              <a:rPr lang="en-US" sz="2800" dirty="0" err="1" smtClean="0"/>
              <a:t>ABPeoplePickerNavigationControllerDelegate</a:t>
            </a:r>
            <a:r>
              <a:rPr lang="en-US" sz="2800" dirty="0" smtClean="0"/>
              <a:t>&gt; </a:t>
            </a:r>
          </a:p>
          <a:p>
            <a:pPr>
              <a:buNone/>
            </a:pPr>
            <a:r>
              <a:rPr lang="en-US" sz="2800" dirty="0" smtClean="0"/>
              <a:t>	{</a:t>
            </a:r>
          </a:p>
          <a:p>
            <a:pPr>
              <a:buNone/>
            </a:pPr>
            <a:r>
              <a:rPr lang="en-US" sz="2800" dirty="0" smtClean="0"/>
              <a:t>		 </a:t>
            </a:r>
            <a:r>
              <a:rPr lang="en-US" sz="2800" dirty="0" err="1" smtClean="0"/>
              <a:t>IBOutlet</a:t>
            </a:r>
            <a:r>
              <a:rPr lang="en-US" sz="2800" dirty="0" smtClean="0"/>
              <a:t> </a:t>
            </a:r>
            <a:r>
              <a:rPr lang="en-US" sz="2800" dirty="0" err="1" smtClean="0"/>
              <a:t>UILabel</a:t>
            </a:r>
            <a:r>
              <a:rPr lang="en-US" sz="2800" dirty="0" smtClean="0"/>
              <a:t> *</a:t>
            </a:r>
            <a:r>
              <a:rPr lang="en-US" sz="2800" dirty="0" err="1" smtClean="0"/>
              <a:t>firstName</a:t>
            </a:r>
            <a:r>
              <a:rPr lang="en-US" sz="2800" dirty="0" smtClean="0"/>
              <a:t>; </a:t>
            </a:r>
          </a:p>
          <a:p>
            <a:pPr>
              <a:buNone/>
            </a:pPr>
            <a:r>
              <a:rPr lang="en-US" sz="2800" dirty="0" smtClean="0"/>
              <a:t>		 </a:t>
            </a:r>
            <a:r>
              <a:rPr lang="en-US" sz="2800" dirty="0" err="1" smtClean="0"/>
              <a:t>IBOutlet</a:t>
            </a:r>
            <a:r>
              <a:rPr lang="en-US" sz="2800" dirty="0" smtClean="0"/>
              <a:t> </a:t>
            </a:r>
            <a:r>
              <a:rPr lang="en-US" sz="2800" dirty="0" err="1" smtClean="0"/>
              <a:t>UILabel</a:t>
            </a:r>
            <a:r>
              <a:rPr lang="en-US" sz="2800" dirty="0" smtClean="0"/>
              <a:t> *</a:t>
            </a:r>
            <a:r>
              <a:rPr lang="en-US" sz="2800" dirty="0" err="1" smtClean="0"/>
              <a:t>lastName</a:t>
            </a:r>
            <a:r>
              <a:rPr lang="en-US" sz="2800" dirty="0" smtClean="0"/>
              <a:t>;</a:t>
            </a:r>
          </a:p>
          <a:p>
            <a:pPr>
              <a:buNone/>
            </a:pPr>
            <a:r>
              <a:rPr lang="en-US" sz="2800" dirty="0" smtClean="0"/>
              <a:t>	}</a:t>
            </a:r>
          </a:p>
          <a:p>
            <a:pPr>
              <a:buNone/>
            </a:pPr>
            <a:r>
              <a:rPr lang="en-US" sz="2800" dirty="0" smtClean="0"/>
              <a:t>	 @property (</a:t>
            </a:r>
            <a:r>
              <a:rPr lang="en-US" sz="2800" dirty="0" err="1" smtClean="0"/>
              <a:t>nonatomic</a:t>
            </a:r>
            <a:r>
              <a:rPr lang="en-US" sz="2800" dirty="0" smtClean="0"/>
              <a:t>, retain) </a:t>
            </a:r>
            <a:r>
              <a:rPr lang="en-US" sz="2800" dirty="0" err="1" smtClean="0"/>
              <a:t>UILabel</a:t>
            </a:r>
            <a:r>
              <a:rPr lang="en-US" sz="2800" dirty="0" smtClean="0"/>
              <a:t> *</a:t>
            </a:r>
            <a:r>
              <a:rPr lang="en-US" sz="2800" dirty="0" err="1" smtClean="0"/>
              <a:t>firstName</a:t>
            </a:r>
            <a:r>
              <a:rPr lang="en-US" sz="2800" dirty="0" smtClean="0"/>
              <a:t>;</a:t>
            </a:r>
          </a:p>
          <a:p>
            <a:pPr>
              <a:buNone/>
            </a:pPr>
            <a:r>
              <a:rPr lang="en-US" sz="2800" dirty="0" smtClean="0"/>
              <a:t>	@property (</a:t>
            </a:r>
            <a:r>
              <a:rPr lang="en-US" sz="2800" dirty="0" err="1" smtClean="0"/>
              <a:t>nonatomic</a:t>
            </a:r>
            <a:r>
              <a:rPr lang="en-US" sz="2800" dirty="0" smtClean="0"/>
              <a:t>, retain) </a:t>
            </a:r>
            <a:r>
              <a:rPr lang="en-US" sz="2800" dirty="0" err="1" smtClean="0"/>
              <a:t>UILabel</a:t>
            </a:r>
            <a:r>
              <a:rPr lang="en-US" sz="2800" dirty="0" smtClean="0"/>
              <a:t> *</a:t>
            </a:r>
            <a:r>
              <a:rPr lang="en-US" sz="2800" dirty="0" err="1" smtClean="0"/>
              <a:t>lastName</a:t>
            </a:r>
            <a:r>
              <a:rPr lang="en-US" sz="2800" dirty="0" smtClean="0"/>
              <a:t>; </a:t>
            </a:r>
          </a:p>
          <a:p>
            <a:pPr>
              <a:buNone/>
            </a:pPr>
            <a:r>
              <a:rPr lang="en-US" sz="2800" dirty="0" smtClean="0"/>
              <a:t>	- (</a:t>
            </a:r>
            <a:r>
              <a:rPr lang="en-US" sz="2800" dirty="0" err="1" smtClean="0"/>
              <a:t>IBAction</a:t>
            </a:r>
            <a:r>
              <a:rPr lang="en-US" sz="2800" dirty="0" smtClean="0"/>
              <a:t>)</a:t>
            </a:r>
            <a:r>
              <a:rPr lang="en-US" sz="2800" dirty="0" err="1" smtClean="0"/>
              <a:t>showPicker</a:t>
            </a:r>
            <a:r>
              <a:rPr lang="en-US" sz="2800" dirty="0" smtClean="0"/>
              <a:t>:(id)sender; </a:t>
            </a:r>
          </a:p>
          <a:p>
            <a:pPr>
              <a:buNone/>
            </a:pPr>
            <a:r>
              <a:rPr lang="en-US" sz="2800" dirty="0" smtClean="0"/>
              <a:t>@end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61911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990600"/>
          </a:xfrm>
        </p:spPr>
        <p:txBody>
          <a:bodyPr>
            <a:normAutofit/>
          </a:bodyPr>
          <a:lstStyle/>
          <a:p>
            <a:pPr algn="ctr"/>
            <a:r>
              <a:rPr lang="en-US" sz="4800" dirty="0" err="1" smtClean="0"/>
              <a:t>QuickStartViewController.m</a:t>
            </a:r>
            <a:endParaRPr lang="en-US" sz="4600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775191"/>
            <a:ext cx="8686800" cy="5082809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400" dirty="0" smtClean="0"/>
              <a:t>#import "</a:t>
            </a:r>
            <a:r>
              <a:rPr lang="en-US" sz="2400" dirty="0" err="1" smtClean="0"/>
              <a:t>QuickStartViewController.h</a:t>
            </a:r>
            <a:r>
              <a:rPr lang="en-US" sz="2400" dirty="0" smtClean="0"/>
              <a:t>“</a:t>
            </a:r>
          </a:p>
          <a:p>
            <a:pPr>
              <a:buNone/>
            </a:pPr>
            <a:r>
              <a:rPr lang="en-US" sz="2400" dirty="0" smtClean="0"/>
              <a:t> @implementation </a:t>
            </a:r>
            <a:r>
              <a:rPr lang="en-US" sz="2400" dirty="0" err="1" smtClean="0"/>
              <a:t>QuickStartViewController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 @synthesize </a:t>
            </a:r>
            <a:r>
              <a:rPr lang="en-US" sz="2400" dirty="0" err="1" smtClean="0"/>
              <a:t>firstName</a:t>
            </a:r>
            <a:r>
              <a:rPr lang="en-US" sz="2400" dirty="0" smtClean="0"/>
              <a:t>;</a:t>
            </a:r>
          </a:p>
          <a:p>
            <a:pPr>
              <a:buNone/>
            </a:pPr>
            <a:r>
              <a:rPr lang="en-US" sz="2400" dirty="0" smtClean="0"/>
              <a:t>	@synthesize </a:t>
            </a:r>
            <a:r>
              <a:rPr lang="en-US" sz="2400" dirty="0" err="1" smtClean="0"/>
              <a:t>lastName</a:t>
            </a:r>
            <a:r>
              <a:rPr lang="en-US" sz="2400" dirty="0" smtClean="0"/>
              <a:t>; </a:t>
            </a:r>
          </a:p>
          <a:p>
            <a:pPr>
              <a:buNone/>
            </a:pPr>
            <a:r>
              <a:rPr lang="en-US" sz="2400" dirty="0" smtClean="0"/>
              <a:t>	-(</a:t>
            </a:r>
            <a:r>
              <a:rPr lang="en-US" sz="2400" dirty="0" err="1" smtClean="0"/>
              <a:t>IBAction</a:t>
            </a:r>
            <a:r>
              <a:rPr lang="en-US" sz="2400" dirty="0" smtClean="0"/>
              <a:t>)</a:t>
            </a:r>
            <a:r>
              <a:rPr lang="en-US" sz="2400" dirty="0" err="1" smtClean="0"/>
              <a:t>showPicker</a:t>
            </a:r>
            <a:r>
              <a:rPr lang="en-US" sz="2400" dirty="0" smtClean="0"/>
              <a:t>:(id)sender </a:t>
            </a:r>
          </a:p>
          <a:p>
            <a:pPr>
              <a:buNone/>
            </a:pPr>
            <a:r>
              <a:rPr lang="en-US" sz="2400" dirty="0" smtClean="0"/>
              <a:t>	{</a:t>
            </a:r>
          </a:p>
          <a:p>
            <a:pPr>
              <a:buNone/>
            </a:pPr>
            <a:r>
              <a:rPr lang="en-US" sz="2400" dirty="0" smtClean="0"/>
              <a:t>		</a:t>
            </a:r>
            <a:r>
              <a:rPr lang="en-US" sz="2400" dirty="0" err="1" smtClean="0"/>
              <a:t>ABPeoplePickerNavigationController</a:t>
            </a:r>
            <a:r>
              <a:rPr lang="en-US" sz="2400" dirty="0" smtClean="0"/>
              <a:t> *picker = 				[[</a:t>
            </a:r>
            <a:r>
              <a:rPr lang="en-US" sz="2400" dirty="0" err="1" smtClean="0"/>
              <a:t>ABPeoplePickerNavigationController</a:t>
            </a:r>
            <a:r>
              <a:rPr lang="en-US" sz="2400" dirty="0" smtClean="0"/>
              <a:t> </a:t>
            </a:r>
            <a:r>
              <a:rPr lang="en-US" sz="2400" dirty="0" err="1" smtClean="0"/>
              <a:t>alloc</a:t>
            </a:r>
            <a:r>
              <a:rPr lang="en-US" sz="2400" dirty="0" smtClean="0"/>
              <a:t>] init]; 	</a:t>
            </a:r>
            <a:r>
              <a:rPr lang="en-US" sz="2400" dirty="0" err="1" smtClean="0"/>
              <a:t>picker.peoplePickerDelegate</a:t>
            </a:r>
            <a:r>
              <a:rPr lang="en-US" sz="2400" dirty="0" smtClean="0"/>
              <a:t> = self; [self 	</a:t>
            </a:r>
            <a:r>
              <a:rPr lang="en-US" sz="2400" dirty="0" err="1" smtClean="0"/>
              <a:t>presentModalViewController:picker</a:t>
            </a:r>
            <a:r>
              <a:rPr lang="en-US" sz="2400" dirty="0" smtClean="0"/>
              <a:t> </a:t>
            </a:r>
            <a:r>
              <a:rPr lang="en-US" sz="2400" dirty="0" err="1" smtClean="0"/>
              <a:t>animated:YES</a:t>
            </a:r>
            <a:r>
              <a:rPr lang="en-US" sz="2400" dirty="0" smtClean="0"/>
              <a:t>];</a:t>
            </a:r>
          </a:p>
          <a:p>
            <a:pPr>
              <a:buNone/>
            </a:pPr>
            <a:r>
              <a:rPr lang="en-US" sz="2400" dirty="0" smtClean="0"/>
              <a:t>		 [picker release];</a:t>
            </a:r>
          </a:p>
          <a:p>
            <a:pPr>
              <a:buNone/>
            </a:pPr>
            <a:r>
              <a:rPr lang="en-US" sz="2400" dirty="0" smtClean="0"/>
              <a:t>	}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43730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686800" cy="990600"/>
          </a:xfrm>
        </p:spPr>
        <p:txBody>
          <a:bodyPr>
            <a:normAutofit/>
          </a:bodyPr>
          <a:lstStyle/>
          <a:p>
            <a:pPr algn="ctr"/>
            <a:endParaRPr lang="en-US" sz="4600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0" y="2133600"/>
            <a:ext cx="8686800" cy="4397009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algn="just"/>
            <a:r>
              <a:rPr lang="en-US" sz="2800" dirty="0" smtClean="0"/>
              <a:t>you will now begin implementing the delegate protocol, by adding two more methods.</a:t>
            </a:r>
          </a:p>
          <a:p>
            <a:pPr algn="just"/>
            <a:endParaRPr lang="en-US" sz="2800" dirty="0" smtClean="0"/>
          </a:p>
          <a:p>
            <a:pPr algn="just"/>
            <a:r>
              <a:rPr lang="en-US" sz="2800" dirty="0" smtClean="0"/>
              <a:t> If the user cancels, the first method is called to dismiss the people picker. </a:t>
            </a:r>
          </a:p>
          <a:p>
            <a:pPr algn="just"/>
            <a:endParaRPr lang="en-US" sz="2800" dirty="0" smtClean="0"/>
          </a:p>
          <a:p>
            <a:pPr algn="just"/>
            <a:r>
              <a:rPr lang="en-US" sz="2800" dirty="0" smtClean="0"/>
              <a:t>If the user selects a person, the second method is called to copy the first and last name of the person into the labels and dismiss the people picker.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73606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5704" y="80856"/>
            <a:ext cx="2859252" cy="29798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609600" y="3124200"/>
            <a:ext cx="8077200" cy="1673352"/>
          </a:xfrm>
        </p:spPr>
        <p:txBody>
          <a:bodyPr/>
          <a:lstStyle/>
          <a:p>
            <a:pPr algn="ctr"/>
            <a:r>
              <a:rPr lang="en-US" dirty="0" smtClean="0"/>
              <a:t>Address Book UI Framework</a:t>
            </a:r>
            <a:br>
              <a:rPr lang="en-US" dirty="0" smtClean="0"/>
            </a:br>
            <a:r>
              <a:rPr lang="en-US" sz="2800" dirty="0" smtClean="0">
                <a:solidFill>
                  <a:schemeClr val="tx1"/>
                </a:solidFill>
              </a:rPr>
              <a:t>Exploring Contacts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			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4895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990600"/>
          </a:xfrm>
        </p:spPr>
        <p:txBody>
          <a:bodyPr>
            <a:normAutofit/>
          </a:bodyPr>
          <a:lstStyle/>
          <a:p>
            <a:pPr algn="ctr"/>
            <a:endParaRPr lang="en-US" sz="4600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1524000"/>
            <a:ext cx="9144000" cy="53340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2800" dirty="0" smtClean="0"/>
              <a:t>(void)</a:t>
            </a:r>
            <a:r>
              <a:rPr lang="en-US" sz="2800" dirty="0" err="1" smtClean="0"/>
              <a:t>peoplePickerNavigationControllerDidCancel</a:t>
            </a:r>
            <a:r>
              <a:rPr lang="en-US" sz="2800" dirty="0" smtClean="0"/>
              <a:t>: (</a:t>
            </a:r>
            <a:r>
              <a:rPr lang="en-US" sz="2800" dirty="0" err="1" smtClean="0"/>
              <a:t>ABPeoplePickerNavigationController</a:t>
            </a:r>
            <a:r>
              <a:rPr lang="en-US" sz="2800" dirty="0" smtClean="0"/>
              <a:t>*)	</a:t>
            </a:r>
            <a:r>
              <a:rPr lang="en-US" sz="2800" dirty="0" err="1" smtClean="0"/>
              <a:t>peoplePicker</a:t>
            </a:r>
            <a:r>
              <a:rPr lang="en-US" sz="2800" dirty="0" smtClean="0"/>
              <a:t> </a:t>
            </a:r>
          </a:p>
          <a:p>
            <a:pPr>
              <a:buNone/>
            </a:pPr>
            <a:r>
              <a:rPr lang="en-US" sz="2800" dirty="0" smtClean="0"/>
              <a:t>{</a:t>
            </a:r>
          </a:p>
          <a:p>
            <a:pPr>
              <a:buNone/>
            </a:pPr>
            <a:r>
              <a:rPr lang="en-US" sz="2800" dirty="0" smtClean="0"/>
              <a:t>	 [self </a:t>
            </a:r>
            <a:r>
              <a:rPr lang="en-US" sz="2800" dirty="0" err="1" smtClean="0"/>
              <a:t>dismissModalViewControllerAnimated:YES</a:t>
            </a:r>
            <a:r>
              <a:rPr lang="en-US" sz="2800" dirty="0" smtClean="0"/>
              <a:t>];</a:t>
            </a:r>
          </a:p>
          <a:p>
            <a:pPr>
              <a:buNone/>
            </a:pPr>
            <a:r>
              <a:rPr lang="en-US" sz="2800" dirty="0" smtClean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539324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990600"/>
          </a:xfrm>
        </p:spPr>
        <p:txBody>
          <a:bodyPr>
            <a:normAutofit/>
          </a:bodyPr>
          <a:lstStyle/>
          <a:p>
            <a:pPr algn="ctr"/>
            <a:endParaRPr lang="en-US" sz="4600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0" y="1775191"/>
            <a:ext cx="8839200" cy="5082809"/>
          </a:xfrm>
          <a:prstGeom prst="rect">
            <a:avLst/>
          </a:prstGeo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smtClean="0"/>
              <a:t> </a:t>
            </a:r>
            <a:r>
              <a:rPr lang="en-US" sz="4000" dirty="0" smtClean="0"/>
              <a:t>- (BOOL)</a:t>
            </a:r>
            <a:r>
              <a:rPr lang="en-US" sz="4000" dirty="0" err="1" smtClean="0"/>
              <a:t>peoplePickerNavigationController</a:t>
            </a:r>
            <a:r>
              <a:rPr lang="en-US" sz="4000" dirty="0" smtClean="0"/>
              <a:t>: 	(</a:t>
            </a:r>
            <a:r>
              <a:rPr lang="en-US" sz="4000" dirty="0" err="1" smtClean="0"/>
              <a:t>ABPeoplePickerNavigationController</a:t>
            </a:r>
            <a:r>
              <a:rPr lang="en-US" sz="4000" dirty="0" smtClean="0"/>
              <a:t> *)</a:t>
            </a:r>
            <a:r>
              <a:rPr lang="en-US" sz="4000" dirty="0" err="1" smtClean="0"/>
              <a:t>peoplePicker</a:t>
            </a:r>
            <a:r>
              <a:rPr lang="en-US" sz="4000" dirty="0" smtClean="0"/>
              <a:t> </a:t>
            </a:r>
            <a:r>
              <a:rPr lang="en-US" sz="4000" dirty="0" err="1" smtClean="0"/>
              <a:t>shouldContinueAfterSelectingPerson</a:t>
            </a:r>
            <a:r>
              <a:rPr lang="en-US" sz="4000" dirty="0" smtClean="0"/>
              <a:t>:(</a:t>
            </a:r>
            <a:r>
              <a:rPr lang="en-US" sz="4000" dirty="0" err="1" smtClean="0"/>
              <a:t>ABRecordRef</a:t>
            </a:r>
            <a:r>
              <a:rPr lang="en-US" sz="4000" dirty="0" smtClean="0"/>
              <a:t>)person</a:t>
            </a:r>
          </a:p>
          <a:p>
            <a:pPr>
              <a:buNone/>
            </a:pPr>
            <a:r>
              <a:rPr lang="en-US" sz="4000" dirty="0" smtClean="0"/>
              <a:t> {</a:t>
            </a:r>
          </a:p>
          <a:p>
            <a:pPr>
              <a:buNone/>
            </a:pPr>
            <a:r>
              <a:rPr lang="en-US" sz="4000" dirty="0" smtClean="0"/>
              <a:t>	 </a:t>
            </a:r>
            <a:r>
              <a:rPr lang="en-US" sz="4000" dirty="0" err="1" smtClean="0"/>
              <a:t>NSString</a:t>
            </a:r>
            <a:r>
              <a:rPr lang="en-US" sz="4000" dirty="0" smtClean="0"/>
              <a:t>* name = (</a:t>
            </a:r>
            <a:r>
              <a:rPr lang="en-US" sz="4000" dirty="0" err="1" smtClean="0"/>
              <a:t>NSString</a:t>
            </a:r>
            <a:r>
              <a:rPr lang="en-US" sz="4000" dirty="0" smtClean="0"/>
              <a:t> *)</a:t>
            </a:r>
            <a:r>
              <a:rPr lang="en-US" sz="4000" dirty="0" err="1" smtClean="0"/>
              <a:t>ABRecordCopyValue</a:t>
            </a:r>
            <a:r>
              <a:rPr lang="en-US" sz="4000" dirty="0" smtClean="0"/>
              <a:t>(person, 				</a:t>
            </a:r>
            <a:r>
              <a:rPr lang="en-US" sz="4000" dirty="0" err="1" smtClean="0"/>
              <a:t>kABPersonFirstNameProperty</a:t>
            </a:r>
            <a:r>
              <a:rPr lang="en-US" sz="4000" dirty="0" smtClean="0"/>
              <a:t>); </a:t>
            </a:r>
          </a:p>
          <a:p>
            <a:pPr>
              <a:buNone/>
            </a:pPr>
            <a:r>
              <a:rPr lang="en-US" sz="4000" dirty="0" smtClean="0"/>
              <a:t>	</a:t>
            </a:r>
            <a:r>
              <a:rPr lang="en-US" sz="4000" dirty="0" err="1" smtClean="0"/>
              <a:t>self.firstName.text</a:t>
            </a:r>
            <a:r>
              <a:rPr lang="en-US" sz="4000" dirty="0" smtClean="0"/>
              <a:t> = name;</a:t>
            </a:r>
          </a:p>
          <a:p>
            <a:pPr>
              <a:buNone/>
            </a:pPr>
            <a:r>
              <a:rPr lang="en-US" sz="4000" dirty="0" smtClean="0"/>
              <a:t>	 [name release]; </a:t>
            </a:r>
          </a:p>
          <a:p>
            <a:pPr>
              <a:buNone/>
            </a:pPr>
            <a:r>
              <a:rPr lang="en-US" sz="4000" dirty="0" smtClean="0"/>
              <a:t>	 name = (</a:t>
            </a:r>
            <a:r>
              <a:rPr lang="en-US" sz="4000" dirty="0" err="1" smtClean="0"/>
              <a:t>NSString</a:t>
            </a:r>
            <a:r>
              <a:rPr lang="en-US" sz="4000" dirty="0" smtClean="0"/>
              <a:t> *)</a:t>
            </a:r>
            <a:r>
              <a:rPr lang="en-US" sz="4000" dirty="0" err="1" smtClean="0"/>
              <a:t>ABRecordCopyValue</a:t>
            </a:r>
            <a:r>
              <a:rPr lang="en-US" sz="4000" dirty="0" smtClean="0"/>
              <a:t>(person, 						</a:t>
            </a:r>
            <a:r>
              <a:rPr lang="en-US" sz="4000" dirty="0" err="1" smtClean="0"/>
              <a:t>kABPersonLastNameProperty</a:t>
            </a:r>
            <a:r>
              <a:rPr lang="en-US" sz="4000" dirty="0" smtClean="0"/>
              <a:t>); </a:t>
            </a:r>
          </a:p>
          <a:p>
            <a:pPr>
              <a:buNone/>
            </a:pPr>
            <a:r>
              <a:rPr lang="en-US" sz="4000" dirty="0" smtClean="0"/>
              <a:t>	</a:t>
            </a:r>
            <a:r>
              <a:rPr lang="en-US" sz="4000" dirty="0" err="1" smtClean="0"/>
              <a:t>self.lastName.text</a:t>
            </a:r>
            <a:r>
              <a:rPr lang="en-US" sz="4000" dirty="0" smtClean="0"/>
              <a:t> = name; [name release]; </a:t>
            </a:r>
          </a:p>
          <a:p>
            <a:pPr>
              <a:buNone/>
            </a:pPr>
            <a:r>
              <a:rPr lang="en-US" sz="4000" dirty="0" smtClean="0"/>
              <a:t>	[self </a:t>
            </a:r>
            <a:r>
              <a:rPr lang="en-US" sz="4000" dirty="0" err="1" smtClean="0"/>
              <a:t>dismissModalViewControllerAnimated:YES</a:t>
            </a:r>
            <a:r>
              <a:rPr lang="en-US" sz="4000" dirty="0" smtClean="0"/>
              <a:t>]; </a:t>
            </a:r>
          </a:p>
          <a:p>
            <a:pPr>
              <a:buNone/>
            </a:pPr>
            <a:r>
              <a:rPr lang="en-US" sz="4000" dirty="0" smtClean="0"/>
              <a:t>	return NO;</a:t>
            </a:r>
          </a:p>
          <a:p>
            <a:pPr>
              <a:buNone/>
            </a:pPr>
            <a:r>
              <a:rPr lang="en-US" sz="4000" dirty="0" smtClean="0"/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104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990600"/>
          </a:xfrm>
        </p:spPr>
        <p:txBody>
          <a:bodyPr>
            <a:normAutofit/>
          </a:bodyPr>
          <a:lstStyle/>
          <a:p>
            <a:pPr algn="ctr"/>
            <a:endParaRPr lang="en-US" sz="4600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775191"/>
            <a:ext cx="8077200" cy="4397009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To fully implement the delegate protocol, you must also add one more following function. The people picker calls this third function when the user taps on a property of the selected person in the picker. In this application, the people picker is dismissed when the user selects a person, so there is no way for the user to select a property of that person. This means that the third method can never be called. However if it were left out, the implementation of the protocol would be incomplete.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881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990600"/>
          </a:xfrm>
        </p:spPr>
        <p:txBody>
          <a:bodyPr>
            <a:normAutofit/>
          </a:bodyPr>
          <a:lstStyle/>
          <a:p>
            <a:pPr algn="ctr"/>
            <a:endParaRPr lang="en-US" sz="4600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0" y="1752600"/>
            <a:ext cx="9144000" cy="5105400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sz="2800" dirty="0" smtClean="0"/>
              <a:t>(BOOL)</a:t>
            </a:r>
            <a:r>
              <a:rPr lang="en-US" sz="2800" dirty="0" err="1" smtClean="0"/>
              <a:t>peoplePickerNavigationController</a:t>
            </a:r>
            <a:r>
              <a:rPr lang="en-US" sz="2800" dirty="0" smtClean="0"/>
              <a:t>: (</a:t>
            </a:r>
            <a:r>
              <a:rPr lang="en-US" sz="2800" dirty="0" err="1" smtClean="0"/>
              <a:t>ABPeoplePickerNavigationController</a:t>
            </a:r>
            <a:r>
              <a:rPr lang="en-US" sz="2800" dirty="0" smtClean="0"/>
              <a:t> *)</a:t>
            </a:r>
            <a:r>
              <a:rPr lang="en-US" sz="2800" dirty="0" err="1" smtClean="0"/>
              <a:t>peoplePicker</a:t>
            </a:r>
            <a:r>
              <a:rPr lang="en-US" sz="2800" dirty="0" smtClean="0"/>
              <a:t> </a:t>
            </a:r>
            <a:r>
              <a:rPr lang="en-US" sz="2800" dirty="0" err="1" smtClean="0"/>
              <a:t>shouldContinueAfterSelectingPerson</a:t>
            </a:r>
            <a:r>
              <a:rPr lang="en-US" sz="2800" dirty="0" smtClean="0"/>
              <a:t>: (</a:t>
            </a:r>
            <a:r>
              <a:rPr lang="en-US" sz="2800" dirty="0" err="1" smtClean="0"/>
              <a:t>ABRecordRef</a:t>
            </a:r>
            <a:r>
              <a:rPr lang="en-US" sz="2800" dirty="0" smtClean="0"/>
              <a:t>)person property:(</a:t>
            </a:r>
            <a:r>
              <a:rPr lang="en-US" sz="2800" dirty="0" err="1" smtClean="0"/>
              <a:t>ABPropertyID</a:t>
            </a:r>
            <a:r>
              <a:rPr lang="en-US" sz="2800" dirty="0" smtClean="0"/>
              <a:t>)property identifier:(</a:t>
            </a:r>
            <a:r>
              <a:rPr lang="en-US" sz="2800" dirty="0" err="1" smtClean="0"/>
              <a:t>ABMultiValueIdentifier</a:t>
            </a:r>
            <a:r>
              <a:rPr lang="en-US" sz="2800" dirty="0" smtClean="0"/>
              <a:t>)identifier</a:t>
            </a:r>
          </a:p>
          <a:p>
            <a:pPr>
              <a:buNone/>
            </a:pPr>
            <a:r>
              <a:rPr lang="en-US" sz="2800" dirty="0" smtClean="0"/>
              <a:t>	{</a:t>
            </a:r>
          </a:p>
          <a:p>
            <a:pPr>
              <a:buNone/>
            </a:pPr>
            <a:r>
              <a:rPr lang="en-US" sz="2800" dirty="0" smtClean="0"/>
              <a:t>		</a:t>
            </a:r>
            <a:r>
              <a:rPr lang="en-US" sz="2400" dirty="0" smtClean="0"/>
              <a:t> return NO;</a:t>
            </a:r>
          </a:p>
          <a:p>
            <a:pPr>
              <a:buNone/>
            </a:pPr>
            <a:r>
              <a:rPr lang="en-US" sz="2800" dirty="0" smtClean="0"/>
              <a:t>	}</a:t>
            </a:r>
          </a:p>
          <a:p>
            <a:pPr>
              <a:buNone/>
            </a:pPr>
            <a:r>
              <a:rPr lang="en-US" sz="2800" dirty="0" smtClean="0"/>
              <a:t>(void)</a:t>
            </a:r>
            <a:r>
              <a:rPr lang="en-US" sz="2800" dirty="0" err="1" smtClean="0"/>
              <a:t>dealloc</a:t>
            </a:r>
            <a:r>
              <a:rPr lang="en-US" sz="2800" dirty="0" smtClean="0"/>
              <a:t> </a:t>
            </a:r>
          </a:p>
          <a:p>
            <a:pPr>
              <a:buNone/>
            </a:pPr>
            <a:r>
              <a:rPr lang="en-US" sz="2800" dirty="0" smtClean="0"/>
              <a:t>{ </a:t>
            </a:r>
          </a:p>
          <a:p>
            <a:pPr>
              <a:buNone/>
            </a:pPr>
            <a:r>
              <a:rPr lang="en-US" sz="2800" dirty="0" smtClean="0"/>
              <a:t>	[</a:t>
            </a:r>
            <a:r>
              <a:rPr lang="en-US" sz="2800" dirty="0" err="1" smtClean="0"/>
              <a:t>firstName</a:t>
            </a:r>
            <a:r>
              <a:rPr lang="en-US" sz="2800" dirty="0" smtClean="0"/>
              <a:t> release];</a:t>
            </a:r>
          </a:p>
          <a:p>
            <a:pPr>
              <a:buNone/>
            </a:pPr>
            <a:r>
              <a:rPr lang="en-US" sz="2800" dirty="0" smtClean="0"/>
              <a:t>	 [</a:t>
            </a:r>
            <a:r>
              <a:rPr lang="en-US" sz="2800" dirty="0" err="1" smtClean="0"/>
              <a:t>lastName</a:t>
            </a:r>
            <a:r>
              <a:rPr lang="en-US" sz="2800" dirty="0" smtClean="0"/>
              <a:t> release]; </a:t>
            </a:r>
          </a:p>
          <a:p>
            <a:pPr>
              <a:buNone/>
            </a:pPr>
            <a:r>
              <a:rPr lang="en-US" sz="2800" dirty="0" smtClean="0"/>
              <a:t>	[super </a:t>
            </a:r>
            <a:r>
              <a:rPr lang="en-US" sz="2800" dirty="0" err="1" smtClean="0"/>
              <a:t>dealloc</a:t>
            </a:r>
            <a:r>
              <a:rPr lang="en-US" sz="2800" dirty="0" smtClean="0"/>
              <a:t>];</a:t>
            </a:r>
          </a:p>
          <a:p>
            <a:pPr>
              <a:buNone/>
            </a:pPr>
            <a:r>
              <a:rPr lang="en-US" sz="2800" dirty="0" smtClean="0"/>
              <a:t>} </a:t>
            </a:r>
          </a:p>
          <a:p>
            <a:pPr>
              <a:buNone/>
            </a:pPr>
            <a:r>
              <a:rPr lang="en-US" sz="2800" dirty="0" smtClean="0"/>
              <a:t>@end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13779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990600"/>
          </a:xfrm>
        </p:spPr>
        <p:txBody>
          <a:bodyPr>
            <a:normAutofit/>
          </a:bodyPr>
          <a:lstStyle/>
          <a:p>
            <a:pPr algn="ctr"/>
            <a:r>
              <a:rPr lang="en-US" sz="4600" dirty="0" smtClean="0"/>
              <a:t>Make Connections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775191"/>
            <a:ext cx="8077200" cy="4397009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In the Identity inspector (Tools &gt; Identity Inspector), verify that the class identity of File’s Owner is </a:t>
            </a:r>
            <a:r>
              <a:rPr lang="en-US" dirty="0" err="1" smtClean="0"/>
              <a:t>QuickStartViewController</a:t>
            </a:r>
            <a:r>
              <a:rPr lang="en-US" dirty="0" smtClean="0"/>
              <a:t>—it should already be set correctly for you by the template. Connect the outlets for </a:t>
            </a:r>
            <a:r>
              <a:rPr lang="en-US" dirty="0" err="1" smtClean="0"/>
              <a:t>firstName</a:t>
            </a:r>
            <a:r>
              <a:rPr lang="en-US" dirty="0" smtClean="0"/>
              <a:t> and </a:t>
            </a:r>
            <a:r>
              <a:rPr lang="en-US" dirty="0" err="1" smtClean="0"/>
              <a:t>lastName</a:t>
            </a:r>
            <a:r>
              <a:rPr lang="en-US" dirty="0" smtClean="0"/>
              <a:t> from File’s Owner to the first name and last name labels. Finally, connect the Touch Up Inside outlet from the button to File’s Owner and select the </a:t>
            </a:r>
            <a:r>
              <a:rPr lang="en-US" dirty="0" err="1" smtClean="0"/>
              <a:t>showPicker</a:t>
            </a:r>
            <a:r>
              <a:rPr lang="en-US" dirty="0" smtClean="0"/>
              <a:t> method.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8049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Address Book UI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83128" y="2003791"/>
            <a:ext cx="9144000" cy="4625609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/>
            <a:r>
              <a:rPr lang="en-US" sz="2800" dirty="0" smtClean="0"/>
              <a:t>The Address Book UI framework provides controllers that facilitate displaying, editing, selecting, and creating records in the Address Book database.</a:t>
            </a:r>
          </a:p>
          <a:p>
            <a:pPr algn="just">
              <a:buNone/>
            </a:pPr>
            <a:endParaRPr lang="en-US" sz="2800" dirty="0" smtClean="0"/>
          </a:p>
          <a:p>
            <a:pPr algn="just"/>
            <a:r>
              <a:rPr lang="en-US" sz="2800" dirty="0" smtClean="0"/>
              <a:t>On the </a:t>
            </a:r>
            <a:r>
              <a:rPr lang="en-US" sz="2800" dirty="0" err="1" smtClean="0"/>
              <a:t>iPhone</a:t>
            </a:r>
            <a:r>
              <a:rPr lang="en-US" sz="2800" dirty="0" smtClean="0"/>
              <a:t>, contact data resides in the home Library folder. On the Macintosh simulator, you can freely access these files in ~/Library/Application Support/</a:t>
            </a:r>
            <a:r>
              <a:rPr lang="en-US" sz="2800" dirty="0" err="1" smtClean="0"/>
              <a:t>iPhone</a:t>
            </a:r>
            <a:r>
              <a:rPr lang="en-US" sz="2800" dirty="0" smtClean="0"/>
              <a:t>  Simulator/User/Library.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30496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Address Book UI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4953000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2800" dirty="0" smtClean="0"/>
              <a:t>The two files, </a:t>
            </a:r>
            <a:r>
              <a:rPr lang="en-US" sz="2800" dirty="0" err="1" smtClean="0"/>
              <a:t>AddressBook</a:t>
            </a:r>
            <a:r>
              <a:rPr lang="en-US" sz="2800" dirty="0" smtClean="0"/>
              <a:t>/</a:t>
            </a:r>
            <a:r>
              <a:rPr lang="en-US" sz="2800" dirty="0" err="1" smtClean="0"/>
              <a:t>AddressBook.sqlitedb</a:t>
            </a:r>
            <a:r>
              <a:rPr lang="en-US" sz="2800" dirty="0" smtClean="0"/>
              <a:t> and </a:t>
            </a:r>
            <a:r>
              <a:rPr lang="en-US" sz="2800" dirty="0" err="1" smtClean="0"/>
              <a:t>AddressBook</a:t>
            </a:r>
            <a:r>
              <a:rPr lang="en-US" sz="2800" dirty="0" smtClean="0"/>
              <a:t>/</a:t>
            </a:r>
            <a:r>
              <a:rPr lang="en-US" sz="2800" dirty="0" err="1" smtClean="0"/>
              <a:t>AddressBookImages.sqlitedb</a:t>
            </a:r>
            <a:r>
              <a:rPr lang="en-US" sz="2800" dirty="0" smtClean="0"/>
              <a:t> use standard SQLite3 to store contact information  and optional contact images.</a:t>
            </a:r>
          </a:p>
          <a:p>
            <a:pPr algn="just"/>
            <a:endParaRPr lang="en-US" sz="2800" dirty="0" smtClean="0"/>
          </a:p>
          <a:p>
            <a:pPr algn="just"/>
            <a:r>
              <a:rPr lang="en-US" sz="2800" dirty="0" smtClean="0"/>
              <a:t> On the </a:t>
            </a:r>
            <a:r>
              <a:rPr lang="en-US" sz="2800" dirty="0" err="1" smtClean="0"/>
              <a:t>iPhone</a:t>
            </a:r>
            <a:r>
              <a:rPr lang="en-US" sz="2800" dirty="0" smtClean="0"/>
              <a:t>, you cannot access these directly.</a:t>
            </a:r>
          </a:p>
          <a:p>
            <a:pPr algn="just">
              <a:buNone/>
            </a:pPr>
            <a:r>
              <a:rPr lang="en-US" sz="2800" dirty="0" smtClean="0"/>
              <a:t>	The files live in /</a:t>
            </a:r>
            <a:r>
              <a:rPr lang="en-US" sz="2800" dirty="0" err="1" smtClean="0"/>
              <a:t>var</a:t>
            </a:r>
            <a:r>
              <a:rPr lang="en-US" sz="2800" dirty="0" smtClean="0"/>
              <a:t>/mobile/Library/</a:t>
            </a:r>
            <a:r>
              <a:rPr lang="en-US" sz="2800" dirty="0" err="1" smtClean="0"/>
              <a:t>AddressBook</a:t>
            </a:r>
            <a:endParaRPr lang="en-US" sz="2800" dirty="0" smtClean="0"/>
          </a:p>
          <a:p>
            <a:pPr algn="just">
              <a:buNone/>
            </a:pPr>
            <a:endParaRPr lang="en-US" sz="2800" dirty="0" smtClean="0"/>
          </a:p>
          <a:p>
            <a:pPr algn="just"/>
            <a:r>
              <a:rPr lang="en-US" sz="2800" dirty="0" smtClean="0"/>
              <a:t>The Address Book UI framework provides two key user interfaces: a people "picker" navigation controller to choose contacts, and a view controller to display a single contact.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00069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Working with Address Book Objects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49530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/>
            <a:endParaRPr lang="en-US" sz="2800" dirty="0" smtClean="0"/>
          </a:p>
          <a:p>
            <a:pPr algn="just"/>
            <a:endParaRPr lang="en-US" sz="2800" dirty="0" smtClean="0"/>
          </a:p>
          <a:p>
            <a:pPr algn="just"/>
            <a:r>
              <a:rPr lang="en-US" sz="2800" dirty="0" smtClean="0"/>
              <a:t>There are four basic objects that you need to understand in order to interact fully with the Address Book database: address books, records, single-value properties, and </a:t>
            </a:r>
            <a:r>
              <a:rPr lang="en-US" sz="2800" dirty="0" err="1" smtClean="0"/>
              <a:t>multivalue</a:t>
            </a:r>
            <a:r>
              <a:rPr lang="en-US" sz="2800" dirty="0" smtClean="0"/>
              <a:t> properties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25232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		Address Book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4953000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2800" dirty="0" smtClean="0"/>
              <a:t>Address books let you interact with the Address Book database and save changes to it. To use an address book, declare an instance of </a:t>
            </a:r>
            <a:r>
              <a:rPr lang="en-US" sz="2800" dirty="0" err="1" smtClean="0"/>
              <a:t>ABAddressBookRef</a:t>
            </a:r>
            <a:r>
              <a:rPr lang="en-US" sz="2800" dirty="0" smtClean="0"/>
              <a:t> and set it to the value returned from the function </a:t>
            </a:r>
            <a:r>
              <a:rPr lang="en-US" sz="2800" dirty="0" err="1" smtClean="0">
                <a:hlinkClick r:id="rId2"/>
              </a:rPr>
              <a:t>ABAddressBookCreate</a:t>
            </a:r>
            <a:r>
              <a:rPr lang="en-US" sz="2800" dirty="0" smtClean="0"/>
              <a:t>.</a:t>
            </a:r>
          </a:p>
          <a:p>
            <a:pPr algn="just"/>
            <a:endParaRPr lang="en-US" sz="2800" dirty="0" smtClean="0"/>
          </a:p>
          <a:p>
            <a:pPr algn="just"/>
            <a:r>
              <a:rPr lang="en-US" sz="2800" dirty="0" smtClean="0"/>
              <a:t>After you have created an address book reference, your application can read data from it and save changes to it. To save the changes, use the function </a:t>
            </a:r>
            <a:r>
              <a:rPr lang="en-US" sz="2800" dirty="0" err="1" smtClean="0">
                <a:hlinkClick r:id="rId2"/>
              </a:rPr>
              <a:t>ABAddressBookSave</a:t>
            </a:r>
            <a:r>
              <a:rPr lang="en-US" sz="2800" dirty="0" smtClean="0"/>
              <a:t>; to abandon them, use the function </a:t>
            </a:r>
            <a:r>
              <a:rPr lang="en-US" sz="2800" dirty="0" err="1" smtClean="0">
                <a:hlinkClick r:id="rId2"/>
              </a:rPr>
              <a:t>ABAddressBookRevert</a:t>
            </a:r>
            <a:r>
              <a:rPr lang="en-US" sz="2800" dirty="0" smtClean="0"/>
              <a:t>. To check whether there are unsaved changes, use the function </a:t>
            </a:r>
            <a:r>
              <a:rPr lang="en-US" sz="2800" dirty="0" err="1" smtClean="0">
                <a:hlinkClick r:id="rId2"/>
              </a:rPr>
              <a:t>ABAddressBookHasUnsavedChanges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67502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		Person Records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4953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800" dirty="0" smtClean="0"/>
              <a:t>Person records are made up of both single-value and multi-value properties. Properties that a person can have only one of, such as first name and last name, are stored as single-value properties. Other properties that a person can have more that one of, such as street address and phone number, are multi-value properties.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2739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Group Records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83128" y="1905000"/>
            <a:ext cx="9144000" cy="4953000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algn="just"/>
            <a:r>
              <a:rPr lang="en-US" sz="2800" dirty="0" smtClean="0"/>
              <a:t>Users may organize their contacts into groups for a variety of reasons. For example, a user may create a group containing coworkers involved in a project, or members of a sports team they play on. Your application can use groups to allow the user to perform an action for several contacts in their address book at the same time.</a:t>
            </a:r>
          </a:p>
          <a:p>
            <a:pPr algn="just"/>
            <a:r>
              <a:rPr lang="en-US" sz="2800" dirty="0" smtClean="0"/>
              <a:t>Group records have only one property, </a:t>
            </a:r>
            <a:r>
              <a:rPr lang="en-US" sz="2800" dirty="0" err="1" smtClean="0"/>
              <a:t>kABGroupNameProperty</a:t>
            </a:r>
            <a:r>
              <a:rPr lang="en-US" sz="2800" dirty="0" smtClean="0"/>
              <a:t>, which is the name of the group. To get all the people in a group, use the function </a:t>
            </a:r>
            <a:r>
              <a:rPr lang="en-US" sz="2800" dirty="0" err="1" smtClean="0">
                <a:hlinkClick r:id="rId2"/>
              </a:rPr>
              <a:t>ABGroupCopyArrayOfAllMembersWithSortOrdering</a:t>
            </a:r>
            <a:r>
              <a:rPr lang="en-US" sz="2800" dirty="0" smtClean="0"/>
              <a:t> or </a:t>
            </a:r>
            <a:r>
              <a:rPr lang="en-US" sz="2800" dirty="0" err="1" smtClean="0">
                <a:hlinkClick r:id="rId2"/>
              </a:rPr>
              <a:t>ABGroupCopyArrayOfAllMembers</a:t>
            </a:r>
            <a:r>
              <a:rPr lang="en-US" sz="2800" dirty="0" smtClean="0"/>
              <a:t>, which return a </a:t>
            </a:r>
            <a:r>
              <a:rPr lang="en-US" sz="2800" dirty="0" err="1" smtClean="0"/>
              <a:t>CFArray</a:t>
            </a:r>
            <a:r>
              <a:rPr lang="en-US" sz="2800" dirty="0" smtClean="0"/>
              <a:t> of </a:t>
            </a:r>
            <a:r>
              <a:rPr lang="en-US" sz="2800" dirty="0" err="1" smtClean="0"/>
              <a:t>ABRecordRef</a:t>
            </a:r>
            <a:r>
              <a:rPr lang="en-US" sz="2800" dirty="0" smtClean="0"/>
              <a:t> objects with and without sorting.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69321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Interacting Using UI Controllers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83128" y="1905000"/>
            <a:ext cx="9144000" cy="49530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/>
            <a:r>
              <a:rPr lang="en-US" sz="2800" dirty="0" smtClean="0"/>
              <a:t>The Address Book UI framework provides one view controller and three navigation controllers for common tasks related to working with the Address Book database and contact information.</a:t>
            </a:r>
          </a:p>
          <a:p>
            <a:pPr algn="just">
              <a:buNone/>
            </a:pPr>
            <a:endParaRPr lang="en-US" sz="2800" dirty="0" smtClean="0"/>
          </a:p>
          <a:p>
            <a:pPr lvl="1"/>
            <a:r>
              <a:rPr lang="en-US" sz="2400" dirty="0" err="1" smtClean="0">
                <a:hlinkClick r:id="rId2"/>
              </a:rPr>
              <a:t>ABPeoplePickerNavigationController</a:t>
            </a:r>
            <a:r>
              <a:rPr lang="en-US" sz="2400" dirty="0" smtClean="0"/>
              <a:t> prompts the user to select a person record from their address book.</a:t>
            </a:r>
          </a:p>
          <a:p>
            <a:pPr lvl="1"/>
            <a:endParaRPr lang="en-US" sz="2400" dirty="0" smtClean="0">
              <a:hlinkClick r:id="rId3"/>
            </a:endParaRPr>
          </a:p>
          <a:p>
            <a:pPr lvl="1"/>
            <a:r>
              <a:rPr lang="en-US" sz="2400" dirty="0" err="1" smtClean="0">
                <a:hlinkClick r:id="rId3"/>
              </a:rPr>
              <a:t>ABPersonViewController</a:t>
            </a:r>
            <a:r>
              <a:rPr lang="en-US" sz="2400" dirty="0" smtClean="0"/>
              <a:t> displays a person record to the user and optionally allows editing.</a:t>
            </a:r>
          </a:p>
          <a:p>
            <a:pPr algn="just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39264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5710</TotalTime>
  <Words>972</Words>
  <Application>Microsoft Office PowerPoint</Application>
  <PresentationFormat>On-screen Show (4:3)</PresentationFormat>
  <Paragraphs>143</Paragraphs>
  <Slides>24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Executive</vt:lpstr>
      <vt:lpstr>iOS and AddressBook</vt:lpstr>
      <vt:lpstr>Address Book UI Framework Exploring Contacts</vt:lpstr>
      <vt:lpstr>  Address Book UI</vt:lpstr>
      <vt:lpstr>  Address Book UI</vt:lpstr>
      <vt:lpstr> Working with Address Book Objects </vt:lpstr>
      <vt:lpstr>    Address Book </vt:lpstr>
      <vt:lpstr>    Person Records </vt:lpstr>
      <vt:lpstr>  Group Records</vt:lpstr>
      <vt:lpstr>Interacting Using UI Controllers </vt:lpstr>
      <vt:lpstr> </vt:lpstr>
      <vt:lpstr>   ABPeoplePickerNavigationController</vt:lpstr>
      <vt:lpstr>  ABPersonViewController</vt:lpstr>
      <vt:lpstr>ABNewPersonViewController</vt:lpstr>
      <vt:lpstr>ABUnknownPersonViewController</vt:lpstr>
      <vt:lpstr>Create the Project </vt:lpstr>
      <vt:lpstr>QuickStartViewController.xib. </vt:lpstr>
      <vt:lpstr>QuickStartViewController.h</vt:lpstr>
      <vt:lpstr>QuickStartViewController.m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Make Connections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iOS and LoCation Services</dc:title>
  <dc:creator>grewe</dc:creator>
  <cp:lastModifiedBy>grewe</cp:lastModifiedBy>
  <cp:revision>60</cp:revision>
  <dcterms:created xsi:type="dcterms:W3CDTF">2013-02-28T05:06:52Z</dcterms:created>
  <dcterms:modified xsi:type="dcterms:W3CDTF">2013-03-04T04:17:04Z</dcterms:modified>
</cp:coreProperties>
</file>