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8" r:id="rId3"/>
    <p:sldId id="259" r:id="rId4"/>
    <p:sldId id="260" r:id="rId5"/>
    <p:sldId id="263" r:id="rId6"/>
    <p:sldId id="264" r:id="rId7"/>
    <p:sldId id="261" r:id="rId8"/>
    <p:sldId id="271" r:id="rId9"/>
    <p:sldId id="262" r:id="rId10"/>
    <p:sldId id="265" r:id="rId11"/>
    <p:sldId id="266" r:id="rId12"/>
    <p:sldId id="268" r:id="rId13"/>
    <p:sldId id="267" r:id="rId14"/>
    <p:sldId id="269" r:id="rId15"/>
    <p:sldId id="270" r:id="rId16"/>
    <p:sldId id="272" r:id="rId17"/>
    <p:sldId id="273" r:id="rId18"/>
    <p:sldId id="286" r:id="rId19"/>
    <p:sldId id="274" r:id="rId20"/>
    <p:sldId id="275" r:id="rId21"/>
    <p:sldId id="276" r:id="rId22"/>
    <p:sldId id="277" r:id="rId23"/>
    <p:sldId id="28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57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68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AB79E-C56A-4CDD-BF19-41F65B77EF79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71C1D-C494-497E-BE48-1BF2DBDF22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50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71C1D-C494-497E-BE48-1BF2DBDF227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71C1D-C494-497E-BE48-1BF2DBDF227B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DE68FC2-78B2-4974-A137-B75B163238AC}" type="datetimeFigureOut">
              <a:rPr lang="en-US" smtClean="0"/>
              <a:t>11/9/2016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40F93DA-46B0-4E7A-B053-3AB5B64FF5A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Swift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 to new iOS apple development language</a:t>
            </a:r>
            <a:endParaRPr lang="en-US" dirty="0"/>
          </a:p>
        </p:txBody>
      </p:sp>
      <p:sp>
        <p:nvSpPr>
          <p:cNvPr id="4" name="AutoShape 2" descr="Image result for swift i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19200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64447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instance of a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262308" cy="3508977"/>
          </a:xfrm>
        </p:spPr>
        <p:txBody>
          <a:bodyPr>
            <a:normAutofit/>
          </a:bodyPr>
          <a:lstStyle/>
          <a:p>
            <a:r>
              <a:rPr lang="en-US" dirty="0" smtClean="0"/>
              <a:t>Call Constructor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Example, using </a:t>
            </a:r>
            <a:r>
              <a:rPr lang="en-US" dirty="0" err="1" smtClean="0"/>
              <a:t>UIView</a:t>
            </a:r>
            <a:r>
              <a:rPr lang="en-US" dirty="0" smtClean="0"/>
              <a:t> that is part of iOS </a:t>
            </a:r>
            <a:r>
              <a:rPr lang="en-US" dirty="0" err="1" smtClean="0"/>
              <a:t>UIKit</a:t>
            </a:r>
            <a:r>
              <a:rPr lang="en-US" dirty="0" smtClean="0"/>
              <a:t> package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b="1" i="1" dirty="0"/>
              <a:t>i</a:t>
            </a:r>
            <a:r>
              <a:rPr lang="en-US" b="1" i="1" dirty="0" smtClean="0"/>
              <a:t>mport </a:t>
            </a:r>
            <a:r>
              <a:rPr lang="en-US" b="1" i="1" dirty="0" err="1" smtClean="0"/>
              <a:t>UIKit</a:t>
            </a:r>
            <a:endParaRPr lang="en-US" b="1" i="1" dirty="0" smtClean="0"/>
          </a:p>
          <a:p>
            <a:pPr marL="68580" indent="0">
              <a:buNone/>
            </a:pPr>
            <a:r>
              <a:rPr lang="en-US" b="1" i="1" dirty="0" err="1" smtClean="0"/>
              <a:t>var</a:t>
            </a:r>
            <a:r>
              <a:rPr lang="en-US" b="1" i="1" dirty="0" smtClean="0"/>
              <a:t> view = </a:t>
            </a:r>
            <a:r>
              <a:rPr lang="en-US" b="1" i="1" dirty="0" err="1" smtClean="0"/>
              <a:t>UIView</a:t>
            </a:r>
            <a:r>
              <a:rPr lang="en-US" b="1" i="1" dirty="0" smtClean="0"/>
              <a:t>()</a:t>
            </a:r>
          </a:p>
          <a:p>
            <a:pPr marL="68580" indent="0">
              <a:buNone/>
            </a:pPr>
            <a:r>
              <a:rPr lang="en-US" b="1" i="1" dirty="0" err="1"/>
              <a:t>v</a:t>
            </a:r>
            <a:r>
              <a:rPr lang="en-US" b="1" i="1" dirty="0" err="1" smtClean="0"/>
              <a:t>iew.backgroundColor</a:t>
            </a:r>
            <a:r>
              <a:rPr lang="en-US" b="1" i="1" dirty="0" smtClean="0"/>
              <a:t> = </a:t>
            </a:r>
            <a:r>
              <a:rPr lang="en-US" b="1" i="1" dirty="0" err="1" smtClean="0"/>
              <a:t>UIColor.yellowColor</a:t>
            </a:r>
            <a:r>
              <a:rPr lang="en-US" b="1" i="1" dirty="0" smtClean="0"/>
              <a:t>()</a:t>
            </a:r>
            <a:endParaRPr lang="en-US" b="1" i="1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6400800"/>
            <a:ext cx="7587333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Note does not declare type of variable –gets from constructor call</a:t>
            </a:r>
            <a:endParaRPr lang="en-US" dirty="0"/>
          </a:p>
        </p:txBody>
      </p:sp>
      <p:cxnSp>
        <p:nvCxnSpPr>
          <p:cNvPr id="8" name="Curved Connector 7"/>
          <p:cNvCxnSpPr/>
          <p:nvPr/>
        </p:nvCxnSpPr>
        <p:spPr>
          <a:xfrm rot="5400000" flipH="1" flipV="1">
            <a:off x="419100" y="5753100"/>
            <a:ext cx="1066800" cy="228600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0827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Example </a:t>
            </a:r>
            <a:r>
              <a:rPr lang="en-US" dirty="0" smtClean="0"/>
              <a:t>function </a:t>
            </a:r>
            <a:r>
              <a:rPr lang="en-US" dirty="0" smtClean="0"/>
              <a:t>with </a:t>
            </a:r>
            <a:r>
              <a:rPr lang="en-US" b="1" dirty="0" smtClean="0">
                <a:solidFill>
                  <a:srgbClr val="FF0000"/>
                </a:solidFill>
              </a:rPr>
              <a:t>no return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rgbClr val="FF0000"/>
                </a:solidFill>
              </a:rPr>
              <a:t>parameters</a:t>
            </a:r>
          </a:p>
          <a:p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/>
              <a:t>f</a:t>
            </a:r>
            <a:r>
              <a:rPr lang="en-US" dirty="0" err="1" smtClean="0"/>
              <a:t>unc</a:t>
            </a:r>
            <a:r>
              <a:rPr lang="en-US" dirty="0" smtClean="0"/>
              <a:t> </a:t>
            </a:r>
            <a:r>
              <a:rPr lang="en-US" dirty="0" err="1" smtClean="0"/>
              <a:t>sayHello</a:t>
            </a:r>
            <a:r>
              <a:rPr lang="en-US" dirty="0" smtClean="0"/>
              <a:t>() {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println</a:t>
            </a:r>
            <a:r>
              <a:rPr lang="en-US" dirty="0" smtClean="0"/>
              <a:t>(“hello”)</a:t>
            </a:r>
          </a:p>
          <a:p>
            <a:pPr marL="68580" indent="0">
              <a:buNone/>
            </a:pPr>
            <a:r>
              <a:rPr lang="en-US" dirty="0" smtClean="0"/>
              <a:t>}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To invoke this function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 smtClean="0"/>
              <a:t>sayHello</a:t>
            </a:r>
            <a:r>
              <a:rPr lang="en-US" dirty="0" smtClean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311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Functions-option </a:t>
            </a:r>
            <a:r>
              <a:rPr lang="en-US" dirty="0" smtClean="0"/>
              <a:t>1 </a:t>
            </a:r>
            <a:r>
              <a:rPr lang="en-US" dirty="0" smtClean="0"/>
              <a:t>for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Example function with parameters</a:t>
            </a:r>
          </a:p>
          <a:p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/>
              <a:t>f</a:t>
            </a:r>
            <a:r>
              <a:rPr lang="en-US" dirty="0" err="1" smtClean="0"/>
              <a:t>unc</a:t>
            </a:r>
            <a:r>
              <a:rPr lang="en-US" dirty="0" smtClean="0"/>
              <a:t> </a:t>
            </a:r>
            <a:r>
              <a:rPr lang="en-US" dirty="0" err="1" smtClean="0"/>
              <a:t>sayHelloToName</a:t>
            </a:r>
            <a:r>
              <a:rPr lang="en-US" dirty="0" smtClean="0"/>
              <a:t>(name: String) {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println</a:t>
            </a:r>
            <a:r>
              <a:rPr lang="en-US" dirty="0" smtClean="0"/>
              <a:t>(“hello \(name)”)</a:t>
            </a:r>
          </a:p>
          <a:p>
            <a:pPr marL="68580" indent="0">
              <a:buNone/>
            </a:pPr>
            <a:r>
              <a:rPr lang="en-US" dirty="0" smtClean="0"/>
              <a:t>}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To invoke this function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 smtClean="0"/>
              <a:t>sayHelloToName</a:t>
            </a:r>
            <a:r>
              <a:rPr lang="en-US" dirty="0" smtClean="0"/>
              <a:t>(“</a:t>
            </a:r>
            <a:r>
              <a:rPr lang="en-US" dirty="0" smtClean="0"/>
              <a:t>Lynne”)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310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Example function </a:t>
            </a:r>
            <a:r>
              <a:rPr lang="en-US" b="1" dirty="0" smtClean="0">
                <a:solidFill>
                  <a:srgbClr val="FF0000"/>
                </a:solidFill>
              </a:rPr>
              <a:t>with </a:t>
            </a:r>
            <a:r>
              <a:rPr lang="en-US" b="1" dirty="0" smtClean="0">
                <a:solidFill>
                  <a:srgbClr val="FF0000"/>
                </a:solidFill>
              </a:rPr>
              <a:t>parameters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/>
              <a:t>f</a:t>
            </a:r>
            <a:r>
              <a:rPr lang="en-US" dirty="0" err="1" smtClean="0"/>
              <a:t>unc</a:t>
            </a:r>
            <a:r>
              <a:rPr lang="en-US" dirty="0" smtClean="0"/>
              <a:t> </a:t>
            </a:r>
            <a:r>
              <a:rPr lang="en-US" dirty="0" err="1" smtClean="0"/>
              <a:t>sayHelloToName</a:t>
            </a:r>
            <a:r>
              <a:rPr lang="en-US" dirty="0" smtClean="0"/>
              <a:t>(</a:t>
            </a:r>
            <a:r>
              <a:rPr lang="en-US" b="1" dirty="0" err="1" smtClean="0">
                <a:solidFill>
                  <a:srgbClr val="0070C0"/>
                </a:solidFill>
              </a:rPr>
              <a:t>nameOfPerson</a:t>
            </a:r>
            <a:r>
              <a:rPr lang="en-US" dirty="0" smtClean="0"/>
              <a:t> name</a:t>
            </a:r>
            <a:r>
              <a:rPr lang="en-US" dirty="0" smtClean="0"/>
              <a:t>: String) {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println</a:t>
            </a:r>
            <a:r>
              <a:rPr lang="en-US" dirty="0" smtClean="0"/>
              <a:t>(“hello \(name)”)</a:t>
            </a:r>
          </a:p>
          <a:p>
            <a:pPr marL="68580" indent="0">
              <a:buNone/>
            </a:pPr>
            <a:r>
              <a:rPr lang="en-US" dirty="0" smtClean="0"/>
              <a:t>}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To invoke this function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 smtClean="0"/>
              <a:t>sayHelloToName</a:t>
            </a:r>
            <a:r>
              <a:rPr lang="en-US" dirty="0" smtClean="0"/>
              <a:t>(</a:t>
            </a:r>
            <a:r>
              <a:rPr lang="en-US" b="1" dirty="0" err="1" smtClean="0">
                <a:solidFill>
                  <a:srgbClr val="0070C0"/>
                </a:solidFill>
              </a:rPr>
              <a:t>nameOfPerson</a:t>
            </a:r>
            <a:r>
              <a:rPr lang="en-US" dirty="0" smtClean="0"/>
              <a:t>: “</a:t>
            </a:r>
            <a:r>
              <a:rPr lang="en-US" dirty="0" smtClean="0"/>
              <a:t>Lynne”)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6400800"/>
            <a:ext cx="7587333" cy="369332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Note does not declare type of variable –gets from constructor call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943600" y="1384995"/>
            <a:ext cx="2948243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NOTE:</a:t>
            </a:r>
            <a:br>
              <a:rPr lang="en-US" dirty="0" smtClean="0"/>
            </a:br>
            <a:r>
              <a:rPr lang="en-US" dirty="0" smtClean="0"/>
              <a:t>Have explicit name</a:t>
            </a:r>
            <a:br>
              <a:rPr lang="en-US" dirty="0" smtClean="0"/>
            </a:br>
            <a:r>
              <a:rPr lang="en-US" dirty="0" smtClean="0"/>
              <a:t>for external use in calling</a:t>
            </a:r>
            <a:br>
              <a:rPr lang="en-US" dirty="0" smtClean="0"/>
            </a:br>
            <a:r>
              <a:rPr lang="en-US" dirty="0" smtClean="0"/>
              <a:t>the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5921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Example function with </a:t>
            </a:r>
            <a:r>
              <a:rPr lang="en-US" b="1" dirty="0" smtClean="0">
                <a:solidFill>
                  <a:srgbClr val="FF0000"/>
                </a:solidFill>
              </a:rPr>
              <a:t>return value</a:t>
            </a:r>
          </a:p>
          <a:p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/>
              <a:t>f</a:t>
            </a:r>
            <a:r>
              <a:rPr lang="en-US" dirty="0" err="1" smtClean="0"/>
              <a:t>unc</a:t>
            </a:r>
            <a:r>
              <a:rPr lang="en-US" dirty="0" smtClean="0"/>
              <a:t> </a:t>
            </a:r>
            <a:r>
              <a:rPr lang="en-US" dirty="0" err="1" smtClean="0"/>
              <a:t>sayHelloToName</a:t>
            </a:r>
            <a:r>
              <a:rPr lang="en-US" dirty="0" smtClean="0"/>
              <a:t>(name: String) </a:t>
            </a:r>
            <a:r>
              <a:rPr lang="en-US" b="1" dirty="0" smtClean="0">
                <a:solidFill>
                  <a:srgbClr val="FF0000"/>
                </a:solidFill>
              </a:rPr>
              <a:t>-&gt; String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{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println</a:t>
            </a:r>
            <a:r>
              <a:rPr lang="en-US" dirty="0" smtClean="0"/>
              <a:t>(“hello \(name)”)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return “Hello to you to!”</a:t>
            </a:r>
          </a:p>
          <a:p>
            <a:pPr marL="68580" indent="0">
              <a:buNone/>
            </a:pPr>
            <a:r>
              <a:rPr lang="en-US" dirty="0" smtClean="0"/>
              <a:t>}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To invoke this function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message:String</a:t>
            </a:r>
            <a:r>
              <a:rPr lang="en-US" dirty="0" smtClean="0"/>
              <a:t> = </a:t>
            </a:r>
            <a:r>
              <a:rPr lang="en-US" dirty="0" err="1" smtClean="0"/>
              <a:t>sayHelloToName</a:t>
            </a:r>
            <a:r>
              <a:rPr lang="en-US" dirty="0" smtClean="0"/>
              <a:t>(“Lynne</a:t>
            </a:r>
            <a:r>
              <a:rPr lang="en-US" dirty="0" smtClean="0"/>
              <a:t>”)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0" y="914400"/>
            <a:ext cx="3316934" cy="92333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NOTE:</a:t>
            </a:r>
            <a:br>
              <a:rPr lang="en-US" dirty="0" smtClean="0"/>
            </a:br>
            <a:r>
              <a:rPr lang="en-US" dirty="0" smtClean="0"/>
              <a:t>-&gt; String</a:t>
            </a:r>
          </a:p>
          <a:p>
            <a:r>
              <a:rPr lang="en-US" dirty="0" smtClean="0"/>
              <a:t>Says you are returning String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028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Functions- multiple parameters with return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Example function with return value</a:t>
            </a:r>
          </a:p>
          <a:p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/>
              <a:t>f</a:t>
            </a:r>
            <a:r>
              <a:rPr lang="en-US" dirty="0" err="1" smtClean="0"/>
              <a:t>unc</a:t>
            </a:r>
            <a:r>
              <a:rPr lang="en-US" dirty="0" smtClean="0"/>
              <a:t> sum(</a:t>
            </a:r>
            <a:r>
              <a:rPr lang="en-US" dirty="0" err="1" smtClean="0">
                <a:solidFill>
                  <a:srgbClr val="FF0000"/>
                </a:solidFill>
              </a:rPr>
              <a:t>a:Int</a:t>
            </a:r>
            <a:r>
              <a:rPr lang="en-US" dirty="0" smtClean="0">
                <a:solidFill>
                  <a:srgbClr val="FF0000"/>
                </a:solidFill>
              </a:rPr>
              <a:t>, b:Int</a:t>
            </a:r>
            <a:r>
              <a:rPr lang="en-US" dirty="0" smtClean="0"/>
              <a:t>) </a:t>
            </a:r>
            <a:r>
              <a:rPr lang="en-US" b="1" dirty="0" smtClean="0">
                <a:solidFill>
                  <a:srgbClr val="FF0000"/>
                </a:solidFill>
              </a:rPr>
              <a:t>-&gt;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{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return </a:t>
            </a:r>
            <a:r>
              <a:rPr lang="en-US" dirty="0" err="1" smtClean="0"/>
              <a:t>a+b</a:t>
            </a: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}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To invoke this function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total:Int</a:t>
            </a:r>
            <a:r>
              <a:rPr lang="en-US" dirty="0" smtClean="0"/>
              <a:t> = </a:t>
            </a:r>
            <a:r>
              <a:rPr lang="en-US" dirty="0" smtClean="0"/>
              <a:t>sum(2</a:t>
            </a:r>
            <a:r>
              <a:rPr lang="en-US" dirty="0" smtClean="0"/>
              <a:t>, </a:t>
            </a:r>
            <a:r>
              <a:rPr lang="en-US" dirty="0" smtClean="0"/>
              <a:t>33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380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Functions- return multiple values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Example function with return of a tuple – 2 values</a:t>
            </a:r>
          </a:p>
          <a:p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/>
              <a:t>f</a:t>
            </a:r>
            <a:r>
              <a:rPr lang="en-US" dirty="0" err="1" smtClean="0"/>
              <a:t>unc</a:t>
            </a:r>
            <a:r>
              <a:rPr lang="en-US" dirty="0" smtClean="0"/>
              <a:t> </a:t>
            </a:r>
            <a:r>
              <a:rPr lang="en-US" dirty="0" err="1" smtClean="0"/>
              <a:t>sumCeil</a:t>
            </a:r>
            <a:r>
              <a:rPr lang="en-US" dirty="0" smtClean="0"/>
              <a:t>(</a:t>
            </a:r>
            <a:r>
              <a:rPr lang="en-US" dirty="0" err="1" smtClean="0"/>
              <a:t>a:Int</a:t>
            </a:r>
            <a:r>
              <a:rPr lang="en-US" dirty="0" smtClean="0"/>
              <a:t>, b:Int) </a:t>
            </a:r>
            <a:r>
              <a:rPr lang="en-US" b="1" dirty="0" smtClean="0">
                <a:solidFill>
                  <a:srgbClr val="FF0000"/>
                </a:solidFill>
              </a:rPr>
              <a:t>-&gt; [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{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var</a:t>
            </a:r>
            <a:r>
              <a:rPr lang="en-US" dirty="0" smtClean="0"/>
              <a:t> ceil =a &gt; b ? a : b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var</a:t>
            </a:r>
            <a:r>
              <a:rPr lang="en-US" dirty="0" smtClean="0"/>
              <a:t> sum = </a:t>
            </a:r>
            <a:r>
              <a:rPr lang="en-US" dirty="0" err="1" smtClean="0"/>
              <a:t>a+b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return (sum, ceiling)</a:t>
            </a:r>
          </a:p>
          <a:p>
            <a:pPr marL="68580" indent="0">
              <a:buNone/>
            </a:pPr>
            <a:r>
              <a:rPr lang="en-US" dirty="0" smtClean="0"/>
              <a:t>}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To invoke this function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total:Int</a:t>
            </a:r>
            <a:r>
              <a:rPr lang="en-US" dirty="0" smtClean="0"/>
              <a:t> = </a:t>
            </a:r>
            <a:r>
              <a:rPr lang="en-US" dirty="0" err="1" smtClean="0"/>
              <a:t>sumCeil</a:t>
            </a:r>
            <a:r>
              <a:rPr lang="en-US" dirty="0" smtClean="0"/>
              <a:t>(2</a:t>
            </a:r>
            <a:r>
              <a:rPr lang="en-US" dirty="0" smtClean="0"/>
              <a:t>, </a:t>
            </a:r>
            <a:r>
              <a:rPr lang="en-US" dirty="0" smtClean="0"/>
              <a:t>33</a:t>
            </a:r>
            <a:r>
              <a:rPr lang="en-US" dirty="0" smtClean="0"/>
              <a:t>)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// NOTE: total.0 = sum value    AND total.1 = ceiling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943600" y="1551218"/>
            <a:ext cx="1867819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NOTE:</a:t>
            </a:r>
            <a:br>
              <a:rPr lang="en-US" dirty="0" smtClean="0"/>
            </a:br>
            <a:r>
              <a:rPr lang="en-US" dirty="0" smtClean="0"/>
              <a:t>tuple =2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0499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Functions- return multiple values – </a:t>
            </a:r>
            <a:r>
              <a:rPr lang="en-US" dirty="0" smtClean="0">
                <a:solidFill>
                  <a:srgbClr val="0070C0"/>
                </a:solidFill>
              </a:rPr>
              <a:t>declaring more explicit value names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Example function with return of a tuple – 2 values</a:t>
            </a:r>
          </a:p>
          <a:p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/>
              <a:t>f</a:t>
            </a:r>
            <a:r>
              <a:rPr lang="en-US" dirty="0" err="1" smtClean="0"/>
              <a:t>unc</a:t>
            </a:r>
            <a:r>
              <a:rPr lang="en-US" dirty="0" smtClean="0"/>
              <a:t> </a:t>
            </a:r>
            <a:r>
              <a:rPr lang="en-US" dirty="0" err="1" smtClean="0"/>
              <a:t>sumAndFloorl</a:t>
            </a:r>
            <a:r>
              <a:rPr lang="en-US" dirty="0" smtClean="0"/>
              <a:t>(</a:t>
            </a:r>
            <a:r>
              <a:rPr lang="en-US" dirty="0" err="1" smtClean="0"/>
              <a:t>a:Int</a:t>
            </a:r>
            <a:r>
              <a:rPr lang="en-US" dirty="0" smtClean="0"/>
              <a:t>, b:Int) </a:t>
            </a:r>
            <a:r>
              <a:rPr lang="en-US" b="1" dirty="0" smtClean="0">
                <a:solidFill>
                  <a:srgbClr val="FF0000"/>
                </a:solidFill>
              </a:rPr>
              <a:t>-&gt; [</a:t>
            </a:r>
            <a:r>
              <a:rPr lang="en-US" b="1" dirty="0" err="1" smtClean="0">
                <a:solidFill>
                  <a:srgbClr val="FF0000"/>
                </a:solidFill>
              </a:rPr>
              <a:t>sum:Int</a:t>
            </a:r>
            <a:r>
              <a:rPr lang="en-US" b="1" dirty="0" smtClean="0">
                <a:solidFill>
                  <a:srgbClr val="FF0000"/>
                </a:solidFill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</a:rPr>
              <a:t>floor:Int</a:t>
            </a:r>
            <a:r>
              <a:rPr lang="en-US" b="1" dirty="0" smtClean="0">
                <a:solidFill>
                  <a:srgbClr val="FF0000"/>
                </a:solidFill>
              </a:rPr>
              <a:t>]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{</a:t>
            </a:r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var</a:t>
            </a:r>
            <a:r>
              <a:rPr lang="en-US" dirty="0" smtClean="0"/>
              <a:t> floor =a &lt; b ? a : b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var</a:t>
            </a:r>
            <a:r>
              <a:rPr lang="en-US" dirty="0" smtClean="0"/>
              <a:t> sum = </a:t>
            </a:r>
            <a:r>
              <a:rPr lang="en-US" dirty="0" err="1" smtClean="0"/>
              <a:t>a+b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return (sum, ceiling)</a:t>
            </a:r>
          </a:p>
          <a:p>
            <a:pPr marL="68580" indent="0">
              <a:buNone/>
            </a:pPr>
            <a:r>
              <a:rPr lang="en-US" dirty="0" smtClean="0"/>
              <a:t>}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To invoke this function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z="2500" b="1" dirty="0" err="1" smtClean="0">
                <a:solidFill>
                  <a:srgbClr val="0070C0"/>
                </a:solidFill>
              </a:rPr>
              <a:t>var</a:t>
            </a:r>
            <a:r>
              <a:rPr lang="en-US" sz="2500" b="1" dirty="0" smtClean="0">
                <a:solidFill>
                  <a:srgbClr val="0070C0"/>
                </a:solidFill>
              </a:rPr>
              <a:t> </a:t>
            </a:r>
            <a:r>
              <a:rPr lang="en-US" sz="2500" b="1" dirty="0" err="1" smtClean="0">
                <a:solidFill>
                  <a:srgbClr val="0070C0"/>
                </a:solidFill>
              </a:rPr>
              <a:t>total:Int</a:t>
            </a:r>
            <a:r>
              <a:rPr lang="en-US" sz="2500" b="1" dirty="0" smtClean="0">
                <a:solidFill>
                  <a:srgbClr val="0070C0"/>
                </a:solidFill>
              </a:rPr>
              <a:t> = </a:t>
            </a:r>
            <a:r>
              <a:rPr lang="en-US" sz="2500" b="1" dirty="0" err="1" smtClean="0">
                <a:solidFill>
                  <a:srgbClr val="0070C0"/>
                </a:solidFill>
              </a:rPr>
              <a:t>sumAndFloor</a:t>
            </a:r>
            <a:r>
              <a:rPr lang="en-US" sz="2500" b="1" dirty="0" smtClean="0">
                <a:solidFill>
                  <a:srgbClr val="0070C0"/>
                </a:solidFill>
              </a:rPr>
              <a:t>(2, 33)</a:t>
            </a:r>
          </a:p>
          <a:p>
            <a:pPr marL="68580" indent="0">
              <a:buNone/>
            </a:pPr>
            <a:endParaRPr lang="en-US" sz="2500" b="1" dirty="0">
              <a:solidFill>
                <a:srgbClr val="0070C0"/>
              </a:solidFill>
            </a:endParaRPr>
          </a:p>
          <a:p>
            <a:pPr marL="68580" indent="0">
              <a:buNone/>
            </a:pPr>
            <a:r>
              <a:rPr lang="en-US" sz="2500" b="1" dirty="0" err="1" smtClean="0">
                <a:solidFill>
                  <a:srgbClr val="0070C0"/>
                </a:solidFill>
              </a:rPr>
              <a:t>println</a:t>
            </a:r>
            <a:r>
              <a:rPr lang="en-US" sz="2500" b="1" dirty="0" smtClean="0">
                <a:solidFill>
                  <a:srgbClr val="0070C0"/>
                </a:solidFill>
              </a:rPr>
              <a:t>( “values are sum= /(</a:t>
            </a:r>
            <a:r>
              <a:rPr lang="en-US" sz="2500" b="1" dirty="0" err="1" smtClean="0">
                <a:solidFill>
                  <a:srgbClr val="0070C0"/>
                </a:solidFill>
              </a:rPr>
              <a:t>total.sum</a:t>
            </a:r>
            <a:r>
              <a:rPr lang="en-US" sz="2500" b="1" dirty="0" smtClean="0">
                <a:solidFill>
                  <a:srgbClr val="0070C0"/>
                </a:solidFill>
              </a:rPr>
              <a:t>)   and  floor = /(</a:t>
            </a:r>
            <a:r>
              <a:rPr lang="en-US" sz="2500" b="1" dirty="0" err="1" smtClean="0">
                <a:solidFill>
                  <a:srgbClr val="0070C0"/>
                </a:solidFill>
              </a:rPr>
              <a:t>total.floor</a:t>
            </a:r>
            <a:r>
              <a:rPr lang="en-US" sz="2500" b="1" dirty="0" smtClean="0">
                <a:solidFill>
                  <a:srgbClr val="0070C0"/>
                </a:solidFill>
              </a:rPr>
              <a:t>)”)</a:t>
            </a:r>
          </a:p>
          <a:p>
            <a:pPr marL="68580" indent="0">
              <a:buNone/>
            </a:pPr>
            <a:endParaRPr lang="en-US" sz="2500" b="1" dirty="0">
              <a:solidFill>
                <a:srgbClr val="0070C0"/>
              </a:solidFill>
            </a:endParaRPr>
          </a:p>
          <a:p>
            <a:pPr marL="68580" indent="0">
              <a:buNone/>
            </a:pPr>
            <a:r>
              <a:rPr lang="en-US" sz="2500" b="1" dirty="0" smtClean="0">
                <a:solidFill>
                  <a:srgbClr val="0070C0"/>
                </a:solidFill>
              </a:rPr>
              <a:t>// NOTE: </a:t>
            </a:r>
            <a:r>
              <a:rPr lang="en-US" sz="2500" b="1" dirty="0" err="1" smtClean="0">
                <a:solidFill>
                  <a:srgbClr val="0070C0"/>
                </a:solidFill>
              </a:rPr>
              <a:t>total.sum</a:t>
            </a:r>
            <a:r>
              <a:rPr lang="en-US" sz="2500" b="1" dirty="0" smtClean="0">
                <a:solidFill>
                  <a:srgbClr val="0070C0"/>
                </a:solidFill>
              </a:rPr>
              <a:t>= sum value    AND </a:t>
            </a:r>
            <a:r>
              <a:rPr lang="en-US" sz="2500" b="1" dirty="0" err="1" smtClean="0">
                <a:solidFill>
                  <a:srgbClr val="0070C0"/>
                </a:solidFill>
              </a:rPr>
              <a:t>total.floor</a:t>
            </a:r>
            <a:r>
              <a:rPr lang="en-US" sz="2500" b="1" dirty="0" smtClean="0">
                <a:solidFill>
                  <a:srgbClr val="0070C0"/>
                </a:solidFill>
              </a:rPr>
              <a:t>= floor</a:t>
            </a:r>
            <a:endParaRPr lang="en-US" sz="2500" b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24600" y="3048000"/>
            <a:ext cx="1867819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NOTE:</a:t>
            </a:r>
            <a:br>
              <a:rPr lang="en-US" dirty="0" smtClean="0"/>
            </a:br>
            <a:r>
              <a:rPr lang="en-US" dirty="0" smtClean="0"/>
              <a:t>tuple =2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4373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Functions- have </a:t>
            </a:r>
            <a:r>
              <a:rPr lang="en-US" dirty="0" smtClean="0">
                <a:solidFill>
                  <a:srgbClr val="0070C0"/>
                </a:solidFill>
              </a:rPr>
              <a:t>default value for a parameter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23652"/>
            <a:ext cx="7211209" cy="3508977"/>
          </a:xfrm>
        </p:spPr>
        <p:txBody>
          <a:bodyPr>
            <a:normAutofit/>
          </a:bodyPr>
          <a:lstStyle/>
          <a:p>
            <a:pPr marL="68580" indent="0" fontAlgn="base">
              <a:buNone/>
            </a:pPr>
            <a:r>
              <a:rPr lang="en-US" sz="1600" dirty="0" err="1"/>
              <a:t>func</a:t>
            </a:r>
            <a:r>
              <a:rPr lang="en-US" sz="1600" dirty="0"/>
              <a:t> </a:t>
            </a:r>
            <a:r>
              <a:rPr lang="en-US" sz="1600" dirty="0" err="1"/>
              <a:t>printDate</a:t>
            </a:r>
            <a:r>
              <a:rPr lang="en-US" sz="1600" dirty="0"/>
              <a:t>(date: </a:t>
            </a:r>
            <a:r>
              <a:rPr lang="en-US" sz="1600" dirty="0" err="1"/>
              <a:t>NSDate</a:t>
            </a:r>
            <a:r>
              <a:rPr lang="en-US" sz="1600" dirty="0"/>
              <a:t>, </a:t>
            </a:r>
            <a:r>
              <a:rPr lang="en-US" sz="1600" b="1" dirty="0">
                <a:solidFill>
                  <a:srgbClr val="0070C0"/>
                </a:solidFill>
              </a:rPr>
              <a:t>format: String = "YY/MM/</a:t>
            </a:r>
            <a:r>
              <a:rPr lang="en-US" sz="1600" b="1" dirty="0" err="1">
                <a:solidFill>
                  <a:srgbClr val="0070C0"/>
                </a:solidFill>
              </a:rPr>
              <a:t>dd</a:t>
            </a:r>
            <a:r>
              <a:rPr lang="en-US" sz="1600" b="1" dirty="0">
                <a:solidFill>
                  <a:srgbClr val="0070C0"/>
                </a:solidFill>
              </a:rPr>
              <a:t>"</a:t>
            </a:r>
            <a:r>
              <a:rPr lang="en-US" sz="1600" dirty="0"/>
              <a:t>) -&gt; String {</a:t>
            </a:r>
          </a:p>
          <a:p>
            <a:pPr marL="68580" indent="0" fontAlgn="base">
              <a:buNone/>
            </a:pP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/>
              <a:t>    let </a:t>
            </a:r>
            <a:r>
              <a:rPr lang="en-US" sz="1600" dirty="0" err="1"/>
              <a:t>dateFormatter</a:t>
            </a:r>
            <a:r>
              <a:rPr lang="en-US" sz="1600" dirty="0"/>
              <a:t> = </a:t>
            </a:r>
            <a:r>
              <a:rPr lang="en-US" sz="1600" dirty="0" err="1"/>
              <a:t>NSDateFormatter</a:t>
            </a:r>
            <a:r>
              <a:rPr lang="en-US" sz="1600" dirty="0" smtClean="0"/>
              <a:t>()</a:t>
            </a:r>
            <a:br>
              <a:rPr lang="en-US" sz="1600" dirty="0" smtClean="0"/>
            </a:br>
            <a:endParaRPr lang="en-US" sz="1600" dirty="0"/>
          </a:p>
          <a:p>
            <a:pPr marL="68580" indent="0" fontAlgn="base">
              <a:buNone/>
            </a:pPr>
            <a:r>
              <a:rPr lang="en-US" sz="1600" dirty="0"/>
              <a:t>    </a:t>
            </a:r>
            <a:r>
              <a:rPr lang="en-US" sz="1600" dirty="0" err="1"/>
              <a:t>dateFormatter.dateFormat</a:t>
            </a:r>
            <a:r>
              <a:rPr lang="en-US" sz="1600" dirty="0"/>
              <a:t> = </a:t>
            </a:r>
            <a:r>
              <a:rPr lang="en-US" sz="1600" dirty="0" smtClean="0"/>
              <a:t>format</a:t>
            </a:r>
            <a:br>
              <a:rPr lang="en-US" sz="1600" dirty="0" smtClean="0"/>
            </a:br>
            <a:endParaRPr lang="en-US" sz="1600" dirty="0"/>
          </a:p>
          <a:p>
            <a:pPr marL="68580" indent="0" fontAlgn="base">
              <a:buNone/>
            </a:pPr>
            <a:r>
              <a:rPr lang="en-US" sz="1600" dirty="0"/>
              <a:t>    return </a:t>
            </a:r>
            <a:r>
              <a:rPr lang="en-US" sz="1600" dirty="0" err="1"/>
              <a:t>dateFormatter.stringFromDate</a:t>
            </a:r>
            <a:r>
              <a:rPr lang="en-US" sz="1600" dirty="0"/>
              <a:t>(date)</a:t>
            </a:r>
          </a:p>
          <a:p>
            <a:pPr marL="68580" indent="0" fontAlgn="base">
              <a:buNone/>
            </a:pP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}</a:t>
            </a:r>
            <a:endParaRPr lang="en-US" sz="1600" dirty="0"/>
          </a:p>
          <a:p>
            <a:pPr marL="6858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6423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Functions- passing another function as a parameter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058809" cy="3508977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Example function with one parameter an </a:t>
            </a:r>
            <a:r>
              <a:rPr lang="en-US" dirty="0" err="1" smtClean="0"/>
              <a:t>Int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B0F0"/>
                </a:solidFill>
              </a:rPr>
              <a:t>and the second parameter a function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that has single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parameter and it returns a parameter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 smtClean="0"/>
              <a:t>func</a:t>
            </a:r>
            <a:r>
              <a:rPr lang="en-US" dirty="0" smtClean="0"/>
              <a:t>  </a:t>
            </a:r>
            <a:r>
              <a:rPr lang="en-US" dirty="0" err="1" smtClean="0"/>
              <a:t>modifyInt</a:t>
            </a:r>
            <a:r>
              <a:rPr lang="en-US" dirty="0" smtClean="0"/>
              <a:t>(</a:t>
            </a:r>
            <a:r>
              <a:rPr lang="en-US" dirty="0" err="1" smtClean="0"/>
              <a:t>num</a:t>
            </a:r>
            <a:r>
              <a:rPr lang="en-US" dirty="0" smtClean="0"/>
              <a:t>: </a:t>
            </a:r>
            <a:r>
              <a:rPr lang="en-US" dirty="0" err="1" smtClean="0"/>
              <a:t>Int</a:t>
            </a:r>
            <a:r>
              <a:rPr lang="en-US" dirty="0" smtClean="0"/>
              <a:t>,   </a:t>
            </a:r>
            <a:r>
              <a:rPr lang="en-US" b="1" dirty="0" err="1" smtClean="0">
                <a:solidFill>
                  <a:srgbClr val="FF0000"/>
                </a:solidFill>
              </a:rPr>
              <a:t>otherFunct:Int</a:t>
            </a:r>
            <a:r>
              <a:rPr lang="en-US" b="1" dirty="0" smtClean="0">
                <a:solidFill>
                  <a:srgbClr val="FF0000"/>
                </a:solidFill>
              </a:rPr>
              <a:t>-&gt;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/>
              <a:t>)   -&gt; </a:t>
            </a:r>
            <a:r>
              <a:rPr lang="en-US" dirty="0" err="1" smtClean="0"/>
              <a:t>Int</a:t>
            </a: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How to invoke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 smtClean="0"/>
              <a:t>modifyInt</a:t>
            </a:r>
            <a:r>
              <a:rPr lang="en-US" dirty="0" smtClean="0"/>
              <a:t>(13,  </a:t>
            </a:r>
            <a:r>
              <a:rPr lang="en-US" dirty="0" err="1" smtClean="0"/>
              <a:t>doubleIt</a:t>
            </a:r>
            <a:r>
              <a:rPr lang="en-US" dirty="0" smtClean="0"/>
              <a:t>(22) )   </a:t>
            </a:r>
            <a:r>
              <a:rPr lang="en-US" sz="1600" dirty="0" smtClean="0"/>
              <a:t>//where have a </a:t>
            </a:r>
            <a:r>
              <a:rPr lang="en-US" sz="1600" dirty="0" err="1" smtClean="0"/>
              <a:t>doubleIt</a:t>
            </a:r>
            <a:r>
              <a:rPr lang="en-US" sz="1600" dirty="0" smtClean="0"/>
              <a:t> function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40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Replacement for Objective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Swift is an innovative new programming language for Cocoa and Cocoa </a:t>
            </a:r>
            <a:r>
              <a:rPr lang="en-US" dirty="0" smtClean="0"/>
              <a:t>Touch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Need latest </a:t>
            </a:r>
            <a:r>
              <a:rPr lang="en-US" dirty="0" err="1" smtClean="0"/>
              <a:t>Xcode</a:t>
            </a:r>
            <a:r>
              <a:rPr lang="en-US" dirty="0" smtClean="0"/>
              <a:t> –comes with Swift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351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Functions- returning a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058809" cy="40386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Example function which returns a function it defines inside of itself.</a:t>
            </a:r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 smtClean="0"/>
              <a:t>func</a:t>
            </a:r>
            <a:r>
              <a:rPr lang="en-US" dirty="0" smtClean="0"/>
              <a:t>  </a:t>
            </a:r>
            <a:r>
              <a:rPr lang="en-US" dirty="0" err="1" smtClean="0"/>
              <a:t>buildIncrementor</a:t>
            </a:r>
            <a:r>
              <a:rPr lang="en-US" dirty="0" smtClean="0"/>
              <a:t>() -&gt; </a:t>
            </a:r>
            <a:r>
              <a:rPr lang="en-US" b="1" dirty="0" smtClean="0">
                <a:solidFill>
                  <a:srgbClr val="FF0000"/>
                </a:solidFill>
              </a:rPr>
              <a:t>() -&gt;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dirty="0" smtClean="0"/>
              <a:t>  {</a:t>
            </a:r>
          </a:p>
          <a:p>
            <a:pPr marL="6858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</a:t>
            </a:r>
          </a:p>
          <a:p>
            <a:pPr marL="6858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</a:t>
            </a:r>
            <a:r>
              <a:rPr lang="en-US" sz="1600" dirty="0" err="1" smtClean="0"/>
              <a:t>var</a:t>
            </a:r>
            <a:r>
              <a:rPr lang="en-US" sz="1600" dirty="0" smtClean="0"/>
              <a:t> count =0</a:t>
            </a:r>
          </a:p>
          <a:p>
            <a:pPr marL="68580" indent="0">
              <a:buNone/>
            </a:pPr>
            <a:endParaRPr lang="en-US" sz="1600" dirty="0"/>
          </a:p>
          <a:p>
            <a:pPr marL="68580" indent="0"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     </a:t>
            </a:r>
            <a:r>
              <a:rPr lang="en-US" sz="1600" b="1" dirty="0" err="1" smtClean="0">
                <a:solidFill>
                  <a:srgbClr val="FF0000"/>
                </a:solidFill>
              </a:rPr>
              <a:t>func</a:t>
            </a:r>
            <a:r>
              <a:rPr lang="en-US" sz="1600" b="1" dirty="0" smtClean="0">
                <a:solidFill>
                  <a:srgbClr val="FF0000"/>
                </a:solidFill>
              </a:rPr>
              <a:t>  </a:t>
            </a:r>
            <a:r>
              <a:rPr lang="en-US" sz="1600" b="1" dirty="0" err="1" smtClean="0">
                <a:solidFill>
                  <a:srgbClr val="FF0000"/>
                </a:solidFill>
              </a:rPr>
              <a:t>incrementor</a:t>
            </a:r>
            <a:r>
              <a:rPr lang="en-US" sz="1600" b="1" dirty="0" smtClean="0">
                <a:solidFill>
                  <a:srgbClr val="FF0000"/>
                </a:solidFill>
              </a:rPr>
              <a:t>() -&gt;  </a:t>
            </a:r>
            <a:r>
              <a:rPr lang="en-US" sz="1600" b="1" dirty="0" err="1" smtClean="0">
                <a:solidFill>
                  <a:srgbClr val="FF0000"/>
                </a:solidFill>
              </a:rPr>
              <a:t>Int</a:t>
            </a:r>
            <a:r>
              <a:rPr lang="en-US" sz="1600" b="1" dirty="0" smtClean="0">
                <a:solidFill>
                  <a:srgbClr val="FF0000"/>
                </a:solidFill>
              </a:rPr>
              <a:t>  {</a:t>
            </a:r>
          </a:p>
          <a:p>
            <a:pPr marL="6858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         ++count</a:t>
            </a:r>
          </a:p>
          <a:p>
            <a:pPr marL="6858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          return count</a:t>
            </a:r>
          </a:p>
          <a:p>
            <a:pPr marL="68580" indent="0">
              <a:buNone/>
            </a:pPr>
            <a:r>
              <a:rPr lang="en-US" sz="1600" b="1" dirty="0">
                <a:solidFill>
                  <a:srgbClr val="FF0000"/>
                </a:solidFill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    }</a:t>
            </a:r>
          </a:p>
          <a:p>
            <a:pPr marL="68580" indent="0">
              <a:buNone/>
            </a:pPr>
            <a:endParaRPr lang="en-US" sz="1600" dirty="0"/>
          </a:p>
          <a:p>
            <a:pPr marL="68580" indent="0">
              <a:buNone/>
            </a:pPr>
            <a:r>
              <a:rPr lang="en-US" sz="1600" dirty="0" smtClean="0"/>
              <a:t>     </a:t>
            </a:r>
            <a:r>
              <a:rPr lang="en-US" sz="1600" b="1" dirty="0" smtClean="0">
                <a:solidFill>
                  <a:srgbClr val="0070C0"/>
                </a:solidFill>
              </a:rPr>
              <a:t>return </a:t>
            </a:r>
            <a:r>
              <a:rPr lang="en-US" sz="1600" b="1" dirty="0" err="1" smtClean="0">
                <a:solidFill>
                  <a:srgbClr val="0070C0"/>
                </a:solidFill>
              </a:rPr>
              <a:t>incrementor</a:t>
            </a:r>
            <a:endParaRPr lang="en-US" sz="1600" b="1" dirty="0" smtClean="0">
              <a:solidFill>
                <a:srgbClr val="0070C0"/>
              </a:solidFill>
            </a:endParaRPr>
          </a:p>
          <a:p>
            <a:pPr marL="68580" indent="0">
              <a:buNone/>
            </a:pPr>
            <a:endParaRPr lang="en-US" sz="1600" dirty="0"/>
          </a:p>
          <a:p>
            <a:pPr marL="68580" indent="0">
              <a:buNone/>
            </a:pPr>
            <a:r>
              <a:rPr lang="en-US" sz="1600" dirty="0" smtClean="0"/>
              <a:t>}</a:t>
            </a:r>
          </a:p>
          <a:p>
            <a:pPr marL="68580" indent="0">
              <a:buNone/>
            </a:pPr>
            <a:endParaRPr lang="en-US" sz="1600" dirty="0"/>
          </a:p>
          <a:p>
            <a:r>
              <a:rPr lang="en-US" sz="2600" dirty="0" smtClean="0"/>
              <a:t>How to Invoke</a:t>
            </a:r>
          </a:p>
          <a:p>
            <a:pPr marL="68580" indent="0">
              <a:buNone/>
            </a:pPr>
            <a:endParaRPr lang="en-US" sz="2600" dirty="0"/>
          </a:p>
          <a:p>
            <a:pPr marL="68580" indent="0">
              <a:buNone/>
            </a:pPr>
            <a:r>
              <a:rPr lang="en-US" sz="2600" dirty="0" err="1" smtClean="0"/>
              <a:t>var</a:t>
            </a:r>
            <a:r>
              <a:rPr lang="en-US" sz="2600" dirty="0" smtClean="0"/>
              <a:t> </a:t>
            </a:r>
            <a:r>
              <a:rPr lang="en-US" sz="2600" dirty="0" err="1" smtClean="0"/>
              <a:t>incrementor</a:t>
            </a:r>
            <a:r>
              <a:rPr lang="en-US" sz="2600" dirty="0"/>
              <a:t> </a:t>
            </a:r>
            <a:r>
              <a:rPr lang="en-US" sz="2600" dirty="0" err="1" smtClean="0"/>
              <a:t>buildIncrementor</a:t>
            </a:r>
            <a:r>
              <a:rPr lang="en-US" sz="2600" dirty="0" smtClean="0"/>
              <a:t>()</a:t>
            </a:r>
          </a:p>
          <a:p>
            <a:pPr marL="68580" indent="0">
              <a:buNone/>
            </a:pPr>
            <a:endParaRPr lang="en-US" sz="2600" dirty="0"/>
          </a:p>
          <a:p>
            <a:pPr marL="68580" indent="0">
              <a:buNone/>
            </a:pPr>
            <a:r>
              <a:rPr lang="en-US" sz="2600" dirty="0" err="1" smtClean="0"/>
              <a:t>println</a:t>
            </a:r>
            <a:r>
              <a:rPr lang="en-US" sz="2600" dirty="0" smtClean="0"/>
              <a:t>( /(</a:t>
            </a:r>
            <a:r>
              <a:rPr lang="en-US" sz="2600" dirty="0" err="1" smtClean="0"/>
              <a:t>incrementor</a:t>
            </a:r>
            <a:r>
              <a:rPr lang="en-US" sz="2600" dirty="0" smtClean="0"/>
              <a:t>())    //prints 1</a:t>
            </a:r>
          </a:p>
          <a:p>
            <a:pPr marL="68580" indent="0">
              <a:buNone/>
            </a:pPr>
            <a:r>
              <a:rPr lang="en-US" sz="2600" dirty="0" err="1" smtClean="0"/>
              <a:t>Println</a:t>
            </a:r>
            <a:r>
              <a:rPr lang="en-US" sz="2600" dirty="0" smtClean="0"/>
              <a:t>( /(</a:t>
            </a:r>
            <a:r>
              <a:rPr lang="en-US" sz="2600" dirty="0" err="1" smtClean="0"/>
              <a:t>incrementor</a:t>
            </a:r>
            <a:r>
              <a:rPr lang="en-US" sz="2600" dirty="0" smtClean="0"/>
              <a:t>())    // prints 2 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10200" y="2743200"/>
            <a:ext cx="3921266" cy="1477328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NOTE: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() -&gt;  </a:t>
            </a:r>
            <a:r>
              <a:rPr lang="en-US" b="1" dirty="0" err="1" smtClean="0">
                <a:solidFill>
                  <a:srgbClr val="FF0000"/>
                </a:solidFill>
              </a:rPr>
              <a:t>Int</a:t>
            </a:r>
            <a:r>
              <a:rPr lang="en-US" b="1" dirty="0" smtClean="0">
                <a:solidFill>
                  <a:srgbClr val="FF0000"/>
                </a:solidFill>
              </a:rPr>
              <a:t>  </a:t>
            </a:r>
            <a:r>
              <a:rPr lang="en-US" dirty="0" smtClean="0"/>
              <a:t>means returning</a:t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 err="1" smtClean="0"/>
              <a:t>funciton</a:t>
            </a:r>
            <a:r>
              <a:rPr lang="en-US" dirty="0" smtClean="0"/>
              <a:t> with 0 parameters and</a:t>
            </a:r>
            <a:br>
              <a:rPr lang="en-US" dirty="0" smtClean="0"/>
            </a:br>
            <a:r>
              <a:rPr lang="en-US" dirty="0" smtClean="0"/>
              <a:t>return type of </a:t>
            </a:r>
            <a:r>
              <a:rPr lang="en-US" dirty="0" err="1" smtClean="0"/>
              <a:t>Int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29200" y="4648200"/>
            <a:ext cx="3417923" cy="92333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Defining the internal function</a:t>
            </a:r>
            <a:br>
              <a:rPr lang="en-US" dirty="0" smtClean="0"/>
            </a:br>
            <a:r>
              <a:rPr lang="en-US" dirty="0" smtClean="0"/>
              <a:t>called </a:t>
            </a:r>
            <a:r>
              <a:rPr lang="en-US" dirty="0" err="1" smtClean="0"/>
              <a:t>incrementor</a:t>
            </a:r>
            <a:r>
              <a:rPr lang="en-US" dirty="0" smtClean="0"/>
              <a:t> then</a:t>
            </a:r>
          </a:p>
          <a:p>
            <a:r>
              <a:rPr lang="en-US" dirty="0"/>
              <a:t>r</a:t>
            </a:r>
            <a:r>
              <a:rPr lang="en-US" dirty="0" smtClean="0"/>
              <a:t>eturning it.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409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Functions- with </a:t>
            </a:r>
            <a:r>
              <a:rPr lang="en-US" dirty="0" err="1" smtClean="0"/>
              <a:t>variatic</a:t>
            </a:r>
            <a:r>
              <a:rPr lang="en-US" dirty="0" smtClean="0"/>
              <a:t>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058809" cy="4038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Example function which takes in a arbitrary number of parameters of some type</a:t>
            </a:r>
            <a:endParaRPr lang="en-US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z="1600" dirty="0" err="1" smtClean="0"/>
              <a:t>func</a:t>
            </a:r>
            <a:r>
              <a:rPr lang="en-US" sz="1600" dirty="0" smtClean="0"/>
              <a:t> average(</a:t>
            </a:r>
            <a:r>
              <a:rPr lang="en-US" sz="1600" b="1" dirty="0" err="1" smtClean="0">
                <a:solidFill>
                  <a:srgbClr val="FF0000"/>
                </a:solidFill>
              </a:rPr>
              <a:t>numbers:Int</a:t>
            </a:r>
            <a:r>
              <a:rPr lang="en-US" sz="1600" b="1" dirty="0" smtClean="0">
                <a:solidFill>
                  <a:srgbClr val="FF0000"/>
                </a:solidFill>
              </a:rPr>
              <a:t>…</a:t>
            </a:r>
            <a:r>
              <a:rPr lang="en-US" sz="1600" dirty="0" smtClean="0"/>
              <a:t>) -&gt; </a:t>
            </a:r>
            <a:r>
              <a:rPr lang="en-US" sz="1600" dirty="0" err="1" smtClean="0"/>
              <a:t>Int</a:t>
            </a:r>
            <a:r>
              <a:rPr lang="en-US" sz="1600" dirty="0" smtClean="0"/>
              <a:t> {</a:t>
            </a:r>
          </a:p>
          <a:p>
            <a:pPr marL="6858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</a:t>
            </a:r>
            <a:r>
              <a:rPr lang="en-US" sz="1600" dirty="0" err="1" smtClean="0"/>
              <a:t>var</a:t>
            </a:r>
            <a:r>
              <a:rPr lang="en-US" sz="1600" dirty="0" smtClean="0"/>
              <a:t> total =0</a:t>
            </a:r>
          </a:p>
          <a:p>
            <a:pPr marL="68580" indent="0">
              <a:buNone/>
            </a:pPr>
            <a:endParaRPr lang="en-US" sz="1600" dirty="0"/>
          </a:p>
          <a:p>
            <a:pPr marL="68580" indent="0">
              <a:buNone/>
            </a:pPr>
            <a:r>
              <a:rPr lang="en-US" sz="1600" dirty="0" smtClean="0"/>
              <a:t>    for n in numbers {</a:t>
            </a:r>
            <a:br>
              <a:rPr lang="en-US" sz="1600" dirty="0" smtClean="0"/>
            </a:br>
            <a:r>
              <a:rPr lang="en-US" sz="1600" dirty="0" smtClean="0"/>
              <a:t>         total += n</a:t>
            </a:r>
          </a:p>
          <a:p>
            <a:pPr marL="6858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}</a:t>
            </a:r>
          </a:p>
          <a:p>
            <a:pPr marL="6858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</a:t>
            </a:r>
          </a:p>
          <a:p>
            <a:pPr marL="6858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return total / </a:t>
            </a:r>
            <a:r>
              <a:rPr lang="en-US" sz="1600" dirty="0" err="1" smtClean="0"/>
              <a:t>numbers.count</a:t>
            </a:r>
            <a:endParaRPr lang="en-US" sz="1600" dirty="0" smtClean="0"/>
          </a:p>
          <a:p>
            <a:pPr marL="68580" indent="0">
              <a:buNone/>
            </a:pPr>
            <a:endParaRPr lang="en-US" sz="1600" dirty="0"/>
          </a:p>
          <a:p>
            <a:pPr marL="68580" indent="0">
              <a:buNone/>
            </a:pPr>
            <a:r>
              <a:rPr lang="en-US" sz="1600" dirty="0" smtClean="0"/>
              <a:t>}</a:t>
            </a:r>
            <a:endParaRPr lang="en-US" sz="1600" dirty="0"/>
          </a:p>
          <a:p>
            <a:r>
              <a:rPr lang="en-US" sz="2600" dirty="0" smtClean="0"/>
              <a:t>How to Invoke</a:t>
            </a:r>
          </a:p>
          <a:p>
            <a:pPr marL="68580" indent="0">
              <a:buNone/>
            </a:pPr>
            <a:endParaRPr lang="en-US" sz="2600" dirty="0"/>
          </a:p>
          <a:p>
            <a:pPr marL="68580" indent="0">
              <a:buNone/>
            </a:pPr>
            <a:r>
              <a:rPr lang="en-US" sz="2600" dirty="0" err="1" smtClean="0"/>
              <a:t>var</a:t>
            </a:r>
            <a:r>
              <a:rPr lang="en-US" sz="2600" dirty="0" smtClean="0"/>
              <a:t>  </a:t>
            </a:r>
            <a:r>
              <a:rPr lang="en-US" sz="2600" dirty="0" err="1" smtClean="0"/>
              <a:t>ave</a:t>
            </a:r>
            <a:r>
              <a:rPr lang="en-US" sz="2600" dirty="0" smtClean="0"/>
              <a:t> = average (13, 14, 22, 3, 5)</a:t>
            </a:r>
          </a:p>
          <a:p>
            <a:pPr marL="68580" indent="0">
              <a:buNone/>
            </a:pPr>
            <a:endParaRPr lang="en-US" sz="2600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10200" y="2743200"/>
            <a:ext cx="3575018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NOTE: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err="1">
                <a:solidFill>
                  <a:srgbClr val="FF0000"/>
                </a:solidFill>
              </a:rPr>
              <a:t>n</a:t>
            </a:r>
            <a:r>
              <a:rPr lang="en-US" b="1" dirty="0" err="1" smtClean="0">
                <a:solidFill>
                  <a:srgbClr val="FF0000"/>
                </a:solidFill>
              </a:rPr>
              <a:t>umbers:Int</a:t>
            </a:r>
            <a:r>
              <a:rPr lang="en-US" b="1" dirty="0" smtClean="0">
                <a:solidFill>
                  <a:srgbClr val="FF0000"/>
                </a:solidFill>
              </a:rPr>
              <a:t>…   </a:t>
            </a:r>
            <a:r>
              <a:rPr lang="en-US" dirty="0" smtClean="0"/>
              <a:t>means some </a:t>
            </a:r>
            <a:br>
              <a:rPr lang="en-US" dirty="0" smtClean="0"/>
            </a:br>
            <a:r>
              <a:rPr lang="en-US" dirty="0" smtClean="0"/>
              <a:t>set of </a:t>
            </a:r>
            <a:r>
              <a:rPr lang="en-US" dirty="0" err="1" smtClean="0"/>
              <a:t>Int</a:t>
            </a:r>
            <a:r>
              <a:rPr lang="en-US" dirty="0" smtClean="0"/>
              <a:t> values as parameters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3728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Functions- with array as a parameter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620000" cy="4038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Example function which takes in an array of </a:t>
            </a:r>
            <a:r>
              <a:rPr lang="en-US" dirty="0" err="1" smtClean="0"/>
              <a:t>Ints</a:t>
            </a:r>
            <a:endParaRPr lang="en-US" dirty="0"/>
          </a:p>
          <a:p>
            <a:pPr marL="68580" indent="0">
              <a:buNone/>
            </a:pPr>
            <a:r>
              <a:rPr lang="en-US" sz="1600" dirty="0" err="1" smtClean="0"/>
              <a:t>func</a:t>
            </a:r>
            <a:r>
              <a:rPr lang="en-US" sz="1600" dirty="0" smtClean="0"/>
              <a:t> average(</a:t>
            </a:r>
            <a:r>
              <a:rPr lang="en-US" sz="1600" b="1" dirty="0" err="1" smtClean="0">
                <a:solidFill>
                  <a:srgbClr val="FF0000"/>
                </a:solidFill>
              </a:rPr>
              <a:t>numbers:Int</a:t>
            </a:r>
            <a:r>
              <a:rPr lang="en-US" sz="1600" b="1" dirty="0" smtClean="0">
                <a:solidFill>
                  <a:srgbClr val="FF0000"/>
                </a:solidFill>
              </a:rPr>
              <a:t>[]</a:t>
            </a:r>
            <a:r>
              <a:rPr lang="en-US" sz="1600" dirty="0" smtClean="0"/>
              <a:t> -&gt; </a:t>
            </a:r>
            <a:r>
              <a:rPr lang="en-US" sz="1600" dirty="0" err="1" smtClean="0"/>
              <a:t>Int</a:t>
            </a:r>
            <a:r>
              <a:rPr lang="en-US" sz="1600" dirty="0" smtClean="0"/>
              <a:t> {</a:t>
            </a:r>
          </a:p>
          <a:p>
            <a:pPr marL="6858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</a:t>
            </a:r>
            <a:r>
              <a:rPr lang="en-US" sz="1600" dirty="0" err="1" smtClean="0"/>
              <a:t>var</a:t>
            </a:r>
            <a:r>
              <a:rPr lang="en-US" sz="1600" dirty="0" smtClean="0"/>
              <a:t> total =0</a:t>
            </a:r>
          </a:p>
          <a:p>
            <a:pPr marL="68580" indent="0">
              <a:buNone/>
            </a:pPr>
            <a:endParaRPr lang="en-US" sz="1600" dirty="0"/>
          </a:p>
          <a:p>
            <a:pPr marL="68580" indent="0">
              <a:buNone/>
            </a:pPr>
            <a:r>
              <a:rPr lang="en-US" sz="1600" dirty="0" smtClean="0"/>
              <a:t>    for n in numbers {</a:t>
            </a:r>
            <a:br>
              <a:rPr lang="en-US" sz="1600" dirty="0" smtClean="0"/>
            </a:br>
            <a:r>
              <a:rPr lang="en-US" sz="1600" dirty="0" smtClean="0"/>
              <a:t>         total += n</a:t>
            </a:r>
          </a:p>
          <a:p>
            <a:pPr marL="6858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}</a:t>
            </a:r>
          </a:p>
          <a:p>
            <a:pPr marL="6858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</a:t>
            </a:r>
          </a:p>
          <a:p>
            <a:pPr marL="68580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return total / </a:t>
            </a:r>
            <a:r>
              <a:rPr lang="en-US" sz="1600" dirty="0" err="1" smtClean="0"/>
              <a:t>numbers.count</a:t>
            </a:r>
            <a:endParaRPr lang="en-US" sz="1600" dirty="0" smtClean="0"/>
          </a:p>
          <a:p>
            <a:pPr marL="68580" indent="0">
              <a:buNone/>
            </a:pPr>
            <a:endParaRPr lang="en-US" sz="1600" dirty="0"/>
          </a:p>
          <a:p>
            <a:pPr marL="68580" indent="0">
              <a:buNone/>
            </a:pPr>
            <a:r>
              <a:rPr lang="en-US" sz="1600" dirty="0" smtClean="0"/>
              <a:t>}</a:t>
            </a:r>
            <a:endParaRPr lang="en-US" sz="1600" dirty="0"/>
          </a:p>
          <a:p>
            <a:r>
              <a:rPr lang="en-US" sz="2600" dirty="0" smtClean="0"/>
              <a:t>How to Invoke</a:t>
            </a:r>
          </a:p>
          <a:p>
            <a:pPr marL="68580" indent="0">
              <a:buNone/>
            </a:pPr>
            <a:endParaRPr lang="en-US" sz="2600" dirty="0" smtClean="0"/>
          </a:p>
          <a:p>
            <a:pPr marL="68580" indent="0">
              <a:buNone/>
            </a:pPr>
            <a:r>
              <a:rPr lang="en-US" sz="2600" dirty="0" err="1"/>
              <a:t>v</a:t>
            </a:r>
            <a:r>
              <a:rPr lang="en-US" sz="2600" dirty="0" err="1" smtClean="0"/>
              <a:t>ar</a:t>
            </a:r>
            <a:r>
              <a:rPr lang="en-US" sz="2600" dirty="0" smtClean="0"/>
              <a:t> </a:t>
            </a:r>
            <a:r>
              <a:rPr lang="en-US" sz="2600" dirty="0" err="1" smtClean="0"/>
              <a:t>number_array:Int</a:t>
            </a:r>
            <a:r>
              <a:rPr lang="en-US" sz="2600" dirty="0" smtClean="0"/>
              <a:t>[] = [ 1, 9, 2, 22]</a:t>
            </a:r>
            <a:endParaRPr lang="en-US" sz="2600" dirty="0"/>
          </a:p>
          <a:p>
            <a:pPr marL="68580" indent="0">
              <a:buNone/>
            </a:pPr>
            <a:r>
              <a:rPr lang="en-US" sz="2600" dirty="0" err="1" smtClean="0"/>
              <a:t>var</a:t>
            </a:r>
            <a:r>
              <a:rPr lang="en-US" sz="2600" dirty="0" smtClean="0"/>
              <a:t>  </a:t>
            </a:r>
            <a:r>
              <a:rPr lang="en-US" sz="2600" dirty="0" err="1" smtClean="0"/>
              <a:t>ave</a:t>
            </a:r>
            <a:r>
              <a:rPr lang="en-US" sz="2600" dirty="0" smtClean="0"/>
              <a:t> = average (</a:t>
            </a:r>
            <a:r>
              <a:rPr lang="en-US" sz="2600" dirty="0" err="1" smtClean="0"/>
              <a:t>number_array</a:t>
            </a:r>
            <a:r>
              <a:rPr lang="en-US" sz="2600" dirty="0" smtClean="0"/>
              <a:t>)</a:t>
            </a:r>
          </a:p>
          <a:p>
            <a:pPr marL="68580" indent="0">
              <a:buNone/>
            </a:pPr>
            <a:endParaRPr lang="en-US" sz="2600" dirty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10200" y="2743200"/>
            <a:ext cx="3220753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NOTE:</a:t>
            </a:r>
            <a:br>
              <a:rPr lang="en-US" dirty="0" smtClean="0"/>
            </a:br>
            <a:endParaRPr lang="en-US" dirty="0" smtClean="0"/>
          </a:p>
          <a:p>
            <a:r>
              <a:rPr lang="en-US" b="1" dirty="0" err="1" smtClean="0">
                <a:solidFill>
                  <a:srgbClr val="FF0000"/>
                </a:solidFill>
              </a:rPr>
              <a:t>numbers:Int</a:t>
            </a:r>
            <a:r>
              <a:rPr lang="en-US" b="1" dirty="0" smtClean="0">
                <a:solidFill>
                  <a:srgbClr val="FF0000"/>
                </a:solidFill>
              </a:rPr>
              <a:t>[]   </a:t>
            </a:r>
            <a:r>
              <a:rPr lang="en-US" dirty="0" smtClean="0"/>
              <a:t>means array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 err="1"/>
              <a:t>I</a:t>
            </a:r>
            <a:r>
              <a:rPr lang="en-US" dirty="0" err="1" smtClean="0"/>
              <a:t>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1685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Functions who’s parameters can change values –</a:t>
            </a:r>
            <a:r>
              <a:rPr lang="en-US" dirty="0" smtClean="0">
                <a:solidFill>
                  <a:srgbClr val="FF0000"/>
                </a:solidFill>
              </a:rPr>
              <a:t>in/out parameter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23652"/>
            <a:ext cx="8077200" cy="3508977"/>
          </a:xfrm>
        </p:spPr>
        <p:txBody>
          <a:bodyPr>
            <a:normAutofit fontScale="92500"/>
          </a:bodyPr>
          <a:lstStyle/>
          <a:p>
            <a:pPr marL="68580" indent="0" fontAlgn="base">
              <a:buNone/>
            </a:pPr>
            <a:r>
              <a:rPr lang="en-US" sz="2000" dirty="0" err="1"/>
              <a:t>func</a:t>
            </a:r>
            <a:r>
              <a:rPr lang="en-US" sz="2000" dirty="0"/>
              <a:t> </a:t>
            </a:r>
            <a:r>
              <a:rPr lang="en-US" sz="2000" dirty="0" err="1"/>
              <a:t>prependString</a:t>
            </a:r>
            <a:r>
              <a:rPr lang="en-US" sz="2000" dirty="0"/>
              <a:t>(</a:t>
            </a:r>
            <a:r>
              <a:rPr lang="en-US" sz="2000" dirty="0" err="1"/>
              <a:t>inout</a:t>
            </a:r>
            <a:r>
              <a:rPr lang="en-US" sz="2000" dirty="0"/>
              <a:t> a: String, </a:t>
            </a:r>
            <a:r>
              <a:rPr lang="en-US" sz="2000" dirty="0" err="1"/>
              <a:t>withString</a:t>
            </a:r>
            <a:r>
              <a:rPr lang="en-US" sz="2000" dirty="0"/>
              <a:t> b: String) {</a:t>
            </a:r>
          </a:p>
          <a:p>
            <a:pPr marL="68580" indent="0" fontAlgn="base">
              <a:buNone/>
            </a:pPr>
            <a:r>
              <a:rPr lang="en-US" sz="2000" dirty="0"/>
              <a:t>    a = b + a</a:t>
            </a:r>
          </a:p>
          <a:p>
            <a:pPr marL="68580" indent="0" fontAlgn="base">
              <a:buNone/>
            </a:pPr>
            <a:r>
              <a:rPr lang="en-US" sz="2000" dirty="0" smtClean="0"/>
              <a:t>}</a:t>
            </a:r>
          </a:p>
          <a:p>
            <a:pPr marL="68580" indent="0" fontAlgn="base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Now invoke it</a:t>
            </a:r>
            <a:br>
              <a:rPr lang="en-US" dirty="0" smtClean="0"/>
            </a:br>
            <a:endParaRPr lang="en-US" dirty="0"/>
          </a:p>
          <a:p>
            <a:pPr marL="68580" indent="0" fontAlgn="base">
              <a:buNone/>
            </a:pPr>
            <a:r>
              <a:rPr lang="en-US" sz="1800" dirty="0" err="1"/>
              <a:t>var</a:t>
            </a:r>
            <a:r>
              <a:rPr lang="en-US" sz="1800" dirty="0"/>
              <a:t> world = "world"</a:t>
            </a:r>
          </a:p>
          <a:p>
            <a:pPr marL="68580" indent="0" fontAlgn="base">
              <a:buNone/>
            </a:pPr>
            <a:r>
              <a:rPr lang="en-US" sz="1800" dirty="0"/>
              <a:t> </a:t>
            </a:r>
          </a:p>
          <a:p>
            <a:pPr marL="68580" indent="0" fontAlgn="base">
              <a:buNone/>
            </a:pPr>
            <a:r>
              <a:rPr lang="en-US" sz="1800" dirty="0" err="1"/>
              <a:t>prependString</a:t>
            </a:r>
            <a:r>
              <a:rPr lang="en-US" sz="1800" dirty="0"/>
              <a:t>(</a:t>
            </a:r>
            <a:r>
              <a:rPr lang="en-US" sz="1800" dirty="0">
                <a:solidFill>
                  <a:srgbClr val="FF0000"/>
                </a:solidFill>
              </a:rPr>
              <a:t>&amp;</a:t>
            </a:r>
            <a:r>
              <a:rPr lang="en-US" sz="1800" dirty="0"/>
              <a:t>world, </a:t>
            </a:r>
            <a:r>
              <a:rPr lang="en-US" sz="1800" dirty="0" err="1"/>
              <a:t>withString</a:t>
            </a:r>
            <a:r>
              <a:rPr lang="en-US" sz="1800" dirty="0"/>
              <a:t>: "Hello, </a:t>
            </a:r>
            <a:r>
              <a:rPr lang="en-US" sz="1800" dirty="0" smtClean="0"/>
              <a:t>")</a:t>
            </a:r>
          </a:p>
          <a:p>
            <a:pPr marL="68580" indent="0" fontAlgn="base">
              <a:buNone/>
            </a:pPr>
            <a:r>
              <a:rPr lang="en-US" sz="1800" dirty="0" smtClean="0"/>
              <a:t>//the above will produce alter the variable world to contain “Hello world”</a:t>
            </a:r>
            <a:endParaRPr lang="en-US" sz="1800" dirty="0"/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1876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68580" indent="0"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  </a:t>
            </a:r>
            <a:r>
              <a:rPr lang="en-US" dirty="0" err="1" smtClean="0"/>
              <a:t>NameOfStruct</a:t>
            </a:r>
            <a:r>
              <a:rPr lang="en-US" dirty="0" smtClean="0"/>
              <a:t> {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}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Example:</a:t>
            </a:r>
          </a:p>
          <a:p>
            <a:pPr marL="68580" indent="0"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en-US" dirty="0" err="1" smtClean="0"/>
              <a:t>GeoPoint</a:t>
            </a:r>
            <a:r>
              <a:rPr lang="en-US" dirty="0" smtClean="0"/>
              <a:t> {</a:t>
            </a:r>
          </a:p>
          <a:p>
            <a:pPr marL="6858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latittue</a:t>
            </a:r>
            <a:r>
              <a:rPr lang="en-US" dirty="0" smtClean="0"/>
              <a:t> = 0.0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var</a:t>
            </a:r>
            <a:r>
              <a:rPr lang="en-US" dirty="0" smtClean="0"/>
              <a:t> longitude = 0.0</a:t>
            </a:r>
          </a:p>
          <a:p>
            <a:pPr marL="68580" indent="0">
              <a:buNone/>
            </a:pPr>
            <a:r>
              <a:rPr lang="en-US" dirty="0" smtClean="0"/>
              <a:t>}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Using:</a:t>
            </a:r>
          </a:p>
          <a:p>
            <a:endParaRPr lang="en-US" dirty="0"/>
          </a:p>
          <a:p>
            <a:pPr marL="68580" indent="0">
              <a:buNone/>
            </a:pP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myGeoPoint</a:t>
            </a:r>
            <a:r>
              <a:rPr lang="en-US" dirty="0" smtClean="0"/>
              <a:t> = </a:t>
            </a:r>
            <a:r>
              <a:rPr lang="en-US" dirty="0" err="1" smtClean="0"/>
              <a:t>GeoPoint</a:t>
            </a:r>
            <a:r>
              <a:rPr lang="en-US" dirty="0" smtClean="0"/>
              <a:t>()</a:t>
            </a:r>
            <a:br>
              <a:rPr lang="en-US" dirty="0" smtClean="0"/>
            </a:br>
            <a:r>
              <a:rPr lang="en-US" dirty="0" err="1" smtClean="0"/>
              <a:t>myGeoPoint.latitude</a:t>
            </a:r>
            <a:r>
              <a:rPr lang="en-US" dirty="0" smtClean="0"/>
              <a:t> = 13.30303;</a:t>
            </a:r>
          </a:p>
          <a:p>
            <a:pPr marL="68580" indent="0">
              <a:buNone/>
            </a:pPr>
            <a:r>
              <a:rPr lang="en-US" dirty="0" err="1" smtClean="0"/>
              <a:t>myGeoPoint.longitude</a:t>
            </a:r>
            <a:r>
              <a:rPr lang="en-US" dirty="0" smtClean="0"/>
              <a:t> = 45.0002;</a:t>
            </a:r>
          </a:p>
          <a:p>
            <a:pPr marL="68580" indent="0">
              <a:buNone/>
            </a:pPr>
            <a:endParaRPr lang="en-US" dirty="0"/>
          </a:p>
          <a:p>
            <a:r>
              <a:rPr lang="en-US" dirty="0" smtClean="0"/>
              <a:t>Using 2: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/>
              <a:t>v</a:t>
            </a:r>
            <a:r>
              <a:rPr lang="en-US" dirty="0" err="1" smtClean="0"/>
              <a:t>ar</a:t>
            </a:r>
            <a:r>
              <a:rPr lang="en-US" dirty="0" smtClean="0"/>
              <a:t> GeoPoint2 = </a:t>
            </a:r>
            <a:r>
              <a:rPr lang="en-US" dirty="0" err="1" smtClean="0"/>
              <a:t>GeoPoint</a:t>
            </a:r>
            <a:r>
              <a:rPr lang="en-US" dirty="0" smtClean="0"/>
              <a:t>(latitude: 22.393, longitude: 29.0303);</a:t>
            </a:r>
          </a:p>
          <a:p>
            <a:pPr marL="6858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9437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Structures—here define explicitly type of variables AND they can have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323652"/>
            <a:ext cx="4495800" cy="4229548"/>
          </a:xfrm>
        </p:spPr>
        <p:txBody>
          <a:bodyPr>
            <a:normAutofit fontScale="25000" lnSpcReduction="20000"/>
          </a:bodyPr>
          <a:lstStyle/>
          <a:p>
            <a:r>
              <a:rPr lang="en-US" sz="5600" b="1" dirty="0" smtClean="0"/>
              <a:t>Some other examples</a:t>
            </a:r>
          </a:p>
          <a:p>
            <a:pPr marL="68580" indent="0">
              <a:buNone/>
            </a:pPr>
            <a:r>
              <a:rPr lang="en-US" sz="5600" b="1" dirty="0" err="1"/>
              <a:t>s</a:t>
            </a:r>
            <a:r>
              <a:rPr lang="en-US" sz="5600" b="1" dirty="0" err="1" smtClean="0"/>
              <a:t>truct</a:t>
            </a:r>
            <a:r>
              <a:rPr lang="en-US" sz="5600" b="1" dirty="0" smtClean="0"/>
              <a:t> Point {</a:t>
            </a:r>
          </a:p>
          <a:p>
            <a:pPr marL="68580" indent="0">
              <a:buNone/>
            </a:pPr>
            <a:r>
              <a:rPr lang="en-US" sz="5600" b="1" dirty="0"/>
              <a:t> </a:t>
            </a:r>
            <a:r>
              <a:rPr lang="en-US" sz="5600" b="1" dirty="0" smtClean="0"/>
              <a:t>   </a:t>
            </a:r>
            <a:r>
              <a:rPr lang="en-US" sz="5600" b="1" dirty="0" err="1" smtClean="0"/>
              <a:t>var</a:t>
            </a:r>
            <a:r>
              <a:rPr lang="en-US" sz="5600" b="1" dirty="0" smtClean="0"/>
              <a:t> x:Int, y:Int</a:t>
            </a:r>
          </a:p>
          <a:p>
            <a:pPr marL="68580" indent="0">
              <a:buNone/>
            </a:pPr>
            <a:r>
              <a:rPr lang="en-US" sz="5600" b="1" dirty="0" smtClean="0"/>
              <a:t>}</a:t>
            </a:r>
          </a:p>
          <a:p>
            <a:pPr marL="68580" indent="0">
              <a:buNone/>
            </a:pPr>
            <a:endParaRPr lang="en-US" sz="5600" b="1" dirty="0"/>
          </a:p>
          <a:p>
            <a:pPr marL="68580" indent="0">
              <a:buNone/>
            </a:pPr>
            <a:r>
              <a:rPr lang="en-US" sz="5600" b="1" dirty="0" err="1"/>
              <a:t>s</a:t>
            </a:r>
            <a:r>
              <a:rPr lang="en-US" sz="5600" b="1" dirty="0" err="1" smtClean="0"/>
              <a:t>truct</a:t>
            </a:r>
            <a:r>
              <a:rPr lang="en-US" sz="5600" b="1" dirty="0" smtClean="0"/>
              <a:t> Size {</a:t>
            </a:r>
          </a:p>
          <a:p>
            <a:pPr marL="68580" indent="0">
              <a:buNone/>
            </a:pPr>
            <a:r>
              <a:rPr lang="en-US" sz="5600" b="1" dirty="0"/>
              <a:t> </a:t>
            </a:r>
            <a:r>
              <a:rPr lang="en-US" sz="5600" b="1" dirty="0" smtClean="0"/>
              <a:t>   </a:t>
            </a:r>
            <a:r>
              <a:rPr lang="en-US" sz="5600" b="1" dirty="0" err="1" smtClean="0"/>
              <a:t>var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width:Int</a:t>
            </a:r>
            <a:r>
              <a:rPr lang="en-US" sz="5600" b="1" dirty="0" smtClean="0"/>
              <a:t>, </a:t>
            </a:r>
            <a:r>
              <a:rPr lang="en-US" sz="5600" b="1" dirty="0" err="1" smtClean="0"/>
              <a:t>height:Int</a:t>
            </a:r>
            <a:endParaRPr lang="en-US" sz="5600" b="1" dirty="0" smtClean="0"/>
          </a:p>
          <a:p>
            <a:pPr marL="68580" indent="0">
              <a:buNone/>
            </a:pPr>
            <a:r>
              <a:rPr lang="en-US" sz="5600" b="1" dirty="0" smtClean="0"/>
              <a:t>}</a:t>
            </a:r>
          </a:p>
          <a:p>
            <a:pPr marL="68580" indent="0">
              <a:buNone/>
            </a:pPr>
            <a:endParaRPr lang="en-US" sz="5600" b="1" dirty="0" smtClean="0"/>
          </a:p>
          <a:p>
            <a:pPr marL="68580" indent="0">
              <a:buNone/>
            </a:pPr>
            <a:r>
              <a:rPr lang="en-US" sz="5600" b="1" dirty="0" err="1"/>
              <a:t>s</a:t>
            </a:r>
            <a:r>
              <a:rPr lang="en-US" sz="5600" b="1" dirty="0" err="1" smtClean="0"/>
              <a:t>truct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Rect</a:t>
            </a:r>
            <a:r>
              <a:rPr lang="en-US" sz="5600" b="1" dirty="0" smtClean="0"/>
              <a:t>  {</a:t>
            </a:r>
          </a:p>
          <a:p>
            <a:pPr marL="68580" indent="0">
              <a:buNone/>
            </a:pPr>
            <a:r>
              <a:rPr lang="en-US" sz="5600" b="1" dirty="0"/>
              <a:t> </a:t>
            </a:r>
            <a:r>
              <a:rPr lang="en-US" sz="5600" b="1" dirty="0" smtClean="0"/>
              <a:t>    </a:t>
            </a:r>
            <a:r>
              <a:rPr lang="en-US" sz="5600" b="1" dirty="0" err="1" smtClean="0"/>
              <a:t>var</a:t>
            </a:r>
            <a:r>
              <a:rPr lang="en-US" sz="5600" b="1" dirty="0" smtClean="0"/>
              <a:t> origin: Point,  </a:t>
            </a:r>
            <a:r>
              <a:rPr lang="en-US" sz="5600" b="1" dirty="0" err="1" smtClean="0"/>
              <a:t>size:Size</a:t>
            </a:r>
            <a:endParaRPr lang="en-US" sz="5600" b="1" dirty="0" smtClean="0"/>
          </a:p>
          <a:p>
            <a:pPr marL="68580" indent="0">
              <a:buNone/>
            </a:pPr>
            <a:endParaRPr lang="en-US" sz="5600" b="1" dirty="0"/>
          </a:p>
          <a:p>
            <a:pPr marL="68580" indent="0">
              <a:buNone/>
            </a:pPr>
            <a:r>
              <a:rPr lang="en-US" sz="5600" b="1" dirty="0" smtClean="0"/>
              <a:t>     </a:t>
            </a:r>
            <a:r>
              <a:rPr lang="en-US" sz="5600" b="1" dirty="0" err="1" smtClean="0"/>
              <a:t>func</a:t>
            </a:r>
            <a:r>
              <a:rPr lang="en-US" sz="5600" b="1" dirty="0" smtClean="0"/>
              <a:t> center () -&gt;  Point {</a:t>
            </a:r>
          </a:p>
          <a:p>
            <a:pPr marL="68580" indent="0">
              <a:buNone/>
            </a:pPr>
            <a:r>
              <a:rPr lang="en-US" sz="5600" b="1" dirty="0"/>
              <a:t> </a:t>
            </a:r>
            <a:r>
              <a:rPr lang="en-US" sz="5600" b="1" dirty="0" smtClean="0"/>
              <a:t>          </a:t>
            </a:r>
            <a:r>
              <a:rPr lang="en-US" sz="5600" b="1" dirty="0" err="1" smtClean="0"/>
              <a:t>var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xval</a:t>
            </a:r>
            <a:r>
              <a:rPr lang="en-US" sz="5600" b="1" dirty="0" smtClean="0"/>
              <a:t> = </a:t>
            </a:r>
            <a:r>
              <a:rPr lang="en-US" sz="5600" b="1" dirty="0" err="1" smtClean="0"/>
              <a:t>origin.x</a:t>
            </a:r>
            <a:r>
              <a:rPr lang="en-US" sz="5600" b="1" dirty="0" smtClean="0"/>
              <a:t> + (</a:t>
            </a:r>
            <a:r>
              <a:rPr lang="en-US" sz="5600" b="1" dirty="0" err="1" smtClean="0"/>
              <a:t>size.width</a:t>
            </a:r>
            <a:r>
              <a:rPr lang="en-US" sz="5600" b="1" dirty="0" smtClean="0"/>
              <a:t>/2)</a:t>
            </a:r>
          </a:p>
          <a:p>
            <a:pPr marL="68580" indent="0">
              <a:buNone/>
            </a:pPr>
            <a:r>
              <a:rPr lang="en-US" sz="5600" b="1" dirty="0"/>
              <a:t> </a:t>
            </a:r>
            <a:r>
              <a:rPr lang="en-US" sz="5600" b="1" dirty="0" smtClean="0"/>
              <a:t>          </a:t>
            </a:r>
            <a:r>
              <a:rPr lang="en-US" sz="5600" b="1" dirty="0" err="1" smtClean="0"/>
              <a:t>var</a:t>
            </a:r>
            <a:r>
              <a:rPr lang="en-US" sz="5600" b="1" dirty="0" smtClean="0"/>
              <a:t> </a:t>
            </a:r>
            <a:r>
              <a:rPr lang="en-US" sz="5600" b="1" dirty="0" err="1" smtClean="0"/>
              <a:t>yval</a:t>
            </a:r>
            <a:r>
              <a:rPr lang="en-US" sz="5600" b="1" dirty="0" smtClean="0"/>
              <a:t>= </a:t>
            </a:r>
            <a:r>
              <a:rPr lang="en-US" sz="5600" b="1" dirty="0" err="1" smtClean="0"/>
              <a:t>origin.y</a:t>
            </a:r>
            <a:r>
              <a:rPr lang="en-US" sz="5600" b="1" dirty="0" smtClean="0"/>
              <a:t> + (</a:t>
            </a:r>
            <a:r>
              <a:rPr lang="en-US" sz="5600" b="1" dirty="0" err="1" smtClean="0"/>
              <a:t>size.height</a:t>
            </a:r>
            <a:r>
              <a:rPr lang="en-US" sz="5600" b="1" dirty="0"/>
              <a:t> </a:t>
            </a:r>
            <a:r>
              <a:rPr lang="en-US" sz="5600" b="1" dirty="0" smtClean="0"/>
              <a:t>/2)</a:t>
            </a:r>
          </a:p>
          <a:p>
            <a:pPr marL="68580" indent="0">
              <a:buNone/>
            </a:pPr>
            <a:r>
              <a:rPr lang="en-US" sz="5600" b="1" dirty="0"/>
              <a:t> </a:t>
            </a:r>
            <a:r>
              <a:rPr lang="en-US" sz="5600" b="1" dirty="0" smtClean="0"/>
              <a:t>          return Point( x:  </a:t>
            </a:r>
            <a:r>
              <a:rPr lang="en-US" sz="5600" b="1" dirty="0" err="1" smtClean="0"/>
              <a:t>xval</a:t>
            </a:r>
            <a:r>
              <a:rPr lang="en-US" sz="5600" b="1" dirty="0" smtClean="0"/>
              <a:t>,   y:  </a:t>
            </a:r>
            <a:r>
              <a:rPr lang="en-US" sz="5600" b="1" dirty="0" err="1" smtClean="0"/>
              <a:t>yval</a:t>
            </a:r>
            <a:r>
              <a:rPr lang="en-US" sz="5600" b="1" dirty="0" smtClean="0"/>
              <a:t>)</a:t>
            </a:r>
          </a:p>
          <a:p>
            <a:pPr marL="68580" indent="0">
              <a:buNone/>
            </a:pPr>
            <a:r>
              <a:rPr lang="en-US" sz="5600" b="1" dirty="0"/>
              <a:t> </a:t>
            </a:r>
            <a:r>
              <a:rPr lang="en-US" sz="5600" b="1" dirty="0" smtClean="0"/>
              <a:t>    }</a:t>
            </a:r>
          </a:p>
          <a:p>
            <a:pPr marL="68580" indent="0">
              <a:buNone/>
            </a:pPr>
            <a:r>
              <a:rPr lang="en-US" sz="5600" b="1" dirty="0"/>
              <a:t>}</a:t>
            </a:r>
            <a:endParaRPr lang="en-US" sz="5600" b="1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</a:p>
          <a:p>
            <a:pPr marL="68580" indent="0">
              <a:buNone/>
            </a:pPr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191000" y="2209800"/>
            <a:ext cx="4495800" cy="4229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2471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25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517904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71907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19202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121408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76000"/>
              <a:buFont typeface="Wingdings 2" pitchFamily="18" charset="2"/>
              <a:buChar char="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err="1" smtClean="0"/>
              <a:t>Useage</a:t>
            </a:r>
            <a:endParaRPr lang="en-US" sz="1800" b="1" dirty="0" smtClean="0"/>
          </a:p>
          <a:p>
            <a:pPr marL="68580" indent="0">
              <a:buNone/>
            </a:pPr>
            <a:r>
              <a:rPr lang="en-US" sz="1400" b="1" dirty="0" err="1" smtClean="0"/>
              <a:t>var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originval</a:t>
            </a:r>
            <a:r>
              <a:rPr lang="en-US" sz="1400" b="1" dirty="0" smtClean="0"/>
              <a:t> = Point(x: 0, y: 0)</a:t>
            </a:r>
          </a:p>
          <a:p>
            <a:pPr marL="68580" indent="0">
              <a:buNone/>
            </a:pPr>
            <a:r>
              <a:rPr lang="en-US" sz="1400" b="1" dirty="0" err="1" smtClean="0"/>
              <a:t>Var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sizeval</a:t>
            </a:r>
            <a:r>
              <a:rPr lang="en-US" sz="1400" b="1" dirty="0" smtClean="0"/>
              <a:t> = Size (width: 100,  height: 100)</a:t>
            </a:r>
          </a:p>
          <a:p>
            <a:pPr marL="68580" indent="0">
              <a:buFont typeface="Wingdings 2" pitchFamily="18" charset="2"/>
              <a:buNone/>
            </a:pPr>
            <a:r>
              <a:rPr lang="en-US" sz="1400" b="1" dirty="0" err="1"/>
              <a:t>v</a:t>
            </a:r>
            <a:r>
              <a:rPr lang="en-US" sz="1400" b="1" dirty="0" err="1" smtClean="0"/>
              <a:t>ar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myRect</a:t>
            </a:r>
            <a:r>
              <a:rPr lang="en-US" sz="1400" b="1" dirty="0" smtClean="0"/>
              <a:t> = </a:t>
            </a:r>
            <a:r>
              <a:rPr lang="en-US" sz="1400" b="1" dirty="0" err="1" smtClean="0"/>
              <a:t>Rect</a:t>
            </a:r>
            <a:r>
              <a:rPr lang="en-US" sz="1400" b="1" dirty="0" smtClean="0"/>
              <a:t>(origin: </a:t>
            </a:r>
            <a:r>
              <a:rPr lang="en-US" sz="1400" b="1" dirty="0" err="1" smtClean="0"/>
              <a:t>originval</a:t>
            </a:r>
            <a:r>
              <a:rPr lang="en-US" sz="1400" b="1" dirty="0" smtClean="0"/>
              <a:t>, size: </a:t>
            </a:r>
            <a:r>
              <a:rPr lang="en-US" sz="1400" b="1" dirty="0" err="1" smtClean="0"/>
              <a:t>sizeval</a:t>
            </a:r>
            <a:r>
              <a:rPr lang="en-US" sz="1400" b="1" dirty="0" smtClean="0"/>
              <a:t>)</a:t>
            </a:r>
          </a:p>
          <a:p>
            <a:pPr marL="68580" indent="0">
              <a:buFont typeface="Wingdings 2" pitchFamily="18" charset="2"/>
              <a:buNone/>
            </a:pPr>
            <a:endParaRPr lang="en-US" sz="1400" b="1" dirty="0"/>
          </a:p>
          <a:p>
            <a:pPr marL="68580" indent="0">
              <a:buFont typeface="Wingdings 2" pitchFamily="18" charset="2"/>
              <a:buNone/>
            </a:pPr>
            <a:r>
              <a:rPr lang="en-US" sz="1400" b="1" dirty="0" smtClean="0"/>
              <a:t>//now alter</a:t>
            </a:r>
          </a:p>
          <a:p>
            <a:pPr marL="68580" indent="0">
              <a:buFont typeface="Wingdings 2" pitchFamily="18" charset="2"/>
              <a:buNone/>
            </a:pPr>
            <a:r>
              <a:rPr lang="en-US" sz="1400" b="1" dirty="0" err="1" smtClean="0"/>
              <a:t>myRect.size.width</a:t>
            </a:r>
            <a:r>
              <a:rPr lang="en-US" sz="1400" b="1" dirty="0"/>
              <a:t> </a:t>
            </a:r>
            <a:r>
              <a:rPr lang="en-US" sz="1400" b="1" dirty="0" smtClean="0"/>
              <a:t>– 80</a:t>
            </a:r>
          </a:p>
          <a:p>
            <a:pPr marL="68580" indent="0">
              <a:buFont typeface="Wingdings 2" pitchFamily="18" charset="2"/>
              <a:buNone/>
            </a:pPr>
            <a:endParaRPr lang="en-US" sz="1400" b="1" dirty="0"/>
          </a:p>
          <a:p>
            <a:pPr marL="68580" indent="0">
              <a:buFont typeface="Wingdings 2" pitchFamily="18" charset="2"/>
              <a:buNone/>
            </a:pPr>
            <a:r>
              <a:rPr lang="en-US" sz="1400" b="1" dirty="0" smtClean="0"/>
              <a:t>//call </a:t>
            </a:r>
            <a:r>
              <a:rPr lang="en-US" sz="1400" b="1" dirty="0" err="1" smtClean="0"/>
              <a:t>funciton</a:t>
            </a:r>
            <a:endParaRPr lang="en-US" sz="1400" b="1" dirty="0" smtClean="0"/>
          </a:p>
          <a:p>
            <a:pPr marL="68580" indent="0">
              <a:buFont typeface="Wingdings 2" pitchFamily="18" charset="2"/>
              <a:buNone/>
            </a:pPr>
            <a:r>
              <a:rPr lang="en-US" sz="1400" b="1" dirty="0" err="1" smtClean="0"/>
              <a:t>var</a:t>
            </a:r>
            <a:r>
              <a:rPr lang="en-US" sz="1400" b="1" dirty="0" smtClean="0"/>
              <a:t> center = </a:t>
            </a:r>
            <a:r>
              <a:rPr lang="en-US" sz="1400" b="1" dirty="0" err="1" smtClean="0"/>
              <a:t>rect.center</a:t>
            </a:r>
            <a:r>
              <a:rPr lang="en-US" sz="1400" b="1" dirty="0" smtClean="0"/>
              <a:t>()   // will be (40, 50)</a:t>
            </a:r>
          </a:p>
          <a:p>
            <a:pPr marL="68580" indent="0">
              <a:buFont typeface="Wingdings 2" pitchFamily="18" charset="2"/>
              <a:buNone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18511678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When copy </a:t>
            </a:r>
            <a:r>
              <a:rPr lang="en-US" dirty="0" err="1" smtClean="0"/>
              <a:t>struct</a:t>
            </a:r>
            <a:r>
              <a:rPr lang="en-US" dirty="0" smtClean="0"/>
              <a:t> you copy values –don’t point to same instance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Example: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pointOne</a:t>
            </a:r>
            <a:r>
              <a:rPr lang="en-US" dirty="0" smtClean="0"/>
              <a:t> = Point(x: 10, y: 10)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pointTwo</a:t>
            </a:r>
            <a:r>
              <a:rPr lang="en-US" dirty="0" smtClean="0"/>
              <a:t> = </a:t>
            </a:r>
            <a:r>
              <a:rPr lang="en-US" dirty="0" err="1" smtClean="0"/>
              <a:t>pointOne</a:t>
            </a: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pointTwo.x</a:t>
            </a:r>
            <a:r>
              <a:rPr lang="en-US" dirty="0" smtClean="0"/>
              <a:t> = 20   //but, </a:t>
            </a:r>
            <a:r>
              <a:rPr lang="en-US" dirty="0" err="1" smtClean="0"/>
              <a:t>pointOne.x</a:t>
            </a:r>
            <a:r>
              <a:rPr lang="en-US" dirty="0" smtClean="0"/>
              <a:t> is still 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9697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and </a:t>
            </a:r>
            <a:r>
              <a:rPr lang="en-US" dirty="0" err="1" smtClean="0"/>
              <a:t>Structs</a:t>
            </a:r>
            <a:r>
              <a:rPr lang="en-US" dirty="0" smtClean="0"/>
              <a:t> 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similar in many ways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Structures are values that are always copied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Classes –two variables can point to same object in memory (not true for </a:t>
            </a:r>
            <a:r>
              <a:rPr lang="en-US" b="1" dirty="0" err="1" smtClean="0">
                <a:solidFill>
                  <a:srgbClr val="FF0000"/>
                </a:solidFill>
              </a:rPr>
              <a:t>structs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Classes – have inheritance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Classes – can typecast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Classes – have </a:t>
            </a:r>
            <a:r>
              <a:rPr lang="en-US" b="1" dirty="0" err="1" smtClean="0">
                <a:solidFill>
                  <a:srgbClr val="FF0000"/>
                </a:solidFill>
              </a:rPr>
              <a:t>deinitializers</a:t>
            </a:r>
            <a:r>
              <a:rPr lang="en-US" b="1" dirty="0" smtClean="0">
                <a:solidFill>
                  <a:srgbClr val="FF0000"/>
                </a:solidFill>
              </a:rPr>
              <a:t> (called when object destroys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3278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class   </a:t>
            </a:r>
            <a:r>
              <a:rPr lang="en-US" dirty="0" err="1" smtClean="0"/>
              <a:t>ClassName</a:t>
            </a:r>
            <a:r>
              <a:rPr lang="en-US" dirty="0" smtClean="0"/>
              <a:t> {</a:t>
            </a:r>
          </a:p>
          <a:p>
            <a:pPr marL="68580" indent="0">
              <a:buNone/>
            </a:pPr>
            <a:r>
              <a:rPr lang="en-US" dirty="0" smtClean="0"/>
              <a:t>  //variables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  // functions</a:t>
            </a: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776873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81000"/>
            <a:ext cx="7024744" cy="1143000"/>
          </a:xfrm>
        </p:spPr>
        <p:txBody>
          <a:bodyPr/>
          <a:lstStyle/>
          <a:p>
            <a:r>
              <a:rPr lang="en-US" dirty="0" smtClean="0"/>
              <a:t>Classes – simple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6777317" cy="3508977"/>
          </a:xfrm>
        </p:spPr>
        <p:txBody>
          <a:bodyPr>
            <a:normAutofit fontScale="55000" lnSpcReduction="20000"/>
          </a:bodyPr>
          <a:lstStyle/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class   Person {</a:t>
            </a:r>
          </a:p>
          <a:p>
            <a:pPr marL="68580" indent="0">
              <a:buNone/>
            </a:pPr>
            <a:r>
              <a:rPr lang="en-US" dirty="0" smtClean="0"/>
              <a:t>  //variables (first is a constant—wont change)</a:t>
            </a:r>
            <a:br>
              <a:rPr lang="en-US" dirty="0" smtClean="0"/>
            </a:br>
            <a:r>
              <a:rPr lang="en-US" dirty="0" smtClean="0"/>
              <a:t>  let </a:t>
            </a:r>
            <a:r>
              <a:rPr lang="en-US" dirty="0" err="1" smtClean="0"/>
              <a:t>name:String</a:t>
            </a: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 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age:String</a:t>
            </a:r>
            <a:r>
              <a:rPr lang="en-US" dirty="0" smtClean="0"/>
              <a:t>  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nickname:String</a:t>
            </a:r>
            <a:r>
              <a:rPr lang="en-US" b="1" dirty="0">
                <a:solidFill>
                  <a:srgbClr val="FF0000"/>
                </a:solidFill>
              </a:rPr>
              <a:t>?</a:t>
            </a:r>
          </a:p>
          <a:p>
            <a:pPr marL="68580" indent="0">
              <a:buNone/>
            </a:pPr>
            <a:r>
              <a:rPr lang="en-US" dirty="0" smtClean="0"/>
              <a:t> 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// functions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// initializers (required)—like constructor</a:t>
            </a:r>
          </a:p>
          <a:p>
            <a:pPr marL="68580" indent="0">
              <a:buNone/>
            </a:pP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  </a:t>
            </a:r>
            <a:r>
              <a:rPr lang="en-US" b="1" dirty="0" err="1" smtClean="0">
                <a:solidFill>
                  <a:srgbClr val="0070C0"/>
                </a:solidFill>
              </a:rPr>
              <a:t>init</a:t>
            </a:r>
            <a:r>
              <a:rPr lang="en-US" dirty="0" smtClean="0"/>
              <a:t>(</a:t>
            </a:r>
            <a:r>
              <a:rPr lang="en-US" dirty="0" err="1" smtClean="0"/>
              <a:t>name:String</a:t>
            </a:r>
            <a:r>
              <a:rPr lang="en-US" dirty="0" smtClean="0"/>
              <a:t>, </a:t>
            </a:r>
            <a:r>
              <a:rPr lang="en-US" dirty="0" err="1" smtClean="0"/>
              <a:t>age:Int</a:t>
            </a:r>
            <a:r>
              <a:rPr lang="en-US" dirty="0" smtClean="0"/>
              <a:t>, </a:t>
            </a:r>
            <a:r>
              <a:rPr lang="en-US" dirty="0" err="1" smtClean="0"/>
              <a:t>nickname:String</a:t>
            </a:r>
            <a:r>
              <a:rPr lang="en-US" dirty="0" smtClean="0"/>
              <a:t>?=nil) {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self.name = name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self.age</a:t>
            </a:r>
            <a:r>
              <a:rPr lang="en-US" dirty="0" smtClean="0"/>
              <a:t> = age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self.nickname</a:t>
            </a:r>
            <a:r>
              <a:rPr lang="en-US" dirty="0" smtClean="0"/>
              <a:t> = nickname</a:t>
            </a:r>
          </a:p>
          <a:p>
            <a:pPr marL="6858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}</a:t>
            </a:r>
            <a:endParaRPr lang="en-US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0424" y="4843735"/>
            <a:ext cx="6511719" cy="203132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var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nickname:String</a:t>
            </a:r>
            <a:r>
              <a:rPr lang="en-US" b="1" dirty="0" smtClean="0">
                <a:solidFill>
                  <a:srgbClr val="FF0000"/>
                </a:solidFill>
              </a:rPr>
              <a:t>?</a:t>
            </a:r>
            <a:r>
              <a:rPr lang="en-US" b="1" dirty="0" smtClean="0"/>
              <a:t>  </a:t>
            </a:r>
            <a:r>
              <a:rPr lang="en-US" dirty="0" smtClean="0"/>
              <a:t>= this means that the Person</a:t>
            </a:r>
            <a:br>
              <a:rPr lang="en-US" dirty="0" smtClean="0"/>
            </a:br>
            <a:r>
              <a:rPr lang="en-US" dirty="0" smtClean="0"/>
              <a:t>object may have nil for nickname ---you MUST EXPLICITLY</a:t>
            </a:r>
          </a:p>
          <a:p>
            <a:r>
              <a:rPr lang="en-US" dirty="0" smtClean="0"/>
              <a:t>say this.</a:t>
            </a:r>
          </a:p>
          <a:p>
            <a:endParaRPr lang="en-US" dirty="0"/>
          </a:p>
          <a:p>
            <a:r>
              <a:rPr lang="en-US" b="1" dirty="0" err="1" smtClean="0">
                <a:solidFill>
                  <a:srgbClr val="0070C0"/>
                </a:solidFill>
              </a:rPr>
              <a:t>init</a:t>
            </a:r>
            <a:r>
              <a:rPr lang="en-US" b="1" dirty="0" smtClean="0">
                <a:solidFill>
                  <a:srgbClr val="0070C0"/>
                </a:solidFill>
              </a:rPr>
              <a:t>(***)</a:t>
            </a:r>
            <a:r>
              <a:rPr lang="en-US" dirty="0" smtClean="0">
                <a:solidFill>
                  <a:srgbClr val="0070C0"/>
                </a:solidFill>
              </a:rPr>
              <a:t>  = is like constructor</a:t>
            </a:r>
          </a:p>
          <a:p>
            <a:endParaRPr lang="en-US" dirty="0"/>
          </a:p>
          <a:p>
            <a:r>
              <a:rPr lang="en-US" b="1" dirty="0" smtClean="0">
                <a:solidFill>
                  <a:srgbClr val="00B050"/>
                </a:solidFill>
              </a:rPr>
              <a:t>self </a:t>
            </a:r>
            <a:r>
              <a:rPr lang="en-US" dirty="0" smtClean="0">
                <a:solidFill>
                  <a:srgbClr val="00B050"/>
                </a:solidFill>
              </a:rPr>
              <a:t>= like keyword this is many other languages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90800" y="4105071"/>
            <a:ext cx="6698776" cy="7386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USE:</a:t>
            </a:r>
          </a:p>
          <a:p>
            <a:endParaRPr lang="en-US" sz="1400" dirty="0"/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var</a:t>
            </a:r>
            <a:r>
              <a:rPr lang="en-US" sz="1400" dirty="0" smtClean="0"/>
              <a:t> </a:t>
            </a:r>
            <a:r>
              <a:rPr lang="en-US" sz="1400" dirty="0" err="1" smtClean="0"/>
              <a:t>personOne</a:t>
            </a:r>
            <a:r>
              <a:rPr lang="en-US" sz="1400" dirty="0" smtClean="0"/>
              <a:t> = Person(name: “Jane”, age: 35) //no nickname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33924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Various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semi-colons at end of 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 text the  setter is just .text</a:t>
            </a:r>
            <a:br>
              <a:rPr lang="en-US" dirty="0"/>
            </a:br>
            <a:r>
              <a:rPr lang="en-US" dirty="0"/>
              <a:t>on </a:t>
            </a:r>
            <a:r>
              <a:rPr lang="en-US" dirty="0" err="1" smtClean="0"/>
              <a:t>nameLabel</a:t>
            </a:r>
            <a:r>
              <a:rPr lang="en-US" dirty="0" smtClean="0"/>
              <a:t> object (instance of Label class)    </a:t>
            </a:r>
            <a:r>
              <a:rPr lang="en-US" dirty="0" err="1" smtClean="0"/>
              <a:t>nameLabel.text</a:t>
            </a:r>
            <a:r>
              <a:rPr lang="en-US" dirty="0" smtClean="0"/>
              <a:t> =“Hello”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Print out variable in string \(</a:t>
            </a:r>
            <a:r>
              <a:rPr lang="en-US" dirty="0" err="1"/>
              <a:t>varname</a:t>
            </a:r>
            <a:r>
              <a:rPr lang="en-US" dirty="0" smtClean="0"/>
              <a:t>)</a:t>
            </a:r>
          </a:p>
          <a:p>
            <a:pPr marL="58293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Suppose you have variable name</a:t>
            </a:r>
          </a:p>
          <a:p>
            <a:pPr marL="58293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nameLabel.txt = “Hello \(name)”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9838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70595"/>
            <a:ext cx="7024744" cy="1143000"/>
          </a:xfrm>
        </p:spPr>
        <p:txBody>
          <a:bodyPr/>
          <a:lstStyle/>
          <a:p>
            <a:r>
              <a:rPr lang="en-US" dirty="0" smtClean="0"/>
              <a:t>Subclass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19508" cy="4572000"/>
          </a:xfrm>
        </p:spPr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en-US" dirty="0"/>
              <a:t> </a:t>
            </a:r>
            <a:r>
              <a:rPr lang="en-US" b="1" dirty="0" smtClean="0">
                <a:solidFill>
                  <a:srgbClr val="00B050"/>
                </a:solidFill>
              </a:rPr>
              <a:t>class </a:t>
            </a:r>
            <a:r>
              <a:rPr lang="en-US" b="1" dirty="0" err="1" smtClean="0">
                <a:solidFill>
                  <a:srgbClr val="00B050"/>
                </a:solidFill>
              </a:rPr>
              <a:t>Student:Person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{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gradyear</a:t>
            </a:r>
            <a:r>
              <a:rPr lang="en-US" dirty="0" smtClean="0"/>
              <a:t>: </a:t>
            </a:r>
            <a:r>
              <a:rPr lang="en-US" dirty="0" err="1" smtClean="0"/>
              <a:t>Int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major:String</a:t>
            </a:r>
            <a:endParaRPr lang="en-US" dirty="0" smtClean="0"/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init</a:t>
            </a:r>
            <a:r>
              <a:rPr lang="en-US" dirty="0" smtClean="0"/>
              <a:t>(name: String, age: </a:t>
            </a:r>
            <a:r>
              <a:rPr lang="en-US" dirty="0" err="1" smtClean="0"/>
              <a:t>Int</a:t>
            </a:r>
            <a:r>
              <a:rPr lang="en-US" dirty="0" smtClean="0"/>
              <a:t>, </a:t>
            </a:r>
            <a:r>
              <a:rPr lang="en-US" dirty="0" err="1" smtClean="0"/>
              <a:t>gradyear</a:t>
            </a:r>
            <a:r>
              <a:rPr lang="en-US" dirty="0" smtClean="0"/>
              <a:t>: </a:t>
            </a:r>
            <a:r>
              <a:rPr lang="en-US" dirty="0" err="1" smtClean="0"/>
              <a:t>Int</a:t>
            </a:r>
            <a:r>
              <a:rPr lang="en-US" dirty="0" smtClean="0"/>
              <a:t>, major: String, nickname: String? = nil)      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{</a:t>
            </a:r>
          </a:p>
          <a:p>
            <a:pPr marL="68580" indent="0">
              <a:buNone/>
            </a:pPr>
            <a:r>
              <a:rPr lang="en-US" dirty="0" smtClean="0"/>
              <a:t>          </a:t>
            </a:r>
            <a:r>
              <a:rPr lang="en-US" dirty="0" err="1" smtClean="0"/>
              <a:t>self.gradyear</a:t>
            </a:r>
            <a:r>
              <a:rPr lang="en-US" dirty="0"/>
              <a:t> </a:t>
            </a:r>
            <a:r>
              <a:rPr lang="en-US" dirty="0" smtClean="0"/>
              <a:t>= </a:t>
            </a:r>
            <a:r>
              <a:rPr lang="en-US" dirty="0" err="1" smtClean="0"/>
              <a:t>gradyear</a:t>
            </a:r>
            <a:endParaRPr lang="en-US" dirty="0" smtClean="0"/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 err="1" smtClean="0"/>
              <a:t>self.major</a:t>
            </a:r>
            <a:r>
              <a:rPr lang="en-US" dirty="0" smtClean="0"/>
              <a:t> = major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b="1" dirty="0" err="1" smtClean="0">
                <a:solidFill>
                  <a:srgbClr val="FF0000"/>
                </a:solidFill>
              </a:rPr>
              <a:t>super.init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dirty="0" smtClean="0"/>
              <a:t>name: name, age: age, nickname: nickname)</a:t>
            </a:r>
            <a:endParaRPr lang="en-US" dirty="0"/>
          </a:p>
          <a:p>
            <a:pPr marL="68580" indent="0">
              <a:buNone/>
            </a:pPr>
            <a:r>
              <a:rPr lang="en-US" dirty="0" smtClean="0"/>
              <a:t>       }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      //function to test year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r>
              <a:rPr lang="en-US" dirty="0" err="1" smtClean="0"/>
              <a:t>func</a:t>
            </a:r>
            <a:r>
              <a:rPr lang="en-US" dirty="0" smtClean="0"/>
              <a:t> </a:t>
            </a:r>
            <a:r>
              <a:rPr lang="en-US" dirty="0" err="1" smtClean="0"/>
              <a:t>isSameGraduation</a:t>
            </a:r>
            <a:r>
              <a:rPr lang="en-US" dirty="0" smtClean="0"/>
              <a:t>(</a:t>
            </a:r>
            <a:r>
              <a:rPr lang="en-US" dirty="0" err="1" smtClean="0"/>
              <a:t>second_student</a:t>
            </a:r>
            <a:r>
              <a:rPr lang="en-US" dirty="0" smtClean="0"/>
              <a:t>: Student) -&gt; </a:t>
            </a:r>
            <a:r>
              <a:rPr lang="en-US" dirty="0" err="1" smtClean="0"/>
              <a:t>Bool</a:t>
            </a:r>
            <a:r>
              <a:rPr lang="en-US" dirty="0" smtClean="0"/>
              <a:t> {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if ( </a:t>
            </a:r>
            <a:r>
              <a:rPr lang="en-US" dirty="0" err="1" smtClean="0"/>
              <a:t>second_student.gradyear</a:t>
            </a:r>
            <a:r>
              <a:rPr lang="en-US" dirty="0" smtClean="0"/>
              <a:t> == </a:t>
            </a:r>
            <a:r>
              <a:rPr lang="en-US" dirty="0" err="1" smtClean="0"/>
              <a:t>self.gradyear</a:t>
            </a:r>
            <a:r>
              <a:rPr lang="en-US" dirty="0" smtClean="0"/>
              <a:t>)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return true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else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return false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}</a:t>
            </a:r>
          </a:p>
          <a:p>
            <a:pPr marL="68580" indent="0">
              <a:buNone/>
            </a:pPr>
            <a:r>
              <a:rPr lang="en-US" dirty="0"/>
              <a:t>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67000" y="228600"/>
            <a:ext cx="6781800" cy="13849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USE:</a:t>
            </a:r>
          </a:p>
          <a:p>
            <a:endParaRPr lang="en-US" sz="1400" dirty="0"/>
          </a:p>
          <a:p>
            <a:r>
              <a:rPr lang="en-US" sz="1400" dirty="0" smtClean="0"/>
              <a:t> </a:t>
            </a:r>
            <a:r>
              <a:rPr lang="en-US" sz="1400" dirty="0" err="1" smtClean="0"/>
              <a:t>var</a:t>
            </a:r>
            <a:r>
              <a:rPr lang="en-US" sz="1400" dirty="0" smtClean="0"/>
              <a:t>  </a:t>
            </a:r>
            <a:r>
              <a:rPr lang="en-US" sz="1400" dirty="0" smtClean="0"/>
              <a:t>jane = Student(name: “Jane”, age: 35, </a:t>
            </a:r>
            <a:r>
              <a:rPr lang="en-US" sz="1400" dirty="0" err="1" smtClean="0"/>
              <a:t>gradyear</a:t>
            </a:r>
            <a:r>
              <a:rPr lang="en-US" sz="1400" dirty="0" smtClean="0"/>
              <a:t>: 2018, major: “CS”)</a:t>
            </a:r>
          </a:p>
          <a:p>
            <a:r>
              <a:rPr lang="en-US" sz="1400" dirty="0"/>
              <a:t> </a:t>
            </a:r>
            <a:r>
              <a:rPr lang="en-US" sz="1400" dirty="0" err="1" smtClean="0"/>
              <a:t>var</a:t>
            </a:r>
            <a:r>
              <a:rPr lang="en-US" sz="1400" dirty="0" smtClean="0"/>
              <a:t>  </a:t>
            </a:r>
            <a:r>
              <a:rPr lang="en-US" sz="1400" dirty="0" smtClean="0"/>
              <a:t>me = Student(name: “Jill”, age:21, </a:t>
            </a:r>
            <a:r>
              <a:rPr lang="en-US" sz="1400" dirty="0" err="1" smtClean="0"/>
              <a:t>gradyear</a:t>
            </a:r>
            <a:r>
              <a:rPr lang="en-US" sz="1400" dirty="0" smtClean="0"/>
              <a:t>: 2018, major: “History”)</a:t>
            </a:r>
          </a:p>
          <a:p>
            <a:endParaRPr lang="en-US" sz="1400" dirty="0"/>
          </a:p>
          <a:p>
            <a:r>
              <a:rPr lang="en-US" sz="1400" dirty="0"/>
              <a:t> </a:t>
            </a:r>
            <a:r>
              <a:rPr lang="en-US" sz="1400" dirty="0" err="1" smtClean="0"/>
              <a:t>var</a:t>
            </a:r>
            <a:r>
              <a:rPr lang="en-US" sz="1400" dirty="0" smtClean="0"/>
              <a:t> </a:t>
            </a:r>
            <a:r>
              <a:rPr lang="en-US" sz="1400" dirty="0" err="1" smtClean="0"/>
              <a:t>sameYear</a:t>
            </a:r>
            <a:r>
              <a:rPr lang="en-US" sz="1400" dirty="0" smtClean="0"/>
              <a:t> = </a:t>
            </a:r>
            <a:r>
              <a:rPr lang="en-US" sz="1400" dirty="0" err="1" smtClean="0"/>
              <a:t>me.isSameGraduation</a:t>
            </a:r>
            <a:r>
              <a:rPr lang="en-US" sz="1400" dirty="0" smtClean="0"/>
              <a:t>(</a:t>
            </a:r>
            <a:r>
              <a:rPr lang="en-US" sz="1400" dirty="0" err="1" smtClean="0"/>
              <a:t>jane</a:t>
            </a:r>
            <a:r>
              <a:rPr lang="en-US" sz="1400" dirty="0" smtClean="0"/>
              <a:t>)   //true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334703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533400"/>
            <a:ext cx="8271143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Class Method </a:t>
            </a:r>
            <a:r>
              <a:rPr lang="en-US" dirty="0" smtClean="0">
                <a:solidFill>
                  <a:srgbClr val="FF0000"/>
                </a:solidFill>
              </a:rPr>
              <a:t>/“</a:t>
            </a:r>
            <a:r>
              <a:rPr lang="en-US" dirty="0" smtClean="0">
                <a:solidFill>
                  <a:srgbClr val="FF0000"/>
                </a:solidFill>
              </a:rPr>
              <a:t>Type” method  </a:t>
            </a:r>
            <a:r>
              <a:rPr lang="en-US" dirty="0" smtClean="0"/>
              <a:t>= static method in other languages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828800"/>
            <a:ext cx="7719508" cy="4572000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class </a:t>
            </a:r>
            <a:r>
              <a:rPr lang="en-US" dirty="0" err="1" smtClean="0"/>
              <a:t>ClassName</a:t>
            </a:r>
            <a:r>
              <a:rPr lang="en-US" dirty="0" smtClean="0"/>
              <a:t> {</a:t>
            </a:r>
          </a:p>
          <a:p>
            <a:pPr marL="68580" indent="0">
              <a:buNone/>
            </a:pPr>
            <a:r>
              <a:rPr lang="en-US" dirty="0" smtClean="0"/>
              <a:t>      // variables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********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  <a:p>
            <a:pPr marL="68580" indent="0">
              <a:buNone/>
            </a:pPr>
            <a:r>
              <a:rPr lang="en-US" dirty="0" smtClean="0"/>
              <a:t>      //function that is class method (static)</a:t>
            </a:r>
          </a:p>
          <a:p>
            <a:pPr marL="6858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  class </a:t>
            </a:r>
            <a:r>
              <a:rPr lang="en-US" dirty="0" err="1" smtClean="0"/>
              <a:t>func</a:t>
            </a:r>
            <a:r>
              <a:rPr lang="en-US" dirty="0" smtClean="0"/>
              <a:t>  </a:t>
            </a:r>
            <a:r>
              <a:rPr lang="en-US" dirty="0" err="1" smtClean="0"/>
              <a:t>funcitonName</a:t>
            </a:r>
            <a:r>
              <a:rPr lang="en-US" dirty="0" smtClean="0"/>
              <a:t>(***) -&gt; </a:t>
            </a:r>
            <a:r>
              <a:rPr lang="en-US" dirty="0" err="1" smtClean="0"/>
              <a:t>returnType</a:t>
            </a:r>
            <a:r>
              <a:rPr lang="en-US" dirty="0" smtClean="0"/>
              <a:t> {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     //whatever code***</a:t>
            </a:r>
          </a:p>
          <a:p>
            <a:pPr marL="68580" indent="0">
              <a:buNone/>
            </a:pPr>
            <a:r>
              <a:rPr lang="en-US" dirty="0"/>
              <a:t> </a:t>
            </a:r>
            <a:r>
              <a:rPr lang="en-US" dirty="0" smtClean="0"/>
              <a:t>     }</a:t>
            </a:r>
          </a:p>
          <a:p>
            <a:pPr marL="68580" indent="0">
              <a:buNone/>
            </a:pPr>
            <a:r>
              <a:rPr lang="en-US" dirty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5257800"/>
            <a:ext cx="4537343" cy="147732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Keyword is class (instead of static as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in java)</a:t>
            </a:r>
          </a:p>
          <a:p>
            <a:endParaRPr lang="en-US" b="1" dirty="0"/>
          </a:p>
          <a:p>
            <a:r>
              <a:rPr lang="en-US" b="1" dirty="0" smtClean="0"/>
              <a:t>USE:  </a:t>
            </a:r>
            <a:br>
              <a:rPr lang="en-US" b="1" dirty="0" smtClean="0"/>
            </a:br>
            <a:r>
              <a:rPr lang="en-US" b="1" dirty="0" err="1" smtClean="0"/>
              <a:t>ClassName.funcitonName</a:t>
            </a:r>
            <a:r>
              <a:rPr lang="en-US" b="1" dirty="0" smtClean="0"/>
              <a:t>(****)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88701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Hello World (</a:t>
            </a:r>
            <a:r>
              <a:rPr lang="en-US" dirty="0" smtClean="0">
                <a:solidFill>
                  <a:srgbClr val="FF0000"/>
                </a:solidFill>
              </a:rPr>
              <a:t>this is NOT an Android app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dirty="0" smtClean="0"/>
              <a:t>#include &lt;</a:t>
            </a:r>
            <a:r>
              <a:rPr lang="en-US" dirty="0" err="1" smtClean="0"/>
              <a:t>stdio.h</a:t>
            </a:r>
            <a:r>
              <a:rPr lang="en-US" dirty="0" smtClean="0"/>
              <a:t>&gt;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err="1" smtClean="0"/>
              <a:t>int</a:t>
            </a:r>
            <a:r>
              <a:rPr lang="en-US" dirty="0" smtClean="0"/>
              <a:t> main()</a:t>
            </a:r>
          </a:p>
          <a:p>
            <a:pPr marL="68580" indent="0">
              <a:buNone/>
            </a:pPr>
            <a:r>
              <a:rPr lang="en-US" dirty="0" smtClean="0"/>
              <a:t>{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printf</a:t>
            </a:r>
            <a:r>
              <a:rPr lang="en-US" dirty="0" smtClean="0"/>
              <a:t>(“Hello world\n”);</a:t>
            </a:r>
          </a:p>
          <a:p>
            <a:pPr marL="68580" indent="0">
              <a:buNone/>
            </a:pPr>
            <a:r>
              <a:rPr lang="en-US" smtClean="0"/>
              <a:t>    return </a:t>
            </a:r>
            <a:r>
              <a:rPr lang="en-US" dirty="0" smtClean="0"/>
              <a:t>0;</a:t>
            </a:r>
          </a:p>
          <a:p>
            <a:pPr marL="6858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832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7414708" cy="3508977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r>
              <a:rPr lang="en-US" b="1" i="1" dirty="0" err="1"/>
              <a:t>var</a:t>
            </a:r>
            <a:r>
              <a:rPr lang="en-US" b="1" i="1" dirty="0"/>
              <a:t> </a:t>
            </a:r>
            <a:r>
              <a:rPr lang="en-US" b="1" i="1" dirty="0" err="1"/>
              <a:t>variable_name:Type</a:t>
            </a:r>
            <a:r>
              <a:rPr lang="en-US" b="1" i="1" dirty="0"/>
              <a:t> = </a:t>
            </a:r>
            <a:r>
              <a:rPr lang="en-US" b="1" i="1" dirty="0" err="1"/>
              <a:t>initial_value</a:t>
            </a:r>
            <a:endParaRPr lang="en-US" b="1" i="1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Examples</a:t>
            </a:r>
            <a:endParaRPr lang="en-US" dirty="0"/>
          </a:p>
          <a:p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name_variable:String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var</a:t>
            </a:r>
            <a:r>
              <a:rPr lang="en-US" dirty="0"/>
              <a:t> </a:t>
            </a:r>
            <a:r>
              <a:rPr lang="en-US" dirty="0" err="1"/>
              <a:t>name:String</a:t>
            </a:r>
            <a:r>
              <a:rPr lang="en-US" dirty="0"/>
              <a:t>= "Hello" </a:t>
            </a:r>
            <a:r>
              <a:rPr lang="en-US" dirty="0" smtClean="0"/>
              <a:t>   </a:t>
            </a:r>
            <a:r>
              <a:rPr lang="en-US" sz="1900" dirty="0" smtClean="0">
                <a:solidFill>
                  <a:srgbClr val="00B0F0"/>
                </a:solidFill>
              </a:rPr>
              <a:t>// </a:t>
            </a:r>
            <a:r>
              <a:rPr lang="en-US" sz="1900" dirty="0" err="1">
                <a:solidFill>
                  <a:srgbClr val="00B0F0"/>
                </a:solidFill>
              </a:rPr>
              <a:t>intialize</a:t>
            </a:r>
            <a:r>
              <a:rPr lang="en-US" sz="1900" dirty="0">
                <a:solidFill>
                  <a:srgbClr val="00B0F0"/>
                </a:solidFill>
              </a:rPr>
              <a:t> to a string</a:t>
            </a:r>
          </a:p>
          <a:p>
            <a:endParaRPr lang="en-US" dirty="0"/>
          </a:p>
          <a:p>
            <a:r>
              <a:rPr lang="en-US" dirty="0" err="1"/>
              <a:t>var</a:t>
            </a:r>
            <a:r>
              <a:rPr lang="en-US" dirty="0"/>
              <a:t> name = "Hello" </a:t>
            </a:r>
            <a:r>
              <a:rPr lang="en-US" dirty="0" smtClean="0"/>
              <a:t>  </a:t>
            </a:r>
            <a:r>
              <a:rPr lang="en-US" sz="1900" dirty="0" smtClean="0">
                <a:solidFill>
                  <a:srgbClr val="00B0F0"/>
                </a:solidFill>
              </a:rPr>
              <a:t>//</a:t>
            </a:r>
            <a:r>
              <a:rPr lang="en-US" sz="1900" dirty="0">
                <a:solidFill>
                  <a:srgbClr val="00B0F0"/>
                </a:solidFill>
              </a:rPr>
              <a:t>notice I did not type it as a </a:t>
            </a:r>
            <a:r>
              <a:rPr lang="en-US" sz="1900" dirty="0" smtClean="0">
                <a:solidFill>
                  <a:srgbClr val="00B0F0"/>
                </a:solidFill>
              </a:rPr>
              <a:t>                //String-</a:t>
            </a:r>
            <a:r>
              <a:rPr lang="en-US" sz="1900" dirty="0">
                <a:solidFill>
                  <a:srgbClr val="00B0F0"/>
                </a:solidFill>
              </a:rPr>
              <a:t>--swift figures it out by initialization </a:t>
            </a:r>
            <a:r>
              <a:rPr lang="en-US" sz="1900" dirty="0" smtClean="0">
                <a:solidFill>
                  <a:srgbClr val="00B0F0"/>
                </a:solidFill>
              </a:rPr>
              <a:t>value </a:t>
            </a:r>
            <a:endParaRPr lang="en-US" sz="19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2597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414708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b="1" i="1" dirty="0" smtClean="0"/>
              <a:t>let </a:t>
            </a:r>
            <a:r>
              <a:rPr lang="en-US" b="1" i="1" dirty="0" err="1" smtClean="0"/>
              <a:t>constant_name:Type</a:t>
            </a:r>
            <a:r>
              <a:rPr lang="en-US" b="1" i="1" dirty="0" smtClean="0"/>
              <a:t> </a:t>
            </a:r>
            <a:r>
              <a:rPr lang="en-US" b="1" i="1" dirty="0"/>
              <a:t>= </a:t>
            </a:r>
            <a:r>
              <a:rPr lang="en-US" b="1" i="1" dirty="0" err="1"/>
              <a:t>initial_value</a:t>
            </a:r>
            <a:endParaRPr lang="en-US" b="1" i="1" dirty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endParaRPr lang="en-US" dirty="0" smtClean="0"/>
          </a:p>
          <a:p>
            <a:pPr marL="68580" indent="0">
              <a:buNone/>
            </a:pPr>
            <a:r>
              <a:rPr lang="en-US" dirty="0" smtClean="0"/>
              <a:t>Examples</a:t>
            </a:r>
            <a:endParaRPr lang="en-US" dirty="0"/>
          </a:p>
          <a:p>
            <a:r>
              <a:rPr lang="en-US" dirty="0" smtClean="0"/>
              <a:t>let </a:t>
            </a:r>
            <a:r>
              <a:rPr lang="en-US" dirty="0" err="1" smtClean="0"/>
              <a:t>name:String</a:t>
            </a:r>
            <a:r>
              <a:rPr lang="en-US" dirty="0"/>
              <a:t>= "Hello" </a:t>
            </a:r>
            <a:r>
              <a:rPr lang="en-US" dirty="0" smtClean="0"/>
              <a:t>   </a:t>
            </a:r>
            <a:r>
              <a:rPr lang="en-US" sz="1900" dirty="0" smtClean="0">
                <a:solidFill>
                  <a:srgbClr val="00B0F0"/>
                </a:solidFill>
              </a:rPr>
              <a:t>// </a:t>
            </a:r>
            <a:r>
              <a:rPr lang="en-US" sz="1900" dirty="0" err="1">
                <a:solidFill>
                  <a:srgbClr val="00B0F0"/>
                </a:solidFill>
              </a:rPr>
              <a:t>intialize</a:t>
            </a:r>
            <a:r>
              <a:rPr lang="en-US" sz="1900" dirty="0">
                <a:solidFill>
                  <a:srgbClr val="00B0F0"/>
                </a:solidFill>
              </a:rPr>
              <a:t> to a string</a:t>
            </a:r>
          </a:p>
          <a:p>
            <a:endParaRPr lang="en-US" dirty="0"/>
          </a:p>
          <a:p>
            <a:r>
              <a:rPr lang="en-US" dirty="0" smtClean="0"/>
              <a:t>let </a:t>
            </a:r>
            <a:r>
              <a:rPr lang="en-US" dirty="0"/>
              <a:t>name = "Hello" </a:t>
            </a:r>
            <a:r>
              <a:rPr lang="en-US" dirty="0" smtClean="0"/>
              <a:t>  </a:t>
            </a:r>
            <a:r>
              <a:rPr lang="en-US" sz="1900" dirty="0" smtClean="0">
                <a:solidFill>
                  <a:srgbClr val="00B0F0"/>
                </a:solidFill>
              </a:rPr>
              <a:t>//</a:t>
            </a:r>
            <a:r>
              <a:rPr lang="en-US" sz="1900" dirty="0">
                <a:solidFill>
                  <a:srgbClr val="00B0F0"/>
                </a:solidFill>
              </a:rPr>
              <a:t>notice I did not type it as a </a:t>
            </a:r>
            <a:r>
              <a:rPr lang="en-US" sz="1900" dirty="0" smtClean="0">
                <a:solidFill>
                  <a:srgbClr val="00B0F0"/>
                </a:solidFill>
              </a:rPr>
              <a:t>                //String-</a:t>
            </a:r>
            <a:r>
              <a:rPr lang="en-US" sz="1900" dirty="0">
                <a:solidFill>
                  <a:srgbClr val="00B0F0"/>
                </a:solidFill>
              </a:rPr>
              <a:t>--swift figures it out by initialization </a:t>
            </a:r>
            <a:r>
              <a:rPr lang="en-US" sz="1900" dirty="0" smtClean="0">
                <a:solidFill>
                  <a:srgbClr val="00B0F0"/>
                </a:solidFill>
              </a:rPr>
              <a:t>value </a:t>
            </a:r>
            <a:endParaRPr lang="en-US" sz="19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879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not change value of constant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Notice RED mark on left ===ERROR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124200"/>
            <a:ext cx="5791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5245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String Literals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en-US" dirty="0" smtClean="0"/>
              <a:t>“ Hello”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36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String</a:t>
            </a:r>
          </a:p>
          <a:p>
            <a:r>
              <a:rPr lang="en-US" dirty="0" err="1" smtClean="0"/>
              <a:t>Int</a:t>
            </a:r>
            <a:endParaRPr lang="en-US" dirty="0" smtClean="0"/>
          </a:p>
          <a:p>
            <a:r>
              <a:rPr lang="en-US" dirty="0" smtClean="0"/>
              <a:t>Float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55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Printing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23652"/>
            <a:ext cx="8077200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err="1"/>
              <a:t>p</a:t>
            </a:r>
            <a:r>
              <a:rPr lang="en-US" dirty="0" err="1" smtClean="0"/>
              <a:t>rintln</a:t>
            </a:r>
            <a:r>
              <a:rPr lang="en-US" dirty="0" smtClean="0"/>
              <a:t>(“Hello   /(</a:t>
            </a:r>
            <a:r>
              <a:rPr lang="en-US" dirty="0" err="1" smtClean="0"/>
              <a:t>var_name</a:t>
            </a:r>
            <a:r>
              <a:rPr lang="en-US" dirty="0" smtClean="0"/>
              <a:t>)” )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i="1" dirty="0" smtClean="0">
                <a:solidFill>
                  <a:srgbClr val="00B0F0"/>
                </a:solidFill>
              </a:rPr>
              <a:t>Above will print out:</a:t>
            </a:r>
            <a:br>
              <a:rPr lang="en-US" i="1" dirty="0" smtClean="0">
                <a:solidFill>
                  <a:srgbClr val="00B0F0"/>
                </a:solidFill>
              </a:rPr>
            </a:br>
            <a:endParaRPr lang="en-US" i="1" dirty="0" smtClean="0">
              <a:solidFill>
                <a:srgbClr val="00B0F0"/>
              </a:solidFill>
            </a:endParaRPr>
          </a:p>
          <a:p>
            <a:pPr marL="68580" indent="0">
              <a:buNone/>
            </a:pPr>
            <a:r>
              <a:rPr lang="en-US" i="1" dirty="0" smtClean="0">
                <a:solidFill>
                  <a:srgbClr val="00B0F0"/>
                </a:solidFill>
              </a:rPr>
              <a:t> Hello  </a:t>
            </a:r>
            <a:r>
              <a:rPr lang="en-US" i="1" dirty="0" err="1" smtClean="0">
                <a:solidFill>
                  <a:srgbClr val="00B0F0"/>
                </a:solidFill>
              </a:rPr>
              <a:t>value_variable</a:t>
            </a:r>
            <a:endParaRPr lang="en-US" i="1" dirty="0" smtClean="0">
              <a:solidFill>
                <a:srgbClr val="00B0F0"/>
              </a:solidFill>
            </a:endParaRPr>
          </a:p>
          <a:p>
            <a:pPr marL="68580" indent="0">
              <a:buNone/>
            </a:pPr>
            <a:endParaRPr lang="en-US" i="1" dirty="0">
              <a:solidFill>
                <a:srgbClr val="00B0F0"/>
              </a:solidFill>
            </a:endParaRPr>
          </a:p>
          <a:p>
            <a:pPr marL="68580" indent="0">
              <a:buNone/>
            </a:pPr>
            <a:endParaRPr lang="en-US" i="1" dirty="0" smtClean="0">
              <a:solidFill>
                <a:srgbClr val="00B0F0"/>
              </a:solidFill>
            </a:endParaRPr>
          </a:p>
          <a:p>
            <a:pPr marL="68580" indent="0">
              <a:buNone/>
            </a:pPr>
            <a:r>
              <a:rPr lang="en-US" dirty="0" err="1">
                <a:solidFill>
                  <a:schemeClr val="tx1"/>
                </a:solidFill>
              </a:rPr>
              <a:t>p</a:t>
            </a:r>
            <a:r>
              <a:rPr lang="en-US" dirty="0" err="1" smtClean="0">
                <a:solidFill>
                  <a:schemeClr val="tx1"/>
                </a:solidFill>
              </a:rPr>
              <a:t>rintln</a:t>
            </a:r>
            <a:r>
              <a:rPr lang="en-US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var_name</a:t>
            </a:r>
            <a:r>
              <a:rPr lang="en-US" dirty="0" smtClean="0">
                <a:solidFill>
                  <a:schemeClr val="tx1"/>
                </a:solidFill>
              </a:rPr>
              <a:t>)     </a:t>
            </a:r>
            <a:r>
              <a:rPr lang="en-US" dirty="0" smtClean="0">
                <a:solidFill>
                  <a:srgbClr val="00B0F0"/>
                </a:solidFill>
              </a:rPr>
              <a:t>//to just print out the variable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6618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6322</TotalTime>
  <Words>1335</Words>
  <Application>Microsoft Office PowerPoint</Application>
  <PresentationFormat>On-screen Show (4:3)</PresentationFormat>
  <Paragraphs>383</Paragraphs>
  <Slides>32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Austin</vt:lpstr>
      <vt:lpstr>Swift</vt:lpstr>
      <vt:lpstr>Replacement for Objective C</vt:lpstr>
      <vt:lpstr>Various points</vt:lpstr>
      <vt:lpstr>Variables</vt:lpstr>
      <vt:lpstr>Constants</vt:lpstr>
      <vt:lpstr>Can not change value of constant</vt:lpstr>
      <vt:lpstr>String Literals</vt:lpstr>
      <vt:lpstr>Data Types</vt:lpstr>
      <vt:lpstr>Basic Printing</vt:lpstr>
      <vt:lpstr>Creating instance of a class</vt:lpstr>
      <vt:lpstr>Functions</vt:lpstr>
      <vt:lpstr>Functions-option 1 for parameters</vt:lpstr>
      <vt:lpstr>Functions</vt:lpstr>
      <vt:lpstr>Functions</vt:lpstr>
      <vt:lpstr>Functions- multiple parameters with return</vt:lpstr>
      <vt:lpstr>Functions- return multiple values</vt:lpstr>
      <vt:lpstr>Functions- return multiple values – declaring more explicit value names</vt:lpstr>
      <vt:lpstr>Functions- have default value for a parameter</vt:lpstr>
      <vt:lpstr>Functions- passing another function as a parameter</vt:lpstr>
      <vt:lpstr>Functions- returning a function</vt:lpstr>
      <vt:lpstr>Functions- with variatic parameters</vt:lpstr>
      <vt:lpstr>Functions- with array as a parameter</vt:lpstr>
      <vt:lpstr>Functions who’s parameters can change values –in/out parameter</vt:lpstr>
      <vt:lpstr>Structures</vt:lpstr>
      <vt:lpstr>Structures—here define explicitly type of variables AND they can have functions</vt:lpstr>
      <vt:lpstr>When copy struct you copy values –don’t point to same instance</vt:lpstr>
      <vt:lpstr>Classes and Structs ???</vt:lpstr>
      <vt:lpstr>Classes</vt:lpstr>
      <vt:lpstr>Classes – simple example</vt:lpstr>
      <vt:lpstr>Subclass</vt:lpstr>
      <vt:lpstr>Class Method /“Type” method  = static method in other languages </vt:lpstr>
      <vt:lpstr>Hello World (this is NOT an Android app)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Swift</dc:title>
  <dc:creator>Windows User</dc:creator>
  <cp:lastModifiedBy>Windows User</cp:lastModifiedBy>
  <cp:revision>63</cp:revision>
  <dcterms:created xsi:type="dcterms:W3CDTF">2015-02-25T21:25:47Z</dcterms:created>
  <dcterms:modified xsi:type="dcterms:W3CDTF">2016-11-09T20:00:16Z</dcterms:modified>
</cp:coreProperties>
</file>