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770" r:id="rId1"/>
  </p:sldMasterIdLst>
  <p:notesMasterIdLst>
    <p:notesMasterId r:id="rId21"/>
  </p:notesMasterIdLst>
  <p:handoutMasterIdLst>
    <p:handoutMasterId r:id="rId22"/>
  </p:handoutMasterIdLst>
  <p:sldIdLst>
    <p:sldId id="477" r:id="rId2"/>
    <p:sldId id="522" r:id="rId3"/>
    <p:sldId id="523" r:id="rId4"/>
    <p:sldId id="533" r:id="rId5"/>
    <p:sldId id="524" r:id="rId6"/>
    <p:sldId id="525" r:id="rId7"/>
    <p:sldId id="526" r:id="rId8"/>
    <p:sldId id="530" r:id="rId9"/>
    <p:sldId id="531" r:id="rId10"/>
    <p:sldId id="532" r:id="rId11"/>
    <p:sldId id="537" r:id="rId12"/>
    <p:sldId id="538" r:id="rId13"/>
    <p:sldId id="541" r:id="rId14"/>
    <p:sldId id="539" r:id="rId15"/>
    <p:sldId id="542" r:id="rId16"/>
    <p:sldId id="540" r:id="rId17"/>
    <p:sldId id="535" r:id="rId18"/>
    <p:sldId id="527" r:id="rId19"/>
    <p:sldId id="528" r:id="rId20"/>
  </p:sldIdLst>
  <p:sldSz cx="9144000" cy="6858000" type="screen4x3"/>
  <p:notesSz cx="6858000" cy="9180513"/>
  <p:embeddedFontLst>
    <p:embeddedFont>
      <p:font typeface="Verdana" pitchFamily="34" charset="0"/>
      <p:regular r:id="rId23"/>
      <p:bold r:id="rId24"/>
      <p:italic r:id="rId25"/>
      <p:boldItalic r:id="rId26"/>
    </p:embeddedFont>
    <p:embeddedFont>
      <p:font typeface="Wingdings 2" pitchFamily="18" charset="2"/>
      <p:regular r:id="rId27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9900"/>
    <a:srgbClr val="FFFF00"/>
    <a:srgbClr val="FF0000"/>
    <a:srgbClr val="FFFF66"/>
    <a:srgbClr val="33CC33"/>
    <a:srgbClr val="777777"/>
    <a:srgbClr val="260A8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9" autoAdjust="0"/>
    <p:restoredTop sz="99820" autoAdjust="0"/>
  </p:normalViewPr>
  <p:slideViewPr>
    <p:cSldViewPr>
      <p:cViewPr varScale="1">
        <p:scale>
          <a:sx n="70" d="100"/>
          <a:sy n="70" d="100"/>
        </p:scale>
        <p:origin x="-300" y="-108"/>
      </p:cViewPr>
      <p:guideLst>
        <p:guide orient="horz" pos="2352"/>
        <p:guide orient="horz" pos="1200"/>
        <p:guide orient="horz" pos="1488"/>
        <p:guide orient="horz" pos="912"/>
        <p:guide orient="horz" pos="144"/>
        <p:guide orient="horz" pos="3168"/>
        <p:guide pos="288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5" d="100"/>
          <a:sy n="45" d="100"/>
        </p:scale>
        <p:origin x="-1482" y="-108"/>
      </p:cViewPr>
      <p:guideLst>
        <p:guide orient="horz" pos="2891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5611813" y="8516938"/>
            <a:ext cx="1065212" cy="4556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377" tIns="45689" rIns="91377" bIns="45689" anchor="b"/>
          <a:lstStyle/>
          <a:p>
            <a:pPr algn="r">
              <a:defRPr/>
            </a:pPr>
            <a:fld id="{7E1B0AF1-1B37-4596-8CDF-9F379F7ACCB7}" type="slidenum">
              <a:rPr lang="en-US" sz="1200" b="1">
                <a:latin typeface="Arial" charset="0"/>
              </a:rPr>
              <a:pPr algn="r">
                <a:defRPr/>
              </a:pPr>
              <a:t>‹#›</a:t>
            </a:fld>
            <a:endParaRPr lang="en-US" sz="1200" b="1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8" tIns="45819" rIns="91638" bIns="45819" numCol="1" anchor="t" anchorCtr="0" compatLnSpc="1">
            <a:prstTxWarp prst="textNoShape">
              <a:avLst/>
            </a:prstTxWarp>
          </a:bodyPr>
          <a:lstStyle>
            <a:lvl1pPr defTabSz="917575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8" tIns="45819" rIns="91638" bIns="45819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3475" y="688975"/>
            <a:ext cx="4591050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23838" y="4360863"/>
            <a:ext cx="6434137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8" tIns="45819" rIns="91638" bIns="45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8" tIns="45819" rIns="91638" bIns="45819" numCol="1" anchor="b" anchorCtr="0" compatLnSpc="1">
            <a:prstTxWarp prst="textNoShape">
              <a:avLst/>
            </a:prstTxWarp>
          </a:bodyPr>
          <a:lstStyle>
            <a:lvl1pPr defTabSz="917575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8" tIns="45819" rIns="91638" bIns="45819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fld id="{F79EB31F-F047-40DE-8D34-7771C626A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4166D-44CC-438E-8112-557B482DE4D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4819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ln/>
        </p:spPr>
      </p:sp>
      <p:sp>
        <p:nvSpPr>
          <p:cNvPr id="34820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079D1AD-9FA0-45C3-8200-B6D21DC4439F}" type="datetimeFigureOut">
              <a:rPr lang="en-US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06D38F0-418C-46A9-8EA6-801E3532C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9851C-0475-49FC-BEA2-DB014F3D9FA1}" type="datetimeFigureOut">
              <a:rPr lang="en-US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BAC2F-B3AA-4BB7-A802-5B3D99C2F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12AA7-DCA3-4E4F-8B93-15623FFE1647}" type="datetimeFigureOut">
              <a:rPr lang="en-US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D2991-CC5F-4557-BEFD-5DEBAC682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0C784-7995-449B-982D-1842D04D1A70}" type="datetimeFigureOut">
              <a:rPr lang="en-US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771BD09-ABED-4479-BDD5-D54051C7C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1937D-9F0C-49FD-8645-AD28B7705A55}" type="datetimeFigureOut">
              <a:rPr lang="en-US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BFA26FF-3D43-4434-8810-4C7552209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0087EE-49AB-494C-A757-ED4DB29CAC27}" type="datetimeFigureOut">
              <a:rPr lang="en-US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4CC6010-2EA5-4B2F-AF2A-D3F9F8351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64F015-1264-4197-8EBC-AED698C9FCCC}" type="datetimeFigureOut">
              <a:rPr lang="en-US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D47A7CE-3F49-4D12-80A2-A9231E5CF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F1561-F1BC-489C-9A9B-D6C51A3F0F2F}" type="datetimeFigureOut">
              <a:rPr lang="en-US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B40F41C-A993-4D4C-828A-60C058757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15592-4926-4673-9E40-99B192011111}" type="datetimeFigureOut">
              <a:rPr lang="en-US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2F232AA-86B0-4ACE-A6FD-12FF11856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842B3-3784-429F-97BF-6C68C6F93890}" type="datetimeFigureOut">
              <a:rPr lang="en-US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55CA47C-6DE3-4E95-AF3F-0D187AF4D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7EEF544-3CA0-461F-9F1B-A139CAF6921B}" type="datetimeFigureOut">
              <a:rPr lang="en-US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BC1C64AE-E4EB-49DF-BB5E-3FD2828EA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68A62F7-F970-4A18-91DE-AAA25AB73BDC}" type="datetimeFigureOut">
              <a:rPr lang="en-US"/>
              <a:pPr>
                <a:defRPr/>
              </a:pPr>
              <a:t>4/30/2012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059D15C-45A0-48DC-95DF-6D7B2CFE8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reference/android/database/Cursor.html" TargetMode="External"/><Relationship Id="rId2" Type="http://schemas.openxmlformats.org/officeDocument/2006/relationships/hyperlink" Target="http://developer.android.com/reference/android/content/Context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eveloper.android.com/reference/android/support/v4/widget/CursorAdapter.html" TargetMode="External"/><Relationship Id="rId4" Type="http://schemas.openxmlformats.org/officeDocument/2006/relationships/hyperlink" Target="http://developer.android.com/reference/java/lang/String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reference/android/database/sqlite/SQLiteDatabas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7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1143000" y="2209800"/>
            <a:ext cx="7772400" cy="1371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/>
              <a:t>Android – </a:t>
            </a:r>
            <a:r>
              <a:rPr lang="en-US" sz="4800" dirty="0" err="1" smtClean="0"/>
              <a:t>CoNTENT</a:t>
            </a:r>
            <a:r>
              <a:rPr lang="en-US" sz="4800" dirty="0" smtClean="0"/>
              <a:t> </a:t>
            </a:r>
            <a:r>
              <a:rPr lang="en-US" sz="4800" dirty="0" err="1" smtClean="0"/>
              <a:t>PRoViders</a:t>
            </a:r>
            <a:endParaRPr lang="en-US" sz="4800" dirty="0" smtClean="0"/>
          </a:p>
        </p:txBody>
      </p:sp>
      <p:sp>
        <p:nvSpPr>
          <p:cNvPr id="13315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267200"/>
            <a:ext cx="6400800" cy="762000"/>
          </a:xfrm>
        </p:spPr>
        <p:txBody>
          <a:bodyPr/>
          <a:lstStyle/>
          <a:p>
            <a:pPr eaLnBrk="1" hangingPunct="1"/>
            <a:r>
              <a:rPr lang="en-US" smtClean="0"/>
              <a:t>L. Grewe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Option1: Example ---- what is </a:t>
            </a:r>
            <a:r>
              <a:rPr lang="en-US" sz="3200" dirty="0" err="1" smtClean="0"/>
              <a:t>SimpleCursorAdapter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8537448" cy="4495800"/>
          </a:xfrm>
        </p:spPr>
        <p:txBody>
          <a:bodyPr/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An Adapter used to represent Cursor (data result set)</a:t>
            </a:r>
          </a:p>
          <a:p>
            <a:r>
              <a:rPr lang="en-US" sz="2400" dirty="0" smtClean="0"/>
              <a:t>Used to populate a related View </a:t>
            </a:r>
            <a:r>
              <a:rPr lang="en-US" sz="2400" dirty="0" smtClean="0">
                <a:sym typeface="Wingdings" pitchFamily="2" charset="2"/>
              </a:rPr>
              <a:t> example …. </a:t>
            </a:r>
            <a:r>
              <a:rPr lang="en-US" sz="2400" dirty="0" err="1" smtClean="0">
                <a:sym typeface="Wingdings" pitchFamily="2" charset="2"/>
              </a:rPr>
              <a:t>android.app.ListActivity</a:t>
            </a:r>
            <a:r>
              <a:rPr lang="en-US" sz="2400" dirty="0" smtClean="0">
                <a:sym typeface="Wingdings" pitchFamily="2" charset="2"/>
              </a:rPr>
              <a:t> as one possibility</a:t>
            </a:r>
          </a:p>
          <a:p>
            <a:pPr lvl="2"/>
            <a:r>
              <a:rPr lang="en-US" sz="1800" dirty="0" smtClean="0">
                <a:solidFill>
                  <a:srgbClr val="0000CC"/>
                </a:solidFill>
                <a:sym typeface="Wingdings" pitchFamily="2" charset="2"/>
              </a:rPr>
              <a:t> </a:t>
            </a:r>
          </a:p>
          <a:p>
            <a:pPr lvl="2">
              <a:buNone/>
            </a:pPr>
            <a:endParaRPr lang="en-US" sz="18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000" b="1" dirty="0" smtClean="0"/>
              <a:t>public </a:t>
            </a:r>
            <a:r>
              <a:rPr lang="en-US" sz="2000" b="1" dirty="0" err="1" smtClean="0"/>
              <a:t>SimpleCursorAdapter</a:t>
            </a:r>
            <a:r>
              <a:rPr lang="en-US" sz="2000" b="1" dirty="0" smtClean="0"/>
              <a:t> (</a:t>
            </a:r>
            <a:r>
              <a:rPr lang="en-US" sz="2000" b="1" dirty="0" smtClean="0">
                <a:hlinkClick r:id="rId2"/>
              </a:rPr>
              <a:t>Context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context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layout, </a:t>
            </a:r>
            <a:r>
              <a:rPr lang="en-US" sz="2000" b="1" dirty="0" smtClean="0">
                <a:hlinkClick r:id="rId3"/>
              </a:rPr>
              <a:t>Cursor</a:t>
            </a:r>
            <a:r>
              <a:rPr lang="en-US" sz="2000" b="1" dirty="0" smtClean="0"/>
              <a:t> c, </a:t>
            </a:r>
            <a:r>
              <a:rPr lang="en-US" sz="2000" b="1" dirty="0" smtClean="0">
                <a:hlinkClick r:id="rId4"/>
              </a:rPr>
              <a:t>String[]</a:t>
            </a:r>
            <a:r>
              <a:rPr lang="en-US" sz="2000" b="1" dirty="0" smtClean="0"/>
              <a:t> from, 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[] to, 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flags) </a:t>
            </a:r>
          </a:p>
          <a:p>
            <a:r>
              <a:rPr lang="en-US" sz="1400" b="1" dirty="0" smtClean="0"/>
              <a:t>context </a:t>
            </a:r>
            <a:r>
              <a:rPr lang="en-US" sz="1400" dirty="0" smtClean="0"/>
              <a:t>= context where the </a:t>
            </a:r>
            <a:r>
              <a:rPr lang="en-US" sz="1400" dirty="0" err="1" smtClean="0"/>
              <a:t>ListView</a:t>
            </a:r>
            <a:r>
              <a:rPr lang="en-US" sz="1400" dirty="0" smtClean="0"/>
              <a:t> associated with this </a:t>
            </a:r>
          </a:p>
          <a:p>
            <a:r>
              <a:rPr lang="en-US" sz="1400" b="1" dirty="0" smtClean="0"/>
              <a:t>layout</a:t>
            </a:r>
            <a:r>
              <a:rPr lang="en-US" sz="1400" dirty="0" smtClean="0"/>
              <a:t> = resource identifier of a layout file that defines the views for this list item. The layout file should include at least those named views defined in "to" </a:t>
            </a:r>
          </a:p>
          <a:p>
            <a:r>
              <a:rPr lang="en-US" sz="1400" b="1" dirty="0" smtClean="0"/>
              <a:t>c</a:t>
            </a:r>
            <a:r>
              <a:rPr lang="en-US" sz="1400" dirty="0" smtClean="0"/>
              <a:t> = database cursor. </a:t>
            </a:r>
          </a:p>
          <a:p>
            <a:r>
              <a:rPr lang="en-US" sz="1400" b="1" dirty="0" smtClean="0"/>
              <a:t>from</a:t>
            </a:r>
            <a:r>
              <a:rPr lang="en-US" sz="1400" dirty="0" smtClean="0"/>
              <a:t> =list of column names representing the data to bind to the UI. Can be null if the cursor is not available yet.</a:t>
            </a:r>
          </a:p>
          <a:p>
            <a:r>
              <a:rPr lang="en-US" sz="1400" b="1" dirty="0" smtClean="0"/>
              <a:t>to</a:t>
            </a:r>
            <a:r>
              <a:rPr lang="en-US" sz="1400" dirty="0" smtClean="0"/>
              <a:t> = views that should display column in the "from" parameter. These should all be </a:t>
            </a:r>
            <a:r>
              <a:rPr lang="en-US" sz="1400" dirty="0" err="1" smtClean="0"/>
              <a:t>TextViews</a:t>
            </a:r>
            <a:r>
              <a:rPr lang="en-US" sz="1400" dirty="0" smtClean="0"/>
              <a:t>. The first N views in this list are given the values of the first N columns in the from parameter. </a:t>
            </a:r>
          </a:p>
          <a:p>
            <a:r>
              <a:rPr lang="en-US" sz="1400" b="1" dirty="0" smtClean="0"/>
              <a:t>flags</a:t>
            </a:r>
            <a:r>
              <a:rPr lang="en-US" sz="1400" dirty="0" smtClean="0"/>
              <a:t> = Flags used to determine the behavior of the adapter, as per </a:t>
            </a:r>
            <a:r>
              <a:rPr lang="en-US" sz="1400" dirty="0" err="1" smtClean="0">
                <a:hlinkClick r:id="rId5"/>
              </a:rPr>
              <a:t>CursorAdapter</a:t>
            </a:r>
            <a:r>
              <a:rPr lang="en-US" sz="1400" dirty="0" smtClean="0">
                <a:hlinkClick r:id="rId5"/>
              </a:rPr>
              <a:t>(Context, Cursor, </a:t>
            </a:r>
            <a:r>
              <a:rPr lang="en-US" sz="1400" dirty="0" err="1" smtClean="0">
                <a:hlinkClick r:id="rId5"/>
              </a:rPr>
              <a:t>int</a:t>
            </a:r>
            <a:r>
              <a:rPr lang="en-US" sz="1400" dirty="0" smtClean="0">
                <a:hlinkClick r:id="rId5"/>
              </a:rPr>
              <a:t>)</a:t>
            </a:r>
            <a:r>
              <a:rPr lang="en-US" sz="1400" dirty="0" smtClean="0"/>
              <a:t>. </a:t>
            </a: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33400" y="2743200"/>
            <a:ext cx="8155413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CC"/>
                </a:solidFill>
                <a:sym typeface="Wingdings" pitchFamily="2" charset="2"/>
              </a:rPr>
              <a:t>ListActivityInstance.setListAdapter</a:t>
            </a:r>
            <a:r>
              <a:rPr lang="en-US" dirty="0" smtClean="0">
                <a:solidFill>
                  <a:srgbClr val="0000CC"/>
                </a:solidFill>
                <a:sym typeface="Wingdings" pitchFamily="2" charset="2"/>
              </a:rPr>
              <a:t>(</a:t>
            </a:r>
            <a:r>
              <a:rPr lang="en-US" dirty="0" err="1" smtClean="0">
                <a:solidFill>
                  <a:srgbClr val="0000CC"/>
                </a:solidFill>
                <a:sym typeface="Wingdings" pitchFamily="2" charset="2"/>
              </a:rPr>
              <a:t>SimpleCursorAdapter_Instance</a:t>
            </a:r>
            <a:r>
              <a:rPr lang="en-US" dirty="0" smtClean="0">
                <a:solidFill>
                  <a:srgbClr val="0000CC"/>
                </a:solidFill>
                <a:sym typeface="Wingdings" pitchFamily="2" charset="2"/>
              </a:rPr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828800"/>
            <a:ext cx="8153400" cy="4495800"/>
          </a:xfrm>
        </p:spPr>
        <p:txBody>
          <a:bodyPr/>
          <a:lstStyle/>
          <a:p>
            <a:r>
              <a:rPr lang="en-US" dirty="0" smtClean="0"/>
              <a:t>Main.xml ---interface for app’s main Activity (a </a:t>
            </a:r>
            <a:r>
              <a:rPr lang="en-US" dirty="0" err="1" smtClean="0"/>
              <a:t>ListActivity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sz="1100" dirty="0" smtClean="0"/>
              <a:t>&lt;?xml version=</a:t>
            </a:r>
            <a:r>
              <a:rPr lang="en-US" sz="1100" i="1" dirty="0" smtClean="0"/>
              <a:t>"1.0" encoding="utf-8"?&gt;</a:t>
            </a:r>
          </a:p>
          <a:p>
            <a:pPr>
              <a:buNone/>
            </a:pPr>
            <a:r>
              <a:rPr lang="en-US" sz="1100" dirty="0" smtClean="0"/>
              <a:t>&lt;</a:t>
            </a:r>
            <a:r>
              <a:rPr lang="en-US" sz="1100" dirty="0" err="1" smtClean="0"/>
              <a:t>LinearLayout</a:t>
            </a:r>
            <a:r>
              <a:rPr lang="en-US" sz="1100" dirty="0" smtClean="0"/>
              <a:t> </a:t>
            </a:r>
            <a:r>
              <a:rPr lang="en-US" sz="1100" dirty="0" err="1" smtClean="0"/>
              <a:t>xmlns:android</a:t>
            </a:r>
            <a:r>
              <a:rPr lang="en-US" sz="1100" dirty="0" smtClean="0"/>
              <a:t>=</a:t>
            </a:r>
            <a:r>
              <a:rPr lang="en-US" sz="1100" i="1" dirty="0" smtClean="0"/>
              <a:t>"http://schemas.android.com/apk/res/android"</a:t>
            </a:r>
          </a:p>
          <a:p>
            <a:pPr>
              <a:buNone/>
            </a:pPr>
            <a:r>
              <a:rPr lang="en-US" sz="1100" dirty="0" smtClean="0"/>
              <a:t>    </a:t>
            </a:r>
            <a:r>
              <a:rPr lang="en-US" sz="1100" dirty="0" err="1" smtClean="0"/>
              <a:t>android:layout_width</a:t>
            </a:r>
            <a:r>
              <a:rPr lang="en-US" sz="1100" dirty="0" smtClean="0"/>
              <a:t>=</a:t>
            </a:r>
            <a:r>
              <a:rPr lang="en-US" sz="1100" i="1" dirty="0" smtClean="0"/>
              <a:t>"</a:t>
            </a:r>
            <a:r>
              <a:rPr lang="en-US" sz="1100" i="1" dirty="0" err="1" smtClean="0"/>
              <a:t>fill_parent</a:t>
            </a:r>
            <a:r>
              <a:rPr lang="en-US" sz="1100" i="1" dirty="0" smtClean="0"/>
              <a:t>"</a:t>
            </a:r>
          </a:p>
          <a:p>
            <a:pPr>
              <a:buNone/>
            </a:pPr>
            <a:r>
              <a:rPr lang="en-US" sz="1100" dirty="0" smtClean="0"/>
              <a:t>    </a:t>
            </a:r>
            <a:r>
              <a:rPr lang="en-US" sz="1100" dirty="0" err="1" smtClean="0"/>
              <a:t>android:layout_height</a:t>
            </a:r>
            <a:r>
              <a:rPr lang="en-US" sz="1100" dirty="0" smtClean="0"/>
              <a:t>=</a:t>
            </a:r>
            <a:r>
              <a:rPr lang="en-US" sz="1100" i="1" dirty="0" smtClean="0"/>
              <a:t>"</a:t>
            </a:r>
            <a:r>
              <a:rPr lang="en-US" sz="1100" i="1" dirty="0" err="1" smtClean="0"/>
              <a:t>fill_parent</a:t>
            </a:r>
            <a:r>
              <a:rPr lang="en-US" sz="1100" i="1" dirty="0" smtClean="0"/>
              <a:t>"</a:t>
            </a:r>
          </a:p>
          <a:p>
            <a:pPr>
              <a:buNone/>
            </a:pPr>
            <a:r>
              <a:rPr lang="en-US" sz="1100" dirty="0" smtClean="0"/>
              <a:t>    </a:t>
            </a:r>
            <a:r>
              <a:rPr lang="en-US" sz="1100" dirty="0" err="1" smtClean="0"/>
              <a:t>android:orientation</a:t>
            </a:r>
            <a:r>
              <a:rPr lang="en-US" sz="1100" dirty="0" smtClean="0"/>
              <a:t>=</a:t>
            </a:r>
            <a:r>
              <a:rPr lang="en-US" sz="1100" i="1" dirty="0" smtClean="0"/>
              <a:t>"vertical" &gt;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&lt;</a:t>
            </a:r>
            <a:r>
              <a:rPr lang="en-US" sz="1100" dirty="0" err="1" smtClean="0"/>
              <a:t>ListView</a:t>
            </a:r>
            <a:r>
              <a:rPr lang="en-US" sz="1100" dirty="0" smtClean="0"/>
              <a:t> </a:t>
            </a:r>
          </a:p>
          <a:p>
            <a:pPr>
              <a:buNone/>
            </a:pPr>
            <a:r>
              <a:rPr lang="en-US" sz="1100" dirty="0" smtClean="0"/>
              <a:t>    </a:t>
            </a:r>
            <a:r>
              <a:rPr lang="en-US" sz="1100" dirty="0" err="1" smtClean="0"/>
              <a:t>android:id</a:t>
            </a:r>
            <a:r>
              <a:rPr lang="en-US" sz="1100" dirty="0" smtClean="0"/>
              <a:t>=</a:t>
            </a:r>
            <a:r>
              <a:rPr lang="en-US" sz="1100" i="1" dirty="0" smtClean="0"/>
              <a:t>"@+id/</a:t>
            </a:r>
            <a:r>
              <a:rPr lang="en-US" sz="1100" i="1" dirty="0" err="1" smtClean="0"/>
              <a:t>android:list</a:t>
            </a:r>
            <a:r>
              <a:rPr lang="en-US" sz="1100" i="1" dirty="0" smtClean="0"/>
              <a:t>"</a:t>
            </a:r>
          </a:p>
          <a:p>
            <a:pPr>
              <a:buNone/>
            </a:pPr>
            <a:r>
              <a:rPr lang="en-US" sz="1100" dirty="0" smtClean="0"/>
              <a:t>    </a:t>
            </a:r>
            <a:r>
              <a:rPr lang="en-US" sz="1100" dirty="0" err="1" smtClean="0"/>
              <a:t>android:layout_width</a:t>
            </a:r>
            <a:r>
              <a:rPr lang="en-US" sz="1100" dirty="0" smtClean="0"/>
              <a:t>=</a:t>
            </a:r>
            <a:r>
              <a:rPr lang="en-US" sz="1100" i="1" dirty="0" smtClean="0"/>
              <a:t>"</a:t>
            </a:r>
            <a:r>
              <a:rPr lang="en-US" sz="1100" i="1" dirty="0" err="1" smtClean="0"/>
              <a:t>fill_parent</a:t>
            </a:r>
            <a:r>
              <a:rPr lang="en-US" sz="1100" i="1" dirty="0" smtClean="0"/>
              <a:t>"</a:t>
            </a:r>
          </a:p>
          <a:p>
            <a:pPr>
              <a:buNone/>
            </a:pPr>
            <a:r>
              <a:rPr lang="en-US" sz="1100" dirty="0" smtClean="0"/>
              <a:t>    </a:t>
            </a:r>
            <a:r>
              <a:rPr lang="en-US" sz="1100" dirty="0" err="1" smtClean="0"/>
              <a:t>android:layout_height</a:t>
            </a:r>
            <a:r>
              <a:rPr lang="en-US" sz="1100" dirty="0" smtClean="0"/>
              <a:t>=</a:t>
            </a:r>
            <a:r>
              <a:rPr lang="en-US" sz="1100" i="1" dirty="0" smtClean="0"/>
              <a:t>"</a:t>
            </a:r>
            <a:r>
              <a:rPr lang="en-US" sz="1100" i="1" dirty="0" err="1" smtClean="0"/>
              <a:t>wrap_content</a:t>
            </a:r>
            <a:r>
              <a:rPr lang="en-US" sz="1100" i="1" dirty="0" smtClean="0"/>
              <a:t>"</a:t>
            </a:r>
          </a:p>
          <a:p>
            <a:pPr>
              <a:buNone/>
            </a:pPr>
            <a:r>
              <a:rPr lang="en-US" sz="1100" dirty="0" smtClean="0"/>
              <a:t>    </a:t>
            </a:r>
            <a:r>
              <a:rPr lang="en-US" sz="1100" dirty="0" err="1" smtClean="0"/>
              <a:t>android:layout_weight</a:t>
            </a:r>
            <a:r>
              <a:rPr lang="en-US" sz="1100" dirty="0" smtClean="0"/>
              <a:t>=</a:t>
            </a:r>
            <a:r>
              <a:rPr lang="en-US" sz="1100" i="1" dirty="0" smtClean="0"/>
              <a:t>"1"</a:t>
            </a:r>
          </a:p>
          <a:p>
            <a:pPr>
              <a:buNone/>
            </a:pPr>
            <a:r>
              <a:rPr lang="en-US" sz="1100" dirty="0" smtClean="0"/>
              <a:t>    </a:t>
            </a:r>
            <a:r>
              <a:rPr lang="en-US" sz="1100" dirty="0" err="1" smtClean="0"/>
              <a:t>android:stackFromBottom</a:t>
            </a:r>
            <a:r>
              <a:rPr lang="en-US" sz="1100" dirty="0" smtClean="0"/>
              <a:t>=</a:t>
            </a:r>
            <a:r>
              <a:rPr lang="en-US" sz="1100" i="1" dirty="0" smtClean="0"/>
              <a:t>"false"</a:t>
            </a:r>
          </a:p>
          <a:p>
            <a:pPr>
              <a:buNone/>
            </a:pPr>
            <a:r>
              <a:rPr lang="en-US" sz="1100" dirty="0" smtClean="0"/>
              <a:t>    </a:t>
            </a:r>
            <a:r>
              <a:rPr lang="en-US" sz="1100" dirty="0" err="1" smtClean="0"/>
              <a:t>android:transcriptMode</a:t>
            </a:r>
            <a:r>
              <a:rPr lang="en-US" sz="1100" dirty="0" smtClean="0"/>
              <a:t>=</a:t>
            </a:r>
            <a:r>
              <a:rPr lang="en-US" sz="1100" i="1" dirty="0" smtClean="0"/>
              <a:t>"normal" /&gt;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endParaRPr lang="en-US" sz="11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257800" y="2362200"/>
            <a:ext cx="3508248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TextView</a:t>
            </a: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android:id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"@+id/</a:t>
            </a:r>
            <a:r>
              <a:rPr kumimoji="0" lang="en-US" sz="11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contactName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android:textStyle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"bold"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android:layout_width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</a:t>
            </a:r>
            <a:r>
              <a:rPr kumimoji="0" lang="en-US" sz="11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wrap_content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android:layout_height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</a:t>
            </a:r>
            <a:r>
              <a:rPr kumimoji="0" lang="en-US" sz="11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wrap_content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 /&gt;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TextView</a:t>
            </a: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android:id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"@+id/</a:t>
            </a:r>
            <a:r>
              <a:rPr kumimoji="0" lang="en-US" sz="11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contactID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android:layout_width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</a:t>
            </a:r>
            <a:r>
              <a:rPr kumimoji="0" lang="en-US" sz="11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fill_parent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android:layout_height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</a:t>
            </a:r>
            <a:r>
              <a:rPr kumimoji="0" lang="en-US" sz="11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wrap_content</a:t>
            </a:r>
            <a:r>
              <a:rPr kumimoji="0" lang="en-US" sz="11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 /&gt;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&lt;/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LinearLayout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urved Up Arrow 5"/>
          <p:cNvSpPr/>
          <p:nvPr/>
        </p:nvSpPr>
        <p:spPr>
          <a:xfrm>
            <a:off x="2971800" y="5562600"/>
            <a:ext cx="2133600" cy="12954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dirty="0" smtClean="0"/>
              <a:t>Example --- main Activity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4645152" cy="4495800"/>
          </a:xfrm>
        </p:spPr>
        <p:txBody>
          <a:bodyPr/>
          <a:lstStyle/>
          <a:p>
            <a:pPr>
              <a:buNone/>
            </a:pPr>
            <a:r>
              <a:rPr lang="en-US" sz="1200" b="1" dirty="0" smtClean="0"/>
              <a:t>public class </a:t>
            </a:r>
            <a:r>
              <a:rPr lang="en-US" sz="1200" b="1" dirty="0" err="1" smtClean="0"/>
              <a:t>ProviderActivity</a:t>
            </a:r>
            <a:r>
              <a:rPr lang="en-US" sz="1200" b="1" dirty="0" smtClean="0"/>
              <a:t> </a:t>
            </a:r>
            <a:r>
              <a:rPr lang="en-US" sz="1200" b="1" dirty="0" smtClean="0">
                <a:solidFill>
                  <a:srgbClr val="00B050"/>
                </a:solidFill>
              </a:rPr>
              <a:t>extends </a:t>
            </a:r>
            <a:r>
              <a:rPr lang="en-US" sz="1200" b="1" dirty="0" err="1" smtClean="0">
                <a:solidFill>
                  <a:srgbClr val="00B050"/>
                </a:solidFill>
              </a:rPr>
              <a:t>ListActivity</a:t>
            </a:r>
            <a:r>
              <a:rPr lang="en-US" sz="1200" b="1" dirty="0" smtClean="0">
                <a:solidFill>
                  <a:srgbClr val="00B050"/>
                </a:solidFill>
              </a:rPr>
              <a:t> </a:t>
            </a:r>
            <a:r>
              <a:rPr lang="en-US" sz="1200" b="1" dirty="0" smtClean="0"/>
              <a:t>{</a:t>
            </a:r>
          </a:p>
          <a:p>
            <a:pPr>
              <a:buNone/>
            </a:pPr>
            <a:r>
              <a:rPr lang="en-US" sz="1200" dirty="0" smtClean="0"/>
              <a:t>    /** Called when the activity is first created. */</a:t>
            </a:r>
          </a:p>
          <a:p>
            <a:pPr>
              <a:buNone/>
            </a:pPr>
            <a:r>
              <a:rPr lang="en-US" sz="1200" dirty="0" smtClean="0"/>
              <a:t>    @Override</a:t>
            </a:r>
          </a:p>
          <a:p>
            <a:pPr>
              <a:buNone/>
            </a:pPr>
            <a:r>
              <a:rPr lang="en-US" sz="1200" dirty="0" smtClean="0"/>
              <a:t>    </a:t>
            </a:r>
            <a:r>
              <a:rPr lang="en-US" sz="1200" b="1" dirty="0" smtClean="0"/>
              <a:t>public void </a:t>
            </a:r>
            <a:r>
              <a:rPr lang="en-US" sz="1200" b="1" dirty="0" err="1" smtClean="0"/>
              <a:t>onCreate</a:t>
            </a:r>
            <a:r>
              <a:rPr lang="en-US" sz="1200" b="1" dirty="0" smtClean="0"/>
              <a:t>(Bundle </a:t>
            </a:r>
            <a:r>
              <a:rPr lang="en-US" sz="1200" b="1" dirty="0" err="1" smtClean="0"/>
              <a:t>savedInstanceState</a:t>
            </a:r>
            <a:r>
              <a:rPr lang="en-US" sz="1200" b="1" dirty="0" smtClean="0"/>
              <a:t>) {</a:t>
            </a:r>
          </a:p>
          <a:p>
            <a:pPr>
              <a:buNone/>
            </a:pPr>
            <a:r>
              <a:rPr lang="en-US" sz="1200" dirty="0" smtClean="0"/>
              <a:t>        </a:t>
            </a:r>
            <a:r>
              <a:rPr lang="en-US" sz="1200" b="1" dirty="0" err="1" smtClean="0"/>
              <a:t>super.onCreate</a:t>
            </a:r>
            <a:r>
              <a:rPr lang="en-US" sz="1200" b="1" dirty="0" smtClean="0"/>
              <a:t>(</a:t>
            </a:r>
            <a:r>
              <a:rPr lang="en-US" sz="1200" b="1" dirty="0" err="1" smtClean="0"/>
              <a:t>savedInstanceState</a:t>
            </a:r>
            <a:r>
              <a:rPr lang="en-US" sz="1200" b="1" dirty="0" smtClean="0"/>
              <a:t>);</a:t>
            </a:r>
          </a:p>
          <a:p>
            <a:pPr>
              <a:buNone/>
            </a:pPr>
            <a:r>
              <a:rPr lang="en-US" sz="1200" dirty="0" smtClean="0"/>
              <a:t>        </a:t>
            </a:r>
            <a:r>
              <a:rPr lang="en-US" sz="1200" dirty="0" err="1" smtClean="0"/>
              <a:t>setContentView</a:t>
            </a:r>
            <a:r>
              <a:rPr lang="en-US" sz="1200" dirty="0" smtClean="0"/>
              <a:t>(</a:t>
            </a:r>
            <a:r>
              <a:rPr lang="en-US" sz="1200" dirty="0" err="1" smtClean="0"/>
              <a:t>R.layout.</a:t>
            </a:r>
            <a:r>
              <a:rPr lang="en-US" sz="1200" i="1" dirty="0" err="1" smtClean="0"/>
              <a:t>main</a:t>
            </a:r>
            <a:r>
              <a:rPr lang="en-US" sz="1200" i="1" dirty="0" smtClean="0"/>
              <a:t>);</a:t>
            </a: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       Uri </a:t>
            </a:r>
            <a:r>
              <a:rPr lang="en-US" sz="1200" dirty="0" err="1" smtClean="0"/>
              <a:t>allContacts</a:t>
            </a:r>
            <a:r>
              <a:rPr lang="en-US" sz="1200" dirty="0" smtClean="0"/>
              <a:t> = </a:t>
            </a:r>
            <a:r>
              <a:rPr lang="en-US" sz="1200" dirty="0" err="1" smtClean="0"/>
              <a:t>ContactsContract.Contacts.</a:t>
            </a:r>
            <a:r>
              <a:rPr lang="en-US" sz="1200" i="1" dirty="0" err="1" smtClean="0"/>
              <a:t>CONTENT_URI</a:t>
            </a:r>
            <a:r>
              <a:rPr lang="en-US" sz="1200" i="1" dirty="0" smtClean="0"/>
              <a:t>;</a:t>
            </a:r>
          </a:p>
          <a:p>
            <a:pPr>
              <a:buNone/>
            </a:pPr>
            <a:r>
              <a:rPr lang="en-US" sz="1200" dirty="0" smtClean="0"/>
              <a:t>        String[] projection = </a:t>
            </a:r>
            <a:r>
              <a:rPr lang="en-US" sz="1200" b="1" dirty="0" smtClean="0"/>
              <a:t>new String[]</a:t>
            </a:r>
          </a:p>
          <a:p>
            <a:pPr>
              <a:buNone/>
            </a:pPr>
            <a:r>
              <a:rPr lang="en-US" sz="1200" dirty="0" smtClean="0"/>
              <a:t>                {</a:t>
            </a:r>
            <a:r>
              <a:rPr lang="en-US" sz="1200" dirty="0" err="1" smtClean="0"/>
              <a:t>ContactsContract.Contacts.</a:t>
            </a:r>
            <a:r>
              <a:rPr lang="en-US" sz="1200" i="1" dirty="0" err="1" smtClean="0"/>
              <a:t>_ID</a:t>
            </a:r>
            <a:r>
              <a:rPr lang="en-US" sz="1200" i="1" dirty="0" smtClean="0"/>
              <a:t>,</a:t>
            </a:r>
          </a:p>
          <a:p>
            <a:pPr>
              <a:buNone/>
            </a:pPr>
            <a:r>
              <a:rPr lang="en-US" sz="1200" dirty="0" smtClean="0"/>
              <a:t>                 </a:t>
            </a:r>
            <a:r>
              <a:rPr lang="en-US" sz="1200" dirty="0" err="1" smtClean="0"/>
              <a:t>ContactsContract.Contacts.</a:t>
            </a:r>
            <a:r>
              <a:rPr lang="en-US" sz="1200" i="1" dirty="0" err="1" smtClean="0"/>
              <a:t>DISPLAY_NAME</a:t>
            </a:r>
            <a:r>
              <a:rPr lang="en-US" sz="1200" i="1" dirty="0" smtClean="0"/>
              <a:t>,</a:t>
            </a:r>
          </a:p>
          <a:p>
            <a:pPr>
              <a:buNone/>
            </a:pPr>
            <a:r>
              <a:rPr lang="en-US" sz="1200" dirty="0" smtClean="0"/>
              <a:t>                 </a:t>
            </a:r>
            <a:r>
              <a:rPr lang="en-US" sz="1200" dirty="0" err="1" smtClean="0"/>
              <a:t>ContactsContract.Contacts.</a:t>
            </a:r>
            <a:r>
              <a:rPr lang="en-US" sz="1200" i="1" dirty="0" err="1" smtClean="0"/>
              <a:t>HAS_PHONE_NUMBER</a:t>
            </a:r>
            <a:r>
              <a:rPr lang="en-US" sz="1200" i="1" dirty="0" smtClean="0"/>
              <a:t>};</a:t>
            </a:r>
          </a:p>
          <a:p>
            <a:pPr>
              <a:buNone/>
            </a:pPr>
            <a:r>
              <a:rPr lang="en-US" sz="1200" dirty="0" smtClean="0"/>
              <a:t>        </a:t>
            </a:r>
          </a:p>
          <a:p>
            <a:pPr>
              <a:buNone/>
            </a:pPr>
            <a:r>
              <a:rPr lang="en-US" sz="1200" dirty="0" smtClean="0"/>
              <a:t>        Cursor c; </a:t>
            </a:r>
          </a:p>
          <a:p>
            <a:pPr>
              <a:buNone/>
            </a:pPr>
            <a:r>
              <a:rPr lang="en-US" sz="1200" dirty="0" smtClean="0"/>
              <a:t>        </a:t>
            </a:r>
            <a:r>
              <a:rPr lang="en-US" sz="1200" dirty="0" err="1" smtClean="0"/>
              <a:t>CursorLoader</a:t>
            </a:r>
            <a:r>
              <a:rPr lang="en-US" sz="1200" dirty="0" smtClean="0"/>
              <a:t> </a:t>
            </a:r>
            <a:r>
              <a:rPr lang="en-US" sz="1200" dirty="0" err="1" smtClean="0"/>
              <a:t>cursorLoader</a:t>
            </a:r>
            <a:r>
              <a:rPr lang="en-US" sz="1200" dirty="0" smtClean="0"/>
              <a:t> = </a:t>
            </a:r>
            <a:r>
              <a:rPr lang="en-US" sz="1200" b="1" dirty="0" smtClean="0">
                <a:solidFill>
                  <a:srgbClr val="0000CC"/>
                </a:solidFill>
              </a:rPr>
              <a:t>new </a:t>
            </a:r>
            <a:r>
              <a:rPr lang="en-US" sz="1200" b="1" dirty="0" err="1" smtClean="0">
                <a:solidFill>
                  <a:srgbClr val="0000CC"/>
                </a:solidFill>
              </a:rPr>
              <a:t>CursorLoader</a:t>
            </a:r>
            <a:r>
              <a:rPr lang="en-US" sz="1200" b="1" dirty="0" smtClean="0">
                <a:solidFill>
                  <a:srgbClr val="0000CC"/>
                </a:solidFill>
              </a:rPr>
              <a:t>( this, </a:t>
            </a:r>
          </a:p>
          <a:p>
            <a:pPr>
              <a:buNone/>
            </a:pPr>
            <a:r>
              <a:rPr lang="en-US" sz="1200" b="1" dirty="0" smtClean="0">
                <a:solidFill>
                  <a:srgbClr val="0000CC"/>
                </a:solidFill>
              </a:rPr>
              <a:t>            </a:t>
            </a:r>
            <a:r>
              <a:rPr lang="en-US" sz="1200" b="1" dirty="0" err="1" smtClean="0">
                <a:solidFill>
                  <a:srgbClr val="0000CC"/>
                </a:solidFill>
              </a:rPr>
              <a:t>allContacts</a:t>
            </a:r>
            <a:r>
              <a:rPr lang="en-US" sz="1200" b="1" dirty="0" smtClean="0">
                <a:solidFill>
                  <a:srgbClr val="0000CC"/>
                </a:solidFill>
              </a:rPr>
              <a:t>,   projection, </a:t>
            </a:r>
          </a:p>
          <a:p>
            <a:pPr>
              <a:buNone/>
            </a:pPr>
            <a:r>
              <a:rPr lang="en-US" sz="1200" b="1" dirty="0" smtClean="0">
                <a:solidFill>
                  <a:srgbClr val="0000CC"/>
                </a:solidFill>
              </a:rPr>
              <a:t>                    </a:t>
            </a:r>
            <a:r>
              <a:rPr lang="en-US" sz="1200" b="1" dirty="0" err="1" smtClean="0">
                <a:solidFill>
                  <a:srgbClr val="0000CC"/>
                </a:solidFill>
              </a:rPr>
              <a:t>ContactsContract.Contacts.</a:t>
            </a:r>
            <a:r>
              <a:rPr lang="en-US" sz="1200" b="1" i="1" dirty="0" err="1" smtClean="0">
                <a:solidFill>
                  <a:srgbClr val="0000CC"/>
                </a:solidFill>
              </a:rPr>
              <a:t>DISPLAY_NAME</a:t>
            </a:r>
            <a:r>
              <a:rPr lang="en-US" sz="1200" b="1" i="1" dirty="0" smtClean="0">
                <a:solidFill>
                  <a:srgbClr val="0000CC"/>
                </a:solidFill>
              </a:rPr>
              <a:t> + " LIKE ?“,</a:t>
            </a:r>
            <a:r>
              <a:rPr lang="en-US" sz="1200" b="1" dirty="0" smtClean="0">
                <a:solidFill>
                  <a:srgbClr val="0000CC"/>
                </a:solidFill>
              </a:rPr>
              <a:t>  new String[] {"%Lee"}, </a:t>
            </a:r>
          </a:p>
          <a:p>
            <a:pPr>
              <a:buNone/>
            </a:pPr>
            <a:r>
              <a:rPr lang="en-US" sz="1200" b="1" dirty="0" smtClean="0">
                <a:solidFill>
                  <a:srgbClr val="0000CC"/>
                </a:solidFill>
              </a:rPr>
              <a:t>                    </a:t>
            </a:r>
            <a:r>
              <a:rPr lang="en-US" sz="1200" b="1" dirty="0" err="1" smtClean="0">
                <a:solidFill>
                  <a:srgbClr val="0000CC"/>
                </a:solidFill>
              </a:rPr>
              <a:t>ContactsContract.Contacts.</a:t>
            </a:r>
            <a:r>
              <a:rPr lang="en-US" sz="1200" b="1" i="1" dirty="0" err="1" smtClean="0">
                <a:solidFill>
                  <a:srgbClr val="0000CC"/>
                </a:solidFill>
              </a:rPr>
              <a:t>DISPLAY_NAME</a:t>
            </a:r>
            <a:r>
              <a:rPr lang="en-US" sz="1200" b="1" i="1" dirty="0" smtClean="0">
                <a:solidFill>
                  <a:srgbClr val="0000CC"/>
                </a:solidFill>
              </a:rPr>
              <a:t> + " ASC");</a:t>
            </a:r>
          </a:p>
          <a:p>
            <a:pPr>
              <a:buNone/>
            </a:pPr>
            <a:r>
              <a:rPr lang="en-US" sz="1200" dirty="0" smtClean="0"/>
              <a:t>        </a:t>
            </a:r>
            <a:endParaRPr lang="en-US" sz="1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498848" y="1524000"/>
            <a:ext cx="4645152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 = </a:t>
            </a:r>
            <a:r>
              <a:rPr kumimoji="0" 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cursorLoader.loadInBackground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();       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String[] columns = 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new String[] {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ContactsContract.Contacts.</a:t>
            </a:r>
            <a:r>
              <a:rPr kumimoji="0" lang="en-US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DISPLAY_NAME</a:t>
            </a:r>
            <a:r>
              <a:rPr kumimoji="0" lang="en-US" sz="1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ContactsContract.Contacts.</a:t>
            </a:r>
            <a:r>
              <a:rPr kumimoji="0" lang="en-US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_ID</a:t>
            </a:r>
            <a:r>
              <a:rPr kumimoji="0" lang="en-US" sz="1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};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[] views = new </a:t>
            </a:r>
            <a:r>
              <a:rPr kumimoji="0" 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[] {</a:t>
            </a:r>
            <a:r>
              <a:rPr kumimoji="0" 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R.id.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contactName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R.id.contactID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};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SimpleCursorAdapter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adapter;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adapter = 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new </a:t>
            </a:r>
            <a:r>
              <a:rPr kumimoji="0" 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SimpleCursorAdapter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this, </a:t>
            </a:r>
            <a:r>
              <a:rPr kumimoji="0" 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R.layout.</a:t>
            </a:r>
            <a:r>
              <a:rPr kumimoji="0" lang="en-US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 </a:t>
            </a:r>
            <a:b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c, columns, views,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CursorAdapter.</a:t>
            </a:r>
            <a:r>
              <a:rPr kumimoji="0" lang="en-US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FLAG_REGISTER_CONTENT_OBSERVER</a:t>
            </a:r>
            <a:r>
              <a:rPr kumimoji="0" lang="en-US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);        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this.setListAdapter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(adapter);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PrintContacts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(c);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}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dirty="0" smtClean="0"/>
              <a:t>Example --- main Activity Class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4645152" cy="4495800"/>
          </a:xfrm>
        </p:spPr>
        <p:txBody>
          <a:bodyPr/>
          <a:lstStyle/>
          <a:p>
            <a:pPr>
              <a:buNone/>
            </a:pPr>
            <a:r>
              <a:rPr lang="en-US" sz="1200" b="1" dirty="0" smtClean="0"/>
              <a:t>private void </a:t>
            </a:r>
            <a:r>
              <a:rPr lang="en-US" sz="1200" b="1" dirty="0" err="1" smtClean="0"/>
              <a:t>PrintContacts</a:t>
            </a:r>
            <a:r>
              <a:rPr lang="en-US" sz="1200" b="1" dirty="0" smtClean="0"/>
              <a:t>(Cursor c)</a:t>
            </a:r>
          </a:p>
          <a:p>
            <a:pPr>
              <a:buNone/>
            </a:pPr>
            <a:r>
              <a:rPr lang="en-US" sz="1200" dirty="0" smtClean="0"/>
              <a:t>    {</a:t>
            </a:r>
          </a:p>
          <a:p>
            <a:pPr>
              <a:buNone/>
            </a:pPr>
            <a:r>
              <a:rPr lang="en-US" sz="1200" dirty="0" smtClean="0"/>
              <a:t>        </a:t>
            </a:r>
            <a:r>
              <a:rPr lang="en-US" sz="1200" b="1" dirty="0" smtClean="0"/>
              <a:t>if (</a:t>
            </a:r>
            <a:r>
              <a:rPr lang="en-US" sz="1200" b="1" dirty="0" err="1" smtClean="0"/>
              <a:t>c.moveToFirst</a:t>
            </a:r>
            <a:r>
              <a:rPr lang="en-US" sz="1200" b="1" dirty="0" smtClean="0"/>
              <a:t>()) {</a:t>
            </a:r>
          </a:p>
          <a:p>
            <a:pPr>
              <a:buNone/>
            </a:pPr>
            <a:r>
              <a:rPr lang="en-US" sz="1200" dirty="0" smtClean="0"/>
              <a:t>            </a:t>
            </a:r>
            <a:r>
              <a:rPr lang="en-US" sz="1200" b="1" dirty="0" smtClean="0"/>
              <a:t>do{</a:t>
            </a:r>
          </a:p>
          <a:p>
            <a:pPr>
              <a:buNone/>
            </a:pPr>
            <a:r>
              <a:rPr lang="en-US" sz="1200" dirty="0" smtClean="0"/>
              <a:t>            String </a:t>
            </a:r>
            <a:r>
              <a:rPr lang="en-US" sz="1200" dirty="0" err="1" smtClean="0"/>
              <a:t>contactID</a:t>
            </a:r>
            <a:r>
              <a:rPr lang="en-US" sz="1200" dirty="0" smtClean="0"/>
              <a:t> = </a:t>
            </a:r>
            <a:r>
              <a:rPr lang="en-US" sz="1200" dirty="0" err="1" smtClean="0"/>
              <a:t>c.getString</a:t>
            </a:r>
            <a:r>
              <a:rPr lang="en-US" sz="1200" dirty="0" smtClean="0"/>
              <a:t>(</a:t>
            </a:r>
            <a:r>
              <a:rPr lang="en-US" sz="1200" dirty="0" err="1" smtClean="0"/>
              <a:t>c.getColumnIndex</a:t>
            </a:r>
            <a:r>
              <a:rPr lang="en-US" sz="1200" dirty="0" smtClean="0"/>
              <a:t>(</a:t>
            </a:r>
          </a:p>
          <a:p>
            <a:pPr>
              <a:buNone/>
            </a:pPr>
            <a:r>
              <a:rPr lang="en-US" sz="1200" dirty="0" smtClean="0"/>
              <a:t>                   </a:t>
            </a:r>
            <a:r>
              <a:rPr lang="en-US" sz="1200" dirty="0" err="1" smtClean="0"/>
              <a:t>ContactsContract.Contacts.</a:t>
            </a:r>
            <a:r>
              <a:rPr lang="en-US" sz="1200" i="1" dirty="0" err="1" smtClean="0"/>
              <a:t>_ID</a:t>
            </a:r>
            <a:r>
              <a:rPr lang="en-US" sz="1200" i="1" dirty="0" smtClean="0"/>
              <a:t>));</a:t>
            </a:r>
          </a:p>
          <a:p>
            <a:pPr>
              <a:buNone/>
            </a:pPr>
            <a:r>
              <a:rPr lang="en-US" sz="1200" dirty="0" smtClean="0"/>
              <a:t>            String </a:t>
            </a:r>
            <a:r>
              <a:rPr lang="en-US" sz="1200" dirty="0" err="1" smtClean="0"/>
              <a:t>contactDisplayName</a:t>
            </a:r>
            <a:r>
              <a:rPr lang="en-US" sz="1200" dirty="0" smtClean="0"/>
              <a:t> = </a:t>
            </a:r>
          </a:p>
          <a:p>
            <a:pPr>
              <a:buNone/>
            </a:pPr>
            <a:r>
              <a:rPr lang="en-US" sz="1200" dirty="0" smtClean="0"/>
              <a:t>                  </a:t>
            </a:r>
            <a:r>
              <a:rPr lang="en-US" sz="1200" dirty="0" err="1" smtClean="0"/>
              <a:t>c.getString</a:t>
            </a:r>
            <a:r>
              <a:rPr lang="en-US" sz="1200" dirty="0" smtClean="0"/>
              <a:t>(</a:t>
            </a:r>
            <a:r>
              <a:rPr lang="en-US" sz="1200" dirty="0" err="1" smtClean="0"/>
              <a:t>c.getColumnIndex</a:t>
            </a:r>
            <a:r>
              <a:rPr lang="en-US" sz="1200" dirty="0" smtClean="0"/>
              <a:t>(</a:t>
            </a:r>
          </a:p>
          <a:p>
            <a:pPr>
              <a:buNone/>
            </a:pPr>
            <a:r>
              <a:rPr lang="en-US" sz="1200" dirty="0" smtClean="0"/>
              <a:t>                      </a:t>
            </a:r>
            <a:r>
              <a:rPr lang="en-US" sz="1200" dirty="0" err="1" smtClean="0"/>
              <a:t>ContactsContract.Contacts.</a:t>
            </a:r>
            <a:r>
              <a:rPr lang="en-US" sz="1200" i="1" dirty="0" err="1" smtClean="0"/>
              <a:t>DISPLAY_NAME</a:t>
            </a:r>
            <a:r>
              <a:rPr lang="en-US" sz="1200" i="1" dirty="0" smtClean="0"/>
              <a:t>));</a:t>
            </a:r>
          </a:p>
          <a:p>
            <a:pPr>
              <a:buNone/>
            </a:pPr>
            <a:r>
              <a:rPr lang="en-US" sz="1200" dirty="0" smtClean="0"/>
              <a:t>                </a:t>
            </a:r>
            <a:r>
              <a:rPr lang="en-US" sz="1200" dirty="0" err="1" smtClean="0"/>
              <a:t>Log.</a:t>
            </a:r>
            <a:r>
              <a:rPr lang="en-US" sz="1200" i="1" dirty="0" err="1" smtClean="0"/>
              <a:t>v</a:t>
            </a:r>
            <a:r>
              <a:rPr lang="en-US" sz="1200" i="1" dirty="0" smtClean="0"/>
              <a:t>("Content Providers", </a:t>
            </a:r>
            <a:r>
              <a:rPr lang="en-US" sz="1200" i="1" dirty="0" err="1" smtClean="0"/>
              <a:t>contactID</a:t>
            </a:r>
            <a:r>
              <a:rPr lang="en-US" sz="1200" i="1" dirty="0" smtClean="0"/>
              <a:t> + ", " +</a:t>
            </a:r>
          </a:p>
          <a:p>
            <a:pPr>
              <a:buNone/>
            </a:pPr>
            <a:r>
              <a:rPr lang="en-US" sz="1200" dirty="0" smtClean="0"/>
              <a:t>                    </a:t>
            </a:r>
            <a:r>
              <a:rPr lang="en-US" sz="1200" dirty="0" err="1" smtClean="0"/>
              <a:t>contactDisplayName</a:t>
            </a:r>
            <a:r>
              <a:rPr lang="en-US" sz="1200" dirty="0" smtClean="0"/>
              <a:t>);</a:t>
            </a:r>
          </a:p>
          <a:p>
            <a:pPr>
              <a:buNone/>
            </a:pPr>
            <a:r>
              <a:rPr lang="en-US" sz="1200" dirty="0" smtClean="0"/>
              <a:t>            } </a:t>
            </a:r>
            <a:r>
              <a:rPr lang="en-US" sz="1200" b="1" dirty="0" smtClean="0"/>
              <a:t>while (</a:t>
            </a:r>
            <a:r>
              <a:rPr lang="en-US" sz="1200" b="1" dirty="0" err="1" smtClean="0"/>
              <a:t>c.moveToNext</a:t>
            </a:r>
            <a:r>
              <a:rPr lang="en-US" sz="1200" b="1" dirty="0" smtClean="0"/>
              <a:t>());</a:t>
            </a:r>
          </a:p>
          <a:p>
            <a:pPr>
              <a:buNone/>
            </a:pPr>
            <a:r>
              <a:rPr lang="en-US" sz="1200" dirty="0" smtClean="0"/>
              <a:t>        }</a:t>
            </a:r>
          </a:p>
          <a:p>
            <a:pPr>
              <a:buNone/>
            </a:pPr>
            <a:r>
              <a:rPr lang="en-US" sz="1200" dirty="0" smtClean="0"/>
              <a:t>    }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}</a:t>
            </a:r>
            <a:endParaRPr lang="en-US" sz="1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498848" y="1524000"/>
            <a:ext cx="4645152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lang="en-US" sz="2800" dirty="0" smtClean="0">
                <a:latin typeface="+mn-lt"/>
              </a:rPr>
              <a:t>&lt;&lt;&lt; UTILITY Method to print out the result set returned in the Cursor instance c that contains all the Contacts.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---some 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/>
              <a:t>Predefined Query String Constants</a:t>
            </a:r>
          </a:p>
          <a:p>
            <a:pPr>
              <a:buNone/>
            </a:pPr>
            <a:r>
              <a:rPr lang="en-US" sz="2000" dirty="0" smtClean="0"/>
              <a:t>Uri </a:t>
            </a:r>
            <a:r>
              <a:rPr lang="en-US" sz="2000" dirty="0" err="1" smtClean="0"/>
              <a:t>allContacts</a:t>
            </a:r>
            <a:r>
              <a:rPr lang="en-US" sz="2000" dirty="0" smtClean="0"/>
              <a:t> = </a:t>
            </a:r>
            <a:r>
              <a:rPr lang="en-US" sz="2000" dirty="0" err="1" smtClean="0"/>
              <a:t>ContactsContract.Contacts.</a:t>
            </a:r>
            <a:r>
              <a:rPr lang="en-US" sz="2000" i="1" dirty="0" err="1" smtClean="0"/>
              <a:t>CONTENT_URI</a:t>
            </a:r>
            <a:endParaRPr lang="en-US" sz="2000" i="1" dirty="0" smtClean="0"/>
          </a:p>
          <a:p>
            <a:pPr>
              <a:buNone/>
            </a:pPr>
            <a:r>
              <a:rPr lang="en-US" sz="2000" i="1" dirty="0" smtClean="0"/>
              <a:t>SAME AS</a:t>
            </a:r>
          </a:p>
          <a:p>
            <a:pPr>
              <a:buNone/>
            </a:pPr>
            <a:r>
              <a:rPr lang="en-US" sz="2000" i="1" dirty="0" smtClean="0"/>
              <a:t>Uri </a:t>
            </a:r>
            <a:r>
              <a:rPr lang="en-US" sz="2000" i="1" dirty="0" err="1" smtClean="0"/>
              <a:t>allContacts</a:t>
            </a:r>
            <a:r>
              <a:rPr lang="en-US" sz="2000" i="1" dirty="0" smtClean="0"/>
              <a:t> = </a:t>
            </a:r>
            <a:r>
              <a:rPr lang="en-US" sz="2000" i="1" dirty="0" err="1" smtClean="0"/>
              <a:t>Uri.parse</a:t>
            </a:r>
            <a:r>
              <a:rPr lang="en-US" sz="2000" i="1" dirty="0" smtClean="0"/>
              <a:t>(“content://contacts/people”);</a:t>
            </a:r>
          </a:p>
          <a:p>
            <a:pPr>
              <a:buNone/>
            </a:pPr>
            <a:endParaRPr lang="en-US" sz="2000" i="1" dirty="0" smtClean="0"/>
          </a:p>
          <a:p>
            <a:pPr>
              <a:buNone/>
            </a:pPr>
            <a:endParaRPr lang="en-US" sz="2000" i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---some 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b="1" dirty="0" smtClean="0"/>
              <a:t>Following is like saying give me all the contacts with the columns ID, DISPLAY_NAME and HAS_PHONE_NUMBER where the DISPLAY_NAME is Like Lee  and </a:t>
            </a:r>
            <a:r>
              <a:rPr lang="en-US" sz="2000" b="1" dirty="0" err="1" smtClean="0"/>
              <a:t>orderby</a:t>
            </a:r>
            <a:r>
              <a:rPr lang="en-US" sz="2000" b="1" dirty="0" smtClean="0"/>
              <a:t> DISPLAY_NAME </a:t>
            </a:r>
            <a:r>
              <a:rPr lang="en-US" sz="2000" b="1" smtClean="0"/>
              <a:t>in Ascending order (ASC)</a:t>
            </a:r>
            <a:br>
              <a:rPr lang="en-US" sz="2000" b="1" smtClean="0"/>
            </a:br>
            <a:endParaRPr lang="en-US" sz="2000" i="1" dirty="0" smtClean="0"/>
          </a:p>
          <a:p>
            <a:pPr>
              <a:buNone/>
            </a:pPr>
            <a:r>
              <a:rPr lang="en-US" sz="1600" dirty="0" smtClean="0"/>
              <a:t>String[] projection = </a:t>
            </a:r>
            <a:r>
              <a:rPr lang="en-US" sz="1600" b="1" dirty="0" smtClean="0"/>
              <a:t>new String[]</a:t>
            </a:r>
          </a:p>
          <a:p>
            <a:pPr>
              <a:buNone/>
            </a:pPr>
            <a:r>
              <a:rPr lang="en-US" sz="1600" dirty="0" smtClean="0"/>
              <a:t>                {</a:t>
            </a:r>
            <a:r>
              <a:rPr lang="en-US" sz="1600" dirty="0" err="1" smtClean="0"/>
              <a:t>ContactsContract.Contacts.</a:t>
            </a:r>
            <a:r>
              <a:rPr lang="en-US" sz="1600" i="1" dirty="0" err="1" smtClean="0"/>
              <a:t>_ID</a:t>
            </a:r>
            <a:r>
              <a:rPr lang="en-US" sz="1600" i="1" dirty="0" smtClean="0"/>
              <a:t>,</a:t>
            </a:r>
          </a:p>
          <a:p>
            <a:pPr>
              <a:buNone/>
            </a:pPr>
            <a:r>
              <a:rPr lang="en-US" sz="1600" dirty="0" smtClean="0"/>
              <a:t>                 </a:t>
            </a:r>
            <a:r>
              <a:rPr lang="en-US" sz="1600" dirty="0" err="1" smtClean="0"/>
              <a:t>ContactsContract.Contacts.</a:t>
            </a:r>
            <a:r>
              <a:rPr lang="en-US" sz="1600" i="1" dirty="0" err="1" smtClean="0"/>
              <a:t>DISPLAY_NAME</a:t>
            </a:r>
            <a:r>
              <a:rPr lang="en-US" sz="1600" i="1" dirty="0" smtClean="0"/>
              <a:t>,</a:t>
            </a:r>
          </a:p>
          <a:p>
            <a:pPr>
              <a:buNone/>
            </a:pPr>
            <a:r>
              <a:rPr lang="en-US" sz="1600" dirty="0" smtClean="0"/>
              <a:t>                 </a:t>
            </a:r>
            <a:r>
              <a:rPr lang="en-US" sz="1600" dirty="0" err="1" smtClean="0"/>
              <a:t>ContactsContract.Contacts.</a:t>
            </a:r>
            <a:r>
              <a:rPr lang="en-US" sz="1600" i="1" dirty="0" err="1" smtClean="0"/>
              <a:t>HAS_PHONE_NUMBER</a:t>
            </a:r>
            <a:r>
              <a:rPr lang="en-US" sz="1600" i="1" dirty="0" smtClean="0"/>
              <a:t>};</a:t>
            </a:r>
          </a:p>
          <a:p>
            <a:pPr>
              <a:buNone/>
            </a:pPr>
            <a:r>
              <a:rPr lang="en-US" sz="1600" dirty="0" smtClean="0"/>
              <a:t>        </a:t>
            </a:r>
          </a:p>
          <a:p>
            <a:pPr>
              <a:buNone/>
            </a:pPr>
            <a:r>
              <a:rPr lang="en-US" sz="1600" dirty="0" smtClean="0"/>
              <a:t>        Cursor c; </a:t>
            </a:r>
          </a:p>
          <a:p>
            <a:pPr>
              <a:buNone/>
            </a:pPr>
            <a:r>
              <a:rPr lang="en-US" sz="1600" dirty="0" smtClean="0"/>
              <a:t>        </a:t>
            </a:r>
            <a:r>
              <a:rPr lang="en-US" sz="1600" dirty="0" err="1" smtClean="0"/>
              <a:t>CursorLoader</a:t>
            </a:r>
            <a:r>
              <a:rPr lang="en-US" sz="1600" dirty="0" smtClean="0"/>
              <a:t> </a:t>
            </a:r>
            <a:r>
              <a:rPr lang="en-US" sz="1600" dirty="0" err="1" smtClean="0"/>
              <a:t>cursorLoader</a:t>
            </a:r>
            <a:r>
              <a:rPr lang="en-US" sz="1600" dirty="0" smtClean="0"/>
              <a:t> = </a:t>
            </a:r>
            <a:r>
              <a:rPr lang="en-US" sz="1600" b="1" dirty="0" smtClean="0">
                <a:solidFill>
                  <a:srgbClr val="0000CC"/>
                </a:solidFill>
              </a:rPr>
              <a:t>new </a:t>
            </a:r>
            <a:r>
              <a:rPr lang="en-US" sz="1600" b="1" dirty="0" err="1" smtClean="0">
                <a:solidFill>
                  <a:srgbClr val="0000CC"/>
                </a:solidFill>
              </a:rPr>
              <a:t>CursorLoader</a:t>
            </a:r>
            <a:r>
              <a:rPr lang="en-US" sz="1600" b="1" dirty="0" smtClean="0">
                <a:solidFill>
                  <a:srgbClr val="0000CC"/>
                </a:solidFill>
              </a:rPr>
              <a:t>( this, 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00CC"/>
                </a:solidFill>
              </a:rPr>
              <a:t>            </a:t>
            </a:r>
            <a:r>
              <a:rPr lang="en-US" sz="1600" b="1" dirty="0" err="1" smtClean="0">
                <a:solidFill>
                  <a:srgbClr val="0000CC"/>
                </a:solidFill>
              </a:rPr>
              <a:t>allContacts</a:t>
            </a:r>
            <a:r>
              <a:rPr lang="en-US" sz="1600" b="1" dirty="0" smtClean="0">
                <a:solidFill>
                  <a:srgbClr val="0000CC"/>
                </a:solidFill>
              </a:rPr>
              <a:t>,   projection, 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00CC"/>
                </a:solidFill>
              </a:rPr>
              <a:t>                    </a:t>
            </a:r>
            <a:r>
              <a:rPr lang="en-US" sz="1600" b="1" dirty="0" err="1" smtClean="0">
                <a:solidFill>
                  <a:srgbClr val="0000CC"/>
                </a:solidFill>
              </a:rPr>
              <a:t>ContactsContract.Contacts.</a:t>
            </a:r>
            <a:r>
              <a:rPr lang="en-US" sz="1600" b="1" i="1" dirty="0" err="1" smtClean="0">
                <a:solidFill>
                  <a:srgbClr val="0000CC"/>
                </a:solidFill>
              </a:rPr>
              <a:t>DISPLAY_NAME</a:t>
            </a:r>
            <a:r>
              <a:rPr lang="en-US" sz="1600" b="1" i="1" dirty="0" smtClean="0">
                <a:solidFill>
                  <a:srgbClr val="0000CC"/>
                </a:solidFill>
              </a:rPr>
              <a:t> + " LIKE ?“,</a:t>
            </a:r>
            <a:r>
              <a:rPr lang="en-US" sz="1600" b="1" dirty="0" smtClean="0">
                <a:solidFill>
                  <a:srgbClr val="0000CC"/>
                </a:solidFill>
              </a:rPr>
              <a:t>  new String[] {"%Lee"}, 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00CC"/>
                </a:solidFill>
              </a:rPr>
              <a:t>                    </a:t>
            </a:r>
            <a:r>
              <a:rPr lang="en-US" sz="1600" b="1" dirty="0" err="1" smtClean="0">
                <a:solidFill>
                  <a:srgbClr val="0000CC"/>
                </a:solidFill>
              </a:rPr>
              <a:t>ContactsContract.Contacts.</a:t>
            </a:r>
            <a:r>
              <a:rPr lang="en-US" sz="1600" b="1" i="1" dirty="0" err="1" smtClean="0">
                <a:solidFill>
                  <a:srgbClr val="0000CC"/>
                </a:solidFill>
              </a:rPr>
              <a:t>DISPLAY_NAME</a:t>
            </a:r>
            <a:r>
              <a:rPr lang="en-US" sz="1600" b="1" i="1" dirty="0" smtClean="0">
                <a:solidFill>
                  <a:srgbClr val="0000CC"/>
                </a:solidFill>
              </a:rPr>
              <a:t> + " ASC");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Predefined Query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/>
              <a:t>Predefined Query String Constants</a:t>
            </a:r>
          </a:p>
          <a:p>
            <a:pPr>
              <a:buNone/>
            </a:pPr>
            <a:r>
              <a:rPr lang="en-US" sz="2000" dirty="0" smtClean="0"/>
              <a:t>Uri </a:t>
            </a:r>
            <a:r>
              <a:rPr lang="en-US" sz="2000" dirty="0" err="1" smtClean="0"/>
              <a:t>allContacts</a:t>
            </a:r>
            <a:r>
              <a:rPr lang="en-US" sz="2000" dirty="0" smtClean="0"/>
              <a:t> = </a:t>
            </a:r>
            <a:r>
              <a:rPr lang="en-US" sz="2000" dirty="0" err="1" smtClean="0"/>
              <a:t>ContactsContract.Contacts.</a:t>
            </a:r>
            <a:r>
              <a:rPr lang="en-US" sz="2000" i="1" dirty="0" err="1" smtClean="0"/>
              <a:t>CONTENT_URI</a:t>
            </a:r>
            <a:endParaRPr lang="en-US" sz="2000" i="1" dirty="0" smtClean="0"/>
          </a:p>
          <a:p>
            <a:pPr>
              <a:buNone/>
            </a:pPr>
            <a:r>
              <a:rPr lang="en-US" sz="2000" i="1" dirty="0" smtClean="0"/>
              <a:t>SAME AS</a:t>
            </a:r>
          </a:p>
          <a:p>
            <a:pPr>
              <a:buNone/>
            </a:pPr>
            <a:r>
              <a:rPr lang="en-US" sz="2000" i="1" dirty="0" smtClean="0"/>
              <a:t>Uri </a:t>
            </a:r>
            <a:r>
              <a:rPr lang="en-US" sz="2000" i="1" dirty="0" err="1" smtClean="0"/>
              <a:t>allContacts</a:t>
            </a:r>
            <a:r>
              <a:rPr lang="en-US" sz="2000" i="1" dirty="0" smtClean="0"/>
              <a:t> = </a:t>
            </a:r>
            <a:r>
              <a:rPr lang="en-US" sz="2000" i="1" dirty="0" err="1" smtClean="0"/>
              <a:t>Uri.parse</a:t>
            </a:r>
            <a:r>
              <a:rPr lang="en-US" sz="2000" i="1" dirty="0" smtClean="0"/>
              <a:t>(“content://contacts/people”);</a:t>
            </a:r>
          </a:p>
          <a:p>
            <a:pPr>
              <a:buNone/>
            </a:pPr>
            <a:endParaRPr lang="en-US" sz="2000" i="1" dirty="0" smtClean="0"/>
          </a:p>
          <a:p>
            <a:pPr>
              <a:buNone/>
            </a:pPr>
            <a:endParaRPr lang="en-US" sz="2000" i="1" dirty="0" smtClean="0"/>
          </a:p>
          <a:p>
            <a:r>
              <a:rPr lang="en-US" sz="2000" i="1" dirty="0" smtClean="0"/>
              <a:t>Other examples</a:t>
            </a:r>
          </a:p>
          <a:p>
            <a:r>
              <a:rPr lang="en-US" sz="2000" i="1" dirty="0" err="1" smtClean="0"/>
              <a:t>Browser.BOOKMARKS_URI</a:t>
            </a:r>
            <a:endParaRPr lang="en-US" sz="2000" i="1" dirty="0" smtClean="0"/>
          </a:p>
          <a:p>
            <a:r>
              <a:rPr lang="en-US" sz="2000" i="1" dirty="0" err="1" smtClean="0"/>
              <a:t>Browser.SEARCHES_URI</a:t>
            </a:r>
            <a:endParaRPr lang="en-US" sz="2000" i="1" dirty="0" smtClean="0"/>
          </a:p>
          <a:p>
            <a:r>
              <a:rPr lang="en-US" sz="2000" i="1" dirty="0" err="1" smtClean="0"/>
              <a:t>CallLog.CONTENT_URI</a:t>
            </a:r>
            <a:endParaRPr lang="en-US" sz="2000" i="1" dirty="0" smtClean="0"/>
          </a:p>
          <a:p>
            <a:r>
              <a:rPr lang="en-US" sz="2000" i="1" dirty="0" err="1" smtClean="0"/>
              <a:t>MediaStore.Images.Media.INTERNAL_CONTENT_URI</a:t>
            </a:r>
            <a:endParaRPr lang="en-US" sz="2000" i="1" dirty="0" smtClean="0"/>
          </a:p>
          <a:p>
            <a:r>
              <a:rPr lang="en-US" sz="2000" i="1" dirty="0" err="1" smtClean="0"/>
              <a:t>MediaStore.Images.Media.EXPERNAL_CONTENT_URI</a:t>
            </a:r>
            <a:endParaRPr lang="en-US" sz="2000" i="1" dirty="0" smtClean="0"/>
          </a:p>
          <a:p>
            <a:r>
              <a:rPr lang="en-US" sz="2000" i="1" dirty="0" err="1" smtClean="0"/>
              <a:t>Settings.CONTENT_URI</a:t>
            </a:r>
            <a:endParaRPr lang="en-US" sz="2000" i="1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Older method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option to query Content Provider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2:   Example with </a:t>
            </a:r>
            <a:r>
              <a:rPr lang="en-US" dirty="0" err="1" smtClean="0"/>
              <a:t>managedQuery</a:t>
            </a:r>
            <a:r>
              <a:rPr lang="en-US" dirty="0" smtClean="0"/>
              <a:t>(*)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915400" cy="4495800"/>
          </a:xfrm>
        </p:spPr>
        <p:txBody>
          <a:bodyPr/>
          <a:lstStyle/>
          <a:p>
            <a:pPr>
              <a:buNone/>
            </a:pPr>
            <a:r>
              <a:rPr lang="en-US" sz="2400" dirty="0" err="1" smtClean="0"/>
              <a:t>Android.net.Uri</a:t>
            </a:r>
            <a:r>
              <a:rPr lang="en-US" sz="2400" dirty="0" smtClean="0"/>
              <a:t>  </a:t>
            </a:r>
            <a:r>
              <a:rPr lang="en-US" sz="2400" dirty="0" err="1" smtClean="0"/>
              <a:t>allContacts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err="1" smtClean="0"/>
              <a:t>allContacts</a:t>
            </a:r>
            <a:r>
              <a:rPr lang="en-US" sz="2400" dirty="0" smtClean="0"/>
              <a:t>  = </a:t>
            </a:r>
            <a:r>
              <a:rPr lang="en-US" sz="2400" dirty="0" err="1" smtClean="0"/>
              <a:t>Uri.parse</a:t>
            </a:r>
            <a:r>
              <a:rPr lang="en-US" sz="2400" dirty="0" smtClean="0"/>
              <a:t>(“content://contacts/people”);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000" dirty="0" smtClean="0"/>
              <a:t>Cursor c = </a:t>
            </a:r>
            <a:r>
              <a:rPr lang="en-US" sz="2000" dirty="0" err="1" smtClean="0"/>
              <a:t>managedQuery</a:t>
            </a:r>
            <a:r>
              <a:rPr lang="en-US" sz="2000" dirty="0" smtClean="0"/>
              <a:t>(</a:t>
            </a:r>
            <a:r>
              <a:rPr lang="en-US" sz="2000" dirty="0" err="1" smtClean="0"/>
              <a:t>allContacts</a:t>
            </a:r>
            <a:r>
              <a:rPr lang="en-US" sz="2000" dirty="0" smtClean="0"/>
              <a:t>, </a:t>
            </a:r>
            <a:r>
              <a:rPr lang="en-US" sz="2000" dirty="0" err="1" smtClean="0"/>
              <a:t>null,null,null,null</a:t>
            </a:r>
            <a:r>
              <a:rPr lang="en-US" sz="2000" dirty="0" smtClean="0"/>
              <a:t>); //gets all contacts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4114800"/>
            <a:ext cx="3784562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OPTION 2: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This is for prior to Honeycomb </a:t>
            </a:r>
          </a:p>
          <a:p>
            <a:r>
              <a:rPr lang="en-US" dirty="0" smtClean="0"/>
              <a:t>Version of Android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3962400"/>
            <a:ext cx="2595967" cy="1200329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OPTION 2: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ONLY FOR HISTORIC</a:t>
            </a:r>
            <a:br>
              <a:rPr lang="en-US" dirty="0" smtClean="0"/>
            </a:br>
            <a:r>
              <a:rPr lang="en-US" dirty="0" smtClean="0"/>
              <a:t>NEEDS!!!!!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Option 2: Accessing data with a Content Provider  using </a:t>
            </a:r>
            <a:r>
              <a:rPr lang="en-US" sz="3200" dirty="0" err="1" smtClean="0"/>
              <a:t>manaedQuery</a:t>
            </a:r>
            <a:r>
              <a:rPr lang="en-US" sz="3200" dirty="0" smtClean="0"/>
              <a:t>(*)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4495800"/>
          </a:xfrm>
        </p:spPr>
        <p:txBody>
          <a:bodyPr/>
          <a:lstStyle/>
          <a:p>
            <a:pPr>
              <a:buNone/>
            </a:pPr>
            <a:r>
              <a:rPr lang="en-US" sz="1800" b="1" dirty="0" smtClean="0"/>
              <a:t>public final Cursor </a:t>
            </a:r>
            <a:r>
              <a:rPr lang="en-US" sz="1800" b="1" dirty="0" err="1" smtClean="0"/>
              <a:t>managedQuery</a:t>
            </a:r>
            <a:r>
              <a:rPr lang="en-US" sz="1800" b="1" dirty="0" smtClean="0"/>
              <a:t>(Uri </a:t>
            </a:r>
            <a:r>
              <a:rPr lang="en-US" sz="1800" b="1" dirty="0" err="1" smtClean="0"/>
              <a:t>uri</a:t>
            </a:r>
            <a:r>
              <a:rPr lang="en-US" sz="1800" b="1" dirty="0" smtClean="0"/>
              <a:t>, String[] </a:t>
            </a:r>
            <a:r>
              <a:rPr lang="en-US" sz="1800" b="1" dirty="0" err="1" smtClean="0"/>
              <a:t>projection,String</a:t>
            </a:r>
            <a:r>
              <a:rPr lang="en-US" sz="1800" b="1" dirty="0" smtClean="0"/>
              <a:t> selection,</a:t>
            </a:r>
          </a:p>
          <a:p>
            <a:pPr>
              <a:buNone/>
            </a:pPr>
            <a:r>
              <a:rPr lang="en-US" sz="1800" b="1" dirty="0" smtClean="0"/>
              <a:t>                                                        String[] </a:t>
            </a:r>
            <a:r>
              <a:rPr lang="en-US" sz="1800" b="1" dirty="0" err="1" smtClean="0"/>
              <a:t>selectionArgs</a:t>
            </a:r>
            <a:r>
              <a:rPr lang="en-US" sz="1800" b="1" dirty="0" smtClean="0"/>
              <a:t>, String </a:t>
            </a:r>
            <a:r>
              <a:rPr lang="en-US" sz="1800" b="1" dirty="0" err="1" smtClean="0"/>
              <a:t>sortOrder</a:t>
            </a:r>
            <a:r>
              <a:rPr lang="en-US" sz="1800" b="1" dirty="0" smtClean="0"/>
              <a:t>)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endParaRPr lang="en-US" sz="1800" b="1" i="1" dirty="0" smtClean="0"/>
          </a:p>
          <a:p>
            <a:r>
              <a:rPr lang="en-US" sz="1800" b="1" i="1" dirty="0" err="1" smtClean="0"/>
              <a:t>uri</a:t>
            </a:r>
            <a:r>
              <a:rPr lang="en-US" sz="1800" b="1" i="1" dirty="0" smtClean="0"/>
              <a:t> =  Content Provider URI </a:t>
            </a:r>
          </a:p>
          <a:p>
            <a:r>
              <a:rPr lang="en-US" sz="1800" b="1" i="1" dirty="0" smtClean="0"/>
              <a:t>projection</a:t>
            </a:r>
            <a:r>
              <a:rPr lang="en-US" sz="1800" dirty="0" smtClean="0"/>
              <a:t> =which columns to return</a:t>
            </a:r>
          </a:p>
          <a:p>
            <a:r>
              <a:rPr lang="en-US" sz="1800" b="1" i="1" dirty="0" smtClean="0"/>
              <a:t>selection</a:t>
            </a:r>
            <a:r>
              <a:rPr lang="en-US" sz="1800" dirty="0" smtClean="0"/>
              <a:t> = SQL Where clause with "WHERE"</a:t>
            </a:r>
          </a:p>
          <a:p>
            <a:r>
              <a:rPr lang="en-US" sz="1800" b="1" i="1" dirty="0" err="1" smtClean="0"/>
              <a:t>selectionArgs</a:t>
            </a:r>
            <a:r>
              <a:rPr lang="en-US" sz="1800" b="1" i="1" dirty="0" smtClean="0"/>
              <a:t> </a:t>
            </a:r>
            <a:r>
              <a:rPr lang="en-US" sz="1800" dirty="0" smtClean="0"/>
              <a:t>=Arguments for selection</a:t>
            </a:r>
          </a:p>
          <a:p>
            <a:r>
              <a:rPr lang="en-US" sz="1800" b="1" i="1" dirty="0" err="1" smtClean="0"/>
              <a:t>sortOrder</a:t>
            </a:r>
            <a:r>
              <a:rPr lang="en-US" sz="1800" dirty="0" smtClean="0"/>
              <a:t> = SQL ORDER BY clause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2590800"/>
            <a:ext cx="3784562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OPTION 2: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This is for prior to Honeycomb </a:t>
            </a:r>
          </a:p>
          <a:p>
            <a:r>
              <a:rPr lang="en-US" dirty="0" smtClean="0"/>
              <a:t>Version of Android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153400" cy="990600"/>
          </a:xfrm>
        </p:spPr>
        <p:txBody>
          <a:bodyPr/>
          <a:lstStyle/>
          <a:p>
            <a:r>
              <a:rPr lang="en-US" dirty="0" smtClean="0"/>
              <a:t>Content Provider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400" dirty="0" smtClean="0"/>
              <a:t>A content provider makes a specific set of the application's data </a:t>
            </a:r>
            <a:r>
              <a:rPr lang="en-US" sz="2400" dirty="0" smtClean="0"/>
              <a:t>available </a:t>
            </a:r>
            <a:r>
              <a:rPr lang="en-US" sz="2400" dirty="0" smtClean="0"/>
              <a:t>to other applications.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If </a:t>
            </a:r>
            <a:r>
              <a:rPr lang="en-US" sz="2400" dirty="0" smtClean="0"/>
              <a:t>you don't need to share data </a:t>
            </a:r>
            <a:r>
              <a:rPr lang="en-US" sz="2400" dirty="0" smtClean="0"/>
              <a:t>amongst </a:t>
            </a:r>
            <a:r>
              <a:rPr lang="en-US" sz="2400" dirty="0" smtClean="0"/>
              <a:t>multiple applications you can use a database </a:t>
            </a:r>
            <a:r>
              <a:rPr lang="en-US" sz="2400" dirty="0" smtClean="0"/>
              <a:t>directly via </a:t>
            </a:r>
            <a:r>
              <a:rPr lang="en-US" sz="2400" dirty="0" err="1" smtClean="0">
                <a:hlinkClick r:id="rId2"/>
              </a:rPr>
              <a:t>SQLiteDatabase</a:t>
            </a:r>
            <a:r>
              <a:rPr lang="en-US" sz="2400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Built-in Content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Contacts</a:t>
            </a:r>
          </a:p>
          <a:p>
            <a:r>
              <a:rPr lang="en-US" dirty="0" err="1" smtClean="0"/>
              <a:t>MediaStore.Audio</a:t>
            </a:r>
            <a:endParaRPr lang="en-US" dirty="0" smtClean="0"/>
          </a:p>
          <a:p>
            <a:r>
              <a:rPr lang="en-US" dirty="0" err="1" smtClean="0"/>
              <a:t>MediaStore.Images</a:t>
            </a:r>
            <a:endParaRPr lang="en-US" dirty="0" smtClean="0"/>
          </a:p>
          <a:p>
            <a:r>
              <a:rPr lang="en-US" dirty="0" err="1" smtClean="0"/>
              <a:t>MediaStore.Video</a:t>
            </a:r>
            <a:endParaRPr lang="en-US" dirty="0" smtClean="0"/>
          </a:p>
          <a:p>
            <a:r>
              <a:rPr lang="en-US" dirty="0" smtClean="0"/>
              <a:t>Browser</a:t>
            </a:r>
          </a:p>
          <a:p>
            <a:r>
              <a:rPr lang="en-US" dirty="0" err="1" smtClean="0"/>
              <a:t>CallLog</a:t>
            </a:r>
            <a:endParaRPr lang="en-US" dirty="0" smtClean="0"/>
          </a:p>
          <a:p>
            <a:r>
              <a:rPr lang="en-US" dirty="0" smtClean="0"/>
              <a:t>Settings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 – URI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mapped to a URI  (</a:t>
            </a:r>
            <a:r>
              <a:rPr lang="en-US" dirty="0" smtClean="0">
                <a:solidFill>
                  <a:srgbClr val="0000CC"/>
                </a:solidFill>
              </a:rPr>
              <a:t>CONTENT_URI</a:t>
            </a:r>
            <a:r>
              <a:rPr lang="en-US" dirty="0" smtClean="0"/>
              <a:t>)</a:t>
            </a:r>
          </a:p>
          <a:p>
            <a:r>
              <a:rPr lang="en-US" dirty="0" smtClean="0"/>
              <a:t>URI is used to access data by client</a:t>
            </a:r>
          </a:p>
          <a:p>
            <a:pPr lvl="2"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&lt;</a:t>
            </a:r>
            <a:r>
              <a:rPr lang="en-US" sz="2800" dirty="0" err="1" smtClean="0"/>
              <a:t>standard_prefix</a:t>
            </a:r>
            <a:r>
              <a:rPr lang="en-US" sz="2800" dirty="0" smtClean="0"/>
              <a:t>&gt;://&lt;authority&gt;/&lt;</a:t>
            </a:r>
            <a:r>
              <a:rPr lang="en-US" sz="2800" dirty="0" err="1" smtClean="0"/>
              <a:t>data_path</a:t>
            </a:r>
            <a:r>
              <a:rPr lang="en-US" sz="2800" dirty="0" smtClean="0"/>
              <a:t>&gt;/&lt;id&gt;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4267200"/>
            <a:ext cx="8839200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examples:</a:t>
            </a:r>
          </a:p>
          <a:p>
            <a:r>
              <a:rPr lang="en-US" dirty="0" smtClean="0"/>
              <a:t>content://media/internal/images   = list of all internal images on device</a:t>
            </a:r>
          </a:p>
          <a:p>
            <a:r>
              <a:rPr lang="en-US" dirty="0" smtClean="0"/>
              <a:t>content://media/external/images   = list of all external images on device</a:t>
            </a:r>
          </a:p>
          <a:p>
            <a:r>
              <a:rPr lang="en-US" dirty="0" smtClean="0"/>
              <a:t>content://call_log/calls   = list of all calls in Call Log</a:t>
            </a:r>
          </a:p>
          <a:p>
            <a:r>
              <a:rPr lang="en-US" dirty="0" smtClean="0"/>
              <a:t>content://browser/bookmarks  = list of bookmarks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 – example for Contacts Content Provider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mapped to a URI  (</a:t>
            </a:r>
            <a:r>
              <a:rPr lang="en-US" dirty="0" smtClean="0">
                <a:solidFill>
                  <a:srgbClr val="0000CC"/>
                </a:solidFill>
              </a:rPr>
              <a:t>CONTENT_URI</a:t>
            </a:r>
            <a:r>
              <a:rPr lang="en-US" dirty="0" smtClean="0"/>
              <a:t>)</a:t>
            </a:r>
          </a:p>
          <a:p>
            <a:r>
              <a:rPr lang="en-US" dirty="0" smtClean="0"/>
              <a:t>URI is used to access data by client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content://contacts/people/</a:t>
            </a:r>
          </a:p>
          <a:p>
            <a:pPr lvl="2"/>
            <a:r>
              <a:rPr lang="en-US" dirty="0" smtClean="0"/>
              <a:t>All contact names</a:t>
            </a:r>
          </a:p>
          <a:p>
            <a:pPr lvl="2"/>
            <a:r>
              <a:rPr lang="en-US" dirty="0" smtClean="0"/>
              <a:t>content://contacts/people/23</a:t>
            </a:r>
          </a:p>
          <a:p>
            <a:pPr lvl="2"/>
            <a:r>
              <a:rPr lang="en-US" dirty="0" smtClean="0"/>
              <a:t>Contact with _ID = 23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CONTENT_URI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Content URI can be complex</a:t>
            </a:r>
          </a:p>
          <a:p>
            <a:r>
              <a:rPr lang="en-US" dirty="0" smtClean="0"/>
              <a:t>Rather than </a:t>
            </a:r>
            <a:r>
              <a:rPr lang="en-US" dirty="0" err="1" smtClean="0"/>
              <a:t>hardcoding</a:t>
            </a:r>
            <a:r>
              <a:rPr lang="en-US" dirty="0" smtClean="0"/>
              <a:t> exact URI everywhere</a:t>
            </a:r>
          </a:p>
          <a:p>
            <a:r>
              <a:rPr lang="en-US" dirty="0" smtClean="0"/>
              <a:t>Content Providers expose the base URI as static field   </a:t>
            </a:r>
            <a:r>
              <a:rPr lang="en-US" sz="1800" b="1" i="1" dirty="0" err="1" smtClean="0"/>
              <a:t>NameProvider.CONTENT_URI</a:t>
            </a:r>
            <a:endParaRPr lang="en-US" sz="1800" b="1" i="1" dirty="0" smtClean="0"/>
          </a:p>
          <a:p>
            <a:pPr>
              <a:buNone/>
            </a:pP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pPr lvl="2">
              <a:buNone/>
            </a:pPr>
            <a:r>
              <a:rPr lang="en-US" sz="1800" dirty="0" smtClean="0"/>
              <a:t>public static final String </a:t>
            </a:r>
            <a:r>
              <a:rPr lang="en-US" sz="1800" dirty="0" smtClean="0">
                <a:solidFill>
                  <a:srgbClr val="C00000"/>
                </a:solidFill>
              </a:rPr>
              <a:t>AUTHORITY</a:t>
            </a:r>
            <a:r>
              <a:rPr lang="en-US" sz="1800" dirty="0" smtClean="0"/>
              <a:t> = “</a:t>
            </a:r>
            <a:r>
              <a:rPr lang="en-US" sz="1800" dirty="0" err="1" smtClean="0"/>
              <a:t>packagename.NameProvider</a:t>
            </a:r>
            <a:r>
              <a:rPr lang="en-US" sz="1800" dirty="0" smtClean="0"/>
              <a:t>";</a:t>
            </a:r>
            <a:br>
              <a:rPr lang="en-US" sz="1800" dirty="0" smtClean="0"/>
            </a:br>
            <a:endParaRPr lang="en-US" sz="1800" dirty="0" smtClean="0"/>
          </a:p>
          <a:p>
            <a:pPr lvl="2">
              <a:buNone/>
            </a:pPr>
            <a:r>
              <a:rPr lang="it-IT" sz="1800" dirty="0" smtClean="0"/>
              <a:t>public static final Uri </a:t>
            </a:r>
            <a:r>
              <a:rPr lang="it-IT" sz="1800" dirty="0" smtClean="0">
                <a:solidFill>
                  <a:srgbClr val="0000CC"/>
                </a:solidFill>
              </a:rPr>
              <a:t>CONTENT_URI</a:t>
            </a:r>
            <a:r>
              <a:rPr lang="it-IT" sz="1800" dirty="0" smtClean="0"/>
              <a:t> = Uri.parse("content://"</a:t>
            </a:r>
          </a:p>
          <a:p>
            <a:pPr lvl="2">
              <a:buNone/>
            </a:pPr>
            <a:r>
              <a:rPr lang="en-US" sz="1800" dirty="0" smtClean="0"/>
              <a:t>+ AUTHORITY + "/names");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Option 1: Accessing data with a Content Provider  using </a:t>
            </a:r>
            <a:r>
              <a:rPr lang="en-US" sz="3200" dirty="0" err="1" smtClean="0"/>
              <a:t>CursorLoader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4495800"/>
          </a:xfrm>
        </p:spPr>
        <p:txBody>
          <a:bodyPr/>
          <a:lstStyle/>
          <a:p>
            <a:pPr>
              <a:buNone/>
            </a:pPr>
            <a:r>
              <a:rPr lang="en-US" sz="1800" b="1" dirty="0" err="1" smtClean="0"/>
              <a:t>CursorLoader</a:t>
            </a:r>
            <a:r>
              <a:rPr lang="en-US" sz="1800" b="1" dirty="0" smtClean="0"/>
              <a:t> cursor Loader = new </a:t>
            </a:r>
            <a:r>
              <a:rPr lang="en-US" sz="1800" b="1" dirty="0" err="1" smtClean="0"/>
              <a:t>CursorLoader</a:t>
            </a:r>
            <a:r>
              <a:rPr lang="en-US" sz="1800" b="1" dirty="0" smtClean="0"/>
              <a:t>(Context </a:t>
            </a:r>
            <a:r>
              <a:rPr lang="en-US" sz="1800" b="1" dirty="0" err="1" smtClean="0"/>
              <a:t>context</a:t>
            </a:r>
            <a:r>
              <a:rPr lang="en-US" sz="1800" b="1" dirty="0" smtClean="0"/>
              <a:t>, Uri </a:t>
            </a:r>
            <a:r>
              <a:rPr lang="en-US" sz="1800" b="1" dirty="0" err="1" smtClean="0"/>
              <a:t>uri</a:t>
            </a:r>
            <a:r>
              <a:rPr lang="en-US" sz="1800" b="1" dirty="0" smtClean="0"/>
              <a:t>,</a:t>
            </a:r>
            <a:br>
              <a:rPr lang="en-US" sz="1800" b="1" dirty="0" smtClean="0"/>
            </a:br>
            <a:r>
              <a:rPr lang="en-US" sz="1800" b="1" dirty="0" smtClean="0"/>
              <a:t>String[ ] </a:t>
            </a:r>
            <a:r>
              <a:rPr lang="en-US" sz="1800" b="1" dirty="0" err="1" smtClean="0"/>
              <a:t>projection,String</a:t>
            </a:r>
            <a:r>
              <a:rPr lang="en-US" sz="1800" b="1" dirty="0" smtClean="0"/>
              <a:t> selection, String[ ] </a:t>
            </a:r>
            <a:r>
              <a:rPr lang="en-US" sz="1800" b="1" dirty="0" err="1" smtClean="0"/>
              <a:t>selectionArgs</a:t>
            </a:r>
            <a:r>
              <a:rPr lang="en-US" sz="1800" b="1" dirty="0" smtClean="0"/>
              <a:t>, String </a:t>
            </a:r>
            <a:r>
              <a:rPr lang="en-US" sz="1800" b="1" dirty="0" err="1" smtClean="0"/>
              <a:t>sortOrder</a:t>
            </a:r>
            <a:r>
              <a:rPr lang="en-US" sz="1800" b="1" dirty="0" smtClean="0"/>
              <a:t>)</a:t>
            </a:r>
          </a:p>
          <a:p>
            <a:pPr>
              <a:buNone/>
            </a:pPr>
            <a:r>
              <a:rPr lang="en-US" sz="1800" b="1" dirty="0" smtClean="0"/>
              <a:t>                                                        </a:t>
            </a:r>
          </a:p>
          <a:p>
            <a:pPr>
              <a:buNone/>
            </a:pPr>
            <a:endParaRPr lang="en-US" sz="1800" b="1" dirty="0" smtClean="0"/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r>
              <a:rPr lang="en-US" sz="1800" b="1" i="1" dirty="0" smtClean="0"/>
              <a:t>context =  associated context</a:t>
            </a:r>
          </a:p>
          <a:p>
            <a:r>
              <a:rPr lang="en-US" sz="1800" b="1" i="1" dirty="0" err="1" smtClean="0"/>
              <a:t>uri</a:t>
            </a:r>
            <a:r>
              <a:rPr lang="en-US" sz="1800" b="1" i="1" dirty="0" smtClean="0"/>
              <a:t> =  Content Provider URI </a:t>
            </a:r>
          </a:p>
          <a:p>
            <a:r>
              <a:rPr lang="en-US" sz="1800" b="1" i="1" dirty="0" smtClean="0"/>
              <a:t>projection</a:t>
            </a:r>
            <a:r>
              <a:rPr lang="en-US" sz="1800" dirty="0" smtClean="0"/>
              <a:t> =which columns to return</a:t>
            </a:r>
          </a:p>
          <a:p>
            <a:r>
              <a:rPr lang="en-US" sz="1800" b="1" i="1" dirty="0" smtClean="0"/>
              <a:t>selection</a:t>
            </a:r>
            <a:r>
              <a:rPr lang="en-US" sz="1800" dirty="0" smtClean="0"/>
              <a:t> = SQL Where clause with "WHERE"</a:t>
            </a:r>
          </a:p>
          <a:p>
            <a:r>
              <a:rPr lang="en-US" sz="1800" b="1" i="1" dirty="0" err="1" smtClean="0"/>
              <a:t>selectionArgs</a:t>
            </a:r>
            <a:r>
              <a:rPr lang="en-US" sz="1800" b="1" i="1" dirty="0" smtClean="0"/>
              <a:t> </a:t>
            </a:r>
            <a:r>
              <a:rPr lang="en-US" sz="1800" dirty="0" smtClean="0"/>
              <a:t>=Arguments for selection</a:t>
            </a:r>
          </a:p>
          <a:p>
            <a:r>
              <a:rPr lang="en-US" sz="1800" b="1" i="1" dirty="0" err="1" smtClean="0"/>
              <a:t>sortOrder</a:t>
            </a:r>
            <a:r>
              <a:rPr lang="en-US" sz="1800" dirty="0" smtClean="0"/>
              <a:t> = SQL ORDER BY clause</a:t>
            </a:r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5105400" y="2590800"/>
            <a:ext cx="3337324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OPTION 1: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This is for Honeycomb </a:t>
            </a:r>
          </a:p>
          <a:p>
            <a:r>
              <a:rPr lang="en-US" dirty="0" smtClean="0"/>
              <a:t>Or Later version of Android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Option1: Example Accessing Content Provider data with </a:t>
            </a:r>
            <a:r>
              <a:rPr lang="en-US" sz="3200" dirty="0" err="1" smtClean="0"/>
              <a:t>CursorLoader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153400" cy="4495800"/>
          </a:xfrm>
        </p:spPr>
        <p:txBody>
          <a:bodyPr/>
          <a:lstStyle/>
          <a:p>
            <a:pPr>
              <a:buNone/>
            </a:pPr>
            <a:r>
              <a:rPr lang="en-US" sz="1800" dirty="0" smtClean="0"/>
              <a:t>import </a:t>
            </a:r>
            <a:r>
              <a:rPr lang="en-US" sz="1800" dirty="0" err="1" smtClean="0"/>
              <a:t>android.content.CursorLoader</a:t>
            </a:r>
            <a:r>
              <a:rPr lang="en-US" sz="1800" dirty="0" smtClean="0"/>
              <a:t>;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>
                <a:solidFill>
                  <a:srgbClr val="C00000"/>
                </a:solidFill>
              </a:rPr>
              <a:t>// INSIDE Activity Class ********</a:t>
            </a:r>
          </a:p>
          <a:p>
            <a:pPr>
              <a:buNone/>
            </a:pPr>
            <a:r>
              <a:rPr lang="en-US" sz="1800" dirty="0" smtClean="0"/>
              <a:t>@Override</a:t>
            </a:r>
          </a:p>
          <a:p>
            <a:pPr>
              <a:buNone/>
            </a:pPr>
            <a:r>
              <a:rPr lang="en-US" sz="1800" dirty="0" smtClean="0"/>
              <a:t>public void </a:t>
            </a:r>
            <a:r>
              <a:rPr lang="en-US" sz="1800" dirty="0" err="1" smtClean="0"/>
              <a:t>onCreate</a:t>
            </a:r>
            <a:r>
              <a:rPr lang="en-US" sz="1800" dirty="0" smtClean="0"/>
              <a:t>(Bundle </a:t>
            </a:r>
            <a:r>
              <a:rPr lang="en-US" sz="1800" dirty="0" err="1" smtClean="0"/>
              <a:t>savedInstances</a:t>
            </a:r>
            <a:r>
              <a:rPr lang="en-US" sz="1800" dirty="0" smtClean="0"/>
              <a:t>) {</a:t>
            </a:r>
          </a:p>
          <a:p>
            <a:pPr>
              <a:buNone/>
            </a:pPr>
            <a:r>
              <a:rPr lang="en-US" sz="1800" dirty="0" smtClean="0"/>
              <a:t>    //*** other code*****</a:t>
            </a:r>
          </a:p>
          <a:p>
            <a:pPr>
              <a:buNone/>
            </a:pPr>
            <a:r>
              <a:rPr lang="en-US" sz="1800" dirty="0" smtClean="0"/>
              <a:t>    Uri  </a:t>
            </a:r>
            <a:r>
              <a:rPr lang="en-US" sz="1800" dirty="0" err="1" smtClean="0"/>
              <a:t>allContacts</a:t>
            </a:r>
            <a:r>
              <a:rPr lang="en-US" sz="1800" dirty="0" smtClean="0"/>
              <a:t> = </a:t>
            </a:r>
            <a:r>
              <a:rPr lang="en-US" sz="1800" dirty="0" err="1" smtClean="0"/>
              <a:t>Uri.parse</a:t>
            </a:r>
            <a:r>
              <a:rPr lang="en-US" sz="1800" dirty="0" smtClean="0"/>
              <a:t>(“content://contacts/people”);</a:t>
            </a:r>
          </a:p>
          <a:p>
            <a:pPr>
              <a:buNone/>
            </a:pPr>
            <a:r>
              <a:rPr lang="en-US" sz="1800" dirty="0" smtClean="0"/>
              <a:t>    </a:t>
            </a:r>
            <a:r>
              <a:rPr lang="en-US" sz="1800" dirty="0" err="1" smtClean="0"/>
              <a:t>CursorLoader</a:t>
            </a:r>
            <a:r>
              <a:rPr lang="en-US" sz="1800" dirty="0" smtClean="0"/>
              <a:t>  </a:t>
            </a:r>
            <a:r>
              <a:rPr lang="en-US" sz="1800" dirty="0" err="1" smtClean="0"/>
              <a:t>cursorLoader</a:t>
            </a:r>
            <a:r>
              <a:rPr lang="en-US" sz="1800" dirty="0" smtClean="0"/>
              <a:t> =  </a:t>
            </a:r>
            <a:r>
              <a:rPr lang="en-US" sz="1800" dirty="0" smtClean="0">
                <a:solidFill>
                  <a:srgbClr val="0000CC"/>
                </a:solidFill>
              </a:rPr>
              <a:t>new </a:t>
            </a:r>
            <a:r>
              <a:rPr lang="en-US" sz="1800" dirty="0" err="1" smtClean="0">
                <a:solidFill>
                  <a:srgbClr val="0000CC"/>
                </a:solidFill>
              </a:rPr>
              <a:t>CursorLoader</a:t>
            </a:r>
            <a:r>
              <a:rPr lang="en-US" sz="1800" dirty="0" smtClean="0">
                <a:solidFill>
                  <a:srgbClr val="0000CC"/>
                </a:solidFill>
              </a:rPr>
              <a:t>( this,</a:t>
            </a:r>
            <a:br>
              <a:rPr lang="en-US" sz="1800" dirty="0" smtClean="0">
                <a:solidFill>
                  <a:srgbClr val="0000CC"/>
                </a:solidFill>
              </a:rPr>
            </a:br>
            <a:r>
              <a:rPr lang="en-US" sz="1800" dirty="0" smtClean="0">
                <a:solidFill>
                  <a:srgbClr val="0000CC"/>
                </a:solidFill>
              </a:rPr>
              <a:t>                                          </a:t>
            </a:r>
            <a:r>
              <a:rPr lang="en-US" sz="1800" dirty="0" err="1" smtClean="0">
                <a:solidFill>
                  <a:srgbClr val="0000CC"/>
                </a:solidFill>
              </a:rPr>
              <a:t>allContacts</a:t>
            </a:r>
            <a:r>
              <a:rPr lang="en-US" sz="1800" dirty="0" smtClean="0">
                <a:solidFill>
                  <a:srgbClr val="0000CC"/>
                </a:solidFill>
              </a:rPr>
              <a:t>,  //URI of content provider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CC"/>
                </a:solidFill>
              </a:rPr>
              <a:t>                                               null,    //means return all columns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CC"/>
                </a:solidFill>
              </a:rPr>
              <a:t>                                               null,       // WHERE clause-- won't specify.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CC"/>
                </a:solidFill>
              </a:rPr>
              <a:t>                                               null,     // no where clause, so </a:t>
            </a:r>
            <a:r>
              <a:rPr lang="en-US" sz="1800" dirty="0" smtClean="0">
                <a:solidFill>
                  <a:srgbClr val="0000CC"/>
                </a:solidFill>
              </a:rPr>
              <a:t>no arguments</a:t>
            </a:r>
            <a:endParaRPr lang="en-US" sz="1800" dirty="0" smtClean="0">
              <a:solidFill>
                <a:srgbClr val="0000CC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rgbClr val="0000CC"/>
                </a:solidFill>
              </a:rPr>
              <a:t>                                               null);  //no order by specified</a:t>
            </a:r>
          </a:p>
          <a:p>
            <a:pPr>
              <a:buNone/>
            </a:pPr>
            <a:r>
              <a:rPr lang="en-US" sz="1800" dirty="0" smtClean="0"/>
              <a:t>    //get data from Content Provider, populates Cursor c with result set</a:t>
            </a:r>
          </a:p>
          <a:p>
            <a:pPr>
              <a:buNone/>
            </a:pPr>
            <a:r>
              <a:rPr lang="en-US" sz="1800" dirty="0" smtClean="0"/>
              <a:t>   Cursor c = </a:t>
            </a:r>
            <a:r>
              <a:rPr lang="en-US" sz="1800" dirty="0" err="1" smtClean="0">
                <a:solidFill>
                  <a:srgbClr val="009900"/>
                </a:solidFill>
              </a:rPr>
              <a:t>cursorLoader.loadInBackground</a:t>
            </a:r>
            <a:r>
              <a:rPr lang="en-US" sz="1800" dirty="0" smtClean="0">
                <a:solidFill>
                  <a:srgbClr val="009900"/>
                </a:solidFill>
              </a:rPr>
              <a:t>();   </a:t>
            </a:r>
            <a:r>
              <a:rPr lang="en-US" sz="1400" dirty="0" smtClean="0"/>
              <a:t>//LOADS in background, no blocking</a:t>
            </a: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5215552" y="1295400"/>
            <a:ext cx="3928448" cy="175432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This example: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ask for all contacts</a:t>
            </a:r>
          </a:p>
          <a:p>
            <a:r>
              <a:rPr lang="en-US" dirty="0" smtClean="0"/>
              <a:t>Loads in background –does NOT</a:t>
            </a:r>
            <a:br>
              <a:rPr lang="en-US" dirty="0" smtClean="0"/>
            </a:br>
            <a:r>
              <a:rPr lang="en-US" dirty="0" smtClean="0"/>
              <a:t>block application UI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Option1: Example Accessing Content Provider data with </a:t>
            </a:r>
            <a:r>
              <a:rPr lang="en-US" sz="3200" dirty="0" err="1" smtClean="0"/>
              <a:t>CursorLoader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537448" cy="4495800"/>
          </a:xfrm>
        </p:spPr>
        <p:txBody>
          <a:bodyPr/>
          <a:lstStyle/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android.widget.SimpleCursorAdapter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android.database.Cursor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android.widget.CursorAdapter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android.provider.ContactsContract</a:t>
            </a:r>
            <a:r>
              <a:rPr lang="en-US" sz="1400" dirty="0" smtClean="0"/>
              <a:t>;  //built in contacts content provider info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>
                <a:solidFill>
                  <a:srgbClr val="C00000"/>
                </a:solidFill>
              </a:rPr>
              <a:t>// INSIDE Activity Class ********</a:t>
            </a:r>
          </a:p>
          <a:p>
            <a:pPr>
              <a:buNone/>
            </a:pPr>
            <a:r>
              <a:rPr lang="en-US" sz="1800" dirty="0" smtClean="0"/>
              <a:t>@Override</a:t>
            </a:r>
          </a:p>
          <a:p>
            <a:pPr>
              <a:buNone/>
            </a:pPr>
            <a:r>
              <a:rPr lang="en-US" sz="1800" dirty="0" smtClean="0"/>
              <a:t>public void </a:t>
            </a:r>
            <a:r>
              <a:rPr lang="en-US" sz="1800" dirty="0" err="1" smtClean="0"/>
              <a:t>onCreate</a:t>
            </a:r>
            <a:r>
              <a:rPr lang="en-US" sz="1800" dirty="0" smtClean="0"/>
              <a:t>(Bundle </a:t>
            </a:r>
            <a:r>
              <a:rPr lang="en-US" sz="1800" dirty="0" err="1" smtClean="0"/>
              <a:t>savedInstances</a:t>
            </a:r>
            <a:r>
              <a:rPr lang="en-US" sz="1800" dirty="0" smtClean="0"/>
              <a:t>) {</a:t>
            </a:r>
          </a:p>
          <a:p>
            <a:pPr>
              <a:buNone/>
            </a:pPr>
            <a:r>
              <a:rPr lang="en-US" sz="1800" dirty="0" smtClean="0"/>
              <a:t>    </a:t>
            </a:r>
            <a:r>
              <a:rPr lang="en-US" sz="1800" dirty="0" smtClean="0">
                <a:solidFill>
                  <a:srgbClr val="0000CC"/>
                </a:solidFill>
              </a:rPr>
              <a:t>//*** other code SEE PREVIOUS SLIDE***** results in </a:t>
            </a:r>
            <a:r>
              <a:rPr lang="en-US" sz="1800" dirty="0" smtClean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0000CC"/>
                </a:solidFill>
              </a:rPr>
              <a:t> (Cursor instance)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CC"/>
                </a:solidFill>
              </a:rPr>
              <a:t>   </a:t>
            </a:r>
            <a:r>
              <a:rPr lang="en-US" sz="1800" dirty="0" smtClean="0"/>
              <a:t>//info will display from </a:t>
            </a:r>
            <a:r>
              <a:rPr lang="en-US" sz="1800" dirty="0" err="1" smtClean="0"/>
              <a:t>ContentProvider</a:t>
            </a:r>
            <a:r>
              <a:rPr lang="en-US" sz="1800" dirty="0" smtClean="0"/>
              <a:t> results in Cursor c</a:t>
            </a:r>
            <a:endParaRPr lang="en-US" sz="1800" dirty="0" smtClean="0">
              <a:solidFill>
                <a:srgbClr val="0000CC"/>
              </a:solidFill>
            </a:endParaRPr>
          </a:p>
          <a:p>
            <a:pPr>
              <a:buNone/>
            </a:pPr>
            <a:r>
              <a:rPr lang="en-US" sz="1800" dirty="0" smtClean="0"/>
              <a:t>   String[]  columns = new String[] {</a:t>
            </a:r>
            <a:r>
              <a:rPr lang="en-US" sz="1800" dirty="0" err="1" smtClean="0"/>
              <a:t>ContactsContract.Contacts.DISPLAY_NAME</a:t>
            </a:r>
            <a:r>
              <a:rPr lang="en-US" sz="1800" dirty="0" smtClean="0"/>
              <a:t>,</a:t>
            </a:r>
            <a:br>
              <a:rPr lang="en-US" sz="1800" dirty="0" smtClean="0"/>
            </a:br>
            <a:r>
              <a:rPr lang="en-US" sz="1800" dirty="0" smtClean="0"/>
              <a:t>                                                   </a:t>
            </a:r>
            <a:r>
              <a:rPr lang="en-US" sz="1800" dirty="0" err="1" smtClean="0"/>
              <a:t>ContactsContract.Contacts._ID</a:t>
            </a:r>
            <a:r>
              <a:rPr lang="en-US" sz="1800" dirty="0" smtClean="0"/>
              <a:t>};</a:t>
            </a:r>
          </a:p>
          <a:p>
            <a:pPr>
              <a:buNone/>
            </a:pPr>
            <a:r>
              <a:rPr lang="en-US" sz="1800" dirty="0" smtClean="0"/>
              <a:t>   </a:t>
            </a:r>
            <a:r>
              <a:rPr lang="en-US" sz="1800" dirty="0" err="1" smtClean="0"/>
              <a:t>int</a:t>
            </a:r>
            <a:r>
              <a:rPr lang="en-US" sz="1800" dirty="0" smtClean="0"/>
              <a:t>[]  views = new </a:t>
            </a:r>
            <a:r>
              <a:rPr lang="en-US" sz="1800" dirty="0" err="1" smtClean="0"/>
              <a:t>int</a:t>
            </a:r>
            <a:r>
              <a:rPr lang="en-US" sz="1800" dirty="0" smtClean="0"/>
              <a:t>[] {</a:t>
            </a:r>
            <a:r>
              <a:rPr lang="en-US" sz="1800" dirty="0" err="1" smtClean="0"/>
              <a:t>R.id.contactName</a:t>
            </a:r>
            <a:r>
              <a:rPr lang="en-US" sz="1800" dirty="0" smtClean="0"/>
              <a:t>,   </a:t>
            </a:r>
            <a:r>
              <a:rPr lang="en-US" sz="1800" dirty="0" err="1" smtClean="0"/>
              <a:t>R.id.contactID</a:t>
            </a:r>
            <a:r>
              <a:rPr lang="en-US" sz="1800" dirty="0" smtClean="0"/>
              <a:t>};</a:t>
            </a:r>
          </a:p>
          <a:p>
            <a:pPr>
              <a:buNone/>
            </a:pPr>
            <a:r>
              <a:rPr lang="en-US" sz="1800" dirty="0" smtClean="0"/>
              <a:t>   </a:t>
            </a:r>
            <a:r>
              <a:rPr lang="en-US" sz="1800" dirty="0" smtClean="0">
                <a:solidFill>
                  <a:srgbClr val="0000CC"/>
                </a:solidFill>
              </a:rPr>
              <a:t>adapter = new </a:t>
            </a:r>
            <a:r>
              <a:rPr lang="en-US" sz="1800" dirty="0" err="1" smtClean="0">
                <a:solidFill>
                  <a:srgbClr val="0000CC"/>
                </a:solidFill>
              </a:rPr>
              <a:t>SimpleCursorAdapter</a:t>
            </a:r>
            <a:r>
              <a:rPr lang="en-US" sz="1800" dirty="0" smtClean="0">
                <a:solidFill>
                  <a:srgbClr val="0000CC"/>
                </a:solidFill>
              </a:rPr>
              <a:t>(this, </a:t>
            </a:r>
            <a:r>
              <a:rPr lang="en-US" sz="1800" dirty="0" err="1" smtClean="0">
                <a:solidFill>
                  <a:srgbClr val="0000CC"/>
                </a:solidFill>
              </a:rPr>
              <a:t>R.layout.main</a:t>
            </a:r>
            <a:r>
              <a:rPr lang="en-US" sz="1800" dirty="0" smtClean="0">
                <a:solidFill>
                  <a:srgbClr val="0000CC"/>
                </a:solidFill>
              </a:rPr>
              <a:t>, </a:t>
            </a:r>
            <a:r>
              <a:rPr lang="en-US" sz="1800" b="1" dirty="0" smtClean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0000CC"/>
                </a:solidFill>
              </a:rPr>
              <a:t>, columns, views                                                               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CC"/>
                </a:solidFill>
              </a:rPr>
              <a:t>                                  </a:t>
            </a:r>
            <a:r>
              <a:rPr lang="en-US" sz="1800" dirty="0" err="1" smtClean="0">
                <a:solidFill>
                  <a:srgbClr val="0000CC"/>
                </a:solidFill>
              </a:rPr>
              <a:t>CursorAdapter.FLAG_REGISTER_CONTENT_OBSERVER</a:t>
            </a:r>
            <a:r>
              <a:rPr lang="en-US" sz="1800" dirty="0" smtClean="0">
                <a:solidFill>
                  <a:srgbClr val="0000CC"/>
                </a:solidFill>
              </a:rPr>
              <a:t>);</a:t>
            </a:r>
            <a:endParaRPr lang="en-US" sz="1800" dirty="0">
              <a:solidFill>
                <a:srgbClr val="0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0" y="1066800"/>
            <a:ext cx="2821413" cy="147732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This example: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display results using a</a:t>
            </a:r>
          </a:p>
          <a:p>
            <a:r>
              <a:rPr lang="en-US" dirty="0" err="1" smtClean="0"/>
              <a:t>SimpleCursorAdapter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22587" y="2819400"/>
            <a:ext cx="2821413" cy="138499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rgbClr val="0000CC"/>
                </a:solidFill>
              </a:rPr>
              <a:t>CursorAdapter.FLAG_REGISTER_CONTENT_OBSERVER</a:t>
            </a:r>
            <a:r>
              <a:rPr lang="en-US" sz="1400" dirty="0" smtClean="0">
                <a:solidFill>
                  <a:srgbClr val="0000CC"/>
                </a:solidFill>
              </a:rPr>
              <a:t> </a:t>
            </a:r>
          </a:p>
          <a:p>
            <a:r>
              <a:rPr lang="en-US" sz="1400" dirty="0" smtClean="0">
                <a:solidFill>
                  <a:srgbClr val="0000CC"/>
                </a:solidFill>
              </a:rPr>
              <a:t>Means this adapter registered to be informed when change in content provider</a:t>
            </a:r>
            <a:endParaRPr lang="en-US" sz="1400" dirty="0"/>
          </a:p>
        </p:txBody>
      </p:sp>
      <p:cxnSp>
        <p:nvCxnSpPr>
          <p:cNvPr id="7" name="Curved Connector 6"/>
          <p:cNvCxnSpPr/>
          <p:nvPr/>
        </p:nvCxnSpPr>
        <p:spPr>
          <a:xfrm rot="5400000">
            <a:off x="7353300" y="5143500"/>
            <a:ext cx="2362200" cy="1524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droid_Activity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Android_Activity</Template>
  <TotalTime>1812</TotalTime>
  <Words>1094</Words>
  <Application>Microsoft Office PowerPoint</Application>
  <PresentationFormat>On-screen Show (4:3)</PresentationFormat>
  <Paragraphs>239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Tw Cen MT</vt:lpstr>
      <vt:lpstr>Wingdings</vt:lpstr>
      <vt:lpstr>Verdana</vt:lpstr>
      <vt:lpstr>Times New Roman</vt:lpstr>
      <vt:lpstr>Wingdings 2</vt:lpstr>
      <vt:lpstr>Android_Activity</vt:lpstr>
      <vt:lpstr>Android – CoNTENT PRoViders</vt:lpstr>
      <vt:lpstr>Content Provider</vt:lpstr>
      <vt:lpstr>Built-in Content Providers</vt:lpstr>
      <vt:lpstr>Basic Idea – URI format</vt:lpstr>
      <vt:lpstr>Basic Idea – example for Contacts Content Provider</vt:lpstr>
      <vt:lpstr>CONTENT_URI</vt:lpstr>
      <vt:lpstr>Option 1: Accessing data with a Content Provider  using CursorLoader</vt:lpstr>
      <vt:lpstr>Option1: Example Accessing Content Provider data with CursorLoader </vt:lpstr>
      <vt:lpstr>Option1: Example Accessing Content Provider data with CursorLoader </vt:lpstr>
      <vt:lpstr>Option1: Example ---- what is SimpleCursorAdapter </vt:lpstr>
      <vt:lpstr>Example</vt:lpstr>
      <vt:lpstr>Example --- main Activity Class</vt:lpstr>
      <vt:lpstr>Example --- main Activity Class continued</vt:lpstr>
      <vt:lpstr>Example ---some explanation</vt:lpstr>
      <vt:lpstr>Example ---some explanation</vt:lpstr>
      <vt:lpstr>Predefined Query Strings</vt:lpstr>
      <vt:lpstr>Another option to query Content Provider </vt:lpstr>
      <vt:lpstr>Option 2:   Example with managedQuery(*)</vt:lpstr>
      <vt:lpstr>Option 2: Accessing data with a Content Provider  using manaedQuery(*)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– CoNTENT PRoViders</dc:title>
  <dc:creator>grewe</dc:creator>
  <cp:lastModifiedBy>grewe</cp:lastModifiedBy>
  <cp:revision>25</cp:revision>
  <cp:lastPrinted>1997-09-03T17:07:51Z</cp:lastPrinted>
  <dcterms:created xsi:type="dcterms:W3CDTF">2012-04-17T01:15:36Z</dcterms:created>
  <dcterms:modified xsi:type="dcterms:W3CDTF">2012-04-30T19:26:01Z</dcterms:modified>
</cp:coreProperties>
</file>