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4DFC4-2072-408D-A934-9D8FB4575268}" type="datetimeFigureOut">
              <a:rPr lang="en-US" smtClean="0"/>
              <a:t>11/26/2014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7EA7BB7-334B-4B02-844E-25516360A36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4DFC4-2072-408D-A934-9D8FB4575268}" type="datetimeFigureOut">
              <a:rPr lang="en-US" smtClean="0"/>
              <a:t>11/26/2014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A7BB7-334B-4B02-844E-25516360A36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87EA7BB7-334B-4B02-844E-25516360A36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4DFC4-2072-408D-A934-9D8FB4575268}" type="datetimeFigureOut">
              <a:rPr lang="en-US" smtClean="0"/>
              <a:t>11/26/2014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4DFC4-2072-408D-A934-9D8FB4575268}" type="datetimeFigureOut">
              <a:rPr lang="en-US" smtClean="0"/>
              <a:t>11/26/2014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87EA7BB7-334B-4B02-844E-25516360A36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4DFC4-2072-408D-A934-9D8FB4575268}" type="datetimeFigureOut">
              <a:rPr lang="en-US" smtClean="0"/>
              <a:t>11/26/2014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7EA7BB7-334B-4B02-844E-25516360A36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8734DFC4-2072-408D-A934-9D8FB4575268}" type="datetimeFigureOut">
              <a:rPr lang="en-US" smtClean="0"/>
              <a:t>11/26/2014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A7BB7-334B-4B02-844E-25516360A36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4DFC4-2072-408D-A934-9D8FB4575268}" type="datetimeFigureOut">
              <a:rPr lang="en-US" smtClean="0"/>
              <a:t>11/26/2014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87EA7BB7-334B-4B02-844E-25516360A36F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4DFC4-2072-408D-A934-9D8FB4575268}" type="datetimeFigureOut">
              <a:rPr lang="en-US" smtClean="0"/>
              <a:t>11/26/2014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87EA7BB7-334B-4B02-844E-25516360A3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4DFC4-2072-408D-A934-9D8FB4575268}" type="datetimeFigureOut">
              <a:rPr lang="en-US" smtClean="0"/>
              <a:t>11/26/2014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7EA7BB7-334B-4B02-844E-25516360A3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7EA7BB7-334B-4B02-844E-25516360A36F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4DFC4-2072-408D-A934-9D8FB4575268}" type="datetimeFigureOut">
              <a:rPr lang="en-US" smtClean="0"/>
              <a:t>11/26/2014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87EA7BB7-334B-4B02-844E-25516360A36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8734DFC4-2072-408D-A934-9D8FB4575268}" type="datetimeFigureOut">
              <a:rPr lang="en-US" smtClean="0"/>
              <a:t>11/26/2014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8734DFC4-2072-408D-A934-9D8FB4575268}" type="datetimeFigureOut">
              <a:rPr lang="en-US" smtClean="0"/>
              <a:t>11/26/2014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7EA7BB7-334B-4B02-844E-25516360A36F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yelp.com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2895600"/>
            <a:ext cx="6400800" cy="1752600"/>
          </a:xfrm>
        </p:spPr>
        <p:txBody>
          <a:bodyPr/>
          <a:lstStyle/>
          <a:p>
            <a:r>
              <a:rPr lang="en-US" dirty="0" smtClean="0"/>
              <a:t>Using </a:t>
            </a:r>
            <a:r>
              <a:rPr lang="en-US" dirty="0" err="1" smtClean="0"/>
              <a:t>AsynCTask</a:t>
            </a:r>
            <a:r>
              <a:rPr lang="en-US" dirty="0" smtClean="0"/>
              <a:t> class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Android and Asynchronously requesting Web (HTTP)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1362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Activity INNER class </a:t>
            </a:r>
            <a:r>
              <a:rPr lang="en-US" dirty="0" err="1" smtClean="0"/>
              <a:t>DownloadWebpageTask</a:t>
            </a:r>
            <a:r>
              <a:rPr lang="en-US" dirty="0" smtClean="0"/>
              <a:t>- part 1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200" dirty="0"/>
              <a:t>//private class to do ASYNC getting of yelp data</a:t>
            </a:r>
          </a:p>
          <a:p>
            <a:pPr marL="0" indent="0">
              <a:buNone/>
            </a:pPr>
            <a:r>
              <a:rPr lang="en-US" sz="1200" dirty="0"/>
              <a:t>    // Uses </a:t>
            </a:r>
            <a:r>
              <a:rPr lang="en-US" sz="1200" dirty="0" err="1"/>
              <a:t>AsyncTask</a:t>
            </a:r>
            <a:r>
              <a:rPr lang="en-US" sz="1200" dirty="0"/>
              <a:t> to create a task away from the main UI thread. This task takes a </a:t>
            </a:r>
          </a:p>
          <a:p>
            <a:pPr marL="0" indent="0">
              <a:buNone/>
            </a:pPr>
            <a:r>
              <a:rPr lang="en-US" sz="1200" dirty="0"/>
              <a:t>    // URL string and uses it to create an </a:t>
            </a:r>
            <a:r>
              <a:rPr lang="en-US" sz="1200" dirty="0" err="1"/>
              <a:t>HttpUrlConnection</a:t>
            </a:r>
            <a:r>
              <a:rPr lang="en-US" sz="1200" dirty="0"/>
              <a:t>. Once the connection</a:t>
            </a:r>
          </a:p>
          <a:p>
            <a:pPr marL="0" indent="0">
              <a:buNone/>
            </a:pPr>
            <a:r>
              <a:rPr lang="en-US" sz="1200" dirty="0"/>
              <a:t>    // has been established, the </a:t>
            </a:r>
            <a:r>
              <a:rPr lang="en-US" sz="1200" dirty="0" err="1"/>
              <a:t>AsyncTask</a:t>
            </a:r>
            <a:r>
              <a:rPr lang="en-US" sz="1200" dirty="0"/>
              <a:t> downloads the contents of the </a:t>
            </a:r>
            <a:r>
              <a:rPr lang="en-US" sz="1200" u="sng" dirty="0"/>
              <a:t>webpage as</a:t>
            </a:r>
          </a:p>
          <a:p>
            <a:pPr marL="0" indent="0">
              <a:buNone/>
            </a:pPr>
            <a:r>
              <a:rPr lang="en-US" sz="1200" dirty="0"/>
              <a:t>    // an </a:t>
            </a:r>
            <a:r>
              <a:rPr lang="en-US" sz="1200" dirty="0" err="1"/>
              <a:t>InputStream</a:t>
            </a:r>
            <a:r>
              <a:rPr lang="en-US" sz="1200" dirty="0"/>
              <a:t>. Finally, the </a:t>
            </a:r>
            <a:r>
              <a:rPr lang="en-US" sz="1200" dirty="0" err="1"/>
              <a:t>InputStream</a:t>
            </a:r>
            <a:r>
              <a:rPr lang="en-US" sz="1200" dirty="0"/>
              <a:t> is converted into a string, which is</a:t>
            </a:r>
          </a:p>
          <a:p>
            <a:pPr marL="0" indent="0">
              <a:buNone/>
            </a:pPr>
            <a:r>
              <a:rPr lang="en-US" sz="1200" dirty="0"/>
              <a:t>    // displayed in the UI by the </a:t>
            </a:r>
            <a:r>
              <a:rPr lang="en-US" sz="1200" dirty="0" err="1"/>
              <a:t>AsyncTask's</a:t>
            </a:r>
            <a:r>
              <a:rPr lang="en-US" sz="1200" dirty="0"/>
              <a:t> </a:t>
            </a:r>
            <a:r>
              <a:rPr lang="en-US" sz="1200" dirty="0" err="1"/>
              <a:t>onPostExecute</a:t>
            </a:r>
            <a:r>
              <a:rPr lang="en-US" sz="1200" dirty="0"/>
              <a:t> method.</a:t>
            </a:r>
          </a:p>
          <a:p>
            <a:pPr marL="0" indent="0">
              <a:buNone/>
            </a:pPr>
            <a:r>
              <a:rPr lang="en-US" sz="1200" dirty="0"/>
              <a:t>    </a:t>
            </a:r>
            <a:r>
              <a:rPr lang="en-US" sz="1200" b="1" dirty="0"/>
              <a:t>private class </a:t>
            </a:r>
            <a:r>
              <a:rPr lang="en-US" sz="1200" b="1" dirty="0" err="1"/>
              <a:t>DownloadWebpageTask</a:t>
            </a:r>
            <a:r>
              <a:rPr lang="en-US" sz="1200" b="1" dirty="0"/>
              <a:t> extends </a:t>
            </a:r>
            <a:r>
              <a:rPr lang="en-US" sz="1200" b="1" dirty="0" err="1"/>
              <a:t>AsyncTask</a:t>
            </a:r>
            <a:r>
              <a:rPr lang="en-US" sz="1200" b="1" dirty="0"/>
              <a:t>&lt;String, Void, String&gt; {</a:t>
            </a:r>
          </a:p>
          <a:p>
            <a:pPr marL="0" indent="0">
              <a:buNone/>
            </a:pPr>
            <a:r>
              <a:rPr lang="en-US" sz="1200" dirty="0"/>
              <a:t>       @Override</a:t>
            </a:r>
          </a:p>
          <a:p>
            <a:pPr marL="0" indent="0">
              <a:buNone/>
            </a:pPr>
            <a:r>
              <a:rPr lang="en-US" sz="1200" dirty="0"/>
              <a:t>       </a:t>
            </a:r>
            <a:r>
              <a:rPr lang="en-US" sz="1200" b="1" dirty="0"/>
              <a:t>protected String </a:t>
            </a:r>
            <a:r>
              <a:rPr lang="en-US" sz="1200" b="1" dirty="0" err="1">
                <a:solidFill>
                  <a:srgbClr val="C00000"/>
                </a:solidFill>
              </a:rPr>
              <a:t>doInBackground</a:t>
            </a:r>
            <a:r>
              <a:rPr lang="en-US" sz="1200" b="1" dirty="0">
                <a:solidFill>
                  <a:srgbClr val="C00000"/>
                </a:solidFill>
              </a:rPr>
              <a:t>(</a:t>
            </a:r>
            <a:r>
              <a:rPr lang="en-US" sz="1200" b="1" dirty="0"/>
              <a:t>String... </a:t>
            </a:r>
            <a:r>
              <a:rPr lang="en-US" sz="1200" b="1" dirty="0" err="1"/>
              <a:t>urls</a:t>
            </a:r>
            <a:r>
              <a:rPr lang="en-US" sz="1200" b="1" dirty="0"/>
              <a:t>) {</a:t>
            </a:r>
          </a:p>
          <a:p>
            <a:pPr marL="0" indent="0">
              <a:buNone/>
            </a:pPr>
            <a:r>
              <a:rPr lang="en-US" sz="1200" dirty="0"/>
              <a:t>             </a:t>
            </a:r>
          </a:p>
          <a:p>
            <a:pPr marL="0" indent="0">
              <a:buNone/>
            </a:pPr>
            <a:r>
              <a:rPr lang="en-US" sz="1200" dirty="0"/>
              <a:t>           // </a:t>
            </a:r>
            <a:r>
              <a:rPr lang="en-US" sz="1200" u="sng" dirty="0" err="1"/>
              <a:t>params</a:t>
            </a:r>
            <a:r>
              <a:rPr lang="en-US" sz="1200" u="sng" dirty="0"/>
              <a:t> comes from the execute() call: </a:t>
            </a:r>
            <a:r>
              <a:rPr lang="en-US" sz="1200" u="sng" dirty="0" err="1"/>
              <a:t>params</a:t>
            </a:r>
            <a:r>
              <a:rPr lang="en-US" sz="1200" u="sng" dirty="0"/>
              <a:t>[0] is the </a:t>
            </a:r>
            <a:r>
              <a:rPr lang="en-US" sz="1200" u="sng" dirty="0" err="1"/>
              <a:t>url</a:t>
            </a:r>
            <a:r>
              <a:rPr lang="en-US" sz="1200" u="sng" dirty="0"/>
              <a:t>.</a:t>
            </a:r>
          </a:p>
          <a:p>
            <a:pPr marL="0" indent="0">
              <a:buNone/>
            </a:pPr>
            <a:r>
              <a:rPr lang="en-US" sz="1200" dirty="0"/>
              <a:t>           </a:t>
            </a:r>
            <a:r>
              <a:rPr lang="en-US" sz="1200" b="1" dirty="0"/>
              <a:t>try {</a:t>
            </a:r>
          </a:p>
          <a:p>
            <a:pPr marL="0" indent="0">
              <a:buNone/>
            </a:pPr>
            <a:r>
              <a:rPr lang="en-US" sz="1200" dirty="0"/>
              <a:t>               </a:t>
            </a:r>
            <a:r>
              <a:rPr lang="en-US" sz="1200" b="1" dirty="0"/>
              <a:t>return </a:t>
            </a:r>
            <a:r>
              <a:rPr lang="en-US" sz="1200" b="1" dirty="0" err="1"/>
              <a:t>downloadUrl</a:t>
            </a:r>
            <a:r>
              <a:rPr lang="en-US" sz="1200" b="1" dirty="0"/>
              <a:t>(</a:t>
            </a:r>
            <a:r>
              <a:rPr lang="en-US" sz="1200" b="1" dirty="0" err="1"/>
              <a:t>urls</a:t>
            </a:r>
            <a:r>
              <a:rPr lang="en-US" sz="1200" b="1" dirty="0"/>
              <a:t>[0]);</a:t>
            </a:r>
          </a:p>
          <a:p>
            <a:pPr marL="0" indent="0">
              <a:buNone/>
            </a:pPr>
            <a:r>
              <a:rPr lang="en-US" sz="1200" dirty="0"/>
              <a:t>           } </a:t>
            </a:r>
            <a:r>
              <a:rPr lang="en-US" sz="1200" b="1" dirty="0"/>
              <a:t>catch (</a:t>
            </a:r>
            <a:r>
              <a:rPr lang="en-US" sz="1200" b="1" dirty="0" err="1"/>
              <a:t>IOException</a:t>
            </a:r>
            <a:r>
              <a:rPr lang="en-US" sz="1200" b="1" dirty="0"/>
              <a:t> e) {</a:t>
            </a:r>
          </a:p>
          <a:p>
            <a:pPr marL="0" indent="0">
              <a:buNone/>
            </a:pPr>
            <a:r>
              <a:rPr lang="en-US" sz="1200" dirty="0"/>
              <a:t>               </a:t>
            </a:r>
            <a:r>
              <a:rPr lang="en-US" sz="1200" b="1" dirty="0"/>
              <a:t>return "Unable to retrieve web page. URL may be invalid.";</a:t>
            </a:r>
          </a:p>
          <a:p>
            <a:pPr marL="0" indent="0">
              <a:buNone/>
            </a:pPr>
            <a:r>
              <a:rPr lang="en-US" sz="1200" dirty="0"/>
              <a:t>           }</a:t>
            </a:r>
          </a:p>
          <a:p>
            <a:pPr marL="0" indent="0">
              <a:buNone/>
            </a:pPr>
            <a:r>
              <a:rPr lang="en-US" sz="1200" dirty="0"/>
              <a:t>       }</a:t>
            </a:r>
          </a:p>
          <a:p>
            <a:pPr marL="0" indent="0">
              <a:buNone/>
            </a:pPr>
            <a:r>
              <a:rPr lang="en-US" sz="1200" dirty="0"/>
              <a:t>       // </a:t>
            </a:r>
            <a:r>
              <a:rPr lang="en-US" sz="1200" dirty="0" err="1"/>
              <a:t>onPostExecute</a:t>
            </a:r>
            <a:r>
              <a:rPr lang="en-US" sz="1200" dirty="0"/>
              <a:t> displays the results of the </a:t>
            </a:r>
            <a:r>
              <a:rPr lang="en-US" sz="1200" dirty="0" err="1"/>
              <a:t>AsyncTask</a:t>
            </a:r>
            <a:r>
              <a:rPr lang="en-US" sz="1200" dirty="0" smtClean="0"/>
              <a:t>.  </a:t>
            </a:r>
            <a:r>
              <a:rPr lang="en-US" sz="1200" b="1" dirty="0" smtClean="0">
                <a:solidFill>
                  <a:srgbClr val="C00000"/>
                </a:solidFill>
              </a:rPr>
              <a:t>ASYNCHRONOUS CALL BACK</a:t>
            </a:r>
            <a:endParaRPr lang="en-US" sz="12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sz="1200" dirty="0"/>
              <a:t>       @Override</a:t>
            </a:r>
          </a:p>
          <a:p>
            <a:pPr marL="0" indent="0">
              <a:buNone/>
            </a:pPr>
            <a:r>
              <a:rPr lang="en-US" sz="1200" dirty="0"/>
              <a:t>       </a:t>
            </a:r>
            <a:r>
              <a:rPr lang="en-US" sz="1200" b="1" dirty="0"/>
              <a:t>protected void </a:t>
            </a:r>
            <a:r>
              <a:rPr lang="en-US" sz="1200" b="1" dirty="0" err="1">
                <a:solidFill>
                  <a:srgbClr val="C00000"/>
                </a:solidFill>
              </a:rPr>
              <a:t>onPostExecute</a:t>
            </a:r>
            <a:r>
              <a:rPr lang="en-US" sz="1200" b="1" dirty="0"/>
              <a:t>(String result) {</a:t>
            </a:r>
          </a:p>
          <a:p>
            <a:pPr marL="0" indent="0">
              <a:buNone/>
            </a:pPr>
            <a:r>
              <a:rPr lang="en-US" sz="1200" dirty="0"/>
              <a:t>           </a:t>
            </a:r>
            <a:r>
              <a:rPr lang="en-US" sz="1200" dirty="0" err="1"/>
              <a:t>dumpText.setText</a:t>
            </a:r>
            <a:r>
              <a:rPr lang="en-US" sz="1200" dirty="0"/>
              <a:t>(result);</a:t>
            </a:r>
          </a:p>
          <a:p>
            <a:pPr marL="0" indent="0">
              <a:buNone/>
            </a:pPr>
            <a:r>
              <a:rPr lang="en-US" sz="1200" dirty="0"/>
              <a:t>      }</a:t>
            </a:r>
          </a:p>
          <a:p>
            <a:pPr marL="0" indent="0">
              <a:buNone/>
            </a:pPr>
            <a:r>
              <a:rPr lang="en-US" sz="1200" dirty="0"/>
              <a:t>        </a:t>
            </a:r>
          </a:p>
        </p:txBody>
      </p:sp>
    </p:spTree>
    <p:extLst>
      <p:ext uri="{BB962C8B-B14F-4D97-AF65-F5344CB8AC3E}">
        <p14:creationId xmlns:p14="http://schemas.microsoft.com/office/powerpoint/2010/main" val="42767788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Activity INNER class </a:t>
            </a:r>
            <a:r>
              <a:rPr lang="en-US" dirty="0" err="1" smtClean="0"/>
              <a:t>DownloadWebpageTask</a:t>
            </a:r>
            <a:r>
              <a:rPr lang="en-US" dirty="0" smtClean="0"/>
              <a:t>- part 1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219200"/>
            <a:ext cx="8503920" cy="457200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dirty="0" smtClean="0"/>
              <a:t>      </a:t>
            </a:r>
            <a:r>
              <a:rPr lang="en-US" sz="4800" dirty="0" smtClean="0"/>
              <a:t>  </a:t>
            </a:r>
            <a:r>
              <a:rPr lang="en-US" sz="4800" dirty="0"/>
              <a:t>//this is the workhorse method that does the </a:t>
            </a:r>
            <a:r>
              <a:rPr lang="en-US" sz="4800" dirty="0" err="1" smtClean="0"/>
              <a:t>HTTPRequest</a:t>
            </a:r>
            <a:r>
              <a:rPr lang="en-US" sz="4800" dirty="0" smtClean="0"/>
              <a:t> Given </a:t>
            </a:r>
            <a:r>
              <a:rPr lang="en-US" sz="4800" dirty="0"/>
              <a:t>a URL, establishes an </a:t>
            </a:r>
            <a:r>
              <a:rPr lang="en-US" sz="4800" dirty="0" err="1"/>
              <a:t>HttpUrlConnection</a:t>
            </a:r>
            <a:r>
              <a:rPr lang="en-US" sz="4800" dirty="0"/>
              <a:t> </a:t>
            </a:r>
            <a:endParaRPr lang="en-US" sz="4800" dirty="0" smtClean="0"/>
          </a:p>
          <a:p>
            <a:pPr marL="0" indent="0">
              <a:buNone/>
            </a:pPr>
            <a:r>
              <a:rPr lang="en-US" sz="4800" dirty="0" smtClean="0"/>
              <a:t>    // and retrieves  </a:t>
            </a:r>
            <a:r>
              <a:rPr lang="en-US" sz="4800" dirty="0"/>
              <a:t>the web page content as a </a:t>
            </a:r>
            <a:r>
              <a:rPr lang="en-US" sz="4800" dirty="0" err="1"/>
              <a:t>InputStream</a:t>
            </a:r>
            <a:r>
              <a:rPr lang="en-US" sz="4800" dirty="0"/>
              <a:t>, which it returns </a:t>
            </a:r>
            <a:r>
              <a:rPr lang="en-US" sz="4800" dirty="0" smtClean="0"/>
              <a:t>as a </a:t>
            </a:r>
            <a:r>
              <a:rPr lang="en-US" sz="4800" dirty="0"/>
              <a:t>string.</a:t>
            </a:r>
          </a:p>
          <a:p>
            <a:pPr marL="0" indent="0">
              <a:buNone/>
            </a:pPr>
            <a:r>
              <a:rPr lang="en-US" sz="4800" dirty="0"/>
              <a:t>    </a:t>
            </a:r>
            <a:r>
              <a:rPr lang="en-US" sz="4800" b="1" dirty="0"/>
              <a:t>private String </a:t>
            </a:r>
            <a:r>
              <a:rPr lang="en-US" sz="4800" b="1" dirty="0" err="1"/>
              <a:t>downloadUrl</a:t>
            </a:r>
            <a:r>
              <a:rPr lang="en-US" sz="4800" b="1" dirty="0"/>
              <a:t>(String </a:t>
            </a:r>
            <a:r>
              <a:rPr lang="en-US" sz="4800" b="1" dirty="0" err="1"/>
              <a:t>myurl</a:t>
            </a:r>
            <a:r>
              <a:rPr lang="en-US" sz="4800" b="1" dirty="0"/>
              <a:t>) throws </a:t>
            </a:r>
            <a:r>
              <a:rPr lang="en-US" sz="4800" b="1" dirty="0" err="1"/>
              <a:t>IOException</a:t>
            </a:r>
            <a:r>
              <a:rPr lang="en-US" sz="4800" b="1" dirty="0"/>
              <a:t> {</a:t>
            </a:r>
          </a:p>
          <a:p>
            <a:pPr marL="0" indent="0">
              <a:buNone/>
            </a:pPr>
            <a:r>
              <a:rPr lang="en-US" sz="4800" dirty="0"/>
              <a:t>        </a:t>
            </a:r>
            <a:r>
              <a:rPr lang="en-US" sz="4800" dirty="0" err="1"/>
              <a:t>InputStream</a:t>
            </a:r>
            <a:r>
              <a:rPr lang="en-US" sz="4800" dirty="0"/>
              <a:t> is = </a:t>
            </a:r>
            <a:r>
              <a:rPr lang="en-US" sz="4800" b="1" dirty="0"/>
              <a:t>null;</a:t>
            </a:r>
          </a:p>
          <a:p>
            <a:pPr marL="0" indent="0">
              <a:buNone/>
            </a:pPr>
            <a:r>
              <a:rPr lang="en-US" sz="4800" dirty="0"/>
              <a:t>        // Only display the first 500 characters of the </a:t>
            </a:r>
            <a:r>
              <a:rPr lang="en-US" sz="4800" dirty="0" smtClean="0"/>
              <a:t>retrieved </a:t>
            </a:r>
            <a:r>
              <a:rPr lang="en-US" sz="4800" dirty="0"/>
              <a:t>web page content.</a:t>
            </a:r>
          </a:p>
          <a:p>
            <a:pPr marL="0" indent="0">
              <a:buNone/>
            </a:pPr>
            <a:r>
              <a:rPr lang="en-US" sz="4800" dirty="0"/>
              <a:t>        </a:t>
            </a:r>
            <a:r>
              <a:rPr lang="en-US" sz="4800" b="1" dirty="0" err="1"/>
              <a:t>int</a:t>
            </a:r>
            <a:r>
              <a:rPr lang="en-US" sz="4800" b="1" dirty="0"/>
              <a:t> </a:t>
            </a:r>
            <a:r>
              <a:rPr lang="en-US" sz="4800" b="1" dirty="0" err="1"/>
              <a:t>len</a:t>
            </a:r>
            <a:r>
              <a:rPr lang="en-US" sz="4800" b="1" dirty="0"/>
              <a:t> = 500;</a:t>
            </a:r>
          </a:p>
          <a:p>
            <a:pPr marL="0" indent="0">
              <a:buNone/>
            </a:pPr>
            <a:r>
              <a:rPr lang="en-US" sz="4800" dirty="0"/>
              <a:t>            </a:t>
            </a:r>
          </a:p>
          <a:p>
            <a:pPr marL="0" indent="0">
              <a:buNone/>
            </a:pPr>
            <a:r>
              <a:rPr lang="en-US" sz="4800" dirty="0"/>
              <a:t>        </a:t>
            </a:r>
            <a:r>
              <a:rPr lang="en-US" sz="4800" b="1" dirty="0"/>
              <a:t>try {</a:t>
            </a:r>
          </a:p>
          <a:p>
            <a:pPr marL="0" indent="0">
              <a:buNone/>
            </a:pPr>
            <a:r>
              <a:rPr lang="en-US" sz="4800" dirty="0"/>
              <a:t>            URL </a:t>
            </a:r>
            <a:r>
              <a:rPr lang="en-US" sz="4800" dirty="0" err="1"/>
              <a:t>url</a:t>
            </a:r>
            <a:r>
              <a:rPr lang="en-US" sz="4800" dirty="0"/>
              <a:t> = </a:t>
            </a:r>
            <a:r>
              <a:rPr lang="en-US" sz="4800" b="1" dirty="0"/>
              <a:t>new URL(</a:t>
            </a:r>
            <a:r>
              <a:rPr lang="en-US" sz="4800" b="1" dirty="0" err="1"/>
              <a:t>myurl</a:t>
            </a:r>
            <a:r>
              <a:rPr lang="en-US" sz="4800" b="1" dirty="0"/>
              <a:t>);</a:t>
            </a:r>
          </a:p>
          <a:p>
            <a:pPr marL="0" indent="0">
              <a:buNone/>
            </a:pPr>
            <a:r>
              <a:rPr lang="en-US" sz="4800" dirty="0"/>
              <a:t>            </a:t>
            </a:r>
            <a:r>
              <a:rPr lang="en-US" sz="4800" dirty="0" err="1"/>
              <a:t>HttpURLConnection</a:t>
            </a:r>
            <a:r>
              <a:rPr lang="en-US" sz="4800" dirty="0"/>
              <a:t> conn = (</a:t>
            </a:r>
            <a:r>
              <a:rPr lang="en-US" sz="4800" dirty="0" err="1"/>
              <a:t>HttpURLConnection</a:t>
            </a:r>
            <a:r>
              <a:rPr lang="en-US" sz="4800" dirty="0"/>
              <a:t>) </a:t>
            </a:r>
            <a:r>
              <a:rPr lang="en-US" sz="4800" dirty="0" err="1"/>
              <a:t>url.openConnection</a:t>
            </a:r>
            <a:r>
              <a:rPr lang="en-US" sz="4800" dirty="0"/>
              <a:t>();</a:t>
            </a:r>
          </a:p>
          <a:p>
            <a:pPr marL="0" indent="0">
              <a:buNone/>
            </a:pPr>
            <a:r>
              <a:rPr lang="en-US" sz="4800" dirty="0"/>
              <a:t>            </a:t>
            </a:r>
            <a:r>
              <a:rPr lang="en-US" sz="4800" dirty="0" err="1"/>
              <a:t>conn.setReadTimeout</a:t>
            </a:r>
            <a:r>
              <a:rPr lang="en-US" sz="4800" dirty="0"/>
              <a:t>(10000 /* milliseconds */);</a:t>
            </a:r>
          </a:p>
          <a:p>
            <a:pPr marL="0" indent="0">
              <a:buNone/>
            </a:pPr>
            <a:r>
              <a:rPr lang="en-US" sz="4800" dirty="0"/>
              <a:t>            </a:t>
            </a:r>
            <a:r>
              <a:rPr lang="en-US" sz="4800" dirty="0" err="1"/>
              <a:t>conn.setConnectTimeout</a:t>
            </a:r>
            <a:r>
              <a:rPr lang="en-US" sz="4800" dirty="0"/>
              <a:t>(15000 /* milliseconds */);</a:t>
            </a:r>
          </a:p>
          <a:p>
            <a:pPr marL="0" indent="0">
              <a:buNone/>
            </a:pPr>
            <a:r>
              <a:rPr lang="en-US" sz="4800" dirty="0"/>
              <a:t>            </a:t>
            </a:r>
            <a:r>
              <a:rPr lang="en-US" sz="4800" dirty="0" err="1"/>
              <a:t>conn.setRequestMethod</a:t>
            </a:r>
            <a:r>
              <a:rPr lang="en-US" sz="4800" dirty="0"/>
              <a:t>("GET");</a:t>
            </a:r>
          </a:p>
          <a:p>
            <a:pPr marL="0" indent="0">
              <a:buNone/>
            </a:pPr>
            <a:r>
              <a:rPr lang="en-US" sz="4800" dirty="0"/>
              <a:t>            </a:t>
            </a:r>
            <a:r>
              <a:rPr lang="en-US" sz="4800" dirty="0" err="1"/>
              <a:t>conn.setDoInput</a:t>
            </a:r>
            <a:r>
              <a:rPr lang="en-US" sz="4800" dirty="0"/>
              <a:t>(</a:t>
            </a:r>
            <a:r>
              <a:rPr lang="en-US" sz="4800" b="1" dirty="0"/>
              <a:t>true);</a:t>
            </a:r>
          </a:p>
          <a:p>
            <a:pPr marL="0" indent="0">
              <a:buNone/>
            </a:pPr>
            <a:r>
              <a:rPr lang="en-US" sz="4800" dirty="0"/>
              <a:t>            // Starts the query</a:t>
            </a:r>
          </a:p>
          <a:p>
            <a:pPr marL="0" indent="0">
              <a:buNone/>
            </a:pPr>
            <a:r>
              <a:rPr lang="en-US" sz="4800" dirty="0"/>
              <a:t>            </a:t>
            </a:r>
            <a:r>
              <a:rPr lang="en-US" sz="4800" dirty="0" err="1"/>
              <a:t>conn.connect</a:t>
            </a:r>
            <a:r>
              <a:rPr lang="en-US" sz="4800" dirty="0"/>
              <a:t>();</a:t>
            </a:r>
          </a:p>
          <a:p>
            <a:pPr marL="0" indent="0">
              <a:buNone/>
            </a:pPr>
            <a:r>
              <a:rPr lang="en-US" sz="4800" dirty="0"/>
              <a:t>            </a:t>
            </a:r>
            <a:r>
              <a:rPr lang="en-US" sz="4800" b="1" dirty="0" err="1"/>
              <a:t>int</a:t>
            </a:r>
            <a:r>
              <a:rPr lang="en-US" sz="4800" b="1" dirty="0"/>
              <a:t> response = </a:t>
            </a:r>
            <a:r>
              <a:rPr lang="en-US" sz="4800" b="1" dirty="0" err="1"/>
              <a:t>conn.getResponseCode</a:t>
            </a:r>
            <a:r>
              <a:rPr lang="en-US" sz="4800" b="1" dirty="0"/>
              <a:t>();</a:t>
            </a:r>
          </a:p>
          <a:p>
            <a:pPr marL="0" indent="0">
              <a:buNone/>
            </a:pPr>
            <a:r>
              <a:rPr lang="en-US" sz="4800" dirty="0"/>
              <a:t>            </a:t>
            </a:r>
            <a:r>
              <a:rPr lang="en-US" sz="4800" dirty="0" err="1"/>
              <a:t>Log.</a:t>
            </a:r>
            <a:r>
              <a:rPr lang="en-US" sz="4800" i="1" dirty="0" err="1"/>
              <a:t>d</a:t>
            </a:r>
            <a:r>
              <a:rPr lang="en-US" sz="4800" i="1" dirty="0"/>
              <a:t>("</a:t>
            </a:r>
            <a:r>
              <a:rPr lang="en-US" sz="4800" i="1" dirty="0" err="1"/>
              <a:t>ASyncTask</a:t>
            </a:r>
            <a:r>
              <a:rPr lang="en-US" sz="4800" i="1" dirty="0"/>
              <a:t>", "The response is: " + response);</a:t>
            </a:r>
          </a:p>
          <a:p>
            <a:pPr marL="0" indent="0">
              <a:buNone/>
            </a:pPr>
            <a:r>
              <a:rPr lang="en-US" sz="4800" dirty="0"/>
              <a:t>            is = </a:t>
            </a:r>
            <a:r>
              <a:rPr lang="en-US" sz="4800" dirty="0" err="1"/>
              <a:t>conn.getInputStream</a:t>
            </a:r>
            <a:r>
              <a:rPr lang="en-US" sz="4800" dirty="0"/>
              <a:t>();</a:t>
            </a:r>
          </a:p>
          <a:p>
            <a:pPr marL="0" indent="0">
              <a:buNone/>
            </a:pPr>
            <a:endParaRPr lang="en-US" sz="4800" dirty="0"/>
          </a:p>
          <a:p>
            <a:pPr marL="0" indent="0">
              <a:buNone/>
            </a:pPr>
            <a:r>
              <a:rPr lang="en-US" sz="4800" dirty="0"/>
              <a:t>            // Convert the </a:t>
            </a:r>
            <a:r>
              <a:rPr lang="en-US" sz="4800" dirty="0" err="1"/>
              <a:t>InputStream</a:t>
            </a:r>
            <a:r>
              <a:rPr lang="en-US" sz="4800" dirty="0"/>
              <a:t> into a string</a:t>
            </a:r>
          </a:p>
          <a:p>
            <a:pPr marL="0" indent="0">
              <a:buNone/>
            </a:pPr>
            <a:r>
              <a:rPr lang="en-US" sz="4800" dirty="0"/>
              <a:t>            String </a:t>
            </a:r>
            <a:r>
              <a:rPr lang="en-US" sz="4800" dirty="0" err="1"/>
              <a:t>contentAsString</a:t>
            </a:r>
            <a:r>
              <a:rPr lang="en-US" sz="4800" dirty="0"/>
              <a:t> = </a:t>
            </a:r>
            <a:r>
              <a:rPr lang="en-US" sz="4800" dirty="0" err="1"/>
              <a:t>readIt</a:t>
            </a:r>
            <a:r>
              <a:rPr lang="en-US" sz="4800" dirty="0"/>
              <a:t>(is, </a:t>
            </a:r>
            <a:r>
              <a:rPr lang="en-US" sz="4800" dirty="0" err="1"/>
              <a:t>len</a:t>
            </a:r>
            <a:r>
              <a:rPr lang="en-US" sz="4800" dirty="0"/>
              <a:t>);</a:t>
            </a:r>
          </a:p>
          <a:p>
            <a:pPr marL="0" indent="0">
              <a:buNone/>
            </a:pPr>
            <a:r>
              <a:rPr lang="en-US" sz="4800" dirty="0"/>
              <a:t>            </a:t>
            </a:r>
            <a:r>
              <a:rPr lang="en-US" sz="4800" b="1" dirty="0"/>
              <a:t>return </a:t>
            </a:r>
            <a:r>
              <a:rPr lang="en-US" sz="4800" b="1" dirty="0" err="1"/>
              <a:t>contentAsString</a:t>
            </a:r>
            <a:r>
              <a:rPr lang="en-US" sz="4800" b="1" dirty="0" smtClean="0"/>
              <a:t>;</a:t>
            </a:r>
          </a:p>
          <a:p>
            <a:pPr marL="0" indent="0">
              <a:buNone/>
            </a:pPr>
            <a:r>
              <a:rPr lang="en-US" sz="4800" dirty="0" smtClean="0"/>
              <a:t>            </a:t>
            </a:r>
          </a:p>
          <a:p>
            <a:pPr marL="0" indent="0">
              <a:buNone/>
            </a:pPr>
            <a:r>
              <a:rPr lang="en-US" sz="4800" dirty="0" smtClean="0"/>
              <a:t>        </a:t>
            </a:r>
            <a:r>
              <a:rPr lang="en-US" sz="4800" dirty="0"/>
              <a:t>// Makes sure that the </a:t>
            </a:r>
            <a:r>
              <a:rPr lang="en-US" sz="4800" dirty="0" err="1"/>
              <a:t>InputStream</a:t>
            </a:r>
            <a:r>
              <a:rPr lang="en-US" sz="4800" dirty="0"/>
              <a:t> is closed after the </a:t>
            </a:r>
            <a:r>
              <a:rPr lang="en-US" sz="4800" u="sng" dirty="0"/>
              <a:t>app is</a:t>
            </a:r>
          </a:p>
          <a:p>
            <a:pPr marL="0" indent="0">
              <a:buNone/>
            </a:pPr>
            <a:r>
              <a:rPr lang="en-US" sz="4800" dirty="0"/>
              <a:t>        // finished using it.</a:t>
            </a:r>
          </a:p>
          <a:p>
            <a:pPr marL="0" indent="0">
              <a:buNone/>
            </a:pPr>
            <a:r>
              <a:rPr lang="en-US" sz="4800" dirty="0"/>
              <a:t>        } </a:t>
            </a:r>
            <a:r>
              <a:rPr lang="en-US" sz="4800" b="1" dirty="0"/>
              <a:t>finally {</a:t>
            </a:r>
          </a:p>
          <a:p>
            <a:pPr marL="0" indent="0">
              <a:buNone/>
            </a:pPr>
            <a:r>
              <a:rPr lang="en-US" sz="4800" dirty="0"/>
              <a:t>            </a:t>
            </a:r>
            <a:r>
              <a:rPr lang="en-US" sz="4800" b="1" dirty="0"/>
              <a:t>if (is != null) {</a:t>
            </a:r>
          </a:p>
          <a:p>
            <a:pPr marL="0" indent="0">
              <a:buNone/>
            </a:pPr>
            <a:r>
              <a:rPr lang="en-US" sz="4800" dirty="0"/>
              <a:t>                </a:t>
            </a:r>
            <a:r>
              <a:rPr lang="en-US" sz="4800" dirty="0" err="1"/>
              <a:t>is.close</a:t>
            </a:r>
            <a:r>
              <a:rPr lang="en-US" sz="4800" dirty="0"/>
              <a:t>();</a:t>
            </a:r>
          </a:p>
          <a:p>
            <a:pPr marL="0" indent="0">
              <a:buNone/>
            </a:pPr>
            <a:r>
              <a:rPr lang="en-US" sz="4800" dirty="0"/>
              <a:t>            } </a:t>
            </a:r>
          </a:p>
          <a:p>
            <a:pPr marL="0" indent="0">
              <a:buNone/>
            </a:pPr>
            <a:r>
              <a:rPr lang="en-US" sz="4800" dirty="0"/>
              <a:t>        }</a:t>
            </a:r>
          </a:p>
          <a:p>
            <a:pPr marL="0" indent="0">
              <a:buNone/>
            </a:pPr>
            <a:r>
              <a:rPr lang="en-US" sz="4800" dirty="0"/>
              <a:t>    }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6894483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Activity INNER class </a:t>
            </a:r>
            <a:r>
              <a:rPr lang="en-US" dirty="0" err="1" smtClean="0"/>
              <a:t>DownlaodWebPageTask</a:t>
            </a:r>
            <a:r>
              <a:rPr lang="en-US" dirty="0" smtClean="0"/>
              <a:t> – part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sz="2200" dirty="0"/>
              <a:t>// Reads an </a:t>
            </a:r>
            <a:r>
              <a:rPr lang="en-US" sz="2200" dirty="0" err="1"/>
              <a:t>InputStream</a:t>
            </a:r>
            <a:r>
              <a:rPr lang="en-US" sz="2200" dirty="0"/>
              <a:t> and converts it to a String.</a:t>
            </a:r>
          </a:p>
          <a:p>
            <a:pPr marL="0" indent="0">
              <a:buNone/>
            </a:pPr>
            <a:r>
              <a:rPr lang="en-US" sz="2200" dirty="0"/>
              <a:t>    </a:t>
            </a:r>
            <a:r>
              <a:rPr lang="en-US" sz="2200" b="1" dirty="0"/>
              <a:t>public String </a:t>
            </a:r>
            <a:r>
              <a:rPr lang="en-US" sz="2200" b="1" dirty="0" err="1"/>
              <a:t>readIt</a:t>
            </a:r>
            <a:r>
              <a:rPr lang="en-US" sz="2200" b="1" dirty="0"/>
              <a:t>(</a:t>
            </a:r>
            <a:r>
              <a:rPr lang="en-US" sz="2200" b="1" dirty="0" err="1"/>
              <a:t>InputStream</a:t>
            </a:r>
            <a:r>
              <a:rPr lang="en-US" sz="2200" b="1" dirty="0"/>
              <a:t> stream, </a:t>
            </a:r>
            <a:r>
              <a:rPr lang="en-US" sz="2200" b="1" dirty="0" err="1"/>
              <a:t>int</a:t>
            </a:r>
            <a:r>
              <a:rPr lang="en-US" sz="2200" b="1" dirty="0"/>
              <a:t> </a:t>
            </a:r>
            <a:r>
              <a:rPr lang="en-US" sz="2200" b="1" dirty="0" err="1"/>
              <a:t>len</a:t>
            </a:r>
            <a:r>
              <a:rPr lang="en-US" sz="2200" b="1" dirty="0"/>
              <a:t>) throws </a:t>
            </a:r>
            <a:r>
              <a:rPr lang="en-US" sz="2200" b="1" dirty="0" err="1"/>
              <a:t>IOException</a:t>
            </a:r>
            <a:r>
              <a:rPr lang="en-US" sz="2200" b="1" dirty="0"/>
              <a:t>, </a:t>
            </a:r>
            <a:r>
              <a:rPr lang="en-US" sz="2200" b="1" dirty="0" err="1"/>
              <a:t>UnsupportedEncodingException</a:t>
            </a:r>
            <a:r>
              <a:rPr lang="en-US" sz="2200" b="1" dirty="0"/>
              <a:t> {</a:t>
            </a:r>
          </a:p>
          <a:p>
            <a:pPr marL="0" indent="0">
              <a:buNone/>
            </a:pPr>
            <a:r>
              <a:rPr lang="en-US" sz="2200" dirty="0"/>
              <a:t>        Reader </a:t>
            </a:r>
            <a:r>
              <a:rPr lang="en-US" sz="2200" dirty="0" err="1"/>
              <a:t>reader</a:t>
            </a:r>
            <a:r>
              <a:rPr lang="en-US" sz="2200" dirty="0"/>
              <a:t> = </a:t>
            </a:r>
            <a:r>
              <a:rPr lang="en-US" sz="2200" b="1" dirty="0"/>
              <a:t>null;</a:t>
            </a:r>
          </a:p>
          <a:p>
            <a:pPr marL="0" indent="0">
              <a:buNone/>
            </a:pPr>
            <a:r>
              <a:rPr lang="en-US" sz="2200" dirty="0"/>
              <a:t>        reader = </a:t>
            </a:r>
            <a:r>
              <a:rPr lang="en-US" sz="2200" b="1" dirty="0"/>
              <a:t>new </a:t>
            </a:r>
            <a:r>
              <a:rPr lang="en-US" sz="2200" b="1" dirty="0" err="1"/>
              <a:t>InputStreamReader</a:t>
            </a:r>
            <a:r>
              <a:rPr lang="en-US" sz="2200" b="1" dirty="0"/>
              <a:t>(stream, "UTF-8");        </a:t>
            </a:r>
          </a:p>
          <a:p>
            <a:pPr marL="0" indent="0">
              <a:buNone/>
            </a:pPr>
            <a:r>
              <a:rPr lang="en-US" sz="2200" dirty="0"/>
              <a:t>        </a:t>
            </a:r>
            <a:r>
              <a:rPr lang="en-US" sz="2200" b="1" dirty="0"/>
              <a:t>char[] buffer = new char[</a:t>
            </a:r>
            <a:r>
              <a:rPr lang="en-US" sz="2200" b="1" dirty="0" err="1"/>
              <a:t>len</a:t>
            </a:r>
            <a:r>
              <a:rPr lang="en-US" sz="2200" b="1" dirty="0"/>
              <a:t>];</a:t>
            </a:r>
          </a:p>
          <a:p>
            <a:pPr marL="0" indent="0">
              <a:buNone/>
            </a:pPr>
            <a:r>
              <a:rPr lang="en-US" sz="2200" dirty="0"/>
              <a:t>        </a:t>
            </a:r>
            <a:r>
              <a:rPr lang="en-US" sz="2200" dirty="0" err="1"/>
              <a:t>reader.read</a:t>
            </a:r>
            <a:r>
              <a:rPr lang="en-US" sz="2200" dirty="0"/>
              <a:t>(buffer);</a:t>
            </a:r>
          </a:p>
          <a:p>
            <a:pPr marL="0" indent="0">
              <a:buNone/>
            </a:pPr>
            <a:r>
              <a:rPr lang="en-US" sz="2200" dirty="0"/>
              <a:t>        </a:t>
            </a:r>
            <a:r>
              <a:rPr lang="en-US" sz="2200" b="1" dirty="0"/>
              <a:t>return new String(buffer);</a:t>
            </a:r>
          </a:p>
          <a:p>
            <a:pPr marL="0" indent="0">
              <a:buNone/>
            </a:pPr>
            <a:r>
              <a:rPr lang="en-US" sz="2200" dirty="0"/>
              <a:t>    }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0558663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Lets Run 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What it looks like&gt;&gt;&gt;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2086294"/>
            <a:ext cx="6586537" cy="467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47528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you learned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You created an class that extends </a:t>
            </a:r>
            <a:r>
              <a:rPr lang="en-US" dirty="0" err="1" smtClean="0">
                <a:solidFill>
                  <a:srgbClr val="C00000"/>
                </a:solidFill>
              </a:rPr>
              <a:t>AsyncTask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to handle processing on a different Thread than the main Application </a:t>
            </a:r>
          </a:p>
          <a:p>
            <a:r>
              <a:rPr lang="en-US" dirty="0" smtClean="0"/>
              <a:t>It calls back Asynchronously when done executing to </a:t>
            </a:r>
            <a:r>
              <a:rPr lang="en-US" dirty="0" err="1" smtClean="0">
                <a:solidFill>
                  <a:srgbClr val="C00000"/>
                </a:solidFill>
              </a:rPr>
              <a:t>onPostExecute</a:t>
            </a:r>
            <a:endParaRPr lang="en-US" dirty="0" smtClean="0">
              <a:solidFill>
                <a:srgbClr val="C00000"/>
              </a:solidFill>
            </a:endParaRPr>
          </a:p>
          <a:p>
            <a:endParaRPr lang="en-US" dirty="0"/>
          </a:p>
          <a:p>
            <a:r>
              <a:rPr lang="en-US" dirty="0" smtClean="0"/>
              <a:t>We used it to get data from</a:t>
            </a:r>
            <a:br>
              <a:rPr lang="en-US" dirty="0" smtClean="0"/>
            </a:br>
            <a:r>
              <a:rPr lang="en-US" dirty="0" smtClean="0"/>
              <a:t>a web request.</a:t>
            </a:r>
          </a:p>
          <a:p>
            <a:r>
              <a:rPr lang="en-US" dirty="0" smtClean="0"/>
              <a:t>Made it an INNER class</a:t>
            </a:r>
            <a:br>
              <a:rPr lang="en-US" dirty="0" smtClean="0"/>
            </a:br>
            <a:r>
              <a:rPr lang="en-US" dirty="0" smtClean="0"/>
              <a:t>so results could be dumped in</a:t>
            </a:r>
            <a:br>
              <a:rPr lang="en-US" dirty="0" smtClean="0"/>
            </a:br>
            <a:r>
              <a:rPr lang="en-US" dirty="0" smtClean="0"/>
              <a:t>OUTER classes GUI widgets</a:t>
            </a:r>
            <a:br>
              <a:rPr lang="en-US" dirty="0" smtClean="0"/>
            </a:br>
            <a:r>
              <a:rPr lang="en-US" dirty="0" smtClean="0">
                <a:solidFill>
                  <a:srgbClr val="00B050"/>
                </a:solidFill>
              </a:rPr>
              <a:t>(NOTE: Inner classes have</a:t>
            </a:r>
            <a:br>
              <a:rPr lang="en-US" dirty="0" smtClean="0">
                <a:solidFill>
                  <a:srgbClr val="00B050"/>
                </a:solidFill>
              </a:rPr>
            </a:br>
            <a:r>
              <a:rPr lang="en-US" dirty="0" smtClean="0">
                <a:solidFill>
                  <a:srgbClr val="00B050"/>
                </a:solidFill>
              </a:rPr>
              <a:t>access to Outer classes variables</a:t>
            </a:r>
            <a:br>
              <a:rPr lang="en-US" dirty="0" smtClean="0">
                <a:solidFill>
                  <a:srgbClr val="00B050"/>
                </a:solidFill>
              </a:rPr>
            </a:br>
            <a:r>
              <a:rPr lang="en-US" dirty="0" smtClean="0">
                <a:solidFill>
                  <a:srgbClr val="00B050"/>
                </a:solidFill>
              </a:rPr>
              <a:t>&amp; methods)</a:t>
            </a:r>
            <a:endParaRPr lang="en-US" dirty="0">
              <a:solidFill>
                <a:srgbClr val="00B050"/>
              </a:solidFill>
            </a:endParaRPr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3429000"/>
            <a:ext cx="3763433" cy="2822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8375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idea --- you don’t want to wait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If you have your App and you need to make a request via the web for some data  (possibly from a 3</a:t>
            </a:r>
            <a:r>
              <a:rPr lang="en-US" baseline="30000" dirty="0" smtClean="0"/>
              <a:t>rd</a:t>
            </a:r>
            <a:r>
              <a:rPr lang="en-US" dirty="0" smtClean="0"/>
              <a:t> party like </a:t>
            </a:r>
            <a:r>
              <a:rPr lang="en-US" dirty="0" err="1" smtClean="0"/>
              <a:t>facebook</a:t>
            </a:r>
            <a:r>
              <a:rPr lang="en-US" dirty="0" smtClean="0"/>
              <a:t> or twitter) you don’t won’t to have your application waiting around for it idly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SOULTION: Asynchronously ask for the data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624"/>
          <a:stretch/>
        </p:blipFill>
        <p:spPr>
          <a:xfrm>
            <a:off x="2667000" y="4800600"/>
            <a:ext cx="3276600" cy="1796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5503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Motivation – JSON retrieval</a:t>
            </a:r>
            <a:endParaRPr lang="en-US" dirty="0"/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764" t="56666" r="18796" b="4286"/>
          <a:stretch/>
        </p:blipFill>
        <p:spPr>
          <a:xfrm>
            <a:off x="8082149" y="4365171"/>
            <a:ext cx="1040080" cy="1785257"/>
          </a:xfrm>
          <a:prstGeom prst="rect">
            <a:avLst/>
          </a:prstGeom>
        </p:spPr>
      </p:pic>
      <p:pic>
        <p:nvPicPr>
          <p:cNvPr id="6" name="Content Placeholder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764" t="56666" r="18796" b="4286"/>
          <a:stretch/>
        </p:blipFill>
        <p:spPr>
          <a:xfrm>
            <a:off x="838200" y="4136571"/>
            <a:ext cx="1040080" cy="1785257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871351" y="4637314"/>
            <a:ext cx="838200" cy="1219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Content Placeholder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474" t="13333" r="11877" b="66191"/>
          <a:stretch/>
        </p:blipFill>
        <p:spPr>
          <a:xfrm>
            <a:off x="4576949" y="4250871"/>
            <a:ext cx="870857" cy="936171"/>
          </a:xfrm>
          <a:prstGeom prst="rect">
            <a:avLst/>
          </a:prstGeom>
        </p:spPr>
      </p:pic>
      <p:pic>
        <p:nvPicPr>
          <p:cNvPr id="10" name="Content Placeholder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77" t="34047" r="57311" b="52381"/>
          <a:stretch/>
        </p:blipFill>
        <p:spPr>
          <a:xfrm>
            <a:off x="2627778" y="4471307"/>
            <a:ext cx="1088572" cy="620487"/>
          </a:xfrm>
          <a:prstGeom prst="rect">
            <a:avLst/>
          </a:prstGeom>
        </p:spPr>
      </p:pic>
      <p:pic>
        <p:nvPicPr>
          <p:cNvPr id="11" name="Content Placeholder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5" t="47738" r="63950" b="4643"/>
          <a:stretch/>
        </p:blipFill>
        <p:spPr>
          <a:xfrm>
            <a:off x="6705600" y="4267200"/>
            <a:ext cx="838200" cy="2177144"/>
          </a:xfrm>
          <a:prstGeom prst="rect">
            <a:avLst/>
          </a:prstGeom>
        </p:spPr>
      </p:pic>
      <p:sp>
        <p:nvSpPr>
          <p:cNvPr id="13" name="Content Placeholder 12"/>
          <p:cNvSpPr>
            <a:spLocks noGrp="1"/>
          </p:cNvSpPr>
          <p:nvPr>
            <p:ph sz="quarter" idx="1"/>
          </p:nvPr>
        </p:nvSpPr>
        <p:spPr>
          <a:xfrm>
            <a:off x="228600" y="1371599"/>
            <a:ext cx="8686800" cy="3265715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 smtClean="0"/>
              <a:t>App </a:t>
            </a:r>
            <a:r>
              <a:rPr lang="en-US" sz="1600" dirty="0" err="1" smtClean="0"/>
              <a:t>ask’s</a:t>
            </a:r>
            <a:r>
              <a:rPr lang="en-US" sz="1600" dirty="0" smtClean="0"/>
              <a:t> its private </a:t>
            </a:r>
            <a:r>
              <a:rPr lang="en-US" sz="1600" dirty="0" err="1" smtClean="0"/>
              <a:t>AsyncTask</a:t>
            </a:r>
            <a:r>
              <a:rPr lang="en-US" sz="1600" dirty="0" smtClean="0"/>
              <a:t> class to get the data </a:t>
            </a:r>
            <a:r>
              <a:rPr lang="en-US" sz="1600" i="1" dirty="0" err="1" smtClean="0">
                <a:solidFill>
                  <a:srgbClr val="C00000"/>
                </a:solidFill>
              </a:rPr>
              <a:t>myAsycnTaskObj.execute</a:t>
            </a:r>
            <a:r>
              <a:rPr lang="en-US" sz="1600" i="1" dirty="0" smtClean="0">
                <a:solidFill>
                  <a:srgbClr val="C00000"/>
                </a:solidFill>
              </a:rPr>
              <a:t>(</a:t>
            </a:r>
            <a:r>
              <a:rPr lang="en-US" sz="1600" i="1" dirty="0" err="1" smtClean="0">
                <a:solidFill>
                  <a:srgbClr val="C00000"/>
                </a:solidFill>
              </a:rPr>
              <a:t>params</a:t>
            </a:r>
            <a:r>
              <a:rPr lang="en-US" sz="1600" i="1" dirty="0" smtClean="0">
                <a:solidFill>
                  <a:srgbClr val="C00000"/>
                </a:solidFill>
              </a:rPr>
              <a:t>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 err="1" smtClean="0"/>
              <a:t>AsyncTask</a:t>
            </a:r>
            <a:r>
              <a:rPr lang="en-US" sz="1600" dirty="0" smtClean="0"/>
              <a:t> call’s its own </a:t>
            </a:r>
            <a:r>
              <a:rPr lang="en-US" sz="1600" i="1" dirty="0" err="1" smtClean="0">
                <a:solidFill>
                  <a:srgbClr val="C00000"/>
                </a:solidFill>
              </a:rPr>
              <a:t>doInBackground</a:t>
            </a:r>
            <a:r>
              <a:rPr lang="en-US" sz="1600" i="1" dirty="0" smtClean="0">
                <a:solidFill>
                  <a:srgbClr val="C00000"/>
                </a:solidFill>
              </a:rPr>
              <a:t>(</a:t>
            </a:r>
            <a:r>
              <a:rPr lang="en-US" sz="1600" i="1" dirty="0" err="1" smtClean="0">
                <a:solidFill>
                  <a:srgbClr val="C00000"/>
                </a:solidFill>
              </a:rPr>
              <a:t>params</a:t>
            </a:r>
            <a:r>
              <a:rPr lang="en-US" sz="1600" i="1" dirty="0" smtClean="0">
                <a:solidFill>
                  <a:srgbClr val="C00000"/>
                </a:solidFill>
              </a:rPr>
              <a:t>)</a:t>
            </a:r>
            <a:r>
              <a:rPr lang="en-US" sz="1600" dirty="0" smtClean="0"/>
              <a:t> method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i="1" dirty="0" err="1" smtClean="0">
                <a:solidFill>
                  <a:srgbClr val="C00000"/>
                </a:solidFill>
              </a:rPr>
              <a:t>doInBackground</a:t>
            </a:r>
            <a:r>
              <a:rPr lang="en-US" sz="1600" i="1" dirty="0" smtClean="0">
                <a:solidFill>
                  <a:srgbClr val="C00000"/>
                </a:solidFill>
              </a:rPr>
              <a:t>(</a:t>
            </a:r>
            <a:r>
              <a:rPr lang="en-US" sz="1600" i="1" dirty="0" err="1" smtClean="0">
                <a:solidFill>
                  <a:srgbClr val="C00000"/>
                </a:solidFill>
              </a:rPr>
              <a:t>params</a:t>
            </a:r>
            <a:r>
              <a:rPr lang="en-US" sz="1600" i="1" dirty="0" smtClean="0">
                <a:solidFill>
                  <a:srgbClr val="C00000"/>
                </a:solidFill>
              </a:rPr>
              <a:t>) </a:t>
            </a:r>
            <a:r>
              <a:rPr lang="en-US" sz="1600" dirty="0" smtClean="0"/>
              <a:t>makes </a:t>
            </a:r>
            <a:r>
              <a:rPr lang="en-US" sz="1600" dirty="0" err="1" smtClean="0"/>
              <a:t>HTTPURLConnection</a:t>
            </a:r>
            <a:r>
              <a:rPr lang="en-US" sz="1600" dirty="0" smtClean="0"/>
              <a:t> to “Server” asking for data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 smtClean="0"/>
              <a:t>Server gets requests, processes it and returns results (here JSON but, could be any kind of data)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 err="1" smtClean="0"/>
              <a:t>AsyncTask</a:t>
            </a:r>
            <a:r>
              <a:rPr lang="en-US" sz="1600" dirty="0" smtClean="0"/>
              <a:t> gets called back with data from #4 in </a:t>
            </a:r>
            <a:r>
              <a:rPr lang="en-US" sz="1600" i="1" dirty="0" err="1" smtClean="0">
                <a:solidFill>
                  <a:srgbClr val="C00000"/>
                </a:solidFill>
              </a:rPr>
              <a:t>onPostExecute</a:t>
            </a:r>
            <a:r>
              <a:rPr lang="en-US" sz="1600" i="1" dirty="0" smtClean="0">
                <a:solidFill>
                  <a:srgbClr val="C00000"/>
                </a:solidFill>
              </a:rPr>
              <a:t>(results)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i="1" dirty="0" err="1" smtClean="0">
                <a:solidFill>
                  <a:srgbClr val="C00000"/>
                </a:solidFill>
              </a:rPr>
              <a:t>onPostExecute</a:t>
            </a:r>
            <a:r>
              <a:rPr lang="en-US" sz="1600" i="1" dirty="0" smtClean="0">
                <a:solidFill>
                  <a:srgbClr val="C00000"/>
                </a:solidFill>
              </a:rPr>
              <a:t>() </a:t>
            </a:r>
            <a:r>
              <a:rPr lang="en-US" sz="1600" dirty="0" smtClean="0"/>
              <a:t>will make calls to its OUTER class parent (the fragment or Activity that  it is inside) and invoke that Activity’s Adapter and </a:t>
            </a:r>
            <a:r>
              <a:rPr lang="en-US" sz="1600" dirty="0" err="1" smtClean="0"/>
              <a:t>ListView</a:t>
            </a:r>
            <a:r>
              <a:rPr lang="en-US" sz="1600" dirty="0" smtClean="0"/>
              <a:t> in the GUI to populate the results.   BUT, what you do is up to you with the results</a:t>
            </a:r>
          </a:p>
          <a:p>
            <a:pPr marL="342900" indent="-342900">
              <a:buFont typeface="+mj-lt"/>
              <a:buAutoNum type="arabicPeriod"/>
            </a:pPr>
            <a:endParaRPr lang="en-US" sz="1400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1878280" y="4577443"/>
            <a:ext cx="749498" cy="5987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878280" y="4066205"/>
            <a:ext cx="25875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 </a:t>
            </a:r>
            <a:r>
              <a:rPr lang="en-US" sz="1400" dirty="0" smtClean="0"/>
              <a:t>(</a:t>
            </a:r>
            <a:r>
              <a:rPr lang="en-US" sz="1400" i="1" dirty="0" err="1" smtClean="0"/>
              <a:t>myAsynceTaskObj.execute</a:t>
            </a:r>
            <a:r>
              <a:rPr lang="en-US" sz="1400" dirty="0" smtClean="0"/>
              <a:t>)</a:t>
            </a:r>
            <a:endParaRPr lang="en-US" sz="1400" dirty="0"/>
          </a:p>
        </p:txBody>
      </p:sp>
      <p:cxnSp>
        <p:nvCxnSpPr>
          <p:cNvPr id="17" name="Straight Arrow Connector 16"/>
          <p:cNvCxnSpPr>
            <a:endCxn id="9" idx="1"/>
          </p:cNvCxnSpPr>
          <p:nvPr/>
        </p:nvCxnSpPr>
        <p:spPr>
          <a:xfrm>
            <a:off x="3755572" y="4718957"/>
            <a:ext cx="821377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657600" y="4435537"/>
            <a:ext cx="1515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  <a:r>
              <a:rPr lang="en-US" dirty="0" smtClean="0"/>
              <a:t> </a:t>
            </a:r>
            <a:r>
              <a:rPr lang="en-US" sz="1400" dirty="0" smtClean="0"/>
              <a:t>(</a:t>
            </a:r>
            <a:r>
              <a:rPr lang="en-US" sz="1400" i="1" dirty="0" smtClean="0"/>
              <a:t>Http request</a:t>
            </a:r>
            <a:r>
              <a:rPr lang="en-US" sz="1400" dirty="0" smtClean="0"/>
              <a:t>)</a:t>
            </a:r>
            <a:endParaRPr lang="en-US" sz="1400" dirty="0"/>
          </a:p>
        </p:txBody>
      </p:sp>
      <p:cxnSp>
        <p:nvCxnSpPr>
          <p:cNvPr id="23" name="Straight Arrow Connector 22"/>
          <p:cNvCxnSpPr/>
          <p:nvPr/>
        </p:nvCxnSpPr>
        <p:spPr>
          <a:xfrm flipH="1">
            <a:off x="3716350" y="5029199"/>
            <a:ext cx="860599" cy="6259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438400" y="5552496"/>
            <a:ext cx="1867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 </a:t>
            </a:r>
            <a:r>
              <a:rPr lang="en-US" sz="1400" dirty="0" smtClean="0"/>
              <a:t>(</a:t>
            </a:r>
            <a:r>
              <a:rPr lang="en-US" sz="1400" i="1" dirty="0" err="1" smtClean="0"/>
              <a:t>doInBackground</a:t>
            </a:r>
            <a:r>
              <a:rPr lang="en-US" sz="1400" dirty="0" smtClean="0"/>
              <a:t>)</a:t>
            </a:r>
            <a:endParaRPr lang="en-US" sz="1400" dirty="0"/>
          </a:p>
        </p:txBody>
      </p:sp>
      <p:sp>
        <p:nvSpPr>
          <p:cNvPr id="33" name="Freeform 32"/>
          <p:cNvSpPr/>
          <p:nvPr/>
        </p:nvSpPr>
        <p:spPr>
          <a:xfrm>
            <a:off x="3015343" y="5105400"/>
            <a:ext cx="609600" cy="577734"/>
          </a:xfrm>
          <a:custGeom>
            <a:avLst/>
            <a:gdLst>
              <a:gd name="connsiteX0" fmla="*/ 413657 w 609600"/>
              <a:gd name="connsiteY0" fmla="*/ 0 h 577734"/>
              <a:gd name="connsiteX1" fmla="*/ 468086 w 609600"/>
              <a:gd name="connsiteY1" fmla="*/ 43543 h 577734"/>
              <a:gd name="connsiteX2" fmla="*/ 500743 w 609600"/>
              <a:gd name="connsiteY2" fmla="*/ 65314 h 577734"/>
              <a:gd name="connsiteX3" fmla="*/ 566057 w 609600"/>
              <a:gd name="connsiteY3" fmla="*/ 141514 h 577734"/>
              <a:gd name="connsiteX4" fmla="*/ 587828 w 609600"/>
              <a:gd name="connsiteY4" fmla="*/ 206829 h 577734"/>
              <a:gd name="connsiteX5" fmla="*/ 598714 w 609600"/>
              <a:gd name="connsiteY5" fmla="*/ 239486 h 577734"/>
              <a:gd name="connsiteX6" fmla="*/ 609600 w 609600"/>
              <a:gd name="connsiteY6" fmla="*/ 272143 h 577734"/>
              <a:gd name="connsiteX7" fmla="*/ 598714 w 609600"/>
              <a:gd name="connsiteY7" fmla="*/ 446314 h 577734"/>
              <a:gd name="connsiteX8" fmla="*/ 587828 w 609600"/>
              <a:gd name="connsiteY8" fmla="*/ 478971 h 577734"/>
              <a:gd name="connsiteX9" fmla="*/ 566057 w 609600"/>
              <a:gd name="connsiteY9" fmla="*/ 500743 h 577734"/>
              <a:gd name="connsiteX10" fmla="*/ 544286 w 609600"/>
              <a:gd name="connsiteY10" fmla="*/ 533400 h 577734"/>
              <a:gd name="connsiteX11" fmla="*/ 478971 w 609600"/>
              <a:gd name="connsiteY11" fmla="*/ 555171 h 577734"/>
              <a:gd name="connsiteX12" fmla="*/ 457200 w 609600"/>
              <a:gd name="connsiteY12" fmla="*/ 576943 h 577734"/>
              <a:gd name="connsiteX13" fmla="*/ 217714 w 609600"/>
              <a:gd name="connsiteY13" fmla="*/ 566057 h 577734"/>
              <a:gd name="connsiteX14" fmla="*/ 152400 w 609600"/>
              <a:gd name="connsiteY14" fmla="*/ 533400 h 577734"/>
              <a:gd name="connsiteX15" fmla="*/ 108857 w 609600"/>
              <a:gd name="connsiteY15" fmla="*/ 489857 h 577734"/>
              <a:gd name="connsiteX16" fmla="*/ 76200 w 609600"/>
              <a:gd name="connsiteY16" fmla="*/ 468086 h 577734"/>
              <a:gd name="connsiteX17" fmla="*/ 65314 w 609600"/>
              <a:gd name="connsiteY17" fmla="*/ 435429 h 577734"/>
              <a:gd name="connsiteX18" fmla="*/ 43543 w 609600"/>
              <a:gd name="connsiteY18" fmla="*/ 413657 h 577734"/>
              <a:gd name="connsiteX19" fmla="*/ 21771 w 609600"/>
              <a:gd name="connsiteY19" fmla="*/ 348343 h 577734"/>
              <a:gd name="connsiteX20" fmla="*/ 10886 w 609600"/>
              <a:gd name="connsiteY20" fmla="*/ 315686 h 577734"/>
              <a:gd name="connsiteX21" fmla="*/ 0 w 609600"/>
              <a:gd name="connsiteY21" fmla="*/ 283029 h 577734"/>
              <a:gd name="connsiteX22" fmla="*/ 32657 w 609600"/>
              <a:gd name="connsiteY22" fmla="*/ 152400 h 577734"/>
              <a:gd name="connsiteX23" fmla="*/ 65314 w 609600"/>
              <a:gd name="connsiteY23" fmla="*/ 141514 h 577734"/>
              <a:gd name="connsiteX24" fmla="*/ 97971 w 609600"/>
              <a:gd name="connsiteY24" fmla="*/ 76200 h 577734"/>
              <a:gd name="connsiteX25" fmla="*/ 108857 w 609600"/>
              <a:gd name="connsiteY25" fmla="*/ 76200 h 577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609600" h="577734">
                <a:moveTo>
                  <a:pt x="413657" y="0"/>
                </a:moveTo>
                <a:cubicBezTo>
                  <a:pt x="431800" y="14514"/>
                  <a:pt x="449498" y="29602"/>
                  <a:pt x="468086" y="43543"/>
                </a:cubicBezTo>
                <a:cubicBezTo>
                  <a:pt x="478552" y="51393"/>
                  <a:pt x="490810" y="56800"/>
                  <a:pt x="500743" y="65314"/>
                </a:cubicBezTo>
                <a:cubicBezTo>
                  <a:pt x="520111" y="81915"/>
                  <a:pt x="554205" y="114846"/>
                  <a:pt x="566057" y="141514"/>
                </a:cubicBezTo>
                <a:cubicBezTo>
                  <a:pt x="575377" y="162485"/>
                  <a:pt x="580571" y="185057"/>
                  <a:pt x="587828" y="206829"/>
                </a:cubicBezTo>
                <a:lnTo>
                  <a:pt x="598714" y="239486"/>
                </a:lnTo>
                <a:lnTo>
                  <a:pt x="609600" y="272143"/>
                </a:lnTo>
                <a:cubicBezTo>
                  <a:pt x="605971" y="330200"/>
                  <a:pt x="604804" y="388463"/>
                  <a:pt x="598714" y="446314"/>
                </a:cubicBezTo>
                <a:cubicBezTo>
                  <a:pt x="597513" y="457725"/>
                  <a:pt x="593732" y="469132"/>
                  <a:pt x="587828" y="478971"/>
                </a:cubicBezTo>
                <a:cubicBezTo>
                  <a:pt x="582548" y="487772"/>
                  <a:pt x="572468" y="492729"/>
                  <a:pt x="566057" y="500743"/>
                </a:cubicBezTo>
                <a:cubicBezTo>
                  <a:pt x="557884" y="510959"/>
                  <a:pt x="555380" y="526466"/>
                  <a:pt x="544286" y="533400"/>
                </a:cubicBezTo>
                <a:cubicBezTo>
                  <a:pt x="524825" y="545563"/>
                  <a:pt x="478971" y="555171"/>
                  <a:pt x="478971" y="555171"/>
                </a:cubicBezTo>
                <a:cubicBezTo>
                  <a:pt x="471714" y="562428"/>
                  <a:pt x="467454" y="576516"/>
                  <a:pt x="457200" y="576943"/>
                </a:cubicBezTo>
                <a:cubicBezTo>
                  <a:pt x="377358" y="580270"/>
                  <a:pt x="297371" y="572430"/>
                  <a:pt x="217714" y="566057"/>
                </a:cubicBezTo>
                <a:cubicBezTo>
                  <a:pt x="196410" y="564353"/>
                  <a:pt x="167508" y="546350"/>
                  <a:pt x="152400" y="533400"/>
                </a:cubicBezTo>
                <a:cubicBezTo>
                  <a:pt x="136815" y="520042"/>
                  <a:pt x="125936" y="501243"/>
                  <a:pt x="108857" y="489857"/>
                </a:cubicBezTo>
                <a:lnTo>
                  <a:pt x="76200" y="468086"/>
                </a:lnTo>
                <a:cubicBezTo>
                  <a:pt x="72571" y="457200"/>
                  <a:pt x="71218" y="445268"/>
                  <a:pt x="65314" y="435429"/>
                </a:cubicBezTo>
                <a:cubicBezTo>
                  <a:pt x="60034" y="426628"/>
                  <a:pt x="48133" y="422837"/>
                  <a:pt x="43543" y="413657"/>
                </a:cubicBezTo>
                <a:cubicBezTo>
                  <a:pt x="33280" y="393131"/>
                  <a:pt x="29028" y="370114"/>
                  <a:pt x="21771" y="348343"/>
                </a:cubicBezTo>
                <a:lnTo>
                  <a:pt x="10886" y="315686"/>
                </a:lnTo>
                <a:lnTo>
                  <a:pt x="0" y="283029"/>
                </a:lnTo>
                <a:cubicBezTo>
                  <a:pt x="1646" y="273155"/>
                  <a:pt x="17436" y="157474"/>
                  <a:pt x="32657" y="152400"/>
                </a:cubicBezTo>
                <a:lnTo>
                  <a:pt x="65314" y="141514"/>
                </a:lnTo>
                <a:cubicBezTo>
                  <a:pt x="74167" y="114954"/>
                  <a:pt x="76870" y="97301"/>
                  <a:pt x="97971" y="76200"/>
                </a:cubicBezTo>
                <a:cubicBezTo>
                  <a:pt x="100537" y="73634"/>
                  <a:pt x="105228" y="76200"/>
                  <a:pt x="108857" y="76200"/>
                </a:cubicBezTo>
              </a:path>
            </a:pathLst>
          </a:cu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3739219" y="4986440"/>
            <a:ext cx="19607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4&amp;5 </a:t>
            </a:r>
            <a:r>
              <a:rPr lang="en-US" sz="1400" dirty="0" smtClean="0"/>
              <a:t>(</a:t>
            </a:r>
            <a:r>
              <a:rPr lang="en-US" sz="1400" i="1" dirty="0" err="1" smtClean="0"/>
              <a:t>onPostExecute</a:t>
            </a:r>
            <a:r>
              <a:rPr lang="en-US" sz="1400" dirty="0" smtClean="0"/>
              <a:t>)</a:t>
            </a:r>
            <a:endParaRPr lang="en-US" sz="1400" dirty="0"/>
          </a:p>
        </p:txBody>
      </p:sp>
      <p:sp>
        <p:nvSpPr>
          <p:cNvPr id="35" name="TextBox 34"/>
          <p:cNvSpPr txBox="1"/>
          <p:nvPr/>
        </p:nvSpPr>
        <p:spPr>
          <a:xfrm>
            <a:off x="4739809" y="5683134"/>
            <a:ext cx="2089033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 </a:t>
            </a:r>
            <a:r>
              <a:rPr lang="en-US" sz="1400" dirty="0" smtClean="0"/>
              <a:t>(</a:t>
            </a:r>
            <a:r>
              <a:rPr lang="en-US" sz="1400" i="1" dirty="0" err="1" smtClean="0"/>
              <a:t>onPostExecute</a:t>
            </a:r>
            <a:r>
              <a:rPr lang="en-US" sz="1400" i="1" dirty="0" smtClean="0"/>
              <a:t>-</a:t>
            </a:r>
            <a:br>
              <a:rPr lang="en-US" sz="1400" i="1" dirty="0" smtClean="0"/>
            </a:br>
            <a:r>
              <a:rPr lang="en-US" sz="1400" i="1" dirty="0" smtClean="0"/>
              <a:t>calls to OUTER Activity</a:t>
            </a:r>
            <a:br>
              <a:rPr lang="en-US" sz="1400" i="1" dirty="0" smtClean="0"/>
            </a:br>
            <a:r>
              <a:rPr lang="en-US" sz="1400" i="1" dirty="0" smtClean="0"/>
              <a:t>class</a:t>
            </a:r>
            <a:r>
              <a:rPr lang="en-US" sz="1400" dirty="0" smtClean="0"/>
              <a:t>)</a:t>
            </a:r>
            <a:endParaRPr lang="en-US" sz="1400" dirty="0"/>
          </a:p>
        </p:txBody>
      </p:sp>
      <p:cxnSp>
        <p:nvCxnSpPr>
          <p:cNvPr id="37" name="Curved Connector 36"/>
          <p:cNvCxnSpPr>
            <a:stCxn id="34" idx="1"/>
          </p:cNvCxnSpPr>
          <p:nvPr/>
        </p:nvCxnSpPr>
        <p:spPr>
          <a:xfrm rot="10800000" flipH="1" flipV="1">
            <a:off x="3739218" y="5171106"/>
            <a:ext cx="2890181" cy="979322"/>
          </a:xfrm>
          <a:prstGeom prst="curvedConnector3">
            <a:avLst>
              <a:gd name="adj1" fmla="val 17702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endCxn id="5" idx="1"/>
          </p:cNvCxnSpPr>
          <p:nvPr/>
        </p:nvCxnSpPr>
        <p:spPr>
          <a:xfrm flipV="1">
            <a:off x="7467600" y="5257800"/>
            <a:ext cx="614549" cy="6803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0691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Notice the Asynchronous calls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5744" y="1527175"/>
            <a:ext cx="6096000" cy="4572000"/>
          </a:xfrm>
        </p:spPr>
      </p:pic>
    </p:spTree>
    <p:extLst>
      <p:ext uri="{BB962C8B-B14F-4D97-AF65-F5344CB8AC3E}">
        <p14:creationId xmlns:p14="http://schemas.microsoft.com/office/powerpoint/2010/main" val="1933800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Lets to an Example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Make a request to get data from (</a:t>
            </a:r>
            <a:r>
              <a:rPr lang="en-US" dirty="0" smtClean="0">
                <a:hlinkClick r:id="rId2"/>
              </a:rPr>
              <a:t>http://yelp.com</a:t>
            </a:r>
            <a:r>
              <a:rPr lang="en-US" dirty="0" smtClean="0"/>
              <a:t>) –this will actually be the homepage –for yelp </a:t>
            </a:r>
            <a:r>
              <a:rPr lang="en-US" dirty="0" err="1" smtClean="0"/>
              <a:t>api</a:t>
            </a:r>
            <a:r>
              <a:rPr lang="en-US" dirty="0" smtClean="0"/>
              <a:t> calls you need to do Authentication and register to be a developer (we are not discussing this) –what we are doing is just grabbing the html/</a:t>
            </a:r>
            <a:r>
              <a:rPr lang="en-US" dirty="0" err="1" smtClean="0"/>
              <a:t>css</a:t>
            </a:r>
            <a:r>
              <a:rPr lang="en-US" dirty="0" smtClean="0"/>
              <a:t>/</a:t>
            </a:r>
            <a:r>
              <a:rPr lang="en-US" dirty="0" err="1" smtClean="0"/>
              <a:t>javascript</a:t>
            </a:r>
            <a:r>
              <a:rPr lang="en-US" dirty="0" smtClean="0"/>
              <a:t> code that makes up yelp’s front page.</a:t>
            </a:r>
          </a:p>
          <a:p>
            <a:endParaRPr lang="en-US" dirty="0"/>
          </a:p>
          <a:p>
            <a:r>
              <a:rPr lang="en-US" dirty="0" smtClean="0"/>
              <a:t>What it looks like&gt;&gt;&gt;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5982" y="4038600"/>
            <a:ext cx="3836955" cy="2724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3488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have a single view Activity --simple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&lt;</a:t>
            </a:r>
            <a:r>
              <a:rPr lang="en-US" dirty="0" err="1"/>
              <a:t>RelativeLayout</a:t>
            </a:r>
            <a:r>
              <a:rPr lang="en-US" dirty="0"/>
              <a:t> </a:t>
            </a:r>
            <a:r>
              <a:rPr lang="en-US" dirty="0" err="1"/>
              <a:t>xmlns:android</a:t>
            </a:r>
            <a:r>
              <a:rPr lang="en-US" dirty="0"/>
              <a:t>=</a:t>
            </a:r>
            <a:r>
              <a:rPr lang="en-US" i="1" dirty="0"/>
              <a:t>"http://schemas.android.com/</a:t>
            </a:r>
            <a:r>
              <a:rPr lang="en-US" i="1" dirty="0" err="1"/>
              <a:t>apk</a:t>
            </a:r>
            <a:r>
              <a:rPr lang="en-US" i="1" dirty="0"/>
              <a:t>/res/android"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xmlns:tools</a:t>
            </a:r>
            <a:r>
              <a:rPr lang="en-US" dirty="0"/>
              <a:t>=</a:t>
            </a:r>
            <a:r>
              <a:rPr lang="en-US" i="1" dirty="0"/>
              <a:t>"http://schemas.android.com/tools"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android:layout_width</a:t>
            </a:r>
            <a:r>
              <a:rPr lang="en-US" dirty="0"/>
              <a:t>=</a:t>
            </a:r>
            <a:r>
              <a:rPr lang="en-US" i="1" dirty="0"/>
              <a:t>"</a:t>
            </a:r>
            <a:r>
              <a:rPr lang="en-US" i="1" dirty="0" err="1"/>
              <a:t>match_parent</a:t>
            </a:r>
            <a:r>
              <a:rPr lang="en-US" i="1" dirty="0"/>
              <a:t>"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android:layout_height</a:t>
            </a:r>
            <a:r>
              <a:rPr lang="en-US" dirty="0"/>
              <a:t>=</a:t>
            </a:r>
            <a:r>
              <a:rPr lang="en-US" i="1" dirty="0"/>
              <a:t>"</a:t>
            </a:r>
            <a:r>
              <a:rPr lang="en-US" i="1" dirty="0" err="1"/>
              <a:t>match_parent</a:t>
            </a:r>
            <a:r>
              <a:rPr lang="en-US" i="1" dirty="0"/>
              <a:t>"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android:paddingBottom</a:t>
            </a:r>
            <a:r>
              <a:rPr lang="en-US" dirty="0"/>
              <a:t>=</a:t>
            </a:r>
            <a:r>
              <a:rPr lang="en-US" i="1" dirty="0"/>
              <a:t>"@</a:t>
            </a:r>
            <a:r>
              <a:rPr lang="en-US" i="1" dirty="0" err="1"/>
              <a:t>dimen</a:t>
            </a:r>
            <a:r>
              <a:rPr lang="en-US" i="1" dirty="0"/>
              <a:t>/</a:t>
            </a:r>
            <a:r>
              <a:rPr lang="en-US" i="1" dirty="0" err="1"/>
              <a:t>activity_vertical_margin</a:t>
            </a:r>
            <a:r>
              <a:rPr lang="en-US" i="1" dirty="0"/>
              <a:t>"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android:paddingLeft</a:t>
            </a:r>
            <a:r>
              <a:rPr lang="en-US" dirty="0"/>
              <a:t>=</a:t>
            </a:r>
            <a:r>
              <a:rPr lang="en-US" i="1" dirty="0"/>
              <a:t>"@</a:t>
            </a:r>
            <a:r>
              <a:rPr lang="en-US" i="1" dirty="0" err="1"/>
              <a:t>dimen</a:t>
            </a:r>
            <a:r>
              <a:rPr lang="en-US" i="1" dirty="0"/>
              <a:t>/</a:t>
            </a:r>
            <a:r>
              <a:rPr lang="en-US" i="1" dirty="0" err="1"/>
              <a:t>activity_horizontal_margin</a:t>
            </a:r>
            <a:r>
              <a:rPr lang="en-US" i="1" dirty="0"/>
              <a:t>"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android:paddingRight</a:t>
            </a:r>
            <a:r>
              <a:rPr lang="en-US" dirty="0"/>
              <a:t>=</a:t>
            </a:r>
            <a:r>
              <a:rPr lang="en-US" i="1" dirty="0"/>
              <a:t>"@</a:t>
            </a:r>
            <a:r>
              <a:rPr lang="en-US" i="1" dirty="0" err="1"/>
              <a:t>dimen</a:t>
            </a:r>
            <a:r>
              <a:rPr lang="en-US" i="1" dirty="0"/>
              <a:t>/</a:t>
            </a:r>
            <a:r>
              <a:rPr lang="en-US" i="1" dirty="0" err="1"/>
              <a:t>activity_horizontal_margin</a:t>
            </a:r>
            <a:r>
              <a:rPr lang="en-US" i="1" dirty="0"/>
              <a:t>"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android:paddingTop</a:t>
            </a:r>
            <a:r>
              <a:rPr lang="en-US" dirty="0"/>
              <a:t>=</a:t>
            </a:r>
            <a:r>
              <a:rPr lang="en-US" i="1" dirty="0"/>
              <a:t>"@</a:t>
            </a:r>
            <a:r>
              <a:rPr lang="en-US" i="1" dirty="0" err="1"/>
              <a:t>dimen</a:t>
            </a:r>
            <a:r>
              <a:rPr lang="en-US" i="1" dirty="0"/>
              <a:t>/</a:t>
            </a:r>
            <a:r>
              <a:rPr lang="en-US" i="1" dirty="0" err="1"/>
              <a:t>activity_vertical_margin</a:t>
            </a:r>
            <a:r>
              <a:rPr lang="en-US" i="1" dirty="0"/>
              <a:t>"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tools:context</a:t>
            </a:r>
            <a:r>
              <a:rPr lang="en-US" dirty="0"/>
              <a:t>=</a:t>
            </a:r>
            <a:r>
              <a:rPr lang="en-US" i="1" dirty="0"/>
              <a:t>"</a:t>
            </a:r>
            <a:r>
              <a:rPr lang="en-US" i="1" dirty="0" err="1"/>
              <a:t>com.example.httpasynctest.MainActivity</a:t>
            </a:r>
            <a:r>
              <a:rPr lang="en-US" i="1" dirty="0"/>
              <a:t>" &gt;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&lt;</a:t>
            </a:r>
            <a:r>
              <a:rPr lang="en-US" dirty="0" err="1"/>
              <a:t>TextView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android:id</a:t>
            </a:r>
            <a:r>
              <a:rPr lang="en-US" dirty="0"/>
              <a:t>=</a:t>
            </a:r>
            <a:r>
              <a:rPr lang="en-US" i="1" dirty="0"/>
              <a:t>"@+id/</a:t>
            </a:r>
            <a:r>
              <a:rPr lang="en-US" i="1" dirty="0" err="1"/>
              <a:t>textDump</a:t>
            </a:r>
            <a:r>
              <a:rPr lang="en-US" i="1" dirty="0"/>
              <a:t>"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android:layout_width</a:t>
            </a:r>
            <a:r>
              <a:rPr lang="en-US" dirty="0"/>
              <a:t>=</a:t>
            </a:r>
            <a:r>
              <a:rPr lang="en-US" i="1" dirty="0"/>
              <a:t>"</a:t>
            </a:r>
            <a:r>
              <a:rPr lang="en-US" i="1" dirty="0" err="1"/>
              <a:t>wrap_content</a:t>
            </a:r>
            <a:r>
              <a:rPr lang="en-US" i="1" dirty="0"/>
              <a:t>"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android:layout_height</a:t>
            </a:r>
            <a:r>
              <a:rPr lang="en-US" dirty="0"/>
              <a:t>=</a:t>
            </a:r>
            <a:r>
              <a:rPr lang="en-US" i="1" dirty="0"/>
              <a:t>"</a:t>
            </a:r>
            <a:r>
              <a:rPr lang="en-US" i="1" dirty="0" err="1"/>
              <a:t>wrap_content</a:t>
            </a:r>
            <a:r>
              <a:rPr lang="en-US" i="1" dirty="0"/>
              <a:t>"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android:text</a:t>
            </a:r>
            <a:r>
              <a:rPr lang="en-US" dirty="0"/>
              <a:t>=</a:t>
            </a:r>
            <a:r>
              <a:rPr lang="en-US" i="1" dirty="0"/>
              <a:t>"@string/</a:t>
            </a:r>
            <a:r>
              <a:rPr lang="en-US" i="1" dirty="0" err="1"/>
              <a:t>hello_world</a:t>
            </a:r>
            <a:r>
              <a:rPr lang="en-US" i="1" dirty="0"/>
              <a:t>" /&gt;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&lt;/</a:t>
            </a:r>
            <a:r>
              <a:rPr lang="en-US" dirty="0" err="1"/>
              <a:t>RelativeLayout</a:t>
            </a:r>
            <a:r>
              <a:rPr lang="en-US" dirty="0"/>
              <a:t>&gt;</a:t>
            </a:r>
          </a:p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988" t="21350" r="50584" b="45427"/>
          <a:stretch/>
        </p:blipFill>
        <p:spPr bwMode="auto">
          <a:xfrm>
            <a:off x="6858000" y="2917371"/>
            <a:ext cx="2046514" cy="3504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568472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Manifest –we are using Internet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219200"/>
            <a:ext cx="8503920" cy="4572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200" dirty="0" smtClean="0"/>
              <a:t>&lt;?xml version=</a:t>
            </a:r>
            <a:r>
              <a:rPr lang="en-US" sz="1200" i="1" dirty="0" smtClean="0"/>
              <a:t>"1.0" encoding="utf-8"?&gt;</a:t>
            </a:r>
          </a:p>
          <a:p>
            <a:pPr marL="0" indent="0">
              <a:buNone/>
            </a:pPr>
            <a:r>
              <a:rPr lang="en-US" sz="1200" dirty="0" smtClean="0"/>
              <a:t>&lt;manifest </a:t>
            </a:r>
            <a:r>
              <a:rPr lang="en-US" sz="1200" dirty="0" err="1" smtClean="0"/>
              <a:t>xmlns:android</a:t>
            </a:r>
            <a:r>
              <a:rPr lang="en-US" sz="1200" dirty="0" smtClean="0"/>
              <a:t>=</a:t>
            </a:r>
            <a:r>
              <a:rPr lang="en-US" sz="1200" i="1" dirty="0" smtClean="0"/>
              <a:t>"http://schemas.android.com/</a:t>
            </a:r>
            <a:r>
              <a:rPr lang="en-US" sz="1200" i="1" dirty="0" err="1" smtClean="0"/>
              <a:t>apk</a:t>
            </a:r>
            <a:r>
              <a:rPr lang="en-US" sz="1200" i="1" dirty="0" smtClean="0"/>
              <a:t>/res/android"</a:t>
            </a:r>
          </a:p>
          <a:p>
            <a:pPr marL="0" indent="0">
              <a:buNone/>
            </a:pPr>
            <a:r>
              <a:rPr lang="en-US" sz="1200" dirty="0" smtClean="0"/>
              <a:t>    package=</a:t>
            </a:r>
            <a:r>
              <a:rPr lang="en-US" sz="1200" i="1" dirty="0" smtClean="0"/>
              <a:t>"</a:t>
            </a:r>
            <a:r>
              <a:rPr lang="en-US" sz="1200" i="1" dirty="0" err="1" smtClean="0"/>
              <a:t>com.example.httpasynctest</a:t>
            </a:r>
            <a:r>
              <a:rPr lang="en-US" sz="1200" i="1" dirty="0" smtClean="0"/>
              <a:t>"</a:t>
            </a:r>
            <a:r>
              <a:rPr lang="en-US" sz="1200" dirty="0" smtClean="0"/>
              <a:t>    </a:t>
            </a:r>
            <a:r>
              <a:rPr lang="en-US" sz="1200" dirty="0" err="1" smtClean="0"/>
              <a:t>android:versionCode</a:t>
            </a:r>
            <a:r>
              <a:rPr lang="en-US" sz="1200" dirty="0" smtClean="0"/>
              <a:t>=</a:t>
            </a:r>
            <a:r>
              <a:rPr lang="en-US" sz="1200" i="1" dirty="0" smtClean="0"/>
              <a:t>"1"</a:t>
            </a:r>
            <a:r>
              <a:rPr lang="en-US" sz="1200" dirty="0" smtClean="0"/>
              <a:t>    </a:t>
            </a:r>
            <a:r>
              <a:rPr lang="en-US" sz="1200" dirty="0" err="1" smtClean="0"/>
              <a:t>android:versionName</a:t>
            </a:r>
            <a:r>
              <a:rPr lang="en-US" sz="1200" dirty="0" smtClean="0"/>
              <a:t>=</a:t>
            </a:r>
            <a:r>
              <a:rPr lang="en-US" sz="1200" i="1" dirty="0" smtClean="0"/>
              <a:t>"1.0" &gt;</a:t>
            </a:r>
          </a:p>
          <a:p>
            <a:pPr marL="0" indent="0">
              <a:buNone/>
            </a:pPr>
            <a:endParaRPr lang="en-US" sz="1200" dirty="0" smtClean="0"/>
          </a:p>
          <a:p>
            <a:pPr marL="0" indent="0">
              <a:buNone/>
            </a:pPr>
            <a:r>
              <a:rPr lang="en-US" sz="1200" dirty="0" smtClean="0"/>
              <a:t>    </a:t>
            </a:r>
            <a:r>
              <a:rPr lang="en-US" sz="1200" u="sng" dirty="0" smtClean="0"/>
              <a:t>&lt;uses-</a:t>
            </a:r>
            <a:r>
              <a:rPr lang="en-US" sz="1200" u="sng" dirty="0" err="1" smtClean="0"/>
              <a:t>sdk</a:t>
            </a:r>
            <a:endParaRPr lang="en-US" sz="1200" u="sng" dirty="0" smtClean="0"/>
          </a:p>
          <a:p>
            <a:pPr marL="0" indent="0">
              <a:buNone/>
            </a:pPr>
            <a:r>
              <a:rPr lang="en-US" sz="1200" dirty="0" smtClean="0"/>
              <a:t>        </a:t>
            </a:r>
            <a:r>
              <a:rPr lang="en-US" sz="1200" dirty="0" err="1" smtClean="0"/>
              <a:t>android:minSdkVersion</a:t>
            </a:r>
            <a:r>
              <a:rPr lang="en-US" sz="1200" dirty="0" smtClean="0"/>
              <a:t>=</a:t>
            </a:r>
            <a:r>
              <a:rPr lang="en-US" sz="1200" i="1" dirty="0" smtClean="0"/>
              <a:t>"19"</a:t>
            </a:r>
            <a:r>
              <a:rPr lang="en-US" sz="1200" dirty="0" smtClean="0"/>
              <a:t>      </a:t>
            </a:r>
            <a:r>
              <a:rPr lang="en-US" sz="1200" dirty="0" err="1" smtClean="0"/>
              <a:t>android:targetSdkVersion</a:t>
            </a:r>
            <a:r>
              <a:rPr lang="en-US" sz="1200" dirty="0" smtClean="0"/>
              <a:t>=</a:t>
            </a:r>
            <a:r>
              <a:rPr lang="en-US" sz="1200" i="1" dirty="0" smtClean="0"/>
              <a:t>"19" /&gt;</a:t>
            </a:r>
          </a:p>
          <a:p>
            <a:pPr marL="0" indent="0">
              <a:buNone/>
            </a:pPr>
            <a:r>
              <a:rPr lang="en-US" sz="1200" b="1" dirty="0" smtClean="0"/>
              <a:t>    &lt;uses-permission </a:t>
            </a:r>
            <a:r>
              <a:rPr lang="en-US" sz="1200" b="1" dirty="0" err="1" smtClean="0"/>
              <a:t>android:name</a:t>
            </a:r>
            <a:r>
              <a:rPr lang="en-US" sz="1200" b="1" dirty="0" smtClean="0"/>
              <a:t>=</a:t>
            </a:r>
            <a:r>
              <a:rPr lang="en-US" sz="1200" b="1" i="1" dirty="0" smtClean="0"/>
              <a:t>"</a:t>
            </a:r>
            <a:r>
              <a:rPr lang="en-US" sz="1200" b="1" i="1" dirty="0" err="1" smtClean="0"/>
              <a:t>android.permission.INTERNET</a:t>
            </a:r>
            <a:r>
              <a:rPr lang="en-US" sz="1200" b="1" i="1" dirty="0" smtClean="0"/>
              <a:t>"/&gt;</a:t>
            </a:r>
          </a:p>
          <a:p>
            <a:pPr marL="0" indent="0">
              <a:buNone/>
            </a:pPr>
            <a:r>
              <a:rPr lang="en-US" sz="1200" b="1" dirty="0" smtClean="0"/>
              <a:t>    &lt;uses-permission </a:t>
            </a:r>
            <a:r>
              <a:rPr lang="en-US" sz="1200" b="1" dirty="0" err="1" smtClean="0"/>
              <a:t>android:name</a:t>
            </a:r>
            <a:r>
              <a:rPr lang="en-US" sz="1200" b="1" dirty="0" smtClean="0"/>
              <a:t>=</a:t>
            </a:r>
            <a:r>
              <a:rPr lang="en-US" sz="1200" b="1" i="1" dirty="0" smtClean="0"/>
              <a:t>"</a:t>
            </a:r>
            <a:r>
              <a:rPr lang="en-US" sz="1200" b="1" i="1" dirty="0" err="1" smtClean="0"/>
              <a:t>android.permission.ACCESS_NETWORK_STATE</a:t>
            </a:r>
            <a:r>
              <a:rPr lang="en-US" sz="1200" b="1" i="1" dirty="0" smtClean="0"/>
              <a:t>"/&gt;</a:t>
            </a:r>
          </a:p>
          <a:p>
            <a:pPr marL="0" indent="0">
              <a:buNone/>
            </a:pPr>
            <a:endParaRPr lang="en-US" sz="1200" dirty="0" smtClean="0"/>
          </a:p>
          <a:p>
            <a:pPr marL="0" indent="0">
              <a:buNone/>
            </a:pPr>
            <a:r>
              <a:rPr lang="en-US" sz="1200" dirty="0" smtClean="0"/>
              <a:t>    &lt;application</a:t>
            </a:r>
          </a:p>
          <a:p>
            <a:pPr marL="0" indent="0">
              <a:buNone/>
            </a:pPr>
            <a:r>
              <a:rPr lang="en-US" sz="1200" dirty="0" smtClean="0"/>
              <a:t>        </a:t>
            </a:r>
            <a:r>
              <a:rPr lang="en-US" sz="1200" dirty="0" err="1" smtClean="0"/>
              <a:t>android:allowBackup</a:t>
            </a:r>
            <a:r>
              <a:rPr lang="en-US" sz="1200" dirty="0" smtClean="0"/>
              <a:t>=</a:t>
            </a:r>
            <a:r>
              <a:rPr lang="en-US" sz="1200" i="1" dirty="0" smtClean="0"/>
              <a:t>"true"</a:t>
            </a:r>
          </a:p>
          <a:p>
            <a:pPr marL="0" indent="0">
              <a:buNone/>
            </a:pPr>
            <a:r>
              <a:rPr lang="en-US" sz="1200" dirty="0" smtClean="0"/>
              <a:t>        </a:t>
            </a:r>
            <a:r>
              <a:rPr lang="en-US" sz="1200" dirty="0" err="1" smtClean="0"/>
              <a:t>android:icon</a:t>
            </a:r>
            <a:r>
              <a:rPr lang="en-US" sz="1200" dirty="0" smtClean="0"/>
              <a:t>=</a:t>
            </a:r>
            <a:r>
              <a:rPr lang="en-US" sz="1200" i="1" dirty="0" smtClean="0"/>
              <a:t>"@</a:t>
            </a:r>
            <a:r>
              <a:rPr lang="en-US" sz="1200" i="1" dirty="0" err="1" smtClean="0"/>
              <a:t>drawable</a:t>
            </a:r>
            <a:r>
              <a:rPr lang="en-US" sz="1200" i="1" dirty="0" smtClean="0"/>
              <a:t>/</a:t>
            </a:r>
            <a:r>
              <a:rPr lang="en-US" sz="1200" i="1" dirty="0" err="1" smtClean="0"/>
              <a:t>ic_launcher</a:t>
            </a:r>
            <a:r>
              <a:rPr lang="en-US" sz="1200" i="1" dirty="0" smtClean="0"/>
              <a:t>"</a:t>
            </a:r>
          </a:p>
          <a:p>
            <a:pPr marL="0" indent="0">
              <a:buNone/>
            </a:pPr>
            <a:r>
              <a:rPr lang="en-US" sz="1200" dirty="0" smtClean="0"/>
              <a:t>        </a:t>
            </a:r>
            <a:r>
              <a:rPr lang="en-US" sz="1200" dirty="0" err="1" smtClean="0"/>
              <a:t>android:label</a:t>
            </a:r>
            <a:r>
              <a:rPr lang="en-US" sz="1200" dirty="0" smtClean="0"/>
              <a:t>=</a:t>
            </a:r>
            <a:r>
              <a:rPr lang="en-US" sz="1200" i="1" dirty="0" smtClean="0"/>
              <a:t>"@string/</a:t>
            </a:r>
            <a:r>
              <a:rPr lang="en-US" sz="1200" i="1" dirty="0" err="1" smtClean="0"/>
              <a:t>app_name</a:t>
            </a:r>
            <a:r>
              <a:rPr lang="en-US" sz="1200" i="1" dirty="0" smtClean="0"/>
              <a:t>"</a:t>
            </a:r>
          </a:p>
          <a:p>
            <a:pPr marL="0" indent="0">
              <a:buNone/>
            </a:pPr>
            <a:r>
              <a:rPr lang="en-US" sz="1200" dirty="0" smtClean="0"/>
              <a:t>        </a:t>
            </a:r>
            <a:r>
              <a:rPr lang="en-US" sz="1200" dirty="0" err="1" smtClean="0"/>
              <a:t>android:theme</a:t>
            </a:r>
            <a:r>
              <a:rPr lang="en-US" sz="1200" dirty="0" smtClean="0"/>
              <a:t>=</a:t>
            </a:r>
            <a:r>
              <a:rPr lang="en-US" sz="1200" i="1" dirty="0" smtClean="0"/>
              <a:t>"@style/</a:t>
            </a:r>
            <a:r>
              <a:rPr lang="en-US" sz="1200" i="1" dirty="0" err="1" smtClean="0"/>
              <a:t>AppTheme</a:t>
            </a:r>
            <a:r>
              <a:rPr lang="en-US" sz="1200" i="1" dirty="0" smtClean="0"/>
              <a:t>" &gt;</a:t>
            </a:r>
          </a:p>
          <a:p>
            <a:pPr marL="0" indent="0">
              <a:buNone/>
            </a:pPr>
            <a:r>
              <a:rPr lang="en-US" sz="1200" dirty="0" smtClean="0"/>
              <a:t>        &lt;activity</a:t>
            </a:r>
          </a:p>
          <a:p>
            <a:pPr marL="0" indent="0">
              <a:buNone/>
            </a:pPr>
            <a:r>
              <a:rPr lang="en-US" sz="1200" dirty="0" smtClean="0"/>
              <a:t>            </a:t>
            </a:r>
            <a:r>
              <a:rPr lang="en-US" sz="1200" dirty="0" err="1" smtClean="0"/>
              <a:t>android:name</a:t>
            </a:r>
            <a:r>
              <a:rPr lang="en-US" sz="1200" dirty="0" smtClean="0"/>
              <a:t>=</a:t>
            </a:r>
            <a:r>
              <a:rPr lang="en-US" sz="1200" i="1" dirty="0" smtClean="0"/>
              <a:t>".</a:t>
            </a:r>
            <a:r>
              <a:rPr lang="en-US" sz="1200" i="1" dirty="0" err="1" smtClean="0"/>
              <a:t>MainActivity</a:t>
            </a:r>
            <a:r>
              <a:rPr lang="en-US" sz="1200" i="1" dirty="0" smtClean="0"/>
              <a:t>"</a:t>
            </a:r>
          </a:p>
          <a:p>
            <a:pPr marL="0" indent="0">
              <a:buNone/>
            </a:pPr>
            <a:r>
              <a:rPr lang="en-US" sz="1200" dirty="0" smtClean="0"/>
              <a:t>            </a:t>
            </a:r>
            <a:r>
              <a:rPr lang="en-US" sz="1200" dirty="0" err="1" smtClean="0"/>
              <a:t>android:label</a:t>
            </a:r>
            <a:r>
              <a:rPr lang="en-US" sz="1200" dirty="0" smtClean="0"/>
              <a:t>=</a:t>
            </a:r>
            <a:r>
              <a:rPr lang="en-US" sz="1200" i="1" dirty="0" smtClean="0"/>
              <a:t>"@string/</a:t>
            </a:r>
            <a:r>
              <a:rPr lang="en-US" sz="1200" i="1" dirty="0" err="1" smtClean="0"/>
              <a:t>app_name</a:t>
            </a:r>
            <a:r>
              <a:rPr lang="en-US" sz="1200" i="1" dirty="0" smtClean="0"/>
              <a:t>" &gt;</a:t>
            </a:r>
          </a:p>
          <a:p>
            <a:pPr marL="0" indent="0">
              <a:buNone/>
            </a:pPr>
            <a:r>
              <a:rPr lang="en-US" sz="1200" dirty="0" smtClean="0"/>
              <a:t>            &lt;intent-filter&gt;</a:t>
            </a:r>
          </a:p>
          <a:p>
            <a:pPr marL="0" indent="0">
              <a:buNone/>
            </a:pPr>
            <a:r>
              <a:rPr lang="en-US" sz="1200" dirty="0" smtClean="0"/>
              <a:t>                &lt;action </a:t>
            </a:r>
            <a:r>
              <a:rPr lang="en-US" sz="1200" dirty="0" err="1" smtClean="0"/>
              <a:t>android:name</a:t>
            </a:r>
            <a:r>
              <a:rPr lang="en-US" sz="1200" dirty="0" smtClean="0"/>
              <a:t>=</a:t>
            </a:r>
            <a:r>
              <a:rPr lang="en-US" sz="1200" i="1" dirty="0" smtClean="0"/>
              <a:t>"</a:t>
            </a:r>
            <a:r>
              <a:rPr lang="en-US" sz="1200" i="1" dirty="0" err="1" smtClean="0"/>
              <a:t>android.intent.action.MAIN</a:t>
            </a:r>
            <a:r>
              <a:rPr lang="en-US" sz="1200" i="1" dirty="0" smtClean="0"/>
              <a:t>" /&gt;</a:t>
            </a:r>
          </a:p>
          <a:p>
            <a:pPr marL="0" indent="0">
              <a:buNone/>
            </a:pPr>
            <a:endParaRPr lang="en-US" sz="1200" dirty="0" smtClean="0"/>
          </a:p>
          <a:p>
            <a:pPr marL="0" indent="0">
              <a:buNone/>
            </a:pPr>
            <a:r>
              <a:rPr lang="en-US" sz="1200" dirty="0" smtClean="0"/>
              <a:t>                &lt;category </a:t>
            </a:r>
            <a:r>
              <a:rPr lang="en-US" sz="1200" dirty="0" err="1" smtClean="0"/>
              <a:t>android:name</a:t>
            </a:r>
            <a:r>
              <a:rPr lang="en-US" sz="1200" dirty="0" smtClean="0"/>
              <a:t>=</a:t>
            </a:r>
            <a:r>
              <a:rPr lang="en-US" sz="1200" i="1" dirty="0" smtClean="0"/>
              <a:t>"</a:t>
            </a:r>
            <a:r>
              <a:rPr lang="en-US" sz="1200" i="1" dirty="0" err="1" smtClean="0"/>
              <a:t>android.intent.category.LAUNCHER</a:t>
            </a:r>
            <a:r>
              <a:rPr lang="en-US" sz="1200" i="1" dirty="0" smtClean="0"/>
              <a:t>" /&gt;</a:t>
            </a:r>
          </a:p>
          <a:p>
            <a:pPr marL="0" indent="0">
              <a:buNone/>
            </a:pPr>
            <a:r>
              <a:rPr lang="en-US" sz="1200" dirty="0" smtClean="0"/>
              <a:t>            &lt;/intent-filter&gt;</a:t>
            </a:r>
          </a:p>
          <a:p>
            <a:pPr marL="0" indent="0">
              <a:buNone/>
            </a:pPr>
            <a:r>
              <a:rPr lang="en-US" sz="1200" dirty="0" smtClean="0"/>
              <a:t>        &lt;/activity&gt;</a:t>
            </a:r>
          </a:p>
          <a:p>
            <a:pPr marL="0" indent="0">
              <a:buNone/>
            </a:pPr>
            <a:r>
              <a:rPr lang="en-US" sz="1200" dirty="0" smtClean="0"/>
              <a:t>    &lt;/application&gt;</a:t>
            </a:r>
          </a:p>
          <a:p>
            <a:pPr marL="0" indent="0">
              <a:buNone/>
            </a:pPr>
            <a:r>
              <a:rPr lang="en-US" sz="1200" dirty="0" smtClean="0"/>
              <a:t>&lt;/manifest&gt;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7133457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 Class – part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200" b="1" dirty="0"/>
              <a:t>public class </a:t>
            </a:r>
            <a:r>
              <a:rPr lang="en-US" sz="1200" b="1" dirty="0" err="1"/>
              <a:t>MainActivity</a:t>
            </a:r>
            <a:r>
              <a:rPr lang="en-US" sz="1200" b="1" dirty="0"/>
              <a:t> extends Activity {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b="1" dirty="0" err="1">
                <a:solidFill>
                  <a:srgbClr val="C00000"/>
                </a:solidFill>
              </a:rPr>
              <a:t>TextView</a:t>
            </a:r>
            <a:r>
              <a:rPr lang="en-US" sz="1200" b="1" dirty="0">
                <a:solidFill>
                  <a:srgbClr val="C00000"/>
                </a:solidFill>
              </a:rPr>
              <a:t>  </a:t>
            </a:r>
            <a:r>
              <a:rPr lang="en-US" sz="1200" b="1" dirty="0" err="1">
                <a:solidFill>
                  <a:srgbClr val="C00000"/>
                </a:solidFill>
              </a:rPr>
              <a:t>dumpText</a:t>
            </a:r>
            <a:r>
              <a:rPr lang="en-US" sz="1200" b="1" dirty="0" smtClean="0">
                <a:solidFill>
                  <a:srgbClr val="C00000"/>
                </a:solidFill>
              </a:rPr>
              <a:t>; //variable that refers to the </a:t>
            </a:r>
            <a:r>
              <a:rPr lang="en-US" sz="1200" b="1" dirty="0" err="1" smtClean="0">
                <a:solidFill>
                  <a:srgbClr val="C00000"/>
                </a:solidFill>
              </a:rPr>
              <a:t>TextView</a:t>
            </a:r>
            <a:r>
              <a:rPr lang="en-US" sz="1200" b="1" dirty="0" smtClean="0">
                <a:solidFill>
                  <a:srgbClr val="C00000"/>
                </a:solidFill>
              </a:rPr>
              <a:t> in associated GUI</a:t>
            </a:r>
            <a:endParaRPr lang="en-US" sz="12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/>
              <a:t>    @Override</a:t>
            </a:r>
          </a:p>
          <a:p>
            <a:pPr marL="0" indent="0">
              <a:buNone/>
            </a:pPr>
            <a:r>
              <a:rPr lang="en-US" sz="1200" dirty="0"/>
              <a:t>    </a:t>
            </a:r>
            <a:r>
              <a:rPr lang="en-US" sz="1200" b="1" dirty="0"/>
              <a:t>protected void </a:t>
            </a:r>
            <a:r>
              <a:rPr lang="en-US" sz="1200" b="1" dirty="0" err="1"/>
              <a:t>onCreate</a:t>
            </a:r>
            <a:r>
              <a:rPr lang="en-US" sz="1200" b="1" dirty="0"/>
              <a:t>(Bundle </a:t>
            </a:r>
            <a:r>
              <a:rPr lang="en-US" sz="1200" b="1" dirty="0" err="1"/>
              <a:t>savedInstanceState</a:t>
            </a:r>
            <a:r>
              <a:rPr lang="en-US" sz="1200" b="1" dirty="0"/>
              <a:t>) {</a:t>
            </a:r>
          </a:p>
          <a:p>
            <a:pPr marL="0" indent="0">
              <a:buNone/>
            </a:pPr>
            <a:r>
              <a:rPr lang="en-US" sz="1200" dirty="0"/>
              <a:t>        </a:t>
            </a:r>
            <a:r>
              <a:rPr lang="en-US" sz="1200" b="1" dirty="0" err="1"/>
              <a:t>super.onCreate</a:t>
            </a:r>
            <a:r>
              <a:rPr lang="en-US" sz="1200" b="1" dirty="0"/>
              <a:t>(</a:t>
            </a:r>
            <a:r>
              <a:rPr lang="en-US" sz="1200" b="1" dirty="0" err="1"/>
              <a:t>savedInstanceState</a:t>
            </a:r>
            <a:r>
              <a:rPr lang="en-US" sz="1200" b="1" dirty="0"/>
              <a:t>);</a:t>
            </a:r>
          </a:p>
          <a:p>
            <a:pPr marL="0" indent="0">
              <a:buNone/>
            </a:pPr>
            <a:r>
              <a:rPr lang="en-US" sz="1200" dirty="0"/>
              <a:t>        </a:t>
            </a:r>
            <a:r>
              <a:rPr lang="en-US" sz="1200" dirty="0" err="1"/>
              <a:t>setContentView</a:t>
            </a:r>
            <a:r>
              <a:rPr lang="en-US" sz="1200" dirty="0"/>
              <a:t>(</a:t>
            </a:r>
            <a:r>
              <a:rPr lang="en-US" sz="1200" dirty="0" err="1"/>
              <a:t>R.layout.</a:t>
            </a:r>
            <a:r>
              <a:rPr lang="en-US" sz="1200" i="1" dirty="0" err="1"/>
              <a:t>activity_main</a:t>
            </a:r>
            <a:r>
              <a:rPr lang="en-US" sz="1200" i="1" dirty="0"/>
              <a:t>);</a:t>
            </a:r>
          </a:p>
          <a:p>
            <a:pPr marL="0" indent="0">
              <a:buNone/>
            </a:pPr>
            <a:r>
              <a:rPr lang="en-US" sz="1200" dirty="0"/>
              <a:t>        </a:t>
            </a:r>
          </a:p>
          <a:p>
            <a:pPr marL="0" indent="0">
              <a:buNone/>
            </a:pPr>
            <a:r>
              <a:rPr lang="en-US" sz="1200" dirty="0" smtClean="0"/>
              <a:t>        //grab </a:t>
            </a:r>
            <a:r>
              <a:rPr lang="en-US" sz="1200" dirty="0" err="1" smtClean="0"/>
              <a:t>TextView</a:t>
            </a:r>
            <a:endParaRPr lang="en-US" sz="1200" dirty="0" smtClean="0"/>
          </a:p>
          <a:p>
            <a:pPr marL="0" indent="0">
              <a:buNone/>
            </a:pPr>
            <a:r>
              <a:rPr lang="en-US" sz="1200" dirty="0" smtClean="0"/>
              <a:t>        </a:t>
            </a:r>
            <a:r>
              <a:rPr lang="en-US" sz="1200" dirty="0" err="1"/>
              <a:t>dumpText</a:t>
            </a:r>
            <a:r>
              <a:rPr lang="en-US" sz="1200" dirty="0"/>
              <a:t> = (</a:t>
            </a:r>
            <a:r>
              <a:rPr lang="en-US" sz="1200" dirty="0" err="1"/>
              <a:t>TextView</a:t>
            </a:r>
            <a:r>
              <a:rPr lang="en-US" sz="1200" dirty="0"/>
              <a:t>) </a:t>
            </a:r>
            <a:r>
              <a:rPr lang="en-US" sz="1200" dirty="0" err="1"/>
              <a:t>findViewById</a:t>
            </a:r>
            <a:r>
              <a:rPr lang="en-US" sz="1200" dirty="0"/>
              <a:t>(</a:t>
            </a:r>
            <a:r>
              <a:rPr lang="en-US" sz="1200" dirty="0" err="1"/>
              <a:t>R.id.</a:t>
            </a:r>
            <a:r>
              <a:rPr lang="en-US" sz="1200" i="1" dirty="0" err="1"/>
              <a:t>textDump</a:t>
            </a:r>
            <a:r>
              <a:rPr lang="en-US" sz="1200" i="1" dirty="0"/>
              <a:t>);</a:t>
            </a:r>
          </a:p>
          <a:p>
            <a:pPr marL="0" indent="0">
              <a:buNone/>
            </a:pPr>
            <a:r>
              <a:rPr lang="en-US" sz="1200" dirty="0"/>
              <a:t>        </a:t>
            </a:r>
            <a:r>
              <a:rPr lang="en-US" sz="1200" b="1" dirty="0">
                <a:solidFill>
                  <a:srgbClr val="7030A0"/>
                </a:solidFill>
              </a:rPr>
              <a:t>//grab data from Yelp only if we have connectivity</a:t>
            </a:r>
          </a:p>
          <a:p>
            <a:pPr marL="0" indent="0">
              <a:buNone/>
            </a:pPr>
            <a:r>
              <a:rPr lang="en-US" sz="1200" dirty="0" smtClean="0">
                <a:solidFill>
                  <a:srgbClr val="7030A0"/>
                </a:solidFill>
              </a:rPr>
              <a:t>         </a:t>
            </a:r>
            <a:r>
              <a:rPr lang="en-US" sz="1200" dirty="0" err="1" smtClean="0">
                <a:solidFill>
                  <a:srgbClr val="7030A0"/>
                </a:solidFill>
              </a:rPr>
              <a:t>ConnectivityManager</a:t>
            </a:r>
            <a:r>
              <a:rPr lang="en-US" sz="1200" dirty="0" smtClean="0">
                <a:solidFill>
                  <a:srgbClr val="7030A0"/>
                </a:solidFill>
              </a:rPr>
              <a:t> </a:t>
            </a:r>
            <a:r>
              <a:rPr lang="en-US" sz="1200" dirty="0" err="1" smtClean="0">
                <a:solidFill>
                  <a:srgbClr val="7030A0"/>
                </a:solidFill>
              </a:rPr>
              <a:t>connMgr</a:t>
            </a:r>
            <a:r>
              <a:rPr lang="en-US" sz="1200" dirty="0" smtClean="0">
                <a:solidFill>
                  <a:srgbClr val="7030A0"/>
                </a:solidFill>
              </a:rPr>
              <a:t> = (</a:t>
            </a:r>
            <a:r>
              <a:rPr lang="en-US" sz="1200" dirty="0" err="1" smtClean="0">
                <a:solidFill>
                  <a:srgbClr val="7030A0"/>
                </a:solidFill>
              </a:rPr>
              <a:t>ConnectivityManager</a:t>
            </a:r>
            <a:r>
              <a:rPr lang="en-US" sz="1200" dirty="0" smtClean="0">
                <a:solidFill>
                  <a:srgbClr val="7030A0"/>
                </a:solidFill>
              </a:rPr>
              <a:t>) </a:t>
            </a:r>
            <a:r>
              <a:rPr lang="en-US" sz="1200" dirty="0" err="1" smtClean="0">
                <a:solidFill>
                  <a:srgbClr val="7030A0"/>
                </a:solidFill>
              </a:rPr>
              <a:t>getSystemService</a:t>
            </a:r>
            <a:r>
              <a:rPr lang="en-US" sz="1200" dirty="0" smtClean="0">
                <a:solidFill>
                  <a:srgbClr val="7030A0"/>
                </a:solidFill>
              </a:rPr>
              <a:t>(</a:t>
            </a:r>
            <a:r>
              <a:rPr lang="en-US" sz="1200" dirty="0" err="1" smtClean="0">
                <a:solidFill>
                  <a:srgbClr val="7030A0"/>
                </a:solidFill>
              </a:rPr>
              <a:t>Context.</a:t>
            </a:r>
            <a:r>
              <a:rPr lang="en-US" sz="1200" i="1" dirty="0" err="1" smtClean="0">
                <a:solidFill>
                  <a:srgbClr val="7030A0"/>
                </a:solidFill>
              </a:rPr>
              <a:t>CONNECTIVITY_SERVICE</a:t>
            </a:r>
            <a:r>
              <a:rPr lang="en-US" sz="1200" i="1" dirty="0" smtClean="0">
                <a:solidFill>
                  <a:srgbClr val="7030A0"/>
                </a:solidFill>
              </a:rPr>
              <a:t>);</a:t>
            </a:r>
          </a:p>
          <a:p>
            <a:pPr marL="0" indent="0">
              <a:buNone/>
            </a:pPr>
            <a:r>
              <a:rPr lang="en-US" sz="1200" dirty="0" smtClean="0">
                <a:solidFill>
                  <a:srgbClr val="7030A0"/>
                </a:solidFill>
              </a:rPr>
              <a:t>         </a:t>
            </a:r>
            <a:r>
              <a:rPr lang="en-US" sz="1200" dirty="0" err="1" smtClean="0">
                <a:solidFill>
                  <a:srgbClr val="7030A0"/>
                </a:solidFill>
              </a:rPr>
              <a:t>NetworkInfo</a:t>
            </a:r>
            <a:r>
              <a:rPr lang="en-US" sz="1200" dirty="0" smtClean="0">
                <a:solidFill>
                  <a:srgbClr val="7030A0"/>
                </a:solidFill>
              </a:rPr>
              <a:t> </a:t>
            </a:r>
            <a:r>
              <a:rPr lang="en-US" sz="1200" dirty="0" err="1" smtClean="0">
                <a:solidFill>
                  <a:srgbClr val="7030A0"/>
                </a:solidFill>
              </a:rPr>
              <a:t>networkInfo</a:t>
            </a:r>
            <a:r>
              <a:rPr lang="en-US" sz="1200" dirty="0" smtClean="0">
                <a:solidFill>
                  <a:srgbClr val="7030A0"/>
                </a:solidFill>
              </a:rPr>
              <a:t> = </a:t>
            </a:r>
            <a:r>
              <a:rPr lang="en-US" sz="1200" dirty="0" err="1" smtClean="0">
                <a:solidFill>
                  <a:srgbClr val="7030A0"/>
                </a:solidFill>
              </a:rPr>
              <a:t>connMgr.getActiveNetworkInfo</a:t>
            </a:r>
            <a:r>
              <a:rPr lang="en-US" sz="1200" dirty="0" smtClean="0">
                <a:solidFill>
                  <a:srgbClr val="7030A0"/>
                </a:solidFill>
              </a:rPr>
              <a:t>();</a:t>
            </a:r>
          </a:p>
          <a:p>
            <a:pPr marL="0" indent="0">
              <a:buNone/>
            </a:pPr>
            <a:r>
              <a:rPr lang="en-US" sz="1200" dirty="0" smtClean="0">
                <a:solidFill>
                  <a:srgbClr val="7030A0"/>
                </a:solidFill>
              </a:rPr>
              <a:t>            </a:t>
            </a:r>
            <a:r>
              <a:rPr lang="en-US" sz="1200" b="1" dirty="0" smtClean="0">
                <a:solidFill>
                  <a:srgbClr val="7030A0"/>
                </a:solidFill>
              </a:rPr>
              <a:t>if (</a:t>
            </a:r>
            <a:r>
              <a:rPr lang="en-US" sz="1200" b="1" dirty="0" err="1" smtClean="0">
                <a:solidFill>
                  <a:srgbClr val="7030A0"/>
                </a:solidFill>
              </a:rPr>
              <a:t>networkInfo</a:t>
            </a:r>
            <a:r>
              <a:rPr lang="en-US" sz="1200" b="1" dirty="0" smtClean="0">
                <a:solidFill>
                  <a:srgbClr val="7030A0"/>
                </a:solidFill>
              </a:rPr>
              <a:t> != null &amp;&amp; </a:t>
            </a:r>
            <a:r>
              <a:rPr lang="en-US" sz="1200" b="1" dirty="0" err="1" smtClean="0">
                <a:solidFill>
                  <a:srgbClr val="7030A0"/>
                </a:solidFill>
              </a:rPr>
              <a:t>networkInfo.isConnected</a:t>
            </a:r>
            <a:r>
              <a:rPr lang="en-US" sz="1200" b="1" dirty="0" smtClean="0">
                <a:solidFill>
                  <a:srgbClr val="7030A0"/>
                </a:solidFill>
              </a:rPr>
              <a:t>()) {</a:t>
            </a:r>
          </a:p>
          <a:p>
            <a:pPr marL="0" indent="0">
              <a:buNone/>
            </a:pPr>
            <a:r>
              <a:rPr lang="en-US" sz="1200" dirty="0" smtClean="0">
                <a:solidFill>
                  <a:srgbClr val="7030A0"/>
                </a:solidFill>
              </a:rPr>
              <a:t>	</a:t>
            </a:r>
            <a:r>
              <a:rPr lang="en-US" sz="1200" dirty="0" err="1" smtClean="0">
                <a:solidFill>
                  <a:srgbClr val="7030A0"/>
                </a:solidFill>
              </a:rPr>
              <a:t>getYelpdata</a:t>
            </a:r>
            <a:r>
              <a:rPr lang="en-US" sz="1200" dirty="0" smtClean="0">
                <a:solidFill>
                  <a:srgbClr val="7030A0"/>
                </a:solidFill>
              </a:rPr>
              <a:t>(); // fetch data</a:t>
            </a:r>
          </a:p>
          <a:p>
            <a:pPr marL="0" indent="0">
              <a:buNone/>
            </a:pPr>
            <a:r>
              <a:rPr lang="en-US" sz="1200" dirty="0" smtClean="0">
                <a:solidFill>
                  <a:srgbClr val="7030A0"/>
                </a:solidFill>
              </a:rPr>
              <a:t>            } </a:t>
            </a:r>
            <a:r>
              <a:rPr lang="en-US" sz="1200" b="1" dirty="0" smtClean="0">
                <a:solidFill>
                  <a:srgbClr val="7030A0"/>
                </a:solidFill>
              </a:rPr>
              <a:t>else {</a:t>
            </a:r>
          </a:p>
          <a:p>
            <a:pPr marL="0" indent="0">
              <a:buNone/>
            </a:pPr>
            <a:r>
              <a:rPr lang="en-US" sz="1200" dirty="0" smtClean="0">
                <a:solidFill>
                  <a:srgbClr val="7030A0"/>
                </a:solidFill>
              </a:rPr>
              <a:t>	</a:t>
            </a:r>
            <a:r>
              <a:rPr lang="en-US" sz="1200" dirty="0" err="1" smtClean="0">
                <a:solidFill>
                  <a:srgbClr val="7030A0"/>
                </a:solidFill>
              </a:rPr>
              <a:t>dumpText.setText</a:t>
            </a:r>
            <a:r>
              <a:rPr lang="en-US" sz="1200" dirty="0" smtClean="0">
                <a:solidFill>
                  <a:srgbClr val="7030A0"/>
                </a:solidFill>
              </a:rPr>
              <a:t>("No Connection"); // display error</a:t>
            </a:r>
          </a:p>
          <a:p>
            <a:pPr marL="0" indent="0">
              <a:buNone/>
            </a:pPr>
            <a:r>
              <a:rPr lang="en-US" sz="1200" dirty="0" smtClean="0">
                <a:solidFill>
                  <a:srgbClr val="7030A0"/>
                </a:solidFill>
              </a:rPr>
              <a:t>            }</a:t>
            </a:r>
          </a:p>
          <a:p>
            <a:pPr marL="0" indent="0">
              <a:buNone/>
            </a:pPr>
            <a:r>
              <a:rPr lang="en-US" sz="1200" dirty="0" smtClean="0"/>
              <a:t>    }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9800236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 Class – part 2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/>
              <a:t>/</a:t>
            </a:r>
            <a:r>
              <a:rPr lang="en-US" sz="1800" dirty="0" smtClean="0"/>
              <a:t>/</a:t>
            </a:r>
            <a:r>
              <a:rPr lang="en-US" sz="1800" dirty="0"/>
              <a:t>go to yelp </a:t>
            </a:r>
            <a:r>
              <a:rPr lang="en-US" sz="1800" u="sng" dirty="0" smtClean="0"/>
              <a:t> URL </a:t>
            </a:r>
            <a:r>
              <a:rPr lang="en-US" sz="1800" u="sng" dirty="0"/>
              <a:t>and grab data </a:t>
            </a:r>
            <a:r>
              <a:rPr lang="en-US" sz="1800" u="sng" dirty="0" smtClean="0"/>
              <a:t>–just its front page</a:t>
            </a:r>
          </a:p>
          <a:p>
            <a:pPr marL="0" indent="0">
              <a:buNone/>
            </a:pPr>
            <a:r>
              <a:rPr lang="en-US" sz="1800" u="sng" dirty="0" smtClean="0"/>
              <a:t>// calls static method execute of OUR  </a:t>
            </a:r>
            <a:r>
              <a:rPr lang="en-US" sz="1800" u="sng" dirty="0" err="1" smtClean="0"/>
              <a:t>AsycnTask</a:t>
            </a:r>
            <a:r>
              <a:rPr lang="en-US" sz="1800" u="sng" dirty="0" smtClean="0"/>
              <a:t> inner class defined in a bit called </a:t>
            </a:r>
            <a:r>
              <a:rPr lang="en-US" sz="1800" u="sng" dirty="0" err="1" smtClean="0"/>
              <a:t>DownloadWebpageTask</a:t>
            </a:r>
            <a:endParaRPr lang="en-US" sz="1800" u="sng" dirty="0"/>
          </a:p>
          <a:p>
            <a:pPr marL="0" indent="0">
              <a:buNone/>
            </a:pPr>
            <a:r>
              <a:rPr lang="en-US" sz="1800" dirty="0"/>
              <a:t>    </a:t>
            </a:r>
            <a:r>
              <a:rPr lang="en-US" sz="1800" b="1" dirty="0"/>
              <a:t>protected void </a:t>
            </a:r>
            <a:r>
              <a:rPr lang="en-US" sz="1800" b="1" dirty="0" err="1"/>
              <a:t>getYelpdata</a:t>
            </a:r>
            <a:r>
              <a:rPr lang="en-US" sz="1800" b="1" dirty="0"/>
              <a:t>() {</a:t>
            </a:r>
          </a:p>
          <a:p>
            <a:pPr marL="0" indent="0">
              <a:buNone/>
            </a:pPr>
            <a:r>
              <a:rPr lang="en-US" sz="1800" dirty="0"/>
              <a:t>   </a:t>
            </a:r>
            <a:r>
              <a:rPr lang="en-US" sz="1800" dirty="0" smtClean="0"/>
              <a:t>      </a:t>
            </a:r>
            <a:r>
              <a:rPr lang="en-US" sz="1800" dirty="0"/>
              <a:t>//call </a:t>
            </a:r>
            <a:r>
              <a:rPr lang="en-US" sz="1800" dirty="0" err="1"/>
              <a:t>ASync</a:t>
            </a:r>
            <a:r>
              <a:rPr lang="en-US" sz="1800" dirty="0"/>
              <a:t> Task class to process getting data</a:t>
            </a:r>
          </a:p>
          <a:p>
            <a:pPr marL="0" indent="0">
              <a:buNone/>
            </a:pPr>
            <a:r>
              <a:rPr lang="en-US" sz="1800" dirty="0" smtClean="0"/>
              <a:t>          String </a:t>
            </a:r>
            <a:r>
              <a:rPr lang="en-US" sz="1800" dirty="0" err="1"/>
              <a:t>stringUrl</a:t>
            </a:r>
            <a:r>
              <a:rPr lang="en-US" sz="1800" dirty="0"/>
              <a:t> = "http://yelp.com";</a:t>
            </a:r>
          </a:p>
          <a:p>
            <a:pPr marL="0" indent="0">
              <a:buNone/>
            </a:pPr>
            <a:r>
              <a:rPr lang="en-US" sz="1800" dirty="0"/>
              <a:t>           </a:t>
            </a:r>
            <a:r>
              <a:rPr lang="en-US" sz="1800" b="1" dirty="0"/>
              <a:t>new </a:t>
            </a:r>
            <a:r>
              <a:rPr lang="en-US" sz="1800" b="1" dirty="0" err="1"/>
              <a:t>DownloadWebpageTask</a:t>
            </a:r>
            <a:r>
              <a:rPr lang="en-US" sz="1800" b="1" dirty="0"/>
              <a:t>().execute(</a:t>
            </a:r>
            <a:r>
              <a:rPr lang="en-US" sz="1800" b="1" dirty="0" err="1"/>
              <a:t>stringUrl</a:t>
            </a:r>
            <a:r>
              <a:rPr lang="en-US" sz="1800" b="1" dirty="0"/>
              <a:t>);</a:t>
            </a:r>
          </a:p>
          <a:p>
            <a:pPr marL="0" indent="0">
              <a:buNone/>
            </a:pPr>
            <a:r>
              <a:rPr lang="en-US" sz="1800" dirty="0"/>
              <a:t>          </a:t>
            </a:r>
          </a:p>
          <a:p>
            <a:pPr marL="0" indent="0">
              <a:buNone/>
            </a:pPr>
            <a:r>
              <a:rPr lang="en-US" sz="1800" dirty="0"/>
              <a:t>    }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3754131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52</TotalTime>
  <Words>1179</Words>
  <Application>Microsoft Office PowerPoint</Application>
  <PresentationFormat>On-screen Show (4:3)</PresentationFormat>
  <Paragraphs>172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Civic</vt:lpstr>
      <vt:lpstr>Android and Asynchronously requesting Web (HTTP) data</vt:lpstr>
      <vt:lpstr>The idea --- you don’t want to wait</vt:lpstr>
      <vt:lpstr>More Motivation – JSON retrieval</vt:lpstr>
      <vt:lpstr>Notice the Asynchronous calls</vt:lpstr>
      <vt:lpstr>Lets to an Example </vt:lpstr>
      <vt:lpstr>We have a single view Activity --simple</vt:lpstr>
      <vt:lpstr>The Manifest –we are using Internet</vt:lpstr>
      <vt:lpstr>Activity Class – part 1</vt:lpstr>
      <vt:lpstr>Activity Class – part 2 (continued)</vt:lpstr>
      <vt:lpstr>Activity INNER class DownloadWebpageTask- part 1 </vt:lpstr>
      <vt:lpstr>Activity INNER class DownloadWebpageTask- part 1 </vt:lpstr>
      <vt:lpstr>Activity INNER class DownlaodWebPageTask – part 3</vt:lpstr>
      <vt:lpstr>Lets Run it</vt:lpstr>
      <vt:lpstr>What you learned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Android and Asynchronously requesting Web (HTTP) data</dc:title>
  <dc:creator>Windows User</dc:creator>
  <cp:lastModifiedBy>Windows User</cp:lastModifiedBy>
  <cp:revision>14</cp:revision>
  <dcterms:created xsi:type="dcterms:W3CDTF">2014-11-26T20:18:24Z</dcterms:created>
  <dcterms:modified xsi:type="dcterms:W3CDTF">2014-11-26T21:10:29Z</dcterms:modified>
</cp:coreProperties>
</file>