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8"/>
  </p:notesMasterIdLst>
  <p:sldIdLst>
    <p:sldId id="256" r:id="rId2"/>
    <p:sldId id="278" r:id="rId3"/>
    <p:sldId id="322" r:id="rId4"/>
    <p:sldId id="316" r:id="rId5"/>
    <p:sldId id="279" r:id="rId6"/>
    <p:sldId id="318" r:id="rId7"/>
    <p:sldId id="315" r:id="rId8"/>
    <p:sldId id="281" r:id="rId9"/>
    <p:sldId id="321" r:id="rId10"/>
    <p:sldId id="331" r:id="rId11"/>
    <p:sldId id="332" r:id="rId12"/>
    <p:sldId id="330" r:id="rId13"/>
    <p:sldId id="301" r:id="rId14"/>
    <p:sldId id="328" r:id="rId15"/>
    <p:sldId id="329" r:id="rId16"/>
    <p:sldId id="284" r:id="rId17"/>
    <p:sldId id="333" r:id="rId18"/>
    <p:sldId id="334" r:id="rId19"/>
    <p:sldId id="323" r:id="rId20"/>
    <p:sldId id="320" r:id="rId21"/>
    <p:sldId id="305" r:id="rId22"/>
    <p:sldId id="324" r:id="rId23"/>
    <p:sldId id="306" r:id="rId24"/>
    <p:sldId id="325" r:id="rId25"/>
    <p:sldId id="335" r:id="rId26"/>
    <p:sldId id="336" r:id="rId27"/>
    <p:sldId id="308" r:id="rId28"/>
    <p:sldId id="309" r:id="rId29"/>
    <p:sldId id="287" r:id="rId30"/>
    <p:sldId id="288" r:id="rId31"/>
    <p:sldId id="289" r:id="rId32"/>
    <p:sldId id="338" r:id="rId33"/>
    <p:sldId id="326" r:id="rId34"/>
    <p:sldId id="337" r:id="rId35"/>
    <p:sldId id="327" r:id="rId36"/>
    <p:sldId id="31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79A1"/>
    <a:srgbClr val="FCD4D4"/>
    <a:srgbClr val="E1F2F3"/>
    <a:srgbClr val="FFFFC0"/>
    <a:srgbClr val="FFFF80"/>
    <a:srgbClr val="008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7" autoAdjust="0"/>
    <p:restoredTop sz="88785" autoAdjust="0"/>
  </p:normalViewPr>
  <p:slideViewPr>
    <p:cSldViewPr>
      <p:cViewPr>
        <p:scale>
          <a:sx n="86" d="100"/>
          <a:sy n="86" d="100"/>
        </p:scale>
        <p:origin x="1819"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D00D39A-96E1-4624-8B3C-15B8E97CF9F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5123" name="Rectangle 3">
            <a:extLst>
              <a:ext uri="{FF2B5EF4-FFF2-40B4-BE49-F238E27FC236}">
                <a16:creationId xmlns:a16="http://schemas.microsoft.com/office/drawing/2014/main" id="{6F41DEC8-95DA-4AEA-AF26-311B404B6E60}"/>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124" name="Rectangle 4">
            <a:extLst>
              <a:ext uri="{FF2B5EF4-FFF2-40B4-BE49-F238E27FC236}">
                <a16:creationId xmlns:a16="http://schemas.microsoft.com/office/drawing/2014/main" id="{D05C38F4-9034-4144-9492-8EBCE6ADBF20}"/>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3104C7ED-4201-424E-8D08-0CB719075EA4}"/>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a:extLst>
              <a:ext uri="{FF2B5EF4-FFF2-40B4-BE49-F238E27FC236}">
                <a16:creationId xmlns:a16="http://schemas.microsoft.com/office/drawing/2014/main" id="{6155DAA4-1B72-43FA-9277-D195ADA6DD48}"/>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5127" name="Rectangle 7">
            <a:extLst>
              <a:ext uri="{FF2B5EF4-FFF2-40B4-BE49-F238E27FC236}">
                <a16:creationId xmlns:a16="http://schemas.microsoft.com/office/drawing/2014/main" id="{B511F9A4-6884-45E2-A1A3-168A5AC90F0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D86C2787-FFC8-4D10-8720-C55526BF972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92A99A-5634-44D7-A105-2F16705909B6}"/>
              </a:ext>
            </a:extLst>
          </p:cNvPr>
          <p:cNvSpPr>
            <a:spLocks noGrp="1" noChangeArrowheads="1"/>
          </p:cNvSpPr>
          <p:nvPr>
            <p:ph type="sldNum" sz="quarter" idx="5"/>
          </p:nvPr>
        </p:nvSpPr>
        <p:spPr>
          <a:ln/>
        </p:spPr>
        <p:txBody>
          <a:bodyPr/>
          <a:lstStyle/>
          <a:p>
            <a:fld id="{2C66F75A-DB76-45FE-AD92-AE08A1475026}" type="slidenum">
              <a:rPr lang="en-US" altLang="en-US"/>
              <a:pPr/>
              <a:t>13</a:t>
            </a:fld>
            <a:endParaRPr lang="en-US" altLang="en-US"/>
          </a:p>
        </p:txBody>
      </p:sp>
      <p:sp>
        <p:nvSpPr>
          <p:cNvPr id="77826" name="Rectangle 7">
            <a:extLst>
              <a:ext uri="{FF2B5EF4-FFF2-40B4-BE49-F238E27FC236}">
                <a16:creationId xmlns:a16="http://schemas.microsoft.com/office/drawing/2014/main" id="{00E71C9E-E8BA-4A30-A58F-D0784DC01778}"/>
              </a:ext>
            </a:extLst>
          </p:cNvPr>
          <p:cNvSpPr txBox="1">
            <a:spLocks noGrp="1"/>
          </p:cNvSpPr>
          <p:nvPr/>
        </p:nvSpPr>
        <p:spPr bwMode="auto">
          <a:xfrm>
            <a:off x="3886200" y="8686800"/>
            <a:ext cx="2971800" cy="457200"/>
          </a:xfrm>
          <a:prstGeom prst="rect">
            <a:avLst/>
          </a:prstGeom>
          <a:noFill/>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984AFB7A-422A-4D4F-B4DD-F220E770C68A}" type="slidenum">
              <a:rPr lang="en-US" altLang="en-US" sz="1200">
                <a:solidFill>
                  <a:srgbClr val="000000"/>
                </a:solidFill>
                <a:latin typeface="Gill Sans" charset="0"/>
                <a:ea typeface="ヒラギノ角ゴ Pro W3" charset="-128"/>
                <a:sym typeface="Gill Sans" charset="0"/>
              </a:rPr>
              <a:pPr algn="r"/>
              <a:t>13</a:t>
            </a:fld>
            <a:endParaRPr lang="en-US" altLang="en-US" sz="1200">
              <a:solidFill>
                <a:srgbClr val="000000"/>
              </a:solidFill>
              <a:latin typeface="Gill Sans" charset="0"/>
              <a:ea typeface="ヒラギノ角ゴ Pro W3" charset="-128"/>
              <a:sym typeface="Gill Sans" charset="0"/>
            </a:endParaRPr>
          </a:p>
        </p:txBody>
      </p:sp>
      <p:sp>
        <p:nvSpPr>
          <p:cNvPr id="77827" name="Rectangle 2">
            <a:extLst>
              <a:ext uri="{FF2B5EF4-FFF2-40B4-BE49-F238E27FC236}">
                <a16:creationId xmlns:a16="http://schemas.microsoft.com/office/drawing/2014/main" id="{0A3BC96C-B523-4ED7-B1FB-6A23E0126932}"/>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26726266-700B-461D-862E-4B4E46ADD521}"/>
              </a:ext>
            </a:extLst>
          </p:cNvPr>
          <p:cNvSpPr>
            <a:spLocks noGrp="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F9511-CB1F-4528-BE77-07315B56209D}"/>
              </a:ext>
            </a:extLst>
          </p:cNvPr>
          <p:cNvSpPr>
            <a:spLocks noGrp="1" noChangeArrowheads="1"/>
          </p:cNvSpPr>
          <p:nvPr>
            <p:ph type="sldNum" sz="quarter" idx="5"/>
          </p:nvPr>
        </p:nvSpPr>
        <p:spPr>
          <a:ln/>
        </p:spPr>
        <p:txBody>
          <a:bodyPr/>
          <a:lstStyle/>
          <a:p>
            <a:fld id="{22022E74-05F9-4E6A-BBE8-8B8DD458DA86}" type="slidenum">
              <a:rPr lang="en-US" altLang="en-US"/>
              <a:pPr/>
              <a:t>21</a:t>
            </a:fld>
            <a:endParaRPr lang="en-US" altLang="en-US"/>
          </a:p>
        </p:txBody>
      </p:sp>
      <p:sp>
        <p:nvSpPr>
          <p:cNvPr id="84994" name="Rectangle 7">
            <a:extLst>
              <a:ext uri="{FF2B5EF4-FFF2-40B4-BE49-F238E27FC236}">
                <a16:creationId xmlns:a16="http://schemas.microsoft.com/office/drawing/2014/main" id="{6EAD9ED7-0C7A-4FE1-8EDB-2DEFFAD53C43}"/>
              </a:ext>
            </a:extLst>
          </p:cNvPr>
          <p:cNvSpPr txBox="1">
            <a:spLocks noGrp="1"/>
          </p:cNvSpPr>
          <p:nvPr/>
        </p:nvSpPr>
        <p:spPr bwMode="auto">
          <a:xfrm>
            <a:off x="3886200" y="8686800"/>
            <a:ext cx="2971800" cy="457200"/>
          </a:xfrm>
          <a:prstGeom prst="rect">
            <a:avLst/>
          </a:prstGeom>
          <a:noFill/>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14836540-08C7-4903-80CA-38EE91DF0FAD}" type="slidenum">
              <a:rPr lang="en-US" altLang="en-US" sz="1200">
                <a:solidFill>
                  <a:srgbClr val="000000"/>
                </a:solidFill>
                <a:latin typeface="Gill Sans" charset="0"/>
                <a:ea typeface="ヒラギノ角ゴ Pro W3" charset="-128"/>
                <a:sym typeface="Gill Sans" charset="0"/>
              </a:rPr>
              <a:pPr algn="r"/>
              <a:t>21</a:t>
            </a:fld>
            <a:endParaRPr lang="en-US" altLang="en-US" sz="1200">
              <a:solidFill>
                <a:srgbClr val="000000"/>
              </a:solidFill>
              <a:latin typeface="Gill Sans" charset="0"/>
              <a:ea typeface="ヒラギノ角ゴ Pro W3" charset="-128"/>
              <a:sym typeface="Gill Sans" charset="0"/>
            </a:endParaRPr>
          </a:p>
        </p:txBody>
      </p:sp>
      <p:sp>
        <p:nvSpPr>
          <p:cNvPr id="84995" name="Rectangle 2">
            <a:extLst>
              <a:ext uri="{FF2B5EF4-FFF2-40B4-BE49-F238E27FC236}">
                <a16:creationId xmlns:a16="http://schemas.microsoft.com/office/drawing/2014/main" id="{918E222E-2575-479A-B8DE-B2BE6980EAF7}"/>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F3489D6F-F4A2-4859-809D-03B01BD2D603}"/>
              </a:ext>
            </a:extLst>
          </p:cNvPr>
          <p:cNvSpPr>
            <a:spLocks noGrp="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8276A4-3A88-46EC-904E-FF8675791B12}"/>
              </a:ext>
            </a:extLst>
          </p:cNvPr>
          <p:cNvSpPr>
            <a:spLocks noGrp="1" noChangeArrowheads="1"/>
          </p:cNvSpPr>
          <p:nvPr>
            <p:ph type="sldNum" sz="quarter" idx="5"/>
          </p:nvPr>
        </p:nvSpPr>
        <p:spPr>
          <a:ln/>
        </p:spPr>
        <p:txBody>
          <a:bodyPr/>
          <a:lstStyle/>
          <a:p>
            <a:fld id="{7E0A8CDB-4BCE-490C-802F-83EE3586AB05}" type="slidenum">
              <a:rPr lang="en-US" altLang="en-US"/>
              <a:pPr/>
              <a:t>23</a:t>
            </a:fld>
            <a:endParaRPr lang="en-US" altLang="en-US"/>
          </a:p>
        </p:txBody>
      </p:sp>
      <p:sp>
        <p:nvSpPr>
          <p:cNvPr id="89090" name="Rectangle 7">
            <a:extLst>
              <a:ext uri="{FF2B5EF4-FFF2-40B4-BE49-F238E27FC236}">
                <a16:creationId xmlns:a16="http://schemas.microsoft.com/office/drawing/2014/main" id="{30EEB0F2-5F6E-4C72-B908-06867D6D9D86}"/>
              </a:ext>
            </a:extLst>
          </p:cNvPr>
          <p:cNvSpPr txBox="1">
            <a:spLocks noGrp="1"/>
          </p:cNvSpPr>
          <p:nvPr/>
        </p:nvSpPr>
        <p:spPr bwMode="auto">
          <a:xfrm>
            <a:off x="3886200" y="8686800"/>
            <a:ext cx="2971800" cy="457200"/>
          </a:xfrm>
          <a:prstGeom prst="rect">
            <a:avLst/>
          </a:prstGeom>
          <a:noFill/>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E7845087-41DE-4BDE-BF71-AE50E99F4F6A}" type="slidenum">
              <a:rPr lang="en-US" altLang="en-US" sz="1200">
                <a:solidFill>
                  <a:srgbClr val="000000"/>
                </a:solidFill>
                <a:latin typeface="Gill Sans" charset="0"/>
                <a:ea typeface="ヒラギノ角ゴ Pro W3" charset="-128"/>
                <a:sym typeface="Gill Sans" charset="0"/>
              </a:rPr>
              <a:pPr algn="r"/>
              <a:t>23</a:t>
            </a:fld>
            <a:endParaRPr lang="en-US" altLang="en-US" sz="1200">
              <a:solidFill>
                <a:srgbClr val="000000"/>
              </a:solidFill>
              <a:latin typeface="Gill Sans" charset="0"/>
              <a:ea typeface="ヒラギノ角ゴ Pro W3" charset="-128"/>
              <a:sym typeface="Gill Sans" charset="0"/>
            </a:endParaRPr>
          </a:p>
        </p:txBody>
      </p:sp>
      <p:sp>
        <p:nvSpPr>
          <p:cNvPr id="89091" name="Rectangle 2">
            <a:extLst>
              <a:ext uri="{FF2B5EF4-FFF2-40B4-BE49-F238E27FC236}">
                <a16:creationId xmlns:a16="http://schemas.microsoft.com/office/drawing/2014/main" id="{74C4E59D-7B9A-42B0-B309-0052FB2E138F}"/>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20C80EBC-2759-4A92-BB2D-B83B9B646179}"/>
              </a:ext>
            </a:extLst>
          </p:cNvPr>
          <p:cNvSpPr>
            <a:spLocks noGrp="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11370B-222E-4DBF-A26D-1C33BB82D036}"/>
              </a:ext>
            </a:extLst>
          </p:cNvPr>
          <p:cNvSpPr>
            <a:spLocks noGrp="1" noChangeArrowheads="1"/>
          </p:cNvSpPr>
          <p:nvPr>
            <p:ph type="sldNum" sz="quarter" idx="5"/>
          </p:nvPr>
        </p:nvSpPr>
        <p:spPr>
          <a:ln/>
        </p:spPr>
        <p:txBody>
          <a:bodyPr/>
          <a:lstStyle/>
          <a:p>
            <a:fld id="{A5682B61-D81E-4228-A720-5720828DC10F}" type="slidenum">
              <a:rPr lang="en-US" altLang="en-US"/>
              <a:pPr/>
              <a:t>27</a:t>
            </a:fld>
            <a:endParaRPr lang="en-US" altLang="en-US"/>
          </a:p>
        </p:txBody>
      </p:sp>
      <p:sp>
        <p:nvSpPr>
          <p:cNvPr id="90114" name="Rectangle 7">
            <a:extLst>
              <a:ext uri="{FF2B5EF4-FFF2-40B4-BE49-F238E27FC236}">
                <a16:creationId xmlns:a16="http://schemas.microsoft.com/office/drawing/2014/main" id="{2C8B6F2A-8310-43E3-82BD-D14453DC051C}"/>
              </a:ext>
            </a:extLst>
          </p:cNvPr>
          <p:cNvSpPr txBox="1">
            <a:spLocks noGrp="1"/>
          </p:cNvSpPr>
          <p:nvPr/>
        </p:nvSpPr>
        <p:spPr bwMode="auto">
          <a:xfrm>
            <a:off x="3886200" y="8686800"/>
            <a:ext cx="2971800" cy="457200"/>
          </a:xfrm>
          <a:prstGeom prst="rect">
            <a:avLst/>
          </a:prstGeom>
          <a:noFill/>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3537F367-875A-4510-A920-A7DD1A848FD7}" type="slidenum">
              <a:rPr lang="en-US" altLang="en-US" sz="1200">
                <a:solidFill>
                  <a:srgbClr val="000000"/>
                </a:solidFill>
                <a:latin typeface="Gill Sans" charset="0"/>
                <a:ea typeface="ヒラギノ角ゴ Pro W3" charset="-128"/>
                <a:sym typeface="Gill Sans" charset="0"/>
              </a:rPr>
              <a:pPr algn="r"/>
              <a:t>27</a:t>
            </a:fld>
            <a:endParaRPr lang="en-US" altLang="en-US" sz="1200">
              <a:solidFill>
                <a:srgbClr val="000000"/>
              </a:solidFill>
              <a:latin typeface="Gill Sans" charset="0"/>
              <a:ea typeface="ヒラギノ角ゴ Pro W3" charset="-128"/>
              <a:sym typeface="Gill Sans" charset="0"/>
            </a:endParaRPr>
          </a:p>
        </p:txBody>
      </p:sp>
      <p:sp>
        <p:nvSpPr>
          <p:cNvPr id="90115" name="Rectangle 2">
            <a:extLst>
              <a:ext uri="{FF2B5EF4-FFF2-40B4-BE49-F238E27FC236}">
                <a16:creationId xmlns:a16="http://schemas.microsoft.com/office/drawing/2014/main" id="{8BD450E8-D46F-4836-B025-C362236A5933}"/>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C0BE2664-48E7-4D8A-9AAC-5FE47A76D90A}"/>
              </a:ext>
            </a:extLst>
          </p:cNvPr>
          <p:cNvSpPr>
            <a:spLocks noGrp="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11E018-C891-42CD-9786-CBF8FD3C4A2B}"/>
              </a:ext>
            </a:extLst>
          </p:cNvPr>
          <p:cNvSpPr>
            <a:spLocks noGrp="1" noChangeArrowheads="1"/>
          </p:cNvSpPr>
          <p:nvPr>
            <p:ph type="sldNum" sz="quarter" idx="5"/>
          </p:nvPr>
        </p:nvSpPr>
        <p:spPr>
          <a:ln/>
        </p:spPr>
        <p:txBody>
          <a:bodyPr/>
          <a:lstStyle/>
          <a:p>
            <a:fld id="{D7562C26-69AC-43BC-A17A-DFF870EAB313}" type="slidenum">
              <a:rPr lang="en-US" altLang="en-US"/>
              <a:pPr/>
              <a:t>28</a:t>
            </a:fld>
            <a:endParaRPr lang="en-US" altLang="en-US"/>
          </a:p>
        </p:txBody>
      </p:sp>
      <p:sp>
        <p:nvSpPr>
          <p:cNvPr id="91138" name="Rectangle 7">
            <a:extLst>
              <a:ext uri="{FF2B5EF4-FFF2-40B4-BE49-F238E27FC236}">
                <a16:creationId xmlns:a16="http://schemas.microsoft.com/office/drawing/2014/main" id="{FA15E237-B6C3-407B-B128-C961BCCB9BE6}"/>
              </a:ext>
            </a:extLst>
          </p:cNvPr>
          <p:cNvSpPr txBox="1">
            <a:spLocks noGrp="1"/>
          </p:cNvSpPr>
          <p:nvPr/>
        </p:nvSpPr>
        <p:spPr bwMode="auto">
          <a:xfrm>
            <a:off x="3886200" y="8686800"/>
            <a:ext cx="2971800" cy="457200"/>
          </a:xfrm>
          <a:prstGeom prst="rect">
            <a:avLst/>
          </a:prstGeom>
          <a:noFill/>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3392D998-4EFC-498C-A6BA-2BBBCAE01B61}" type="slidenum">
              <a:rPr lang="en-US" altLang="en-US" sz="1200">
                <a:solidFill>
                  <a:srgbClr val="000000"/>
                </a:solidFill>
                <a:latin typeface="Gill Sans" charset="0"/>
                <a:ea typeface="ヒラギノ角ゴ Pro W3" charset="-128"/>
                <a:sym typeface="Gill Sans" charset="0"/>
              </a:rPr>
              <a:pPr algn="r"/>
              <a:t>28</a:t>
            </a:fld>
            <a:endParaRPr lang="en-US" altLang="en-US" sz="1200">
              <a:solidFill>
                <a:srgbClr val="000000"/>
              </a:solidFill>
              <a:latin typeface="Gill Sans" charset="0"/>
              <a:ea typeface="ヒラギノ角ゴ Pro W3" charset="-128"/>
              <a:sym typeface="Gill Sans" charset="0"/>
            </a:endParaRPr>
          </a:p>
        </p:txBody>
      </p:sp>
      <p:sp>
        <p:nvSpPr>
          <p:cNvPr id="91139" name="Rectangle 2">
            <a:extLst>
              <a:ext uri="{FF2B5EF4-FFF2-40B4-BE49-F238E27FC236}">
                <a16:creationId xmlns:a16="http://schemas.microsoft.com/office/drawing/2014/main" id="{5DBF8E78-39F6-40AB-89EA-91F816F5FA78}"/>
              </a:ext>
            </a:extLst>
          </p:cNvPr>
          <p:cNvSpPr>
            <a:spLocks noGrp="1" noRot="1" noChangeAspect="1" noChangeArrowheads="1" noTextEdit="1"/>
          </p:cNvSpPr>
          <p:nvPr>
            <p:ph type="sldImg"/>
          </p:nvPr>
        </p:nvSpPr>
        <p:spPr>
          <a:solidFill>
            <a:srgbClr val="FFFFFF"/>
          </a:solidFill>
          <a:ln/>
        </p:spPr>
      </p:sp>
      <p:sp>
        <p:nvSpPr>
          <p:cNvPr id="91140" name="Rectangle 3">
            <a:extLst>
              <a:ext uri="{FF2B5EF4-FFF2-40B4-BE49-F238E27FC236}">
                <a16:creationId xmlns:a16="http://schemas.microsoft.com/office/drawing/2014/main" id="{7DDE042E-26B7-4B74-833A-A8548ED48F88}"/>
              </a:ext>
            </a:extLst>
          </p:cNvPr>
          <p:cNvSpPr>
            <a:spLocks noGrp="1" noChangeArrowheads="1"/>
          </p:cNvSpPr>
          <p:nvPr>
            <p:ph type="body" idx="1"/>
          </p:nvPr>
        </p:nvSpPr>
        <p:spPr>
          <a:solidFill>
            <a:srgbClr val="FFFFFF"/>
          </a:solidFill>
          <a:ln w="25400">
            <a:solidFill>
              <a:srgbClr val="000000"/>
            </a:solidFill>
            <a:miter lim="800000"/>
            <a:headEnd/>
            <a:tailEnd/>
          </a:ln>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48A87A34-81AB-432B-8DAE-1953F412C126}" type="datetimeFigureOut">
              <a:rPr lang="en-US" smtClean="0"/>
              <a:t>1/26/2020</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
        <p:nvSpPr>
          <p:cNvPr id="10" name="AutoShape 3">
            <a:extLst>
              <a:ext uri="{FF2B5EF4-FFF2-40B4-BE49-F238E27FC236}">
                <a16:creationId xmlns:a16="http://schemas.microsoft.com/office/drawing/2014/main" id="{BC931BF7-1E76-4D89-8715-D1E459D94DFA}"/>
              </a:ext>
            </a:extLst>
          </p:cNvPr>
          <p:cNvSpPr>
            <a:spLocks noChangeArrowheads="1"/>
          </p:cNvSpPr>
          <p:nvPr userDrawn="1"/>
        </p:nvSpPr>
        <p:spPr bwMode="auto">
          <a:xfrm>
            <a:off x="0" y="0"/>
            <a:ext cx="9144000" cy="1390650"/>
          </a:xfrm>
          <a:prstGeom prst="roundRect">
            <a:avLst>
              <a:gd name="adj" fmla="val 111"/>
            </a:avLst>
          </a:prstGeom>
          <a:gradFill rotWithShape="0">
            <a:gsLst>
              <a:gs pos="0">
                <a:srgbClr val="244E72"/>
              </a:gs>
              <a:gs pos="100000">
                <a:srgbClr val="5A9FD4"/>
              </a:gs>
            </a:gsLst>
            <a:lin ang="4500000" scaled="1"/>
          </a:gradFill>
          <a:ln w="9360">
            <a:solidFill>
              <a:srgbClr val="000000"/>
            </a:solidFill>
            <a:miter lim="800000"/>
            <a:headEnd/>
            <a:tailEnd/>
          </a:ln>
        </p:spPr>
        <p:txBody>
          <a:bodyPr wrap="none" lIns="91432" tIns="45716" rIns="91432" bIns="45716" anchor="ctr"/>
          <a:lstStyle>
            <a:lvl1pPr algn="l" defTabSz="457200">
              <a:defRPr>
                <a:solidFill>
                  <a:schemeClr val="tx1"/>
                </a:solidFill>
                <a:latin typeface="Arial" panose="020B0604020202020204" pitchFamily="34" charset="0"/>
              </a:defRPr>
            </a:lvl1pPr>
            <a:lvl2pPr marL="742950" indent="-285750" algn="l" defTabSz="457200">
              <a:defRPr>
                <a:solidFill>
                  <a:schemeClr val="tx1"/>
                </a:solidFill>
                <a:latin typeface="Arial" panose="020B0604020202020204" pitchFamily="34" charset="0"/>
              </a:defRPr>
            </a:lvl2pPr>
            <a:lvl3pPr marL="1143000" indent="-228600" algn="l" defTabSz="457200">
              <a:defRPr>
                <a:solidFill>
                  <a:schemeClr val="tx1"/>
                </a:solidFill>
                <a:latin typeface="Arial" panose="020B0604020202020204" pitchFamily="34" charset="0"/>
              </a:defRPr>
            </a:lvl3pPr>
            <a:lvl4pPr marL="1598613" indent="-227013" algn="l" defTabSz="457200">
              <a:defRPr>
                <a:solidFill>
                  <a:schemeClr val="tx1"/>
                </a:solidFill>
                <a:latin typeface="Arial" panose="020B0604020202020204" pitchFamily="34" charset="0"/>
              </a:defRPr>
            </a:lvl4pPr>
            <a:lvl5pPr marL="2057400" indent="-228600" algn="l"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nSpc>
                <a:spcPct val="93000"/>
              </a:lnSpc>
              <a:buClr>
                <a:srgbClr val="000000"/>
              </a:buClr>
              <a:buSzPct val="100000"/>
              <a:buFont typeface="Andale Mono" pitchFamily="1" charset="0"/>
              <a:buNone/>
            </a:pPr>
            <a:endParaRPr lang="en-US" altLang="en-US">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48621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2229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1903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C128-6B9D-410B-8961-B7E2214BD787}"/>
              </a:ext>
            </a:extLst>
          </p:cNvPr>
          <p:cNvSpPr>
            <a:spLocks noGrp="1"/>
          </p:cNvSpPr>
          <p:nvPr>
            <p:ph type="title"/>
          </p:nvPr>
        </p:nvSpPr>
        <p:spPr>
          <a:xfrm>
            <a:off x="457200" y="0"/>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B2A8A2-0B69-4752-8A50-A204564A384F}"/>
              </a:ext>
            </a:extLst>
          </p:cNvPr>
          <p:cNvSpPr>
            <a:spLocks noGrp="1"/>
          </p:cNvSpPr>
          <p:nvPr>
            <p:ph type="body" sz="half" idx="1"/>
          </p:nvPr>
        </p:nvSpPr>
        <p:spPr>
          <a:xfrm>
            <a:off x="152400" y="1295400"/>
            <a:ext cx="44196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2BAD5A-7250-484D-BCE3-60E3D58DB755}"/>
              </a:ext>
            </a:extLst>
          </p:cNvPr>
          <p:cNvSpPr>
            <a:spLocks noGrp="1"/>
          </p:cNvSpPr>
          <p:nvPr>
            <p:ph sz="half" idx="2"/>
          </p:nvPr>
        </p:nvSpPr>
        <p:spPr>
          <a:xfrm>
            <a:off x="4724400" y="1295400"/>
            <a:ext cx="44196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2185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8792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48A87A34-81AB-432B-8DAE-1953F412C126}" type="datetimeFigureOut">
              <a:rPr lang="en-US" smtClean="0"/>
              <a:t>1/26/2020</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61852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4297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857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9310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025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48A87A34-81AB-432B-8DAE-1953F412C126}" type="datetimeFigureOut">
              <a:rPr lang="en-US" smtClean="0"/>
              <a:pPr/>
              <a:t>1/26/2020</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D22F896-40B5-4ADD-8801-0D06FADFA095}" type="slidenum">
              <a:rPr lang="en-US" smtClean="0"/>
              <a:pPr/>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86158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48A87A34-81AB-432B-8DAE-1953F412C126}" type="datetimeFigureOut">
              <a:rPr lang="en-US" smtClean="0"/>
              <a:pPr/>
              <a:t>1/26/2020</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903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48A87A34-81AB-432B-8DAE-1953F412C126}" type="datetimeFigureOut">
              <a:rPr lang="en-US" smtClean="0"/>
              <a:pPr/>
              <a:t>1/26/2020</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6D22F896-40B5-4ADD-8801-0D06FADFA095}" type="slidenum">
              <a:rPr lang="en-US" smtClean="0"/>
              <a:pPr/>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AutoShape 3">
            <a:extLst>
              <a:ext uri="{FF2B5EF4-FFF2-40B4-BE49-F238E27FC236}">
                <a16:creationId xmlns:a16="http://schemas.microsoft.com/office/drawing/2014/main" id="{AE021BA0-F6D8-4114-9B12-6F44DACCF9D6}"/>
              </a:ext>
            </a:extLst>
          </p:cNvPr>
          <p:cNvSpPr>
            <a:spLocks noChangeArrowheads="1"/>
          </p:cNvSpPr>
          <p:nvPr userDrawn="1"/>
        </p:nvSpPr>
        <p:spPr bwMode="auto">
          <a:xfrm>
            <a:off x="0" y="0"/>
            <a:ext cx="9144000" cy="1066800"/>
          </a:xfrm>
          <a:prstGeom prst="roundRect">
            <a:avLst>
              <a:gd name="adj" fmla="val 111"/>
            </a:avLst>
          </a:prstGeom>
          <a:gradFill rotWithShape="0">
            <a:gsLst>
              <a:gs pos="0">
                <a:srgbClr val="244E72"/>
              </a:gs>
              <a:gs pos="100000">
                <a:srgbClr val="5A9FD4"/>
              </a:gs>
            </a:gsLst>
            <a:lin ang="4500000" scaled="1"/>
          </a:gradFill>
          <a:ln w="9360">
            <a:solidFill>
              <a:srgbClr val="000000"/>
            </a:solidFill>
            <a:miter lim="800000"/>
            <a:headEnd/>
            <a:tailEnd/>
          </a:ln>
        </p:spPr>
        <p:txBody>
          <a:bodyPr wrap="none" lIns="91432" tIns="45716" rIns="91432" bIns="45716" anchor="ctr"/>
          <a:lstStyle>
            <a:lvl1pPr algn="l" defTabSz="457200">
              <a:defRPr>
                <a:solidFill>
                  <a:schemeClr val="tx1"/>
                </a:solidFill>
                <a:latin typeface="Arial" panose="020B0604020202020204" pitchFamily="34" charset="0"/>
              </a:defRPr>
            </a:lvl1pPr>
            <a:lvl2pPr marL="742950" indent="-285750" algn="l" defTabSz="457200">
              <a:defRPr>
                <a:solidFill>
                  <a:schemeClr val="tx1"/>
                </a:solidFill>
                <a:latin typeface="Arial" panose="020B0604020202020204" pitchFamily="34" charset="0"/>
              </a:defRPr>
            </a:lvl2pPr>
            <a:lvl3pPr marL="1143000" indent="-228600" algn="l" defTabSz="457200">
              <a:defRPr>
                <a:solidFill>
                  <a:schemeClr val="tx1"/>
                </a:solidFill>
                <a:latin typeface="Arial" panose="020B0604020202020204" pitchFamily="34" charset="0"/>
              </a:defRPr>
            </a:lvl3pPr>
            <a:lvl4pPr marL="1598613" indent="-227013" algn="l" defTabSz="457200">
              <a:defRPr>
                <a:solidFill>
                  <a:schemeClr val="tx1"/>
                </a:solidFill>
                <a:latin typeface="Arial" panose="020B0604020202020204" pitchFamily="34" charset="0"/>
              </a:defRPr>
            </a:lvl4pPr>
            <a:lvl5pPr marL="2057400" indent="-228600" algn="l"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nSpc>
                <a:spcPct val="93000"/>
              </a:lnSpc>
              <a:buClr>
                <a:srgbClr val="000000"/>
              </a:buClr>
              <a:buSzPct val="100000"/>
              <a:buFont typeface="Andale Mono" pitchFamily="1" charset="0"/>
              <a:buNone/>
            </a:pPr>
            <a:endParaRPr lang="en-US" altLang="en-US">
              <a:latin typeface="Tahoma" panose="020B0604030504040204" pitchFamily="34" charset="0"/>
              <a:cs typeface="Arial" panose="020B0604020202020204" pitchFamily="34" charset="0"/>
            </a:endParaRPr>
          </a:p>
        </p:txBody>
      </p:sp>
      <p:sp>
        <p:nvSpPr>
          <p:cNvPr id="11" name="Slide Number Placeholder 3">
            <a:extLst>
              <a:ext uri="{FF2B5EF4-FFF2-40B4-BE49-F238E27FC236}">
                <a16:creationId xmlns:a16="http://schemas.microsoft.com/office/drawing/2014/main" id="{0CF32030-D968-498B-8D02-EE9DE0AC8B7C}"/>
              </a:ext>
            </a:extLst>
          </p:cNvPr>
          <p:cNvSpPr txBox="1">
            <a:spLocks noGrp="1"/>
          </p:cNvSpPr>
          <p:nvPr userDrawn="1"/>
        </p:nvSpPr>
        <p:spPr>
          <a:xfrm>
            <a:off x="8229600" y="6356350"/>
            <a:ext cx="762000" cy="365125"/>
          </a:xfrm>
          <a:prstGeom prst="rect">
            <a:avLst/>
          </a:prstGeom>
          <a:noFill/>
        </p:spPr>
        <p:txBody>
          <a:bodyPr lIns="0" tIns="0" rIns="0" bIns="0" anchor="b"/>
          <a:lstStyle/>
          <a:p>
            <a:pPr>
              <a:spcBef>
                <a:spcPts val="500"/>
              </a:spcBef>
            </a:pPr>
            <a:fld id="{B8787442-1BC0-485C-89EF-B79427404964}" type="slidenum">
              <a:rPr lang="en-US" altLang="en-US" sz="1200">
                <a:solidFill>
                  <a:srgbClr val="424242"/>
                </a:solidFill>
                <a:latin typeface="Verdana" panose="020B0604030504040204" pitchFamily="34" charset="0"/>
              </a:rPr>
              <a:pPr>
                <a:spcBef>
                  <a:spcPts val="500"/>
                </a:spcBef>
              </a:pPr>
              <a:t>‹#›</a:t>
            </a:fld>
            <a:endParaRPr lang="en-US" altLang="en-US"/>
          </a:p>
        </p:txBody>
      </p:sp>
    </p:spTree>
    <p:extLst>
      <p:ext uri="{BB962C8B-B14F-4D97-AF65-F5344CB8AC3E}">
        <p14:creationId xmlns:p14="http://schemas.microsoft.com/office/powerpoint/2010/main" val="199854219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2"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oleObject" Target="../embeddings/oleObject1.bin"/><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32.emf"/></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33.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34.emf"/></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help.zenhub.com/support/solutions/articles/43000010358"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wm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8.wmf"/><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2.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44.png"/><Relationship Id="rId5" Type="http://schemas.openxmlformats.org/officeDocument/2006/relationships/image" Target="../media/image15.png"/><Relationship Id="rId10" Type="http://schemas.openxmlformats.org/officeDocument/2006/relationships/image" Target="../media/image43.png"/><Relationship Id="rId4" Type="http://schemas.openxmlformats.org/officeDocument/2006/relationships/image" Target="../media/image13.png"/><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hyperlink" Target="https://www.visual-paradigm.com/scrum/what-are-scrum-events/" TargetMode="External"/><Relationship Id="rId2" Type="http://schemas.openxmlformats.org/officeDocument/2006/relationships/image" Target="../media/image16.wmf"/><Relationship Id="rId1" Type="http://schemas.openxmlformats.org/officeDocument/2006/relationships/slideLayout" Target="../slideLayouts/slideLayout2.xml"/><Relationship Id="rId6" Type="http://schemas.openxmlformats.org/officeDocument/2006/relationships/hyperlink" Target="https://www.visual-paradigm.com/scrum/what-is-scrum-master/" TargetMode="External"/><Relationship Id="rId5" Type="http://schemas.openxmlformats.org/officeDocument/2006/relationships/hyperlink" Target="https://www.visual-paradigm.com/scrum/what-is-project-owner-role-in-scrum/"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077" name="Rectangle 71">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8" name="Group 73">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3079"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080"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3074" name="Rectangle 2">
            <a:extLst>
              <a:ext uri="{FF2B5EF4-FFF2-40B4-BE49-F238E27FC236}">
                <a16:creationId xmlns:a16="http://schemas.microsoft.com/office/drawing/2014/main" id="{0E227189-4BDC-488C-8B40-4900A8C3FE17}"/>
              </a:ext>
            </a:extLst>
          </p:cNvPr>
          <p:cNvSpPr>
            <a:spLocks noGrp="1" noChangeArrowheads="1"/>
          </p:cNvSpPr>
          <p:nvPr>
            <p:ph type="ctrTitle"/>
          </p:nvPr>
        </p:nvSpPr>
        <p:spPr>
          <a:xfrm>
            <a:off x="1108890" y="1480930"/>
            <a:ext cx="4313653" cy="3848521"/>
          </a:xfrm>
        </p:spPr>
        <p:txBody>
          <a:bodyPr anchor="ctr">
            <a:normAutofit/>
          </a:bodyPr>
          <a:lstStyle/>
          <a:p>
            <a:pPr algn="r"/>
            <a:r>
              <a:rPr lang="en-US" altLang="en-US" sz="5700" dirty="0"/>
              <a:t>Scrum</a:t>
            </a:r>
          </a:p>
        </p:txBody>
      </p:sp>
      <p:sp>
        <p:nvSpPr>
          <p:cNvPr id="3075" name="Rectangle 3">
            <a:extLst>
              <a:ext uri="{FF2B5EF4-FFF2-40B4-BE49-F238E27FC236}">
                <a16:creationId xmlns:a16="http://schemas.microsoft.com/office/drawing/2014/main" id="{8E946CCB-AC94-41ED-A314-EC3AB9C75D67}"/>
              </a:ext>
            </a:extLst>
          </p:cNvPr>
          <p:cNvSpPr>
            <a:spLocks noGrp="1" noChangeArrowheads="1"/>
          </p:cNvSpPr>
          <p:nvPr>
            <p:ph type="subTitle" idx="1"/>
          </p:nvPr>
        </p:nvSpPr>
        <p:spPr>
          <a:xfrm>
            <a:off x="6089902" y="1480929"/>
            <a:ext cx="1945208" cy="3848522"/>
          </a:xfrm>
        </p:spPr>
        <p:txBody>
          <a:bodyPr anchor="ctr">
            <a:normAutofit/>
          </a:bodyPr>
          <a:lstStyle/>
          <a:p>
            <a:pPr algn="l">
              <a:spcAft>
                <a:spcPts val="600"/>
              </a:spcAft>
            </a:pPr>
            <a:r>
              <a:rPr lang="en-US" altLang="en-US"/>
              <a:t>An introduction</a:t>
            </a:r>
          </a:p>
        </p:txBody>
      </p:sp>
      <p:cxnSp>
        <p:nvCxnSpPr>
          <p:cNvPr id="3081" name="Straight Connector 77">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6223"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a:extLst>
              <a:ext uri="{FF2B5EF4-FFF2-40B4-BE49-F238E27FC236}">
                <a16:creationId xmlns:a16="http://schemas.microsoft.com/office/drawing/2014/main" id="{53951A41-9E1C-4758-B2DC-8EDD24D42F78}"/>
              </a:ext>
            </a:extLst>
          </p:cNvPr>
          <p:cNvSpPr>
            <a:spLocks noGrp="1" noChangeArrowheads="1"/>
          </p:cNvSpPr>
          <p:nvPr>
            <p:ph type="title"/>
          </p:nvPr>
        </p:nvSpPr>
        <p:spPr>
          <a:xfrm>
            <a:off x="914400" y="152400"/>
            <a:ext cx="7200900" cy="1485900"/>
          </a:xfrm>
        </p:spPr>
        <p:txBody>
          <a:bodyPr/>
          <a:lstStyle/>
          <a:p>
            <a:r>
              <a:rPr lang="en-GB" altLang="en-US" dirty="0"/>
              <a:t>What is a </a:t>
            </a:r>
            <a:r>
              <a:rPr lang="en-GB" altLang="en-US" sz="4000" b="1" dirty="0">
                <a:solidFill>
                  <a:schemeClr val="bg1"/>
                </a:solidFill>
                <a:highlight>
                  <a:srgbClr val="1F79A1"/>
                </a:highlight>
              </a:rPr>
              <a:t>Scrum Sprint</a:t>
            </a:r>
          </a:p>
        </p:txBody>
      </p:sp>
      <p:sp>
        <p:nvSpPr>
          <p:cNvPr id="999427" name="AutoShape 3">
            <a:extLst>
              <a:ext uri="{FF2B5EF4-FFF2-40B4-BE49-F238E27FC236}">
                <a16:creationId xmlns:a16="http://schemas.microsoft.com/office/drawing/2014/main" id="{5114D388-2B9A-49C3-A43F-54AD253D54F8}"/>
              </a:ext>
            </a:extLst>
          </p:cNvPr>
          <p:cNvSpPr>
            <a:spLocks noChangeArrowheads="1"/>
          </p:cNvSpPr>
          <p:nvPr/>
        </p:nvSpPr>
        <p:spPr bwMode="auto">
          <a:xfrm>
            <a:off x="5738813" y="3600450"/>
            <a:ext cx="1066800" cy="758825"/>
          </a:xfrm>
          <a:prstGeom prst="rightArrow">
            <a:avLst>
              <a:gd name="adj1" fmla="val 50000"/>
              <a:gd name="adj2" fmla="val 35146"/>
            </a:avLst>
          </a:prstGeom>
          <a:solidFill>
            <a:schemeClr val="accent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28" name="Rectangle 4">
            <a:extLst>
              <a:ext uri="{FF2B5EF4-FFF2-40B4-BE49-F238E27FC236}">
                <a16:creationId xmlns:a16="http://schemas.microsoft.com/office/drawing/2014/main" id="{CCEFC4BC-4939-4867-B4C4-00512EE926DD}"/>
              </a:ext>
            </a:extLst>
          </p:cNvPr>
          <p:cNvSpPr>
            <a:spLocks noChangeArrowheads="1"/>
          </p:cNvSpPr>
          <p:nvPr/>
        </p:nvSpPr>
        <p:spPr bwMode="auto">
          <a:xfrm>
            <a:off x="4443413" y="3810000"/>
            <a:ext cx="838200" cy="381000"/>
          </a:xfrm>
          <a:prstGeom prst="rect">
            <a:avLst/>
          </a:prstGeom>
          <a:solidFill>
            <a:schemeClr val="accent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29" name="AutoShape 5">
            <a:extLst>
              <a:ext uri="{FF2B5EF4-FFF2-40B4-BE49-F238E27FC236}">
                <a16:creationId xmlns:a16="http://schemas.microsoft.com/office/drawing/2014/main" id="{11B1E320-2577-4B17-9A1B-9D31C5C29179}"/>
              </a:ext>
            </a:extLst>
          </p:cNvPr>
          <p:cNvSpPr>
            <a:spLocks noChangeArrowheads="1"/>
          </p:cNvSpPr>
          <p:nvPr/>
        </p:nvSpPr>
        <p:spPr bwMode="auto">
          <a:xfrm rot="6109147" flipH="1" flipV="1">
            <a:off x="3843338" y="866775"/>
            <a:ext cx="1981200" cy="1752600"/>
          </a:xfrm>
          <a:custGeom>
            <a:avLst/>
            <a:gdLst>
              <a:gd name="G0" fmla="+- 4261215 0 0"/>
              <a:gd name="G1" fmla="+- -10890144 0 0"/>
              <a:gd name="G2" fmla="+- 4261215 0 -10890144"/>
              <a:gd name="G3" fmla="+- 10800 0 0"/>
              <a:gd name="G4" fmla="+- 0 0 4261215"/>
              <a:gd name="T0" fmla="*/ 360 256 1"/>
              <a:gd name="T1" fmla="*/ 0 256 1"/>
              <a:gd name="G5" fmla="+- G2 T0 T1"/>
              <a:gd name="G6" fmla="?: G2 G2 G5"/>
              <a:gd name="G7" fmla="+- 0 0 G6"/>
              <a:gd name="G8" fmla="+- 7674 0 0"/>
              <a:gd name="G9" fmla="+- 0 0 -10890144"/>
              <a:gd name="G10" fmla="+- 7674 0 2700"/>
              <a:gd name="G11" fmla="cos G10 4261215"/>
              <a:gd name="G12" fmla="sin G10 4261215"/>
              <a:gd name="G13" fmla="cos 13500 4261215"/>
              <a:gd name="G14" fmla="sin 13500 4261215"/>
              <a:gd name="G15" fmla="+- G11 10800 0"/>
              <a:gd name="G16" fmla="+- G12 10800 0"/>
              <a:gd name="G17" fmla="+- G13 10800 0"/>
              <a:gd name="G18" fmla="+- G14 10800 0"/>
              <a:gd name="G19" fmla="*/ 7674 1 2"/>
              <a:gd name="G20" fmla="+- G19 5400 0"/>
              <a:gd name="G21" fmla="cos G20 4261215"/>
              <a:gd name="G22" fmla="sin G20 4261215"/>
              <a:gd name="G23" fmla="+- G21 10800 0"/>
              <a:gd name="G24" fmla="+- G12 G23 G22"/>
              <a:gd name="G25" fmla="+- G22 G23 G11"/>
              <a:gd name="G26" fmla="cos 10800 4261215"/>
              <a:gd name="G27" fmla="sin 10800 4261215"/>
              <a:gd name="G28" fmla="cos 7674 4261215"/>
              <a:gd name="G29" fmla="sin 7674 4261215"/>
              <a:gd name="G30" fmla="+- G26 10800 0"/>
              <a:gd name="G31" fmla="+- G27 10800 0"/>
              <a:gd name="G32" fmla="+- G28 10800 0"/>
              <a:gd name="G33" fmla="+- G29 10800 0"/>
              <a:gd name="G34" fmla="+- G19 5400 0"/>
              <a:gd name="G35" fmla="cos G34 -10890144"/>
              <a:gd name="G36" fmla="sin G34 -10890144"/>
              <a:gd name="G37" fmla="+/ -10890144 4261215 2"/>
              <a:gd name="T2" fmla="*/ 180 256 1"/>
              <a:gd name="T3" fmla="*/ 0 256 1"/>
              <a:gd name="G38" fmla="+- G37 T2 T3"/>
              <a:gd name="G39" fmla="?: G2 G37 G38"/>
              <a:gd name="G40" fmla="cos 10800 G39"/>
              <a:gd name="G41" fmla="sin 10800 G39"/>
              <a:gd name="G42" fmla="cos 7674 G39"/>
              <a:gd name="G43" fmla="sin 7674 G39"/>
              <a:gd name="G44" fmla="+- G40 10800 0"/>
              <a:gd name="G45" fmla="+- G41 10800 0"/>
              <a:gd name="G46" fmla="+- G42 10800 0"/>
              <a:gd name="G47" fmla="+- G43 10800 0"/>
              <a:gd name="G48" fmla="+- G35 10800 0"/>
              <a:gd name="G49" fmla="+- G36 10800 0"/>
              <a:gd name="T4" fmla="*/ 17658 w 21600"/>
              <a:gd name="T5" fmla="*/ 2457 h 21600"/>
              <a:gd name="T6" fmla="*/ 1830 w 21600"/>
              <a:gd name="T7" fmla="*/ 8592 h 21600"/>
              <a:gd name="T8" fmla="*/ 15673 w 21600"/>
              <a:gd name="T9" fmla="*/ 4872 h 21600"/>
              <a:gd name="T10" fmla="*/ 16500 w 21600"/>
              <a:gd name="T11" fmla="*/ 23037 h 21600"/>
              <a:gd name="T12" fmla="*/ 10836 w 21600"/>
              <a:gd name="T13" fmla="*/ 20972 h 21600"/>
              <a:gd name="T14" fmla="*/ 12900 w 21600"/>
              <a:gd name="T15" fmla="*/ 1530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040" y="17756"/>
                </a:moveTo>
                <a:cubicBezTo>
                  <a:pt x="16744" y="16496"/>
                  <a:pt x="18474" y="13783"/>
                  <a:pt x="18474" y="10800"/>
                </a:cubicBezTo>
                <a:cubicBezTo>
                  <a:pt x="18474" y="6561"/>
                  <a:pt x="15038" y="3126"/>
                  <a:pt x="10800" y="3126"/>
                </a:cubicBezTo>
                <a:cubicBezTo>
                  <a:pt x="7268" y="3126"/>
                  <a:pt x="4192" y="5536"/>
                  <a:pt x="3348" y="8965"/>
                </a:cubicBezTo>
                <a:lnTo>
                  <a:pt x="313" y="8218"/>
                </a:lnTo>
                <a:cubicBezTo>
                  <a:pt x="1501" y="3392"/>
                  <a:pt x="5829" y="0"/>
                  <a:pt x="10800" y="0"/>
                </a:cubicBezTo>
                <a:cubicBezTo>
                  <a:pt x="16764" y="0"/>
                  <a:pt x="21600" y="4835"/>
                  <a:pt x="21600" y="10800"/>
                </a:cubicBezTo>
                <a:cubicBezTo>
                  <a:pt x="21600" y="14998"/>
                  <a:pt x="19166" y="18816"/>
                  <a:pt x="15360" y="20589"/>
                </a:cubicBezTo>
                <a:lnTo>
                  <a:pt x="16500" y="23037"/>
                </a:lnTo>
                <a:lnTo>
                  <a:pt x="10836" y="20972"/>
                </a:lnTo>
                <a:lnTo>
                  <a:pt x="12900" y="15308"/>
                </a:lnTo>
                <a:lnTo>
                  <a:pt x="14040" y="17756"/>
                </a:lnTo>
                <a:close/>
              </a:path>
            </a:pathLst>
          </a:custGeom>
          <a:solidFill>
            <a:schemeClr val="accent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30" name="AutoShape 6">
            <a:extLst>
              <a:ext uri="{FF2B5EF4-FFF2-40B4-BE49-F238E27FC236}">
                <a16:creationId xmlns:a16="http://schemas.microsoft.com/office/drawing/2014/main" id="{0C3A2AF2-D291-4D33-BD0D-7E29FEDD7412}"/>
              </a:ext>
            </a:extLst>
          </p:cNvPr>
          <p:cNvSpPr>
            <a:spLocks noChangeAspect="1" noChangeArrowheads="1"/>
          </p:cNvSpPr>
          <p:nvPr/>
        </p:nvSpPr>
        <p:spPr bwMode="auto">
          <a:xfrm>
            <a:off x="766763" y="4968875"/>
            <a:ext cx="919162" cy="517525"/>
          </a:xfrm>
          <a:prstGeom prst="cube">
            <a:avLst>
              <a:gd name="adj" fmla="val 25000"/>
            </a:avLst>
          </a:prstGeom>
          <a:solidFill>
            <a:srgbClr val="99CCFF"/>
          </a:solidFill>
          <a:ln w="31750">
            <a:solidFill>
              <a:srgbClr val="006CD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31" name="AutoShape 7">
            <a:extLst>
              <a:ext uri="{FF2B5EF4-FFF2-40B4-BE49-F238E27FC236}">
                <a16:creationId xmlns:a16="http://schemas.microsoft.com/office/drawing/2014/main" id="{38F28FA5-FBA0-4477-8C78-0479F8ED539D}"/>
              </a:ext>
            </a:extLst>
          </p:cNvPr>
          <p:cNvSpPr>
            <a:spLocks noChangeAspect="1" noChangeArrowheads="1"/>
          </p:cNvSpPr>
          <p:nvPr/>
        </p:nvSpPr>
        <p:spPr bwMode="auto">
          <a:xfrm>
            <a:off x="1077913" y="4552950"/>
            <a:ext cx="919162" cy="517525"/>
          </a:xfrm>
          <a:prstGeom prst="cube">
            <a:avLst>
              <a:gd name="adj" fmla="val 25000"/>
            </a:avLst>
          </a:prstGeom>
          <a:solidFill>
            <a:srgbClr val="99CCFF"/>
          </a:solidFill>
          <a:ln w="31750">
            <a:solidFill>
              <a:srgbClr val="006CD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32" name="AutoShape 8">
            <a:extLst>
              <a:ext uri="{FF2B5EF4-FFF2-40B4-BE49-F238E27FC236}">
                <a16:creationId xmlns:a16="http://schemas.microsoft.com/office/drawing/2014/main" id="{BD0C2338-0745-4D0D-AD6F-AD29C9597905}"/>
              </a:ext>
            </a:extLst>
          </p:cNvPr>
          <p:cNvSpPr>
            <a:spLocks noChangeAspect="1" noChangeArrowheads="1"/>
          </p:cNvSpPr>
          <p:nvPr/>
        </p:nvSpPr>
        <p:spPr bwMode="auto">
          <a:xfrm>
            <a:off x="847725" y="4151313"/>
            <a:ext cx="919163" cy="517525"/>
          </a:xfrm>
          <a:prstGeom prst="cube">
            <a:avLst>
              <a:gd name="adj" fmla="val 25000"/>
            </a:avLst>
          </a:prstGeom>
          <a:solidFill>
            <a:srgbClr val="99CCFF"/>
          </a:solidFill>
          <a:ln w="31750">
            <a:solidFill>
              <a:srgbClr val="006CD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33" name="AutoShape 9">
            <a:extLst>
              <a:ext uri="{FF2B5EF4-FFF2-40B4-BE49-F238E27FC236}">
                <a16:creationId xmlns:a16="http://schemas.microsoft.com/office/drawing/2014/main" id="{2953FAA0-F598-46C5-BF38-75633ADD3296}"/>
              </a:ext>
            </a:extLst>
          </p:cNvPr>
          <p:cNvSpPr>
            <a:spLocks noChangeAspect="1" noChangeArrowheads="1"/>
          </p:cNvSpPr>
          <p:nvPr/>
        </p:nvSpPr>
        <p:spPr bwMode="auto">
          <a:xfrm>
            <a:off x="1304925" y="3749675"/>
            <a:ext cx="919163" cy="517525"/>
          </a:xfrm>
          <a:prstGeom prst="cube">
            <a:avLst>
              <a:gd name="adj" fmla="val 25000"/>
            </a:avLst>
          </a:prstGeom>
          <a:solidFill>
            <a:srgbClr val="CCFFFF"/>
          </a:solidFill>
          <a:ln w="31750">
            <a:solidFill>
              <a:srgbClr val="33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99434" name="Group 10">
            <a:extLst>
              <a:ext uri="{FF2B5EF4-FFF2-40B4-BE49-F238E27FC236}">
                <a16:creationId xmlns:a16="http://schemas.microsoft.com/office/drawing/2014/main" id="{704A5BAE-6AED-4C71-BF3C-5123FB808F27}"/>
              </a:ext>
            </a:extLst>
          </p:cNvPr>
          <p:cNvGrpSpPr>
            <a:grpSpLocks noChangeAspect="1"/>
          </p:cNvGrpSpPr>
          <p:nvPr/>
        </p:nvGrpSpPr>
        <p:grpSpPr bwMode="auto">
          <a:xfrm>
            <a:off x="3452813" y="3667125"/>
            <a:ext cx="895350" cy="665163"/>
            <a:chOff x="2550" y="2556"/>
            <a:chExt cx="810" cy="602"/>
          </a:xfrm>
        </p:grpSpPr>
        <p:sp>
          <p:nvSpPr>
            <p:cNvPr id="999435" name="AutoShape 11">
              <a:extLst>
                <a:ext uri="{FF2B5EF4-FFF2-40B4-BE49-F238E27FC236}">
                  <a16:creationId xmlns:a16="http://schemas.microsoft.com/office/drawing/2014/main" id="{3EBC3FE6-1B2E-4012-AE62-D4E0BF7EB5F6}"/>
                </a:ext>
              </a:extLst>
            </p:cNvPr>
            <p:cNvSpPr>
              <a:spLocks noChangeAspect="1" noChangeArrowheads="1"/>
            </p:cNvSpPr>
            <p:nvPr/>
          </p:nvSpPr>
          <p:spPr bwMode="auto">
            <a:xfrm>
              <a:off x="2688" y="2830"/>
              <a:ext cx="672" cy="328"/>
            </a:xfrm>
            <a:prstGeom prst="cube">
              <a:avLst>
                <a:gd name="adj" fmla="val 81991"/>
              </a:avLst>
            </a:prstGeom>
            <a:solidFill>
              <a:srgbClr val="CCFFFF"/>
            </a:solidFill>
            <a:ln w="31750">
              <a:solidFill>
                <a:srgbClr val="33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36" name="AutoShape 12">
              <a:extLst>
                <a:ext uri="{FF2B5EF4-FFF2-40B4-BE49-F238E27FC236}">
                  <a16:creationId xmlns:a16="http://schemas.microsoft.com/office/drawing/2014/main" id="{217324FF-36A4-4853-A9B8-8C0957CE3529}"/>
                </a:ext>
              </a:extLst>
            </p:cNvPr>
            <p:cNvSpPr>
              <a:spLocks noChangeAspect="1" noChangeArrowheads="1"/>
            </p:cNvSpPr>
            <p:nvPr/>
          </p:nvSpPr>
          <p:spPr bwMode="auto">
            <a:xfrm>
              <a:off x="2642" y="2739"/>
              <a:ext cx="672" cy="328"/>
            </a:xfrm>
            <a:prstGeom prst="cube">
              <a:avLst>
                <a:gd name="adj" fmla="val 81991"/>
              </a:avLst>
            </a:prstGeom>
            <a:solidFill>
              <a:srgbClr val="CCFFFF"/>
            </a:solidFill>
            <a:ln w="31750">
              <a:solidFill>
                <a:srgbClr val="33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37" name="AutoShape 13">
              <a:extLst>
                <a:ext uri="{FF2B5EF4-FFF2-40B4-BE49-F238E27FC236}">
                  <a16:creationId xmlns:a16="http://schemas.microsoft.com/office/drawing/2014/main" id="{253D43E7-F677-46FA-8B32-50A00E1EF12E}"/>
                </a:ext>
              </a:extLst>
            </p:cNvPr>
            <p:cNvSpPr>
              <a:spLocks noChangeAspect="1" noChangeArrowheads="1"/>
            </p:cNvSpPr>
            <p:nvPr/>
          </p:nvSpPr>
          <p:spPr bwMode="auto">
            <a:xfrm>
              <a:off x="2596" y="2648"/>
              <a:ext cx="672" cy="328"/>
            </a:xfrm>
            <a:prstGeom prst="cube">
              <a:avLst>
                <a:gd name="adj" fmla="val 81991"/>
              </a:avLst>
            </a:prstGeom>
            <a:solidFill>
              <a:srgbClr val="CCFFFF"/>
            </a:solidFill>
            <a:ln w="31750">
              <a:solidFill>
                <a:srgbClr val="33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38" name="AutoShape 14">
              <a:extLst>
                <a:ext uri="{FF2B5EF4-FFF2-40B4-BE49-F238E27FC236}">
                  <a16:creationId xmlns:a16="http://schemas.microsoft.com/office/drawing/2014/main" id="{DA95CF65-35BC-4386-B0E2-B1D51DBCE4F9}"/>
                </a:ext>
              </a:extLst>
            </p:cNvPr>
            <p:cNvSpPr>
              <a:spLocks noChangeAspect="1" noChangeArrowheads="1"/>
            </p:cNvSpPr>
            <p:nvPr/>
          </p:nvSpPr>
          <p:spPr bwMode="auto">
            <a:xfrm>
              <a:off x="2550" y="2556"/>
              <a:ext cx="672" cy="328"/>
            </a:xfrm>
            <a:prstGeom prst="cube">
              <a:avLst>
                <a:gd name="adj" fmla="val 81991"/>
              </a:avLst>
            </a:prstGeom>
            <a:solidFill>
              <a:srgbClr val="CCFFFF"/>
            </a:solidFill>
            <a:ln w="31750">
              <a:solidFill>
                <a:srgbClr val="33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9439" name="Text Box 15">
            <a:extLst>
              <a:ext uri="{FF2B5EF4-FFF2-40B4-BE49-F238E27FC236}">
                <a16:creationId xmlns:a16="http://schemas.microsoft.com/office/drawing/2014/main" id="{30C23D58-BBF1-48FF-B9B0-1691A11E24B4}"/>
              </a:ext>
            </a:extLst>
          </p:cNvPr>
          <p:cNvSpPr txBox="1">
            <a:spLocks noChangeArrowheads="1"/>
          </p:cNvSpPr>
          <p:nvPr/>
        </p:nvSpPr>
        <p:spPr bwMode="auto">
          <a:xfrm>
            <a:off x="4884738" y="2868613"/>
            <a:ext cx="895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US" altLang="en-US" sz="1600"/>
              <a:t>30 days</a:t>
            </a:r>
          </a:p>
        </p:txBody>
      </p:sp>
      <p:sp>
        <p:nvSpPr>
          <p:cNvPr id="999440" name="Text Box 16">
            <a:extLst>
              <a:ext uri="{FF2B5EF4-FFF2-40B4-BE49-F238E27FC236}">
                <a16:creationId xmlns:a16="http://schemas.microsoft.com/office/drawing/2014/main" id="{C031953D-19E6-48EC-93BD-F89A6E6F2E41}"/>
              </a:ext>
            </a:extLst>
          </p:cNvPr>
          <p:cNvSpPr txBox="1">
            <a:spLocks noChangeArrowheads="1"/>
          </p:cNvSpPr>
          <p:nvPr/>
        </p:nvSpPr>
        <p:spPr bwMode="auto">
          <a:xfrm>
            <a:off x="4314825" y="1497013"/>
            <a:ext cx="974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US" altLang="en-US" sz="1600"/>
              <a:t>24 hours</a:t>
            </a:r>
          </a:p>
        </p:txBody>
      </p:sp>
      <p:sp>
        <p:nvSpPr>
          <p:cNvPr id="999441" name="AutoShape 17">
            <a:extLst>
              <a:ext uri="{FF2B5EF4-FFF2-40B4-BE49-F238E27FC236}">
                <a16:creationId xmlns:a16="http://schemas.microsoft.com/office/drawing/2014/main" id="{78EBD969-DD1F-4E3D-AD53-876E8CE61CF2}"/>
              </a:ext>
            </a:extLst>
          </p:cNvPr>
          <p:cNvSpPr>
            <a:spLocks noChangeArrowheads="1"/>
          </p:cNvSpPr>
          <p:nvPr/>
        </p:nvSpPr>
        <p:spPr bwMode="auto">
          <a:xfrm rot="15490853" flipV="1">
            <a:off x="4225132" y="1989931"/>
            <a:ext cx="2312988" cy="2085975"/>
          </a:xfrm>
          <a:custGeom>
            <a:avLst/>
            <a:gdLst>
              <a:gd name="G0" fmla="+- 7802764 0 0"/>
              <a:gd name="G1" fmla="+- 10969111 0 0"/>
              <a:gd name="G2" fmla="+- 7802764 0 10969111"/>
              <a:gd name="G3" fmla="+- 10800 0 0"/>
              <a:gd name="G4" fmla="+- 0 0 7802764"/>
              <a:gd name="T0" fmla="*/ 360 256 1"/>
              <a:gd name="T1" fmla="*/ 0 256 1"/>
              <a:gd name="G5" fmla="+- G2 T0 T1"/>
              <a:gd name="G6" fmla="?: G2 G2 G5"/>
              <a:gd name="G7" fmla="+- 0 0 G6"/>
              <a:gd name="G8" fmla="+- 7261 0 0"/>
              <a:gd name="G9" fmla="+- 0 0 10969111"/>
              <a:gd name="G10" fmla="+- 7261 0 2700"/>
              <a:gd name="G11" fmla="cos G10 7802764"/>
              <a:gd name="G12" fmla="sin G10 7802764"/>
              <a:gd name="G13" fmla="cos 13500 7802764"/>
              <a:gd name="G14" fmla="sin 13500 7802764"/>
              <a:gd name="G15" fmla="+- G11 10800 0"/>
              <a:gd name="G16" fmla="+- G12 10800 0"/>
              <a:gd name="G17" fmla="+- G13 10800 0"/>
              <a:gd name="G18" fmla="+- G14 10800 0"/>
              <a:gd name="G19" fmla="*/ 7261 1 2"/>
              <a:gd name="G20" fmla="+- G19 5400 0"/>
              <a:gd name="G21" fmla="cos G20 7802764"/>
              <a:gd name="G22" fmla="sin G20 7802764"/>
              <a:gd name="G23" fmla="+- G21 10800 0"/>
              <a:gd name="G24" fmla="+- G12 G23 G22"/>
              <a:gd name="G25" fmla="+- G22 G23 G11"/>
              <a:gd name="G26" fmla="cos 10800 7802764"/>
              <a:gd name="G27" fmla="sin 10800 7802764"/>
              <a:gd name="G28" fmla="cos 7261 7802764"/>
              <a:gd name="G29" fmla="sin 7261 7802764"/>
              <a:gd name="G30" fmla="+- G26 10800 0"/>
              <a:gd name="G31" fmla="+- G27 10800 0"/>
              <a:gd name="G32" fmla="+- G28 10800 0"/>
              <a:gd name="G33" fmla="+- G29 10800 0"/>
              <a:gd name="G34" fmla="+- G19 5400 0"/>
              <a:gd name="G35" fmla="cos G34 10969111"/>
              <a:gd name="G36" fmla="sin G34 10969111"/>
              <a:gd name="G37" fmla="+/ 10969111 7802764 2"/>
              <a:gd name="T2" fmla="*/ 180 256 1"/>
              <a:gd name="T3" fmla="*/ 0 256 1"/>
              <a:gd name="G38" fmla="+- G37 T2 T3"/>
              <a:gd name="G39" fmla="?: G2 G37 G38"/>
              <a:gd name="G40" fmla="cos 10800 G39"/>
              <a:gd name="G41" fmla="sin 10800 G39"/>
              <a:gd name="G42" fmla="cos 7261 G39"/>
              <a:gd name="G43" fmla="sin 7261 G39"/>
              <a:gd name="G44" fmla="+- G40 10800 0"/>
              <a:gd name="G45" fmla="+- G41 10800 0"/>
              <a:gd name="G46" fmla="+- G42 10800 0"/>
              <a:gd name="G47" fmla="+- G43 10800 0"/>
              <a:gd name="G48" fmla="+- G35 10800 0"/>
              <a:gd name="G49" fmla="+- G36 10800 0"/>
              <a:gd name="T4" fmla="*/ 19449 w 21600"/>
              <a:gd name="T5" fmla="*/ 4333 h 21600"/>
              <a:gd name="T6" fmla="*/ 1987 w 21600"/>
              <a:gd name="T7" fmla="*/ 12773 h 21600"/>
              <a:gd name="T8" fmla="*/ 16615 w 21600"/>
              <a:gd name="T9" fmla="*/ 6452 h 21600"/>
              <a:gd name="T10" fmla="*/ 4242 w 21600"/>
              <a:gd name="T11" fmla="*/ 22600 h 21600"/>
              <a:gd name="T12" fmla="*/ 2505 w 21600"/>
              <a:gd name="T13" fmla="*/ 16523 h 21600"/>
              <a:gd name="T14" fmla="*/ 8584 w 21600"/>
              <a:gd name="T15" fmla="*/ 14786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273" y="17146"/>
                </a:moveTo>
                <a:cubicBezTo>
                  <a:pt x="8351" y="17746"/>
                  <a:pt x="9565" y="18061"/>
                  <a:pt x="10800" y="18061"/>
                </a:cubicBezTo>
                <a:cubicBezTo>
                  <a:pt x="14810" y="18061"/>
                  <a:pt x="18061" y="14810"/>
                  <a:pt x="18061" y="10800"/>
                </a:cubicBezTo>
                <a:cubicBezTo>
                  <a:pt x="18061" y="6789"/>
                  <a:pt x="14810" y="3539"/>
                  <a:pt x="10800" y="3539"/>
                </a:cubicBezTo>
                <a:cubicBezTo>
                  <a:pt x="6789" y="3539"/>
                  <a:pt x="3539" y="6789"/>
                  <a:pt x="3539" y="10800"/>
                </a:cubicBezTo>
                <a:cubicBezTo>
                  <a:pt x="3539" y="11333"/>
                  <a:pt x="3597" y="11866"/>
                  <a:pt x="3714" y="12386"/>
                </a:cubicBezTo>
                <a:lnTo>
                  <a:pt x="261" y="13160"/>
                </a:lnTo>
                <a:cubicBezTo>
                  <a:pt x="87" y="12385"/>
                  <a:pt x="0" y="11594"/>
                  <a:pt x="0" y="10800"/>
                </a:cubicBezTo>
                <a:cubicBezTo>
                  <a:pt x="0" y="4835"/>
                  <a:pt x="4835" y="0"/>
                  <a:pt x="10800" y="0"/>
                </a:cubicBezTo>
                <a:cubicBezTo>
                  <a:pt x="16764" y="0"/>
                  <a:pt x="21600" y="4835"/>
                  <a:pt x="21600" y="10800"/>
                </a:cubicBezTo>
                <a:cubicBezTo>
                  <a:pt x="21600" y="16764"/>
                  <a:pt x="16764" y="21600"/>
                  <a:pt x="10800" y="21600"/>
                </a:cubicBezTo>
                <a:cubicBezTo>
                  <a:pt x="8964" y="21600"/>
                  <a:pt x="7158" y="21132"/>
                  <a:pt x="5554" y="20240"/>
                </a:cubicBezTo>
                <a:lnTo>
                  <a:pt x="4242" y="22600"/>
                </a:lnTo>
                <a:lnTo>
                  <a:pt x="2505" y="16523"/>
                </a:lnTo>
                <a:lnTo>
                  <a:pt x="8584" y="14786"/>
                </a:lnTo>
                <a:lnTo>
                  <a:pt x="7273" y="17146"/>
                </a:lnTo>
                <a:close/>
              </a:path>
            </a:pathLst>
          </a:custGeom>
          <a:solidFill>
            <a:schemeClr val="accent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42" name="AutoShape 18">
            <a:extLst>
              <a:ext uri="{FF2B5EF4-FFF2-40B4-BE49-F238E27FC236}">
                <a16:creationId xmlns:a16="http://schemas.microsoft.com/office/drawing/2014/main" id="{D16F0A6E-0FC9-493C-AC5D-4788A6ABF1A4}"/>
              </a:ext>
            </a:extLst>
          </p:cNvPr>
          <p:cNvSpPr>
            <a:spLocks noChangeArrowheads="1"/>
          </p:cNvSpPr>
          <p:nvPr/>
        </p:nvSpPr>
        <p:spPr bwMode="auto">
          <a:xfrm>
            <a:off x="2309813" y="3600450"/>
            <a:ext cx="1066800" cy="758825"/>
          </a:xfrm>
          <a:prstGeom prst="rightArrow">
            <a:avLst>
              <a:gd name="adj1" fmla="val 50000"/>
              <a:gd name="adj2" fmla="val 35146"/>
            </a:avLst>
          </a:prstGeom>
          <a:solidFill>
            <a:schemeClr val="accent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43" name="AutoShape 19">
            <a:extLst>
              <a:ext uri="{FF2B5EF4-FFF2-40B4-BE49-F238E27FC236}">
                <a16:creationId xmlns:a16="http://schemas.microsoft.com/office/drawing/2014/main" id="{293F13FA-B130-48FA-B961-A06B3BE09BF3}"/>
              </a:ext>
            </a:extLst>
          </p:cNvPr>
          <p:cNvSpPr>
            <a:spLocks noChangeAspect="1" noChangeArrowheads="1"/>
          </p:cNvSpPr>
          <p:nvPr/>
        </p:nvSpPr>
        <p:spPr bwMode="auto">
          <a:xfrm>
            <a:off x="6877050" y="3743325"/>
            <a:ext cx="919163" cy="517525"/>
          </a:xfrm>
          <a:prstGeom prst="cube">
            <a:avLst>
              <a:gd name="adj" fmla="val 25000"/>
            </a:avLst>
          </a:prstGeom>
          <a:solidFill>
            <a:srgbClr val="FFFFFF"/>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44" name="AutoShape 20">
            <a:extLst>
              <a:ext uri="{FF2B5EF4-FFF2-40B4-BE49-F238E27FC236}">
                <a16:creationId xmlns:a16="http://schemas.microsoft.com/office/drawing/2014/main" id="{5B956A3D-4202-43C5-AEFE-A44744505CA8}"/>
              </a:ext>
            </a:extLst>
          </p:cNvPr>
          <p:cNvSpPr>
            <a:spLocks/>
          </p:cNvSpPr>
          <p:nvPr/>
        </p:nvSpPr>
        <p:spPr bwMode="auto">
          <a:xfrm>
            <a:off x="2005013" y="4343400"/>
            <a:ext cx="304800" cy="1143000"/>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45" name="Text Box 21">
            <a:extLst>
              <a:ext uri="{FF2B5EF4-FFF2-40B4-BE49-F238E27FC236}">
                <a16:creationId xmlns:a16="http://schemas.microsoft.com/office/drawing/2014/main" id="{32E374FA-76D6-4BD4-8580-B8DA71F06A48}"/>
              </a:ext>
            </a:extLst>
          </p:cNvPr>
          <p:cNvSpPr txBox="1">
            <a:spLocks noChangeArrowheads="1"/>
          </p:cNvSpPr>
          <p:nvPr/>
        </p:nvSpPr>
        <p:spPr bwMode="auto">
          <a:xfrm>
            <a:off x="2309813" y="4648200"/>
            <a:ext cx="30416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t>Product Backlog</a:t>
            </a:r>
          </a:p>
          <a:p>
            <a:pPr algn="l"/>
            <a:r>
              <a:rPr lang="en-US" altLang="en-US" sz="1600"/>
              <a:t>As prioritized by Product Owner</a:t>
            </a:r>
          </a:p>
        </p:txBody>
      </p:sp>
      <p:sp>
        <p:nvSpPr>
          <p:cNvPr id="999446" name="Text Box 22">
            <a:extLst>
              <a:ext uri="{FF2B5EF4-FFF2-40B4-BE49-F238E27FC236}">
                <a16:creationId xmlns:a16="http://schemas.microsoft.com/office/drawing/2014/main" id="{56A01CEB-266C-4396-A26A-B81B7D563837}"/>
              </a:ext>
            </a:extLst>
          </p:cNvPr>
          <p:cNvSpPr txBox="1">
            <a:spLocks noChangeArrowheads="1"/>
          </p:cNvSpPr>
          <p:nvPr/>
        </p:nvSpPr>
        <p:spPr bwMode="auto">
          <a:xfrm>
            <a:off x="938213" y="3409950"/>
            <a:ext cx="1492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t>Sprint Backlog</a:t>
            </a:r>
          </a:p>
        </p:txBody>
      </p:sp>
      <p:sp>
        <p:nvSpPr>
          <p:cNvPr id="999447" name="Text Box 23">
            <a:extLst>
              <a:ext uri="{FF2B5EF4-FFF2-40B4-BE49-F238E27FC236}">
                <a16:creationId xmlns:a16="http://schemas.microsoft.com/office/drawing/2014/main" id="{DE7FBB55-CE61-4E7A-9182-915A7EF271F1}"/>
              </a:ext>
            </a:extLst>
          </p:cNvPr>
          <p:cNvSpPr txBox="1">
            <a:spLocks noChangeArrowheads="1"/>
          </p:cNvSpPr>
          <p:nvPr/>
        </p:nvSpPr>
        <p:spPr bwMode="auto">
          <a:xfrm>
            <a:off x="3068639" y="3210687"/>
            <a:ext cx="113332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dirty="0" err="1"/>
              <a:t>ToDo</a:t>
            </a:r>
            <a:r>
              <a:rPr lang="en-US" altLang="en-US" sz="1600" dirty="0"/>
              <a:t> tasks</a:t>
            </a:r>
          </a:p>
        </p:txBody>
      </p:sp>
      <p:sp>
        <p:nvSpPr>
          <p:cNvPr id="999448" name="Text Box 24">
            <a:extLst>
              <a:ext uri="{FF2B5EF4-FFF2-40B4-BE49-F238E27FC236}">
                <a16:creationId xmlns:a16="http://schemas.microsoft.com/office/drawing/2014/main" id="{8C0C8CBA-84DB-446B-A81D-BC82DCDA8647}"/>
              </a:ext>
            </a:extLst>
          </p:cNvPr>
          <p:cNvSpPr txBox="1">
            <a:spLocks noChangeArrowheads="1"/>
          </p:cNvSpPr>
          <p:nvPr/>
        </p:nvSpPr>
        <p:spPr bwMode="auto">
          <a:xfrm>
            <a:off x="6345238" y="4371975"/>
            <a:ext cx="20764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t>Potentially Shippable</a:t>
            </a:r>
          </a:p>
          <a:p>
            <a:pPr algn="ctr"/>
            <a:r>
              <a:rPr lang="en-US" altLang="en-US" sz="1600"/>
              <a:t>Product Increment</a:t>
            </a:r>
          </a:p>
        </p:txBody>
      </p:sp>
      <p:sp>
        <p:nvSpPr>
          <p:cNvPr id="999449" name="Text Box 25">
            <a:extLst>
              <a:ext uri="{FF2B5EF4-FFF2-40B4-BE49-F238E27FC236}">
                <a16:creationId xmlns:a16="http://schemas.microsoft.com/office/drawing/2014/main" id="{330C6CFC-EC6F-4398-A9E7-308DCBBC62C8}"/>
              </a:ext>
            </a:extLst>
          </p:cNvPr>
          <p:cNvSpPr txBox="1">
            <a:spLocks noChangeArrowheads="1"/>
          </p:cNvSpPr>
          <p:nvPr/>
        </p:nvSpPr>
        <p:spPr bwMode="auto">
          <a:xfrm>
            <a:off x="2728913" y="1743075"/>
            <a:ext cx="12779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t>Daily Scrum</a:t>
            </a:r>
          </a:p>
          <a:p>
            <a:pPr algn="ctr"/>
            <a:r>
              <a:rPr lang="en-US" altLang="en-US" sz="1600"/>
              <a:t>Meeting</a:t>
            </a:r>
          </a:p>
        </p:txBody>
      </p:sp>
      <p:sp>
        <p:nvSpPr>
          <p:cNvPr id="999450" name="Text Box 26">
            <a:extLst>
              <a:ext uri="{FF2B5EF4-FFF2-40B4-BE49-F238E27FC236}">
                <a16:creationId xmlns:a16="http://schemas.microsoft.com/office/drawing/2014/main" id="{97E412F5-E761-41EC-BF20-726BDABE52CF}"/>
              </a:ext>
            </a:extLst>
          </p:cNvPr>
          <p:cNvSpPr txBox="1">
            <a:spLocks noChangeArrowheads="1"/>
          </p:cNvSpPr>
          <p:nvPr/>
        </p:nvSpPr>
        <p:spPr bwMode="auto">
          <a:xfrm>
            <a:off x="6467475" y="5257800"/>
            <a:ext cx="23622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900"/>
              <a:t>Source: Adapted from </a:t>
            </a:r>
            <a:r>
              <a:rPr lang="en-US" altLang="en-US" sz="900" i="1"/>
              <a:t>Agile Software Development with Scrum </a:t>
            </a:r>
            <a:r>
              <a:rPr lang="en-US" altLang="en-US" sz="900"/>
              <a:t>by Ken Schwaber and Mike Beedle.</a:t>
            </a:r>
          </a:p>
        </p:txBody>
      </p:sp>
      <p:sp>
        <p:nvSpPr>
          <p:cNvPr id="29" name="Rectangle: Rounded Corners 28">
            <a:extLst>
              <a:ext uri="{FF2B5EF4-FFF2-40B4-BE49-F238E27FC236}">
                <a16:creationId xmlns:a16="http://schemas.microsoft.com/office/drawing/2014/main" id="{944844AE-A985-4DA5-864C-84D0DADE05FE}"/>
              </a:ext>
            </a:extLst>
          </p:cNvPr>
          <p:cNvSpPr/>
          <p:nvPr/>
        </p:nvSpPr>
        <p:spPr>
          <a:xfrm>
            <a:off x="4154087" y="2039295"/>
            <a:ext cx="2451502" cy="2388242"/>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B168D12D-8C7D-44DE-9D44-D25F9B728C93}"/>
              </a:ext>
            </a:extLst>
          </p:cNvPr>
          <p:cNvSpPr txBox="1"/>
          <p:nvPr/>
        </p:nvSpPr>
        <p:spPr>
          <a:xfrm>
            <a:off x="152854" y="5758624"/>
            <a:ext cx="8876846" cy="954107"/>
          </a:xfrm>
          <a:prstGeom prst="rect">
            <a:avLst/>
          </a:prstGeom>
          <a:solidFill>
            <a:srgbClr val="FFC000"/>
          </a:solidFill>
        </p:spPr>
        <p:txBody>
          <a:bodyPr wrap="square" rtlCol="0">
            <a:spAutoFit/>
          </a:bodyPr>
          <a:lstStyle/>
          <a:p>
            <a:r>
              <a:rPr lang="en-US" sz="2800" b="1" dirty="0"/>
              <a:t>Scrum Sprint </a:t>
            </a:r>
            <a:r>
              <a:rPr lang="en-US" sz="2800" dirty="0"/>
              <a:t>is a repeatable fixed time-box during which a "Done" product of the highest possible value is created.</a:t>
            </a:r>
          </a:p>
        </p:txBody>
      </p:sp>
    </p:spTree>
    <p:extLst>
      <p:ext uri="{BB962C8B-B14F-4D97-AF65-F5344CB8AC3E}">
        <p14:creationId xmlns:p14="http://schemas.microsoft.com/office/powerpoint/2010/main" val="7043657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a:extLst>
              <a:ext uri="{FF2B5EF4-FFF2-40B4-BE49-F238E27FC236}">
                <a16:creationId xmlns:a16="http://schemas.microsoft.com/office/drawing/2014/main" id="{53951A41-9E1C-4758-B2DC-8EDD24D42F78}"/>
              </a:ext>
            </a:extLst>
          </p:cNvPr>
          <p:cNvSpPr>
            <a:spLocks noGrp="1" noChangeArrowheads="1"/>
          </p:cNvSpPr>
          <p:nvPr>
            <p:ph type="title"/>
          </p:nvPr>
        </p:nvSpPr>
        <p:spPr>
          <a:xfrm>
            <a:off x="914400" y="152400"/>
            <a:ext cx="8115300" cy="1485900"/>
          </a:xfrm>
        </p:spPr>
        <p:txBody>
          <a:bodyPr/>
          <a:lstStyle/>
          <a:p>
            <a:r>
              <a:rPr lang="en-GB" altLang="en-US" dirty="0"/>
              <a:t>What Happens in a </a:t>
            </a:r>
            <a:r>
              <a:rPr lang="en-GB" altLang="en-US" sz="4000" b="1" dirty="0">
                <a:solidFill>
                  <a:schemeClr val="bg1"/>
                </a:solidFill>
                <a:highlight>
                  <a:srgbClr val="1F79A1"/>
                </a:highlight>
              </a:rPr>
              <a:t>Scrum Sprint</a:t>
            </a:r>
          </a:p>
        </p:txBody>
      </p:sp>
      <p:sp>
        <p:nvSpPr>
          <p:cNvPr id="30" name="TextBox 29">
            <a:extLst>
              <a:ext uri="{FF2B5EF4-FFF2-40B4-BE49-F238E27FC236}">
                <a16:creationId xmlns:a16="http://schemas.microsoft.com/office/drawing/2014/main" id="{B168D12D-8C7D-44DE-9D44-D25F9B728C93}"/>
              </a:ext>
            </a:extLst>
          </p:cNvPr>
          <p:cNvSpPr txBox="1"/>
          <p:nvPr/>
        </p:nvSpPr>
        <p:spPr>
          <a:xfrm>
            <a:off x="152854" y="5758624"/>
            <a:ext cx="8876846" cy="954107"/>
          </a:xfrm>
          <a:prstGeom prst="rect">
            <a:avLst/>
          </a:prstGeom>
          <a:solidFill>
            <a:srgbClr val="FFC000"/>
          </a:solidFill>
        </p:spPr>
        <p:txBody>
          <a:bodyPr wrap="square" rtlCol="0">
            <a:spAutoFit/>
          </a:bodyPr>
          <a:lstStyle/>
          <a:p>
            <a:r>
              <a:rPr lang="en-US" sz="2800" b="1" dirty="0"/>
              <a:t>Scrum Sprint </a:t>
            </a:r>
            <a:r>
              <a:rPr lang="en-US" sz="2800" dirty="0"/>
              <a:t>is a repeatable fixed time-box during which a "Done" product of the highest possible value is created.</a:t>
            </a:r>
          </a:p>
        </p:txBody>
      </p:sp>
      <p:pic>
        <p:nvPicPr>
          <p:cNvPr id="31" name="Picture 30">
            <a:extLst>
              <a:ext uri="{FF2B5EF4-FFF2-40B4-BE49-F238E27FC236}">
                <a16:creationId xmlns:a16="http://schemas.microsoft.com/office/drawing/2014/main" id="{0F336D15-71E4-4C3F-A51F-B01635A9ABFF}"/>
              </a:ext>
            </a:extLst>
          </p:cNvPr>
          <p:cNvPicPr>
            <a:picLocks noChangeAspect="1"/>
          </p:cNvPicPr>
          <p:nvPr/>
        </p:nvPicPr>
        <p:blipFill rotWithShape="1">
          <a:blip r:embed="rId2"/>
          <a:srcRect l="26667" t="15300" r="50564" b="18190"/>
          <a:stretch/>
        </p:blipFill>
        <p:spPr>
          <a:xfrm>
            <a:off x="1447800" y="1219200"/>
            <a:ext cx="2624706" cy="4113153"/>
          </a:xfrm>
          <a:prstGeom prst="rect">
            <a:avLst/>
          </a:prstGeom>
          <a:effectLst>
            <a:innerShdw blurRad="114300">
              <a:prstClr val="black"/>
            </a:innerShdw>
          </a:effectLst>
        </p:spPr>
      </p:pic>
      <p:pic>
        <p:nvPicPr>
          <p:cNvPr id="32" name="Picture 31">
            <a:extLst>
              <a:ext uri="{FF2B5EF4-FFF2-40B4-BE49-F238E27FC236}">
                <a16:creationId xmlns:a16="http://schemas.microsoft.com/office/drawing/2014/main" id="{7434885A-B72A-4FCE-BB64-1BC0E748297F}"/>
              </a:ext>
            </a:extLst>
          </p:cNvPr>
          <p:cNvPicPr>
            <a:picLocks noChangeAspect="1"/>
          </p:cNvPicPr>
          <p:nvPr/>
        </p:nvPicPr>
        <p:blipFill rotWithShape="1">
          <a:blip r:embed="rId2"/>
          <a:srcRect l="53376" t="34490" r="23856" b="50142"/>
          <a:stretch/>
        </p:blipFill>
        <p:spPr>
          <a:xfrm>
            <a:off x="4864863" y="2514600"/>
            <a:ext cx="2768143" cy="1002290"/>
          </a:xfrm>
          <a:prstGeom prst="rect">
            <a:avLst/>
          </a:prstGeom>
          <a:effectLst>
            <a:innerShdw blurRad="114300">
              <a:prstClr val="black"/>
            </a:innerShdw>
          </a:effectLst>
        </p:spPr>
      </p:pic>
    </p:spTree>
    <p:extLst>
      <p:ext uri="{BB962C8B-B14F-4D97-AF65-F5344CB8AC3E}">
        <p14:creationId xmlns:p14="http://schemas.microsoft.com/office/powerpoint/2010/main" val="385387012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utoShape 1">
            <a:extLst>
              <a:ext uri="{FF2B5EF4-FFF2-40B4-BE49-F238E27FC236}">
                <a16:creationId xmlns:a16="http://schemas.microsoft.com/office/drawing/2014/main" id="{F44623EF-8836-4D94-89EC-DF58E5955EA7}"/>
              </a:ext>
            </a:extLst>
          </p:cNvPr>
          <p:cNvSpPr>
            <a:spLocks/>
          </p:cNvSpPr>
          <p:nvPr/>
        </p:nvSpPr>
        <p:spPr bwMode="auto">
          <a:xfrm>
            <a:off x="2036856" y="838200"/>
            <a:ext cx="5611812" cy="5546864"/>
          </a:xfrm>
          <a:prstGeom prst="roundRect">
            <a:avLst>
              <a:gd name="adj" fmla="val 5981"/>
            </a:avLst>
          </a:prstGeom>
          <a:blipFill dpi="0" rotWithShape="0">
            <a:blip r:embed="rId2"/>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34242" name="Rectangle 2">
            <a:extLst>
              <a:ext uri="{FF2B5EF4-FFF2-40B4-BE49-F238E27FC236}">
                <a16:creationId xmlns:a16="http://schemas.microsoft.com/office/drawing/2014/main" id="{30A80151-1E3A-40E5-9DD3-C35F2F2989D1}"/>
              </a:ext>
            </a:extLst>
          </p:cNvPr>
          <p:cNvSpPr>
            <a:spLocks noGrp="1" noChangeArrowheads="1"/>
          </p:cNvSpPr>
          <p:nvPr>
            <p:ph type="title"/>
          </p:nvPr>
        </p:nvSpPr>
        <p:spPr>
          <a:xfrm>
            <a:off x="609600" y="172488"/>
            <a:ext cx="6111337" cy="689995"/>
          </a:xfrm>
        </p:spPr>
        <p:txBody>
          <a:bodyPr/>
          <a:lstStyle/>
          <a:p>
            <a:r>
              <a:rPr lang="en-US" altLang="en-US" sz="4000" b="1" dirty="0">
                <a:solidFill>
                  <a:schemeClr val="bg1"/>
                </a:solidFill>
                <a:highlight>
                  <a:srgbClr val="1F79A1"/>
                </a:highlight>
              </a:rPr>
              <a:t>Sprint Planning Meeting</a:t>
            </a:r>
          </a:p>
        </p:txBody>
      </p:sp>
      <p:sp>
        <p:nvSpPr>
          <p:cNvPr id="1034245" name="Rectangle 2">
            <a:extLst>
              <a:ext uri="{FF2B5EF4-FFF2-40B4-BE49-F238E27FC236}">
                <a16:creationId xmlns:a16="http://schemas.microsoft.com/office/drawing/2014/main" id="{A0E8DA02-2A1B-4298-8930-FAB62A52839F}"/>
              </a:ext>
            </a:extLst>
          </p:cNvPr>
          <p:cNvSpPr>
            <a:spLocks/>
          </p:cNvSpPr>
          <p:nvPr/>
        </p:nvSpPr>
        <p:spPr bwMode="auto">
          <a:xfrm>
            <a:off x="2630479" y="902563"/>
            <a:ext cx="3143250" cy="538162"/>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34246" name="AutoShape 3">
            <a:extLst>
              <a:ext uri="{FF2B5EF4-FFF2-40B4-BE49-F238E27FC236}">
                <a16:creationId xmlns:a16="http://schemas.microsoft.com/office/drawing/2014/main" id="{6A41AD92-1B20-468B-9E56-DE92F8C1C36F}"/>
              </a:ext>
            </a:extLst>
          </p:cNvPr>
          <p:cNvSpPr>
            <a:spLocks/>
          </p:cNvSpPr>
          <p:nvPr/>
        </p:nvSpPr>
        <p:spPr bwMode="auto">
          <a:xfrm>
            <a:off x="2197091" y="902563"/>
            <a:ext cx="444500" cy="411162"/>
          </a:xfrm>
          <a:custGeom>
            <a:avLst/>
            <a:gdLst>
              <a:gd name="T0" fmla="*/ 7221474 w 21600"/>
              <a:gd name="T1" fmla="*/ 29125 h 21600"/>
              <a:gd name="T2" fmla="*/ 7361 w 21600"/>
              <a:gd name="T3" fmla="*/ 6330633 h 21600"/>
              <a:gd name="T4" fmla="*/ 0 w 21600"/>
              <a:gd name="T5" fmla="*/ 9677400 h 21600"/>
              <a:gd name="T6" fmla="*/ 11357504 w 21600"/>
              <a:gd name="T7" fmla="*/ 9677400 h 21600"/>
              <a:gd name="T8" fmla="*/ 11357504 w 21600"/>
              <a:gd name="T9" fmla="*/ 0 h 21600"/>
              <a:gd name="T10" fmla="*/ 7221474 w 21600"/>
              <a:gd name="T11" fmla="*/ 29125 h 21600"/>
              <a:gd name="T12" fmla="*/ 7221474 w 21600"/>
              <a:gd name="T13" fmla="*/ 29125 h 21600"/>
              <a:gd name="T14" fmla="*/ 7221474 w 21600"/>
              <a:gd name="T15" fmla="*/ 29125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a:p>
        </p:txBody>
      </p:sp>
      <p:sp>
        <p:nvSpPr>
          <p:cNvPr id="1034247" name="Rectangle 4">
            <a:extLst>
              <a:ext uri="{FF2B5EF4-FFF2-40B4-BE49-F238E27FC236}">
                <a16:creationId xmlns:a16="http://schemas.microsoft.com/office/drawing/2014/main" id="{BEFD8DFA-55F2-48C4-8672-F21A6268E1B9}"/>
              </a:ext>
            </a:extLst>
          </p:cNvPr>
          <p:cNvSpPr>
            <a:spLocks/>
          </p:cNvSpPr>
          <p:nvPr/>
        </p:nvSpPr>
        <p:spPr bwMode="auto">
          <a:xfrm>
            <a:off x="2197091" y="1212125"/>
            <a:ext cx="558800" cy="22860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grpSp>
        <p:nvGrpSpPr>
          <p:cNvPr id="1034248" name="Group 5">
            <a:extLst>
              <a:ext uri="{FF2B5EF4-FFF2-40B4-BE49-F238E27FC236}">
                <a16:creationId xmlns:a16="http://schemas.microsoft.com/office/drawing/2014/main" id="{7A6F2FD5-C960-4D3A-B7E1-8848FCBE72EC}"/>
              </a:ext>
            </a:extLst>
          </p:cNvPr>
          <p:cNvGrpSpPr>
            <a:grpSpLocks/>
          </p:cNvGrpSpPr>
          <p:nvPr/>
        </p:nvGrpSpPr>
        <p:grpSpPr bwMode="auto">
          <a:xfrm>
            <a:off x="5602279" y="902563"/>
            <a:ext cx="560387" cy="538162"/>
            <a:chOff x="0" y="0"/>
            <a:chExt cx="392" cy="376"/>
          </a:xfrm>
        </p:grpSpPr>
        <p:sp>
          <p:nvSpPr>
            <p:cNvPr id="1034249" name="AutoShape 6">
              <a:extLst>
                <a:ext uri="{FF2B5EF4-FFF2-40B4-BE49-F238E27FC236}">
                  <a16:creationId xmlns:a16="http://schemas.microsoft.com/office/drawing/2014/main" id="{9343ADD7-BE72-4A1C-8010-B38810B1A18C}"/>
                </a:ext>
              </a:extLst>
            </p:cNvPr>
            <p:cNvSpPr>
              <a:spLocks/>
            </p:cNvSpPr>
            <p:nvPr/>
          </p:nvSpPr>
          <p:spPr bwMode="auto">
            <a:xfrm rot="10800000">
              <a:off x="80" y="88"/>
              <a:ext cx="312" cy="288"/>
            </a:xfrm>
            <a:custGeom>
              <a:avLst/>
              <a:gdLst>
                <a:gd name="T0" fmla="*/ 3 w 21600"/>
                <a:gd name="T1" fmla="*/ 0 h 21600"/>
                <a:gd name="T2" fmla="*/ 0 w 21600"/>
                <a:gd name="T3" fmla="*/ 3 h 21600"/>
                <a:gd name="T4" fmla="*/ 0 w 21600"/>
                <a:gd name="T5" fmla="*/ 4 h 21600"/>
                <a:gd name="T6" fmla="*/ 5 w 21600"/>
                <a:gd name="T7" fmla="*/ 4 h 21600"/>
                <a:gd name="T8" fmla="*/ 5 w 21600"/>
                <a:gd name="T9" fmla="*/ 0 h 21600"/>
                <a:gd name="T10" fmla="*/ 3 w 21600"/>
                <a:gd name="T11" fmla="*/ 0 h 21600"/>
                <a:gd name="T12" fmla="*/ 3 w 21600"/>
                <a:gd name="T13" fmla="*/ 0 h 21600"/>
                <a:gd name="T14" fmla="*/ 3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a:p>
          </p:txBody>
        </p:sp>
        <p:sp>
          <p:nvSpPr>
            <p:cNvPr id="1034250" name="Rectangle 7">
              <a:extLst>
                <a:ext uri="{FF2B5EF4-FFF2-40B4-BE49-F238E27FC236}">
                  <a16:creationId xmlns:a16="http://schemas.microsoft.com/office/drawing/2014/main" id="{5C153E79-039B-4143-BE6D-1879E839D383}"/>
                </a:ext>
              </a:extLst>
            </p:cNvPr>
            <p:cNvSpPr>
              <a:spLocks/>
            </p:cNvSpPr>
            <p:nvPr/>
          </p:nvSpPr>
          <p:spPr bwMode="auto">
            <a:xfrm>
              <a:off x="0" y="0"/>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grpSp>
      <p:sp>
        <p:nvSpPr>
          <p:cNvPr id="1034251" name="Rectangle 8">
            <a:extLst>
              <a:ext uri="{FF2B5EF4-FFF2-40B4-BE49-F238E27FC236}">
                <a16:creationId xmlns:a16="http://schemas.microsoft.com/office/drawing/2014/main" id="{FD53C230-C8CC-4413-8BD8-4342408127A5}"/>
              </a:ext>
            </a:extLst>
          </p:cNvPr>
          <p:cNvSpPr>
            <a:spLocks/>
          </p:cNvSpPr>
          <p:nvPr/>
        </p:nvSpPr>
        <p:spPr bwMode="auto">
          <a:xfrm>
            <a:off x="2344729" y="902563"/>
            <a:ext cx="38179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rIns="45720"/>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r>
              <a:rPr lang="en-US" altLang="en-US" sz="2500">
                <a:solidFill>
                  <a:srgbClr val="FFFFFF"/>
                </a:solidFill>
                <a:latin typeface="Gill Sans" charset="0"/>
                <a:ea typeface="ヒラギノ角ゴ Pro W3" charset="-128"/>
                <a:sym typeface="Gill Sans" charset="0"/>
              </a:rPr>
              <a:t>Sprint planning meeting</a:t>
            </a:r>
          </a:p>
        </p:txBody>
      </p:sp>
      <p:sp>
        <p:nvSpPr>
          <p:cNvPr id="1034269" name="Line 26">
            <a:extLst>
              <a:ext uri="{FF2B5EF4-FFF2-40B4-BE49-F238E27FC236}">
                <a16:creationId xmlns:a16="http://schemas.microsoft.com/office/drawing/2014/main" id="{0DA75B93-CA1D-4B3C-AA09-9B30B7D5E238}"/>
              </a:ext>
            </a:extLst>
          </p:cNvPr>
          <p:cNvSpPr>
            <a:spLocks noChangeShapeType="1"/>
          </p:cNvSpPr>
          <p:nvPr/>
        </p:nvSpPr>
        <p:spPr bwMode="auto">
          <a:xfrm flipH="1">
            <a:off x="1619241" y="1442313"/>
            <a:ext cx="588963" cy="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27678" name="AutoShape 30">
            <a:extLst>
              <a:ext uri="{FF2B5EF4-FFF2-40B4-BE49-F238E27FC236}">
                <a16:creationId xmlns:a16="http://schemas.microsoft.com/office/drawing/2014/main" id="{173C2C45-CF5F-4AF5-984C-476FA6777A3F}"/>
              </a:ext>
            </a:extLst>
          </p:cNvPr>
          <p:cNvSpPr>
            <a:spLocks/>
          </p:cNvSpPr>
          <p:nvPr/>
        </p:nvSpPr>
        <p:spPr bwMode="auto">
          <a:xfrm>
            <a:off x="253991" y="3166338"/>
            <a:ext cx="1371600" cy="914400"/>
          </a:xfrm>
          <a:prstGeom prst="roundRect">
            <a:avLst>
              <a:gd name="adj" fmla="val 30000"/>
            </a:avLst>
          </a:prstGeom>
          <a:blipFill dpi="0" rotWithShape="0">
            <a:blip r:embed="rId3"/>
            <a:srcRect/>
            <a:tile tx="0" ty="0" sx="100000" sy="100000" flip="none" algn="tl"/>
          </a:blipFill>
          <a:ln w="25400">
            <a:solidFill>
              <a:srgbClr val="750083"/>
            </a:solidFill>
            <a:round/>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a:solidFill>
                  <a:srgbClr val="E3F0FF"/>
                </a:solidFill>
                <a:latin typeface="Gill Sans" charset="0"/>
                <a:ea typeface="ヒラギノ角ゴ Pro W3" charset="-128"/>
                <a:sym typeface="Gill Sans" charset="0"/>
              </a:rPr>
              <a:t>Business conditions</a:t>
            </a:r>
          </a:p>
        </p:txBody>
      </p:sp>
      <p:sp>
        <p:nvSpPr>
          <p:cNvPr id="27679" name="AutoShape 31">
            <a:extLst>
              <a:ext uri="{FF2B5EF4-FFF2-40B4-BE49-F238E27FC236}">
                <a16:creationId xmlns:a16="http://schemas.microsoft.com/office/drawing/2014/main" id="{2B13901A-5BF4-4D99-B09B-F46D8B674941}"/>
              </a:ext>
            </a:extLst>
          </p:cNvPr>
          <p:cNvSpPr>
            <a:spLocks/>
          </p:cNvSpPr>
          <p:nvPr/>
        </p:nvSpPr>
        <p:spPr bwMode="auto">
          <a:xfrm>
            <a:off x="253991" y="994638"/>
            <a:ext cx="1371600" cy="914400"/>
          </a:xfrm>
          <a:prstGeom prst="roundRect">
            <a:avLst>
              <a:gd name="adj" fmla="val 30000"/>
            </a:avLst>
          </a:prstGeom>
          <a:blipFill dpi="0" rotWithShape="0">
            <a:blip r:embed="rId3"/>
            <a:srcRect/>
            <a:tile tx="0" ty="0" sx="100000" sy="100000" flip="none" algn="tl"/>
          </a:blipFill>
          <a:ln w="25400">
            <a:solidFill>
              <a:srgbClr val="750083"/>
            </a:solidFill>
            <a:round/>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a:solidFill>
                  <a:srgbClr val="E3F0FF"/>
                </a:solidFill>
                <a:latin typeface="Gill Sans" charset="0"/>
                <a:ea typeface="ヒラギノ角ゴ Pro W3" charset="-128"/>
                <a:sym typeface="Gill Sans" charset="0"/>
              </a:rPr>
              <a:t>Team capacity</a:t>
            </a:r>
          </a:p>
        </p:txBody>
      </p:sp>
      <p:sp>
        <p:nvSpPr>
          <p:cNvPr id="27680" name="AutoShape 32">
            <a:extLst>
              <a:ext uri="{FF2B5EF4-FFF2-40B4-BE49-F238E27FC236}">
                <a16:creationId xmlns:a16="http://schemas.microsoft.com/office/drawing/2014/main" id="{78C3FFAB-A317-4CFF-88AF-CE76A4617E1E}"/>
              </a:ext>
            </a:extLst>
          </p:cNvPr>
          <p:cNvSpPr>
            <a:spLocks/>
          </p:cNvSpPr>
          <p:nvPr/>
        </p:nvSpPr>
        <p:spPr bwMode="auto">
          <a:xfrm>
            <a:off x="253991" y="2080488"/>
            <a:ext cx="1371600" cy="914400"/>
          </a:xfrm>
          <a:prstGeom prst="roundRect">
            <a:avLst>
              <a:gd name="adj" fmla="val 30000"/>
            </a:avLst>
          </a:prstGeom>
          <a:blipFill dpi="0" rotWithShape="0">
            <a:blip r:embed="rId3"/>
            <a:srcRect/>
            <a:tile tx="0" ty="0" sx="100000" sy="100000" flip="none" algn="tl"/>
          </a:blipFill>
          <a:ln w="25400">
            <a:solidFill>
              <a:srgbClr val="750083"/>
            </a:solidFill>
            <a:round/>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a:solidFill>
                  <a:srgbClr val="E3F0FF"/>
                </a:solidFill>
                <a:latin typeface="Gill Sans" charset="0"/>
                <a:ea typeface="ヒラギノ角ゴ Pro W3" charset="-128"/>
                <a:sym typeface="Gill Sans" charset="0"/>
              </a:rPr>
              <a:t>Product backlog</a:t>
            </a:r>
          </a:p>
        </p:txBody>
      </p:sp>
      <p:sp>
        <p:nvSpPr>
          <p:cNvPr id="27681" name="AutoShape 33">
            <a:extLst>
              <a:ext uri="{FF2B5EF4-FFF2-40B4-BE49-F238E27FC236}">
                <a16:creationId xmlns:a16="http://schemas.microsoft.com/office/drawing/2014/main" id="{798FADE0-6351-424D-980C-1E0BB490E92E}"/>
              </a:ext>
            </a:extLst>
          </p:cNvPr>
          <p:cNvSpPr>
            <a:spLocks/>
          </p:cNvSpPr>
          <p:nvPr/>
        </p:nvSpPr>
        <p:spPr bwMode="auto">
          <a:xfrm>
            <a:off x="253991" y="5338038"/>
            <a:ext cx="1371600" cy="914400"/>
          </a:xfrm>
          <a:prstGeom prst="roundRect">
            <a:avLst>
              <a:gd name="adj" fmla="val 30000"/>
            </a:avLst>
          </a:prstGeom>
          <a:blipFill dpi="0" rotWithShape="0">
            <a:blip r:embed="rId3"/>
            <a:srcRect/>
            <a:tile tx="0" ty="0" sx="100000" sy="100000" flip="none" algn="tl"/>
          </a:blipFill>
          <a:ln w="25400">
            <a:solidFill>
              <a:srgbClr val="750083"/>
            </a:solidFill>
            <a:round/>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a:solidFill>
                  <a:srgbClr val="E3F0FF"/>
                </a:solidFill>
                <a:latin typeface="Gill Sans" charset="0"/>
                <a:ea typeface="ヒラギノ角ゴ Pro W3" charset="-128"/>
                <a:sym typeface="Gill Sans" charset="0"/>
              </a:rPr>
              <a:t>Technology</a:t>
            </a:r>
          </a:p>
        </p:txBody>
      </p:sp>
      <p:sp>
        <p:nvSpPr>
          <p:cNvPr id="27682" name="AutoShape 34">
            <a:extLst>
              <a:ext uri="{FF2B5EF4-FFF2-40B4-BE49-F238E27FC236}">
                <a16:creationId xmlns:a16="http://schemas.microsoft.com/office/drawing/2014/main" id="{4592B330-4954-4B2E-9107-9DE097D01AE4}"/>
              </a:ext>
            </a:extLst>
          </p:cNvPr>
          <p:cNvSpPr>
            <a:spLocks/>
          </p:cNvSpPr>
          <p:nvPr/>
        </p:nvSpPr>
        <p:spPr bwMode="auto">
          <a:xfrm>
            <a:off x="253991" y="4252188"/>
            <a:ext cx="1371600" cy="914400"/>
          </a:xfrm>
          <a:prstGeom prst="roundRect">
            <a:avLst>
              <a:gd name="adj" fmla="val 30000"/>
            </a:avLst>
          </a:prstGeom>
          <a:blipFill dpi="0" rotWithShape="0">
            <a:blip r:embed="rId3"/>
            <a:srcRect/>
            <a:tile tx="0" ty="0" sx="100000" sy="100000" flip="none" algn="tl"/>
          </a:blipFill>
          <a:ln w="25400">
            <a:solidFill>
              <a:srgbClr val="750083"/>
            </a:solidFill>
            <a:round/>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a:solidFill>
                  <a:srgbClr val="E3F0FF"/>
                </a:solidFill>
                <a:latin typeface="Gill Sans" charset="0"/>
                <a:ea typeface="ヒラギノ角ゴ Pro W3" charset="-128"/>
                <a:sym typeface="Gill Sans" charset="0"/>
              </a:rPr>
              <a:t>Current product</a:t>
            </a:r>
          </a:p>
        </p:txBody>
      </p:sp>
      <p:sp>
        <p:nvSpPr>
          <p:cNvPr id="1034278" name="Line 35">
            <a:extLst>
              <a:ext uri="{FF2B5EF4-FFF2-40B4-BE49-F238E27FC236}">
                <a16:creationId xmlns:a16="http://schemas.microsoft.com/office/drawing/2014/main" id="{3B0D31EE-292D-4940-A329-6D2E38EEFD68}"/>
              </a:ext>
            </a:extLst>
          </p:cNvPr>
          <p:cNvSpPr>
            <a:spLocks noChangeShapeType="1"/>
          </p:cNvSpPr>
          <p:nvPr/>
        </p:nvSpPr>
        <p:spPr bwMode="auto">
          <a:xfrm flipH="1">
            <a:off x="1619241" y="2528163"/>
            <a:ext cx="588963" cy="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1034279" name="Line 36">
            <a:extLst>
              <a:ext uri="{FF2B5EF4-FFF2-40B4-BE49-F238E27FC236}">
                <a16:creationId xmlns:a16="http://schemas.microsoft.com/office/drawing/2014/main" id="{FBB72953-6E17-413E-857D-D0EF8EF7B939}"/>
              </a:ext>
            </a:extLst>
          </p:cNvPr>
          <p:cNvSpPr>
            <a:spLocks noChangeShapeType="1"/>
          </p:cNvSpPr>
          <p:nvPr/>
        </p:nvSpPr>
        <p:spPr bwMode="auto">
          <a:xfrm flipH="1">
            <a:off x="1619241" y="3614013"/>
            <a:ext cx="588963" cy="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1034280" name="Line 37">
            <a:extLst>
              <a:ext uri="{FF2B5EF4-FFF2-40B4-BE49-F238E27FC236}">
                <a16:creationId xmlns:a16="http://schemas.microsoft.com/office/drawing/2014/main" id="{3EF36776-678F-4895-864C-B8242A33975D}"/>
              </a:ext>
            </a:extLst>
          </p:cNvPr>
          <p:cNvSpPr>
            <a:spLocks noChangeShapeType="1"/>
          </p:cNvSpPr>
          <p:nvPr/>
        </p:nvSpPr>
        <p:spPr bwMode="auto">
          <a:xfrm flipH="1">
            <a:off x="1619241" y="4699863"/>
            <a:ext cx="588963" cy="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1034281" name="Line 38">
            <a:extLst>
              <a:ext uri="{FF2B5EF4-FFF2-40B4-BE49-F238E27FC236}">
                <a16:creationId xmlns:a16="http://schemas.microsoft.com/office/drawing/2014/main" id="{390FD320-5EE7-4FE0-A1A7-0B0EB25C3B1B}"/>
              </a:ext>
            </a:extLst>
          </p:cNvPr>
          <p:cNvSpPr>
            <a:spLocks noChangeShapeType="1"/>
          </p:cNvSpPr>
          <p:nvPr/>
        </p:nvSpPr>
        <p:spPr bwMode="auto">
          <a:xfrm flipH="1">
            <a:off x="1619241" y="5785713"/>
            <a:ext cx="588963" cy="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grpSp>
        <p:nvGrpSpPr>
          <p:cNvPr id="42" name="Group 9">
            <a:extLst>
              <a:ext uri="{FF2B5EF4-FFF2-40B4-BE49-F238E27FC236}">
                <a16:creationId xmlns:a16="http://schemas.microsoft.com/office/drawing/2014/main" id="{87B3C551-4230-4ADA-980C-B292CE3DEA3A}"/>
              </a:ext>
            </a:extLst>
          </p:cNvPr>
          <p:cNvGrpSpPr>
            <a:grpSpLocks/>
          </p:cNvGrpSpPr>
          <p:nvPr/>
        </p:nvGrpSpPr>
        <p:grpSpPr bwMode="auto">
          <a:xfrm>
            <a:off x="2289864" y="1603336"/>
            <a:ext cx="5345510" cy="1719480"/>
            <a:chOff x="0" y="0"/>
            <a:chExt cx="2936" cy="1176"/>
          </a:xfrm>
        </p:grpSpPr>
        <p:sp>
          <p:nvSpPr>
            <p:cNvPr id="43" name="AutoShape 10">
              <a:extLst>
                <a:ext uri="{FF2B5EF4-FFF2-40B4-BE49-F238E27FC236}">
                  <a16:creationId xmlns:a16="http://schemas.microsoft.com/office/drawing/2014/main" id="{8C3AAB0B-2FE0-48E1-9189-1C4289768AF3}"/>
                </a:ext>
              </a:extLst>
            </p:cNvPr>
            <p:cNvSpPr>
              <a:spLocks/>
            </p:cNvSpPr>
            <p:nvPr/>
          </p:nvSpPr>
          <p:spPr bwMode="auto">
            <a:xfrm>
              <a:off x="0" y="0"/>
              <a:ext cx="2936" cy="1176"/>
            </a:xfrm>
            <a:prstGeom prst="roundRect">
              <a:avLst>
                <a:gd name="adj" fmla="val 16324"/>
              </a:avLst>
            </a:prstGeom>
            <a:blipFill dpi="0" rotWithShape="0">
              <a:blip r:embed="rId4"/>
              <a:srcRect/>
              <a:tile tx="0" ty="0" sx="100000" sy="100000" flip="none" algn="tl"/>
            </a:blipFill>
            <a:ln w="25400">
              <a:solidFill>
                <a:srgbClr val="00531C"/>
              </a:solidFill>
              <a:round/>
              <a:headEnd/>
              <a:tailEnd/>
            </a:ln>
            <a:effectLst>
              <a:outerShdw blurRad="114300" dist="63500" dir="2700000" algn="ctr" rotWithShape="0">
                <a:schemeClr val="bg2">
                  <a:alpha val="29999"/>
                </a:schemeClr>
              </a:outerShdw>
            </a:effec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44" name="Rectangle 11">
              <a:extLst>
                <a:ext uri="{FF2B5EF4-FFF2-40B4-BE49-F238E27FC236}">
                  <a16:creationId xmlns:a16="http://schemas.microsoft.com/office/drawing/2014/main" id="{F1D12D85-D087-4034-AFF6-1D3CDCD71815}"/>
                </a:ext>
              </a:extLst>
            </p:cNvPr>
            <p:cNvSpPr>
              <a:spLocks/>
            </p:cNvSpPr>
            <p:nvPr/>
          </p:nvSpPr>
          <p:spPr bwMode="auto">
            <a:xfrm>
              <a:off x="304" y="0"/>
              <a:ext cx="1432" cy="288"/>
            </a:xfrm>
            <a:prstGeom prst="rect">
              <a:avLst/>
            </a:prstGeom>
            <a:solidFill>
              <a:srgbClr val="00531C"/>
            </a:solidFill>
            <a:ln>
              <a:noFill/>
            </a:ln>
            <a:extLst>
              <a:ext uri="{91240B29-F687-4F45-9708-019B960494DF}">
                <a14:hiddenLine xmlns:a14="http://schemas.microsoft.com/office/drawing/2010/main" w="25400">
                  <a:solidFill>
                    <a:schemeClr val="tx1"/>
                  </a:solidFill>
                  <a:miter lim="800000"/>
                  <a:headEnd/>
                  <a:tailEnd/>
                </a14:hiddenLine>
              </a:ext>
            </a:ex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45" name="AutoShape 12">
              <a:extLst>
                <a:ext uri="{FF2B5EF4-FFF2-40B4-BE49-F238E27FC236}">
                  <a16:creationId xmlns:a16="http://schemas.microsoft.com/office/drawing/2014/main" id="{899FB25F-8527-42C4-9C84-1F762B537054}"/>
                </a:ext>
              </a:extLst>
            </p:cNvPr>
            <p:cNvSpPr>
              <a:spLocks/>
            </p:cNvSpPr>
            <p:nvPr/>
          </p:nvSpPr>
          <p:spPr bwMode="auto">
            <a:xfrm rot="10800000">
              <a:off x="1656" y="0"/>
              <a:ext cx="312" cy="288"/>
            </a:xfrm>
            <a:custGeom>
              <a:avLst/>
              <a:gdLst>
                <a:gd name="T0" fmla="*/ 3 w 21600"/>
                <a:gd name="T1" fmla="*/ 0 h 21600"/>
                <a:gd name="T2" fmla="*/ 0 w 21600"/>
                <a:gd name="T3" fmla="*/ 3 h 21600"/>
                <a:gd name="T4" fmla="*/ 0 w 21600"/>
                <a:gd name="T5" fmla="*/ 4 h 21600"/>
                <a:gd name="T6" fmla="*/ 5 w 21600"/>
                <a:gd name="T7" fmla="*/ 4 h 21600"/>
                <a:gd name="T8" fmla="*/ 5 w 21600"/>
                <a:gd name="T9" fmla="*/ 0 h 21600"/>
                <a:gd name="T10" fmla="*/ 3 w 21600"/>
                <a:gd name="T11" fmla="*/ 0 h 21600"/>
                <a:gd name="T12" fmla="*/ 3 w 21600"/>
                <a:gd name="T13" fmla="*/ 0 h 21600"/>
                <a:gd name="T14" fmla="*/ 3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31C"/>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a:p>
          </p:txBody>
        </p:sp>
        <p:sp>
          <p:nvSpPr>
            <p:cNvPr id="46" name="AutoShape 13">
              <a:extLst>
                <a:ext uri="{FF2B5EF4-FFF2-40B4-BE49-F238E27FC236}">
                  <a16:creationId xmlns:a16="http://schemas.microsoft.com/office/drawing/2014/main" id="{4E11DD53-D89E-47EE-88AC-4368D4DCCBE4}"/>
                </a:ext>
              </a:extLst>
            </p:cNvPr>
            <p:cNvSpPr>
              <a:spLocks/>
            </p:cNvSpPr>
            <p:nvPr/>
          </p:nvSpPr>
          <p:spPr bwMode="auto">
            <a:xfrm>
              <a:off x="0" y="0"/>
              <a:ext cx="312" cy="288"/>
            </a:xfrm>
            <a:custGeom>
              <a:avLst/>
              <a:gdLst>
                <a:gd name="T0" fmla="*/ 3 w 21600"/>
                <a:gd name="T1" fmla="*/ 0 h 21600"/>
                <a:gd name="T2" fmla="*/ 0 w 21600"/>
                <a:gd name="T3" fmla="*/ 3 h 21600"/>
                <a:gd name="T4" fmla="*/ 0 w 21600"/>
                <a:gd name="T5" fmla="*/ 4 h 21600"/>
                <a:gd name="T6" fmla="*/ 5 w 21600"/>
                <a:gd name="T7" fmla="*/ 4 h 21600"/>
                <a:gd name="T8" fmla="*/ 5 w 21600"/>
                <a:gd name="T9" fmla="*/ 0 h 21600"/>
                <a:gd name="T10" fmla="*/ 3 w 21600"/>
                <a:gd name="T11" fmla="*/ 0 h 21600"/>
                <a:gd name="T12" fmla="*/ 3 w 21600"/>
                <a:gd name="T13" fmla="*/ 0 h 21600"/>
                <a:gd name="T14" fmla="*/ 3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31C"/>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a:p>
          </p:txBody>
        </p:sp>
        <p:sp>
          <p:nvSpPr>
            <p:cNvPr id="47" name="Rectangle 14">
              <a:extLst>
                <a:ext uri="{FF2B5EF4-FFF2-40B4-BE49-F238E27FC236}">
                  <a16:creationId xmlns:a16="http://schemas.microsoft.com/office/drawing/2014/main" id="{541D5E4B-75F2-4595-A6F5-5821374DBDD4}"/>
                </a:ext>
              </a:extLst>
            </p:cNvPr>
            <p:cNvSpPr>
              <a:spLocks/>
            </p:cNvSpPr>
            <p:nvPr/>
          </p:nvSpPr>
          <p:spPr bwMode="auto">
            <a:xfrm>
              <a:off x="104" y="0"/>
              <a:ext cx="18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rIns="45720"/>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r>
                <a:rPr lang="en-US" altLang="en-US" sz="2200">
                  <a:solidFill>
                    <a:srgbClr val="FFFFFF"/>
                  </a:solidFill>
                  <a:latin typeface="Gill Sans" charset="0"/>
                  <a:ea typeface="ヒラギノ角ゴ Pro W3" charset="-128"/>
                  <a:sym typeface="Gill Sans" charset="0"/>
                </a:rPr>
                <a:t>Sprint prioritization</a:t>
              </a:r>
            </a:p>
          </p:txBody>
        </p:sp>
        <p:sp>
          <p:nvSpPr>
            <p:cNvPr id="48" name="Rectangle 15">
              <a:extLst>
                <a:ext uri="{FF2B5EF4-FFF2-40B4-BE49-F238E27FC236}">
                  <a16:creationId xmlns:a16="http://schemas.microsoft.com/office/drawing/2014/main" id="{341BC807-FF23-4563-B920-F70E3E3EE4D7}"/>
                </a:ext>
              </a:extLst>
            </p:cNvPr>
            <p:cNvSpPr>
              <a:spLocks/>
            </p:cNvSpPr>
            <p:nvPr/>
          </p:nvSpPr>
          <p:spPr bwMode="auto">
            <a:xfrm>
              <a:off x="40" y="336"/>
              <a:ext cx="2720"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rIns="45720"/>
            <a:lstStyle>
              <a:lvl1pPr marL="252413" indent="-252413"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buClr>
                  <a:srgbClr val="FFFFFF"/>
                </a:buClr>
                <a:buSzPct val="125000"/>
                <a:buFont typeface="Gill Sans" charset="0"/>
                <a:buChar char="•"/>
              </a:pPr>
              <a:r>
                <a:rPr lang="en-US" altLang="en-US" sz="2100" dirty="0">
                  <a:solidFill>
                    <a:srgbClr val="FFFFFF"/>
                  </a:solidFill>
                  <a:latin typeface="Gill Sans" charset="0"/>
                  <a:ea typeface="ヒラギノ角ゴ Pro W3" charset="-128"/>
                  <a:sym typeface="Gill Sans" charset="0"/>
                </a:rPr>
                <a:t>Analyze/evaluate product backlog</a:t>
              </a:r>
            </a:p>
            <a:p>
              <a:pPr>
                <a:buClr>
                  <a:srgbClr val="FFFFFF"/>
                </a:buClr>
                <a:buSzPct val="125000"/>
                <a:buFont typeface="Gill Sans" charset="0"/>
                <a:buChar char="•"/>
              </a:pPr>
              <a:r>
                <a:rPr lang="en-US" altLang="en-US" sz="2100" dirty="0">
                  <a:solidFill>
                    <a:srgbClr val="FFFFFF"/>
                  </a:solidFill>
                  <a:latin typeface="Gill Sans" charset="0"/>
                  <a:ea typeface="ヒラギノ角ゴ Pro W3" charset="-128"/>
                  <a:sym typeface="Gill Sans" charset="0"/>
                </a:rPr>
                <a:t>Select sprint goal (</a:t>
              </a:r>
              <a:r>
                <a:rPr lang="en-US" altLang="en-US" sz="2100" b="1" dirty="0">
                  <a:solidFill>
                    <a:srgbClr val="C00000"/>
                  </a:solidFill>
                  <a:latin typeface="Gill Sans" charset="0"/>
                  <a:ea typeface="ヒラギノ角ゴ Pro W3" charset="-128"/>
                  <a:sym typeface="Gill Sans" charset="0"/>
                </a:rPr>
                <a:t>and issues to work on</a:t>
              </a:r>
              <a:r>
                <a:rPr lang="en-US" altLang="en-US" sz="2100" dirty="0">
                  <a:solidFill>
                    <a:srgbClr val="FFFFFF"/>
                  </a:solidFill>
                  <a:latin typeface="Gill Sans" charset="0"/>
                  <a:ea typeface="ヒラギノ角ゴ Pro W3" charset="-128"/>
                  <a:sym typeface="Gill Sans" charset="0"/>
                </a:rPr>
                <a:t>)</a:t>
              </a:r>
            </a:p>
          </p:txBody>
        </p:sp>
      </p:grpSp>
      <p:grpSp>
        <p:nvGrpSpPr>
          <p:cNvPr id="49" name="Group 16">
            <a:extLst>
              <a:ext uri="{FF2B5EF4-FFF2-40B4-BE49-F238E27FC236}">
                <a16:creationId xmlns:a16="http://schemas.microsoft.com/office/drawing/2014/main" id="{4DBD73B9-FC1A-494D-A378-517CD974BCCE}"/>
              </a:ext>
            </a:extLst>
          </p:cNvPr>
          <p:cNvGrpSpPr>
            <a:grpSpLocks/>
          </p:cNvGrpSpPr>
          <p:nvPr/>
        </p:nvGrpSpPr>
        <p:grpSpPr bwMode="auto">
          <a:xfrm>
            <a:off x="2302693" y="3431839"/>
            <a:ext cx="5205542" cy="2702736"/>
            <a:chOff x="0" y="0"/>
            <a:chExt cx="2976" cy="1848"/>
          </a:xfrm>
        </p:grpSpPr>
        <p:sp>
          <p:nvSpPr>
            <p:cNvPr id="50" name="AutoShape 17">
              <a:extLst>
                <a:ext uri="{FF2B5EF4-FFF2-40B4-BE49-F238E27FC236}">
                  <a16:creationId xmlns:a16="http://schemas.microsoft.com/office/drawing/2014/main" id="{97E47BE6-3671-4D27-AC67-52BA339A24FF}"/>
                </a:ext>
              </a:extLst>
            </p:cNvPr>
            <p:cNvSpPr>
              <a:spLocks/>
            </p:cNvSpPr>
            <p:nvPr/>
          </p:nvSpPr>
          <p:spPr bwMode="auto">
            <a:xfrm>
              <a:off x="0" y="0"/>
              <a:ext cx="2936" cy="1848"/>
            </a:xfrm>
            <a:prstGeom prst="roundRect">
              <a:avLst>
                <a:gd name="adj" fmla="val 10389"/>
              </a:avLst>
            </a:prstGeom>
            <a:blipFill dpi="0" rotWithShape="0">
              <a:blip r:embed="rId4"/>
              <a:srcRect/>
              <a:tile tx="0" ty="0" sx="100000" sy="100000" flip="none" algn="tl"/>
            </a:blipFill>
            <a:ln w="25400">
              <a:solidFill>
                <a:srgbClr val="00531C"/>
              </a:solidFill>
              <a:round/>
              <a:headEnd/>
              <a:tailEnd/>
            </a:ln>
            <a:effectLst>
              <a:outerShdw blurRad="114300" dist="63500" dir="2700000" algn="ctr" rotWithShape="0">
                <a:schemeClr val="bg2">
                  <a:alpha val="29999"/>
                </a:schemeClr>
              </a:outerShdw>
            </a:effec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51" name="Rectangle 18">
              <a:extLst>
                <a:ext uri="{FF2B5EF4-FFF2-40B4-BE49-F238E27FC236}">
                  <a16:creationId xmlns:a16="http://schemas.microsoft.com/office/drawing/2014/main" id="{186D2DB8-9A11-4875-B5C0-BF01EE7C7484}"/>
                </a:ext>
              </a:extLst>
            </p:cNvPr>
            <p:cNvSpPr>
              <a:spLocks/>
            </p:cNvSpPr>
            <p:nvPr/>
          </p:nvSpPr>
          <p:spPr bwMode="auto">
            <a:xfrm>
              <a:off x="304" y="0"/>
              <a:ext cx="1432" cy="288"/>
            </a:xfrm>
            <a:prstGeom prst="rect">
              <a:avLst/>
            </a:prstGeom>
            <a:solidFill>
              <a:srgbClr val="00531C"/>
            </a:solidFill>
            <a:ln>
              <a:noFill/>
            </a:ln>
            <a:extLst>
              <a:ext uri="{91240B29-F687-4F45-9708-019B960494DF}">
                <a14:hiddenLine xmlns:a14="http://schemas.microsoft.com/office/drawing/2010/main" w="25400">
                  <a:solidFill>
                    <a:schemeClr val="tx1"/>
                  </a:solidFill>
                  <a:miter lim="800000"/>
                  <a:headEnd/>
                  <a:tailEnd/>
                </a14:hiddenLine>
              </a:ext>
            </a:ex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52" name="AutoShape 19">
              <a:extLst>
                <a:ext uri="{FF2B5EF4-FFF2-40B4-BE49-F238E27FC236}">
                  <a16:creationId xmlns:a16="http://schemas.microsoft.com/office/drawing/2014/main" id="{248C3833-8321-43FE-997C-36BEF1EA3FC8}"/>
                </a:ext>
              </a:extLst>
            </p:cNvPr>
            <p:cNvSpPr>
              <a:spLocks/>
            </p:cNvSpPr>
            <p:nvPr/>
          </p:nvSpPr>
          <p:spPr bwMode="auto">
            <a:xfrm rot="10800000">
              <a:off x="1656" y="0"/>
              <a:ext cx="312" cy="288"/>
            </a:xfrm>
            <a:custGeom>
              <a:avLst/>
              <a:gdLst>
                <a:gd name="T0" fmla="*/ 3 w 21600"/>
                <a:gd name="T1" fmla="*/ 0 h 21600"/>
                <a:gd name="T2" fmla="*/ 0 w 21600"/>
                <a:gd name="T3" fmla="*/ 3 h 21600"/>
                <a:gd name="T4" fmla="*/ 0 w 21600"/>
                <a:gd name="T5" fmla="*/ 4 h 21600"/>
                <a:gd name="T6" fmla="*/ 5 w 21600"/>
                <a:gd name="T7" fmla="*/ 4 h 21600"/>
                <a:gd name="T8" fmla="*/ 5 w 21600"/>
                <a:gd name="T9" fmla="*/ 0 h 21600"/>
                <a:gd name="T10" fmla="*/ 3 w 21600"/>
                <a:gd name="T11" fmla="*/ 0 h 21600"/>
                <a:gd name="T12" fmla="*/ 3 w 21600"/>
                <a:gd name="T13" fmla="*/ 0 h 21600"/>
                <a:gd name="T14" fmla="*/ 3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31C"/>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a:p>
          </p:txBody>
        </p:sp>
        <p:sp>
          <p:nvSpPr>
            <p:cNvPr id="53" name="AutoShape 20">
              <a:extLst>
                <a:ext uri="{FF2B5EF4-FFF2-40B4-BE49-F238E27FC236}">
                  <a16:creationId xmlns:a16="http://schemas.microsoft.com/office/drawing/2014/main" id="{A5128A56-C83C-4503-AB93-894674009499}"/>
                </a:ext>
              </a:extLst>
            </p:cNvPr>
            <p:cNvSpPr>
              <a:spLocks/>
            </p:cNvSpPr>
            <p:nvPr/>
          </p:nvSpPr>
          <p:spPr bwMode="auto">
            <a:xfrm>
              <a:off x="0" y="0"/>
              <a:ext cx="312" cy="288"/>
            </a:xfrm>
            <a:custGeom>
              <a:avLst/>
              <a:gdLst>
                <a:gd name="T0" fmla="*/ 3 w 21600"/>
                <a:gd name="T1" fmla="*/ 0 h 21600"/>
                <a:gd name="T2" fmla="*/ 0 w 21600"/>
                <a:gd name="T3" fmla="*/ 3 h 21600"/>
                <a:gd name="T4" fmla="*/ 0 w 21600"/>
                <a:gd name="T5" fmla="*/ 4 h 21600"/>
                <a:gd name="T6" fmla="*/ 5 w 21600"/>
                <a:gd name="T7" fmla="*/ 4 h 21600"/>
                <a:gd name="T8" fmla="*/ 5 w 21600"/>
                <a:gd name="T9" fmla="*/ 0 h 21600"/>
                <a:gd name="T10" fmla="*/ 3 w 21600"/>
                <a:gd name="T11" fmla="*/ 0 h 21600"/>
                <a:gd name="T12" fmla="*/ 3 w 21600"/>
                <a:gd name="T13" fmla="*/ 0 h 21600"/>
                <a:gd name="T14" fmla="*/ 3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31C"/>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a:p>
          </p:txBody>
        </p:sp>
        <p:sp>
          <p:nvSpPr>
            <p:cNvPr id="54" name="Rectangle 21">
              <a:extLst>
                <a:ext uri="{FF2B5EF4-FFF2-40B4-BE49-F238E27FC236}">
                  <a16:creationId xmlns:a16="http://schemas.microsoft.com/office/drawing/2014/main" id="{07F35F77-3E94-4BE3-9CFF-9EECBFB9CE46}"/>
                </a:ext>
              </a:extLst>
            </p:cNvPr>
            <p:cNvSpPr>
              <a:spLocks/>
            </p:cNvSpPr>
            <p:nvPr/>
          </p:nvSpPr>
          <p:spPr bwMode="auto">
            <a:xfrm>
              <a:off x="104" y="0"/>
              <a:ext cx="16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rIns="45720"/>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r>
                <a:rPr lang="en-US" altLang="en-US" sz="2200">
                  <a:solidFill>
                    <a:srgbClr val="FFFFFF"/>
                  </a:solidFill>
                  <a:latin typeface="Gill Sans" charset="0"/>
                  <a:ea typeface="ヒラギノ角ゴ Pro W3" charset="-128"/>
                  <a:sym typeface="Gill Sans" charset="0"/>
                </a:rPr>
                <a:t>Sprint planning</a:t>
              </a:r>
            </a:p>
          </p:txBody>
        </p:sp>
        <p:sp>
          <p:nvSpPr>
            <p:cNvPr id="55" name="Rectangle 22">
              <a:extLst>
                <a:ext uri="{FF2B5EF4-FFF2-40B4-BE49-F238E27FC236}">
                  <a16:creationId xmlns:a16="http://schemas.microsoft.com/office/drawing/2014/main" id="{3A56F64F-36F0-4EDA-AE7B-5DE026D46568}"/>
                </a:ext>
              </a:extLst>
            </p:cNvPr>
            <p:cNvSpPr>
              <a:spLocks/>
            </p:cNvSpPr>
            <p:nvPr/>
          </p:nvSpPr>
          <p:spPr bwMode="auto">
            <a:xfrm>
              <a:off x="40" y="336"/>
              <a:ext cx="2936" cy="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rIns="45720"/>
            <a:lstStyle>
              <a:lvl1pPr marL="252413" indent="-252413"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buClr>
                  <a:srgbClr val="FFFFFF"/>
                </a:buClr>
                <a:buSzPct val="125000"/>
                <a:buFont typeface="Gill Sans" charset="0"/>
                <a:buChar char="•"/>
              </a:pPr>
              <a:r>
                <a:rPr lang="en-US" altLang="en-US" sz="2100" dirty="0">
                  <a:solidFill>
                    <a:srgbClr val="FFFFFF"/>
                  </a:solidFill>
                  <a:latin typeface="Gill Sans" charset="0"/>
                  <a:ea typeface="ヒラギノ角ゴ Pro W3" charset="-128"/>
                  <a:sym typeface="Gill Sans" charset="0"/>
                </a:rPr>
                <a:t>Decide how to achieve sprint goal (design)</a:t>
              </a:r>
            </a:p>
            <a:p>
              <a:pPr>
                <a:buClr>
                  <a:srgbClr val="FFFFFF"/>
                </a:buClr>
                <a:buSzPct val="125000"/>
                <a:buFont typeface="Gill Sans" charset="0"/>
                <a:buChar char="•"/>
              </a:pPr>
              <a:r>
                <a:rPr lang="en-US" altLang="en-US" sz="2100" dirty="0">
                  <a:solidFill>
                    <a:srgbClr val="FFFFFF"/>
                  </a:solidFill>
                  <a:latin typeface="Gill Sans" charset="0"/>
                  <a:ea typeface="ヒラギノ角ゴ Pro W3" charset="-128"/>
                  <a:sym typeface="Gill Sans" charset="0"/>
                </a:rPr>
                <a:t>Create sprint tasks/issues (sometimes called sprint backlog)  from product backlog items (user stories / features)</a:t>
              </a:r>
            </a:p>
            <a:p>
              <a:pPr>
                <a:buClr>
                  <a:srgbClr val="FFFFFF"/>
                </a:buClr>
                <a:buSzPct val="125000"/>
                <a:buFont typeface="Gill Sans" charset="0"/>
                <a:buChar char="•"/>
              </a:pPr>
              <a:r>
                <a:rPr lang="en-US" altLang="en-US" sz="2100" dirty="0">
                  <a:solidFill>
                    <a:srgbClr val="FFFFFF"/>
                  </a:solidFill>
                  <a:latin typeface="Gill Sans" charset="0"/>
                  <a:ea typeface="ヒラギノ角ゴ Pro W3" charset="-128"/>
                  <a:sym typeface="Gill Sans" charset="0"/>
                </a:rPr>
                <a:t>Estimate sprint backlog in hours</a:t>
              </a:r>
            </a:p>
          </p:txBody>
        </p:sp>
      </p:grpSp>
      <p:grpSp>
        <p:nvGrpSpPr>
          <p:cNvPr id="56" name="Group 23">
            <a:extLst>
              <a:ext uri="{FF2B5EF4-FFF2-40B4-BE49-F238E27FC236}">
                <a16:creationId xmlns:a16="http://schemas.microsoft.com/office/drawing/2014/main" id="{CFD80AFE-6E18-4D17-A265-CE5F95984F18}"/>
              </a:ext>
            </a:extLst>
          </p:cNvPr>
          <p:cNvGrpSpPr>
            <a:grpSpLocks/>
          </p:cNvGrpSpPr>
          <p:nvPr/>
        </p:nvGrpSpPr>
        <p:grpSpPr bwMode="auto">
          <a:xfrm>
            <a:off x="7040973" y="2205385"/>
            <a:ext cx="2004816" cy="1041400"/>
            <a:chOff x="0" y="0"/>
            <a:chExt cx="1403" cy="728"/>
          </a:xfrm>
        </p:grpSpPr>
        <p:sp>
          <p:nvSpPr>
            <p:cNvPr id="57" name="Line 24">
              <a:extLst>
                <a:ext uri="{FF2B5EF4-FFF2-40B4-BE49-F238E27FC236}">
                  <a16:creationId xmlns:a16="http://schemas.microsoft.com/office/drawing/2014/main" id="{8FACA331-804A-4823-8C55-49EC3F84CA6F}"/>
                </a:ext>
              </a:extLst>
            </p:cNvPr>
            <p:cNvSpPr>
              <a:spLocks noChangeShapeType="1"/>
            </p:cNvSpPr>
            <p:nvPr/>
          </p:nvSpPr>
          <p:spPr bwMode="auto">
            <a:xfrm flipH="1">
              <a:off x="0" y="363"/>
              <a:ext cx="520" cy="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58" name="AutoShape 25">
              <a:extLst>
                <a:ext uri="{FF2B5EF4-FFF2-40B4-BE49-F238E27FC236}">
                  <a16:creationId xmlns:a16="http://schemas.microsoft.com/office/drawing/2014/main" id="{32855AEB-C74B-46D5-8EDB-34F76382F828}"/>
                </a:ext>
              </a:extLst>
            </p:cNvPr>
            <p:cNvSpPr>
              <a:spLocks/>
            </p:cNvSpPr>
            <p:nvPr/>
          </p:nvSpPr>
          <p:spPr bwMode="auto">
            <a:xfrm>
              <a:off x="528" y="0"/>
              <a:ext cx="875" cy="728"/>
            </a:xfrm>
            <a:prstGeom prst="roundRect">
              <a:avLst>
                <a:gd name="adj" fmla="val 26370"/>
              </a:avLst>
            </a:prstGeom>
            <a:blipFill dpi="0" rotWithShape="0">
              <a:blip r:embed="rId5"/>
              <a:srcRect/>
              <a:tile tx="0" ty="0" sx="100000" sy="100000" flip="none" algn="tl"/>
            </a:blipFill>
            <a:ln w="25400">
              <a:solidFill>
                <a:srgbClr val="910000"/>
              </a:solidFill>
              <a:round/>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sz="2900" dirty="0">
                  <a:solidFill>
                    <a:srgbClr val="E3F0FF"/>
                  </a:solidFill>
                  <a:latin typeface="Gill Sans" charset="0"/>
                  <a:ea typeface="ヒラギノ角ゴ Pro W3" charset="-128"/>
                  <a:sym typeface="Gill Sans" charset="0"/>
                </a:rPr>
                <a:t>Sprint</a:t>
              </a:r>
            </a:p>
            <a:p>
              <a:pPr algn="ctr"/>
              <a:r>
                <a:rPr lang="en-US" altLang="en-US" sz="2900" dirty="0">
                  <a:solidFill>
                    <a:srgbClr val="E3F0FF"/>
                  </a:solidFill>
                  <a:latin typeface="Gill Sans" charset="0"/>
                  <a:ea typeface="ヒラギノ角ゴ Pro W3" charset="-128"/>
                  <a:sym typeface="Gill Sans" charset="0"/>
                </a:rPr>
                <a:t>goal</a:t>
              </a:r>
            </a:p>
          </p:txBody>
        </p:sp>
      </p:grpSp>
      <p:grpSp>
        <p:nvGrpSpPr>
          <p:cNvPr id="59" name="Group 23">
            <a:extLst>
              <a:ext uri="{FF2B5EF4-FFF2-40B4-BE49-F238E27FC236}">
                <a16:creationId xmlns:a16="http://schemas.microsoft.com/office/drawing/2014/main" id="{76F6592F-A9AE-4EA2-BAB3-3D894B6ED35D}"/>
              </a:ext>
            </a:extLst>
          </p:cNvPr>
          <p:cNvGrpSpPr>
            <a:grpSpLocks/>
          </p:cNvGrpSpPr>
          <p:nvPr/>
        </p:nvGrpSpPr>
        <p:grpSpPr bwMode="auto">
          <a:xfrm>
            <a:off x="6876303" y="4536508"/>
            <a:ext cx="2093410" cy="1041400"/>
            <a:chOff x="0" y="0"/>
            <a:chExt cx="1465" cy="728"/>
          </a:xfrm>
        </p:grpSpPr>
        <p:sp>
          <p:nvSpPr>
            <p:cNvPr id="60" name="Line 24">
              <a:extLst>
                <a:ext uri="{FF2B5EF4-FFF2-40B4-BE49-F238E27FC236}">
                  <a16:creationId xmlns:a16="http://schemas.microsoft.com/office/drawing/2014/main" id="{B2291898-20A4-4A26-AAC5-9B7A26BA3EED}"/>
                </a:ext>
              </a:extLst>
            </p:cNvPr>
            <p:cNvSpPr>
              <a:spLocks noChangeShapeType="1"/>
            </p:cNvSpPr>
            <p:nvPr/>
          </p:nvSpPr>
          <p:spPr bwMode="auto">
            <a:xfrm flipH="1">
              <a:off x="0" y="363"/>
              <a:ext cx="520" cy="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61" name="AutoShape 25">
              <a:extLst>
                <a:ext uri="{FF2B5EF4-FFF2-40B4-BE49-F238E27FC236}">
                  <a16:creationId xmlns:a16="http://schemas.microsoft.com/office/drawing/2014/main" id="{2939699E-5277-444A-9322-0D0BA9E4CB36}"/>
                </a:ext>
              </a:extLst>
            </p:cNvPr>
            <p:cNvSpPr>
              <a:spLocks/>
            </p:cNvSpPr>
            <p:nvPr/>
          </p:nvSpPr>
          <p:spPr bwMode="auto">
            <a:xfrm>
              <a:off x="528" y="0"/>
              <a:ext cx="937" cy="728"/>
            </a:xfrm>
            <a:prstGeom prst="roundRect">
              <a:avLst>
                <a:gd name="adj" fmla="val 26370"/>
              </a:avLst>
            </a:prstGeom>
            <a:blipFill dpi="0" rotWithShape="0">
              <a:blip r:embed="rId5"/>
              <a:srcRect/>
              <a:tile tx="0" ty="0" sx="100000" sy="100000" flip="none" algn="tl"/>
            </a:blipFill>
            <a:ln w="25400">
              <a:solidFill>
                <a:srgbClr val="910000"/>
              </a:solidFill>
              <a:round/>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sz="2900" dirty="0">
                  <a:solidFill>
                    <a:srgbClr val="E3F0FF"/>
                  </a:solidFill>
                  <a:latin typeface="Gill Sans" charset="0"/>
                  <a:ea typeface="ヒラギノ角ゴ Pro W3" charset="-128"/>
                  <a:sym typeface="Gill Sans" charset="0"/>
                </a:rPr>
                <a:t>Sprint</a:t>
              </a:r>
            </a:p>
            <a:p>
              <a:pPr algn="ctr"/>
              <a:r>
                <a:rPr lang="en-US" altLang="en-US" sz="2900" dirty="0">
                  <a:solidFill>
                    <a:srgbClr val="E3F0FF"/>
                  </a:solidFill>
                  <a:latin typeface="Gill Sans" charset="0"/>
                  <a:ea typeface="ヒラギノ角ゴ Pro W3" charset="-128"/>
                  <a:sym typeface="Gill Sans" charset="0"/>
                </a:rPr>
                <a:t>Backlog</a:t>
              </a:r>
            </a:p>
          </p:txBody>
        </p:sp>
      </p:grpSp>
      <p:pic>
        <p:nvPicPr>
          <p:cNvPr id="62" name="Picture 61">
            <a:extLst>
              <a:ext uri="{FF2B5EF4-FFF2-40B4-BE49-F238E27FC236}">
                <a16:creationId xmlns:a16="http://schemas.microsoft.com/office/drawing/2014/main" id="{74206485-09F3-46FF-B127-204572D7C9B5}"/>
              </a:ext>
            </a:extLst>
          </p:cNvPr>
          <p:cNvPicPr>
            <a:picLocks noChangeAspect="1"/>
          </p:cNvPicPr>
          <p:nvPr/>
        </p:nvPicPr>
        <p:blipFill rotWithShape="1">
          <a:blip r:embed="rId6"/>
          <a:srcRect l="26667" t="15300" r="50564" b="18190"/>
          <a:stretch/>
        </p:blipFill>
        <p:spPr>
          <a:xfrm>
            <a:off x="7666434" y="-17124"/>
            <a:ext cx="1312359" cy="2056586"/>
          </a:xfrm>
          <a:prstGeom prst="rect">
            <a:avLst/>
          </a:prstGeom>
          <a:effectLst>
            <a:innerShdw blurRad="114300">
              <a:prstClr val="black"/>
            </a:innerShdw>
          </a:effectLst>
        </p:spPr>
      </p:pic>
      <p:sp>
        <p:nvSpPr>
          <p:cNvPr id="2" name="Rectangle: Rounded Corners 1">
            <a:extLst>
              <a:ext uri="{FF2B5EF4-FFF2-40B4-BE49-F238E27FC236}">
                <a16:creationId xmlns:a16="http://schemas.microsoft.com/office/drawing/2014/main" id="{588D2E1F-F8FF-443F-8E11-1C7F98223199}"/>
              </a:ext>
            </a:extLst>
          </p:cNvPr>
          <p:cNvSpPr/>
          <p:nvPr/>
        </p:nvSpPr>
        <p:spPr>
          <a:xfrm>
            <a:off x="7900073" y="174364"/>
            <a:ext cx="1047648" cy="432443"/>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168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028E8916-80D9-4876-A2BE-8B95A692D407}"/>
              </a:ext>
            </a:extLst>
          </p:cNvPr>
          <p:cNvSpPr>
            <a:spLocks noChangeArrowheads="1"/>
          </p:cNvSpPr>
          <p:nvPr>
            <p:ph type="title" idx="4294967295"/>
          </p:nvPr>
        </p:nvSpPr>
        <p:spPr>
          <a:xfrm>
            <a:off x="0" y="0"/>
            <a:ext cx="8229600" cy="1143000"/>
          </a:xfrm>
        </p:spPr>
        <p:txBody>
          <a:bodyPr lIns="34290" tIns="34290" rIns="34290" bIns="34290">
            <a:normAutofit/>
          </a:bodyPr>
          <a:lstStyle/>
          <a:p>
            <a:r>
              <a:rPr lang="en-US" altLang="en-US" sz="4000" b="1" dirty="0">
                <a:solidFill>
                  <a:schemeClr val="bg1"/>
                </a:solidFill>
                <a:highlight>
                  <a:srgbClr val="1F79A1"/>
                </a:highlight>
              </a:rPr>
              <a:t>Daily Scrum Meeting</a:t>
            </a:r>
          </a:p>
        </p:txBody>
      </p:sp>
      <p:sp>
        <p:nvSpPr>
          <p:cNvPr id="29699" name="Rectangle 2">
            <a:extLst>
              <a:ext uri="{FF2B5EF4-FFF2-40B4-BE49-F238E27FC236}">
                <a16:creationId xmlns:a16="http://schemas.microsoft.com/office/drawing/2014/main" id="{B48465F7-AF46-41E0-8D86-2F385813AEC4}"/>
              </a:ext>
            </a:extLst>
          </p:cNvPr>
          <p:cNvSpPr>
            <a:spLocks noChangeArrowheads="1"/>
          </p:cNvSpPr>
          <p:nvPr>
            <p:ph type="body" idx="4294967295"/>
          </p:nvPr>
        </p:nvSpPr>
        <p:spPr>
          <a:xfrm>
            <a:off x="-152400" y="1143000"/>
            <a:ext cx="8839200" cy="4926012"/>
          </a:xfrm>
        </p:spPr>
        <p:txBody>
          <a:bodyPr lIns="34290" tIns="34290" rIns="34290" bIns="34290">
            <a:normAutofit/>
          </a:bodyPr>
          <a:lstStyle/>
          <a:p>
            <a:pPr marL="698500" indent="-444500"/>
            <a:r>
              <a:rPr lang="en-US" altLang="en-US" sz="1800" dirty="0"/>
              <a:t>Parameters</a:t>
            </a:r>
          </a:p>
          <a:p>
            <a:pPr marL="1041400" lvl="1" indent="-444500"/>
            <a:r>
              <a:rPr lang="en-US" altLang="en-US" sz="1800" dirty="0">
                <a:highlight>
                  <a:srgbClr val="FFFF00"/>
                </a:highlight>
              </a:rPr>
              <a:t>Daily, ~15 minutes, Stand-up</a:t>
            </a:r>
          </a:p>
          <a:p>
            <a:pPr marL="1041400" lvl="1" indent="-444500"/>
            <a:r>
              <a:rPr lang="en-US" altLang="en-US" sz="1800" dirty="0"/>
              <a:t>Anyone late pays a $1 fee</a:t>
            </a:r>
          </a:p>
          <a:p>
            <a:pPr marL="1041400" lvl="1" indent="-444500"/>
            <a:endParaRPr lang="en-US" altLang="en-US" sz="1100" dirty="0"/>
          </a:p>
          <a:p>
            <a:pPr marL="698500" indent="-444500"/>
            <a:r>
              <a:rPr lang="en-US" altLang="en-US" sz="1800" dirty="0">
                <a:highlight>
                  <a:srgbClr val="00FF00"/>
                </a:highlight>
              </a:rPr>
              <a:t>Not for problem solving</a:t>
            </a:r>
          </a:p>
          <a:p>
            <a:pPr marL="1041400" lvl="1" indent="-444500"/>
            <a:r>
              <a:rPr lang="en-US" altLang="en-US" sz="1800" dirty="0"/>
              <a:t>Whole world is invited</a:t>
            </a:r>
          </a:p>
          <a:p>
            <a:pPr marL="1041400" lvl="1" indent="-444500"/>
            <a:r>
              <a:rPr lang="en-US" altLang="en-US" sz="1800" dirty="0">
                <a:highlight>
                  <a:srgbClr val="FFFF00"/>
                </a:highlight>
              </a:rPr>
              <a:t>Only team members, Scrum Master, product owner, can talk</a:t>
            </a:r>
            <a:endParaRPr lang="en-US" altLang="en-US" sz="1100" dirty="0">
              <a:highlight>
                <a:srgbClr val="FFFF00"/>
              </a:highlight>
            </a:endParaRPr>
          </a:p>
          <a:p>
            <a:pPr marL="1041400" lvl="1" indent="-444500"/>
            <a:r>
              <a:rPr lang="en-US" altLang="en-US" sz="1800" dirty="0"/>
              <a:t>Helps avoid other unnecessary meetings</a:t>
            </a:r>
          </a:p>
          <a:p>
            <a:pPr marL="1041400" lvl="1" indent="-444500"/>
            <a:endParaRPr lang="en-US" altLang="en-US" sz="1100" dirty="0"/>
          </a:p>
          <a:p>
            <a:pPr marL="698500" indent="-444500"/>
            <a:r>
              <a:rPr lang="en-US" altLang="en-US" b="1" dirty="0">
                <a:solidFill>
                  <a:srgbClr val="C00000"/>
                </a:solidFill>
              </a:rPr>
              <a:t>3 questions answered by each team member:</a:t>
            </a:r>
          </a:p>
          <a:p>
            <a:pPr marL="1041400" lvl="1" indent="-444500">
              <a:buFont typeface="Wingdings" panose="05000000000000000000" pitchFamily="2" charset="2"/>
              <a:buAutoNum type="arabicPeriod"/>
            </a:pPr>
            <a:r>
              <a:rPr lang="en-US" altLang="en-US" sz="1800" b="1" dirty="0">
                <a:solidFill>
                  <a:srgbClr val="C00000"/>
                </a:solidFill>
              </a:rPr>
              <a:t>What did you do yesterday?</a:t>
            </a:r>
          </a:p>
          <a:p>
            <a:pPr marL="1041400" lvl="1" indent="-444500">
              <a:buFont typeface="Wingdings" panose="05000000000000000000" pitchFamily="2" charset="2"/>
              <a:buAutoNum type="arabicPeriod"/>
            </a:pPr>
            <a:r>
              <a:rPr lang="en-US" altLang="en-US" sz="1800" b="1" dirty="0">
                <a:solidFill>
                  <a:srgbClr val="C00000"/>
                </a:solidFill>
              </a:rPr>
              <a:t>What will you do today?</a:t>
            </a:r>
          </a:p>
          <a:p>
            <a:pPr marL="1041400" lvl="1" indent="-444500">
              <a:buFont typeface="Wingdings" panose="05000000000000000000" pitchFamily="2" charset="2"/>
              <a:buAutoNum type="arabicPeriod"/>
            </a:pPr>
            <a:r>
              <a:rPr lang="en-US" altLang="en-US" sz="1800" b="1" dirty="0">
                <a:solidFill>
                  <a:srgbClr val="C00000"/>
                </a:solidFill>
              </a:rPr>
              <a:t>What obstacles are in your way?</a:t>
            </a:r>
            <a:r>
              <a:rPr lang="en-GB" altLang="en-US" sz="1800" b="1" dirty="0">
                <a:solidFill>
                  <a:srgbClr val="C00000"/>
                </a:solidFill>
              </a:rPr>
              <a:t> </a:t>
            </a:r>
            <a:endParaRPr lang="en-US" altLang="en-US" sz="1800" b="1" dirty="0">
              <a:solidFill>
                <a:srgbClr val="C00000"/>
              </a:solidFill>
            </a:endParaRPr>
          </a:p>
        </p:txBody>
      </p:sp>
      <p:pic>
        <p:nvPicPr>
          <p:cNvPr id="1032196" name="Picture 3">
            <a:extLst>
              <a:ext uri="{FF2B5EF4-FFF2-40B4-BE49-F238E27FC236}">
                <a16:creationId xmlns:a16="http://schemas.microsoft.com/office/drawing/2014/main" id="{E174176A-4B4B-4A0D-9648-3EB1A0497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245" y="680584"/>
            <a:ext cx="2947911" cy="220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335039F9-9DB0-4101-91C5-9F2D28411734}"/>
              </a:ext>
            </a:extLst>
          </p:cNvPr>
          <p:cNvSpPr txBox="1"/>
          <p:nvPr/>
        </p:nvSpPr>
        <p:spPr>
          <a:xfrm>
            <a:off x="0" y="6194499"/>
            <a:ext cx="9073253" cy="646331"/>
          </a:xfrm>
          <a:prstGeom prst="rect">
            <a:avLst/>
          </a:prstGeom>
          <a:solidFill>
            <a:srgbClr val="FFC000"/>
          </a:solidFill>
        </p:spPr>
        <p:txBody>
          <a:bodyPr wrap="none" rtlCol="0">
            <a:spAutoFit/>
          </a:bodyPr>
          <a:lstStyle/>
          <a:p>
            <a:r>
              <a:rPr lang="en-US" dirty="0"/>
              <a:t>it’s the perfect occasion to </a:t>
            </a:r>
            <a:r>
              <a:rPr lang="en-US" b="1" dirty="0"/>
              <a:t>share an issue or ask for help</a:t>
            </a:r>
            <a:r>
              <a:rPr lang="en-US" dirty="0"/>
              <a:t>. But don’t you try resolving it then.</a:t>
            </a:r>
          </a:p>
          <a:p>
            <a:r>
              <a:rPr lang="en-US" dirty="0">
                <a:sym typeface="Wingdings" panose="05000000000000000000" pitchFamily="2" charset="2"/>
              </a:rPr>
              <a:t></a:t>
            </a:r>
            <a:r>
              <a:rPr lang="en-US" dirty="0"/>
              <a:t>You do technical discussions/solution brainstorming AFTER the meeting</a:t>
            </a:r>
          </a:p>
        </p:txBody>
      </p:sp>
      <p:pic>
        <p:nvPicPr>
          <p:cNvPr id="3" name="Picture 2">
            <a:extLst>
              <a:ext uri="{FF2B5EF4-FFF2-40B4-BE49-F238E27FC236}">
                <a16:creationId xmlns:a16="http://schemas.microsoft.com/office/drawing/2014/main" id="{57E49F5E-E515-418D-B503-35B61FED938A}"/>
              </a:ext>
            </a:extLst>
          </p:cNvPr>
          <p:cNvPicPr>
            <a:picLocks noChangeAspect="1"/>
          </p:cNvPicPr>
          <p:nvPr/>
        </p:nvPicPr>
        <p:blipFill rotWithShape="1">
          <a:blip r:embed="rId4"/>
          <a:srcRect l="4233"/>
          <a:stretch/>
        </p:blipFill>
        <p:spPr>
          <a:xfrm>
            <a:off x="5495278" y="4170589"/>
            <a:ext cx="3648722" cy="2064532"/>
          </a:xfrm>
          <a:prstGeom prst="rect">
            <a:avLst/>
          </a:prstGeom>
        </p:spPr>
      </p:pic>
      <p:pic>
        <p:nvPicPr>
          <p:cNvPr id="8" name="Picture 7">
            <a:extLst>
              <a:ext uri="{FF2B5EF4-FFF2-40B4-BE49-F238E27FC236}">
                <a16:creationId xmlns:a16="http://schemas.microsoft.com/office/drawing/2014/main" id="{DCE4C6B6-6CA5-48EC-BE92-D49E79C63161}"/>
              </a:ext>
            </a:extLst>
          </p:cNvPr>
          <p:cNvPicPr>
            <a:picLocks noChangeAspect="1"/>
          </p:cNvPicPr>
          <p:nvPr/>
        </p:nvPicPr>
        <p:blipFill rotWithShape="1">
          <a:blip r:embed="rId5"/>
          <a:srcRect l="26667" t="15300" r="50564" b="18190"/>
          <a:stretch/>
        </p:blipFill>
        <p:spPr>
          <a:xfrm>
            <a:off x="7666434" y="-17124"/>
            <a:ext cx="1312359" cy="2056586"/>
          </a:xfrm>
          <a:prstGeom prst="rect">
            <a:avLst/>
          </a:prstGeom>
          <a:effectLst>
            <a:innerShdw blurRad="114300">
              <a:prstClr val="black"/>
            </a:innerShdw>
          </a:effectLst>
        </p:spPr>
      </p:pic>
      <p:sp>
        <p:nvSpPr>
          <p:cNvPr id="9" name="Rectangle: Rounded Corners 8">
            <a:extLst>
              <a:ext uri="{FF2B5EF4-FFF2-40B4-BE49-F238E27FC236}">
                <a16:creationId xmlns:a16="http://schemas.microsoft.com/office/drawing/2014/main" id="{F98D3859-3C88-4DE2-9893-EE965F0EC6D1}"/>
              </a:ext>
            </a:extLst>
          </p:cNvPr>
          <p:cNvSpPr/>
          <p:nvPr/>
        </p:nvSpPr>
        <p:spPr>
          <a:xfrm>
            <a:off x="7946244" y="680584"/>
            <a:ext cx="871512" cy="282643"/>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0FDAC-F1F2-46F5-9186-4772C66A96A0}"/>
              </a:ext>
            </a:extLst>
          </p:cNvPr>
          <p:cNvSpPr>
            <a:spLocks noGrp="1"/>
          </p:cNvSpPr>
          <p:nvPr>
            <p:ph type="title"/>
          </p:nvPr>
        </p:nvSpPr>
        <p:spPr>
          <a:xfrm>
            <a:off x="971550" y="0"/>
            <a:ext cx="8172450" cy="1485900"/>
          </a:xfrm>
        </p:spPr>
        <p:txBody>
          <a:bodyPr>
            <a:normAutofit fontScale="90000"/>
          </a:bodyPr>
          <a:lstStyle/>
          <a:p>
            <a:r>
              <a:rPr lang="en-US" dirty="0"/>
              <a:t>What is that chart in the background at the </a:t>
            </a:r>
            <a:r>
              <a:rPr lang="en-US" b="1" dirty="0">
                <a:solidFill>
                  <a:schemeClr val="bg1"/>
                </a:solidFill>
                <a:highlight>
                  <a:srgbClr val="1F79A1"/>
                </a:highlight>
              </a:rPr>
              <a:t>daily scrum standup</a:t>
            </a:r>
            <a:r>
              <a:rPr lang="en-US" dirty="0"/>
              <a:t>?</a:t>
            </a:r>
          </a:p>
        </p:txBody>
      </p:sp>
      <p:sp>
        <p:nvSpPr>
          <p:cNvPr id="3" name="Content Placeholder 2">
            <a:extLst>
              <a:ext uri="{FF2B5EF4-FFF2-40B4-BE49-F238E27FC236}">
                <a16:creationId xmlns:a16="http://schemas.microsoft.com/office/drawing/2014/main" id="{23EC7B52-1CC7-48A8-A26C-697A7202BB4C}"/>
              </a:ext>
            </a:extLst>
          </p:cNvPr>
          <p:cNvSpPr>
            <a:spLocks noGrp="1"/>
          </p:cNvSpPr>
          <p:nvPr>
            <p:ph idx="1"/>
          </p:nvPr>
        </p:nvSpPr>
        <p:spPr>
          <a:xfrm>
            <a:off x="685800" y="1371600"/>
            <a:ext cx="7200900" cy="3581400"/>
          </a:xfrm>
        </p:spPr>
        <p:txBody>
          <a:bodyPr/>
          <a:lstStyle/>
          <a:p>
            <a:r>
              <a:rPr lang="en-US" dirty="0"/>
              <a:t>Like our Kanban Board (we using Trello.com)</a:t>
            </a:r>
          </a:p>
          <a:p>
            <a:r>
              <a:rPr lang="en-US" dirty="0"/>
              <a:t>So have meeting in same place each day.</a:t>
            </a:r>
          </a:p>
        </p:txBody>
      </p:sp>
      <p:pic>
        <p:nvPicPr>
          <p:cNvPr id="1077250" name="Picture 2" descr="daily scrum meeting">
            <a:extLst>
              <a:ext uri="{FF2B5EF4-FFF2-40B4-BE49-F238E27FC236}">
                <a16:creationId xmlns:a16="http://schemas.microsoft.com/office/drawing/2014/main" id="{D943BA36-7184-4D8B-A1E0-C075A7D51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482" y="2133600"/>
            <a:ext cx="7972643" cy="490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059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31FB-3E65-4233-BC45-45BD543FBA3D}"/>
              </a:ext>
            </a:extLst>
          </p:cNvPr>
          <p:cNvSpPr>
            <a:spLocks noGrp="1"/>
          </p:cNvSpPr>
          <p:nvPr>
            <p:ph type="title"/>
          </p:nvPr>
        </p:nvSpPr>
        <p:spPr/>
        <p:txBody>
          <a:bodyPr>
            <a:normAutofit fontScale="90000"/>
          </a:bodyPr>
          <a:lstStyle/>
          <a:p>
            <a:r>
              <a:rPr lang="en-US" dirty="0"/>
              <a:t>Don’t solve the problem in the </a:t>
            </a:r>
            <a:r>
              <a:rPr lang="en-US" b="1" dirty="0">
                <a:solidFill>
                  <a:schemeClr val="bg1"/>
                </a:solidFill>
                <a:highlight>
                  <a:srgbClr val="1F79A1"/>
                </a:highlight>
              </a:rPr>
              <a:t>Daily Scrum </a:t>
            </a:r>
            <a:r>
              <a:rPr lang="en-US" dirty="0">
                <a:sym typeface="Wingdings" panose="05000000000000000000" pitchFamily="2" charset="2"/>
              </a:rPr>
              <a:t> but people volunteer to assist</a:t>
            </a:r>
            <a:endParaRPr lang="en-US" dirty="0"/>
          </a:p>
        </p:txBody>
      </p:sp>
      <p:pic>
        <p:nvPicPr>
          <p:cNvPr id="4" name="Picture 3">
            <a:extLst>
              <a:ext uri="{FF2B5EF4-FFF2-40B4-BE49-F238E27FC236}">
                <a16:creationId xmlns:a16="http://schemas.microsoft.com/office/drawing/2014/main" id="{588F2093-A0FF-44D7-B103-32876AE1EC8C}"/>
              </a:ext>
            </a:extLst>
          </p:cNvPr>
          <p:cNvPicPr>
            <a:picLocks noChangeAspect="1"/>
          </p:cNvPicPr>
          <p:nvPr/>
        </p:nvPicPr>
        <p:blipFill>
          <a:blip r:embed="rId2"/>
          <a:stretch>
            <a:fillRect/>
          </a:stretch>
        </p:blipFill>
        <p:spPr>
          <a:xfrm>
            <a:off x="1981200" y="2286000"/>
            <a:ext cx="6715125" cy="3990975"/>
          </a:xfrm>
          <a:prstGeom prst="rect">
            <a:avLst/>
          </a:prstGeom>
        </p:spPr>
      </p:pic>
    </p:spTree>
    <p:extLst>
      <p:ext uri="{BB962C8B-B14F-4D97-AF65-F5344CB8AC3E}">
        <p14:creationId xmlns:p14="http://schemas.microsoft.com/office/powerpoint/2010/main" val="3823734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4546" name="Rectangle 2">
            <a:extLst>
              <a:ext uri="{FF2B5EF4-FFF2-40B4-BE49-F238E27FC236}">
                <a16:creationId xmlns:a16="http://schemas.microsoft.com/office/drawing/2014/main" id="{0BEF2DC4-D50E-48FF-B69B-11FABEEBC10A}"/>
              </a:ext>
            </a:extLst>
          </p:cNvPr>
          <p:cNvSpPr>
            <a:spLocks noGrp="1" noChangeArrowheads="1"/>
          </p:cNvSpPr>
          <p:nvPr>
            <p:ph type="title"/>
          </p:nvPr>
        </p:nvSpPr>
        <p:spPr>
          <a:xfrm>
            <a:off x="1026356" y="258621"/>
            <a:ext cx="7200900" cy="407850"/>
          </a:xfrm>
        </p:spPr>
        <p:txBody>
          <a:bodyPr>
            <a:normAutofit fontScale="90000"/>
          </a:bodyPr>
          <a:lstStyle/>
          <a:p>
            <a:r>
              <a:rPr lang="en-GB" altLang="en-US" b="1" i="1" dirty="0">
                <a:solidFill>
                  <a:schemeClr val="bg1"/>
                </a:solidFill>
                <a:highlight>
                  <a:srgbClr val="0000FF"/>
                </a:highlight>
              </a:rPr>
              <a:t>Scrum “Documents”  </a:t>
            </a:r>
            <a:r>
              <a:rPr lang="en-GB" altLang="en-US" sz="3100" dirty="0"/>
              <a:t>include</a:t>
            </a:r>
            <a:endParaRPr lang="en-GB" altLang="en-US" dirty="0"/>
          </a:p>
        </p:txBody>
      </p:sp>
      <p:sp>
        <p:nvSpPr>
          <p:cNvPr id="1004547" name="Rectangle 3">
            <a:extLst>
              <a:ext uri="{FF2B5EF4-FFF2-40B4-BE49-F238E27FC236}">
                <a16:creationId xmlns:a16="http://schemas.microsoft.com/office/drawing/2014/main" id="{47932B9E-85F1-45B5-A725-27773DDAD29A}"/>
              </a:ext>
            </a:extLst>
          </p:cNvPr>
          <p:cNvSpPr>
            <a:spLocks noGrp="1" noChangeArrowheads="1"/>
          </p:cNvSpPr>
          <p:nvPr>
            <p:ph idx="1"/>
          </p:nvPr>
        </p:nvSpPr>
        <p:spPr>
          <a:xfrm>
            <a:off x="441806" y="812550"/>
            <a:ext cx="7200900" cy="3581400"/>
          </a:xfrm>
        </p:spPr>
        <p:txBody>
          <a:bodyPr>
            <a:normAutofit/>
          </a:bodyPr>
          <a:lstStyle/>
          <a:p>
            <a:r>
              <a:rPr lang="en-GB" altLang="en-US" dirty="0"/>
              <a:t>Scrum has remarkably few documents</a:t>
            </a:r>
          </a:p>
          <a:p>
            <a:pPr lvl="1"/>
            <a:r>
              <a:rPr lang="en-GB" altLang="en-US" sz="2800" b="1" dirty="0">
                <a:solidFill>
                  <a:schemeClr val="bg1"/>
                </a:solidFill>
                <a:highlight>
                  <a:srgbClr val="0000FF"/>
                </a:highlight>
                <a:latin typeface="+mj-lt"/>
                <a:ea typeface="+mj-ea"/>
                <a:cs typeface="+mj-cs"/>
              </a:rPr>
              <a:t>Kanban type Board / Issues</a:t>
            </a:r>
          </a:p>
          <a:p>
            <a:pPr lvl="1"/>
            <a:r>
              <a:rPr lang="en-GB" altLang="en-US" sz="2800" b="1" dirty="0">
                <a:solidFill>
                  <a:schemeClr val="bg1"/>
                </a:solidFill>
                <a:highlight>
                  <a:srgbClr val="0000FF"/>
                </a:highlight>
                <a:latin typeface="+mj-lt"/>
                <a:ea typeface="+mj-ea"/>
                <a:cs typeface="+mj-cs"/>
              </a:rPr>
              <a:t>Backlog</a:t>
            </a:r>
          </a:p>
          <a:p>
            <a:pPr lvl="1"/>
            <a:r>
              <a:rPr lang="en-GB" altLang="en-US" sz="2800" b="1" dirty="0">
                <a:solidFill>
                  <a:schemeClr val="bg1"/>
                </a:solidFill>
                <a:highlight>
                  <a:srgbClr val="0000FF"/>
                </a:highlight>
                <a:latin typeface="+mj-lt"/>
                <a:ea typeface="+mj-ea"/>
                <a:cs typeface="+mj-cs"/>
              </a:rPr>
              <a:t>Burndown Charts</a:t>
            </a:r>
            <a:br>
              <a:rPr lang="en-GB" altLang="en-US" sz="2800" b="1" dirty="0">
                <a:solidFill>
                  <a:schemeClr val="bg1"/>
                </a:solidFill>
                <a:highlight>
                  <a:srgbClr val="0000FF"/>
                </a:highlight>
                <a:latin typeface="+mj-lt"/>
                <a:ea typeface="+mj-ea"/>
                <a:cs typeface="+mj-cs"/>
              </a:rPr>
            </a:br>
            <a:r>
              <a:rPr lang="en-GB" altLang="en-US" sz="2800" b="1" dirty="0">
                <a:solidFill>
                  <a:schemeClr val="bg1"/>
                </a:solidFill>
                <a:highlight>
                  <a:srgbClr val="0000FF"/>
                </a:highlight>
                <a:latin typeface="+mj-lt"/>
                <a:ea typeface="+mj-ea"/>
                <a:cs typeface="+mj-cs"/>
              </a:rPr>
              <a:t>Velocity Chart </a:t>
            </a:r>
          </a:p>
          <a:p>
            <a:pPr lvl="1"/>
            <a:endParaRPr lang="en-GB" altLang="en-US" dirty="0"/>
          </a:p>
          <a:p>
            <a:r>
              <a:rPr lang="en-GB" altLang="en-US" dirty="0"/>
              <a:t>Can be managed using just an Excel spreadsheet OR Professional Software</a:t>
            </a:r>
          </a:p>
          <a:p>
            <a:pPr marL="530352" lvl="1" indent="0">
              <a:buNone/>
            </a:pPr>
            <a:endParaRPr lang="en-GB" altLang="en-US" dirty="0"/>
          </a:p>
        </p:txBody>
      </p:sp>
      <p:sp>
        <p:nvSpPr>
          <p:cNvPr id="6" name="AutoShape 5">
            <a:extLst>
              <a:ext uri="{FF2B5EF4-FFF2-40B4-BE49-F238E27FC236}">
                <a16:creationId xmlns:a16="http://schemas.microsoft.com/office/drawing/2014/main" id="{B9647D46-E4C2-41CC-8C29-513604DCF29D}"/>
              </a:ext>
            </a:extLst>
          </p:cNvPr>
          <p:cNvSpPr>
            <a:spLocks noChangeArrowheads="1"/>
          </p:cNvSpPr>
          <p:nvPr/>
        </p:nvSpPr>
        <p:spPr bwMode="auto">
          <a:xfrm rot="6109147" flipH="1" flipV="1">
            <a:off x="4924528" y="3319089"/>
            <a:ext cx="1206673" cy="1418253"/>
          </a:xfrm>
          <a:custGeom>
            <a:avLst/>
            <a:gdLst>
              <a:gd name="G0" fmla="+- 4261215 0 0"/>
              <a:gd name="G1" fmla="+- -10890144 0 0"/>
              <a:gd name="G2" fmla="+- 4261215 0 -10890144"/>
              <a:gd name="G3" fmla="+- 10800 0 0"/>
              <a:gd name="G4" fmla="+- 0 0 4261215"/>
              <a:gd name="T0" fmla="*/ 360 256 1"/>
              <a:gd name="T1" fmla="*/ 0 256 1"/>
              <a:gd name="G5" fmla="+- G2 T0 T1"/>
              <a:gd name="G6" fmla="?: G2 G2 G5"/>
              <a:gd name="G7" fmla="+- 0 0 G6"/>
              <a:gd name="G8" fmla="+- 7674 0 0"/>
              <a:gd name="G9" fmla="+- 0 0 -10890144"/>
              <a:gd name="G10" fmla="+- 7674 0 2700"/>
              <a:gd name="G11" fmla="cos G10 4261215"/>
              <a:gd name="G12" fmla="sin G10 4261215"/>
              <a:gd name="G13" fmla="cos 13500 4261215"/>
              <a:gd name="G14" fmla="sin 13500 4261215"/>
              <a:gd name="G15" fmla="+- G11 10800 0"/>
              <a:gd name="G16" fmla="+- G12 10800 0"/>
              <a:gd name="G17" fmla="+- G13 10800 0"/>
              <a:gd name="G18" fmla="+- G14 10800 0"/>
              <a:gd name="G19" fmla="*/ 7674 1 2"/>
              <a:gd name="G20" fmla="+- G19 5400 0"/>
              <a:gd name="G21" fmla="cos G20 4261215"/>
              <a:gd name="G22" fmla="sin G20 4261215"/>
              <a:gd name="G23" fmla="+- G21 10800 0"/>
              <a:gd name="G24" fmla="+- G12 G23 G22"/>
              <a:gd name="G25" fmla="+- G22 G23 G11"/>
              <a:gd name="G26" fmla="cos 10800 4261215"/>
              <a:gd name="G27" fmla="sin 10800 4261215"/>
              <a:gd name="G28" fmla="cos 7674 4261215"/>
              <a:gd name="G29" fmla="sin 7674 4261215"/>
              <a:gd name="G30" fmla="+- G26 10800 0"/>
              <a:gd name="G31" fmla="+- G27 10800 0"/>
              <a:gd name="G32" fmla="+- G28 10800 0"/>
              <a:gd name="G33" fmla="+- G29 10800 0"/>
              <a:gd name="G34" fmla="+- G19 5400 0"/>
              <a:gd name="G35" fmla="cos G34 -10890144"/>
              <a:gd name="G36" fmla="sin G34 -10890144"/>
              <a:gd name="G37" fmla="+/ -10890144 4261215 2"/>
              <a:gd name="T2" fmla="*/ 180 256 1"/>
              <a:gd name="T3" fmla="*/ 0 256 1"/>
              <a:gd name="G38" fmla="+- G37 T2 T3"/>
              <a:gd name="G39" fmla="?: G2 G37 G38"/>
              <a:gd name="G40" fmla="cos 10800 G39"/>
              <a:gd name="G41" fmla="sin 10800 G39"/>
              <a:gd name="G42" fmla="cos 7674 G39"/>
              <a:gd name="G43" fmla="sin 7674 G39"/>
              <a:gd name="G44" fmla="+- G40 10800 0"/>
              <a:gd name="G45" fmla="+- G41 10800 0"/>
              <a:gd name="G46" fmla="+- G42 10800 0"/>
              <a:gd name="G47" fmla="+- G43 10800 0"/>
              <a:gd name="G48" fmla="+- G35 10800 0"/>
              <a:gd name="G49" fmla="+- G36 10800 0"/>
              <a:gd name="T4" fmla="*/ 17658 w 21600"/>
              <a:gd name="T5" fmla="*/ 2457 h 21600"/>
              <a:gd name="T6" fmla="*/ 1830 w 21600"/>
              <a:gd name="T7" fmla="*/ 8592 h 21600"/>
              <a:gd name="T8" fmla="*/ 15673 w 21600"/>
              <a:gd name="T9" fmla="*/ 4872 h 21600"/>
              <a:gd name="T10" fmla="*/ 16500 w 21600"/>
              <a:gd name="T11" fmla="*/ 23037 h 21600"/>
              <a:gd name="T12" fmla="*/ 10836 w 21600"/>
              <a:gd name="T13" fmla="*/ 20972 h 21600"/>
              <a:gd name="T14" fmla="*/ 12900 w 21600"/>
              <a:gd name="T15" fmla="*/ 1530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040" y="17756"/>
                </a:moveTo>
                <a:cubicBezTo>
                  <a:pt x="16744" y="16496"/>
                  <a:pt x="18474" y="13783"/>
                  <a:pt x="18474" y="10800"/>
                </a:cubicBezTo>
                <a:cubicBezTo>
                  <a:pt x="18474" y="6561"/>
                  <a:pt x="15038" y="3126"/>
                  <a:pt x="10800" y="3126"/>
                </a:cubicBezTo>
                <a:cubicBezTo>
                  <a:pt x="7268" y="3126"/>
                  <a:pt x="4192" y="5536"/>
                  <a:pt x="3348" y="8965"/>
                </a:cubicBezTo>
                <a:lnTo>
                  <a:pt x="313" y="8218"/>
                </a:lnTo>
                <a:cubicBezTo>
                  <a:pt x="1501" y="3392"/>
                  <a:pt x="5829" y="0"/>
                  <a:pt x="10800" y="0"/>
                </a:cubicBezTo>
                <a:cubicBezTo>
                  <a:pt x="16764" y="0"/>
                  <a:pt x="21600" y="4835"/>
                  <a:pt x="21600" y="10800"/>
                </a:cubicBezTo>
                <a:cubicBezTo>
                  <a:pt x="21600" y="14998"/>
                  <a:pt x="19166" y="18816"/>
                  <a:pt x="15360" y="20589"/>
                </a:cubicBezTo>
                <a:lnTo>
                  <a:pt x="16500" y="23037"/>
                </a:lnTo>
                <a:lnTo>
                  <a:pt x="10836" y="20972"/>
                </a:lnTo>
                <a:lnTo>
                  <a:pt x="12900" y="15308"/>
                </a:lnTo>
                <a:lnTo>
                  <a:pt x="14040" y="17756"/>
                </a:lnTo>
                <a:close/>
              </a:path>
            </a:pathLst>
          </a:custGeom>
          <a:solidFill>
            <a:schemeClr val="accent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AutoShape 3">
            <a:extLst>
              <a:ext uri="{FF2B5EF4-FFF2-40B4-BE49-F238E27FC236}">
                <a16:creationId xmlns:a16="http://schemas.microsoft.com/office/drawing/2014/main" id="{328EA092-B6E8-4C73-8AD7-D4885EFEF228}"/>
              </a:ext>
            </a:extLst>
          </p:cNvPr>
          <p:cNvSpPr>
            <a:spLocks noChangeArrowheads="1"/>
          </p:cNvSpPr>
          <p:nvPr/>
        </p:nvSpPr>
        <p:spPr bwMode="auto">
          <a:xfrm>
            <a:off x="6172566" y="5438907"/>
            <a:ext cx="784851" cy="532657"/>
          </a:xfrm>
          <a:prstGeom prst="rightArrow">
            <a:avLst>
              <a:gd name="adj1" fmla="val 50000"/>
              <a:gd name="adj2" fmla="val 35146"/>
            </a:avLst>
          </a:prstGeom>
          <a:solidFill>
            <a:schemeClr val="accent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4">
            <a:extLst>
              <a:ext uri="{FF2B5EF4-FFF2-40B4-BE49-F238E27FC236}">
                <a16:creationId xmlns:a16="http://schemas.microsoft.com/office/drawing/2014/main" id="{12313D46-3C41-4C98-B258-675D998DACEF}"/>
              </a:ext>
            </a:extLst>
          </p:cNvPr>
          <p:cNvSpPr>
            <a:spLocks noChangeArrowheads="1"/>
          </p:cNvSpPr>
          <p:nvPr/>
        </p:nvSpPr>
        <p:spPr bwMode="auto">
          <a:xfrm>
            <a:off x="5219532" y="5586001"/>
            <a:ext cx="616669" cy="267443"/>
          </a:xfrm>
          <a:prstGeom prst="rect">
            <a:avLst/>
          </a:prstGeom>
          <a:solidFill>
            <a:schemeClr val="accent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6">
            <a:extLst>
              <a:ext uri="{FF2B5EF4-FFF2-40B4-BE49-F238E27FC236}">
                <a16:creationId xmlns:a16="http://schemas.microsoft.com/office/drawing/2014/main" id="{5CC244A2-CF11-4378-B2DC-B324C7361F6A}"/>
              </a:ext>
            </a:extLst>
          </p:cNvPr>
          <p:cNvSpPr>
            <a:spLocks noChangeAspect="1" noChangeArrowheads="1"/>
          </p:cNvSpPr>
          <p:nvPr/>
        </p:nvSpPr>
        <p:spPr bwMode="auto">
          <a:xfrm>
            <a:off x="2514600" y="6399473"/>
            <a:ext cx="676233" cy="363277"/>
          </a:xfrm>
          <a:prstGeom prst="cube">
            <a:avLst>
              <a:gd name="adj" fmla="val 25000"/>
            </a:avLst>
          </a:prstGeom>
          <a:solidFill>
            <a:srgbClr val="99CCFF"/>
          </a:solidFill>
          <a:ln w="31750">
            <a:solidFill>
              <a:srgbClr val="006CD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7">
            <a:extLst>
              <a:ext uri="{FF2B5EF4-FFF2-40B4-BE49-F238E27FC236}">
                <a16:creationId xmlns:a16="http://schemas.microsoft.com/office/drawing/2014/main" id="{A424410C-0B78-4EED-9F4C-99BBCB995D18}"/>
              </a:ext>
            </a:extLst>
          </p:cNvPr>
          <p:cNvSpPr>
            <a:spLocks noChangeAspect="1" noChangeArrowheads="1"/>
          </p:cNvSpPr>
          <p:nvPr/>
        </p:nvSpPr>
        <p:spPr bwMode="auto">
          <a:xfrm>
            <a:off x="2743515" y="6107515"/>
            <a:ext cx="676233" cy="363277"/>
          </a:xfrm>
          <a:prstGeom prst="cube">
            <a:avLst>
              <a:gd name="adj" fmla="val 25000"/>
            </a:avLst>
          </a:prstGeom>
          <a:solidFill>
            <a:srgbClr val="99CCFF"/>
          </a:solidFill>
          <a:ln w="31750">
            <a:solidFill>
              <a:srgbClr val="006CD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8">
            <a:extLst>
              <a:ext uri="{FF2B5EF4-FFF2-40B4-BE49-F238E27FC236}">
                <a16:creationId xmlns:a16="http://schemas.microsoft.com/office/drawing/2014/main" id="{5FC86635-926B-4A33-9A26-59E6B1EA8045}"/>
              </a:ext>
            </a:extLst>
          </p:cNvPr>
          <p:cNvSpPr>
            <a:spLocks noChangeAspect="1" noChangeArrowheads="1"/>
          </p:cNvSpPr>
          <p:nvPr/>
        </p:nvSpPr>
        <p:spPr bwMode="auto">
          <a:xfrm>
            <a:off x="2574164" y="5825586"/>
            <a:ext cx="676233" cy="363277"/>
          </a:xfrm>
          <a:prstGeom prst="cube">
            <a:avLst>
              <a:gd name="adj" fmla="val 25000"/>
            </a:avLst>
          </a:prstGeom>
          <a:solidFill>
            <a:srgbClr val="99CCFF"/>
          </a:solidFill>
          <a:ln w="31750">
            <a:solidFill>
              <a:srgbClr val="006CD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9">
            <a:extLst>
              <a:ext uri="{FF2B5EF4-FFF2-40B4-BE49-F238E27FC236}">
                <a16:creationId xmlns:a16="http://schemas.microsoft.com/office/drawing/2014/main" id="{CD270209-7CBC-4A72-A087-A55FE8B46DEB}"/>
              </a:ext>
            </a:extLst>
          </p:cNvPr>
          <p:cNvSpPr>
            <a:spLocks noChangeAspect="1" noChangeArrowheads="1"/>
          </p:cNvSpPr>
          <p:nvPr/>
        </p:nvSpPr>
        <p:spPr bwMode="auto">
          <a:xfrm>
            <a:off x="2910529" y="5543656"/>
            <a:ext cx="676233" cy="363277"/>
          </a:xfrm>
          <a:prstGeom prst="cube">
            <a:avLst>
              <a:gd name="adj" fmla="val 25000"/>
            </a:avLst>
          </a:prstGeom>
          <a:solidFill>
            <a:srgbClr val="CCFFFF"/>
          </a:solidFill>
          <a:ln w="31750">
            <a:solidFill>
              <a:srgbClr val="33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 name="Group 10">
            <a:extLst>
              <a:ext uri="{FF2B5EF4-FFF2-40B4-BE49-F238E27FC236}">
                <a16:creationId xmlns:a16="http://schemas.microsoft.com/office/drawing/2014/main" id="{BE1E12FF-4948-464C-8D99-9B72A8782E02}"/>
              </a:ext>
            </a:extLst>
          </p:cNvPr>
          <p:cNvGrpSpPr>
            <a:grpSpLocks noChangeAspect="1"/>
          </p:cNvGrpSpPr>
          <p:nvPr/>
        </p:nvGrpSpPr>
        <p:grpSpPr bwMode="auto">
          <a:xfrm>
            <a:off x="4490742" y="5485710"/>
            <a:ext cx="658714" cy="466911"/>
            <a:chOff x="2550" y="2556"/>
            <a:chExt cx="810" cy="602"/>
          </a:xfrm>
        </p:grpSpPr>
        <p:sp>
          <p:nvSpPr>
            <p:cNvPr id="12" name="AutoShape 11">
              <a:extLst>
                <a:ext uri="{FF2B5EF4-FFF2-40B4-BE49-F238E27FC236}">
                  <a16:creationId xmlns:a16="http://schemas.microsoft.com/office/drawing/2014/main" id="{0612F2D9-F439-4BE1-AA5A-A8320D93E901}"/>
                </a:ext>
              </a:extLst>
            </p:cNvPr>
            <p:cNvSpPr>
              <a:spLocks noChangeAspect="1" noChangeArrowheads="1"/>
            </p:cNvSpPr>
            <p:nvPr/>
          </p:nvSpPr>
          <p:spPr bwMode="auto">
            <a:xfrm>
              <a:off x="2688" y="2830"/>
              <a:ext cx="672" cy="328"/>
            </a:xfrm>
            <a:prstGeom prst="cube">
              <a:avLst>
                <a:gd name="adj" fmla="val 81991"/>
              </a:avLst>
            </a:prstGeom>
            <a:solidFill>
              <a:srgbClr val="CCFFFF"/>
            </a:solidFill>
            <a:ln w="31750">
              <a:solidFill>
                <a:srgbClr val="33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12">
              <a:extLst>
                <a:ext uri="{FF2B5EF4-FFF2-40B4-BE49-F238E27FC236}">
                  <a16:creationId xmlns:a16="http://schemas.microsoft.com/office/drawing/2014/main" id="{1EA40715-7012-48B5-8160-5DCAD36E268A}"/>
                </a:ext>
              </a:extLst>
            </p:cNvPr>
            <p:cNvSpPr>
              <a:spLocks noChangeAspect="1" noChangeArrowheads="1"/>
            </p:cNvSpPr>
            <p:nvPr/>
          </p:nvSpPr>
          <p:spPr bwMode="auto">
            <a:xfrm>
              <a:off x="2642" y="2739"/>
              <a:ext cx="672" cy="328"/>
            </a:xfrm>
            <a:prstGeom prst="cube">
              <a:avLst>
                <a:gd name="adj" fmla="val 81991"/>
              </a:avLst>
            </a:prstGeom>
            <a:solidFill>
              <a:srgbClr val="CCFFFF"/>
            </a:solidFill>
            <a:ln w="31750">
              <a:solidFill>
                <a:srgbClr val="33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13">
              <a:extLst>
                <a:ext uri="{FF2B5EF4-FFF2-40B4-BE49-F238E27FC236}">
                  <a16:creationId xmlns:a16="http://schemas.microsoft.com/office/drawing/2014/main" id="{FD6B3E2A-1BCF-49C7-AB80-92F3ACF2A195}"/>
                </a:ext>
              </a:extLst>
            </p:cNvPr>
            <p:cNvSpPr>
              <a:spLocks noChangeAspect="1" noChangeArrowheads="1"/>
            </p:cNvSpPr>
            <p:nvPr/>
          </p:nvSpPr>
          <p:spPr bwMode="auto">
            <a:xfrm>
              <a:off x="2596" y="2648"/>
              <a:ext cx="672" cy="328"/>
            </a:xfrm>
            <a:prstGeom prst="cube">
              <a:avLst>
                <a:gd name="adj" fmla="val 81991"/>
              </a:avLst>
            </a:prstGeom>
            <a:solidFill>
              <a:srgbClr val="CCFFFF"/>
            </a:solidFill>
            <a:ln w="31750">
              <a:solidFill>
                <a:srgbClr val="33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utoShape 14">
              <a:extLst>
                <a:ext uri="{FF2B5EF4-FFF2-40B4-BE49-F238E27FC236}">
                  <a16:creationId xmlns:a16="http://schemas.microsoft.com/office/drawing/2014/main" id="{2AF5F8CE-4953-432B-9A95-03FC64818F0A}"/>
                </a:ext>
              </a:extLst>
            </p:cNvPr>
            <p:cNvSpPr>
              <a:spLocks noChangeAspect="1" noChangeArrowheads="1"/>
            </p:cNvSpPr>
            <p:nvPr/>
          </p:nvSpPr>
          <p:spPr bwMode="auto">
            <a:xfrm>
              <a:off x="2550" y="2556"/>
              <a:ext cx="672" cy="328"/>
            </a:xfrm>
            <a:prstGeom prst="cube">
              <a:avLst>
                <a:gd name="adj" fmla="val 81991"/>
              </a:avLst>
            </a:prstGeom>
            <a:solidFill>
              <a:srgbClr val="CCFFFF"/>
            </a:solidFill>
            <a:ln w="31750">
              <a:solidFill>
                <a:srgbClr val="33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 name="Text Box 15">
            <a:extLst>
              <a:ext uri="{FF2B5EF4-FFF2-40B4-BE49-F238E27FC236}">
                <a16:creationId xmlns:a16="http://schemas.microsoft.com/office/drawing/2014/main" id="{24053A3F-81B4-48E8-BE63-CFBA8488E1C0}"/>
              </a:ext>
            </a:extLst>
          </p:cNvPr>
          <p:cNvSpPr txBox="1">
            <a:spLocks noChangeArrowheads="1"/>
          </p:cNvSpPr>
          <p:nvPr/>
        </p:nvSpPr>
        <p:spPr bwMode="auto">
          <a:xfrm>
            <a:off x="5544218" y="4925195"/>
            <a:ext cx="658714" cy="236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US" altLang="en-US" sz="1600"/>
              <a:t>30 days</a:t>
            </a:r>
          </a:p>
        </p:txBody>
      </p:sp>
      <p:sp>
        <p:nvSpPr>
          <p:cNvPr id="17" name="Text Box 16">
            <a:extLst>
              <a:ext uri="{FF2B5EF4-FFF2-40B4-BE49-F238E27FC236}">
                <a16:creationId xmlns:a16="http://schemas.microsoft.com/office/drawing/2014/main" id="{12836112-174F-4594-A83E-E7A375137E0F}"/>
              </a:ext>
            </a:extLst>
          </p:cNvPr>
          <p:cNvSpPr txBox="1">
            <a:spLocks noChangeArrowheads="1"/>
          </p:cNvSpPr>
          <p:nvPr/>
        </p:nvSpPr>
        <p:spPr bwMode="auto">
          <a:xfrm>
            <a:off x="5124929" y="3962400"/>
            <a:ext cx="717111" cy="236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US" altLang="en-US" sz="1600" dirty="0"/>
              <a:t>24 hours</a:t>
            </a:r>
          </a:p>
        </p:txBody>
      </p:sp>
      <p:sp>
        <p:nvSpPr>
          <p:cNvPr id="18" name="AutoShape 17">
            <a:extLst>
              <a:ext uri="{FF2B5EF4-FFF2-40B4-BE49-F238E27FC236}">
                <a16:creationId xmlns:a16="http://schemas.microsoft.com/office/drawing/2014/main" id="{A750F271-487B-4B24-8439-4026BD1639E4}"/>
              </a:ext>
            </a:extLst>
          </p:cNvPr>
          <p:cNvSpPr>
            <a:spLocks noChangeArrowheads="1"/>
          </p:cNvSpPr>
          <p:nvPr/>
        </p:nvSpPr>
        <p:spPr bwMode="auto">
          <a:xfrm rot="15490853" flipV="1">
            <a:off x="5097980" y="4273197"/>
            <a:ext cx="1623602" cy="1534664"/>
          </a:xfrm>
          <a:custGeom>
            <a:avLst/>
            <a:gdLst>
              <a:gd name="G0" fmla="+- 7802764 0 0"/>
              <a:gd name="G1" fmla="+- 10969111 0 0"/>
              <a:gd name="G2" fmla="+- 7802764 0 10969111"/>
              <a:gd name="G3" fmla="+- 10800 0 0"/>
              <a:gd name="G4" fmla="+- 0 0 7802764"/>
              <a:gd name="T0" fmla="*/ 360 256 1"/>
              <a:gd name="T1" fmla="*/ 0 256 1"/>
              <a:gd name="G5" fmla="+- G2 T0 T1"/>
              <a:gd name="G6" fmla="?: G2 G2 G5"/>
              <a:gd name="G7" fmla="+- 0 0 G6"/>
              <a:gd name="G8" fmla="+- 7261 0 0"/>
              <a:gd name="G9" fmla="+- 0 0 10969111"/>
              <a:gd name="G10" fmla="+- 7261 0 2700"/>
              <a:gd name="G11" fmla="cos G10 7802764"/>
              <a:gd name="G12" fmla="sin G10 7802764"/>
              <a:gd name="G13" fmla="cos 13500 7802764"/>
              <a:gd name="G14" fmla="sin 13500 7802764"/>
              <a:gd name="G15" fmla="+- G11 10800 0"/>
              <a:gd name="G16" fmla="+- G12 10800 0"/>
              <a:gd name="G17" fmla="+- G13 10800 0"/>
              <a:gd name="G18" fmla="+- G14 10800 0"/>
              <a:gd name="G19" fmla="*/ 7261 1 2"/>
              <a:gd name="G20" fmla="+- G19 5400 0"/>
              <a:gd name="G21" fmla="cos G20 7802764"/>
              <a:gd name="G22" fmla="sin G20 7802764"/>
              <a:gd name="G23" fmla="+- G21 10800 0"/>
              <a:gd name="G24" fmla="+- G12 G23 G22"/>
              <a:gd name="G25" fmla="+- G22 G23 G11"/>
              <a:gd name="G26" fmla="cos 10800 7802764"/>
              <a:gd name="G27" fmla="sin 10800 7802764"/>
              <a:gd name="G28" fmla="cos 7261 7802764"/>
              <a:gd name="G29" fmla="sin 7261 7802764"/>
              <a:gd name="G30" fmla="+- G26 10800 0"/>
              <a:gd name="G31" fmla="+- G27 10800 0"/>
              <a:gd name="G32" fmla="+- G28 10800 0"/>
              <a:gd name="G33" fmla="+- G29 10800 0"/>
              <a:gd name="G34" fmla="+- G19 5400 0"/>
              <a:gd name="G35" fmla="cos G34 10969111"/>
              <a:gd name="G36" fmla="sin G34 10969111"/>
              <a:gd name="G37" fmla="+/ 10969111 7802764 2"/>
              <a:gd name="T2" fmla="*/ 180 256 1"/>
              <a:gd name="T3" fmla="*/ 0 256 1"/>
              <a:gd name="G38" fmla="+- G37 T2 T3"/>
              <a:gd name="G39" fmla="?: G2 G37 G38"/>
              <a:gd name="G40" fmla="cos 10800 G39"/>
              <a:gd name="G41" fmla="sin 10800 G39"/>
              <a:gd name="G42" fmla="cos 7261 G39"/>
              <a:gd name="G43" fmla="sin 7261 G39"/>
              <a:gd name="G44" fmla="+- G40 10800 0"/>
              <a:gd name="G45" fmla="+- G41 10800 0"/>
              <a:gd name="G46" fmla="+- G42 10800 0"/>
              <a:gd name="G47" fmla="+- G43 10800 0"/>
              <a:gd name="G48" fmla="+- G35 10800 0"/>
              <a:gd name="G49" fmla="+- G36 10800 0"/>
              <a:gd name="T4" fmla="*/ 19449 w 21600"/>
              <a:gd name="T5" fmla="*/ 4333 h 21600"/>
              <a:gd name="T6" fmla="*/ 1987 w 21600"/>
              <a:gd name="T7" fmla="*/ 12773 h 21600"/>
              <a:gd name="T8" fmla="*/ 16615 w 21600"/>
              <a:gd name="T9" fmla="*/ 6452 h 21600"/>
              <a:gd name="T10" fmla="*/ 4242 w 21600"/>
              <a:gd name="T11" fmla="*/ 22600 h 21600"/>
              <a:gd name="T12" fmla="*/ 2505 w 21600"/>
              <a:gd name="T13" fmla="*/ 16523 h 21600"/>
              <a:gd name="T14" fmla="*/ 8584 w 21600"/>
              <a:gd name="T15" fmla="*/ 14786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273" y="17146"/>
                </a:moveTo>
                <a:cubicBezTo>
                  <a:pt x="8351" y="17746"/>
                  <a:pt x="9565" y="18061"/>
                  <a:pt x="10800" y="18061"/>
                </a:cubicBezTo>
                <a:cubicBezTo>
                  <a:pt x="14810" y="18061"/>
                  <a:pt x="18061" y="14810"/>
                  <a:pt x="18061" y="10800"/>
                </a:cubicBezTo>
                <a:cubicBezTo>
                  <a:pt x="18061" y="6789"/>
                  <a:pt x="14810" y="3539"/>
                  <a:pt x="10800" y="3539"/>
                </a:cubicBezTo>
                <a:cubicBezTo>
                  <a:pt x="6789" y="3539"/>
                  <a:pt x="3539" y="6789"/>
                  <a:pt x="3539" y="10800"/>
                </a:cubicBezTo>
                <a:cubicBezTo>
                  <a:pt x="3539" y="11333"/>
                  <a:pt x="3597" y="11866"/>
                  <a:pt x="3714" y="12386"/>
                </a:cubicBezTo>
                <a:lnTo>
                  <a:pt x="261" y="13160"/>
                </a:lnTo>
                <a:cubicBezTo>
                  <a:pt x="87" y="12385"/>
                  <a:pt x="0" y="11594"/>
                  <a:pt x="0" y="10800"/>
                </a:cubicBezTo>
                <a:cubicBezTo>
                  <a:pt x="0" y="4835"/>
                  <a:pt x="4835" y="0"/>
                  <a:pt x="10800" y="0"/>
                </a:cubicBezTo>
                <a:cubicBezTo>
                  <a:pt x="16764" y="0"/>
                  <a:pt x="21600" y="4835"/>
                  <a:pt x="21600" y="10800"/>
                </a:cubicBezTo>
                <a:cubicBezTo>
                  <a:pt x="21600" y="16764"/>
                  <a:pt x="16764" y="21600"/>
                  <a:pt x="10800" y="21600"/>
                </a:cubicBezTo>
                <a:cubicBezTo>
                  <a:pt x="8964" y="21600"/>
                  <a:pt x="7158" y="21132"/>
                  <a:pt x="5554" y="20240"/>
                </a:cubicBezTo>
                <a:lnTo>
                  <a:pt x="4242" y="22600"/>
                </a:lnTo>
                <a:lnTo>
                  <a:pt x="2505" y="16523"/>
                </a:lnTo>
                <a:lnTo>
                  <a:pt x="8584" y="14786"/>
                </a:lnTo>
                <a:lnTo>
                  <a:pt x="7273" y="17146"/>
                </a:lnTo>
                <a:close/>
              </a:path>
            </a:pathLst>
          </a:custGeom>
          <a:solidFill>
            <a:schemeClr val="accent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18">
            <a:extLst>
              <a:ext uri="{FF2B5EF4-FFF2-40B4-BE49-F238E27FC236}">
                <a16:creationId xmlns:a16="http://schemas.microsoft.com/office/drawing/2014/main" id="{A0B0CE12-9F14-4867-BA91-372824618C1A}"/>
              </a:ext>
            </a:extLst>
          </p:cNvPr>
          <p:cNvSpPr>
            <a:spLocks noChangeArrowheads="1"/>
          </p:cNvSpPr>
          <p:nvPr/>
        </p:nvSpPr>
        <p:spPr bwMode="auto">
          <a:xfrm>
            <a:off x="3649831" y="5438907"/>
            <a:ext cx="784851" cy="532657"/>
          </a:xfrm>
          <a:prstGeom prst="rightArrow">
            <a:avLst>
              <a:gd name="adj1" fmla="val 50000"/>
              <a:gd name="adj2" fmla="val 35146"/>
            </a:avLst>
          </a:prstGeom>
          <a:solidFill>
            <a:schemeClr val="accent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9">
            <a:extLst>
              <a:ext uri="{FF2B5EF4-FFF2-40B4-BE49-F238E27FC236}">
                <a16:creationId xmlns:a16="http://schemas.microsoft.com/office/drawing/2014/main" id="{BC5DFE2E-4AE1-4FC7-A517-343A579E5958}"/>
              </a:ext>
            </a:extLst>
          </p:cNvPr>
          <p:cNvSpPr>
            <a:spLocks noChangeAspect="1" noChangeArrowheads="1"/>
          </p:cNvSpPr>
          <p:nvPr/>
        </p:nvSpPr>
        <p:spPr bwMode="auto">
          <a:xfrm>
            <a:off x="7009973" y="5539199"/>
            <a:ext cx="676233" cy="363277"/>
          </a:xfrm>
          <a:prstGeom prst="cube">
            <a:avLst>
              <a:gd name="adj" fmla="val 25000"/>
            </a:avLst>
          </a:prstGeom>
          <a:solidFill>
            <a:srgbClr val="FFFFFF"/>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20">
            <a:extLst>
              <a:ext uri="{FF2B5EF4-FFF2-40B4-BE49-F238E27FC236}">
                <a16:creationId xmlns:a16="http://schemas.microsoft.com/office/drawing/2014/main" id="{DDD771DB-1E48-4F08-AC5F-8A838CD7073E}"/>
              </a:ext>
            </a:extLst>
          </p:cNvPr>
          <p:cNvSpPr>
            <a:spLocks/>
          </p:cNvSpPr>
          <p:nvPr/>
        </p:nvSpPr>
        <p:spPr bwMode="auto">
          <a:xfrm>
            <a:off x="3425588" y="5960421"/>
            <a:ext cx="224243" cy="802329"/>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Text Box 21">
            <a:extLst>
              <a:ext uri="{FF2B5EF4-FFF2-40B4-BE49-F238E27FC236}">
                <a16:creationId xmlns:a16="http://schemas.microsoft.com/office/drawing/2014/main" id="{FF35CB92-7799-45AF-9FB0-2FC75EBEA697}"/>
              </a:ext>
            </a:extLst>
          </p:cNvPr>
          <p:cNvSpPr txBox="1">
            <a:spLocks noChangeArrowheads="1"/>
          </p:cNvSpPr>
          <p:nvPr/>
        </p:nvSpPr>
        <p:spPr bwMode="auto">
          <a:xfrm>
            <a:off x="3649831" y="6174376"/>
            <a:ext cx="25098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600" dirty="0"/>
              <a:t>Product Backlog</a:t>
            </a:r>
          </a:p>
          <a:p>
            <a:pPr algn="l"/>
            <a:r>
              <a:rPr lang="en-US" altLang="en-US" sz="1600" dirty="0"/>
              <a:t>As prioritized by Product Owner</a:t>
            </a:r>
          </a:p>
        </p:txBody>
      </p:sp>
      <p:sp>
        <p:nvSpPr>
          <p:cNvPr id="23" name="Text Box 22">
            <a:extLst>
              <a:ext uri="{FF2B5EF4-FFF2-40B4-BE49-F238E27FC236}">
                <a16:creationId xmlns:a16="http://schemas.microsoft.com/office/drawing/2014/main" id="{A3C3F5BA-90BD-419B-B3E8-401505427585}"/>
              </a:ext>
            </a:extLst>
          </p:cNvPr>
          <p:cNvSpPr txBox="1">
            <a:spLocks noChangeArrowheads="1"/>
          </p:cNvSpPr>
          <p:nvPr/>
        </p:nvSpPr>
        <p:spPr bwMode="auto">
          <a:xfrm>
            <a:off x="2640737" y="5305186"/>
            <a:ext cx="1097857" cy="236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t>Sprint Backlog</a:t>
            </a:r>
          </a:p>
        </p:txBody>
      </p:sp>
      <p:sp>
        <p:nvSpPr>
          <p:cNvPr id="24" name="Text Box 23">
            <a:extLst>
              <a:ext uri="{FF2B5EF4-FFF2-40B4-BE49-F238E27FC236}">
                <a16:creationId xmlns:a16="http://schemas.microsoft.com/office/drawing/2014/main" id="{1104CEB5-0589-4A71-8075-1C9505A5C02D}"/>
              </a:ext>
            </a:extLst>
          </p:cNvPr>
          <p:cNvSpPr txBox="1">
            <a:spLocks noChangeArrowheads="1"/>
          </p:cNvSpPr>
          <p:nvPr/>
        </p:nvSpPr>
        <p:spPr bwMode="auto">
          <a:xfrm>
            <a:off x="4335396" y="5109598"/>
            <a:ext cx="6187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dirty="0" err="1"/>
              <a:t>ToDo</a:t>
            </a:r>
            <a:endParaRPr lang="en-US" altLang="en-US" sz="1600" dirty="0"/>
          </a:p>
        </p:txBody>
      </p:sp>
      <p:sp>
        <p:nvSpPr>
          <p:cNvPr id="25" name="Text Box 24">
            <a:extLst>
              <a:ext uri="{FF2B5EF4-FFF2-40B4-BE49-F238E27FC236}">
                <a16:creationId xmlns:a16="http://schemas.microsoft.com/office/drawing/2014/main" id="{2292B818-2204-4823-ADA9-ECB1BFEFAE1E}"/>
              </a:ext>
            </a:extLst>
          </p:cNvPr>
          <p:cNvSpPr txBox="1">
            <a:spLocks noChangeArrowheads="1"/>
          </p:cNvSpPr>
          <p:nvPr/>
        </p:nvSpPr>
        <p:spPr bwMode="auto">
          <a:xfrm>
            <a:off x="6618716" y="5980479"/>
            <a:ext cx="1527656" cy="40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t>Potentially Shippable</a:t>
            </a:r>
          </a:p>
          <a:p>
            <a:pPr algn="ctr"/>
            <a:r>
              <a:rPr lang="en-US" altLang="en-US" sz="1600"/>
              <a:t>Product Increment</a:t>
            </a:r>
          </a:p>
        </p:txBody>
      </p:sp>
      <p:sp>
        <p:nvSpPr>
          <p:cNvPr id="26" name="Text Box 25">
            <a:extLst>
              <a:ext uri="{FF2B5EF4-FFF2-40B4-BE49-F238E27FC236}">
                <a16:creationId xmlns:a16="http://schemas.microsoft.com/office/drawing/2014/main" id="{070B3CF5-B41A-46F2-ACFD-4D88F0ADB193}"/>
              </a:ext>
            </a:extLst>
          </p:cNvPr>
          <p:cNvSpPr txBox="1">
            <a:spLocks noChangeArrowheads="1"/>
          </p:cNvSpPr>
          <p:nvPr/>
        </p:nvSpPr>
        <p:spPr bwMode="auto">
          <a:xfrm>
            <a:off x="3958165" y="4135123"/>
            <a:ext cx="940186" cy="40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t>Daily Scrum</a:t>
            </a:r>
          </a:p>
          <a:p>
            <a:pPr algn="ctr"/>
            <a:r>
              <a:rPr lang="en-US" altLang="en-US" sz="1600"/>
              <a:t>Meeting</a:t>
            </a:r>
          </a:p>
        </p:txBody>
      </p:sp>
      <p:sp>
        <p:nvSpPr>
          <p:cNvPr id="29" name="Rectangle: Rounded Corners 28">
            <a:extLst>
              <a:ext uri="{FF2B5EF4-FFF2-40B4-BE49-F238E27FC236}">
                <a16:creationId xmlns:a16="http://schemas.microsoft.com/office/drawing/2014/main" id="{FBEBEC0A-9B68-47E9-A046-5B9F09AB754E}"/>
              </a:ext>
            </a:extLst>
          </p:cNvPr>
          <p:cNvSpPr/>
          <p:nvPr/>
        </p:nvSpPr>
        <p:spPr>
          <a:xfrm>
            <a:off x="2580422" y="5316609"/>
            <a:ext cx="1480486" cy="406907"/>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Rounded Corners 29">
            <a:extLst>
              <a:ext uri="{FF2B5EF4-FFF2-40B4-BE49-F238E27FC236}">
                <a16:creationId xmlns:a16="http://schemas.microsoft.com/office/drawing/2014/main" id="{0DCF5CC2-4214-4822-AFBE-77EF3458FD8A}"/>
              </a:ext>
            </a:extLst>
          </p:cNvPr>
          <p:cNvSpPr/>
          <p:nvPr/>
        </p:nvSpPr>
        <p:spPr>
          <a:xfrm>
            <a:off x="3594152" y="6134710"/>
            <a:ext cx="1681953" cy="406907"/>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00CFC-7FBF-4B27-8001-4DAA15E57986}"/>
              </a:ext>
            </a:extLst>
          </p:cNvPr>
          <p:cNvSpPr>
            <a:spLocks noGrp="1"/>
          </p:cNvSpPr>
          <p:nvPr>
            <p:ph type="title"/>
          </p:nvPr>
        </p:nvSpPr>
        <p:spPr/>
        <p:txBody>
          <a:bodyPr/>
          <a:lstStyle/>
          <a:p>
            <a:r>
              <a:rPr lang="en-US" b="1" dirty="0">
                <a:solidFill>
                  <a:schemeClr val="bg1"/>
                </a:solidFill>
                <a:highlight>
                  <a:srgbClr val="0000FF"/>
                </a:highlight>
              </a:rPr>
              <a:t>Issues Board</a:t>
            </a:r>
          </a:p>
        </p:txBody>
      </p:sp>
      <p:sp>
        <p:nvSpPr>
          <p:cNvPr id="3" name="Content Placeholder 2">
            <a:extLst>
              <a:ext uri="{FF2B5EF4-FFF2-40B4-BE49-F238E27FC236}">
                <a16:creationId xmlns:a16="http://schemas.microsoft.com/office/drawing/2014/main" id="{AECD2C84-3EC6-4ED4-ACA6-BF1EFB17FC35}"/>
              </a:ext>
            </a:extLst>
          </p:cNvPr>
          <p:cNvSpPr>
            <a:spLocks noGrp="1"/>
          </p:cNvSpPr>
          <p:nvPr>
            <p:ph idx="1"/>
          </p:nvPr>
        </p:nvSpPr>
        <p:spPr>
          <a:xfrm>
            <a:off x="881849" y="1828800"/>
            <a:ext cx="7200900" cy="3581400"/>
          </a:xfrm>
        </p:spPr>
        <p:txBody>
          <a:bodyPr/>
          <a:lstStyle/>
          <a:p>
            <a:r>
              <a:rPr lang="en-US" dirty="0"/>
              <a:t>Can create Milestones, Assign issues to team members, associate dependencies, associate with releases and more</a:t>
            </a:r>
          </a:p>
          <a:p>
            <a:r>
              <a:rPr lang="en-US" dirty="0"/>
              <a:t>Below is example of using </a:t>
            </a:r>
            <a:r>
              <a:rPr lang="en-US" dirty="0" err="1"/>
              <a:t>ZenHub</a:t>
            </a:r>
            <a:r>
              <a:rPr lang="en-US" dirty="0"/>
              <a:t> a plugin to GitHub (free for basic use)</a:t>
            </a:r>
          </a:p>
        </p:txBody>
      </p:sp>
      <p:pic>
        <p:nvPicPr>
          <p:cNvPr id="6" name="Picture 5">
            <a:extLst>
              <a:ext uri="{FF2B5EF4-FFF2-40B4-BE49-F238E27FC236}">
                <a16:creationId xmlns:a16="http://schemas.microsoft.com/office/drawing/2014/main" id="{E2EF9A84-171F-47C7-948E-671D58E28AC2}"/>
              </a:ext>
            </a:extLst>
          </p:cNvPr>
          <p:cNvPicPr>
            <a:picLocks noChangeAspect="1"/>
          </p:cNvPicPr>
          <p:nvPr/>
        </p:nvPicPr>
        <p:blipFill rotWithShape="1">
          <a:blip r:embed="rId2"/>
          <a:srcRect l="12728" t="35728" r="3796" b="6797"/>
          <a:stretch/>
        </p:blipFill>
        <p:spPr>
          <a:xfrm>
            <a:off x="0" y="3238500"/>
            <a:ext cx="9283391" cy="3428999"/>
          </a:xfrm>
          <a:prstGeom prst="rect">
            <a:avLst/>
          </a:prstGeom>
        </p:spPr>
      </p:pic>
      <p:pic>
        <p:nvPicPr>
          <p:cNvPr id="7" name="Picture 2" descr="daily scrum meeting">
            <a:extLst>
              <a:ext uri="{FF2B5EF4-FFF2-40B4-BE49-F238E27FC236}">
                <a16:creationId xmlns:a16="http://schemas.microsoft.com/office/drawing/2014/main" id="{BAE70260-7766-4DF7-95E4-5D0E6EB83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0"/>
            <a:ext cx="2974759" cy="182981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4DCD672-8BC2-41C4-98FA-D34BCF7E2732}"/>
              </a:ext>
            </a:extLst>
          </p:cNvPr>
          <p:cNvSpPr/>
          <p:nvPr/>
        </p:nvSpPr>
        <p:spPr>
          <a:xfrm>
            <a:off x="6400800" y="0"/>
            <a:ext cx="2286000" cy="76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99B3D04-06CF-40FF-B13C-23E559ACACAD}"/>
              </a:ext>
            </a:extLst>
          </p:cNvPr>
          <p:cNvCxnSpPr/>
          <p:nvPr/>
        </p:nvCxnSpPr>
        <p:spPr>
          <a:xfrm flipH="1">
            <a:off x="4343400" y="685800"/>
            <a:ext cx="2057400" cy="457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9232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60" name="Rectangle 4">
            <a:extLst>
              <a:ext uri="{FF2B5EF4-FFF2-40B4-BE49-F238E27FC236}">
                <a16:creationId xmlns:a16="http://schemas.microsoft.com/office/drawing/2014/main" id="{6732DE89-2FC7-46AA-A8E2-3B8C5BBDEED2}"/>
              </a:ext>
            </a:extLst>
          </p:cNvPr>
          <p:cNvSpPr>
            <a:spLocks noGrp="1" noChangeArrowheads="1"/>
          </p:cNvSpPr>
          <p:nvPr>
            <p:ph type="title"/>
          </p:nvPr>
        </p:nvSpPr>
        <p:spPr>
          <a:xfrm>
            <a:off x="1028700" y="685800"/>
            <a:ext cx="8115300" cy="1485900"/>
          </a:xfrm>
        </p:spPr>
        <p:txBody>
          <a:bodyPr/>
          <a:lstStyle/>
          <a:p>
            <a:r>
              <a:rPr lang="en-US" altLang="en-US" b="1" dirty="0">
                <a:solidFill>
                  <a:schemeClr val="bg1"/>
                </a:solidFill>
                <a:highlight>
                  <a:srgbClr val="0000FF"/>
                </a:highlight>
              </a:rPr>
              <a:t>To Do/In Progress </a:t>
            </a:r>
            <a:r>
              <a:rPr lang="en-US" altLang="en-US" sz="4000" dirty="0"/>
              <a:t>(lists in board)</a:t>
            </a:r>
            <a:endParaRPr lang="en-US" altLang="en-US" dirty="0"/>
          </a:p>
        </p:txBody>
      </p:sp>
      <p:sp>
        <p:nvSpPr>
          <p:cNvPr id="1069062" name="Rectangle 6">
            <a:extLst>
              <a:ext uri="{FF2B5EF4-FFF2-40B4-BE49-F238E27FC236}">
                <a16:creationId xmlns:a16="http://schemas.microsoft.com/office/drawing/2014/main" id="{0C961CA9-069E-42FB-83A0-10B81D793916}"/>
              </a:ext>
            </a:extLst>
          </p:cNvPr>
          <p:cNvSpPr>
            <a:spLocks noGrp="1" noChangeArrowheads="1"/>
          </p:cNvSpPr>
          <p:nvPr>
            <p:ph sz="half" idx="1"/>
          </p:nvPr>
        </p:nvSpPr>
        <p:spPr>
          <a:xfrm>
            <a:off x="4114800" y="1600200"/>
            <a:ext cx="5029200" cy="5029200"/>
          </a:xfrm>
        </p:spPr>
        <p:txBody>
          <a:bodyPr>
            <a:normAutofit/>
          </a:bodyPr>
          <a:lstStyle/>
          <a:p>
            <a:pPr>
              <a:spcBef>
                <a:spcPct val="100000"/>
              </a:spcBef>
            </a:pPr>
            <a:r>
              <a:rPr lang="en-US" altLang="en-US" sz="2400" dirty="0"/>
              <a:t>The CURRENT (scrum cycle) requirements </a:t>
            </a:r>
            <a:r>
              <a:rPr lang="en-US" altLang="en-US" sz="2400" dirty="0">
                <a:highlight>
                  <a:srgbClr val="FFFF00"/>
                </a:highlight>
                <a:sym typeface="Wingdings" panose="05000000000000000000" pitchFamily="2" charset="2"/>
              </a:rPr>
              <a:t> in the To Do / In Progress Lists</a:t>
            </a:r>
            <a:endParaRPr lang="en-US" altLang="en-US" sz="2400" dirty="0">
              <a:highlight>
                <a:srgbClr val="FFFF00"/>
              </a:highlight>
            </a:endParaRPr>
          </a:p>
          <a:p>
            <a:pPr>
              <a:spcBef>
                <a:spcPct val="100000"/>
              </a:spcBef>
            </a:pPr>
            <a:r>
              <a:rPr lang="en-US" altLang="en-US" sz="2400" dirty="0"/>
              <a:t>A list of all desired work on project </a:t>
            </a:r>
            <a:r>
              <a:rPr lang="en-US" altLang="en-US" sz="2400" dirty="0">
                <a:highlight>
                  <a:srgbClr val="FFFF00"/>
                </a:highlight>
              </a:rPr>
              <a:t>for current cycle</a:t>
            </a:r>
            <a:r>
              <a:rPr lang="en-US" altLang="en-US" sz="2400" dirty="0"/>
              <a:t> (or possibly listed for release)</a:t>
            </a:r>
          </a:p>
          <a:p>
            <a:pPr>
              <a:spcBef>
                <a:spcPct val="100000"/>
              </a:spcBef>
            </a:pPr>
            <a:r>
              <a:rPr lang="en-US" altLang="en-US" sz="2400" dirty="0"/>
              <a:t>Possibly prioritized </a:t>
            </a:r>
          </a:p>
        </p:txBody>
      </p:sp>
      <p:pic>
        <p:nvPicPr>
          <p:cNvPr id="1069063" name="Picture 3">
            <a:extLst>
              <a:ext uri="{FF2B5EF4-FFF2-40B4-BE49-F238E27FC236}">
                <a16:creationId xmlns:a16="http://schemas.microsoft.com/office/drawing/2014/main" id="{6011513A-93BC-4B27-96C8-5274881B5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540"/>
          <a:stretch>
            <a:fillRect/>
          </a:stretch>
        </p:blipFill>
        <p:spPr bwMode="auto">
          <a:xfrm>
            <a:off x="304800" y="1503070"/>
            <a:ext cx="4046537"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4">
            <a:extLst>
              <a:ext uri="{FF2B5EF4-FFF2-40B4-BE49-F238E27FC236}">
                <a16:creationId xmlns:a16="http://schemas.microsoft.com/office/drawing/2014/main" id="{30B64974-B1D5-40B8-BB91-4C92FB5A6EA1}"/>
              </a:ext>
            </a:extLst>
          </p:cNvPr>
          <p:cNvSpPr>
            <a:spLocks/>
          </p:cNvSpPr>
          <p:nvPr/>
        </p:nvSpPr>
        <p:spPr bwMode="auto">
          <a:xfrm>
            <a:off x="374648" y="3351577"/>
            <a:ext cx="2525713" cy="438079"/>
          </a:xfrm>
          <a:prstGeom prst="rect">
            <a:avLst/>
          </a:prstGeom>
          <a:blipFill dpi="0" rotWithShape="0">
            <a:blip r:embed="rId3"/>
            <a:srcRect/>
            <a:tile tx="0" ty="0" sx="100000" sy="100000" flip="none" algn="tl"/>
          </a:blipFill>
          <a:ln w="25400">
            <a:solidFill>
              <a:srgbClr val="003C83"/>
            </a:solidFill>
            <a:miter lim="800000"/>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sz="2400" dirty="0">
                <a:latin typeface="Gill Sans" charset="0"/>
                <a:ea typeface="ヒラギノ角ゴ Pro W3" charset="-128"/>
                <a:sym typeface="Gill Sans" charset="0"/>
              </a:rPr>
              <a:t>CURRENT issues</a:t>
            </a:r>
          </a:p>
        </p:txBody>
      </p:sp>
      <p:sp>
        <p:nvSpPr>
          <p:cNvPr id="1069065" name="Line 5">
            <a:extLst>
              <a:ext uri="{FF2B5EF4-FFF2-40B4-BE49-F238E27FC236}">
                <a16:creationId xmlns:a16="http://schemas.microsoft.com/office/drawing/2014/main" id="{DF1864C6-E063-44FA-9E6D-A3224D512945}"/>
              </a:ext>
            </a:extLst>
          </p:cNvPr>
          <p:cNvSpPr>
            <a:spLocks noChangeShapeType="1"/>
          </p:cNvSpPr>
          <p:nvPr/>
        </p:nvSpPr>
        <p:spPr bwMode="auto">
          <a:xfrm flipH="1">
            <a:off x="1588361" y="2709863"/>
            <a:ext cx="316637" cy="719137"/>
          </a:xfrm>
          <a:prstGeom prst="line">
            <a:avLst/>
          </a:prstGeom>
          <a:noFill/>
          <a:ln w="76200">
            <a:solidFill>
              <a:srgbClr val="00B0F0"/>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pic>
        <p:nvPicPr>
          <p:cNvPr id="11" name="Picture 10">
            <a:extLst>
              <a:ext uri="{FF2B5EF4-FFF2-40B4-BE49-F238E27FC236}">
                <a16:creationId xmlns:a16="http://schemas.microsoft.com/office/drawing/2014/main" id="{67647BE7-6C09-45F6-AC0E-478B0AC68D1B}"/>
              </a:ext>
            </a:extLst>
          </p:cNvPr>
          <p:cNvPicPr>
            <a:picLocks noChangeAspect="1"/>
          </p:cNvPicPr>
          <p:nvPr/>
        </p:nvPicPr>
        <p:blipFill rotWithShape="1">
          <a:blip r:embed="rId4"/>
          <a:srcRect l="12728" t="56802" r="72883" b="17653"/>
          <a:stretch/>
        </p:blipFill>
        <p:spPr>
          <a:xfrm>
            <a:off x="22563" y="4267199"/>
            <a:ext cx="1806237" cy="1720227"/>
          </a:xfrm>
          <a:prstGeom prst="rect">
            <a:avLst/>
          </a:prstGeom>
        </p:spPr>
      </p:pic>
      <p:pic>
        <p:nvPicPr>
          <p:cNvPr id="13" name="Picture 12">
            <a:extLst>
              <a:ext uri="{FF2B5EF4-FFF2-40B4-BE49-F238E27FC236}">
                <a16:creationId xmlns:a16="http://schemas.microsoft.com/office/drawing/2014/main" id="{7B0BE64B-42EE-4A9C-B286-B33CC0586A12}"/>
              </a:ext>
            </a:extLst>
          </p:cNvPr>
          <p:cNvPicPr>
            <a:picLocks noChangeAspect="1"/>
          </p:cNvPicPr>
          <p:nvPr/>
        </p:nvPicPr>
        <p:blipFill rotWithShape="1">
          <a:blip r:embed="rId4"/>
          <a:srcRect l="40806" t="57441" r="45476" b="6797"/>
          <a:stretch/>
        </p:blipFill>
        <p:spPr>
          <a:xfrm>
            <a:off x="1904998" y="4267200"/>
            <a:ext cx="1927566" cy="2695776"/>
          </a:xfrm>
          <a:prstGeom prst="rect">
            <a:avLst/>
          </a:prstGeom>
        </p:spPr>
      </p:pic>
      <p:sp>
        <p:nvSpPr>
          <p:cNvPr id="7" name="TextBox 6">
            <a:extLst>
              <a:ext uri="{FF2B5EF4-FFF2-40B4-BE49-F238E27FC236}">
                <a16:creationId xmlns:a16="http://schemas.microsoft.com/office/drawing/2014/main" id="{A16A1729-89F4-4707-9578-AD0D6F1B70D5}"/>
              </a:ext>
            </a:extLst>
          </p:cNvPr>
          <p:cNvSpPr txBox="1"/>
          <p:nvPr/>
        </p:nvSpPr>
        <p:spPr>
          <a:xfrm>
            <a:off x="4267200" y="5987426"/>
            <a:ext cx="4878002" cy="923330"/>
          </a:xfrm>
          <a:prstGeom prst="rect">
            <a:avLst/>
          </a:prstGeom>
          <a:solidFill>
            <a:srgbClr val="FFC000"/>
          </a:solidFill>
        </p:spPr>
        <p:txBody>
          <a:bodyPr wrap="none" rtlCol="0">
            <a:spAutoFit/>
          </a:bodyPr>
          <a:lstStyle/>
          <a:p>
            <a:r>
              <a:rPr lang="en-US" dirty="0" err="1"/>
              <a:t>ZenHub</a:t>
            </a:r>
            <a:endParaRPr lang="en-US" dirty="0"/>
          </a:p>
          <a:p>
            <a:r>
              <a:rPr lang="en-US" dirty="0">
                <a:highlight>
                  <a:srgbClr val="00FF00"/>
                </a:highlight>
              </a:rPr>
              <a:t>Milestone </a:t>
            </a:r>
            <a:r>
              <a:rPr lang="en-US" dirty="0"/>
              <a:t>= has 1 or usually multiple issues and</a:t>
            </a:r>
            <a:br>
              <a:rPr lang="en-US" dirty="0"/>
            </a:br>
            <a:r>
              <a:rPr lang="en-US" dirty="0"/>
              <a:t>theoretically in </a:t>
            </a:r>
            <a:r>
              <a:rPr lang="en-US" dirty="0" err="1"/>
              <a:t>ZenHub</a:t>
            </a:r>
            <a:r>
              <a:rPr lang="en-US" dirty="0"/>
              <a:t> is like a Sprint</a:t>
            </a:r>
          </a:p>
        </p:txBody>
      </p:sp>
      <p:sp>
        <p:nvSpPr>
          <p:cNvPr id="8" name="Rectangle 7">
            <a:extLst>
              <a:ext uri="{FF2B5EF4-FFF2-40B4-BE49-F238E27FC236}">
                <a16:creationId xmlns:a16="http://schemas.microsoft.com/office/drawing/2014/main" id="{E112BF62-75F0-4AE7-9F6D-AC56DBF72CFF}"/>
              </a:ext>
            </a:extLst>
          </p:cNvPr>
          <p:cNvSpPr/>
          <p:nvPr/>
        </p:nvSpPr>
        <p:spPr>
          <a:xfrm>
            <a:off x="2030581" y="5105400"/>
            <a:ext cx="1676400" cy="152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90286F33-1488-40F9-A3FB-3E57A0C5F4AB}"/>
              </a:ext>
            </a:extLst>
          </p:cNvPr>
          <p:cNvCxnSpPr>
            <a:stCxn id="7" idx="1"/>
          </p:cNvCxnSpPr>
          <p:nvPr/>
        </p:nvCxnSpPr>
        <p:spPr>
          <a:xfrm flipH="1" flipV="1">
            <a:off x="3657600" y="5257800"/>
            <a:ext cx="609600" cy="1191291"/>
          </a:xfrm>
          <a:prstGeom prst="straightConnector1">
            <a:avLst/>
          </a:prstGeom>
          <a:ln w="762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D952B85F-0E59-4144-8B76-2DA38FDED910}"/>
              </a:ext>
            </a:extLst>
          </p:cNvPr>
          <p:cNvSpPr/>
          <p:nvPr/>
        </p:nvSpPr>
        <p:spPr>
          <a:xfrm>
            <a:off x="1989707" y="6304255"/>
            <a:ext cx="1676400" cy="152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415F04-299F-44FF-8327-5BE141234C56}"/>
              </a:ext>
            </a:extLst>
          </p:cNvPr>
          <p:cNvSpPr/>
          <p:nvPr/>
        </p:nvSpPr>
        <p:spPr>
          <a:xfrm>
            <a:off x="136763" y="5051112"/>
            <a:ext cx="1676400" cy="152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3D3B6744-8A40-48EA-BCFD-680B1AD127C0}"/>
              </a:ext>
            </a:extLst>
          </p:cNvPr>
          <p:cNvCxnSpPr>
            <a:cxnSpLocks/>
            <a:stCxn id="7" idx="1"/>
          </p:cNvCxnSpPr>
          <p:nvPr/>
        </p:nvCxnSpPr>
        <p:spPr>
          <a:xfrm flipH="1" flipV="1">
            <a:off x="1523998" y="5250237"/>
            <a:ext cx="2743202" cy="1198854"/>
          </a:xfrm>
          <a:prstGeom prst="straightConnector1">
            <a:avLst/>
          </a:prstGeom>
          <a:ln w="762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AAC9A615-E598-4E8E-BE70-AEC6862445E1}"/>
              </a:ext>
            </a:extLst>
          </p:cNvPr>
          <p:cNvCxnSpPr>
            <a:cxnSpLocks/>
            <a:stCxn id="7" idx="1"/>
          </p:cNvCxnSpPr>
          <p:nvPr/>
        </p:nvCxnSpPr>
        <p:spPr>
          <a:xfrm flipH="1">
            <a:off x="3429000" y="6449091"/>
            <a:ext cx="838200" cy="58445"/>
          </a:xfrm>
          <a:prstGeom prst="straightConnector1">
            <a:avLst/>
          </a:prstGeom>
          <a:ln w="762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5729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9060" name="Rectangle 4">
            <a:extLst>
              <a:ext uri="{FF2B5EF4-FFF2-40B4-BE49-F238E27FC236}">
                <a16:creationId xmlns:a16="http://schemas.microsoft.com/office/drawing/2014/main" id="{6732DE89-2FC7-46AA-A8E2-3B8C5BBDEED2}"/>
              </a:ext>
            </a:extLst>
          </p:cNvPr>
          <p:cNvSpPr>
            <a:spLocks noGrp="1" noChangeArrowheads="1"/>
          </p:cNvSpPr>
          <p:nvPr>
            <p:ph type="title"/>
          </p:nvPr>
        </p:nvSpPr>
        <p:spPr>
          <a:xfrm>
            <a:off x="876300" y="76200"/>
            <a:ext cx="8801100" cy="1485900"/>
          </a:xfrm>
        </p:spPr>
        <p:txBody>
          <a:bodyPr/>
          <a:lstStyle/>
          <a:p>
            <a:r>
              <a:rPr lang="en-US" altLang="en-US" b="1" dirty="0">
                <a:solidFill>
                  <a:schemeClr val="bg1"/>
                </a:solidFill>
                <a:highlight>
                  <a:srgbClr val="0000FF"/>
                </a:highlight>
              </a:rPr>
              <a:t>Product Backlog </a:t>
            </a:r>
            <a:r>
              <a:rPr lang="en-US" altLang="en-US" dirty="0"/>
              <a:t>(list in board)</a:t>
            </a:r>
          </a:p>
        </p:txBody>
      </p:sp>
      <p:sp>
        <p:nvSpPr>
          <p:cNvPr id="1069062" name="Rectangle 6">
            <a:extLst>
              <a:ext uri="{FF2B5EF4-FFF2-40B4-BE49-F238E27FC236}">
                <a16:creationId xmlns:a16="http://schemas.microsoft.com/office/drawing/2014/main" id="{0C961CA9-069E-42FB-83A0-10B81D793916}"/>
              </a:ext>
            </a:extLst>
          </p:cNvPr>
          <p:cNvSpPr>
            <a:spLocks noGrp="1" noChangeArrowheads="1"/>
          </p:cNvSpPr>
          <p:nvPr>
            <p:ph sz="half" idx="1"/>
          </p:nvPr>
        </p:nvSpPr>
        <p:spPr>
          <a:xfrm>
            <a:off x="4148831" y="880893"/>
            <a:ext cx="5029200" cy="4419600"/>
          </a:xfrm>
        </p:spPr>
        <p:txBody>
          <a:bodyPr>
            <a:normAutofit/>
          </a:bodyPr>
          <a:lstStyle/>
          <a:p>
            <a:pPr>
              <a:spcBef>
                <a:spcPct val="100000"/>
              </a:spcBef>
            </a:pPr>
            <a:r>
              <a:rPr lang="en-US" altLang="en-US" sz="2400" dirty="0"/>
              <a:t>The FUTURE / NEXT set of (scrum cycle) requirements</a:t>
            </a:r>
          </a:p>
          <a:p>
            <a:pPr>
              <a:spcBef>
                <a:spcPct val="100000"/>
              </a:spcBef>
            </a:pPr>
            <a:r>
              <a:rPr lang="en-US" altLang="en-US" sz="2400" dirty="0">
                <a:highlight>
                  <a:srgbClr val="00FF00"/>
                </a:highlight>
              </a:rPr>
              <a:t>A list of all desired work on project</a:t>
            </a:r>
          </a:p>
          <a:p>
            <a:pPr>
              <a:spcBef>
                <a:spcPct val="100000"/>
              </a:spcBef>
            </a:pPr>
            <a:r>
              <a:rPr lang="en-US" altLang="en-US" sz="2400" dirty="0">
                <a:highlight>
                  <a:srgbClr val="FFFF00"/>
                </a:highlight>
              </a:rPr>
              <a:t>Reprioritized at start of each sprint </a:t>
            </a:r>
            <a:r>
              <a:rPr lang="en-US" altLang="en-US" sz="2400" dirty="0">
                <a:highlight>
                  <a:srgbClr val="FFFF00"/>
                </a:highlight>
                <a:sym typeface="Wingdings" panose="05000000000000000000" pitchFamily="2" charset="2"/>
              </a:rPr>
              <a:t>and moved into In Progress list</a:t>
            </a:r>
            <a:endParaRPr lang="en-US" altLang="en-US" sz="2400" dirty="0">
              <a:highlight>
                <a:srgbClr val="FFFF00"/>
              </a:highlight>
            </a:endParaRPr>
          </a:p>
        </p:txBody>
      </p:sp>
      <p:pic>
        <p:nvPicPr>
          <p:cNvPr id="1069063" name="Picture 3">
            <a:extLst>
              <a:ext uri="{FF2B5EF4-FFF2-40B4-BE49-F238E27FC236}">
                <a16:creationId xmlns:a16="http://schemas.microsoft.com/office/drawing/2014/main" id="{6011513A-93BC-4B27-96C8-5274881B5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540"/>
          <a:stretch>
            <a:fillRect/>
          </a:stretch>
        </p:blipFill>
        <p:spPr bwMode="auto">
          <a:xfrm>
            <a:off x="152400" y="893470"/>
            <a:ext cx="4046537"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4">
            <a:extLst>
              <a:ext uri="{FF2B5EF4-FFF2-40B4-BE49-F238E27FC236}">
                <a16:creationId xmlns:a16="http://schemas.microsoft.com/office/drawing/2014/main" id="{30B64974-B1D5-40B8-BB91-4C92FB5A6EA1}"/>
              </a:ext>
            </a:extLst>
          </p:cNvPr>
          <p:cNvSpPr>
            <a:spLocks/>
          </p:cNvSpPr>
          <p:nvPr/>
        </p:nvSpPr>
        <p:spPr bwMode="auto">
          <a:xfrm>
            <a:off x="228599" y="2722856"/>
            <a:ext cx="2438401" cy="553159"/>
          </a:xfrm>
          <a:prstGeom prst="rect">
            <a:avLst/>
          </a:prstGeom>
          <a:blipFill dpi="0" rotWithShape="0">
            <a:blip r:embed="rId3"/>
            <a:srcRect/>
            <a:tile tx="0" ty="0" sx="100000" sy="100000" flip="none" algn="tl"/>
          </a:blipFill>
          <a:ln w="25400">
            <a:solidFill>
              <a:srgbClr val="003C83"/>
            </a:solidFill>
            <a:miter lim="800000"/>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sz="2400" dirty="0">
                <a:latin typeface="Gill Sans" charset="0"/>
                <a:ea typeface="ヒラギノ角ゴ Pro W3" charset="-128"/>
                <a:sym typeface="Gill Sans" charset="0"/>
              </a:rPr>
              <a:t>product backlog</a:t>
            </a:r>
          </a:p>
        </p:txBody>
      </p:sp>
      <p:sp>
        <p:nvSpPr>
          <p:cNvPr id="1069065" name="Line 5">
            <a:extLst>
              <a:ext uri="{FF2B5EF4-FFF2-40B4-BE49-F238E27FC236}">
                <a16:creationId xmlns:a16="http://schemas.microsoft.com/office/drawing/2014/main" id="{DF1864C6-E063-44FA-9E6D-A3224D512945}"/>
              </a:ext>
            </a:extLst>
          </p:cNvPr>
          <p:cNvSpPr>
            <a:spLocks noChangeShapeType="1"/>
          </p:cNvSpPr>
          <p:nvPr/>
        </p:nvSpPr>
        <p:spPr bwMode="auto">
          <a:xfrm>
            <a:off x="830263" y="2214563"/>
            <a:ext cx="160337" cy="604837"/>
          </a:xfrm>
          <a:prstGeom prst="line">
            <a:avLst/>
          </a:prstGeom>
          <a:noFill/>
          <a:ln w="76200">
            <a:solidFill>
              <a:srgbClr val="00B0F0"/>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pic>
        <p:nvPicPr>
          <p:cNvPr id="7" name="Picture 6">
            <a:extLst>
              <a:ext uri="{FF2B5EF4-FFF2-40B4-BE49-F238E27FC236}">
                <a16:creationId xmlns:a16="http://schemas.microsoft.com/office/drawing/2014/main" id="{00DF25B5-22CE-46A2-9459-F4DE9F004C3D}"/>
              </a:ext>
            </a:extLst>
          </p:cNvPr>
          <p:cNvPicPr>
            <a:picLocks noChangeAspect="1"/>
          </p:cNvPicPr>
          <p:nvPr/>
        </p:nvPicPr>
        <p:blipFill rotWithShape="1">
          <a:blip r:embed="rId4"/>
          <a:srcRect l="27115" t="56608" r="59167" b="7630"/>
          <a:stretch/>
        </p:blipFill>
        <p:spPr>
          <a:xfrm>
            <a:off x="1905000" y="3276015"/>
            <a:ext cx="2667000" cy="37299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8402" name="Rectangle 2">
            <a:extLst>
              <a:ext uri="{FF2B5EF4-FFF2-40B4-BE49-F238E27FC236}">
                <a16:creationId xmlns:a16="http://schemas.microsoft.com/office/drawing/2014/main" id="{18F5ABF0-D224-40F0-9696-A0EA0CA31F89}"/>
              </a:ext>
            </a:extLst>
          </p:cNvPr>
          <p:cNvSpPr>
            <a:spLocks noGrp="1" noChangeArrowheads="1"/>
          </p:cNvSpPr>
          <p:nvPr>
            <p:ph type="title"/>
          </p:nvPr>
        </p:nvSpPr>
        <p:spPr/>
        <p:txBody>
          <a:bodyPr/>
          <a:lstStyle/>
          <a:p>
            <a:r>
              <a:rPr lang="en-GB" altLang="en-US" dirty="0"/>
              <a:t>What is Scrum?</a:t>
            </a:r>
          </a:p>
        </p:txBody>
      </p:sp>
      <p:sp>
        <p:nvSpPr>
          <p:cNvPr id="998403" name="Rectangle 3">
            <a:extLst>
              <a:ext uri="{FF2B5EF4-FFF2-40B4-BE49-F238E27FC236}">
                <a16:creationId xmlns:a16="http://schemas.microsoft.com/office/drawing/2014/main" id="{7AF091D6-C67C-407C-B782-E9CF9FF50C07}"/>
              </a:ext>
            </a:extLst>
          </p:cNvPr>
          <p:cNvSpPr>
            <a:spLocks noGrp="1" noChangeArrowheads="1"/>
          </p:cNvSpPr>
          <p:nvPr>
            <p:ph idx="1"/>
          </p:nvPr>
        </p:nvSpPr>
        <p:spPr>
          <a:xfrm>
            <a:off x="480135" y="1600200"/>
            <a:ext cx="7200900" cy="3581400"/>
          </a:xfrm>
        </p:spPr>
        <p:txBody>
          <a:bodyPr>
            <a:normAutofit fontScale="85000" lnSpcReduction="20000"/>
          </a:bodyPr>
          <a:lstStyle/>
          <a:p>
            <a:r>
              <a:rPr lang="en-GB" altLang="en-US" b="1" dirty="0"/>
              <a:t>Scrum</a:t>
            </a:r>
            <a:r>
              <a:rPr lang="en-GB" altLang="en-US" dirty="0"/>
              <a:t>:</a:t>
            </a:r>
          </a:p>
          <a:p>
            <a:pPr lvl="1"/>
            <a:endParaRPr lang="en-GB" altLang="en-US" dirty="0"/>
          </a:p>
          <a:p>
            <a:pPr lvl="1"/>
            <a:r>
              <a:rPr lang="en-GB" altLang="en-US" dirty="0"/>
              <a:t>Is an agile, </a:t>
            </a:r>
            <a:r>
              <a:rPr lang="en-GB" altLang="en-US" dirty="0">
                <a:solidFill>
                  <a:schemeClr val="accent2"/>
                </a:solidFill>
              </a:rPr>
              <a:t>lightweight</a:t>
            </a:r>
            <a:r>
              <a:rPr lang="en-GB" altLang="en-US" dirty="0"/>
              <a:t> process</a:t>
            </a:r>
          </a:p>
          <a:p>
            <a:pPr lvl="1"/>
            <a:r>
              <a:rPr lang="en-GB" altLang="en-US" dirty="0"/>
              <a:t>Can </a:t>
            </a:r>
            <a:r>
              <a:rPr lang="en-GB" altLang="en-US" dirty="0">
                <a:solidFill>
                  <a:schemeClr val="accent2"/>
                </a:solidFill>
              </a:rPr>
              <a:t>manage</a:t>
            </a:r>
            <a:r>
              <a:rPr lang="en-GB" altLang="en-US" dirty="0"/>
              <a:t> and </a:t>
            </a:r>
            <a:r>
              <a:rPr lang="en-GB" altLang="en-US" dirty="0">
                <a:solidFill>
                  <a:schemeClr val="accent2"/>
                </a:solidFill>
              </a:rPr>
              <a:t>control</a:t>
            </a:r>
            <a:r>
              <a:rPr lang="en-GB" altLang="en-US" dirty="0"/>
              <a:t> software and product development</a:t>
            </a:r>
          </a:p>
          <a:p>
            <a:pPr lvl="1"/>
            <a:r>
              <a:rPr lang="en-GB" altLang="en-US" dirty="0"/>
              <a:t>Uses iterative, incremental practices</a:t>
            </a:r>
          </a:p>
          <a:p>
            <a:pPr lvl="1"/>
            <a:r>
              <a:rPr lang="en-GB" altLang="en-US" dirty="0"/>
              <a:t>Has a </a:t>
            </a:r>
            <a:r>
              <a:rPr lang="en-GB" altLang="en-US" dirty="0">
                <a:solidFill>
                  <a:schemeClr val="accent2"/>
                </a:solidFill>
              </a:rPr>
              <a:t>simple</a:t>
            </a:r>
            <a:r>
              <a:rPr lang="en-GB" altLang="en-US" dirty="0"/>
              <a:t> implementation</a:t>
            </a:r>
          </a:p>
          <a:p>
            <a:pPr lvl="1"/>
            <a:r>
              <a:rPr lang="en-GB" altLang="en-US" dirty="0"/>
              <a:t>Increases productivity</a:t>
            </a:r>
          </a:p>
          <a:p>
            <a:pPr lvl="1"/>
            <a:r>
              <a:rPr lang="en-GB" altLang="en-US" dirty="0"/>
              <a:t>Reduces </a:t>
            </a:r>
            <a:r>
              <a:rPr lang="en-GB" altLang="en-US" dirty="0">
                <a:solidFill>
                  <a:schemeClr val="accent2"/>
                </a:solidFill>
              </a:rPr>
              <a:t>time to benefits</a:t>
            </a:r>
          </a:p>
          <a:p>
            <a:pPr lvl="1"/>
            <a:r>
              <a:rPr lang="en-GB" altLang="en-US" dirty="0"/>
              <a:t>Embraces </a:t>
            </a:r>
            <a:r>
              <a:rPr lang="en-GB" altLang="en-US" dirty="0">
                <a:solidFill>
                  <a:schemeClr val="accent2"/>
                </a:solidFill>
              </a:rPr>
              <a:t>adaptive</a:t>
            </a:r>
            <a:r>
              <a:rPr lang="en-GB" altLang="en-US" dirty="0"/>
              <a:t>, empirical systems development</a:t>
            </a:r>
          </a:p>
          <a:p>
            <a:pPr lvl="1"/>
            <a:r>
              <a:rPr lang="en-GB" altLang="en-US" dirty="0"/>
              <a:t>Is not restricted to software development projects</a:t>
            </a:r>
          </a:p>
          <a:p>
            <a:pPr lvl="1"/>
            <a:endParaRPr lang="en-GB" altLang="en-US" dirty="0"/>
          </a:p>
          <a:p>
            <a:pPr lvl="1"/>
            <a:r>
              <a:rPr lang="en-GB" altLang="en-US" dirty="0"/>
              <a:t>Embraces the </a:t>
            </a:r>
            <a:r>
              <a:rPr lang="en-GB" altLang="en-US" dirty="0">
                <a:solidFill>
                  <a:schemeClr val="accent2"/>
                </a:solidFill>
              </a:rPr>
              <a:t>opposite of the waterfall</a:t>
            </a:r>
            <a:r>
              <a:rPr lang="en-GB" altLang="en-US" dirty="0"/>
              <a:t> approach…</a:t>
            </a:r>
          </a:p>
          <a:p>
            <a:pPr lvl="1"/>
            <a:endParaRPr lang="en-GB" altLang="en-US" dirty="0"/>
          </a:p>
        </p:txBody>
      </p:sp>
      <p:pic>
        <p:nvPicPr>
          <p:cNvPr id="998405" name="Picture 5" descr="waterfall">
            <a:extLst>
              <a:ext uri="{FF2B5EF4-FFF2-40B4-BE49-F238E27FC236}">
                <a16:creationId xmlns:a16="http://schemas.microsoft.com/office/drawing/2014/main" id="{CFD1638F-D591-46E0-9CFF-E116ACB02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048000"/>
            <a:ext cx="2819400" cy="1965325"/>
          </a:xfrm>
          <a:prstGeom prst="rect">
            <a:avLst/>
          </a:prstGeom>
          <a:noFill/>
          <a:extLst>
            <a:ext uri="{909E8E84-426E-40DD-AFC4-6F175D3DCCD1}">
              <a14:hiddenFill xmlns:a14="http://schemas.microsoft.com/office/drawing/2010/main">
                <a:solidFill>
                  <a:srgbClr val="FFFFFF"/>
                </a:solidFill>
              </a14:hiddenFill>
            </a:ext>
          </a:extLst>
        </p:spPr>
      </p:pic>
      <p:grpSp>
        <p:nvGrpSpPr>
          <p:cNvPr id="998408" name="Group 8">
            <a:extLst>
              <a:ext uri="{FF2B5EF4-FFF2-40B4-BE49-F238E27FC236}">
                <a16:creationId xmlns:a16="http://schemas.microsoft.com/office/drawing/2014/main" id="{15D69BA6-B975-415B-B80D-C3A8E5128908}"/>
              </a:ext>
            </a:extLst>
          </p:cNvPr>
          <p:cNvGrpSpPr>
            <a:grpSpLocks/>
          </p:cNvGrpSpPr>
          <p:nvPr/>
        </p:nvGrpSpPr>
        <p:grpSpPr bwMode="auto">
          <a:xfrm>
            <a:off x="6934200" y="3048000"/>
            <a:ext cx="1752600" cy="1752600"/>
            <a:chOff x="4320" y="1968"/>
            <a:chExt cx="1104" cy="1104"/>
          </a:xfrm>
        </p:grpSpPr>
        <p:sp>
          <p:nvSpPr>
            <p:cNvPr id="998406" name="Oval 6">
              <a:extLst>
                <a:ext uri="{FF2B5EF4-FFF2-40B4-BE49-F238E27FC236}">
                  <a16:creationId xmlns:a16="http://schemas.microsoft.com/office/drawing/2014/main" id="{B54899CB-0173-4055-897F-71AC7E0247A6}"/>
                </a:ext>
              </a:extLst>
            </p:cNvPr>
            <p:cNvSpPr>
              <a:spLocks noChangeArrowheads="1"/>
            </p:cNvSpPr>
            <p:nvPr/>
          </p:nvSpPr>
          <p:spPr bwMode="auto">
            <a:xfrm>
              <a:off x="4320" y="1968"/>
              <a:ext cx="1104" cy="1104"/>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407" name="Line 7">
              <a:extLst>
                <a:ext uri="{FF2B5EF4-FFF2-40B4-BE49-F238E27FC236}">
                  <a16:creationId xmlns:a16="http://schemas.microsoft.com/office/drawing/2014/main" id="{5B26D2D4-F556-4F34-A88A-37D61E5A28A8}"/>
                </a:ext>
              </a:extLst>
            </p:cNvPr>
            <p:cNvSpPr>
              <a:spLocks noChangeShapeType="1"/>
            </p:cNvSpPr>
            <p:nvPr/>
          </p:nvSpPr>
          <p:spPr bwMode="auto">
            <a:xfrm flipH="1">
              <a:off x="4464" y="2112"/>
              <a:ext cx="768" cy="768"/>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998408"/>
                                        </p:tgtEl>
                                        <p:attrNameLst>
                                          <p:attrName>style.visibility</p:attrName>
                                        </p:attrNameLst>
                                      </p:cBhvr>
                                      <p:to>
                                        <p:strVal val="visible"/>
                                      </p:to>
                                    </p:set>
                                    <p:anim calcmode="lin" valueType="num">
                                      <p:cBhvr>
                                        <p:cTn id="7" dur="500" fill="hold"/>
                                        <p:tgtEl>
                                          <p:spTgt spid="998408"/>
                                        </p:tgtEl>
                                        <p:attrNameLst>
                                          <p:attrName>ppt_w</p:attrName>
                                        </p:attrNameLst>
                                      </p:cBhvr>
                                      <p:tavLst>
                                        <p:tav tm="0">
                                          <p:val>
                                            <p:strVal val="4*#ppt_w"/>
                                          </p:val>
                                        </p:tav>
                                        <p:tav tm="100000">
                                          <p:val>
                                            <p:strVal val="#ppt_w"/>
                                          </p:val>
                                        </p:tav>
                                      </p:tavLst>
                                    </p:anim>
                                    <p:anim calcmode="lin" valueType="num">
                                      <p:cBhvr>
                                        <p:cTn id="8" dur="500" fill="hold"/>
                                        <p:tgtEl>
                                          <p:spTgt spid="99840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62" name="Rectangle 2">
            <a:extLst>
              <a:ext uri="{FF2B5EF4-FFF2-40B4-BE49-F238E27FC236}">
                <a16:creationId xmlns:a16="http://schemas.microsoft.com/office/drawing/2014/main" id="{BC11501F-6D72-4254-B977-325ABB7EA73A}"/>
              </a:ext>
            </a:extLst>
          </p:cNvPr>
          <p:cNvSpPr>
            <a:spLocks noGrp="1" noChangeArrowheads="1"/>
          </p:cNvSpPr>
          <p:nvPr>
            <p:ph type="title"/>
          </p:nvPr>
        </p:nvSpPr>
        <p:spPr>
          <a:xfrm>
            <a:off x="971550" y="228600"/>
            <a:ext cx="7200900" cy="762000"/>
          </a:xfrm>
        </p:spPr>
        <p:txBody>
          <a:bodyPr>
            <a:normAutofit fontScale="90000"/>
          </a:bodyPr>
          <a:lstStyle/>
          <a:p>
            <a:r>
              <a:rPr lang="en-US" altLang="en-US" dirty="0"/>
              <a:t>“User Stories” – concept</a:t>
            </a:r>
            <a:br>
              <a:rPr lang="en-US" altLang="en-US" dirty="0"/>
            </a:br>
            <a:r>
              <a:rPr lang="en-US" altLang="en-US" dirty="0"/>
              <a:t>“</a:t>
            </a:r>
            <a:r>
              <a:rPr lang="en-US" altLang="en-US" dirty="0" err="1"/>
              <a:t>Issues,Epics</a:t>
            </a:r>
            <a:r>
              <a:rPr lang="en-US" altLang="en-US" dirty="0"/>
              <a:t>” – in practice</a:t>
            </a:r>
          </a:p>
        </p:txBody>
      </p:sp>
      <p:sp>
        <p:nvSpPr>
          <p:cNvPr id="1064963" name="Rectangle 3">
            <a:extLst>
              <a:ext uri="{FF2B5EF4-FFF2-40B4-BE49-F238E27FC236}">
                <a16:creationId xmlns:a16="http://schemas.microsoft.com/office/drawing/2014/main" id="{B69B77A4-A13B-436B-9B08-F721FBF656C9}"/>
              </a:ext>
            </a:extLst>
          </p:cNvPr>
          <p:cNvSpPr>
            <a:spLocks noGrp="1" noChangeArrowheads="1"/>
          </p:cNvSpPr>
          <p:nvPr>
            <p:ph idx="1"/>
          </p:nvPr>
        </p:nvSpPr>
        <p:spPr>
          <a:xfrm>
            <a:off x="381000" y="1295400"/>
            <a:ext cx="8763000" cy="5562600"/>
          </a:xfrm>
        </p:spPr>
        <p:txBody>
          <a:bodyPr>
            <a:normAutofit fontScale="92500" lnSpcReduction="10000"/>
          </a:bodyPr>
          <a:lstStyle/>
          <a:p>
            <a:r>
              <a:rPr lang="en-US" altLang="en-US" dirty="0">
                <a:highlight>
                  <a:srgbClr val="FFFF00"/>
                </a:highlight>
              </a:rPr>
              <a:t>Instead of Use Cases, Agile project owners do "user stories"</a:t>
            </a:r>
          </a:p>
          <a:p>
            <a:pPr lvl="1"/>
            <a:r>
              <a:rPr lang="en-US" altLang="en-US" b="1" dirty="0"/>
              <a:t>Who </a:t>
            </a:r>
            <a:r>
              <a:rPr lang="en-US" altLang="en-US" dirty="0"/>
              <a:t>(user role) – Is this a customer, employee, admin, etc.?</a:t>
            </a:r>
          </a:p>
          <a:p>
            <a:pPr lvl="1"/>
            <a:r>
              <a:rPr lang="en-US" altLang="en-US" b="1" dirty="0"/>
              <a:t>What</a:t>
            </a:r>
            <a:r>
              <a:rPr lang="en-US" altLang="en-US" dirty="0"/>
              <a:t> (goal) – What functionality must be achieved/developed? </a:t>
            </a:r>
          </a:p>
          <a:p>
            <a:pPr lvl="1"/>
            <a:r>
              <a:rPr lang="en-US" altLang="en-US" b="1" dirty="0"/>
              <a:t>Why</a:t>
            </a:r>
            <a:r>
              <a:rPr lang="en-US" altLang="en-US" dirty="0"/>
              <a:t> (reason) – Why does user want to accomplish this goal?</a:t>
            </a:r>
          </a:p>
          <a:p>
            <a:pPr>
              <a:buFontTx/>
              <a:buNone/>
            </a:pPr>
            <a:endParaRPr lang="en-US" altLang="en-US" sz="1200" dirty="0"/>
          </a:p>
          <a:p>
            <a:pPr algn="ctr">
              <a:buFontTx/>
              <a:buNone/>
            </a:pPr>
            <a:r>
              <a:rPr lang="en-US" altLang="en-US" dirty="0"/>
              <a:t>As a </a:t>
            </a:r>
            <a:r>
              <a:rPr lang="en-US" altLang="en-US" dirty="0">
                <a:solidFill>
                  <a:srgbClr val="800000"/>
                </a:solidFill>
              </a:rPr>
              <a:t>[user role]</a:t>
            </a:r>
            <a:r>
              <a:rPr lang="en-US" altLang="en-US" dirty="0"/>
              <a:t>, I want to </a:t>
            </a:r>
            <a:r>
              <a:rPr lang="en-US" altLang="en-US" dirty="0">
                <a:solidFill>
                  <a:srgbClr val="800000"/>
                </a:solidFill>
              </a:rPr>
              <a:t>[goal]</a:t>
            </a:r>
            <a:r>
              <a:rPr lang="en-US" altLang="en-US" dirty="0"/>
              <a:t>, so I can </a:t>
            </a:r>
            <a:r>
              <a:rPr lang="en-US" altLang="en-US" dirty="0">
                <a:solidFill>
                  <a:srgbClr val="800000"/>
                </a:solidFill>
              </a:rPr>
              <a:t>[reason]</a:t>
            </a:r>
            <a:r>
              <a:rPr lang="en-US" altLang="en-US" dirty="0"/>
              <a:t>.</a:t>
            </a:r>
          </a:p>
          <a:p>
            <a:pPr>
              <a:buFontTx/>
              <a:buNone/>
            </a:pPr>
            <a:endParaRPr lang="en-US" altLang="en-US" dirty="0"/>
          </a:p>
          <a:p>
            <a:r>
              <a:rPr lang="en-US" altLang="en-US" dirty="0"/>
              <a:t>Example:</a:t>
            </a:r>
          </a:p>
          <a:p>
            <a:pPr lvl="1"/>
            <a:r>
              <a:rPr lang="en-US" altLang="en-US" dirty="0"/>
              <a:t>"As a user, I want to log in, so I can access subscriber content."</a:t>
            </a:r>
          </a:p>
          <a:p>
            <a:pPr lvl="1"/>
            <a:endParaRPr lang="en-US" altLang="en-US" dirty="0"/>
          </a:p>
          <a:p>
            <a:r>
              <a:rPr lang="en-US" altLang="en-US" b="1" dirty="0"/>
              <a:t>story points</a:t>
            </a:r>
            <a:r>
              <a:rPr lang="en-US" altLang="en-US" dirty="0"/>
              <a:t>: Rating of effort needed to implement this story</a:t>
            </a:r>
          </a:p>
          <a:p>
            <a:pPr lvl="1"/>
            <a:r>
              <a:rPr lang="en-US" altLang="en-US" dirty="0"/>
              <a:t>common scales: 1-10, shirt sizes (XS, S, M, L, XL), etc.</a:t>
            </a:r>
          </a:p>
          <a:p>
            <a:pPr lvl="1"/>
            <a:endParaRPr lang="en-US" altLang="en-US" dirty="0"/>
          </a:p>
          <a:p>
            <a:pPr lvl="1"/>
            <a:r>
              <a:rPr lang="en-US" altLang="en-US" sz="3200" b="1" dirty="0" err="1">
                <a:highlight>
                  <a:srgbClr val="00FF00"/>
                </a:highlight>
              </a:rPr>
              <a:t>ZenHub</a:t>
            </a:r>
            <a:r>
              <a:rPr lang="en-US" altLang="en-US" sz="3200" b="1" dirty="0">
                <a:highlight>
                  <a:srgbClr val="00FF00"/>
                </a:highlight>
              </a:rPr>
              <a:t>:   IN PRACTICE these become tasks/ISSUES on our board</a:t>
            </a:r>
            <a:endParaRPr lang="en-US" altLang="en-US" b="1" dirty="0">
              <a:highlight>
                <a:srgbClr val="00FF00"/>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8C386206-8306-47EA-957E-ED0F3037B88A}"/>
              </a:ext>
            </a:extLst>
          </p:cNvPr>
          <p:cNvSpPr>
            <a:spLocks noChangeArrowheads="1"/>
          </p:cNvSpPr>
          <p:nvPr>
            <p:ph type="title" idx="4294967295"/>
          </p:nvPr>
        </p:nvSpPr>
        <p:spPr>
          <a:xfrm>
            <a:off x="0" y="0"/>
            <a:ext cx="8229600" cy="1143000"/>
          </a:xfrm>
        </p:spPr>
        <p:txBody>
          <a:bodyPr lIns="34290" tIns="34290" rIns="34290" bIns="34290">
            <a:normAutofit fontScale="90000"/>
          </a:bodyPr>
          <a:lstStyle/>
          <a:p>
            <a:r>
              <a:rPr lang="en-US" altLang="en-US" dirty="0"/>
              <a:t>A different Sample </a:t>
            </a:r>
            <a:r>
              <a:rPr lang="en-US" altLang="en-US" sz="4900" b="1" dirty="0">
                <a:solidFill>
                  <a:schemeClr val="bg1"/>
                </a:solidFill>
                <a:highlight>
                  <a:srgbClr val="0000FF"/>
                </a:highlight>
              </a:rPr>
              <a:t>Product Backlog</a:t>
            </a:r>
          </a:p>
        </p:txBody>
      </p:sp>
      <p:graphicFrame>
        <p:nvGraphicFramePr>
          <p:cNvPr id="2" name="Group 2">
            <a:extLst>
              <a:ext uri="{FF2B5EF4-FFF2-40B4-BE49-F238E27FC236}">
                <a16:creationId xmlns:a16="http://schemas.microsoft.com/office/drawing/2014/main" id="{C95AB9A7-56BD-4ED9-A08C-4984734AB066}"/>
              </a:ext>
            </a:extLst>
          </p:cNvPr>
          <p:cNvGraphicFramePr>
            <a:graphicFrameLocks noGrp="1"/>
          </p:cNvGraphicFramePr>
          <p:nvPr>
            <p:extLst>
              <p:ext uri="{D42A27DB-BD31-4B8C-83A1-F6EECF244321}">
                <p14:modId xmlns:p14="http://schemas.microsoft.com/office/powerpoint/2010/main" val="2545402847"/>
              </p:ext>
            </p:extLst>
          </p:nvPr>
        </p:nvGraphicFramePr>
        <p:xfrm>
          <a:off x="682625" y="1219200"/>
          <a:ext cx="7977188" cy="5299077"/>
        </p:xfrm>
        <a:graphic>
          <a:graphicData uri="http://schemas.openxmlformats.org/drawingml/2006/table">
            <a:tbl>
              <a:tblPr/>
              <a:tblGrid>
                <a:gridCol w="5988050">
                  <a:extLst>
                    <a:ext uri="{9D8B030D-6E8A-4147-A177-3AD203B41FA5}">
                      <a16:colId xmlns:a16="http://schemas.microsoft.com/office/drawing/2014/main" val="793655773"/>
                    </a:ext>
                  </a:extLst>
                </a:gridCol>
                <a:gridCol w="1989138">
                  <a:extLst>
                    <a:ext uri="{9D8B030D-6E8A-4147-A177-3AD203B41FA5}">
                      <a16:colId xmlns:a16="http://schemas.microsoft.com/office/drawing/2014/main" val="683274041"/>
                    </a:ext>
                  </a:extLst>
                </a:gridCol>
              </a:tblGrid>
              <a:tr h="763588">
                <a:tc>
                  <a:txBody>
                    <a:bodyPr/>
                    <a:lstStyle>
                      <a:lvl1pPr algn="l">
                        <a:spcBef>
                          <a:spcPct val="20000"/>
                        </a:spcBef>
                        <a:tabLst>
                          <a:tab pos="1066800" algn="l"/>
                        </a:tabLst>
                        <a:defRPr sz="2000">
                          <a:solidFill>
                            <a:schemeClr val="tx1"/>
                          </a:solidFill>
                          <a:latin typeface="Tahoma" panose="020B0604030504040204" pitchFamily="34" charset="0"/>
                        </a:defRPr>
                      </a:lvl1pPr>
                      <a:lvl2pPr marL="742950" indent="-285750" algn="l">
                        <a:spcBef>
                          <a:spcPct val="20000"/>
                        </a:spcBef>
                        <a:tabLst>
                          <a:tab pos="1066800" algn="l"/>
                        </a:tabLst>
                        <a:defRPr sz="2000">
                          <a:solidFill>
                            <a:schemeClr val="tx1"/>
                          </a:solidFill>
                          <a:latin typeface="Tahoma" panose="020B0604030504040204" pitchFamily="34" charset="0"/>
                        </a:defRPr>
                      </a:lvl2pPr>
                      <a:lvl3pPr marL="1143000" indent="-228600" algn="l">
                        <a:spcBef>
                          <a:spcPct val="20000"/>
                        </a:spcBef>
                        <a:tabLst>
                          <a:tab pos="1066800" algn="l"/>
                        </a:tabLst>
                        <a:defRPr>
                          <a:solidFill>
                            <a:schemeClr val="tx1"/>
                          </a:solidFill>
                          <a:latin typeface="Tahoma" panose="020B0604030504040204" pitchFamily="34" charset="0"/>
                        </a:defRPr>
                      </a:lvl3pPr>
                      <a:lvl4pPr marL="1600200" indent="-228600" algn="l">
                        <a:spcBef>
                          <a:spcPct val="20000"/>
                        </a:spcBef>
                        <a:tabLst>
                          <a:tab pos="1066800" algn="l"/>
                        </a:tabLst>
                        <a:defRPr sz="1600">
                          <a:solidFill>
                            <a:schemeClr val="tx1"/>
                          </a:solidFill>
                          <a:latin typeface="Tahoma" panose="020B0604030504040204" pitchFamily="34" charset="0"/>
                        </a:defRPr>
                      </a:lvl4pPr>
                      <a:lvl5pPr marL="2057400" indent="-228600" algn="l">
                        <a:spcBef>
                          <a:spcPct val="20000"/>
                        </a:spcBef>
                        <a:tabLst>
                          <a:tab pos="1066800" algn="l"/>
                        </a:tabLst>
                        <a:defRPr sz="1600">
                          <a:solidFill>
                            <a:schemeClr val="tx1"/>
                          </a:solidFill>
                          <a:latin typeface="Tahoma" panose="020B0604030504040204" pitchFamily="34" charset="0"/>
                        </a:defRPr>
                      </a:lvl5pPr>
                      <a:lvl6pPr marL="2514600" indent="-228600" fontAlgn="base">
                        <a:spcBef>
                          <a:spcPct val="20000"/>
                        </a:spcBef>
                        <a:spcAft>
                          <a:spcPct val="0"/>
                        </a:spcAft>
                        <a:tabLst>
                          <a:tab pos="1066800" algn="l"/>
                        </a:tabLst>
                        <a:defRPr sz="1600">
                          <a:solidFill>
                            <a:schemeClr val="tx1"/>
                          </a:solidFill>
                          <a:latin typeface="Tahoma" panose="020B0604030504040204" pitchFamily="34" charset="0"/>
                        </a:defRPr>
                      </a:lvl6pPr>
                      <a:lvl7pPr marL="2971800" indent="-228600" fontAlgn="base">
                        <a:spcBef>
                          <a:spcPct val="20000"/>
                        </a:spcBef>
                        <a:spcAft>
                          <a:spcPct val="0"/>
                        </a:spcAft>
                        <a:tabLst>
                          <a:tab pos="1066800" algn="l"/>
                        </a:tabLst>
                        <a:defRPr sz="1600">
                          <a:solidFill>
                            <a:schemeClr val="tx1"/>
                          </a:solidFill>
                          <a:latin typeface="Tahoma" panose="020B0604030504040204" pitchFamily="34" charset="0"/>
                        </a:defRPr>
                      </a:lvl7pPr>
                      <a:lvl8pPr marL="3429000" indent="-228600" fontAlgn="base">
                        <a:spcBef>
                          <a:spcPct val="20000"/>
                        </a:spcBef>
                        <a:spcAft>
                          <a:spcPct val="0"/>
                        </a:spcAft>
                        <a:tabLst>
                          <a:tab pos="1066800" algn="l"/>
                        </a:tabLst>
                        <a:defRPr sz="1600">
                          <a:solidFill>
                            <a:schemeClr val="tx1"/>
                          </a:solidFill>
                          <a:latin typeface="Tahoma" panose="020B0604030504040204" pitchFamily="34" charset="0"/>
                        </a:defRPr>
                      </a:lvl8pPr>
                      <a:lvl9pPr marL="3886200" indent="-228600" fontAlgn="base">
                        <a:spcBef>
                          <a:spcPct val="20000"/>
                        </a:spcBef>
                        <a:spcAft>
                          <a:spcPct val="0"/>
                        </a:spcAft>
                        <a:tabLst>
                          <a:tab pos="1066800" algn="l"/>
                        </a:tabLst>
                        <a:defRPr sz="16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066800" algn="l"/>
                        </a:tabLst>
                      </a:pPr>
                      <a:r>
                        <a:rPr kumimoji="0" lang="en-US" altLang="en-US" sz="2400" b="0" i="0" u="none" strike="noStrike" cap="none" normalizeH="0" baseline="0">
                          <a:ln>
                            <a:noFill/>
                          </a:ln>
                          <a:solidFill>
                            <a:srgbClr val="FFFFFF"/>
                          </a:solidFill>
                          <a:effectLst/>
                          <a:latin typeface="Tahoma" panose="020B0604030504040204" pitchFamily="34" charset="0"/>
                        </a:rPr>
                        <a:t>Backlog item</a:t>
                      </a:r>
                    </a:p>
                  </a:txBody>
                  <a:tcPr marL="34290" marR="34290" marT="34294" marB="34294" anchor="ctr" horzOverflow="overflow">
                    <a:lnL w="25400" cap="flat" cmpd="sng" algn="ctr">
                      <a:solidFill>
                        <a:srgbClr val="003C83"/>
                      </a:solidFill>
                      <a:prstDash val="solid"/>
                      <a:round/>
                      <a:headEnd type="none" w="med" len="med"/>
                      <a:tailEnd type="none" w="med" len="med"/>
                    </a:lnL>
                    <a:lnR w="25400" cap="flat" cmpd="sng" algn="ctr">
                      <a:solidFill>
                        <a:srgbClr val="003C83"/>
                      </a:solidFill>
                      <a:prstDash val="solid"/>
                      <a:round/>
                      <a:headEnd type="none" w="med" len="med"/>
                      <a:tailEnd type="none" w="med" len="med"/>
                    </a:lnR>
                    <a:lnT w="25400" cap="flat" cmpd="sng" algn="ctr">
                      <a:solidFill>
                        <a:srgbClr val="003C83"/>
                      </a:solidFill>
                      <a:prstDash val="solid"/>
                      <a:round/>
                      <a:headEnd type="none" w="med" len="med"/>
                      <a:tailEnd type="none" w="med" len="med"/>
                    </a:lnT>
                    <a:lnB w="25400" cap="flat" cmpd="sng" algn="ctr">
                      <a:solidFill>
                        <a:srgbClr val="003C83"/>
                      </a:solidFill>
                      <a:prstDash val="solid"/>
                      <a:round/>
                      <a:headEnd type="none" w="med" len="med"/>
                      <a:tailEnd type="none" w="med" len="med"/>
                    </a:lnB>
                    <a:lnTlToBr>
                      <a:noFill/>
                    </a:lnTlToBr>
                    <a:lnBlToTr>
                      <a:noFill/>
                    </a:lnBlToTr>
                    <a:solidFill>
                      <a:srgbClr val="3C88DC"/>
                    </a:solidFill>
                  </a:tcPr>
                </a:tc>
                <a:tc>
                  <a:txBody>
                    <a:bodyPr/>
                    <a:lstStyle>
                      <a:lvl1pPr algn="l">
                        <a:spcBef>
                          <a:spcPct val="20000"/>
                        </a:spcBef>
                        <a:tabLst>
                          <a:tab pos="1066800" algn="l"/>
                        </a:tabLst>
                        <a:defRPr sz="2000">
                          <a:solidFill>
                            <a:schemeClr val="tx1"/>
                          </a:solidFill>
                          <a:latin typeface="Tahoma" panose="020B0604030504040204" pitchFamily="34" charset="0"/>
                        </a:defRPr>
                      </a:lvl1pPr>
                      <a:lvl2pPr marL="742950" indent="-285750" algn="l">
                        <a:spcBef>
                          <a:spcPct val="20000"/>
                        </a:spcBef>
                        <a:tabLst>
                          <a:tab pos="1066800" algn="l"/>
                        </a:tabLst>
                        <a:defRPr sz="2000">
                          <a:solidFill>
                            <a:schemeClr val="tx1"/>
                          </a:solidFill>
                          <a:latin typeface="Tahoma" panose="020B0604030504040204" pitchFamily="34" charset="0"/>
                        </a:defRPr>
                      </a:lvl2pPr>
                      <a:lvl3pPr marL="1143000" indent="-228600" algn="l">
                        <a:spcBef>
                          <a:spcPct val="20000"/>
                        </a:spcBef>
                        <a:tabLst>
                          <a:tab pos="1066800" algn="l"/>
                        </a:tabLst>
                        <a:defRPr>
                          <a:solidFill>
                            <a:schemeClr val="tx1"/>
                          </a:solidFill>
                          <a:latin typeface="Tahoma" panose="020B0604030504040204" pitchFamily="34" charset="0"/>
                        </a:defRPr>
                      </a:lvl3pPr>
                      <a:lvl4pPr marL="1600200" indent="-228600" algn="l">
                        <a:spcBef>
                          <a:spcPct val="20000"/>
                        </a:spcBef>
                        <a:tabLst>
                          <a:tab pos="1066800" algn="l"/>
                        </a:tabLst>
                        <a:defRPr sz="1600">
                          <a:solidFill>
                            <a:schemeClr val="tx1"/>
                          </a:solidFill>
                          <a:latin typeface="Tahoma" panose="020B0604030504040204" pitchFamily="34" charset="0"/>
                        </a:defRPr>
                      </a:lvl4pPr>
                      <a:lvl5pPr marL="2057400" indent="-228600" algn="l">
                        <a:spcBef>
                          <a:spcPct val="20000"/>
                        </a:spcBef>
                        <a:tabLst>
                          <a:tab pos="1066800" algn="l"/>
                        </a:tabLst>
                        <a:defRPr sz="1600">
                          <a:solidFill>
                            <a:schemeClr val="tx1"/>
                          </a:solidFill>
                          <a:latin typeface="Tahoma" panose="020B0604030504040204" pitchFamily="34" charset="0"/>
                        </a:defRPr>
                      </a:lvl5pPr>
                      <a:lvl6pPr marL="2514600" indent="-228600" fontAlgn="base">
                        <a:spcBef>
                          <a:spcPct val="20000"/>
                        </a:spcBef>
                        <a:spcAft>
                          <a:spcPct val="0"/>
                        </a:spcAft>
                        <a:tabLst>
                          <a:tab pos="1066800" algn="l"/>
                        </a:tabLst>
                        <a:defRPr sz="1600">
                          <a:solidFill>
                            <a:schemeClr val="tx1"/>
                          </a:solidFill>
                          <a:latin typeface="Tahoma" panose="020B0604030504040204" pitchFamily="34" charset="0"/>
                        </a:defRPr>
                      </a:lvl6pPr>
                      <a:lvl7pPr marL="2971800" indent="-228600" fontAlgn="base">
                        <a:spcBef>
                          <a:spcPct val="20000"/>
                        </a:spcBef>
                        <a:spcAft>
                          <a:spcPct val="0"/>
                        </a:spcAft>
                        <a:tabLst>
                          <a:tab pos="1066800" algn="l"/>
                        </a:tabLst>
                        <a:defRPr sz="1600">
                          <a:solidFill>
                            <a:schemeClr val="tx1"/>
                          </a:solidFill>
                          <a:latin typeface="Tahoma" panose="020B0604030504040204" pitchFamily="34" charset="0"/>
                        </a:defRPr>
                      </a:lvl7pPr>
                      <a:lvl8pPr marL="3429000" indent="-228600" fontAlgn="base">
                        <a:spcBef>
                          <a:spcPct val="20000"/>
                        </a:spcBef>
                        <a:spcAft>
                          <a:spcPct val="0"/>
                        </a:spcAft>
                        <a:tabLst>
                          <a:tab pos="1066800" algn="l"/>
                        </a:tabLst>
                        <a:defRPr sz="1600">
                          <a:solidFill>
                            <a:schemeClr val="tx1"/>
                          </a:solidFill>
                          <a:latin typeface="Tahoma" panose="020B0604030504040204" pitchFamily="34" charset="0"/>
                        </a:defRPr>
                      </a:lvl8pPr>
                      <a:lvl9pPr marL="3886200" indent="-228600" fontAlgn="base">
                        <a:spcBef>
                          <a:spcPct val="20000"/>
                        </a:spcBef>
                        <a:spcAft>
                          <a:spcPct val="0"/>
                        </a:spcAft>
                        <a:tabLst>
                          <a:tab pos="1066800" algn="l"/>
                        </a:tabLst>
                        <a:defRPr sz="16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066800" algn="l"/>
                        </a:tabLst>
                      </a:pPr>
                      <a:r>
                        <a:rPr kumimoji="0" lang="en-US" altLang="en-US" sz="2400" b="0" i="0" u="none" strike="noStrike" cap="none" normalizeH="0" baseline="0">
                          <a:ln>
                            <a:noFill/>
                          </a:ln>
                          <a:solidFill>
                            <a:srgbClr val="FFFFFF"/>
                          </a:solidFill>
                          <a:effectLst/>
                          <a:latin typeface="Tahoma" panose="020B0604030504040204" pitchFamily="34" charset="0"/>
                        </a:rPr>
                        <a:t>Estimate</a:t>
                      </a:r>
                    </a:p>
                  </a:txBody>
                  <a:tcPr marL="34290" marR="34290" marT="34294" marB="34294" anchor="ctr" horzOverflow="overflow">
                    <a:lnL w="25400" cap="flat" cmpd="sng" algn="ctr">
                      <a:solidFill>
                        <a:srgbClr val="003C83"/>
                      </a:solidFill>
                      <a:prstDash val="solid"/>
                      <a:round/>
                      <a:headEnd type="none" w="med" len="med"/>
                      <a:tailEnd type="none" w="med" len="med"/>
                    </a:lnL>
                    <a:lnR w="25400" cap="flat" cmpd="sng" algn="ctr">
                      <a:solidFill>
                        <a:srgbClr val="003C83"/>
                      </a:solidFill>
                      <a:prstDash val="solid"/>
                      <a:round/>
                      <a:headEnd type="none" w="med" len="med"/>
                      <a:tailEnd type="none" w="med" len="med"/>
                    </a:lnR>
                    <a:lnT w="25400" cap="flat" cmpd="sng" algn="ctr">
                      <a:solidFill>
                        <a:srgbClr val="003C83"/>
                      </a:solidFill>
                      <a:prstDash val="solid"/>
                      <a:round/>
                      <a:headEnd type="none" w="med" len="med"/>
                      <a:tailEnd type="none" w="med" len="med"/>
                    </a:lnT>
                    <a:lnB w="25400" cap="flat" cmpd="sng" algn="ctr">
                      <a:solidFill>
                        <a:srgbClr val="003C83"/>
                      </a:solidFill>
                      <a:prstDash val="solid"/>
                      <a:round/>
                      <a:headEnd type="none" w="med" len="med"/>
                      <a:tailEnd type="none" w="med" len="med"/>
                    </a:lnB>
                    <a:lnTlToBr>
                      <a:noFill/>
                    </a:lnTlToBr>
                    <a:lnBlToTr>
                      <a:noFill/>
                    </a:lnBlToTr>
                    <a:solidFill>
                      <a:srgbClr val="3C88DC"/>
                    </a:solidFill>
                  </a:tcPr>
                </a:tc>
                <a:extLst>
                  <a:ext uri="{0D108BD9-81ED-4DB2-BD59-A6C34878D82A}">
                    <a16:rowId xmlns:a16="http://schemas.microsoft.com/office/drawing/2014/main" val="3323387049"/>
                  </a:ext>
                </a:extLst>
              </a:tr>
              <a:tr h="520700">
                <a:tc>
                  <a:txBody>
                    <a:bodyPr/>
                    <a:lstStyle>
                      <a:lvl1pPr marL="114300" algn="l">
                        <a:spcBef>
                          <a:spcPct val="20000"/>
                        </a:spcBef>
                        <a:tabLst>
                          <a:tab pos="914400" algn="l"/>
                        </a:tabLst>
                        <a:defRPr sz="2000">
                          <a:solidFill>
                            <a:schemeClr val="tx1"/>
                          </a:solidFill>
                          <a:latin typeface="Tahoma" panose="020B0604030504040204" pitchFamily="34" charset="0"/>
                        </a:defRPr>
                      </a:lvl1pPr>
                      <a:lvl2pPr marL="742950" indent="-285750" algn="l">
                        <a:spcBef>
                          <a:spcPct val="20000"/>
                        </a:spcBef>
                        <a:tabLst>
                          <a:tab pos="914400" algn="l"/>
                        </a:tabLst>
                        <a:defRPr sz="2000">
                          <a:solidFill>
                            <a:schemeClr val="tx1"/>
                          </a:solidFill>
                          <a:latin typeface="Tahoma" panose="020B0604030504040204" pitchFamily="34" charset="0"/>
                        </a:defRPr>
                      </a:lvl2pPr>
                      <a:lvl3pPr marL="1143000" indent="-228600" algn="l">
                        <a:spcBef>
                          <a:spcPct val="20000"/>
                        </a:spcBef>
                        <a:tabLst>
                          <a:tab pos="914400" algn="l"/>
                        </a:tabLst>
                        <a:defRPr>
                          <a:solidFill>
                            <a:schemeClr val="tx1"/>
                          </a:solidFill>
                          <a:latin typeface="Tahoma" panose="020B0604030504040204" pitchFamily="34" charset="0"/>
                        </a:defRPr>
                      </a:lvl3pPr>
                      <a:lvl4pPr marL="1600200" indent="-228600" algn="l">
                        <a:spcBef>
                          <a:spcPct val="20000"/>
                        </a:spcBef>
                        <a:tabLst>
                          <a:tab pos="914400" algn="l"/>
                        </a:tabLst>
                        <a:defRPr sz="1600">
                          <a:solidFill>
                            <a:schemeClr val="tx1"/>
                          </a:solidFill>
                          <a:latin typeface="Tahoma" panose="020B0604030504040204" pitchFamily="34" charset="0"/>
                        </a:defRPr>
                      </a:lvl4pPr>
                      <a:lvl5pPr marL="2057400" indent="-228600" algn="l">
                        <a:spcBef>
                          <a:spcPct val="20000"/>
                        </a:spcBef>
                        <a:tabLst>
                          <a:tab pos="914400" algn="l"/>
                        </a:tabLst>
                        <a:defRPr sz="1600">
                          <a:solidFill>
                            <a:schemeClr val="tx1"/>
                          </a:solidFill>
                          <a:latin typeface="Tahoma" panose="020B0604030504040204" pitchFamily="34" charset="0"/>
                        </a:defRPr>
                      </a:lvl5pPr>
                      <a:lvl6pPr marL="2514600" indent="-228600" fontAlgn="base">
                        <a:spcBef>
                          <a:spcPct val="20000"/>
                        </a:spcBef>
                        <a:spcAft>
                          <a:spcPct val="0"/>
                        </a:spcAft>
                        <a:tabLst>
                          <a:tab pos="914400" algn="l"/>
                        </a:tabLst>
                        <a:defRPr sz="1600">
                          <a:solidFill>
                            <a:schemeClr val="tx1"/>
                          </a:solidFill>
                          <a:latin typeface="Tahoma" panose="020B0604030504040204" pitchFamily="34" charset="0"/>
                        </a:defRPr>
                      </a:lvl6pPr>
                      <a:lvl7pPr marL="2971800" indent="-228600" fontAlgn="base">
                        <a:spcBef>
                          <a:spcPct val="20000"/>
                        </a:spcBef>
                        <a:spcAft>
                          <a:spcPct val="0"/>
                        </a:spcAft>
                        <a:tabLst>
                          <a:tab pos="914400" algn="l"/>
                        </a:tabLst>
                        <a:defRPr sz="1600">
                          <a:solidFill>
                            <a:schemeClr val="tx1"/>
                          </a:solidFill>
                          <a:latin typeface="Tahoma" panose="020B0604030504040204" pitchFamily="34" charset="0"/>
                        </a:defRPr>
                      </a:lvl7pPr>
                      <a:lvl8pPr marL="3429000" indent="-228600" fontAlgn="base">
                        <a:spcBef>
                          <a:spcPct val="20000"/>
                        </a:spcBef>
                        <a:spcAft>
                          <a:spcPct val="0"/>
                        </a:spcAft>
                        <a:tabLst>
                          <a:tab pos="914400" algn="l"/>
                        </a:tabLst>
                        <a:defRPr sz="1600">
                          <a:solidFill>
                            <a:schemeClr val="tx1"/>
                          </a:solidFill>
                          <a:latin typeface="Tahoma" panose="020B0604030504040204" pitchFamily="34" charset="0"/>
                        </a:defRPr>
                      </a:lvl8pPr>
                      <a:lvl9pPr marL="3886200" indent="-228600" fontAlgn="base">
                        <a:spcBef>
                          <a:spcPct val="20000"/>
                        </a:spcBef>
                        <a:spcAft>
                          <a:spcPct val="0"/>
                        </a:spcAft>
                        <a:tabLst>
                          <a:tab pos="914400" algn="l"/>
                        </a:tabLst>
                        <a:defRPr sz="1600">
                          <a:solidFill>
                            <a:schemeClr val="tx1"/>
                          </a:solidFill>
                          <a:latin typeface="Tahoma" panose="020B060403050404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altLang="en-US" sz="1800" b="0" i="0" u="none" strike="noStrike" cap="none" normalizeH="0" baseline="0">
                          <a:ln>
                            <a:noFill/>
                          </a:ln>
                          <a:solidFill>
                            <a:schemeClr val="tx1"/>
                          </a:solidFill>
                          <a:effectLst/>
                          <a:latin typeface="Tahoma" panose="020B0604030504040204" pitchFamily="34" charset="0"/>
                        </a:rPr>
                        <a:t>Allow a guest to make a reservation</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3C83"/>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lgn="l">
                        <a:spcBef>
                          <a:spcPct val="20000"/>
                        </a:spcBef>
                        <a:tabLst>
                          <a:tab pos="914400" algn="l"/>
                        </a:tabLst>
                        <a:defRPr sz="2000">
                          <a:solidFill>
                            <a:schemeClr val="tx1"/>
                          </a:solidFill>
                          <a:latin typeface="Tahoma" panose="020B0604030504040204" pitchFamily="34" charset="0"/>
                        </a:defRPr>
                      </a:lvl1pPr>
                      <a:lvl2pPr marL="742950" indent="-285750" algn="l">
                        <a:spcBef>
                          <a:spcPct val="20000"/>
                        </a:spcBef>
                        <a:tabLst>
                          <a:tab pos="914400" algn="l"/>
                        </a:tabLst>
                        <a:defRPr sz="2000">
                          <a:solidFill>
                            <a:schemeClr val="tx1"/>
                          </a:solidFill>
                          <a:latin typeface="Tahoma" panose="020B0604030504040204" pitchFamily="34" charset="0"/>
                        </a:defRPr>
                      </a:lvl2pPr>
                      <a:lvl3pPr marL="1143000" indent="-228600" algn="l">
                        <a:spcBef>
                          <a:spcPct val="20000"/>
                        </a:spcBef>
                        <a:tabLst>
                          <a:tab pos="914400" algn="l"/>
                        </a:tabLst>
                        <a:defRPr>
                          <a:solidFill>
                            <a:schemeClr val="tx1"/>
                          </a:solidFill>
                          <a:latin typeface="Tahoma" panose="020B0604030504040204" pitchFamily="34" charset="0"/>
                        </a:defRPr>
                      </a:lvl3pPr>
                      <a:lvl4pPr marL="1600200" indent="-228600" algn="l">
                        <a:spcBef>
                          <a:spcPct val="20000"/>
                        </a:spcBef>
                        <a:tabLst>
                          <a:tab pos="914400" algn="l"/>
                        </a:tabLst>
                        <a:defRPr sz="1600">
                          <a:solidFill>
                            <a:schemeClr val="tx1"/>
                          </a:solidFill>
                          <a:latin typeface="Tahoma" panose="020B0604030504040204" pitchFamily="34" charset="0"/>
                        </a:defRPr>
                      </a:lvl4pPr>
                      <a:lvl5pPr marL="2057400" indent="-228600" algn="l">
                        <a:spcBef>
                          <a:spcPct val="20000"/>
                        </a:spcBef>
                        <a:tabLst>
                          <a:tab pos="914400" algn="l"/>
                        </a:tabLst>
                        <a:defRPr sz="1600">
                          <a:solidFill>
                            <a:schemeClr val="tx1"/>
                          </a:solidFill>
                          <a:latin typeface="Tahoma" panose="020B0604030504040204" pitchFamily="34" charset="0"/>
                        </a:defRPr>
                      </a:lvl5pPr>
                      <a:lvl6pPr marL="2514600" indent="-228600" fontAlgn="base">
                        <a:spcBef>
                          <a:spcPct val="20000"/>
                        </a:spcBef>
                        <a:spcAft>
                          <a:spcPct val="0"/>
                        </a:spcAft>
                        <a:tabLst>
                          <a:tab pos="914400" algn="l"/>
                        </a:tabLst>
                        <a:defRPr sz="1600">
                          <a:solidFill>
                            <a:schemeClr val="tx1"/>
                          </a:solidFill>
                          <a:latin typeface="Tahoma" panose="020B0604030504040204" pitchFamily="34" charset="0"/>
                        </a:defRPr>
                      </a:lvl6pPr>
                      <a:lvl7pPr marL="2971800" indent="-228600" fontAlgn="base">
                        <a:spcBef>
                          <a:spcPct val="20000"/>
                        </a:spcBef>
                        <a:spcAft>
                          <a:spcPct val="0"/>
                        </a:spcAft>
                        <a:tabLst>
                          <a:tab pos="914400" algn="l"/>
                        </a:tabLst>
                        <a:defRPr sz="1600">
                          <a:solidFill>
                            <a:schemeClr val="tx1"/>
                          </a:solidFill>
                          <a:latin typeface="Tahoma" panose="020B0604030504040204" pitchFamily="34" charset="0"/>
                        </a:defRPr>
                      </a:lvl7pPr>
                      <a:lvl8pPr marL="3429000" indent="-228600" fontAlgn="base">
                        <a:spcBef>
                          <a:spcPct val="20000"/>
                        </a:spcBef>
                        <a:spcAft>
                          <a:spcPct val="0"/>
                        </a:spcAft>
                        <a:tabLst>
                          <a:tab pos="914400" algn="l"/>
                        </a:tabLst>
                        <a:defRPr sz="1600">
                          <a:solidFill>
                            <a:schemeClr val="tx1"/>
                          </a:solidFill>
                          <a:latin typeface="Tahoma" panose="020B0604030504040204" pitchFamily="34" charset="0"/>
                        </a:defRPr>
                      </a:lvl8pPr>
                      <a:lvl9pPr marL="3886200" indent="-228600" fontAlgn="base">
                        <a:spcBef>
                          <a:spcPct val="20000"/>
                        </a:spcBef>
                        <a:spcAft>
                          <a:spcPct val="0"/>
                        </a:spcAft>
                        <a:tabLst>
                          <a:tab pos="914400" algn="l"/>
                        </a:tabLst>
                        <a:defRPr sz="16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altLang="en-US" sz="1800" b="0" i="0" u="none" strike="noStrike" cap="none" normalizeH="0" baseline="0" dirty="0">
                          <a:ln>
                            <a:noFill/>
                          </a:ln>
                          <a:solidFill>
                            <a:schemeClr val="tx1"/>
                          </a:solidFill>
                          <a:effectLst/>
                          <a:latin typeface="Tahoma" panose="020B0604030504040204" pitchFamily="34" charset="0"/>
                        </a:rPr>
                        <a:t>4 (days)</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3C83"/>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3084659590"/>
                  </a:ext>
                </a:extLst>
              </a:tr>
              <a:tr h="836613">
                <a:tc>
                  <a:txBody>
                    <a:bodyPr/>
                    <a:lstStyle>
                      <a:lvl1pPr marL="114300" algn="l">
                        <a:spcBef>
                          <a:spcPct val="20000"/>
                        </a:spcBef>
                        <a:tabLst>
                          <a:tab pos="914400" algn="l"/>
                        </a:tabLst>
                        <a:defRPr sz="2000">
                          <a:solidFill>
                            <a:schemeClr val="tx1"/>
                          </a:solidFill>
                          <a:latin typeface="Tahoma" panose="020B0604030504040204" pitchFamily="34" charset="0"/>
                        </a:defRPr>
                      </a:lvl1pPr>
                      <a:lvl2pPr marL="742950" indent="-285750" algn="l">
                        <a:spcBef>
                          <a:spcPct val="20000"/>
                        </a:spcBef>
                        <a:tabLst>
                          <a:tab pos="914400" algn="l"/>
                        </a:tabLst>
                        <a:defRPr sz="2000">
                          <a:solidFill>
                            <a:schemeClr val="tx1"/>
                          </a:solidFill>
                          <a:latin typeface="Tahoma" panose="020B0604030504040204" pitchFamily="34" charset="0"/>
                        </a:defRPr>
                      </a:lvl2pPr>
                      <a:lvl3pPr marL="1143000" indent="-228600" algn="l">
                        <a:spcBef>
                          <a:spcPct val="20000"/>
                        </a:spcBef>
                        <a:tabLst>
                          <a:tab pos="914400" algn="l"/>
                        </a:tabLst>
                        <a:defRPr>
                          <a:solidFill>
                            <a:schemeClr val="tx1"/>
                          </a:solidFill>
                          <a:latin typeface="Tahoma" panose="020B0604030504040204" pitchFamily="34" charset="0"/>
                        </a:defRPr>
                      </a:lvl3pPr>
                      <a:lvl4pPr marL="1600200" indent="-228600" algn="l">
                        <a:spcBef>
                          <a:spcPct val="20000"/>
                        </a:spcBef>
                        <a:tabLst>
                          <a:tab pos="914400" algn="l"/>
                        </a:tabLst>
                        <a:defRPr sz="1600">
                          <a:solidFill>
                            <a:schemeClr val="tx1"/>
                          </a:solidFill>
                          <a:latin typeface="Tahoma" panose="020B0604030504040204" pitchFamily="34" charset="0"/>
                        </a:defRPr>
                      </a:lvl4pPr>
                      <a:lvl5pPr marL="2057400" indent="-228600" algn="l">
                        <a:spcBef>
                          <a:spcPct val="20000"/>
                        </a:spcBef>
                        <a:tabLst>
                          <a:tab pos="914400" algn="l"/>
                        </a:tabLst>
                        <a:defRPr sz="1600">
                          <a:solidFill>
                            <a:schemeClr val="tx1"/>
                          </a:solidFill>
                          <a:latin typeface="Tahoma" panose="020B0604030504040204" pitchFamily="34" charset="0"/>
                        </a:defRPr>
                      </a:lvl5pPr>
                      <a:lvl6pPr marL="2514600" indent="-228600" fontAlgn="base">
                        <a:spcBef>
                          <a:spcPct val="20000"/>
                        </a:spcBef>
                        <a:spcAft>
                          <a:spcPct val="0"/>
                        </a:spcAft>
                        <a:tabLst>
                          <a:tab pos="914400" algn="l"/>
                        </a:tabLst>
                        <a:defRPr sz="1600">
                          <a:solidFill>
                            <a:schemeClr val="tx1"/>
                          </a:solidFill>
                          <a:latin typeface="Tahoma" panose="020B0604030504040204" pitchFamily="34" charset="0"/>
                        </a:defRPr>
                      </a:lvl6pPr>
                      <a:lvl7pPr marL="2971800" indent="-228600" fontAlgn="base">
                        <a:spcBef>
                          <a:spcPct val="20000"/>
                        </a:spcBef>
                        <a:spcAft>
                          <a:spcPct val="0"/>
                        </a:spcAft>
                        <a:tabLst>
                          <a:tab pos="914400" algn="l"/>
                        </a:tabLst>
                        <a:defRPr sz="1600">
                          <a:solidFill>
                            <a:schemeClr val="tx1"/>
                          </a:solidFill>
                          <a:latin typeface="Tahoma" panose="020B0604030504040204" pitchFamily="34" charset="0"/>
                        </a:defRPr>
                      </a:lvl7pPr>
                      <a:lvl8pPr marL="3429000" indent="-228600" fontAlgn="base">
                        <a:spcBef>
                          <a:spcPct val="20000"/>
                        </a:spcBef>
                        <a:spcAft>
                          <a:spcPct val="0"/>
                        </a:spcAft>
                        <a:tabLst>
                          <a:tab pos="914400" algn="l"/>
                        </a:tabLst>
                        <a:defRPr sz="1600">
                          <a:solidFill>
                            <a:schemeClr val="tx1"/>
                          </a:solidFill>
                          <a:latin typeface="Tahoma" panose="020B0604030504040204" pitchFamily="34" charset="0"/>
                        </a:defRPr>
                      </a:lvl8pPr>
                      <a:lvl9pPr marL="3886200" indent="-228600" fontAlgn="base">
                        <a:spcBef>
                          <a:spcPct val="20000"/>
                        </a:spcBef>
                        <a:spcAft>
                          <a:spcPct val="0"/>
                        </a:spcAft>
                        <a:tabLst>
                          <a:tab pos="914400" algn="l"/>
                        </a:tabLst>
                        <a:defRPr sz="1600">
                          <a:solidFill>
                            <a:schemeClr val="tx1"/>
                          </a:solidFill>
                          <a:latin typeface="Tahoma" panose="020B060403050404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altLang="en-US" sz="1800" b="0" i="0" u="none" strike="noStrike" cap="none" normalizeH="0" baseline="0">
                          <a:ln>
                            <a:noFill/>
                          </a:ln>
                          <a:solidFill>
                            <a:schemeClr val="tx1"/>
                          </a:solidFill>
                          <a:effectLst/>
                          <a:latin typeface="Tahoma" panose="020B0604030504040204" pitchFamily="34" charset="0"/>
                        </a:rPr>
                        <a:t>As a guest, I want to cancel a reservation.</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lgn="l">
                        <a:spcBef>
                          <a:spcPct val="20000"/>
                        </a:spcBef>
                        <a:tabLst>
                          <a:tab pos="914400" algn="l"/>
                        </a:tabLst>
                        <a:defRPr sz="2000">
                          <a:solidFill>
                            <a:schemeClr val="tx1"/>
                          </a:solidFill>
                          <a:latin typeface="Tahoma" panose="020B0604030504040204" pitchFamily="34" charset="0"/>
                        </a:defRPr>
                      </a:lvl1pPr>
                      <a:lvl2pPr marL="742950" indent="-285750" algn="l">
                        <a:spcBef>
                          <a:spcPct val="20000"/>
                        </a:spcBef>
                        <a:tabLst>
                          <a:tab pos="914400" algn="l"/>
                        </a:tabLst>
                        <a:defRPr sz="2000">
                          <a:solidFill>
                            <a:schemeClr val="tx1"/>
                          </a:solidFill>
                          <a:latin typeface="Tahoma" panose="020B0604030504040204" pitchFamily="34" charset="0"/>
                        </a:defRPr>
                      </a:lvl2pPr>
                      <a:lvl3pPr marL="1143000" indent="-228600" algn="l">
                        <a:spcBef>
                          <a:spcPct val="20000"/>
                        </a:spcBef>
                        <a:tabLst>
                          <a:tab pos="914400" algn="l"/>
                        </a:tabLst>
                        <a:defRPr>
                          <a:solidFill>
                            <a:schemeClr val="tx1"/>
                          </a:solidFill>
                          <a:latin typeface="Tahoma" panose="020B0604030504040204" pitchFamily="34" charset="0"/>
                        </a:defRPr>
                      </a:lvl3pPr>
                      <a:lvl4pPr marL="1600200" indent="-228600" algn="l">
                        <a:spcBef>
                          <a:spcPct val="20000"/>
                        </a:spcBef>
                        <a:tabLst>
                          <a:tab pos="914400" algn="l"/>
                        </a:tabLst>
                        <a:defRPr sz="1600">
                          <a:solidFill>
                            <a:schemeClr val="tx1"/>
                          </a:solidFill>
                          <a:latin typeface="Tahoma" panose="020B0604030504040204" pitchFamily="34" charset="0"/>
                        </a:defRPr>
                      </a:lvl4pPr>
                      <a:lvl5pPr marL="2057400" indent="-228600" algn="l">
                        <a:spcBef>
                          <a:spcPct val="20000"/>
                        </a:spcBef>
                        <a:tabLst>
                          <a:tab pos="914400" algn="l"/>
                        </a:tabLst>
                        <a:defRPr sz="1600">
                          <a:solidFill>
                            <a:schemeClr val="tx1"/>
                          </a:solidFill>
                          <a:latin typeface="Tahoma" panose="020B0604030504040204" pitchFamily="34" charset="0"/>
                        </a:defRPr>
                      </a:lvl5pPr>
                      <a:lvl6pPr marL="2514600" indent="-228600" fontAlgn="base">
                        <a:spcBef>
                          <a:spcPct val="20000"/>
                        </a:spcBef>
                        <a:spcAft>
                          <a:spcPct val="0"/>
                        </a:spcAft>
                        <a:tabLst>
                          <a:tab pos="914400" algn="l"/>
                        </a:tabLst>
                        <a:defRPr sz="1600">
                          <a:solidFill>
                            <a:schemeClr val="tx1"/>
                          </a:solidFill>
                          <a:latin typeface="Tahoma" panose="020B0604030504040204" pitchFamily="34" charset="0"/>
                        </a:defRPr>
                      </a:lvl6pPr>
                      <a:lvl7pPr marL="2971800" indent="-228600" fontAlgn="base">
                        <a:spcBef>
                          <a:spcPct val="20000"/>
                        </a:spcBef>
                        <a:spcAft>
                          <a:spcPct val="0"/>
                        </a:spcAft>
                        <a:tabLst>
                          <a:tab pos="914400" algn="l"/>
                        </a:tabLst>
                        <a:defRPr sz="1600">
                          <a:solidFill>
                            <a:schemeClr val="tx1"/>
                          </a:solidFill>
                          <a:latin typeface="Tahoma" panose="020B0604030504040204" pitchFamily="34" charset="0"/>
                        </a:defRPr>
                      </a:lvl7pPr>
                      <a:lvl8pPr marL="3429000" indent="-228600" fontAlgn="base">
                        <a:spcBef>
                          <a:spcPct val="20000"/>
                        </a:spcBef>
                        <a:spcAft>
                          <a:spcPct val="0"/>
                        </a:spcAft>
                        <a:tabLst>
                          <a:tab pos="914400" algn="l"/>
                        </a:tabLst>
                        <a:defRPr sz="1600">
                          <a:solidFill>
                            <a:schemeClr val="tx1"/>
                          </a:solidFill>
                          <a:latin typeface="Tahoma" panose="020B0604030504040204" pitchFamily="34" charset="0"/>
                        </a:defRPr>
                      </a:lvl8pPr>
                      <a:lvl9pPr marL="3886200" indent="-228600" fontAlgn="base">
                        <a:spcBef>
                          <a:spcPct val="20000"/>
                        </a:spcBef>
                        <a:spcAft>
                          <a:spcPct val="0"/>
                        </a:spcAft>
                        <a:tabLst>
                          <a:tab pos="914400" algn="l"/>
                        </a:tabLst>
                        <a:defRPr sz="16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altLang="en-US" sz="1800" b="0" i="0" u="none" strike="noStrike" cap="none" normalizeH="0" baseline="0">
                          <a:ln>
                            <a:noFill/>
                          </a:ln>
                          <a:solidFill>
                            <a:schemeClr val="tx1"/>
                          </a:solidFill>
                          <a:effectLst/>
                          <a:latin typeface="Tahoma" panose="020B0604030504040204" pitchFamily="34" charset="0"/>
                        </a:rPr>
                        <a:t>5</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528829738"/>
                  </a:ext>
                </a:extLst>
              </a:tr>
              <a:tr h="852488">
                <a:tc>
                  <a:txBody>
                    <a:bodyPr/>
                    <a:lstStyle>
                      <a:lvl1pPr marL="114300" algn="l">
                        <a:spcBef>
                          <a:spcPct val="20000"/>
                        </a:spcBef>
                        <a:tabLst>
                          <a:tab pos="914400" algn="l"/>
                        </a:tabLst>
                        <a:defRPr sz="2000">
                          <a:solidFill>
                            <a:schemeClr val="tx1"/>
                          </a:solidFill>
                          <a:latin typeface="Tahoma" panose="020B0604030504040204" pitchFamily="34" charset="0"/>
                        </a:defRPr>
                      </a:lvl1pPr>
                      <a:lvl2pPr marL="742950" indent="-285750" algn="l">
                        <a:spcBef>
                          <a:spcPct val="20000"/>
                        </a:spcBef>
                        <a:tabLst>
                          <a:tab pos="914400" algn="l"/>
                        </a:tabLst>
                        <a:defRPr sz="2000">
                          <a:solidFill>
                            <a:schemeClr val="tx1"/>
                          </a:solidFill>
                          <a:latin typeface="Tahoma" panose="020B0604030504040204" pitchFamily="34" charset="0"/>
                        </a:defRPr>
                      </a:lvl2pPr>
                      <a:lvl3pPr marL="1143000" indent="-228600" algn="l">
                        <a:spcBef>
                          <a:spcPct val="20000"/>
                        </a:spcBef>
                        <a:tabLst>
                          <a:tab pos="914400" algn="l"/>
                        </a:tabLst>
                        <a:defRPr>
                          <a:solidFill>
                            <a:schemeClr val="tx1"/>
                          </a:solidFill>
                          <a:latin typeface="Tahoma" panose="020B0604030504040204" pitchFamily="34" charset="0"/>
                        </a:defRPr>
                      </a:lvl3pPr>
                      <a:lvl4pPr marL="1600200" indent="-228600" algn="l">
                        <a:spcBef>
                          <a:spcPct val="20000"/>
                        </a:spcBef>
                        <a:tabLst>
                          <a:tab pos="914400" algn="l"/>
                        </a:tabLst>
                        <a:defRPr sz="1600">
                          <a:solidFill>
                            <a:schemeClr val="tx1"/>
                          </a:solidFill>
                          <a:latin typeface="Tahoma" panose="020B0604030504040204" pitchFamily="34" charset="0"/>
                        </a:defRPr>
                      </a:lvl4pPr>
                      <a:lvl5pPr marL="2057400" indent="-228600" algn="l">
                        <a:spcBef>
                          <a:spcPct val="20000"/>
                        </a:spcBef>
                        <a:tabLst>
                          <a:tab pos="914400" algn="l"/>
                        </a:tabLst>
                        <a:defRPr sz="1600">
                          <a:solidFill>
                            <a:schemeClr val="tx1"/>
                          </a:solidFill>
                          <a:latin typeface="Tahoma" panose="020B0604030504040204" pitchFamily="34" charset="0"/>
                        </a:defRPr>
                      </a:lvl5pPr>
                      <a:lvl6pPr marL="2514600" indent="-228600" fontAlgn="base">
                        <a:spcBef>
                          <a:spcPct val="20000"/>
                        </a:spcBef>
                        <a:spcAft>
                          <a:spcPct val="0"/>
                        </a:spcAft>
                        <a:tabLst>
                          <a:tab pos="914400" algn="l"/>
                        </a:tabLst>
                        <a:defRPr sz="1600">
                          <a:solidFill>
                            <a:schemeClr val="tx1"/>
                          </a:solidFill>
                          <a:latin typeface="Tahoma" panose="020B0604030504040204" pitchFamily="34" charset="0"/>
                        </a:defRPr>
                      </a:lvl6pPr>
                      <a:lvl7pPr marL="2971800" indent="-228600" fontAlgn="base">
                        <a:spcBef>
                          <a:spcPct val="20000"/>
                        </a:spcBef>
                        <a:spcAft>
                          <a:spcPct val="0"/>
                        </a:spcAft>
                        <a:tabLst>
                          <a:tab pos="914400" algn="l"/>
                        </a:tabLst>
                        <a:defRPr sz="1600">
                          <a:solidFill>
                            <a:schemeClr val="tx1"/>
                          </a:solidFill>
                          <a:latin typeface="Tahoma" panose="020B0604030504040204" pitchFamily="34" charset="0"/>
                        </a:defRPr>
                      </a:lvl7pPr>
                      <a:lvl8pPr marL="3429000" indent="-228600" fontAlgn="base">
                        <a:spcBef>
                          <a:spcPct val="20000"/>
                        </a:spcBef>
                        <a:spcAft>
                          <a:spcPct val="0"/>
                        </a:spcAft>
                        <a:tabLst>
                          <a:tab pos="914400" algn="l"/>
                        </a:tabLst>
                        <a:defRPr sz="1600">
                          <a:solidFill>
                            <a:schemeClr val="tx1"/>
                          </a:solidFill>
                          <a:latin typeface="Tahoma" panose="020B0604030504040204" pitchFamily="34" charset="0"/>
                        </a:defRPr>
                      </a:lvl8pPr>
                      <a:lvl9pPr marL="3886200" indent="-228600" fontAlgn="base">
                        <a:spcBef>
                          <a:spcPct val="20000"/>
                        </a:spcBef>
                        <a:spcAft>
                          <a:spcPct val="0"/>
                        </a:spcAft>
                        <a:tabLst>
                          <a:tab pos="914400" algn="l"/>
                        </a:tabLst>
                        <a:defRPr sz="1600">
                          <a:solidFill>
                            <a:schemeClr val="tx1"/>
                          </a:solidFill>
                          <a:latin typeface="Tahoma" panose="020B060403050404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altLang="en-US" sz="1800" b="0" i="0" u="none" strike="noStrike" cap="none" normalizeH="0" baseline="0">
                          <a:ln>
                            <a:noFill/>
                          </a:ln>
                          <a:solidFill>
                            <a:schemeClr val="tx1"/>
                          </a:solidFill>
                          <a:effectLst/>
                          <a:latin typeface="Tahoma" panose="020B0604030504040204" pitchFamily="34" charset="0"/>
                        </a:rPr>
                        <a:t>As a guest, I want to change the dates of a reservation.</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lgn="l">
                        <a:spcBef>
                          <a:spcPct val="20000"/>
                        </a:spcBef>
                        <a:tabLst>
                          <a:tab pos="914400" algn="l"/>
                        </a:tabLst>
                        <a:defRPr sz="2000">
                          <a:solidFill>
                            <a:schemeClr val="tx1"/>
                          </a:solidFill>
                          <a:latin typeface="Tahoma" panose="020B0604030504040204" pitchFamily="34" charset="0"/>
                        </a:defRPr>
                      </a:lvl1pPr>
                      <a:lvl2pPr marL="742950" indent="-285750" algn="l">
                        <a:spcBef>
                          <a:spcPct val="20000"/>
                        </a:spcBef>
                        <a:tabLst>
                          <a:tab pos="914400" algn="l"/>
                        </a:tabLst>
                        <a:defRPr sz="2000">
                          <a:solidFill>
                            <a:schemeClr val="tx1"/>
                          </a:solidFill>
                          <a:latin typeface="Tahoma" panose="020B0604030504040204" pitchFamily="34" charset="0"/>
                        </a:defRPr>
                      </a:lvl2pPr>
                      <a:lvl3pPr marL="1143000" indent="-228600" algn="l">
                        <a:spcBef>
                          <a:spcPct val="20000"/>
                        </a:spcBef>
                        <a:tabLst>
                          <a:tab pos="914400" algn="l"/>
                        </a:tabLst>
                        <a:defRPr>
                          <a:solidFill>
                            <a:schemeClr val="tx1"/>
                          </a:solidFill>
                          <a:latin typeface="Tahoma" panose="020B0604030504040204" pitchFamily="34" charset="0"/>
                        </a:defRPr>
                      </a:lvl3pPr>
                      <a:lvl4pPr marL="1600200" indent="-228600" algn="l">
                        <a:spcBef>
                          <a:spcPct val="20000"/>
                        </a:spcBef>
                        <a:tabLst>
                          <a:tab pos="914400" algn="l"/>
                        </a:tabLst>
                        <a:defRPr sz="1600">
                          <a:solidFill>
                            <a:schemeClr val="tx1"/>
                          </a:solidFill>
                          <a:latin typeface="Tahoma" panose="020B0604030504040204" pitchFamily="34" charset="0"/>
                        </a:defRPr>
                      </a:lvl4pPr>
                      <a:lvl5pPr marL="2057400" indent="-228600" algn="l">
                        <a:spcBef>
                          <a:spcPct val="20000"/>
                        </a:spcBef>
                        <a:tabLst>
                          <a:tab pos="914400" algn="l"/>
                        </a:tabLst>
                        <a:defRPr sz="1600">
                          <a:solidFill>
                            <a:schemeClr val="tx1"/>
                          </a:solidFill>
                          <a:latin typeface="Tahoma" panose="020B0604030504040204" pitchFamily="34" charset="0"/>
                        </a:defRPr>
                      </a:lvl5pPr>
                      <a:lvl6pPr marL="2514600" indent="-228600" fontAlgn="base">
                        <a:spcBef>
                          <a:spcPct val="20000"/>
                        </a:spcBef>
                        <a:spcAft>
                          <a:spcPct val="0"/>
                        </a:spcAft>
                        <a:tabLst>
                          <a:tab pos="914400" algn="l"/>
                        </a:tabLst>
                        <a:defRPr sz="1600">
                          <a:solidFill>
                            <a:schemeClr val="tx1"/>
                          </a:solidFill>
                          <a:latin typeface="Tahoma" panose="020B0604030504040204" pitchFamily="34" charset="0"/>
                        </a:defRPr>
                      </a:lvl6pPr>
                      <a:lvl7pPr marL="2971800" indent="-228600" fontAlgn="base">
                        <a:spcBef>
                          <a:spcPct val="20000"/>
                        </a:spcBef>
                        <a:spcAft>
                          <a:spcPct val="0"/>
                        </a:spcAft>
                        <a:tabLst>
                          <a:tab pos="914400" algn="l"/>
                        </a:tabLst>
                        <a:defRPr sz="1600">
                          <a:solidFill>
                            <a:schemeClr val="tx1"/>
                          </a:solidFill>
                          <a:latin typeface="Tahoma" panose="020B0604030504040204" pitchFamily="34" charset="0"/>
                        </a:defRPr>
                      </a:lvl7pPr>
                      <a:lvl8pPr marL="3429000" indent="-228600" fontAlgn="base">
                        <a:spcBef>
                          <a:spcPct val="20000"/>
                        </a:spcBef>
                        <a:spcAft>
                          <a:spcPct val="0"/>
                        </a:spcAft>
                        <a:tabLst>
                          <a:tab pos="914400" algn="l"/>
                        </a:tabLst>
                        <a:defRPr sz="1600">
                          <a:solidFill>
                            <a:schemeClr val="tx1"/>
                          </a:solidFill>
                          <a:latin typeface="Tahoma" panose="020B0604030504040204" pitchFamily="34" charset="0"/>
                        </a:defRPr>
                      </a:lvl8pPr>
                      <a:lvl9pPr marL="3886200" indent="-228600" fontAlgn="base">
                        <a:spcBef>
                          <a:spcPct val="20000"/>
                        </a:spcBef>
                        <a:spcAft>
                          <a:spcPct val="0"/>
                        </a:spcAft>
                        <a:tabLst>
                          <a:tab pos="914400" algn="l"/>
                        </a:tabLst>
                        <a:defRPr sz="16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altLang="en-US" sz="1800" b="0" i="0" u="none" strike="noStrike" cap="none" normalizeH="0" baseline="0">
                          <a:ln>
                            <a:noFill/>
                          </a:ln>
                          <a:solidFill>
                            <a:schemeClr val="tx1"/>
                          </a:solidFill>
                          <a:effectLst/>
                          <a:latin typeface="Tahoma" panose="020B0604030504040204" pitchFamily="34" charset="0"/>
                        </a:rPr>
                        <a:t>3</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335701851"/>
                  </a:ext>
                </a:extLst>
              </a:tr>
              <a:tr h="850900">
                <a:tc>
                  <a:txBody>
                    <a:bodyPr/>
                    <a:lstStyle>
                      <a:lvl1pPr marL="114300" algn="l">
                        <a:spcBef>
                          <a:spcPct val="20000"/>
                        </a:spcBef>
                        <a:tabLst>
                          <a:tab pos="914400" algn="l"/>
                        </a:tabLst>
                        <a:defRPr sz="2000">
                          <a:solidFill>
                            <a:schemeClr val="tx1"/>
                          </a:solidFill>
                          <a:latin typeface="Tahoma" panose="020B0604030504040204" pitchFamily="34" charset="0"/>
                        </a:defRPr>
                      </a:lvl1pPr>
                      <a:lvl2pPr marL="742950" indent="-285750" algn="l">
                        <a:spcBef>
                          <a:spcPct val="20000"/>
                        </a:spcBef>
                        <a:tabLst>
                          <a:tab pos="914400" algn="l"/>
                        </a:tabLst>
                        <a:defRPr sz="2000">
                          <a:solidFill>
                            <a:schemeClr val="tx1"/>
                          </a:solidFill>
                          <a:latin typeface="Tahoma" panose="020B0604030504040204" pitchFamily="34" charset="0"/>
                        </a:defRPr>
                      </a:lvl2pPr>
                      <a:lvl3pPr marL="1143000" indent="-228600" algn="l">
                        <a:spcBef>
                          <a:spcPct val="20000"/>
                        </a:spcBef>
                        <a:tabLst>
                          <a:tab pos="914400" algn="l"/>
                        </a:tabLst>
                        <a:defRPr>
                          <a:solidFill>
                            <a:schemeClr val="tx1"/>
                          </a:solidFill>
                          <a:latin typeface="Tahoma" panose="020B0604030504040204" pitchFamily="34" charset="0"/>
                        </a:defRPr>
                      </a:lvl3pPr>
                      <a:lvl4pPr marL="1600200" indent="-228600" algn="l">
                        <a:spcBef>
                          <a:spcPct val="20000"/>
                        </a:spcBef>
                        <a:tabLst>
                          <a:tab pos="914400" algn="l"/>
                        </a:tabLst>
                        <a:defRPr sz="1600">
                          <a:solidFill>
                            <a:schemeClr val="tx1"/>
                          </a:solidFill>
                          <a:latin typeface="Tahoma" panose="020B0604030504040204" pitchFamily="34" charset="0"/>
                        </a:defRPr>
                      </a:lvl4pPr>
                      <a:lvl5pPr marL="2057400" indent="-228600" algn="l">
                        <a:spcBef>
                          <a:spcPct val="20000"/>
                        </a:spcBef>
                        <a:tabLst>
                          <a:tab pos="914400" algn="l"/>
                        </a:tabLst>
                        <a:defRPr sz="1600">
                          <a:solidFill>
                            <a:schemeClr val="tx1"/>
                          </a:solidFill>
                          <a:latin typeface="Tahoma" panose="020B0604030504040204" pitchFamily="34" charset="0"/>
                        </a:defRPr>
                      </a:lvl5pPr>
                      <a:lvl6pPr marL="2514600" indent="-228600" fontAlgn="base">
                        <a:spcBef>
                          <a:spcPct val="20000"/>
                        </a:spcBef>
                        <a:spcAft>
                          <a:spcPct val="0"/>
                        </a:spcAft>
                        <a:tabLst>
                          <a:tab pos="914400" algn="l"/>
                        </a:tabLst>
                        <a:defRPr sz="1600">
                          <a:solidFill>
                            <a:schemeClr val="tx1"/>
                          </a:solidFill>
                          <a:latin typeface="Tahoma" panose="020B0604030504040204" pitchFamily="34" charset="0"/>
                        </a:defRPr>
                      </a:lvl6pPr>
                      <a:lvl7pPr marL="2971800" indent="-228600" fontAlgn="base">
                        <a:spcBef>
                          <a:spcPct val="20000"/>
                        </a:spcBef>
                        <a:spcAft>
                          <a:spcPct val="0"/>
                        </a:spcAft>
                        <a:tabLst>
                          <a:tab pos="914400" algn="l"/>
                        </a:tabLst>
                        <a:defRPr sz="1600">
                          <a:solidFill>
                            <a:schemeClr val="tx1"/>
                          </a:solidFill>
                          <a:latin typeface="Tahoma" panose="020B0604030504040204" pitchFamily="34" charset="0"/>
                        </a:defRPr>
                      </a:lvl7pPr>
                      <a:lvl8pPr marL="3429000" indent="-228600" fontAlgn="base">
                        <a:spcBef>
                          <a:spcPct val="20000"/>
                        </a:spcBef>
                        <a:spcAft>
                          <a:spcPct val="0"/>
                        </a:spcAft>
                        <a:tabLst>
                          <a:tab pos="914400" algn="l"/>
                        </a:tabLst>
                        <a:defRPr sz="1600">
                          <a:solidFill>
                            <a:schemeClr val="tx1"/>
                          </a:solidFill>
                          <a:latin typeface="Tahoma" panose="020B0604030504040204" pitchFamily="34" charset="0"/>
                        </a:defRPr>
                      </a:lvl8pPr>
                      <a:lvl9pPr marL="3886200" indent="-228600" fontAlgn="base">
                        <a:spcBef>
                          <a:spcPct val="20000"/>
                        </a:spcBef>
                        <a:spcAft>
                          <a:spcPct val="0"/>
                        </a:spcAft>
                        <a:tabLst>
                          <a:tab pos="914400" algn="l"/>
                        </a:tabLst>
                        <a:defRPr sz="1600">
                          <a:solidFill>
                            <a:schemeClr val="tx1"/>
                          </a:solidFill>
                          <a:latin typeface="Tahoma" panose="020B060403050404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altLang="en-US" sz="1800" b="0" i="0" u="none" strike="noStrike" cap="none" normalizeH="0" baseline="0">
                          <a:ln>
                            <a:noFill/>
                          </a:ln>
                          <a:solidFill>
                            <a:schemeClr val="tx1"/>
                          </a:solidFill>
                          <a:effectLst/>
                          <a:latin typeface="Tahoma" panose="020B0604030504040204" pitchFamily="34" charset="0"/>
                        </a:rPr>
                        <a:t>As a hotel employee, I can run RevPAR reports (revenue-per-available-room)</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lgn="l">
                        <a:spcBef>
                          <a:spcPct val="20000"/>
                        </a:spcBef>
                        <a:tabLst>
                          <a:tab pos="914400" algn="l"/>
                        </a:tabLst>
                        <a:defRPr sz="2000">
                          <a:solidFill>
                            <a:schemeClr val="tx1"/>
                          </a:solidFill>
                          <a:latin typeface="Tahoma" panose="020B0604030504040204" pitchFamily="34" charset="0"/>
                        </a:defRPr>
                      </a:lvl1pPr>
                      <a:lvl2pPr marL="742950" indent="-285750" algn="l">
                        <a:spcBef>
                          <a:spcPct val="20000"/>
                        </a:spcBef>
                        <a:tabLst>
                          <a:tab pos="914400" algn="l"/>
                        </a:tabLst>
                        <a:defRPr sz="2000">
                          <a:solidFill>
                            <a:schemeClr val="tx1"/>
                          </a:solidFill>
                          <a:latin typeface="Tahoma" panose="020B0604030504040204" pitchFamily="34" charset="0"/>
                        </a:defRPr>
                      </a:lvl2pPr>
                      <a:lvl3pPr marL="1143000" indent="-228600" algn="l">
                        <a:spcBef>
                          <a:spcPct val="20000"/>
                        </a:spcBef>
                        <a:tabLst>
                          <a:tab pos="914400" algn="l"/>
                        </a:tabLst>
                        <a:defRPr>
                          <a:solidFill>
                            <a:schemeClr val="tx1"/>
                          </a:solidFill>
                          <a:latin typeface="Tahoma" panose="020B0604030504040204" pitchFamily="34" charset="0"/>
                        </a:defRPr>
                      </a:lvl3pPr>
                      <a:lvl4pPr marL="1600200" indent="-228600" algn="l">
                        <a:spcBef>
                          <a:spcPct val="20000"/>
                        </a:spcBef>
                        <a:tabLst>
                          <a:tab pos="914400" algn="l"/>
                        </a:tabLst>
                        <a:defRPr sz="1600">
                          <a:solidFill>
                            <a:schemeClr val="tx1"/>
                          </a:solidFill>
                          <a:latin typeface="Tahoma" panose="020B0604030504040204" pitchFamily="34" charset="0"/>
                        </a:defRPr>
                      </a:lvl4pPr>
                      <a:lvl5pPr marL="2057400" indent="-228600" algn="l">
                        <a:spcBef>
                          <a:spcPct val="20000"/>
                        </a:spcBef>
                        <a:tabLst>
                          <a:tab pos="914400" algn="l"/>
                        </a:tabLst>
                        <a:defRPr sz="1600">
                          <a:solidFill>
                            <a:schemeClr val="tx1"/>
                          </a:solidFill>
                          <a:latin typeface="Tahoma" panose="020B0604030504040204" pitchFamily="34" charset="0"/>
                        </a:defRPr>
                      </a:lvl5pPr>
                      <a:lvl6pPr marL="2514600" indent="-228600" fontAlgn="base">
                        <a:spcBef>
                          <a:spcPct val="20000"/>
                        </a:spcBef>
                        <a:spcAft>
                          <a:spcPct val="0"/>
                        </a:spcAft>
                        <a:tabLst>
                          <a:tab pos="914400" algn="l"/>
                        </a:tabLst>
                        <a:defRPr sz="1600">
                          <a:solidFill>
                            <a:schemeClr val="tx1"/>
                          </a:solidFill>
                          <a:latin typeface="Tahoma" panose="020B0604030504040204" pitchFamily="34" charset="0"/>
                        </a:defRPr>
                      </a:lvl6pPr>
                      <a:lvl7pPr marL="2971800" indent="-228600" fontAlgn="base">
                        <a:spcBef>
                          <a:spcPct val="20000"/>
                        </a:spcBef>
                        <a:spcAft>
                          <a:spcPct val="0"/>
                        </a:spcAft>
                        <a:tabLst>
                          <a:tab pos="914400" algn="l"/>
                        </a:tabLst>
                        <a:defRPr sz="1600">
                          <a:solidFill>
                            <a:schemeClr val="tx1"/>
                          </a:solidFill>
                          <a:latin typeface="Tahoma" panose="020B0604030504040204" pitchFamily="34" charset="0"/>
                        </a:defRPr>
                      </a:lvl7pPr>
                      <a:lvl8pPr marL="3429000" indent="-228600" fontAlgn="base">
                        <a:spcBef>
                          <a:spcPct val="20000"/>
                        </a:spcBef>
                        <a:spcAft>
                          <a:spcPct val="0"/>
                        </a:spcAft>
                        <a:tabLst>
                          <a:tab pos="914400" algn="l"/>
                        </a:tabLst>
                        <a:defRPr sz="1600">
                          <a:solidFill>
                            <a:schemeClr val="tx1"/>
                          </a:solidFill>
                          <a:latin typeface="Tahoma" panose="020B0604030504040204" pitchFamily="34" charset="0"/>
                        </a:defRPr>
                      </a:lvl8pPr>
                      <a:lvl9pPr marL="3886200" indent="-228600" fontAlgn="base">
                        <a:spcBef>
                          <a:spcPct val="20000"/>
                        </a:spcBef>
                        <a:spcAft>
                          <a:spcPct val="0"/>
                        </a:spcAft>
                        <a:tabLst>
                          <a:tab pos="914400" algn="l"/>
                        </a:tabLst>
                        <a:defRPr sz="16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altLang="en-US" sz="1800" b="0" i="0" u="none" strike="noStrike" cap="none" normalizeH="0" baseline="0" dirty="0">
                          <a:ln>
                            <a:noFill/>
                          </a:ln>
                          <a:solidFill>
                            <a:schemeClr val="tx1"/>
                          </a:solidFill>
                          <a:effectLst/>
                          <a:latin typeface="Tahoma" panose="020B0604030504040204" pitchFamily="34" charset="0"/>
                        </a:rPr>
                        <a:t>8</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3879130067"/>
                  </a:ext>
                </a:extLst>
              </a:tr>
              <a:tr h="514350">
                <a:tc>
                  <a:txBody>
                    <a:bodyPr/>
                    <a:lstStyle>
                      <a:lvl1pPr marL="114300" algn="l">
                        <a:spcBef>
                          <a:spcPct val="20000"/>
                        </a:spcBef>
                        <a:tabLst>
                          <a:tab pos="914400" algn="l"/>
                        </a:tabLst>
                        <a:defRPr sz="2000">
                          <a:solidFill>
                            <a:schemeClr val="tx1"/>
                          </a:solidFill>
                          <a:latin typeface="Tahoma" panose="020B0604030504040204" pitchFamily="34" charset="0"/>
                        </a:defRPr>
                      </a:lvl1pPr>
                      <a:lvl2pPr marL="742950" indent="-285750" algn="l">
                        <a:spcBef>
                          <a:spcPct val="20000"/>
                        </a:spcBef>
                        <a:tabLst>
                          <a:tab pos="914400" algn="l"/>
                        </a:tabLst>
                        <a:defRPr sz="2000">
                          <a:solidFill>
                            <a:schemeClr val="tx1"/>
                          </a:solidFill>
                          <a:latin typeface="Tahoma" panose="020B0604030504040204" pitchFamily="34" charset="0"/>
                        </a:defRPr>
                      </a:lvl2pPr>
                      <a:lvl3pPr marL="1143000" indent="-228600" algn="l">
                        <a:spcBef>
                          <a:spcPct val="20000"/>
                        </a:spcBef>
                        <a:tabLst>
                          <a:tab pos="914400" algn="l"/>
                        </a:tabLst>
                        <a:defRPr>
                          <a:solidFill>
                            <a:schemeClr val="tx1"/>
                          </a:solidFill>
                          <a:latin typeface="Tahoma" panose="020B0604030504040204" pitchFamily="34" charset="0"/>
                        </a:defRPr>
                      </a:lvl3pPr>
                      <a:lvl4pPr marL="1600200" indent="-228600" algn="l">
                        <a:spcBef>
                          <a:spcPct val="20000"/>
                        </a:spcBef>
                        <a:tabLst>
                          <a:tab pos="914400" algn="l"/>
                        </a:tabLst>
                        <a:defRPr sz="1600">
                          <a:solidFill>
                            <a:schemeClr val="tx1"/>
                          </a:solidFill>
                          <a:latin typeface="Tahoma" panose="020B0604030504040204" pitchFamily="34" charset="0"/>
                        </a:defRPr>
                      </a:lvl4pPr>
                      <a:lvl5pPr marL="2057400" indent="-228600" algn="l">
                        <a:spcBef>
                          <a:spcPct val="20000"/>
                        </a:spcBef>
                        <a:tabLst>
                          <a:tab pos="914400" algn="l"/>
                        </a:tabLst>
                        <a:defRPr sz="1600">
                          <a:solidFill>
                            <a:schemeClr val="tx1"/>
                          </a:solidFill>
                          <a:latin typeface="Tahoma" panose="020B0604030504040204" pitchFamily="34" charset="0"/>
                        </a:defRPr>
                      </a:lvl5pPr>
                      <a:lvl6pPr marL="2514600" indent="-228600" fontAlgn="base">
                        <a:spcBef>
                          <a:spcPct val="20000"/>
                        </a:spcBef>
                        <a:spcAft>
                          <a:spcPct val="0"/>
                        </a:spcAft>
                        <a:tabLst>
                          <a:tab pos="914400" algn="l"/>
                        </a:tabLst>
                        <a:defRPr sz="1600">
                          <a:solidFill>
                            <a:schemeClr val="tx1"/>
                          </a:solidFill>
                          <a:latin typeface="Tahoma" panose="020B0604030504040204" pitchFamily="34" charset="0"/>
                        </a:defRPr>
                      </a:lvl6pPr>
                      <a:lvl7pPr marL="2971800" indent="-228600" fontAlgn="base">
                        <a:spcBef>
                          <a:spcPct val="20000"/>
                        </a:spcBef>
                        <a:spcAft>
                          <a:spcPct val="0"/>
                        </a:spcAft>
                        <a:tabLst>
                          <a:tab pos="914400" algn="l"/>
                        </a:tabLst>
                        <a:defRPr sz="1600">
                          <a:solidFill>
                            <a:schemeClr val="tx1"/>
                          </a:solidFill>
                          <a:latin typeface="Tahoma" panose="020B0604030504040204" pitchFamily="34" charset="0"/>
                        </a:defRPr>
                      </a:lvl7pPr>
                      <a:lvl8pPr marL="3429000" indent="-228600" fontAlgn="base">
                        <a:spcBef>
                          <a:spcPct val="20000"/>
                        </a:spcBef>
                        <a:spcAft>
                          <a:spcPct val="0"/>
                        </a:spcAft>
                        <a:tabLst>
                          <a:tab pos="914400" algn="l"/>
                        </a:tabLst>
                        <a:defRPr sz="1600">
                          <a:solidFill>
                            <a:schemeClr val="tx1"/>
                          </a:solidFill>
                          <a:latin typeface="Tahoma" panose="020B0604030504040204" pitchFamily="34" charset="0"/>
                        </a:defRPr>
                      </a:lvl8pPr>
                      <a:lvl9pPr marL="3886200" indent="-228600" fontAlgn="base">
                        <a:spcBef>
                          <a:spcPct val="20000"/>
                        </a:spcBef>
                        <a:spcAft>
                          <a:spcPct val="0"/>
                        </a:spcAft>
                        <a:tabLst>
                          <a:tab pos="914400" algn="l"/>
                        </a:tabLst>
                        <a:defRPr sz="1600">
                          <a:solidFill>
                            <a:schemeClr val="tx1"/>
                          </a:solidFill>
                          <a:latin typeface="Tahoma" panose="020B060403050404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altLang="en-US" sz="1800" b="0" i="0" u="none" strike="noStrike" cap="none" normalizeH="0" baseline="0">
                          <a:ln>
                            <a:noFill/>
                          </a:ln>
                          <a:solidFill>
                            <a:schemeClr val="tx1"/>
                          </a:solidFill>
                          <a:effectLst/>
                          <a:latin typeface="Tahoma" panose="020B0604030504040204" pitchFamily="34" charset="0"/>
                        </a:rPr>
                        <a:t>Improve exception handling</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lgn="l">
                        <a:spcBef>
                          <a:spcPct val="20000"/>
                        </a:spcBef>
                        <a:tabLst>
                          <a:tab pos="914400" algn="l"/>
                        </a:tabLst>
                        <a:defRPr sz="2000">
                          <a:solidFill>
                            <a:schemeClr val="tx1"/>
                          </a:solidFill>
                          <a:latin typeface="Tahoma" panose="020B0604030504040204" pitchFamily="34" charset="0"/>
                        </a:defRPr>
                      </a:lvl1pPr>
                      <a:lvl2pPr marL="742950" indent="-285750" algn="l">
                        <a:spcBef>
                          <a:spcPct val="20000"/>
                        </a:spcBef>
                        <a:tabLst>
                          <a:tab pos="914400" algn="l"/>
                        </a:tabLst>
                        <a:defRPr sz="2000">
                          <a:solidFill>
                            <a:schemeClr val="tx1"/>
                          </a:solidFill>
                          <a:latin typeface="Tahoma" panose="020B0604030504040204" pitchFamily="34" charset="0"/>
                        </a:defRPr>
                      </a:lvl2pPr>
                      <a:lvl3pPr marL="1143000" indent="-228600" algn="l">
                        <a:spcBef>
                          <a:spcPct val="20000"/>
                        </a:spcBef>
                        <a:tabLst>
                          <a:tab pos="914400" algn="l"/>
                        </a:tabLst>
                        <a:defRPr>
                          <a:solidFill>
                            <a:schemeClr val="tx1"/>
                          </a:solidFill>
                          <a:latin typeface="Tahoma" panose="020B0604030504040204" pitchFamily="34" charset="0"/>
                        </a:defRPr>
                      </a:lvl3pPr>
                      <a:lvl4pPr marL="1600200" indent="-228600" algn="l">
                        <a:spcBef>
                          <a:spcPct val="20000"/>
                        </a:spcBef>
                        <a:tabLst>
                          <a:tab pos="914400" algn="l"/>
                        </a:tabLst>
                        <a:defRPr sz="1600">
                          <a:solidFill>
                            <a:schemeClr val="tx1"/>
                          </a:solidFill>
                          <a:latin typeface="Tahoma" panose="020B0604030504040204" pitchFamily="34" charset="0"/>
                        </a:defRPr>
                      </a:lvl4pPr>
                      <a:lvl5pPr marL="2057400" indent="-228600" algn="l">
                        <a:spcBef>
                          <a:spcPct val="20000"/>
                        </a:spcBef>
                        <a:tabLst>
                          <a:tab pos="914400" algn="l"/>
                        </a:tabLst>
                        <a:defRPr sz="1600">
                          <a:solidFill>
                            <a:schemeClr val="tx1"/>
                          </a:solidFill>
                          <a:latin typeface="Tahoma" panose="020B0604030504040204" pitchFamily="34" charset="0"/>
                        </a:defRPr>
                      </a:lvl5pPr>
                      <a:lvl6pPr marL="2514600" indent="-228600" fontAlgn="base">
                        <a:spcBef>
                          <a:spcPct val="20000"/>
                        </a:spcBef>
                        <a:spcAft>
                          <a:spcPct val="0"/>
                        </a:spcAft>
                        <a:tabLst>
                          <a:tab pos="914400" algn="l"/>
                        </a:tabLst>
                        <a:defRPr sz="1600">
                          <a:solidFill>
                            <a:schemeClr val="tx1"/>
                          </a:solidFill>
                          <a:latin typeface="Tahoma" panose="020B0604030504040204" pitchFamily="34" charset="0"/>
                        </a:defRPr>
                      </a:lvl6pPr>
                      <a:lvl7pPr marL="2971800" indent="-228600" fontAlgn="base">
                        <a:spcBef>
                          <a:spcPct val="20000"/>
                        </a:spcBef>
                        <a:spcAft>
                          <a:spcPct val="0"/>
                        </a:spcAft>
                        <a:tabLst>
                          <a:tab pos="914400" algn="l"/>
                        </a:tabLst>
                        <a:defRPr sz="1600">
                          <a:solidFill>
                            <a:schemeClr val="tx1"/>
                          </a:solidFill>
                          <a:latin typeface="Tahoma" panose="020B0604030504040204" pitchFamily="34" charset="0"/>
                        </a:defRPr>
                      </a:lvl7pPr>
                      <a:lvl8pPr marL="3429000" indent="-228600" fontAlgn="base">
                        <a:spcBef>
                          <a:spcPct val="20000"/>
                        </a:spcBef>
                        <a:spcAft>
                          <a:spcPct val="0"/>
                        </a:spcAft>
                        <a:tabLst>
                          <a:tab pos="914400" algn="l"/>
                        </a:tabLst>
                        <a:defRPr sz="1600">
                          <a:solidFill>
                            <a:schemeClr val="tx1"/>
                          </a:solidFill>
                          <a:latin typeface="Tahoma" panose="020B0604030504040204" pitchFamily="34" charset="0"/>
                        </a:defRPr>
                      </a:lvl8pPr>
                      <a:lvl9pPr marL="3886200" indent="-228600" fontAlgn="base">
                        <a:spcBef>
                          <a:spcPct val="20000"/>
                        </a:spcBef>
                        <a:spcAft>
                          <a:spcPct val="0"/>
                        </a:spcAft>
                        <a:tabLst>
                          <a:tab pos="914400" algn="l"/>
                        </a:tabLst>
                        <a:defRPr sz="16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altLang="en-US" sz="1800" b="0" i="0" u="none" strike="noStrike" cap="none" normalizeH="0" baseline="0">
                          <a:ln>
                            <a:noFill/>
                          </a:ln>
                          <a:solidFill>
                            <a:schemeClr val="tx1"/>
                          </a:solidFill>
                          <a:effectLst/>
                          <a:latin typeface="Tahoma" panose="020B0604030504040204" pitchFamily="34" charset="0"/>
                        </a:rPr>
                        <a:t>8</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3358112732"/>
                  </a:ext>
                </a:extLst>
              </a:tr>
              <a:tr h="481013">
                <a:tc>
                  <a:txBody>
                    <a:bodyPr/>
                    <a:lstStyle>
                      <a:lvl1pPr marL="114300" algn="l">
                        <a:spcBef>
                          <a:spcPct val="20000"/>
                        </a:spcBef>
                        <a:tabLst>
                          <a:tab pos="914400" algn="l"/>
                        </a:tabLst>
                        <a:defRPr sz="2000">
                          <a:solidFill>
                            <a:schemeClr val="tx1"/>
                          </a:solidFill>
                          <a:latin typeface="Tahoma" panose="020B0604030504040204" pitchFamily="34" charset="0"/>
                        </a:defRPr>
                      </a:lvl1pPr>
                      <a:lvl2pPr marL="742950" indent="-285750" algn="l">
                        <a:spcBef>
                          <a:spcPct val="20000"/>
                        </a:spcBef>
                        <a:tabLst>
                          <a:tab pos="914400" algn="l"/>
                        </a:tabLst>
                        <a:defRPr sz="2000">
                          <a:solidFill>
                            <a:schemeClr val="tx1"/>
                          </a:solidFill>
                          <a:latin typeface="Tahoma" panose="020B0604030504040204" pitchFamily="34" charset="0"/>
                        </a:defRPr>
                      </a:lvl2pPr>
                      <a:lvl3pPr marL="1143000" indent="-228600" algn="l">
                        <a:spcBef>
                          <a:spcPct val="20000"/>
                        </a:spcBef>
                        <a:tabLst>
                          <a:tab pos="914400" algn="l"/>
                        </a:tabLst>
                        <a:defRPr>
                          <a:solidFill>
                            <a:schemeClr val="tx1"/>
                          </a:solidFill>
                          <a:latin typeface="Tahoma" panose="020B0604030504040204" pitchFamily="34" charset="0"/>
                        </a:defRPr>
                      </a:lvl3pPr>
                      <a:lvl4pPr marL="1600200" indent="-228600" algn="l">
                        <a:spcBef>
                          <a:spcPct val="20000"/>
                        </a:spcBef>
                        <a:tabLst>
                          <a:tab pos="914400" algn="l"/>
                        </a:tabLst>
                        <a:defRPr sz="1600">
                          <a:solidFill>
                            <a:schemeClr val="tx1"/>
                          </a:solidFill>
                          <a:latin typeface="Tahoma" panose="020B0604030504040204" pitchFamily="34" charset="0"/>
                        </a:defRPr>
                      </a:lvl4pPr>
                      <a:lvl5pPr marL="2057400" indent="-228600" algn="l">
                        <a:spcBef>
                          <a:spcPct val="20000"/>
                        </a:spcBef>
                        <a:tabLst>
                          <a:tab pos="914400" algn="l"/>
                        </a:tabLst>
                        <a:defRPr sz="1600">
                          <a:solidFill>
                            <a:schemeClr val="tx1"/>
                          </a:solidFill>
                          <a:latin typeface="Tahoma" panose="020B0604030504040204" pitchFamily="34" charset="0"/>
                        </a:defRPr>
                      </a:lvl5pPr>
                      <a:lvl6pPr marL="2514600" indent="-228600" fontAlgn="base">
                        <a:spcBef>
                          <a:spcPct val="20000"/>
                        </a:spcBef>
                        <a:spcAft>
                          <a:spcPct val="0"/>
                        </a:spcAft>
                        <a:tabLst>
                          <a:tab pos="914400" algn="l"/>
                        </a:tabLst>
                        <a:defRPr sz="1600">
                          <a:solidFill>
                            <a:schemeClr val="tx1"/>
                          </a:solidFill>
                          <a:latin typeface="Tahoma" panose="020B0604030504040204" pitchFamily="34" charset="0"/>
                        </a:defRPr>
                      </a:lvl6pPr>
                      <a:lvl7pPr marL="2971800" indent="-228600" fontAlgn="base">
                        <a:spcBef>
                          <a:spcPct val="20000"/>
                        </a:spcBef>
                        <a:spcAft>
                          <a:spcPct val="0"/>
                        </a:spcAft>
                        <a:tabLst>
                          <a:tab pos="914400" algn="l"/>
                        </a:tabLst>
                        <a:defRPr sz="1600">
                          <a:solidFill>
                            <a:schemeClr val="tx1"/>
                          </a:solidFill>
                          <a:latin typeface="Tahoma" panose="020B0604030504040204" pitchFamily="34" charset="0"/>
                        </a:defRPr>
                      </a:lvl7pPr>
                      <a:lvl8pPr marL="3429000" indent="-228600" fontAlgn="base">
                        <a:spcBef>
                          <a:spcPct val="20000"/>
                        </a:spcBef>
                        <a:spcAft>
                          <a:spcPct val="0"/>
                        </a:spcAft>
                        <a:tabLst>
                          <a:tab pos="914400" algn="l"/>
                        </a:tabLst>
                        <a:defRPr sz="1600">
                          <a:solidFill>
                            <a:schemeClr val="tx1"/>
                          </a:solidFill>
                          <a:latin typeface="Tahoma" panose="020B0604030504040204" pitchFamily="34" charset="0"/>
                        </a:defRPr>
                      </a:lvl8pPr>
                      <a:lvl9pPr marL="3886200" indent="-228600" fontAlgn="base">
                        <a:spcBef>
                          <a:spcPct val="20000"/>
                        </a:spcBef>
                        <a:spcAft>
                          <a:spcPct val="0"/>
                        </a:spcAft>
                        <a:tabLst>
                          <a:tab pos="914400" algn="l"/>
                        </a:tabLst>
                        <a:defRPr sz="1600">
                          <a:solidFill>
                            <a:schemeClr val="tx1"/>
                          </a:solidFill>
                          <a:latin typeface="Tahoma" panose="020B060403050404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altLang="en-US" sz="1800" b="0" i="0" u="none" strike="noStrike" cap="none" normalizeH="0" baseline="0">
                          <a:ln>
                            <a:noFill/>
                          </a:ln>
                          <a:solidFill>
                            <a:schemeClr val="tx1"/>
                          </a:solidFill>
                          <a:effectLst/>
                          <a:latin typeface="Tahoma" panose="020B0604030504040204" pitchFamily="34" charset="0"/>
                        </a:rPr>
                        <a:t>...</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lgn="l">
                        <a:spcBef>
                          <a:spcPct val="20000"/>
                        </a:spcBef>
                        <a:tabLst>
                          <a:tab pos="914400" algn="l"/>
                        </a:tabLst>
                        <a:defRPr sz="2000">
                          <a:solidFill>
                            <a:schemeClr val="tx1"/>
                          </a:solidFill>
                          <a:latin typeface="Tahoma" panose="020B0604030504040204" pitchFamily="34" charset="0"/>
                        </a:defRPr>
                      </a:lvl1pPr>
                      <a:lvl2pPr marL="742950" indent="-285750" algn="l">
                        <a:spcBef>
                          <a:spcPct val="20000"/>
                        </a:spcBef>
                        <a:tabLst>
                          <a:tab pos="914400" algn="l"/>
                        </a:tabLst>
                        <a:defRPr sz="2000">
                          <a:solidFill>
                            <a:schemeClr val="tx1"/>
                          </a:solidFill>
                          <a:latin typeface="Tahoma" panose="020B0604030504040204" pitchFamily="34" charset="0"/>
                        </a:defRPr>
                      </a:lvl2pPr>
                      <a:lvl3pPr marL="1143000" indent="-228600" algn="l">
                        <a:spcBef>
                          <a:spcPct val="20000"/>
                        </a:spcBef>
                        <a:tabLst>
                          <a:tab pos="914400" algn="l"/>
                        </a:tabLst>
                        <a:defRPr>
                          <a:solidFill>
                            <a:schemeClr val="tx1"/>
                          </a:solidFill>
                          <a:latin typeface="Tahoma" panose="020B0604030504040204" pitchFamily="34" charset="0"/>
                        </a:defRPr>
                      </a:lvl3pPr>
                      <a:lvl4pPr marL="1600200" indent="-228600" algn="l">
                        <a:spcBef>
                          <a:spcPct val="20000"/>
                        </a:spcBef>
                        <a:tabLst>
                          <a:tab pos="914400" algn="l"/>
                        </a:tabLst>
                        <a:defRPr sz="1600">
                          <a:solidFill>
                            <a:schemeClr val="tx1"/>
                          </a:solidFill>
                          <a:latin typeface="Tahoma" panose="020B0604030504040204" pitchFamily="34" charset="0"/>
                        </a:defRPr>
                      </a:lvl4pPr>
                      <a:lvl5pPr marL="2057400" indent="-228600" algn="l">
                        <a:spcBef>
                          <a:spcPct val="20000"/>
                        </a:spcBef>
                        <a:tabLst>
                          <a:tab pos="914400" algn="l"/>
                        </a:tabLst>
                        <a:defRPr sz="1600">
                          <a:solidFill>
                            <a:schemeClr val="tx1"/>
                          </a:solidFill>
                          <a:latin typeface="Tahoma" panose="020B0604030504040204" pitchFamily="34" charset="0"/>
                        </a:defRPr>
                      </a:lvl5pPr>
                      <a:lvl6pPr marL="2514600" indent="-228600" fontAlgn="base">
                        <a:spcBef>
                          <a:spcPct val="20000"/>
                        </a:spcBef>
                        <a:spcAft>
                          <a:spcPct val="0"/>
                        </a:spcAft>
                        <a:tabLst>
                          <a:tab pos="914400" algn="l"/>
                        </a:tabLst>
                        <a:defRPr sz="1600">
                          <a:solidFill>
                            <a:schemeClr val="tx1"/>
                          </a:solidFill>
                          <a:latin typeface="Tahoma" panose="020B0604030504040204" pitchFamily="34" charset="0"/>
                        </a:defRPr>
                      </a:lvl6pPr>
                      <a:lvl7pPr marL="2971800" indent="-228600" fontAlgn="base">
                        <a:spcBef>
                          <a:spcPct val="20000"/>
                        </a:spcBef>
                        <a:spcAft>
                          <a:spcPct val="0"/>
                        </a:spcAft>
                        <a:tabLst>
                          <a:tab pos="914400" algn="l"/>
                        </a:tabLst>
                        <a:defRPr sz="1600">
                          <a:solidFill>
                            <a:schemeClr val="tx1"/>
                          </a:solidFill>
                          <a:latin typeface="Tahoma" panose="020B0604030504040204" pitchFamily="34" charset="0"/>
                        </a:defRPr>
                      </a:lvl7pPr>
                      <a:lvl8pPr marL="3429000" indent="-228600" fontAlgn="base">
                        <a:spcBef>
                          <a:spcPct val="20000"/>
                        </a:spcBef>
                        <a:spcAft>
                          <a:spcPct val="0"/>
                        </a:spcAft>
                        <a:tabLst>
                          <a:tab pos="914400" algn="l"/>
                        </a:tabLst>
                        <a:defRPr sz="1600">
                          <a:solidFill>
                            <a:schemeClr val="tx1"/>
                          </a:solidFill>
                          <a:latin typeface="Tahoma" panose="020B0604030504040204" pitchFamily="34" charset="0"/>
                        </a:defRPr>
                      </a:lvl8pPr>
                      <a:lvl9pPr marL="3886200" indent="-228600" fontAlgn="base">
                        <a:spcBef>
                          <a:spcPct val="20000"/>
                        </a:spcBef>
                        <a:spcAft>
                          <a:spcPct val="0"/>
                        </a:spcAft>
                        <a:tabLst>
                          <a:tab pos="914400" algn="l"/>
                        </a:tabLst>
                        <a:defRPr sz="16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altLang="en-US" sz="1800" b="0" i="0" u="none" strike="noStrike" cap="none" normalizeH="0" baseline="0">
                          <a:ln>
                            <a:noFill/>
                          </a:ln>
                          <a:solidFill>
                            <a:schemeClr val="tx1"/>
                          </a:solidFill>
                          <a:effectLst/>
                          <a:latin typeface="Tahoma" panose="020B0604030504040204" pitchFamily="34" charset="0"/>
                        </a:rPr>
                        <a:t>30</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378416000"/>
                  </a:ext>
                </a:extLst>
              </a:tr>
              <a:tr h="479425">
                <a:tc>
                  <a:txBody>
                    <a:bodyPr/>
                    <a:lstStyle>
                      <a:lvl1pPr marL="114300" algn="l">
                        <a:spcBef>
                          <a:spcPct val="20000"/>
                        </a:spcBef>
                        <a:tabLst>
                          <a:tab pos="914400" algn="l"/>
                        </a:tabLst>
                        <a:defRPr sz="2000">
                          <a:solidFill>
                            <a:schemeClr val="tx1"/>
                          </a:solidFill>
                          <a:latin typeface="Tahoma" panose="020B0604030504040204" pitchFamily="34" charset="0"/>
                        </a:defRPr>
                      </a:lvl1pPr>
                      <a:lvl2pPr marL="742950" indent="-285750" algn="l">
                        <a:spcBef>
                          <a:spcPct val="20000"/>
                        </a:spcBef>
                        <a:tabLst>
                          <a:tab pos="914400" algn="l"/>
                        </a:tabLst>
                        <a:defRPr sz="2000">
                          <a:solidFill>
                            <a:schemeClr val="tx1"/>
                          </a:solidFill>
                          <a:latin typeface="Tahoma" panose="020B0604030504040204" pitchFamily="34" charset="0"/>
                        </a:defRPr>
                      </a:lvl2pPr>
                      <a:lvl3pPr marL="1143000" indent="-228600" algn="l">
                        <a:spcBef>
                          <a:spcPct val="20000"/>
                        </a:spcBef>
                        <a:tabLst>
                          <a:tab pos="914400" algn="l"/>
                        </a:tabLst>
                        <a:defRPr>
                          <a:solidFill>
                            <a:schemeClr val="tx1"/>
                          </a:solidFill>
                          <a:latin typeface="Tahoma" panose="020B0604030504040204" pitchFamily="34" charset="0"/>
                        </a:defRPr>
                      </a:lvl3pPr>
                      <a:lvl4pPr marL="1600200" indent="-228600" algn="l">
                        <a:spcBef>
                          <a:spcPct val="20000"/>
                        </a:spcBef>
                        <a:tabLst>
                          <a:tab pos="914400" algn="l"/>
                        </a:tabLst>
                        <a:defRPr sz="1600">
                          <a:solidFill>
                            <a:schemeClr val="tx1"/>
                          </a:solidFill>
                          <a:latin typeface="Tahoma" panose="020B0604030504040204" pitchFamily="34" charset="0"/>
                        </a:defRPr>
                      </a:lvl4pPr>
                      <a:lvl5pPr marL="2057400" indent="-228600" algn="l">
                        <a:spcBef>
                          <a:spcPct val="20000"/>
                        </a:spcBef>
                        <a:tabLst>
                          <a:tab pos="914400" algn="l"/>
                        </a:tabLst>
                        <a:defRPr sz="1600">
                          <a:solidFill>
                            <a:schemeClr val="tx1"/>
                          </a:solidFill>
                          <a:latin typeface="Tahoma" panose="020B0604030504040204" pitchFamily="34" charset="0"/>
                        </a:defRPr>
                      </a:lvl5pPr>
                      <a:lvl6pPr marL="2514600" indent="-228600" fontAlgn="base">
                        <a:spcBef>
                          <a:spcPct val="20000"/>
                        </a:spcBef>
                        <a:spcAft>
                          <a:spcPct val="0"/>
                        </a:spcAft>
                        <a:tabLst>
                          <a:tab pos="914400" algn="l"/>
                        </a:tabLst>
                        <a:defRPr sz="1600">
                          <a:solidFill>
                            <a:schemeClr val="tx1"/>
                          </a:solidFill>
                          <a:latin typeface="Tahoma" panose="020B0604030504040204" pitchFamily="34" charset="0"/>
                        </a:defRPr>
                      </a:lvl6pPr>
                      <a:lvl7pPr marL="2971800" indent="-228600" fontAlgn="base">
                        <a:spcBef>
                          <a:spcPct val="20000"/>
                        </a:spcBef>
                        <a:spcAft>
                          <a:spcPct val="0"/>
                        </a:spcAft>
                        <a:tabLst>
                          <a:tab pos="914400" algn="l"/>
                        </a:tabLst>
                        <a:defRPr sz="1600">
                          <a:solidFill>
                            <a:schemeClr val="tx1"/>
                          </a:solidFill>
                          <a:latin typeface="Tahoma" panose="020B0604030504040204" pitchFamily="34" charset="0"/>
                        </a:defRPr>
                      </a:lvl7pPr>
                      <a:lvl8pPr marL="3429000" indent="-228600" fontAlgn="base">
                        <a:spcBef>
                          <a:spcPct val="20000"/>
                        </a:spcBef>
                        <a:spcAft>
                          <a:spcPct val="0"/>
                        </a:spcAft>
                        <a:tabLst>
                          <a:tab pos="914400" algn="l"/>
                        </a:tabLst>
                        <a:defRPr sz="1600">
                          <a:solidFill>
                            <a:schemeClr val="tx1"/>
                          </a:solidFill>
                          <a:latin typeface="Tahoma" panose="020B0604030504040204" pitchFamily="34" charset="0"/>
                        </a:defRPr>
                      </a:lvl8pPr>
                      <a:lvl9pPr marL="3886200" indent="-228600" fontAlgn="base">
                        <a:spcBef>
                          <a:spcPct val="20000"/>
                        </a:spcBef>
                        <a:spcAft>
                          <a:spcPct val="0"/>
                        </a:spcAft>
                        <a:tabLst>
                          <a:tab pos="914400" algn="l"/>
                        </a:tabLst>
                        <a:defRPr sz="1600">
                          <a:solidFill>
                            <a:schemeClr val="tx1"/>
                          </a:solidFill>
                          <a:latin typeface="Tahoma" panose="020B060403050404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altLang="en-US" sz="1800" b="0" i="0" u="none" strike="noStrike" cap="none" normalizeH="0" baseline="0">
                          <a:ln>
                            <a:noFill/>
                          </a:ln>
                          <a:solidFill>
                            <a:schemeClr val="tx1"/>
                          </a:solidFill>
                          <a:effectLst/>
                          <a:latin typeface="Tahoma" panose="020B0604030504040204" pitchFamily="34" charset="0"/>
                        </a:rPr>
                        <a:t>...</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lgn="l">
                        <a:spcBef>
                          <a:spcPct val="20000"/>
                        </a:spcBef>
                        <a:tabLst>
                          <a:tab pos="914400" algn="l"/>
                        </a:tabLst>
                        <a:defRPr sz="2000">
                          <a:solidFill>
                            <a:schemeClr val="tx1"/>
                          </a:solidFill>
                          <a:latin typeface="Tahoma" panose="020B0604030504040204" pitchFamily="34" charset="0"/>
                        </a:defRPr>
                      </a:lvl1pPr>
                      <a:lvl2pPr marL="742950" indent="-285750" algn="l">
                        <a:spcBef>
                          <a:spcPct val="20000"/>
                        </a:spcBef>
                        <a:tabLst>
                          <a:tab pos="914400" algn="l"/>
                        </a:tabLst>
                        <a:defRPr sz="2000">
                          <a:solidFill>
                            <a:schemeClr val="tx1"/>
                          </a:solidFill>
                          <a:latin typeface="Tahoma" panose="020B0604030504040204" pitchFamily="34" charset="0"/>
                        </a:defRPr>
                      </a:lvl2pPr>
                      <a:lvl3pPr marL="1143000" indent="-228600" algn="l">
                        <a:spcBef>
                          <a:spcPct val="20000"/>
                        </a:spcBef>
                        <a:tabLst>
                          <a:tab pos="914400" algn="l"/>
                        </a:tabLst>
                        <a:defRPr>
                          <a:solidFill>
                            <a:schemeClr val="tx1"/>
                          </a:solidFill>
                          <a:latin typeface="Tahoma" panose="020B0604030504040204" pitchFamily="34" charset="0"/>
                        </a:defRPr>
                      </a:lvl3pPr>
                      <a:lvl4pPr marL="1600200" indent="-228600" algn="l">
                        <a:spcBef>
                          <a:spcPct val="20000"/>
                        </a:spcBef>
                        <a:tabLst>
                          <a:tab pos="914400" algn="l"/>
                        </a:tabLst>
                        <a:defRPr sz="1600">
                          <a:solidFill>
                            <a:schemeClr val="tx1"/>
                          </a:solidFill>
                          <a:latin typeface="Tahoma" panose="020B0604030504040204" pitchFamily="34" charset="0"/>
                        </a:defRPr>
                      </a:lvl4pPr>
                      <a:lvl5pPr marL="2057400" indent="-228600" algn="l">
                        <a:spcBef>
                          <a:spcPct val="20000"/>
                        </a:spcBef>
                        <a:tabLst>
                          <a:tab pos="914400" algn="l"/>
                        </a:tabLst>
                        <a:defRPr sz="1600">
                          <a:solidFill>
                            <a:schemeClr val="tx1"/>
                          </a:solidFill>
                          <a:latin typeface="Tahoma" panose="020B0604030504040204" pitchFamily="34" charset="0"/>
                        </a:defRPr>
                      </a:lvl5pPr>
                      <a:lvl6pPr marL="2514600" indent="-228600" fontAlgn="base">
                        <a:spcBef>
                          <a:spcPct val="20000"/>
                        </a:spcBef>
                        <a:spcAft>
                          <a:spcPct val="0"/>
                        </a:spcAft>
                        <a:tabLst>
                          <a:tab pos="914400" algn="l"/>
                        </a:tabLst>
                        <a:defRPr sz="1600">
                          <a:solidFill>
                            <a:schemeClr val="tx1"/>
                          </a:solidFill>
                          <a:latin typeface="Tahoma" panose="020B0604030504040204" pitchFamily="34" charset="0"/>
                        </a:defRPr>
                      </a:lvl6pPr>
                      <a:lvl7pPr marL="2971800" indent="-228600" fontAlgn="base">
                        <a:spcBef>
                          <a:spcPct val="20000"/>
                        </a:spcBef>
                        <a:spcAft>
                          <a:spcPct val="0"/>
                        </a:spcAft>
                        <a:tabLst>
                          <a:tab pos="914400" algn="l"/>
                        </a:tabLst>
                        <a:defRPr sz="1600">
                          <a:solidFill>
                            <a:schemeClr val="tx1"/>
                          </a:solidFill>
                          <a:latin typeface="Tahoma" panose="020B0604030504040204" pitchFamily="34" charset="0"/>
                        </a:defRPr>
                      </a:lvl7pPr>
                      <a:lvl8pPr marL="3429000" indent="-228600" fontAlgn="base">
                        <a:spcBef>
                          <a:spcPct val="20000"/>
                        </a:spcBef>
                        <a:spcAft>
                          <a:spcPct val="0"/>
                        </a:spcAft>
                        <a:tabLst>
                          <a:tab pos="914400" algn="l"/>
                        </a:tabLst>
                        <a:defRPr sz="1600">
                          <a:solidFill>
                            <a:schemeClr val="tx1"/>
                          </a:solidFill>
                          <a:latin typeface="Tahoma" panose="020B0604030504040204" pitchFamily="34" charset="0"/>
                        </a:defRPr>
                      </a:lvl8pPr>
                      <a:lvl9pPr marL="3886200" indent="-228600" fontAlgn="base">
                        <a:spcBef>
                          <a:spcPct val="20000"/>
                        </a:spcBef>
                        <a:spcAft>
                          <a:spcPct val="0"/>
                        </a:spcAft>
                        <a:tabLst>
                          <a:tab pos="914400" algn="l"/>
                        </a:tabLst>
                        <a:defRPr sz="16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altLang="en-US" sz="1800" b="0" i="0" u="none" strike="noStrike" cap="none" normalizeH="0" baseline="0" dirty="0">
                          <a:ln>
                            <a:noFill/>
                          </a:ln>
                          <a:solidFill>
                            <a:schemeClr val="tx1"/>
                          </a:solidFill>
                          <a:effectLst/>
                          <a:latin typeface="Tahoma" panose="020B0604030504040204" pitchFamily="34" charset="0"/>
                        </a:rPr>
                        <a:t>50</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643641137"/>
                  </a:ext>
                </a:extLst>
              </a:tr>
            </a:tbl>
          </a:graphicData>
        </a:graphic>
      </p:graphicFrame>
    </p:spTree>
  </p:cSld>
  <p:clrMapOvr>
    <a:masterClrMapping/>
  </p:clrMapOvr>
  <p:transition spd="med">
    <p:dissolv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1106" name="Rectangle 2">
            <a:extLst>
              <a:ext uri="{FF2B5EF4-FFF2-40B4-BE49-F238E27FC236}">
                <a16:creationId xmlns:a16="http://schemas.microsoft.com/office/drawing/2014/main" id="{F467E880-F960-47F8-9F26-CAF1709045C2}"/>
              </a:ext>
            </a:extLst>
          </p:cNvPr>
          <p:cNvSpPr>
            <a:spLocks noGrp="1" noChangeArrowheads="1"/>
          </p:cNvSpPr>
          <p:nvPr>
            <p:ph type="title"/>
          </p:nvPr>
        </p:nvSpPr>
        <p:spPr>
          <a:xfrm>
            <a:off x="457200" y="457200"/>
            <a:ext cx="7200900" cy="1485900"/>
          </a:xfrm>
        </p:spPr>
        <p:txBody>
          <a:bodyPr/>
          <a:lstStyle/>
          <a:p>
            <a:r>
              <a:rPr lang="en-US" altLang="en-US" b="1" dirty="0">
                <a:solidFill>
                  <a:schemeClr val="bg1"/>
                </a:solidFill>
                <a:highlight>
                  <a:srgbClr val="0000FF"/>
                </a:highlight>
              </a:rPr>
              <a:t>Backlog</a:t>
            </a:r>
          </a:p>
        </p:txBody>
      </p:sp>
      <p:sp>
        <p:nvSpPr>
          <p:cNvPr id="1071107" name="Rectangle 3">
            <a:extLst>
              <a:ext uri="{FF2B5EF4-FFF2-40B4-BE49-F238E27FC236}">
                <a16:creationId xmlns:a16="http://schemas.microsoft.com/office/drawing/2014/main" id="{71BF490A-4C58-49F4-B98C-4B837E9444D7}"/>
              </a:ext>
            </a:extLst>
          </p:cNvPr>
          <p:cNvSpPr>
            <a:spLocks noGrp="1" noChangeArrowheads="1"/>
          </p:cNvSpPr>
          <p:nvPr>
            <p:ph idx="1"/>
          </p:nvPr>
        </p:nvSpPr>
        <p:spPr/>
        <p:txBody>
          <a:bodyPr>
            <a:normAutofit lnSpcReduction="10000"/>
          </a:bodyPr>
          <a:lstStyle/>
          <a:p>
            <a:r>
              <a:rPr lang="en-US" altLang="en-US" dirty="0"/>
              <a:t>Individuals sign up for work of their own choosing</a:t>
            </a:r>
          </a:p>
          <a:p>
            <a:pPr lvl="1"/>
            <a:r>
              <a:rPr lang="en-US" altLang="en-US" dirty="0"/>
              <a:t>Work is never assigned</a:t>
            </a:r>
          </a:p>
          <a:p>
            <a:r>
              <a:rPr lang="en-US" altLang="en-US" sz="2400" b="1" dirty="0">
                <a:highlight>
                  <a:srgbClr val="00FF00"/>
                </a:highlight>
              </a:rPr>
              <a:t>Estimated work remaining is updated daily</a:t>
            </a:r>
          </a:p>
          <a:p>
            <a:endParaRPr lang="en-US" altLang="en-US" dirty="0"/>
          </a:p>
          <a:p>
            <a:r>
              <a:rPr lang="en-US" altLang="en-US" dirty="0"/>
              <a:t>Any team member can add, delete change sprint backlog</a:t>
            </a:r>
          </a:p>
          <a:p>
            <a:r>
              <a:rPr lang="en-US" altLang="en-US" dirty="0"/>
              <a:t>Work for the sprint emerges</a:t>
            </a:r>
          </a:p>
          <a:p>
            <a:r>
              <a:rPr lang="en-US" altLang="en-US" dirty="0"/>
              <a:t>If work is unclear, define a sprint backlog item with a larger amount of time and break it down later</a:t>
            </a:r>
          </a:p>
          <a:p>
            <a:r>
              <a:rPr lang="en-US" altLang="en-US" dirty="0"/>
              <a:t>Update work remaining as more becomes known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ADEA5FFF-FC22-41FA-AAAE-2A51FBDE3D7A}"/>
              </a:ext>
            </a:extLst>
          </p:cNvPr>
          <p:cNvSpPr>
            <a:spLocks noChangeArrowheads="1"/>
          </p:cNvSpPr>
          <p:nvPr>
            <p:ph type="title" idx="4294967295"/>
          </p:nvPr>
        </p:nvSpPr>
        <p:spPr>
          <a:xfrm>
            <a:off x="0" y="0"/>
            <a:ext cx="8229600" cy="1143000"/>
          </a:xfrm>
        </p:spPr>
        <p:txBody>
          <a:bodyPr lIns="34290" tIns="34290" rIns="34290" bIns="34290">
            <a:normAutofit fontScale="90000"/>
          </a:bodyPr>
          <a:lstStyle/>
          <a:p>
            <a:r>
              <a:rPr lang="en-US" altLang="en-US" dirty="0"/>
              <a:t>Sample Sprint backlog ESTIMATES</a:t>
            </a:r>
            <a:r>
              <a:rPr lang="en-US" altLang="en-US" dirty="0">
                <a:sym typeface="Wingdings" panose="05000000000000000000" pitchFamily="2" charset="2"/>
              </a:rPr>
              <a:t> evolution over time…..</a:t>
            </a:r>
            <a:endParaRPr lang="en-US" altLang="en-US" dirty="0"/>
          </a:p>
        </p:txBody>
      </p:sp>
      <p:grpSp>
        <p:nvGrpSpPr>
          <p:cNvPr id="1041458" name="Group 50">
            <a:extLst>
              <a:ext uri="{FF2B5EF4-FFF2-40B4-BE49-F238E27FC236}">
                <a16:creationId xmlns:a16="http://schemas.microsoft.com/office/drawing/2014/main" id="{F774796A-8E24-4E62-BC29-7084961C556E}"/>
              </a:ext>
            </a:extLst>
          </p:cNvPr>
          <p:cNvGrpSpPr>
            <a:grpSpLocks/>
          </p:cNvGrpSpPr>
          <p:nvPr/>
        </p:nvGrpSpPr>
        <p:grpSpPr bwMode="auto">
          <a:xfrm>
            <a:off x="628650" y="1524000"/>
            <a:ext cx="7886700" cy="3681413"/>
            <a:chOff x="396" y="960"/>
            <a:chExt cx="4968" cy="2319"/>
          </a:xfrm>
        </p:grpSpPr>
        <p:sp>
          <p:nvSpPr>
            <p:cNvPr id="39938" name="Rectangle 2">
              <a:extLst>
                <a:ext uri="{FF2B5EF4-FFF2-40B4-BE49-F238E27FC236}">
                  <a16:creationId xmlns:a16="http://schemas.microsoft.com/office/drawing/2014/main" id="{9AFAF652-629E-47F5-B85D-DC27E043E1C7}"/>
                </a:ext>
              </a:extLst>
            </p:cNvPr>
            <p:cNvSpPr>
              <a:spLocks/>
            </p:cNvSpPr>
            <p:nvPr/>
          </p:nvSpPr>
          <p:spPr bwMode="auto">
            <a:xfrm>
              <a:off x="396" y="960"/>
              <a:ext cx="2088" cy="331"/>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sz="3000">
                  <a:solidFill>
                    <a:srgbClr val="FFFFFF"/>
                  </a:solidFill>
                  <a:latin typeface="Gill Sans" charset="0"/>
                  <a:ea typeface="ヒラギノ角ゴ Pro W3" charset="-128"/>
                  <a:sym typeface="Gill Sans" charset="0"/>
                </a:rPr>
                <a:t>Tasks</a:t>
              </a:r>
            </a:p>
          </p:txBody>
        </p:sp>
        <p:sp>
          <p:nvSpPr>
            <p:cNvPr id="1041412" name="Rectangle 3">
              <a:extLst>
                <a:ext uri="{FF2B5EF4-FFF2-40B4-BE49-F238E27FC236}">
                  <a16:creationId xmlns:a16="http://schemas.microsoft.com/office/drawing/2014/main" id="{E32BA7F9-5FDD-4155-91D6-DFEA904FA974}"/>
                </a:ext>
              </a:extLst>
            </p:cNvPr>
            <p:cNvSpPr>
              <a:spLocks/>
            </p:cNvSpPr>
            <p:nvPr/>
          </p:nvSpPr>
          <p:spPr bwMode="auto">
            <a:xfrm>
              <a:off x="396" y="1291"/>
              <a:ext cx="2088" cy="332"/>
            </a:xfrm>
            <a:prstGeom prst="rect">
              <a:avLst/>
            </a:prstGeom>
            <a:solidFill>
              <a:srgbClr val="E6E6E6"/>
            </a:solidFill>
            <a:ln w="25400">
              <a:solidFill>
                <a:schemeClr val="tx1"/>
              </a:solidFill>
              <a:miter lim="800000"/>
              <a:headEnd/>
              <a:tailEnd/>
            </a:ln>
          </p:spPr>
          <p:txBody>
            <a:bodyPr lIns="57150" tIns="57150" rIns="57150"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r>
                <a:rPr lang="en-US" altLang="en-US" sz="2200">
                  <a:latin typeface="Gill Sans" charset="0"/>
                  <a:ea typeface="ヒラギノ角ゴ Pro W3" charset="-128"/>
                  <a:sym typeface="Gill Sans" charset="0"/>
                </a:rPr>
                <a:t>Code the user interface</a:t>
              </a:r>
            </a:p>
          </p:txBody>
        </p:sp>
        <p:sp>
          <p:nvSpPr>
            <p:cNvPr id="1041413" name="Rectangle 4">
              <a:extLst>
                <a:ext uri="{FF2B5EF4-FFF2-40B4-BE49-F238E27FC236}">
                  <a16:creationId xmlns:a16="http://schemas.microsoft.com/office/drawing/2014/main" id="{A1B31B34-BA54-44C6-AB9D-5E0EC12BE50D}"/>
                </a:ext>
              </a:extLst>
            </p:cNvPr>
            <p:cNvSpPr>
              <a:spLocks/>
            </p:cNvSpPr>
            <p:nvPr/>
          </p:nvSpPr>
          <p:spPr bwMode="auto">
            <a:xfrm>
              <a:off x="396" y="1623"/>
              <a:ext cx="2088" cy="331"/>
            </a:xfrm>
            <a:prstGeom prst="rect">
              <a:avLst/>
            </a:prstGeom>
            <a:solidFill>
              <a:srgbClr val="E6E6E6"/>
            </a:solidFill>
            <a:ln w="25400">
              <a:solidFill>
                <a:schemeClr val="tx1"/>
              </a:solidFill>
              <a:miter lim="800000"/>
              <a:headEnd/>
              <a:tailEnd/>
            </a:ln>
          </p:spPr>
          <p:txBody>
            <a:bodyPr lIns="57150" tIns="57150" rIns="57150"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r>
                <a:rPr lang="en-US" altLang="en-US" sz="2200">
                  <a:latin typeface="Gill Sans" charset="0"/>
                  <a:ea typeface="ヒラギノ角ゴ Pro W3" charset="-128"/>
                  <a:sym typeface="Gill Sans" charset="0"/>
                </a:rPr>
                <a:t>Code the middle tier</a:t>
              </a:r>
            </a:p>
          </p:txBody>
        </p:sp>
        <p:sp>
          <p:nvSpPr>
            <p:cNvPr id="1041414" name="Rectangle 5">
              <a:extLst>
                <a:ext uri="{FF2B5EF4-FFF2-40B4-BE49-F238E27FC236}">
                  <a16:creationId xmlns:a16="http://schemas.microsoft.com/office/drawing/2014/main" id="{2BD01288-77E6-449F-A668-DFF9AC8333D0}"/>
                </a:ext>
              </a:extLst>
            </p:cNvPr>
            <p:cNvSpPr>
              <a:spLocks/>
            </p:cNvSpPr>
            <p:nvPr/>
          </p:nvSpPr>
          <p:spPr bwMode="auto">
            <a:xfrm>
              <a:off x="396" y="1954"/>
              <a:ext cx="2088" cy="331"/>
            </a:xfrm>
            <a:prstGeom prst="rect">
              <a:avLst/>
            </a:prstGeom>
            <a:solidFill>
              <a:srgbClr val="E6E6E6"/>
            </a:solidFill>
            <a:ln w="25400">
              <a:solidFill>
                <a:schemeClr val="tx1"/>
              </a:solidFill>
              <a:miter lim="800000"/>
              <a:headEnd/>
              <a:tailEnd/>
            </a:ln>
          </p:spPr>
          <p:txBody>
            <a:bodyPr lIns="57150" tIns="57150" rIns="57150"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r>
                <a:rPr lang="en-US" altLang="en-US" sz="2200">
                  <a:latin typeface="Gill Sans" charset="0"/>
                  <a:ea typeface="ヒラギノ角ゴ Pro W3" charset="-128"/>
                  <a:sym typeface="Gill Sans" charset="0"/>
                </a:rPr>
                <a:t>Test the middle tier</a:t>
              </a:r>
            </a:p>
          </p:txBody>
        </p:sp>
        <p:sp>
          <p:nvSpPr>
            <p:cNvPr id="1041415" name="Rectangle 6">
              <a:extLst>
                <a:ext uri="{FF2B5EF4-FFF2-40B4-BE49-F238E27FC236}">
                  <a16:creationId xmlns:a16="http://schemas.microsoft.com/office/drawing/2014/main" id="{2643E308-05C6-4B8F-8828-ECA6A99E311A}"/>
                </a:ext>
              </a:extLst>
            </p:cNvPr>
            <p:cNvSpPr>
              <a:spLocks/>
            </p:cNvSpPr>
            <p:nvPr/>
          </p:nvSpPr>
          <p:spPr bwMode="auto">
            <a:xfrm>
              <a:off x="396" y="2285"/>
              <a:ext cx="2088" cy="331"/>
            </a:xfrm>
            <a:prstGeom prst="rect">
              <a:avLst/>
            </a:prstGeom>
            <a:solidFill>
              <a:srgbClr val="E6E6E6"/>
            </a:solidFill>
            <a:ln w="25400">
              <a:solidFill>
                <a:schemeClr val="tx1"/>
              </a:solidFill>
              <a:miter lim="800000"/>
              <a:headEnd/>
              <a:tailEnd/>
            </a:ln>
          </p:spPr>
          <p:txBody>
            <a:bodyPr lIns="57150" tIns="57150" rIns="57150"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r>
                <a:rPr lang="en-US" altLang="en-US" sz="2200">
                  <a:latin typeface="Gill Sans" charset="0"/>
                  <a:ea typeface="ヒラギノ角ゴ Pro W3" charset="-128"/>
                  <a:sym typeface="Gill Sans" charset="0"/>
                </a:rPr>
                <a:t>Write online help</a:t>
              </a:r>
            </a:p>
          </p:txBody>
        </p:sp>
        <p:sp>
          <p:nvSpPr>
            <p:cNvPr id="1041416" name="Rectangle 7">
              <a:extLst>
                <a:ext uri="{FF2B5EF4-FFF2-40B4-BE49-F238E27FC236}">
                  <a16:creationId xmlns:a16="http://schemas.microsoft.com/office/drawing/2014/main" id="{99379809-4D79-440B-8431-4F16C079A732}"/>
                </a:ext>
              </a:extLst>
            </p:cNvPr>
            <p:cNvSpPr>
              <a:spLocks/>
            </p:cNvSpPr>
            <p:nvPr/>
          </p:nvSpPr>
          <p:spPr bwMode="auto">
            <a:xfrm>
              <a:off x="396" y="2616"/>
              <a:ext cx="2088" cy="331"/>
            </a:xfrm>
            <a:prstGeom prst="rect">
              <a:avLst/>
            </a:prstGeom>
            <a:solidFill>
              <a:srgbClr val="E6E6E6"/>
            </a:solidFill>
            <a:ln w="25400">
              <a:solidFill>
                <a:schemeClr val="tx1"/>
              </a:solidFill>
              <a:miter lim="800000"/>
              <a:headEnd/>
              <a:tailEnd/>
            </a:ln>
          </p:spPr>
          <p:txBody>
            <a:bodyPr lIns="57150" tIns="57150" rIns="57150"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r>
                <a:rPr lang="en-US" altLang="en-US" sz="2200">
                  <a:latin typeface="Gill Sans" charset="0"/>
                  <a:ea typeface="ヒラギノ角ゴ Pro W3" charset="-128"/>
                  <a:sym typeface="Gill Sans" charset="0"/>
                </a:rPr>
                <a:t>Write the Foo class</a:t>
              </a:r>
            </a:p>
          </p:txBody>
        </p:sp>
        <p:sp>
          <p:nvSpPr>
            <p:cNvPr id="39944" name="Rectangle 8">
              <a:extLst>
                <a:ext uri="{FF2B5EF4-FFF2-40B4-BE49-F238E27FC236}">
                  <a16:creationId xmlns:a16="http://schemas.microsoft.com/office/drawing/2014/main" id="{E9BF7DD3-6340-4852-9885-AC01508436CF}"/>
                </a:ext>
              </a:extLst>
            </p:cNvPr>
            <p:cNvSpPr>
              <a:spLocks/>
            </p:cNvSpPr>
            <p:nvPr/>
          </p:nvSpPr>
          <p:spPr bwMode="auto">
            <a:xfrm>
              <a:off x="2484" y="960"/>
              <a:ext cx="576" cy="331"/>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sz="3000">
                  <a:solidFill>
                    <a:srgbClr val="FFFFFF"/>
                  </a:solidFill>
                  <a:latin typeface="Gill Sans" charset="0"/>
                  <a:ea typeface="ヒラギノ角ゴ Pro W3" charset="-128"/>
                  <a:sym typeface="Gill Sans" charset="0"/>
                </a:rPr>
                <a:t>Mon</a:t>
              </a:r>
            </a:p>
          </p:txBody>
        </p:sp>
        <p:grpSp>
          <p:nvGrpSpPr>
            <p:cNvPr id="1041418" name="Group 9">
              <a:extLst>
                <a:ext uri="{FF2B5EF4-FFF2-40B4-BE49-F238E27FC236}">
                  <a16:creationId xmlns:a16="http://schemas.microsoft.com/office/drawing/2014/main" id="{9716CBB8-5EE0-4430-A1F1-4D07485845C9}"/>
                </a:ext>
              </a:extLst>
            </p:cNvPr>
            <p:cNvGrpSpPr>
              <a:grpSpLocks/>
            </p:cNvGrpSpPr>
            <p:nvPr/>
          </p:nvGrpSpPr>
          <p:grpSpPr bwMode="auto">
            <a:xfrm>
              <a:off x="2484" y="1291"/>
              <a:ext cx="576" cy="1656"/>
              <a:chOff x="0" y="0"/>
              <a:chExt cx="640" cy="1840"/>
            </a:xfrm>
          </p:grpSpPr>
          <p:sp>
            <p:nvSpPr>
              <p:cNvPr id="1041419" name="Rectangle 10">
                <a:extLst>
                  <a:ext uri="{FF2B5EF4-FFF2-40B4-BE49-F238E27FC236}">
                    <a16:creationId xmlns:a16="http://schemas.microsoft.com/office/drawing/2014/main" id="{FE062092-9105-4D79-AADC-A756BAFAB6F3}"/>
                  </a:ext>
                </a:extLst>
              </p:cNvPr>
              <p:cNvSpPr>
                <a:spLocks/>
              </p:cNvSpPr>
              <p:nvPr/>
            </p:nvSpPr>
            <p:spPr bwMode="auto">
              <a:xfrm>
                <a:off x="0" y="0"/>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500">
                    <a:latin typeface="Gill Sans" charset="0"/>
                    <a:ea typeface="ヒラギノ角ゴ Pro W3" charset="-128"/>
                    <a:sym typeface="Gill Sans" charset="0"/>
                  </a:rPr>
                  <a:t>8</a:t>
                </a:r>
              </a:p>
            </p:txBody>
          </p:sp>
          <p:sp>
            <p:nvSpPr>
              <p:cNvPr id="1041420" name="Rectangle 11">
                <a:extLst>
                  <a:ext uri="{FF2B5EF4-FFF2-40B4-BE49-F238E27FC236}">
                    <a16:creationId xmlns:a16="http://schemas.microsoft.com/office/drawing/2014/main" id="{AD17752B-BF76-463A-8913-91188CE8AB9E}"/>
                  </a:ext>
                </a:extLst>
              </p:cNvPr>
              <p:cNvSpPr>
                <a:spLocks/>
              </p:cNvSpPr>
              <p:nvPr/>
            </p:nvSpPr>
            <p:spPr bwMode="auto">
              <a:xfrm>
                <a:off x="0" y="368"/>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500">
                    <a:latin typeface="Gill Sans" charset="0"/>
                    <a:ea typeface="ヒラギノ角ゴ Pro W3" charset="-128"/>
                    <a:sym typeface="Gill Sans" charset="0"/>
                  </a:rPr>
                  <a:t>16</a:t>
                </a:r>
              </a:p>
            </p:txBody>
          </p:sp>
          <p:sp>
            <p:nvSpPr>
              <p:cNvPr id="1041421" name="Rectangle 12">
                <a:extLst>
                  <a:ext uri="{FF2B5EF4-FFF2-40B4-BE49-F238E27FC236}">
                    <a16:creationId xmlns:a16="http://schemas.microsoft.com/office/drawing/2014/main" id="{9F38BE30-93EC-4872-8D4A-075AA9768F9B}"/>
                  </a:ext>
                </a:extLst>
              </p:cNvPr>
              <p:cNvSpPr>
                <a:spLocks/>
              </p:cNvSpPr>
              <p:nvPr/>
            </p:nvSpPr>
            <p:spPr bwMode="auto">
              <a:xfrm>
                <a:off x="0" y="736"/>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500">
                    <a:latin typeface="Gill Sans" charset="0"/>
                    <a:ea typeface="ヒラギノ角ゴ Pro W3" charset="-128"/>
                    <a:sym typeface="Gill Sans" charset="0"/>
                  </a:rPr>
                  <a:t>8</a:t>
                </a:r>
              </a:p>
            </p:txBody>
          </p:sp>
          <p:sp>
            <p:nvSpPr>
              <p:cNvPr id="1041422" name="Rectangle 13">
                <a:extLst>
                  <a:ext uri="{FF2B5EF4-FFF2-40B4-BE49-F238E27FC236}">
                    <a16:creationId xmlns:a16="http://schemas.microsoft.com/office/drawing/2014/main" id="{C01448F3-C09D-46C3-A14E-FAC0218084D0}"/>
                  </a:ext>
                </a:extLst>
              </p:cNvPr>
              <p:cNvSpPr>
                <a:spLocks/>
              </p:cNvSpPr>
              <p:nvPr/>
            </p:nvSpPr>
            <p:spPr bwMode="auto">
              <a:xfrm>
                <a:off x="0" y="1104"/>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500">
                    <a:latin typeface="Gill Sans" charset="0"/>
                    <a:ea typeface="ヒラギノ角ゴ Pro W3" charset="-128"/>
                    <a:sym typeface="Gill Sans" charset="0"/>
                  </a:rPr>
                  <a:t>12</a:t>
                </a:r>
              </a:p>
            </p:txBody>
          </p:sp>
          <p:sp>
            <p:nvSpPr>
              <p:cNvPr id="1041423" name="Rectangle 14">
                <a:extLst>
                  <a:ext uri="{FF2B5EF4-FFF2-40B4-BE49-F238E27FC236}">
                    <a16:creationId xmlns:a16="http://schemas.microsoft.com/office/drawing/2014/main" id="{8FA7025A-D3A5-4DF7-AC66-455D472F212E}"/>
                  </a:ext>
                </a:extLst>
              </p:cNvPr>
              <p:cNvSpPr>
                <a:spLocks/>
              </p:cNvSpPr>
              <p:nvPr/>
            </p:nvSpPr>
            <p:spPr bwMode="auto">
              <a:xfrm>
                <a:off x="0" y="1472"/>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500">
                    <a:latin typeface="Gill Sans" charset="0"/>
                    <a:ea typeface="ヒラギノ角ゴ Pro W3" charset="-128"/>
                    <a:sym typeface="Gill Sans" charset="0"/>
                  </a:rPr>
                  <a:t>8</a:t>
                </a:r>
              </a:p>
            </p:txBody>
          </p:sp>
        </p:grpSp>
        <p:sp>
          <p:nvSpPr>
            <p:cNvPr id="39951" name="Rectangle 15">
              <a:extLst>
                <a:ext uri="{FF2B5EF4-FFF2-40B4-BE49-F238E27FC236}">
                  <a16:creationId xmlns:a16="http://schemas.microsoft.com/office/drawing/2014/main" id="{5A8AC5C7-25CC-4459-BDC5-DFDCB94D3D1D}"/>
                </a:ext>
              </a:extLst>
            </p:cNvPr>
            <p:cNvSpPr>
              <a:spLocks/>
            </p:cNvSpPr>
            <p:nvPr/>
          </p:nvSpPr>
          <p:spPr bwMode="auto">
            <a:xfrm>
              <a:off x="3060" y="960"/>
              <a:ext cx="576" cy="331"/>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sz="3000">
                  <a:solidFill>
                    <a:srgbClr val="FFFFFF"/>
                  </a:solidFill>
                  <a:latin typeface="Gill Sans" charset="0"/>
                  <a:ea typeface="ヒラギノ角ゴ Pro W3" charset="-128"/>
                  <a:sym typeface="Gill Sans" charset="0"/>
                </a:rPr>
                <a:t>Tue</a:t>
              </a:r>
            </a:p>
          </p:txBody>
        </p:sp>
        <p:grpSp>
          <p:nvGrpSpPr>
            <p:cNvPr id="39952" name="Group 16">
              <a:extLst>
                <a:ext uri="{FF2B5EF4-FFF2-40B4-BE49-F238E27FC236}">
                  <a16:creationId xmlns:a16="http://schemas.microsoft.com/office/drawing/2014/main" id="{75571B96-0B84-424C-B499-25502C8CFE8C}"/>
                </a:ext>
              </a:extLst>
            </p:cNvPr>
            <p:cNvGrpSpPr>
              <a:grpSpLocks/>
            </p:cNvGrpSpPr>
            <p:nvPr/>
          </p:nvGrpSpPr>
          <p:grpSpPr bwMode="auto">
            <a:xfrm>
              <a:off x="3060" y="1291"/>
              <a:ext cx="576" cy="1656"/>
              <a:chOff x="0" y="0"/>
              <a:chExt cx="640" cy="1840"/>
            </a:xfrm>
          </p:grpSpPr>
          <p:sp>
            <p:nvSpPr>
              <p:cNvPr id="1041426" name="Rectangle 17">
                <a:extLst>
                  <a:ext uri="{FF2B5EF4-FFF2-40B4-BE49-F238E27FC236}">
                    <a16:creationId xmlns:a16="http://schemas.microsoft.com/office/drawing/2014/main" id="{FEC385E3-5EEB-47F5-BD5D-828020AD50E7}"/>
                  </a:ext>
                </a:extLst>
              </p:cNvPr>
              <p:cNvSpPr>
                <a:spLocks/>
              </p:cNvSpPr>
              <p:nvPr/>
            </p:nvSpPr>
            <p:spPr bwMode="auto">
              <a:xfrm>
                <a:off x="0" y="0"/>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500">
                    <a:latin typeface="Gill Sans" charset="0"/>
                    <a:ea typeface="ヒラギノ角ゴ Pro W3" charset="-128"/>
                    <a:sym typeface="Gill Sans" charset="0"/>
                  </a:rPr>
                  <a:t>4</a:t>
                </a:r>
              </a:p>
            </p:txBody>
          </p:sp>
          <p:sp>
            <p:nvSpPr>
              <p:cNvPr id="1041427" name="Rectangle 18">
                <a:extLst>
                  <a:ext uri="{FF2B5EF4-FFF2-40B4-BE49-F238E27FC236}">
                    <a16:creationId xmlns:a16="http://schemas.microsoft.com/office/drawing/2014/main" id="{B69CF194-B28E-4B49-B765-4EB53CCCC42D}"/>
                  </a:ext>
                </a:extLst>
              </p:cNvPr>
              <p:cNvSpPr>
                <a:spLocks/>
              </p:cNvSpPr>
              <p:nvPr/>
            </p:nvSpPr>
            <p:spPr bwMode="auto">
              <a:xfrm>
                <a:off x="0" y="368"/>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500">
                    <a:latin typeface="Gill Sans" charset="0"/>
                    <a:ea typeface="ヒラギノ角ゴ Pro W3" charset="-128"/>
                    <a:sym typeface="Gill Sans" charset="0"/>
                  </a:rPr>
                  <a:t>12</a:t>
                </a:r>
              </a:p>
            </p:txBody>
          </p:sp>
          <p:sp>
            <p:nvSpPr>
              <p:cNvPr id="1041428" name="Rectangle 19">
                <a:extLst>
                  <a:ext uri="{FF2B5EF4-FFF2-40B4-BE49-F238E27FC236}">
                    <a16:creationId xmlns:a16="http://schemas.microsoft.com/office/drawing/2014/main" id="{191183EC-550A-4ACB-BD9B-E27426B30884}"/>
                  </a:ext>
                </a:extLst>
              </p:cNvPr>
              <p:cNvSpPr>
                <a:spLocks/>
              </p:cNvSpPr>
              <p:nvPr/>
            </p:nvSpPr>
            <p:spPr bwMode="auto">
              <a:xfrm>
                <a:off x="0" y="736"/>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500">
                    <a:latin typeface="Gill Sans" charset="0"/>
                    <a:ea typeface="ヒラギノ角ゴ Pro W3" charset="-128"/>
                    <a:sym typeface="Gill Sans" charset="0"/>
                  </a:rPr>
                  <a:t>16</a:t>
                </a:r>
              </a:p>
            </p:txBody>
          </p:sp>
          <p:sp>
            <p:nvSpPr>
              <p:cNvPr id="1041429" name="Rectangle 20">
                <a:extLst>
                  <a:ext uri="{FF2B5EF4-FFF2-40B4-BE49-F238E27FC236}">
                    <a16:creationId xmlns:a16="http://schemas.microsoft.com/office/drawing/2014/main" id="{F0D17C1D-12E4-41E1-A4E1-326107DF6E58}"/>
                  </a:ext>
                </a:extLst>
              </p:cNvPr>
              <p:cNvSpPr>
                <a:spLocks/>
              </p:cNvSpPr>
              <p:nvPr/>
            </p:nvSpPr>
            <p:spPr bwMode="auto">
              <a:xfrm>
                <a:off x="0" y="1104"/>
                <a:ext cx="640" cy="368"/>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1430" name="Rectangle 21">
                <a:extLst>
                  <a:ext uri="{FF2B5EF4-FFF2-40B4-BE49-F238E27FC236}">
                    <a16:creationId xmlns:a16="http://schemas.microsoft.com/office/drawing/2014/main" id="{55D13CB7-D0EF-4FE0-A1F3-31EBE40361B1}"/>
                  </a:ext>
                </a:extLst>
              </p:cNvPr>
              <p:cNvSpPr>
                <a:spLocks/>
              </p:cNvSpPr>
              <p:nvPr/>
            </p:nvSpPr>
            <p:spPr bwMode="auto">
              <a:xfrm>
                <a:off x="0" y="1472"/>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500">
                    <a:latin typeface="Gill Sans" charset="0"/>
                    <a:ea typeface="ヒラギノ角ゴ Pro W3" charset="-128"/>
                    <a:sym typeface="Gill Sans" charset="0"/>
                  </a:rPr>
                  <a:t>8</a:t>
                </a:r>
              </a:p>
            </p:txBody>
          </p:sp>
        </p:grpSp>
        <p:sp>
          <p:nvSpPr>
            <p:cNvPr id="39958" name="Rectangle 22">
              <a:extLst>
                <a:ext uri="{FF2B5EF4-FFF2-40B4-BE49-F238E27FC236}">
                  <a16:creationId xmlns:a16="http://schemas.microsoft.com/office/drawing/2014/main" id="{3ADBFF8F-26EB-4777-8FBE-A23E0A782E48}"/>
                </a:ext>
              </a:extLst>
            </p:cNvPr>
            <p:cNvSpPr>
              <a:spLocks/>
            </p:cNvSpPr>
            <p:nvPr/>
          </p:nvSpPr>
          <p:spPr bwMode="auto">
            <a:xfrm>
              <a:off x="3636" y="960"/>
              <a:ext cx="576" cy="331"/>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sz="3000">
                  <a:solidFill>
                    <a:srgbClr val="FFFFFF"/>
                  </a:solidFill>
                  <a:latin typeface="Gill Sans" charset="0"/>
                  <a:ea typeface="ヒラギノ角ゴ Pro W3" charset="-128"/>
                  <a:sym typeface="Gill Sans" charset="0"/>
                </a:rPr>
                <a:t>Wed</a:t>
              </a:r>
            </a:p>
          </p:txBody>
        </p:sp>
        <p:sp>
          <p:nvSpPr>
            <p:cNvPr id="39959" name="Rectangle 23">
              <a:extLst>
                <a:ext uri="{FF2B5EF4-FFF2-40B4-BE49-F238E27FC236}">
                  <a16:creationId xmlns:a16="http://schemas.microsoft.com/office/drawing/2014/main" id="{289376B4-F9D8-4220-A3F3-B198AE35C044}"/>
                </a:ext>
              </a:extLst>
            </p:cNvPr>
            <p:cNvSpPr>
              <a:spLocks/>
            </p:cNvSpPr>
            <p:nvPr/>
          </p:nvSpPr>
          <p:spPr bwMode="auto">
            <a:xfrm>
              <a:off x="4212" y="960"/>
              <a:ext cx="576" cy="331"/>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sz="3000">
                  <a:solidFill>
                    <a:srgbClr val="FFFFFF"/>
                  </a:solidFill>
                  <a:latin typeface="Gill Sans" charset="0"/>
                  <a:ea typeface="ヒラギノ角ゴ Pro W3" charset="-128"/>
                  <a:sym typeface="Gill Sans" charset="0"/>
                </a:rPr>
                <a:t>Thu</a:t>
              </a:r>
            </a:p>
          </p:txBody>
        </p:sp>
        <p:grpSp>
          <p:nvGrpSpPr>
            <p:cNvPr id="39960" name="Group 24">
              <a:extLst>
                <a:ext uri="{FF2B5EF4-FFF2-40B4-BE49-F238E27FC236}">
                  <a16:creationId xmlns:a16="http://schemas.microsoft.com/office/drawing/2014/main" id="{BBDCBFA7-FF8F-4446-A79D-9A3732A47CE4}"/>
                </a:ext>
              </a:extLst>
            </p:cNvPr>
            <p:cNvGrpSpPr>
              <a:grpSpLocks/>
            </p:cNvGrpSpPr>
            <p:nvPr/>
          </p:nvGrpSpPr>
          <p:grpSpPr bwMode="auto">
            <a:xfrm>
              <a:off x="4212" y="1291"/>
              <a:ext cx="576" cy="1988"/>
              <a:chOff x="0" y="0"/>
              <a:chExt cx="640" cy="2208"/>
            </a:xfrm>
          </p:grpSpPr>
          <p:sp>
            <p:nvSpPr>
              <p:cNvPr id="1041434" name="Rectangle 25">
                <a:extLst>
                  <a:ext uri="{FF2B5EF4-FFF2-40B4-BE49-F238E27FC236}">
                    <a16:creationId xmlns:a16="http://schemas.microsoft.com/office/drawing/2014/main" id="{BE46BAAC-8F45-4492-9201-1D1B7E73120F}"/>
                  </a:ext>
                </a:extLst>
              </p:cNvPr>
              <p:cNvSpPr>
                <a:spLocks/>
              </p:cNvSpPr>
              <p:nvPr/>
            </p:nvSpPr>
            <p:spPr bwMode="auto">
              <a:xfrm>
                <a:off x="0" y="0"/>
                <a:ext cx="640" cy="368"/>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1435" name="Rectangle 26">
                <a:extLst>
                  <a:ext uri="{FF2B5EF4-FFF2-40B4-BE49-F238E27FC236}">
                    <a16:creationId xmlns:a16="http://schemas.microsoft.com/office/drawing/2014/main" id="{D51462B9-C935-4864-9E2F-0652C0FAB2A8}"/>
                  </a:ext>
                </a:extLst>
              </p:cNvPr>
              <p:cNvSpPr>
                <a:spLocks/>
              </p:cNvSpPr>
              <p:nvPr/>
            </p:nvSpPr>
            <p:spPr bwMode="auto">
              <a:xfrm>
                <a:off x="0" y="368"/>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500">
                    <a:latin typeface="Gill Sans" charset="0"/>
                    <a:ea typeface="ヒラギノ角ゴ Pro W3" charset="-128"/>
                    <a:sym typeface="Gill Sans" charset="0"/>
                  </a:rPr>
                  <a:t>4</a:t>
                </a:r>
              </a:p>
            </p:txBody>
          </p:sp>
          <p:sp>
            <p:nvSpPr>
              <p:cNvPr id="1041436" name="Rectangle 27">
                <a:extLst>
                  <a:ext uri="{FF2B5EF4-FFF2-40B4-BE49-F238E27FC236}">
                    <a16:creationId xmlns:a16="http://schemas.microsoft.com/office/drawing/2014/main" id="{58AA940A-DA5C-4F2F-B8D0-3B3DD7B74DA5}"/>
                  </a:ext>
                </a:extLst>
              </p:cNvPr>
              <p:cNvSpPr>
                <a:spLocks/>
              </p:cNvSpPr>
              <p:nvPr/>
            </p:nvSpPr>
            <p:spPr bwMode="auto">
              <a:xfrm>
                <a:off x="0" y="736"/>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500">
                    <a:latin typeface="Gill Sans" charset="0"/>
                    <a:ea typeface="ヒラギノ角ゴ Pro W3" charset="-128"/>
                    <a:sym typeface="Gill Sans" charset="0"/>
                  </a:rPr>
                  <a:t>11</a:t>
                </a:r>
              </a:p>
            </p:txBody>
          </p:sp>
          <p:sp>
            <p:nvSpPr>
              <p:cNvPr id="1041437" name="Rectangle 28">
                <a:extLst>
                  <a:ext uri="{FF2B5EF4-FFF2-40B4-BE49-F238E27FC236}">
                    <a16:creationId xmlns:a16="http://schemas.microsoft.com/office/drawing/2014/main" id="{78E55F31-892C-4BB7-BEDC-E97F4AAC142B}"/>
                  </a:ext>
                </a:extLst>
              </p:cNvPr>
              <p:cNvSpPr>
                <a:spLocks/>
              </p:cNvSpPr>
              <p:nvPr/>
            </p:nvSpPr>
            <p:spPr bwMode="auto">
              <a:xfrm>
                <a:off x="0" y="1104"/>
                <a:ext cx="640" cy="368"/>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1438" name="Rectangle 29">
                <a:extLst>
                  <a:ext uri="{FF2B5EF4-FFF2-40B4-BE49-F238E27FC236}">
                    <a16:creationId xmlns:a16="http://schemas.microsoft.com/office/drawing/2014/main" id="{59DEFDF3-9436-4902-8532-1446A1A59124}"/>
                  </a:ext>
                </a:extLst>
              </p:cNvPr>
              <p:cNvSpPr>
                <a:spLocks/>
              </p:cNvSpPr>
              <p:nvPr/>
            </p:nvSpPr>
            <p:spPr bwMode="auto">
              <a:xfrm>
                <a:off x="0" y="1472"/>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500">
                    <a:latin typeface="Gill Sans" charset="0"/>
                    <a:ea typeface="ヒラギノ角ゴ Pro W3" charset="-128"/>
                    <a:sym typeface="Gill Sans" charset="0"/>
                  </a:rPr>
                  <a:t>8</a:t>
                </a:r>
              </a:p>
            </p:txBody>
          </p:sp>
          <p:sp>
            <p:nvSpPr>
              <p:cNvPr id="1041439" name="Rectangle 30">
                <a:extLst>
                  <a:ext uri="{FF2B5EF4-FFF2-40B4-BE49-F238E27FC236}">
                    <a16:creationId xmlns:a16="http://schemas.microsoft.com/office/drawing/2014/main" id="{29575731-C74E-4B28-9E0B-585028BAF034}"/>
                  </a:ext>
                </a:extLst>
              </p:cNvPr>
              <p:cNvSpPr>
                <a:spLocks/>
              </p:cNvSpPr>
              <p:nvPr/>
            </p:nvSpPr>
            <p:spPr bwMode="auto">
              <a:xfrm>
                <a:off x="0" y="1840"/>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500">
                    <a:latin typeface="Gill Sans" charset="0"/>
                    <a:ea typeface="ヒラギノ角ゴ Pro W3" charset="-128"/>
                    <a:sym typeface="Gill Sans" charset="0"/>
                  </a:rPr>
                  <a:t>4</a:t>
                </a:r>
              </a:p>
            </p:txBody>
          </p:sp>
        </p:grpSp>
        <p:sp>
          <p:nvSpPr>
            <p:cNvPr id="39967" name="Rectangle 31">
              <a:extLst>
                <a:ext uri="{FF2B5EF4-FFF2-40B4-BE49-F238E27FC236}">
                  <a16:creationId xmlns:a16="http://schemas.microsoft.com/office/drawing/2014/main" id="{D60D8D9B-F85C-4FB1-95D4-21BF7E82030F}"/>
                </a:ext>
              </a:extLst>
            </p:cNvPr>
            <p:cNvSpPr>
              <a:spLocks/>
            </p:cNvSpPr>
            <p:nvPr/>
          </p:nvSpPr>
          <p:spPr bwMode="auto">
            <a:xfrm>
              <a:off x="4788" y="960"/>
              <a:ext cx="576" cy="331"/>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sz="3000">
                  <a:solidFill>
                    <a:srgbClr val="FFFFFF"/>
                  </a:solidFill>
                  <a:latin typeface="Gill Sans" charset="0"/>
                  <a:ea typeface="ヒラギノ角ゴ Pro W3" charset="-128"/>
                  <a:sym typeface="Gill Sans" charset="0"/>
                </a:rPr>
                <a:t>Fri</a:t>
              </a:r>
            </a:p>
          </p:txBody>
        </p:sp>
        <p:grpSp>
          <p:nvGrpSpPr>
            <p:cNvPr id="39968" name="Group 32">
              <a:extLst>
                <a:ext uri="{FF2B5EF4-FFF2-40B4-BE49-F238E27FC236}">
                  <a16:creationId xmlns:a16="http://schemas.microsoft.com/office/drawing/2014/main" id="{C6DEE1B6-D5A3-46AC-90F8-6E68C9495964}"/>
                </a:ext>
              </a:extLst>
            </p:cNvPr>
            <p:cNvGrpSpPr>
              <a:grpSpLocks/>
            </p:cNvGrpSpPr>
            <p:nvPr/>
          </p:nvGrpSpPr>
          <p:grpSpPr bwMode="auto">
            <a:xfrm>
              <a:off x="4788" y="1291"/>
              <a:ext cx="576" cy="1988"/>
              <a:chOff x="0" y="0"/>
              <a:chExt cx="640" cy="2208"/>
            </a:xfrm>
          </p:grpSpPr>
          <p:sp>
            <p:nvSpPr>
              <p:cNvPr id="1041442" name="Rectangle 33">
                <a:extLst>
                  <a:ext uri="{FF2B5EF4-FFF2-40B4-BE49-F238E27FC236}">
                    <a16:creationId xmlns:a16="http://schemas.microsoft.com/office/drawing/2014/main" id="{9A53A3A6-2856-4C3D-A48F-D536E0518465}"/>
                  </a:ext>
                </a:extLst>
              </p:cNvPr>
              <p:cNvSpPr>
                <a:spLocks/>
              </p:cNvSpPr>
              <p:nvPr/>
            </p:nvSpPr>
            <p:spPr bwMode="auto">
              <a:xfrm>
                <a:off x="0" y="0"/>
                <a:ext cx="640" cy="368"/>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1443" name="Rectangle 34">
                <a:extLst>
                  <a:ext uri="{FF2B5EF4-FFF2-40B4-BE49-F238E27FC236}">
                    <a16:creationId xmlns:a16="http://schemas.microsoft.com/office/drawing/2014/main" id="{E910F97E-1A3E-4A23-B63F-6D3C94F171F7}"/>
                  </a:ext>
                </a:extLst>
              </p:cNvPr>
              <p:cNvSpPr>
                <a:spLocks/>
              </p:cNvSpPr>
              <p:nvPr/>
            </p:nvSpPr>
            <p:spPr bwMode="auto">
              <a:xfrm>
                <a:off x="0" y="368"/>
                <a:ext cx="640" cy="368"/>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1444" name="Rectangle 35">
                <a:extLst>
                  <a:ext uri="{FF2B5EF4-FFF2-40B4-BE49-F238E27FC236}">
                    <a16:creationId xmlns:a16="http://schemas.microsoft.com/office/drawing/2014/main" id="{D50E8801-3DF1-42EE-815F-83DA14893458}"/>
                  </a:ext>
                </a:extLst>
              </p:cNvPr>
              <p:cNvSpPr>
                <a:spLocks/>
              </p:cNvSpPr>
              <p:nvPr/>
            </p:nvSpPr>
            <p:spPr bwMode="auto">
              <a:xfrm>
                <a:off x="0" y="736"/>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500">
                    <a:latin typeface="Gill Sans" charset="0"/>
                    <a:ea typeface="ヒラギノ角ゴ Pro W3" charset="-128"/>
                    <a:sym typeface="Gill Sans" charset="0"/>
                  </a:rPr>
                  <a:t>8</a:t>
                </a:r>
              </a:p>
            </p:txBody>
          </p:sp>
          <p:sp>
            <p:nvSpPr>
              <p:cNvPr id="1041445" name="Rectangle 36">
                <a:extLst>
                  <a:ext uri="{FF2B5EF4-FFF2-40B4-BE49-F238E27FC236}">
                    <a16:creationId xmlns:a16="http://schemas.microsoft.com/office/drawing/2014/main" id="{3D839216-7385-4D35-A385-82A002488F85}"/>
                  </a:ext>
                </a:extLst>
              </p:cNvPr>
              <p:cNvSpPr>
                <a:spLocks/>
              </p:cNvSpPr>
              <p:nvPr/>
            </p:nvSpPr>
            <p:spPr bwMode="auto">
              <a:xfrm>
                <a:off x="0" y="1104"/>
                <a:ext cx="640" cy="368"/>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1446" name="Rectangle 37">
                <a:extLst>
                  <a:ext uri="{FF2B5EF4-FFF2-40B4-BE49-F238E27FC236}">
                    <a16:creationId xmlns:a16="http://schemas.microsoft.com/office/drawing/2014/main" id="{3B518C7E-B441-49A9-A177-CB5E42329518}"/>
                  </a:ext>
                </a:extLst>
              </p:cNvPr>
              <p:cNvSpPr>
                <a:spLocks/>
              </p:cNvSpPr>
              <p:nvPr/>
            </p:nvSpPr>
            <p:spPr bwMode="auto">
              <a:xfrm>
                <a:off x="0" y="1472"/>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500">
                    <a:latin typeface="Gill Sans" charset="0"/>
                    <a:ea typeface="ヒラギノ角ゴ Pro W3" charset="-128"/>
                    <a:sym typeface="Gill Sans" charset="0"/>
                  </a:rPr>
                  <a:t>8</a:t>
                </a:r>
              </a:p>
            </p:txBody>
          </p:sp>
          <p:sp>
            <p:nvSpPr>
              <p:cNvPr id="1041447" name="Rectangle 38">
                <a:extLst>
                  <a:ext uri="{FF2B5EF4-FFF2-40B4-BE49-F238E27FC236}">
                    <a16:creationId xmlns:a16="http://schemas.microsoft.com/office/drawing/2014/main" id="{668BAEBD-959C-4983-AC9E-94EA950481DC}"/>
                  </a:ext>
                </a:extLst>
              </p:cNvPr>
              <p:cNvSpPr>
                <a:spLocks/>
              </p:cNvSpPr>
              <p:nvPr/>
            </p:nvSpPr>
            <p:spPr bwMode="auto">
              <a:xfrm>
                <a:off x="0" y="1840"/>
                <a:ext cx="640" cy="368"/>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grpSp>
        <p:grpSp>
          <p:nvGrpSpPr>
            <p:cNvPr id="39975" name="Group 39">
              <a:extLst>
                <a:ext uri="{FF2B5EF4-FFF2-40B4-BE49-F238E27FC236}">
                  <a16:creationId xmlns:a16="http://schemas.microsoft.com/office/drawing/2014/main" id="{10F38107-3177-42B3-A327-592C5164C940}"/>
                </a:ext>
              </a:extLst>
            </p:cNvPr>
            <p:cNvGrpSpPr>
              <a:grpSpLocks/>
            </p:cNvGrpSpPr>
            <p:nvPr/>
          </p:nvGrpSpPr>
          <p:grpSpPr bwMode="auto">
            <a:xfrm>
              <a:off x="396" y="1291"/>
              <a:ext cx="3816" cy="1988"/>
              <a:chOff x="0" y="0"/>
              <a:chExt cx="4240" cy="2208"/>
            </a:xfrm>
          </p:grpSpPr>
          <p:sp>
            <p:nvSpPr>
              <p:cNvPr id="1041449" name="Rectangle 40">
                <a:extLst>
                  <a:ext uri="{FF2B5EF4-FFF2-40B4-BE49-F238E27FC236}">
                    <a16:creationId xmlns:a16="http://schemas.microsoft.com/office/drawing/2014/main" id="{D0817982-9643-4B1C-B1EE-6325FF32146F}"/>
                  </a:ext>
                </a:extLst>
              </p:cNvPr>
              <p:cNvSpPr>
                <a:spLocks/>
              </p:cNvSpPr>
              <p:nvPr/>
            </p:nvSpPr>
            <p:spPr bwMode="auto">
              <a:xfrm>
                <a:off x="0" y="1840"/>
                <a:ext cx="2320" cy="368"/>
              </a:xfrm>
              <a:prstGeom prst="rect">
                <a:avLst/>
              </a:prstGeom>
              <a:solidFill>
                <a:srgbClr val="E6E6E6"/>
              </a:solidFill>
              <a:ln w="25400">
                <a:solidFill>
                  <a:schemeClr val="tx1"/>
                </a:solidFill>
                <a:miter lim="800000"/>
                <a:headEnd/>
                <a:tailEnd/>
              </a:ln>
            </p:spPr>
            <p:txBody>
              <a:bodyPr lIns="57150" tIns="57150" rIns="57150"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r>
                  <a:rPr lang="en-US" altLang="en-US" sz="2200">
                    <a:latin typeface="Gill Sans" charset="0"/>
                    <a:ea typeface="ヒラギノ角ゴ Pro W3" charset="-128"/>
                    <a:sym typeface="Gill Sans" charset="0"/>
                  </a:rPr>
                  <a:t>Add error logging</a:t>
                </a:r>
              </a:p>
            </p:txBody>
          </p:sp>
          <p:sp>
            <p:nvSpPr>
              <p:cNvPr id="1041450" name="Rectangle 41">
                <a:extLst>
                  <a:ext uri="{FF2B5EF4-FFF2-40B4-BE49-F238E27FC236}">
                    <a16:creationId xmlns:a16="http://schemas.microsoft.com/office/drawing/2014/main" id="{803C516E-98D1-42F5-8454-DDA75BBACE2F}"/>
                  </a:ext>
                </a:extLst>
              </p:cNvPr>
              <p:cNvSpPr>
                <a:spLocks/>
              </p:cNvSpPr>
              <p:nvPr/>
            </p:nvSpPr>
            <p:spPr bwMode="auto">
              <a:xfrm>
                <a:off x="2320" y="1840"/>
                <a:ext cx="640" cy="368"/>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1451" name="Rectangle 42">
                <a:extLst>
                  <a:ext uri="{FF2B5EF4-FFF2-40B4-BE49-F238E27FC236}">
                    <a16:creationId xmlns:a16="http://schemas.microsoft.com/office/drawing/2014/main" id="{57F22343-48B8-4555-86E0-B47275B05346}"/>
                  </a:ext>
                </a:extLst>
              </p:cNvPr>
              <p:cNvSpPr>
                <a:spLocks/>
              </p:cNvSpPr>
              <p:nvPr/>
            </p:nvSpPr>
            <p:spPr bwMode="auto">
              <a:xfrm>
                <a:off x="2960" y="1840"/>
                <a:ext cx="640" cy="368"/>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1452" name="Rectangle 43">
                <a:extLst>
                  <a:ext uri="{FF2B5EF4-FFF2-40B4-BE49-F238E27FC236}">
                    <a16:creationId xmlns:a16="http://schemas.microsoft.com/office/drawing/2014/main" id="{0264730F-6442-4A15-9036-3374A966532A}"/>
                  </a:ext>
                </a:extLst>
              </p:cNvPr>
              <p:cNvSpPr>
                <a:spLocks/>
              </p:cNvSpPr>
              <p:nvPr/>
            </p:nvSpPr>
            <p:spPr bwMode="auto">
              <a:xfrm>
                <a:off x="3600" y="0"/>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500">
                    <a:latin typeface="Gill Sans" charset="0"/>
                    <a:ea typeface="ヒラギノ角ゴ Pro W3" charset="-128"/>
                    <a:sym typeface="Gill Sans" charset="0"/>
                  </a:rPr>
                  <a:t>8</a:t>
                </a:r>
              </a:p>
            </p:txBody>
          </p:sp>
          <p:sp>
            <p:nvSpPr>
              <p:cNvPr id="1041453" name="Rectangle 44">
                <a:extLst>
                  <a:ext uri="{FF2B5EF4-FFF2-40B4-BE49-F238E27FC236}">
                    <a16:creationId xmlns:a16="http://schemas.microsoft.com/office/drawing/2014/main" id="{1159CFEE-194E-4C72-B099-BA174B9F69C1}"/>
                  </a:ext>
                </a:extLst>
              </p:cNvPr>
              <p:cNvSpPr>
                <a:spLocks/>
              </p:cNvSpPr>
              <p:nvPr/>
            </p:nvSpPr>
            <p:spPr bwMode="auto">
              <a:xfrm>
                <a:off x="3600" y="368"/>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500">
                    <a:latin typeface="Gill Sans" charset="0"/>
                    <a:ea typeface="ヒラギノ角ゴ Pro W3" charset="-128"/>
                    <a:sym typeface="Gill Sans" charset="0"/>
                  </a:rPr>
                  <a:t>10</a:t>
                </a:r>
              </a:p>
            </p:txBody>
          </p:sp>
          <p:sp>
            <p:nvSpPr>
              <p:cNvPr id="1041454" name="Rectangle 45">
                <a:extLst>
                  <a:ext uri="{FF2B5EF4-FFF2-40B4-BE49-F238E27FC236}">
                    <a16:creationId xmlns:a16="http://schemas.microsoft.com/office/drawing/2014/main" id="{12986F1F-8F16-43B9-AAD1-158E00BEBBB1}"/>
                  </a:ext>
                </a:extLst>
              </p:cNvPr>
              <p:cNvSpPr>
                <a:spLocks/>
              </p:cNvSpPr>
              <p:nvPr/>
            </p:nvSpPr>
            <p:spPr bwMode="auto">
              <a:xfrm>
                <a:off x="3600" y="736"/>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500">
                    <a:latin typeface="Gill Sans" charset="0"/>
                    <a:ea typeface="ヒラギノ角ゴ Pro W3" charset="-128"/>
                    <a:sym typeface="Gill Sans" charset="0"/>
                  </a:rPr>
                  <a:t>16</a:t>
                </a:r>
              </a:p>
            </p:txBody>
          </p:sp>
          <p:sp>
            <p:nvSpPr>
              <p:cNvPr id="1041455" name="Rectangle 46">
                <a:extLst>
                  <a:ext uri="{FF2B5EF4-FFF2-40B4-BE49-F238E27FC236}">
                    <a16:creationId xmlns:a16="http://schemas.microsoft.com/office/drawing/2014/main" id="{0276C6A1-791E-4A6F-B613-3F42C0A40282}"/>
                  </a:ext>
                </a:extLst>
              </p:cNvPr>
              <p:cNvSpPr>
                <a:spLocks/>
              </p:cNvSpPr>
              <p:nvPr/>
            </p:nvSpPr>
            <p:spPr bwMode="auto">
              <a:xfrm>
                <a:off x="3600" y="1104"/>
                <a:ext cx="640" cy="368"/>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1456" name="Rectangle 47">
                <a:extLst>
                  <a:ext uri="{FF2B5EF4-FFF2-40B4-BE49-F238E27FC236}">
                    <a16:creationId xmlns:a16="http://schemas.microsoft.com/office/drawing/2014/main" id="{2C5AA5C3-8FD8-4B87-8EDC-093463CDEACC}"/>
                  </a:ext>
                </a:extLst>
              </p:cNvPr>
              <p:cNvSpPr>
                <a:spLocks/>
              </p:cNvSpPr>
              <p:nvPr/>
            </p:nvSpPr>
            <p:spPr bwMode="auto">
              <a:xfrm>
                <a:off x="3600" y="1472"/>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500">
                    <a:latin typeface="Gill Sans" charset="0"/>
                    <a:ea typeface="ヒラギノ角ゴ Pro W3" charset="-128"/>
                    <a:sym typeface="Gill Sans" charset="0"/>
                  </a:rPr>
                  <a:t>8</a:t>
                </a:r>
              </a:p>
            </p:txBody>
          </p:sp>
          <p:sp>
            <p:nvSpPr>
              <p:cNvPr id="1041457" name="Rectangle 48">
                <a:extLst>
                  <a:ext uri="{FF2B5EF4-FFF2-40B4-BE49-F238E27FC236}">
                    <a16:creationId xmlns:a16="http://schemas.microsoft.com/office/drawing/2014/main" id="{81F545CF-2235-4BD3-BE0F-9C671246D236}"/>
                  </a:ext>
                </a:extLst>
              </p:cNvPr>
              <p:cNvSpPr>
                <a:spLocks/>
              </p:cNvSpPr>
              <p:nvPr/>
            </p:nvSpPr>
            <p:spPr bwMode="auto">
              <a:xfrm>
                <a:off x="3600" y="1840"/>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500">
                    <a:latin typeface="Gill Sans" charset="0"/>
                    <a:ea typeface="ヒラギノ角ゴ Pro W3" charset="-128"/>
                    <a:sym typeface="Gill Sans" charset="0"/>
                  </a:rPr>
                  <a:t>8</a:t>
                </a:r>
              </a:p>
            </p:txBody>
          </p:sp>
        </p:grpSp>
      </p:grpSp>
      <p:sp>
        <p:nvSpPr>
          <p:cNvPr id="2" name="TextBox 1">
            <a:extLst>
              <a:ext uri="{FF2B5EF4-FFF2-40B4-BE49-F238E27FC236}">
                <a16:creationId xmlns:a16="http://schemas.microsoft.com/office/drawing/2014/main" id="{4D0D7B0A-BB99-498E-9128-518208B4DCF3}"/>
              </a:ext>
            </a:extLst>
          </p:cNvPr>
          <p:cNvSpPr txBox="1"/>
          <p:nvPr/>
        </p:nvSpPr>
        <p:spPr>
          <a:xfrm>
            <a:off x="304800" y="6096000"/>
            <a:ext cx="7694992" cy="369332"/>
          </a:xfrm>
          <a:prstGeom prst="rect">
            <a:avLst/>
          </a:prstGeom>
          <a:solidFill>
            <a:srgbClr val="FFC000"/>
          </a:solidFill>
        </p:spPr>
        <p:txBody>
          <a:bodyPr wrap="none" rtlCol="0">
            <a:spAutoFit/>
          </a:bodyPr>
          <a:lstStyle/>
          <a:p>
            <a:r>
              <a:rPr lang="en-US" dirty="0"/>
              <a:t>The units are typically days but, you can decide as a team what to make them</a:t>
            </a:r>
          </a:p>
        </p:txBody>
      </p:sp>
    </p:spTree>
  </p:cSld>
  <p:clrMapOvr>
    <a:masterClrMapping/>
  </p:clrMapOvr>
  <p:transition spd="med">
    <p:dissolv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2130" name="Rectangle 2">
            <a:extLst>
              <a:ext uri="{FF2B5EF4-FFF2-40B4-BE49-F238E27FC236}">
                <a16:creationId xmlns:a16="http://schemas.microsoft.com/office/drawing/2014/main" id="{E2118999-B690-4363-AC76-F99D196BB6D9}"/>
              </a:ext>
            </a:extLst>
          </p:cNvPr>
          <p:cNvSpPr>
            <a:spLocks noGrp="1" noChangeArrowheads="1"/>
          </p:cNvSpPr>
          <p:nvPr>
            <p:ph type="title"/>
          </p:nvPr>
        </p:nvSpPr>
        <p:spPr/>
        <p:txBody>
          <a:bodyPr/>
          <a:lstStyle/>
          <a:p>
            <a:r>
              <a:rPr lang="en-US" altLang="en-US" dirty="0"/>
              <a:t>Sprint </a:t>
            </a:r>
            <a:r>
              <a:rPr lang="en-US" altLang="en-US" b="1" dirty="0">
                <a:solidFill>
                  <a:schemeClr val="bg1"/>
                </a:solidFill>
                <a:highlight>
                  <a:srgbClr val="0000FF"/>
                </a:highlight>
              </a:rPr>
              <a:t>Burndown Chart</a:t>
            </a:r>
          </a:p>
        </p:txBody>
      </p:sp>
      <p:sp>
        <p:nvSpPr>
          <p:cNvPr id="1072131" name="Rectangle 3">
            <a:extLst>
              <a:ext uri="{FF2B5EF4-FFF2-40B4-BE49-F238E27FC236}">
                <a16:creationId xmlns:a16="http://schemas.microsoft.com/office/drawing/2014/main" id="{668D5CCB-D1C2-4610-A1AB-0BD847A340F2}"/>
              </a:ext>
            </a:extLst>
          </p:cNvPr>
          <p:cNvSpPr>
            <a:spLocks noGrp="1" noChangeArrowheads="1"/>
          </p:cNvSpPr>
          <p:nvPr>
            <p:ph idx="1"/>
          </p:nvPr>
        </p:nvSpPr>
        <p:spPr/>
        <p:txBody>
          <a:bodyPr>
            <a:normAutofit fontScale="92500" lnSpcReduction="10000"/>
          </a:bodyPr>
          <a:lstStyle/>
          <a:p>
            <a:r>
              <a:rPr lang="en-US" altLang="en-US" b="1" dirty="0"/>
              <a:t>A display of what work has been completed</a:t>
            </a:r>
            <a:br>
              <a:rPr lang="en-US" altLang="en-US" b="1" dirty="0"/>
            </a:br>
            <a:r>
              <a:rPr lang="en-US" altLang="en-US" b="1" dirty="0"/>
              <a:t>and what is left to complete</a:t>
            </a:r>
          </a:p>
          <a:p>
            <a:pPr lvl="1"/>
            <a:r>
              <a:rPr lang="en-US" altLang="en-US" dirty="0"/>
              <a:t>one for each developer or work item</a:t>
            </a:r>
          </a:p>
          <a:p>
            <a:pPr lvl="1"/>
            <a:r>
              <a:rPr lang="en-US" altLang="en-US" dirty="0"/>
              <a:t>updated every day</a:t>
            </a:r>
          </a:p>
          <a:p>
            <a:pPr lvl="1"/>
            <a:r>
              <a:rPr lang="en-US" altLang="en-US" dirty="0"/>
              <a:t>(make best guess about hours/points completed each day)</a:t>
            </a:r>
          </a:p>
          <a:p>
            <a:pPr lvl="1"/>
            <a:endParaRPr lang="en-US" altLang="en-US" dirty="0"/>
          </a:p>
          <a:p>
            <a:pPr lvl="1"/>
            <a:endParaRPr lang="en-US" altLang="en-US" dirty="0"/>
          </a:p>
          <a:p>
            <a:r>
              <a:rPr lang="en-US" altLang="en-US" i="1" dirty="0"/>
              <a:t>variation:</a:t>
            </a:r>
            <a:r>
              <a:rPr lang="en-US" altLang="en-US" dirty="0"/>
              <a:t> Release burndown chart</a:t>
            </a:r>
          </a:p>
          <a:p>
            <a:pPr lvl="1"/>
            <a:r>
              <a:rPr lang="en-US" altLang="en-US" dirty="0"/>
              <a:t>shows overall progress</a:t>
            </a:r>
          </a:p>
          <a:p>
            <a:pPr lvl="1"/>
            <a:r>
              <a:rPr lang="en-US" altLang="en-US" dirty="0">
                <a:highlight>
                  <a:srgbClr val="00FF00"/>
                </a:highlight>
              </a:rPr>
              <a:t>updated at end of each sprint</a:t>
            </a:r>
            <a:br>
              <a:rPr lang="en-US" altLang="en-US" dirty="0">
                <a:highlight>
                  <a:srgbClr val="00FF00"/>
                </a:highlight>
              </a:rPr>
            </a:br>
            <a:r>
              <a:rPr lang="en-US" altLang="en-US" dirty="0">
                <a:highlight>
                  <a:srgbClr val="00FF00"/>
                </a:highlight>
              </a:rPr>
              <a:t>(called a Milestone in </a:t>
            </a:r>
            <a:r>
              <a:rPr lang="en-US" altLang="en-US" dirty="0" err="1">
                <a:highlight>
                  <a:srgbClr val="00FF00"/>
                </a:highlight>
              </a:rPr>
              <a:t>ZenHub</a:t>
            </a:r>
            <a:r>
              <a:rPr lang="en-US" altLang="en-US" dirty="0">
                <a:highlight>
                  <a:srgbClr val="00FF00"/>
                </a:highlight>
              </a:rPr>
              <a:t>)</a:t>
            </a:r>
          </a:p>
        </p:txBody>
      </p:sp>
      <p:pic>
        <p:nvPicPr>
          <p:cNvPr id="1072133" name="Picture 5">
            <a:extLst>
              <a:ext uri="{FF2B5EF4-FFF2-40B4-BE49-F238E27FC236}">
                <a16:creationId xmlns:a16="http://schemas.microsoft.com/office/drawing/2014/main" id="{4F917B48-27C8-497B-8CA5-7E30D2C0B2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538"/>
          <a:stretch>
            <a:fillRect/>
          </a:stretch>
        </p:blipFill>
        <p:spPr bwMode="auto">
          <a:xfrm>
            <a:off x="5562600" y="3603625"/>
            <a:ext cx="3581400" cy="2492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D380E-3DAA-45EF-8201-539D3A8E026C}"/>
              </a:ext>
            </a:extLst>
          </p:cNvPr>
          <p:cNvSpPr>
            <a:spLocks noGrp="1"/>
          </p:cNvSpPr>
          <p:nvPr>
            <p:ph type="title"/>
          </p:nvPr>
        </p:nvSpPr>
        <p:spPr>
          <a:xfrm>
            <a:off x="275578" y="122808"/>
            <a:ext cx="7200900" cy="1485900"/>
          </a:xfrm>
        </p:spPr>
        <p:txBody>
          <a:bodyPr>
            <a:normAutofit fontScale="90000"/>
          </a:bodyPr>
          <a:lstStyle/>
          <a:p>
            <a:r>
              <a:rPr lang="en-US" dirty="0"/>
              <a:t>Example </a:t>
            </a:r>
            <a:br>
              <a:rPr lang="en-US" dirty="0"/>
            </a:br>
            <a:r>
              <a:rPr lang="en-US" dirty="0" err="1"/>
              <a:t>ZenHub</a:t>
            </a:r>
            <a:r>
              <a:rPr lang="en-US" dirty="0"/>
              <a:t> </a:t>
            </a:r>
            <a:br>
              <a:rPr lang="en-US" dirty="0"/>
            </a:br>
            <a:r>
              <a:rPr lang="en-US" sz="4000" b="1" dirty="0" err="1">
                <a:solidFill>
                  <a:schemeClr val="bg1"/>
                </a:solidFill>
                <a:highlight>
                  <a:srgbClr val="0000FF"/>
                </a:highlight>
              </a:rPr>
              <a:t>BurnDown</a:t>
            </a:r>
            <a:r>
              <a:rPr lang="en-US" sz="4000" b="1" dirty="0">
                <a:solidFill>
                  <a:schemeClr val="bg1"/>
                </a:solidFill>
                <a:highlight>
                  <a:srgbClr val="0000FF"/>
                </a:highlight>
              </a:rPr>
              <a:t> chart</a:t>
            </a:r>
            <a:endParaRPr lang="en-US" sz="4900" b="1" dirty="0">
              <a:solidFill>
                <a:schemeClr val="bg1"/>
              </a:solidFill>
              <a:highlight>
                <a:srgbClr val="0000FF"/>
              </a:highlight>
            </a:endParaRPr>
          </a:p>
        </p:txBody>
      </p:sp>
      <p:sp>
        <p:nvSpPr>
          <p:cNvPr id="3" name="Content Placeholder 2">
            <a:extLst>
              <a:ext uri="{FF2B5EF4-FFF2-40B4-BE49-F238E27FC236}">
                <a16:creationId xmlns:a16="http://schemas.microsoft.com/office/drawing/2014/main" id="{E1919A90-97EF-485C-B0EF-A15A8A9E32CF}"/>
              </a:ext>
            </a:extLst>
          </p:cNvPr>
          <p:cNvSpPr>
            <a:spLocks noGrp="1"/>
          </p:cNvSpPr>
          <p:nvPr>
            <p:ph idx="1"/>
          </p:nvPr>
        </p:nvSpPr>
        <p:spPr>
          <a:xfrm>
            <a:off x="152400" y="2362200"/>
            <a:ext cx="3733800" cy="4343400"/>
          </a:xfrm>
        </p:spPr>
        <p:txBody>
          <a:bodyPr>
            <a:normAutofit/>
          </a:bodyPr>
          <a:lstStyle/>
          <a:p>
            <a:r>
              <a:rPr lang="en-US" dirty="0"/>
              <a:t>Associated with COMPLETED (CLOSED) Milestone</a:t>
            </a:r>
          </a:p>
          <a:p>
            <a:r>
              <a:rPr lang="en-US" dirty="0"/>
              <a:t>Milestone has start and end date and one or more issues associated with it</a:t>
            </a:r>
          </a:p>
          <a:p>
            <a:r>
              <a:rPr lang="en-US" dirty="0"/>
              <a:t>For a Milestone to be closed ALL issues associated with it must be closed</a:t>
            </a:r>
          </a:p>
        </p:txBody>
      </p:sp>
      <p:sp>
        <p:nvSpPr>
          <p:cNvPr id="4" name="TextBox 3">
            <a:extLst>
              <a:ext uri="{FF2B5EF4-FFF2-40B4-BE49-F238E27FC236}">
                <a16:creationId xmlns:a16="http://schemas.microsoft.com/office/drawing/2014/main" id="{E25AC796-911B-443B-903E-0657AB61878F}"/>
              </a:ext>
            </a:extLst>
          </p:cNvPr>
          <p:cNvSpPr txBox="1"/>
          <p:nvPr/>
        </p:nvSpPr>
        <p:spPr>
          <a:xfrm>
            <a:off x="152400" y="5334000"/>
            <a:ext cx="3810000" cy="1200329"/>
          </a:xfrm>
          <a:prstGeom prst="rect">
            <a:avLst/>
          </a:prstGeom>
          <a:solidFill>
            <a:srgbClr val="FFC000"/>
          </a:solidFill>
        </p:spPr>
        <p:txBody>
          <a:bodyPr wrap="square" rtlCol="0">
            <a:spAutoFit/>
          </a:bodyPr>
          <a:lstStyle/>
          <a:p>
            <a:r>
              <a:rPr lang="en-US" sz="3600" dirty="0"/>
              <a:t>A Milestone in </a:t>
            </a:r>
            <a:br>
              <a:rPr lang="en-US" sz="3600" dirty="0"/>
            </a:br>
            <a:r>
              <a:rPr lang="en-US" sz="3600" dirty="0" err="1"/>
              <a:t>ZenHub</a:t>
            </a:r>
            <a:r>
              <a:rPr lang="en-US" sz="3600" dirty="0"/>
              <a:t> = 1 Sprint</a:t>
            </a:r>
          </a:p>
        </p:txBody>
      </p:sp>
      <p:pic>
        <p:nvPicPr>
          <p:cNvPr id="5" name="Picture 4">
            <a:extLst>
              <a:ext uri="{FF2B5EF4-FFF2-40B4-BE49-F238E27FC236}">
                <a16:creationId xmlns:a16="http://schemas.microsoft.com/office/drawing/2014/main" id="{63030EA7-A181-42C9-AFCD-6A68C0526E49}"/>
              </a:ext>
            </a:extLst>
          </p:cNvPr>
          <p:cNvPicPr>
            <a:picLocks noChangeAspect="1"/>
          </p:cNvPicPr>
          <p:nvPr/>
        </p:nvPicPr>
        <p:blipFill>
          <a:blip r:embed="rId2"/>
          <a:stretch>
            <a:fillRect/>
          </a:stretch>
        </p:blipFill>
        <p:spPr>
          <a:xfrm>
            <a:off x="3810000" y="47625"/>
            <a:ext cx="6086475" cy="6810375"/>
          </a:xfrm>
          <a:prstGeom prst="rect">
            <a:avLst/>
          </a:prstGeom>
        </p:spPr>
      </p:pic>
    </p:spTree>
    <p:extLst>
      <p:ext uri="{BB962C8B-B14F-4D97-AF65-F5344CB8AC3E}">
        <p14:creationId xmlns:p14="http://schemas.microsoft.com/office/powerpoint/2010/main" val="1669470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712B3-F11F-40E9-B4D2-1A01C9AE7E8A}"/>
              </a:ext>
            </a:extLst>
          </p:cNvPr>
          <p:cNvSpPr>
            <a:spLocks noGrp="1"/>
          </p:cNvSpPr>
          <p:nvPr>
            <p:ph type="title"/>
          </p:nvPr>
        </p:nvSpPr>
        <p:spPr>
          <a:xfrm>
            <a:off x="685800" y="11097"/>
            <a:ext cx="8610600" cy="1485900"/>
          </a:xfrm>
        </p:spPr>
        <p:txBody>
          <a:bodyPr>
            <a:normAutofit fontScale="90000"/>
          </a:bodyPr>
          <a:lstStyle/>
          <a:p>
            <a:r>
              <a:rPr lang="en-US" dirty="0" err="1"/>
              <a:t>ZenHub</a:t>
            </a:r>
            <a:r>
              <a:rPr lang="en-US" dirty="0"/>
              <a:t> </a:t>
            </a:r>
            <a:r>
              <a:rPr lang="en-US" dirty="0">
                <a:sym typeface="Wingdings" panose="05000000000000000000" pitchFamily="2" charset="2"/>
              </a:rPr>
              <a:t> FYI what you see for </a:t>
            </a:r>
            <a:r>
              <a:rPr lang="en-US" sz="4900" b="1" dirty="0" err="1">
                <a:solidFill>
                  <a:schemeClr val="bg1"/>
                </a:solidFill>
                <a:highlight>
                  <a:srgbClr val="0000FF"/>
                </a:highlight>
                <a:sym typeface="Wingdings" panose="05000000000000000000" pitchFamily="2" charset="2"/>
              </a:rPr>
              <a:t>BurnDown</a:t>
            </a:r>
            <a:r>
              <a:rPr lang="en-US" sz="4900" b="1" dirty="0">
                <a:solidFill>
                  <a:schemeClr val="bg1"/>
                </a:solidFill>
                <a:highlight>
                  <a:srgbClr val="0000FF"/>
                </a:highlight>
                <a:sym typeface="Wingdings" panose="05000000000000000000" pitchFamily="2" charset="2"/>
              </a:rPr>
              <a:t> chart </a:t>
            </a:r>
            <a:r>
              <a:rPr lang="en-US" dirty="0">
                <a:sym typeface="Wingdings" panose="05000000000000000000" pitchFamily="2" charset="2"/>
              </a:rPr>
              <a:t>BEFORE milestone closed</a:t>
            </a:r>
            <a:endParaRPr lang="en-US" dirty="0"/>
          </a:p>
        </p:txBody>
      </p:sp>
      <p:sp>
        <p:nvSpPr>
          <p:cNvPr id="3" name="Content Placeholder 2">
            <a:extLst>
              <a:ext uri="{FF2B5EF4-FFF2-40B4-BE49-F238E27FC236}">
                <a16:creationId xmlns:a16="http://schemas.microsoft.com/office/drawing/2014/main" id="{3C73E804-7A46-47F8-A55F-A5160CCB9A63}"/>
              </a:ext>
            </a:extLst>
          </p:cNvPr>
          <p:cNvSpPr>
            <a:spLocks noGrp="1"/>
          </p:cNvSpPr>
          <p:nvPr>
            <p:ph idx="1"/>
          </p:nvPr>
        </p:nvSpPr>
        <p:spPr>
          <a:xfrm>
            <a:off x="457200" y="1638300"/>
            <a:ext cx="7200900" cy="3581400"/>
          </a:xfrm>
        </p:spPr>
        <p:txBody>
          <a:bodyPr/>
          <a:lstStyle/>
          <a:p>
            <a:r>
              <a:rPr lang="en-US" dirty="0"/>
              <a:t>Just projected date</a:t>
            </a:r>
            <a:br>
              <a:rPr lang="en-US" dirty="0"/>
            </a:br>
            <a:r>
              <a:rPr lang="en-US" dirty="0"/>
              <a:t>of completion and</a:t>
            </a:r>
            <a:br>
              <a:rPr lang="en-US" dirty="0"/>
            </a:br>
            <a:r>
              <a:rPr lang="en-US" dirty="0"/>
              <a:t>current issues related</a:t>
            </a:r>
            <a:br>
              <a:rPr lang="en-US" dirty="0"/>
            </a:br>
            <a:r>
              <a:rPr lang="en-US" dirty="0"/>
              <a:t>to it</a:t>
            </a:r>
          </a:p>
        </p:txBody>
      </p:sp>
      <p:pic>
        <p:nvPicPr>
          <p:cNvPr id="5" name="Picture 4">
            <a:extLst>
              <a:ext uri="{FF2B5EF4-FFF2-40B4-BE49-F238E27FC236}">
                <a16:creationId xmlns:a16="http://schemas.microsoft.com/office/drawing/2014/main" id="{E7945C21-5DF5-467A-9CC2-477740BCDED4}"/>
              </a:ext>
            </a:extLst>
          </p:cNvPr>
          <p:cNvPicPr>
            <a:picLocks noChangeAspect="1"/>
          </p:cNvPicPr>
          <p:nvPr/>
        </p:nvPicPr>
        <p:blipFill rotWithShape="1">
          <a:blip r:embed="rId2"/>
          <a:srcRect l="33333" t="11165" r="24167" b="8058"/>
          <a:stretch/>
        </p:blipFill>
        <p:spPr>
          <a:xfrm>
            <a:off x="3352800" y="1108634"/>
            <a:ext cx="5638800" cy="5749366"/>
          </a:xfrm>
          <a:prstGeom prst="rect">
            <a:avLst/>
          </a:prstGeom>
        </p:spPr>
      </p:pic>
    </p:spTree>
    <p:extLst>
      <p:ext uri="{BB962C8B-B14F-4D97-AF65-F5344CB8AC3E}">
        <p14:creationId xmlns:p14="http://schemas.microsoft.com/office/powerpoint/2010/main" val="4276002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32DA7CC6-C2C3-4F30-BF21-80344010C5B3}"/>
              </a:ext>
            </a:extLst>
          </p:cNvPr>
          <p:cNvSpPr>
            <a:spLocks/>
          </p:cNvSpPr>
          <p:nvPr/>
        </p:nvSpPr>
        <p:spPr bwMode="auto">
          <a:xfrm>
            <a:off x="342900" y="1200150"/>
            <a:ext cx="8447088" cy="5121275"/>
          </a:xfrm>
          <a:prstGeom prst="rect">
            <a:avLst/>
          </a:prstGeom>
          <a:blipFill dpi="0" rotWithShape="0">
            <a:blip r:embed="rId4"/>
            <a:srcRect/>
            <a:tile tx="0" ty="0" sx="100000" sy="100000" flip="none" algn="tl"/>
          </a:blipFill>
          <a:ln w="9525">
            <a:solidFill>
              <a:srgbClr val="8E8E8E"/>
            </a:solidFill>
            <a:miter lim="800000"/>
            <a:headEnd/>
            <a:tailEnd/>
          </a:ln>
          <a:effectLst>
            <a:outerShdw blurRad="76200" dist="50800" dir="21480060" algn="ctr" rotWithShape="0">
              <a:schemeClr val="bg2">
                <a:alpha val="39998"/>
              </a:schemeClr>
            </a:outerShdw>
          </a:effec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41987" name="Rectangle 2">
            <a:extLst>
              <a:ext uri="{FF2B5EF4-FFF2-40B4-BE49-F238E27FC236}">
                <a16:creationId xmlns:a16="http://schemas.microsoft.com/office/drawing/2014/main" id="{31AEEE82-8CD6-403F-8519-4BFECA717AA1}"/>
              </a:ext>
            </a:extLst>
          </p:cNvPr>
          <p:cNvSpPr>
            <a:spLocks noChangeArrowheads="1"/>
          </p:cNvSpPr>
          <p:nvPr>
            <p:ph type="title" idx="4294967295"/>
          </p:nvPr>
        </p:nvSpPr>
        <p:spPr>
          <a:xfrm>
            <a:off x="0" y="0"/>
            <a:ext cx="8229600" cy="1143000"/>
          </a:xfrm>
        </p:spPr>
        <p:txBody>
          <a:bodyPr lIns="34290" tIns="34290" rIns="34290" bIns="34290">
            <a:normAutofit fontScale="90000"/>
          </a:bodyPr>
          <a:lstStyle/>
          <a:p>
            <a:r>
              <a:rPr lang="en-US" altLang="en-US" dirty="0"/>
              <a:t>A different Sample </a:t>
            </a:r>
            <a:r>
              <a:rPr lang="en-US" altLang="en-US" sz="4900" b="1" dirty="0">
                <a:solidFill>
                  <a:schemeClr val="bg1"/>
                </a:solidFill>
                <a:highlight>
                  <a:srgbClr val="0000FF"/>
                </a:highlight>
              </a:rPr>
              <a:t>Burndown Chart</a:t>
            </a:r>
          </a:p>
        </p:txBody>
      </p:sp>
      <p:graphicFrame>
        <p:nvGraphicFramePr>
          <p:cNvPr id="1047556" name="Object 3">
            <a:extLst>
              <a:ext uri="{FF2B5EF4-FFF2-40B4-BE49-F238E27FC236}">
                <a16:creationId xmlns:a16="http://schemas.microsoft.com/office/drawing/2014/main" id="{5005F02B-AE7C-4C95-88C5-E13B8AE50173}"/>
              </a:ext>
            </a:extLst>
          </p:cNvPr>
          <p:cNvGraphicFramePr>
            <a:graphicFrameLocks/>
          </p:cNvGraphicFramePr>
          <p:nvPr/>
        </p:nvGraphicFramePr>
        <p:xfrm>
          <a:off x="442913" y="1139825"/>
          <a:ext cx="8653462" cy="5102225"/>
        </p:xfrm>
        <a:graphic>
          <a:graphicData uri="http://schemas.openxmlformats.org/presentationml/2006/ole">
            <mc:AlternateContent xmlns:mc="http://schemas.openxmlformats.org/markup-compatibility/2006">
              <mc:Choice xmlns:v="urn:schemas-microsoft-com:vml" Requires="v">
                <p:oleObj spid="_x0000_s1047647" name="Chart" r:id="rId5" imgW="0" imgH="0" progId="MSGraph.Chart.8">
                  <p:embed/>
                </p:oleObj>
              </mc:Choice>
              <mc:Fallback>
                <p:oleObj name="Chart" r:id="rId5" imgW="0" imgH="0" progId="MSGraph.Chart.8">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913" y="1139825"/>
                        <a:ext cx="8653462" cy="5102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47557" name="Rectangle 4">
            <a:extLst>
              <a:ext uri="{FF2B5EF4-FFF2-40B4-BE49-F238E27FC236}">
                <a16:creationId xmlns:a16="http://schemas.microsoft.com/office/drawing/2014/main" id="{28EDD87C-2CC1-4952-8579-FA1926488129}"/>
              </a:ext>
            </a:extLst>
          </p:cNvPr>
          <p:cNvSpPr>
            <a:spLocks/>
          </p:cNvSpPr>
          <p:nvPr/>
        </p:nvSpPr>
        <p:spPr bwMode="auto">
          <a:xfrm rot="-5400000">
            <a:off x="-1319212" y="3101975"/>
            <a:ext cx="375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r>
              <a:rPr lang="en-US" altLang="en-US" sz="2300">
                <a:latin typeface="Gill Sans" charset="0"/>
                <a:ea typeface="ヒラギノ角ゴ Pro W3" charset="-128"/>
                <a:sym typeface="Gill Sans" charset="0"/>
              </a:rPr>
              <a:t>Hours</a:t>
            </a:r>
          </a:p>
        </p:txBody>
      </p:sp>
    </p:spTree>
  </p:cSld>
  <p:clrMapOvr>
    <a:masterClrMapping/>
  </p:clrMapOvr>
  <p:transition spd="med">
    <p:newsflash/>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A5C7687A-5C41-488B-84A6-C6DD571F1967}"/>
              </a:ext>
            </a:extLst>
          </p:cNvPr>
          <p:cNvSpPr>
            <a:spLocks/>
          </p:cNvSpPr>
          <p:nvPr/>
        </p:nvSpPr>
        <p:spPr bwMode="auto">
          <a:xfrm>
            <a:off x="1349375" y="2892425"/>
            <a:ext cx="6869113" cy="3633788"/>
          </a:xfrm>
          <a:prstGeom prst="rect">
            <a:avLst/>
          </a:prstGeom>
          <a:blipFill dpi="0" rotWithShape="0">
            <a:blip r:embed="rId3"/>
            <a:srcRect/>
            <a:tile tx="0" ty="0" sx="100000" sy="100000" flip="none" algn="tl"/>
          </a:blipFill>
          <a:ln w="9525">
            <a:solidFill>
              <a:srgbClr val="8E8E8E"/>
            </a:solidFill>
            <a:miter lim="800000"/>
            <a:headEnd/>
            <a:tailEnd/>
          </a:ln>
          <a:effectLst>
            <a:outerShdw blurRad="76200" dist="50800" dir="21480060" algn="ctr" rotWithShape="0">
              <a:schemeClr val="bg2">
                <a:alpha val="39998"/>
              </a:schemeClr>
            </a:outerShdw>
          </a:effec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9603" name="Rectangle 3">
            <a:extLst>
              <a:ext uri="{FF2B5EF4-FFF2-40B4-BE49-F238E27FC236}">
                <a16:creationId xmlns:a16="http://schemas.microsoft.com/office/drawing/2014/main" id="{483BDA3C-30F7-44AA-8EA8-9E0F3E608129}"/>
              </a:ext>
            </a:extLst>
          </p:cNvPr>
          <p:cNvSpPr>
            <a:spLocks/>
          </p:cNvSpPr>
          <p:nvPr/>
        </p:nvSpPr>
        <p:spPr bwMode="auto">
          <a:xfrm rot="-5400000">
            <a:off x="411163" y="4383087"/>
            <a:ext cx="2560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r>
              <a:rPr lang="en-US" altLang="en-US" sz="2100">
                <a:latin typeface="Gill Sans" charset="0"/>
                <a:ea typeface="ヒラギノ角ゴ Pro W3" charset="-128"/>
                <a:sym typeface="Gill Sans" charset="0"/>
              </a:rPr>
              <a:t>Hours</a:t>
            </a:r>
          </a:p>
        </p:txBody>
      </p:sp>
      <p:sp>
        <p:nvSpPr>
          <p:cNvPr id="1049604" name="Line 4">
            <a:extLst>
              <a:ext uri="{FF2B5EF4-FFF2-40B4-BE49-F238E27FC236}">
                <a16:creationId xmlns:a16="http://schemas.microsoft.com/office/drawing/2014/main" id="{2CAD5BDB-6C27-4B87-A7BE-1B79C25B8DD6}"/>
              </a:ext>
            </a:extLst>
          </p:cNvPr>
          <p:cNvSpPr>
            <a:spLocks noChangeShapeType="1"/>
          </p:cNvSpPr>
          <p:nvPr/>
        </p:nvSpPr>
        <p:spPr bwMode="auto">
          <a:xfrm>
            <a:off x="2308225" y="5280025"/>
            <a:ext cx="5395913" cy="0"/>
          </a:xfrm>
          <a:prstGeom prst="line">
            <a:avLst/>
          </a:prstGeom>
          <a:noFill/>
          <a:ln w="25400">
            <a:solidFill>
              <a:srgbClr val="577AB1">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605" name="Line 5">
            <a:extLst>
              <a:ext uri="{FF2B5EF4-FFF2-40B4-BE49-F238E27FC236}">
                <a16:creationId xmlns:a16="http://schemas.microsoft.com/office/drawing/2014/main" id="{FD4B5E5D-0F70-4A63-B16A-BBA9317DE41F}"/>
              </a:ext>
            </a:extLst>
          </p:cNvPr>
          <p:cNvSpPr>
            <a:spLocks noChangeShapeType="1"/>
          </p:cNvSpPr>
          <p:nvPr/>
        </p:nvSpPr>
        <p:spPr bwMode="auto">
          <a:xfrm>
            <a:off x="2308225" y="3806825"/>
            <a:ext cx="5395913" cy="0"/>
          </a:xfrm>
          <a:prstGeom prst="line">
            <a:avLst/>
          </a:prstGeom>
          <a:noFill/>
          <a:ln w="25400">
            <a:solidFill>
              <a:srgbClr val="577AB1">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606" name="Line 6">
            <a:extLst>
              <a:ext uri="{FF2B5EF4-FFF2-40B4-BE49-F238E27FC236}">
                <a16:creationId xmlns:a16="http://schemas.microsoft.com/office/drawing/2014/main" id="{0D80136C-BD02-4D5C-971E-9D458D707B2F}"/>
              </a:ext>
            </a:extLst>
          </p:cNvPr>
          <p:cNvSpPr>
            <a:spLocks noChangeShapeType="1"/>
          </p:cNvSpPr>
          <p:nvPr/>
        </p:nvSpPr>
        <p:spPr bwMode="auto">
          <a:xfrm>
            <a:off x="2308225" y="4297363"/>
            <a:ext cx="5395913" cy="0"/>
          </a:xfrm>
          <a:prstGeom prst="line">
            <a:avLst/>
          </a:prstGeom>
          <a:noFill/>
          <a:ln w="25400">
            <a:solidFill>
              <a:srgbClr val="577AB1">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607" name="Line 7">
            <a:extLst>
              <a:ext uri="{FF2B5EF4-FFF2-40B4-BE49-F238E27FC236}">
                <a16:creationId xmlns:a16="http://schemas.microsoft.com/office/drawing/2014/main" id="{0646A47C-962F-466E-90C1-676064DE9C87}"/>
              </a:ext>
            </a:extLst>
          </p:cNvPr>
          <p:cNvSpPr>
            <a:spLocks noChangeShapeType="1"/>
          </p:cNvSpPr>
          <p:nvPr/>
        </p:nvSpPr>
        <p:spPr bwMode="auto">
          <a:xfrm>
            <a:off x="2308225" y="4789488"/>
            <a:ext cx="5395913" cy="0"/>
          </a:xfrm>
          <a:prstGeom prst="line">
            <a:avLst/>
          </a:prstGeom>
          <a:noFill/>
          <a:ln w="25400">
            <a:solidFill>
              <a:srgbClr val="577AB1">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608" name="Line 8">
            <a:extLst>
              <a:ext uri="{FF2B5EF4-FFF2-40B4-BE49-F238E27FC236}">
                <a16:creationId xmlns:a16="http://schemas.microsoft.com/office/drawing/2014/main" id="{4CF9A4FC-891C-404E-A191-587203E0A282}"/>
              </a:ext>
            </a:extLst>
          </p:cNvPr>
          <p:cNvSpPr>
            <a:spLocks noChangeShapeType="1"/>
          </p:cNvSpPr>
          <p:nvPr/>
        </p:nvSpPr>
        <p:spPr bwMode="auto">
          <a:xfrm>
            <a:off x="2308225" y="5772150"/>
            <a:ext cx="5395913" cy="0"/>
          </a:xfrm>
          <a:prstGeom prst="line">
            <a:avLst/>
          </a:prstGeom>
          <a:noFill/>
          <a:ln w="25400">
            <a:solidFill>
              <a:srgbClr val="577AB1">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609" name="Rectangle 9">
            <a:extLst>
              <a:ext uri="{FF2B5EF4-FFF2-40B4-BE49-F238E27FC236}">
                <a16:creationId xmlns:a16="http://schemas.microsoft.com/office/drawing/2014/main" id="{8B37DC73-15E4-428E-9D9E-DDA09D22C0B5}"/>
              </a:ext>
            </a:extLst>
          </p:cNvPr>
          <p:cNvSpPr>
            <a:spLocks/>
          </p:cNvSpPr>
          <p:nvPr/>
        </p:nvSpPr>
        <p:spPr bwMode="auto">
          <a:xfrm>
            <a:off x="1771650" y="3617913"/>
            <a:ext cx="492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100">
                <a:latin typeface="Gill Sans" charset="0"/>
                <a:ea typeface="ヒラギノ角ゴ Pro W3" charset="-128"/>
                <a:sym typeface="Gill Sans" charset="0"/>
              </a:rPr>
              <a:t>40</a:t>
            </a:r>
          </a:p>
        </p:txBody>
      </p:sp>
      <p:sp>
        <p:nvSpPr>
          <p:cNvPr id="1049610" name="Rectangle 10">
            <a:extLst>
              <a:ext uri="{FF2B5EF4-FFF2-40B4-BE49-F238E27FC236}">
                <a16:creationId xmlns:a16="http://schemas.microsoft.com/office/drawing/2014/main" id="{321900FB-35E5-4F64-A184-D23968437F04}"/>
              </a:ext>
            </a:extLst>
          </p:cNvPr>
          <p:cNvSpPr>
            <a:spLocks/>
          </p:cNvSpPr>
          <p:nvPr/>
        </p:nvSpPr>
        <p:spPr bwMode="auto">
          <a:xfrm>
            <a:off x="1771650" y="4108450"/>
            <a:ext cx="492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100">
                <a:latin typeface="Gill Sans" charset="0"/>
                <a:ea typeface="ヒラギノ角ゴ Pro W3" charset="-128"/>
                <a:sym typeface="Gill Sans" charset="0"/>
              </a:rPr>
              <a:t>30</a:t>
            </a:r>
          </a:p>
        </p:txBody>
      </p:sp>
      <p:sp>
        <p:nvSpPr>
          <p:cNvPr id="1049611" name="Rectangle 11">
            <a:extLst>
              <a:ext uri="{FF2B5EF4-FFF2-40B4-BE49-F238E27FC236}">
                <a16:creationId xmlns:a16="http://schemas.microsoft.com/office/drawing/2014/main" id="{E5B70BBE-E765-44E4-B600-5254D0750189}"/>
              </a:ext>
            </a:extLst>
          </p:cNvPr>
          <p:cNvSpPr>
            <a:spLocks/>
          </p:cNvSpPr>
          <p:nvPr/>
        </p:nvSpPr>
        <p:spPr bwMode="auto">
          <a:xfrm>
            <a:off x="1771650" y="4600575"/>
            <a:ext cx="492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100">
                <a:latin typeface="Gill Sans" charset="0"/>
                <a:ea typeface="ヒラギノ角ゴ Pro W3" charset="-128"/>
                <a:sym typeface="Gill Sans" charset="0"/>
              </a:rPr>
              <a:t>20</a:t>
            </a:r>
          </a:p>
        </p:txBody>
      </p:sp>
      <p:sp>
        <p:nvSpPr>
          <p:cNvPr id="1049612" name="Rectangle 12">
            <a:extLst>
              <a:ext uri="{FF2B5EF4-FFF2-40B4-BE49-F238E27FC236}">
                <a16:creationId xmlns:a16="http://schemas.microsoft.com/office/drawing/2014/main" id="{CC6CF167-F04A-4B32-A209-1D5ED89F6E3B}"/>
              </a:ext>
            </a:extLst>
          </p:cNvPr>
          <p:cNvSpPr>
            <a:spLocks/>
          </p:cNvSpPr>
          <p:nvPr/>
        </p:nvSpPr>
        <p:spPr bwMode="auto">
          <a:xfrm>
            <a:off x="1771650" y="5092700"/>
            <a:ext cx="492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100">
                <a:latin typeface="Gill Sans" charset="0"/>
                <a:ea typeface="ヒラギノ角ゴ Pro W3" charset="-128"/>
                <a:sym typeface="Gill Sans" charset="0"/>
              </a:rPr>
              <a:t>10</a:t>
            </a:r>
          </a:p>
        </p:txBody>
      </p:sp>
      <p:sp>
        <p:nvSpPr>
          <p:cNvPr id="1049613" name="Rectangle 13">
            <a:extLst>
              <a:ext uri="{FF2B5EF4-FFF2-40B4-BE49-F238E27FC236}">
                <a16:creationId xmlns:a16="http://schemas.microsoft.com/office/drawing/2014/main" id="{128207F1-4EBE-4E5D-8091-547A7996C50D}"/>
              </a:ext>
            </a:extLst>
          </p:cNvPr>
          <p:cNvSpPr>
            <a:spLocks/>
          </p:cNvSpPr>
          <p:nvPr/>
        </p:nvSpPr>
        <p:spPr bwMode="auto">
          <a:xfrm>
            <a:off x="1771650" y="5561013"/>
            <a:ext cx="492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100">
                <a:latin typeface="Gill Sans" charset="0"/>
                <a:ea typeface="ヒラギノ角ゴ Pro W3" charset="-128"/>
                <a:sym typeface="Gill Sans" charset="0"/>
              </a:rPr>
              <a:t>0</a:t>
            </a:r>
          </a:p>
        </p:txBody>
      </p:sp>
      <p:sp>
        <p:nvSpPr>
          <p:cNvPr id="1049614" name="Rectangle 14">
            <a:extLst>
              <a:ext uri="{FF2B5EF4-FFF2-40B4-BE49-F238E27FC236}">
                <a16:creationId xmlns:a16="http://schemas.microsoft.com/office/drawing/2014/main" id="{4D8EF700-4CE3-45AD-AAED-C4454E4233D6}"/>
              </a:ext>
            </a:extLst>
          </p:cNvPr>
          <p:cNvSpPr>
            <a:spLocks/>
          </p:cNvSpPr>
          <p:nvPr/>
        </p:nvSpPr>
        <p:spPr bwMode="auto">
          <a:xfrm>
            <a:off x="2411413" y="5721350"/>
            <a:ext cx="5953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r>
              <a:rPr lang="en-US" altLang="en-US" sz="2100">
                <a:latin typeface="Gill Sans" charset="0"/>
                <a:ea typeface="ヒラギノ角ゴ Pro W3" charset="-128"/>
                <a:sym typeface="Gill Sans" charset="0"/>
              </a:rPr>
              <a:t>Mon</a:t>
            </a:r>
          </a:p>
        </p:txBody>
      </p:sp>
      <p:sp>
        <p:nvSpPr>
          <p:cNvPr id="1049615" name="Rectangle 15">
            <a:extLst>
              <a:ext uri="{FF2B5EF4-FFF2-40B4-BE49-F238E27FC236}">
                <a16:creationId xmlns:a16="http://schemas.microsoft.com/office/drawing/2014/main" id="{CEC12B85-82B1-4176-9313-2B6AF64F59D9}"/>
              </a:ext>
            </a:extLst>
          </p:cNvPr>
          <p:cNvSpPr>
            <a:spLocks/>
          </p:cNvSpPr>
          <p:nvPr/>
        </p:nvSpPr>
        <p:spPr bwMode="auto">
          <a:xfrm>
            <a:off x="3497263" y="5721350"/>
            <a:ext cx="5953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r>
              <a:rPr lang="en-US" altLang="en-US" sz="2100">
                <a:latin typeface="Gill Sans" charset="0"/>
                <a:ea typeface="ヒラギノ角ゴ Pro W3" charset="-128"/>
                <a:sym typeface="Gill Sans" charset="0"/>
              </a:rPr>
              <a:t>Tue</a:t>
            </a:r>
          </a:p>
        </p:txBody>
      </p:sp>
      <p:sp>
        <p:nvSpPr>
          <p:cNvPr id="1049616" name="Rectangle 16">
            <a:extLst>
              <a:ext uri="{FF2B5EF4-FFF2-40B4-BE49-F238E27FC236}">
                <a16:creationId xmlns:a16="http://schemas.microsoft.com/office/drawing/2014/main" id="{0255EB20-A836-4164-A08A-6199F333C53E}"/>
              </a:ext>
            </a:extLst>
          </p:cNvPr>
          <p:cNvSpPr>
            <a:spLocks/>
          </p:cNvSpPr>
          <p:nvPr/>
        </p:nvSpPr>
        <p:spPr bwMode="auto">
          <a:xfrm>
            <a:off x="4583113" y="5721350"/>
            <a:ext cx="5953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r>
              <a:rPr lang="en-US" altLang="en-US" sz="2100">
                <a:latin typeface="Gill Sans" charset="0"/>
                <a:ea typeface="ヒラギノ角ゴ Pro W3" charset="-128"/>
                <a:sym typeface="Gill Sans" charset="0"/>
              </a:rPr>
              <a:t>Wed</a:t>
            </a:r>
          </a:p>
        </p:txBody>
      </p:sp>
      <p:sp>
        <p:nvSpPr>
          <p:cNvPr id="1049617" name="Rectangle 17">
            <a:extLst>
              <a:ext uri="{FF2B5EF4-FFF2-40B4-BE49-F238E27FC236}">
                <a16:creationId xmlns:a16="http://schemas.microsoft.com/office/drawing/2014/main" id="{B997B176-7453-489E-BED2-69310EF7E865}"/>
              </a:ext>
            </a:extLst>
          </p:cNvPr>
          <p:cNvSpPr>
            <a:spLocks/>
          </p:cNvSpPr>
          <p:nvPr/>
        </p:nvSpPr>
        <p:spPr bwMode="auto">
          <a:xfrm>
            <a:off x="5668963" y="5721350"/>
            <a:ext cx="5953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r>
              <a:rPr lang="en-US" altLang="en-US" sz="2100">
                <a:latin typeface="Gill Sans" charset="0"/>
                <a:ea typeface="ヒラギノ角ゴ Pro W3" charset="-128"/>
                <a:sym typeface="Gill Sans" charset="0"/>
              </a:rPr>
              <a:t>Thu</a:t>
            </a:r>
          </a:p>
        </p:txBody>
      </p:sp>
      <p:sp>
        <p:nvSpPr>
          <p:cNvPr id="1049618" name="Rectangle 18">
            <a:extLst>
              <a:ext uri="{FF2B5EF4-FFF2-40B4-BE49-F238E27FC236}">
                <a16:creationId xmlns:a16="http://schemas.microsoft.com/office/drawing/2014/main" id="{9B603E67-1142-4E18-AB47-6972EB081956}"/>
              </a:ext>
            </a:extLst>
          </p:cNvPr>
          <p:cNvSpPr>
            <a:spLocks/>
          </p:cNvSpPr>
          <p:nvPr/>
        </p:nvSpPr>
        <p:spPr bwMode="auto">
          <a:xfrm>
            <a:off x="6754813" y="5721350"/>
            <a:ext cx="5953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r>
              <a:rPr lang="en-US" altLang="en-US" sz="2100">
                <a:latin typeface="Gill Sans" charset="0"/>
                <a:ea typeface="ヒラギノ角ゴ Pro W3" charset="-128"/>
                <a:sym typeface="Gill Sans" charset="0"/>
              </a:rPr>
              <a:t>Fri</a:t>
            </a:r>
          </a:p>
        </p:txBody>
      </p:sp>
      <p:sp>
        <p:nvSpPr>
          <p:cNvPr id="1049633" name="Line 33">
            <a:extLst>
              <a:ext uri="{FF2B5EF4-FFF2-40B4-BE49-F238E27FC236}">
                <a16:creationId xmlns:a16="http://schemas.microsoft.com/office/drawing/2014/main" id="{2E09FB30-0F91-4E32-98EA-427E396095A6}"/>
              </a:ext>
            </a:extLst>
          </p:cNvPr>
          <p:cNvSpPr>
            <a:spLocks noChangeShapeType="1"/>
          </p:cNvSpPr>
          <p:nvPr/>
        </p:nvSpPr>
        <p:spPr bwMode="auto">
          <a:xfrm>
            <a:off x="2308225" y="3314700"/>
            <a:ext cx="5395913" cy="0"/>
          </a:xfrm>
          <a:prstGeom prst="line">
            <a:avLst/>
          </a:prstGeom>
          <a:noFill/>
          <a:ln w="25400">
            <a:solidFill>
              <a:srgbClr val="577AB1">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10" name="Line 34">
            <a:extLst>
              <a:ext uri="{FF2B5EF4-FFF2-40B4-BE49-F238E27FC236}">
                <a16:creationId xmlns:a16="http://schemas.microsoft.com/office/drawing/2014/main" id="{6826DF01-76D8-485B-8527-CF20618C2C3B}"/>
              </a:ext>
            </a:extLst>
          </p:cNvPr>
          <p:cNvSpPr>
            <a:spLocks noChangeShapeType="1"/>
          </p:cNvSpPr>
          <p:nvPr/>
        </p:nvSpPr>
        <p:spPr bwMode="auto">
          <a:xfrm>
            <a:off x="2736850" y="3543300"/>
            <a:ext cx="1042988" cy="708025"/>
          </a:xfrm>
          <a:prstGeom prst="line">
            <a:avLst/>
          </a:prstGeom>
          <a:noFill/>
          <a:ln w="38100">
            <a:solidFill>
              <a:srgbClr val="023E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11" name="Oval 35">
            <a:extLst>
              <a:ext uri="{FF2B5EF4-FFF2-40B4-BE49-F238E27FC236}">
                <a16:creationId xmlns:a16="http://schemas.microsoft.com/office/drawing/2014/main" id="{280E3C91-C5BC-46F9-B8A3-691AFC4EA2A3}"/>
              </a:ext>
            </a:extLst>
          </p:cNvPr>
          <p:cNvSpPr>
            <a:spLocks/>
          </p:cNvSpPr>
          <p:nvPr/>
        </p:nvSpPr>
        <p:spPr bwMode="auto">
          <a:xfrm>
            <a:off x="2571750" y="3394075"/>
            <a:ext cx="263525" cy="263525"/>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1412" name="Oval 36">
            <a:extLst>
              <a:ext uri="{FF2B5EF4-FFF2-40B4-BE49-F238E27FC236}">
                <a16:creationId xmlns:a16="http://schemas.microsoft.com/office/drawing/2014/main" id="{2240EAF0-B7F5-4797-BBB2-2E3F648C2BAC}"/>
              </a:ext>
            </a:extLst>
          </p:cNvPr>
          <p:cNvSpPr>
            <a:spLocks/>
          </p:cNvSpPr>
          <p:nvPr/>
        </p:nvSpPr>
        <p:spPr bwMode="auto">
          <a:xfrm>
            <a:off x="4400550" y="2479675"/>
            <a:ext cx="263525" cy="263525"/>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1413" name="Oval 37">
            <a:extLst>
              <a:ext uri="{FF2B5EF4-FFF2-40B4-BE49-F238E27FC236}">
                <a16:creationId xmlns:a16="http://schemas.microsoft.com/office/drawing/2014/main" id="{DF1A86D9-EC58-47E1-A714-4EEA2A144F7E}"/>
              </a:ext>
            </a:extLst>
          </p:cNvPr>
          <p:cNvSpPr>
            <a:spLocks/>
          </p:cNvSpPr>
          <p:nvPr/>
        </p:nvSpPr>
        <p:spPr bwMode="auto">
          <a:xfrm>
            <a:off x="5314950" y="2479675"/>
            <a:ext cx="263525" cy="263525"/>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1414" name="Oval 38">
            <a:extLst>
              <a:ext uri="{FF2B5EF4-FFF2-40B4-BE49-F238E27FC236}">
                <a16:creationId xmlns:a16="http://schemas.microsoft.com/office/drawing/2014/main" id="{7692CC80-E309-4A97-AC5A-2400834409AD}"/>
              </a:ext>
            </a:extLst>
          </p:cNvPr>
          <p:cNvSpPr>
            <a:spLocks/>
          </p:cNvSpPr>
          <p:nvPr/>
        </p:nvSpPr>
        <p:spPr bwMode="auto">
          <a:xfrm>
            <a:off x="6229350" y="2479675"/>
            <a:ext cx="263525" cy="263525"/>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1415" name="Oval 39">
            <a:extLst>
              <a:ext uri="{FF2B5EF4-FFF2-40B4-BE49-F238E27FC236}">
                <a16:creationId xmlns:a16="http://schemas.microsoft.com/office/drawing/2014/main" id="{59CCB6BF-1982-4790-935B-CC6163A63DA0}"/>
              </a:ext>
            </a:extLst>
          </p:cNvPr>
          <p:cNvSpPr>
            <a:spLocks/>
          </p:cNvSpPr>
          <p:nvPr/>
        </p:nvSpPr>
        <p:spPr bwMode="auto">
          <a:xfrm>
            <a:off x="7143750" y="2479675"/>
            <a:ext cx="263525" cy="263525"/>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1416" name="Oval 40">
            <a:extLst>
              <a:ext uri="{FF2B5EF4-FFF2-40B4-BE49-F238E27FC236}">
                <a16:creationId xmlns:a16="http://schemas.microsoft.com/office/drawing/2014/main" id="{D1C30AEC-A435-47D5-9C89-A40175A330E8}"/>
              </a:ext>
            </a:extLst>
          </p:cNvPr>
          <p:cNvSpPr>
            <a:spLocks/>
          </p:cNvSpPr>
          <p:nvPr/>
        </p:nvSpPr>
        <p:spPr bwMode="auto">
          <a:xfrm>
            <a:off x="8058150" y="2479675"/>
            <a:ext cx="263525" cy="263525"/>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1417" name="Line 41">
            <a:extLst>
              <a:ext uri="{FF2B5EF4-FFF2-40B4-BE49-F238E27FC236}">
                <a16:creationId xmlns:a16="http://schemas.microsoft.com/office/drawing/2014/main" id="{6545EC81-633D-4B7A-991B-9301F5016E24}"/>
              </a:ext>
            </a:extLst>
          </p:cNvPr>
          <p:cNvSpPr>
            <a:spLocks noChangeShapeType="1"/>
          </p:cNvSpPr>
          <p:nvPr/>
        </p:nvSpPr>
        <p:spPr bwMode="auto">
          <a:xfrm rot="10800000" flipH="1">
            <a:off x="3787775" y="4124325"/>
            <a:ext cx="1101725" cy="134938"/>
          </a:xfrm>
          <a:prstGeom prst="line">
            <a:avLst/>
          </a:prstGeom>
          <a:noFill/>
          <a:ln w="38100">
            <a:solidFill>
              <a:srgbClr val="023E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18" name="Oval 42">
            <a:extLst>
              <a:ext uri="{FF2B5EF4-FFF2-40B4-BE49-F238E27FC236}">
                <a16:creationId xmlns:a16="http://schemas.microsoft.com/office/drawing/2014/main" id="{CB3C103A-BD3E-4FB1-9451-071B80EB4C7C}"/>
              </a:ext>
            </a:extLst>
          </p:cNvPr>
          <p:cNvSpPr>
            <a:spLocks/>
          </p:cNvSpPr>
          <p:nvPr/>
        </p:nvSpPr>
        <p:spPr bwMode="auto">
          <a:xfrm>
            <a:off x="3646488" y="4114800"/>
            <a:ext cx="261937" cy="263525"/>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1419" name="Line 43">
            <a:extLst>
              <a:ext uri="{FF2B5EF4-FFF2-40B4-BE49-F238E27FC236}">
                <a16:creationId xmlns:a16="http://schemas.microsoft.com/office/drawing/2014/main" id="{4F22BE7F-C794-4C4E-AC4C-AD3242D7FEF9}"/>
              </a:ext>
            </a:extLst>
          </p:cNvPr>
          <p:cNvSpPr>
            <a:spLocks noChangeShapeType="1"/>
          </p:cNvSpPr>
          <p:nvPr/>
        </p:nvSpPr>
        <p:spPr bwMode="auto">
          <a:xfrm>
            <a:off x="4872038" y="4141788"/>
            <a:ext cx="1120775" cy="790575"/>
          </a:xfrm>
          <a:prstGeom prst="line">
            <a:avLst/>
          </a:prstGeom>
          <a:noFill/>
          <a:ln w="38100">
            <a:solidFill>
              <a:srgbClr val="023E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20" name="Oval 44">
            <a:extLst>
              <a:ext uri="{FF2B5EF4-FFF2-40B4-BE49-F238E27FC236}">
                <a16:creationId xmlns:a16="http://schemas.microsoft.com/office/drawing/2014/main" id="{33D443F0-E538-4043-A2F1-2ECAD1FC6A20}"/>
              </a:ext>
            </a:extLst>
          </p:cNvPr>
          <p:cNvSpPr>
            <a:spLocks/>
          </p:cNvSpPr>
          <p:nvPr/>
        </p:nvSpPr>
        <p:spPr bwMode="auto">
          <a:xfrm>
            <a:off x="4743450" y="4000500"/>
            <a:ext cx="263525" cy="263525"/>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1421" name="Line 45">
            <a:extLst>
              <a:ext uri="{FF2B5EF4-FFF2-40B4-BE49-F238E27FC236}">
                <a16:creationId xmlns:a16="http://schemas.microsoft.com/office/drawing/2014/main" id="{77DDEB38-19B0-405C-AA91-A004A929D365}"/>
              </a:ext>
            </a:extLst>
          </p:cNvPr>
          <p:cNvSpPr>
            <a:spLocks noChangeShapeType="1"/>
          </p:cNvSpPr>
          <p:nvPr/>
        </p:nvSpPr>
        <p:spPr bwMode="auto">
          <a:xfrm>
            <a:off x="5965825" y="4914900"/>
            <a:ext cx="1100138" cy="485775"/>
          </a:xfrm>
          <a:prstGeom prst="line">
            <a:avLst/>
          </a:prstGeom>
          <a:noFill/>
          <a:ln w="38100">
            <a:solidFill>
              <a:srgbClr val="023E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22" name="Oval 46">
            <a:extLst>
              <a:ext uri="{FF2B5EF4-FFF2-40B4-BE49-F238E27FC236}">
                <a16:creationId xmlns:a16="http://schemas.microsoft.com/office/drawing/2014/main" id="{F33E4AAE-DB6E-4953-989A-C0A74C5A418B}"/>
              </a:ext>
            </a:extLst>
          </p:cNvPr>
          <p:cNvSpPr>
            <a:spLocks/>
          </p:cNvSpPr>
          <p:nvPr/>
        </p:nvSpPr>
        <p:spPr bwMode="auto">
          <a:xfrm>
            <a:off x="6915150" y="5257800"/>
            <a:ext cx="263525" cy="263525"/>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1423" name="Oval 47">
            <a:extLst>
              <a:ext uri="{FF2B5EF4-FFF2-40B4-BE49-F238E27FC236}">
                <a16:creationId xmlns:a16="http://schemas.microsoft.com/office/drawing/2014/main" id="{891B39F2-2075-4D1A-B4E7-4AB128EE0C8B}"/>
              </a:ext>
            </a:extLst>
          </p:cNvPr>
          <p:cNvSpPr>
            <a:spLocks/>
          </p:cNvSpPr>
          <p:nvPr/>
        </p:nvSpPr>
        <p:spPr bwMode="auto">
          <a:xfrm>
            <a:off x="5829300" y="4778375"/>
            <a:ext cx="263525" cy="261938"/>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grpSp>
        <p:nvGrpSpPr>
          <p:cNvPr id="1049689" name="Group 89">
            <a:extLst>
              <a:ext uri="{FF2B5EF4-FFF2-40B4-BE49-F238E27FC236}">
                <a16:creationId xmlns:a16="http://schemas.microsoft.com/office/drawing/2014/main" id="{51D70254-2074-4C6C-BD52-1EB409677F22}"/>
              </a:ext>
            </a:extLst>
          </p:cNvPr>
          <p:cNvGrpSpPr>
            <a:grpSpLocks/>
          </p:cNvGrpSpPr>
          <p:nvPr/>
        </p:nvGrpSpPr>
        <p:grpSpPr bwMode="auto">
          <a:xfrm>
            <a:off x="628650" y="160338"/>
            <a:ext cx="7886700" cy="2228850"/>
            <a:chOff x="396" y="130"/>
            <a:chExt cx="4968" cy="1404"/>
          </a:xfrm>
        </p:grpSpPr>
        <p:sp>
          <p:nvSpPr>
            <p:cNvPr id="101395" name="Rectangle 19">
              <a:extLst>
                <a:ext uri="{FF2B5EF4-FFF2-40B4-BE49-F238E27FC236}">
                  <a16:creationId xmlns:a16="http://schemas.microsoft.com/office/drawing/2014/main" id="{CDB59457-9659-4E10-B0CD-488AC1655BBC}"/>
                </a:ext>
              </a:extLst>
            </p:cNvPr>
            <p:cNvSpPr>
              <a:spLocks/>
            </p:cNvSpPr>
            <p:nvPr/>
          </p:nvSpPr>
          <p:spPr bwMode="auto">
            <a:xfrm>
              <a:off x="396" y="130"/>
              <a:ext cx="2088" cy="28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sz="2800">
                  <a:solidFill>
                    <a:srgbClr val="FFFFFF"/>
                  </a:solidFill>
                  <a:latin typeface="Gill Sans" charset="0"/>
                  <a:ea typeface="ヒラギノ角ゴ Pro W3" charset="-128"/>
                  <a:sym typeface="Gill Sans" charset="0"/>
                </a:rPr>
                <a:t>Tasks</a:t>
              </a:r>
            </a:p>
          </p:txBody>
        </p:sp>
        <p:sp>
          <p:nvSpPr>
            <p:cNvPr id="1049620" name="Rectangle 20">
              <a:extLst>
                <a:ext uri="{FF2B5EF4-FFF2-40B4-BE49-F238E27FC236}">
                  <a16:creationId xmlns:a16="http://schemas.microsoft.com/office/drawing/2014/main" id="{74874738-DB59-4CCB-A184-C0B824ECBA1C}"/>
                </a:ext>
              </a:extLst>
            </p:cNvPr>
            <p:cNvSpPr>
              <a:spLocks/>
            </p:cNvSpPr>
            <p:nvPr/>
          </p:nvSpPr>
          <p:spPr bwMode="auto">
            <a:xfrm>
              <a:off x="396" y="410"/>
              <a:ext cx="2088" cy="281"/>
            </a:xfrm>
            <a:prstGeom prst="rect">
              <a:avLst/>
            </a:prstGeom>
            <a:solidFill>
              <a:srgbClr val="E6E6E6"/>
            </a:solidFill>
            <a:ln w="25400">
              <a:solidFill>
                <a:schemeClr val="tx1"/>
              </a:solidFill>
              <a:miter lim="800000"/>
              <a:headEnd/>
              <a:tailEnd/>
            </a:ln>
          </p:spPr>
          <p:txBody>
            <a:bodyPr lIns="57150" tIns="57150" rIns="57150"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r>
                <a:rPr lang="en-US" altLang="en-US" sz="2300">
                  <a:latin typeface="Gill Sans" charset="0"/>
                  <a:ea typeface="ヒラギノ角ゴ Pro W3" charset="-128"/>
                  <a:sym typeface="Gill Sans" charset="0"/>
                </a:rPr>
                <a:t>Code the user interface</a:t>
              </a:r>
            </a:p>
          </p:txBody>
        </p:sp>
        <p:sp>
          <p:nvSpPr>
            <p:cNvPr id="1049621" name="Rectangle 21">
              <a:extLst>
                <a:ext uri="{FF2B5EF4-FFF2-40B4-BE49-F238E27FC236}">
                  <a16:creationId xmlns:a16="http://schemas.microsoft.com/office/drawing/2014/main" id="{695BA1B1-E972-4E53-9F21-E13E46DB8A40}"/>
                </a:ext>
              </a:extLst>
            </p:cNvPr>
            <p:cNvSpPr>
              <a:spLocks/>
            </p:cNvSpPr>
            <p:nvPr/>
          </p:nvSpPr>
          <p:spPr bwMode="auto">
            <a:xfrm>
              <a:off x="396" y="691"/>
              <a:ext cx="2088" cy="281"/>
            </a:xfrm>
            <a:prstGeom prst="rect">
              <a:avLst/>
            </a:prstGeom>
            <a:solidFill>
              <a:srgbClr val="E6E6E6"/>
            </a:solidFill>
            <a:ln w="25400">
              <a:solidFill>
                <a:schemeClr val="tx1"/>
              </a:solidFill>
              <a:miter lim="800000"/>
              <a:headEnd/>
              <a:tailEnd/>
            </a:ln>
          </p:spPr>
          <p:txBody>
            <a:bodyPr lIns="57150" tIns="57150" rIns="57150"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r>
                <a:rPr lang="en-US" altLang="en-US" sz="2300">
                  <a:latin typeface="Gill Sans" charset="0"/>
                  <a:ea typeface="ヒラギノ角ゴ Pro W3" charset="-128"/>
                  <a:sym typeface="Gill Sans" charset="0"/>
                </a:rPr>
                <a:t>Code the middle tier</a:t>
              </a:r>
            </a:p>
          </p:txBody>
        </p:sp>
        <p:sp>
          <p:nvSpPr>
            <p:cNvPr id="1049622" name="Rectangle 22">
              <a:extLst>
                <a:ext uri="{FF2B5EF4-FFF2-40B4-BE49-F238E27FC236}">
                  <a16:creationId xmlns:a16="http://schemas.microsoft.com/office/drawing/2014/main" id="{36C4406B-59D3-4D5F-B72C-96E42410483A}"/>
                </a:ext>
              </a:extLst>
            </p:cNvPr>
            <p:cNvSpPr>
              <a:spLocks/>
            </p:cNvSpPr>
            <p:nvPr/>
          </p:nvSpPr>
          <p:spPr bwMode="auto">
            <a:xfrm>
              <a:off x="396" y="972"/>
              <a:ext cx="2088" cy="281"/>
            </a:xfrm>
            <a:prstGeom prst="rect">
              <a:avLst/>
            </a:prstGeom>
            <a:solidFill>
              <a:srgbClr val="E6E6E6"/>
            </a:solidFill>
            <a:ln w="25400">
              <a:solidFill>
                <a:schemeClr val="tx1"/>
              </a:solidFill>
              <a:miter lim="800000"/>
              <a:headEnd/>
              <a:tailEnd/>
            </a:ln>
          </p:spPr>
          <p:txBody>
            <a:bodyPr lIns="57150" tIns="57150" rIns="57150"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r>
                <a:rPr lang="en-US" altLang="en-US" sz="2300">
                  <a:latin typeface="Gill Sans" charset="0"/>
                  <a:ea typeface="ヒラギノ角ゴ Pro W3" charset="-128"/>
                  <a:sym typeface="Gill Sans" charset="0"/>
                </a:rPr>
                <a:t>Test the middle tier</a:t>
              </a:r>
            </a:p>
          </p:txBody>
        </p:sp>
        <p:sp>
          <p:nvSpPr>
            <p:cNvPr id="1049623" name="Rectangle 23">
              <a:extLst>
                <a:ext uri="{FF2B5EF4-FFF2-40B4-BE49-F238E27FC236}">
                  <a16:creationId xmlns:a16="http://schemas.microsoft.com/office/drawing/2014/main" id="{CCC4DF13-4ABB-42B0-B786-39B540AD4530}"/>
                </a:ext>
              </a:extLst>
            </p:cNvPr>
            <p:cNvSpPr>
              <a:spLocks/>
            </p:cNvSpPr>
            <p:nvPr/>
          </p:nvSpPr>
          <p:spPr bwMode="auto">
            <a:xfrm>
              <a:off x="396" y="1253"/>
              <a:ext cx="2088" cy="281"/>
            </a:xfrm>
            <a:prstGeom prst="rect">
              <a:avLst/>
            </a:prstGeom>
            <a:solidFill>
              <a:srgbClr val="E6E6E6"/>
            </a:solidFill>
            <a:ln w="25400">
              <a:solidFill>
                <a:schemeClr val="tx1"/>
              </a:solidFill>
              <a:miter lim="800000"/>
              <a:headEnd/>
              <a:tailEnd/>
            </a:ln>
          </p:spPr>
          <p:txBody>
            <a:bodyPr lIns="57150" tIns="57150" rIns="57150"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r>
                <a:rPr lang="en-US" altLang="en-US" sz="2300">
                  <a:latin typeface="Gill Sans" charset="0"/>
                  <a:ea typeface="ヒラギノ角ゴ Pro W3" charset="-128"/>
                  <a:sym typeface="Gill Sans" charset="0"/>
                </a:rPr>
                <a:t>Write online help</a:t>
              </a:r>
            </a:p>
          </p:txBody>
        </p:sp>
        <p:sp>
          <p:nvSpPr>
            <p:cNvPr id="101400" name="Rectangle 24">
              <a:extLst>
                <a:ext uri="{FF2B5EF4-FFF2-40B4-BE49-F238E27FC236}">
                  <a16:creationId xmlns:a16="http://schemas.microsoft.com/office/drawing/2014/main" id="{1426A1E9-93F3-4964-BDCD-D66E9ED41C40}"/>
                </a:ext>
              </a:extLst>
            </p:cNvPr>
            <p:cNvSpPr>
              <a:spLocks/>
            </p:cNvSpPr>
            <p:nvPr/>
          </p:nvSpPr>
          <p:spPr bwMode="auto">
            <a:xfrm>
              <a:off x="2484" y="130"/>
              <a:ext cx="576" cy="28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sz="2800">
                  <a:solidFill>
                    <a:srgbClr val="FFFFFF"/>
                  </a:solidFill>
                  <a:latin typeface="Gill Sans" charset="0"/>
                  <a:ea typeface="ヒラギノ角ゴ Pro W3" charset="-128"/>
                  <a:sym typeface="Gill Sans" charset="0"/>
                </a:rPr>
                <a:t>Mon</a:t>
              </a:r>
            </a:p>
          </p:txBody>
        </p:sp>
        <p:sp>
          <p:nvSpPr>
            <p:cNvPr id="1049625" name="Rectangle 25">
              <a:extLst>
                <a:ext uri="{FF2B5EF4-FFF2-40B4-BE49-F238E27FC236}">
                  <a16:creationId xmlns:a16="http://schemas.microsoft.com/office/drawing/2014/main" id="{925C9080-897E-4F80-8076-07A86C4DC0A5}"/>
                </a:ext>
              </a:extLst>
            </p:cNvPr>
            <p:cNvSpPr>
              <a:spLocks/>
            </p:cNvSpPr>
            <p:nvPr/>
          </p:nvSpPr>
          <p:spPr bwMode="auto">
            <a:xfrm>
              <a:off x="2484" y="410"/>
              <a:ext cx="576" cy="281"/>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300">
                  <a:latin typeface="Gill Sans" charset="0"/>
                  <a:ea typeface="ヒラギノ角ゴ Pro W3" charset="-128"/>
                  <a:sym typeface="Gill Sans" charset="0"/>
                </a:rPr>
                <a:t>8</a:t>
              </a:r>
            </a:p>
          </p:txBody>
        </p:sp>
        <p:sp>
          <p:nvSpPr>
            <p:cNvPr id="1049626" name="Rectangle 26">
              <a:extLst>
                <a:ext uri="{FF2B5EF4-FFF2-40B4-BE49-F238E27FC236}">
                  <a16:creationId xmlns:a16="http://schemas.microsoft.com/office/drawing/2014/main" id="{8BC931E5-74F4-476A-BFE5-C8F657ADD8C0}"/>
                </a:ext>
              </a:extLst>
            </p:cNvPr>
            <p:cNvSpPr>
              <a:spLocks/>
            </p:cNvSpPr>
            <p:nvPr/>
          </p:nvSpPr>
          <p:spPr bwMode="auto">
            <a:xfrm>
              <a:off x="2484" y="691"/>
              <a:ext cx="576" cy="281"/>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300">
                  <a:latin typeface="Gill Sans" charset="0"/>
                  <a:ea typeface="ヒラギノ角ゴ Pro W3" charset="-128"/>
                  <a:sym typeface="Gill Sans" charset="0"/>
                </a:rPr>
                <a:t>16</a:t>
              </a:r>
            </a:p>
          </p:txBody>
        </p:sp>
        <p:sp>
          <p:nvSpPr>
            <p:cNvPr id="1049627" name="Rectangle 27">
              <a:extLst>
                <a:ext uri="{FF2B5EF4-FFF2-40B4-BE49-F238E27FC236}">
                  <a16:creationId xmlns:a16="http://schemas.microsoft.com/office/drawing/2014/main" id="{F9B82CF4-068E-4986-9C0A-4192446189C1}"/>
                </a:ext>
              </a:extLst>
            </p:cNvPr>
            <p:cNvSpPr>
              <a:spLocks/>
            </p:cNvSpPr>
            <p:nvPr/>
          </p:nvSpPr>
          <p:spPr bwMode="auto">
            <a:xfrm>
              <a:off x="2484" y="972"/>
              <a:ext cx="576" cy="281"/>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300">
                  <a:latin typeface="Gill Sans" charset="0"/>
                  <a:ea typeface="ヒラギノ角ゴ Pro W3" charset="-128"/>
                  <a:sym typeface="Gill Sans" charset="0"/>
                </a:rPr>
                <a:t>8</a:t>
              </a:r>
            </a:p>
          </p:txBody>
        </p:sp>
        <p:sp>
          <p:nvSpPr>
            <p:cNvPr id="1049628" name="Rectangle 28">
              <a:extLst>
                <a:ext uri="{FF2B5EF4-FFF2-40B4-BE49-F238E27FC236}">
                  <a16:creationId xmlns:a16="http://schemas.microsoft.com/office/drawing/2014/main" id="{A9F15410-3584-4AFF-993F-EF76B378EA0E}"/>
                </a:ext>
              </a:extLst>
            </p:cNvPr>
            <p:cNvSpPr>
              <a:spLocks/>
            </p:cNvSpPr>
            <p:nvPr/>
          </p:nvSpPr>
          <p:spPr bwMode="auto">
            <a:xfrm>
              <a:off x="2484" y="1253"/>
              <a:ext cx="576" cy="281"/>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300">
                  <a:latin typeface="Gill Sans" charset="0"/>
                  <a:ea typeface="ヒラギノ角ゴ Pro W3" charset="-128"/>
                  <a:sym typeface="Gill Sans" charset="0"/>
                </a:rPr>
                <a:t>12</a:t>
              </a:r>
            </a:p>
          </p:txBody>
        </p:sp>
        <p:sp>
          <p:nvSpPr>
            <p:cNvPr id="101405" name="Rectangle 29">
              <a:extLst>
                <a:ext uri="{FF2B5EF4-FFF2-40B4-BE49-F238E27FC236}">
                  <a16:creationId xmlns:a16="http://schemas.microsoft.com/office/drawing/2014/main" id="{51485F0D-A41C-49DA-93F3-72BDF9EE3D93}"/>
                </a:ext>
              </a:extLst>
            </p:cNvPr>
            <p:cNvSpPr>
              <a:spLocks/>
            </p:cNvSpPr>
            <p:nvPr/>
          </p:nvSpPr>
          <p:spPr bwMode="auto">
            <a:xfrm>
              <a:off x="3060" y="130"/>
              <a:ext cx="576" cy="28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sz="2800">
                  <a:solidFill>
                    <a:srgbClr val="FFFFFF"/>
                  </a:solidFill>
                  <a:latin typeface="Gill Sans" charset="0"/>
                  <a:ea typeface="ヒラギノ角ゴ Pro W3" charset="-128"/>
                  <a:sym typeface="Gill Sans" charset="0"/>
                </a:rPr>
                <a:t>Tue</a:t>
              </a:r>
            </a:p>
          </p:txBody>
        </p:sp>
        <p:sp>
          <p:nvSpPr>
            <p:cNvPr id="101406" name="Rectangle 30">
              <a:extLst>
                <a:ext uri="{FF2B5EF4-FFF2-40B4-BE49-F238E27FC236}">
                  <a16:creationId xmlns:a16="http://schemas.microsoft.com/office/drawing/2014/main" id="{3954601C-5AAC-492D-89B9-DBD342AE07E4}"/>
                </a:ext>
              </a:extLst>
            </p:cNvPr>
            <p:cNvSpPr>
              <a:spLocks/>
            </p:cNvSpPr>
            <p:nvPr/>
          </p:nvSpPr>
          <p:spPr bwMode="auto">
            <a:xfrm>
              <a:off x="3636" y="130"/>
              <a:ext cx="576" cy="28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sz="2800">
                  <a:solidFill>
                    <a:srgbClr val="FFFFFF"/>
                  </a:solidFill>
                  <a:latin typeface="Gill Sans" charset="0"/>
                  <a:ea typeface="ヒラギノ角ゴ Pro W3" charset="-128"/>
                  <a:sym typeface="Gill Sans" charset="0"/>
                </a:rPr>
                <a:t>Wed</a:t>
              </a:r>
            </a:p>
          </p:txBody>
        </p:sp>
        <p:sp>
          <p:nvSpPr>
            <p:cNvPr id="101407" name="Rectangle 31">
              <a:extLst>
                <a:ext uri="{FF2B5EF4-FFF2-40B4-BE49-F238E27FC236}">
                  <a16:creationId xmlns:a16="http://schemas.microsoft.com/office/drawing/2014/main" id="{CC2B3B16-6469-4650-9BA7-05F235B76D52}"/>
                </a:ext>
              </a:extLst>
            </p:cNvPr>
            <p:cNvSpPr>
              <a:spLocks/>
            </p:cNvSpPr>
            <p:nvPr/>
          </p:nvSpPr>
          <p:spPr bwMode="auto">
            <a:xfrm>
              <a:off x="4212" y="130"/>
              <a:ext cx="576" cy="28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sz="2800">
                  <a:solidFill>
                    <a:srgbClr val="FFFFFF"/>
                  </a:solidFill>
                  <a:latin typeface="Gill Sans" charset="0"/>
                  <a:ea typeface="ヒラギノ角ゴ Pro W3" charset="-128"/>
                  <a:sym typeface="Gill Sans" charset="0"/>
                </a:rPr>
                <a:t>Thu</a:t>
              </a:r>
            </a:p>
          </p:txBody>
        </p:sp>
        <p:sp>
          <p:nvSpPr>
            <p:cNvPr id="101408" name="Rectangle 32">
              <a:extLst>
                <a:ext uri="{FF2B5EF4-FFF2-40B4-BE49-F238E27FC236}">
                  <a16:creationId xmlns:a16="http://schemas.microsoft.com/office/drawing/2014/main" id="{819FE389-307E-4B1B-9BA0-DF671E2FD9A6}"/>
                </a:ext>
              </a:extLst>
            </p:cNvPr>
            <p:cNvSpPr>
              <a:spLocks/>
            </p:cNvSpPr>
            <p:nvPr/>
          </p:nvSpPr>
          <p:spPr bwMode="auto">
            <a:xfrm>
              <a:off x="4788" y="130"/>
              <a:ext cx="576" cy="28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sz="2800">
                  <a:solidFill>
                    <a:srgbClr val="FFFFFF"/>
                  </a:solidFill>
                  <a:latin typeface="Gill Sans" charset="0"/>
                  <a:ea typeface="ヒラギノ角ゴ Pro W3" charset="-128"/>
                  <a:sym typeface="Gill Sans" charset="0"/>
                </a:rPr>
                <a:t>Fri</a:t>
              </a:r>
            </a:p>
          </p:txBody>
        </p:sp>
        <p:grpSp>
          <p:nvGrpSpPr>
            <p:cNvPr id="1049648" name="Group 48">
              <a:extLst>
                <a:ext uri="{FF2B5EF4-FFF2-40B4-BE49-F238E27FC236}">
                  <a16:creationId xmlns:a16="http://schemas.microsoft.com/office/drawing/2014/main" id="{00F8C42D-08DB-46F0-B7C9-9EA50CE5D9D4}"/>
                </a:ext>
              </a:extLst>
            </p:cNvPr>
            <p:cNvGrpSpPr>
              <a:grpSpLocks/>
            </p:cNvGrpSpPr>
            <p:nvPr/>
          </p:nvGrpSpPr>
          <p:grpSpPr bwMode="auto">
            <a:xfrm>
              <a:off x="3636" y="410"/>
              <a:ext cx="576" cy="1124"/>
              <a:chOff x="0" y="0"/>
              <a:chExt cx="640" cy="1248"/>
            </a:xfrm>
          </p:grpSpPr>
          <p:sp>
            <p:nvSpPr>
              <p:cNvPr id="1049649" name="Rectangle 49">
                <a:extLst>
                  <a:ext uri="{FF2B5EF4-FFF2-40B4-BE49-F238E27FC236}">
                    <a16:creationId xmlns:a16="http://schemas.microsoft.com/office/drawing/2014/main" id="{FD3137BA-155C-4BE2-82DF-D078ED8DE0C9}"/>
                  </a:ext>
                </a:extLst>
              </p:cNvPr>
              <p:cNvSpPr>
                <a:spLocks/>
              </p:cNvSpPr>
              <p:nvPr/>
            </p:nvSpPr>
            <p:spPr bwMode="auto">
              <a:xfrm>
                <a:off x="0" y="0"/>
                <a:ext cx="640" cy="312"/>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9650" name="Rectangle 50">
                <a:extLst>
                  <a:ext uri="{FF2B5EF4-FFF2-40B4-BE49-F238E27FC236}">
                    <a16:creationId xmlns:a16="http://schemas.microsoft.com/office/drawing/2014/main" id="{E970A33F-6784-4B01-825A-E2C6A4A81730}"/>
                  </a:ext>
                </a:extLst>
              </p:cNvPr>
              <p:cNvSpPr>
                <a:spLocks/>
              </p:cNvSpPr>
              <p:nvPr/>
            </p:nvSpPr>
            <p:spPr bwMode="auto">
              <a:xfrm>
                <a:off x="0" y="312"/>
                <a:ext cx="640" cy="312"/>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9651" name="Rectangle 51">
                <a:extLst>
                  <a:ext uri="{FF2B5EF4-FFF2-40B4-BE49-F238E27FC236}">
                    <a16:creationId xmlns:a16="http://schemas.microsoft.com/office/drawing/2014/main" id="{5A854719-98B0-415F-A70E-A78FEADDB518}"/>
                  </a:ext>
                </a:extLst>
              </p:cNvPr>
              <p:cNvSpPr>
                <a:spLocks/>
              </p:cNvSpPr>
              <p:nvPr/>
            </p:nvSpPr>
            <p:spPr bwMode="auto">
              <a:xfrm>
                <a:off x="0" y="624"/>
                <a:ext cx="640" cy="312"/>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9652" name="Rectangle 52">
                <a:extLst>
                  <a:ext uri="{FF2B5EF4-FFF2-40B4-BE49-F238E27FC236}">
                    <a16:creationId xmlns:a16="http://schemas.microsoft.com/office/drawing/2014/main" id="{834C18F6-ABAE-47AD-B791-C0BE565BD3D4}"/>
                  </a:ext>
                </a:extLst>
              </p:cNvPr>
              <p:cNvSpPr>
                <a:spLocks/>
              </p:cNvSpPr>
              <p:nvPr/>
            </p:nvSpPr>
            <p:spPr bwMode="auto">
              <a:xfrm>
                <a:off x="0" y="936"/>
                <a:ext cx="640" cy="312"/>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grpSp>
        <p:grpSp>
          <p:nvGrpSpPr>
            <p:cNvPr id="1049653" name="Group 53">
              <a:extLst>
                <a:ext uri="{FF2B5EF4-FFF2-40B4-BE49-F238E27FC236}">
                  <a16:creationId xmlns:a16="http://schemas.microsoft.com/office/drawing/2014/main" id="{EED6CC90-7082-4EE2-A04C-391E37BF4808}"/>
                </a:ext>
              </a:extLst>
            </p:cNvPr>
            <p:cNvGrpSpPr>
              <a:grpSpLocks/>
            </p:cNvGrpSpPr>
            <p:nvPr/>
          </p:nvGrpSpPr>
          <p:grpSpPr bwMode="auto">
            <a:xfrm>
              <a:off x="3060" y="410"/>
              <a:ext cx="576" cy="1124"/>
              <a:chOff x="0" y="0"/>
              <a:chExt cx="640" cy="1248"/>
            </a:xfrm>
          </p:grpSpPr>
          <p:sp>
            <p:nvSpPr>
              <p:cNvPr id="1049654" name="Rectangle 54">
                <a:extLst>
                  <a:ext uri="{FF2B5EF4-FFF2-40B4-BE49-F238E27FC236}">
                    <a16:creationId xmlns:a16="http://schemas.microsoft.com/office/drawing/2014/main" id="{54B855FB-66C8-4AA6-B7F6-CE84C4FC9C20}"/>
                  </a:ext>
                </a:extLst>
              </p:cNvPr>
              <p:cNvSpPr>
                <a:spLocks/>
              </p:cNvSpPr>
              <p:nvPr/>
            </p:nvSpPr>
            <p:spPr bwMode="auto">
              <a:xfrm>
                <a:off x="0" y="0"/>
                <a:ext cx="640" cy="312"/>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9655" name="Rectangle 55">
                <a:extLst>
                  <a:ext uri="{FF2B5EF4-FFF2-40B4-BE49-F238E27FC236}">
                    <a16:creationId xmlns:a16="http://schemas.microsoft.com/office/drawing/2014/main" id="{B58CAFD3-80B9-4CD8-8666-39027FBD421D}"/>
                  </a:ext>
                </a:extLst>
              </p:cNvPr>
              <p:cNvSpPr>
                <a:spLocks/>
              </p:cNvSpPr>
              <p:nvPr/>
            </p:nvSpPr>
            <p:spPr bwMode="auto">
              <a:xfrm>
                <a:off x="0" y="312"/>
                <a:ext cx="640" cy="312"/>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9656" name="Rectangle 56">
                <a:extLst>
                  <a:ext uri="{FF2B5EF4-FFF2-40B4-BE49-F238E27FC236}">
                    <a16:creationId xmlns:a16="http://schemas.microsoft.com/office/drawing/2014/main" id="{6633447A-235A-41E8-BDB9-05E1FF73D5AF}"/>
                  </a:ext>
                </a:extLst>
              </p:cNvPr>
              <p:cNvSpPr>
                <a:spLocks/>
              </p:cNvSpPr>
              <p:nvPr/>
            </p:nvSpPr>
            <p:spPr bwMode="auto">
              <a:xfrm>
                <a:off x="0" y="624"/>
                <a:ext cx="640" cy="312"/>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9657" name="Rectangle 57">
                <a:extLst>
                  <a:ext uri="{FF2B5EF4-FFF2-40B4-BE49-F238E27FC236}">
                    <a16:creationId xmlns:a16="http://schemas.microsoft.com/office/drawing/2014/main" id="{156FA4D1-FA35-4E4A-80C4-69BF904D4FCC}"/>
                  </a:ext>
                </a:extLst>
              </p:cNvPr>
              <p:cNvSpPr>
                <a:spLocks/>
              </p:cNvSpPr>
              <p:nvPr/>
            </p:nvSpPr>
            <p:spPr bwMode="auto">
              <a:xfrm>
                <a:off x="0" y="936"/>
                <a:ext cx="640" cy="312"/>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grpSp>
        <p:grpSp>
          <p:nvGrpSpPr>
            <p:cNvPr id="1049658" name="Group 58">
              <a:extLst>
                <a:ext uri="{FF2B5EF4-FFF2-40B4-BE49-F238E27FC236}">
                  <a16:creationId xmlns:a16="http://schemas.microsoft.com/office/drawing/2014/main" id="{D1B69E7F-9BAB-4E3C-B874-D1ABA982D0EB}"/>
                </a:ext>
              </a:extLst>
            </p:cNvPr>
            <p:cNvGrpSpPr>
              <a:grpSpLocks/>
            </p:cNvGrpSpPr>
            <p:nvPr/>
          </p:nvGrpSpPr>
          <p:grpSpPr bwMode="auto">
            <a:xfrm>
              <a:off x="4788" y="410"/>
              <a:ext cx="576" cy="1124"/>
              <a:chOff x="0" y="0"/>
              <a:chExt cx="640" cy="1248"/>
            </a:xfrm>
          </p:grpSpPr>
          <p:sp>
            <p:nvSpPr>
              <p:cNvPr id="1049659" name="Rectangle 59">
                <a:extLst>
                  <a:ext uri="{FF2B5EF4-FFF2-40B4-BE49-F238E27FC236}">
                    <a16:creationId xmlns:a16="http://schemas.microsoft.com/office/drawing/2014/main" id="{E5450364-8472-49FB-BA3D-6F7BE0604CA6}"/>
                  </a:ext>
                </a:extLst>
              </p:cNvPr>
              <p:cNvSpPr>
                <a:spLocks/>
              </p:cNvSpPr>
              <p:nvPr/>
            </p:nvSpPr>
            <p:spPr bwMode="auto">
              <a:xfrm>
                <a:off x="0" y="0"/>
                <a:ext cx="640" cy="312"/>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9660" name="Rectangle 60">
                <a:extLst>
                  <a:ext uri="{FF2B5EF4-FFF2-40B4-BE49-F238E27FC236}">
                    <a16:creationId xmlns:a16="http://schemas.microsoft.com/office/drawing/2014/main" id="{A9F941A2-09E2-40F8-B7F1-BEE5574440F0}"/>
                  </a:ext>
                </a:extLst>
              </p:cNvPr>
              <p:cNvSpPr>
                <a:spLocks/>
              </p:cNvSpPr>
              <p:nvPr/>
            </p:nvSpPr>
            <p:spPr bwMode="auto">
              <a:xfrm>
                <a:off x="0" y="312"/>
                <a:ext cx="640" cy="312"/>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9661" name="Rectangle 61">
                <a:extLst>
                  <a:ext uri="{FF2B5EF4-FFF2-40B4-BE49-F238E27FC236}">
                    <a16:creationId xmlns:a16="http://schemas.microsoft.com/office/drawing/2014/main" id="{C7513206-B5E2-4719-9876-8164FF9236F2}"/>
                  </a:ext>
                </a:extLst>
              </p:cNvPr>
              <p:cNvSpPr>
                <a:spLocks/>
              </p:cNvSpPr>
              <p:nvPr/>
            </p:nvSpPr>
            <p:spPr bwMode="auto">
              <a:xfrm>
                <a:off x="0" y="624"/>
                <a:ext cx="640" cy="312"/>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9662" name="Rectangle 62">
                <a:extLst>
                  <a:ext uri="{FF2B5EF4-FFF2-40B4-BE49-F238E27FC236}">
                    <a16:creationId xmlns:a16="http://schemas.microsoft.com/office/drawing/2014/main" id="{9F96B929-0B11-406D-A3B1-BF9E41AB9101}"/>
                  </a:ext>
                </a:extLst>
              </p:cNvPr>
              <p:cNvSpPr>
                <a:spLocks/>
              </p:cNvSpPr>
              <p:nvPr/>
            </p:nvSpPr>
            <p:spPr bwMode="auto">
              <a:xfrm>
                <a:off x="0" y="936"/>
                <a:ext cx="640" cy="312"/>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grpSp>
        <p:grpSp>
          <p:nvGrpSpPr>
            <p:cNvPr id="1049663" name="Group 63">
              <a:extLst>
                <a:ext uri="{FF2B5EF4-FFF2-40B4-BE49-F238E27FC236}">
                  <a16:creationId xmlns:a16="http://schemas.microsoft.com/office/drawing/2014/main" id="{7CD2D43E-3441-4585-8F7C-939E36EDD808}"/>
                </a:ext>
              </a:extLst>
            </p:cNvPr>
            <p:cNvGrpSpPr>
              <a:grpSpLocks/>
            </p:cNvGrpSpPr>
            <p:nvPr/>
          </p:nvGrpSpPr>
          <p:grpSpPr bwMode="auto">
            <a:xfrm>
              <a:off x="4212" y="410"/>
              <a:ext cx="576" cy="1124"/>
              <a:chOff x="0" y="0"/>
              <a:chExt cx="640" cy="1248"/>
            </a:xfrm>
          </p:grpSpPr>
          <p:sp>
            <p:nvSpPr>
              <p:cNvPr id="1049664" name="Rectangle 64">
                <a:extLst>
                  <a:ext uri="{FF2B5EF4-FFF2-40B4-BE49-F238E27FC236}">
                    <a16:creationId xmlns:a16="http://schemas.microsoft.com/office/drawing/2014/main" id="{E7CCC175-10B4-43AA-A3F2-31B0123DC015}"/>
                  </a:ext>
                </a:extLst>
              </p:cNvPr>
              <p:cNvSpPr>
                <a:spLocks/>
              </p:cNvSpPr>
              <p:nvPr/>
            </p:nvSpPr>
            <p:spPr bwMode="auto">
              <a:xfrm>
                <a:off x="0" y="0"/>
                <a:ext cx="640" cy="312"/>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9665" name="Rectangle 65">
                <a:extLst>
                  <a:ext uri="{FF2B5EF4-FFF2-40B4-BE49-F238E27FC236}">
                    <a16:creationId xmlns:a16="http://schemas.microsoft.com/office/drawing/2014/main" id="{139B65C7-AC88-477D-B1A6-5F74A6B0A8B1}"/>
                  </a:ext>
                </a:extLst>
              </p:cNvPr>
              <p:cNvSpPr>
                <a:spLocks/>
              </p:cNvSpPr>
              <p:nvPr/>
            </p:nvSpPr>
            <p:spPr bwMode="auto">
              <a:xfrm>
                <a:off x="0" y="312"/>
                <a:ext cx="640" cy="312"/>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9666" name="Rectangle 66">
                <a:extLst>
                  <a:ext uri="{FF2B5EF4-FFF2-40B4-BE49-F238E27FC236}">
                    <a16:creationId xmlns:a16="http://schemas.microsoft.com/office/drawing/2014/main" id="{C629F9F1-72C0-4612-B076-46F6BAACD65A}"/>
                  </a:ext>
                </a:extLst>
              </p:cNvPr>
              <p:cNvSpPr>
                <a:spLocks/>
              </p:cNvSpPr>
              <p:nvPr/>
            </p:nvSpPr>
            <p:spPr bwMode="auto">
              <a:xfrm>
                <a:off x="0" y="624"/>
                <a:ext cx="640" cy="312"/>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9667" name="Rectangle 67">
                <a:extLst>
                  <a:ext uri="{FF2B5EF4-FFF2-40B4-BE49-F238E27FC236}">
                    <a16:creationId xmlns:a16="http://schemas.microsoft.com/office/drawing/2014/main" id="{7877E33B-9F16-48A8-A4A5-688017194783}"/>
                  </a:ext>
                </a:extLst>
              </p:cNvPr>
              <p:cNvSpPr>
                <a:spLocks/>
              </p:cNvSpPr>
              <p:nvPr/>
            </p:nvSpPr>
            <p:spPr bwMode="auto">
              <a:xfrm>
                <a:off x="0" y="936"/>
                <a:ext cx="640" cy="312"/>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grpSp>
        <p:grpSp>
          <p:nvGrpSpPr>
            <p:cNvPr id="101444" name="Group 68">
              <a:extLst>
                <a:ext uri="{FF2B5EF4-FFF2-40B4-BE49-F238E27FC236}">
                  <a16:creationId xmlns:a16="http://schemas.microsoft.com/office/drawing/2014/main" id="{20CBA2EA-6323-42C9-81CE-8170BF005AC0}"/>
                </a:ext>
              </a:extLst>
            </p:cNvPr>
            <p:cNvGrpSpPr>
              <a:grpSpLocks/>
            </p:cNvGrpSpPr>
            <p:nvPr/>
          </p:nvGrpSpPr>
          <p:grpSpPr bwMode="auto">
            <a:xfrm>
              <a:off x="3060" y="410"/>
              <a:ext cx="576" cy="1124"/>
              <a:chOff x="0" y="0"/>
              <a:chExt cx="640" cy="1248"/>
            </a:xfrm>
          </p:grpSpPr>
          <p:sp>
            <p:nvSpPr>
              <p:cNvPr id="1049669" name="Rectangle 69">
                <a:extLst>
                  <a:ext uri="{FF2B5EF4-FFF2-40B4-BE49-F238E27FC236}">
                    <a16:creationId xmlns:a16="http://schemas.microsoft.com/office/drawing/2014/main" id="{20938BF0-144C-4922-96A6-1517BBFDC7CD}"/>
                  </a:ext>
                </a:extLst>
              </p:cNvPr>
              <p:cNvSpPr>
                <a:spLocks/>
              </p:cNvSpPr>
              <p:nvPr/>
            </p:nvSpPr>
            <p:spPr bwMode="auto">
              <a:xfrm>
                <a:off x="0" y="0"/>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300">
                    <a:latin typeface="Gill Sans" charset="0"/>
                    <a:ea typeface="ヒラギノ角ゴ Pro W3" charset="-128"/>
                    <a:sym typeface="Gill Sans" charset="0"/>
                  </a:rPr>
                  <a:t>4</a:t>
                </a:r>
              </a:p>
            </p:txBody>
          </p:sp>
          <p:sp>
            <p:nvSpPr>
              <p:cNvPr id="1049670" name="Rectangle 70">
                <a:extLst>
                  <a:ext uri="{FF2B5EF4-FFF2-40B4-BE49-F238E27FC236}">
                    <a16:creationId xmlns:a16="http://schemas.microsoft.com/office/drawing/2014/main" id="{68C2251D-1FB8-4813-868D-B90F9852D4B7}"/>
                  </a:ext>
                </a:extLst>
              </p:cNvPr>
              <p:cNvSpPr>
                <a:spLocks/>
              </p:cNvSpPr>
              <p:nvPr/>
            </p:nvSpPr>
            <p:spPr bwMode="auto">
              <a:xfrm>
                <a:off x="0" y="312"/>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300">
                    <a:latin typeface="Gill Sans" charset="0"/>
                    <a:ea typeface="ヒラギノ角ゴ Pro W3" charset="-128"/>
                    <a:sym typeface="Gill Sans" charset="0"/>
                  </a:rPr>
                  <a:t>12</a:t>
                </a:r>
              </a:p>
            </p:txBody>
          </p:sp>
          <p:sp>
            <p:nvSpPr>
              <p:cNvPr id="1049671" name="Rectangle 71">
                <a:extLst>
                  <a:ext uri="{FF2B5EF4-FFF2-40B4-BE49-F238E27FC236}">
                    <a16:creationId xmlns:a16="http://schemas.microsoft.com/office/drawing/2014/main" id="{DF1DC70B-884A-472D-B64F-8CCF76687E6C}"/>
                  </a:ext>
                </a:extLst>
              </p:cNvPr>
              <p:cNvSpPr>
                <a:spLocks/>
              </p:cNvSpPr>
              <p:nvPr/>
            </p:nvSpPr>
            <p:spPr bwMode="auto">
              <a:xfrm>
                <a:off x="0" y="624"/>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300">
                    <a:latin typeface="Gill Sans" charset="0"/>
                    <a:ea typeface="ヒラギノ角ゴ Pro W3" charset="-128"/>
                    <a:sym typeface="Gill Sans" charset="0"/>
                  </a:rPr>
                  <a:t>16</a:t>
                </a:r>
              </a:p>
            </p:txBody>
          </p:sp>
          <p:sp>
            <p:nvSpPr>
              <p:cNvPr id="1049672" name="Rectangle 72">
                <a:extLst>
                  <a:ext uri="{FF2B5EF4-FFF2-40B4-BE49-F238E27FC236}">
                    <a16:creationId xmlns:a16="http://schemas.microsoft.com/office/drawing/2014/main" id="{DEE3689E-6361-4874-AF57-F79C4B647A7D}"/>
                  </a:ext>
                </a:extLst>
              </p:cNvPr>
              <p:cNvSpPr>
                <a:spLocks/>
              </p:cNvSpPr>
              <p:nvPr/>
            </p:nvSpPr>
            <p:spPr bwMode="auto">
              <a:xfrm>
                <a:off x="0" y="936"/>
                <a:ext cx="640" cy="312"/>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grpSp>
        <p:grpSp>
          <p:nvGrpSpPr>
            <p:cNvPr id="101449" name="Group 73">
              <a:extLst>
                <a:ext uri="{FF2B5EF4-FFF2-40B4-BE49-F238E27FC236}">
                  <a16:creationId xmlns:a16="http://schemas.microsoft.com/office/drawing/2014/main" id="{806E9B70-3905-4732-A37C-CD807EE2B7B8}"/>
                </a:ext>
              </a:extLst>
            </p:cNvPr>
            <p:cNvGrpSpPr>
              <a:grpSpLocks/>
            </p:cNvGrpSpPr>
            <p:nvPr/>
          </p:nvGrpSpPr>
          <p:grpSpPr bwMode="auto">
            <a:xfrm>
              <a:off x="4212" y="410"/>
              <a:ext cx="576" cy="1124"/>
              <a:chOff x="0" y="0"/>
              <a:chExt cx="640" cy="1248"/>
            </a:xfrm>
          </p:grpSpPr>
          <p:sp>
            <p:nvSpPr>
              <p:cNvPr id="1049674" name="Rectangle 74">
                <a:extLst>
                  <a:ext uri="{FF2B5EF4-FFF2-40B4-BE49-F238E27FC236}">
                    <a16:creationId xmlns:a16="http://schemas.microsoft.com/office/drawing/2014/main" id="{42450E93-E39D-40AA-A193-807227916946}"/>
                  </a:ext>
                </a:extLst>
              </p:cNvPr>
              <p:cNvSpPr>
                <a:spLocks/>
              </p:cNvSpPr>
              <p:nvPr/>
            </p:nvSpPr>
            <p:spPr bwMode="auto">
              <a:xfrm>
                <a:off x="0" y="0"/>
                <a:ext cx="640" cy="312"/>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9675" name="Rectangle 75">
                <a:extLst>
                  <a:ext uri="{FF2B5EF4-FFF2-40B4-BE49-F238E27FC236}">
                    <a16:creationId xmlns:a16="http://schemas.microsoft.com/office/drawing/2014/main" id="{03D6FFC0-DF32-42D2-838E-5FE09DD91D98}"/>
                  </a:ext>
                </a:extLst>
              </p:cNvPr>
              <p:cNvSpPr>
                <a:spLocks/>
              </p:cNvSpPr>
              <p:nvPr/>
            </p:nvSpPr>
            <p:spPr bwMode="auto">
              <a:xfrm>
                <a:off x="0" y="312"/>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300">
                    <a:latin typeface="Gill Sans" charset="0"/>
                    <a:ea typeface="ヒラギノ角ゴ Pro W3" charset="-128"/>
                    <a:sym typeface="Gill Sans" charset="0"/>
                  </a:rPr>
                  <a:t>7</a:t>
                </a:r>
              </a:p>
            </p:txBody>
          </p:sp>
          <p:sp>
            <p:nvSpPr>
              <p:cNvPr id="1049676" name="Rectangle 76">
                <a:extLst>
                  <a:ext uri="{FF2B5EF4-FFF2-40B4-BE49-F238E27FC236}">
                    <a16:creationId xmlns:a16="http://schemas.microsoft.com/office/drawing/2014/main" id="{5300BE8D-8D65-407A-8C92-BEB62A9A4E6B}"/>
                  </a:ext>
                </a:extLst>
              </p:cNvPr>
              <p:cNvSpPr>
                <a:spLocks/>
              </p:cNvSpPr>
              <p:nvPr/>
            </p:nvSpPr>
            <p:spPr bwMode="auto">
              <a:xfrm>
                <a:off x="0" y="624"/>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300">
                    <a:latin typeface="Gill Sans" charset="0"/>
                    <a:ea typeface="ヒラギノ角ゴ Pro W3" charset="-128"/>
                    <a:sym typeface="Gill Sans" charset="0"/>
                  </a:rPr>
                  <a:t>11</a:t>
                </a:r>
              </a:p>
            </p:txBody>
          </p:sp>
          <p:sp>
            <p:nvSpPr>
              <p:cNvPr id="1049677" name="Rectangle 77">
                <a:extLst>
                  <a:ext uri="{FF2B5EF4-FFF2-40B4-BE49-F238E27FC236}">
                    <a16:creationId xmlns:a16="http://schemas.microsoft.com/office/drawing/2014/main" id="{4FD838C3-1DB3-4AE8-B05C-68D8D4820184}"/>
                  </a:ext>
                </a:extLst>
              </p:cNvPr>
              <p:cNvSpPr>
                <a:spLocks/>
              </p:cNvSpPr>
              <p:nvPr/>
            </p:nvSpPr>
            <p:spPr bwMode="auto">
              <a:xfrm>
                <a:off x="0" y="936"/>
                <a:ext cx="640" cy="312"/>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grpSp>
        <p:grpSp>
          <p:nvGrpSpPr>
            <p:cNvPr id="101454" name="Group 78">
              <a:extLst>
                <a:ext uri="{FF2B5EF4-FFF2-40B4-BE49-F238E27FC236}">
                  <a16:creationId xmlns:a16="http://schemas.microsoft.com/office/drawing/2014/main" id="{51FCBEEF-F250-4B1A-96A2-709004608422}"/>
                </a:ext>
              </a:extLst>
            </p:cNvPr>
            <p:cNvGrpSpPr>
              <a:grpSpLocks/>
            </p:cNvGrpSpPr>
            <p:nvPr/>
          </p:nvGrpSpPr>
          <p:grpSpPr bwMode="auto">
            <a:xfrm>
              <a:off x="3636" y="410"/>
              <a:ext cx="576" cy="1124"/>
              <a:chOff x="0" y="0"/>
              <a:chExt cx="640" cy="1248"/>
            </a:xfrm>
          </p:grpSpPr>
          <p:sp>
            <p:nvSpPr>
              <p:cNvPr id="1049679" name="Rectangle 79">
                <a:extLst>
                  <a:ext uri="{FF2B5EF4-FFF2-40B4-BE49-F238E27FC236}">
                    <a16:creationId xmlns:a16="http://schemas.microsoft.com/office/drawing/2014/main" id="{38D141A0-6D39-4328-801D-F6661D7A6F9B}"/>
                  </a:ext>
                </a:extLst>
              </p:cNvPr>
              <p:cNvSpPr>
                <a:spLocks/>
              </p:cNvSpPr>
              <p:nvPr/>
            </p:nvSpPr>
            <p:spPr bwMode="auto">
              <a:xfrm>
                <a:off x="0" y="0"/>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300">
                    <a:latin typeface="Gill Sans" charset="0"/>
                    <a:ea typeface="ヒラギノ角ゴ Pro W3" charset="-128"/>
                    <a:sym typeface="Gill Sans" charset="0"/>
                  </a:rPr>
                  <a:t>8</a:t>
                </a:r>
              </a:p>
            </p:txBody>
          </p:sp>
          <p:sp>
            <p:nvSpPr>
              <p:cNvPr id="1049680" name="Rectangle 80">
                <a:extLst>
                  <a:ext uri="{FF2B5EF4-FFF2-40B4-BE49-F238E27FC236}">
                    <a16:creationId xmlns:a16="http://schemas.microsoft.com/office/drawing/2014/main" id="{FD319846-F337-46F6-93FB-7BE56B1829CB}"/>
                  </a:ext>
                </a:extLst>
              </p:cNvPr>
              <p:cNvSpPr>
                <a:spLocks/>
              </p:cNvSpPr>
              <p:nvPr/>
            </p:nvSpPr>
            <p:spPr bwMode="auto">
              <a:xfrm>
                <a:off x="0" y="312"/>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300">
                    <a:latin typeface="Gill Sans" charset="0"/>
                    <a:ea typeface="ヒラギノ角ゴ Pro W3" charset="-128"/>
                    <a:sym typeface="Gill Sans" charset="0"/>
                  </a:rPr>
                  <a:t>10</a:t>
                </a:r>
              </a:p>
            </p:txBody>
          </p:sp>
          <p:sp>
            <p:nvSpPr>
              <p:cNvPr id="1049681" name="Rectangle 81">
                <a:extLst>
                  <a:ext uri="{FF2B5EF4-FFF2-40B4-BE49-F238E27FC236}">
                    <a16:creationId xmlns:a16="http://schemas.microsoft.com/office/drawing/2014/main" id="{12563DE6-387A-4792-9B8D-71210126CAF8}"/>
                  </a:ext>
                </a:extLst>
              </p:cNvPr>
              <p:cNvSpPr>
                <a:spLocks/>
              </p:cNvSpPr>
              <p:nvPr/>
            </p:nvSpPr>
            <p:spPr bwMode="auto">
              <a:xfrm>
                <a:off x="0" y="624"/>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300">
                    <a:latin typeface="Gill Sans" charset="0"/>
                    <a:ea typeface="ヒラギノ角ゴ Pro W3" charset="-128"/>
                    <a:sym typeface="Gill Sans" charset="0"/>
                  </a:rPr>
                  <a:t>16</a:t>
                </a:r>
              </a:p>
            </p:txBody>
          </p:sp>
          <p:sp>
            <p:nvSpPr>
              <p:cNvPr id="1049682" name="Rectangle 82">
                <a:extLst>
                  <a:ext uri="{FF2B5EF4-FFF2-40B4-BE49-F238E27FC236}">
                    <a16:creationId xmlns:a16="http://schemas.microsoft.com/office/drawing/2014/main" id="{E2C0C8AC-A1FD-4F6A-8259-2FE3E61C630A}"/>
                  </a:ext>
                </a:extLst>
              </p:cNvPr>
              <p:cNvSpPr>
                <a:spLocks/>
              </p:cNvSpPr>
              <p:nvPr/>
            </p:nvSpPr>
            <p:spPr bwMode="auto">
              <a:xfrm>
                <a:off x="0" y="936"/>
                <a:ext cx="640" cy="312"/>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grpSp>
        <p:grpSp>
          <p:nvGrpSpPr>
            <p:cNvPr id="101459" name="Group 83">
              <a:extLst>
                <a:ext uri="{FF2B5EF4-FFF2-40B4-BE49-F238E27FC236}">
                  <a16:creationId xmlns:a16="http://schemas.microsoft.com/office/drawing/2014/main" id="{F31044F2-63DF-425F-94B2-925CEDD59E53}"/>
                </a:ext>
              </a:extLst>
            </p:cNvPr>
            <p:cNvGrpSpPr>
              <a:grpSpLocks/>
            </p:cNvGrpSpPr>
            <p:nvPr/>
          </p:nvGrpSpPr>
          <p:grpSpPr bwMode="auto">
            <a:xfrm>
              <a:off x="4788" y="410"/>
              <a:ext cx="576" cy="1124"/>
              <a:chOff x="0" y="0"/>
              <a:chExt cx="640" cy="1248"/>
            </a:xfrm>
          </p:grpSpPr>
          <p:sp>
            <p:nvSpPr>
              <p:cNvPr id="1049684" name="Rectangle 84">
                <a:extLst>
                  <a:ext uri="{FF2B5EF4-FFF2-40B4-BE49-F238E27FC236}">
                    <a16:creationId xmlns:a16="http://schemas.microsoft.com/office/drawing/2014/main" id="{9492EBE7-1046-4BAC-B95A-1B9B796DDA04}"/>
                  </a:ext>
                </a:extLst>
              </p:cNvPr>
              <p:cNvSpPr>
                <a:spLocks/>
              </p:cNvSpPr>
              <p:nvPr/>
            </p:nvSpPr>
            <p:spPr bwMode="auto">
              <a:xfrm>
                <a:off x="0" y="0"/>
                <a:ext cx="640" cy="312"/>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9685" name="Rectangle 85">
                <a:extLst>
                  <a:ext uri="{FF2B5EF4-FFF2-40B4-BE49-F238E27FC236}">
                    <a16:creationId xmlns:a16="http://schemas.microsoft.com/office/drawing/2014/main" id="{DA293E34-7670-43C7-9D24-7642F6A9144D}"/>
                  </a:ext>
                </a:extLst>
              </p:cNvPr>
              <p:cNvSpPr>
                <a:spLocks/>
              </p:cNvSpPr>
              <p:nvPr/>
            </p:nvSpPr>
            <p:spPr bwMode="auto">
              <a:xfrm>
                <a:off x="0" y="312"/>
                <a:ext cx="640" cy="312"/>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49686" name="Rectangle 86">
                <a:extLst>
                  <a:ext uri="{FF2B5EF4-FFF2-40B4-BE49-F238E27FC236}">
                    <a16:creationId xmlns:a16="http://schemas.microsoft.com/office/drawing/2014/main" id="{AC859C36-6788-47B9-8A88-7DF57661D197}"/>
                  </a:ext>
                </a:extLst>
              </p:cNvPr>
              <p:cNvSpPr>
                <a:spLocks/>
              </p:cNvSpPr>
              <p:nvPr/>
            </p:nvSpPr>
            <p:spPr bwMode="auto">
              <a:xfrm>
                <a:off x="0" y="624"/>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300">
                    <a:latin typeface="Gill Sans" charset="0"/>
                    <a:ea typeface="ヒラギノ角ゴ Pro W3" charset="-128"/>
                    <a:sym typeface="Gill Sans" charset="0"/>
                  </a:rPr>
                  <a:t>8</a:t>
                </a:r>
              </a:p>
            </p:txBody>
          </p:sp>
          <p:sp>
            <p:nvSpPr>
              <p:cNvPr id="1049687" name="Rectangle 87">
                <a:extLst>
                  <a:ext uri="{FF2B5EF4-FFF2-40B4-BE49-F238E27FC236}">
                    <a16:creationId xmlns:a16="http://schemas.microsoft.com/office/drawing/2014/main" id="{58F5329B-D3F6-4495-9723-B9C387FCF830}"/>
                  </a:ext>
                </a:extLst>
              </p:cNvPr>
              <p:cNvSpPr>
                <a:spLocks/>
              </p:cNvSpPr>
              <p:nvPr/>
            </p:nvSpPr>
            <p:spPr bwMode="auto">
              <a:xfrm>
                <a:off x="0" y="936"/>
                <a:ext cx="640" cy="312"/>
              </a:xfrm>
              <a:prstGeom prst="rect">
                <a:avLst/>
              </a:prstGeom>
              <a:solidFill>
                <a:srgbClr val="E6E6E6"/>
              </a:solidFill>
              <a:ln w="25400">
                <a:solidFill>
                  <a:schemeClr val="tx1"/>
                </a:solidFill>
                <a:miter lim="800000"/>
                <a:headEnd/>
                <a:tailEnd/>
              </a:ln>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grpSp>
      </p:grpSp>
      <p:sp>
        <p:nvSpPr>
          <p:cNvPr id="1049688" name="Rectangle 88">
            <a:extLst>
              <a:ext uri="{FF2B5EF4-FFF2-40B4-BE49-F238E27FC236}">
                <a16:creationId xmlns:a16="http://schemas.microsoft.com/office/drawing/2014/main" id="{21D25111-A547-42A1-86E0-7E1F83289471}"/>
              </a:ext>
            </a:extLst>
          </p:cNvPr>
          <p:cNvSpPr>
            <a:spLocks/>
          </p:cNvSpPr>
          <p:nvPr/>
        </p:nvSpPr>
        <p:spPr bwMode="auto">
          <a:xfrm>
            <a:off x="1771650" y="312578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r"/>
            <a:r>
              <a:rPr lang="en-US" altLang="en-US" sz="2100">
                <a:latin typeface="Gill Sans" charset="0"/>
                <a:ea typeface="ヒラギノ角ゴ Pro W3" charset="-128"/>
                <a:sym typeface="Gill Sans" charset="0"/>
              </a:rPr>
              <a:t>50</a:t>
            </a: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grpId="1" nodeType="clickEffect">
                                  <p:stCondLst>
                                    <p:cond delay="0"/>
                                  </p:stCondLst>
                                  <p:childTnLst>
                                    <p:animEffect transition="out" filter="fade">
                                      <p:cBhvr>
                                        <p:cTn id="10" dur="500"/>
                                        <p:tgtEl>
                                          <p:spTgt spid="101412"/>
                                        </p:tgtEl>
                                      </p:cBhvr>
                                    </p:animEffect>
                                    <p:set>
                                      <p:cBhvr>
                                        <p:cTn id="11" dur="1" fill="hold">
                                          <p:stCondLst>
                                            <p:cond delay="499"/>
                                          </p:stCondLst>
                                        </p:cTn>
                                        <p:tgtEl>
                                          <p:spTgt spid="101412"/>
                                        </p:tgtEl>
                                        <p:attrNameLst>
                                          <p:attrName>style.visibility</p:attrName>
                                        </p:attrNameLst>
                                      </p:cBhvr>
                                      <p:to>
                                        <p:strVal val="hidden"/>
                                      </p:to>
                                    </p:set>
                                  </p:childTnLst>
                                </p:cTn>
                              </p:par>
                            </p:childTnLst>
                          </p:cTn>
                        </p:par>
                        <p:par>
                          <p:cTn id="12" fill="hold" nodeType="afterGroup">
                            <p:stCondLst>
                              <p:cond delay="500"/>
                            </p:stCondLst>
                            <p:childTnLst>
                              <p:par>
                                <p:cTn id="13" presetID="10" presetClass="entr" presetSubtype="0" fill="hold" grpId="0" nodeType="afterEffect">
                                  <p:stCondLst>
                                    <p:cond delay="500"/>
                                  </p:stCondLst>
                                  <p:childTnLst>
                                    <p:set>
                                      <p:cBhvr>
                                        <p:cTn id="14" dur="1" fill="hold">
                                          <p:stCondLst>
                                            <p:cond delay="0"/>
                                          </p:stCondLst>
                                        </p:cTn>
                                        <p:tgtEl>
                                          <p:spTgt spid="101411"/>
                                        </p:tgtEl>
                                        <p:attrNameLst>
                                          <p:attrName>style.visibility</p:attrName>
                                        </p:attrNameLst>
                                      </p:cBhvr>
                                      <p:to>
                                        <p:strVal val="visible"/>
                                      </p:to>
                                    </p:set>
                                    <p:animEffect transition="in" filter="fade">
                                      <p:cBhvr>
                                        <p:cTn id="15" dur="500"/>
                                        <p:tgtEl>
                                          <p:spTgt spid="1014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0141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grpId="1" nodeType="clickEffect">
                                  <p:stCondLst>
                                    <p:cond delay="0"/>
                                  </p:stCondLst>
                                  <p:childTnLst>
                                    <p:animEffect transition="out" filter="fade">
                                      <p:cBhvr>
                                        <p:cTn id="23" dur="500"/>
                                        <p:tgtEl>
                                          <p:spTgt spid="101413"/>
                                        </p:tgtEl>
                                      </p:cBhvr>
                                    </p:animEffect>
                                    <p:set>
                                      <p:cBhvr>
                                        <p:cTn id="24" dur="1" fill="hold">
                                          <p:stCondLst>
                                            <p:cond delay="499"/>
                                          </p:stCondLst>
                                        </p:cTn>
                                        <p:tgtEl>
                                          <p:spTgt spid="101413"/>
                                        </p:tgtEl>
                                        <p:attrNameLst>
                                          <p:attrName>style.visibility</p:attrName>
                                        </p:attrNameLst>
                                      </p:cBhvr>
                                      <p:to>
                                        <p:strVal val="hidden"/>
                                      </p:to>
                                    </p:set>
                                  </p:childTnLst>
                                </p:cTn>
                              </p:par>
                            </p:childTnLst>
                          </p:cTn>
                        </p:par>
                        <p:par>
                          <p:cTn id="25" fill="hold" nodeType="afterGroup">
                            <p:stCondLst>
                              <p:cond delay="500"/>
                            </p:stCondLst>
                            <p:childTnLst>
                              <p:par>
                                <p:cTn id="26" presetID="10" presetClass="entr" presetSubtype="0" fill="hold" grpId="0" nodeType="afterEffect">
                                  <p:stCondLst>
                                    <p:cond delay="500"/>
                                  </p:stCondLst>
                                  <p:childTnLst>
                                    <p:set>
                                      <p:cBhvr>
                                        <p:cTn id="27" dur="1" fill="hold">
                                          <p:stCondLst>
                                            <p:cond delay="0"/>
                                          </p:stCondLst>
                                        </p:cTn>
                                        <p:tgtEl>
                                          <p:spTgt spid="101418"/>
                                        </p:tgtEl>
                                        <p:attrNameLst>
                                          <p:attrName>style.visibility</p:attrName>
                                        </p:attrNameLst>
                                      </p:cBhvr>
                                      <p:to>
                                        <p:strVal val="visible"/>
                                      </p:to>
                                    </p:set>
                                    <p:animEffect transition="in" filter="fade">
                                      <p:cBhvr>
                                        <p:cTn id="28" dur="500"/>
                                        <p:tgtEl>
                                          <p:spTgt spid="101418"/>
                                        </p:tgtEl>
                                      </p:cBhvr>
                                    </p:animEffect>
                                  </p:childTnLst>
                                </p:cTn>
                              </p:par>
                            </p:childTnLst>
                          </p:cTn>
                        </p:par>
                        <p:par>
                          <p:cTn id="29" fill="hold" nodeType="afterGroup">
                            <p:stCondLst>
                              <p:cond delay="1500"/>
                            </p:stCondLst>
                            <p:childTnLst>
                              <p:par>
                                <p:cTn id="30" presetID="10" presetClass="entr" presetSubtype="0" fill="hold" nodeType="afterEffect">
                                  <p:stCondLst>
                                    <p:cond delay="0"/>
                                  </p:stCondLst>
                                  <p:childTnLst>
                                    <p:set>
                                      <p:cBhvr>
                                        <p:cTn id="31" dur="1" fill="hold">
                                          <p:stCondLst>
                                            <p:cond delay="0"/>
                                          </p:stCondLst>
                                        </p:cTn>
                                        <p:tgtEl>
                                          <p:spTgt spid="101410"/>
                                        </p:tgtEl>
                                        <p:attrNameLst>
                                          <p:attrName>style.visibility</p:attrName>
                                        </p:attrNameLst>
                                      </p:cBhvr>
                                      <p:to>
                                        <p:strVal val="visible"/>
                                      </p:to>
                                    </p:set>
                                    <p:animEffect transition="in" filter="fade">
                                      <p:cBhvr>
                                        <p:cTn id="32" dur="500"/>
                                        <p:tgtEl>
                                          <p:spTgt spid="101410"/>
                                        </p:tgtEl>
                                      </p:cBhvr>
                                    </p:animEffect>
                                  </p:childTnLst>
                                </p:cTn>
                              </p:par>
                            </p:childTnLst>
                          </p:cTn>
                        </p:par>
                        <p:par>
                          <p:cTn id="33" fill="hold" nodeType="afterGroup">
                            <p:stCondLst>
                              <p:cond delay="2000"/>
                            </p:stCondLst>
                            <p:childTnLst>
                              <p:par>
                                <p:cTn id="34" presetID="1" presetClass="entr" presetSubtype="0" fill="hold" grpId="0" nodeType="afterEffect">
                                  <p:stCondLst>
                                    <p:cond delay="1000"/>
                                  </p:stCondLst>
                                  <p:childTnLst>
                                    <p:set>
                                      <p:cBhvr>
                                        <p:cTn id="35" dur="1" fill="hold">
                                          <p:stCondLst>
                                            <p:cond delay="499"/>
                                          </p:stCondLst>
                                        </p:cTn>
                                        <p:tgtEl>
                                          <p:spTgt spid="101414"/>
                                        </p:tgtEl>
                                        <p:attrNameLst>
                                          <p:attrName>style.visibility</p:attrName>
                                        </p:attrNameLst>
                                      </p:cBhvr>
                                      <p:to>
                                        <p:strVal val="visible"/>
                                      </p:to>
                                    </p:set>
                                  </p:childTnLst>
                                </p:cTn>
                              </p:par>
                            </p:childTnLst>
                          </p:cTn>
                        </p:par>
                        <p:par>
                          <p:cTn id="36" fill="hold" nodeType="afterGroup">
                            <p:stCondLst>
                              <p:cond delay="3500"/>
                            </p:stCondLst>
                            <p:childTnLst>
                              <p:par>
                                <p:cTn id="37" presetID="10" presetClass="exit" presetSubtype="0" fill="hold" grpId="1" nodeType="afterEffect">
                                  <p:stCondLst>
                                    <p:cond delay="1000"/>
                                  </p:stCondLst>
                                  <p:childTnLst>
                                    <p:animEffect transition="out" filter="fade">
                                      <p:cBhvr>
                                        <p:cTn id="38" dur="500"/>
                                        <p:tgtEl>
                                          <p:spTgt spid="101414"/>
                                        </p:tgtEl>
                                      </p:cBhvr>
                                    </p:animEffect>
                                    <p:set>
                                      <p:cBhvr>
                                        <p:cTn id="39" dur="1" fill="hold">
                                          <p:stCondLst>
                                            <p:cond delay="499"/>
                                          </p:stCondLst>
                                        </p:cTn>
                                        <p:tgtEl>
                                          <p:spTgt spid="101414"/>
                                        </p:tgtEl>
                                        <p:attrNameLst>
                                          <p:attrName>style.visibility</p:attrName>
                                        </p:attrNameLst>
                                      </p:cBhvr>
                                      <p:to>
                                        <p:strVal val="hidden"/>
                                      </p:to>
                                    </p:set>
                                  </p:childTnLst>
                                </p:cTn>
                              </p:par>
                            </p:childTnLst>
                          </p:cTn>
                        </p:par>
                        <p:par>
                          <p:cTn id="40" fill="hold" nodeType="afterGroup">
                            <p:stCondLst>
                              <p:cond delay="5000"/>
                            </p:stCondLst>
                            <p:childTnLst>
                              <p:par>
                                <p:cTn id="41" presetID="10" presetClass="entr" presetSubtype="0" fill="hold" grpId="0" nodeType="afterEffect">
                                  <p:stCondLst>
                                    <p:cond delay="500"/>
                                  </p:stCondLst>
                                  <p:childTnLst>
                                    <p:set>
                                      <p:cBhvr>
                                        <p:cTn id="42" dur="1" fill="hold">
                                          <p:stCondLst>
                                            <p:cond delay="0"/>
                                          </p:stCondLst>
                                        </p:cTn>
                                        <p:tgtEl>
                                          <p:spTgt spid="101420"/>
                                        </p:tgtEl>
                                        <p:attrNameLst>
                                          <p:attrName>style.visibility</p:attrName>
                                        </p:attrNameLst>
                                      </p:cBhvr>
                                      <p:to>
                                        <p:strVal val="visible"/>
                                      </p:to>
                                    </p:set>
                                    <p:animEffect transition="in" filter="fade">
                                      <p:cBhvr>
                                        <p:cTn id="43" dur="500"/>
                                        <p:tgtEl>
                                          <p:spTgt spid="101420"/>
                                        </p:tgtEl>
                                      </p:cBhvr>
                                    </p:animEffect>
                                  </p:childTnLst>
                                </p:cTn>
                              </p:par>
                            </p:childTnLst>
                          </p:cTn>
                        </p:par>
                        <p:par>
                          <p:cTn id="44" fill="hold" nodeType="afterGroup">
                            <p:stCondLst>
                              <p:cond delay="6000"/>
                            </p:stCondLst>
                            <p:childTnLst>
                              <p:par>
                                <p:cTn id="45" presetID="10" presetClass="entr" presetSubtype="0" fill="hold" nodeType="afterEffect">
                                  <p:stCondLst>
                                    <p:cond delay="0"/>
                                  </p:stCondLst>
                                  <p:childTnLst>
                                    <p:set>
                                      <p:cBhvr>
                                        <p:cTn id="46" dur="1" fill="hold">
                                          <p:stCondLst>
                                            <p:cond delay="0"/>
                                          </p:stCondLst>
                                        </p:cTn>
                                        <p:tgtEl>
                                          <p:spTgt spid="101417"/>
                                        </p:tgtEl>
                                        <p:attrNameLst>
                                          <p:attrName>style.visibility</p:attrName>
                                        </p:attrNameLst>
                                      </p:cBhvr>
                                      <p:to>
                                        <p:strVal val="visible"/>
                                      </p:to>
                                    </p:set>
                                    <p:animEffect transition="in" filter="fade">
                                      <p:cBhvr>
                                        <p:cTn id="47" dur="500"/>
                                        <p:tgtEl>
                                          <p:spTgt spid="101417"/>
                                        </p:tgtEl>
                                      </p:cBhvr>
                                    </p:animEffect>
                                  </p:childTnLst>
                                </p:cTn>
                              </p:par>
                            </p:childTnLst>
                          </p:cTn>
                        </p:par>
                        <p:par>
                          <p:cTn id="48" fill="hold" nodeType="afterGroup">
                            <p:stCondLst>
                              <p:cond delay="6500"/>
                            </p:stCondLst>
                            <p:childTnLst>
                              <p:par>
                                <p:cTn id="49" presetID="1" presetClass="entr" presetSubtype="0" fill="hold" grpId="0" nodeType="afterEffect">
                                  <p:stCondLst>
                                    <p:cond delay="0"/>
                                  </p:stCondLst>
                                  <p:childTnLst>
                                    <p:set>
                                      <p:cBhvr>
                                        <p:cTn id="50" dur="1" fill="hold">
                                          <p:stCondLst>
                                            <p:cond delay="499"/>
                                          </p:stCondLst>
                                        </p:cTn>
                                        <p:tgtEl>
                                          <p:spTgt spid="101415"/>
                                        </p:tgtEl>
                                        <p:attrNameLst>
                                          <p:attrName>style.visibility</p:attrName>
                                        </p:attrNameLst>
                                      </p:cBhvr>
                                      <p:to>
                                        <p:strVal val="visible"/>
                                      </p:to>
                                    </p:set>
                                  </p:childTnLst>
                                </p:cTn>
                              </p:par>
                            </p:childTnLst>
                          </p:cTn>
                        </p:par>
                        <p:par>
                          <p:cTn id="51" fill="hold" nodeType="afterGroup">
                            <p:stCondLst>
                              <p:cond delay="7000"/>
                            </p:stCondLst>
                            <p:childTnLst>
                              <p:par>
                                <p:cTn id="52" presetID="10" presetClass="exit" presetSubtype="0" fill="hold" grpId="1" nodeType="afterEffect">
                                  <p:stCondLst>
                                    <p:cond delay="0"/>
                                  </p:stCondLst>
                                  <p:childTnLst>
                                    <p:animEffect transition="out" filter="fade">
                                      <p:cBhvr>
                                        <p:cTn id="53" dur="500"/>
                                        <p:tgtEl>
                                          <p:spTgt spid="101415"/>
                                        </p:tgtEl>
                                      </p:cBhvr>
                                    </p:animEffect>
                                    <p:set>
                                      <p:cBhvr>
                                        <p:cTn id="54" dur="1" fill="hold">
                                          <p:stCondLst>
                                            <p:cond delay="499"/>
                                          </p:stCondLst>
                                        </p:cTn>
                                        <p:tgtEl>
                                          <p:spTgt spid="101415"/>
                                        </p:tgtEl>
                                        <p:attrNameLst>
                                          <p:attrName>style.visibility</p:attrName>
                                        </p:attrNameLst>
                                      </p:cBhvr>
                                      <p:to>
                                        <p:strVal val="hidden"/>
                                      </p:to>
                                    </p:set>
                                  </p:childTnLst>
                                </p:cTn>
                              </p:par>
                            </p:childTnLst>
                          </p:cTn>
                        </p:par>
                        <p:par>
                          <p:cTn id="55" fill="hold" nodeType="afterGroup">
                            <p:stCondLst>
                              <p:cond delay="7500"/>
                            </p:stCondLst>
                            <p:childTnLst>
                              <p:par>
                                <p:cTn id="56" presetID="10" presetClass="entr" presetSubtype="0" fill="hold" grpId="0" nodeType="afterEffect">
                                  <p:stCondLst>
                                    <p:cond delay="500"/>
                                  </p:stCondLst>
                                  <p:childTnLst>
                                    <p:set>
                                      <p:cBhvr>
                                        <p:cTn id="57" dur="1" fill="hold">
                                          <p:stCondLst>
                                            <p:cond delay="0"/>
                                          </p:stCondLst>
                                        </p:cTn>
                                        <p:tgtEl>
                                          <p:spTgt spid="101423"/>
                                        </p:tgtEl>
                                        <p:attrNameLst>
                                          <p:attrName>style.visibility</p:attrName>
                                        </p:attrNameLst>
                                      </p:cBhvr>
                                      <p:to>
                                        <p:strVal val="visible"/>
                                      </p:to>
                                    </p:set>
                                    <p:animEffect transition="in" filter="fade">
                                      <p:cBhvr>
                                        <p:cTn id="58" dur="500"/>
                                        <p:tgtEl>
                                          <p:spTgt spid="101423"/>
                                        </p:tgtEl>
                                      </p:cBhvr>
                                    </p:animEffect>
                                  </p:childTnLst>
                                </p:cTn>
                              </p:par>
                            </p:childTnLst>
                          </p:cTn>
                        </p:par>
                        <p:par>
                          <p:cTn id="59" fill="hold" nodeType="afterGroup">
                            <p:stCondLst>
                              <p:cond delay="8500"/>
                            </p:stCondLst>
                            <p:childTnLst>
                              <p:par>
                                <p:cTn id="60" presetID="10" presetClass="entr" presetSubtype="0" fill="hold" nodeType="afterEffect">
                                  <p:stCondLst>
                                    <p:cond delay="0"/>
                                  </p:stCondLst>
                                  <p:childTnLst>
                                    <p:set>
                                      <p:cBhvr>
                                        <p:cTn id="61" dur="1" fill="hold">
                                          <p:stCondLst>
                                            <p:cond delay="0"/>
                                          </p:stCondLst>
                                        </p:cTn>
                                        <p:tgtEl>
                                          <p:spTgt spid="101419"/>
                                        </p:tgtEl>
                                        <p:attrNameLst>
                                          <p:attrName>style.visibility</p:attrName>
                                        </p:attrNameLst>
                                      </p:cBhvr>
                                      <p:to>
                                        <p:strVal val="visible"/>
                                      </p:to>
                                    </p:set>
                                    <p:animEffect transition="in" filter="fade">
                                      <p:cBhvr>
                                        <p:cTn id="62" dur="500"/>
                                        <p:tgtEl>
                                          <p:spTgt spid="101419"/>
                                        </p:tgtEl>
                                      </p:cBhvr>
                                    </p:animEffect>
                                  </p:childTnLst>
                                </p:cTn>
                              </p:par>
                            </p:childTnLst>
                          </p:cTn>
                        </p:par>
                        <p:par>
                          <p:cTn id="63" fill="hold" nodeType="afterGroup">
                            <p:stCondLst>
                              <p:cond delay="9000"/>
                            </p:stCondLst>
                            <p:childTnLst>
                              <p:par>
                                <p:cTn id="64" presetID="1" presetClass="entr" presetSubtype="0" fill="hold" grpId="0" nodeType="afterEffect">
                                  <p:stCondLst>
                                    <p:cond delay="0"/>
                                  </p:stCondLst>
                                  <p:childTnLst>
                                    <p:set>
                                      <p:cBhvr>
                                        <p:cTn id="65" dur="1" fill="hold">
                                          <p:stCondLst>
                                            <p:cond delay="499"/>
                                          </p:stCondLst>
                                        </p:cTn>
                                        <p:tgtEl>
                                          <p:spTgt spid="101416"/>
                                        </p:tgtEl>
                                        <p:attrNameLst>
                                          <p:attrName>style.visibility</p:attrName>
                                        </p:attrNameLst>
                                      </p:cBhvr>
                                      <p:to>
                                        <p:strVal val="visible"/>
                                      </p:to>
                                    </p:set>
                                  </p:childTnLst>
                                </p:cTn>
                              </p:par>
                            </p:childTnLst>
                          </p:cTn>
                        </p:par>
                        <p:par>
                          <p:cTn id="66" fill="hold" nodeType="afterGroup">
                            <p:stCondLst>
                              <p:cond delay="9500"/>
                            </p:stCondLst>
                            <p:childTnLst>
                              <p:par>
                                <p:cTn id="67" presetID="10" presetClass="exit" presetSubtype="0" fill="hold" grpId="1" nodeType="afterEffect">
                                  <p:stCondLst>
                                    <p:cond delay="0"/>
                                  </p:stCondLst>
                                  <p:childTnLst>
                                    <p:animEffect transition="out" filter="fade">
                                      <p:cBhvr>
                                        <p:cTn id="68" dur="500"/>
                                        <p:tgtEl>
                                          <p:spTgt spid="101416"/>
                                        </p:tgtEl>
                                      </p:cBhvr>
                                    </p:animEffect>
                                    <p:set>
                                      <p:cBhvr>
                                        <p:cTn id="69" dur="1" fill="hold">
                                          <p:stCondLst>
                                            <p:cond delay="499"/>
                                          </p:stCondLst>
                                        </p:cTn>
                                        <p:tgtEl>
                                          <p:spTgt spid="101416"/>
                                        </p:tgtEl>
                                        <p:attrNameLst>
                                          <p:attrName>style.visibility</p:attrName>
                                        </p:attrNameLst>
                                      </p:cBhvr>
                                      <p:to>
                                        <p:strVal val="hidden"/>
                                      </p:to>
                                    </p:set>
                                  </p:childTnLst>
                                </p:cTn>
                              </p:par>
                            </p:childTnLst>
                          </p:cTn>
                        </p:par>
                        <p:par>
                          <p:cTn id="70" fill="hold" nodeType="afterGroup">
                            <p:stCondLst>
                              <p:cond delay="10000"/>
                            </p:stCondLst>
                            <p:childTnLst>
                              <p:par>
                                <p:cTn id="71" presetID="10" presetClass="entr" presetSubtype="0" fill="hold" grpId="0" nodeType="afterEffect">
                                  <p:stCondLst>
                                    <p:cond delay="500"/>
                                  </p:stCondLst>
                                  <p:childTnLst>
                                    <p:set>
                                      <p:cBhvr>
                                        <p:cTn id="72" dur="1" fill="hold">
                                          <p:stCondLst>
                                            <p:cond delay="0"/>
                                          </p:stCondLst>
                                        </p:cTn>
                                        <p:tgtEl>
                                          <p:spTgt spid="101422"/>
                                        </p:tgtEl>
                                        <p:attrNameLst>
                                          <p:attrName>style.visibility</p:attrName>
                                        </p:attrNameLst>
                                      </p:cBhvr>
                                      <p:to>
                                        <p:strVal val="visible"/>
                                      </p:to>
                                    </p:set>
                                    <p:animEffect transition="in" filter="fade">
                                      <p:cBhvr>
                                        <p:cTn id="73" dur="500"/>
                                        <p:tgtEl>
                                          <p:spTgt spid="101422"/>
                                        </p:tgtEl>
                                      </p:cBhvr>
                                    </p:animEffect>
                                  </p:childTnLst>
                                </p:cTn>
                              </p:par>
                            </p:childTnLst>
                          </p:cTn>
                        </p:par>
                        <p:par>
                          <p:cTn id="74" fill="hold" nodeType="afterGroup">
                            <p:stCondLst>
                              <p:cond delay="11000"/>
                            </p:stCondLst>
                            <p:childTnLst>
                              <p:par>
                                <p:cTn id="75" presetID="10" presetClass="entr" presetSubtype="0" fill="hold" nodeType="afterEffect">
                                  <p:stCondLst>
                                    <p:cond delay="0"/>
                                  </p:stCondLst>
                                  <p:childTnLst>
                                    <p:set>
                                      <p:cBhvr>
                                        <p:cTn id="76" dur="1" fill="hold">
                                          <p:stCondLst>
                                            <p:cond delay="0"/>
                                          </p:stCondLst>
                                        </p:cTn>
                                        <p:tgtEl>
                                          <p:spTgt spid="101421"/>
                                        </p:tgtEl>
                                        <p:attrNameLst>
                                          <p:attrName>style.visibility</p:attrName>
                                        </p:attrNameLst>
                                      </p:cBhvr>
                                      <p:to>
                                        <p:strVal val="visible"/>
                                      </p:to>
                                    </p:set>
                                    <p:animEffect transition="in" filter="fade">
                                      <p:cBhvr>
                                        <p:cTn id="77" dur="500"/>
                                        <p:tgtEl>
                                          <p:spTgt spid="101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11" grpId="0" animBg="1"/>
      <p:bldP spid="101412" grpId="0" animBg="1"/>
      <p:bldP spid="101412" grpId="1" animBg="1"/>
      <p:bldP spid="101413" grpId="0" animBg="1"/>
      <p:bldP spid="101413" grpId="1" animBg="1"/>
      <p:bldP spid="101414" grpId="0" animBg="1"/>
      <p:bldP spid="101414" grpId="1" animBg="1"/>
      <p:bldP spid="101415" grpId="0" animBg="1"/>
      <p:bldP spid="101415" grpId="1" animBg="1"/>
      <p:bldP spid="101416" grpId="0" animBg="1"/>
      <p:bldP spid="101416" grpId="1" animBg="1"/>
      <p:bldP spid="101418" grpId="0" animBg="1"/>
      <p:bldP spid="101420" grpId="0" animBg="1"/>
      <p:bldP spid="101422" grpId="0" animBg="1"/>
      <p:bldP spid="10142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7618" name="Rectangle 2">
            <a:extLst>
              <a:ext uri="{FF2B5EF4-FFF2-40B4-BE49-F238E27FC236}">
                <a16:creationId xmlns:a16="http://schemas.microsoft.com/office/drawing/2014/main" id="{5AC85F96-9438-44DE-B412-0CD32596866C}"/>
              </a:ext>
            </a:extLst>
          </p:cNvPr>
          <p:cNvSpPr>
            <a:spLocks noGrp="1" noChangeArrowheads="1"/>
          </p:cNvSpPr>
          <p:nvPr>
            <p:ph type="title"/>
          </p:nvPr>
        </p:nvSpPr>
        <p:spPr>
          <a:xfrm>
            <a:off x="457200" y="0"/>
            <a:ext cx="8458200" cy="1143000"/>
          </a:xfrm>
        </p:spPr>
        <p:txBody>
          <a:bodyPr>
            <a:normAutofit fontScale="90000"/>
          </a:bodyPr>
          <a:lstStyle/>
          <a:p>
            <a:r>
              <a:rPr lang="en-GB" altLang="en-US" sz="4900" b="1" dirty="0">
                <a:solidFill>
                  <a:schemeClr val="bg1"/>
                </a:solidFill>
                <a:highlight>
                  <a:srgbClr val="0000FF"/>
                </a:highlight>
              </a:rPr>
              <a:t>Burndown </a:t>
            </a:r>
            <a:r>
              <a:rPr lang="en-GB" altLang="en-US" dirty="0"/>
              <a:t>Example 1 --</a:t>
            </a:r>
            <a:r>
              <a:rPr lang="en-GB" altLang="en-US" dirty="0">
                <a:highlight>
                  <a:srgbClr val="FFFF00"/>
                </a:highlight>
              </a:rPr>
              <a:t>interpretation</a:t>
            </a:r>
          </a:p>
        </p:txBody>
      </p:sp>
      <p:sp>
        <p:nvSpPr>
          <p:cNvPr id="1007619" name="Rectangle 3">
            <a:extLst>
              <a:ext uri="{FF2B5EF4-FFF2-40B4-BE49-F238E27FC236}">
                <a16:creationId xmlns:a16="http://schemas.microsoft.com/office/drawing/2014/main" id="{8FE77749-37E4-4619-8197-0C299DA30DFA}"/>
              </a:ext>
            </a:extLst>
          </p:cNvPr>
          <p:cNvSpPr>
            <a:spLocks noGrp="1" noChangeArrowheads="1"/>
          </p:cNvSpPr>
          <p:nvPr>
            <p:ph type="body" sz="half" idx="1"/>
          </p:nvPr>
        </p:nvSpPr>
        <p:spPr>
          <a:xfrm>
            <a:off x="152400" y="1295400"/>
            <a:ext cx="4406900" cy="5181600"/>
          </a:xfrm>
        </p:spPr>
        <p:txBody>
          <a:bodyPr/>
          <a:lstStyle/>
          <a:p>
            <a:pPr>
              <a:buFontTx/>
              <a:buNone/>
            </a:pPr>
            <a:r>
              <a:rPr lang="en-GB" altLang="en-US" sz="2000" dirty="0">
                <a:highlight>
                  <a:srgbClr val="FFFF00"/>
                </a:highlight>
              </a:rPr>
              <a:t>No work being performed</a:t>
            </a:r>
          </a:p>
        </p:txBody>
      </p:sp>
      <p:graphicFrame>
        <p:nvGraphicFramePr>
          <p:cNvPr id="1007620" name="Object 4">
            <a:extLst>
              <a:ext uri="{FF2B5EF4-FFF2-40B4-BE49-F238E27FC236}">
                <a16:creationId xmlns:a16="http://schemas.microsoft.com/office/drawing/2014/main" id="{3A40A1E5-148C-4470-9D45-9FDB79397848}"/>
              </a:ext>
            </a:extLst>
          </p:cNvPr>
          <p:cNvGraphicFramePr>
            <a:graphicFrameLocks noGrp="1" noChangeAspect="1"/>
          </p:cNvGraphicFramePr>
          <p:nvPr>
            <p:ph sz="half" idx="2"/>
          </p:nvPr>
        </p:nvGraphicFramePr>
        <p:xfrm>
          <a:off x="1588" y="1690688"/>
          <a:ext cx="9139237" cy="3643312"/>
        </p:xfrm>
        <a:graphic>
          <a:graphicData uri="http://schemas.openxmlformats.org/presentationml/2006/ole">
            <mc:AlternateContent xmlns:mc="http://schemas.openxmlformats.org/markup-compatibility/2006">
              <mc:Choice xmlns:v="urn:schemas-microsoft-com:vml" Requires="v">
                <p:oleObj spid="_x0000_s1007710" name="Chart" r:id="rId3" imgW="11363325" imgH="4524375" progId="Excel.Chart.8">
                  <p:embed/>
                </p:oleObj>
              </mc:Choice>
              <mc:Fallback>
                <p:oleObj name="Chart" r:id="rId3" imgW="11363325" imgH="4524375"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690688"/>
                        <a:ext cx="9139237" cy="364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8034" name="Rectangle 2">
            <a:extLst>
              <a:ext uri="{FF2B5EF4-FFF2-40B4-BE49-F238E27FC236}">
                <a16:creationId xmlns:a16="http://schemas.microsoft.com/office/drawing/2014/main" id="{11E72EFA-EDBC-4B6C-AB6F-3415E01360E8}"/>
              </a:ext>
            </a:extLst>
          </p:cNvPr>
          <p:cNvSpPr>
            <a:spLocks noGrp="1" noChangeArrowheads="1"/>
          </p:cNvSpPr>
          <p:nvPr>
            <p:ph type="title"/>
          </p:nvPr>
        </p:nvSpPr>
        <p:spPr/>
        <p:txBody>
          <a:bodyPr/>
          <a:lstStyle/>
          <a:p>
            <a:r>
              <a:rPr lang="en-US" altLang="en-US"/>
              <a:t>Scrum Origins</a:t>
            </a:r>
          </a:p>
        </p:txBody>
      </p:sp>
      <p:sp>
        <p:nvSpPr>
          <p:cNvPr id="1068035" name="Rectangle 3">
            <a:extLst>
              <a:ext uri="{FF2B5EF4-FFF2-40B4-BE49-F238E27FC236}">
                <a16:creationId xmlns:a16="http://schemas.microsoft.com/office/drawing/2014/main" id="{90DE4111-1690-4A70-AEC1-D52A1FE75249}"/>
              </a:ext>
            </a:extLst>
          </p:cNvPr>
          <p:cNvSpPr>
            <a:spLocks noGrp="1" noChangeArrowheads="1"/>
          </p:cNvSpPr>
          <p:nvPr>
            <p:ph idx="1"/>
          </p:nvPr>
        </p:nvSpPr>
        <p:spPr/>
        <p:txBody>
          <a:bodyPr>
            <a:normAutofit fontScale="70000" lnSpcReduction="20000"/>
          </a:bodyPr>
          <a:lstStyle/>
          <a:p>
            <a:r>
              <a:rPr lang="en-US" altLang="en-US" dirty="0"/>
              <a:t>Jeff Sutherland</a:t>
            </a:r>
          </a:p>
          <a:p>
            <a:pPr lvl="1"/>
            <a:r>
              <a:rPr lang="en-US" altLang="en-US" dirty="0"/>
              <a:t>Initial scrums at Easel Corp in 1993</a:t>
            </a:r>
          </a:p>
          <a:p>
            <a:pPr lvl="1"/>
            <a:r>
              <a:rPr lang="en-US" altLang="en-US" dirty="0"/>
              <a:t>IDX and 500+ people doing Scrum</a:t>
            </a:r>
          </a:p>
          <a:p>
            <a:pPr lvl="1"/>
            <a:endParaRPr lang="en-US" altLang="en-US" sz="1200" dirty="0"/>
          </a:p>
          <a:p>
            <a:r>
              <a:rPr lang="en-US" altLang="en-US" dirty="0"/>
              <a:t>Ken </a:t>
            </a:r>
            <a:r>
              <a:rPr lang="en-US" altLang="en-US" dirty="0" err="1"/>
              <a:t>Schwaber</a:t>
            </a:r>
            <a:endParaRPr lang="en-US" altLang="en-US" dirty="0"/>
          </a:p>
          <a:p>
            <a:pPr lvl="1"/>
            <a:r>
              <a:rPr lang="en-US" altLang="en-US" dirty="0"/>
              <a:t>ADM</a:t>
            </a:r>
          </a:p>
          <a:p>
            <a:pPr lvl="1"/>
            <a:r>
              <a:rPr lang="en-US" altLang="en-US" dirty="0"/>
              <a:t>Scrum presented at OOPSLA 96 with Sutherland</a:t>
            </a:r>
          </a:p>
          <a:p>
            <a:pPr lvl="1"/>
            <a:r>
              <a:rPr lang="en-US" altLang="en-US" dirty="0"/>
              <a:t>Author of three books on Scrum</a:t>
            </a:r>
          </a:p>
          <a:p>
            <a:pPr lvl="1"/>
            <a:endParaRPr lang="en-US" altLang="en-US" sz="1200" dirty="0"/>
          </a:p>
          <a:p>
            <a:r>
              <a:rPr lang="en-US" altLang="en-US" dirty="0"/>
              <a:t>Mike Beedle</a:t>
            </a:r>
          </a:p>
          <a:p>
            <a:pPr lvl="1"/>
            <a:r>
              <a:rPr lang="en-US" altLang="en-US" dirty="0"/>
              <a:t>Scrum patterns in PLOPD4</a:t>
            </a:r>
          </a:p>
          <a:p>
            <a:pPr lvl="1"/>
            <a:endParaRPr lang="en-US" altLang="en-US" sz="1200" dirty="0"/>
          </a:p>
          <a:p>
            <a:r>
              <a:rPr lang="en-US" altLang="en-US" dirty="0"/>
              <a:t>Ken </a:t>
            </a:r>
            <a:r>
              <a:rPr lang="en-US" altLang="en-US" dirty="0" err="1"/>
              <a:t>Schwaber</a:t>
            </a:r>
            <a:r>
              <a:rPr lang="en-US" altLang="en-US" dirty="0"/>
              <a:t> and Mike Cohn</a:t>
            </a:r>
          </a:p>
          <a:p>
            <a:pPr lvl="1"/>
            <a:r>
              <a:rPr lang="en-US" altLang="en-US" dirty="0"/>
              <a:t>Co-founded Scrum Alliance in 2002, initially within Agile Alliance</a:t>
            </a:r>
          </a:p>
        </p:txBody>
      </p:sp>
      <p:pic>
        <p:nvPicPr>
          <p:cNvPr id="1068036" name="Picture 1">
            <a:extLst>
              <a:ext uri="{FF2B5EF4-FFF2-40B4-BE49-F238E27FC236}">
                <a16:creationId xmlns:a16="http://schemas.microsoft.com/office/drawing/2014/main" id="{1967FEFA-9E37-47FC-8A19-0ECA3AEDE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350" y="4573450"/>
            <a:ext cx="16573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8037" name="Picture 4">
            <a:extLst>
              <a:ext uri="{FF2B5EF4-FFF2-40B4-BE49-F238E27FC236}">
                <a16:creationId xmlns:a16="http://schemas.microsoft.com/office/drawing/2014/main" id="{FA5B69FD-A70D-4CB3-8036-4DDB9D9A0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7938" y="2338388"/>
            <a:ext cx="143986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8038" name="Picture 5">
            <a:extLst>
              <a:ext uri="{FF2B5EF4-FFF2-40B4-BE49-F238E27FC236}">
                <a16:creationId xmlns:a16="http://schemas.microsoft.com/office/drawing/2014/main" id="{9B41AB61-E6E3-4401-9601-3B9C47233A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809625"/>
            <a:ext cx="1751012"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8642" name="Rectangle 2">
            <a:extLst>
              <a:ext uri="{FF2B5EF4-FFF2-40B4-BE49-F238E27FC236}">
                <a16:creationId xmlns:a16="http://schemas.microsoft.com/office/drawing/2014/main" id="{97232776-7818-441E-8B01-3771EDFEC8A6}"/>
              </a:ext>
            </a:extLst>
          </p:cNvPr>
          <p:cNvSpPr>
            <a:spLocks noGrp="1" noChangeArrowheads="1"/>
          </p:cNvSpPr>
          <p:nvPr>
            <p:ph type="title"/>
          </p:nvPr>
        </p:nvSpPr>
        <p:spPr>
          <a:xfrm>
            <a:off x="457200" y="0"/>
            <a:ext cx="8458200" cy="1143000"/>
          </a:xfrm>
        </p:spPr>
        <p:txBody>
          <a:bodyPr>
            <a:normAutofit fontScale="90000"/>
          </a:bodyPr>
          <a:lstStyle/>
          <a:p>
            <a:r>
              <a:rPr lang="en-GB" altLang="en-US" sz="4900" b="1" dirty="0">
                <a:solidFill>
                  <a:schemeClr val="bg1"/>
                </a:solidFill>
                <a:highlight>
                  <a:srgbClr val="0000FF"/>
                </a:highlight>
              </a:rPr>
              <a:t>Burndown</a:t>
            </a:r>
            <a:r>
              <a:rPr lang="en-GB" altLang="en-US" dirty="0"/>
              <a:t> Example 2 -- </a:t>
            </a:r>
            <a:r>
              <a:rPr lang="en-GB" altLang="en-US" dirty="0">
                <a:highlight>
                  <a:srgbClr val="FFFF00"/>
                </a:highlight>
              </a:rPr>
              <a:t>interpretation</a:t>
            </a:r>
          </a:p>
        </p:txBody>
      </p:sp>
      <p:sp>
        <p:nvSpPr>
          <p:cNvPr id="1008643" name="Rectangle 3">
            <a:extLst>
              <a:ext uri="{FF2B5EF4-FFF2-40B4-BE49-F238E27FC236}">
                <a16:creationId xmlns:a16="http://schemas.microsoft.com/office/drawing/2014/main" id="{198C48F2-D39D-4698-BA3A-33F29C817B31}"/>
              </a:ext>
            </a:extLst>
          </p:cNvPr>
          <p:cNvSpPr>
            <a:spLocks noGrp="1" noChangeArrowheads="1"/>
          </p:cNvSpPr>
          <p:nvPr>
            <p:ph type="body" sz="half" idx="1"/>
          </p:nvPr>
        </p:nvSpPr>
        <p:spPr>
          <a:xfrm>
            <a:off x="152400" y="1295400"/>
            <a:ext cx="8910638" cy="5181600"/>
          </a:xfrm>
        </p:spPr>
        <p:txBody>
          <a:bodyPr/>
          <a:lstStyle/>
          <a:p>
            <a:pPr>
              <a:buFontTx/>
              <a:buNone/>
            </a:pPr>
            <a:r>
              <a:rPr lang="en-GB" altLang="en-US" sz="2000" dirty="0">
                <a:highlight>
                  <a:srgbClr val="FFFF00"/>
                </a:highlight>
              </a:rPr>
              <a:t>Work being performed, but not fast enough</a:t>
            </a:r>
          </a:p>
        </p:txBody>
      </p:sp>
      <p:graphicFrame>
        <p:nvGraphicFramePr>
          <p:cNvPr id="1008644" name="Object 4">
            <a:extLst>
              <a:ext uri="{FF2B5EF4-FFF2-40B4-BE49-F238E27FC236}">
                <a16:creationId xmlns:a16="http://schemas.microsoft.com/office/drawing/2014/main" id="{6F226C10-9C7B-44CD-B6E4-E6B1A06C6EB0}"/>
              </a:ext>
            </a:extLst>
          </p:cNvPr>
          <p:cNvGraphicFramePr>
            <a:graphicFrameLocks noGrp="1" noChangeAspect="1"/>
          </p:cNvGraphicFramePr>
          <p:nvPr>
            <p:ph sz="half" idx="2"/>
          </p:nvPr>
        </p:nvGraphicFramePr>
        <p:xfrm>
          <a:off x="-104775" y="1647825"/>
          <a:ext cx="9247188" cy="3686175"/>
        </p:xfrm>
        <a:graphic>
          <a:graphicData uri="http://schemas.openxmlformats.org/presentationml/2006/ole">
            <mc:AlternateContent xmlns:mc="http://schemas.openxmlformats.org/markup-compatibility/2006">
              <mc:Choice xmlns:v="urn:schemas-microsoft-com:vml" Requires="v">
                <p:oleObj spid="_x0000_s1008734" name="Chart" r:id="rId3" imgW="11363325" imgH="4524375" progId="Excel.Chart.8">
                  <p:embed/>
                </p:oleObj>
              </mc:Choice>
              <mc:Fallback>
                <p:oleObj name="Chart" r:id="rId3" imgW="11363325" imgH="4524375"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1647825"/>
                        <a:ext cx="9247188" cy="3686175"/>
                      </a:xfrm>
                      <a:prstGeom prst="rect">
                        <a:avLst/>
                      </a:prstGeom>
                    </p:spPr>
                  </p:pic>
                </p:oleObj>
              </mc:Fallback>
            </mc:AlternateContent>
          </a:graphicData>
        </a:graphic>
      </p:graphicFrame>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9666" name="Rectangle 2">
            <a:extLst>
              <a:ext uri="{FF2B5EF4-FFF2-40B4-BE49-F238E27FC236}">
                <a16:creationId xmlns:a16="http://schemas.microsoft.com/office/drawing/2014/main" id="{AEA5ACAA-98D4-4065-8F67-B57BD4193CD4}"/>
              </a:ext>
            </a:extLst>
          </p:cNvPr>
          <p:cNvSpPr>
            <a:spLocks noGrp="1" noChangeArrowheads="1"/>
          </p:cNvSpPr>
          <p:nvPr>
            <p:ph type="title"/>
          </p:nvPr>
        </p:nvSpPr>
        <p:spPr>
          <a:xfrm>
            <a:off x="457200" y="0"/>
            <a:ext cx="8605838" cy="1143000"/>
          </a:xfrm>
        </p:spPr>
        <p:txBody>
          <a:bodyPr>
            <a:normAutofit fontScale="90000"/>
          </a:bodyPr>
          <a:lstStyle/>
          <a:p>
            <a:r>
              <a:rPr lang="en-GB" altLang="en-US" sz="4900" b="1" dirty="0">
                <a:solidFill>
                  <a:schemeClr val="bg1"/>
                </a:solidFill>
                <a:highlight>
                  <a:srgbClr val="0000FF"/>
                </a:highlight>
              </a:rPr>
              <a:t>Burndown</a:t>
            </a:r>
            <a:r>
              <a:rPr lang="en-GB" altLang="en-US" dirty="0"/>
              <a:t> Example 3-- </a:t>
            </a:r>
            <a:r>
              <a:rPr lang="en-GB" altLang="en-US" dirty="0">
                <a:highlight>
                  <a:srgbClr val="FFFF00"/>
                </a:highlight>
              </a:rPr>
              <a:t>interpretation</a:t>
            </a:r>
          </a:p>
        </p:txBody>
      </p:sp>
      <p:sp>
        <p:nvSpPr>
          <p:cNvPr id="1009667" name="Rectangle 3">
            <a:extLst>
              <a:ext uri="{FF2B5EF4-FFF2-40B4-BE49-F238E27FC236}">
                <a16:creationId xmlns:a16="http://schemas.microsoft.com/office/drawing/2014/main" id="{A4940466-1275-41B5-A9B2-1EC02075B6A2}"/>
              </a:ext>
            </a:extLst>
          </p:cNvPr>
          <p:cNvSpPr>
            <a:spLocks noGrp="1" noChangeArrowheads="1"/>
          </p:cNvSpPr>
          <p:nvPr>
            <p:ph type="body" sz="half" idx="1"/>
          </p:nvPr>
        </p:nvSpPr>
        <p:spPr>
          <a:xfrm>
            <a:off x="152400" y="1295400"/>
            <a:ext cx="8910638" cy="5181600"/>
          </a:xfrm>
        </p:spPr>
        <p:txBody>
          <a:bodyPr/>
          <a:lstStyle/>
          <a:p>
            <a:pPr>
              <a:buFontTx/>
              <a:buNone/>
            </a:pPr>
            <a:r>
              <a:rPr lang="en-GB" altLang="en-US" sz="2000" dirty="0">
                <a:highlight>
                  <a:srgbClr val="FFFF00"/>
                </a:highlight>
              </a:rPr>
              <a:t>Work being performed, but too fast!</a:t>
            </a:r>
          </a:p>
        </p:txBody>
      </p:sp>
      <p:graphicFrame>
        <p:nvGraphicFramePr>
          <p:cNvPr id="1009668" name="Object 4">
            <a:extLst>
              <a:ext uri="{FF2B5EF4-FFF2-40B4-BE49-F238E27FC236}">
                <a16:creationId xmlns:a16="http://schemas.microsoft.com/office/drawing/2014/main" id="{6B963CFB-7190-4773-A54C-8A7AAB46265F}"/>
              </a:ext>
            </a:extLst>
          </p:cNvPr>
          <p:cNvGraphicFramePr>
            <a:graphicFrameLocks noGrp="1" noChangeAspect="1"/>
          </p:cNvGraphicFramePr>
          <p:nvPr>
            <p:ph sz="half" idx="2"/>
          </p:nvPr>
        </p:nvGraphicFramePr>
        <p:xfrm>
          <a:off x="-71438" y="1644650"/>
          <a:ext cx="9063038" cy="3613150"/>
        </p:xfrm>
        <a:graphic>
          <a:graphicData uri="http://schemas.openxmlformats.org/presentationml/2006/ole">
            <mc:AlternateContent xmlns:mc="http://schemas.openxmlformats.org/markup-compatibility/2006">
              <mc:Choice xmlns:v="urn:schemas-microsoft-com:vml" Requires="v">
                <p:oleObj spid="_x0000_s1009758" name="Chart" r:id="rId3" imgW="11363325" imgH="4524375" progId="Excel.Chart.8">
                  <p:embed/>
                </p:oleObj>
              </mc:Choice>
              <mc:Fallback>
                <p:oleObj name="Chart" r:id="rId3" imgW="11363325" imgH="4524375"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1644650"/>
                        <a:ext cx="9063038" cy="3613150"/>
                      </a:xfrm>
                      <a:prstGeom prst="rect">
                        <a:avLst/>
                      </a:prstGeom>
                    </p:spPr>
                  </p:pic>
                </p:oleObj>
              </mc:Fallback>
            </mc:AlternateContent>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a:extLst>
              <a:ext uri="{FF2B5EF4-FFF2-40B4-BE49-F238E27FC236}">
                <a16:creationId xmlns:a16="http://schemas.microsoft.com/office/drawing/2014/main" id="{E2118999-B690-4363-AC76-F99D196BB6D9}"/>
              </a:ext>
            </a:extLst>
          </p:cNvPr>
          <p:cNvSpPr>
            <a:spLocks noGrp="1" noChangeArrowheads="1"/>
          </p:cNvSpPr>
          <p:nvPr>
            <p:ph type="title"/>
          </p:nvPr>
        </p:nvSpPr>
        <p:spPr>
          <a:xfrm>
            <a:off x="971550" y="235443"/>
            <a:ext cx="7200900" cy="1485900"/>
          </a:xfrm>
        </p:spPr>
        <p:txBody>
          <a:bodyPr/>
          <a:lstStyle/>
          <a:p>
            <a:r>
              <a:rPr lang="en-US" altLang="en-US" dirty="0"/>
              <a:t>Sprint </a:t>
            </a:r>
            <a:r>
              <a:rPr lang="en-US" altLang="en-US" b="1" dirty="0">
                <a:solidFill>
                  <a:schemeClr val="bg1"/>
                </a:solidFill>
                <a:highlight>
                  <a:srgbClr val="0000FF"/>
                </a:highlight>
              </a:rPr>
              <a:t>Velocity Chart</a:t>
            </a:r>
          </a:p>
        </p:txBody>
      </p:sp>
      <p:sp>
        <p:nvSpPr>
          <p:cNvPr id="1072131" name="Rectangle 3">
            <a:extLst>
              <a:ext uri="{FF2B5EF4-FFF2-40B4-BE49-F238E27FC236}">
                <a16:creationId xmlns:a16="http://schemas.microsoft.com/office/drawing/2014/main" id="{668D5CCB-D1C2-4610-A1AB-0BD847A340F2}"/>
              </a:ext>
            </a:extLst>
          </p:cNvPr>
          <p:cNvSpPr>
            <a:spLocks noGrp="1" noChangeArrowheads="1"/>
          </p:cNvSpPr>
          <p:nvPr>
            <p:ph idx="1"/>
          </p:nvPr>
        </p:nvSpPr>
        <p:spPr>
          <a:xfrm>
            <a:off x="0" y="2057400"/>
            <a:ext cx="2743200" cy="4038600"/>
          </a:xfrm>
        </p:spPr>
        <p:txBody>
          <a:bodyPr>
            <a:normAutofit fontScale="92500" lnSpcReduction="10000"/>
          </a:bodyPr>
          <a:lstStyle/>
          <a:p>
            <a:r>
              <a:rPr lang="en-US" dirty="0"/>
              <a:t>Calculate the average speed of work across previously completed Milestones to make accurate commitments each sprint.</a:t>
            </a:r>
          </a:p>
          <a:p>
            <a:r>
              <a:rPr lang="en-US" altLang="en-US" dirty="0" err="1">
                <a:highlight>
                  <a:srgbClr val="00FF00"/>
                </a:highlight>
                <a:hlinkClick r:id="rId2"/>
              </a:rPr>
              <a:t>ZenHub</a:t>
            </a:r>
            <a:r>
              <a:rPr lang="en-US" altLang="en-US" dirty="0">
                <a:highlight>
                  <a:srgbClr val="00FF00"/>
                </a:highlight>
                <a:hlinkClick r:id="rId2"/>
              </a:rPr>
              <a:t> </a:t>
            </a:r>
            <a:r>
              <a:rPr lang="en-US" altLang="en-US" dirty="0">
                <a:highlight>
                  <a:srgbClr val="00FF00"/>
                </a:highlight>
              </a:rPr>
              <a:t>example for our toy HelloWorld_CS401_Gradle project (and </a:t>
            </a:r>
            <a:r>
              <a:rPr lang="en-US" altLang="en-US" dirty="0" err="1">
                <a:highlight>
                  <a:srgbClr val="00FF00"/>
                </a:highlight>
              </a:rPr>
              <a:t>github</a:t>
            </a:r>
            <a:r>
              <a:rPr lang="en-US" altLang="en-US" dirty="0">
                <a:highlight>
                  <a:srgbClr val="00FF00"/>
                </a:highlight>
              </a:rPr>
              <a:t> repository and workspace)</a:t>
            </a:r>
          </a:p>
        </p:txBody>
      </p:sp>
      <p:pic>
        <p:nvPicPr>
          <p:cNvPr id="2" name="Picture 1">
            <a:extLst>
              <a:ext uri="{FF2B5EF4-FFF2-40B4-BE49-F238E27FC236}">
                <a16:creationId xmlns:a16="http://schemas.microsoft.com/office/drawing/2014/main" id="{D4094B35-7770-4A45-9605-2BD2512F1D95}"/>
              </a:ext>
            </a:extLst>
          </p:cNvPr>
          <p:cNvPicPr>
            <a:picLocks noChangeAspect="1"/>
          </p:cNvPicPr>
          <p:nvPr/>
        </p:nvPicPr>
        <p:blipFill>
          <a:blip r:embed="rId3"/>
          <a:stretch>
            <a:fillRect/>
          </a:stretch>
        </p:blipFill>
        <p:spPr>
          <a:xfrm>
            <a:off x="2647411" y="1593357"/>
            <a:ext cx="6496589" cy="5029200"/>
          </a:xfrm>
          <a:prstGeom prst="rect">
            <a:avLst/>
          </a:prstGeom>
        </p:spPr>
      </p:pic>
    </p:spTree>
    <p:extLst>
      <p:ext uri="{BB962C8B-B14F-4D97-AF65-F5344CB8AC3E}">
        <p14:creationId xmlns:p14="http://schemas.microsoft.com/office/powerpoint/2010/main" val="222535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3154" name="Rectangle 2">
            <a:extLst>
              <a:ext uri="{FF2B5EF4-FFF2-40B4-BE49-F238E27FC236}">
                <a16:creationId xmlns:a16="http://schemas.microsoft.com/office/drawing/2014/main" id="{5347F880-AB94-4706-B742-72216944315D}"/>
              </a:ext>
            </a:extLst>
          </p:cNvPr>
          <p:cNvSpPr>
            <a:spLocks noGrp="1" noChangeArrowheads="1"/>
          </p:cNvSpPr>
          <p:nvPr>
            <p:ph type="title"/>
          </p:nvPr>
        </p:nvSpPr>
        <p:spPr>
          <a:xfrm>
            <a:off x="971550" y="112892"/>
            <a:ext cx="7200900" cy="391642"/>
          </a:xfrm>
        </p:spPr>
        <p:txBody>
          <a:bodyPr>
            <a:normAutofit fontScale="90000"/>
          </a:bodyPr>
          <a:lstStyle/>
          <a:p>
            <a:r>
              <a:rPr lang="en-US" altLang="en-US" b="1" dirty="0">
                <a:solidFill>
                  <a:schemeClr val="bg1"/>
                </a:solidFill>
                <a:highlight>
                  <a:srgbClr val="1F79A1"/>
                </a:highlight>
              </a:rPr>
              <a:t>The Sprint Review</a:t>
            </a:r>
          </a:p>
        </p:txBody>
      </p:sp>
      <p:sp>
        <p:nvSpPr>
          <p:cNvPr id="1073155" name="Rectangle 3">
            <a:extLst>
              <a:ext uri="{FF2B5EF4-FFF2-40B4-BE49-F238E27FC236}">
                <a16:creationId xmlns:a16="http://schemas.microsoft.com/office/drawing/2014/main" id="{4B5ECA0F-7E8E-410A-8E76-AC3081E9881D}"/>
              </a:ext>
            </a:extLst>
          </p:cNvPr>
          <p:cNvSpPr>
            <a:spLocks noGrp="1" noChangeArrowheads="1"/>
          </p:cNvSpPr>
          <p:nvPr>
            <p:ph idx="1"/>
          </p:nvPr>
        </p:nvSpPr>
        <p:spPr>
          <a:xfrm>
            <a:off x="279400" y="914400"/>
            <a:ext cx="7200900" cy="3581400"/>
          </a:xfrm>
        </p:spPr>
        <p:txBody>
          <a:bodyPr>
            <a:normAutofit/>
          </a:bodyPr>
          <a:lstStyle/>
          <a:p>
            <a:r>
              <a:rPr lang="en-US" altLang="en-US" dirty="0">
                <a:highlight>
                  <a:srgbClr val="00FF00"/>
                </a:highlight>
              </a:rPr>
              <a:t>Team presents what it accomplished during the sprint</a:t>
            </a:r>
          </a:p>
          <a:p>
            <a:r>
              <a:rPr lang="en-US" altLang="en-US" dirty="0"/>
              <a:t>Typically takes the form of a demo of new features or underlying architecture</a:t>
            </a:r>
          </a:p>
          <a:p>
            <a:r>
              <a:rPr lang="en-US" altLang="en-US" dirty="0"/>
              <a:t>Informal</a:t>
            </a:r>
          </a:p>
          <a:p>
            <a:pPr lvl="1"/>
            <a:r>
              <a:rPr lang="en-US" altLang="en-US" dirty="0"/>
              <a:t>2-hour prep time rule</a:t>
            </a:r>
          </a:p>
          <a:p>
            <a:pPr lvl="1"/>
            <a:r>
              <a:rPr lang="en-US" altLang="en-US" dirty="0"/>
              <a:t>No slides</a:t>
            </a:r>
          </a:p>
          <a:p>
            <a:r>
              <a:rPr lang="en-US" altLang="en-US" dirty="0"/>
              <a:t>Whole team participates</a:t>
            </a:r>
          </a:p>
          <a:p>
            <a:r>
              <a:rPr lang="en-US" altLang="en-US" dirty="0"/>
              <a:t>Invite the world</a:t>
            </a:r>
          </a:p>
          <a:p>
            <a:endParaRPr lang="en-US" altLang="en-US" dirty="0"/>
          </a:p>
        </p:txBody>
      </p:sp>
      <p:pic>
        <p:nvPicPr>
          <p:cNvPr id="1073157" name="Picture 4">
            <a:extLst>
              <a:ext uri="{FF2B5EF4-FFF2-40B4-BE49-F238E27FC236}">
                <a16:creationId xmlns:a16="http://schemas.microsoft.com/office/drawing/2014/main" id="{37352163-A007-46A3-AFA2-C3BD7C9C5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351" y="3656862"/>
            <a:ext cx="3388297" cy="226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7E5DD547-F030-44EE-AAA4-D93AFCA78D05}"/>
              </a:ext>
            </a:extLst>
          </p:cNvPr>
          <p:cNvPicPr>
            <a:picLocks noChangeAspect="1"/>
          </p:cNvPicPr>
          <p:nvPr/>
        </p:nvPicPr>
        <p:blipFill rotWithShape="1">
          <a:blip r:embed="rId3"/>
          <a:srcRect l="26667" t="15300" r="50564" b="18190"/>
          <a:stretch/>
        </p:blipFill>
        <p:spPr>
          <a:xfrm>
            <a:off x="6788150" y="127957"/>
            <a:ext cx="2127250" cy="3333594"/>
          </a:xfrm>
          <a:prstGeom prst="rect">
            <a:avLst/>
          </a:prstGeom>
          <a:effectLst>
            <a:innerShdw blurRad="114300">
              <a:prstClr val="black"/>
            </a:innerShdw>
          </a:effectLst>
        </p:spPr>
      </p:pic>
      <p:sp>
        <p:nvSpPr>
          <p:cNvPr id="7" name="Rectangle: Rounded Corners 6">
            <a:extLst>
              <a:ext uri="{FF2B5EF4-FFF2-40B4-BE49-F238E27FC236}">
                <a16:creationId xmlns:a16="http://schemas.microsoft.com/office/drawing/2014/main" id="{7A6A595F-5619-4E5D-A689-377BCB99EE51}"/>
              </a:ext>
            </a:extLst>
          </p:cNvPr>
          <p:cNvSpPr/>
          <p:nvPr/>
        </p:nvSpPr>
        <p:spPr>
          <a:xfrm>
            <a:off x="7278548" y="1981201"/>
            <a:ext cx="1401902" cy="381000"/>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E21C7CBB-53E5-4F26-8362-AB7C00B31E9A}"/>
              </a:ext>
            </a:extLst>
          </p:cNvPr>
          <p:cNvPicPr>
            <a:picLocks noChangeAspect="1"/>
          </p:cNvPicPr>
          <p:nvPr/>
        </p:nvPicPr>
        <p:blipFill>
          <a:blip r:embed="rId4"/>
          <a:stretch>
            <a:fillRect/>
          </a:stretch>
        </p:blipFill>
        <p:spPr>
          <a:xfrm>
            <a:off x="152400" y="4038600"/>
            <a:ext cx="5067494" cy="3290352"/>
          </a:xfrm>
          <a:prstGeom prst="rect">
            <a:avLst/>
          </a:prstGeom>
        </p:spPr>
      </p:pic>
      <p:sp>
        <p:nvSpPr>
          <p:cNvPr id="3" name="Oval 2">
            <a:extLst>
              <a:ext uri="{FF2B5EF4-FFF2-40B4-BE49-F238E27FC236}">
                <a16:creationId xmlns:a16="http://schemas.microsoft.com/office/drawing/2014/main" id="{B5F778D4-041E-4CEA-AAA6-7E8C95AED5CA}"/>
              </a:ext>
            </a:extLst>
          </p:cNvPr>
          <p:cNvSpPr/>
          <p:nvPr/>
        </p:nvSpPr>
        <p:spPr>
          <a:xfrm>
            <a:off x="2967462" y="6019800"/>
            <a:ext cx="1676400" cy="7253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35BB6707-8837-4082-AAC7-13100DA125C7}"/>
              </a:ext>
            </a:extLst>
          </p:cNvPr>
          <p:cNvCxnSpPr/>
          <p:nvPr/>
        </p:nvCxnSpPr>
        <p:spPr>
          <a:xfrm flipV="1">
            <a:off x="4191000" y="762000"/>
            <a:ext cx="3087548" cy="5334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a:extLst>
              <a:ext uri="{FF2B5EF4-FFF2-40B4-BE49-F238E27FC236}">
                <a16:creationId xmlns:a16="http://schemas.microsoft.com/office/drawing/2014/main" id="{5347F880-AB94-4706-B742-72216944315D}"/>
              </a:ext>
            </a:extLst>
          </p:cNvPr>
          <p:cNvSpPr>
            <a:spLocks noGrp="1" noChangeArrowheads="1"/>
          </p:cNvSpPr>
          <p:nvPr>
            <p:ph type="title"/>
          </p:nvPr>
        </p:nvSpPr>
        <p:spPr>
          <a:xfrm>
            <a:off x="89332" y="0"/>
            <a:ext cx="7200900" cy="949829"/>
          </a:xfrm>
        </p:spPr>
        <p:txBody>
          <a:bodyPr>
            <a:normAutofit fontScale="90000"/>
          </a:bodyPr>
          <a:lstStyle/>
          <a:p>
            <a:r>
              <a:rPr lang="en-US" altLang="en-US" sz="4000" b="1" dirty="0">
                <a:solidFill>
                  <a:schemeClr val="bg1"/>
                </a:solidFill>
                <a:highlight>
                  <a:srgbClr val="1F79A1"/>
                </a:highlight>
              </a:rPr>
              <a:t>The Sprint Retrospective Meeting</a:t>
            </a:r>
          </a:p>
        </p:txBody>
      </p:sp>
      <p:sp>
        <p:nvSpPr>
          <p:cNvPr id="1073155" name="Rectangle 3">
            <a:extLst>
              <a:ext uri="{FF2B5EF4-FFF2-40B4-BE49-F238E27FC236}">
                <a16:creationId xmlns:a16="http://schemas.microsoft.com/office/drawing/2014/main" id="{4B5ECA0F-7E8E-410A-8E76-AC3081E9881D}"/>
              </a:ext>
            </a:extLst>
          </p:cNvPr>
          <p:cNvSpPr>
            <a:spLocks noGrp="1" noChangeArrowheads="1"/>
          </p:cNvSpPr>
          <p:nvPr>
            <p:ph idx="1"/>
          </p:nvPr>
        </p:nvSpPr>
        <p:spPr>
          <a:xfrm>
            <a:off x="89332" y="742642"/>
            <a:ext cx="6921068" cy="4077494"/>
          </a:xfrm>
        </p:spPr>
        <p:txBody>
          <a:bodyPr>
            <a:normAutofit/>
          </a:bodyPr>
          <a:lstStyle/>
          <a:p>
            <a:r>
              <a:rPr lang="en-US" dirty="0"/>
              <a:t>done at the end of a sprint.</a:t>
            </a:r>
          </a:p>
          <a:p>
            <a:r>
              <a:rPr lang="en-US" dirty="0">
                <a:highlight>
                  <a:srgbClr val="00FF00"/>
                </a:highlight>
              </a:rPr>
              <a:t>reflect on what went well and what didn't go well in the previous sprint and determine how it can be improved in the next sprint.</a:t>
            </a:r>
          </a:p>
          <a:p>
            <a:r>
              <a:rPr lang="en-US" b="1" dirty="0"/>
              <a:t>HUH? Sprint Review is focused on the</a:t>
            </a:r>
            <a:r>
              <a:rPr lang="en-US" dirty="0"/>
              <a:t> </a:t>
            </a:r>
            <a:r>
              <a:rPr lang="en-US" b="1" dirty="0"/>
              <a:t>product</a:t>
            </a:r>
            <a:r>
              <a:rPr lang="en-US" dirty="0"/>
              <a:t> and maximizing the business value of the results of the work of the previous sprint and the </a:t>
            </a:r>
            <a:r>
              <a:rPr lang="en-US" b="1" dirty="0"/>
              <a:t>Sprint Retrospective is focused on the</a:t>
            </a:r>
            <a:r>
              <a:rPr lang="en-US" dirty="0"/>
              <a:t> </a:t>
            </a:r>
            <a:r>
              <a:rPr lang="en-US" b="1" dirty="0"/>
              <a:t>process</a:t>
            </a:r>
            <a:r>
              <a:rPr lang="en-US" dirty="0"/>
              <a:t> and continuous process improvement.</a:t>
            </a:r>
          </a:p>
          <a:p>
            <a:endParaRPr lang="en-US" altLang="en-US" dirty="0"/>
          </a:p>
        </p:txBody>
      </p:sp>
      <p:pic>
        <p:nvPicPr>
          <p:cNvPr id="1073156" name="Picture 3">
            <a:extLst>
              <a:ext uri="{FF2B5EF4-FFF2-40B4-BE49-F238E27FC236}">
                <a16:creationId xmlns:a16="http://schemas.microsoft.com/office/drawing/2014/main" id="{9107EB02-50F9-4472-9095-B20560505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150" y="4560220"/>
            <a:ext cx="250825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7E5DD547-F030-44EE-AAA4-D93AFCA78D05}"/>
              </a:ext>
            </a:extLst>
          </p:cNvPr>
          <p:cNvPicPr>
            <a:picLocks noChangeAspect="1"/>
          </p:cNvPicPr>
          <p:nvPr/>
        </p:nvPicPr>
        <p:blipFill rotWithShape="1">
          <a:blip r:embed="rId3"/>
          <a:srcRect l="26667" t="15300" r="50564" b="18190"/>
          <a:stretch/>
        </p:blipFill>
        <p:spPr>
          <a:xfrm>
            <a:off x="7010400" y="127957"/>
            <a:ext cx="1905000" cy="2985308"/>
          </a:xfrm>
          <a:prstGeom prst="rect">
            <a:avLst/>
          </a:prstGeom>
          <a:effectLst>
            <a:innerShdw blurRad="114300">
              <a:prstClr val="black"/>
            </a:innerShdw>
          </a:effectLst>
        </p:spPr>
      </p:pic>
      <p:sp>
        <p:nvSpPr>
          <p:cNvPr id="7" name="Rectangle: Rounded Corners 6">
            <a:extLst>
              <a:ext uri="{FF2B5EF4-FFF2-40B4-BE49-F238E27FC236}">
                <a16:creationId xmlns:a16="http://schemas.microsoft.com/office/drawing/2014/main" id="{7A6A595F-5619-4E5D-A689-377BCB99EE51}"/>
              </a:ext>
            </a:extLst>
          </p:cNvPr>
          <p:cNvSpPr/>
          <p:nvPr/>
        </p:nvSpPr>
        <p:spPr>
          <a:xfrm>
            <a:off x="7391400" y="2323395"/>
            <a:ext cx="1399712" cy="457994"/>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3151EC0F-BCF5-4404-BA46-9FB98187D95C}"/>
              </a:ext>
            </a:extLst>
          </p:cNvPr>
          <p:cNvPicPr>
            <a:picLocks noChangeAspect="1"/>
          </p:cNvPicPr>
          <p:nvPr/>
        </p:nvPicPr>
        <p:blipFill rotWithShape="1">
          <a:blip r:embed="rId4"/>
          <a:srcRect l="40000" t="28253" r="9857" b="18447"/>
          <a:stretch/>
        </p:blipFill>
        <p:spPr>
          <a:xfrm>
            <a:off x="89332" y="3431950"/>
            <a:ext cx="5936818" cy="3385413"/>
          </a:xfrm>
          <a:prstGeom prst="rect">
            <a:avLst/>
          </a:prstGeom>
        </p:spPr>
      </p:pic>
    </p:spTree>
    <p:extLst>
      <p:ext uri="{BB962C8B-B14F-4D97-AF65-F5344CB8AC3E}">
        <p14:creationId xmlns:p14="http://schemas.microsoft.com/office/powerpoint/2010/main" val="514375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4178" name="Rectangle 2">
            <a:extLst>
              <a:ext uri="{FF2B5EF4-FFF2-40B4-BE49-F238E27FC236}">
                <a16:creationId xmlns:a16="http://schemas.microsoft.com/office/drawing/2014/main" id="{B94EFC1D-C069-41F4-AD92-48A3B23535E8}"/>
              </a:ext>
            </a:extLst>
          </p:cNvPr>
          <p:cNvSpPr>
            <a:spLocks noGrp="1" noChangeArrowheads="1"/>
          </p:cNvSpPr>
          <p:nvPr>
            <p:ph type="title"/>
          </p:nvPr>
        </p:nvSpPr>
        <p:spPr/>
        <p:txBody>
          <a:bodyPr/>
          <a:lstStyle/>
          <a:p>
            <a:r>
              <a:rPr lang="en-US" altLang="en-US" b="1" dirty="0"/>
              <a:t>Scalability</a:t>
            </a:r>
          </a:p>
        </p:txBody>
      </p:sp>
      <p:sp>
        <p:nvSpPr>
          <p:cNvPr id="1074179" name="Rectangle 3">
            <a:extLst>
              <a:ext uri="{FF2B5EF4-FFF2-40B4-BE49-F238E27FC236}">
                <a16:creationId xmlns:a16="http://schemas.microsoft.com/office/drawing/2014/main" id="{6ABB3A42-23AC-4390-B843-EE7ABDE1FEC2}"/>
              </a:ext>
            </a:extLst>
          </p:cNvPr>
          <p:cNvSpPr>
            <a:spLocks noGrp="1" noChangeArrowheads="1"/>
          </p:cNvSpPr>
          <p:nvPr>
            <p:ph idx="1"/>
          </p:nvPr>
        </p:nvSpPr>
        <p:spPr/>
        <p:txBody>
          <a:bodyPr>
            <a:normAutofit fontScale="92500" lnSpcReduction="10000"/>
          </a:bodyPr>
          <a:lstStyle/>
          <a:p>
            <a:r>
              <a:rPr lang="en-US" altLang="en-US"/>
              <a:t>Typical individual team is 7 ± 2 people</a:t>
            </a:r>
          </a:p>
          <a:p>
            <a:pPr lvl="1"/>
            <a:r>
              <a:rPr lang="en-US" altLang="en-US"/>
              <a:t>Scalability comes from teams of teams</a:t>
            </a:r>
          </a:p>
          <a:p>
            <a:pPr lvl="1"/>
            <a:endParaRPr lang="en-US" altLang="en-US"/>
          </a:p>
          <a:p>
            <a:r>
              <a:rPr lang="en-US" altLang="en-US"/>
              <a:t>Factors in scaling</a:t>
            </a:r>
          </a:p>
          <a:p>
            <a:pPr lvl="1"/>
            <a:r>
              <a:rPr lang="en-US" altLang="en-US"/>
              <a:t>Type of application</a:t>
            </a:r>
          </a:p>
          <a:p>
            <a:pPr lvl="1"/>
            <a:r>
              <a:rPr lang="en-US" altLang="en-US"/>
              <a:t>Team size</a:t>
            </a:r>
          </a:p>
          <a:p>
            <a:pPr lvl="1"/>
            <a:r>
              <a:rPr lang="en-US" altLang="en-US"/>
              <a:t>Team dispersion</a:t>
            </a:r>
          </a:p>
          <a:p>
            <a:pPr lvl="1"/>
            <a:r>
              <a:rPr lang="en-US" altLang="en-US"/>
              <a:t>Project duration</a:t>
            </a:r>
          </a:p>
          <a:p>
            <a:pPr lvl="1"/>
            <a:endParaRPr lang="en-US" altLang="en-US"/>
          </a:p>
          <a:p>
            <a:r>
              <a:rPr lang="en-US" altLang="en-US"/>
              <a:t>Scrum has been used on multiple 500+ person projects</a:t>
            </a:r>
          </a:p>
          <a:p>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5746" name="Rectangle 2">
            <a:extLst>
              <a:ext uri="{FF2B5EF4-FFF2-40B4-BE49-F238E27FC236}">
                <a16:creationId xmlns:a16="http://schemas.microsoft.com/office/drawing/2014/main" id="{97C90D8A-EC27-4B48-AEB4-D5C558650F89}"/>
              </a:ext>
            </a:extLst>
          </p:cNvPr>
          <p:cNvSpPr>
            <a:spLocks noGrp="1" noChangeArrowheads="1"/>
          </p:cNvSpPr>
          <p:nvPr>
            <p:ph type="title"/>
          </p:nvPr>
        </p:nvSpPr>
        <p:spPr/>
        <p:txBody>
          <a:bodyPr/>
          <a:lstStyle/>
          <a:p>
            <a:r>
              <a:rPr lang="en-US" altLang="en-US"/>
              <a:t>Scaling: Scrum of Scrums</a:t>
            </a:r>
          </a:p>
        </p:txBody>
      </p:sp>
      <p:sp>
        <p:nvSpPr>
          <p:cNvPr id="44033" name="AutoShape 1">
            <a:extLst>
              <a:ext uri="{FF2B5EF4-FFF2-40B4-BE49-F238E27FC236}">
                <a16:creationId xmlns:a16="http://schemas.microsoft.com/office/drawing/2014/main" id="{3E856C53-06E1-4E94-B740-4A7FDDAA89BA}"/>
              </a:ext>
            </a:extLst>
          </p:cNvPr>
          <p:cNvSpPr>
            <a:spLocks/>
          </p:cNvSpPr>
          <p:nvPr/>
        </p:nvSpPr>
        <p:spPr bwMode="auto">
          <a:xfrm>
            <a:off x="149225" y="3100388"/>
            <a:ext cx="2857500" cy="2538412"/>
          </a:xfrm>
          <a:prstGeom prst="roundRect">
            <a:avLst>
              <a:gd name="adj" fmla="val 6755"/>
            </a:avLst>
          </a:prstGeom>
          <a:solidFill>
            <a:schemeClr val="accent1"/>
          </a:solidFill>
          <a:ln w="25400">
            <a:solidFill>
              <a:srgbClr val="003C83"/>
            </a:solidFill>
            <a:round/>
            <a:headEnd/>
            <a:tailEnd/>
          </a:ln>
          <a:effectLst>
            <a:outerShdw blurRad="114300" dist="63500" dir="2700000" algn="ctr" rotWithShape="0">
              <a:schemeClr val="bg2">
                <a:alpha val="29999"/>
              </a:schemeClr>
            </a:outerShdw>
          </a:effec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44035" name="AutoShape 3">
            <a:extLst>
              <a:ext uri="{FF2B5EF4-FFF2-40B4-BE49-F238E27FC236}">
                <a16:creationId xmlns:a16="http://schemas.microsoft.com/office/drawing/2014/main" id="{A3F7F37E-1A34-4666-85B0-516A4225FB79}"/>
              </a:ext>
            </a:extLst>
          </p:cNvPr>
          <p:cNvSpPr>
            <a:spLocks/>
          </p:cNvSpPr>
          <p:nvPr/>
        </p:nvSpPr>
        <p:spPr bwMode="auto">
          <a:xfrm>
            <a:off x="3143250" y="3100388"/>
            <a:ext cx="2857500" cy="2538412"/>
          </a:xfrm>
          <a:prstGeom prst="roundRect">
            <a:avLst>
              <a:gd name="adj" fmla="val 6755"/>
            </a:avLst>
          </a:prstGeom>
          <a:solidFill>
            <a:schemeClr val="accent1"/>
          </a:solidFill>
          <a:ln w="25400">
            <a:solidFill>
              <a:srgbClr val="00531C"/>
            </a:solidFill>
            <a:round/>
            <a:headEnd/>
            <a:tailEnd/>
          </a:ln>
          <a:effectLst>
            <a:outerShdw blurRad="114300" dist="63500" dir="2700000" algn="ctr" rotWithShape="0">
              <a:schemeClr val="bg2">
                <a:alpha val="29999"/>
              </a:schemeClr>
            </a:outerShdw>
          </a:effec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44036" name="AutoShape 4">
            <a:extLst>
              <a:ext uri="{FF2B5EF4-FFF2-40B4-BE49-F238E27FC236}">
                <a16:creationId xmlns:a16="http://schemas.microsoft.com/office/drawing/2014/main" id="{25A70827-578D-4460-9BC1-B7360B0DD29A}"/>
              </a:ext>
            </a:extLst>
          </p:cNvPr>
          <p:cNvSpPr>
            <a:spLocks/>
          </p:cNvSpPr>
          <p:nvPr/>
        </p:nvSpPr>
        <p:spPr bwMode="auto">
          <a:xfrm>
            <a:off x="6103938" y="3100388"/>
            <a:ext cx="2857500" cy="2538412"/>
          </a:xfrm>
          <a:prstGeom prst="roundRect">
            <a:avLst>
              <a:gd name="adj" fmla="val 6755"/>
            </a:avLst>
          </a:prstGeom>
          <a:solidFill>
            <a:schemeClr val="accent1"/>
          </a:solidFill>
          <a:ln w="25400">
            <a:solidFill>
              <a:srgbClr val="FD402F"/>
            </a:solidFill>
            <a:round/>
            <a:headEnd/>
            <a:tailEnd/>
          </a:ln>
          <a:effectLst>
            <a:outerShdw blurRad="114300" dist="63500" dir="2700000" algn="ctr" rotWithShape="0">
              <a:schemeClr val="bg2">
                <a:alpha val="29999"/>
              </a:schemeClr>
            </a:outerShdw>
          </a:effec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pic>
        <p:nvPicPr>
          <p:cNvPr id="1055751" name="Picture 5">
            <a:extLst>
              <a:ext uri="{FF2B5EF4-FFF2-40B4-BE49-F238E27FC236}">
                <a16:creationId xmlns:a16="http://schemas.microsoft.com/office/drawing/2014/main" id="{624F98B3-44DE-45A0-8F51-1345F1E48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3" y="4083050"/>
            <a:ext cx="6969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55752" name="Group 6">
            <a:extLst>
              <a:ext uri="{FF2B5EF4-FFF2-40B4-BE49-F238E27FC236}">
                <a16:creationId xmlns:a16="http://schemas.microsoft.com/office/drawing/2014/main" id="{8623F7F9-4C5A-4DFB-A811-E76C4D669DDE}"/>
              </a:ext>
            </a:extLst>
          </p:cNvPr>
          <p:cNvGrpSpPr>
            <a:grpSpLocks/>
          </p:cNvGrpSpPr>
          <p:nvPr/>
        </p:nvGrpSpPr>
        <p:grpSpPr bwMode="auto">
          <a:xfrm>
            <a:off x="342900" y="3295650"/>
            <a:ext cx="2343150" cy="604838"/>
            <a:chOff x="0" y="0"/>
            <a:chExt cx="1640" cy="424"/>
          </a:xfrm>
        </p:grpSpPr>
        <p:pic>
          <p:nvPicPr>
            <p:cNvPr id="1055753" name="Picture 7">
              <a:extLst>
                <a:ext uri="{FF2B5EF4-FFF2-40B4-BE49-F238E27FC236}">
                  <a16:creationId xmlns:a16="http://schemas.microsoft.com/office/drawing/2014/main" id="{DA9D97B2-30EE-4168-B75F-005F5336B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8"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5754" name="Picture 8">
              <a:extLst>
                <a:ext uri="{FF2B5EF4-FFF2-40B4-BE49-F238E27FC236}">
                  <a16:creationId xmlns:a16="http://schemas.microsoft.com/office/drawing/2014/main" id="{9458EEB9-E307-49E5-B52F-B475FAE16F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0"/>
              <a:ext cx="488"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5755" name="Picture 9">
              <a:extLst>
                <a:ext uri="{FF2B5EF4-FFF2-40B4-BE49-F238E27FC236}">
                  <a16:creationId xmlns:a16="http://schemas.microsoft.com/office/drawing/2014/main" id="{36CCB4FF-696F-4A8E-A95C-0895A6CB6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0"/>
              <a:ext cx="488"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55756" name="Group 10">
            <a:extLst>
              <a:ext uri="{FF2B5EF4-FFF2-40B4-BE49-F238E27FC236}">
                <a16:creationId xmlns:a16="http://schemas.microsoft.com/office/drawing/2014/main" id="{A09E2DE9-F763-4166-B08F-2C79CF18CD21}"/>
              </a:ext>
            </a:extLst>
          </p:cNvPr>
          <p:cNvGrpSpPr>
            <a:grpSpLocks/>
          </p:cNvGrpSpPr>
          <p:nvPr/>
        </p:nvGrpSpPr>
        <p:grpSpPr bwMode="auto">
          <a:xfrm>
            <a:off x="342900" y="4826000"/>
            <a:ext cx="2343150" cy="606425"/>
            <a:chOff x="0" y="0"/>
            <a:chExt cx="1640" cy="424"/>
          </a:xfrm>
        </p:grpSpPr>
        <p:pic>
          <p:nvPicPr>
            <p:cNvPr id="1055757" name="Picture 11">
              <a:extLst>
                <a:ext uri="{FF2B5EF4-FFF2-40B4-BE49-F238E27FC236}">
                  <a16:creationId xmlns:a16="http://schemas.microsoft.com/office/drawing/2014/main" id="{1CB54C08-2223-4DFF-96DB-4E0387969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
              <a:ext cx="488"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5758" name="Picture 12">
              <a:extLst>
                <a:ext uri="{FF2B5EF4-FFF2-40B4-BE49-F238E27FC236}">
                  <a16:creationId xmlns:a16="http://schemas.microsoft.com/office/drawing/2014/main" id="{D14FA26E-C71F-44A1-90D2-DBEA8E5C73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 y="0"/>
              <a:ext cx="488"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5759" name="Picture 13">
              <a:extLst>
                <a:ext uri="{FF2B5EF4-FFF2-40B4-BE49-F238E27FC236}">
                  <a16:creationId xmlns:a16="http://schemas.microsoft.com/office/drawing/2014/main" id="{1B38DD3C-F34C-42D3-A060-B6F898E70D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 y="0"/>
              <a:ext cx="488"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55760" name="Picture 14">
            <a:extLst>
              <a:ext uri="{FF2B5EF4-FFF2-40B4-BE49-F238E27FC236}">
                <a16:creationId xmlns:a16="http://schemas.microsoft.com/office/drawing/2014/main" id="{C96DB531-80E9-4A73-9C57-1EF54A9C02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100" y="3295650"/>
            <a:ext cx="696913"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5761" name="Picture 15">
            <a:extLst>
              <a:ext uri="{FF2B5EF4-FFF2-40B4-BE49-F238E27FC236}">
                <a16:creationId xmlns:a16="http://schemas.microsoft.com/office/drawing/2014/main" id="{8B381334-7FD3-4085-9737-8F68434797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0313" y="3295650"/>
            <a:ext cx="6969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5762" name="Picture 16">
            <a:extLst>
              <a:ext uri="{FF2B5EF4-FFF2-40B4-BE49-F238E27FC236}">
                <a16:creationId xmlns:a16="http://schemas.microsoft.com/office/drawing/2014/main" id="{492A4CF1-16A5-4282-B2E1-36ED7A8CB3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7988" y="4060825"/>
            <a:ext cx="69691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5763" name="Picture 17">
            <a:extLst>
              <a:ext uri="{FF2B5EF4-FFF2-40B4-BE49-F238E27FC236}">
                <a16:creationId xmlns:a16="http://schemas.microsoft.com/office/drawing/2014/main" id="{193BBCEF-A43F-4180-8AA8-1E18273F42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6775" y="4060825"/>
            <a:ext cx="69691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5764" name="Picture 18">
            <a:extLst>
              <a:ext uri="{FF2B5EF4-FFF2-40B4-BE49-F238E27FC236}">
                <a16:creationId xmlns:a16="http://schemas.microsoft.com/office/drawing/2014/main" id="{DF9F40A5-BCE0-4C11-8548-AC9C41A8B7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7988" y="4826000"/>
            <a:ext cx="69691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5765" name="Picture 19">
            <a:extLst>
              <a:ext uri="{FF2B5EF4-FFF2-40B4-BE49-F238E27FC236}">
                <a16:creationId xmlns:a16="http://schemas.microsoft.com/office/drawing/2014/main" id="{3A4FE03B-76FC-46A1-BDA9-C610F14A64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0313" y="4060825"/>
            <a:ext cx="69691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52" name="Picture 20">
            <a:extLst>
              <a:ext uri="{FF2B5EF4-FFF2-40B4-BE49-F238E27FC236}">
                <a16:creationId xmlns:a16="http://schemas.microsoft.com/office/drawing/2014/main" id="{89B8CB63-304A-4E8B-A8FA-7D7C325E69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5125" y="4060825"/>
            <a:ext cx="69691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53" name="Picture 21">
            <a:extLst>
              <a:ext uri="{FF2B5EF4-FFF2-40B4-BE49-F238E27FC236}">
                <a16:creationId xmlns:a16="http://schemas.microsoft.com/office/drawing/2014/main" id="{6BEF0381-0C1A-449E-A83B-01FB1CF11F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6775" y="3317875"/>
            <a:ext cx="6969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54" name="Picture 22">
            <a:extLst>
              <a:ext uri="{FF2B5EF4-FFF2-40B4-BE49-F238E27FC236}">
                <a16:creationId xmlns:a16="http://schemas.microsoft.com/office/drawing/2014/main" id="{913E06D6-B04E-431E-A951-EB6F2202FE0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78675" y="4449763"/>
            <a:ext cx="696913"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5769" name="Picture 23">
            <a:extLst>
              <a:ext uri="{FF2B5EF4-FFF2-40B4-BE49-F238E27FC236}">
                <a16:creationId xmlns:a16="http://schemas.microsoft.com/office/drawing/2014/main" id="{46530BDD-E154-4131-94FD-164968EDD0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3075" y="3683000"/>
            <a:ext cx="6985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5770" name="Picture 24">
            <a:extLst>
              <a:ext uri="{FF2B5EF4-FFF2-40B4-BE49-F238E27FC236}">
                <a16:creationId xmlns:a16="http://schemas.microsoft.com/office/drawing/2014/main" id="{8388F036-B91E-40C3-BCA3-C775693D76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5875" y="3706813"/>
            <a:ext cx="696913"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5771" name="Picture 25">
            <a:extLst>
              <a:ext uri="{FF2B5EF4-FFF2-40B4-BE49-F238E27FC236}">
                <a16:creationId xmlns:a16="http://schemas.microsoft.com/office/drawing/2014/main" id="{7E9E1893-459E-4C6A-BFC9-84D6E3268F6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65875" y="4449763"/>
            <a:ext cx="6985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5772" name="Picture 26">
            <a:extLst>
              <a:ext uri="{FF2B5EF4-FFF2-40B4-BE49-F238E27FC236}">
                <a16:creationId xmlns:a16="http://schemas.microsoft.com/office/drawing/2014/main" id="{D0B7D825-763C-4DDF-90D5-987D4E546B5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01000" y="4471988"/>
            <a:ext cx="6969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4059" name="Group 27">
            <a:extLst>
              <a:ext uri="{FF2B5EF4-FFF2-40B4-BE49-F238E27FC236}">
                <a16:creationId xmlns:a16="http://schemas.microsoft.com/office/drawing/2014/main" id="{ABDD054F-F637-4A48-8BA5-24BCF677E37C}"/>
              </a:ext>
            </a:extLst>
          </p:cNvPr>
          <p:cNvGrpSpPr>
            <a:grpSpLocks/>
          </p:cNvGrpSpPr>
          <p:nvPr/>
        </p:nvGrpSpPr>
        <p:grpSpPr bwMode="auto">
          <a:xfrm>
            <a:off x="2571750" y="1431925"/>
            <a:ext cx="4000500" cy="1325563"/>
            <a:chOff x="0" y="0"/>
            <a:chExt cx="2800" cy="928"/>
          </a:xfrm>
        </p:grpSpPr>
        <p:sp>
          <p:nvSpPr>
            <p:cNvPr id="44060" name="AutoShape 28">
              <a:extLst>
                <a:ext uri="{FF2B5EF4-FFF2-40B4-BE49-F238E27FC236}">
                  <a16:creationId xmlns:a16="http://schemas.microsoft.com/office/drawing/2014/main" id="{9BBF08B2-7C67-45BD-A178-863EA080D697}"/>
                </a:ext>
              </a:extLst>
            </p:cNvPr>
            <p:cNvSpPr>
              <a:spLocks/>
            </p:cNvSpPr>
            <p:nvPr/>
          </p:nvSpPr>
          <p:spPr bwMode="auto">
            <a:xfrm>
              <a:off x="0" y="0"/>
              <a:ext cx="2800" cy="928"/>
            </a:xfrm>
            <a:prstGeom prst="roundRect">
              <a:avLst>
                <a:gd name="adj" fmla="val 20685"/>
              </a:avLst>
            </a:prstGeom>
            <a:solidFill>
              <a:schemeClr val="accent1"/>
            </a:solidFill>
            <a:ln w="25400">
              <a:solidFill>
                <a:schemeClr val="tx1"/>
              </a:solidFill>
              <a:round/>
              <a:headEnd/>
              <a:tailEnd/>
            </a:ln>
            <a:effectLst>
              <a:outerShdw blurRad="114300" dist="63500" dir="2700000" algn="ctr" rotWithShape="0">
                <a:schemeClr val="bg2">
                  <a:alpha val="29999"/>
                </a:schemeClr>
              </a:outerShdw>
            </a:effec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pic>
          <p:nvPicPr>
            <p:cNvPr id="1055775" name="Picture 29">
              <a:extLst>
                <a:ext uri="{FF2B5EF4-FFF2-40B4-BE49-F238E27FC236}">
                  <a16:creationId xmlns:a16="http://schemas.microsoft.com/office/drawing/2014/main" id="{9F481A24-6346-48A3-8922-14AAC1AF2B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 y="248"/>
              <a:ext cx="488"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5776" name="Picture 30">
              <a:extLst>
                <a:ext uri="{FF2B5EF4-FFF2-40B4-BE49-F238E27FC236}">
                  <a16:creationId xmlns:a16="http://schemas.microsoft.com/office/drawing/2014/main" id="{40A21260-EFBD-4066-A335-B4690E9338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6" y="264"/>
              <a:ext cx="488"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5777" name="Picture 31">
              <a:extLst>
                <a:ext uri="{FF2B5EF4-FFF2-40B4-BE49-F238E27FC236}">
                  <a16:creationId xmlns:a16="http://schemas.microsoft.com/office/drawing/2014/main" id="{E87A1E89-9E64-4DA3-BD9B-9D0ABA6B0B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6" y="248"/>
              <a:ext cx="488"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4064" name="Picture 32">
            <a:extLst>
              <a:ext uri="{FF2B5EF4-FFF2-40B4-BE49-F238E27FC236}">
                <a16:creationId xmlns:a16="http://schemas.microsoft.com/office/drawing/2014/main" id="{20EC0299-B59F-4D8D-9797-ED5EF7EB9D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5125" y="4060825"/>
            <a:ext cx="696913" cy="606425"/>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chemeClr val="tx1">
                    <a:alpha val="20000"/>
                  </a:schemeClr>
                </a:solidFill>
                <a:miter lim="800000"/>
                <a:headEnd/>
                <a:tailEnd/>
              </a14:hiddenLine>
            </a:ext>
          </a:extLst>
        </p:spPr>
      </p:pic>
      <p:pic>
        <p:nvPicPr>
          <p:cNvPr id="44065" name="Picture 33">
            <a:extLst>
              <a:ext uri="{FF2B5EF4-FFF2-40B4-BE49-F238E27FC236}">
                <a16:creationId xmlns:a16="http://schemas.microsoft.com/office/drawing/2014/main" id="{4642C6C7-2BF4-409A-95BA-937951DE94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6775" y="3317875"/>
            <a:ext cx="696913" cy="571500"/>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chemeClr val="tx1">
                    <a:alpha val="20000"/>
                  </a:schemeClr>
                </a:solidFill>
                <a:miter lim="800000"/>
                <a:headEnd/>
                <a:tailEnd/>
              </a14:hiddenLine>
            </a:ext>
          </a:extLst>
        </p:spPr>
      </p:pic>
      <p:pic>
        <p:nvPicPr>
          <p:cNvPr id="44066" name="Picture 34">
            <a:extLst>
              <a:ext uri="{FF2B5EF4-FFF2-40B4-BE49-F238E27FC236}">
                <a16:creationId xmlns:a16="http://schemas.microsoft.com/office/drawing/2014/main" id="{06C00B94-CD92-4496-BD1A-ED9C57FCB4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78675" y="4449763"/>
            <a:ext cx="696913" cy="604837"/>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chemeClr val="tx1">
                    <a:alpha val="20000"/>
                  </a:schemeClr>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44052"/>
                                        </p:tgtEl>
                                      </p:cBhvr>
                                    </p:animEffect>
                                    <p:set>
                                      <p:cBhvr>
                                        <p:cTn id="7" dur="1" fill="hold">
                                          <p:stCondLst>
                                            <p:cond delay="499"/>
                                          </p:stCondLst>
                                        </p:cTn>
                                        <p:tgtEl>
                                          <p:spTgt spid="44052"/>
                                        </p:tgtEl>
                                        <p:attrNameLst>
                                          <p:attrName>style.visibility</p:attrName>
                                        </p:attrNameLst>
                                      </p:cBhvr>
                                      <p:to>
                                        <p:strVal val="hidden"/>
                                      </p:to>
                                    </p:se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4064"/>
                                        </p:tgtEl>
                                        <p:attrNameLst>
                                          <p:attrName>style.visibility</p:attrName>
                                        </p:attrNameLst>
                                      </p:cBhvr>
                                      <p:to>
                                        <p:strVal val="visible"/>
                                      </p:to>
                                    </p:set>
                                    <p:animEffect transition="in" filter="fade">
                                      <p:cBhvr>
                                        <p:cTn id="11" dur="500"/>
                                        <p:tgtEl>
                                          <p:spTgt spid="44064"/>
                                        </p:tgtEl>
                                      </p:cBhvr>
                                    </p:animEffect>
                                  </p:childTnLst>
                                </p:cTn>
                              </p:par>
                            </p:childTnLst>
                          </p:cTn>
                        </p:par>
                        <p:par>
                          <p:cTn id="12" fill="hold" nodeType="afterGroup">
                            <p:stCondLst>
                              <p:cond delay="1000"/>
                            </p:stCondLst>
                            <p:childTnLst>
                              <p:par>
                                <p:cTn id="13" presetID="10" presetClass="exit" presetSubtype="0" fill="hold" nodeType="afterEffect">
                                  <p:stCondLst>
                                    <p:cond delay="0"/>
                                  </p:stCondLst>
                                  <p:childTnLst>
                                    <p:animEffect transition="out" filter="fade">
                                      <p:cBhvr>
                                        <p:cTn id="14" dur="500"/>
                                        <p:tgtEl>
                                          <p:spTgt spid="44053"/>
                                        </p:tgtEl>
                                      </p:cBhvr>
                                    </p:animEffect>
                                    <p:set>
                                      <p:cBhvr>
                                        <p:cTn id="15" dur="1" fill="hold">
                                          <p:stCondLst>
                                            <p:cond delay="499"/>
                                          </p:stCondLst>
                                        </p:cTn>
                                        <p:tgtEl>
                                          <p:spTgt spid="44053"/>
                                        </p:tgtEl>
                                        <p:attrNameLst>
                                          <p:attrName>style.visibility</p:attrName>
                                        </p:attrNameLst>
                                      </p:cBhvr>
                                      <p:to>
                                        <p:strVal val="hidden"/>
                                      </p:to>
                                    </p:se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4065"/>
                                        </p:tgtEl>
                                        <p:attrNameLst>
                                          <p:attrName>style.visibility</p:attrName>
                                        </p:attrNameLst>
                                      </p:cBhvr>
                                      <p:to>
                                        <p:strVal val="visible"/>
                                      </p:to>
                                    </p:set>
                                    <p:animEffect transition="in" filter="fade">
                                      <p:cBhvr>
                                        <p:cTn id="19" dur="500"/>
                                        <p:tgtEl>
                                          <p:spTgt spid="44065"/>
                                        </p:tgtEl>
                                      </p:cBhvr>
                                    </p:animEffect>
                                  </p:childTnLst>
                                </p:cTn>
                              </p:par>
                            </p:childTnLst>
                          </p:cTn>
                        </p:par>
                        <p:par>
                          <p:cTn id="20" fill="hold" nodeType="afterGroup">
                            <p:stCondLst>
                              <p:cond delay="2000"/>
                            </p:stCondLst>
                            <p:childTnLst>
                              <p:par>
                                <p:cTn id="21" presetID="10" presetClass="exit" presetSubtype="0" fill="hold" nodeType="afterEffect">
                                  <p:stCondLst>
                                    <p:cond delay="0"/>
                                  </p:stCondLst>
                                  <p:childTnLst>
                                    <p:animEffect transition="out" filter="fade">
                                      <p:cBhvr>
                                        <p:cTn id="22" dur="500"/>
                                        <p:tgtEl>
                                          <p:spTgt spid="44054"/>
                                        </p:tgtEl>
                                      </p:cBhvr>
                                    </p:animEffect>
                                    <p:set>
                                      <p:cBhvr>
                                        <p:cTn id="23" dur="1" fill="hold">
                                          <p:stCondLst>
                                            <p:cond delay="499"/>
                                          </p:stCondLst>
                                        </p:cTn>
                                        <p:tgtEl>
                                          <p:spTgt spid="44054"/>
                                        </p:tgtEl>
                                        <p:attrNameLst>
                                          <p:attrName>style.visibility</p:attrName>
                                        </p:attrNameLst>
                                      </p:cBhvr>
                                      <p:to>
                                        <p:strVal val="hidden"/>
                                      </p:to>
                                    </p:se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44066"/>
                                        </p:tgtEl>
                                        <p:attrNameLst>
                                          <p:attrName>style.visibility</p:attrName>
                                        </p:attrNameLst>
                                      </p:cBhvr>
                                      <p:to>
                                        <p:strVal val="visible"/>
                                      </p:to>
                                    </p:set>
                                    <p:animEffect transition="in" filter="fade">
                                      <p:cBhvr>
                                        <p:cTn id="27" dur="500"/>
                                        <p:tgtEl>
                                          <p:spTgt spid="44066"/>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44059"/>
                                        </p:tgtEl>
                                        <p:attrNameLst>
                                          <p:attrName>style.visibility</p:attrName>
                                        </p:attrNameLst>
                                      </p:cBhvr>
                                      <p:to>
                                        <p:strVal val="visible"/>
                                      </p:to>
                                    </p:set>
                                    <p:animEffect transition="in" filter="fade">
                                      <p:cBhvr>
                                        <p:cTn id="31" dur="500"/>
                                        <p:tgtEl>
                                          <p:spTgt spid="44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9842" name="Rectangle 2">
            <a:extLst>
              <a:ext uri="{FF2B5EF4-FFF2-40B4-BE49-F238E27FC236}">
                <a16:creationId xmlns:a16="http://schemas.microsoft.com/office/drawing/2014/main" id="{F79ED58C-E8A1-404D-AD63-CE5FF045311C}"/>
              </a:ext>
            </a:extLst>
          </p:cNvPr>
          <p:cNvSpPr>
            <a:spLocks noGrp="1" noChangeArrowheads="1"/>
          </p:cNvSpPr>
          <p:nvPr>
            <p:ph type="title"/>
          </p:nvPr>
        </p:nvSpPr>
        <p:spPr/>
        <p:txBody>
          <a:bodyPr/>
          <a:lstStyle/>
          <a:p>
            <a:r>
              <a:rPr lang="en-US" altLang="en-US"/>
              <a:t>Agile Manifesto</a:t>
            </a:r>
          </a:p>
        </p:txBody>
      </p:sp>
      <p:grpSp>
        <p:nvGrpSpPr>
          <p:cNvPr id="1059844" name="Group 2">
            <a:extLst>
              <a:ext uri="{FF2B5EF4-FFF2-40B4-BE49-F238E27FC236}">
                <a16:creationId xmlns:a16="http://schemas.microsoft.com/office/drawing/2014/main" id="{67C5085B-7094-490E-BDAF-777256D196FA}"/>
              </a:ext>
            </a:extLst>
          </p:cNvPr>
          <p:cNvGrpSpPr>
            <a:grpSpLocks/>
          </p:cNvGrpSpPr>
          <p:nvPr/>
        </p:nvGrpSpPr>
        <p:grpSpPr bwMode="auto">
          <a:xfrm>
            <a:off x="563563" y="1371600"/>
            <a:ext cx="8047037" cy="846138"/>
            <a:chOff x="0" y="0"/>
            <a:chExt cx="5632" cy="592"/>
          </a:xfrm>
        </p:grpSpPr>
        <p:sp>
          <p:nvSpPr>
            <p:cNvPr id="14339" name="Rectangle 3">
              <a:extLst>
                <a:ext uri="{FF2B5EF4-FFF2-40B4-BE49-F238E27FC236}">
                  <a16:creationId xmlns:a16="http://schemas.microsoft.com/office/drawing/2014/main" id="{4BE29622-F9F9-4A21-A8DF-A42D5FA43BDC}"/>
                </a:ext>
              </a:extLst>
            </p:cNvPr>
            <p:cNvSpPr>
              <a:spLocks/>
            </p:cNvSpPr>
            <p:nvPr/>
          </p:nvSpPr>
          <p:spPr bwMode="auto">
            <a:xfrm>
              <a:off x="3312" y="0"/>
              <a:ext cx="2320" cy="592"/>
            </a:xfrm>
            <a:prstGeom prst="rect">
              <a:avLst/>
            </a:prstGeom>
            <a:blipFill dpi="0" rotWithShape="0">
              <a:blip r:embed="rId2"/>
              <a:srcRect/>
              <a:tile tx="0" ty="0" sx="100000" sy="100000" flip="none" algn="tl"/>
            </a:blipFill>
            <a:ln w="25400">
              <a:solidFill>
                <a:srgbClr val="00531C"/>
              </a:solidFill>
              <a:miter lim="800000"/>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sz="2700">
                  <a:solidFill>
                    <a:srgbClr val="FFFFFF"/>
                  </a:solidFill>
                  <a:latin typeface="Gill Sans" charset="0"/>
                  <a:ea typeface="ヒラギノ角ゴ Pro W3" charset="-128"/>
                  <a:sym typeface="Gill Sans" charset="0"/>
                </a:rPr>
                <a:t>Process and tools</a:t>
              </a:r>
            </a:p>
          </p:txBody>
        </p:sp>
        <p:sp>
          <p:nvSpPr>
            <p:cNvPr id="14340" name="Rectangle 4">
              <a:extLst>
                <a:ext uri="{FF2B5EF4-FFF2-40B4-BE49-F238E27FC236}">
                  <a16:creationId xmlns:a16="http://schemas.microsoft.com/office/drawing/2014/main" id="{DFB342AE-BC36-41F5-A64A-1A7BD219F783}"/>
                </a:ext>
              </a:extLst>
            </p:cNvPr>
            <p:cNvSpPr>
              <a:spLocks/>
            </p:cNvSpPr>
            <p:nvPr/>
          </p:nvSpPr>
          <p:spPr bwMode="auto">
            <a:xfrm>
              <a:off x="0" y="0"/>
              <a:ext cx="2320" cy="592"/>
            </a:xfrm>
            <a:prstGeom prst="rect">
              <a:avLst/>
            </a:prstGeom>
            <a:blipFill dpi="0" rotWithShape="0">
              <a:blip r:embed="rId3"/>
              <a:srcRect/>
              <a:tile tx="0" ty="0" sx="100000" sy="100000" flip="none" algn="tl"/>
            </a:blipFill>
            <a:ln w="25400">
              <a:solidFill>
                <a:srgbClr val="003C83"/>
              </a:solidFill>
              <a:miter lim="800000"/>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sz="2700">
                  <a:solidFill>
                    <a:srgbClr val="FFFFFF"/>
                  </a:solidFill>
                  <a:latin typeface="Gill Sans" charset="0"/>
                  <a:ea typeface="ヒラギノ角ゴ Pro W3" charset="-128"/>
                  <a:sym typeface="Gill Sans" charset="0"/>
                </a:rPr>
                <a:t>Individuals and interactions</a:t>
              </a:r>
            </a:p>
          </p:txBody>
        </p:sp>
        <p:sp>
          <p:nvSpPr>
            <p:cNvPr id="1059847" name="Rectangle 5">
              <a:extLst>
                <a:ext uri="{FF2B5EF4-FFF2-40B4-BE49-F238E27FC236}">
                  <a16:creationId xmlns:a16="http://schemas.microsoft.com/office/drawing/2014/main" id="{EB3E6109-6545-4740-A7EB-B92917C9CA1D}"/>
                </a:ext>
              </a:extLst>
            </p:cNvPr>
            <p:cNvSpPr>
              <a:spLocks/>
            </p:cNvSpPr>
            <p:nvPr/>
          </p:nvSpPr>
          <p:spPr bwMode="auto">
            <a:xfrm>
              <a:off x="2548" y="184"/>
              <a:ext cx="52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r>
                <a:rPr lang="en-US" altLang="en-US" sz="2200">
                  <a:latin typeface="Gill Sans" charset="0"/>
                  <a:ea typeface="ヒラギノ角ゴ Pro W3" charset="-128"/>
                  <a:sym typeface="Gill Sans" charset="0"/>
                </a:rPr>
                <a:t>over</a:t>
              </a:r>
            </a:p>
          </p:txBody>
        </p:sp>
      </p:grpSp>
      <p:grpSp>
        <p:nvGrpSpPr>
          <p:cNvPr id="14342" name="Group 6">
            <a:extLst>
              <a:ext uri="{FF2B5EF4-FFF2-40B4-BE49-F238E27FC236}">
                <a16:creationId xmlns:a16="http://schemas.microsoft.com/office/drawing/2014/main" id="{4CE36B29-EA61-42E5-A076-5A51E6CF0E60}"/>
              </a:ext>
            </a:extLst>
          </p:cNvPr>
          <p:cNvGrpSpPr>
            <a:grpSpLocks/>
          </p:cNvGrpSpPr>
          <p:nvPr/>
        </p:nvGrpSpPr>
        <p:grpSpPr bwMode="auto">
          <a:xfrm>
            <a:off x="585788" y="4629150"/>
            <a:ext cx="8024812" cy="846138"/>
            <a:chOff x="0" y="0"/>
            <a:chExt cx="5616" cy="592"/>
          </a:xfrm>
        </p:grpSpPr>
        <p:sp>
          <p:nvSpPr>
            <p:cNvPr id="14343" name="Rectangle 7">
              <a:extLst>
                <a:ext uri="{FF2B5EF4-FFF2-40B4-BE49-F238E27FC236}">
                  <a16:creationId xmlns:a16="http://schemas.microsoft.com/office/drawing/2014/main" id="{5DDCFDCD-784B-43BE-B99D-3349817DD882}"/>
                </a:ext>
              </a:extLst>
            </p:cNvPr>
            <p:cNvSpPr>
              <a:spLocks/>
            </p:cNvSpPr>
            <p:nvPr/>
          </p:nvSpPr>
          <p:spPr bwMode="auto">
            <a:xfrm>
              <a:off x="3296" y="0"/>
              <a:ext cx="2320" cy="592"/>
            </a:xfrm>
            <a:prstGeom prst="rect">
              <a:avLst/>
            </a:prstGeom>
            <a:blipFill dpi="0" rotWithShape="0">
              <a:blip r:embed="rId2"/>
              <a:srcRect/>
              <a:tile tx="0" ty="0" sx="100000" sy="100000" flip="none" algn="tl"/>
            </a:blipFill>
            <a:ln w="25400">
              <a:solidFill>
                <a:srgbClr val="00531C"/>
              </a:solidFill>
              <a:miter lim="800000"/>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sz="2700">
                  <a:solidFill>
                    <a:srgbClr val="FFFFFF"/>
                  </a:solidFill>
                  <a:latin typeface="Gill Sans" charset="0"/>
                  <a:ea typeface="ヒラギノ角ゴ Pro W3" charset="-128"/>
                  <a:sym typeface="Gill Sans" charset="0"/>
                </a:rPr>
                <a:t>Following a plan</a:t>
              </a:r>
            </a:p>
          </p:txBody>
        </p:sp>
        <p:sp>
          <p:nvSpPr>
            <p:cNvPr id="14344" name="Rectangle 8">
              <a:extLst>
                <a:ext uri="{FF2B5EF4-FFF2-40B4-BE49-F238E27FC236}">
                  <a16:creationId xmlns:a16="http://schemas.microsoft.com/office/drawing/2014/main" id="{73433A28-1BF9-4B13-8630-6F8F2F39FE9C}"/>
                </a:ext>
              </a:extLst>
            </p:cNvPr>
            <p:cNvSpPr>
              <a:spLocks/>
            </p:cNvSpPr>
            <p:nvPr/>
          </p:nvSpPr>
          <p:spPr bwMode="auto">
            <a:xfrm>
              <a:off x="0" y="0"/>
              <a:ext cx="2320" cy="592"/>
            </a:xfrm>
            <a:prstGeom prst="rect">
              <a:avLst/>
            </a:prstGeom>
            <a:blipFill dpi="0" rotWithShape="0">
              <a:blip r:embed="rId3"/>
              <a:srcRect/>
              <a:tile tx="0" ty="0" sx="100000" sy="100000" flip="none" algn="tl"/>
            </a:blipFill>
            <a:ln w="25400">
              <a:solidFill>
                <a:srgbClr val="003C83"/>
              </a:solidFill>
              <a:miter lim="800000"/>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sz="2700">
                  <a:solidFill>
                    <a:srgbClr val="FFFFFF"/>
                  </a:solidFill>
                  <a:latin typeface="Gill Sans" charset="0"/>
                  <a:ea typeface="ヒラギノ角ゴ Pro W3" charset="-128"/>
                  <a:sym typeface="Gill Sans" charset="0"/>
                </a:rPr>
                <a:t>Responding to change</a:t>
              </a:r>
            </a:p>
          </p:txBody>
        </p:sp>
        <p:sp>
          <p:nvSpPr>
            <p:cNvPr id="1059851" name="Rectangle 9">
              <a:extLst>
                <a:ext uri="{FF2B5EF4-FFF2-40B4-BE49-F238E27FC236}">
                  <a16:creationId xmlns:a16="http://schemas.microsoft.com/office/drawing/2014/main" id="{310A68EF-71A7-4511-A6D5-6FFECF18F981}"/>
                </a:ext>
              </a:extLst>
            </p:cNvPr>
            <p:cNvSpPr>
              <a:spLocks/>
            </p:cNvSpPr>
            <p:nvPr/>
          </p:nvSpPr>
          <p:spPr bwMode="auto">
            <a:xfrm>
              <a:off x="2603" y="179"/>
              <a:ext cx="381"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r>
                <a:rPr lang="en-US" altLang="en-US" sz="2200">
                  <a:latin typeface="Gill Sans" charset="0"/>
                  <a:ea typeface="ヒラギノ角ゴ Pro W3" charset="-128"/>
                  <a:sym typeface="Gill Sans" charset="0"/>
                </a:rPr>
                <a:t>over</a:t>
              </a:r>
            </a:p>
          </p:txBody>
        </p:sp>
      </p:grpSp>
      <p:sp>
        <p:nvSpPr>
          <p:cNvPr id="1059852" name="Rectangle 10">
            <a:extLst>
              <a:ext uri="{FF2B5EF4-FFF2-40B4-BE49-F238E27FC236}">
                <a16:creationId xmlns:a16="http://schemas.microsoft.com/office/drawing/2014/main" id="{A4034011-A9AD-4A20-BE51-57DCA9185DD1}"/>
              </a:ext>
            </a:extLst>
          </p:cNvPr>
          <p:cNvSpPr>
            <a:spLocks/>
          </p:cNvSpPr>
          <p:nvPr/>
        </p:nvSpPr>
        <p:spPr bwMode="auto">
          <a:xfrm>
            <a:off x="2624138" y="6416675"/>
            <a:ext cx="40814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r>
              <a:rPr lang="en-US" altLang="en-US" sz="2100">
                <a:latin typeface="Gill Sans" charset="0"/>
                <a:ea typeface="ヒラギノ角ゴ Pro W3" charset="-128"/>
                <a:sym typeface="Gill Sans" charset="0"/>
              </a:rPr>
              <a:t>Source: www.agilemanifesto.org</a:t>
            </a:r>
          </a:p>
        </p:txBody>
      </p:sp>
      <p:grpSp>
        <p:nvGrpSpPr>
          <p:cNvPr id="14347" name="Group 11">
            <a:extLst>
              <a:ext uri="{FF2B5EF4-FFF2-40B4-BE49-F238E27FC236}">
                <a16:creationId xmlns:a16="http://schemas.microsoft.com/office/drawing/2014/main" id="{E4E1F21C-7C39-4F57-9374-877FD42B933A}"/>
              </a:ext>
            </a:extLst>
          </p:cNvPr>
          <p:cNvGrpSpPr>
            <a:grpSpLocks/>
          </p:cNvGrpSpPr>
          <p:nvPr/>
        </p:nvGrpSpPr>
        <p:grpSpPr bwMode="auto">
          <a:xfrm>
            <a:off x="574675" y="2457450"/>
            <a:ext cx="8035925" cy="846138"/>
            <a:chOff x="0" y="0"/>
            <a:chExt cx="5624" cy="592"/>
          </a:xfrm>
        </p:grpSpPr>
        <p:sp>
          <p:nvSpPr>
            <p:cNvPr id="14348" name="Rectangle 12">
              <a:extLst>
                <a:ext uri="{FF2B5EF4-FFF2-40B4-BE49-F238E27FC236}">
                  <a16:creationId xmlns:a16="http://schemas.microsoft.com/office/drawing/2014/main" id="{BE02F0A8-11C5-492D-9A5F-FB440E9A8C8F}"/>
                </a:ext>
              </a:extLst>
            </p:cNvPr>
            <p:cNvSpPr>
              <a:spLocks/>
            </p:cNvSpPr>
            <p:nvPr/>
          </p:nvSpPr>
          <p:spPr bwMode="auto">
            <a:xfrm>
              <a:off x="3304" y="0"/>
              <a:ext cx="2320" cy="592"/>
            </a:xfrm>
            <a:prstGeom prst="rect">
              <a:avLst/>
            </a:prstGeom>
            <a:blipFill dpi="0" rotWithShape="0">
              <a:blip r:embed="rId2"/>
              <a:srcRect/>
              <a:tile tx="0" ty="0" sx="100000" sy="100000" flip="none" algn="tl"/>
            </a:blipFill>
            <a:ln w="25400">
              <a:solidFill>
                <a:srgbClr val="00531C"/>
              </a:solidFill>
              <a:miter lim="800000"/>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sz="2700">
                  <a:solidFill>
                    <a:srgbClr val="FFFFFF"/>
                  </a:solidFill>
                  <a:latin typeface="Gill Sans" charset="0"/>
                  <a:ea typeface="ヒラギノ角ゴ Pro W3" charset="-128"/>
                  <a:sym typeface="Gill Sans" charset="0"/>
                </a:rPr>
                <a:t>Comprehensive documentation</a:t>
              </a:r>
            </a:p>
          </p:txBody>
        </p:sp>
        <p:sp>
          <p:nvSpPr>
            <p:cNvPr id="14349" name="Rectangle 13">
              <a:extLst>
                <a:ext uri="{FF2B5EF4-FFF2-40B4-BE49-F238E27FC236}">
                  <a16:creationId xmlns:a16="http://schemas.microsoft.com/office/drawing/2014/main" id="{FD91A4E0-0D89-44CC-A5BE-797ABAC25488}"/>
                </a:ext>
              </a:extLst>
            </p:cNvPr>
            <p:cNvSpPr>
              <a:spLocks/>
            </p:cNvSpPr>
            <p:nvPr/>
          </p:nvSpPr>
          <p:spPr bwMode="auto">
            <a:xfrm>
              <a:off x="0" y="0"/>
              <a:ext cx="2320" cy="592"/>
            </a:xfrm>
            <a:prstGeom prst="rect">
              <a:avLst/>
            </a:prstGeom>
            <a:blipFill dpi="0" rotWithShape="0">
              <a:blip r:embed="rId3"/>
              <a:srcRect/>
              <a:tile tx="0" ty="0" sx="100000" sy="100000" flip="none" algn="tl"/>
            </a:blipFill>
            <a:ln w="25400">
              <a:solidFill>
                <a:srgbClr val="003C83"/>
              </a:solidFill>
              <a:miter lim="800000"/>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sz="2700">
                  <a:solidFill>
                    <a:srgbClr val="FFFFFF"/>
                  </a:solidFill>
                  <a:latin typeface="Gill Sans" charset="0"/>
                  <a:ea typeface="ヒラギノ角ゴ Pro W3" charset="-128"/>
                  <a:sym typeface="Gill Sans" charset="0"/>
                </a:rPr>
                <a:t>Working software</a:t>
              </a:r>
            </a:p>
          </p:txBody>
        </p:sp>
        <p:sp>
          <p:nvSpPr>
            <p:cNvPr id="1059856" name="Rectangle 14">
              <a:extLst>
                <a:ext uri="{FF2B5EF4-FFF2-40B4-BE49-F238E27FC236}">
                  <a16:creationId xmlns:a16="http://schemas.microsoft.com/office/drawing/2014/main" id="{8209B21F-D611-466C-8ADD-24156F2B5371}"/>
                </a:ext>
              </a:extLst>
            </p:cNvPr>
            <p:cNvSpPr>
              <a:spLocks/>
            </p:cNvSpPr>
            <p:nvPr/>
          </p:nvSpPr>
          <p:spPr bwMode="auto">
            <a:xfrm>
              <a:off x="2540" y="184"/>
              <a:ext cx="52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r>
                <a:rPr lang="en-US" altLang="en-US" sz="2200">
                  <a:latin typeface="Gill Sans" charset="0"/>
                  <a:ea typeface="ヒラギノ角ゴ Pro W3" charset="-128"/>
                  <a:sym typeface="Gill Sans" charset="0"/>
                </a:rPr>
                <a:t>over</a:t>
              </a:r>
            </a:p>
          </p:txBody>
        </p:sp>
      </p:grpSp>
      <p:grpSp>
        <p:nvGrpSpPr>
          <p:cNvPr id="14351" name="Group 15">
            <a:extLst>
              <a:ext uri="{FF2B5EF4-FFF2-40B4-BE49-F238E27FC236}">
                <a16:creationId xmlns:a16="http://schemas.microsoft.com/office/drawing/2014/main" id="{D097F0B0-158F-42E8-9C76-4D7773C0C3AA}"/>
              </a:ext>
            </a:extLst>
          </p:cNvPr>
          <p:cNvGrpSpPr>
            <a:grpSpLocks/>
          </p:cNvGrpSpPr>
          <p:nvPr/>
        </p:nvGrpSpPr>
        <p:grpSpPr bwMode="auto">
          <a:xfrm>
            <a:off x="574675" y="3543300"/>
            <a:ext cx="8035925" cy="846138"/>
            <a:chOff x="0" y="0"/>
            <a:chExt cx="5624" cy="592"/>
          </a:xfrm>
        </p:grpSpPr>
        <p:sp>
          <p:nvSpPr>
            <p:cNvPr id="14352" name="Rectangle 16">
              <a:extLst>
                <a:ext uri="{FF2B5EF4-FFF2-40B4-BE49-F238E27FC236}">
                  <a16:creationId xmlns:a16="http://schemas.microsoft.com/office/drawing/2014/main" id="{03A65A93-F7BF-44A6-9653-8C6054DE20AC}"/>
                </a:ext>
              </a:extLst>
            </p:cNvPr>
            <p:cNvSpPr>
              <a:spLocks/>
            </p:cNvSpPr>
            <p:nvPr/>
          </p:nvSpPr>
          <p:spPr bwMode="auto">
            <a:xfrm>
              <a:off x="3304" y="0"/>
              <a:ext cx="2320" cy="592"/>
            </a:xfrm>
            <a:prstGeom prst="rect">
              <a:avLst/>
            </a:prstGeom>
            <a:blipFill dpi="0" rotWithShape="0">
              <a:blip r:embed="rId2"/>
              <a:srcRect/>
              <a:tile tx="0" ty="0" sx="100000" sy="100000" flip="none" algn="tl"/>
            </a:blipFill>
            <a:ln w="25400">
              <a:solidFill>
                <a:srgbClr val="00531C"/>
              </a:solidFill>
              <a:miter lim="800000"/>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sz="2700">
                  <a:solidFill>
                    <a:srgbClr val="FFFFFF"/>
                  </a:solidFill>
                  <a:latin typeface="Gill Sans" charset="0"/>
                  <a:ea typeface="ヒラギノ角ゴ Pro W3" charset="-128"/>
                  <a:sym typeface="Gill Sans" charset="0"/>
                </a:rPr>
                <a:t>Contract negotiation</a:t>
              </a:r>
            </a:p>
          </p:txBody>
        </p:sp>
        <p:sp>
          <p:nvSpPr>
            <p:cNvPr id="14353" name="Rectangle 17">
              <a:extLst>
                <a:ext uri="{FF2B5EF4-FFF2-40B4-BE49-F238E27FC236}">
                  <a16:creationId xmlns:a16="http://schemas.microsoft.com/office/drawing/2014/main" id="{FFDC8DAD-213C-4631-905D-17E716238020}"/>
                </a:ext>
              </a:extLst>
            </p:cNvPr>
            <p:cNvSpPr>
              <a:spLocks/>
            </p:cNvSpPr>
            <p:nvPr/>
          </p:nvSpPr>
          <p:spPr bwMode="auto">
            <a:xfrm>
              <a:off x="0" y="0"/>
              <a:ext cx="2320" cy="592"/>
            </a:xfrm>
            <a:prstGeom prst="rect">
              <a:avLst/>
            </a:prstGeom>
            <a:blipFill dpi="0" rotWithShape="0">
              <a:blip r:embed="rId3"/>
              <a:srcRect/>
              <a:tile tx="0" ty="0" sx="100000" sy="100000" flip="none" algn="tl"/>
            </a:blipFill>
            <a:ln w="25400">
              <a:solidFill>
                <a:srgbClr val="003C83"/>
              </a:solidFill>
              <a:miter lim="800000"/>
              <a:headEnd/>
              <a:tailEnd/>
            </a:ln>
            <a:effectLst>
              <a:outerShdw blurRad="114300" dist="63500" dir="2700000" algn="ctr" rotWithShape="0">
                <a:schemeClr val="bg2">
                  <a:alpha val="29999"/>
                </a:schemeClr>
              </a:outerShdw>
            </a:effectLst>
          </p:spPr>
          <p:txBody>
            <a:bodyPr lIns="0" tIns="0" rIns="0" bIns="0" anchor="ctr"/>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lgn="ctr"/>
              <a:r>
                <a:rPr lang="en-US" altLang="en-US" sz="2700">
                  <a:solidFill>
                    <a:srgbClr val="FFFFFF"/>
                  </a:solidFill>
                  <a:latin typeface="Gill Sans" charset="0"/>
                  <a:ea typeface="ヒラギノ角ゴ Pro W3" charset="-128"/>
                  <a:sym typeface="Gill Sans" charset="0"/>
                </a:rPr>
                <a:t>Customer collaboration</a:t>
              </a:r>
            </a:p>
          </p:txBody>
        </p:sp>
        <p:sp>
          <p:nvSpPr>
            <p:cNvPr id="1059860" name="Rectangle 18">
              <a:extLst>
                <a:ext uri="{FF2B5EF4-FFF2-40B4-BE49-F238E27FC236}">
                  <a16:creationId xmlns:a16="http://schemas.microsoft.com/office/drawing/2014/main" id="{F14D5101-354C-4B9C-B768-FFE27EFA943E}"/>
                </a:ext>
              </a:extLst>
            </p:cNvPr>
            <p:cNvSpPr>
              <a:spLocks/>
            </p:cNvSpPr>
            <p:nvPr/>
          </p:nvSpPr>
          <p:spPr bwMode="auto">
            <a:xfrm>
              <a:off x="2540" y="184"/>
              <a:ext cx="52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r>
                <a:rPr lang="en-US" altLang="en-US" sz="2200">
                  <a:latin typeface="Gill Sans" charset="0"/>
                  <a:ea typeface="ヒラギノ角ゴ Pro W3" charset="-128"/>
                  <a:sym typeface="Gill Sans" charset="0"/>
                </a:rPr>
                <a:t>over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47"/>
                                        </p:tgtEl>
                                        <p:attrNameLst>
                                          <p:attrName>style.visibility</p:attrName>
                                        </p:attrNameLst>
                                      </p:cBhvr>
                                      <p:to>
                                        <p:strVal val="visible"/>
                                      </p:to>
                                    </p:set>
                                    <p:animEffect transition="in" filter="fade">
                                      <p:cBhvr>
                                        <p:cTn id="7" dur="500"/>
                                        <p:tgtEl>
                                          <p:spTgt spid="143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14351"/>
                                        </p:tgtEl>
                                        <p:attrNameLst>
                                          <p:attrName>style.visibility</p:attrName>
                                        </p:attrNameLst>
                                      </p:cBhvr>
                                      <p:to>
                                        <p:strVal val="visible"/>
                                      </p:to>
                                    </p:set>
                                    <p:anim calcmode="lin" valueType="num">
                                      <p:cBhvr additive="base">
                                        <p:cTn id="12" dur="500" fill="hold"/>
                                        <p:tgtEl>
                                          <p:spTgt spid="14351"/>
                                        </p:tgtEl>
                                        <p:attrNameLst>
                                          <p:attrName>ppt_x</p:attrName>
                                        </p:attrNameLst>
                                      </p:cBhvr>
                                      <p:tavLst>
                                        <p:tav tm="0">
                                          <p:val>
                                            <p:strVal val="#ppt_x"/>
                                          </p:val>
                                        </p:tav>
                                        <p:tav tm="100000">
                                          <p:val>
                                            <p:strVal val="#ppt_x"/>
                                          </p:val>
                                        </p:tav>
                                      </p:tavLst>
                                    </p:anim>
                                    <p:anim calcmode="lin" valueType="num">
                                      <p:cBhvr additive="base">
                                        <p:cTn id="13" dur="500" fill="hold"/>
                                        <p:tgtEl>
                                          <p:spTgt spid="14351"/>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14342"/>
                                        </p:tgtEl>
                                        <p:attrNameLst>
                                          <p:attrName>style.visibility</p:attrName>
                                        </p:attrNameLst>
                                      </p:cBhvr>
                                      <p:to>
                                        <p:strVal val="visible"/>
                                      </p:to>
                                    </p:set>
                                    <p:anim calcmode="lin" valueType="num">
                                      <p:cBhvr additive="base">
                                        <p:cTn id="18" dur="500" fill="hold"/>
                                        <p:tgtEl>
                                          <p:spTgt spid="14342"/>
                                        </p:tgtEl>
                                        <p:attrNameLst>
                                          <p:attrName>ppt_x</p:attrName>
                                        </p:attrNameLst>
                                      </p:cBhvr>
                                      <p:tavLst>
                                        <p:tav tm="0">
                                          <p:val>
                                            <p:strVal val="1+#ppt_w/2"/>
                                          </p:val>
                                        </p:tav>
                                        <p:tav tm="100000">
                                          <p:val>
                                            <p:strVal val="#ppt_x"/>
                                          </p:val>
                                        </p:tav>
                                      </p:tavLst>
                                    </p:anim>
                                    <p:anim calcmode="lin" valueType="num">
                                      <p:cBhvr additive="base">
                                        <p:cTn id="19" dur="500" fill="hold"/>
                                        <p:tgtEl>
                                          <p:spTgt spid="143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9426" name="Rectangle 2">
            <a:extLst>
              <a:ext uri="{FF2B5EF4-FFF2-40B4-BE49-F238E27FC236}">
                <a16:creationId xmlns:a16="http://schemas.microsoft.com/office/drawing/2014/main" id="{53951A41-9E1C-4758-B2DC-8EDD24D42F78}"/>
              </a:ext>
            </a:extLst>
          </p:cNvPr>
          <p:cNvSpPr>
            <a:spLocks noGrp="1" noChangeArrowheads="1"/>
          </p:cNvSpPr>
          <p:nvPr>
            <p:ph type="title"/>
          </p:nvPr>
        </p:nvSpPr>
        <p:spPr/>
        <p:txBody>
          <a:bodyPr/>
          <a:lstStyle/>
          <a:p>
            <a:r>
              <a:rPr lang="en-GB" altLang="en-US"/>
              <a:t>Scrum at a Glance</a:t>
            </a:r>
          </a:p>
        </p:txBody>
      </p:sp>
      <p:sp>
        <p:nvSpPr>
          <p:cNvPr id="999427" name="AutoShape 3">
            <a:extLst>
              <a:ext uri="{FF2B5EF4-FFF2-40B4-BE49-F238E27FC236}">
                <a16:creationId xmlns:a16="http://schemas.microsoft.com/office/drawing/2014/main" id="{5114D388-2B9A-49C3-A43F-54AD253D54F8}"/>
              </a:ext>
            </a:extLst>
          </p:cNvPr>
          <p:cNvSpPr>
            <a:spLocks noChangeArrowheads="1"/>
          </p:cNvSpPr>
          <p:nvPr/>
        </p:nvSpPr>
        <p:spPr bwMode="auto">
          <a:xfrm>
            <a:off x="5853113" y="4133850"/>
            <a:ext cx="1066800" cy="758825"/>
          </a:xfrm>
          <a:prstGeom prst="rightArrow">
            <a:avLst>
              <a:gd name="adj1" fmla="val 50000"/>
              <a:gd name="adj2" fmla="val 35146"/>
            </a:avLst>
          </a:prstGeom>
          <a:solidFill>
            <a:schemeClr val="accent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28" name="Rectangle 4">
            <a:extLst>
              <a:ext uri="{FF2B5EF4-FFF2-40B4-BE49-F238E27FC236}">
                <a16:creationId xmlns:a16="http://schemas.microsoft.com/office/drawing/2014/main" id="{CCEFC4BC-4939-4867-B4C4-00512EE926DD}"/>
              </a:ext>
            </a:extLst>
          </p:cNvPr>
          <p:cNvSpPr>
            <a:spLocks noChangeArrowheads="1"/>
          </p:cNvSpPr>
          <p:nvPr/>
        </p:nvSpPr>
        <p:spPr bwMode="auto">
          <a:xfrm>
            <a:off x="4557713" y="4343400"/>
            <a:ext cx="838200" cy="381000"/>
          </a:xfrm>
          <a:prstGeom prst="rect">
            <a:avLst/>
          </a:prstGeom>
          <a:solidFill>
            <a:schemeClr val="accent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29" name="AutoShape 5">
            <a:extLst>
              <a:ext uri="{FF2B5EF4-FFF2-40B4-BE49-F238E27FC236}">
                <a16:creationId xmlns:a16="http://schemas.microsoft.com/office/drawing/2014/main" id="{11B1E320-2577-4B17-9A1B-9D31C5C29179}"/>
              </a:ext>
            </a:extLst>
          </p:cNvPr>
          <p:cNvSpPr>
            <a:spLocks noChangeArrowheads="1"/>
          </p:cNvSpPr>
          <p:nvPr/>
        </p:nvSpPr>
        <p:spPr bwMode="auto">
          <a:xfrm rot="6109147" flipH="1" flipV="1">
            <a:off x="3957638" y="1400175"/>
            <a:ext cx="1981200" cy="1752600"/>
          </a:xfrm>
          <a:custGeom>
            <a:avLst/>
            <a:gdLst>
              <a:gd name="G0" fmla="+- 4261215 0 0"/>
              <a:gd name="G1" fmla="+- -10890144 0 0"/>
              <a:gd name="G2" fmla="+- 4261215 0 -10890144"/>
              <a:gd name="G3" fmla="+- 10800 0 0"/>
              <a:gd name="G4" fmla="+- 0 0 4261215"/>
              <a:gd name="T0" fmla="*/ 360 256 1"/>
              <a:gd name="T1" fmla="*/ 0 256 1"/>
              <a:gd name="G5" fmla="+- G2 T0 T1"/>
              <a:gd name="G6" fmla="?: G2 G2 G5"/>
              <a:gd name="G7" fmla="+- 0 0 G6"/>
              <a:gd name="G8" fmla="+- 7674 0 0"/>
              <a:gd name="G9" fmla="+- 0 0 -10890144"/>
              <a:gd name="G10" fmla="+- 7674 0 2700"/>
              <a:gd name="G11" fmla="cos G10 4261215"/>
              <a:gd name="G12" fmla="sin G10 4261215"/>
              <a:gd name="G13" fmla="cos 13500 4261215"/>
              <a:gd name="G14" fmla="sin 13500 4261215"/>
              <a:gd name="G15" fmla="+- G11 10800 0"/>
              <a:gd name="G16" fmla="+- G12 10800 0"/>
              <a:gd name="G17" fmla="+- G13 10800 0"/>
              <a:gd name="G18" fmla="+- G14 10800 0"/>
              <a:gd name="G19" fmla="*/ 7674 1 2"/>
              <a:gd name="G20" fmla="+- G19 5400 0"/>
              <a:gd name="G21" fmla="cos G20 4261215"/>
              <a:gd name="G22" fmla="sin G20 4261215"/>
              <a:gd name="G23" fmla="+- G21 10800 0"/>
              <a:gd name="G24" fmla="+- G12 G23 G22"/>
              <a:gd name="G25" fmla="+- G22 G23 G11"/>
              <a:gd name="G26" fmla="cos 10800 4261215"/>
              <a:gd name="G27" fmla="sin 10800 4261215"/>
              <a:gd name="G28" fmla="cos 7674 4261215"/>
              <a:gd name="G29" fmla="sin 7674 4261215"/>
              <a:gd name="G30" fmla="+- G26 10800 0"/>
              <a:gd name="G31" fmla="+- G27 10800 0"/>
              <a:gd name="G32" fmla="+- G28 10800 0"/>
              <a:gd name="G33" fmla="+- G29 10800 0"/>
              <a:gd name="G34" fmla="+- G19 5400 0"/>
              <a:gd name="G35" fmla="cos G34 -10890144"/>
              <a:gd name="G36" fmla="sin G34 -10890144"/>
              <a:gd name="G37" fmla="+/ -10890144 4261215 2"/>
              <a:gd name="T2" fmla="*/ 180 256 1"/>
              <a:gd name="T3" fmla="*/ 0 256 1"/>
              <a:gd name="G38" fmla="+- G37 T2 T3"/>
              <a:gd name="G39" fmla="?: G2 G37 G38"/>
              <a:gd name="G40" fmla="cos 10800 G39"/>
              <a:gd name="G41" fmla="sin 10800 G39"/>
              <a:gd name="G42" fmla="cos 7674 G39"/>
              <a:gd name="G43" fmla="sin 7674 G39"/>
              <a:gd name="G44" fmla="+- G40 10800 0"/>
              <a:gd name="G45" fmla="+- G41 10800 0"/>
              <a:gd name="G46" fmla="+- G42 10800 0"/>
              <a:gd name="G47" fmla="+- G43 10800 0"/>
              <a:gd name="G48" fmla="+- G35 10800 0"/>
              <a:gd name="G49" fmla="+- G36 10800 0"/>
              <a:gd name="T4" fmla="*/ 17658 w 21600"/>
              <a:gd name="T5" fmla="*/ 2457 h 21600"/>
              <a:gd name="T6" fmla="*/ 1830 w 21600"/>
              <a:gd name="T7" fmla="*/ 8592 h 21600"/>
              <a:gd name="T8" fmla="*/ 15673 w 21600"/>
              <a:gd name="T9" fmla="*/ 4872 h 21600"/>
              <a:gd name="T10" fmla="*/ 16500 w 21600"/>
              <a:gd name="T11" fmla="*/ 23037 h 21600"/>
              <a:gd name="T12" fmla="*/ 10836 w 21600"/>
              <a:gd name="T13" fmla="*/ 20972 h 21600"/>
              <a:gd name="T14" fmla="*/ 12900 w 21600"/>
              <a:gd name="T15" fmla="*/ 1530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040" y="17756"/>
                </a:moveTo>
                <a:cubicBezTo>
                  <a:pt x="16744" y="16496"/>
                  <a:pt x="18474" y="13783"/>
                  <a:pt x="18474" y="10800"/>
                </a:cubicBezTo>
                <a:cubicBezTo>
                  <a:pt x="18474" y="6561"/>
                  <a:pt x="15038" y="3126"/>
                  <a:pt x="10800" y="3126"/>
                </a:cubicBezTo>
                <a:cubicBezTo>
                  <a:pt x="7268" y="3126"/>
                  <a:pt x="4192" y="5536"/>
                  <a:pt x="3348" y="8965"/>
                </a:cubicBezTo>
                <a:lnTo>
                  <a:pt x="313" y="8218"/>
                </a:lnTo>
                <a:cubicBezTo>
                  <a:pt x="1501" y="3392"/>
                  <a:pt x="5829" y="0"/>
                  <a:pt x="10800" y="0"/>
                </a:cubicBezTo>
                <a:cubicBezTo>
                  <a:pt x="16764" y="0"/>
                  <a:pt x="21600" y="4835"/>
                  <a:pt x="21600" y="10800"/>
                </a:cubicBezTo>
                <a:cubicBezTo>
                  <a:pt x="21600" y="14998"/>
                  <a:pt x="19166" y="18816"/>
                  <a:pt x="15360" y="20589"/>
                </a:cubicBezTo>
                <a:lnTo>
                  <a:pt x="16500" y="23037"/>
                </a:lnTo>
                <a:lnTo>
                  <a:pt x="10836" y="20972"/>
                </a:lnTo>
                <a:lnTo>
                  <a:pt x="12900" y="15308"/>
                </a:lnTo>
                <a:lnTo>
                  <a:pt x="14040" y="17756"/>
                </a:lnTo>
                <a:close/>
              </a:path>
            </a:pathLst>
          </a:custGeom>
          <a:solidFill>
            <a:schemeClr val="accent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30" name="AutoShape 6">
            <a:extLst>
              <a:ext uri="{FF2B5EF4-FFF2-40B4-BE49-F238E27FC236}">
                <a16:creationId xmlns:a16="http://schemas.microsoft.com/office/drawing/2014/main" id="{0C3A2AF2-D291-4D33-BD0D-7E29FEDD7412}"/>
              </a:ext>
            </a:extLst>
          </p:cNvPr>
          <p:cNvSpPr>
            <a:spLocks noChangeAspect="1" noChangeArrowheads="1"/>
          </p:cNvSpPr>
          <p:nvPr/>
        </p:nvSpPr>
        <p:spPr bwMode="auto">
          <a:xfrm>
            <a:off x="881063" y="5502275"/>
            <a:ext cx="919162" cy="517525"/>
          </a:xfrm>
          <a:prstGeom prst="cube">
            <a:avLst>
              <a:gd name="adj" fmla="val 25000"/>
            </a:avLst>
          </a:prstGeom>
          <a:solidFill>
            <a:srgbClr val="99CCFF"/>
          </a:solidFill>
          <a:ln w="31750">
            <a:solidFill>
              <a:srgbClr val="006CD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31" name="AutoShape 7">
            <a:extLst>
              <a:ext uri="{FF2B5EF4-FFF2-40B4-BE49-F238E27FC236}">
                <a16:creationId xmlns:a16="http://schemas.microsoft.com/office/drawing/2014/main" id="{38F28FA5-FBA0-4477-8C78-0479F8ED539D}"/>
              </a:ext>
            </a:extLst>
          </p:cNvPr>
          <p:cNvSpPr>
            <a:spLocks noChangeAspect="1" noChangeArrowheads="1"/>
          </p:cNvSpPr>
          <p:nvPr/>
        </p:nvSpPr>
        <p:spPr bwMode="auto">
          <a:xfrm>
            <a:off x="1192213" y="5086350"/>
            <a:ext cx="919162" cy="517525"/>
          </a:xfrm>
          <a:prstGeom prst="cube">
            <a:avLst>
              <a:gd name="adj" fmla="val 25000"/>
            </a:avLst>
          </a:prstGeom>
          <a:solidFill>
            <a:srgbClr val="99CCFF"/>
          </a:solidFill>
          <a:ln w="31750">
            <a:solidFill>
              <a:srgbClr val="006CD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32" name="AutoShape 8">
            <a:extLst>
              <a:ext uri="{FF2B5EF4-FFF2-40B4-BE49-F238E27FC236}">
                <a16:creationId xmlns:a16="http://schemas.microsoft.com/office/drawing/2014/main" id="{BD0C2338-0745-4D0D-AD6F-AD29C9597905}"/>
              </a:ext>
            </a:extLst>
          </p:cNvPr>
          <p:cNvSpPr>
            <a:spLocks noChangeAspect="1" noChangeArrowheads="1"/>
          </p:cNvSpPr>
          <p:nvPr/>
        </p:nvSpPr>
        <p:spPr bwMode="auto">
          <a:xfrm>
            <a:off x="962025" y="4684713"/>
            <a:ext cx="919163" cy="517525"/>
          </a:xfrm>
          <a:prstGeom prst="cube">
            <a:avLst>
              <a:gd name="adj" fmla="val 25000"/>
            </a:avLst>
          </a:prstGeom>
          <a:solidFill>
            <a:srgbClr val="99CCFF"/>
          </a:solidFill>
          <a:ln w="31750">
            <a:solidFill>
              <a:srgbClr val="006CD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33" name="AutoShape 9">
            <a:extLst>
              <a:ext uri="{FF2B5EF4-FFF2-40B4-BE49-F238E27FC236}">
                <a16:creationId xmlns:a16="http://schemas.microsoft.com/office/drawing/2014/main" id="{2953FAA0-F598-46C5-BF38-75633ADD3296}"/>
              </a:ext>
            </a:extLst>
          </p:cNvPr>
          <p:cNvSpPr>
            <a:spLocks noChangeAspect="1" noChangeArrowheads="1"/>
          </p:cNvSpPr>
          <p:nvPr/>
        </p:nvSpPr>
        <p:spPr bwMode="auto">
          <a:xfrm>
            <a:off x="1419225" y="4283075"/>
            <a:ext cx="919163" cy="517525"/>
          </a:xfrm>
          <a:prstGeom prst="cube">
            <a:avLst>
              <a:gd name="adj" fmla="val 25000"/>
            </a:avLst>
          </a:prstGeom>
          <a:solidFill>
            <a:srgbClr val="CCFFFF"/>
          </a:solidFill>
          <a:ln w="31750">
            <a:solidFill>
              <a:srgbClr val="33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99434" name="Group 10">
            <a:extLst>
              <a:ext uri="{FF2B5EF4-FFF2-40B4-BE49-F238E27FC236}">
                <a16:creationId xmlns:a16="http://schemas.microsoft.com/office/drawing/2014/main" id="{704A5BAE-6AED-4C71-BF3C-5123FB808F27}"/>
              </a:ext>
            </a:extLst>
          </p:cNvPr>
          <p:cNvGrpSpPr>
            <a:grpSpLocks noChangeAspect="1"/>
          </p:cNvGrpSpPr>
          <p:nvPr/>
        </p:nvGrpSpPr>
        <p:grpSpPr bwMode="auto">
          <a:xfrm>
            <a:off x="3567113" y="4200525"/>
            <a:ext cx="895350" cy="665163"/>
            <a:chOff x="2550" y="2556"/>
            <a:chExt cx="810" cy="602"/>
          </a:xfrm>
        </p:grpSpPr>
        <p:sp>
          <p:nvSpPr>
            <p:cNvPr id="999435" name="AutoShape 11">
              <a:extLst>
                <a:ext uri="{FF2B5EF4-FFF2-40B4-BE49-F238E27FC236}">
                  <a16:creationId xmlns:a16="http://schemas.microsoft.com/office/drawing/2014/main" id="{3EBC3FE6-1B2E-4012-AE62-D4E0BF7EB5F6}"/>
                </a:ext>
              </a:extLst>
            </p:cNvPr>
            <p:cNvSpPr>
              <a:spLocks noChangeAspect="1" noChangeArrowheads="1"/>
            </p:cNvSpPr>
            <p:nvPr/>
          </p:nvSpPr>
          <p:spPr bwMode="auto">
            <a:xfrm>
              <a:off x="2688" y="2830"/>
              <a:ext cx="672" cy="328"/>
            </a:xfrm>
            <a:prstGeom prst="cube">
              <a:avLst>
                <a:gd name="adj" fmla="val 81991"/>
              </a:avLst>
            </a:prstGeom>
            <a:solidFill>
              <a:srgbClr val="CCFFFF"/>
            </a:solidFill>
            <a:ln w="31750">
              <a:solidFill>
                <a:srgbClr val="33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36" name="AutoShape 12">
              <a:extLst>
                <a:ext uri="{FF2B5EF4-FFF2-40B4-BE49-F238E27FC236}">
                  <a16:creationId xmlns:a16="http://schemas.microsoft.com/office/drawing/2014/main" id="{217324FF-36A4-4853-A9B8-8C0957CE3529}"/>
                </a:ext>
              </a:extLst>
            </p:cNvPr>
            <p:cNvSpPr>
              <a:spLocks noChangeAspect="1" noChangeArrowheads="1"/>
            </p:cNvSpPr>
            <p:nvPr/>
          </p:nvSpPr>
          <p:spPr bwMode="auto">
            <a:xfrm>
              <a:off x="2642" y="2739"/>
              <a:ext cx="672" cy="328"/>
            </a:xfrm>
            <a:prstGeom prst="cube">
              <a:avLst>
                <a:gd name="adj" fmla="val 81991"/>
              </a:avLst>
            </a:prstGeom>
            <a:solidFill>
              <a:srgbClr val="CCFFFF"/>
            </a:solidFill>
            <a:ln w="31750">
              <a:solidFill>
                <a:srgbClr val="33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37" name="AutoShape 13">
              <a:extLst>
                <a:ext uri="{FF2B5EF4-FFF2-40B4-BE49-F238E27FC236}">
                  <a16:creationId xmlns:a16="http://schemas.microsoft.com/office/drawing/2014/main" id="{253D43E7-F677-46FA-8B32-50A00E1EF12E}"/>
                </a:ext>
              </a:extLst>
            </p:cNvPr>
            <p:cNvSpPr>
              <a:spLocks noChangeAspect="1" noChangeArrowheads="1"/>
            </p:cNvSpPr>
            <p:nvPr/>
          </p:nvSpPr>
          <p:spPr bwMode="auto">
            <a:xfrm>
              <a:off x="2596" y="2648"/>
              <a:ext cx="672" cy="328"/>
            </a:xfrm>
            <a:prstGeom prst="cube">
              <a:avLst>
                <a:gd name="adj" fmla="val 81991"/>
              </a:avLst>
            </a:prstGeom>
            <a:solidFill>
              <a:srgbClr val="CCFFFF"/>
            </a:solidFill>
            <a:ln w="31750">
              <a:solidFill>
                <a:srgbClr val="33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38" name="AutoShape 14">
              <a:extLst>
                <a:ext uri="{FF2B5EF4-FFF2-40B4-BE49-F238E27FC236}">
                  <a16:creationId xmlns:a16="http://schemas.microsoft.com/office/drawing/2014/main" id="{DA95CF65-35BC-4386-B0E2-B1D51DBCE4F9}"/>
                </a:ext>
              </a:extLst>
            </p:cNvPr>
            <p:cNvSpPr>
              <a:spLocks noChangeAspect="1" noChangeArrowheads="1"/>
            </p:cNvSpPr>
            <p:nvPr/>
          </p:nvSpPr>
          <p:spPr bwMode="auto">
            <a:xfrm>
              <a:off x="2550" y="2556"/>
              <a:ext cx="672" cy="328"/>
            </a:xfrm>
            <a:prstGeom prst="cube">
              <a:avLst>
                <a:gd name="adj" fmla="val 81991"/>
              </a:avLst>
            </a:prstGeom>
            <a:solidFill>
              <a:srgbClr val="CCFFFF"/>
            </a:solidFill>
            <a:ln w="31750">
              <a:solidFill>
                <a:srgbClr val="33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9439" name="Text Box 15">
            <a:extLst>
              <a:ext uri="{FF2B5EF4-FFF2-40B4-BE49-F238E27FC236}">
                <a16:creationId xmlns:a16="http://schemas.microsoft.com/office/drawing/2014/main" id="{30C23D58-BBF1-48FF-B9B0-1691A11E24B4}"/>
              </a:ext>
            </a:extLst>
          </p:cNvPr>
          <p:cNvSpPr txBox="1">
            <a:spLocks noChangeArrowheads="1"/>
          </p:cNvSpPr>
          <p:nvPr/>
        </p:nvSpPr>
        <p:spPr bwMode="auto">
          <a:xfrm>
            <a:off x="4999038" y="3402013"/>
            <a:ext cx="895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US" altLang="en-US" sz="1600"/>
              <a:t>30 days</a:t>
            </a:r>
          </a:p>
        </p:txBody>
      </p:sp>
      <p:sp>
        <p:nvSpPr>
          <p:cNvPr id="999440" name="Text Box 16">
            <a:extLst>
              <a:ext uri="{FF2B5EF4-FFF2-40B4-BE49-F238E27FC236}">
                <a16:creationId xmlns:a16="http://schemas.microsoft.com/office/drawing/2014/main" id="{C031953D-19E6-48EC-93BD-F89A6E6F2E41}"/>
              </a:ext>
            </a:extLst>
          </p:cNvPr>
          <p:cNvSpPr txBox="1">
            <a:spLocks noChangeArrowheads="1"/>
          </p:cNvSpPr>
          <p:nvPr/>
        </p:nvSpPr>
        <p:spPr bwMode="auto">
          <a:xfrm>
            <a:off x="4429125" y="2030413"/>
            <a:ext cx="974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US" altLang="en-US" sz="1600"/>
              <a:t>24 hours</a:t>
            </a:r>
          </a:p>
        </p:txBody>
      </p:sp>
      <p:sp>
        <p:nvSpPr>
          <p:cNvPr id="999441" name="AutoShape 17">
            <a:extLst>
              <a:ext uri="{FF2B5EF4-FFF2-40B4-BE49-F238E27FC236}">
                <a16:creationId xmlns:a16="http://schemas.microsoft.com/office/drawing/2014/main" id="{78EBD969-DD1F-4E3D-AD53-876E8CE61CF2}"/>
              </a:ext>
            </a:extLst>
          </p:cNvPr>
          <p:cNvSpPr>
            <a:spLocks noChangeArrowheads="1"/>
          </p:cNvSpPr>
          <p:nvPr/>
        </p:nvSpPr>
        <p:spPr bwMode="auto">
          <a:xfrm rot="15490853" flipV="1">
            <a:off x="4339432" y="2523331"/>
            <a:ext cx="2312988" cy="2085975"/>
          </a:xfrm>
          <a:custGeom>
            <a:avLst/>
            <a:gdLst>
              <a:gd name="G0" fmla="+- 7802764 0 0"/>
              <a:gd name="G1" fmla="+- 10969111 0 0"/>
              <a:gd name="G2" fmla="+- 7802764 0 10969111"/>
              <a:gd name="G3" fmla="+- 10800 0 0"/>
              <a:gd name="G4" fmla="+- 0 0 7802764"/>
              <a:gd name="T0" fmla="*/ 360 256 1"/>
              <a:gd name="T1" fmla="*/ 0 256 1"/>
              <a:gd name="G5" fmla="+- G2 T0 T1"/>
              <a:gd name="G6" fmla="?: G2 G2 G5"/>
              <a:gd name="G7" fmla="+- 0 0 G6"/>
              <a:gd name="G8" fmla="+- 7261 0 0"/>
              <a:gd name="G9" fmla="+- 0 0 10969111"/>
              <a:gd name="G10" fmla="+- 7261 0 2700"/>
              <a:gd name="G11" fmla="cos G10 7802764"/>
              <a:gd name="G12" fmla="sin G10 7802764"/>
              <a:gd name="G13" fmla="cos 13500 7802764"/>
              <a:gd name="G14" fmla="sin 13500 7802764"/>
              <a:gd name="G15" fmla="+- G11 10800 0"/>
              <a:gd name="G16" fmla="+- G12 10800 0"/>
              <a:gd name="G17" fmla="+- G13 10800 0"/>
              <a:gd name="G18" fmla="+- G14 10800 0"/>
              <a:gd name="G19" fmla="*/ 7261 1 2"/>
              <a:gd name="G20" fmla="+- G19 5400 0"/>
              <a:gd name="G21" fmla="cos G20 7802764"/>
              <a:gd name="G22" fmla="sin G20 7802764"/>
              <a:gd name="G23" fmla="+- G21 10800 0"/>
              <a:gd name="G24" fmla="+- G12 G23 G22"/>
              <a:gd name="G25" fmla="+- G22 G23 G11"/>
              <a:gd name="G26" fmla="cos 10800 7802764"/>
              <a:gd name="G27" fmla="sin 10800 7802764"/>
              <a:gd name="G28" fmla="cos 7261 7802764"/>
              <a:gd name="G29" fmla="sin 7261 7802764"/>
              <a:gd name="G30" fmla="+- G26 10800 0"/>
              <a:gd name="G31" fmla="+- G27 10800 0"/>
              <a:gd name="G32" fmla="+- G28 10800 0"/>
              <a:gd name="G33" fmla="+- G29 10800 0"/>
              <a:gd name="G34" fmla="+- G19 5400 0"/>
              <a:gd name="G35" fmla="cos G34 10969111"/>
              <a:gd name="G36" fmla="sin G34 10969111"/>
              <a:gd name="G37" fmla="+/ 10969111 7802764 2"/>
              <a:gd name="T2" fmla="*/ 180 256 1"/>
              <a:gd name="T3" fmla="*/ 0 256 1"/>
              <a:gd name="G38" fmla="+- G37 T2 T3"/>
              <a:gd name="G39" fmla="?: G2 G37 G38"/>
              <a:gd name="G40" fmla="cos 10800 G39"/>
              <a:gd name="G41" fmla="sin 10800 G39"/>
              <a:gd name="G42" fmla="cos 7261 G39"/>
              <a:gd name="G43" fmla="sin 7261 G39"/>
              <a:gd name="G44" fmla="+- G40 10800 0"/>
              <a:gd name="G45" fmla="+- G41 10800 0"/>
              <a:gd name="G46" fmla="+- G42 10800 0"/>
              <a:gd name="G47" fmla="+- G43 10800 0"/>
              <a:gd name="G48" fmla="+- G35 10800 0"/>
              <a:gd name="G49" fmla="+- G36 10800 0"/>
              <a:gd name="T4" fmla="*/ 19449 w 21600"/>
              <a:gd name="T5" fmla="*/ 4333 h 21600"/>
              <a:gd name="T6" fmla="*/ 1987 w 21600"/>
              <a:gd name="T7" fmla="*/ 12773 h 21600"/>
              <a:gd name="T8" fmla="*/ 16615 w 21600"/>
              <a:gd name="T9" fmla="*/ 6452 h 21600"/>
              <a:gd name="T10" fmla="*/ 4242 w 21600"/>
              <a:gd name="T11" fmla="*/ 22600 h 21600"/>
              <a:gd name="T12" fmla="*/ 2505 w 21600"/>
              <a:gd name="T13" fmla="*/ 16523 h 21600"/>
              <a:gd name="T14" fmla="*/ 8584 w 21600"/>
              <a:gd name="T15" fmla="*/ 14786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273" y="17146"/>
                </a:moveTo>
                <a:cubicBezTo>
                  <a:pt x="8351" y="17746"/>
                  <a:pt x="9565" y="18061"/>
                  <a:pt x="10800" y="18061"/>
                </a:cubicBezTo>
                <a:cubicBezTo>
                  <a:pt x="14810" y="18061"/>
                  <a:pt x="18061" y="14810"/>
                  <a:pt x="18061" y="10800"/>
                </a:cubicBezTo>
                <a:cubicBezTo>
                  <a:pt x="18061" y="6789"/>
                  <a:pt x="14810" y="3539"/>
                  <a:pt x="10800" y="3539"/>
                </a:cubicBezTo>
                <a:cubicBezTo>
                  <a:pt x="6789" y="3539"/>
                  <a:pt x="3539" y="6789"/>
                  <a:pt x="3539" y="10800"/>
                </a:cubicBezTo>
                <a:cubicBezTo>
                  <a:pt x="3539" y="11333"/>
                  <a:pt x="3597" y="11866"/>
                  <a:pt x="3714" y="12386"/>
                </a:cubicBezTo>
                <a:lnTo>
                  <a:pt x="261" y="13160"/>
                </a:lnTo>
                <a:cubicBezTo>
                  <a:pt x="87" y="12385"/>
                  <a:pt x="0" y="11594"/>
                  <a:pt x="0" y="10800"/>
                </a:cubicBezTo>
                <a:cubicBezTo>
                  <a:pt x="0" y="4835"/>
                  <a:pt x="4835" y="0"/>
                  <a:pt x="10800" y="0"/>
                </a:cubicBezTo>
                <a:cubicBezTo>
                  <a:pt x="16764" y="0"/>
                  <a:pt x="21600" y="4835"/>
                  <a:pt x="21600" y="10800"/>
                </a:cubicBezTo>
                <a:cubicBezTo>
                  <a:pt x="21600" y="16764"/>
                  <a:pt x="16764" y="21600"/>
                  <a:pt x="10800" y="21600"/>
                </a:cubicBezTo>
                <a:cubicBezTo>
                  <a:pt x="8964" y="21600"/>
                  <a:pt x="7158" y="21132"/>
                  <a:pt x="5554" y="20240"/>
                </a:cubicBezTo>
                <a:lnTo>
                  <a:pt x="4242" y="22600"/>
                </a:lnTo>
                <a:lnTo>
                  <a:pt x="2505" y="16523"/>
                </a:lnTo>
                <a:lnTo>
                  <a:pt x="8584" y="14786"/>
                </a:lnTo>
                <a:lnTo>
                  <a:pt x="7273" y="17146"/>
                </a:lnTo>
                <a:close/>
              </a:path>
            </a:pathLst>
          </a:custGeom>
          <a:solidFill>
            <a:schemeClr val="accent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42" name="AutoShape 18">
            <a:extLst>
              <a:ext uri="{FF2B5EF4-FFF2-40B4-BE49-F238E27FC236}">
                <a16:creationId xmlns:a16="http://schemas.microsoft.com/office/drawing/2014/main" id="{D16F0A6E-0FC9-493C-AC5D-4788A6ABF1A4}"/>
              </a:ext>
            </a:extLst>
          </p:cNvPr>
          <p:cNvSpPr>
            <a:spLocks noChangeArrowheads="1"/>
          </p:cNvSpPr>
          <p:nvPr/>
        </p:nvSpPr>
        <p:spPr bwMode="auto">
          <a:xfrm>
            <a:off x="2424113" y="4133850"/>
            <a:ext cx="1066800" cy="758825"/>
          </a:xfrm>
          <a:prstGeom prst="rightArrow">
            <a:avLst>
              <a:gd name="adj1" fmla="val 50000"/>
              <a:gd name="adj2" fmla="val 35146"/>
            </a:avLst>
          </a:prstGeom>
          <a:solidFill>
            <a:schemeClr val="accent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43" name="AutoShape 19">
            <a:extLst>
              <a:ext uri="{FF2B5EF4-FFF2-40B4-BE49-F238E27FC236}">
                <a16:creationId xmlns:a16="http://schemas.microsoft.com/office/drawing/2014/main" id="{293F13FA-B130-48FA-B961-A06B3BE09BF3}"/>
              </a:ext>
            </a:extLst>
          </p:cNvPr>
          <p:cNvSpPr>
            <a:spLocks noChangeAspect="1" noChangeArrowheads="1"/>
          </p:cNvSpPr>
          <p:nvPr/>
        </p:nvSpPr>
        <p:spPr bwMode="auto">
          <a:xfrm>
            <a:off x="6991350" y="4276725"/>
            <a:ext cx="919163" cy="517525"/>
          </a:xfrm>
          <a:prstGeom prst="cube">
            <a:avLst>
              <a:gd name="adj" fmla="val 25000"/>
            </a:avLst>
          </a:prstGeom>
          <a:solidFill>
            <a:srgbClr val="FFFFFF"/>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44" name="AutoShape 20">
            <a:extLst>
              <a:ext uri="{FF2B5EF4-FFF2-40B4-BE49-F238E27FC236}">
                <a16:creationId xmlns:a16="http://schemas.microsoft.com/office/drawing/2014/main" id="{5B956A3D-4202-43C5-AEFE-A44744505CA8}"/>
              </a:ext>
            </a:extLst>
          </p:cNvPr>
          <p:cNvSpPr>
            <a:spLocks/>
          </p:cNvSpPr>
          <p:nvPr/>
        </p:nvSpPr>
        <p:spPr bwMode="auto">
          <a:xfrm>
            <a:off x="2119313" y="4876800"/>
            <a:ext cx="304800" cy="1143000"/>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445" name="Text Box 21">
            <a:extLst>
              <a:ext uri="{FF2B5EF4-FFF2-40B4-BE49-F238E27FC236}">
                <a16:creationId xmlns:a16="http://schemas.microsoft.com/office/drawing/2014/main" id="{32E374FA-76D6-4BD4-8580-B8DA71F06A48}"/>
              </a:ext>
            </a:extLst>
          </p:cNvPr>
          <p:cNvSpPr txBox="1">
            <a:spLocks noChangeArrowheads="1"/>
          </p:cNvSpPr>
          <p:nvPr/>
        </p:nvSpPr>
        <p:spPr bwMode="auto">
          <a:xfrm>
            <a:off x="2424113" y="5181600"/>
            <a:ext cx="30416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t>Product Backlog</a:t>
            </a:r>
          </a:p>
          <a:p>
            <a:pPr algn="l"/>
            <a:r>
              <a:rPr lang="en-US" altLang="en-US" sz="1600"/>
              <a:t>As prioritized by Product Owner</a:t>
            </a:r>
          </a:p>
        </p:txBody>
      </p:sp>
      <p:sp>
        <p:nvSpPr>
          <p:cNvPr id="999446" name="Text Box 22">
            <a:extLst>
              <a:ext uri="{FF2B5EF4-FFF2-40B4-BE49-F238E27FC236}">
                <a16:creationId xmlns:a16="http://schemas.microsoft.com/office/drawing/2014/main" id="{56A01CEB-266C-4396-A26A-B81B7D563837}"/>
              </a:ext>
            </a:extLst>
          </p:cNvPr>
          <p:cNvSpPr txBox="1">
            <a:spLocks noChangeArrowheads="1"/>
          </p:cNvSpPr>
          <p:nvPr/>
        </p:nvSpPr>
        <p:spPr bwMode="auto">
          <a:xfrm>
            <a:off x="1052513" y="3943350"/>
            <a:ext cx="1492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t>Sprint Backlog</a:t>
            </a:r>
          </a:p>
        </p:txBody>
      </p:sp>
      <p:sp>
        <p:nvSpPr>
          <p:cNvPr id="999447" name="Text Box 23">
            <a:extLst>
              <a:ext uri="{FF2B5EF4-FFF2-40B4-BE49-F238E27FC236}">
                <a16:creationId xmlns:a16="http://schemas.microsoft.com/office/drawing/2014/main" id="{DE7FBB55-CE61-4E7A-9182-915A7EF271F1}"/>
              </a:ext>
            </a:extLst>
          </p:cNvPr>
          <p:cNvSpPr txBox="1">
            <a:spLocks noChangeArrowheads="1"/>
          </p:cNvSpPr>
          <p:nvPr/>
        </p:nvSpPr>
        <p:spPr bwMode="auto">
          <a:xfrm>
            <a:off x="3033713" y="3400425"/>
            <a:ext cx="143668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t>Backlog tasks</a:t>
            </a:r>
          </a:p>
          <a:p>
            <a:pPr algn="ctr"/>
            <a:r>
              <a:rPr lang="en-US" altLang="en-US" sz="1600"/>
              <a:t>expanded</a:t>
            </a:r>
          </a:p>
          <a:p>
            <a:pPr algn="ctr"/>
            <a:r>
              <a:rPr lang="en-US" altLang="en-US" sz="1600"/>
              <a:t>by team</a:t>
            </a:r>
          </a:p>
        </p:txBody>
      </p:sp>
      <p:sp>
        <p:nvSpPr>
          <p:cNvPr id="999448" name="Text Box 24">
            <a:extLst>
              <a:ext uri="{FF2B5EF4-FFF2-40B4-BE49-F238E27FC236}">
                <a16:creationId xmlns:a16="http://schemas.microsoft.com/office/drawing/2014/main" id="{8C0C8CBA-84DB-446B-A81D-BC82DCDA8647}"/>
              </a:ext>
            </a:extLst>
          </p:cNvPr>
          <p:cNvSpPr txBox="1">
            <a:spLocks noChangeArrowheads="1"/>
          </p:cNvSpPr>
          <p:nvPr/>
        </p:nvSpPr>
        <p:spPr bwMode="auto">
          <a:xfrm>
            <a:off x="6459538" y="4905375"/>
            <a:ext cx="20764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t>Potentially Shippable</a:t>
            </a:r>
          </a:p>
          <a:p>
            <a:pPr algn="ctr"/>
            <a:r>
              <a:rPr lang="en-US" altLang="en-US" sz="1600"/>
              <a:t>Product Increment</a:t>
            </a:r>
          </a:p>
        </p:txBody>
      </p:sp>
      <p:sp>
        <p:nvSpPr>
          <p:cNvPr id="999449" name="Text Box 25">
            <a:extLst>
              <a:ext uri="{FF2B5EF4-FFF2-40B4-BE49-F238E27FC236}">
                <a16:creationId xmlns:a16="http://schemas.microsoft.com/office/drawing/2014/main" id="{330C6CFC-EC6F-4398-A9E7-308DCBBC62C8}"/>
              </a:ext>
            </a:extLst>
          </p:cNvPr>
          <p:cNvSpPr txBox="1">
            <a:spLocks noChangeArrowheads="1"/>
          </p:cNvSpPr>
          <p:nvPr/>
        </p:nvSpPr>
        <p:spPr bwMode="auto">
          <a:xfrm>
            <a:off x="2843213" y="2276475"/>
            <a:ext cx="12779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t>Daily Scrum</a:t>
            </a:r>
          </a:p>
          <a:p>
            <a:pPr algn="ctr"/>
            <a:r>
              <a:rPr lang="en-US" altLang="en-US" sz="1600"/>
              <a:t>Meeting</a:t>
            </a:r>
          </a:p>
        </p:txBody>
      </p:sp>
      <p:sp>
        <p:nvSpPr>
          <p:cNvPr id="999450" name="Text Box 26">
            <a:extLst>
              <a:ext uri="{FF2B5EF4-FFF2-40B4-BE49-F238E27FC236}">
                <a16:creationId xmlns:a16="http://schemas.microsoft.com/office/drawing/2014/main" id="{97E412F5-E761-41EC-BF20-726BDABE52CF}"/>
              </a:ext>
            </a:extLst>
          </p:cNvPr>
          <p:cNvSpPr txBox="1">
            <a:spLocks noChangeArrowheads="1"/>
          </p:cNvSpPr>
          <p:nvPr/>
        </p:nvSpPr>
        <p:spPr bwMode="auto">
          <a:xfrm>
            <a:off x="6581775" y="5791200"/>
            <a:ext cx="23622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900"/>
              <a:t>Source: Adapted from </a:t>
            </a:r>
            <a:r>
              <a:rPr lang="en-US" altLang="en-US" sz="900" i="1"/>
              <a:t>Agile Software Development with Scrum </a:t>
            </a:r>
            <a:r>
              <a:rPr lang="en-US" altLang="en-US" sz="900"/>
              <a:t>by Ken Schwaber and Mike Beedle.</a:t>
            </a:r>
          </a:p>
        </p:txBody>
      </p:sp>
      <p:sp>
        <p:nvSpPr>
          <p:cNvPr id="2" name="TextBox 1">
            <a:extLst>
              <a:ext uri="{FF2B5EF4-FFF2-40B4-BE49-F238E27FC236}">
                <a16:creationId xmlns:a16="http://schemas.microsoft.com/office/drawing/2014/main" id="{41ED1C87-9F3C-436B-83C6-033B8DFD05F2}"/>
              </a:ext>
            </a:extLst>
          </p:cNvPr>
          <p:cNvSpPr txBox="1"/>
          <p:nvPr/>
        </p:nvSpPr>
        <p:spPr>
          <a:xfrm>
            <a:off x="152400" y="6477000"/>
            <a:ext cx="8247899" cy="369332"/>
          </a:xfrm>
          <a:prstGeom prst="rect">
            <a:avLst/>
          </a:prstGeom>
          <a:solidFill>
            <a:srgbClr val="FFC000"/>
          </a:solidFill>
        </p:spPr>
        <p:txBody>
          <a:bodyPr wrap="none" rtlCol="0">
            <a:spAutoFit/>
          </a:bodyPr>
          <a:lstStyle/>
          <a:p>
            <a:r>
              <a:rPr lang="en-US" dirty="0"/>
              <a:t>There are variations of scrum –some companies do weekly or every X day meetings</a:t>
            </a:r>
          </a:p>
        </p:txBody>
      </p:sp>
      <p:sp>
        <p:nvSpPr>
          <p:cNvPr id="28" name="TextBox 27">
            <a:extLst>
              <a:ext uri="{FF2B5EF4-FFF2-40B4-BE49-F238E27FC236}">
                <a16:creationId xmlns:a16="http://schemas.microsoft.com/office/drawing/2014/main" id="{5D3B1606-D4D6-49F4-B494-16C5774B3D00}"/>
              </a:ext>
            </a:extLst>
          </p:cNvPr>
          <p:cNvSpPr txBox="1"/>
          <p:nvPr/>
        </p:nvSpPr>
        <p:spPr>
          <a:xfrm>
            <a:off x="5638801" y="600332"/>
            <a:ext cx="3109320" cy="923330"/>
          </a:xfrm>
          <a:prstGeom prst="rect">
            <a:avLst/>
          </a:prstGeom>
          <a:solidFill>
            <a:srgbClr val="FFC000"/>
          </a:solidFill>
        </p:spPr>
        <p:txBody>
          <a:bodyPr wrap="square" rtlCol="0">
            <a:spAutoFit/>
          </a:bodyPr>
          <a:lstStyle/>
          <a:p>
            <a:r>
              <a:rPr lang="en-US" dirty="0"/>
              <a:t>How many lines of code on </a:t>
            </a:r>
            <a:br>
              <a:rPr lang="en-US" dirty="0"/>
            </a:br>
            <a:r>
              <a:rPr lang="en-US" dirty="0"/>
              <a:t>average do you think a Google</a:t>
            </a:r>
            <a:br>
              <a:rPr lang="en-US" dirty="0"/>
            </a:br>
            <a:r>
              <a:rPr lang="en-US" dirty="0"/>
              <a:t>SW Engineer produces?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1890" name="Rectangle 2">
            <a:extLst>
              <a:ext uri="{FF2B5EF4-FFF2-40B4-BE49-F238E27FC236}">
                <a16:creationId xmlns:a16="http://schemas.microsoft.com/office/drawing/2014/main" id="{F7DAA38C-2B48-4AA9-8B1A-6E96081410C1}"/>
              </a:ext>
            </a:extLst>
          </p:cNvPr>
          <p:cNvSpPr>
            <a:spLocks noGrp="1" noChangeArrowheads="1"/>
          </p:cNvSpPr>
          <p:nvPr>
            <p:ph type="title"/>
          </p:nvPr>
        </p:nvSpPr>
        <p:spPr/>
        <p:txBody>
          <a:bodyPr/>
          <a:lstStyle/>
          <a:p>
            <a:r>
              <a:rPr lang="en-US" altLang="en-US"/>
              <a:t>Sequential vs. Overlap</a:t>
            </a:r>
          </a:p>
        </p:txBody>
      </p:sp>
      <p:pic>
        <p:nvPicPr>
          <p:cNvPr id="1061892" name="Picture 2">
            <a:extLst>
              <a:ext uri="{FF2B5EF4-FFF2-40B4-BE49-F238E27FC236}">
                <a16:creationId xmlns:a16="http://schemas.microsoft.com/office/drawing/2014/main" id="{38D144EC-C0E2-4D71-81D3-A3C1A8EA1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913" y="4495800"/>
            <a:ext cx="562927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1893" name="Line 3">
            <a:extLst>
              <a:ext uri="{FF2B5EF4-FFF2-40B4-BE49-F238E27FC236}">
                <a16:creationId xmlns:a16="http://schemas.microsoft.com/office/drawing/2014/main" id="{B11911D1-CC54-4914-AFFB-E10E67652FF5}"/>
              </a:ext>
            </a:extLst>
          </p:cNvPr>
          <p:cNvSpPr>
            <a:spLocks noChangeShapeType="1"/>
          </p:cNvSpPr>
          <p:nvPr/>
        </p:nvSpPr>
        <p:spPr bwMode="auto">
          <a:xfrm>
            <a:off x="1371600" y="2259013"/>
            <a:ext cx="6583363"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894" name="Line 4">
            <a:extLst>
              <a:ext uri="{FF2B5EF4-FFF2-40B4-BE49-F238E27FC236}">
                <a16:creationId xmlns:a16="http://schemas.microsoft.com/office/drawing/2014/main" id="{08049AFE-C2A9-411C-A46E-391780D5B484}"/>
              </a:ext>
            </a:extLst>
          </p:cNvPr>
          <p:cNvSpPr>
            <a:spLocks noChangeShapeType="1"/>
          </p:cNvSpPr>
          <p:nvPr/>
        </p:nvSpPr>
        <p:spPr bwMode="auto">
          <a:xfrm>
            <a:off x="1393825" y="5340350"/>
            <a:ext cx="6584950"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2" name="AutoShape 6">
            <a:extLst>
              <a:ext uri="{FF2B5EF4-FFF2-40B4-BE49-F238E27FC236}">
                <a16:creationId xmlns:a16="http://schemas.microsoft.com/office/drawing/2014/main" id="{D4A2E92B-4C0D-4B44-AACC-4C6BD7302E4D}"/>
              </a:ext>
            </a:extLst>
          </p:cNvPr>
          <p:cNvSpPr>
            <a:spLocks/>
          </p:cNvSpPr>
          <p:nvPr/>
        </p:nvSpPr>
        <p:spPr bwMode="auto">
          <a:xfrm>
            <a:off x="1165225" y="2533650"/>
            <a:ext cx="3727450" cy="1108075"/>
          </a:xfrm>
          <a:prstGeom prst="roundRect">
            <a:avLst>
              <a:gd name="adj" fmla="val 24741"/>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latin typeface="Gill Sans" charset="0"/>
              <a:ea typeface="ヒラギノ角ゴ Pro W3" charset="-128"/>
              <a:sym typeface="Gill Sans" charset="0"/>
            </a:endParaRPr>
          </a:p>
        </p:txBody>
      </p:sp>
      <p:sp>
        <p:nvSpPr>
          <p:cNvPr id="19463" name="AutoShape 7">
            <a:extLst>
              <a:ext uri="{FF2B5EF4-FFF2-40B4-BE49-F238E27FC236}">
                <a16:creationId xmlns:a16="http://schemas.microsoft.com/office/drawing/2014/main" id="{1C99C6C0-0EA5-42E5-A919-1C0E13CE94E7}"/>
              </a:ext>
            </a:extLst>
          </p:cNvPr>
          <p:cNvSpPr>
            <a:spLocks/>
          </p:cNvSpPr>
          <p:nvPr/>
        </p:nvSpPr>
        <p:spPr bwMode="auto">
          <a:xfrm>
            <a:off x="4427538" y="3200400"/>
            <a:ext cx="3725862" cy="1109663"/>
          </a:xfrm>
          <a:prstGeom prst="roundRect">
            <a:avLst>
              <a:gd name="adj" fmla="val 24741"/>
            </a:avLst>
          </a:prstGeom>
          <a:blipFill dpi="0" rotWithShape="0">
            <a:blip r:embed="rId4"/>
            <a:srcRect/>
            <a:tile tx="0" ty="0" sx="100000" sy="100000" flip="none" algn="tl"/>
          </a:blipFill>
          <a:ln w="25400">
            <a:solidFill>
              <a:srgbClr val="00531C"/>
            </a:solidFill>
            <a:round/>
            <a:headEnd/>
            <a:tailEnd/>
          </a:ln>
          <a:effectLst>
            <a:outerShdw blurRad="114300" dist="63500" dir="2700000" algn="ctr" rotWithShape="0">
              <a:schemeClr val="bg2">
                <a:alpha val="29999"/>
              </a:schemeClr>
            </a:outerShdw>
          </a:effec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latin typeface="Gill Sans" charset="0"/>
              <a:ea typeface="ヒラギノ角ゴ Pro W3" charset="-128"/>
              <a:sym typeface="Gill Sans" charset="0"/>
            </a:endParaRPr>
          </a:p>
        </p:txBody>
      </p:sp>
      <p:sp>
        <p:nvSpPr>
          <p:cNvPr id="1061898" name="Rectangle 8">
            <a:extLst>
              <a:ext uri="{FF2B5EF4-FFF2-40B4-BE49-F238E27FC236}">
                <a16:creationId xmlns:a16="http://schemas.microsoft.com/office/drawing/2014/main" id="{982532D8-69B6-4EDB-B7F5-737BEE4D52E9}"/>
              </a:ext>
            </a:extLst>
          </p:cNvPr>
          <p:cNvSpPr>
            <a:spLocks/>
          </p:cNvSpPr>
          <p:nvPr/>
        </p:nvSpPr>
        <p:spPr bwMode="auto">
          <a:xfrm>
            <a:off x="1279525" y="2647950"/>
            <a:ext cx="348615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rIns="45720"/>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r>
              <a:rPr lang="en-US" altLang="en-US" sz="2300">
                <a:latin typeface="Gill Sans" charset="0"/>
                <a:ea typeface="ヒラギノ角ゴ Pro W3" charset="-128"/>
                <a:sym typeface="Gill Sans" charset="0"/>
              </a:rPr>
              <a:t>Rather than doing all of one thing at a time...</a:t>
            </a:r>
          </a:p>
        </p:txBody>
      </p:sp>
      <p:sp>
        <p:nvSpPr>
          <p:cNvPr id="1061899" name="Rectangle 9">
            <a:extLst>
              <a:ext uri="{FF2B5EF4-FFF2-40B4-BE49-F238E27FC236}">
                <a16:creationId xmlns:a16="http://schemas.microsoft.com/office/drawing/2014/main" id="{48F2B02F-EAE3-44A6-AFDD-964E5622CD05}"/>
              </a:ext>
            </a:extLst>
          </p:cNvPr>
          <p:cNvSpPr>
            <a:spLocks/>
          </p:cNvSpPr>
          <p:nvPr/>
        </p:nvSpPr>
        <p:spPr bwMode="auto">
          <a:xfrm>
            <a:off x="4530725" y="3349625"/>
            <a:ext cx="36226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rIns="45720"/>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r>
              <a:rPr lang="en-US" altLang="en-US" sz="2300">
                <a:latin typeface="Gill Sans" charset="0"/>
                <a:ea typeface="ヒラギノ角ゴ Pro W3" charset="-128"/>
                <a:sym typeface="Gill Sans" charset="0"/>
              </a:rPr>
              <a:t>...Scrum teams do a little of everything all the time</a:t>
            </a:r>
          </a:p>
        </p:txBody>
      </p:sp>
      <p:sp>
        <p:nvSpPr>
          <p:cNvPr id="1061900" name="Rectangle 10">
            <a:extLst>
              <a:ext uri="{FF2B5EF4-FFF2-40B4-BE49-F238E27FC236}">
                <a16:creationId xmlns:a16="http://schemas.microsoft.com/office/drawing/2014/main" id="{C5F2EBA8-A973-44CB-8FCE-286AB34D327A}"/>
              </a:ext>
            </a:extLst>
          </p:cNvPr>
          <p:cNvSpPr>
            <a:spLocks/>
          </p:cNvSpPr>
          <p:nvPr/>
        </p:nvSpPr>
        <p:spPr bwMode="auto">
          <a:xfrm>
            <a:off x="650875" y="1447800"/>
            <a:ext cx="2054225" cy="536575"/>
          </a:xfrm>
          <a:prstGeom prst="rect">
            <a:avLst/>
          </a:prstGeom>
          <a:solidFill>
            <a:schemeClr val="accent1"/>
          </a:solidFill>
          <a:ln w="25400">
            <a:solidFill>
              <a:schemeClr val="tx1"/>
            </a:solidFill>
            <a:miter lim="800000"/>
            <a:headEnd/>
            <a:tailEnd/>
          </a:ln>
        </p:spPr>
        <p:txBody>
          <a:bodyPr lIns="0" tIns="0" rIns="0" bIns="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r>
              <a:rPr lang="en-US" altLang="en-US" sz="2300">
                <a:latin typeface="Gill Sans" charset="0"/>
                <a:ea typeface="ヒラギノ角ゴ Pro W3" charset="-128"/>
                <a:sym typeface="Gill Sans" charset="0"/>
              </a:rPr>
              <a:t>Requirements</a:t>
            </a:r>
          </a:p>
        </p:txBody>
      </p:sp>
      <p:sp>
        <p:nvSpPr>
          <p:cNvPr id="1061901" name="Rectangle 11">
            <a:extLst>
              <a:ext uri="{FF2B5EF4-FFF2-40B4-BE49-F238E27FC236}">
                <a16:creationId xmlns:a16="http://schemas.microsoft.com/office/drawing/2014/main" id="{A3096835-2E6B-47A6-8725-97029E908B60}"/>
              </a:ext>
            </a:extLst>
          </p:cNvPr>
          <p:cNvSpPr>
            <a:spLocks/>
          </p:cNvSpPr>
          <p:nvPr/>
        </p:nvSpPr>
        <p:spPr bwMode="auto">
          <a:xfrm>
            <a:off x="2876550" y="1447800"/>
            <a:ext cx="1771650" cy="536575"/>
          </a:xfrm>
          <a:prstGeom prst="rect">
            <a:avLst/>
          </a:prstGeom>
          <a:solidFill>
            <a:srgbClr val="01FF01"/>
          </a:solidFill>
          <a:ln w="25400">
            <a:solidFill>
              <a:schemeClr val="tx1"/>
            </a:solidFill>
            <a:miter lim="800000"/>
            <a:headEnd/>
            <a:tailEnd/>
          </a:ln>
        </p:spPr>
        <p:txBody>
          <a:bodyPr lIns="0" tIns="0" rIns="0" bIns="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r>
              <a:rPr lang="en-US" altLang="en-US" sz="2300">
                <a:latin typeface="Gill Sans" charset="0"/>
                <a:ea typeface="ヒラギノ角ゴ Pro W3" charset="-128"/>
                <a:sym typeface="Gill Sans" charset="0"/>
              </a:rPr>
              <a:t>Design</a:t>
            </a:r>
          </a:p>
        </p:txBody>
      </p:sp>
      <p:sp>
        <p:nvSpPr>
          <p:cNvPr id="1061902" name="Rectangle 12">
            <a:extLst>
              <a:ext uri="{FF2B5EF4-FFF2-40B4-BE49-F238E27FC236}">
                <a16:creationId xmlns:a16="http://schemas.microsoft.com/office/drawing/2014/main" id="{1FF58F7D-EB44-4D71-8BFD-A9E9C6C81834}"/>
              </a:ext>
            </a:extLst>
          </p:cNvPr>
          <p:cNvSpPr>
            <a:spLocks/>
          </p:cNvSpPr>
          <p:nvPr/>
        </p:nvSpPr>
        <p:spPr bwMode="auto">
          <a:xfrm>
            <a:off x="4819650" y="1447800"/>
            <a:ext cx="1771650" cy="536575"/>
          </a:xfrm>
          <a:prstGeom prst="rect">
            <a:avLst/>
          </a:prstGeom>
          <a:solidFill>
            <a:srgbClr val="00CCFF"/>
          </a:solidFill>
          <a:ln w="25400">
            <a:solidFill>
              <a:schemeClr val="tx1"/>
            </a:solidFill>
            <a:miter lim="800000"/>
            <a:headEnd/>
            <a:tailEnd/>
          </a:ln>
        </p:spPr>
        <p:txBody>
          <a:bodyPr lIns="0" tIns="0" rIns="0" bIns="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r>
              <a:rPr lang="en-US" altLang="en-US" sz="2300">
                <a:latin typeface="Gill Sans" charset="0"/>
                <a:ea typeface="ヒラギノ角ゴ Pro W3" charset="-128"/>
                <a:sym typeface="Gill Sans" charset="0"/>
              </a:rPr>
              <a:t>Code</a:t>
            </a:r>
          </a:p>
        </p:txBody>
      </p:sp>
      <p:sp>
        <p:nvSpPr>
          <p:cNvPr id="1061903" name="Rectangle 13">
            <a:extLst>
              <a:ext uri="{FF2B5EF4-FFF2-40B4-BE49-F238E27FC236}">
                <a16:creationId xmlns:a16="http://schemas.microsoft.com/office/drawing/2014/main" id="{BAD1AF4D-D51C-486E-8360-0DFA44FBD522}"/>
              </a:ext>
            </a:extLst>
          </p:cNvPr>
          <p:cNvSpPr>
            <a:spLocks/>
          </p:cNvSpPr>
          <p:nvPr/>
        </p:nvSpPr>
        <p:spPr bwMode="auto">
          <a:xfrm>
            <a:off x="6762750" y="1447800"/>
            <a:ext cx="1771650" cy="536575"/>
          </a:xfrm>
          <a:prstGeom prst="rect">
            <a:avLst/>
          </a:prstGeom>
          <a:solidFill>
            <a:srgbClr val="3366FF"/>
          </a:solidFill>
          <a:ln w="25400">
            <a:solidFill>
              <a:schemeClr val="tx1"/>
            </a:solidFill>
            <a:miter lim="800000"/>
            <a:headEnd/>
            <a:tailEnd/>
          </a:ln>
        </p:spPr>
        <p:txBody>
          <a:bodyPr lIns="0" tIns="0" rIns="0" bIns="0" anchor="ctr"/>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r>
              <a:rPr lang="en-US" altLang="en-US" sz="2300">
                <a:latin typeface="Gill Sans" charset="0"/>
                <a:ea typeface="ヒラギノ角ゴ Pro W3" charset="-128"/>
                <a:sym typeface="Gill Sans" charset="0"/>
              </a:rPr>
              <a:t>Test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8818" name="Rectangle 2">
            <a:extLst>
              <a:ext uri="{FF2B5EF4-FFF2-40B4-BE49-F238E27FC236}">
                <a16:creationId xmlns:a16="http://schemas.microsoft.com/office/drawing/2014/main" id="{AF2E8813-2F88-46F9-85BB-7DADAD1B51EC}"/>
              </a:ext>
            </a:extLst>
          </p:cNvPr>
          <p:cNvSpPr>
            <a:spLocks noGrp="1" noChangeArrowheads="1"/>
          </p:cNvSpPr>
          <p:nvPr>
            <p:ph type="title"/>
          </p:nvPr>
        </p:nvSpPr>
        <p:spPr>
          <a:xfrm>
            <a:off x="391609" y="209984"/>
            <a:ext cx="7200900" cy="1485900"/>
          </a:xfrm>
        </p:spPr>
        <p:txBody>
          <a:bodyPr>
            <a:normAutofit/>
          </a:bodyPr>
          <a:lstStyle/>
          <a:p>
            <a:r>
              <a:rPr lang="en-US" altLang="en-US" sz="4000" b="1" dirty="0">
                <a:solidFill>
                  <a:schemeClr val="bg1"/>
                </a:solidFill>
                <a:highlight>
                  <a:srgbClr val="1F79A1"/>
                </a:highlight>
              </a:rPr>
              <a:t>Scrum Framework</a:t>
            </a:r>
          </a:p>
        </p:txBody>
      </p:sp>
      <p:grpSp>
        <p:nvGrpSpPr>
          <p:cNvPr id="1058820" name="Group 2">
            <a:extLst>
              <a:ext uri="{FF2B5EF4-FFF2-40B4-BE49-F238E27FC236}">
                <a16:creationId xmlns:a16="http://schemas.microsoft.com/office/drawing/2014/main" id="{77FAB3F4-697C-461E-B033-62EB4E483305}"/>
              </a:ext>
            </a:extLst>
          </p:cNvPr>
          <p:cNvGrpSpPr>
            <a:grpSpLocks/>
          </p:cNvGrpSpPr>
          <p:nvPr/>
        </p:nvGrpSpPr>
        <p:grpSpPr bwMode="auto">
          <a:xfrm>
            <a:off x="36250" y="1273175"/>
            <a:ext cx="3727450" cy="1839912"/>
            <a:chOff x="0" y="0"/>
            <a:chExt cx="2608" cy="1288"/>
          </a:xfrm>
        </p:grpSpPr>
        <p:sp>
          <p:nvSpPr>
            <p:cNvPr id="21507" name="AutoShape 3">
              <a:extLst>
                <a:ext uri="{FF2B5EF4-FFF2-40B4-BE49-F238E27FC236}">
                  <a16:creationId xmlns:a16="http://schemas.microsoft.com/office/drawing/2014/main" id="{B875553C-6AAA-4018-9418-0C92F7698F70}"/>
                </a:ext>
              </a:extLst>
            </p:cNvPr>
            <p:cNvSpPr>
              <a:spLocks/>
            </p:cNvSpPr>
            <p:nvPr/>
          </p:nvSpPr>
          <p:spPr bwMode="auto">
            <a:xfrm>
              <a:off x="8" y="0"/>
              <a:ext cx="2600" cy="1288"/>
            </a:xfrm>
            <a:prstGeom prst="roundRect">
              <a:avLst>
                <a:gd name="adj" fmla="val 14903"/>
              </a:avLst>
            </a:prstGeom>
            <a:blipFill dpi="0" rotWithShape="0">
              <a:blip r:embed="rId2"/>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58822" name="Rectangle 4">
              <a:extLst>
                <a:ext uri="{FF2B5EF4-FFF2-40B4-BE49-F238E27FC236}">
                  <a16:creationId xmlns:a16="http://schemas.microsoft.com/office/drawing/2014/main" id="{06D63AB4-2BEF-4C41-B078-609178338B93}"/>
                </a:ext>
              </a:extLst>
            </p:cNvPr>
            <p:cNvSpPr>
              <a:spLocks/>
            </p:cNvSpPr>
            <p:nvPr/>
          </p:nvSpPr>
          <p:spPr bwMode="auto">
            <a:xfrm>
              <a:off x="96" y="392"/>
              <a:ext cx="1768"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rIns="45720"/>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buClr>
                  <a:srgbClr val="FFFFFF"/>
                </a:buClr>
                <a:buSzPct val="125000"/>
                <a:buFont typeface="Gill Sans" charset="0"/>
                <a:buChar char="•"/>
              </a:pPr>
              <a:r>
                <a:rPr lang="en-US" altLang="en-US" sz="2500" dirty="0">
                  <a:solidFill>
                    <a:srgbClr val="FFFFFF"/>
                  </a:solidFill>
                  <a:latin typeface="Gill Sans" charset="0"/>
                  <a:ea typeface="ヒラギノ角ゴ Pro W3" charset="-128"/>
                  <a:sym typeface="Gill Sans" charset="0"/>
                </a:rPr>
                <a:t>Product owner</a:t>
              </a:r>
            </a:p>
            <a:p>
              <a:pPr>
                <a:buClr>
                  <a:srgbClr val="FFFFFF"/>
                </a:buClr>
                <a:buSzPct val="125000"/>
                <a:buFont typeface="Gill Sans" charset="0"/>
                <a:buChar char="•"/>
              </a:pPr>
              <a:r>
                <a:rPr lang="en-US" altLang="en-US" sz="2500" dirty="0">
                  <a:solidFill>
                    <a:srgbClr val="FFFFFF"/>
                  </a:solidFill>
                  <a:latin typeface="Gill Sans" charset="0"/>
                  <a:ea typeface="ヒラギノ角ゴ Pro W3" charset="-128"/>
                  <a:sym typeface="Gill Sans" charset="0"/>
                </a:rPr>
                <a:t>Scrum Master</a:t>
              </a:r>
            </a:p>
            <a:p>
              <a:pPr>
                <a:buClr>
                  <a:srgbClr val="FFFFFF"/>
                </a:buClr>
                <a:buSzPct val="125000"/>
                <a:buFont typeface="Gill Sans" charset="0"/>
                <a:buChar char="•"/>
              </a:pPr>
              <a:r>
                <a:rPr lang="en-US" altLang="en-US" sz="2500" dirty="0">
                  <a:solidFill>
                    <a:srgbClr val="FFFFFF"/>
                  </a:solidFill>
                  <a:latin typeface="Gill Sans" charset="0"/>
                  <a:ea typeface="ヒラギノ角ゴ Pro W3" charset="-128"/>
                  <a:sym typeface="Gill Sans" charset="0"/>
                </a:rPr>
                <a:t>Team</a:t>
              </a:r>
            </a:p>
          </p:txBody>
        </p:sp>
        <p:sp>
          <p:nvSpPr>
            <p:cNvPr id="1058823" name="Rectangle 5">
              <a:extLst>
                <a:ext uri="{FF2B5EF4-FFF2-40B4-BE49-F238E27FC236}">
                  <a16:creationId xmlns:a16="http://schemas.microsoft.com/office/drawing/2014/main" id="{4D17E50E-F926-46A2-9694-639D00A7D35A}"/>
                </a:ext>
              </a:extLst>
            </p:cNvPr>
            <p:cNvSpPr>
              <a:spLocks/>
            </p:cNvSpPr>
            <p:nvPr/>
          </p:nvSpPr>
          <p:spPr bwMode="auto">
            <a:xfrm>
              <a:off x="304" y="0"/>
              <a:ext cx="1200" cy="376"/>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58824" name="AutoShape 6">
              <a:extLst>
                <a:ext uri="{FF2B5EF4-FFF2-40B4-BE49-F238E27FC236}">
                  <a16:creationId xmlns:a16="http://schemas.microsoft.com/office/drawing/2014/main" id="{4139B73F-1618-46F2-BBD2-596F49BE0EA8}"/>
                </a:ext>
              </a:extLst>
            </p:cNvPr>
            <p:cNvSpPr>
              <a:spLocks/>
            </p:cNvSpPr>
            <p:nvPr/>
          </p:nvSpPr>
          <p:spPr bwMode="auto">
            <a:xfrm rot="10800000">
              <a:off x="1432" y="88"/>
              <a:ext cx="312" cy="288"/>
            </a:xfrm>
            <a:custGeom>
              <a:avLst/>
              <a:gdLst>
                <a:gd name="T0" fmla="*/ 3 w 21600"/>
                <a:gd name="T1" fmla="*/ 0 h 21600"/>
                <a:gd name="T2" fmla="*/ 0 w 21600"/>
                <a:gd name="T3" fmla="*/ 3 h 21600"/>
                <a:gd name="T4" fmla="*/ 0 w 21600"/>
                <a:gd name="T5" fmla="*/ 4 h 21600"/>
                <a:gd name="T6" fmla="*/ 5 w 21600"/>
                <a:gd name="T7" fmla="*/ 4 h 21600"/>
                <a:gd name="T8" fmla="*/ 5 w 21600"/>
                <a:gd name="T9" fmla="*/ 0 h 21600"/>
                <a:gd name="T10" fmla="*/ 3 w 21600"/>
                <a:gd name="T11" fmla="*/ 0 h 21600"/>
                <a:gd name="T12" fmla="*/ 3 w 21600"/>
                <a:gd name="T13" fmla="*/ 0 h 21600"/>
                <a:gd name="T14" fmla="*/ 3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a:p>
          </p:txBody>
        </p:sp>
        <p:sp>
          <p:nvSpPr>
            <p:cNvPr id="1058825" name="AutoShape 7">
              <a:extLst>
                <a:ext uri="{FF2B5EF4-FFF2-40B4-BE49-F238E27FC236}">
                  <a16:creationId xmlns:a16="http://schemas.microsoft.com/office/drawing/2014/main" id="{08BD60B6-633F-4EB8-9A82-8E376EA86786}"/>
                </a:ext>
              </a:extLst>
            </p:cNvPr>
            <p:cNvSpPr>
              <a:spLocks/>
            </p:cNvSpPr>
            <p:nvPr/>
          </p:nvSpPr>
          <p:spPr bwMode="auto">
            <a:xfrm>
              <a:off x="0" y="0"/>
              <a:ext cx="312" cy="288"/>
            </a:xfrm>
            <a:custGeom>
              <a:avLst/>
              <a:gdLst>
                <a:gd name="T0" fmla="*/ 3 w 21600"/>
                <a:gd name="T1" fmla="*/ 0 h 21600"/>
                <a:gd name="T2" fmla="*/ 0 w 21600"/>
                <a:gd name="T3" fmla="*/ 3 h 21600"/>
                <a:gd name="T4" fmla="*/ 0 w 21600"/>
                <a:gd name="T5" fmla="*/ 4 h 21600"/>
                <a:gd name="T6" fmla="*/ 5 w 21600"/>
                <a:gd name="T7" fmla="*/ 4 h 21600"/>
                <a:gd name="T8" fmla="*/ 5 w 21600"/>
                <a:gd name="T9" fmla="*/ 0 h 21600"/>
                <a:gd name="T10" fmla="*/ 3 w 21600"/>
                <a:gd name="T11" fmla="*/ 0 h 21600"/>
                <a:gd name="T12" fmla="*/ 3 w 21600"/>
                <a:gd name="T13" fmla="*/ 0 h 21600"/>
                <a:gd name="T14" fmla="*/ 3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a:p>
          </p:txBody>
        </p:sp>
        <p:sp>
          <p:nvSpPr>
            <p:cNvPr id="1058826" name="Rectangle 8">
              <a:extLst>
                <a:ext uri="{FF2B5EF4-FFF2-40B4-BE49-F238E27FC236}">
                  <a16:creationId xmlns:a16="http://schemas.microsoft.com/office/drawing/2014/main" id="{3D0021DE-43DA-48A9-926E-5D21BB8E0B3E}"/>
                </a:ext>
              </a:extLst>
            </p:cNvPr>
            <p:cNvSpPr>
              <a:spLocks/>
            </p:cNvSpPr>
            <p:nvPr/>
          </p:nvSpPr>
          <p:spPr bwMode="auto">
            <a:xfrm>
              <a:off x="0" y="216"/>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58827" name="Rectangle 9">
              <a:extLst>
                <a:ext uri="{FF2B5EF4-FFF2-40B4-BE49-F238E27FC236}">
                  <a16:creationId xmlns:a16="http://schemas.microsoft.com/office/drawing/2014/main" id="{CC8CDE4A-4193-405B-902E-8D062E614289}"/>
                </a:ext>
              </a:extLst>
            </p:cNvPr>
            <p:cNvSpPr>
              <a:spLocks/>
            </p:cNvSpPr>
            <p:nvPr/>
          </p:nvSpPr>
          <p:spPr bwMode="auto">
            <a:xfrm>
              <a:off x="1352" y="0"/>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58828" name="Rectangle 10">
              <a:extLst>
                <a:ext uri="{FF2B5EF4-FFF2-40B4-BE49-F238E27FC236}">
                  <a16:creationId xmlns:a16="http://schemas.microsoft.com/office/drawing/2014/main" id="{BECAE7B8-C28E-4453-B774-3438D76145FD}"/>
                </a:ext>
              </a:extLst>
            </p:cNvPr>
            <p:cNvSpPr>
              <a:spLocks/>
            </p:cNvSpPr>
            <p:nvPr/>
          </p:nvSpPr>
          <p:spPr bwMode="auto">
            <a:xfrm>
              <a:off x="104" y="8"/>
              <a:ext cx="13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rIns="45720"/>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r>
                <a:rPr lang="en-US" altLang="en-US" sz="2900">
                  <a:solidFill>
                    <a:srgbClr val="FFFFFF"/>
                  </a:solidFill>
                  <a:latin typeface="Gill Sans" charset="0"/>
                  <a:ea typeface="ヒラギノ角ゴ Pro W3" charset="-128"/>
                  <a:sym typeface="Gill Sans" charset="0"/>
                </a:rPr>
                <a:t>Roles</a:t>
              </a:r>
            </a:p>
          </p:txBody>
        </p:sp>
      </p:grpSp>
      <p:grpSp>
        <p:nvGrpSpPr>
          <p:cNvPr id="1058829" name="Group 11">
            <a:extLst>
              <a:ext uri="{FF2B5EF4-FFF2-40B4-BE49-F238E27FC236}">
                <a16:creationId xmlns:a16="http://schemas.microsoft.com/office/drawing/2014/main" id="{7C51367D-2906-4D63-9560-3F9C4EA325CB}"/>
              </a:ext>
            </a:extLst>
          </p:cNvPr>
          <p:cNvGrpSpPr>
            <a:grpSpLocks/>
          </p:cNvGrpSpPr>
          <p:nvPr/>
        </p:nvGrpSpPr>
        <p:grpSpPr bwMode="auto">
          <a:xfrm>
            <a:off x="2288913" y="2667000"/>
            <a:ext cx="3725862" cy="2274887"/>
            <a:chOff x="0" y="0"/>
            <a:chExt cx="2608" cy="1592"/>
          </a:xfrm>
        </p:grpSpPr>
        <p:sp>
          <p:nvSpPr>
            <p:cNvPr id="21516" name="AutoShape 12">
              <a:extLst>
                <a:ext uri="{FF2B5EF4-FFF2-40B4-BE49-F238E27FC236}">
                  <a16:creationId xmlns:a16="http://schemas.microsoft.com/office/drawing/2014/main" id="{1178DECC-7DBA-4B60-BDB9-57D6B5F07A3F}"/>
                </a:ext>
              </a:extLst>
            </p:cNvPr>
            <p:cNvSpPr>
              <a:spLocks/>
            </p:cNvSpPr>
            <p:nvPr/>
          </p:nvSpPr>
          <p:spPr bwMode="auto">
            <a:xfrm>
              <a:off x="8" y="0"/>
              <a:ext cx="2600" cy="1592"/>
            </a:xfrm>
            <a:prstGeom prst="roundRect">
              <a:avLst>
                <a:gd name="adj" fmla="val 12060"/>
              </a:avLst>
            </a:prstGeom>
            <a:blipFill dpi="0" rotWithShape="0">
              <a:blip r:embed="rId2"/>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58832" name="Rectangle 14">
              <a:extLst>
                <a:ext uri="{FF2B5EF4-FFF2-40B4-BE49-F238E27FC236}">
                  <a16:creationId xmlns:a16="http://schemas.microsoft.com/office/drawing/2014/main" id="{9165E9B4-6D39-4704-B302-90082061F99E}"/>
                </a:ext>
              </a:extLst>
            </p:cNvPr>
            <p:cNvSpPr>
              <a:spLocks/>
            </p:cNvSpPr>
            <p:nvPr/>
          </p:nvSpPr>
          <p:spPr bwMode="auto">
            <a:xfrm>
              <a:off x="304" y="0"/>
              <a:ext cx="1200" cy="376"/>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58833" name="AutoShape 15">
              <a:extLst>
                <a:ext uri="{FF2B5EF4-FFF2-40B4-BE49-F238E27FC236}">
                  <a16:creationId xmlns:a16="http://schemas.microsoft.com/office/drawing/2014/main" id="{33A2A534-362A-4809-ACF3-C9082711A8C5}"/>
                </a:ext>
              </a:extLst>
            </p:cNvPr>
            <p:cNvSpPr>
              <a:spLocks/>
            </p:cNvSpPr>
            <p:nvPr/>
          </p:nvSpPr>
          <p:spPr bwMode="auto">
            <a:xfrm rot="10800000">
              <a:off x="1432" y="88"/>
              <a:ext cx="312" cy="288"/>
            </a:xfrm>
            <a:custGeom>
              <a:avLst/>
              <a:gdLst>
                <a:gd name="T0" fmla="*/ 3 w 21600"/>
                <a:gd name="T1" fmla="*/ 0 h 21600"/>
                <a:gd name="T2" fmla="*/ 0 w 21600"/>
                <a:gd name="T3" fmla="*/ 3 h 21600"/>
                <a:gd name="T4" fmla="*/ 0 w 21600"/>
                <a:gd name="T5" fmla="*/ 4 h 21600"/>
                <a:gd name="T6" fmla="*/ 5 w 21600"/>
                <a:gd name="T7" fmla="*/ 4 h 21600"/>
                <a:gd name="T8" fmla="*/ 5 w 21600"/>
                <a:gd name="T9" fmla="*/ 0 h 21600"/>
                <a:gd name="T10" fmla="*/ 3 w 21600"/>
                <a:gd name="T11" fmla="*/ 0 h 21600"/>
                <a:gd name="T12" fmla="*/ 3 w 21600"/>
                <a:gd name="T13" fmla="*/ 0 h 21600"/>
                <a:gd name="T14" fmla="*/ 3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a:p>
          </p:txBody>
        </p:sp>
        <p:sp>
          <p:nvSpPr>
            <p:cNvPr id="1058834" name="AutoShape 16">
              <a:extLst>
                <a:ext uri="{FF2B5EF4-FFF2-40B4-BE49-F238E27FC236}">
                  <a16:creationId xmlns:a16="http://schemas.microsoft.com/office/drawing/2014/main" id="{5911DFF0-FDAA-4FC1-ADCC-E3EB438D7153}"/>
                </a:ext>
              </a:extLst>
            </p:cNvPr>
            <p:cNvSpPr>
              <a:spLocks/>
            </p:cNvSpPr>
            <p:nvPr/>
          </p:nvSpPr>
          <p:spPr bwMode="auto">
            <a:xfrm>
              <a:off x="0" y="0"/>
              <a:ext cx="312" cy="288"/>
            </a:xfrm>
            <a:custGeom>
              <a:avLst/>
              <a:gdLst>
                <a:gd name="T0" fmla="*/ 3 w 21600"/>
                <a:gd name="T1" fmla="*/ 0 h 21600"/>
                <a:gd name="T2" fmla="*/ 0 w 21600"/>
                <a:gd name="T3" fmla="*/ 3 h 21600"/>
                <a:gd name="T4" fmla="*/ 0 w 21600"/>
                <a:gd name="T5" fmla="*/ 4 h 21600"/>
                <a:gd name="T6" fmla="*/ 5 w 21600"/>
                <a:gd name="T7" fmla="*/ 4 h 21600"/>
                <a:gd name="T8" fmla="*/ 5 w 21600"/>
                <a:gd name="T9" fmla="*/ 0 h 21600"/>
                <a:gd name="T10" fmla="*/ 3 w 21600"/>
                <a:gd name="T11" fmla="*/ 0 h 21600"/>
                <a:gd name="T12" fmla="*/ 3 w 21600"/>
                <a:gd name="T13" fmla="*/ 0 h 21600"/>
                <a:gd name="T14" fmla="*/ 3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a:p>
          </p:txBody>
        </p:sp>
        <p:sp>
          <p:nvSpPr>
            <p:cNvPr id="1058835" name="Rectangle 17">
              <a:extLst>
                <a:ext uri="{FF2B5EF4-FFF2-40B4-BE49-F238E27FC236}">
                  <a16:creationId xmlns:a16="http://schemas.microsoft.com/office/drawing/2014/main" id="{5259571E-2660-4A5A-87E2-888F13389656}"/>
                </a:ext>
              </a:extLst>
            </p:cNvPr>
            <p:cNvSpPr>
              <a:spLocks/>
            </p:cNvSpPr>
            <p:nvPr/>
          </p:nvSpPr>
          <p:spPr bwMode="auto">
            <a:xfrm>
              <a:off x="0" y="216"/>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58837" name="Rectangle 19">
              <a:extLst>
                <a:ext uri="{FF2B5EF4-FFF2-40B4-BE49-F238E27FC236}">
                  <a16:creationId xmlns:a16="http://schemas.microsoft.com/office/drawing/2014/main" id="{FEAB6517-DB88-4B20-85B9-FC5EEBA038CA}"/>
                </a:ext>
              </a:extLst>
            </p:cNvPr>
            <p:cNvSpPr>
              <a:spLocks/>
            </p:cNvSpPr>
            <p:nvPr/>
          </p:nvSpPr>
          <p:spPr bwMode="auto">
            <a:xfrm>
              <a:off x="104" y="8"/>
              <a:ext cx="1512"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rIns="45720"/>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r>
                <a:rPr lang="en-US" altLang="en-US" sz="2900">
                  <a:solidFill>
                    <a:srgbClr val="FFFFFF"/>
                  </a:solidFill>
                  <a:latin typeface="Gill Sans" charset="0"/>
                  <a:ea typeface="ヒラギノ角ゴ Pro W3" charset="-128"/>
                  <a:sym typeface="Gill Sans" charset="0"/>
                </a:rPr>
                <a:t>Ceremonies</a:t>
              </a:r>
            </a:p>
          </p:txBody>
        </p:sp>
        <p:sp>
          <p:nvSpPr>
            <p:cNvPr id="1058836" name="Rectangle 18">
              <a:extLst>
                <a:ext uri="{FF2B5EF4-FFF2-40B4-BE49-F238E27FC236}">
                  <a16:creationId xmlns:a16="http://schemas.microsoft.com/office/drawing/2014/main" id="{9739DC4E-47A3-4B37-BCC3-5B57A0B4A194}"/>
                </a:ext>
              </a:extLst>
            </p:cNvPr>
            <p:cNvSpPr>
              <a:spLocks/>
            </p:cNvSpPr>
            <p:nvPr/>
          </p:nvSpPr>
          <p:spPr bwMode="auto">
            <a:xfrm>
              <a:off x="1352" y="0"/>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58831" name="Rectangle 13">
              <a:extLst>
                <a:ext uri="{FF2B5EF4-FFF2-40B4-BE49-F238E27FC236}">
                  <a16:creationId xmlns:a16="http://schemas.microsoft.com/office/drawing/2014/main" id="{8DBA7BA7-FE8F-49D2-871F-5A1FA9C8E87F}"/>
                </a:ext>
              </a:extLst>
            </p:cNvPr>
            <p:cNvSpPr>
              <a:spLocks/>
            </p:cNvSpPr>
            <p:nvPr/>
          </p:nvSpPr>
          <p:spPr bwMode="auto">
            <a:xfrm>
              <a:off x="96" y="392"/>
              <a:ext cx="2320"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rIns="45720"/>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buClr>
                  <a:srgbClr val="FFFFFF"/>
                </a:buClr>
                <a:buSzPct val="125000"/>
                <a:buFont typeface="Gill Sans" charset="0"/>
                <a:buChar char="•"/>
              </a:pPr>
              <a:r>
                <a:rPr lang="en-US" altLang="en-US" sz="2500" dirty="0">
                  <a:solidFill>
                    <a:srgbClr val="FFFFFF"/>
                  </a:solidFill>
                  <a:latin typeface="Gill Sans" charset="0"/>
                  <a:ea typeface="ヒラギノ角ゴ Pro W3" charset="-128"/>
                  <a:sym typeface="Gill Sans" charset="0"/>
                </a:rPr>
                <a:t>Sprint planning</a:t>
              </a:r>
            </a:p>
            <a:p>
              <a:pPr>
                <a:buClr>
                  <a:srgbClr val="FFFFFF"/>
                </a:buClr>
                <a:buSzPct val="125000"/>
                <a:buFont typeface="Gill Sans" charset="0"/>
                <a:buChar char="•"/>
              </a:pPr>
              <a:r>
                <a:rPr lang="en-US" altLang="en-US" sz="2500" dirty="0">
                  <a:solidFill>
                    <a:srgbClr val="FFFFFF"/>
                  </a:solidFill>
                  <a:latin typeface="Gill Sans" charset="0"/>
                  <a:ea typeface="ヒラギノ角ゴ Pro W3" charset="-128"/>
                  <a:sym typeface="Gill Sans" charset="0"/>
                </a:rPr>
                <a:t>Sprint review</a:t>
              </a:r>
            </a:p>
            <a:p>
              <a:pPr>
                <a:buClr>
                  <a:srgbClr val="FFFFFF"/>
                </a:buClr>
                <a:buSzPct val="125000"/>
                <a:buFont typeface="Gill Sans" charset="0"/>
                <a:buChar char="•"/>
              </a:pPr>
              <a:r>
                <a:rPr lang="en-US" altLang="en-US" sz="2500" dirty="0">
                  <a:solidFill>
                    <a:srgbClr val="FFFFFF"/>
                  </a:solidFill>
                  <a:latin typeface="Gill Sans" charset="0"/>
                  <a:ea typeface="ヒラギノ角ゴ Pro W3" charset="-128"/>
                  <a:sym typeface="Gill Sans" charset="0"/>
                </a:rPr>
                <a:t>Sprint retrospective</a:t>
              </a:r>
            </a:p>
            <a:p>
              <a:pPr>
                <a:buClr>
                  <a:srgbClr val="FFFFFF"/>
                </a:buClr>
                <a:buSzPct val="125000"/>
                <a:buFont typeface="Gill Sans" charset="0"/>
                <a:buChar char="•"/>
              </a:pPr>
              <a:r>
                <a:rPr lang="en-US" altLang="en-US" sz="2500" dirty="0">
                  <a:solidFill>
                    <a:srgbClr val="FFFFFF"/>
                  </a:solidFill>
                  <a:latin typeface="Gill Sans" charset="0"/>
                  <a:ea typeface="ヒラギノ角ゴ Pro W3" charset="-128"/>
                  <a:sym typeface="Gill Sans" charset="0"/>
                </a:rPr>
                <a:t>Daily scrum meeting</a:t>
              </a:r>
            </a:p>
          </p:txBody>
        </p:sp>
      </p:grpSp>
      <p:pic>
        <p:nvPicPr>
          <p:cNvPr id="2" name="Picture 1">
            <a:extLst>
              <a:ext uri="{FF2B5EF4-FFF2-40B4-BE49-F238E27FC236}">
                <a16:creationId xmlns:a16="http://schemas.microsoft.com/office/drawing/2014/main" id="{2358ABE6-90AB-46B6-A8BF-813F0F33E9EA}"/>
              </a:ext>
            </a:extLst>
          </p:cNvPr>
          <p:cNvPicPr>
            <a:picLocks noChangeAspect="1"/>
          </p:cNvPicPr>
          <p:nvPr/>
        </p:nvPicPr>
        <p:blipFill rotWithShape="1">
          <a:blip r:embed="rId3"/>
          <a:srcRect l="26667" t="15300" r="50564" b="18190"/>
          <a:stretch/>
        </p:blipFill>
        <p:spPr>
          <a:xfrm>
            <a:off x="5418645" y="325068"/>
            <a:ext cx="2081903" cy="3262532"/>
          </a:xfrm>
          <a:prstGeom prst="rect">
            <a:avLst/>
          </a:prstGeom>
          <a:effectLst>
            <a:innerShdw blurRad="114300">
              <a:prstClr val="black"/>
            </a:innerShdw>
          </a:effectLst>
        </p:spPr>
      </p:pic>
      <p:grpSp>
        <p:nvGrpSpPr>
          <p:cNvPr id="1058838" name="Group 20">
            <a:extLst>
              <a:ext uri="{FF2B5EF4-FFF2-40B4-BE49-F238E27FC236}">
                <a16:creationId xmlns:a16="http://schemas.microsoft.com/office/drawing/2014/main" id="{7DEA6370-CB82-4512-ADFD-A2CF4E407F6E}"/>
              </a:ext>
            </a:extLst>
          </p:cNvPr>
          <p:cNvGrpSpPr>
            <a:grpSpLocks/>
          </p:cNvGrpSpPr>
          <p:nvPr/>
        </p:nvGrpSpPr>
        <p:grpSpPr bwMode="auto">
          <a:xfrm>
            <a:off x="4262175" y="4852987"/>
            <a:ext cx="3727450" cy="1841500"/>
            <a:chOff x="0" y="0"/>
            <a:chExt cx="2608" cy="1288"/>
          </a:xfrm>
        </p:grpSpPr>
        <p:sp>
          <p:nvSpPr>
            <p:cNvPr id="21525" name="AutoShape 21">
              <a:extLst>
                <a:ext uri="{FF2B5EF4-FFF2-40B4-BE49-F238E27FC236}">
                  <a16:creationId xmlns:a16="http://schemas.microsoft.com/office/drawing/2014/main" id="{0E391080-12EA-462F-9A00-D3A79F81C143}"/>
                </a:ext>
              </a:extLst>
            </p:cNvPr>
            <p:cNvSpPr>
              <a:spLocks/>
            </p:cNvSpPr>
            <p:nvPr/>
          </p:nvSpPr>
          <p:spPr bwMode="auto">
            <a:xfrm>
              <a:off x="8" y="0"/>
              <a:ext cx="2600" cy="1288"/>
            </a:xfrm>
            <a:prstGeom prst="roundRect">
              <a:avLst>
                <a:gd name="adj" fmla="val 14903"/>
              </a:avLst>
            </a:prstGeom>
            <a:blipFill dpi="0" rotWithShape="0">
              <a:blip r:embed="rId2"/>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58840" name="Rectangle 22">
              <a:extLst>
                <a:ext uri="{FF2B5EF4-FFF2-40B4-BE49-F238E27FC236}">
                  <a16:creationId xmlns:a16="http://schemas.microsoft.com/office/drawing/2014/main" id="{C20E20C5-9417-49C3-883E-AC3B6DE63940}"/>
                </a:ext>
              </a:extLst>
            </p:cNvPr>
            <p:cNvSpPr>
              <a:spLocks/>
            </p:cNvSpPr>
            <p:nvPr/>
          </p:nvSpPr>
          <p:spPr bwMode="auto">
            <a:xfrm>
              <a:off x="96" y="392"/>
              <a:ext cx="2376"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rIns="45720"/>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pPr>
                <a:buClr>
                  <a:srgbClr val="FFFFFF"/>
                </a:buClr>
                <a:buSzPct val="125000"/>
                <a:buFont typeface="Gill Sans" charset="0"/>
                <a:buChar char="•"/>
              </a:pPr>
              <a:r>
                <a:rPr lang="en-US" altLang="en-US" sz="2500">
                  <a:solidFill>
                    <a:srgbClr val="FFFFFF"/>
                  </a:solidFill>
                  <a:latin typeface="Gill Sans" charset="0"/>
                  <a:ea typeface="ヒラギノ角ゴ Pro W3" charset="-128"/>
                  <a:sym typeface="Gill Sans" charset="0"/>
                </a:rPr>
                <a:t>Product backlog</a:t>
              </a:r>
            </a:p>
            <a:p>
              <a:pPr>
                <a:buClr>
                  <a:srgbClr val="FFFFFF"/>
                </a:buClr>
                <a:buSzPct val="125000"/>
                <a:buFont typeface="Gill Sans" charset="0"/>
                <a:buChar char="•"/>
              </a:pPr>
              <a:r>
                <a:rPr lang="en-US" altLang="en-US" sz="2500">
                  <a:solidFill>
                    <a:srgbClr val="FFFFFF"/>
                  </a:solidFill>
                  <a:latin typeface="Gill Sans" charset="0"/>
                  <a:ea typeface="ヒラギノ角ゴ Pro W3" charset="-128"/>
                  <a:sym typeface="Gill Sans" charset="0"/>
                </a:rPr>
                <a:t>Sprint backlog</a:t>
              </a:r>
            </a:p>
            <a:p>
              <a:pPr>
                <a:buClr>
                  <a:srgbClr val="FFFFFF"/>
                </a:buClr>
                <a:buSzPct val="125000"/>
                <a:buFont typeface="Gill Sans" charset="0"/>
                <a:buChar char="•"/>
              </a:pPr>
              <a:r>
                <a:rPr lang="en-US" altLang="en-US" sz="2500">
                  <a:solidFill>
                    <a:srgbClr val="FFFFFF"/>
                  </a:solidFill>
                  <a:latin typeface="Gill Sans" charset="0"/>
                  <a:ea typeface="ヒラギノ角ゴ Pro W3" charset="-128"/>
                  <a:sym typeface="Gill Sans" charset="0"/>
                </a:rPr>
                <a:t>Burndown charts</a:t>
              </a:r>
            </a:p>
          </p:txBody>
        </p:sp>
        <p:sp>
          <p:nvSpPr>
            <p:cNvPr id="1058841" name="Rectangle 23">
              <a:extLst>
                <a:ext uri="{FF2B5EF4-FFF2-40B4-BE49-F238E27FC236}">
                  <a16:creationId xmlns:a16="http://schemas.microsoft.com/office/drawing/2014/main" id="{C0C3993C-17C5-40EE-BA28-ED1FEDC36A4D}"/>
                </a:ext>
              </a:extLst>
            </p:cNvPr>
            <p:cNvSpPr>
              <a:spLocks/>
            </p:cNvSpPr>
            <p:nvPr/>
          </p:nvSpPr>
          <p:spPr bwMode="auto">
            <a:xfrm>
              <a:off x="304" y="0"/>
              <a:ext cx="1200" cy="376"/>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58842" name="AutoShape 24">
              <a:extLst>
                <a:ext uri="{FF2B5EF4-FFF2-40B4-BE49-F238E27FC236}">
                  <a16:creationId xmlns:a16="http://schemas.microsoft.com/office/drawing/2014/main" id="{37A51113-9A4E-45C1-8535-D8F75756DB4D}"/>
                </a:ext>
              </a:extLst>
            </p:cNvPr>
            <p:cNvSpPr>
              <a:spLocks/>
            </p:cNvSpPr>
            <p:nvPr/>
          </p:nvSpPr>
          <p:spPr bwMode="auto">
            <a:xfrm rot="10800000">
              <a:off x="1432" y="88"/>
              <a:ext cx="312" cy="288"/>
            </a:xfrm>
            <a:custGeom>
              <a:avLst/>
              <a:gdLst>
                <a:gd name="T0" fmla="*/ 3 w 21600"/>
                <a:gd name="T1" fmla="*/ 0 h 21600"/>
                <a:gd name="T2" fmla="*/ 0 w 21600"/>
                <a:gd name="T3" fmla="*/ 3 h 21600"/>
                <a:gd name="T4" fmla="*/ 0 w 21600"/>
                <a:gd name="T5" fmla="*/ 4 h 21600"/>
                <a:gd name="T6" fmla="*/ 5 w 21600"/>
                <a:gd name="T7" fmla="*/ 4 h 21600"/>
                <a:gd name="T8" fmla="*/ 5 w 21600"/>
                <a:gd name="T9" fmla="*/ 0 h 21600"/>
                <a:gd name="T10" fmla="*/ 3 w 21600"/>
                <a:gd name="T11" fmla="*/ 0 h 21600"/>
                <a:gd name="T12" fmla="*/ 3 w 21600"/>
                <a:gd name="T13" fmla="*/ 0 h 21600"/>
                <a:gd name="T14" fmla="*/ 3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a:p>
          </p:txBody>
        </p:sp>
        <p:sp>
          <p:nvSpPr>
            <p:cNvPr id="1058843" name="AutoShape 25">
              <a:extLst>
                <a:ext uri="{FF2B5EF4-FFF2-40B4-BE49-F238E27FC236}">
                  <a16:creationId xmlns:a16="http://schemas.microsoft.com/office/drawing/2014/main" id="{19D56579-B690-4505-AF05-BF04D25EA80F}"/>
                </a:ext>
              </a:extLst>
            </p:cNvPr>
            <p:cNvSpPr>
              <a:spLocks/>
            </p:cNvSpPr>
            <p:nvPr/>
          </p:nvSpPr>
          <p:spPr bwMode="auto">
            <a:xfrm>
              <a:off x="0" y="0"/>
              <a:ext cx="312" cy="288"/>
            </a:xfrm>
            <a:custGeom>
              <a:avLst/>
              <a:gdLst>
                <a:gd name="T0" fmla="*/ 3 w 21600"/>
                <a:gd name="T1" fmla="*/ 0 h 21600"/>
                <a:gd name="T2" fmla="*/ 0 w 21600"/>
                <a:gd name="T3" fmla="*/ 3 h 21600"/>
                <a:gd name="T4" fmla="*/ 0 w 21600"/>
                <a:gd name="T5" fmla="*/ 4 h 21600"/>
                <a:gd name="T6" fmla="*/ 5 w 21600"/>
                <a:gd name="T7" fmla="*/ 4 h 21600"/>
                <a:gd name="T8" fmla="*/ 5 w 21600"/>
                <a:gd name="T9" fmla="*/ 0 h 21600"/>
                <a:gd name="T10" fmla="*/ 3 w 21600"/>
                <a:gd name="T11" fmla="*/ 0 h 21600"/>
                <a:gd name="T12" fmla="*/ 3 w 21600"/>
                <a:gd name="T13" fmla="*/ 0 h 21600"/>
                <a:gd name="T14" fmla="*/ 3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a:p>
          </p:txBody>
        </p:sp>
        <p:sp>
          <p:nvSpPr>
            <p:cNvPr id="1058844" name="Rectangle 26">
              <a:extLst>
                <a:ext uri="{FF2B5EF4-FFF2-40B4-BE49-F238E27FC236}">
                  <a16:creationId xmlns:a16="http://schemas.microsoft.com/office/drawing/2014/main" id="{88CECAC2-7BE7-4A26-A348-3D0EADCEF70C}"/>
                </a:ext>
              </a:extLst>
            </p:cNvPr>
            <p:cNvSpPr>
              <a:spLocks/>
            </p:cNvSpPr>
            <p:nvPr/>
          </p:nvSpPr>
          <p:spPr bwMode="auto">
            <a:xfrm>
              <a:off x="0" y="216"/>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58845" name="Rectangle 27">
              <a:extLst>
                <a:ext uri="{FF2B5EF4-FFF2-40B4-BE49-F238E27FC236}">
                  <a16:creationId xmlns:a16="http://schemas.microsoft.com/office/drawing/2014/main" id="{5EB7F053-D0EA-4B1E-B016-3F10EABF9F62}"/>
                </a:ext>
              </a:extLst>
            </p:cNvPr>
            <p:cNvSpPr>
              <a:spLocks/>
            </p:cNvSpPr>
            <p:nvPr/>
          </p:nvSpPr>
          <p:spPr bwMode="auto">
            <a:xfrm>
              <a:off x="1352" y="0"/>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82296" tIns="41148" rIns="82296" bIns="41148"/>
            <a:lstStyle>
              <a:lvl1pPr algn="l" defTabSz="822325">
                <a:defRPr>
                  <a:solidFill>
                    <a:schemeClr val="tx1"/>
                  </a:solidFill>
                  <a:latin typeface="Arial" panose="020B0604020202020204" pitchFamily="34" charset="0"/>
                </a:defRPr>
              </a:lvl1pPr>
              <a:lvl2pPr marL="668338" indent="-257175" algn="l" defTabSz="822325">
                <a:defRPr>
                  <a:solidFill>
                    <a:schemeClr val="tx1"/>
                  </a:solidFill>
                  <a:latin typeface="Arial" panose="020B0604020202020204" pitchFamily="34" charset="0"/>
                </a:defRPr>
              </a:lvl2pPr>
              <a:lvl3pPr marL="1028700" indent="-206375" algn="l" defTabSz="822325">
                <a:defRPr>
                  <a:solidFill>
                    <a:schemeClr val="tx1"/>
                  </a:solidFill>
                  <a:latin typeface="Arial" panose="020B0604020202020204" pitchFamily="34" charset="0"/>
                </a:defRPr>
              </a:lvl3pPr>
              <a:lvl4pPr marL="1439863" indent="-204788" algn="l" defTabSz="822325">
                <a:defRPr>
                  <a:solidFill>
                    <a:schemeClr val="tx1"/>
                  </a:solidFill>
                  <a:latin typeface="Arial" panose="020B0604020202020204" pitchFamily="34" charset="0"/>
                </a:defRPr>
              </a:lvl4pPr>
              <a:lvl5pPr marL="1851025" indent="-204788" algn="l" defTabSz="822325">
                <a:defRPr>
                  <a:solidFill>
                    <a:schemeClr val="tx1"/>
                  </a:solidFill>
                  <a:latin typeface="Arial" panose="020B0604020202020204" pitchFamily="34" charset="0"/>
                </a:defRPr>
              </a:lvl5pPr>
              <a:lvl6pPr marL="2308225" indent="-204788" defTabSz="822325" fontAlgn="base">
                <a:spcBef>
                  <a:spcPct val="0"/>
                </a:spcBef>
                <a:spcAft>
                  <a:spcPct val="0"/>
                </a:spcAft>
                <a:defRPr>
                  <a:solidFill>
                    <a:schemeClr val="tx1"/>
                  </a:solidFill>
                  <a:latin typeface="Arial" panose="020B0604020202020204" pitchFamily="34" charset="0"/>
                </a:defRPr>
              </a:lvl6pPr>
              <a:lvl7pPr marL="2765425" indent="-204788" defTabSz="822325" fontAlgn="base">
                <a:spcBef>
                  <a:spcPct val="0"/>
                </a:spcBef>
                <a:spcAft>
                  <a:spcPct val="0"/>
                </a:spcAft>
                <a:defRPr>
                  <a:solidFill>
                    <a:schemeClr val="tx1"/>
                  </a:solidFill>
                  <a:latin typeface="Arial" panose="020B0604020202020204" pitchFamily="34" charset="0"/>
                </a:defRPr>
              </a:lvl7pPr>
              <a:lvl8pPr marL="3222625" indent="-204788" defTabSz="822325" fontAlgn="base">
                <a:spcBef>
                  <a:spcPct val="0"/>
                </a:spcBef>
                <a:spcAft>
                  <a:spcPct val="0"/>
                </a:spcAft>
                <a:defRPr>
                  <a:solidFill>
                    <a:schemeClr val="tx1"/>
                  </a:solidFill>
                  <a:latin typeface="Arial" panose="020B0604020202020204" pitchFamily="34" charset="0"/>
                </a:defRPr>
              </a:lvl8pPr>
              <a:lvl9pPr marL="3679825" indent="-204788" defTabSz="822325" fontAlgn="base">
                <a:spcBef>
                  <a:spcPct val="0"/>
                </a:spcBef>
                <a:spcAft>
                  <a:spcPct val="0"/>
                </a:spcAft>
                <a:defRPr>
                  <a:solidFill>
                    <a:schemeClr val="tx1"/>
                  </a:solidFill>
                  <a:latin typeface="Arial" panose="020B0604020202020204" pitchFamily="34" charset="0"/>
                </a:defRPr>
              </a:lvl9pPr>
            </a:lstStyle>
            <a:p>
              <a:pPr algn="ctr"/>
              <a:endParaRPr lang="en-US" altLang="en-US" sz="2900">
                <a:solidFill>
                  <a:srgbClr val="000000"/>
                </a:solidFill>
                <a:latin typeface="Gill Sans" charset="0"/>
                <a:ea typeface="ヒラギノ角ゴ Pro W3" charset="-128"/>
                <a:sym typeface="Gill Sans" charset="0"/>
              </a:endParaRPr>
            </a:p>
          </p:txBody>
        </p:sp>
        <p:sp>
          <p:nvSpPr>
            <p:cNvPr id="1058846" name="Rectangle 28">
              <a:extLst>
                <a:ext uri="{FF2B5EF4-FFF2-40B4-BE49-F238E27FC236}">
                  <a16:creationId xmlns:a16="http://schemas.microsoft.com/office/drawing/2014/main" id="{3CD3B428-9DE0-41E0-84BD-6574B66920FB}"/>
                </a:ext>
              </a:extLst>
            </p:cNvPr>
            <p:cNvSpPr>
              <a:spLocks/>
            </p:cNvSpPr>
            <p:nvPr/>
          </p:nvSpPr>
          <p:spPr bwMode="auto">
            <a:xfrm>
              <a:off x="104" y="8"/>
              <a:ext cx="13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rIns="45720"/>
            <a:lstStyle>
              <a:lvl1pPr algn="l" defTabSz="822325">
                <a:tabLst>
                  <a:tab pos="960438" algn="l"/>
                </a:tabLst>
                <a:defRPr>
                  <a:solidFill>
                    <a:schemeClr val="tx1"/>
                  </a:solidFill>
                  <a:latin typeface="Arial" panose="020B0604020202020204" pitchFamily="34" charset="0"/>
                </a:defRPr>
              </a:lvl1pPr>
              <a:lvl2pPr marL="668338" indent="-257175" algn="l" defTabSz="822325">
                <a:tabLst>
                  <a:tab pos="960438" algn="l"/>
                </a:tabLst>
                <a:defRPr>
                  <a:solidFill>
                    <a:schemeClr val="tx1"/>
                  </a:solidFill>
                  <a:latin typeface="Arial" panose="020B0604020202020204" pitchFamily="34" charset="0"/>
                </a:defRPr>
              </a:lvl2pPr>
              <a:lvl3pPr marL="1028700" indent="-206375" algn="l" defTabSz="822325">
                <a:tabLst>
                  <a:tab pos="960438" algn="l"/>
                </a:tabLst>
                <a:defRPr>
                  <a:solidFill>
                    <a:schemeClr val="tx1"/>
                  </a:solidFill>
                  <a:latin typeface="Arial" panose="020B0604020202020204" pitchFamily="34" charset="0"/>
                </a:defRPr>
              </a:lvl3pPr>
              <a:lvl4pPr marL="1439863" indent="-204788" algn="l" defTabSz="822325">
                <a:tabLst>
                  <a:tab pos="960438" algn="l"/>
                </a:tabLst>
                <a:defRPr>
                  <a:solidFill>
                    <a:schemeClr val="tx1"/>
                  </a:solidFill>
                  <a:latin typeface="Arial" panose="020B0604020202020204" pitchFamily="34" charset="0"/>
                </a:defRPr>
              </a:lvl4pPr>
              <a:lvl5pPr marL="1851025" indent="-204788" algn="l" defTabSz="822325">
                <a:tabLst>
                  <a:tab pos="960438" algn="l"/>
                </a:tabLst>
                <a:defRPr>
                  <a:solidFill>
                    <a:schemeClr val="tx1"/>
                  </a:solidFill>
                  <a:latin typeface="Arial" panose="020B0604020202020204" pitchFamily="34" charset="0"/>
                </a:defRPr>
              </a:lvl5pPr>
              <a:lvl6pPr marL="2308225" indent="-204788" defTabSz="822325" fontAlgn="base">
                <a:spcBef>
                  <a:spcPct val="0"/>
                </a:spcBef>
                <a:spcAft>
                  <a:spcPct val="0"/>
                </a:spcAft>
                <a:tabLst>
                  <a:tab pos="960438" algn="l"/>
                </a:tabLst>
                <a:defRPr>
                  <a:solidFill>
                    <a:schemeClr val="tx1"/>
                  </a:solidFill>
                  <a:latin typeface="Arial" panose="020B0604020202020204" pitchFamily="34" charset="0"/>
                </a:defRPr>
              </a:lvl6pPr>
              <a:lvl7pPr marL="2765425" indent="-204788" defTabSz="822325" fontAlgn="base">
                <a:spcBef>
                  <a:spcPct val="0"/>
                </a:spcBef>
                <a:spcAft>
                  <a:spcPct val="0"/>
                </a:spcAft>
                <a:tabLst>
                  <a:tab pos="960438" algn="l"/>
                </a:tabLst>
                <a:defRPr>
                  <a:solidFill>
                    <a:schemeClr val="tx1"/>
                  </a:solidFill>
                  <a:latin typeface="Arial" panose="020B0604020202020204" pitchFamily="34" charset="0"/>
                </a:defRPr>
              </a:lvl7pPr>
              <a:lvl8pPr marL="3222625" indent="-204788" defTabSz="822325" fontAlgn="base">
                <a:spcBef>
                  <a:spcPct val="0"/>
                </a:spcBef>
                <a:spcAft>
                  <a:spcPct val="0"/>
                </a:spcAft>
                <a:tabLst>
                  <a:tab pos="960438" algn="l"/>
                </a:tabLst>
                <a:defRPr>
                  <a:solidFill>
                    <a:schemeClr val="tx1"/>
                  </a:solidFill>
                  <a:latin typeface="Arial" panose="020B0604020202020204" pitchFamily="34" charset="0"/>
                </a:defRPr>
              </a:lvl8pPr>
              <a:lvl9pPr marL="3679825" indent="-204788" defTabSz="822325" fontAlgn="base">
                <a:spcBef>
                  <a:spcPct val="0"/>
                </a:spcBef>
                <a:spcAft>
                  <a:spcPct val="0"/>
                </a:spcAft>
                <a:tabLst>
                  <a:tab pos="960438" algn="l"/>
                </a:tabLst>
                <a:defRPr>
                  <a:solidFill>
                    <a:schemeClr val="tx1"/>
                  </a:solidFill>
                  <a:latin typeface="Arial" panose="020B0604020202020204" pitchFamily="34" charset="0"/>
                </a:defRPr>
              </a:lvl9pPr>
            </a:lstStyle>
            <a:p>
              <a:r>
                <a:rPr lang="en-US" altLang="en-US" sz="2900">
                  <a:solidFill>
                    <a:srgbClr val="FFFFFF"/>
                  </a:solidFill>
                  <a:latin typeface="Gill Sans" charset="0"/>
                  <a:ea typeface="ヒラギノ角ゴ Pro W3" charset="-128"/>
                  <a:sym typeface="Gill Sans" charset="0"/>
                </a:rPr>
                <a:t>Artifacts</a:t>
              </a:r>
            </a:p>
          </p:txBody>
        </p:sp>
      </p:grpSp>
      <p:pic>
        <p:nvPicPr>
          <p:cNvPr id="31" name="Picture 30">
            <a:extLst>
              <a:ext uri="{FF2B5EF4-FFF2-40B4-BE49-F238E27FC236}">
                <a16:creationId xmlns:a16="http://schemas.microsoft.com/office/drawing/2014/main" id="{95109087-8429-435A-9D88-99C1CD1A2EA5}"/>
              </a:ext>
            </a:extLst>
          </p:cNvPr>
          <p:cNvPicPr>
            <a:picLocks noChangeAspect="1"/>
          </p:cNvPicPr>
          <p:nvPr/>
        </p:nvPicPr>
        <p:blipFill rotWithShape="1">
          <a:blip r:embed="rId3"/>
          <a:srcRect l="53376" t="34490" r="23856" b="50142"/>
          <a:stretch/>
        </p:blipFill>
        <p:spPr>
          <a:xfrm>
            <a:off x="7450317" y="1496014"/>
            <a:ext cx="2081903" cy="753816"/>
          </a:xfrm>
          <a:prstGeom prst="rect">
            <a:avLst/>
          </a:prstGeom>
          <a:effectLst>
            <a:innerShdw blurRad="114300">
              <a:prstClr val="black"/>
            </a:inn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1474" name="Rectangle 2">
            <a:extLst>
              <a:ext uri="{FF2B5EF4-FFF2-40B4-BE49-F238E27FC236}">
                <a16:creationId xmlns:a16="http://schemas.microsoft.com/office/drawing/2014/main" id="{5E78FA77-BCD0-41FB-9446-6F0BD70C2D29}"/>
              </a:ext>
            </a:extLst>
          </p:cNvPr>
          <p:cNvSpPr>
            <a:spLocks noGrp="1" noChangeArrowheads="1"/>
          </p:cNvSpPr>
          <p:nvPr>
            <p:ph type="title"/>
          </p:nvPr>
        </p:nvSpPr>
        <p:spPr>
          <a:xfrm>
            <a:off x="921085" y="759085"/>
            <a:ext cx="7200900" cy="1485900"/>
          </a:xfrm>
        </p:spPr>
        <p:txBody>
          <a:bodyPr/>
          <a:lstStyle/>
          <a:p>
            <a:r>
              <a:rPr lang="en-GB" altLang="en-US"/>
              <a:t>Scrum Roles</a:t>
            </a:r>
          </a:p>
        </p:txBody>
      </p:sp>
      <p:sp>
        <p:nvSpPr>
          <p:cNvPr id="1001475" name="Rectangle 3">
            <a:extLst>
              <a:ext uri="{FF2B5EF4-FFF2-40B4-BE49-F238E27FC236}">
                <a16:creationId xmlns:a16="http://schemas.microsoft.com/office/drawing/2014/main" id="{4D0F7D6A-84B3-40A1-8D51-B0C1B25096F1}"/>
              </a:ext>
            </a:extLst>
          </p:cNvPr>
          <p:cNvSpPr>
            <a:spLocks noGrp="1" noChangeArrowheads="1"/>
          </p:cNvSpPr>
          <p:nvPr>
            <p:ph idx="1"/>
          </p:nvPr>
        </p:nvSpPr>
        <p:spPr/>
        <p:txBody>
          <a:bodyPr>
            <a:normAutofit fontScale="77500" lnSpcReduction="20000"/>
          </a:bodyPr>
          <a:lstStyle/>
          <a:p>
            <a:pPr lvl="1" defTabSz="1028700">
              <a:lnSpc>
                <a:spcPct val="90000"/>
              </a:lnSpc>
              <a:tabLst>
                <a:tab pos="2171700" algn="l"/>
              </a:tabLst>
            </a:pPr>
            <a:r>
              <a:rPr lang="en-GB" altLang="en-US"/>
              <a:t>Product Owner</a:t>
            </a:r>
          </a:p>
          <a:p>
            <a:pPr lvl="2" defTabSz="1028700">
              <a:lnSpc>
                <a:spcPct val="90000"/>
              </a:lnSpc>
              <a:tabLst>
                <a:tab pos="2171700" algn="l"/>
              </a:tabLst>
            </a:pPr>
            <a:r>
              <a:rPr lang="en-US" altLang="en-US" sz="1800"/>
              <a:t>Possibly a Product Manager or Project Sponsor</a:t>
            </a:r>
          </a:p>
          <a:p>
            <a:pPr lvl="2" defTabSz="1028700">
              <a:lnSpc>
                <a:spcPct val="90000"/>
              </a:lnSpc>
              <a:tabLst>
                <a:tab pos="2171700" algn="l"/>
              </a:tabLst>
            </a:pPr>
            <a:r>
              <a:rPr lang="en-GB" altLang="en-US" sz="1800"/>
              <a:t>Decides features, release date, prioritization, $$$</a:t>
            </a:r>
          </a:p>
          <a:p>
            <a:pPr lvl="2" defTabSz="1028700">
              <a:lnSpc>
                <a:spcPct val="90000"/>
              </a:lnSpc>
              <a:tabLst>
                <a:tab pos="2171700" algn="l"/>
              </a:tabLst>
            </a:pPr>
            <a:endParaRPr lang="en-GB" altLang="en-US" sz="1200"/>
          </a:p>
          <a:p>
            <a:pPr lvl="2" defTabSz="1028700">
              <a:lnSpc>
                <a:spcPct val="90000"/>
              </a:lnSpc>
              <a:tabLst>
                <a:tab pos="2171700" algn="l"/>
              </a:tabLst>
            </a:pPr>
            <a:endParaRPr lang="en-GB" altLang="en-US" sz="1200"/>
          </a:p>
          <a:p>
            <a:pPr lvl="1" defTabSz="1028700">
              <a:lnSpc>
                <a:spcPct val="90000"/>
              </a:lnSpc>
              <a:tabLst>
                <a:tab pos="2171700" algn="l"/>
              </a:tabLst>
            </a:pPr>
            <a:r>
              <a:rPr lang="en-GB" altLang="en-US"/>
              <a:t>Scrum Master</a:t>
            </a:r>
          </a:p>
          <a:p>
            <a:pPr lvl="2" defTabSz="1028700">
              <a:lnSpc>
                <a:spcPct val="90000"/>
              </a:lnSpc>
              <a:tabLst>
                <a:tab pos="2171700" algn="l"/>
              </a:tabLst>
            </a:pPr>
            <a:r>
              <a:rPr lang="en-US" altLang="en-US" sz="1800"/>
              <a:t>Typically a Project Manager or Team Leader</a:t>
            </a:r>
          </a:p>
          <a:p>
            <a:pPr lvl="2" defTabSz="1028700">
              <a:lnSpc>
                <a:spcPct val="90000"/>
              </a:lnSpc>
              <a:tabLst>
                <a:tab pos="2171700" algn="l"/>
              </a:tabLst>
            </a:pPr>
            <a:r>
              <a:rPr lang="en-US" altLang="en-US" sz="1800"/>
              <a:t>Responsible for enacting Scrum values and practices</a:t>
            </a:r>
          </a:p>
          <a:p>
            <a:pPr lvl="2" defTabSz="1028700">
              <a:lnSpc>
                <a:spcPct val="90000"/>
              </a:lnSpc>
              <a:tabLst>
                <a:tab pos="2171700" algn="l"/>
              </a:tabLst>
            </a:pPr>
            <a:r>
              <a:rPr lang="en-US" altLang="en-US" sz="1800"/>
              <a:t>Remove impediments / politics, keeps everyone productive</a:t>
            </a:r>
          </a:p>
          <a:p>
            <a:pPr lvl="2" defTabSz="1028700">
              <a:lnSpc>
                <a:spcPct val="90000"/>
              </a:lnSpc>
              <a:tabLst>
                <a:tab pos="2171700" algn="l"/>
              </a:tabLst>
            </a:pPr>
            <a:endParaRPr lang="en-US" altLang="en-US" sz="1200"/>
          </a:p>
          <a:p>
            <a:pPr lvl="2" defTabSz="1028700">
              <a:lnSpc>
                <a:spcPct val="90000"/>
              </a:lnSpc>
              <a:tabLst>
                <a:tab pos="2171700" algn="l"/>
              </a:tabLst>
            </a:pPr>
            <a:endParaRPr lang="en-US" altLang="en-US" sz="1200"/>
          </a:p>
          <a:p>
            <a:pPr lvl="1" defTabSz="1028700">
              <a:lnSpc>
                <a:spcPct val="90000"/>
              </a:lnSpc>
              <a:tabLst>
                <a:tab pos="2171700" algn="l"/>
              </a:tabLst>
            </a:pPr>
            <a:r>
              <a:rPr lang="en-GB" altLang="en-US"/>
              <a:t>Project Team</a:t>
            </a:r>
          </a:p>
          <a:p>
            <a:pPr lvl="2" defTabSz="1028700">
              <a:lnSpc>
                <a:spcPct val="90000"/>
              </a:lnSpc>
              <a:tabLst>
                <a:tab pos="2171700" algn="l"/>
              </a:tabLst>
            </a:pPr>
            <a:r>
              <a:rPr lang="en-GB" altLang="en-US" sz="1800"/>
              <a:t>5-10 members;  </a:t>
            </a:r>
            <a:r>
              <a:rPr lang="en-US" altLang="en-US" sz="1800"/>
              <a:t>Teams are self-organizing</a:t>
            </a:r>
            <a:endParaRPr lang="en-GB" altLang="en-US" sz="1800"/>
          </a:p>
          <a:p>
            <a:pPr lvl="2" defTabSz="1028700">
              <a:lnSpc>
                <a:spcPct val="90000"/>
              </a:lnSpc>
              <a:tabLst>
                <a:tab pos="2171700" algn="l"/>
              </a:tabLst>
            </a:pPr>
            <a:r>
              <a:rPr lang="en-US" altLang="en-US" sz="1800"/>
              <a:t>Cross-functional: QA, Programmers, UI Designers, etc.</a:t>
            </a:r>
          </a:p>
          <a:p>
            <a:pPr lvl="2" defTabSz="1028700">
              <a:lnSpc>
                <a:spcPct val="90000"/>
              </a:lnSpc>
              <a:tabLst>
                <a:tab pos="2171700" algn="l"/>
              </a:tabLst>
            </a:pPr>
            <a:r>
              <a:rPr lang="en-US" altLang="en-US" sz="1800"/>
              <a:t>Membership should change only between sprints</a:t>
            </a:r>
          </a:p>
        </p:txBody>
      </p:sp>
      <p:pic>
        <p:nvPicPr>
          <p:cNvPr id="1001476" name="Picture 3">
            <a:extLst>
              <a:ext uri="{FF2B5EF4-FFF2-40B4-BE49-F238E27FC236}">
                <a16:creationId xmlns:a16="http://schemas.microsoft.com/office/drawing/2014/main" id="{E61CBEC9-548C-42A6-AD62-C59EAF776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9675" y="1447800"/>
            <a:ext cx="89852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1477" name="Picture 3">
            <a:extLst>
              <a:ext uri="{FF2B5EF4-FFF2-40B4-BE49-F238E27FC236}">
                <a16:creationId xmlns:a16="http://schemas.microsoft.com/office/drawing/2014/main" id="{69CDDFA1-47A6-4F4C-AA3C-B19F627DA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124200"/>
            <a:ext cx="8382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01478" name="Group 3">
            <a:extLst>
              <a:ext uri="{FF2B5EF4-FFF2-40B4-BE49-F238E27FC236}">
                <a16:creationId xmlns:a16="http://schemas.microsoft.com/office/drawing/2014/main" id="{6F324226-CD38-4F17-BC21-B83C2BF6F273}"/>
              </a:ext>
            </a:extLst>
          </p:cNvPr>
          <p:cNvGrpSpPr>
            <a:grpSpLocks/>
          </p:cNvGrpSpPr>
          <p:nvPr/>
        </p:nvGrpSpPr>
        <p:grpSpPr bwMode="auto">
          <a:xfrm>
            <a:off x="7239000" y="4648200"/>
            <a:ext cx="1295400" cy="1066800"/>
            <a:chOff x="0" y="0"/>
            <a:chExt cx="1704" cy="1346"/>
          </a:xfrm>
        </p:grpSpPr>
        <p:pic>
          <p:nvPicPr>
            <p:cNvPr id="1001479" name="Picture 4">
              <a:extLst>
                <a:ext uri="{FF2B5EF4-FFF2-40B4-BE49-F238E27FC236}">
                  <a16:creationId xmlns:a16="http://schemas.microsoft.com/office/drawing/2014/main" id="{D9E75C31-E8D5-4C70-B6EE-FB1133FD55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 y="453"/>
              <a:ext cx="50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01480" name="Group 5">
              <a:extLst>
                <a:ext uri="{FF2B5EF4-FFF2-40B4-BE49-F238E27FC236}">
                  <a16:creationId xmlns:a16="http://schemas.microsoft.com/office/drawing/2014/main" id="{E87950EE-24B3-413A-84AA-6A617C397B0E}"/>
                </a:ext>
              </a:extLst>
            </p:cNvPr>
            <p:cNvGrpSpPr>
              <a:grpSpLocks/>
            </p:cNvGrpSpPr>
            <p:nvPr/>
          </p:nvGrpSpPr>
          <p:grpSpPr bwMode="auto">
            <a:xfrm>
              <a:off x="0" y="0"/>
              <a:ext cx="1704" cy="1346"/>
              <a:chOff x="0" y="0"/>
              <a:chExt cx="1704" cy="1346"/>
            </a:xfrm>
          </p:grpSpPr>
          <p:grpSp>
            <p:nvGrpSpPr>
              <p:cNvPr id="1001481" name="Group 6">
                <a:extLst>
                  <a:ext uri="{FF2B5EF4-FFF2-40B4-BE49-F238E27FC236}">
                    <a16:creationId xmlns:a16="http://schemas.microsoft.com/office/drawing/2014/main" id="{D661E71D-16FC-4F8A-B2F1-32AE1C64C626}"/>
                  </a:ext>
                </a:extLst>
              </p:cNvPr>
              <p:cNvGrpSpPr>
                <a:grpSpLocks/>
              </p:cNvGrpSpPr>
              <p:nvPr/>
            </p:nvGrpSpPr>
            <p:grpSpPr bwMode="auto">
              <a:xfrm>
                <a:off x="0" y="0"/>
                <a:ext cx="1704" cy="440"/>
                <a:chOff x="0" y="0"/>
                <a:chExt cx="1704" cy="440"/>
              </a:xfrm>
            </p:grpSpPr>
            <p:pic>
              <p:nvPicPr>
                <p:cNvPr id="1001482" name="Picture 7">
                  <a:extLst>
                    <a:ext uri="{FF2B5EF4-FFF2-40B4-BE49-F238E27FC236}">
                      <a16:creationId xmlns:a16="http://schemas.microsoft.com/office/drawing/2014/main" id="{A935A791-CE5E-42CA-B175-F607F57283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0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1483" name="Picture 8">
                  <a:extLst>
                    <a:ext uri="{FF2B5EF4-FFF2-40B4-BE49-F238E27FC236}">
                      <a16:creationId xmlns:a16="http://schemas.microsoft.com/office/drawing/2014/main" id="{7E5657AD-0291-490B-A813-906C80B265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 y="0"/>
                  <a:ext cx="50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1484" name="Picture 9">
                  <a:extLst>
                    <a:ext uri="{FF2B5EF4-FFF2-40B4-BE49-F238E27FC236}">
                      <a16:creationId xmlns:a16="http://schemas.microsoft.com/office/drawing/2014/main" id="{99214602-B88E-477B-84E0-F0AFF87CA7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6" y="0"/>
                  <a:ext cx="508"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01485" name="Picture 10">
                <a:extLst>
                  <a:ext uri="{FF2B5EF4-FFF2-40B4-BE49-F238E27FC236}">
                    <a16:creationId xmlns:a16="http://schemas.microsoft.com/office/drawing/2014/main" id="{B58537DB-03BF-4EA8-B2D8-A2B6DE13F1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 y="469"/>
                <a:ext cx="507"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01486" name="Group 11">
                <a:extLst>
                  <a:ext uri="{FF2B5EF4-FFF2-40B4-BE49-F238E27FC236}">
                    <a16:creationId xmlns:a16="http://schemas.microsoft.com/office/drawing/2014/main" id="{ECCB2C5C-8249-441F-A5D1-397FACB7B32A}"/>
                  </a:ext>
                </a:extLst>
              </p:cNvPr>
              <p:cNvGrpSpPr>
                <a:grpSpLocks/>
              </p:cNvGrpSpPr>
              <p:nvPr/>
            </p:nvGrpSpPr>
            <p:grpSpPr bwMode="auto">
              <a:xfrm>
                <a:off x="0" y="906"/>
                <a:ext cx="1704" cy="440"/>
                <a:chOff x="0" y="0"/>
                <a:chExt cx="1704" cy="440"/>
              </a:xfrm>
            </p:grpSpPr>
            <p:pic>
              <p:nvPicPr>
                <p:cNvPr id="1001487" name="Picture 12">
                  <a:extLst>
                    <a:ext uri="{FF2B5EF4-FFF2-40B4-BE49-F238E27FC236}">
                      <a16:creationId xmlns:a16="http://schemas.microsoft.com/office/drawing/2014/main" id="{763266FA-704F-434B-AC91-0FE21370C3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6"/>
                  <a:ext cx="507"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1488" name="Picture 13">
                  <a:extLst>
                    <a:ext uri="{FF2B5EF4-FFF2-40B4-BE49-F238E27FC236}">
                      <a16:creationId xmlns:a16="http://schemas.microsoft.com/office/drawing/2014/main" id="{4F99588D-235E-4203-80E8-59FC1D4998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6" y="0"/>
                  <a:ext cx="508"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1489" name="Picture 14">
                  <a:extLst>
                    <a:ext uri="{FF2B5EF4-FFF2-40B4-BE49-F238E27FC236}">
                      <a16:creationId xmlns:a16="http://schemas.microsoft.com/office/drawing/2014/main" id="{88E0FB41-7470-4CDA-9C30-506F01051E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 y="0"/>
                  <a:ext cx="50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5986" name="Rectangle 2">
            <a:extLst>
              <a:ext uri="{FF2B5EF4-FFF2-40B4-BE49-F238E27FC236}">
                <a16:creationId xmlns:a16="http://schemas.microsoft.com/office/drawing/2014/main" id="{59882478-8A3B-44F5-AF4D-1E6F1DDF11D6}"/>
              </a:ext>
            </a:extLst>
          </p:cNvPr>
          <p:cNvSpPr>
            <a:spLocks noGrp="1" noChangeArrowheads="1"/>
          </p:cNvSpPr>
          <p:nvPr>
            <p:ph type="title"/>
          </p:nvPr>
        </p:nvSpPr>
        <p:spPr>
          <a:xfrm>
            <a:off x="76200" y="-41059"/>
            <a:ext cx="7962900" cy="1485900"/>
          </a:xfrm>
        </p:spPr>
        <p:txBody>
          <a:bodyPr>
            <a:normAutofit fontScale="90000"/>
          </a:bodyPr>
          <a:lstStyle/>
          <a:p>
            <a:r>
              <a:rPr lang="en-US" altLang="en-US" dirty="0"/>
              <a:t>Importance of different team members </a:t>
            </a:r>
            <a:r>
              <a:rPr lang="en-US" altLang="en-US" dirty="0">
                <a:sym typeface="Wingdings" panose="05000000000000000000" pitchFamily="2" charset="2"/>
              </a:rPr>
              <a:t></a:t>
            </a:r>
            <a:r>
              <a:rPr lang="en-US" altLang="en-US" dirty="0"/>
              <a:t>"Pigs" and "Chickens"</a:t>
            </a:r>
          </a:p>
        </p:txBody>
      </p:sp>
      <p:sp>
        <p:nvSpPr>
          <p:cNvPr id="1065987" name="Rectangle 3">
            <a:extLst>
              <a:ext uri="{FF2B5EF4-FFF2-40B4-BE49-F238E27FC236}">
                <a16:creationId xmlns:a16="http://schemas.microsoft.com/office/drawing/2014/main" id="{D1EDC61A-B2BC-4AB1-9FB6-84F82A621A4C}"/>
              </a:ext>
            </a:extLst>
          </p:cNvPr>
          <p:cNvSpPr>
            <a:spLocks noGrp="1" noChangeArrowheads="1"/>
          </p:cNvSpPr>
          <p:nvPr>
            <p:ph idx="1"/>
          </p:nvPr>
        </p:nvSpPr>
        <p:spPr>
          <a:xfrm>
            <a:off x="328612" y="1523260"/>
            <a:ext cx="7200900" cy="3581400"/>
          </a:xfrm>
        </p:spPr>
        <p:txBody>
          <a:bodyPr>
            <a:normAutofit lnSpcReduction="10000"/>
          </a:bodyPr>
          <a:lstStyle/>
          <a:p>
            <a:pPr>
              <a:tabLst>
                <a:tab pos="1714500" algn="l"/>
              </a:tabLst>
            </a:pPr>
            <a:r>
              <a:rPr lang="en-US" altLang="en-US" b="1" dirty="0"/>
              <a:t>Pig</a:t>
            </a:r>
            <a:r>
              <a:rPr lang="en-US" altLang="en-US" dirty="0"/>
              <a:t>: 	Team member committed to success</a:t>
            </a:r>
            <a:br>
              <a:rPr lang="en-US" altLang="en-US" dirty="0"/>
            </a:br>
            <a:r>
              <a:rPr lang="en-US" altLang="en-US" dirty="0"/>
              <a:t>                     of project</a:t>
            </a:r>
          </a:p>
          <a:p>
            <a:pPr>
              <a:tabLst>
                <a:tab pos="1714500" algn="l"/>
              </a:tabLst>
            </a:pPr>
            <a:r>
              <a:rPr lang="en-US" altLang="en-US" b="1" dirty="0"/>
              <a:t>Chicken</a:t>
            </a:r>
            <a:r>
              <a:rPr lang="en-US" altLang="en-US" dirty="0"/>
              <a:t>:	Not a pig; interested but not committed</a:t>
            </a:r>
          </a:p>
          <a:p>
            <a:pPr>
              <a:buFontTx/>
              <a:buNone/>
              <a:tabLst>
                <a:tab pos="1714500" algn="l"/>
              </a:tabLst>
            </a:pPr>
            <a:endParaRPr lang="en-US" altLang="en-US" sz="1200" dirty="0"/>
          </a:p>
          <a:p>
            <a:pPr>
              <a:buFontTx/>
              <a:buNone/>
              <a:tabLst>
                <a:tab pos="1714500" algn="l"/>
              </a:tabLst>
            </a:pPr>
            <a:r>
              <a:rPr lang="en-US" altLang="en-US" dirty="0"/>
              <a:t>	</a:t>
            </a:r>
            <a:r>
              <a:rPr lang="en-US" altLang="en-US" sz="2000" dirty="0"/>
              <a:t>A pig and a chicken are walking down a road. The chicken looks at the pig and says, "Hey, why don't we open a restaurant?" The pig looks back at the chicken and says, "Good idea, what do you want to call it?" The chicken thinks about it and says, "Why don't we call it 'Ham and Eggs'?" "I don't think so," says the pig, "I'd be committed but you'd only be involved."</a:t>
            </a:r>
          </a:p>
        </p:txBody>
      </p:sp>
      <p:pic>
        <p:nvPicPr>
          <p:cNvPr id="1065988" name="Picture 4" descr="AN00632_[1]">
            <a:extLst>
              <a:ext uri="{FF2B5EF4-FFF2-40B4-BE49-F238E27FC236}">
                <a16:creationId xmlns:a16="http://schemas.microsoft.com/office/drawing/2014/main" id="{88864D87-BA9F-4775-A332-1DA5F294C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413" y="1371600"/>
            <a:ext cx="499176" cy="50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989" name="Picture 5" descr="j0330631">
            <a:extLst>
              <a:ext uri="{FF2B5EF4-FFF2-40B4-BE49-F238E27FC236}">
                <a16:creationId xmlns:a16="http://schemas.microsoft.com/office/drawing/2014/main" id="{8FB8ED33-A887-4270-A432-C98741636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374" y="1877837"/>
            <a:ext cx="391027" cy="44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6D2C140-8B37-42FA-B197-7F046BD36C4E}"/>
              </a:ext>
            </a:extLst>
          </p:cNvPr>
          <p:cNvPicPr>
            <a:picLocks noChangeAspect="1"/>
          </p:cNvPicPr>
          <p:nvPr/>
        </p:nvPicPr>
        <p:blipFill>
          <a:blip r:embed="rId4"/>
          <a:stretch>
            <a:fillRect/>
          </a:stretch>
        </p:blipFill>
        <p:spPr>
          <a:xfrm>
            <a:off x="6359301" y="1025561"/>
            <a:ext cx="2895600" cy="1704181"/>
          </a:xfrm>
          <a:prstGeom prst="rect">
            <a:avLst/>
          </a:prstGeom>
        </p:spPr>
      </p:pic>
      <p:sp>
        <p:nvSpPr>
          <p:cNvPr id="3" name="TextBox 2">
            <a:extLst>
              <a:ext uri="{FF2B5EF4-FFF2-40B4-BE49-F238E27FC236}">
                <a16:creationId xmlns:a16="http://schemas.microsoft.com/office/drawing/2014/main" id="{0B3D6DDF-5C1C-43DD-A735-B4E97763B0E7}"/>
              </a:ext>
            </a:extLst>
          </p:cNvPr>
          <p:cNvSpPr txBox="1"/>
          <p:nvPr/>
        </p:nvSpPr>
        <p:spPr>
          <a:xfrm>
            <a:off x="228601" y="4826675"/>
            <a:ext cx="8586787" cy="1969770"/>
          </a:xfrm>
          <a:prstGeom prst="rect">
            <a:avLst/>
          </a:prstGeom>
          <a:solidFill>
            <a:srgbClr val="FFC000"/>
          </a:solidFill>
        </p:spPr>
        <p:txBody>
          <a:bodyPr wrap="square" rtlCol="0">
            <a:spAutoFit/>
          </a:bodyPr>
          <a:lstStyle/>
          <a:p>
            <a:r>
              <a:rPr lang="en-US" dirty="0"/>
              <a:t>SCRUM</a:t>
            </a:r>
            <a:r>
              <a:rPr lang="en-US" sz="1600" dirty="0"/>
              <a:t>: chickens have input on the product that will be developed, but pigs decide how it’s going to be done and the rate at which it can be accomplished.  </a:t>
            </a:r>
            <a:br>
              <a:rPr lang="en-US" sz="1600" dirty="0"/>
            </a:br>
            <a:endParaRPr lang="en-US" sz="1600" dirty="0"/>
          </a:p>
          <a:p>
            <a:r>
              <a:rPr lang="en-US" dirty="0"/>
              <a:t>PIG = development team members, </a:t>
            </a:r>
            <a:r>
              <a:rPr lang="en-US" dirty="0">
                <a:hlinkClick r:id="rId5"/>
              </a:rPr>
              <a:t>product owner</a:t>
            </a:r>
            <a:r>
              <a:rPr lang="en-US" dirty="0"/>
              <a:t> who represents the chickens, and the </a:t>
            </a:r>
            <a:r>
              <a:rPr lang="en-US" dirty="0">
                <a:hlinkClick r:id="rId6"/>
              </a:rPr>
              <a:t>Scrum Master</a:t>
            </a:r>
            <a:r>
              <a:rPr lang="en-US" dirty="0"/>
              <a:t>, responsible for organizing a sort of </a:t>
            </a:r>
            <a:r>
              <a:rPr lang="en-US" dirty="0">
                <a:hlinkClick r:id="rId7"/>
              </a:rPr>
              <a:t>Scrum events</a:t>
            </a:r>
            <a:r>
              <a:rPr lang="en-US" dirty="0"/>
              <a:t> especially during Scrum stand-ups.</a:t>
            </a:r>
          </a:p>
          <a:p>
            <a:r>
              <a:rPr lang="en-US" dirty="0"/>
              <a:t> CHICKENS = customer, vendor, executives and other important people with vision</a:t>
            </a:r>
          </a:p>
        </p:txBody>
      </p:sp>
    </p:spTree>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1559</TotalTime>
  <Words>1850</Words>
  <Application>Microsoft Office PowerPoint</Application>
  <PresentationFormat>On-screen Show (4:3)</PresentationFormat>
  <Paragraphs>362</Paragraphs>
  <Slides>36</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8" baseType="lpstr">
      <vt:lpstr>Arial</vt:lpstr>
      <vt:lpstr>Tahoma</vt:lpstr>
      <vt:lpstr>Andale Mono</vt:lpstr>
      <vt:lpstr>Verdana</vt:lpstr>
      <vt:lpstr>Times New Roman</vt:lpstr>
      <vt:lpstr>Gill Sans</vt:lpstr>
      <vt:lpstr>ヒラギノ角ゴ Pro W3</vt:lpstr>
      <vt:lpstr>Wingdings</vt:lpstr>
      <vt:lpstr>Arial Unicode MS</vt:lpstr>
      <vt:lpstr>Crop</vt:lpstr>
      <vt:lpstr>Microsoft Graph Chart</vt:lpstr>
      <vt:lpstr>Microsoft Excel Chart</vt:lpstr>
      <vt:lpstr>Scrum</vt:lpstr>
      <vt:lpstr>What is Scrum?</vt:lpstr>
      <vt:lpstr>Scrum Origins</vt:lpstr>
      <vt:lpstr>Agile Manifesto</vt:lpstr>
      <vt:lpstr>Scrum at a Glance</vt:lpstr>
      <vt:lpstr>Sequential vs. Overlap</vt:lpstr>
      <vt:lpstr>Scrum Framework</vt:lpstr>
      <vt:lpstr>Scrum Roles</vt:lpstr>
      <vt:lpstr>Importance of different team members "Pigs" and "Chickens"</vt:lpstr>
      <vt:lpstr>What is a Scrum Sprint</vt:lpstr>
      <vt:lpstr>What Happens in a Scrum Sprint</vt:lpstr>
      <vt:lpstr>Sprint Planning Meeting</vt:lpstr>
      <vt:lpstr>Daily Scrum Meeting</vt:lpstr>
      <vt:lpstr>What is that chart in the background at the daily scrum standup?</vt:lpstr>
      <vt:lpstr>Don’t solve the problem in the Daily Scrum  but people volunteer to assist</vt:lpstr>
      <vt:lpstr>Scrum “Documents”  include</vt:lpstr>
      <vt:lpstr>Issues Board</vt:lpstr>
      <vt:lpstr>To Do/In Progress (lists in board)</vt:lpstr>
      <vt:lpstr>Product Backlog (list in board)</vt:lpstr>
      <vt:lpstr>“User Stories” – concept “Issues,Epics” – in practice</vt:lpstr>
      <vt:lpstr>A different Sample Product Backlog</vt:lpstr>
      <vt:lpstr>Backlog</vt:lpstr>
      <vt:lpstr>Sample Sprint backlog ESTIMATES evolution over time…..</vt:lpstr>
      <vt:lpstr>Sprint Burndown Chart</vt:lpstr>
      <vt:lpstr>Example  ZenHub  BurnDown chart</vt:lpstr>
      <vt:lpstr>ZenHub  FYI what you see for BurnDown chart BEFORE milestone closed</vt:lpstr>
      <vt:lpstr>A different Sample Burndown Chart</vt:lpstr>
      <vt:lpstr>PowerPoint Presentation</vt:lpstr>
      <vt:lpstr>Burndown Example 1 --interpretation</vt:lpstr>
      <vt:lpstr>Burndown Example 2 -- interpretation</vt:lpstr>
      <vt:lpstr>Burndown Example 3-- interpretation</vt:lpstr>
      <vt:lpstr>Sprint Velocity Chart</vt:lpstr>
      <vt:lpstr>The Sprint Review</vt:lpstr>
      <vt:lpstr>The Sprint Retrospective Meeting</vt:lpstr>
      <vt:lpstr>Scalability</vt:lpstr>
      <vt:lpstr>Scaling: Scrum of Scrums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Scrum</dc:title>
  <dc:creator>Lynne Grewe</dc:creator>
  <cp:lastModifiedBy>Lynne Grewe</cp:lastModifiedBy>
  <cp:revision>84</cp:revision>
  <dcterms:created xsi:type="dcterms:W3CDTF">2020-01-26T23:37:17Z</dcterms:created>
  <dcterms:modified xsi:type="dcterms:W3CDTF">2020-01-28T01:37:05Z</dcterms:modified>
</cp:coreProperties>
</file>