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8" r:id="rId3"/>
    <p:sldId id="264" r:id="rId4"/>
    <p:sldId id="265" r:id="rId5"/>
    <p:sldId id="268" r:id="rId6"/>
    <p:sldId id="266" r:id="rId7"/>
    <p:sldId id="269" r:id="rId8"/>
    <p:sldId id="257" r:id="rId9"/>
    <p:sldId id="267" r:id="rId10"/>
    <p:sldId id="259" r:id="rId11"/>
    <p:sldId id="270" r:id="rId12"/>
    <p:sldId id="271" r:id="rId13"/>
    <p:sldId id="272" r:id="rId14"/>
    <p:sldId id="290" r:id="rId15"/>
    <p:sldId id="277" r:id="rId16"/>
    <p:sldId id="283" r:id="rId17"/>
    <p:sldId id="279" r:id="rId18"/>
    <p:sldId id="284" r:id="rId19"/>
    <p:sldId id="280" r:id="rId20"/>
    <p:sldId id="282" r:id="rId21"/>
    <p:sldId id="278" r:id="rId22"/>
    <p:sldId id="285" r:id="rId23"/>
    <p:sldId id="287" r:id="rId24"/>
    <p:sldId id="288" r:id="rId25"/>
    <p:sldId id="281" r:id="rId26"/>
    <p:sldId id="291" r:id="rId27"/>
    <p:sldId id="262" r:id="rId28"/>
    <p:sldId id="274" r:id="rId29"/>
    <p:sldId id="289" r:id="rId30"/>
    <p:sldId id="292" r:id="rId31"/>
    <p:sldId id="301" r:id="rId32"/>
    <p:sldId id="302" r:id="rId33"/>
    <p:sldId id="293" r:id="rId34"/>
    <p:sldId id="276" r:id="rId35"/>
    <p:sldId id="261" r:id="rId36"/>
    <p:sldId id="260" r:id="rId37"/>
    <p:sldId id="294" r:id="rId38"/>
    <p:sldId id="296" r:id="rId39"/>
    <p:sldId id="297" r:id="rId40"/>
    <p:sldId id="298" r:id="rId41"/>
    <p:sldId id="300" r:id="rId42"/>
    <p:sldId id="299" r:id="rId43"/>
    <p:sldId id="303" r:id="rId44"/>
    <p:sldId id="306" r:id="rId45"/>
    <p:sldId id="307" r:id="rId46"/>
    <p:sldId id="304" r:id="rId47"/>
    <p:sldId id="305" r:id="rId48"/>
    <p:sldId id="29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e Grewe" initials="LG" lastIdx="1" clrIdx="0">
    <p:extLst>
      <p:ext uri="{19B8F6BF-5375-455C-9EA6-DF929625EA0E}">
        <p15:presenceInfo xmlns:p15="http://schemas.microsoft.com/office/powerpoint/2012/main" userId="Lynne Grew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2" d="100"/>
          <a:sy n="82" d="100"/>
        </p:scale>
        <p:origin x="4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21-02-22T14:03:48.761" idx="1">
    <p:pos x="10" y="10"/>
    <p:text/>
    <p:extLst>
      <p:ext uri="{C676402C-5697-4E1C-873F-D02D1690AC5C}">
        <p15:threadingInfo xmlns:p15="http://schemas.microsoft.com/office/powerpoint/2012/main" timeZoneBias="4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818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559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803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583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3199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236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09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468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159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93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8A87A34-81AB-432B-8DAE-1953F412C126}" type="datetimeFigureOut">
              <a:rPr lang="en-US" smtClean="0"/>
              <a:t>2/22/2021</a:t>
            </a:fld>
            <a:endParaRPr lang="en-US" dirty="0"/>
          </a:p>
        </p:txBody>
      </p:sp>
      <p:sp>
        <p:nvSpPr>
          <p:cNvPr id="9" name="Slide Number Placeholder 8"/>
          <p:cNvSpPr>
            <a:spLocks noGrp="1"/>
          </p:cNvSpPr>
          <p:nvPr>
            <p:ph type="sldNum" sz="quarter" idx="11"/>
          </p:nvPr>
        </p:nvSpPr>
        <p:spPr/>
        <p:txBody>
          <a:bodyPr/>
          <a:lstStyle/>
          <a:p>
            <a:fld id="{6D22F896-40B5-4ADD-8801-0D06FADFA09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12554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D22F896-40B5-4ADD-8801-0D06FADFA095}"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8A87A34-81AB-432B-8DAE-1953F412C126}" type="datetimeFigureOut">
              <a:rPr lang="en-US" smtClean="0"/>
              <a:pPr/>
              <a:t>2/22/2021</a:t>
            </a:fld>
            <a:endParaRPr lang="en-US" dirty="0"/>
          </a:p>
        </p:txBody>
      </p:sp>
    </p:spTree>
    <p:extLst>
      <p:ext uri="{BB962C8B-B14F-4D97-AF65-F5344CB8AC3E}">
        <p14:creationId xmlns:p14="http://schemas.microsoft.com/office/powerpoint/2010/main" val="415881198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jetbrains.com/help/idea/ant-build-tool-window.html"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jetbrains.com/help/idea/executing-ant-target.html"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maven.apache.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javarevisited.blogspot.com/2015/01/difference-between-maven-ant-jenkins-and-hudson.html#ixzz6BDqSCl0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radle.org/"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bazel.buil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crewdriver.cd/"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travis-ci.org/" TargetMode="External"/><Relationship Id="rId1" Type="http://schemas.openxmlformats.org/officeDocument/2006/relationships/slideLayout" Target="../slideLayouts/slideLayout2.xml"/><Relationship Id="rId4" Type="http://schemas.openxmlformats.org/officeDocument/2006/relationships/hyperlink" Target="https://docs.travis-ci.com/user/language-specifi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hyperlink" Target="https://github.com/grewe/HelloWorld_CS401_Gradl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hyperlink" Target="https://docs.travis-ci.com/user/tutoria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lynne.grewe@csueastbay.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edium.com/@mglover/automated-java-tests-with-gradle-and-travis-ci-a6c8897231a2"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medium.com/@mglover/automated-java-tests-with-gradle-and-travis-ci-a6c8897231a2" TargetMode="External"/><Relationship Id="rId2" Type="http://schemas.openxmlformats.org/officeDocument/2006/relationships/hyperlink" Target="https://travis-ci.community/" TargetMode="External"/><Relationship Id="rId1" Type="http://schemas.openxmlformats.org/officeDocument/2006/relationships/slideLayout" Target="../slideLayouts/slideLayout2.xml"/><Relationship Id="rId4" Type="http://schemas.openxmlformats.org/officeDocument/2006/relationships/hyperlink" Target="http://borg.csueastbay.edu/~grewe/CS401/Mat/SWManagement/TravisCLYMLFIle.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14A0-7756-45CF-B716-F6BA3905C0D0}"/>
              </a:ext>
            </a:extLst>
          </p:cNvPr>
          <p:cNvSpPr>
            <a:spLocks noGrp="1"/>
          </p:cNvSpPr>
          <p:nvPr>
            <p:ph type="ctrTitle"/>
          </p:nvPr>
        </p:nvSpPr>
        <p:spPr/>
        <p:txBody>
          <a:bodyPr/>
          <a:lstStyle/>
          <a:p>
            <a:r>
              <a:rPr lang="en-US" dirty="0"/>
              <a:t>Build &amp; Release Management</a:t>
            </a:r>
          </a:p>
        </p:txBody>
      </p:sp>
    </p:spTree>
    <p:extLst>
      <p:ext uri="{BB962C8B-B14F-4D97-AF65-F5344CB8AC3E}">
        <p14:creationId xmlns:p14="http://schemas.microsoft.com/office/powerpoint/2010/main" val="2504869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9C47-8747-4EDE-A65F-5B675348A068}"/>
              </a:ext>
            </a:extLst>
          </p:cNvPr>
          <p:cNvSpPr>
            <a:spLocks noGrp="1"/>
          </p:cNvSpPr>
          <p:nvPr>
            <p:ph type="title"/>
          </p:nvPr>
        </p:nvSpPr>
        <p:spPr/>
        <p:txBody>
          <a:bodyPr/>
          <a:lstStyle/>
          <a:p>
            <a:r>
              <a:rPr lang="en-US" dirty="0"/>
              <a:t>Build Tool Evolution</a:t>
            </a:r>
          </a:p>
        </p:txBody>
      </p:sp>
      <p:sp>
        <p:nvSpPr>
          <p:cNvPr id="3" name="Content Placeholder 2">
            <a:extLst>
              <a:ext uri="{FF2B5EF4-FFF2-40B4-BE49-F238E27FC236}">
                <a16:creationId xmlns:a16="http://schemas.microsoft.com/office/drawing/2014/main" id="{B13C91A5-6BA4-41CF-B941-6BBDC2384551}"/>
              </a:ext>
            </a:extLst>
          </p:cNvPr>
          <p:cNvSpPr>
            <a:spLocks noGrp="1"/>
          </p:cNvSpPr>
          <p:nvPr>
            <p:ph idx="1"/>
          </p:nvPr>
        </p:nvSpPr>
        <p:spPr/>
        <p:txBody>
          <a:bodyPr/>
          <a:lstStyle/>
          <a:p>
            <a:r>
              <a:rPr lang="en-US" dirty="0"/>
              <a:t>Because there are so MANY options –especially in the last 10 years –it is hard to show you this –but here are some different images depicting some of the tools (featuring more open source standards)</a:t>
            </a:r>
          </a:p>
        </p:txBody>
      </p:sp>
      <p:pic>
        <p:nvPicPr>
          <p:cNvPr id="4" name="Picture 3">
            <a:extLst>
              <a:ext uri="{FF2B5EF4-FFF2-40B4-BE49-F238E27FC236}">
                <a16:creationId xmlns:a16="http://schemas.microsoft.com/office/drawing/2014/main" id="{CDBBC42A-63D3-4D04-A141-CC7E80814ACD}"/>
              </a:ext>
            </a:extLst>
          </p:cNvPr>
          <p:cNvPicPr>
            <a:picLocks noChangeAspect="1"/>
          </p:cNvPicPr>
          <p:nvPr/>
        </p:nvPicPr>
        <p:blipFill>
          <a:blip r:embed="rId2"/>
          <a:stretch>
            <a:fillRect/>
          </a:stretch>
        </p:blipFill>
        <p:spPr>
          <a:xfrm>
            <a:off x="1277493" y="2863121"/>
            <a:ext cx="9188777" cy="3537679"/>
          </a:xfrm>
          <a:prstGeom prst="rect">
            <a:avLst/>
          </a:prstGeom>
        </p:spPr>
      </p:pic>
      <p:sp>
        <p:nvSpPr>
          <p:cNvPr id="5" name="TextBox 4">
            <a:extLst>
              <a:ext uri="{FF2B5EF4-FFF2-40B4-BE49-F238E27FC236}">
                <a16:creationId xmlns:a16="http://schemas.microsoft.com/office/drawing/2014/main" id="{AF41FF3C-C759-4D70-A907-727AA10C9CCC}"/>
              </a:ext>
            </a:extLst>
          </p:cNvPr>
          <p:cNvSpPr txBox="1"/>
          <p:nvPr/>
        </p:nvSpPr>
        <p:spPr>
          <a:xfrm>
            <a:off x="609600" y="5937031"/>
            <a:ext cx="10771988" cy="646331"/>
          </a:xfrm>
          <a:prstGeom prst="rect">
            <a:avLst/>
          </a:prstGeom>
          <a:solidFill>
            <a:srgbClr val="FFC000"/>
          </a:solidFill>
        </p:spPr>
        <p:txBody>
          <a:bodyPr wrap="none" rtlCol="0">
            <a:spAutoFit/>
          </a:bodyPr>
          <a:lstStyle/>
          <a:p>
            <a:r>
              <a:rPr lang="en-US" dirty="0"/>
              <a:t>These open source standards do not fully achieve the goals stated for Build Tools –and in fact the earliest tools are</a:t>
            </a:r>
            <a:br>
              <a:rPr lang="en-US" dirty="0"/>
            </a:br>
            <a:r>
              <a:rPr lang="en-US" dirty="0"/>
              <a:t>very limited</a:t>
            </a:r>
          </a:p>
        </p:txBody>
      </p:sp>
    </p:spTree>
    <p:extLst>
      <p:ext uri="{BB962C8B-B14F-4D97-AF65-F5344CB8AC3E}">
        <p14:creationId xmlns:p14="http://schemas.microsoft.com/office/powerpoint/2010/main" val="3517857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9C47-8747-4EDE-A65F-5B675348A068}"/>
              </a:ext>
            </a:extLst>
          </p:cNvPr>
          <p:cNvSpPr>
            <a:spLocks noGrp="1"/>
          </p:cNvSpPr>
          <p:nvPr>
            <p:ph type="title"/>
          </p:nvPr>
        </p:nvSpPr>
        <p:spPr/>
        <p:txBody>
          <a:bodyPr/>
          <a:lstStyle/>
          <a:p>
            <a:r>
              <a:rPr lang="en-US" dirty="0"/>
              <a:t>Build Tool Evolution</a:t>
            </a:r>
          </a:p>
        </p:txBody>
      </p:sp>
      <p:sp>
        <p:nvSpPr>
          <p:cNvPr id="3" name="Content Placeholder 2">
            <a:extLst>
              <a:ext uri="{FF2B5EF4-FFF2-40B4-BE49-F238E27FC236}">
                <a16:creationId xmlns:a16="http://schemas.microsoft.com/office/drawing/2014/main" id="{B13C91A5-6BA4-41CF-B941-6BBDC2384551}"/>
              </a:ext>
            </a:extLst>
          </p:cNvPr>
          <p:cNvSpPr>
            <a:spLocks noGrp="1"/>
          </p:cNvSpPr>
          <p:nvPr>
            <p:ph idx="1"/>
          </p:nvPr>
        </p:nvSpPr>
        <p:spPr/>
        <p:txBody>
          <a:bodyPr/>
          <a:lstStyle/>
          <a:p>
            <a:r>
              <a:rPr lang="en-US" dirty="0"/>
              <a:t>Evolution implies related changes…..</a:t>
            </a:r>
          </a:p>
        </p:txBody>
      </p:sp>
      <p:pic>
        <p:nvPicPr>
          <p:cNvPr id="5" name="Picture 4">
            <a:extLst>
              <a:ext uri="{FF2B5EF4-FFF2-40B4-BE49-F238E27FC236}">
                <a16:creationId xmlns:a16="http://schemas.microsoft.com/office/drawing/2014/main" id="{68028FF5-C728-4974-AEF6-00B4A8611BE7}"/>
              </a:ext>
            </a:extLst>
          </p:cNvPr>
          <p:cNvPicPr>
            <a:picLocks noChangeAspect="1"/>
          </p:cNvPicPr>
          <p:nvPr/>
        </p:nvPicPr>
        <p:blipFill>
          <a:blip r:embed="rId2"/>
          <a:stretch>
            <a:fillRect/>
          </a:stretch>
        </p:blipFill>
        <p:spPr>
          <a:xfrm>
            <a:off x="5145741" y="1279595"/>
            <a:ext cx="6848755" cy="5441809"/>
          </a:xfrm>
          <a:prstGeom prst="rect">
            <a:avLst/>
          </a:prstGeom>
        </p:spPr>
      </p:pic>
    </p:spTree>
    <p:extLst>
      <p:ext uri="{BB962C8B-B14F-4D97-AF65-F5344CB8AC3E}">
        <p14:creationId xmlns:p14="http://schemas.microsoft.com/office/powerpoint/2010/main" val="3833176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3973-1CB5-40DA-A4C1-9472E256FDDE}"/>
              </a:ext>
            </a:extLst>
          </p:cNvPr>
          <p:cNvSpPr>
            <a:spLocks noGrp="1"/>
          </p:cNvSpPr>
          <p:nvPr>
            <p:ph type="title"/>
          </p:nvPr>
        </p:nvSpPr>
        <p:spPr/>
        <p:txBody>
          <a:bodyPr/>
          <a:lstStyle/>
          <a:p>
            <a:r>
              <a:rPr lang="en-US" dirty="0"/>
              <a:t>..opensource build tools</a:t>
            </a:r>
          </a:p>
        </p:txBody>
      </p:sp>
      <p:sp>
        <p:nvSpPr>
          <p:cNvPr id="3" name="Content Placeholder 2">
            <a:extLst>
              <a:ext uri="{FF2B5EF4-FFF2-40B4-BE49-F238E27FC236}">
                <a16:creationId xmlns:a16="http://schemas.microsoft.com/office/drawing/2014/main" id="{CBEFE376-247B-4CC4-96C7-A0806737D2B5}"/>
              </a:ext>
            </a:extLst>
          </p:cNvPr>
          <p:cNvSpPr>
            <a:spLocks noGrp="1"/>
          </p:cNvSpPr>
          <p:nvPr>
            <p:ph idx="1"/>
          </p:nvPr>
        </p:nvSpPr>
        <p:spPr/>
        <p:txBody>
          <a:bodyPr>
            <a:normAutofit/>
          </a:bodyPr>
          <a:lstStyle/>
          <a:p>
            <a:pPr marL="114300" indent="0">
              <a:buNone/>
            </a:pPr>
            <a:r>
              <a:rPr lang="en-US" sz="3200" dirty="0">
                <a:sym typeface="Wingdings" panose="05000000000000000000" pitchFamily="2" charset="2"/>
              </a:rPr>
              <a:t> showing how build tool</a:t>
            </a:r>
            <a:br>
              <a:rPr lang="en-US" sz="3200" dirty="0">
                <a:sym typeface="Wingdings" panose="05000000000000000000" pitchFamily="2" charset="2"/>
              </a:rPr>
            </a:br>
            <a:r>
              <a:rPr lang="en-US" sz="3200" dirty="0">
                <a:sym typeface="Wingdings" panose="05000000000000000000" pitchFamily="2" charset="2"/>
              </a:rPr>
              <a:t> usage in general changes </a:t>
            </a:r>
            <a:br>
              <a:rPr lang="en-US" sz="3200" dirty="0">
                <a:sym typeface="Wingdings" panose="05000000000000000000" pitchFamily="2" charset="2"/>
              </a:rPr>
            </a:br>
            <a:r>
              <a:rPr lang="en-US" sz="3200" dirty="0">
                <a:sym typeface="Wingdings" panose="05000000000000000000" pitchFamily="2" charset="2"/>
              </a:rPr>
              <a:t>over time</a:t>
            </a:r>
            <a:endParaRPr lang="en-US" sz="3200" dirty="0"/>
          </a:p>
        </p:txBody>
      </p:sp>
      <p:pic>
        <p:nvPicPr>
          <p:cNvPr id="4" name="Picture 3">
            <a:extLst>
              <a:ext uri="{FF2B5EF4-FFF2-40B4-BE49-F238E27FC236}">
                <a16:creationId xmlns:a16="http://schemas.microsoft.com/office/drawing/2014/main" id="{70891260-83FC-4956-8A55-1C1BB3872C4B}"/>
              </a:ext>
            </a:extLst>
          </p:cNvPr>
          <p:cNvPicPr>
            <a:picLocks noChangeAspect="1"/>
          </p:cNvPicPr>
          <p:nvPr/>
        </p:nvPicPr>
        <p:blipFill>
          <a:blip r:embed="rId2"/>
          <a:stretch>
            <a:fillRect/>
          </a:stretch>
        </p:blipFill>
        <p:spPr>
          <a:xfrm>
            <a:off x="5493062" y="1391425"/>
            <a:ext cx="5276538" cy="5191937"/>
          </a:xfrm>
          <a:prstGeom prst="rect">
            <a:avLst/>
          </a:prstGeom>
        </p:spPr>
      </p:pic>
    </p:spTree>
    <p:extLst>
      <p:ext uri="{BB962C8B-B14F-4D97-AF65-F5344CB8AC3E}">
        <p14:creationId xmlns:p14="http://schemas.microsoft.com/office/powerpoint/2010/main" val="406386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4006-3472-474F-BDB0-2100F871A210}"/>
              </a:ext>
            </a:extLst>
          </p:cNvPr>
          <p:cNvSpPr>
            <a:spLocks noGrp="1"/>
          </p:cNvSpPr>
          <p:nvPr>
            <p:ph type="title"/>
          </p:nvPr>
        </p:nvSpPr>
        <p:spPr/>
        <p:txBody>
          <a:bodyPr/>
          <a:lstStyle/>
          <a:p>
            <a:r>
              <a:rPr lang="en-US" dirty="0"/>
              <a:t>Ant – Apache opensource for Java Projects</a:t>
            </a:r>
          </a:p>
        </p:txBody>
      </p:sp>
      <p:sp>
        <p:nvSpPr>
          <p:cNvPr id="3" name="Content Placeholder 2">
            <a:extLst>
              <a:ext uri="{FF2B5EF4-FFF2-40B4-BE49-F238E27FC236}">
                <a16:creationId xmlns:a16="http://schemas.microsoft.com/office/drawing/2014/main" id="{F389F81A-3E64-4C1C-8813-AAAB747EEFBC}"/>
              </a:ext>
            </a:extLst>
          </p:cNvPr>
          <p:cNvSpPr>
            <a:spLocks noGrp="1"/>
          </p:cNvSpPr>
          <p:nvPr>
            <p:ph idx="1"/>
          </p:nvPr>
        </p:nvSpPr>
        <p:spPr/>
        <p:txBody>
          <a:bodyPr>
            <a:normAutofit lnSpcReduction="10000"/>
          </a:bodyPr>
          <a:lstStyle/>
          <a:p>
            <a:r>
              <a:rPr lang="en-US" sz="3200" dirty="0"/>
              <a:t>ANT predefined tasks:</a:t>
            </a:r>
          </a:p>
          <a:p>
            <a:pPr lvl="1"/>
            <a:r>
              <a:rPr lang="en-US" sz="3200" dirty="0"/>
              <a:t>compilation: </a:t>
            </a:r>
            <a:r>
              <a:rPr lang="en-US" sz="3200" dirty="0" err="1"/>
              <a:t>javac</a:t>
            </a:r>
            <a:r>
              <a:rPr lang="en-US" sz="3200" dirty="0"/>
              <a:t>, </a:t>
            </a:r>
            <a:r>
              <a:rPr lang="en-US" sz="3200" dirty="0" err="1"/>
              <a:t>jspc</a:t>
            </a:r>
            <a:endParaRPr lang="en-US" sz="3200" dirty="0"/>
          </a:p>
          <a:p>
            <a:pPr lvl="1"/>
            <a:r>
              <a:rPr lang="en-US" sz="3200" dirty="0"/>
              <a:t>archive: jar, zip, rpm</a:t>
            </a:r>
          </a:p>
          <a:p>
            <a:pPr lvl="1"/>
            <a:r>
              <a:rPr lang="en-US" sz="3200" dirty="0"/>
              <a:t>documentation: </a:t>
            </a:r>
            <a:r>
              <a:rPr lang="en-US" sz="3200" dirty="0" err="1"/>
              <a:t>javadoc</a:t>
            </a:r>
            <a:endParaRPr lang="en-US" sz="3200" dirty="0"/>
          </a:p>
          <a:p>
            <a:pPr lvl="1"/>
            <a:r>
              <a:rPr lang="en-US" sz="3200" dirty="0"/>
              <a:t>file management: checksum, copy, delete, move, </a:t>
            </a:r>
            <a:r>
              <a:rPr lang="en-US" sz="3200" dirty="0" err="1"/>
              <a:t>mkdir</a:t>
            </a:r>
            <a:r>
              <a:rPr lang="en-US" sz="3200" dirty="0"/>
              <a:t>, </a:t>
            </a:r>
            <a:r>
              <a:rPr lang="en-US" sz="3200" dirty="0" err="1"/>
              <a:t>tempfile</a:t>
            </a:r>
            <a:endParaRPr lang="en-US" sz="3200" dirty="0"/>
          </a:p>
          <a:p>
            <a:pPr lvl="1"/>
            <a:r>
              <a:rPr lang="en-US" sz="3200" dirty="0"/>
              <a:t>test: </a:t>
            </a:r>
            <a:r>
              <a:rPr lang="en-US" sz="3200" dirty="0" err="1"/>
              <a:t>jUnit</a:t>
            </a:r>
            <a:br>
              <a:rPr lang="en-US" sz="3200" dirty="0"/>
            </a:br>
            <a:endParaRPr lang="en-US" sz="3200" dirty="0"/>
          </a:p>
          <a:p>
            <a:r>
              <a:rPr lang="en-US" sz="3400" dirty="0"/>
              <a:t>Uses XML files to specify requirements</a:t>
            </a:r>
          </a:p>
          <a:p>
            <a:pPr marL="114300" indent="0">
              <a:buNone/>
            </a:pPr>
            <a:endParaRPr lang="en-US" dirty="0"/>
          </a:p>
        </p:txBody>
      </p:sp>
      <p:pic>
        <p:nvPicPr>
          <p:cNvPr id="4" name="Picture 3">
            <a:extLst>
              <a:ext uri="{FF2B5EF4-FFF2-40B4-BE49-F238E27FC236}">
                <a16:creationId xmlns:a16="http://schemas.microsoft.com/office/drawing/2014/main" id="{34F1B5E8-2003-402F-B272-4D64432255E9}"/>
              </a:ext>
            </a:extLst>
          </p:cNvPr>
          <p:cNvPicPr>
            <a:picLocks noChangeAspect="1"/>
          </p:cNvPicPr>
          <p:nvPr/>
        </p:nvPicPr>
        <p:blipFill>
          <a:blip r:embed="rId2"/>
          <a:stretch>
            <a:fillRect/>
          </a:stretch>
        </p:blipFill>
        <p:spPr>
          <a:xfrm>
            <a:off x="7644653" y="1508592"/>
            <a:ext cx="4038600" cy="1133475"/>
          </a:xfrm>
          <a:prstGeom prst="rect">
            <a:avLst/>
          </a:prstGeom>
        </p:spPr>
      </p:pic>
      <p:sp>
        <p:nvSpPr>
          <p:cNvPr id="5" name="TextBox 4">
            <a:extLst>
              <a:ext uri="{FF2B5EF4-FFF2-40B4-BE49-F238E27FC236}">
                <a16:creationId xmlns:a16="http://schemas.microsoft.com/office/drawing/2014/main" id="{B4FE5EAC-038F-490D-B5EA-421786666F39}"/>
              </a:ext>
            </a:extLst>
          </p:cNvPr>
          <p:cNvSpPr txBox="1"/>
          <p:nvPr/>
        </p:nvSpPr>
        <p:spPr>
          <a:xfrm>
            <a:off x="8417861" y="4691244"/>
            <a:ext cx="3621740" cy="2031325"/>
          </a:xfrm>
          <a:prstGeom prst="rect">
            <a:avLst/>
          </a:prstGeom>
          <a:solidFill>
            <a:srgbClr val="FFC000"/>
          </a:solidFill>
        </p:spPr>
        <p:txBody>
          <a:bodyPr wrap="square" rtlCol="0">
            <a:spAutoFit/>
          </a:bodyPr>
          <a:lstStyle/>
          <a:p>
            <a:r>
              <a:rPr lang="en-US" b="1" dirty="0"/>
              <a:t>TIP</a:t>
            </a:r>
            <a:r>
              <a:rPr lang="en-US" dirty="0"/>
              <a:t>: XML stands for </a:t>
            </a:r>
            <a:r>
              <a:rPr lang="en-US" dirty="0" err="1"/>
              <a:t>eXtensible</a:t>
            </a:r>
            <a:r>
              <a:rPr lang="en-US" dirty="0"/>
              <a:t> Markup Language.   It is a language of tags (&lt;&gt;) like XHTML (the xml </a:t>
            </a:r>
            <a:br>
              <a:rPr lang="en-US" dirty="0"/>
            </a:br>
            <a:r>
              <a:rPr lang="en-US" dirty="0"/>
              <a:t>compliant version of html).   In this case the tags like &lt;project&gt; and &lt;target&gt; we will see in the next slide</a:t>
            </a:r>
            <a:br>
              <a:rPr lang="en-US" dirty="0"/>
            </a:br>
            <a:r>
              <a:rPr lang="en-US" dirty="0"/>
              <a:t>are defined by the Ant protocol</a:t>
            </a:r>
          </a:p>
        </p:txBody>
      </p:sp>
      <p:sp>
        <p:nvSpPr>
          <p:cNvPr id="6" name="TextBox 5">
            <a:extLst>
              <a:ext uri="{FF2B5EF4-FFF2-40B4-BE49-F238E27FC236}">
                <a16:creationId xmlns:a16="http://schemas.microsoft.com/office/drawing/2014/main" id="{9CC6E9D7-6F7E-4CFA-8F5B-2A6F359227C8}"/>
              </a:ext>
            </a:extLst>
          </p:cNvPr>
          <p:cNvSpPr txBox="1"/>
          <p:nvPr/>
        </p:nvSpPr>
        <p:spPr>
          <a:xfrm>
            <a:off x="152399" y="6219858"/>
            <a:ext cx="6967933" cy="646331"/>
          </a:xfrm>
          <a:prstGeom prst="rect">
            <a:avLst/>
          </a:prstGeom>
          <a:solidFill>
            <a:srgbClr val="00B0F0"/>
          </a:solidFill>
        </p:spPr>
        <p:txBody>
          <a:bodyPr wrap="none" rtlCol="0">
            <a:spAutoFit/>
          </a:bodyPr>
          <a:lstStyle/>
          <a:p>
            <a:r>
              <a:rPr lang="en-US" dirty="0"/>
              <a:t>Using a common build tool like Ant that is often supported by many IDEs</a:t>
            </a:r>
          </a:p>
          <a:p>
            <a:r>
              <a:rPr lang="en-US" dirty="0"/>
              <a:t> allows developers to choose which IDE they want to</a:t>
            </a:r>
          </a:p>
        </p:txBody>
      </p:sp>
    </p:spTree>
    <p:extLst>
      <p:ext uri="{BB962C8B-B14F-4D97-AF65-F5344CB8AC3E}">
        <p14:creationId xmlns:p14="http://schemas.microsoft.com/office/powerpoint/2010/main" val="374092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3CC3-ABCC-4FCA-9A94-E81E8975C480}"/>
              </a:ext>
            </a:extLst>
          </p:cNvPr>
          <p:cNvSpPr>
            <a:spLocks noGrp="1"/>
          </p:cNvSpPr>
          <p:nvPr>
            <p:ph type="title"/>
          </p:nvPr>
        </p:nvSpPr>
        <p:spPr/>
        <p:txBody>
          <a:bodyPr/>
          <a:lstStyle/>
          <a:p>
            <a:r>
              <a:rPr lang="en-US" dirty="0"/>
              <a:t>Ant  in IntelliJ</a:t>
            </a:r>
          </a:p>
        </p:txBody>
      </p:sp>
      <p:sp>
        <p:nvSpPr>
          <p:cNvPr id="3" name="Text Placeholder 2">
            <a:extLst>
              <a:ext uri="{FF2B5EF4-FFF2-40B4-BE49-F238E27FC236}">
                <a16:creationId xmlns:a16="http://schemas.microsoft.com/office/drawing/2014/main" id="{99B20F75-6CF4-4C0F-B96B-7FE18F0C5510}"/>
              </a:ext>
            </a:extLst>
          </p:cNvPr>
          <p:cNvSpPr>
            <a:spLocks noGrp="1"/>
          </p:cNvSpPr>
          <p:nvPr>
            <p:ph type="body" idx="1"/>
          </p:nvPr>
        </p:nvSpPr>
        <p:spPr/>
        <p:txBody>
          <a:bodyPr/>
          <a:lstStyle/>
          <a:p>
            <a:r>
              <a:rPr lang="en-US" dirty="0"/>
              <a:t>Example 1 </a:t>
            </a:r>
          </a:p>
        </p:txBody>
      </p:sp>
      <p:pic>
        <p:nvPicPr>
          <p:cNvPr id="4" name="Picture 3">
            <a:extLst>
              <a:ext uri="{FF2B5EF4-FFF2-40B4-BE49-F238E27FC236}">
                <a16:creationId xmlns:a16="http://schemas.microsoft.com/office/drawing/2014/main" id="{DBB22C19-FBB2-4C70-9F9E-EA62C24EAFA2}"/>
              </a:ext>
            </a:extLst>
          </p:cNvPr>
          <p:cNvPicPr>
            <a:picLocks noChangeAspect="1"/>
          </p:cNvPicPr>
          <p:nvPr/>
        </p:nvPicPr>
        <p:blipFill>
          <a:blip r:embed="rId2"/>
          <a:stretch>
            <a:fillRect/>
          </a:stretch>
        </p:blipFill>
        <p:spPr>
          <a:xfrm>
            <a:off x="5343707" y="4544001"/>
            <a:ext cx="1722329" cy="1722329"/>
          </a:xfrm>
          <a:prstGeom prst="rect">
            <a:avLst/>
          </a:prstGeom>
        </p:spPr>
      </p:pic>
    </p:spTree>
    <p:extLst>
      <p:ext uri="{BB962C8B-B14F-4D97-AF65-F5344CB8AC3E}">
        <p14:creationId xmlns:p14="http://schemas.microsoft.com/office/powerpoint/2010/main" val="301115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971A3B4-C695-4994-AD17-DA50CF37ECA1}"/>
              </a:ext>
            </a:extLst>
          </p:cNvPr>
          <p:cNvPicPr>
            <a:picLocks noChangeAspect="1"/>
          </p:cNvPicPr>
          <p:nvPr/>
        </p:nvPicPr>
        <p:blipFill>
          <a:blip r:embed="rId2"/>
          <a:stretch>
            <a:fillRect/>
          </a:stretch>
        </p:blipFill>
        <p:spPr>
          <a:xfrm>
            <a:off x="6822141" y="3628568"/>
            <a:ext cx="4015668" cy="1664923"/>
          </a:xfrm>
          <a:prstGeom prst="rect">
            <a:avLst/>
          </a:prstGeom>
        </p:spPr>
      </p:pic>
      <p:pic>
        <p:nvPicPr>
          <p:cNvPr id="11" name="Picture 10">
            <a:extLst>
              <a:ext uri="{FF2B5EF4-FFF2-40B4-BE49-F238E27FC236}">
                <a16:creationId xmlns:a16="http://schemas.microsoft.com/office/drawing/2014/main" id="{C203E5AC-D962-482A-89F4-F7538B4E53EE}"/>
              </a:ext>
            </a:extLst>
          </p:cNvPr>
          <p:cNvPicPr>
            <a:picLocks noChangeAspect="1"/>
          </p:cNvPicPr>
          <p:nvPr/>
        </p:nvPicPr>
        <p:blipFill>
          <a:blip r:embed="rId3"/>
          <a:stretch>
            <a:fillRect/>
          </a:stretch>
        </p:blipFill>
        <p:spPr>
          <a:xfrm>
            <a:off x="53893" y="2753006"/>
            <a:ext cx="6265064" cy="4104994"/>
          </a:xfrm>
          <a:prstGeom prst="rect">
            <a:avLst/>
          </a:prstGeom>
        </p:spPr>
      </p:pic>
      <p:sp>
        <p:nvSpPr>
          <p:cNvPr id="2" name="Title 1">
            <a:extLst>
              <a:ext uri="{FF2B5EF4-FFF2-40B4-BE49-F238E27FC236}">
                <a16:creationId xmlns:a16="http://schemas.microsoft.com/office/drawing/2014/main" id="{50F9A1EC-9852-490E-820B-60960C7212D8}"/>
              </a:ext>
            </a:extLst>
          </p:cNvPr>
          <p:cNvSpPr>
            <a:spLocks noGrp="1"/>
          </p:cNvSpPr>
          <p:nvPr>
            <p:ph type="title"/>
          </p:nvPr>
        </p:nvSpPr>
        <p:spPr/>
        <p:txBody>
          <a:bodyPr/>
          <a:lstStyle/>
          <a:p>
            <a:r>
              <a:rPr lang="en-US" dirty="0"/>
              <a:t>IntelliJ and Ant</a:t>
            </a:r>
          </a:p>
        </p:txBody>
      </p:sp>
      <p:sp>
        <p:nvSpPr>
          <p:cNvPr id="3" name="Content Placeholder 2">
            <a:extLst>
              <a:ext uri="{FF2B5EF4-FFF2-40B4-BE49-F238E27FC236}">
                <a16:creationId xmlns:a16="http://schemas.microsoft.com/office/drawing/2014/main" id="{1C9C196F-A834-4258-A26A-907DB9BB4951}"/>
              </a:ext>
            </a:extLst>
          </p:cNvPr>
          <p:cNvSpPr>
            <a:spLocks noGrp="1"/>
          </p:cNvSpPr>
          <p:nvPr>
            <p:ph idx="1"/>
          </p:nvPr>
        </p:nvSpPr>
        <p:spPr>
          <a:xfrm>
            <a:off x="465460" y="1256692"/>
            <a:ext cx="10160000" cy="4800600"/>
          </a:xfrm>
        </p:spPr>
        <p:txBody>
          <a:bodyPr/>
          <a:lstStyle/>
          <a:p>
            <a:r>
              <a:rPr lang="en-US" dirty="0"/>
              <a:t>By default IntelliJ has a tool to generate an Ant Build file</a:t>
            </a:r>
          </a:p>
          <a:p>
            <a:endParaRPr lang="en-US" dirty="0"/>
          </a:p>
          <a:p>
            <a:r>
              <a:rPr lang="en-US" dirty="0">
                <a:highlight>
                  <a:srgbClr val="FFFF00"/>
                </a:highlight>
              </a:rPr>
              <a:t>Build-&gt;Generate Ant Build</a:t>
            </a:r>
          </a:p>
        </p:txBody>
      </p:sp>
      <p:pic>
        <p:nvPicPr>
          <p:cNvPr id="4" name="Picture 3">
            <a:extLst>
              <a:ext uri="{FF2B5EF4-FFF2-40B4-BE49-F238E27FC236}">
                <a16:creationId xmlns:a16="http://schemas.microsoft.com/office/drawing/2014/main" id="{42D57B53-3416-4388-92C0-C5AEDC40B34D}"/>
              </a:ext>
            </a:extLst>
          </p:cNvPr>
          <p:cNvPicPr>
            <a:picLocks noChangeAspect="1"/>
          </p:cNvPicPr>
          <p:nvPr/>
        </p:nvPicPr>
        <p:blipFill rotWithShape="1">
          <a:blip r:embed="rId4"/>
          <a:srcRect l="25808" t="589" r="49780" b="67709"/>
          <a:stretch/>
        </p:blipFill>
        <p:spPr>
          <a:xfrm>
            <a:off x="7793319" y="1355539"/>
            <a:ext cx="2976281" cy="2073461"/>
          </a:xfrm>
          <a:prstGeom prst="rect">
            <a:avLst/>
          </a:prstGeom>
        </p:spPr>
      </p:pic>
      <p:sp>
        <p:nvSpPr>
          <p:cNvPr id="6" name="Arrow: Down 5">
            <a:extLst>
              <a:ext uri="{FF2B5EF4-FFF2-40B4-BE49-F238E27FC236}">
                <a16:creationId xmlns:a16="http://schemas.microsoft.com/office/drawing/2014/main" id="{C007ED3B-11FF-4B76-BA9B-99EF9E0F430D}"/>
              </a:ext>
            </a:extLst>
          </p:cNvPr>
          <p:cNvSpPr/>
          <p:nvPr/>
        </p:nvSpPr>
        <p:spPr>
          <a:xfrm>
            <a:off x="8162364" y="2731525"/>
            <a:ext cx="1030941" cy="977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CBF3BD-A884-4C41-B3E4-F14E8E1358AA}"/>
              </a:ext>
            </a:extLst>
          </p:cNvPr>
          <p:cNvPicPr>
            <a:picLocks noChangeAspect="1"/>
          </p:cNvPicPr>
          <p:nvPr/>
        </p:nvPicPr>
        <p:blipFill>
          <a:blip r:embed="rId5"/>
          <a:stretch>
            <a:fillRect/>
          </a:stretch>
        </p:blipFill>
        <p:spPr>
          <a:xfrm>
            <a:off x="6646541" y="5502461"/>
            <a:ext cx="3563138" cy="1109663"/>
          </a:xfrm>
          <a:prstGeom prst="rect">
            <a:avLst/>
          </a:prstGeom>
        </p:spPr>
      </p:pic>
      <p:sp>
        <p:nvSpPr>
          <p:cNvPr id="9" name="Arrow: Down 8">
            <a:extLst>
              <a:ext uri="{FF2B5EF4-FFF2-40B4-BE49-F238E27FC236}">
                <a16:creationId xmlns:a16="http://schemas.microsoft.com/office/drawing/2014/main" id="{7F5195AC-F081-4A3D-843B-52C0D7A8AD78}"/>
              </a:ext>
            </a:extLst>
          </p:cNvPr>
          <p:cNvSpPr/>
          <p:nvPr/>
        </p:nvSpPr>
        <p:spPr>
          <a:xfrm>
            <a:off x="8250518" y="4769223"/>
            <a:ext cx="1030941" cy="977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7B339506-EA34-4607-807C-EFCF98545C22}"/>
              </a:ext>
            </a:extLst>
          </p:cNvPr>
          <p:cNvSpPr/>
          <p:nvPr/>
        </p:nvSpPr>
        <p:spPr>
          <a:xfrm>
            <a:off x="5791200" y="5502461"/>
            <a:ext cx="1030941" cy="6921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3174F6-2021-43FE-A713-FD7EB3A3B99A}"/>
              </a:ext>
            </a:extLst>
          </p:cNvPr>
          <p:cNvSpPr txBox="1"/>
          <p:nvPr/>
        </p:nvSpPr>
        <p:spPr>
          <a:xfrm>
            <a:off x="4881000" y="1763334"/>
            <a:ext cx="2611484" cy="923330"/>
          </a:xfrm>
          <a:prstGeom prst="rect">
            <a:avLst/>
          </a:prstGeom>
          <a:solidFill>
            <a:srgbClr val="FFC000"/>
          </a:solidFill>
        </p:spPr>
        <p:txBody>
          <a:bodyPr wrap="none" rtlCol="0">
            <a:spAutoFit/>
          </a:bodyPr>
          <a:lstStyle/>
          <a:p>
            <a:r>
              <a:rPr lang="en-US" dirty="0"/>
              <a:t>Let’s look what happens</a:t>
            </a:r>
            <a:br>
              <a:rPr lang="en-US" dirty="0"/>
            </a:br>
            <a:r>
              <a:rPr lang="en-US" dirty="0"/>
              <a:t>for our simple HelloWorld</a:t>
            </a:r>
            <a:br>
              <a:rPr lang="en-US" dirty="0"/>
            </a:br>
            <a:r>
              <a:rPr lang="en-US" dirty="0"/>
              <a:t>application</a:t>
            </a:r>
          </a:p>
        </p:txBody>
      </p:sp>
    </p:spTree>
    <p:extLst>
      <p:ext uri="{BB962C8B-B14F-4D97-AF65-F5344CB8AC3E}">
        <p14:creationId xmlns:p14="http://schemas.microsoft.com/office/powerpoint/2010/main" val="178877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9FDFB-38ED-4D3E-BDB9-A59619921E64}"/>
              </a:ext>
            </a:extLst>
          </p:cNvPr>
          <p:cNvSpPr>
            <a:spLocks noGrp="1"/>
          </p:cNvSpPr>
          <p:nvPr>
            <p:ph type="title"/>
          </p:nvPr>
        </p:nvSpPr>
        <p:spPr/>
        <p:txBody>
          <a:bodyPr/>
          <a:lstStyle/>
          <a:p>
            <a:r>
              <a:rPr lang="en-US" dirty="0"/>
              <a:t>IntelliJ Ant generated build files: </a:t>
            </a:r>
            <a:r>
              <a:rPr lang="en-US" sz="3600" dirty="0">
                <a:highlight>
                  <a:srgbClr val="00FF00"/>
                </a:highlight>
              </a:rPr>
              <a:t>helloworld_cs401.properties</a:t>
            </a:r>
            <a:endParaRPr lang="en-US" dirty="0">
              <a:highlight>
                <a:srgbClr val="00FF00"/>
              </a:highlight>
            </a:endParaRPr>
          </a:p>
        </p:txBody>
      </p:sp>
      <p:sp>
        <p:nvSpPr>
          <p:cNvPr id="3" name="Content Placeholder 2">
            <a:extLst>
              <a:ext uri="{FF2B5EF4-FFF2-40B4-BE49-F238E27FC236}">
                <a16:creationId xmlns:a16="http://schemas.microsoft.com/office/drawing/2014/main" id="{A5B0EBF5-8A3D-4CD4-9CDE-68D01B635DF7}"/>
              </a:ext>
            </a:extLst>
          </p:cNvPr>
          <p:cNvSpPr>
            <a:spLocks noGrp="1"/>
          </p:cNvSpPr>
          <p:nvPr>
            <p:ph idx="1"/>
          </p:nvPr>
        </p:nvSpPr>
        <p:spPr/>
        <p:txBody>
          <a:bodyPr/>
          <a:lstStyle/>
          <a:p>
            <a:r>
              <a:rPr lang="en-US" dirty="0"/>
              <a:t>Tells about what </a:t>
            </a:r>
            <a:r>
              <a:rPr lang="en-US" dirty="0" err="1"/>
              <a:t>jdk</a:t>
            </a:r>
            <a:r>
              <a:rPr lang="en-US" dirty="0"/>
              <a:t> to use , etc.</a:t>
            </a:r>
          </a:p>
        </p:txBody>
      </p:sp>
      <p:pic>
        <p:nvPicPr>
          <p:cNvPr id="4" name="Picture 3">
            <a:extLst>
              <a:ext uri="{FF2B5EF4-FFF2-40B4-BE49-F238E27FC236}">
                <a16:creationId xmlns:a16="http://schemas.microsoft.com/office/drawing/2014/main" id="{9F0AFA52-5D54-4A06-B8E7-AF6561ADC24C}"/>
              </a:ext>
            </a:extLst>
          </p:cNvPr>
          <p:cNvPicPr>
            <a:picLocks noChangeAspect="1"/>
          </p:cNvPicPr>
          <p:nvPr/>
        </p:nvPicPr>
        <p:blipFill rotWithShape="1">
          <a:blip r:embed="rId2"/>
          <a:srcRect l="25808" t="8891" r="33603" b="50000"/>
          <a:stretch/>
        </p:blipFill>
        <p:spPr>
          <a:xfrm>
            <a:off x="5746192" y="1600200"/>
            <a:ext cx="6445808" cy="3502306"/>
          </a:xfrm>
          <a:prstGeom prst="rect">
            <a:avLst/>
          </a:prstGeom>
        </p:spPr>
      </p:pic>
    </p:spTree>
    <p:extLst>
      <p:ext uri="{BB962C8B-B14F-4D97-AF65-F5344CB8AC3E}">
        <p14:creationId xmlns:p14="http://schemas.microsoft.com/office/powerpoint/2010/main" val="422001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E90801-C098-453A-B829-4D731DAF231B}"/>
              </a:ext>
            </a:extLst>
          </p:cNvPr>
          <p:cNvSpPr>
            <a:spLocks noGrp="1"/>
          </p:cNvSpPr>
          <p:nvPr>
            <p:ph type="title"/>
          </p:nvPr>
        </p:nvSpPr>
        <p:spPr/>
        <p:txBody>
          <a:bodyPr/>
          <a:lstStyle/>
          <a:p>
            <a:r>
              <a:rPr lang="en-US" dirty="0"/>
              <a:t>IntelliJ and Ant generated code </a:t>
            </a:r>
            <a:r>
              <a:rPr lang="en-US" b="1" dirty="0">
                <a:highlight>
                  <a:srgbClr val="00FF00"/>
                </a:highlight>
              </a:rPr>
              <a:t>helloworld_cs401.xml</a:t>
            </a:r>
          </a:p>
        </p:txBody>
      </p:sp>
      <p:sp>
        <p:nvSpPr>
          <p:cNvPr id="15" name="TextBox 14">
            <a:extLst>
              <a:ext uri="{FF2B5EF4-FFF2-40B4-BE49-F238E27FC236}">
                <a16:creationId xmlns:a16="http://schemas.microsoft.com/office/drawing/2014/main" id="{097AD229-82BD-48DD-8993-2C1CDBE60EAC}"/>
              </a:ext>
            </a:extLst>
          </p:cNvPr>
          <p:cNvSpPr txBox="1"/>
          <p:nvPr/>
        </p:nvSpPr>
        <p:spPr>
          <a:xfrm>
            <a:off x="6677890" y="846138"/>
            <a:ext cx="5514110" cy="984885"/>
          </a:xfrm>
          <a:prstGeom prst="rect">
            <a:avLst/>
          </a:prstGeom>
          <a:solidFill>
            <a:srgbClr val="FFC000"/>
          </a:solidFill>
          <a:ln>
            <a:solidFill>
              <a:srgbClr val="FFC000"/>
            </a:solidFill>
          </a:ln>
        </p:spPr>
        <p:txBody>
          <a:bodyPr wrap="square" rtlCol="0">
            <a:spAutoFit/>
          </a:bodyPr>
          <a:lstStyle/>
          <a:p>
            <a:pPr lvl="0" eaLnBrk="0" fontAlgn="base" hangingPunct="0">
              <a:spcBef>
                <a:spcPct val="0"/>
              </a:spcBef>
              <a:spcAft>
                <a:spcPct val="0"/>
              </a:spcAft>
            </a:pPr>
            <a:r>
              <a:rPr lang="en-US" dirty="0"/>
              <a:t>Root xml tag </a:t>
            </a:r>
            <a:br>
              <a:rPr lang="en-US" dirty="0"/>
            </a:br>
            <a:r>
              <a:rPr lang="en-US" altLang="en-US" sz="1600" dirty="0">
                <a:solidFill>
                  <a:srgbClr val="000000"/>
                </a:solidFill>
                <a:latin typeface="Consolas" panose="020B0609020204030204" pitchFamily="49" charset="0"/>
              </a:rPr>
              <a:t>&lt;</a:t>
            </a:r>
            <a:r>
              <a:rPr lang="en-US" altLang="en-US" sz="1600" b="1" dirty="0">
                <a:solidFill>
                  <a:srgbClr val="000080"/>
                </a:solidFill>
                <a:latin typeface="Consolas" panose="020B0609020204030204" pitchFamily="49" charset="0"/>
              </a:rPr>
              <a:t>project </a:t>
            </a:r>
            <a:r>
              <a:rPr lang="en-US" altLang="en-US" sz="1600" b="1" dirty="0">
                <a:solidFill>
                  <a:srgbClr val="0000FF"/>
                </a:solidFill>
                <a:latin typeface="Consolas" panose="020B0609020204030204" pitchFamily="49" charset="0"/>
              </a:rPr>
              <a:t>name</a:t>
            </a:r>
            <a:r>
              <a:rPr lang="en-US" altLang="en-US" sz="1600" b="1" dirty="0">
                <a:solidFill>
                  <a:srgbClr val="008000"/>
                </a:solidFill>
                <a:latin typeface="Consolas" panose="020B0609020204030204" pitchFamily="49" charset="0"/>
              </a:rPr>
              <a:t>="helloworld_cs401“ </a:t>
            </a:r>
            <a:r>
              <a:rPr lang="en-US" altLang="en-US" sz="1600" b="1" dirty="0">
                <a:solidFill>
                  <a:srgbClr val="0000FF"/>
                </a:solidFill>
                <a:latin typeface="Consolas" panose="020B0609020204030204" pitchFamily="49" charset="0"/>
              </a:rPr>
              <a:t>default</a:t>
            </a:r>
            <a:r>
              <a:rPr lang="en-US" altLang="en-US" sz="1600" b="1" dirty="0">
                <a:solidFill>
                  <a:srgbClr val="008000"/>
                </a:solidFill>
                <a:latin typeface="Consolas" panose="020B0609020204030204" pitchFamily="49" charset="0"/>
              </a:rPr>
              <a:t>="all"</a:t>
            </a:r>
            <a:r>
              <a:rPr lang="en-US" altLang="en-US" sz="1600" dirty="0">
                <a:solidFill>
                  <a:srgbClr val="000000"/>
                </a:solidFill>
                <a:latin typeface="Consolas" panose="020B0609020204030204" pitchFamily="49" charset="0"/>
              </a:rPr>
              <a:t>&gt;</a:t>
            </a:r>
            <a:br>
              <a:rPr lang="en-US" altLang="en-US" sz="1600" dirty="0">
                <a:solidFill>
                  <a:srgbClr val="000000"/>
                </a:solidFill>
                <a:latin typeface="Consolas" panose="020B0609020204030204" pitchFamily="49" charset="0"/>
              </a:rPr>
            </a:br>
            <a:r>
              <a:rPr lang="en-US" sz="2400" b="1" dirty="0"/>
              <a:t>this XML file defines the complete project</a:t>
            </a:r>
            <a:endParaRPr lang="en-US" b="1" dirty="0"/>
          </a:p>
        </p:txBody>
      </p:sp>
    </p:spTree>
    <p:controls>
      <mc:AlternateContent xmlns:mc="http://schemas.openxmlformats.org/markup-compatibility/2006">
        <mc:Choice xmlns:v="urn:schemas-microsoft-com:vml" Requires="v">
          <p:control name="TextBox1" r:id="rId1" imgW="9974520" imgH="4442400"/>
        </mc:Choice>
        <mc:Fallback>
          <p:control name="TextBox1" r:id="rId1" imgW="9974520" imgH="4442400">
            <p:pic>
              <p:nvPicPr>
                <p:cNvPr id="7" name="TextBox1">
                  <a:extLst>
                    <a:ext uri="{FF2B5EF4-FFF2-40B4-BE49-F238E27FC236}">
                      <a16:creationId xmlns:a16="http://schemas.microsoft.com/office/drawing/2014/main" id="{167411DD-B0DA-4D64-9C23-E4D2A6C64309}"/>
                    </a:ext>
                  </a:extLst>
                </p:cNvPr>
                <p:cNvPicPr>
                  <a:picLocks/>
                </p:cNvPicPr>
                <p:nvPr/>
              </p:nvPicPr>
              <p:blipFill>
                <a:blip r:embed="rId3"/>
                <a:stretch>
                  <a:fillRect/>
                </a:stretch>
              </p:blipFill>
              <p:spPr>
                <a:xfrm>
                  <a:off x="277812" y="1917700"/>
                  <a:ext cx="9977811" cy="4438276"/>
                </a:xfrm>
                <a:prstGeom prst="rect">
                  <a:avLst/>
                </a:prstGeom>
              </p:spPr>
            </p:pic>
          </p:control>
        </mc:Fallback>
      </mc:AlternateContent>
    </p:controls>
    <p:extLst>
      <p:ext uri="{BB962C8B-B14F-4D97-AF65-F5344CB8AC3E}">
        <p14:creationId xmlns:p14="http://schemas.microsoft.com/office/powerpoint/2010/main" val="317538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E90801-C098-453A-B829-4D731DAF231B}"/>
              </a:ext>
            </a:extLst>
          </p:cNvPr>
          <p:cNvSpPr>
            <a:spLocks noGrp="1"/>
          </p:cNvSpPr>
          <p:nvPr>
            <p:ph type="title"/>
          </p:nvPr>
        </p:nvSpPr>
        <p:spPr>
          <a:xfrm>
            <a:off x="8414872" y="303700"/>
            <a:ext cx="5462493" cy="1052138"/>
          </a:xfrm>
        </p:spPr>
        <p:txBody>
          <a:bodyPr/>
          <a:lstStyle/>
          <a:p>
            <a:r>
              <a:rPr lang="en-US" dirty="0"/>
              <a:t>ABOUT </a:t>
            </a:r>
            <a:br>
              <a:rPr lang="en-US" sz="2800" b="1" dirty="0">
                <a:highlight>
                  <a:srgbClr val="00FF00"/>
                </a:highlight>
              </a:rPr>
            </a:br>
            <a:r>
              <a:rPr lang="en-US" sz="2800" b="1" dirty="0">
                <a:highlight>
                  <a:srgbClr val="00FF00"/>
                </a:highlight>
              </a:rPr>
              <a:t>helloworld_cs401.xml</a:t>
            </a:r>
          </a:p>
        </p:txBody>
      </p:sp>
      <p:sp>
        <p:nvSpPr>
          <p:cNvPr id="2" name="TextBox 1">
            <a:extLst>
              <a:ext uri="{FF2B5EF4-FFF2-40B4-BE49-F238E27FC236}">
                <a16:creationId xmlns:a16="http://schemas.microsoft.com/office/drawing/2014/main" id="{DC0AFCF3-05C9-4898-B1A5-DF93F7F268C1}"/>
              </a:ext>
            </a:extLst>
          </p:cNvPr>
          <p:cNvSpPr txBox="1"/>
          <p:nvPr/>
        </p:nvSpPr>
        <p:spPr>
          <a:xfrm>
            <a:off x="114217" y="0"/>
            <a:ext cx="10059164" cy="7171194"/>
          </a:xfrm>
          <a:prstGeom prst="rect">
            <a:avLst/>
          </a:prstGeom>
          <a:noFill/>
        </p:spPr>
        <p:txBody>
          <a:bodyPr wrap="none" rtlCol="0">
            <a:spAutoFit/>
          </a:bodyPr>
          <a:lstStyle/>
          <a:p>
            <a:r>
              <a:rPr lang="en-US" sz="2800" b="1" dirty="0"/>
              <a:t>Specifies VARIOUS build values for entire project….</a:t>
            </a:r>
          </a:p>
          <a:p>
            <a:endParaRPr lang="en-US" dirty="0"/>
          </a:p>
          <a:p>
            <a:r>
              <a:rPr lang="en-US" b="1" u="sng" dirty="0"/>
              <a:t> compiler settings like…</a:t>
            </a:r>
          </a:p>
          <a:p>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property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compiler.debug</a:t>
            </a:r>
            <a:r>
              <a:rPr lang="en-US" altLang="en-US" sz="1400" b="1" dirty="0">
                <a:solidFill>
                  <a:srgbClr val="008000"/>
                </a:solidFill>
                <a:latin typeface="Consolas" panose="020B0609020204030204" pitchFamily="49" charset="0"/>
              </a:rPr>
              <a:t>" </a:t>
            </a:r>
            <a:r>
              <a:rPr lang="en-US" altLang="en-US" sz="1400" b="1" dirty="0">
                <a:solidFill>
                  <a:srgbClr val="0000FF"/>
                </a:solidFill>
                <a:latin typeface="Consolas" panose="020B0609020204030204" pitchFamily="49" charset="0"/>
              </a:rPr>
              <a:t>value</a:t>
            </a:r>
            <a:r>
              <a:rPr lang="en-US" altLang="en-US" sz="1400" b="1" dirty="0">
                <a:solidFill>
                  <a:srgbClr val="008000"/>
                </a:solidFill>
                <a:latin typeface="Consolas" panose="020B0609020204030204" pitchFamily="49" charset="0"/>
              </a:rPr>
              <a:t>="on"</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property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compiler.generate.no.warnings</a:t>
            </a:r>
            <a:r>
              <a:rPr lang="en-US" altLang="en-US" sz="1400" b="1" dirty="0">
                <a:solidFill>
                  <a:srgbClr val="008000"/>
                </a:solidFill>
                <a:latin typeface="Consolas" panose="020B0609020204030204" pitchFamily="49" charset="0"/>
              </a:rPr>
              <a:t>" </a:t>
            </a:r>
            <a:r>
              <a:rPr lang="en-US" altLang="en-US" sz="1400" b="1" dirty="0">
                <a:solidFill>
                  <a:srgbClr val="0000FF"/>
                </a:solidFill>
                <a:latin typeface="Consolas" panose="020B0609020204030204" pitchFamily="49" charset="0"/>
              </a:rPr>
              <a:t>value</a:t>
            </a:r>
            <a:r>
              <a:rPr lang="en-US" altLang="en-US" sz="1400" b="1" dirty="0">
                <a:solidFill>
                  <a:srgbClr val="008000"/>
                </a:solidFill>
                <a:latin typeface="Consolas" panose="020B0609020204030204" pitchFamily="49" charset="0"/>
              </a:rPr>
              <a:t>="off"</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property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compiler.args</a:t>
            </a:r>
            <a:r>
              <a:rPr lang="en-US" altLang="en-US" sz="1400" b="1" dirty="0">
                <a:solidFill>
                  <a:srgbClr val="008000"/>
                </a:solidFill>
                <a:latin typeface="Consolas" panose="020B0609020204030204" pitchFamily="49" charset="0"/>
              </a:rPr>
              <a:t>" </a:t>
            </a:r>
            <a:r>
              <a:rPr lang="en-US" altLang="en-US" sz="1400" b="1" dirty="0">
                <a:solidFill>
                  <a:srgbClr val="0000FF"/>
                </a:solidFill>
                <a:latin typeface="Consolas" panose="020B0609020204030204" pitchFamily="49" charset="0"/>
              </a:rPr>
              <a:t>value</a:t>
            </a:r>
            <a:r>
              <a:rPr lang="en-US" altLang="en-US" sz="1400" b="1" dirty="0">
                <a:solidFill>
                  <a:srgbClr val="008000"/>
                </a:solidFill>
                <a:latin typeface="Consolas" panose="020B0609020204030204" pitchFamily="49" charset="0"/>
              </a:rPr>
              <a:t>=""</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property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compiler.max.memory</a:t>
            </a:r>
            <a:r>
              <a:rPr lang="en-US" altLang="en-US" sz="1400" b="1" dirty="0">
                <a:solidFill>
                  <a:srgbClr val="008000"/>
                </a:solidFill>
                <a:latin typeface="Consolas" panose="020B0609020204030204" pitchFamily="49" charset="0"/>
              </a:rPr>
              <a:t>" </a:t>
            </a:r>
            <a:r>
              <a:rPr lang="en-US" altLang="en-US" sz="1400" b="1" dirty="0">
                <a:solidFill>
                  <a:srgbClr val="0000FF"/>
                </a:solidFill>
                <a:latin typeface="Consolas" panose="020B0609020204030204" pitchFamily="49" charset="0"/>
              </a:rPr>
              <a:t>value</a:t>
            </a:r>
            <a:r>
              <a:rPr lang="en-US" altLang="en-US" sz="1400" b="1" dirty="0">
                <a:solidFill>
                  <a:srgbClr val="008000"/>
                </a:solidFill>
                <a:latin typeface="Consolas" panose="020B0609020204030204" pitchFamily="49" charset="0"/>
              </a:rPr>
              <a:t>="700m"</a:t>
            </a:r>
            <a:r>
              <a:rPr lang="en-US" altLang="en-US" sz="1400" dirty="0">
                <a:solidFill>
                  <a:srgbClr val="000000"/>
                </a:solidFill>
                <a:latin typeface="Consolas" panose="020B0609020204030204" pitchFamily="49" charset="0"/>
              </a:rPr>
              <a:t>/&gt;</a:t>
            </a:r>
            <a:endParaRPr lang="en-US" altLang="en-US" sz="3600" dirty="0">
              <a:latin typeface="Arial" panose="020B0604020202020204" pitchFamily="34" charset="0"/>
            </a:endParaRPr>
          </a:p>
          <a:p>
            <a:br>
              <a:rPr lang="en-US" altLang="en-US" dirty="0">
                <a:solidFill>
                  <a:srgbClr val="000000"/>
                </a:solidFill>
                <a:latin typeface="Consolas" panose="020B0609020204030204" pitchFamily="49" charset="0"/>
              </a:rPr>
            </a:br>
            <a:endParaRPr lang="en-US" altLang="en-US" dirty="0">
              <a:solidFill>
                <a:srgbClr val="000000"/>
              </a:solidFill>
              <a:latin typeface="Consolas" panose="020B0609020204030204" pitchFamily="49" charset="0"/>
            </a:endParaRPr>
          </a:p>
          <a:p>
            <a:r>
              <a:rPr lang="en-US" b="1" u="sng" dirty="0"/>
              <a:t>JDK settings like…..</a:t>
            </a: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&lt;</a:t>
            </a:r>
            <a:r>
              <a:rPr lang="en-US" altLang="en-US" sz="1600" b="1" dirty="0">
                <a:solidFill>
                  <a:srgbClr val="000080"/>
                </a:solidFill>
                <a:latin typeface="Consolas" panose="020B0609020204030204" pitchFamily="49" charset="0"/>
              </a:rPr>
              <a:t>property </a:t>
            </a:r>
            <a:r>
              <a:rPr lang="en-US" altLang="en-US" sz="1600" b="1" dirty="0">
                <a:solidFill>
                  <a:srgbClr val="0000FF"/>
                </a:solidFill>
                <a:latin typeface="Consolas" panose="020B0609020204030204" pitchFamily="49" charset="0"/>
              </a:rPr>
              <a:t>name</a:t>
            </a:r>
            <a:r>
              <a:rPr lang="en-US" altLang="en-US" sz="1600" b="1" dirty="0">
                <a:solidFill>
                  <a:srgbClr val="008000"/>
                </a:solidFill>
                <a:latin typeface="Consolas" panose="020B0609020204030204" pitchFamily="49" charset="0"/>
              </a:rPr>
              <a:t>="jdk.bin.13" </a:t>
            </a:r>
            <a:r>
              <a:rPr lang="en-US" altLang="en-US" sz="1600" b="1" dirty="0">
                <a:solidFill>
                  <a:srgbClr val="0000FF"/>
                </a:solidFill>
                <a:latin typeface="Consolas" panose="020B0609020204030204" pitchFamily="49" charset="0"/>
              </a:rPr>
              <a:t>value</a:t>
            </a:r>
            <a:r>
              <a:rPr lang="en-US" altLang="en-US" sz="1600" b="1" dirty="0">
                <a:solidFill>
                  <a:srgbClr val="008000"/>
                </a:solidFill>
                <a:latin typeface="Consolas" panose="020B0609020204030204" pitchFamily="49" charset="0"/>
              </a:rPr>
              <a:t>="${jdk.home.13}/bin"</a:t>
            </a:r>
            <a:r>
              <a:rPr lang="en-US" altLang="en-US" sz="1600" dirty="0">
                <a:solidFill>
                  <a:srgbClr val="000000"/>
                </a:solidFill>
                <a:latin typeface="Consolas" panose="020B0609020204030204" pitchFamily="49" charset="0"/>
              </a:rPr>
              <a:t>/&gt;</a:t>
            </a:r>
            <a:endParaRPr lang="en-US" altLang="en-US" sz="4000" dirty="0">
              <a:latin typeface="Arial" panose="020B0604020202020204" pitchFamily="34" charset="0"/>
            </a:endParaRPr>
          </a:p>
          <a:p>
            <a:endParaRPr lang="en-US" altLang="en-US" dirty="0">
              <a:solidFill>
                <a:srgbClr val="000000"/>
              </a:solidFill>
              <a:latin typeface="Consolas" panose="020B0609020204030204" pitchFamily="49" charset="0"/>
            </a:endParaRPr>
          </a:p>
          <a:p>
            <a:endParaRPr lang="en-US" altLang="en-US" dirty="0">
              <a:solidFill>
                <a:srgbClr val="000000"/>
              </a:solidFill>
              <a:latin typeface="Consolas" panose="020B0609020204030204" pitchFamily="49" charset="0"/>
            </a:endParaRPr>
          </a:p>
          <a:p>
            <a:r>
              <a:rPr lang="en-US" sz="2400" b="1" u="sng" dirty="0"/>
              <a:t>List of modules to import for project (note I only have one):</a:t>
            </a:r>
          </a:p>
          <a:p>
            <a:pPr lvl="0" eaLnBrk="0" fontAlgn="base" hangingPunct="0">
              <a:spcBef>
                <a:spcPct val="0"/>
              </a:spcBef>
              <a:spcAft>
                <a:spcPct val="0"/>
              </a:spcAft>
            </a:pPr>
            <a:r>
              <a:rPr lang="en-US" altLang="en-US" sz="1600" dirty="0">
                <a:solidFill>
                  <a:srgbClr val="000000"/>
                </a:solidFill>
                <a:latin typeface="Consolas" panose="020B0609020204030204" pitchFamily="49" charset="0"/>
              </a:rPr>
              <a:t>&lt;</a:t>
            </a:r>
            <a:r>
              <a:rPr lang="en-US" altLang="en-US" sz="1600" b="1" dirty="0">
                <a:solidFill>
                  <a:srgbClr val="000080"/>
                </a:solidFill>
                <a:latin typeface="Consolas" panose="020B0609020204030204" pitchFamily="49" charset="0"/>
              </a:rPr>
              <a:t>import </a:t>
            </a:r>
            <a:r>
              <a:rPr lang="en-US" altLang="en-US" sz="1600" b="1" dirty="0">
                <a:solidFill>
                  <a:srgbClr val="0000FF"/>
                </a:solidFill>
                <a:latin typeface="Consolas" panose="020B0609020204030204" pitchFamily="49" charset="0"/>
              </a:rPr>
              <a:t>file</a:t>
            </a:r>
            <a:r>
              <a:rPr lang="en-US" altLang="en-US" sz="1600" b="1" dirty="0">
                <a:solidFill>
                  <a:srgbClr val="008000"/>
                </a:solidFill>
                <a:latin typeface="Consolas" panose="020B0609020204030204" pitchFamily="49" charset="0"/>
              </a:rPr>
              <a:t>="${</a:t>
            </a:r>
            <a:r>
              <a:rPr lang="en-US" altLang="en-US" sz="1600" b="1" dirty="0" err="1">
                <a:solidFill>
                  <a:srgbClr val="008000"/>
                </a:solidFill>
                <a:latin typeface="Consolas" panose="020B0609020204030204" pitchFamily="49" charset="0"/>
              </a:rPr>
              <a:t>basedir</a:t>
            </a:r>
            <a:r>
              <a:rPr lang="en-US" altLang="en-US" sz="1600" b="1" dirty="0">
                <a:solidFill>
                  <a:srgbClr val="008000"/>
                </a:solidFill>
                <a:latin typeface="Consolas" panose="020B0609020204030204" pitchFamily="49" charset="0"/>
              </a:rPr>
              <a:t>}/</a:t>
            </a:r>
            <a:r>
              <a:rPr lang="en-US" altLang="en-US" sz="1600" b="1" dirty="0">
                <a:solidFill>
                  <a:srgbClr val="008000"/>
                </a:solidFill>
                <a:highlight>
                  <a:srgbClr val="FFFF00"/>
                </a:highlight>
                <a:latin typeface="Consolas" panose="020B0609020204030204" pitchFamily="49" charset="0"/>
              </a:rPr>
              <a:t>module_helloworld_cs401.xml</a:t>
            </a:r>
            <a:r>
              <a:rPr lang="en-US" altLang="en-US" sz="1600" b="1" dirty="0">
                <a:solidFill>
                  <a:srgbClr val="008000"/>
                </a:solidFill>
                <a:latin typeface="Consolas" panose="020B0609020204030204" pitchFamily="49" charset="0"/>
              </a:rPr>
              <a:t>"</a:t>
            </a:r>
            <a:r>
              <a:rPr lang="en-US" altLang="en-US" sz="1600" dirty="0">
                <a:solidFill>
                  <a:srgbClr val="000000"/>
                </a:solidFill>
                <a:latin typeface="Consolas" panose="020B0609020204030204" pitchFamily="49" charset="0"/>
              </a:rPr>
              <a:t>/&gt;</a:t>
            </a:r>
          </a:p>
          <a:p>
            <a:pPr lvl="0" eaLnBrk="0" fontAlgn="base" hangingPunct="0">
              <a:spcBef>
                <a:spcPct val="0"/>
              </a:spcBef>
              <a:spcAft>
                <a:spcPct val="0"/>
              </a:spcAft>
            </a:pPr>
            <a:endParaRPr lang="en-US" altLang="en-US" sz="1400" dirty="0">
              <a:solidFill>
                <a:srgbClr val="000000"/>
              </a:solidFill>
              <a:latin typeface="Consolas" panose="020B0609020204030204" pitchFamily="49" charset="0"/>
            </a:endParaRPr>
          </a:p>
          <a:p>
            <a:endParaRPr lang="en-US" altLang="en-US" sz="1400" dirty="0">
              <a:solidFill>
                <a:srgbClr val="000000"/>
              </a:solidFill>
              <a:latin typeface="Consolas" panose="020B0609020204030204" pitchFamily="49" charset="0"/>
            </a:endParaRPr>
          </a:p>
          <a:p>
            <a:r>
              <a:rPr lang="en-US" b="1" u="sng" dirty="0"/>
              <a:t>How to build, clean and build everything (modules and project):</a:t>
            </a:r>
          </a:p>
          <a:p>
            <a:r>
              <a:rPr lang="en-US" altLang="en-US" sz="1600" dirty="0">
                <a:solidFill>
                  <a:srgbClr val="000000"/>
                </a:solidFill>
                <a:latin typeface="Consolas" panose="020B0609020204030204" pitchFamily="49" charset="0"/>
              </a:rPr>
              <a:t>&lt;</a:t>
            </a:r>
            <a:r>
              <a:rPr lang="en-US" altLang="en-US" sz="1600" b="1" dirty="0">
                <a:solidFill>
                  <a:srgbClr val="000080"/>
                </a:solidFill>
                <a:latin typeface="Consolas" panose="020B0609020204030204" pitchFamily="49" charset="0"/>
              </a:rPr>
              <a:t>target </a:t>
            </a:r>
            <a:r>
              <a:rPr lang="en-US" altLang="en-US" sz="1600" b="1" dirty="0">
                <a:solidFill>
                  <a:srgbClr val="0000FF"/>
                </a:solidFill>
                <a:latin typeface="Consolas" panose="020B0609020204030204" pitchFamily="49" charset="0"/>
              </a:rPr>
              <a:t>name</a:t>
            </a:r>
            <a:r>
              <a:rPr lang="en-US" altLang="en-US" sz="1600" b="1" dirty="0">
                <a:solidFill>
                  <a:srgbClr val="008000"/>
                </a:solidFill>
                <a:latin typeface="Consolas" panose="020B0609020204030204" pitchFamily="49" charset="0"/>
              </a:rPr>
              <a:t>="clean" </a:t>
            </a:r>
            <a:r>
              <a:rPr lang="en-US" altLang="en-US" sz="1600" b="1" dirty="0">
                <a:solidFill>
                  <a:srgbClr val="0000FF"/>
                </a:solidFill>
                <a:latin typeface="Consolas" panose="020B0609020204030204" pitchFamily="49" charset="0"/>
              </a:rPr>
              <a:t>depends</a:t>
            </a:r>
            <a:r>
              <a:rPr lang="en-US" altLang="en-US" sz="1600" b="1" dirty="0">
                <a:solidFill>
                  <a:srgbClr val="008000"/>
                </a:solidFill>
                <a:latin typeface="Consolas" panose="020B0609020204030204" pitchFamily="49" charset="0"/>
              </a:rPr>
              <a:t>="clean.module.helloworld_cs401" </a:t>
            </a:r>
            <a:r>
              <a:rPr lang="en-US" altLang="en-US" sz="1600" b="1" dirty="0">
                <a:solidFill>
                  <a:srgbClr val="0000FF"/>
                </a:solidFill>
                <a:latin typeface="Consolas" panose="020B0609020204030204" pitchFamily="49" charset="0"/>
              </a:rPr>
              <a:t>description</a:t>
            </a:r>
            <a:r>
              <a:rPr lang="en-US" altLang="en-US" sz="1600" b="1" dirty="0">
                <a:solidFill>
                  <a:srgbClr val="008000"/>
                </a:solidFill>
                <a:latin typeface="Consolas" panose="020B0609020204030204" pitchFamily="49" charset="0"/>
              </a:rPr>
              <a:t>="cleanup all"</a:t>
            </a:r>
            <a:r>
              <a:rPr lang="en-US" altLang="en-US" sz="1600" dirty="0">
                <a:solidFill>
                  <a:srgbClr val="000000"/>
                </a:solidFill>
                <a:latin typeface="Consolas" panose="020B0609020204030204" pitchFamily="49" charset="0"/>
              </a:rPr>
              <a:t>/&gt;</a:t>
            </a:r>
            <a:br>
              <a:rPr lang="en-US" altLang="en-US" sz="1600" dirty="0">
                <a:solidFill>
                  <a:srgbClr val="000000"/>
                </a:solidFill>
                <a:latin typeface="Consolas" panose="020B0609020204030204" pitchFamily="49" charset="0"/>
              </a:rPr>
            </a:br>
            <a:br>
              <a:rPr lang="en-US" altLang="en-US" sz="1600" dirty="0">
                <a:solidFill>
                  <a:srgbClr val="000000"/>
                </a:solidFill>
                <a:latin typeface="Consolas" panose="020B0609020204030204" pitchFamily="49" charset="0"/>
              </a:rPr>
            </a:br>
            <a:r>
              <a:rPr lang="en-US" altLang="en-US" sz="1600" dirty="0">
                <a:solidFill>
                  <a:srgbClr val="000000"/>
                </a:solidFill>
                <a:latin typeface="Consolas" panose="020B0609020204030204" pitchFamily="49" charset="0"/>
              </a:rPr>
              <a:t>&lt;</a:t>
            </a:r>
            <a:r>
              <a:rPr lang="en-US" altLang="en-US" sz="1600" b="1" dirty="0">
                <a:solidFill>
                  <a:srgbClr val="000080"/>
                </a:solidFill>
                <a:latin typeface="Consolas" panose="020B0609020204030204" pitchFamily="49" charset="0"/>
              </a:rPr>
              <a:t>target </a:t>
            </a:r>
            <a:r>
              <a:rPr lang="en-US" altLang="en-US" sz="1600" b="1" dirty="0">
                <a:solidFill>
                  <a:srgbClr val="0000FF"/>
                </a:solidFill>
                <a:latin typeface="Consolas" panose="020B0609020204030204" pitchFamily="49" charset="0"/>
              </a:rPr>
              <a:t>name</a:t>
            </a:r>
            <a:r>
              <a:rPr lang="en-US" altLang="en-US" sz="1600" b="1" dirty="0">
                <a:solidFill>
                  <a:srgbClr val="008000"/>
                </a:solidFill>
                <a:latin typeface="Consolas" panose="020B0609020204030204" pitchFamily="49" charset="0"/>
              </a:rPr>
              <a:t>="</a:t>
            </a:r>
            <a:r>
              <a:rPr lang="en-US" altLang="en-US" sz="1600" b="1" dirty="0" err="1">
                <a:solidFill>
                  <a:srgbClr val="008000"/>
                </a:solidFill>
                <a:latin typeface="Consolas" panose="020B0609020204030204" pitchFamily="49" charset="0"/>
              </a:rPr>
              <a:t>build.modules</a:t>
            </a:r>
            <a:r>
              <a:rPr lang="en-US" altLang="en-US" sz="1600" b="1" dirty="0">
                <a:solidFill>
                  <a:srgbClr val="008000"/>
                </a:solidFill>
                <a:latin typeface="Consolas" panose="020B0609020204030204" pitchFamily="49" charset="0"/>
              </a:rPr>
              <a:t>" </a:t>
            </a:r>
            <a:r>
              <a:rPr lang="en-US" altLang="en-US" sz="1600" b="1" dirty="0">
                <a:solidFill>
                  <a:srgbClr val="0000FF"/>
                </a:solidFill>
                <a:latin typeface="Consolas" panose="020B0609020204030204" pitchFamily="49" charset="0"/>
              </a:rPr>
              <a:t>depends</a:t>
            </a:r>
            <a:r>
              <a:rPr lang="en-US" altLang="en-US" sz="1600" b="1" dirty="0">
                <a:solidFill>
                  <a:srgbClr val="008000"/>
                </a:solidFill>
                <a:latin typeface="Consolas" panose="020B0609020204030204" pitchFamily="49" charset="0"/>
              </a:rPr>
              <a:t>="</a:t>
            </a:r>
            <a:r>
              <a:rPr lang="en-US" altLang="en-US" sz="1600" b="1" dirty="0" err="1">
                <a:solidFill>
                  <a:srgbClr val="008000"/>
                </a:solidFill>
                <a:latin typeface="Consolas" panose="020B0609020204030204" pitchFamily="49" charset="0"/>
              </a:rPr>
              <a:t>init</a:t>
            </a:r>
            <a:r>
              <a:rPr lang="en-US" altLang="en-US" sz="1600" b="1" dirty="0">
                <a:solidFill>
                  <a:srgbClr val="008000"/>
                </a:solidFill>
                <a:latin typeface="Consolas" panose="020B0609020204030204" pitchFamily="49" charset="0"/>
              </a:rPr>
              <a:t>, clean, compile.module.helloworld_cs401" </a:t>
            </a:r>
            <a:br>
              <a:rPr lang="en-US" altLang="en-US" sz="1600" b="1" dirty="0">
                <a:solidFill>
                  <a:srgbClr val="008000"/>
                </a:solidFill>
                <a:latin typeface="Consolas" panose="020B0609020204030204" pitchFamily="49" charset="0"/>
              </a:rPr>
            </a:br>
            <a:r>
              <a:rPr lang="en-US" altLang="en-US" sz="1600" b="1" dirty="0">
                <a:solidFill>
                  <a:srgbClr val="0000FF"/>
                </a:solidFill>
                <a:latin typeface="Consolas" panose="020B0609020204030204" pitchFamily="49" charset="0"/>
              </a:rPr>
              <a:t>description</a:t>
            </a:r>
            <a:r>
              <a:rPr lang="en-US" altLang="en-US" sz="1600" b="1" dirty="0">
                <a:solidFill>
                  <a:srgbClr val="008000"/>
                </a:solidFill>
                <a:latin typeface="Consolas" panose="020B0609020204030204" pitchFamily="49" charset="0"/>
              </a:rPr>
              <a:t>="build all modules"</a:t>
            </a:r>
            <a:r>
              <a:rPr lang="en-US" altLang="en-US" sz="1600" dirty="0">
                <a:solidFill>
                  <a:srgbClr val="000000"/>
                </a:solidFill>
                <a:latin typeface="Consolas" panose="020B0609020204030204" pitchFamily="49" charset="0"/>
              </a:rPr>
              <a:t>/&gt;</a:t>
            </a:r>
            <a:br>
              <a:rPr lang="en-US" altLang="en-US" sz="1600" dirty="0">
                <a:solidFill>
                  <a:srgbClr val="000000"/>
                </a:solidFill>
                <a:latin typeface="Consolas" panose="020B0609020204030204" pitchFamily="49" charset="0"/>
              </a:rPr>
            </a:br>
            <a:br>
              <a:rPr lang="en-US" altLang="en-US" sz="1600" dirty="0">
                <a:solidFill>
                  <a:srgbClr val="000000"/>
                </a:solidFill>
                <a:latin typeface="Consolas" panose="020B0609020204030204" pitchFamily="49" charset="0"/>
              </a:rPr>
            </a:br>
            <a:r>
              <a:rPr lang="en-US" altLang="en-US" sz="1600" dirty="0">
                <a:solidFill>
                  <a:srgbClr val="000000"/>
                </a:solidFill>
                <a:latin typeface="Consolas" panose="020B0609020204030204" pitchFamily="49" charset="0"/>
              </a:rPr>
              <a:t>&lt;</a:t>
            </a:r>
            <a:r>
              <a:rPr lang="en-US" altLang="en-US" sz="1600" b="1" dirty="0">
                <a:solidFill>
                  <a:srgbClr val="000080"/>
                </a:solidFill>
                <a:latin typeface="Consolas" panose="020B0609020204030204" pitchFamily="49" charset="0"/>
              </a:rPr>
              <a:t>target </a:t>
            </a:r>
            <a:r>
              <a:rPr lang="en-US" altLang="en-US" sz="1600" b="1" dirty="0">
                <a:solidFill>
                  <a:srgbClr val="0000FF"/>
                </a:solidFill>
                <a:latin typeface="Consolas" panose="020B0609020204030204" pitchFamily="49" charset="0"/>
              </a:rPr>
              <a:t>name</a:t>
            </a:r>
            <a:r>
              <a:rPr lang="en-US" altLang="en-US" sz="1600" b="1" dirty="0">
                <a:solidFill>
                  <a:srgbClr val="008000"/>
                </a:solidFill>
                <a:latin typeface="Consolas" panose="020B0609020204030204" pitchFamily="49" charset="0"/>
              </a:rPr>
              <a:t>="all" </a:t>
            </a:r>
            <a:r>
              <a:rPr lang="en-US" altLang="en-US" sz="1600" b="1" dirty="0">
                <a:solidFill>
                  <a:srgbClr val="0000FF"/>
                </a:solidFill>
                <a:latin typeface="Consolas" panose="020B0609020204030204" pitchFamily="49" charset="0"/>
              </a:rPr>
              <a:t>depends</a:t>
            </a:r>
            <a:r>
              <a:rPr lang="en-US" altLang="en-US" sz="1600" b="1" dirty="0">
                <a:solidFill>
                  <a:srgbClr val="008000"/>
                </a:solidFill>
                <a:latin typeface="Consolas" panose="020B0609020204030204" pitchFamily="49" charset="0"/>
              </a:rPr>
              <a:t>="</a:t>
            </a:r>
            <a:r>
              <a:rPr lang="en-US" altLang="en-US" sz="1600" b="1" dirty="0" err="1">
                <a:solidFill>
                  <a:srgbClr val="008000"/>
                </a:solidFill>
                <a:latin typeface="Consolas" panose="020B0609020204030204" pitchFamily="49" charset="0"/>
              </a:rPr>
              <a:t>build.modules</a:t>
            </a:r>
            <a:r>
              <a:rPr lang="en-US" altLang="en-US" sz="1600" b="1" dirty="0">
                <a:solidFill>
                  <a:srgbClr val="008000"/>
                </a:solidFill>
                <a:latin typeface="Consolas" panose="020B0609020204030204" pitchFamily="49" charset="0"/>
              </a:rPr>
              <a:t>" </a:t>
            </a:r>
            <a:r>
              <a:rPr lang="en-US" altLang="en-US" sz="1600" b="1" dirty="0">
                <a:solidFill>
                  <a:srgbClr val="0000FF"/>
                </a:solidFill>
                <a:latin typeface="Consolas" panose="020B0609020204030204" pitchFamily="49" charset="0"/>
              </a:rPr>
              <a:t>description</a:t>
            </a:r>
            <a:r>
              <a:rPr lang="en-US" altLang="en-US" sz="1600" b="1" dirty="0">
                <a:solidFill>
                  <a:srgbClr val="008000"/>
                </a:solidFill>
                <a:latin typeface="Consolas" panose="020B0609020204030204" pitchFamily="49" charset="0"/>
              </a:rPr>
              <a:t>="build all"</a:t>
            </a:r>
            <a:r>
              <a:rPr lang="en-US" altLang="en-US" sz="1600" dirty="0">
                <a:solidFill>
                  <a:srgbClr val="000000"/>
                </a:solidFill>
                <a:latin typeface="Consolas" panose="020B0609020204030204" pitchFamily="49" charset="0"/>
              </a:rPr>
              <a:t>/&gt;</a:t>
            </a:r>
            <a:endParaRPr lang="en-US" altLang="en-US" sz="4000" dirty="0">
              <a:latin typeface="Arial" panose="020B0604020202020204" pitchFamily="34" charset="0"/>
            </a:endParaRPr>
          </a:p>
          <a:p>
            <a:endParaRPr lang="en-US" sz="1600" b="1" u="sng" dirty="0"/>
          </a:p>
          <a:p>
            <a:pPr lvl="0" eaLnBrk="0" fontAlgn="base" hangingPunct="0">
              <a:spcBef>
                <a:spcPct val="0"/>
              </a:spcBef>
              <a:spcAft>
                <a:spcPct val="0"/>
              </a:spcAft>
            </a:pPr>
            <a:endParaRPr lang="en-US" altLang="en-US" sz="3600" dirty="0">
              <a:latin typeface="Arial" panose="020B0604020202020204" pitchFamily="34" charset="0"/>
            </a:endParaRPr>
          </a:p>
        </p:txBody>
      </p:sp>
      <p:sp>
        <p:nvSpPr>
          <p:cNvPr id="9" name="TextBox 8">
            <a:extLst>
              <a:ext uri="{FF2B5EF4-FFF2-40B4-BE49-F238E27FC236}">
                <a16:creationId xmlns:a16="http://schemas.microsoft.com/office/drawing/2014/main" id="{A40C3FEA-D280-42A7-AA0B-374F1D13B905}"/>
              </a:ext>
            </a:extLst>
          </p:cNvPr>
          <p:cNvSpPr txBox="1"/>
          <p:nvPr/>
        </p:nvSpPr>
        <p:spPr>
          <a:xfrm>
            <a:off x="7242938" y="3763813"/>
            <a:ext cx="4692073" cy="369332"/>
          </a:xfrm>
          <a:prstGeom prst="rect">
            <a:avLst/>
          </a:prstGeom>
          <a:solidFill>
            <a:srgbClr val="FFC000"/>
          </a:solidFill>
        </p:spPr>
        <p:txBody>
          <a:bodyPr wrap="square" rtlCol="0">
            <a:spAutoFit/>
          </a:bodyPr>
          <a:lstStyle/>
          <a:p>
            <a:r>
              <a:rPr lang="en-US" dirty="0"/>
              <a:t>See NEXT slide where this module defined</a:t>
            </a:r>
          </a:p>
        </p:txBody>
      </p:sp>
      <p:sp>
        <p:nvSpPr>
          <p:cNvPr id="10" name="Arrow: Left 9">
            <a:extLst>
              <a:ext uri="{FF2B5EF4-FFF2-40B4-BE49-F238E27FC236}">
                <a16:creationId xmlns:a16="http://schemas.microsoft.com/office/drawing/2014/main" id="{5B5A5326-CA7D-4F3E-8DA7-A5476CBF0D7D}"/>
              </a:ext>
            </a:extLst>
          </p:cNvPr>
          <p:cNvSpPr/>
          <p:nvPr/>
        </p:nvSpPr>
        <p:spPr>
          <a:xfrm>
            <a:off x="6414926" y="3641568"/>
            <a:ext cx="729673" cy="387927"/>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901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E90801-C098-453A-B829-4D731DAF231B}"/>
              </a:ext>
            </a:extLst>
          </p:cNvPr>
          <p:cNvSpPr>
            <a:spLocks noGrp="1"/>
          </p:cNvSpPr>
          <p:nvPr>
            <p:ph type="title"/>
          </p:nvPr>
        </p:nvSpPr>
        <p:spPr/>
        <p:txBody>
          <a:bodyPr/>
          <a:lstStyle/>
          <a:p>
            <a:r>
              <a:rPr lang="en-US" dirty="0"/>
              <a:t>IntelliJ and Ant generated code </a:t>
            </a:r>
            <a:r>
              <a:rPr lang="en-US" b="1" dirty="0">
                <a:highlight>
                  <a:srgbClr val="00FF00"/>
                </a:highlight>
              </a:rPr>
              <a:t>module_helloworld_cs401.xml</a:t>
            </a:r>
          </a:p>
        </p:txBody>
      </p:sp>
      <p:sp>
        <p:nvSpPr>
          <p:cNvPr id="11" name="TextBox 10">
            <a:extLst>
              <a:ext uri="{FF2B5EF4-FFF2-40B4-BE49-F238E27FC236}">
                <a16:creationId xmlns:a16="http://schemas.microsoft.com/office/drawing/2014/main" id="{A04FD8AD-49FE-4ED3-8DD0-E47D0675BB58}"/>
              </a:ext>
            </a:extLst>
          </p:cNvPr>
          <p:cNvSpPr txBox="1"/>
          <p:nvPr/>
        </p:nvSpPr>
        <p:spPr>
          <a:xfrm>
            <a:off x="394447" y="1675326"/>
            <a:ext cx="11724009" cy="738664"/>
          </a:xfrm>
          <a:prstGeom prst="rect">
            <a:avLst/>
          </a:prstGeom>
          <a:solidFill>
            <a:srgbClr val="FFC000"/>
          </a:solidFill>
          <a:ln>
            <a:solidFill>
              <a:srgbClr val="FFC000"/>
            </a:solidFill>
          </a:ln>
        </p:spPr>
        <p:txBody>
          <a:bodyPr wrap="square" rtlCol="0">
            <a:spAutoFit/>
          </a:bodyPr>
          <a:lstStyle/>
          <a:p>
            <a:pPr lvl="0" eaLnBrk="0" fontAlgn="base" hangingPunct="0">
              <a:spcBef>
                <a:spcPct val="0"/>
              </a:spcBef>
              <a:spcAft>
                <a:spcPct val="0"/>
              </a:spcAft>
            </a:pPr>
            <a:r>
              <a:rPr lang="en-US" dirty="0"/>
              <a:t>Root xml tag </a:t>
            </a:r>
            <a:r>
              <a:rPr lang="en-US" altLang="en-US" dirty="0">
                <a:solidFill>
                  <a:srgbClr val="000000"/>
                </a:solidFill>
                <a:latin typeface="Consolas" panose="020B0609020204030204" pitchFamily="49" charset="0"/>
              </a:rPr>
              <a:t>&lt;</a:t>
            </a:r>
            <a:r>
              <a:rPr lang="en-US" altLang="en-US" b="1" dirty="0">
                <a:solidFill>
                  <a:srgbClr val="000080"/>
                </a:solidFill>
                <a:latin typeface="Consolas" panose="020B0609020204030204" pitchFamily="49" charset="0"/>
              </a:rPr>
              <a:t>project </a:t>
            </a:r>
            <a:r>
              <a:rPr lang="en-US" altLang="en-US" b="1" dirty="0">
                <a:solidFill>
                  <a:srgbClr val="0000FF"/>
                </a:solidFill>
                <a:latin typeface="Consolas" panose="020B0609020204030204" pitchFamily="49" charset="0"/>
              </a:rPr>
              <a:t>name</a:t>
            </a:r>
            <a:r>
              <a:rPr lang="en-US" altLang="en-US" b="1" dirty="0">
                <a:solidFill>
                  <a:srgbClr val="008000"/>
                </a:solidFill>
                <a:latin typeface="Consolas" panose="020B0609020204030204" pitchFamily="49" charset="0"/>
              </a:rPr>
              <a:t>="module_helloworld_cs401" </a:t>
            </a:r>
            <a:r>
              <a:rPr lang="en-US" altLang="en-US" b="1" dirty="0">
                <a:solidFill>
                  <a:srgbClr val="0000FF"/>
                </a:solidFill>
                <a:latin typeface="Consolas" panose="020B0609020204030204" pitchFamily="49" charset="0"/>
              </a:rPr>
              <a:t>default</a:t>
            </a:r>
            <a:r>
              <a:rPr lang="en-US" altLang="en-US" b="1" dirty="0">
                <a:solidFill>
                  <a:srgbClr val="008000"/>
                </a:solidFill>
                <a:latin typeface="Consolas" panose="020B0609020204030204" pitchFamily="49" charset="0"/>
              </a:rPr>
              <a:t>="compile.module.helloworld_cs401"</a:t>
            </a:r>
            <a:r>
              <a:rPr lang="en-US" altLang="en-US" dirty="0">
                <a:solidFill>
                  <a:srgbClr val="000000"/>
                </a:solidFill>
                <a:latin typeface="Consolas" panose="020B0609020204030204" pitchFamily="49" charset="0"/>
              </a:rPr>
              <a:t>&gt;</a:t>
            </a:r>
            <a:endParaRPr lang="en-US" altLang="en-US" sz="4400" dirty="0">
              <a:latin typeface="Arial" panose="020B0604020202020204" pitchFamily="34" charset="0"/>
            </a:endParaRPr>
          </a:p>
          <a:p>
            <a:r>
              <a:rPr lang="en-US" dirty="0"/>
              <a:t>……</a:t>
            </a:r>
            <a:r>
              <a:rPr lang="en-US" sz="2400" b="1" dirty="0"/>
              <a:t>this XML file defines THIS module in the project</a:t>
            </a:r>
            <a:endParaRPr lang="en-US" b="1" dirty="0"/>
          </a:p>
        </p:txBody>
      </p:sp>
    </p:spTree>
    <p:controls>
      <mc:AlternateContent xmlns:mc="http://schemas.openxmlformats.org/markup-compatibility/2006">
        <mc:Choice xmlns:v="urn:schemas-microsoft-com:vml" Requires="v">
          <p:control name="TextBox1" r:id="rId1" imgW="10706040" imgH="4198680"/>
        </mc:Choice>
        <mc:Fallback>
          <p:control name="TextBox1" r:id="rId1" imgW="10706040" imgH="4198680">
            <p:pic>
              <p:nvPicPr>
                <p:cNvPr id="8" name="TextBox1">
                  <a:extLst>
                    <a:ext uri="{FF2B5EF4-FFF2-40B4-BE49-F238E27FC236}">
                      <a16:creationId xmlns:a16="http://schemas.microsoft.com/office/drawing/2014/main" id="{4AC2222F-4C9A-4565-A747-75D70436084A}"/>
                    </a:ext>
                  </a:extLst>
                </p:cNvPr>
                <p:cNvPicPr>
                  <a:picLocks/>
                </p:cNvPicPr>
                <p:nvPr/>
              </p:nvPicPr>
              <p:blipFill>
                <a:blip r:embed="rId3"/>
                <a:stretch>
                  <a:fillRect/>
                </a:stretch>
              </p:blipFill>
              <p:spPr>
                <a:xfrm>
                  <a:off x="503598" y="2496859"/>
                  <a:ext cx="10704512" cy="4198938"/>
                </a:xfrm>
                <a:prstGeom prst="rect">
                  <a:avLst/>
                </a:prstGeom>
              </p:spPr>
            </p:pic>
          </p:control>
        </mc:Fallback>
      </mc:AlternateContent>
    </p:controls>
    <p:extLst>
      <p:ext uri="{BB962C8B-B14F-4D97-AF65-F5344CB8AC3E}">
        <p14:creationId xmlns:p14="http://schemas.microsoft.com/office/powerpoint/2010/main" val="4124180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2987-C083-4C20-9C14-76A371EDBBF1}"/>
              </a:ext>
            </a:extLst>
          </p:cNvPr>
          <p:cNvSpPr>
            <a:spLocks noGrp="1"/>
          </p:cNvSpPr>
          <p:nvPr>
            <p:ph type="title"/>
          </p:nvPr>
        </p:nvSpPr>
        <p:spPr/>
        <p:txBody>
          <a:bodyPr/>
          <a:lstStyle/>
          <a:p>
            <a:r>
              <a:rPr lang="en-US" dirty="0"/>
              <a:t>DevOps = Development &amp; Operations</a:t>
            </a:r>
          </a:p>
        </p:txBody>
      </p:sp>
      <p:sp>
        <p:nvSpPr>
          <p:cNvPr id="3" name="Content Placeholder 2">
            <a:extLst>
              <a:ext uri="{FF2B5EF4-FFF2-40B4-BE49-F238E27FC236}">
                <a16:creationId xmlns:a16="http://schemas.microsoft.com/office/drawing/2014/main" id="{EA028820-DDBE-468F-B216-008C5368E328}"/>
              </a:ext>
            </a:extLst>
          </p:cNvPr>
          <p:cNvSpPr>
            <a:spLocks noGrp="1"/>
          </p:cNvSpPr>
          <p:nvPr>
            <p:ph idx="1"/>
          </p:nvPr>
        </p:nvSpPr>
        <p:spPr/>
        <p:txBody>
          <a:bodyPr/>
          <a:lstStyle/>
          <a:p>
            <a:r>
              <a:rPr lang="en-US" dirty="0"/>
              <a:t>Development – plan, create, verify, package</a:t>
            </a:r>
          </a:p>
          <a:p>
            <a:r>
              <a:rPr lang="en-US" dirty="0"/>
              <a:t>Operations – release, configure, monitor</a:t>
            </a:r>
          </a:p>
        </p:txBody>
      </p:sp>
      <p:pic>
        <p:nvPicPr>
          <p:cNvPr id="4" name="Picture 3">
            <a:extLst>
              <a:ext uri="{FF2B5EF4-FFF2-40B4-BE49-F238E27FC236}">
                <a16:creationId xmlns:a16="http://schemas.microsoft.com/office/drawing/2014/main" id="{871BBFE5-7422-4450-8583-CD5FEB442A0D}"/>
              </a:ext>
            </a:extLst>
          </p:cNvPr>
          <p:cNvPicPr>
            <a:picLocks noChangeAspect="1"/>
          </p:cNvPicPr>
          <p:nvPr/>
        </p:nvPicPr>
        <p:blipFill>
          <a:blip r:embed="rId2"/>
          <a:stretch>
            <a:fillRect/>
          </a:stretch>
        </p:blipFill>
        <p:spPr>
          <a:xfrm>
            <a:off x="1504950" y="2781300"/>
            <a:ext cx="6096000" cy="3429000"/>
          </a:xfrm>
          <a:prstGeom prst="rect">
            <a:avLst/>
          </a:prstGeom>
        </p:spPr>
      </p:pic>
    </p:spTree>
    <p:extLst>
      <p:ext uri="{BB962C8B-B14F-4D97-AF65-F5344CB8AC3E}">
        <p14:creationId xmlns:p14="http://schemas.microsoft.com/office/powerpoint/2010/main" val="983394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E90801-C098-453A-B829-4D731DAF231B}"/>
              </a:ext>
            </a:extLst>
          </p:cNvPr>
          <p:cNvSpPr>
            <a:spLocks noGrp="1"/>
          </p:cNvSpPr>
          <p:nvPr>
            <p:ph type="title"/>
          </p:nvPr>
        </p:nvSpPr>
        <p:spPr>
          <a:xfrm>
            <a:off x="7446684" y="582706"/>
            <a:ext cx="5462493" cy="1052138"/>
          </a:xfrm>
        </p:spPr>
        <p:txBody>
          <a:bodyPr/>
          <a:lstStyle/>
          <a:p>
            <a:r>
              <a:rPr lang="en-US" dirty="0"/>
              <a:t>ABOUT </a:t>
            </a:r>
            <a:r>
              <a:rPr lang="en-US" sz="2800" b="1" dirty="0">
                <a:highlight>
                  <a:srgbClr val="00FF00"/>
                </a:highlight>
              </a:rPr>
              <a:t>module_helloworld_cs401.xml</a:t>
            </a:r>
          </a:p>
        </p:txBody>
      </p:sp>
      <p:sp>
        <p:nvSpPr>
          <p:cNvPr id="2" name="TextBox 1">
            <a:extLst>
              <a:ext uri="{FF2B5EF4-FFF2-40B4-BE49-F238E27FC236}">
                <a16:creationId xmlns:a16="http://schemas.microsoft.com/office/drawing/2014/main" id="{DC0AFCF3-05C9-4898-B1A5-DF93F7F268C1}"/>
              </a:ext>
            </a:extLst>
          </p:cNvPr>
          <p:cNvSpPr txBox="1"/>
          <p:nvPr/>
        </p:nvSpPr>
        <p:spPr>
          <a:xfrm>
            <a:off x="114217" y="0"/>
            <a:ext cx="10591489" cy="6863417"/>
          </a:xfrm>
          <a:prstGeom prst="rect">
            <a:avLst/>
          </a:prstGeom>
          <a:noFill/>
        </p:spPr>
        <p:txBody>
          <a:bodyPr wrap="none" rtlCol="0">
            <a:spAutoFit/>
          </a:bodyPr>
          <a:lstStyle/>
          <a:p>
            <a:r>
              <a:rPr lang="en-US" sz="2800" b="1" dirty="0"/>
              <a:t>Specifies VARIOUS targets and build properties for THIS module like….</a:t>
            </a:r>
          </a:p>
          <a:p>
            <a:r>
              <a:rPr lang="en-US" b="1" u="sng" dirty="0"/>
              <a:t> how to “clean the module”</a:t>
            </a:r>
          </a:p>
          <a:p>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target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="clean.module.helloworld_cs401" </a:t>
            </a:r>
            <a:r>
              <a:rPr lang="en-US" altLang="en-US" sz="1400" b="1" dirty="0">
                <a:solidFill>
                  <a:srgbClr val="0000FF"/>
                </a:solidFill>
                <a:latin typeface="Consolas" panose="020B0609020204030204" pitchFamily="49" charset="0"/>
              </a:rPr>
              <a:t>description</a:t>
            </a:r>
            <a:r>
              <a:rPr lang="en-US" altLang="en-US" sz="1400" b="1" dirty="0">
                <a:solidFill>
                  <a:srgbClr val="008000"/>
                </a:solidFill>
                <a:latin typeface="Consolas" panose="020B0609020204030204" pitchFamily="49" charset="0"/>
              </a:rPr>
              <a:t>="cleanup module"</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a:solidFill>
                  <a:srgbClr val="000080"/>
                </a:solidFill>
                <a:latin typeface="Consolas" panose="020B0609020204030204" pitchFamily="49" charset="0"/>
              </a:rPr>
              <a:t>delete </a:t>
            </a:r>
            <a:r>
              <a:rPr lang="en-US" altLang="en-US" sz="1400" b="1" dirty="0" err="1">
                <a:solidFill>
                  <a:srgbClr val="0000FF"/>
                </a:solidFill>
                <a:latin typeface="Consolas" panose="020B0609020204030204" pitchFamily="49" charset="0"/>
              </a:rPr>
              <a:t>dir</a:t>
            </a:r>
            <a:r>
              <a:rPr lang="en-US" altLang="en-US" sz="1400" b="1" dirty="0">
                <a:solidFill>
                  <a:srgbClr val="008000"/>
                </a:solidFill>
                <a:latin typeface="Consolas" panose="020B0609020204030204" pitchFamily="49" charset="0"/>
              </a:rPr>
              <a:t>="${helloworld_cs401.output.dir}"</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a:solidFill>
                  <a:srgbClr val="000080"/>
                </a:solidFill>
                <a:latin typeface="Consolas" panose="020B0609020204030204" pitchFamily="49" charset="0"/>
              </a:rPr>
              <a:t>delete </a:t>
            </a:r>
            <a:r>
              <a:rPr lang="en-US" altLang="en-US" sz="1400" b="1" dirty="0" err="1">
                <a:solidFill>
                  <a:srgbClr val="0000FF"/>
                </a:solidFill>
                <a:latin typeface="Consolas" panose="020B0609020204030204" pitchFamily="49" charset="0"/>
              </a:rPr>
              <a:t>dir</a:t>
            </a:r>
            <a:r>
              <a:rPr lang="en-US" altLang="en-US" sz="1400" b="1" dirty="0">
                <a:solidFill>
                  <a:srgbClr val="008000"/>
                </a:solidFill>
                <a:latin typeface="Consolas" panose="020B0609020204030204" pitchFamily="49" charset="0"/>
              </a:rPr>
              <a:t>="${helloworld_cs401.testoutput.dir}"</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target</a:t>
            </a:r>
            <a:r>
              <a:rPr lang="en-US" altLang="en-US" sz="1400" dirty="0">
                <a:solidFill>
                  <a:srgbClr val="000000"/>
                </a:solidFill>
                <a:latin typeface="Consolas" panose="020B0609020204030204" pitchFamily="49" charset="0"/>
              </a:rPr>
              <a:t>&gt;</a:t>
            </a:r>
            <a:br>
              <a:rPr lang="en-US" altLang="en-US" dirty="0">
                <a:solidFill>
                  <a:srgbClr val="000000"/>
                </a:solidFill>
                <a:latin typeface="Consolas" panose="020B0609020204030204" pitchFamily="49" charset="0"/>
              </a:rPr>
            </a:br>
            <a:endParaRPr lang="en-US" altLang="en-US" dirty="0">
              <a:solidFill>
                <a:srgbClr val="000000"/>
              </a:solidFill>
              <a:latin typeface="Consolas" panose="020B0609020204030204" pitchFamily="49" charset="0"/>
            </a:endParaRPr>
          </a:p>
          <a:p>
            <a:r>
              <a:rPr lang="en-US" b="1" u="sng" dirty="0"/>
              <a:t>how to “location and dependency for tests of module”</a:t>
            </a:r>
          </a:p>
          <a:p>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target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="compile.module.helloworld_cs401.tests" </a:t>
            </a:r>
            <a:br>
              <a:rPr lang="en-US" altLang="en-US" sz="1400" b="1" dirty="0">
                <a:solidFill>
                  <a:srgbClr val="008000"/>
                </a:solidFill>
                <a:latin typeface="Consolas" panose="020B0609020204030204" pitchFamily="49" charset="0"/>
              </a:rPr>
            </a:br>
            <a:r>
              <a:rPr lang="en-US" altLang="en-US" sz="1400" b="1" dirty="0">
                <a:solidFill>
                  <a:srgbClr val="0000FF"/>
                </a:solidFill>
                <a:latin typeface="Consolas" panose="020B0609020204030204" pitchFamily="49" charset="0"/>
              </a:rPr>
              <a:t>depends</a:t>
            </a:r>
            <a:r>
              <a:rPr lang="en-US" altLang="en-US" sz="1400" b="1" dirty="0">
                <a:solidFill>
                  <a:srgbClr val="008000"/>
                </a:solidFill>
                <a:latin typeface="Consolas" panose="020B0609020204030204" pitchFamily="49" charset="0"/>
              </a:rPr>
              <a:t>="register.custom.compilers,compile.module.helloworld_cs401.production" </a:t>
            </a:r>
            <a:br>
              <a:rPr lang="en-US" altLang="en-US" sz="1400" b="1" dirty="0">
                <a:solidFill>
                  <a:srgbClr val="008000"/>
                </a:solidFill>
                <a:latin typeface="Consolas" panose="020B0609020204030204" pitchFamily="49" charset="0"/>
              </a:rPr>
            </a:br>
            <a:r>
              <a:rPr lang="en-US" altLang="en-US" sz="1400" b="1" dirty="0">
                <a:solidFill>
                  <a:srgbClr val="0000FF"/>
                </a:solidFill>
                <a:latin typeface="Consolas" panose="020B0609020204030204" pitchFamily="49" charset="0"/>
              </a:rPr>
              <a:t>description</a:t>
            </a:r>
            <a:r>
              <a:rPr lang="en-US" altLang="en-US" sz="1400" b="1" dirty="0">
                <a:solidFill>
                  <a:srgbClr val="008000"/>
                </a:solidFill>
                <a:latin typeface="Consolas" panose="020B0609020204030204" pitchFamily="49" charset="0"/>
              </a:rPr>
              <a:t>="compile module HelloWorld_CS401; test classes" </a:t>
            </a:r>
            <a:r>
              <a:rPr lang="en-US" altLang="en-US" sz="1400" b="1" dirty="0">
                <a:solidFill>
                  <a:srgbClr val="0000FF"/>
                </a:solidFill>
                <a:latin typeface="Consolas" panose="020B0609020204030204" pitchFamily="49" charset="0"/>
              </a:rPr>
              <a:t>unless</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skip.tests</a:t>
            </a:r>
            <a:r>
              <a:rPr lang="en-US" altLang="en-US" sz="1400" b="1" dirty="0">
                <a:solidFill>
                  <a:srgbClr val="008000"/>
                </a:solidFill>
                <a:latin typeface="Consolas" panose="020B0609020204030204" pitchFamily="49" charset="0"/>
              </a:rPr>
              <a:t>"</a:t>
            </a:r>
            <a:r>
              <a:rPr lang="en-US" altLang="en-US" sz="1400" dirty="0">
                <a:solidFill>
                  <a:srgbClr val="000000"/>
                </a:solidFill>
                <a:latin typeface="Consolas" panose="020B0609020204030204" pitchFamily="49" charset="0"/>
              </a:rPr>
              <a:t>/&gt;</a:t>
            </a:r>
            <a:endParaRPr lang="en-US" altLang="en-US" sz="3600" dirty="0">
              <a:latin typeface="Arial" panose="020B0604020202020204" pitchFamily="34" charset="0"/>
            </a:endParaRPr>
          </a:p>
          <a:p>
            <a:endParaRPr lang="en-US" altLang="en-US" dirty="0">
              <a:solidFill>
                <a:srgbClr val="000000"/>
              </a:solidFill>
              <a:latin typeface="Consolas" panose="020B0609020204030204" pitchFamily="49" charset="0"/>
            </a:endParaRPr>
          </a:p>
          <a:p>
            <a:r>
              <a:rPr lang="en-US" b="1" u="sng" dirty="0"/>
              <a:t>The build setup for the module:</a:t>
            </a:r>
          </a:p>
          <a:p>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target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="compile.module.helloworld_cs401" </a:t>
            </a:r>
            <a:br>
              <a:rPr lang="en-US" altLang="en-US" sz="1400" b="1" dirty="0">
                <a:solidFill>
                  <a:srgbClr val="008000"/>
                </a:solidFill>
                <a:latin typeface="Consolas" panose="020B0609020204030204" pitchFamily="49" charset="0"/>
              </a:rPr>
            </a:br>
            <a:r>
              <a:rPr lang="en-US" altLang="en-US" sz="1400" b="1" dirty="0">
                <a:solidFill>
                  <a:srgbClr val="0000FF"/>
                </a:solidFill>
                <a:latin typeface="Consolas" panose="020B0609020204030204" pitchFamily="49" charset="0"/>
              </a:rPr>
              <a:t>depends</a:t>
            </a:r>
            <a:r>
              <a:rPr lang="en-US" altLang="en-US" sz="1400" b="1" dirty="0">
                <a:solidFill>
                  <a:srgbClr val="008000"/>
                </a:solidFill>
                <a:latin typeface="Consolas" panose="020B0609020204030204" pitchFamily="49" charset="0"/>
              </a:rPr>
              <a:t>="</a:t>
            </a:r>
            <a:r>
              <a:rPr lang="en-US" altLang="en-US" sz="1400" b="1" dirty="0">
                <a:solidFill>
                  <a:srgbClr val="008000"/>
                </a:solidFill>
                <a:highlight>
                  <a:srgbClr val="FFFF00"/>
                </a:highlight>
                <a:latin typeface="Consolas" panose="020B0609020204030204" pitchFamily="49" charset="0"/>
              </a:rPr>
              <a:t>compile.module.helloworld_cs401.production</a:t>
            </a:r>
            <a:r>
              <a:rPr lang="en-US" altLang="en-US" sz="1400" b="1" dirty="0">
                <a:solidFill>
                  <a:srgbClr val="008000"/>
                </a:solidFill>
                <a:latin typeface="Consolas" panose="020B0609020204030204" pitchFamily="49" charset="0"/>
              </a:rPr>
              <a:t>,compile.module.helloworld_cs401.tests" </a:t>
            </a:r>
            <a:br>
              <a:rPr lang="en-US" altLang="en-US" sz="1400" b="1" dirty="0">
                <a:solidFill>
                  <a:srgbClr val="008000"/>
                </a:solidFill>
                <a:latin typeface="Consolas" panose="020B0609020204030204" pitchFamily="49" charset="0"/>
              </a:rPr>
            </a:br>
            <a:r>
              <a:rPr lang="en-US" altLang="en-US" sz="1400" b="1" dirty="0">
                <a:solidFill>
                  <a:srgbClr val="0000FF"/>
                </a:solidFill>
                <a:latin typeface="Consolas" panose="020B0609020204030204" pitchFamily="49" charset="0"/>
              </a:rPr>
              <a:t>description</a:t>
            </a:r>
            <a:r>
              <a:rPr lang="en-US" altLang="en-US" sz="1400" b="1" dirty="0">
                <a:solidFill>
                  <a:srgbClr val="008000"/>
                </a:solidFill>
                <a:latin typeface="Consolas" panose="020B0609020204030204" pitchFamily="49" charset="0"/>
              </a:rPr>
              <a:t>="Compile module HelloWorld_CS401"</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&lt;</a:t>
            </a:r>
            <a:r>
              <a:rPr lang="en-US" altLang="en-US" sz="1400" b="1" dirty="0">
                <a:solidFill>
                  <a:srgbClr val="000080"/>
                </a:solidFill>
                <a:latin typeface="Consolas" panose="020B0609020204030204" pitchFamily="49" charset="0"/>
              </a:rPr>
              <a:t>target </a:t>
            </a:r>
            <a:r>
              <a:rPr lang="en-US" altLang="en-US" sz="1400" b="1" dirty="0">
                <a:solidFill>
                  <a:srgbClr val="0000FF"/>
                </a:solidFill>
                <a:latin typeface="Consolas" panose="020B0609020204030204" pitchFamily="49" charset="0"/>
              </a:rPr>
              <a:t>name</a:t>
            </a:r>
            <a:r>
              <a:rPr lang="en-US" altLang="en-US" sz="1400" b="1" dirty="0">
                <a:solidFill>
                  <a:srgbClr val="008000"/>
                </a:solidFill>
                <a:latin typeface="Consolas" panose="020B0609020204030204" pitchFamily="49" charset="0"/>
              </a:rPr>
              <a:t>="</a:t>
            </a:r>
            <a:r>
              <a:rPr lang="en-US" altLang="en-US" sz="1400" b="1" dirty="0">
                <a:solidFill>
                  <a:srgbClr val="008000"/>
                </a:solidFill>
                <a:highlight>
                  <a:srgbClr val="FFFF00"/>
                </a:highlight>
                <a:latin typeface="Consolas" panose="020B0609020204030204" pitchFamily="49" charset="0"/>
              </a:rPr>
              <a:t>compile.module.helloworld_cs401.production</a:t>
            </a:r>
            <a:r>
              <a:rPr lang="en-US" altLang="en-US" sz="1400" b="1" dirty="0">
                <a:solidFill>
                  <a:srgbClr val="008000"/>
                </a:solidFill>
                <a:latin typeface="Consolas" panose="020B0609020204030204" pitchFamily="49" charset="0"/>
              </a:rPr>
              <a:t>" </a:t>
            </a:r>
            <a:r>
              <a:rPr lang="en-US" altLang="en-US" sz="1400" b="1" dirty="0">
                <a:solidFill>
                  <a:srgbClr val="0000FF"/>
                </a:solidFill>
                <a:latin typeface="Consolas" panose="020B0609020204030204" pitchFamily="49" charset="0"/>
              </a:rPr>
              <a:t>depends</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register.custom.compilers</a:t>
            </a:r>
            <a:r>
              <a:rPr lang="en-US" altLang="en-US" sz="1400" b="1" dirty="0">
                <a:solidFill>
                  <a:srgbClr val="008000"/>
                </a:solidFill>
                <a:latin typeface="Consolas" panose="020B0609020204030204" pitchFamily="49" charset="0"/>
              </a:rPr>
              <a:t>" </a:t>
            </a:r>
            <a:br>
              <a:rPr lang="en-US" altLang="en-US" sz="1400" b="1" dirty="0">
                <a:solidFill>
                  <a:srgbClr val="008000"/>
                </a:solidFill>
                <a:latin typeface="Consolas" panose="020B0609020204030204" pitchFamily="49" charset="0"/>
              </a:rPr>
            </a:br>
            <a:r>
              <a:rPr lang="en-US" altLang="en-US" sz="1400" b="1" dirty="0">
                <a:solidFill>
                  <a:srgbClr val="0000FF"/>
                </a:solidFill>
                <a:latin typeface="Consolas" panose="020B0609020204030204" pitchFamily="49" charset="0"/>
              </a:rPr>
              <a:t>description</a:t>
            </a:r>
            <a:r>
              <a:rPr lang="en-US" altLang="en-US" sz="1400" b="1" dirty="0">
                <a:solidFill>
                  <a:srgbClr val="008000"/>
                </a:solidFill>
                <a:latin typeface="Consolas" panose="020B0609020204030204" pitchFamily="49" charset="0"/>
              </a:rPr>
              <a:t>="Compile module HelloWorld_CS401; production classes"</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err="1">
                <a:solidFill>
                  <a:srgbClr val="000080"/>
                </a:solidFill>
                <a:latin typeface="Consolas" panose="020B0609020204030204" pitchFamily="49" charset="0"/>
              </a:rPr>
              <a:t>mkdir</a:t>
            </a:r>
            <a:r>
              <a:rPr lang="en-US" altLang="en-US" sz="1400" b="1" dirty="0">
                <a:solidFill>
                  <a:srgbClr val="000080"/>
                </a:solidFill>
                <a:latin typeface="Consolas" panose="020B0609020204030204" pitchFamily="49" charset="0"/>
              </a:rPr>
              <a:t> </a:t>
            </a:r>
            <a:r>
              <a:rPr lang="en-US" altLang="en-US" sz="1400" b="1" dirty="0" err="1">
                <a:solidFill>
                  <a:srgbClr val="0000FF"/>
                </a:solidFill>
                <a:latin typeface="Consolas" panose="020B0609020204030204" pitchFamily="49" charset="0"/>
              </a:rPr>
              <a:t>dir</a:t>
            </a:r>
            <a:r>
              <a:rPr lang="en-US" altLang="en-US" sz="1400" b="1" dirty="0">
                <a:solidFill>
                  <a:srgbClr val="008000"/>
                </a:solidFill>
                <a:latin typeface="Consolas" panose="020B0609020204030204" pitchFamily="49" charset="0"/>
              </a:rPr>
              <a:t>="${helloworld_cs401.output.dir}"</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a:solidFill>
                  <a:srgbClr val="000080"/>
                </a:solidFill>
                <a:latin typeface="Consolas" panose="020B0609020204030204" pitchFamily="49" charset="0"/>
              </a:rPr>
              <a:t>javac2 </a:t>
            </a:r>
            <a:r>
              <a:rPr lang="en-US" altLang="en-US" sz="1400" b="1" dirty="0" err="1">
                <a:solidFill>
                  <a:srgbClr val="0000FF"/>
                </a:solidFill>
                <a:latin typeface="Consolas" panose="020B0609020204030204" pitchFamily="49" charset="0"/>
              </a:rPr>
              <a:t>destdir</a:t>
            </a:r>
            <a:r>
              <a:rPr lang="en-US" altLang="en-US" sz="1400" b="1" dirty="0">
                <a:solidFill>
                  <a:srgbClr val="008000"/>
                </a:solidFill>
                <a:latin typeface="Consolas" panose="020B0609020204030204" pitchFamily="49" charset="0"/>
              </a:rPr>
              <a:t>="${helloworld_cs401.output.dir}" </a:t>
            </a:r>
            <a:r>
              <a:rPr lang="en-US" altLang="en-US" sz="1400" b="1" dirty="0">
                <a:solidFill>
                  <a:srgbClr val="0000FF"/>
                </a:solidFill>
                <a:latin typeface="Consolas" panose="020B0609020204030204" pitchFamily="49" charset="0"/>
              </a:rPr>
              <a:t>debug</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compiler.debug</a:t>
            </a:r>
            <a:r>
              <a:rPr lang="en-US" altLang="en-US" sz="1400" b="1" dirty="0">
                <a:solidFill>
                  <a:srgbClr val="008000"/>
                </a:solidFill>
                <a:latin typeface="Consolas" panose="020B0609020204030204" pitchFamily="49" charset="0"/>
              </a:rPr>
              <a:t>}" </a:t>
            </a:r>
            <a:br>
              <a:rPr lang="en-US" altLang="en-US" sz="1400" b="1" dirty="0">
                <a:solidFill>
                  <a:srgbClr val="008000"/>
                </a:solidFill>
                <a:latin typeface="Consolas" panose="020B0609020204030204" pitchFamily="49" charset="0"/>
              </a:rPr>
            </a:br>
            <a:r>
              <a:rPr lang="en-US" altLang="en-US" sz="1400" b="1" dirty="0" err="1">
                <a:solidFill>
                  <a:srgbClr val="0000FF"/>
                </a:solidFill>
                <a:latin typeface="Consolas" panose="020B0609020204030204" pitchFamily="49" charset="0"/>
              </a:rPr>
              <a:t>nowarn</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compiler.generate.no.warnings</a:t>
            </a:r>
            <a:r>
              <a:rPr lang="en-US" altLang="en-US" sz="1400" b="1" dirty="0">
                <a:solidFill>
                  <a:srgbClr val="008000"/>
                </a:solidFill>
                <a:latin typeface="Consolas" panose="020B0609020204030204" pitchFamily="49" charset="0"/>
              </a:rPr>
              <a:t>}" </a:t>
            </a:r>
            <a:r>
              <a:rPr lang="en-US" altLang="en-US" sz="1400" b="1" dirty="0" err="1">
                <a:solidFill>
                  <a:srgbClr val="0000FF"/>
                </a:solidFill>
                <a:latin typeface="Consolas" panose="020B0609020204030204" pitchFamily="49" charset="0"/>
              </a:rPr>
              <a:t>memorymaximumsize</a:t>
            </a:r>
            <a:r>
              <a:rPr lang="en-US" altLang="en-US" sz="1400" b="1" dirty="0">
                <a:solidFill>
                  <a:srgbClr val="008000"/>
                </a:solidFill>
                <a:latin typeface="Consolas" panose="020B0609020204030204" pitchFamily="49" charset="0"/>
              </a:rPr>
              <a:t>="${</a:t>
            </a:r>
            <a:r>
              <a:rPr lang="en-US" altLang="en-US" sz="1400" b="1" dirty="0" err="1">
                <a:solidFill>
                  <a:srgbClr val="008000"/>
                </a:solidFill>
                <a:latin typeface="Consolas" panose="020B0609020204030204" pitchFamily="49" charset="0"/>
              </a:rPr>
              <a:t>compiler.max.memory</a:t>
            </a:r>
            <a:r>
              <a:rPr lang="en-US" altLang="en-US" sz="1400" b="1" dirty="0">
                <a:solidFill>
                  <a:srgbClr val="008000"/>
                </a:solidFill>
                <a:latin typeface="Consolas" panose="020B0609020204030204" pitchFamily="49" charset="0"/>
              </a:rPr>
              <a:t>}" </a:t>
            </a:r>
            <a:br>
              <a:rPr lang="en-US" altLang="en-US" sz="1400" b="1" dirty="0">
                <a:solidFill>
                  <a:srgbClr val="008000"/>
                </a:solidFill>
                <a:latin typeface="Consolas" panose="020B0609020204030204" pitchFamily="49" charset="0"/>
              </a:rPr>
            </a:br>
            <a:r>
              <a:rPr lang="en-US" altLang="en-US" sz="1400" b="1" dirty="0">
                <a:solidFill>
                  <a:srgbClr val="0000FF"/>
                </a:solidFill>
                <a:latin typeface="Consolas" panose="020B0609020204030204" pitchFamily="49" charset="0"/>
              </a:rPr>
              <a:t>fork</a:t>
            </a:r>
            <a:r>
              <a:rPr lang="en-US" altLang="en-US" sz="1400" b="1" dirty="0">
                <a:solidFill>
                  <a:srgbClr val="008000"/>
                </a:solidFill>
                <a:latin typeface="Consolas" panose="020B0609020204030204" pitchFamily="49" charset="0"/>
              </a:rPr>
              <a:t>="true" </a:t>
            </a:r>
            <a:r>
              <a:rPr lang="en-US" altLang="en-US" sz="1400" b="1" dirty="0">
                <a:solidFill>
                  <a:srgbClr val="0000FF"/>
                </a:solidFill>
                <a:latin typeface="Consolas" panose="020B0609020204030204" pitchFamily="49" charset="0"/>
              </a:rPr>
              <a:t>executable</a:t>
            </a:r>
            <a:r>
              <a:rPr lang="en-US" altLang="en-US" sz="1400" b="1" dirty="0">
                <a:solidFill>
                  <a:srgbClr val="008000"/>
                </a:solidFill>
                <a:latin typeface="Consolas" panose="020B0609020204030204" pitchFamily="49" charset="0"/>
              </a:rPr>
              <a:t>="${module.jdk.bin.helloworld_cs401}/</a:t>
            </a:r>
            <a:r>
              <a:rPr lang="en-US" altLang="en-US" sz="1400" b="1" dirty="0" err="1">
                <a:solidFill>
                  <a:srgbClr val="008000"/>
                </a:solidFill>
                <a:latin typeface="Consolas" panose="020B0609020204030204" pitchFamily="49" charset="0"/>
              </a:rPr>
              <a:t>javac</a:t>
            </a:r>
            <a:r>
              <a:rPr lang="en-US" altLang="en-US" sz="1400" b="1" dirty="0">
                <a:solidFill>
                  <a:srgbClr val="008000"/>
                </a:solidFill>
                <a:latin typeface="Consolas" panose="020B0609020204030204" pitchFamily="49" charset="0"/>
              </a:rPr>
              <a:t>"</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err="1">
                <a:solidFill>
                  <a:srgbClr val="000080"/>
                </a:solidFill>
                <a:latin typeface="Consolas" panose="020B0609020204030204" pitchFamily="49" charset="0"/>
              </a:rPr>
              <a:t>compilerarg</a:t>
            </a:r>
            <a:r>
              <a:rPr lang="en-US" altLang="en-US" sz="1400" b="1" dirty="0">
                <a:solidFill>
                  <a:srgbClr val="000080"/>
                </a:solidFill>
                <a:latin typeface="Consolas" panose="020B0609020204030204" pitchFamily="49" charset="0"/>
              </a:rPr>
              <a:t> </a:t>
            </a:r>
            <a:r>
              <a:rPr lang="en-US" altLang="en-US" sz="1400" b="1" dirty="0">
                <a:solidFill>
                  <a:srgbClr val="0000FF"/>
                </a:solidFill>
                <a:latin typeface="Consolas" panose="020B0609020204030204" pitchFamily="49" charset="0"/>
              </a:rPr>
              <a:t>line</a:t>
            </a:r>
            <a:r>
              <a:rPr lang="en-US" altLang="en-US" sz="1400" b="1" dirty="0">
                <a:solidFill>
                  <a:srgbClr val="008000"/>
                </a:solidFill>
                <a:latin typeface="Consolas" panose="020B0609020204030204" pitchFamily="49" charset="0"/>
              </a:rPr>
              <a:t>="${compiler.args.helloworld_cs401}"</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err="1">
                <a:solidFill>
                  <a:srgbClr val="000080"/>
                </a:solidFill>
                <a:latin typeface="Consolas" panose="020B0609020204030204" pitchFamily="49" charset="0"/>
              </a:rPr>
              <a:t>bootclasspath</a:t>
            </a:r>
            <a:r>
              <a:rPr lang="en-US" altLang="en-US" sz="1400" b="1" dirty="0">
                <a:solidFill>
                  <a:srgbClr val="000080"/>
                </a:solidFill>
                <a:latin typeface="Consolas" panose="020B0609020204030204" pitchFamily="49" charset="0"/>
              </a:rPr>
              <a:t> </a:t>
            </a:r>
            <a:r>
              <a:rPr lang="en-US" altLang="en-US" sz="1400" b="1" dirty="0" err="1">
                <a:solidFill>
                  <a:srgbClr val="0000FF"/>
                </a:solidFill>
                <a:latin typeface="Consolas" panose="020B0609020204030204" pitchFamily="49" charset="0"/>
              </a:rPr>
              <a:t>refid</a:t>
            </a:r>
            <a:r>
              <a:rPr lang="en-US" altLang="en-US" sz="1400" b="1" dirty="0">
                <a:solidFill>
                  <a:srgbClr val="008000"/>
                </a:solidFill>
                <a:latin typeface="Consolas" panose="020B0609020204030204" pitchFamily="49" charset="0"/>
              </a:rPr>
              <a:t>="helloworld_cs401.module.bootclasspath"</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err="1">
                <a:solidFill>
                  <a:srgbClr val="000080"/>
                </a:solidFill>
                <a:latin typeface="Consolas" panose="020B0609020204030204" pitchFamily="49" charset="0"/>
              </a:rPr>
              <a:t>classpath</a:t>
            </a:r>
            <a:r>
              <a:rPr lang="en-US" altLang="en-US" sz="1400" b="1" dirty="0">
                <a:solidFill>
                  <a:srgbClr val="000080"/>
                </a:solidFill>
                <a:latin typeface="Consolas" panose="020B0609020204030204" pitchFamily="49" charset="0"/>
              </a:rPr>
              <a:t> </a:t>
            </a:r>
            <a:r>
              <a:rPr lang="en-US" altLang="en-US" sz="1400" b="1" dirty="0" err="1">
                <a:solidFill>
                  <a:srgbClr val="0000FF"/>
                </a:solidFill>
                <a:latin typeface="Consolas" panose="020B0609020204030204" pitchFamily="49" charset="0"/>
              </a:rPr>
              <a:t>refid</a:t>
            </a:r>
            <a:r>
              <a:rPr lang="en-US" altLang="en-US" sz="1400" b="1" dirty="0">
                <a:solidFill>
                  <a:srgbClr val="008000"/>
                </a:solidFill>
                <a:latin typeface="Consolas" panose="020B0609020204030204" pitchFamily="49" charset="0"/>
              </a:rPr>
              <a:t>="helloworld_cs401.module.production.classpath"</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err="1">
                <a:solidFill>
                  <a:srgbClr val="000080"/>
                </a:solidFill>
                <a:latin typeface="Consolas" panose="020B0609020204030204" pitchFamily="49" charset="0"/>
              </a:rPr>
              <a:t>src</a:t>
            </a:r>
            <a:r>
              <a:rPr lang="en-US" altLang="en-US" sz="1400" b="1" dirty="0">
                <a:solidFill>
                  <a:srgbClr val="000080"/>
                </a:solidFill>
                <a:latin typeface="Consolas" panose="020B0609020204030204" pitchFamily="49" charset="0"/>
              </a:rPr>
              <a:t> </a:t>
            </a:r>
            <a:r>
              <a:rPr lang="en-US" altLang="en-US" sz="1400" b="1" dirty="0" err="1">
                <a:solidFill>
                  <a:srgbClr val="0000FF"/>
                </a:solidFill>
                <a:latin typeface="Consolas" panose="020B0609020204030204" pitchFamily="49" charset="0"/>
              </a:rPr>
              <a:t>refid</a:t>
            </a:r>
            <a:r>
              <a:rPr lang="en-US" altLang="en-US" sz="1400" b="1" dirty="0">
                <a:solidFill>
                  <a:srgbClr val="008000"/>
                </a:solidFill>
                <a:latin typeface="Consolas" panose="020B0609020204030204" pitchFamily="49" charset="0"/>
              </a:rPr>
              <a:t>="helloworld_cs401.module.sourcepath"</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err="1">
                <a:solidFill>
                  <a:srgbClr val="000080"/>
                </a:solidFill>
                <a:latin typeface="Consolas" panose="020B0609020204030204" pitchFamily="49" charset="0"/>
              </a:rPr>
              <a:t>patternset</a:t>
            </a:r>
            <a:r>
              <a:rPr lang="en-US" altLang="en-US" sz="1400" b="1" dirty="0">
                <a:solidFill>
                  <a:srgbClr val="000080"/>
                </a:solidFill>
                <a:latin typeface="Consolas" panose="020B0609020204030204" pitchFamily="49" charset="0"/>
              </a:rPr>
              <a:t> </a:t>
            </a:r>
            <a:r>
              <a:rPr lang="en-US" altLang="en-US" sz="1400" b="1" dirty="0" err="1">
                <a:solidFill>
                  <a:srgbClr val="0000FF"/>
                </a:solidFill>
                <a:latin typeface="Consolas" panose="020B0609020204030204" pitchFamily="49" charset="0"/>
              </a:rPr>
              <a:t>refid</a:t>
            </a:r>
            <a:r>
              <a:rPr lang="en-US" altLang="en-US" sz="1400" b="1" dirty="0">
                <a:solidFill>
                  <a:srgbClr val="008000"/>
                </a:solidFill>
                <a:latin typeface="Consolas" panose="020B0609020204030204" pitchFamily="49" charset="0"/>
              </a:rPr>
              <a:t>="excluded.from.compilation.helloworld_cs401"</a:t>
            </a:r>
            <a:r>
              <a:rPr lang="en-US" altLang="en-US" sz="1400" dirty="0">
                <a:solidFill>
                  <a:srgbClr val="000000"/>
                </a:solidFill>
                <a:latin typeface="Consolas" panose="020B0609020204030204" pitchFamily="49" charset="0"/>
              </a:rPr>
              <a:t>/&gt;</a:t>
            </a:r>
            <a:br>
              <a:rPr lang="en-US" altLang="en-US" sz="1400" dirty="0">
                <a:solidFill>
                  <a:srgbClr val="000000"/>
                </a:solidFill>
                <a:latin typeface="Consolas" panose="020B0609020204030204" pitchFamily="49" charset="0"/>
              </a:rPr>
            </a:br>
            <a:r>
              <a:rPr lang="en-US" altLang="en-US" sz="1400" dirty="0">
                <a:solidFill>
                  <a:srgbClr val="000000"/>
                </a:solidFill>
                <a:latin typeface="Consolas" panose="020B0609020204030204" pitchFamily="49" charset="0"/>
              </a:rPr>
              <a:t>  &lt;/</a:t>
            </a:r>
            <a:r>
              <a:rPr lang="en-US" altLang="en-US" sz="1400" b="1" dirty="0">
                <a:solidFill>
                  <a:srgbClr val="000080"/>
                </a:solidFill>
                <a:latin typeface="Consolas" panose="020B0609020204030204" pitchFamily="49" charset="0"/>
              </a:rPr>
              <a:t>javac2</a:t>
            </a:r>
            <a:r>
              <a:rPr lang="en-US" altLang="en-US" sz="1400" dirty="0">
                <a:solidFill>
                  <a:srgbClr val="000000"/>
                </a:solidFill>
                <a:latin typeface="Consolas" panose="020B0609020204030204" pitchFamily="49" charset="0"/>
              </a:rPr>
              <a:t>&gt;</a:t>
            </a:r>
            <a:endParaRPr lang="en-US" altLang="en-US" sz="3600" dirty="0">
              <a:latin typeface="Arial" panose="020B0604020202020204" pitchFamily="34" charset="0"/>
            </a:endParaRPr>
          </a:p>
        </p:txBody>
      </p:sp>
      <p:cxnSp>
        <p:nvCxnSpPr>
          <p:cNvPr id="10" name="Straight Arrow Connector 9">
            <a:extLst>
              <a:ext uri="{FF2B5EF4-FFF2-40B4-BE49-F238E27FC236}">
                <a16:creationId xmlns:a16="http://schemas.microsoft.com/office/drawing/2014/main" id="{692F6A64-E665-42AE-B19F-D45448268EEF}"/>
              </a:ext>
            </a:extLst>
          </p:cNvPr>
          <p:cNvCxnSpPr/>
          <p:nvPr/>
        </p:nvCxnSpPr>
        <p:spPr>
          <a:xfrm>
            <a:off x="4867375" y="3757410"/>
            <a:ext cx="166255" cy="44334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92862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ABB00A-A976-40C9-9B8F-DF033A98E11E}"/>
              </a:ext>
            </a:extLst>
          </p:cNvPr>
          <p:cNvPicPr>
            <a:picLocks noChangeAspect="1"/>
          </p:cNvPicPr>
          <p:nvPr/>
        </p:nvPicPr>
        <p:blipFill>
          <a:blip r:embed="rId2"/>
          <a:stretch>
            <a:fillRect/>
          </a:stretch>
        </p:blipFill>
        <p:spPr>
          <a:xfrm>
            <a:off x="845090" y="2681546"/>
            <a:ext cx="6086475" cy="2143125"/>
          </a:xfrm>
          <a:prstGeom prst="rect">
            <a:avLst/>
          </a:prstGeom>
        </p:spPr>
      </p:pic>
      <p:sp>
        <p:nvSpPr>
          <p:cNvPr id="2" name="Title 1">
            <a:extLst>
              <a:ext uri="{FF2B5EF4-FFF2-40B4-BE49-F238E27FC236}">
                <a16:creationId xmlns:a16="http://schemas.microsoft.com/office/drawing/2014/main" id="{50F9A1EC-9852-490E-820B-60960C7212D8}"/>
              </a:ext>
            </a:extLst>
          </p:cNvPr>
          <p:cNvSpPr>
            <a:spLocks noGrp="1"/>
          </p:cNvSpPr>
          <p:nvPr>
            <p:ph type="title"/>
          </p:nvPr>
        </p:nvSpPr>
        <p:spPr>
          <a:xfrm>
            <a:off x="302516" y="-159718"/>
            <a:ext cx="11304494" cy="1143000"/>
          </a:xfrm>
        </p:spPr>
        <p:txBody>
          <a:bodyPr/>
          <a:lstStyle/>
          <a:p>
            <a:r>
              <a:rPr lang="en-US" sz="4000" dirty="0"/>
              <a:t>IntelliJ and Ant – adding the generated Ant build files </a:t>
            </a:r>
          </a:p>
        </p:txBody>
      </p:sp>
      <p:sp>
        <p:nvSpPr>
          <p:cNvPr id="3" name="Content Placeholder 2">
            <a:extLst>
              <a:ext uri="{FF2B5EF4-FFF2-40B4-BE49-F238E27FC236}">
                <a16:creationId xmlns:a16="http://schemas.microsoft.com/office/drawing/2014/main" id="{1C9C196F-A834-4258-A26A-907DB9BB4951}"/>
              </a:ext>
            </a:extLst>
          </p:cNvPr>
          <p:cNvSpPr>
            <a:spLocks noGrp="1"/>
          </p:cNvSpPr>
          <p:nvPr>
            <p:ph idx="1"/>
          </p:nvPr>
        </p:nvSpPr>
        <p:spPr>
          <a:xfrm>
            <a:off x="411672" y="799492"/>
            <a:ext cx="10160000" cy="4800600"/>
          </a:xfrm>
        </p:spPr>
        <p:txBody>
          <a:bodyPr/>
          <a:lstStyle/>
          <a:p>
            <a:r>
              <a:rPr lang="en-US" dirty="0">
                <a:hlinkClick r:id="rId3"/>
              </a:rPr>
              <a:t>Read about Ant build tool in IntelliJ</a:t>
            </a:r>
            <a:endParaRPr lang="en-US" dirty="0"/>
          </a:p>
          <a:p>
            <a:r>
              <a:rPr lang="en-US" dirty="0"/>
              <a:t>There is an Ant build tool window where you can manually</a:t>
            </a:r>
            <a:br>
              <a:rPr lang="en-US" dirty="0"/>
            </a:br>
            <a:r>
              <a:rPr lang="en-US" dirty="0"/>
              <a:t>add your previously generated ant files to it </a:t>
            </a:r>
          </a:p>
        </p:txBody>
      </p:sp>
      <p:sp>
        <p:nvSpPr>
          <p:cNvPr id="9" name="Arrow: Down 8">
            <a:extLst>
              <a:ext uri="{FF2B5EF4-FFF2-40B4-BE49-F238E27FC236}">
                <a16:creationId xmlns:a16="http://schemas.microsoft.com/office/drawing/2014/main" id="{7F5195AC-F081-4A3D-843B-52C0D7A8AD78}"/>
              </a:ext>
            </a:extLst>
          </p:cNvPr>
          <p:cNvSpPr/>
          <p:nvPr/>
        </p:nvSpPr>
        <p:spPr>
          <a:xfrm>
            <a:off x="845090" y="3977534"/>
            <a:ext cx="1030941" cy="847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CF5EEFE-AF4F-40D5-8F72-1D3547208927}"/>
              </a:ext>
            </a:extLst>
          </p:cNvPr>
          <p:cNvPicPr>
            <a:picLocks noChangeAspect="1"/>
          </p:cNvPicPr>
          <p:nvPr/>
        </p:nvPicPr>
        <p:blipFill>
          <a:blip r:embed="rId4"/>
          <a:stretch>
            <a:fillRect/>
          </a:stretch>
        </p:blipFill>
        <p:spPr>
          <a:xfrm>
            <a:off x="6218082" y="1522895"/>
            <a:ext cx="713483" cy="713483"/>
          </a:xfrm>
          <a:prstGeom prst="rect">
            <a:avLst/>
          </a:prstGeom>
        </p:spPr>
      </p:pic>
      <p:sp>
        <p:nvSpPr>
          <p:cNvPr id="6" name="Arrow: Down 5">
            <a:extLst>
              <a:ext uri="{FF2B5EF4-FFF2-40B4-BE49-F238E27FC236}">
                <a16:creationId xmlns:a16="http://schemas.microsoft.com/office/drawing/2014/main" id="{C007ED3B-11FF-4B76-BA9B-99EF9E0F430D}"/>
              </a:ext>
            </a:extLst>
          </p:cNvPr>
          <p:cNvSpPr/>
          <p:nvPr/>
        </p:nvSpPr>
        <p:spPr>
          <a:xfrm>
            <a:off x="5439293" y="2134169"/>
            <a:ext cx="1030941" cy="977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A2CF22-7684-47AE-8583-5D87F4324CD7}"/>
              </a:ext>
            </a:extLst>
          </p:cNvPr>
          <p:cNvSpPr/>
          <p:nvPr/>
        </p:nvSpPr>
        <p:spPr>
          <a:xfrm>
            <a:off x="6535271" y="2544226"/>
            <a:ext cx="762000" cy="97715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noFill/>
            </a:endParaRPr>
          </a:p>
        </p:txBody>
      </p:sp>
      <p:pic>
        <p:nvPicPr>
          <p:cNvPr id="14" name="Picture 13">
            <a:extLst>
              <a:ext uri="{FF2B5EF4-FFF2-40B4-BE49-F238E27FC236}">
                <a16:creationId xmlns:a16="http://schemas.microsoft.com/office/drawing/2014/main" id="{3CD37AA8-DA9B-418E-BA17-4DE37ACD7C54}"/>
              </a:ext>
            </a:extLst>
          </p:cNvPr>
          <p:cNvPicPr>
            <a:picLocks noChangeAspect="1"/>
          </p:cNvPicPr>
          <p:nvPr/>
        </p:nvPicPr>
        <p:blipFill rotWithShape="1">
          <a:blip r:embed="rId5"/>
          <a:srcRect l="66029" t="7031" r="1103" b="72153"/>
          <a:stretch/>
        </p:blipFill>
        <p:spPr>
          <a:xfrm>
            <a:off x="700950" y="4824671"/>
            <a:ext cx="4007223" cy="1361531"/>
          </a:xfrm>
          <a:prstGeom prst="rect">
            <a:avLst/>
          </a:prstGeom>
        </p:spPr>
      </p:pic>
      <p:pic>
        <p:nvPicPr>
          <p:cNvPr id="16" name="Picture 15">
            <a:extLst>
              <a:ext uri="{FF2B5EF4-FFF2-40B4-BE49-F238E27FC236}">
                <a16:creationId xmlns:a16="http://schemas.microsoft.com/office/drawing/2014/main" id="{EDE64C3A-05D6-42FC-8F76-950235F14DA0}"/>
              </a:ext>
            </a:extLst>
          </p:cNvPr>
          <p:cNvPicPr>
            <a:picLocks noChangeAspect="1"/>
          </p:cNvPicPr>
          <p:nvPr/>
        </p:nvPicPr>
        <p:blipFill>
          <a:blip r:embed="rId6"/>
          <a:stretch>
            <a:fillRect/>
          </a:stretch>
        </p:blipFill>
        <p:spPr>
          <a:xfrm>
            <a:off x="5154088" y="3995548"/>
            <a:ext cx="3236877" cy="3089746"/>
          </a:xfrm>
          <a:prstGeom prst="rect">
            <a:avLst/>
          </a:prstGeom>
        </p:spPr>
      </p:pic>
      <p:sp>
        <p:nvSpPr>
          <p:cNvPr id="17" name="Arrow: Right 16">
            <a:extLst>
              <a:ext uri="{FF2B5EF4-FFF2-40B4-BE49-F238E27FC236}">
                <a16:creationId xmlns:a16="http://schemas.microsoft.com/office/drawing/2014/main" id="{591A1FA4-32DA-4279-80DD-68B70C284841}"/>
              </a:ext>
            </a:extLst>
          </p:cNvPr>
          <p:cNvSpPr/>
          <p:nvPr/>
        </p:nvSpPr>
        <p:spPr>
          <a:xfrm>
            <a:off x="2304490" y="5600092"/>
            <a:ext cx="3020545" cy="720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57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9FA5-EBD0-4D43-AEC7-A1D5DB3EDE3C}"/>
              </a:ext>
            </a:extLst>
          </p:cNvPr>
          <p:cNvSpPr>
            <a:spLocks noGrp="1"/>
          </p:cNvSpPr>
          <p:nvPr>
            <p:ph type="title"/>
          </p:nvPr>
        </p:nvSpPr>
        <p:spPr/>
        <p:txBody>
          <a:bodyPr/>
          <a:lstStyle/>
          <a:p>
            <a:r>
              <a:rPr lang="en-US" dirty="0"/>
              <a:t>IntelliJ ---Building </a:t>
            </a:r>
            <a:br>
              <a:rPr lang="en-US" dirty="0"/>
            </a:br>
            <a:r>
              <a:rPr lang="en-US" dirty="0"/>
              <a:t>using Ant </a:t>
            </a:r>
            <a:r>
              <a:rPr lang="en-US" sz="3200" dirty="0">
                <a:highlight>
                  <a:srgbClr val="FFFF00"/>
                </a:highlight>
              </a:rPr>
              <a:t>(</a:t>
            </a:r>
            <a:r>
              <a:rPr lang="en-US" sz="2000" dirty="0">
                <a:highlight>
                  <a:srgbClr val="FFFF00"/>
                </a:highlight>
              </a:rPr>
              <a:t>not default IntelliJ build tool</a:t>
            </a:r>
            <a:r>
              <a:rPr lang="en-US" sz="3200" dirty="0">
                <a:highlight>
                  <a:srgbClr val="FFFF00"/>
                </a:highlight>
              </a:rPr>
              <a:t>)</a:t>
            </a:r>
            <a:endParaRPr lang="en-US" dirty="0">
              <a:highlight>
                <a:srgbClr val="FFFF00"/>
              </a:highlight>
            </a:endParaRPr>
          </a:p>
        </p:txBody>
      </p:sp>
      <p:sp>
        <p:nvSpPr>
          <p:cNvPr id="3" name="Content Placeholder 2">
            <a:extLst>
              <a:ext uri="{FF2B5EF4-FFF2-40B4-BE49-F238E27FC236}">
                <a16:creationId xmlns:a16="http://schemas.microsoft.com/office/drawing/2014/main" id="{6F37CA1C-12B5-4726-B09A-3F022053BEF0}"/>
              </a:ext>
            </a:extLst>
          </p:cNvPr>
          <p:cNvSpPr>
            <a:spLocks noGrp="1"/>
          </p:cNvSpPr>
          <p:nvPr>
            <p:ph idx="1"/>
          </p:nvPr>
        </p:nvSpPr>
        <p:spPr/>
        <p:txBody>
          <a:bodyPr/>
          <a:lstStyle/>
          <a:p>
            <a:r>
              <a:rPr lang="en-US" dirty="0"/>
              <a:t>In Ant console hit “run” button</a:t>
            </a:r>
          </a:p>
          <a:p>
            <a:endParaRPr lang="en-US" dirty="0"/>
          </a:p>
          <a:p>
            <a:r>
              <a:rPr lang="en-US" dirty="0">
                <a:hlinkClick r:id="rId2"/>
              </a:rPr>
              <a:t>https://www.jetbrains.com/help/idea</a:t>
            </a:r>
            <a:br>
              <a:rPr lang="en-US" dirty="0">
                <a:hlinkClick r:id="rId2"/>
              </a:rPr>
            </a:br>
            <a:r>
              <a:rPr lang="en-US" dirty="0">
                <a:hlinkClick r:id="rId2"/>
              </a:rPr>
              <a:t>/executing-ant-target.html</a:t>
            </a:r>
            <a:endParaRPr lang="en-US" dirty="0"/>
          </a:p>
        </p:txBody>
      </p:sp>
      <p:pic>
        <p:nvPicPr>
          <p:cNvPr id="4" name="Picture 3">
            <a:extLst>
              <a:ext uri="{FF2B5EF4-FFF2-40B4-BE49-F238E27FC236}">
                <a16:creationId xmlns:a16="http://schemas.microsoft.com/office/drawing/2014/main" id="{B8545DB2-71F8-427C-B474-C935BCB8AB31}"/>
              </a:ext>
            </a:extLst>
          </p:cNvPr>
          <p:cNvPicPr>
            <a:picLocks noChangeAspect="1"/>
          </p:cNvPicPr>
          <p:nvPr/>
        </p:nvPicPr>
        <p:blipFill>
          <a:blip r:embed="rId3"/>
          <a:stretch>
            <a:fillRect/>
          </a:stretch>
        </p:blipFill>
        <p:spPr>
          <a:xfrm>
            <a:off x="6631704" y="0"/>
            <a:ext cx="4950696" cy="6858000"/>
          </a:xfrm>
          <a:prstGeom prst="rect">
            <a:avLst/>
          </a:prstGeom>
        </p:spPr>
      </p:pic>
      <p:pic>
        <p:nvPicPr>
          <p:cNvPr id="6" name="Picture 5">
            <a:extLst>
              <a:ext uri="{FF2B5EF4-FFF2-40B4-BE49-F238E27FC236}">
                <a16:creationId xmlns:a16="http://schemas.microsoft.com/office/drawing/2014/main" id="{D1ADC6F5-6C52-432E-80C5-69B712FB82F9}"/>
              </a:ext>
            </a:extLst>
          </p:cNvPr>
          <p:cNvPicPr>
            <a:picLocks noChangeAspect="1"/>
          </p:cNvPicPr>
          <p:nvPr/>
        </p:nvPicPr>
        <p:blipFill rotWithShape="1">
          <a:blip r:embed="rId4"/>
          <a:srcRect l="17878" t="21765" r="4333" b="61569"/>
          <a:stretch/>
        </p:blipFill>
        <p:spPr>
          <a:xfrm>
            <a:off x="143434" y="5130054"/>
            <a:ext cx="6230471" cy="1143000"/>
          </a:xfrm>
          <a:prstGeom prst="rect">
            <a:avLst/>
          </a:prstGeom>
          <a:ln w="127000" cap="sq">
            <a:solidFill>
              <a:srgbClr val="00B050"/>
            </a:solidFill>
            <a:miter lim="800000"/>
          </a:ln>
          <a:effectLst>
            <a:outerShdw blurRad="57150" dist="50800" dir="2700000" algn="tl" rotWithShape="0">
              <a:srgbClr val="000000">
                <a:alpha val="40000"/>
              </a:srgbClr>
            </a:outerShdw>
          </a:effectLst>
        </p:spPr>
      </p:pic>
      <p:sp>
        <p:nvSpPr>
          <p:cNvPr id="7" name="Arrow: Left 6">
            <a:extLst>
              <a:ext uri="{FF2B5EF4-FFF2-40B4-BE49-F238E27FC236}">
                <a16:creationId xmlns:a16="http://schemas.microsoft.com/office/drawing/2014/main" id="{55A80997-2BF3-42F3-BF88-3D096538D110}"/>
              </a:ext>
            </a:extLst>
          </p:cNvPr>
          <p:cNvSpPr/>
          <p:nvPr/>
        </p:nvSpPr>
        <p:spPr>
          <a:xfrm>
            <a:off x="5560297" y="5759824"/>
            <a:ext cx="2167279" cy="5827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90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9FA5-EBD0-4D43-AEC7-A1D5DB3EDE3C}"/>
              </a:ext>
            </a:extLst>
          </p:cNvPr>
          <p:cNvSpPr>
            <a:spLocks noGrp="1"/>
          </p:cNvSpPr>
          <p:nvPr>
            <p:ph type="title"/>
          </p:nvPr>
        </p:nvSpPr>
        <p:spPr>
          <a:xfrm>
            <a:off x="502023" y="704028"/>
            <a:ext cx="10160000" cy="1143000"/>
          </a:xfrm>
        </p:spPr>
        <p:txBody>
          <a:bodyPr/>
          <a:lstStyle/>
          <a:p>
            <a:r>
              <a:rPr lang="en-US" dirty="0"/>
              <a:t>IntelliJ ---Running</a:t>
            </a:r>
            <a:br>
              <a:rPr lang="en-US" dirty="0"/>
            </a:br>
            <a:r>
              <a:rPr lang="en-US" dirty="0"/>
              <a:t>Project after Ant </a:t>
            </a:r>
            <a:r>
              <a:rPr lang="en-US" dirty="0">
                <a:solidFill>
                  <a:schemeClr val="tx1"/>
                </a:solidFill>
                <a:highlight>
                  <a:srgbClr val="FFFF00"/>
                </a:highlight>
              </a:rPr>
              <a:t>Build  OPTION 1 command line</a:t>
            </a:r>
            <a:br>
              <a:rPr lang="en-US" dirty="0"/>
            </a:br>
            <a:r>
              <a:rPr lang="en-US" dirty="0"/>
              <a:t> </a:t>
            </a:r>
            <a:r>
              <a:rPr lang="en-US" sz="3200" dirty="0">
                <a:highlight>
                  <a:srgbClr val="FFFF00"/>
                </a:highlight>
              </a:rPr>
              <a:t>(</a:t>
            </a:r>
            <a:r>
              <a:rPr lang="en-US" sz="2000" dirty="0">
                <a:highlight>
                  <a:srgbClr val="FFFF00"/>
                </a:highlight>
              </a:rPr>
              <a:t>not default IntelliJ running -</a:t>
            </a:r>
            <a:r>
              <a:rPr lang="en-US" sz="2000" dirty="0">
                <a:highlight>
                  <a:srgbClr val="FFFF00"/>
                </a:highlight>
                <a:sym typeface="Wingdings" panose="05000000000000000000" pitchFamily="2" charset="2"/>
              </a:rPr>
              <a:t> </a:t>
            </a:r>
            <a:r>
              <a:rPr lang="en-US" sz="2800" b="1" dirty="0">
                <a:highlight>
                  <a:srgbClr val="FFFF00"/>
                </a:highlight>
                <a:sym typeface="Wingdings" panose="05000000000000000000" pitchFamily="2" charset="2"/>
              </a:rPr>
              <a:t>DOING on COMMAND LINE</a:t>
            </a:r>
            <a:r>
              <a:rPr lang="en-US" sz="3200" dirty="0">
                <a:highlight>
                  <a:srgbClr val="FFFF00"/>
                </a:highlight>
              </a:rPr>
              <a:t>)</a:t>
            </a:r>
            <a:endParaRPr lang="en-US" dirty="0">
              <a:highlight>
                <a:srgbClr val="FFFF00"/>
              </a:highlight>
            </a:endParaRPr>
          </a:p>
        </p:txBody>
      </p:sp>
      <p:sp>
        <p:nvSpPr>
          <p:cNvPr id="3" name="Content Placeholder 2">
            <a:extLst>
              <a:ext uri="{FF2B5EF4-FFF2-40B4-BE49-F238E27FC236}">
                <a16:creationId xmlns:a16="http://schemas.microsoft.com/office/drawing/2014/main" id="{6F37CA1C-12B5-4726-B09A-3F022053BEF0}"/>
              </a:ext>
            </a:extLst>
          </p:cNvPr>
          <p:cNvSpPr>
            <a:spLocks noGrp="1"/>
          </p:cNvSpPr>
          <p:nvPr>
            <p:ph idx="1"/>
          </p:nvPr>
        </p:nvSpPr>
        <p:spPr>
          <a:xfrm>
            <a:off x="220320" y="2637304"/>
            <a:ext cx="10160000" cy="4800600"/>
          </a:xfrm>
        </p:spPr>
        <p:txBody>
          <a:bodyPr/>
          <a:lstStyle/>
          <a:p>
            <a:r>
              <a:rPr lang="en-US" dirty="0"/>
              <a:t>Here is location </a:t>
            </a:r>
            <a:r>
              <a:rPr lang="en-US" dirty="0">
                <a:highlight>
                  <a:srgbClr val="00FF00"/>
                </a:highlight>
              </a:rPr>
              <a:t>of our </a:t>
            </a:r>
            <a:br>
              <a:rPr lang="en-US" dirty="0">
                <a:highlight>
                  <a:srgbClr val="00FF00"/>
                </a:highlight>
              </a:rPr>
            </a:br>
            <a:r>
              <a:rPr lang="en-US" dirty="0">
                <a:highlight>
                  <a:srgbClr val="00FF00"/>
                </a:highlight>
              </a:rPr>
              <a:t>production build Main</a:t>
            </a:r>
            <a:br>
              <a:rPr lang="en-US" dirty="0">
                <a:highlight>
                  <a:srgbClr val="00FF00"/>
                </a:highlight>
              </a:rPr>
            </a:br>
            <a:r>
              <a:rPr lang="en-US" dirty="0">
                <a:highlight>
                  <a:srgbClr val="00FF00"/>
                </a:highlight>
              </a:rPr>
              <a:t>Application Class</a:t>
            </a:r>
          </a:p>
          <a:p>
            <a:endParaRPr lang="en-US" dirty="0"/>
          </a:p>
          <a:p>
            <a:pPr marL="114300" indent="0">
              <a:buNone/>
            </a:pPr>
            <a:endParaRPr lang="en-US" dirty="0"/>
          </a:p>
          <a:p>
            <a:endParaRPr lang="en-US" dirty="0"/>
          </a:p>
          <a:p>
            <a:r>
              <a:rPr lang="en-US" dirty="0"/>
              <a:t>Now </a:t>
            </a:r>
            <a:r>
              <a:rPr lang="en-US" dirty="0">
                <a:highlight>
                  <a:srgbClr val="FF00FF"/>
                </a:highlight>
              </a:rPr>
              <a:t>lets run on </a:t>
            </a:r>
            <a:br>
              <a:rPr lang="en-US" dirty="0">
                <a:highlight>
                  <a:srgbClr val="FF00FF"/>
                </a:highlight>
              </a:rPr>
            </a:br>
            <a:r>
              <a:rPr lang="en-US" dirty="0">
                <a:highlight>
                  <a:srgbClr val="FF00FF"/>
                </a:highlight>
              </a:rPr>
              <a:t>command line</a:t>
            </a:r>
            <a:br>
              <a:rPr lang="en-US" dirty="0"/>
            </a:br>
            <a:r>
              <a:rPr lang="en-US" dirty="0"/>
              <a:t>via (java </a:t>
            </a:r>
            <a:r>
              <a:rPr lang="en-US" dirty="0" err="1"/>
              <a:t>classname</a:t>
            </a:r>
            <a:r>
              <a:rPr lang="en-US" dirty="0"/>
              <a:t>)</a:t>
            </a:r>
          </a:p>
        </p:txBody>
      </p:sp>
      <p:sp>
        <p:nvSpPr>
          <p:cNvPr id="6" name="Arrow: Right 5">
            <a:extLst>
              <a:ext uri="{FF2B5EF4-FFF2-40B4-BE49-F238E27FC236}">
                <a16:creationId xmlns:a16="http://schemas.microsoft.com/office/drawing/2014/main" id="{24F4A2D8-5528-44EC-B19E-8DC3382D9F68}"/>
              </a:ext>
            </a:extLst>
          </p:cNvPr>
          <p:cNvSpPr/>
          <p:nvPr/>
        </p:nvSpPr>
        <p:spPr>
          <a:xfrm>
            <a:off x="2776071" y="3318153"/>
            <a:ext cx="887506" cy="67235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F133AA58-7518-43A4-8450-5E8A4037C0D4}"/>
              </a:ext>
            </a:extLst>
          </p:cNvPr>
          <p:cNvSpPr/>
          <p:nvPr/>
        </p:nvSpPr>
        <p:spPr>
          <a:xfrm>
            <a:off x="2713318" y="5037604"/>
            <a:ext cx="887506" cy="672353"/>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21296BD-949F-4426-AE00-215BE5C53420}"/>
              </a:ext>
            </a:extLst>
          </p:cNvPr>
          <p:cNvGrpSpPr/>
          <p:nvPr/>
        </p:nvGrpSpPr>
        <p:grpSpPr>
          <a:xfrm>
            <a:off x="3729318" y="3320863"/>
            <a:ext cx="8462682" cy="2389094"/>
            <a:chOff x="3702703" y="2589585"/>
            <a:chExt cx="10160001" cy="2618909"/>
          </a:xfrm>
        </p:grpSpPr>
        <p:grpSp>
          <p:nvGrpSpPr>
            <p:cNvPr id="11" name="Group 10">
              <a:extLst>
                <a:ext uri="{FF2B5EF4-FFF2-40B4-BE49-F238E27FC236}">
                  <a16:creationId xmlns:a16="http://schemas.microsoft.com/office/drawing/2014/main" id="{EC6542C4-FA32-48DC-8A56-1EC669E78971}"/>
                </a:ext>
              </a:extLst>
            </p:cNvPr>
            <p:cNvGrpSpPr/>
            <p:nvPr/>
          </p:nvGrpSpPr>
          <p:grpSpPr>
            <a:xfrm>
              <a:off x="3702704" y="2589585"/>
              <a:ext cx="10160000" cy="2618909"/>
              <a:chOff x="3702704" y="2589585"/>
              <a:chExt cx="10160000" cy="2618909"/>
            </a:xfrm>
          </p:grpSpPr>
          <p:pic>
            <p:nvPicPr>
              <p:cNvPr id="7" name="Picture 6">
                <a:extLst>
                  <a:ext uri="{FF2B5EF4-FFF2-40B4-BE49-F238E27FC236}">
                    <a16:creationId xmlns:a16="http://schemas.microsoft.com/office/drawing/2014/main" id="{D79234FF-8374-45F7-8A89-8FDD1920DB0A}"/>
                  </a:ext>
                </a:extLst>
              </p:cNvPr>
              <p:cNvPicPr>
                <a:picLocks noChangeAspect="1"/>
              </p:cNvPicPr>
              <p:nvPr/>
            </p:nvPicPr>
            <p:blipFill rotWithShape="1">
              <a:blip r:embed="rId2"/>
              <a:srcRect t="53993" r="3294" b="2979"/>
              <a:stretch/>
            </p:blipFill>
            <p:spPr>
              <a:xfrm>
                <a:off x="3702704" y="2589585"/>
                <a:ext cx="10160000" cy="2618909"/>
              </a:xfrm>
              <a:prstGeom prst="rect">
                <a:avLst/>
              </a:prstGeom>
            </p:spPr>
          </p:pic>
          <p:sp>
            <p:nvSpPr>
              <p:cNvPr id="4" name="Rectangle: Rounded Corners 3">
                <a:extLst>
                  <a:ext uri="{FF2B5EF4-FFF2-40B4-BE49-F238E27FC236}">
                    <a16:creationId xmlns:a16="http://schemas.microsoft.com/office/drawing/2014/main" id="{39FD3C28-22FA-49A2-A36A-AE3E658B6221}"/>
                  </a:ext>
                </a:extLst>
              </p:cNvPr>
              <p:cNvSpPr/>
              <p:nvPr/>
            </p:nvSpPr>
            <p:spPr>
              <a:xfrm>
                <a:off x="3702705" y="2589585"/>
                <a:ext cx="9233366" cy="1510924"/>
              </a:xfrm>
              <a:prstGeom prst="roundRect">
                <a:avLst>
                  <a:gd name="adj" fmla="val 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CCA62786-813C-4D3A-B0F6-855D178C3051}"/>
                </a:ext>
              </a:extLst>
            </p:cNvPr>
            <p:cNvSpPr/>
            <p:nvPr/>
          </p:nvSpPr>
          <p:spPr>
            <a:xfrm>
              <a:off x="3702703" y="4186518"/>
              <a:ext cx="9798144" cy="882227"/>
            </a:xfrm>
            <a:prstGeom prst="rect">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5620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9FA5-EBD0-4D43-AEC7-A1D5DB3EDE3C}"/>
              </a:ext>
            </a:extLst>
          </p:cNvPr>
          <p:cNvSpPr>
            <a:spLocks noGrp="1"/>
          </p:cNvSpPr>
          <p:nvPr>
            <p:ph type="title"/>
          </p:nvPr>
        </p:nvSpPr>
        <p:spPr>
          <a:xfrm>
            <a:off x="421340" y="325159"/>
            <a:ext cx="10780059" cy="1143000"/>
          </a:xfrm>
        </p:spPr>
        <p:txBody>
          <a:bodyPr/>
          <a:lstStyle/>
          <a:p>
            <a:r>
              <a:rPr lang="en-US" dirty="0"/>
              <a:t>IntelliJ ---Running</a:t>
            </a:r>
            <a:br>
              <a:rPr lang="en-US" dirty="0"/>
            </a:br>
            <a:r>
              <a:rPr lang="en-US" dirty="0"/>
              <a:t>Project after Ant </a:t>
            </a:r>
            <a:r>
              <a:rPr lang="en-US" dirty="0">
                <a:solidFill>
                  <a:schemeClr val="tx1"/>
                </a:solidFill>
                <a:highlight>
                  <a:srgbClr val="FFFF00"/>
                </a:highlight>
              </a:rPr>
              <a:t>Build  OPTION 2 from IDE</a:t>
            </a:r>
            <a:br>
              <a:rPr lang="en-US" dirty="0"/>
            </a:br>
            <a:r>
              <a:rPr lang="en-US" dirty="0"/>
              <a:t> </a:t>
            </a:r>
            <a:r>
              <a:rPr lang="en-US" sz="3200" dirty="0">
                <a:highlight>
                  <a:srgbClr val="FFFF00"/>
                </a:highlight>
              </a:rPr>
              <a:t>(</a:t>
            </a:r>
            <a:r>
              <a:rPr lang="en-US" sz="2000" dirty="0">
                <a:highlight>
                  <a:srgbClr val="FFFF00"/>
                </a:highlight>
              </a:rPr>
              <a:t>if IMMEDIATELY after running your ANT Build you do Run-&gt;Main it will execute the freshly built code</a:t>
            </a:r>
            <a:r>
              <a:rPr lang="en-US" sz="3200" dirty="0">
                <a:highlight>
                  <a:srgbClr val="FFFF00"/>
                </a:highlight>
              </a:rPr>
              <a:t>)</a:t>
            </a:r>
            <a:endParaRPr lang="en-US" dirty="0">
              <a:highlight>
                <a:srgbClr val="FFFF00"/>
              </a:highlight>
            </a:endParaRPr>
          </a:p>
        </p:txBody>
      </p:sp>
      <p:sp>
        <p:nvSpPr>
          <p:cNvPr id="3" name="Content Placeholder 2">
            <a:extLst>
              <a:ext uri="{FF2B5EF4-FFF2-40B4-BE49-F238E27FC236}">
                <a16:creationId xmlns:a16="http://schemas.microsoft.com/office/drawing/2014/main" id="{6F37CA1C-12B5-4726-B09A-3F022053BEF0}"/>
              </a:ext>
            </a:extLst>
          </p:cNvPr>
          <p:cNvSpPr>
            <a:spLocks noGrp="1"/>
          </p:cNvSpPr>
          <p:nvPr>
            <p:ph idx="1"/>
          </p:nvPr>
        </p:nvSpPr>
        <p:spPr>
          <a:xfrm>
            <a:off x="220320" y="2637304"/>
            <a:ext cx="10160000" cy="4800600"/>
          </a:xfrm>
        </p:spPr>
        <p:txBody>
          <a:bodyPr/>
          <a:lstStyle/>
          <a:p>
            <a:r>
              <a:rPr lang="en-US" dirty="0"/>
              <a:t>CAUTION:  IF you change the code after the ANT build and before executing the code it will re-build the code this time with the IDE’s built-in built tool and not ANT</a:t>
            </a:r>
            <a:endParaRPr lang="en-US" dirty="0">
              <a:highlight>
                <a:srgbClr val="00FF00"/>
              </a:highlight>
            </a:endParaRPr>
          </a:p>
          <a:p>
            <a:endParaRPr lang="en-US" dirty="0"/>
          </a:p>
          <a:p>
            <a:pPr marL="114300" indent="0">
              <a:buNone/>
            </a:pPr>
            <a:endParaRPr lang="en-US" dirty="0"/>
          </a:p>
        </p:txBody>
      </p:sp>
      <p:pic>
        <p:nvPicPr>
          <p:cNvPr id="5" name="Picture 4">
            <a:extLst>
              <a:ext uri="{FF2B5EF4-FFF2-40B4-BE49-F238E27FC236}">
                <a16:creationId xmlns:a16="http://schemas.microsoft.com/office/drawing/2014/main" id="{6E314C69-F4DD-4E36-942A-44395E24FFE5}"/>
              </a:ext>
            </a:extLst>
          </p:cNvPr>
          <p:cNvPicPr>
            <a:picLocks noChangeAspect="1"/>
          </p:cNvPicPr>
          <p:nvPr/>
        </p:nvPicPr>
        <p:blipFill rotWithShape="1">
          <a:blip r:embed="rId2"/>
          <a:srcRect l="59853" t="1453" r="29132" b="90391"/>
          <a:stretch/>
        </p:blipFill>
        <p:spPr>
          <a:xfrm>
            <a:off x="5450789" y="3449121"/>
            <a:ext cx="2299506" cy="913280"/>
          </a:xfrm>
          <a:prstGeom prst="rect">
            <a:avLst/>
          </a:prstGeom>
        </p:spPr>
      </p:pic>
      <p:sp>
        <p:nvSpPr>
          <p:cNvPr id="8" name="Oval 7">
            <a:extLst>
              <a:ext uri="{FF2B5EF4-FFF2-40B4-BE49-F238E27FC236}">
                <a16:creationId xmlns:a16="http://schemas.microsoft.com/office/drawing/2014/main" id="{06AD5828-A84A-4D51-8815-628E294EA715}"/>
              </a:ext>
            </a:extLst>
          </p:cNvPr>
          <p:cNvSpPr/>
          <p:nvPr/>
        </p:nvSpPr>
        <p:spPr>
          <a:xfrm>
            <a:off x="7274045" y="3690938"/>
            <a:ext cx="476250" cy="590550"/>
          </a:xfrm>
          <a:prstGeom prst="ellipse">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6779A65-5364-4711-A1B6-44FAC2A3E721}"/>
              </a:ext>
            </a:extLst>
          </p:cNvPr>
          <p:cNvPicPr>
            <a:picLocks noChangeAspect="1"/>
          </p:cNvPicPr>
          <p:nvPr/>
        </p:nvPicPr>
        <p:blipFill rotWithShape="1">
          <a:blip r:embed="rId2"/>
          <a:srcRect t="74320" r="65547"/>
          <a:stretch/>
        </p:blipFill>
        <p:spPr>
          <a:xfrm>
            <a:off x="5450789" y="4686299"/>
            <a:ext cx="4929531" cy="1971067"/>
          </a:xfrm>
          <a:prstGeom prst="rect">
            <a:avLst/>
          </a:prstGeom>
        </p:spPr>
      </p:pic>
      <p:sp>
        <p:nvSpPr>
          <p:cNvPr id="14" name="Arrow: Down 13">
            <a:extLst>
              <a:ext uri="{FF2B5EF4-FFF2-40B4-BE49-F238E27FC236}">
                <a16:creationId xmlns:a16="http://schemas.microsoft.com/office/drawing/2014/main" id="{F957CF64-CB3B-450F-BF40-D3B6B85CDE91}"/>
              </a:ext>
            </a:extLst>
          </p:cNvPr>
          <p:cNvSpPr/>
          <p:nvPr/>
        </p:nvSpPr>
        <p:spPr>
          <a:xfrm>
            <a:off x="7090860" y="4410076"/>
            <a:ext cx="809625" cy="723900"/>
          </a:xfrm>
          <a:prstGeom prst="down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3388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929D-8A50-4436-8F92-DEC471611C37}"/>
              </a:ext>
            </a:extLst>
          </p:cNvPr>
          <p:cNvSpPr>
            <a:spLocks noGrp="1"/>
          </p:cNvSpPr>
          <p:nvPr>
            <p:ph type="title"/>
          </p:nvPr>
        </p:nvSpPr>
        <p:spPr/>
        <p:txBody>
          <a:bodyPr/>
          <a:lstStyle/>
          <a:p>
            <a:r>
              <a:rPr lang="en-US" dirty="0"/>
              <a:t>Why would you want to use Ant over the native IntelliJ build tool ……</a:t>
            </a:r>
          </a:p>
        </p:txBody>
      </p:sp>
      <p:sp>
        <p:nvSpPr>
          <p:cNvPr id="3" name="Content Placeholder 2">
            <a:extLst>
              <a:ext uri="{FF2B5EF4-FFF2-40B4-BE49-F238E27FC236}">
                <a16:creationId xmlns:a16="http://schemas.microsoft.com/office/drawing/2014/main" id="{DB7BAD0E-0704-45C9-9A20-D929513E0895}"/>
              </a:ext>
            </a:extLst>
          </p:cNvPr>
          <p:cNvSpPr>
            <a:spLocks noGrp="1"/>
          </p:cNvSpPr>
          <p:nvPr>
            <p:ph idx="1"/>
          </p:nvPr>
        </p:nvSpPr>
        <p:spPr/>
        <p:txBody>
          <a:bodyPr/>
          <a:lstStyle/>
          <a:p>
            <a:endParaRPr lang="en-US" dirty="0"/>
          </a:p>
          <a:p>
            <a:endParaRPr lang="en-US" dirty="0"/>
          </a:p>
          <a:p>
            <a:r>
              <a:rPr lang="en-US" dirty="0"/>
              <a:t>QUOTE from Internet </a:t>
            </a:r>
          </a:p>
          <a:p>
            <a:endParaRPr lang="en-US" dirty="0"/>
          </a:p>
          <a:p>
            <a:endParaRPr lang="en-US" dirty="0"/>
          </a:p>
          <a:p>
            <a:pPr marL="114300" indent="0">
              <a:buNone/>
            </a:pPr>
            <a:endParaRPr lang="en-US" dirty="0"/>
          </a:p>
          <a:p>
            <a:r>
              <a:rPr lang="en-US" dirty="0"/>
              <a:t>This can also be flipped ---if someone maintains a master ANT file for the entire project (or as part of version control), </a:t>
            </a:r>
            <a:r>
              <a:rPr lang="en-US" b="1" dirty="0">
                <a:solidFill>
                  <a:srgbClr val="0070C0"/>
                </a:solidFill>
              </a:rPr>
              <a:t>each developer can have their own ANT files for modules and develop them with whatever IDE/Environment that supports ANT and then do integration testing with the overall project ANT files.</a:t>
            </a:r>
          </a:p>
          <a:p>
            <a:pPr marL="114300" indent="0">
              <a:buNone/>
            </a:pPr>
            <a:endParaRPr lang="en-US" dirty="0"/>
          </a:p>
          <a:p>
            <a:pPr marL="114300" indent="0">
              <a:buNone/>
            </a:pPr>
            <a:endParaRPr lang="en-US" dirty="0"/>
          </a:p>
        </p:txBody>
      </p:sp>
      <p:sp>
        <p:nvSpPr>
          <p:cNvPr id="4" name="Speech Bubble: Rectangle 3">
            <a:extLst>
              <a:ext uri="{FF2B5EF4-FFF2-40B4-BE49-F238E27FC236}">
                <a16:creationId xmlns:a16="http://schemas.microsoft.com/office/drawing/2014/main" id="{A9A23E72-3D7A-40D6-AF04-4A010CEBFA7C}"/>
              </a:ext>
            </a:extLst>
          </p:cNvPr>
          <p:cNvSpPr/>
          <p:nvPr/>
        </p:nvSpPr>
        <p:spPr>
          <a:xfrm>
            <a:off x="4619905" y="1541089"/>
            <a:ext cx="4895290" cy="1515035"/>
          </a:xfrm>
          <a:prstGeom prst="wedgeRectCallout">
            <a:avLst>
              <a:gd name="adj1" fmla="val -33480"/>
              <a:gd name="adj2" fmla="val 731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way, I can use the same project both in UNIX systems (say continuous integration, </a:t>
            </a:r>
            <a:r>
              <a:rPr lang="en-US" dirty="0" err="1"/>
              <a:t>etc</a:t>
            </a:r>
            <a:r>
              <a:rPr lang="en-US" dirty="0"/>
              <a:t>) AND inside my favorite IDE...</a:t>
            </a:r>
          </a:p>
        </p:txBody>
      </p:sp>
      <p:sp>
        <p:nvSpPr>
          <p:cNvPr id="5" name="TextBox 4">
            <a:extLst>
              <a:ext uri="{FF2B5EF4-FFF2-40B4-BE49-F238E27FC236}">
                <a16:creationId xmlns:a16="http://schemas.microsoft.com/office/drawing/2014/main" id="{17698EAE-6F24-49E8-92B8-73EA2ED327F4}"/>
              </a:ext>
            </a:extLst>
          </p:cNvPr>
          <p:cNvSpPr txBox="1"/>
          <p:nvPr/>
        </p:nvSpPr>
        <p:spPr>
          <a:xfrm>
            <a:off x="322776" y="5657671"/>
            <a:ext cx="11154849" cy="1200329"/>
          </a:xfrm>
          <a:prstGeom prst="rect">
            <a:avLst/>
          </a:prstGeom>
          <a:solidFill>
            <a:srgbClr val="FFC000"/>
          </a:solidFill>
        </p:spPr>
        <p:txBody>
          <a:bodyPr wrap="none" rtlCol="0">
            <a:spAutoFit/>
          </a:bodyPr>
          <a:lstStyle/>
          <a:p>
            <a:r>
              <a:rPr lang="en-US" dirty="0"/>
              <a:t>I work in small (very small 2-5 person) research teams:   I use the native IDE build tools and we all use the same</a:t>
            </a:r>
            <a:br>
              <a:rPr lang="en-US" dirty="0"/>
            </a:br>
            <a:r>
              <a:rPr lang="en-US" dirty="0"/>
              <a:t>IDE and do shared versioning control (shared remote repository)  that supports issue tracking etc.</a:t>
            </a:r>
            <a:br>
              <a:rPr lang="en-US" dirty="0"/>
            </a:br>
            <a:r>
              <a:rPr lang="en-US" dirty="0"/>
              <a:t> and use various SW Engineering tools (Trello, </a:t>
            </a:r>
            <a:r>
              <a:rPr lang="en-US" dirty="0" err="1"/>
              <a:t>etc</a:t>
            </a:r>
            <a:r>
              <a:rPr lang="en-US" dirty="0"/>
              <a:t>)…..so basically I do not use a high level continuous integration build</a:t>
            </a:r>
            <a:br>
              <a:rPr lang="en-US" dirty="0"/>
            </a:br>
            <a:r>
              <a:rPr lang="en-US" dirty="0"/>
              <a:t>tool like the one we will talk about later in this lecture </a:t>
            </a:r>
          </a:p>
        </p:txBody>
      </p:sp>
      <p:sp>
        <p:nvSpPr>
          <p:cNvPr id="6" name="Arrow: Right 5">
            <a:extLst>
              <a:ext uri="{FF2B5EF4-FFF2-40B4-BE49-F238E27FC236}">
                <a16:creationId xmlns:a16="http://schemas.microsoft.com/office/drawing/2014/main" id="{A013C103-BFAD-4B10-B211-22CE412B6403}"/>
              </a:ext>
            </a:extLst>
          </p:cNvPr>
          <p:cNvSpPr/>
          <p:nvPr/>
        </p:nvSpPr>
        <p:spPr>
          <a:xfrm>
            <a:off x="3864255" y="2533650"/>
            <a:ext cx="381000"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012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3CC3-ABCC-4FCA-9A94-E81E8975C480}"/>
              </a:ext>
            </a:extLst>
          </p:cNvPr>
          <p:cNvSpPr>
            <a:spLocks noGrp="1"/>
          </p:cNvSpPr>
          <p:nvPr>
            <p:ph type="title"/>
          </p:nvPr>
        </p:nvSpPr>
        <p:spPr/>
        <p:txBody>
          <a:bodyPr/>
          <a:lstStyle/>
          <a:p>
            <a:r>
              <a:rPr lang="en-US" dirty="0"/>
              <a:t>Other options </a:t>
            </a:r>
            <a:r>
              <a:rPr lang="en-US" dirty="0">
                <a:sym typeface="Wingdings" panose="05000000000000000000" pitchFamily="2" charset="2"/>
              </a:rPr>
              <a:t>MAVEN, GRADLE, and&gt;&gt;&gt;</a:t>
            </a:r>
            <a:endParaRPr lang="en-US" dirty="0"/>
          </a:p>
        </p:txBody>
      </p:sp>
    </p:spTree>
    <p:extLst>
      <p:ext uri="{BB962C8B-B14F-4D97-AF65-F5344CB8AC3E}">
        <p14:creationId xmlns:p14="http://schemas.microsoft.com/office/powerpoint/2010/main" val="3553813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DE755-7139-4269-9540-BD7E878B168B}"/>
              </a:ext>
            </a:extLst>
          </p:cNvPr>
          <p:cNvSpPr>
            <a:spLocks noGrp="1"/>
          </p:cNvSpPr>
          <p:nvPr>
            <p:ph type="title"/>
          </p:nvPr>
        </p:nvSpPr>
        <p:spPr>
          <a:xfrm>
            <a:off x="0" y="159612"/>
            <a:ext cx="10160000" cy="1143000"/>
          </a:xfrm>
        </p:spPr>
        <p:txBody>
          <a:bodyPr/>
          <a:lstStyle/>
          <a:p>
            <a:r>
              <a:rPr lang="en-US" dirty="0"/>
              <a:t>Maven </a:t>
            </a:r>
            <a:r>
              <a:rPr lang="en-US" dirty="0">
                <a:sym typeface="Wingdings" panose="05000000000000000000" pitchFamily="2" charset="2"/>
              </a:rPr>
              <a:t> Apache </a:t>
            </a:r>
            <a:r>
              <a:rPr lang="en-US" dirty="0" err="1">
                <a:sym typeface="Wingdings" panose="05000000000000000000" pitchFamily="2" charset="2"/>
              </a:rPr>
              <a:t>OpenSource</a:t>
            </a:r>
            <a:r>
              <a:rPr lang="en-US" dirty="0">
                <a:sym typeface="Wingdings" panose="05000000000000000000" pitchFamily="2" charset="2"/>
              </a:rPr>
              <a:t> Build Management</a:t>
            </a:r>
            <a:endParaRPr lang="en-US" dirty="0"/>
          </a:p>
        </p:txBody>
      </p:sp>
      <p:sp>
        <p:nvSpPr>
          <p:cNvPr id="3" name="Content Placeholder 2">
            <a:extLst>
              <a:ext uri="{FF2B5EF4-FFF2-40B4-BE49-F238E27FC236}">
                <a16:creationId xmlns:a16="http://schemas.microsoft.com/office/drawing/2014/main" id="{8BDB7D34-FE89-425F-960E-98BCCCD5B125}"/>
              </a:ext>
            </a:extLst>
          </p:cNvPr>
          <p:cNvSpPr>
            <a:spLocks noGrp="1"/>
          </p:cNvSpPr>
          <p:nvPr>
            <p:ph idx="1"/>
          </p:nvPr>
        </p:nvSpPr>
        <p:spPr>
          <a:xfrm>
            <a:off x="609600" y="1439567"/>
            <a:ext cx="10160000" cy="5508079"/>
          </a:xfrm>
        </p:spPr>
        <p:txBody>
          <a:bodyPr>
            <a:normAutofit fontScale="70000" lnSpcReduction="20000"/>
          </a:bodyPr>
          <a:lstStyle/>
          <a:p>
            <a:r>
              <a:rPr lang="en-US" dirty="0">
                <a:hlinkClick r:id="rId2"/>
              </a:rPr>
              <a:t>https://maven.apache.org/</a:t>
            </a:r>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sz="2800" b="1" dirty="0"/>
              <a:t>Model based builds</a:t>
            </a:r>
            <a:r>
              <a:rPr lang="en-US" dirty="0"/>
              <a:t>: Maven is able to build any number of projects into predefined output types </a:t>
            </a:r>
          </a:p>
          <a:p>
            <a:pPr lvl="1"/>
            <a:r>
              <a:rPr lang="en-US" dirty="0"/>
              <a:t>such as a </a:t>
            </a:r>
            <a:r>
              <a:rPr lang="en-US" b="1" dirty="0">
                <a:highlight>
                  <a:srgbClr val="FFFF00"/>
                </a:highlight>
              </a:rPr>
              <a:t>JAR, WAR, or distribution based on metadata about the project</a:t>
            </a:r>
            <a:r>
              <a:rPr lang="en-US" dirty="0">
                <a:highlight>
                  <a:srgbClr val="FFFF00"/>
                </a:highlight>
              </a:rPr>
              <a:t>,</a:t>
            </a:r>
            <a:r>
              <a:rPr lang="en-US" dirty="0"/>
              <a:t> without the need to do any scripting in most cases.</a:t>
            </a:r>
          </a:p>
          <a:p>
            <a:pPr marL="114300" indent="0">
              <a:buNone/>
            </a:pPr>
            <a:endParaRPr lang="en-US" sz="2800" b="1" dirty="0"/>
          </a:p>
          <a:p>
            <a:r>
              <a:rPr lang="en-US" sz="2800" b="1" dirty="0"/>
              <a:t>Release management and distribution publication: </a:t>
            </a:r>
            <a:r>
              <a:rPr lang="en-US" dirty="0"/>
              <a:t>Without much additional configuration, Maven will </a:t>
            </a:r>
            <a:r>
              <a:rPr lang="en-US" dirty="0">
                <a:highlight>
                  <a:srgbClr val="00FF00"/>
                </a:highlight>
              </a:rPr>
              <a:t>integrate with your source control system (such as Subversion or Git)</a:t>
            </a:r>
            <a:r>
              <a:rPr lang="en-US" dirty="0">
                <a:highlight>
                  <a:srgbClr val="FFFF00"/>
                </a:highlight>
              </a:rPr>
              <a:t> </a:t>
            </a:r>
            <a:r>
              <a:rPr lang="en-US" dirty="0"/>
              <a:t>and manage the release based on a certain tag</a:t>
            </a:r>
          </a:p>
          <a:p>
            <a:endParaRPr lang="en-US" dirty="0"/>
          </a:p>
          <a:p>
            <a:pPr lvl="1"/>
            <a:r>
              <a:rPr lang="en-US" dirty="0">
                <a:highlight>
                  <a:srgbClr val="00FF00"/>
                </a:highlight>
              </a:rPr>
              <a:t>can publish this to a distribution location f</a:t>
            </a:r>
            <a:r>
              <a:rPr lang="en-US" dirty="0"/>
              <a:t>or use by other projects. </a:t>
            </a:r>
            <a:br>
              <a:rPr lang="en-US" dirty="0"/>
            </a:br>
            <a:endParaRPr lang="en-US" dirty="0"/>
          </a:p>
          <a:p>
            <a:pPr lvl="1"/>
            <a:r>
              <a:rPr lang="en-US" dirty="0">
                <a:highlight>
                  <a:srgbClr val="00FF00"/>
                </a:highlight>
              </a:rPr>
              <a:t> able to publish individual outputs such as a JAR, an archive including other dependencies and documentation, or as a source distribution.</a:t>
            </a:r>
            <a:r>
              <a:rPr lang="en-US" b="1" dirty="0"/>
              <a:t> </a:t>
            </a:r>
            <a:br>
              <a:rPr lang="en-US" b="1" dirty="0"/>
            </a:br>
            <a:endParaRPr lang="en-US" b="1" dirty="0"/>
          </a:p>
          <a:p>
            <a:r>
              <a:rPr lang="en-US" sz="2900" b="1" dirty="0"/>
              <a:t>Dependency management: </a:t>
            </a:r>
            <a:r>
              <a:rPr lang="en-US" dirty="0"/>
              <a:t>encourages the </a:t>
            </a:r>
            <a:r>
              <a:rPr lang="en-US" dirty="0">
                <a:highlight>
                  <a:srgbClr val="00FFFF"/>
                </a:highlight>
              </a:rPr>
              <a:t>use of a central repository of JARs and other dependencies</a:t>
            </a:r>
            <a:r>
              <a:rPr lang="en-US" dirty="0"/>
              <a:t>. </a:t>
            </a:r>
          </a:p>
          <a:p>
            <a:pPr lvl="1"/>
            <a:r>
              <a:rPr lang="en-US" dirty="0"/>
              <a:t>Maven comes with a mechanism that your project's clients can use to download any JARs required for building your project from a central JAR repository much like Perl's CPAN</a:t>
            </a:r>
            <a:endParaRPr lang="en-US" dirty="0">
              <a:highlight>
                <a:srgbClr val="00FF00"/>
              </a:highlight>
            </a:endParaRPr>
          </a:p>
        </p:txBody>
      </p:sp>
      <p:pic>
        <p:nvPicPr>
          <p:cNvPr id="4" name="Picture 3">
            <a:extLst>
              <a:ext uri="{FF2B5EF4-FFF2-40B4-BE49-F238E27FC236}">
                <a16:creationId xmlns:a16="http://schemas.microsoft.com/office/drawing/2014/main" id="{AC09C759-1BAF-4285-AEAD-1B78A7D1F273}"/>
              </a:ext>
            </a:extLst>
          </p:cNvPr>
          <p:cNvPicPr>
            <a:picLocks noChangeAspect="1"/>
          </p:cNvPicPr>
          <p:nvPr/>
        </p:nvPicPr>
        <p:blipFill rotWithShape="1">
          <a:blip r:embed="rId3"/>
          <a:srcRect t="54959" r="937"/>
          <a:stretch/>
        </p:blipFill>
        <p:spPr>
          <a:xfrm>
            <a:off x="114300" y="1850436"/>
            <a:ext cx="12077700" cy="1297712"/>
          </a:xfrm>
          <a:prstGeom prst="rect">
            <a:avLst/>
          </a:prstGeom>
        </p:spPr>
      </p:pic>
      <p:pic>
        <p:nvPicPr>
          <p:cNvPr id="5" name="Picture 4">
            <a:extLst>
              <a:ext uri="{FF2B5EF4-FFF2-40B4-BE49-F238E27FC236}">
                <a16:creationId xmlns:a16="http://schemas.microsoft.com/office/drawing/2014/main" id="{E2D2A493-6629-477B-B033-A1DFF813C858}"/>
              </a:ext>
            </a:extLst>
          </p:cNvPr>
          <p:cNvPicPr>
            <a:picLocks noChangeAspect="1"/>
          </p:cNvPicPr>
          <p:nvPr/>
        </p:nvPicPr>
        <p:blipFill rotWithShape="1">
          <a:blip r:embed="rId3"/>
          <a:srcRect l="71016" b="69835"/>
          <a:stretch/>
        </p:blipFill>
        <p:spPr>
          <a:xfrm>
            <a:off x="8658224" y="22656"/>
            <a:ext cx="3533775" cy="869088"/>
          </a:xfrm>
          <a:prstGeom prst="rect">
            <a:avLst/>
          </a:prstGeom>
        </p:spPr>
      </p:pic>
    </p:spTree>
    <p:extLst>
      <p:ext uri="{BB962C8B-B14F-4D97-AF65-F5344CB8AC3E}">
        <p14:creationId xmlns:p14="http://schemas.microsoft.com/office/powerpoint/2010/main" val="4144429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43BA-4FD3-4A75-846A-2116F58C0867}"/>
              </a:ext>
            </a:extLst>
          </p:cNvPr>
          <p:cNvSpPr>
            <a:spLocks noGrp="1"/>
          </p:cNvSpPr>
          <p:nvPr>
            <p:ph type="title"/>
          </p:nvPr>
        </p:nvSpPr>
        <p:spPr/>
        <p:txBody>
          <a:bodyPr/>
          <a:lstStyle/>
          <a:p>
            <a:r>
              <a:rPr lang="en-US" dirty="0"/>
              <a:t>Maven vs Ant</a:t>
            </a:r>
          </a:p>
        </p:txBody>
      </p:sp>
      <p:sp>
        <p:nvSpPr>
          <p:cNvPr id="3" name="Content Placeholder 2">
            <a:extLst>
              <a:ext uri="{FF2B5EF4-FFF2-40B4-BE49-F238E27FC236}">
                <a16:creationId xmlns:a16="http://schemas.microsoft.com/office/drawing/2014/main" id="{3A53BD08-830D-4420-B5C7-1F22CA130DA8}"/>
              </a:ext>
            </a:extLst>
          </p:cNvPr>
          <p:cNvSpPr>
            <a:spLocks noGrp="1"/>
          </p:cNvSpPr>
          <p:nvPr>
            <p:ph idx="1"/>
          </p:nvPr>
        </p:nvSpPr>
        <p:spPr/>
        <p:txBody>
          <a:bodyPr>
            <a:normAutofit/>
          </a:bodyPr>
          <a:lstStyle/>
          <a:p>
            <a:r>
              <a:rPr lang="en-US" dirty="0"/>
              <a:t>Maven is NEWER </a:t>
            </a:r>
          </a:p>
          <a:p>
            <a:endParaRPr lang="en-US" dirty="0"/>
          </a:p>
          <a:p>
            <a:r>
              <a:rPr lang="en-US" b="1" dirty="0"/>
              <a:t>ANT = CONFIGURATION based</a:t>
            </a:r>
          </a:p>
          <a:p>
            <a:pPr lvl="1"/>
            <a:r>
              <a:rPr lang="en-US" dirty="0"/>
              <a:t>need to define everything i.e. source </a:t>
            </a:r>
            <a:r>
              <a:rPr lang="en-US" u="sng" dirty="0"/>
              <a:t>directory</a:t>
            </a:r>
            <a:r>
              <a:rPr lang="en-US" dirty="0"/>
              <a:t>, build directory, target directory </a:t>
            </a:r>
            <a:r>
              <a:rPr lang="en-US" dirty="0" err="1"/>
              <a:t>etc</a:t>
            </a:r>
            <a:r>
              <a:rPr lang="en-US" dirty="0"/>
              <a:t> while </a:t>
            </a:r>
          </a:p>
          <a:p>
            <a:pPr lvl="1"/>
            <a:endParaRPr lang="en-US" dirty="0"/>
          </a:p>
          <a:p>
            <a:pPr lvl="1"/>
            <a:endParaRPr lang="en-US" dirty="0"/>
          </a:p>
          <a:p>
            <a:r>
              <a:rPr lang="en-US" b="1" dirty="0"/>
              <a:t>Maven = CONVENTION based </a:t>
            </a:r>
          </a:p>
          <a:p>
            <a:pPr lvl="1"/>
            <a:r>
              <a:rPr lang="en-US" dirty="0"/>
              <a:t>has predefined project structure i.e. standard directory for source files, test files and resources.</a:t>
            </a:r>
            <a:br>
              <a:rPr lang="en-US" dirty="0"/>
            </a:br>
            <a:br>
              <a:rPr lang="en-US" dirty="0"/>
            </a:br>
            <a:r>
              <a:rPr lang="en-US" dirty="0"/>
              <a:t>Read more: </a:t>
            </a:r>
            <a:r>
              <a:rPr lang="en-US" dirty="0">
                <a:hlinkClick r:id="rId2"/>
              </a:rPr>
              <a:t>https://javarevisited.blogspot.com/2015/01/difference-between-maven-ant-jenkins-and-hudson.html#ixzz6BDqSCl00</a:t>
            </a:r>
            <a:endParaRPr lang="en-US" dirty="0"/>
          </a:p>
        </p:txBody>
      </p:sp>
    </p:spTree>
    <p:extLst>
      <p:ext uri="{BB962C8B-B14F-4D97-AF65-F5344CB8AC3E}">
        <p14:creationId xmlns:p14="http://schemas.microsoft.com/office/powerpoint/2010/main" val="1605282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6C12-62D3-4D4E-989F-177BF4FEA7D4}"/>
              </a:ext>
            </a:extLst>
          </p:cNvPr>
          <p:cNvSpPr>
            <a:spLocks noGrp="1"/>
          </p:cNvSpPr>
          <p:nvPr>
            <p:ph type="title"/>
          </p:nvPr>
        </p:nvSpPr>
        <p:spPr/>
        <p:txBody>
          <a:bodyPr/>
          <a:lstStyle/>
          <a:p>
            <a:r>
              <a:rPr lang="en-US" dirty="0"/>
              <a:t>IDEs –can choose their own standard or allow for others</a:t>
            </a:r>
          </a:p>
        </p:txBody>
      </p:sp>
      <p:sp>
        <p:nvSpPr>
          <p:cNvPr id="3" name="Content Placeholder 2">
            <a:extLst>
              <a:ext uri="{FF2B5EF4-FFF2-40B4-BE49-F238E27FC236}">
                <a16:creationId xmlns:a16="http://schemas.microsoft.com/office/drawing/2014/main" id="{2FFC6553-97F2-4A5C-906F-CCDC92CF4C1C}"/>
              </a:ext>
            </a:extLst>
          </p:cNvPr>
          <p:cNvSpPr>
            <a:spLocks noGrp="1"/>
          </p:cNvSpPr>
          <p:nvPr>
            <p:ph idx="1"/>
          </p:nvPr>
        </p:nvSpPr>
        <p:spPr/>
        <p:txBody>
          <a:bodyPr>
            <a:normAutofit/>
          </a:bodyPr>
          <a:lstStyle/>
          <a:p>
            <a:pPr marL="114300" indent="0">
              <a:buNone/>
            </a:pPr>
            <a:r>
              <a:rPr lang="en-US" sz="3200" dirty="0">
                <a:sym typeface="Wingdings" panose="05000000000000000000" pitchFamily="2" charset="2"/>
              </a:rPr>
              <a:t></a:t>
            </a:r>
            <a:r>
              <a:rPr lang="en-US" sz="3200" dirty="0"/>
              <a:t>IntelliJ has built-in IDEA build tool called IDEA</a:t>
            </a:r>
          </a:p>
          <a:p>
            <a:pPr marL="114300" indent="0">
              <a:buNone/>
            </a:pPr>
            <a:endParaRPr lang="en-US" sz="3200" dirty="0"/>
          </a:p>
          <a:p>
            <a:pPr marL="114300" indent="0">
              <a:buNone/>
            </a:pPr>
            <a:r>
              <a:rPr lang="en-US" sz="3200" dirty="0"/>
              <a:t>HOWEVER, IntelliJ lets you create from scratch Maven or Gradle (another build tool) project and as we saw will generate from your default project to Ant build files</a:t>
            </a:r>
          </a:p>
        </p:txBody>
      </p:sp>
      <p:pic>
        <p:nvPicPr>
          <p:cNvPr id="5" name="Picture 4">
            <a:extLst>
              <a:ext uri="{FF2B5EF4-FFF2-40B4-BE49-F238E27FC236}">
                <a16:creationId xmlns:a16="http://schemas.microsoft.com/office/drawing/2014/main" id="{4026F939-935B-4533-82A9-792CAF63721C}"/>
              </a:ext>
            </a:extLst>
          </p:cNvPr>
          <p:cNvPicPr>
            <a:picLocks noChangeAspect="1"/>
          </p:cNvPicPr>
          <p:nvPr/>
        </p:nvPicPr>
        <p:blipFill rotWithShape="1">
          <a:blip r:embed="rId2"/>
          <a:srcRect l="808" r="86395" b="69151"/>
          <a:stretch/>
        </p:blipFill>
        <p:spPr>
          <a:xfrm>
            <a:off x="6096001" y="4285129"/>
            <a:ext cx="1748118" cy="2384715"/>
          </a:xfrm>
          <a:prstGeom prst="rect">
            <a:avLst/>
          </a:prstGeom>
        </p:spPr>
      </p:pic>
      <p:sp>
        <p:nvSpPr>
          <p:cNvPr id="6" name="Arrow: Right 5">
            <a:extLst>
              <a:ext uri="{FF2B5EF4-FFF2-40B4-BE49-F238E27FC236}">
                <a16:creationId xmlns:a16="http://schemas.microsoft.com/office/drawing/2014/main" id="{0C01AD46-AB6E-495A-BA46-CCCCA79EDDE6}"/>
              </a:ext>
            </a:extLst>
          </p:cNvPr>
          <p:cNvSpPr/>
          <p:nvPr/>
        </p:nvSpPr>
        <p:spPr>
          <a:xfrm>
            <a:off x="4455459" y="5746377"/>
            <a:ext cx="1506070" cy="591670"/>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01D5F6F-6C21-486F-A6E7-C85DCDE13B4F}"/>
              </a:ext>
            </a:extLst>
          </p:cNvPr>
          <p:cNvSpPr/>
          <p:nvPr/>
        </p:nvSpPr>
        <p:spPr>
          <a:xfrm>
            <a:off x="6033247" y="5871882"/>
            <a:ext cx="1506070" cy="591670"/>
          </a:xfrm>
          <a:prstGeom prst="roundRect">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27258-F258-4A37-A34E-D277FDC9A37F}"/>
              </a:ext>
            </a:extLst>
          </p:cNvPr>
          <p:cNvSpPr>
            <a:spLocks noGrp="1"/>
          </p:cNvSpPr>
          <p:nvPr>
            <p:ph type="title"/>
          </p:nvPr>
        </p:nvSpPr>
        <p:spPr/>
        <p:txBody>
          <a:bodyPr/>
          <a:lstStyle/>
          <a:p>
            <a:r>
              <a:rPr lang="en-US" dirty="0"/>
              <a:t>My IDE say “build” –what is the difference between build in build management and compile?</a:t>
            </a:r>
          </a:p>
        </p:txBody>
      </p:sp>
      <p:sp>
        <p:nvSpPr>
          <p:cNvPr id="3" name="Content Placeholder 2">
            <a:extLst>
              <a:ext uri="{FF2B5EF4-FFF2-40B4-BE49-F238E27FC236}">
                <a16:creationId xmlns:a16="http://schemas.microsoft.com/office/drawing/2014/main" id="{A9FFBC89-F102-4954-9A64-B42372899981}"/>
              </a:ext>
            </a:extLst>
          </p:cNvPr>
          <p:cNvSpPr>
            <a:spLocks noGrp="1"/>
          </p:cNvSpPr>
          <p:nvPr>
            <p:ph idx="1"/>
          </p:nvPr>
        </p:nvSpPr>
        <p:spPr>
          <a:xfrm>
            <a:off x="609600" y="2223246"/>
            <a:ext cx="10160000" cy="4177553"/>
          </a:xfrm>
        </p:spPr>
        <p:txBody>
          <a:bodyPr/>
          <a:lstStyle/>
          <a:p>
            <a:pPr fontAlgn="base"/>
            <a:r>
              <a:rPr lang="en-US" sz="2800" dirty="0"/>
              <a:t>Building is done when preparing an application for release, which includes compiling, packaging, testing, etc.</a:t>
            </a:r>
            <a:br>
              <a:rPr lang="en-US" sz="2800" dirty="0"/>
            </a:br>
            <a:br>
              <a:rPr lang="en-US" sz="2800" dirty="0"/>
            </a:br>
            <a:endParaRPr lang="en-US" sz="2800" dirty="0"/>
          </a:p>
          <a:p>
            <a:pPr fontAlgn="base"/>
            <a:r>
              <a:rPr lang="en-US" sz="2800" dirty="0"/>
              <a:t>Compiling is done at any time the compiler is involved in translating programming language code to machine code.</a:t>
            </a:r>
          </a:p>
          <a:p>
            <a:endParaRPr lang="en-US" dirty="0"/>
          </a:p>
        </p:txBody>
      </p:sp>
      <p:sp>
        <p:nvSpPr>
          <p:cNvPr id="4" name="TextBox 3">
            <a:extLst>
              <a:ext uri="{FF2B5EF4-FFF2-40B4-BE49-F238E27FC236}">
                <a16:creationId xmlns:a16="http://schemas.microsoft.com/office/drawing/2014/main" id="{5E90AEEA-E51D-4555-8AC6-2A947697BA56}"/>
              </a:ext>
            </a:extLst>
          </p:cNvPr>
          <p:cNvSpPr txBox="1"/>
          <p:nvPr/>
        </p:nvSpPr>
        <p:spPr>
          <a:xfrm>
            <a:off x="5638800" y="2779059"/>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E9DD177-F2B9-419C-BECD-2A7D8AB7511A}"/>
              </a:ext>
            </a:extLst>
          </p:cNvPr>
          <p:cNvSpPr txBox="1"/>
          <p:nvPr/>
        </p:nvSpPr>
        <p:spPr>
          <a:xfrm>
            <a:off x="126513" y="5701553"/>
            <a:ext cx="11938974" cy="1077218"/>
          </a:xfrm>
          <a:prstGeom prst="rect">
            <a:avLst/>
          </a:prstGeom>
          <a:solidFill>
            <a:srgbClr val="FFC000"/>
          </a:solidFill>
        </p:spPr>
        <p:txBody>
          <a:bodyPr wrap="none" rtlCol="0">
            <a:spAutoFit/>
          </a:bodyPr>
          <a:lstStyle/>
          <a:p>
            <a:r>
              <a:rPr lang="en-US" sz="3200" dirty="0"/>
              <a:t>Lots of people use build and compile interchangeably –but</a:t>
            </a:r>
          </a:p>
          <a:p>
            <a:r>
              <a:rPr lang="en-US" sz="3200" dirty="0"/>
              <a:t>When we specifically speak about “Build Management” it means more</a:t>
            </a:r>
            <a:endParaRPr lang="en-US" dirty="0"/>
          </a:p>
        </p:txBody>
      </p:sp>
    </p:spTree>
    <p:extLst>
      <p:ext uri="{BB962C8B-B14F-4D97-AF65-F5344CB8AC3E}">
        <p14:creationId xmlns:p14="http://schemas.microsoft.com/office/powerpoint/2010/main" val="489422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DE755-7139-4269-9540-BD7E878B168B}"/>
              </a:ext>
            </a:extLst>
          </p:cNvPr>
          <p:cNvSpPr>
            <a:spLocks noGrp="1"/>
          </p:cNvSpPr>
          <p:nvPr>
            <p:ph type="title"/>
          </p:nvPr>
        </p:nvSpPr>
        <p:spPr>
          <a:xfrm>
            <a:off x="0" y="159612"/>
            <a:ext cx="10160000" cy="1143000"/>
          </a:xfrm>
        </p:spPr>
        <p:txBody>
          <a:bodyPr/>
          <a:lstStyle/>
          <a:p>
            <a:r>
              <a:rPr lang="en-US" dirty="0"/>
              <a:t>Gradle </a:t>
            </a:r>
            <a:r>
              <a:rPr lang="en-US" dirty="0">
                <a:sym typeface="Wingdings" panose="05000000000000000000" pitchFamily="2" charset="2"/>
              </a:rPr>
              <a:t> </a:t>
            </a:r>
            <a:r>
              <a:rPr lang="en-US" dirty="0" err="1">
                <a:sym typeface="Wingdings" panose="05000000000000000000" pitchFamily="2" charset="2"/>
              </a:rPr>
              <a:t>OpenSource</a:t>
            </a:r>
            <a:r>
              <a:rPr lang="en-US" dirty="0">
                <a:sym typeface="Wingdings" panose="05000000000000000000" pitchFamily="2" charset="2"/>
              </a:rPr>
              <a:t> Build </a:t>
            </a:r>
            <a:br>
              <a:rPr lang="en-US" dirty="0">
                <a:sym typeface="Wingdings" panose="05000000000000000000" pitchFamily="2" charset="2"/>
              </a:rPr>
            </a:br>
            <a:r>
              <a:rPr lang="en-US" dirty="0">
                <a:sym typeface="Wingdings" panose="05000000000000000000" pitchFamily="2" charset="2"/>
              </a:rPr>
              <a:t>Management</a:t>
            </a:r>
            <a:endParaRPr lang="en-US" dirty="0"/>
          </a:p>
        </p:txBody>
      </p:sp>
      <p:sp>
        <p:nvSpPr>
          <p:cNvPr id="3" name="Content Placeholder 2">
            <a:extLst>
              <a:ext uri="{FF2B5EF4-FFF2-40B4-BE49-F238E27FC236}">
                <a16:creationId xmlns:a16="http://schemas.microsoft.com/office/drawing/2014/main" id="{8BDB7D34-FE89-425F-960E-98BCCCD5B125}"/>
              </a:ext>
            </a:extLst>
          </p:cNvPr>
          <p:cNvSpPr>
            <a:spLocks noGrp="1"/>
          </p:cNvSpPr>
          <p:nvPr>
            <p:ph idx="1"/>
          </p:nvPr>
        </p:nvSpPr>
        <p:spPr>
          <a:xfrm>
            <a:off x="268941" y="1493355"/>
            <a:ext cx="10160000" cy="5508079"/>
          </a:xfrm>
        </p:spPr>
        <p:txBody>
          <a:bodyPr>
            <a:normAutofit/>
          </a:bodyPr>
          <a:lstStyle/>
          <a:p>
            <a:r>
              <a:rPr lang="en-US" dirty="0">
                <a:hlinkClick r:id="rId2"/>
              </a:rPr>
              <a:t>https://gradle.org/</a:t>
            </a: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endParaRPr lang="en-US" dirty="0"/>
          </a:p>
          <a:p>
            <a:endParaRPr lang="en-US" dirty="0"/>
          </a:p>
          <a:p>
            <a:pPr marL="114300" indent="0">
              <a:buNone/>
            </a:pPr>
            <a:endParaRPr lang="en-US" dirty="0"/>
          </a:p>
          <a:p>
            <a:endParaRPr lang="en-US" dirty="0"/>
          </a:p>
          <a:p>
            <a:r>
              <a:rPr lang="en-US" dirty="0"/>
              <a:t> is an </a:t>
            </a:r>
            <a:r>
              <a:rPr lang="en-US" b="1" dirty="0"/>
              <a:t>open</a:t>
            </a:r>
            <a:r>
              <a:rPr lang="en-US" dirty="0"/>
              <a:t>-</a:t>
            </a:r>
            <a:r>
              <a:rPr lang="en-US" b="1" dirty="0"/>
              <a:t>source</a:t>
            </a:r>
            <a:r>
              <a:rPr lang="en-US" dirty="0"/>
              <a:t> build-automation system that builds upon the concepts of Apache Ant and Apache Maven and </a:t>
            </a:r>
            <a:r>
              <a:rPr lang="en-US" dirty="0">
                <a:highlight>
                  <a:srgbClr val="FFFF00"/>
                </a:highlight>
              </a:rPr>
              <a:t>introduces a Groovy-based domain-specific language (DSL) instead of the XML</a:t>
            </a:r>
            <a:r>
              <a:rPr lang="en-US" dirty="0"/>
              <a:t> form used by Apache Maven for declaring the project configuration.</a:t>
            </a:r>
            <a:endParaRPr lang="en-US" dirty="0">
              <a:highlight>
                <a:srgbClr val="00FF00"/>
              </a:highlight>
            </a:endParaRPr>
          </a:p>
        </p:txBody>
      </p:sp>
      <p:pic>
        <p:nvPicPr>
          <p:cNvPr id="8" name="Picture 7">
            <a:extLst>
              <a:ext uri="{FF2B5EF4-FFF2-40B4-BE49-F238E27FC236}">
                <a16:creationId xmlns:a16="http://schemas.microsoft.com/office/drawing/2014/main" id="{161E27EE-D432-4E03-8845-7929C0E593B8}"/>
              </a:ext>
            </a:extLst>
          </p:cNvPr>
          <p:cNvPicPr>
            <a:picLocks noChangeAspect="1"/>
          </p:cNvPicPr>
          <p:nvPr/>
        </p:nvPicPr>
        <p:blipFill rotWithShape="1">
          <a:blip r:embed="rId3"/>
          <a:srcRect l="5000" t="24300" r="71016" b="65420"/>
          <a:stretch/>
        </p:blipFill>
        <p:spPr>
          <a:xfrm>
            <a:off x="8240854" y="85654"/>
            <a:ext cx="3838291" cy="882535"/>
          </a:xfrm>
          <a:prstGeom prst="rect">
            <a:avLst/>
          </a:prstGeom>
        </p:spPr>
      </p:pic>
      <p:pic>
        <p:nvPicPr>
          <p:cNvPr id="10" name="Picture 9">
            <a:extLst>
              <a:ext uri="{FF2B5EF4-FFF2-40B4-BE49-F238E27FC236}">
                <a16:creationId xmlns:a16="http://schemas.microsoft.com/office/drawing/2014/main" id="{182BE198-6726-4CFE-A50C-DAB173333319}"/>
              </a:ext>
            </a:extLst>
          </p:cNvPr>
          <p:cNvPicPr>
            <a:picLocks noChangeAspect="1"/>
          </p:cNvPicPr>
          <p:nvPr/>
        </p:nvPicPr>
        <p:blipFill>
          <a:blip r:embed="rId4"/>
          <a:stretch>
            <a:fillRect/>
          </a:stretch>
        </p:blipFill>
        <p:spPr>
          <a:xfrm>
            <a:off x="4043082" y="1098852"/>
            <a:ext cx="7736037" cy="4408580"/>
          </a:xfrm>
          <a:prstGeom prst="rect">
            <a:avLst/>
          </a:prstGeom>
        </p:spPr>
      </p:pic>
      <p:sp>
        <p:nvSpPr>
          <p:cNvPr id="11" name="TextBox 10">
            <a:extLst>
              <a:ext uri="{FF2B5EF4-FFF2-40B4-BE49-F238E27FC236}">
                <a16:creationId xmlns:a16="http://schemas.microsoft.com/office/drawing/2014/main" id="{8D58E650-713B-4CA3-9705-28D430BD18C0}"/>
              </a:ext>
            </a:extLst>
          </p:cNvPr>
          <p:cNvSpPr txBox="1"/>
          <p:nvPr/>
        </p:nvSpPr>
        <p:spPr>
          <a:xfrm>
            <a:off x="71718" y="3092824"/>
            <a:ext cx="3143233" cy="923330"/>
          </a:xfrm>
          <a:prstGeom prst="rect">
            <a:avLst/>
          </a:prstGeom>
          <a:solidFill>
            <a:srgbClr val="FFC000"/>
          </a:solidFill>
        </p:spPr>
        <p:txBody>
          <a:bodyPr wrap="none" rtlCol="0">
            <a:spAutoFit/>
          </a:bodyPr>
          <a:lstStyle/>
          <a:p>
            <a:r>
              <a:rPr lang="en-US" dirty="0"/>
              <a:t>Became famous with Android</a:t>
            </a:r>
            <a:br>
              <a:rPr lang="en-US" dirty="0"/>
            </a:br>
            <a:r>
              <a:rPr lang="en-US" dirty="0"/>
              <a:t>development </a:t>
            </a:r>
            <a:r>
              <a:rPr lang="en-US" dirty="0">
                <a:sym typeface="Wingdings" panose="05000000000000000000" pitchFamily="2" charset="2"/>
              </a:rPr>
              <a:t> strong support</a:t>
            </a:r>
            <a:br>
              <a:rPr lang="en-US" dirty="0">
                <a:sym typeface="Wingdings" panose="05000000000000000000" pitchFamily="2" charset="2"/>
              </a:rPr>
            </a:br>
            <a:r>
              <a:rPr lang="en-US" dirty="0">
                <a:sym typeface="Wingdings" panose="05000000000000000000" pitchFamily="2" charset="2"/>
              </a:rPr>
              <a:t>in IntelliJ</a:t>
            </a:r>
            <a:endParaRPr lang="en-US" dirty="0"/>
          </a:p>
        </p:txBody>
      </p:sp>
    </p:spTree>
    <p:extLst>
      <p:ext uri="{BB962C8B-B14F-4D97-AF65-F5344CB8AC3E}">
        <p14:creationId xmlns:p14="http://schemas.microsoft.com/office/powerpoint/2010/main" val="3409811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44F7-6555-4458-BE3B-DE1DDCAC42B1}"/>
              </a:ext>
            </a:extLst>
          </p:cNvPr>
          <p:cNvSpPr>
            <a:spLocks noGrp="1"/>
          </p:cNvSpPr>
          <p:nvPr>
            <p:ph type="title"/>
          </p:nvPr>
        </p:nvSpPr>
        <p:spPr>
          <a:xfrm>
            <a:off x="579120" y="39825"/>
            <a:ext cx="10160000" cy="609282"/>
          </a:xfrm>
        </p:spPr>
        <p:txBody>
          <a:bodyPr/>
          <a:lstStyle/>
          <a:p>
            <a:r>
              <a:rPr lang="en-US" dirty="0"/>
              <a:t>IntelliJ and creating a Gradle project</a:t>
            </a:r>
          </a:p>
        </p:txBody>
      </p:sp>
      <p:sp>
        <p:nvSpPr>
          <p:cNvPr id="3" name="Content Placeholder 2">
            <a:extLst>
              <a:ext uri="{FF2B5EF4-FFF2-40B4-BE49-F238E27FC236}">
                <a16:creationId xmlns:a16="http://schemas.microsoft.com/office/drawing/2014/main" id="{C62F8D02-4E97-46E0-9E5B-A2F772684E09}"/>
              </a:ext>
            </a:extLst>
          </p:cNvPr>
          <p:cNvSpPr>
            <a:spLocks noGrp="1"/>
          </p:cNvSpPr>
          <p:nvPr>
            <p:ph idx="1"/>
          </p:nvPr>
        </p:nvSpPr>
        <p:spPr>
          <a:xfrm>
            <a:off x="495300" y="1143000"/>
            <a:ext cx="10160000" cy="4800600"/>
          </a:xfrm>
        </p:spPr>
        <p:txBody>
          <a:bodyPr/>
          <a:lstStyle/>
          <a:p>
            <a:r>
              <a:rPr lang="en-US" dirty="0"/>
              <a:t>File-&gt;New Project</a:t>
            </a:r>
          </a:p>
          <a:p>
            <a:r>
              <a:rPr lang="en-US" dirty="0"/>
              <a:t>Select Gradle and</a:t>
            </a:r>
            <a:br>
              <a:rPr lang="en-US" dirty="0"/>
            </a:br>
            <a:r>
              <a:rPr lang="en-US" dirty="0"/>
              <a:t>a Java Project</a:t>
            </a:r>
          </a:p>
          <a:p>
            <a:endParaRPr lang="en-US" dirty="0"/>
          </a:p>
          <a:p>
            <a:endParaRPr lang="en-US" dirty="0"/>
          </a:p>
          <a:p>
            <a:r>
              <a:rPr lang="en-US" dirty="0"/>
              <a:t>Add source code to </a:t>
            </a:r>
            <a:br>
              <a:rPr lang="en-US" dirty="0"/>
            </a:br>
            <a:r>
              <a:rPr lang="en-US" dirty="0"/>
              <a:t>main-&gt;java</a:t>
            </a:r>
          </a:p>
          <a:p>
            <a:endParaRPr lang="en-US" dirty="0"/>
          </a:p>
          <a:p>
            <a:r>
              <a:rPr lang="en-US" dirty="0"/>
              <a:t>Add testing code to</a:t>
            </a:r>
            <a:br>
              <a:rPr lang="en-US" dirty="0"/>
            </a:br>
            <a:r>
              <a:rPr lang="en-US" dirty="0"/>
              <a:t>test-&gt;java</a:t>
            </a:r>
          </a:p>
        </p:txBody>
      </p:sp>
      <p:pic>
        <p:nvPicPr>
          <p:cNvPr id="4" name="Picture 3">
            <a:extLst>
              <a:ext uri="{FF2B5EF4-FFF2-40B4-BE49-F238E27FC236}">
                <a16:creationId xmlns:a16="http://schemas.microsoft.com/office/drawing/2014/main" id="{7AD7964A-17BE-4A89-83F1-4997096B980F}"/>
              </a:ext>
            </a:extLst>
          </p:cNvPr>
          <p:cNvPicPr>
            <a:picLocks noChangeAspect="1"/>
          </p:cNvPicPr>
          <p:nvPr/>
        </p:nvPicPr>
        <p:blipFill rotWithShape="1">
          <a:blip r:embed="rId2"/>
          <a:srcRect t="894" r="70184" b="58666"/>
          <a:stretch/>
        </p:blipFill>
        <p:spPr>
          <a:xfrm>
            <a:off x="3894903" y="652684"/>
            <a:ext cx="2430780" cy="1865652"/>
          </a:xfrm>
          <a:prstGeom prst="rect">
            <a:avLst/>
          </a:prstGeom>
        </p:spPr>
      </p:pic>
      <p:sp>
        <p:nvSpPr>
          <p:cNvPr id="5" name="Arrow: Right 4">
            <a:extLst>
              <a:ext uri="{FF2B5EF4-FFF2-40B4-BE49-F238E27FC236}">
                <a16:creationId xmlns:a16="http://schemas.microsoft.com/office/drawing/2014/main" id="{252C963E-EF8F-47FB-8D52-AF91AEE61A83}"/>
              </a:ext>
            </a:extLst>
          </p:cNvPr>
          <p:cNvSpPr/>
          <p:nvPr/>
        </p:nvSpPr>
        <p:spPr>
          <a:xfrm>
            <a:off x="3290296" y="1202690"/>
            <a:ext cx="693146" cy="601980"/>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9D0ABF-BB64-4DBC-AA3D-213A23C29015}"/>
              </a:ext>
            </a:extLst>
          </p:cNvPr>
          <p:cNvPicPr>
            <a:picLocks noChangeAspect="1"/>
          </p:cNvPicPr>
          <p:nvPr/>
        </p:nvPicPr>
        <p:blipFill rotWithShape="1">
          <a:blip r:embed="rId3"/>
          <a:srcRect l="-1" r="73908" b="35791"/>
          <a:stretch/>
        </p:blipFill>
        <p:spPr>
          <a:xfrm>
            <a:off x="4459520" y="2836323"/>
            <a:ext cx="2725208" cy="3597593"/>
          </a:xfrm>
          <a:prstGeom prst="rect">
            <a:avLst/>
          </a:prstGeom>
        </p:spPr>
      </p:pic>
      <p:sp>
        <p:nvSpPr>
          <p:cNvPr id="7" name="Arrow: Down 6">
            <a:extLst>
              <a:ext uri="{FF2B5EF4-FFF2-40B4-BE49-F238E27FC236}">
                <a16:creationId xmlns:a16="http://schemas.microsoft.com/office/drawing/2014/main" id="{B563A06A-6000-48F4-AC3A-0BF663E32D7F}"/>
              </a:ext>
            </a:extLst>
          </p:cNvPr>
          <p:cNvSpPr/>
          <p:nvPr/>
        </p:nvSpPr>
        <p:spPr>
          <a:xfrm>
            <a:off x="4201450" y="2518336"/>
            <a:ext cx="653424" cy="633826"/>
          </a:xfrm>
          <a:prstGeom prst="down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70922-7B49-4B86-B8E2-36F084585F37}"/>
              </a:ext>
            </a:extLst>
          </p:cNvPr>
          <p:cNvSpPr/>
          <p:nvPr/>
        </p:nvSpPr>
        <p:spPr>
          <a:xfrm>
            <a:off x="4701540" y="5082540"/>
            <a:ext cx="1264920" cy="182880"/>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1E0A9D-3CB8-48AF-B3EF-AB588959605A}"/>
              </a:ext>
            </a:extLst>
          </p:cNvPr>
          <p:cNvSpPr/>
          <p:nvPr/>
        </p:nvSpPr>
        <p:spPr>
          <a:xfrm>
            <a:off x="4770120" y="6113876"/>
            <a:ext cx="2118360" cy="320040"/>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422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7CE6-7331-4EE1-B4BB-9B8C756B0250}"/>
              </a:ext>
            </a:extLst>
          </p:cNvPr>
          <p:cNvSpPr>
            <a:spLocks noGrp="1"/>
          </p:cNvSpPr>
          <p:nvPr>
            <p:ph type="title"/>
          </p:nvPr>
        </p:nvSpPr>
        <p:spPr>
          <a:xfrm>
            <a:off x="609600" y="274638"/>
            <a:ext cx="10160000" cy="601662"/>
          </a:xfrm>
        </p:spPr>
        <p:txBody>
          <a:bodyPr/>
          <a:lstStyle/>
          <a:p>
            <a:r>
              <a:rPr lang="en-US" dirty="0"/>
              <a:t>Running the Gradle Project in IntelliJ</a:t>
            </a:r>
          </a:p>
        </p:txBody>
      </p:sp>
      <p:sp>
        <p:nvSpPr>
          <p:cNvPr id="3" name="Content Placeholder 2">
            <a:extLst>
              <a:ext uri="{FF2B5EF4-FFF2-40B4-BE49-F238E27FC236}">
                <a16:creationId xmlns:a16="http://schemas.microsoft.com/office/drawing/2014/main" id="{B286FA81-AE34-417A-9DBC-611B9C9BD51E}"/>
              </a:ext>
            </a:extLst>
          </p:cNvPr>
          <p:cNvSpPr>
            <a:spLocks noGrp="1"/>
          </p:cNvSpPr>
          <p:nvPr>
            <p:ph idx="1"/>
          </p:nvPr>
        </p:nvSpPr>
        <p:spPr/>
        <p:txBody>
          <a:bodyPr>
            <a:normAutofit fontScale="92500" lnSpcReduction="10000"/>
          </a:bodyPr>
          <a:lstStyle/>
          <a:p>
            <a:r>
              <a:rPr lang="en-US" dirty="0"/>
              <a:t>Add run configuration</a:t>
            </a:r>
            <a:br>
              <a:rPr lang="en-US" dirty="0"/>
            </a:br>
            <a:r>
              <a:rPr lang="en-US" dirty="0"/>
              <a:t>(one time </a:t>
            </a:r>
            <a:r>
              <a:rPr lang="en-US" dirty="0" err="1"/>
              <a:t>setup..here</a:t>
            </a:r>
            <a:br>
              <a:rPr lang="en-US" dirty="0"/>
            </a:br>
            <a:r>
              <a:rPr lang="en-US" dirty="0"/>
              <a:t>running the code in main-&gt;</a:t>
            </a:r>
            <a:br>
              <a:rPr lang="en-US" dirty="0"/>
            </a:br>
            <a:r>
              <a:rPr lang="en-US" dirty="0"/>
              <a:t>java-&gt;</a:t>
            </a:r>
            <a:br>
              <a:rPr lang="en-US" dirty="0"/>
            </a:br>
            <a:r>
              <a:rPr lang="en-US" dirty="0"/>
              <a:t>HelloWorld_CS401_Gradle.java</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then Run it</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F110D43-DB8F-4B60-9727-948D295F9E96}"/>
              </a:ext>
            </a:extLst>
          </p:cNvPr>
          <p:cNvPicPr>
            <a:picLocks noChangeAspect="1"/>
          </p:cNvPicPr>
          <p:nvPr/>
        </p:nvPicPr>
        <p:blipFill rotWithShape="1">
          <a:blip r:embed="rId2"/>
          <a:srcRect l="34062" t="66427"/>
          <a:stretch/>
        </p:blipFill>
        <p:spPr>
          <a:xfrm>
            <a:off x="3259542" y="4774613"/>
            <a:ext cx="8039100" cy="2195830"/>
          </a:xfrm>
          <a:prstGeom prst="rect">
            <a:avLst/>
          </a:prstGeom>
          <a:ln>
            <a:noFill/>
          </a:ln>
          <a:effectLst>
            <a:outerShdw blurRad="190500" algn="tl" rotWithShape="0">
              <a:srgbClr val="000000">
                <a:alpha val="70000"/>
              </a:srgbClr>
            </a:outerShdw>
          </a:effectLst>
        </p:spPr>
      </p:pic>
      <p:sp>
        <p:nvSpPr>
          <p:cNvPr id="5" name="Arrow: Right 4">
            <a:extLst>
              <a:ext uri="{FF2B5EF4-FFF2-40B4-BE49-F238E27FC236}">
                <a16:creationId xmlns:a16="http://schemas.microsoft.com/office/drawing/2014/main" id="{A104941E-122E-4DE8-9FD6-30E0691F253F}"/>
              </a:ext>
            </a:extLst>
          </p:cNvPr>
          <p:cNvSpPr/>
          <p:nvPr/>
        </p:nvSpPr>
        <p:spPr>
          <a:xfrm>
            <a:off x="2383927" y="5324158"/>
            <a:ext cx="693146" cy="601980"/>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1ACCEB7-3A4D-4249-893D-7648260CDA18}"/>
              </a:ext>
            </a:extLst>
          </p:cNvPr>
          <p:cNvPicPr>
            <a:picLocks noChangeAspect="1"/>
          </p:cNvPicPr>
          <p:nvPr/>
        </p:nvPicPr>
        <p:blipFill>
          <a:blip r:embed="rId3"/>
          <a:stretch>
            <a:fillRect/>
          </a:stretch>
        </p:blipFill>
        <p:spPr>
          <a:xfrm>
            <a:off x="4610461" y="1133157"/>
            <a:ext cx="6423660" cy="3458894"/>
          </a:xfrm>
          <a:prstGeom prst="rect">
            <a:avLst/>
          </a:prstGeom>
          <a:ln>
            <a:noFill/>
          </a:ln>
          <a:effectLst>
            <a:outerShdw blurRad="190500" algn="tl" rotWithShape="0">
              <a:srgbClr val="000000">
                <a:alpha val="70000"/>
              </a:srgbClr>
            </a:outerShdw>
          </a:effectLst>
        </p:spPr>
      </p:pic>
      <p:sp>
        <p:nvSpPr>
          <p:cNvPr id="7" name="Arrow: Right 6">
            <a:extLst>
              <a:ext uri="{FF2B5EF4-FFF2-40B4-BE49-F238E27FC236}">
                <a16:creationId xmlns:a16="http://schemas.microsoft.com/office/drawing/2014/main" id="{4B25053D-8DDD-4E09-A94A-5BD88276D648}"/>
              </a:ext>
            </a:extLst>
          </p:cNvPr>
          <p:cNvSpPr/>
          <p:nvPr/>
        </p:nvSpPr>
        <p:spPr>
          <a:xfrm>
            <a:off x="3581674" y="1674177"/>
            <a:ext cx="693146" cy="601980"/>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D0CC812-1C2D-46FC-852E-F8C5683757EB}"/>
              </a:ext>
            </a:extLst>
          </p:cNvPr>
          <p:cNvSpPr/>
          <p:nvPr/>
        </p:nvSpPr>
        <p:spPr>
          <a:xfrm>
            <a:off x="3345540" y="5625148"/>
            <a:ext cx="3085739" cy="219392"/>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21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6CF6-248E-4DF9-9CD5-2FC1502832D6}"/>
              </a:ext>
            </a:extLst>
          </p:cNvPr>
          <p:cNvSpPr>
            <a:spLocks noGrp="1"/>
          </p:cNvSpPr>
          <p:nvPr>
            <p:ph type="title"/>
          </p:nvPr>
        </p:nvSpPr>
        <p:spPr/>
        <p:txBody>
          <a:bodyPr/>
          <a:lstStyle/>
          <a:p>
            <a:r>
              <a:rPr lang="en-US" dirty="0"/>
              <a:t>STOP</a:t>
            </a:r>
          </a:p>
        </p:txBody>
      </p:sp>
      <p:sp>
        <p:nvSpPr>
          <p:cNvPr id="3" name="Text Placeholder 2">
            <a:extLst>
              <a:ext uri="{FF2B5EF4-FFF2-40B4-BE49-F238E27FC236}">
                <a16:creationId xmlns:a16="http://schemas.microsoft.com/office/drawing/2014/main" id="{C8210D34-EED3-4C58-B23C-6DB198C22517}"/>
              </a:ext>
            </a:extLst>
          </p:cNvPr>
          <p:cNvSpPr>
            <a:spLocks noGrp="1"/>
          </p:cNvSpPr>
          <p:nvPr>
            <p:ph type="body" idx="1"/>
          </p:nvPr>
        </p:nvSpPr>
        <p:spPr>
          <a:xfrm>
            <a:off x="963085" y="3852863"/>
            <a:ext cx="9238750" cy="1633538"/>
          </a:xfrm>
        </p:spPr>
        <p:txBody>
          <a:bodyPr>
            <a:normAutofit/>
          </a:bodyPr>
          <a:lstStyle/>
          <a:p>
            <a:r>
              <a:rPr lang="en-US" sz="4800" dirty="0">
                <a:solidFill>
                  <a:srgbClr val="DF45C2"/>
                </a:solidFill>
              </a:rPr>
              <a:t>what about continuous integration?</a:t>
            </a:r>
            <a:endParaRPr lang="en-US" sz="4800" dirty="0"/>
          </a:p>
        </p:txBody>
      </p:sp>
    </p:spTree>
    <p:extLst>
      <p:ext uri="{BB962C8B-B14F-4D97-AF65-F5344CB8AC3E}">
        <p14:creationId xmlns:p14="http://schemas.microsoft.com/office/powerpoint/2010/main" val="2117960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E931-B636-44B8-B5AA-9C33B72FA066}"/>
              </a:ext>
            </a:extLst>
          </p:cNvPr>
          <p:cNvSpPr>
            <a:spLocks noGrp="1"/>
          </p:cNvSpPr>
          <p:nvPr>
            <p:ph type="title"/>
          </p:nvPr>
        </p:nvSpPr>
        <p:spPr>
          <a:xfrm>
            <a:off x="457200" y="123129"/>
            <a:ext cx="10775576" cy="765268"/>
          </a:xfrm>
        </p:spPr>
        <p:txBody>
          <a:bodyPr/>
          <a:lstStyle/>
          <a:p>
            <a:r>
              <a:rPr lang="en-US" dirty="0"/>
              <a:t>WAIT – </a:t>
            </a:r>
            <a:r>
              <a:rPr lang="en-US" dirty="0">
                <a:solidFill>
                  <a:srgbClr val="DF45C2"/>
                </a:solidFill>
              </a:rPr>
              <a:t>what about continuous integration?</a:t>
            </a:r>
          </a:p>
        </p:txBody>
      </p:sp>
      <p:sp>
        <p:nvSpPr>
          <p:cNvPr id="3" name="Content Placeholder 2">
            <a:extLst>
              <a:ext uri="{FF2B5EF4-FFF2-40B4-BE49-F238E27FC236}">
                <a16:creationId xmlns:a16="http://schemas.microsoft.com/office/drawing/2014/main" id="{BB86E6FA-DA00-42FD-B757-B8F9159A9C9D}"/>
              </a:ext>
            </a:extLst>
          </p:cNvPr>
          <p:cNvSpPr>
            <a:spLocks noGrp="1"/>
          </p:cNvSpPr>
          <p:nvPr>
            <p:ph idx="1"/>
          </p:nvPr>
        </p:nvSpPr>
        <p:spPr/>
        <p:txBody>
          <a:bodyPr/>
          <a:lstStyle/>
          <a:p>
            <a:r>
              <a:rPr lang="en-US" dirty="0"/>
              <a:t>Now we are getting into the </a:t>
            </a:r>
            <a:r>
              <a:rPr lang="en-US" dirty="0">
                <a:highlight>
                  <a:srgbClr val="00FF00"/>
                </a:highlight>
              </a:rPr>
              <a:t>more MODERN build tools</a:t>
            </a:r>
          </a:p>
          <a:p>
            <a:endParaRPr lang="en-US" dirty="0"/>
          </a:p>
          <a:p>
            <a:r>
              <a:rPr lang="en-US" sz="3200" dirty="0" err="1"/>
              <a:t>Bazel</a:t>
            </a:r>
            <a:r>
              <a:rPr lang="en-US" sz="3200" dirty="0"/>
              <a:t>, </a:t>
            </a:r>
            <a:r>
              <a:rPr lang="en-US" sz="3200" dirty="0" err="1"/>
              <a:t>ScrewDriver</a:t>
            </a:r>
            <a:r>
              <a:rPr lang="en-US" sz="3200" dirty="0"/>
              <a:t>, Hudson</a:t>
            </a:r>
            <a:endParaRPr lang="en-US" dirty="0"/>
          </a:p>
          <a:p>
            <a:pPr marL="114300" indent="0">
              <a:buNone/>
            </a:pPr>
            <a:r>
              <a:rPr lang="en-US" dirty="0"/>
              <a:t>(note: Hudson is retiring!)</a:t>
            </a:r>
          </a:p>
          <a:p>
            <a:pPr marL="114300" indent="0">
              <a:buNone/>
            </a:pPr>
            <a:endParaRPr lang="en-US" dirty="0"/>
          </a:p>
        </p:txBody>
      </p:sp>
      <p:pic>
        <p:nvPicPr>
          <p:cNvPr id="4" name="Picture 3">
            <a:extLst>
              <a:ext uri="{FF2B5EF4-FFF2-40B4-BE49-F238E27FC236}">
                <a16:creationId xmlns:a16="http://schemas.microsoft.com/office/drawing/2014/main" id="{8983E3EA-5F5B-4563-90D4-D0C1BE198245}"/>
              </a:ext>
            </a:extLst>
          </p:cNvPr>
          <p:cNvPicPr>
            <a:picLocks noChangeAspect="1"/>
          </p:cNvPicPr>
          <p:nvPr/>
        </p:nvPicPr>
        <p:blipFill rotWithShape="1">
          <a:blip r:embed="rId2"/>
          <a:srcRect l="24927" r="27058"/>
          <a:stretch/>
        </p:blipFill>
        <p:spPr>
          <a:xfrm>
            <a:off x="6741459" y="2099144"/>
            <a:ext cx="5450541" cy="3036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218544E7-8FAF-4995-838E-D4204FDF037E}"/>
              </a:ext>
            </a:extLst>
          </p:cNvPr>
          <p:cNvPicPr>
            <a:picLocks noChangeAspect="1"/>
          </p:cNvPicPr>
          <p:nvPr/>
        </p:nvPicPr>
        <p:blipFill>
          <a:blip r:embed="rId3"/>
          <a:stretch>
            <a:fillRect/>
          </a:stretch>
        </p:blipFill>
        <p:spPr>
          <a:xfrm>
            <a:off x="89647" y="3713483"/>
            <a:ext cx="6562165" cy="3021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BCF02897-24DD-4B5A-9566-7EA57CE6F005}"/>
              </a:ext>
            </a:extLst>
          </p:cNvPr>
          <p:cNvPicPr>
            <a:picLocks noChangeAspect="1"/>
          </p:cNvPicPr>
          <p:nvPr/>
        </p:nvPicPr>
        <p:blipFill rotWithShape="1">
          <a:blip r:embed="rId4"/>
          <a:srcRect l="5181" t="28497" r="9199" b="54902"/>
          <a:stretch/>
        </p:blipFill>
        <p:spPr>
          <a:xfrm>
            <a:off x="7182223" y="5356412"/>
            <a:ext cx="4356847" cy="1378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5265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A26F-92D4-499D-8AED-9307C1D73AC5}"/>
              </a:ext>
            </a:extLst>
          </p:cNvPr>
          <p:cNvSpPr>
            <a:spLocks noGrp="1"/>
          </p:cNvSpPr>
          <p:nvPr>
            <p:ph type="title"/>
          </p:nvPr>
        </p:nvSpPr>
        <p:spPr/>
        <p:txBody>
          <a:bodyPr/>
          <a:lstStyle/>
          <a:p>
            <a:r>
              <a:rPr lang="en-US" dirty="0"/>
              <a:t>Google Open Source in house tools </a:t>
            </a:r>
            <a:r>
              <a:rPr lang="en-US" dirty="0">
                <a:sym typeface="Wingdings" panose="05000000000000000000" pitchFamily="2" charset="2"/>
              </a:rPr>
              <a:t> </a:t>
            </a:r>
            <a:r>
              <a:rPr lang="en-US" dirty="0" err="1">
                <a:sym typeface="Wingdings" panose="05000000000000000000" pitchFamily="2" charset="2"/>
              </a:rPr>
              <a:t>Bazel</a:t>
            </a:r>
            <a:endParaRPr lang="en-US" dirty="0"/>
          </a:p>
        </p:txBody>
      </p:sp>
      <p:sp>
        <p:nvSpPr>
          <p:cNvPr id="3" name="Content Placeholder 2">
            <a:extLst>
              <a:ext uri="{FF2B5EF4-FFF2-40B4-BE49-F238E27FC236}">
                <a16:creationId xmlns:a16="http://schemas.microsoft.com/office/drawing/2014/main" id="{2153950A-3A3F-490D-AF11-E2F522A7C018}"/>
              </a:ext>
            </a:extLst>
          </p:cNvPr>
          <p:cNvSpPr>
            <a:spLocks noGrp="1"/>
          </p:cNvSpPr>
          <p:nvPr>
            <p:ph idx="1"/>
          </p:nvPr>
        </p:nvSpPr>
        <p:spPr>
          <a:xfrm>
            <a:off x="-85725" y="1590675"/>
            <a:ext cx="10160000" cy="4800600"/>
          </a:xfrm>
        </p:spPr>
        <p:txBody>
          <a:bodyPr/>
          <a:lstStyle/>
          <a:p>
            <a:r>
              <a:rPr lang="en-US" dirty="0">
                <a:hlinkClick r:id="rId2"/>
              </a:rPr>
              <a:t>https://bazel.build/</a:t>
            </a:r>
            <a:endParaRPr lang="en-US" dirty="0"/>
          </a:p>
        </p:txBody>
      </p:sp>
      <p:pic>
        <p:nvPicPr>
          <p:cNvPr id="4" name="Picture 3">
            <a:extLst>
              <a:ext uri="{FF2B5EF4-FFF2-40B4-BE49-F238E27FC236}">
                <a16:creationId xmlns:a16="http://schemas.microsoft.com/office/drawing/2014/main" id="{7D0BDED9-C858-4E2D-9233-DF23BB8800DC}"/>
              </a:ext>
            </a:extLst>
          </p:cNvPr>
          <p:cNvPicPr>
            <a:picLocks noChangeAspect="1"/>
          </p:cNvPicPr>
          <p:nvPr/>
        </p:nvPicPr>
        <p:blipFill>
          <a:blip r:embed="rId3"/>
          <a:stretch>
            <a:fillRect/>
          </a:stretch>
        </p:blipFill>
        <p:spPr>
          <a:xfrm>
            <a:off x="2692278" y="903288"/>
            <a:ext cx="9419126" cy="5830887"/>
          </a:xfrm>
          <a:prstGeom prst="rect">
            <a:avLst/>
          </a:prstGeom>
        </p:spPr>
      </p:pic>
      <p:sp>
        <p:nvSpPr>
          <p:cNvPr id="5" name="TextBox 4">
            <a:extLst>
              <a:ext uri="{FF2B5EF4-FFF2-40B4-BE49-F238E27FC236}">
                <a16:creationId xmlns:a16="http://schemas.microsoft.com/office/drawing/2014/main" id="{2467306E-9AD3-4F99-AE04-C829258D752B}"/>
              </a:ext>
            </a:extLst>
          </p:cNvPr>
          <p:cNvSpPr txBox="1"/>
          <p:nvPr/>
        </p:nvSpPr>
        <p:spPr>
          <a:xfrm>
            <a:off x="182874" y="3337242"/>
            <a:ext cx="2490810" cy="3416320"/>
          </a:xfrm>
          <a:prstGeom prst="rect">
            <a:avLst/>
          </a:prstGeom>
          <a:solidFill>
            <a:srgbClr val="FFC000"/>
          </a:solidFill>
        </p:spPr>
        <p:txBody>
          <a:bodyPr wrap="none" rtlCol="0">
            <a:spAutoFit/>
          </a:bodyPr>
          <a:lstStyle/>
          <a:p>
            <a:r>
              <a:rPr lang="en-US" dirty="0"/>
              <a:t>Good for integrating</a:t>
            </a:r>
            <a:br>
              <a:rPr lang="en-US" dirty="0"/>
            </a:br>
            <a:r>
              <a:rPr lang="en-US" dirty="0"/>
              <a:t>projects with multiple</a:t>
            </a:r>
            <a:br>
              <a:rPr lang="en-US" dirty="0"/>
            </a:br>
            <a:r>
              <a:rPr lang="en-US" dirty="0"/>
              <a:t>different languages at</a:t>
            </a:r>
            <a:br>
              <a:rPr lang="en-US" dirty="0"/>
            </a:br>
            <a:r>
              <a:rPr lang="en-US" dirty="0"/>
              <a:t>same time (Java, C++,</a:t>
            </a:r>
            <a:br>
              <a:rPr lang="en-US" dirty="0"/>
            </a:br>
            <a:r>
              <a:rPr lang="en-US" dirty="0"/>
              <a:t>Python, </a:t>
            </a:r>
            <a:r>
              <a:rPr lang="en-US" dirty="0" err="1"/>
              <a:t>etc</a:t>
            </a:r>
            <a:r>
              <a:rPr lang="en-US" dirty="0"/>
              <a:t>)</a:t>
            </a:r>
          </a:p>
          <a:p>
            <a:endParaRPr lang="en-US" dirty="0"/>
          </a:p>
          <a:p>
            <a:endParaRPr lang="en-US" dirty="0"/>
          </a:p>
          <a:p>
            <a:r>
              <a:rPr lang="en-US" dirty="0"/>
              <a:t>&gt;&gt;was developed for</a:t>
            </a:r>
          </a:p>
          <a:p>
            <a:r>
              <a:rPr lang="en-US" dirty="0"/>
              <a:t>Speed –to be faster than</a:t>
            </a:r>
            <a:br>
              <a:rPr lang="en-US" dirty="0"/>
            </a:br>
            <a:r>
              <a:rPr lang="en-US" dirty="0"/>
              <a:t>Gradle especially as </a:t>
            </a:r>
            <a:br>
              <a:rPr lang="en-US" dirty="0"/>
            </a:br>
            <a:r>
              <a:rPr lang="en-US" dirty="0"/>
              <a:t>codebase grows </a:t>
            </a:r>
            <a:br>
              <a:rPr lang="en-US" dirty="0"/>
            </a:br>
            <a:r>
              <a:rPr lang="en-US" dirty="0"/>
              <a:t>(#lines/files)</a:t>
            </a:r>
          </a:p>
        </p:txBody>
      </p:sp>
      <p:sp>
        <p:nvSpPr>
          <p:cNvPr id="6" name="TextBox 5">
            <a:extLst>
              <a:ext uri="{FF2B5EF4-FFF2-40B4-BE49-F238E27FC236}">
                <a16:creationId xmlns:a16="http://schemas.microsoft.com/office/drawing/2014/main" id="{8B5D2E52-7E12-4DB8-BB70-FC5C492F3EB6}"/>
              </a:ext>
            </a:extLst>
          </p:cNvPr>
          <p:cNvSpPr txBox="1"/>
          <p:nvPr/>
        </p:nvSpPr>
        <p:spPr>
          <a:xfrm>
            <a:off x="261257" y="2640563"/>
            <a:ext cx="2395784" cy="646331"/>
          </a:xfrm>
          <a:prstGeom prst="rect">
            <a:avLst/>
          </a:prstGeom>
          <a:solidFill>
            <a:srgbClr val="00B0F0"/>
          </a:solidFill>
        </p:spPr>
        <p:txBody>
          <a:bodyPr wrap="none" rtlCol="0">
            <a:spAutoFit/>
          </a:bodyPr>
          <a:lstStyle/>
          <a:p>
            <a:r>
              <a:rPr lang="en-US" dirty="0"/>
              <a:t>You can do </a:t>
            </a:r>
            <a:r>
              <a:rPr lang="en-US" dirty="0" err="1"/>
              <a:t>Bazel</a:t>
            </a:r>
            <a:r>
              <a:rPr lang="en-US" dirty="0"/>
              <a:t> in</a:t>
            </a:r>
            <a:br>
              <a:rPr lang="en-US" dirty="0"/>
            </a:br>
            <a:r>
              <a:rPr lang="en-US" dirty="0"/>
              <a:t>IntelliJ with some setup</a:t>
            </a:r>
          </a:p>
        </p:txBody>
      </p:sp>
    </p:spTree>
    <p:extLst>
      <p:ext uri="{BB962C8B-B14F-4D97-AF65-F5344CB8AC3E}">
        <p14:creationId xmlns:p14="http://schemas.microsoft.com/office/powerpoint/2010/main" val="963384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D3E1A-0076-4434-9036-1D4A0ED18CDB}"/>
              </a:ext>
            </a:extLst>
          </p:cNvPr>
          <p:cNvSpPr>
            <a:spLocks noGrp="1"/>
          </p:cNvSpPr>
          <p:nvPr>
            <p:ph type="title"/>
          </p:nvPr>
        </p:nvSpPr>
        <p:spPr/>
        <p:txBody>
          <a:bodyPr/>
          <a:lstStyle/>
          <a:p>
            <a:r>
              <a:rPr lang="en-US" dirty="0"/>
              <a:t>Yahoo! Open Sourced its in house tools </a:t>
            </a:r>
            <a:r>
              <a:rPr lang="en-US" dirty="0">
                <a:sym typeface="Wingdings" panose="05000000000000000000" pitchFamily="2" charset="2"/>
              </a:rPr>
              <a:t> </a:t>
            </a:r>
            <a:r>
              <a:rPr lang="en-US" dirty="0" err="1">
                <a:sym typeface="Wingdings" panose="05000000000000000000" pitchFamily="2" charset="2"/>
              </a:rPr>
              <a:t>ScrewDriver</a:t>
            </a:r>
            <a:endParaRPr lang="en-US" dirty="0"/>
          </a:p>
        </p:txBody>
      </p:sp>
      <p:sp>
        <p:nvSpPr>
          <p:cNvPr id="3" name="Content Placeholder 2">
            <a:extLst>
              <a:ext uri="{FF2B5EF4-FFF2-40B4-BE49-F238E27FC236}">
                <a16:creationId xmlns:a16="http://schemas.microsoft.com/office/drawing/2014/main" id="{B8126D87-935A-40A9-B786-BF9C342DCEAD}"/>
              </a:ext>
            </a:extLst>
          </p:cNvPr>
          <p:cNvSpPr>
            <a:spLocks noGrp="1"/>
          </p:cNvSpPr>
          <p:nvPr>
            <p:ph idx="1"/>
          </p:nvPr>
        </p:nvSpPr>
        <p:spPr/>
        <p:txBody>
          <a:bodyPr/>
          <a:lstStyle/>
          <a:p>
            <a:r>
              <a:rPr lang="en-US" dirty="0">
                <a:hlinkClick r:id="rId2"/>
              </a:rPr>
              <a:t>https://screwdriver.cd/</a:t>
            </a:r>
            <a:endParaRPr lang="en-US" dirty="0"/>
          </a:p>
        </p:txBody>
      </p:sp>
      <p:pic>
        <p:nvPicPr>
          <p:cNvPr id="4" name="Picture 3">
            <a:extLst>
              <a:ext uri="{FF2B5EF4-FFF2-40B4-BE49-F238E27FC236}">
                <a16:creationId xmlns:a16="http://schemas.microsoft.com/office/drawing/2014/main" id="{B0F1C3C1-50AB-45DF-AD9B-2C0CAB710FB0}"/>
              </a:ext>
            </a:extLst>
          </p:cNvPr>
          <p:cNvPicPr>
            <a:picLocks noChangeAspect="1"/>
          </p:cNvPicPr>
          <p:nvPr/>
        </p:nvPicPr>
        <p:blipFill>
          <a:blip r:embed="rId3"/>
          <a:stretch>
            <a:fillRect/>
          </a:stretch>
        </p:blipFill>
        <p:spPr>
          <a:xfrm>
            <a:off x="2572597" y="1973889"/>
            <a:ext cx="9286027" cy="4944340"/>
          </a:xfrm>
          <a:prstGeom prst="rect">
            <a:avLst/>
          </a:prstGeom>
        </p:spPr>
      </p:pic>
    </p:spTree>
    <p:extLst>
      <p:ext uri="{BB962C8B-B14F-4D97-AF65-F5344CB8AC3E}">
        <p14:creationId xmlns:p14="http://schemas.microsoft.com/office/powerpoint/2010/main" val="2459759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873F-3851-47D0-A0C7-01665884F688}"/>
              </a:ext>
            </a:extLst>
          </p:cNvPr>
          <p:cNvSpPr>
            <a:spLocks noGrp="1"/>
          </p:cNvSpPr>
          <p:nvPr>
            <p:ph type="title"/>
          </p:nvPr>
        </p:nvSpPr>
        <p:spPr>
          <a:xfrm>
            <a:off x="609600" y="104309"/>
            <a:ext cx="10160000" cy="684585"/>
          </a:xfrm>
        </p:spPr>
        <p:txBody>
          <a:bodyPr/>
          <a:lstStyle/>
          <a:p>
            <a:r>
              <a:rPr lang="en-US" dirty="0"/>
              <a:t>Build Management as a Service</a:t>
            </a:r>
          </a:p>
        </p:txBody>
      </p:sp>
      <p:sp>
        <p:nvSpPr>
          <p:cNvPr id="3" name="Content Placeholder 2">
            <a:extLst>
              <a:ext uri="{FF2B5EF4-FFF2-40B4-BE49-F238E27FC236}">
                <a16:creationId xmlns:a16="http://schemas.microsoft.com/office/drawing/2014/main" id="{C77741CF-F5AF-480E-BFE4-A10E3EC03F86}"/>
              </a:ext>
            </a:extLst>
          </p:cNvPr>
          <p:cNvSpPr>
            <a:spLocks noGrp="1"/>
          </p:cNvSpPr>
          <p:nvPr>
            <p:ph idx="1"/>
          </p:nvPr>
        </p:nvSpPr>
        <p:spPr>
          <a:xfrm>
            <a:off x="609600" y="1217645"/>
            <a:ext cx="10160000" cy="4800600"/>
          </a:xfrm>
        </p:spPr>
        <p:txBody>
          <a:bodyPr/>
          <a:lstStyle/>
          <a:p>
            <a:r>
              <a:rPr lang="en-US" sz="3200" dirty="0"/>
              <a:t>Example </a:t>
            </a:r>
            <a:r>
              <a:rPr lang="en-US" sz="3200" dirty="0">
                <a:hlinkClick r:id="rId2"/>
              </a:rPr>
              <a:t>Travis Ci</a:t>
            </a:r>
            <a:endParaRPr lang="en-US" sz="3200" dirty="0"/>
          </a:p>
          <a:p>
            <a:pPr lvl="1"/>
            <a:r>
              <a:rPr lang="en-US" dirty="0"/>
              <a:t>hosted continuous integration </a:t>
            </a:r>
            <a:br>
              <a:rPr lang="en-US" dirty="0"/>
            </a:br>
            <a:r>
              <a:rPr lang="en-US" dirty="0"/>
              <a:t>service used to build and test </a:t>
            </a:r>
            <a:br>
              <a:rPr lang="en-US" dirty="0"/>
            </a:br>
            <a:r>
              <a:rPr lang="en-US" dirty="0"/>
              <a:t>software projects hosted at GitHub</a:t>
            </a:r>
          </a:p>
        </p:txBody>
      </p:sp>
      <p:pic>
        <p:nvPicPr>
          <p:cNvPr id="4" name="Picture 3">
            <a:extLst>
              <a:ext uri="{FF2B5EF4-FFF2-40B4-BE49-F238E27FC236}">
                <a16:creationId xmlns:a16="http://schemas.microsoft.com/office/drawing/2014/main" id="{CE0D38C0-4AD7-4C91-8266-ACEFBB518BE3}"/>
              </a:ext>
            </a:extLst>
          </p:cNvPr>
          <p:cNvPicPr>
            <a:picLocks noChangeAspect="1"/>
          </p:cNvPicPr>
          <p:nvPr/>
        </p:nvPicPr>
        <p:blipFill rotWithShape="1">
          <a:blip r:embed="rId3"/>
          <a:srcRect l="31323" t="10869" r="14779" b="1771"/>
          <a:stretch/>
        </p:blipFill>
        <p:spPr>
          <a:xfrm>
            <a:off x="5163671" y="686904"/>
            <a:ext cx="7097059" cy="6171096"/>
          </a:xfrm>
          <a:prstGeom prst="rect">
            <a:avLst/>
          </a:prstGeom>
        </p:spPr>
      </p:pic>
      <p:sp>
        <p:nvSpPr>
          <p:cNvPr id="5" name="TextBox 4">
            <a:extLst>
              <a:ext uri="{FF2B5EF4-FFF2-40B4-BE49-F238E27FC236}">
                <a16:creationId xmlns:a16="http://schemas.microsoft.com/office/drawing/2014/main" id="{1651D104-8329-44EF-8A7B-D572946B6F17}"/>
              </a:ext>
            </a:extLst>
          </p:cNvPr>
          <p:cNvSpPr txBox="1"/>
          <p:nvPr/>
        </p:nvSpPr>
        <p:spPr>
          <a:xfrm>
            <a:off x="0" y="3072348"/>
            <a:ext cx="4466254" cy="3785652"/>
          </a:xfrm>
          <a:prstGeom prst="rect">
            <a:avLst/>
          </a:prstGeom>
          <a:solidFill>
            <a:srgbClr val="FFC000"/>
          </a:solidFill>
        </p:spPr>
        <p:txBody>
          <a:bodyPr wrap="square" rtlCol="0">
            <a:spAutoFit/>
          </a:bodyPr>
          <a:lstStyle/>
          <a:p>
            <a:r>
              <a:rPr lang="en-US" dirty="0"/>
              <a:t>STEP 2 </a:t>
            </a:r>
            <a:r>
              <a:rPr lang="en-US" dirty="0">
                <a:hlinkClick r:id="rId4"/>
              </a:rPr>
              <a:t>-   </a:t>
            </a:r>
            <a:r>
              <a:rPr lang="en-US" dirty="0" err="1">
                <a:hlinkClick r:id="rId4"/>
              </a:rPr>
              <a:t>travis.yml</a:t>
            </a:r>
            <a:r>
              <a:rPr lang="en-US" dirty="0">
                <a:hlinkClick r:id="rId4"/>
              </a:rPr>
              <a:t> file examples</a:t>
            </a:r>
            <a:br>
              <a:rPr lang="en-US" dirty="0">
                <a:hlinkClick r:id="rId4"/>
              </a:rPr>
            </a:br>
            <a:r>
              <a:rPr lang="en-US" dirty="0">
                <a:hlinkClick r:id="rId4"/>
              </a:rPr>
              <a:t>for different languages.</a:t>
            </a:r>
            <a:endParaRPr lang="en-US" dirty="0"/>
          </a:p>
          <a:p>
            <a:endParaRPr lang="en-US" dirty="0"/>
          </a:p>
          <a:p>
            <a:endParaRPr lang="en-US" dirty="0"/>
          </a:p>
          <a:p>
            <a:r>
              <a:rPr lang="en-US" sz="2400" b="1" dirty="0"/>
              <a:t>NOTE: this requires that you use Gradle OR Maven OR Ant</a:t>
            </a:r>
            <a:br>
              <a:rPr lang="en-US" sz="2400" b="1" dirty="0"/>
            </a:br>
            <a:r>
              <a:rPr lang="en-US" sz="2400" b="1" dirty="0"/>
              <a:t>build tool, not the default IntelliJ tool</a:t>
            </a:r>
          </a:p>
          <a:p>
            <a:r>
              <a:rPr lang="en-US" sz="2400" b="1" dirty="0">
                <a:sym typeface="Wingdings" panose="05000000000000000000" pitchFamily="2" charset="2"/>
              </a:rPr>
              <a:t> </a:t>
            </a:r>
            <a:r>
              <a:rPr lang="en-US" sz="2400" b="1" dirty="0">
                <a:solidFill>
                  <a:srgbClr val="0070C0"/>
                </a:solidFill>
                <a:sym typeface="Wingdings" panose="05000000000000000000" pitchFamily="2" charset="2"/>
              </a:rPr>
              <a:t>For us it then makes more sense to consider it for Android that uses Gradle</a:t>
            </a:r>
            <a:endParaRPr lang="en-US" sz="2400" b="1" dirty="0">
              <a:solidFill>
                <a:srgbClr val="0070C0"/>
              </a:solidFill>
            </a:endParaRPr>
          </a:p>
        </p:txBody>
      </p:sp>
    </p:spTree>
    <p:extLst>
      <p:ext uri="{BB962C8B-B14F-4D97-AF65-F5344CB8AC3E}">
        <p14:creationId xmlns:p14="http://schemas.microsoft.com/office/powerpoint/2010/main" val="827088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9A89-73DB-44A5-96A6-0529305B90E1}"/>
              </a:ext>
            </a:extLst>
          </p:cNvPr>
          <p:cNvSpPr>
            <a:spLocks noGrp="1"/>
          </p:cNvSpPr>
          <p:nvPr>
            <p:ph type="title"/>
          </p:nvPr>
        </p:nvSpPr>
        <p:spPr>
          <a:xfrm>
            <a:off x="609600" y="274638"/>
            <a:ext cx="10160000" cy="227386"/>
          </a:xfrm>
          <a:prstGeom prst="rect">
            <a:avLst/>
          </a:prstGeom>
        </p:spPr>
        <p:txBody>
          <a:bodyPr anchor="ctr">
            <a:normAutofit fontScale="90000"/>
          </a:bodyPr>
          <a:lstStyle/>
          <a:p>
            <a:r>
              <a:rPr lang="en-US" dirty="0"/>
              <a:t>On GitHub creating .</a:t>
            </a:r>
            <a:r>
              <a:rPr lang="en-US" dirty="0" err="1"/>
              <a:t>travis.yaml</a:t>
            </a:r>
            <a:r>
              <a:rPr lang="en-US" dirty="0"/>
              <a:t> file</a:t>
            </a:r>
          </a:p>
        </p:txBody>
      </p:sp>
      <p:sp>
        <p:nvSpPr>
          <p:cNvPr id="9" name="Content Placeholder 2">
            <a:extLst>
              <a:ext uri="{FF2B5EF4-FFF2-40B4-BE49-F238E27FC236}">
                <a16:creationId xmlns:a16="http://schemas.microsoft.com/office/drawing/2014/main" id="{B0125CD9-DBDE-4B0B-9AA8-737652E0383D}"/>
              </a:ext>
            </a:extLst>
          </p:cNvPr>
          <p:cNvSpPr>
            <a:spLocks noGrp="1"/>
          </p:cNvSpPr>
          <p:nvPr>
            <p:ph sz="half" idx="1"/>
          </p:nvPr>
        </p:nvSpPr>
        <p:spPr>
          <a:xfrm>
            <a:off x="113460" y="652161"/>
            <a:ext cx="10542494" cy="4590288"/>
          </a:xfrm>
        </p:spPr>
        <p:txBody>
          <a:bodyPr/>
          <a:lstStyle/>
          <a:p>
            <a:r>
              <a:rPr lang="en-US" dirty="0"/>
              <a:t>In </a:t>
            </a:r>
            <a:r>
              <a:rPr lang="en-US" dirty="0" err="1"/>
              <a:t>Github</a:t>
            </a:r>
            <a:r>
              <a:rPr lang="en-US" dirty="0"/>
              <a:t> go to your repository and hit Create New File in the Code tab</a:t>
            </a:r>
          </a:p>
          <a:p>
            <a:r>
              <a:rPr lang="en-US" dirty="0"/>
              <a:t>Then type in what you want  &amp; COMMIT AND PUSH</a:t>
            </a:r>
          </a:p>
        </p:txBody>
      </p:sp>
      <p:pic>
        <p:nvPicPr>
          <p:cNvPr id="4" name="Picture 3">
            <a:extLst>
              <a:ext uri="{FF2B5EF4-FFF2-40B4-BE49-F238E27FC236}">
                <a16:creationId xmlns:a16="http://schemas.microsoft.com/office/drawing/2014/main" id="{D12EA1D3-2139-47AB-B8AB-C634C2708CD9}"/>
              </a:ext>
            </a:extLst>
          </p:cNvPr>
          <p:cNvPicPr>
            <a:picLocks noChangeAspect="1"/>
          </p:cNvPicPr>
          <p:nvPr/>
        </p:nvPicPr>
        <p:blipFill rotWithShape="1">
          <a:blip r:embed="rId2"/>
          <a:srcRect l="19265" t="35540" r="54117" b="25671"/>
          <a:stretch/>
        </p:blipFill>
        <p:spPr>
          <a:xfrm>
            <a:off x="899684" y="4522380"/>
            <a:ext cx="4153536" cy="22325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00225538-A629-4C2D-A332-AF446C6FD0AC}"/>
              </a:ext>
            </a:extLst>
          </p:cNvPr>
          <p:cNvPicPr>
            <a:picLocks noChangeAspect="1"/>
          </p:cNvPicPr>
          <p:nvPr/>
        </p:nvPicPr>
        <p:blipFill rotWithShape="1">
          <a:blip r:embed="rId3"/>
          <a:srcRect l="19264" t="19247" r="34780" b="26083"/>
          <a:stretch/>
        </p:blipFill>
        <p:spPr>
          <a:xfrm>
            <a:off x="6589058" y="3007659"/>
            <a:ext cx="5602942" cy="357570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3F96389-3125-4F43-89F5-D996C92AF339}"/>
              </a:ext>
            </a:extLst>
          </p:cNvPr>
          <p:cNvPicPr>
            <a:picLocks noChangeAspect="1"/>
          </p:cNvPicPr>
          <p:nvPr/>
        </p:nvPicPr>
        <p:blipFill rotWithShape="1">
          <a:blip r:embed="rId3"/>
          <a:srcRect l="19264" t="19247" r="34780" b="47789"/>
          <a:stretch/>
        </p:blipFill>
        <p:spPr>
          <a:xfrm>
            <a:off x="384212" y="2164618"/>
            <a:ext cx="5602942" cy="2156011"/>
          </a:xfrm>
          <a:prstGeom prst="rect">
            <a:avLst/>
          </a:prstGeom>
          <a:ln>
            <a:noFill/>
          </a:ln>
          <a:effectLst>
            <a:outerShdw blurRad="190500" algn="tl" rotWithShape="0">
              <a:srgbClr val="000000">
                <a:alpha val="70000"/>
              </a:srgbClr>
            </a:outerShdw>
          </a:effectLst>
        </p:spPr>
      </p:pic>
      <p:sp>
        <p:nvSpPr>
          <p:cNvPr id="7" name="Arrow: Down 6">
            <a:extLst>
              <a:ext uri="{FF2B5EF4-FFF2-40B4-BE49-F238E27FC236}">
                <a16:creationId xmlns:a16="http://schemas.microsoft.com/office/drawing/2014/main" id="{D64FA0CC-E3DB-4C4B-A232-CEF74755D772}"/>
              </a:ext>
            </a:extLst>
          </p:cNvPr>
          <p:cNvSpPr/>
          <p:nvPr/>
        </p:nvSpPr>
        <p:spPr>
          <a:xfrm>
            <a:off x="4568588" y="4306306"/>
            <a:ext cx="484632" cy="978408"/>
          </a:xfrm>
          <a:prstGeom prst="down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128988-F5B8-4B2A-B268-6F7DA61E2F1F}"/>
              </a:ext>
            </a:extLst>
          </p:cNvPr>
          <p:cNvSpPr/>
          <p:nvPr/>
        </p:nvSpPr>
        <p:spPr>
          <a:xfrm>
            <a:off x="4706470" y="3818965"/>
            <a:ext cx="824753" cy="58270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2E293AE-294C-4722-A8FD-99D47BC55EE5}"/>
              </a:ext>
            </a:extLst>
          </p:cNvPr>
          <p:cNvSpPr/>
          <p:nvPr/>
        </p:nvSpPr>
        <p:spPr>
          <a:xfrm>
            <a:off x="5118847" y="5450541"/>
            <a:ext cx="1470211" cy="605477"/>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AA0BBC-8D0D-442E-9AF0-B7699508CEDC}"/>
              </a:ext>
            </a:extLst>
          </p:cNvPr>
          <p:cNvSpPr/>
          <p:nvPr/>
        </p:nvSpPr>
        <p:spPr>
          <a:xfrm>
            <a:off x="6726405" y="6172200"/>
            <a:ext cx="824753" cy="58270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295754-4042-4783-A16B-5DA2B4A2FEAD}"/>
              </a:ext>
            </a:extLst>
          </p:cNvPr>
          <p:cNvSpPr txBox="1"/>
          <p:nvPr/>
        </p:nvSpPr>
        <p:spPr>
          <a:xfrm>
            <a:off x="8162590" y="1359365"/>
            <a:ext cx="3796144" cy="1754326"/>
          </a:xfrm>
          <a:prstGeom prst="rect">
            <a:avLst/>
          </a:prstGeom>
          <a:solidFill>
            <a:srgbClr val="00B0F0"/>
          </a:solidFill>
        </p:spPr>
        <p:txBody>
          <a:bodyPr wrap="square" rtlCol="0">
            <a:spAutoFit/>
          </a:bodyPr>
          <a:lstStyle/>
          <a:p>
            <a:r>
              <a:rPr lang="en-US" dirty="0">
                <a:hlinkClick r:id="rId4"/>
              </a:rPr>
              <a:t>.</a:t>
            </a:r>
            <a:r>
              <a:rPr lang="en-US" dirty="0" err="1">
                <a:hlinkClick r:id="rId4"/>
              </a:rPr>
              <a:t>travis.yml</a:t>
            </a:r>
            <a:r>
              <a:rPr lang="en-US" dirty="0">
                <a:hlinkClick r:id="rId4"/>
              </a:rPr>
              <a:t> </a:t>
            </a:r>
            <a:r>
              <a:rPr lang="en-US" dirty="0"/>
              <a:t>file where you can</a:t>
            </a:r>
          </a:p>
          <a:p>
            <a:r>
              <a:rPr lang="en-US" dirty="0"/>
              <a:t>specify SIMPLE tests to run ANY time a</a:t>
            </a:r>
          </a:p>
          <a:p>
            <a:r>
              <a:rPr lang="en-US" dirty="0"/>
              <a:t>new commit to associated GitHub</a:t>
            </a:r>
          </a:p>
          <a:p>
            <a:r>
              <a:rPr lang="en-US" dirty="0"/>
              <a:t>Repository takes place</a:t>
            </a:r>
          </a:p>
          <a:p>
            <a:r>
              <a:rPr lang="en-US" dirty="0">
                <a:sym typeface="Wingdings" panose="05000000000000000000" pitchFamily="2" charset="2"/>
              </a:rPr>
              <a:t>ACTS like a FLAG to STOP if a problem</a:t>
            </a:r>
            <a:endParaRPr lang="en-US" dirty="0"/>
          </a:p>
        </p:txBody>
      </p:sp>
    </p:spTree>
    <p:extLst>
      <p:ext uri="{BB962C8B-B14F-4D97-AF65-F5344CB8AC3E}">
        <p14:creationId xmlns:p14="http://schemas.microsoft.com/office/powerpoint/2010/main" val="3305683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2322D-68B5-4D5E-A84F-C15E2343A34B}"/>
              </a:ext>
            </a:extLst>
          </p:cNvPr>
          <p:cNvPicPr>
            <a:picLocks noChangeAspect="1"/>
          </p:cNvPicPr>
          <p:nvPr/>
        </p:nvPicPr>
        <p:blipFill rotWithShape="1">
          <a:blip r:embed="rId2"/>
          <a:srcRect l="25735" t="8467" r="39632" b="64504"/>
          <a:stretch/>
        </p:blipFill>
        <p:spPr>
          <a:xfrm>
            <a:off x="899684" y="2464637"/>
            <a:ext cx="4222377" cy="1767800"/>
          </a:xfrm>
          <a:prstGeom prst="rect">
            <a:avLst/>
          </a:prstGeom>
        </p:spPr>
      </p:pic>
      <p:pic>
        <p:nvPicPr>
          <p:cNvPr id="13" name="Picture 12">
            <a:extLst>
              <a:ext uri="{FF2B5EF4-FFF2-40B4-BE49-F238E27FC236}">
                <a16:creationId xmlns:a16="http://schemas.microsoft.com/office/drawing/2014/main" id="{A1C5D7F5-37D7-4659-9BA1-A60FCC915014}"/>
              </a:ext>
            </a:extLst>
          </p:cNvPr>
          <p:cNvPicPr>
            <a:picLocks noChangeAspect="1"/>
          </p:cNvPicPr>
          <p:nvPr/>
        </p:nvPicPr>
        <p:blipFill>
          <a:blip r:embed="rId3"/>
          <a:stretch>
            <a:fillRect/>
          </a:stretch>
        </p:blipFill>
        <p:spPr>
          <a:xfrm>
            <a:off x="1518603" y="4029801"/>
            <a:ext cx="10448925" cy="619125"/>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EDC99A89-73DB-44A5-96A6-0529305B90E1}"/>
              </a:ext>
            </a:extLst>
          </p:cNvPr>
          <p:cNvSpPr>
            <a:spLocks noGrp="1"/>
          </p:cNvSpPr>
          <p:nvPr>
            <p:ph type="title"/>
          </p:nvPr>
        </p:nvSpPr>
        <p:spPr>
          <a:xfrm>
            <a:off x="609600" y="274638"/>
            <a:ext cx="10160000" cy="227386"/>
          </a:xfrm>
          <a:prstGeom prst="rect">
            <a:avLst/>
          </a:prstGeom>
        </p:spPr>
        <p:txBody>
          <a:bodyPr anchor="ctr">
            <a:normAutofit fontScale="90000"/>
          </a:bodyPr>
          <a:lstStyle/>
          <a:p>
            <a:r>
              <a:rPr lang="en-US" dirty="0"/>
              <a:t>On GitHub creating .</a:t>
            </a:r>
            <a:r>
              <a:rPr lang="en-US" dirty="0" err="1"/>
              <a:t>travis.yaml</a:t>
            </a:r>
            <a:r>
              <a:rPr lang="en-US" dirty="0"/>
              <a:t> file</a:t>
            </a:r>
          </a:p>
        </p:txBody>
      </p:sp>
      <p:sp>
        <p:nvSpPr>
          <p:cNvPr id="9" name="Content Placeholder 2">
            <a:extLst>
              <a:ext uri="{FF2B5EF4-FFF2-40B4-BE49-F238E27FC236}">
                <a16:creationId xmlns:a16="http://schemas.microsoft.com/office/drawing/2014/main" id="{B0125CD9-DBDE-4B0B-9AA8-737652E0383D}"/>
              </a:ext>
            </a:extLst>
          </p:cNvPr>
          <p:cNvSpPr>
            <a:spLocks noGrp="1"/>
          </p:cNvSpPr>
          <p:nvPr>
            <p:ph sz="half" idx="1"/>
          </p:nvPr>
        </p:nvSpPr>
        <p:spPr>
          <a:xfrm>
            <a:off x="523801" y="712515"/>
            <a:ext cx="10542494" cy="4590288"/>
          </a:xfrm>
        </p:spPr>
        <p:txBody>
          <a:bodyPr/>
          <a:lstStyle/>
          <a:p>
            <a:r>
              <a:rPr lang="en-US" dirty="0">
                <a:highlight>
                  <a:srgbClr val="FFFF00"/>
                </a:highlight>
              </a:rPr>
              <a:t>Follow tutorial at </a:t>
            </a:r>
            <a:r>
              <a:rPr lang="en-US" dirty="0">
                <a:highlight>
                  <a:srgbClr val="FFFF00"/>
                </a:highlight>
                <a:hlinkClick r:id="rId4"/>
              </a:rPr>
              <a:t>https://docs.travis-ci.com/user/tutorial/</a:t>
            </a:r>
            <a:endParaRPr lang="en-US" dirty="0">
              <a:highlight>
                <a:srgbClr val="FFFF00"/>
              </a:highlight>
            </a:endParaRPr>
          </a:p>
          <a:p>
            <a:r>
              <a:rPr lang="en-US" dirty="0">
                <a:highlight>
                  <a:srgbClr val="00FFFF"/>
                </a:highlight>
              </a:rPr>
              <a:t>COMMIT AND PUSH of any code now will trigger the Travis Ci build to run.</a:t>
            </a:r>
          </a:p>
          <a:p>
            <a:r>
              <a:rPr lang="en-US" dirty="0">
                <a:sym typeface="Wingdings" panose="05000000000000000000" pitchFamily="2" charset="2"/>
              </a:rPr>
              <a:t> lets change some code in our AddressBookApplication.java file</a:t>
            </a:r>
            <a:endParaRPr lang="en-US" dirty="0"/>
          </a:p>
        </p:txBody>
      </p:sp>
      <p:sp>
        <p:nvSpPr>
          <p:cNvPr id="7" name="Arrow: Down 6">
            <a:extLst>
              <a:ext uri="{FF2B5EF4-FFF2-40B4-BE49-F238E27FC236}">
                <a16:creationId xmlns:a16="http://schemas.microsoft.com/office/drawing/2014/main" id="{D64FA0CC-E3DB-4C4B-A232-CEF74755D772}"/>
              </a:ext>
            </a:extLst>
          </p:cNvPr>
          <p:cNvSpPr/>
          <p:nvPr/>
        </p:nvSpPr>
        <p:spPr>
          <a:xfrm>
            <a:off x="4188710" y="3687328"/>
            <a:ext cx="653424" cy="633826"/>
          </a:xfrm>
          <a:prstGeom prst="down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128988-F5B8-4B2A-B268-6F7DA61E2F1F}"/>
              </a:ext>
            </a:extLst>
          </p:cNvPr>
          <p:cNvSpPr/>
          <p:nvPr/>
        </p:nvSpPr>
        <p:spPr>
          <a:xfrm>
            <a:off x="6923314" y="1207779"/>
            <a:ext cx="1100502" cy="60547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2E293AE-294C-4722-A8FD-99D47BC55EE5}"/>
              </a:ext>
            </a:extLst>
          </p:cNvPr>
          <p:cNvSpPr/>
          <p:nvPr/>
        </p:nvSpPr>
        <p:spPr>
          <a:xfrm>
            <a:off x="5795048" y="2704920"/>
            <a:ext cx="1470211" cy="605477"/>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AA0BBC-8D0D-442E-9AF0-B7699508CEDC}"/>
              </a:ext>
            </a:extLst>
          </p:cNvPr>
          <p:cNvSpPr/>
          <p:nvPr/>
        </p:nvSpPr>
        <p:spPr>
          <a:xfrm>
            <a:off x="10860461" y="4029801"/>
            <a:ext cx="1200636" cy="58270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48A8D0-B84C-4444-A7FB-21F15E6F67FB}"/>
              </a:ext>
            </a:extLst>
          </p:cNvPr>
          <p:cNvSpPr txBox="1"/>
          <p:nvPr/>
        </p:nvSpPr>
        <p:spPr>
          <a:xfrm>
            <a:off x="899684" y="5505061"/>
            <a:ext cx="9145452" cy="1477328"/>
          </a:xfrm>
          <a:prstGeom prst="rect">
            <a:avLst/>
          </a:prstGeom>
          <a:solidFill>
            <a:srgbClr val="FFC000"/>
          </a:solidFill>
        </p:spPr>
        <p:txBody>
          <a:bodyPr wrap="none" rtlCol="0">
            <a:spAutoFit/>
          </a:bodyPr>
          <a:lstStyle/>
          <a:p>
            <a:r>
              <a:rPr lang="en-US" dirty="0">
                <a:solidFill>
                  <a:srgbClr val="252525"/>
                </a:solidFill>
                <a:latin typeface="Source Sans Pro" panose="020B0503030403020204" pitchFamily="34" charset="0"/>
              </a:rPr>
              <a:t>ONLY tells you </a:t>
            </a:r>
            <a:r>
              <a:rPr lang="en-US" b="0" i="0" dirty="0">
                <a:solidFill>
                  <a:srgbClr val="252525"/>
                </a:solidFill>
                <a:effectLst/>
                <a:latin typeface="Source Sans Pro" panose="020B0503030403020204" pitchFamily="34" charset="0"/>
              </a:rPr>
              <a:t>if it passed or failed. </a:t>
            </a:r>
          </a:p>
          <a:p>
            <a:r>
              <a:rPr lang="en-US" b="0" i="0" dirty="0">
                <a:solidFill>
                  <a:srgbClr val="252525"/>
                </a:solidFill>
                <a:effectLst/>
                <a:latin typeface="Source Sans Pro" panose="020B0503030403020204" pitchFamily="34" charset="0"/>
              </a:rPr>
              <a:t>HOWEVER it does not ALWAYS tell you the detailed results of testing ---</a:t>
            </a:r>
          </a:p>
          <a:p>
            <a:r>
              <a:rPr lang="en-US" b="0" i="0" dirty="0">
                <a:solidFill>
                  <a:srgbClr val="252525"/>
                </a:solidFill>
                <a:effectLst/>
                <a:latin typeface="Source Sans Pro" panose="020B0503030403020204" pitchFamily="34" charset="0"/>
              </a:rPr>
              <a:t>it is a kind of "STOP GAP" to not allow bad code --or rather to ALTER you bad code is entered. </a:t>
            </a:r>
          </a:p>
          <a:p>
            <a:r>
              <a:rPr lang="en-US" b="0" i="0" dirty="0">
                <a:solidFill>
                  <a:srgbClr val="252525"/>
                </a:solidFill>
                <a:effectLst/>
                <a:latin typeface="Source Sans Pro" panose="020B0503030403020204" pitchFamily="34" charset="0"/>
              </a:rPr>
              <a:t>You can also have separate scripts you choose to run in addition to TEST cases.</a:t>
            </a:r>
          </a:p>
          <a:p>
            <a:endParaRPr lang="en-US" dirty="0"/>
          </a:p>
        </p:txBody>
      </p:sp>
    </p:spTree>
    <p:extLst>
      <p:ext uri="{BB962C8B-B14F-4D97-AF65-F5344CB8AC3E}">
        <p14:creationId xmlns:p14="http://schemas.microsoft.com/office/powerpoint/2010/main" val="274029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1491-855D-4C64-B41C-F38742CEEED7}"/>
              </a:ext>
            </a:extLst>
          </p:cNvPr>
          <p:cNvSpPr>
            <a:spLocks noGrp="1"/>
          </p:cNvSpPr>
          <p:nvPr>
            <p:ph type="title"/>
          </p:nvPr>
        </p:nvSpPr>
        <p:spPr>
          <a:xfrm>
            <a:off x="609600" y="151405"/>
            <a:ext cx="10160000" cy="1143000"/>
          </a:xfrm>
        </p:spPr>
        <p:txBody>
          <a:bodyPr/>
          <a:lstStyle/>
          <a:p>
            <a:r>
              <a:rPr lang="en-US" sz="4000" dirty="0"/>
              <a:t>more….. Some related comments from Internet</a:t>
            </a:r>
          </a:p>
        </p:txBody>
      </p:sp>
      <p:sp>
        <p:nvSpPr>
          <p:cNvPr id="3" name="Content Placeholder 2">
            <a:extLst>
              <a:ext uri="{FF2B5EF4-FFF2-40B4-BE49-F238E27FC236}">
                <a16:creationId xmlns:a16="http://schemas.microsoft.com/office/drawing/2014/main" id="{8F62324F-DA06-4501-B6F3-B35EB714B82C}"/>
              </a:ext>
            </a:extLst>
          </p:cNvPr>
          <p:cNvSpPr>
            <a:spLocks noGrp="1"/>
          </p:cNvSpPr>
          <p:nvPr>
            <p:ph idx="1"/>
          </p:nvPr>
        </p:nvSpPr>
        <p:spPr/>
        <p:txBody>
          <a:bodyPr/>
          <a:lstStyle/>
          <a:p>
            <a:endParaRPr lang="en-US" dirty="0"/>
          </a:p>
          <a:p>
            <a:r>
              <a:rPr lang="en-US" dirty="0"/>
              <a:t>”</a:t>
            </a:r>
          </a:p>
        </p:txBody>
      </p:sp>
      <p:sp>
        <p:nvSpPr>
          <p:cNvPr id="4" name="TextBox 3">
            <a:extLst>
              <a:ext uri="{FF2B5EF4-FFF2-40B4-BE49-F238E27FC236}">
                <a16:creationId xmlns:a16="http://schemas.microsoft.com/office/drawing/2014/main" id="{FD24CD50-97EA-4AA4-AC3F-3C5641CBC670}"/>
              </a:ext>
            </a:extLst>
          </p:cNvPr>
          <p:cNvSpPr txBox="1"/>
          <p:nvPr/>
        </p:nvSpPr>
        <p:spPr>
          <a:xfrm>
            <a:off x="0" y="4272677"/>
            <a:ext cx="12250085" cy="2585323"/>
          </a:xfrm>
          <a:prstGeom prst="rect">
            <a:avLst/>
          </a:prstGeom>
          <a:solidFill>
            <a:srgbClr val="FFC000"/>
          </a:solidFill>
        </p:spPr>
        <p:txBody>
          <a:bodyPr wrap="none" rtlCol="0">
            <a:spAutoFit/>
          </a:bodyPr>
          <a:lstStyle/>
          <a:p>
            <a:r>
              <a:rPr lang="en-US" sz="2800" dirty="0"/>
              <a:t>SO MAYBE build management definition should simply be:</a:t>
            </a:r>
            <a:br>
              <a:rPr lang="en-US" sz="2800" dirty="0"/>
            </a:br>
            <a:endParaRPr lang="en-US" sz="2800" dirty="0"/>
          </a:p>
          <a:p>
            <a:r>
              <a:rPr lang="en-US" sz="2800" b="1" dirty="0"/>
              <a:t>Building includes compiling, packaging, testing, etc.</a:t>
            </a:r>
          </a:p>
          <a:p>
            <a:endParaRPr lang="en-US" sz="2800" b="1" dirty="0"/>
          </a:p>
          <a:p>
            <a:r>
              <a:rPr lang="en-US" sz="3200" b="1" u="sng" dirty="0"/>
              <a:t>BUILD MANAGEMENT </a:t>
            </a:r>
            <a:r>
              <a:rPr lang="en-US" sz="3200" b="1" dirty="0"/>
              <a:t>= techniques and tools involved in Build Process </a:t>
            </a:r>
            <a:br>
              <a:rPr lang="en-US" sz="2000" dirty="0"/>
            </a:br>
            <a:endParaRPr lang="en-US" dirty="0"/>
          </a:p>
        </p:txBody>
      </p:sp>
      <p:sp>
        <p:nvSpPr>
          <p:cNvPr id="5" name="Speech Bubble: Rectangle 4">
            <a:extLst>
              <a:ext uri="{FF2B5EF4-FFF2-40B4-BE49-F238E27FC236}">
                <a16:creationId xmlns:a16="http://schemas.microsoft.com/office/drawing/2014/main" id="{A2F9AE46-35E0-405D-899C-3D6E058AB1D9}"/>
              </a:ext>
            </a:extLst>
          </p:cNvPr>
          <p:cNvSpPr/>
          <p:nvPr/>
        </p:nvSpPr>
        <p:spPr>
          <a:xfrm>
            <a:off x="331693" y="1268506"/>
            <a:ext cx="4347883" cy="243391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Building is done when preparing an application for release" - don't tell that the continuous integration crowd ;) Or any other avid user of automatic builds, for that matter.</a:t>
            </a:r>
          </a:p>
        </p:txBody>
      </p:sp>
      <p:sp>
        <p:nvSpPr>
          <p:cNvPr id="6" name="Speech Bubble: Rectangle 5">
            <a:extLst>
              <a:ext uri="{FF2B5EF4-FFF2-40B4-BE49-F238E27FC236}">
                <a16:creationId xmlns:a16="http://schemas.microsoft.com/office/drawing/2014/main" id="{AA861612-595F-4C86-9A13-4D53A213436E}"/>
              </a:ext>
            </a:extLst>
          </p:cNvPr>
          <p:cNvSpPr/>
          <p:nvPr/>
        </p:nvSpPr>
        <p:spPr>
          <a:xfrm>
            <a:off x="5970495" y="1294405"/>
            <a:ext cx="5163670" cy="252107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Continuous integration creates many "builds" over the lifetime of an application. However, any or all of these builds could be used in preparation for a public release. It depends on your build, test and approval processes”</a:t>
            </a:r>
          </a:p>
        </p:txBody>
      </p:sp>
    </p:spTree>
    <p:extLst>
      <p:ext uri="{BB962C8B-B14F-4D97-AF65-F5344CB8AC3E}">
        <p14:creationId xmlns:p14="http://schemas.microsoft.com/office/powerpoint/2010/main" val="333466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AABB-B11C-4B6C-8ED4-604F8EE65634}"/>
              </a:ext>
            </a:extLst>
          </p:cNvPr>
          <p:cNvSpPr>
            <a:spLocks noGrp="1"/>
          </p:cNvSpPr>
          <p:nvPr>
            <p:ph type="title"/>
          </p:nvPr>
        </p:nvSpPr>
        <p:spPr/>
        <p:txBody>
          <a:bodyPr/>
          <a:lstStyle/>
          <a:p>
            <a:r>
              <a:rPr lang="en-US" dirty="0"/>
              <a:t>The important .</a:t>
            </a:r>
            <a:r>
              <a:rPr lang="en-US" dirty="0" err="1"/>
              <a:t>travis.yml</a:t>
            </a:r>
            <a:r>
              <a:rPr lang="en-US" dirty="0"/>
              <a:t> file</a:t>
            </a:r>
          </a:p>
        </p:txBody>
      </p:sp>
      <p:sp>
        <p:nvSpPr>
          <p:cNvPr id="3" name="Content Placeholder 2">
            <a:extLst>
              <a:ext uri="{FF2B5EF4-FFF2-40B4-BE49-F238E27FC236}">
                <a16:creationId xmlns:a16="http://schemas.microsoft.com/office/drawing/2014/main" id="{1E2F1738-C2F3-46B5-91D8-3A5B004BEA44}"/>
              </a:ext>
            </a:extLst>
          </p:cNvPr>
          <p:cNvSpPr>
            <a:spLocks noGrp="1"/>
          </p:cNvSpPr>
          <p:nvPr>
            <p:ph idx="1"/>
          </p:nvPr>
        </p:nvSpPr>
        <p:spPr>
          <a:xfrm>
            <a:off x="263371" y="1307236"/>
            <a:ext cx="10160000" cy="4800600"/>
          </a:xfrm>
        </p:spPr>
        <p:txBody>
          <a:bodyPr/>
          <a:lstStyle/>
          <a:p>
            <a:r>
              <a:rPr lang="en-US" dirty="0"/>
              <a:t>This is where you will say what tests you wish to run</a:t>
            </a:r>
          </a:p>
        </p:txBody>
      </p:sp>
      <p:sp>
        <p:nvSpPr>
          <p:cNvPr id="4" name="TextBox 3">
            <a:extLst>
              <a:ext uri="{FF2B5EF4-FFF2-40B4-BE49-F238E27FC236}">
                <a16:creationId xmlns:a16="http://schemas.microsoft.com/office/drawing/2014/main" id="{456A6215-6745-4FED-87E5-DDE6C319D01C}"/>
              </a:ext>
            </a:extLst>
          </p:cNvPr>
          <p:cNvSpPr txBox="1"/>
          <p:nvPr/>
        </p:nvSpPr>
        <p:spPr>
          <a:xfrm>
            <a:off x="7462998" y="2731104"/>
            <a:ext cx="4729002" cy="3877985"/>
          </a:xfrm>
          <a:prstGeom prst="rect">
            <a:avLst/>
          </a:prstGeom>
          <a:solidFill>
            <a:schemeClr val="bg1">
              <a:lumMod val="85000"/>
            </a:schemeClr>
          </a:solidFill>
        </p:spPr>
        <p:txBody>
          <a:bodyPr wrap="square" rtlCol="0">
            <a:spAutoFit/>
          </a:bodyPr>
          <a:lstStyle/>
          <a:p>
            <a:r>
              <a:rPr lang="en-US" sz="1600" u="sng" dirty="0"/>
              <a:t>EXAMPLE 2</a:t>
            </a:r>
          </a:p>
          <a:p>
            <a:r>
              <a:rPr lang="en-US" sz="1600" dirty="0"/>
              <a:t>language: java</a:t>
            </a:r>
          </a:p>
          <a:p>
            <a:endParaRPr lang="en-US" sz="1600" dirty="0"/>
          </a:p>
          <a:p>
            <a:r>
              <a:rPr lang="en-US" sz="1600" dirty="0"/>
              <a:t>java:</a:t>
            </a:r>
          </a:p>
          <a:p>
            <a:r>
              <a:rPr lang="en-US" sz="1600" dirty="0"/>
              <a:t>  - versions</a:t>
            </a:r>
          </a:p>
          <a:p>
            <a:endParaRPr lang="en-US" sz="1600" dirty="0"/>
          </a:p>
          <a:p>
            <a:r>
              <a:rPr lang="en-US" sz="1600" dirty="0" err="1"/>
              <a:t>sudo</a:t>
            </a:r>
            <a:r>
              <a:rPr lang="en-US" sz="1600" dirty="0"/>
              <a:t>: required</a:t>
            </a:r>
          </a:p>
          <a:p>
            <a:r>
              <a:rPr lang="en-US" sz="1600" dirty="0"/>
              <a:t>services:</a:t>
            </a:r>
          </a:p>
          <a:p>
            <a:r>
              <a:rPr lang="en-US" sz="1600" dirty="0"/>
              <a:t>  - docker</a:t>
            </a:r>
          </a:p>
          <a:p>
            <a:endParaRPr lang="en-US" sz="1600" dirty="0"/>
          </a:p>
          <a:p>
            <a:r>
              <a:rPr lang="en-US" sz="1600" dirty="0"/>
              <a:t>notifications:</a:t>
            </a:r>
          </a:p>
          <a:p>
            <a:r>
              <a:rPr lang="en-US" sz="1600" dirty="0"/>
              <a:t>  email: true/</a:t>
            </a:r>
            <a:r>
              <a:rPr lang="en-US" sz="1600" dirty="0">
                <a:hlinkClick r:id="rId2"/>
              </a:rPr>
              <a:t>lynne.grewe@csueastbay.edu</a:t>
            </a:r>
            <a:endParaRPr lang="en-US" sz="1600" dirty="0"/>
          </a:p>
          <a:p>
            <a:r>
              <a:rPr lang="en-US" sz="1600" dirty="0"/>
              <a:t>  slack: </a:t>
            </a:r>
          </a:p>
          <a:p>
            <a:r>
              <a:rPr lang="en-US" sz="1600" dirty="0"/>
              <a:t>     secure:   </a:t>
            </a:r>
            <a:r>
              <a:rPr lang="en-US" sz="1600" dirty="0" err="1"/>
              <a:t>uasdksdlf</a:t>
            </a:r>
            <a:r>
              <a:rPr lang="en-US" sz="1600" dirty="0"/>
              <a:t>***the key ****fjdj93jf</a:t>
            </a:r>
          </a:p>
          <a:p>
            <a:endParaRPr lang="en-US" sz="1600" dirty="0"/>
          </a:p>
        </p:txBody>
      </p:sp>
      <p:graphicFrame>
        <p:nvGraphicFramePr>
          <p:cNvPr id="6" name="Table 5">
            <a:extLst>
              <a:ext uri="{FF2B5EF4-FFF2-40B4-BE49-F238E27FC236}">
                <a16:creationId xmlns:a16="http://schemas.microsoft.com/office/drawing/2014/main" id="{B1596DC4-474D-47D3-8F2C-6745E0B48F69}"/>
              </a:ext>
            </a:extLst>
          </p:cNvPr>
          <p:cNvGraphicFramePr>
            <a:graphicFrameLocks noGrp="1"/>
          </p:cNvGraphicFramePr>
          <p:nvPr>
            <p:extLst>
              <p:ext uri="{D42A27DB-BD31-4B8C-83A1-F6EECF244321}">
                <p14:modId xmlns:p14="http://schemas.microsoft.com/office/powerpoint/2010/main" val="1110234096"/>
              </p:ext>
            </p:extLst>
          </p:nvPr>
        </p:nvGraphicFramePr>
        <p:xfrm>
          <a:off x="263371" y="1810808"/>
          <a:ext cx="6696722" cy="4976170"/>
        </p:xfrm>
        <a:graphic>
          <a:graphicData uri="http://schemas.openxmlformats.org/drawingml/2006/table">
            <a:tbl>
              <a:tblPr/>
              <a:tblGrid>
                <a:gridCol w="129629">
                  <a:extLst>
                    <a:ext uri="{9D8B030D-6E8A-4147-A177-3AD203B41FA5}">
                      <a16:colId xmlns:a16="http://schemas.microsoft.com/office/drawing/2014/main" val="3647872328"/>
                    </a:ext>
                  </a:extLst>
                </a:gridCol>
                <a:gridCol w="6567093">
                  <a:extLst>
                    <a:ext uri="{9D8B030D-6E8A-4147-A177-3AD203B41FA5}">
                      <a16:colId xmlns:a16="http://schemas.microsoft.com/office/drawing/2014/main" val="2125497537"/>
                    </a:ext>
                  </a:extLst>
                </a:gridCol>
              </a:tblGrid>
              <a:tr h="236340">
                <a:tc>
                  <a:txBody>
                    <a:bodyPr/>
                    <a:lstStyle/>
                    <a:p>
                      <a:pPr fontAlgn="t"/>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r>
                        <a:rPr lang="en-US" sz="1200" b="1" dirty="0"/>
                        <a:t>EXAMPLE 1</a:t>
                      </a:r>
                    </a:p>
                  </a:txBody>
                  <a:tcPr marL="49491" marR="49491" marT="24745" marB="24745">
                    <a:lnL>
                      <a:noFill/>
                    </a:lnL>
                    <a:solidFill>
                      <a:schemeClr val="bg1">
                        <a:lumMod val="95000"/>
                      </a:schemeClr>
                    </a:solidFill>
                  </a:tcPr>
                </a:tc>
                <a:extLst>
                  <a:ext uri="{0D108BD9-81ED-4DB2-BD59-A6C34878D82A}">
                    <a16:rowId xmlns:a16="http://schemas.microsoft.com/office/drawing/2014/main" val="4031504414"/>
                  </a:ext>
                </a:extLst>
              </a:tr>
              <a:tr h="633671">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dirty="0">
                          <a:solidFill>
                            <a:srgbClr val="22863A"/>
                          </a:solidFill>
                          <a:effectLst/>
                          <a:latin typeface="SFMono-Regular"/>
                        </a:rPr>
                        <a:t>language</a:t>
                      </a:r>
                      <a:r>
                        <a:rPr lang="en-US" sz="1200" b="1" dirty="0">
                          <a:solidFill>
                            <a:srgbClr val="24292E"/>
                          </a:solidFill>
                          <a:effectLst/>
                          <a:latin typeface="SFMono-Regular"/>
                        </a:rPr>
                        <a:t>: </a:t>
                      </a:r>
                      <a:r>
                        <a:rPr lang="en-US" sz="1200" b="1" dirty="0">
                          <a:solidFill>
                            <a:srgbClr val="032F62"/>
                          </a:solidFill>
                          <a:effectLst/>
                          <a:latin typeface="SFMono-Regular"/>
                        </a:rPr>
                        <a:t>java</a:t>
                      </a:r>
                      <a:endParaRPr lang="en-US" sz="1200" b="1" dirty="0">
                        <a:solidFill>
                          <a:srgbClr val="24292E"/>
                        </a:solidFill>
                        <a:effectLst/>
                        <a:latin typeface="SFMono-Regular"/>
                      </a:endParaRPr>
                    </a:p>
                    <a:p>
                      <a:pPr fontAlgn="t"/>
                      <a:endParaRPr lang="en-US" sz="1200" b="1" dirty="0">
                        <a:solidFill>
                          <a:srgbClr val="22863A"/>
                        </a:solidFill>
                        <a:effectLst/>
                        <a:latin typeface="SFMono-Regular"/>
                      </a:endParaRPr>
                    </a:p>
                    <a:p>
                      <a:pPr fontAlgn="t"/>
                      <a:endParaRPr lang="en-US" sz="1200" b="1" dirty="0">
                        <a:solidFill>
                          <a:srgbClr val="22863A"/>
                        </a:solidFill>
                        <a:effectLst/>
                        <a:latin typeface="SFMono-Regular"/>
                      </a:endParaRPr>
                    </a:p>
                    <a:p>
                      <a:pPr fontAlgn="t"/>
                      <a:r>
                        <a:rPr lang="en-US" sz="1200" b="1" dirty="0" err="1">
                          <a:solidFill>
                            <a:srgbClr val="22863A"/>
                          </a:solidFill>
                          <a:effectLst/>
                          <a:latin typeface="SFMono-Regular"/>
                        </a:rPr>
                        <a:t>jdk</a:t>
                      </a:r>
                      <a:r>
                        <a:rPr lang="en-US" sz="1200" b="1" dirty="0">
                          <a:solidFill>
                            <a:srgbClr val="24292E"/>
                          </a:solidFill>
                          <a:effectLst/>
                          <a:latin typeface="SFMono-Regular"/>
                        </a:rPr>
                        <a:t>: </a:t>
                      </a:r>
                      <a:r>
                        <a:rPr lang="en-US" sz="1200" b="1" dirty="0">
                          <a:solidFill>
                            <a:srgbClr val="032F62"/>
                          </a:solidFill>
                          <a:effectLst/>
                          <a:latin typeface="SFMono-Regular"/>
                        </a:rPr>
                        <a:t>oraclejdk11</a:t>
                      </a:r>
                      <a:endParaRPr lang="en-US" sz="1200" b="1" dirty="0">
                        <a:solidFill>
                          <a:srgbClr val="24292E"/>
                        </a:solidFill>
                        <a:effectLst/>
                        <a:latin typeface="SFMono-Regular"/>
                      </a:endParaRPr>
                    </a:p>
                  </a:txBody>
                  <a:tcPr marL="41242" marR="41242" marT="24745" marB="24745">
                    <a:lnL>
                      <a:noFill/>
                    </a:lnL>
                    <a:lnR>
                      <a:noFill/>
                    </a:lnR>
                    <a:lnB>
                      <a:noFill/>
                    </a:lnB>
                    <a:solidFill>
                      <a:schemeClr val="bg1">
                        <a:lumMod val="95000"/>
                      </a:schemeClr>
                    </a:solidFill>
                  </a:tcPr>
                </a:tc>
                <a:extLst>
                  <a:ext uri="{0D108BD9-81ED-4DB2-BD59-A6C34878D82A}">
                    <a16:rowId xmlns:a16="http://schemas.microsoft.com/office/drawing/2014/main" val="3506875291"/>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818584096"/>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err="1">
                          <a:solidFill>
                            <a:srgbClr val="22863A"/>
                          </a:solidFill>
                          <a:effectLst/>
                          <a:latin typeface="SFMono-Regular"/>
                        </a:rPr>
                        <a:t>before_script</a:t>
                      </a:r>
                      <a:r>
                        <a:rPr lang="en-US" sz="1200" b="1" dirty="0">
                          <a:solidFill>
                            <a:srgbClr val="24292E"/>
                          </a:solidFill>
                          <a:effectLst/>
                          <a:latin typeface="SFMono-Regular"/>
                        </a:rPr>
                        <a:t>:</a:t>
                      </a: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3019768545"/>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a:solidFill>
                            <a:srgbClr val="24292E"/>
                          </a:solidFill>
                          <a:effectLst/>
                          <a:latin typeface="SFMono-Regular"/>
                        </a:rPr>
                        <a:t>- </a:t>
                      </a:r>
                      <a:r>
                        <a:rPr lang="en-US" sz="1200" b="1" dirty="0" err="1">
                          <a:solidFill>
                            <a:srgbClr val="032F62"/>
                          </a:solidFill>
                          <a:effectLst/>
                          <a:latin typeface="SFMono-Regular"/>
                        </a:rPr>
                        <a:t>chmod</a:t>
                      </a:r>
                      <a:r>
                        <a:rPr lang="en-US" sz="1200" b="1" dirty="0">
                          <a:solidFill>
                            <a:srgbClr val="032F62"/>
                          </a:solidFill>
                          <a:effectLst/>
                          <a:latin typeface="SFMono-Regular"/>
                        </a:rPr>
                        <a:t> +x </a:t>
                      </a:r>
                      <a:r>
                        <a:rPr lang="en-US" sz="1200" b="1" dirty="0" err="1">
                          <a:solidFill>
                            <a:srgbClr val="032F62"/>
                          </a:solidFill>
                          <a:effectLst/>
                          <a:latin typeface="SFMono-Regular"/>
                        </a:rPr>
                        <a:t>gradlew</a:t>
                      </a:r>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980065927"/>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2227144695"/>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err="1">
                          <a:solidFill>
                            <a:srgbClr val="22863A"/>
                          </a:solidFill>
                          <a:effectLst/>
                          <a:latin typeface="SFMono-Regular"/>
                        </a:rPr>
                        <a:t>before_install</a:t>
                      </a:r>
                      <a:r>
                        <a:rPr lang="en-US" sz="1200" b="1" dirty="0">
                          <a:solidFill>
                            <a:srgbClr val="24292E"/>
                          </a:solidFill>
                          <a:effectLst/>
                          <a:latin typeface="SFMono-Regular"/>
                        </a:rPr>
                        <a:t>:</a:t>
                      </a: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2243967977"/>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a:solidFill>
                            <a:srgbClr val="24292E"/>
                          </a:solidFill>
                          <a:effectLst/>
                          <a:latin typeface="SFMono-Regular"/>
                        </a:rPr>
                        <a:t>- </a:t>
                      </a:r>
                      <a:r>
                        <a:rPr lang="en-US" sz="1200" b="1" dirty="0" err="1">
                          <a:solidFill>
                            <a:srgbClr val="032F62"/>
                          </a:solidFill>
                          <a:effectLst/>
                          <a:latin typeface="SFMono-Regular"/>
                        </a:rPr>
                        <a:t>sudo</a:t>
                      </a:r>
                      <a:r>
                        <a:rPr lang="en-US" sz="1200" b="1" dirty="0">
                          <a:solidFill>
                            <a:srgbClr val="032F62"/>
                          </a:solidFill>
                          <a:effectLst/>
                          <a:latin typeface="SFMono-Regular"/>
                        </a:rPr>
                        <a:t> apt-get install </a:t>
                      </a:r>
                      <a:r>
                        <a:rPr lang="en-US" sz="1200" b="1" dirty="0" err="1">
                          <a:solidFill>
                            <a:srgbClr val="032F62"/>
                          </a:solidFill>
                          <a:effectLst/>
                          <a:latin typeface="SFMono-Regular"/>
                        </a:rPr>
                        <a:t>sendmail</a:t>
                      </a:r>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2910632572"/>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2461858758"/>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3408527489"/>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a:solidFill>
                            <a:srgbClr val="22863A"/>
                          </a:solidFill>
                          <a:effectLst/>
                          <a:latin typeface="SFMono-Regular"/>
                        </a:rPr>
                        <a:t>script</a:t>
                      </a:r>
                      <a:r>
                        <a:rPr lang="en-US" sz="1200" b="1" dirty="0">
                          <a:solidFill>
                            <a:srgbClr val="24292E"/>
                          </a:solidFill>
                          <a:effectLst/>
                          <a:latin typeface="SFMono-Regular"/>
                        </a:rPr>
                        <a:t>:</a:t>
                      </a: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1354730990"/>
                  </a:ext>
                </a:extLst>
              </a:tr>
              <a:tr h="352354">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err="1">
                          <a:solidFill>
                            <a:srgbClr val="032F62"/>
                          </a:solidFill>
                          <a:effectLst/>
                          <a:latin typeface="SFMono-Regular"/>
                        </a:rPr>
                        <a:t>gradle</a:t>
                      </a:r>
                      <a:r>
                        <a:rPr lang="en-US" sz="1200" b="1" dirty="0">
                          <a:solidFill>
                            <a:srgbClr val="032F62"/>
                          </a:solidFill>
                          <a:effectLst/>
                          <a:latin typeface="SFMono-Regular"/>
                        </a:rPr>
                        <a:t> build &amp;&amp; </a:t>
                      </a:r>
                      <a:r>
                        <a:rPr lang="en-US" sz="1200" b="1" dirty="0" err="1">
                          <a:solidFill>
                            <a:srgbClr val="032F62"/>
                          </a:solidFill>
                          <a:effectLst/>
                          <a:latin typeface="SFMono-Regular"/>
                        </a:rPr>
                        <a:t>gradle</a:t>
                      </a:r>
                      <a:r>
                        <a:rPr lang="en-US" sz="1200" b="1" dirty="0">
                          <a:solidFill>
                            <a:srgbClr val="032F62"/>
                          </a:solidFill>
                          <a:effectLst/>
                          <a:latin typeface="SFMono-Regular"/>
                        </a:rPr>
                        <a:t> check &amp;&amp; echo 'hello'</a:t>
                      </a:r>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1821823771"/>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2302230438"/>
                  </a:ext>
                </a:extLst>
              </a:tr>
              <a:tr h="236340">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err="1">
                          <a:solidFill>
                            <a:srgbClr val="22863A"/>
                          </a:solidFill>
                          <a:effectLst/>
                          <a:latin typeface="SFMono-Regular"/>
                        </a:rPr>
                        <a:t>after_failure</a:t>
                      </a:r>
                      <a:r>
                        <a:rPr lang="en-US" sz="1200" b="1" dirty="0">
                          <a:solidFill>
                            <a:srgbClr val="24292E"/>
                          </a:solidFill>
                          <a:effectLst/>
                          <a:latin typeface="SFMono-Regular"/>
                        </a:rPr>
                        <a:t>:</a:t>
                      </a: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536762698"/>
                  </a:ext>
                </a:extLst>
              </a:tr>
              <a:tr h="654372">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a:solidFill>
                            <a:srgbClr val="032F62"/>
                          </a:solidFill>
                          <a:effectLst/>
                          <a:latin typeface="SFMono-Regular"/>
                        </a:rPr>
                        <a:t>cat /home/</a:t>
                      </a:r>
                      <a:r>
                        <a:rPr lang="en-US" sz="1200" b="1" dirty="0" err="1">
                          <a:solidFill>
                            <a:srgbClr val="032F62"/>
                          </a:solidFill>
                          <a:effectLst/>
                          <a:latin typeface="SFMono-Regular"/>
                        </a:rPr>
                        <a:t>travis</a:t>
                      </a:r>
                      <a:r>
                        <a:rPr lang="en-US" sz="1200" b="1" dirty="0">
                          <a:solidFill>
                            <a:srgbClr val="032F62"/>
                          </a:solidFill>
                          <a:effectLst/>
                          <a:latin typeface="SFMono-Regular"/>
                        </a:rPr>
                        <a:t>/build/</a:t>
                      </a:r>
                      <a:r>
                        <a:rPr lang="en-US" sz="1200" b="1" dirty="0" err="1">
                          <a:solidFill>
                            <a:srgbClr val="032F62"/>
                          </a:solidFill>
                          <a:effectLst/>
                          <a:latin typeface="SFMono-Regular"/>
                        </a:rPr>
                        <a:t>grewe</a:t>
                      </a:r>
                      <a:r>
                        <a:rPr lang="en-US" sz="1200" b="1" dirty="0">
                          <a:solidFill>
                            <a:srgbClr val="032F62"/>
                          </a:solidFill>
                          <a:effectLst/>
                          <a:latin typeface="SFMono-Regular"/>
                        </a:rPr>
                        <a:t>/HelloWorld_CS401_Gradle/build/reports/tests/test/index.html &amp;&amp;</a:t>
                      </a:r>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3990233154"/>
                  </a:ext>
                </a:extLst>
              </a:tr>
              <a:tr h="352354">
                <a:tc>
                  <a:txBody>
                    <a:bodyPr/>
                    <a:lstStyle/>
                    <a:p>
                      <a:pPr algn="r" fontAlgn="t"/>
                      <a:endParaRPr lang="en-US" sz="1200" b="1" dirty="0">
                        <a:effectLst/>
                        <a:latin typeface="SFMono-Regular"/>
                      </a:endParaRPr>
                    </a:p>
                  </a:txBody>
                  <a:tcPr marL="41242" marR="41242" marT="24745" marB="24745">
                    <a:lnL>
                      <a:noFill/>
                    </a:lnL>
                    <a:lnR>
                      <a:noFill/>
                    </a:lnR>
                    <a:lnT>
                      <a:noFill/>
                    </a:lnT>
                    <a:lnB>
                      <a:noFill/>
                    </a:lnB>
                    <a:solidFill>
                      <a:schemeClr val="bg1">
                        <a:lumMod val="95000"/>
                      </a:schemeClr>
                    </a:solidFill>
                  </a:tcPr>
                </a:tc>
                <a:tc>
                  <a:txBody>
                    <a:bodyPr/>
                    <a:lstStyle/>
                    <a:p>
                      <a:pPr fontAlgn="t"/>
                      <a:r>
                        <a:rPr lang="en-US" sz="1200" b="1" dirty="0" err="1">
                          <a:solidFill>
                            <a:srgbClr val="032F62"/>
                          </a:solidFill>
                          <a:effectLst/>
                          <a:latin typeface="SFMono-Regular"/>
                        </a:rPr>
                        <a:t>sendmail</a:t>
                      </a:r>
                      <a:r>
                        <a:rPr lang="en-US" sz="1200" b="1" dirty="0">
                          <a:solidFill>
                            <a:srgbClr val="032F62"/>
                          </a:solidFill>
                          <a:effectLst/>
                          <a:latin typeface="SFMono-Regular"/>
                        </a:rPr>
                        <a:t> lynne.grewe@csueatbay.edu -m “problem with CS401_Gradle"</a:t>
                      </a:r>
                      <a:endParaRPr lang="en-US" sz="1200" b="1" dirty="0">
                        <a:solidFill>
                          <a:srgbClr val="24292E"/>
                        </a:solidFill>
                        <a:effectLst/>
                        <a:latin typeface="SFMono-Regular"/>
                      </a:endParaRPr>
                    </a:p>
                  </a:txBody>
                  <a:tcPr marL="41242" marR="41242" marT="24745" marB="24745">
                    <a:lnL>
                      <a:noFill/>
                    </a:lnL>
                    <a:lnR>
                      <a:noFill/>
                    </a:lnR>
                    <a:lnT>
                      <a:noFill/>
                    </a:lnT>
                    <a:lnB>
                      <a:noFill/>
                    </a:lnB>
                    <a:solidFill>
                      <a:schemeClr val="bg1">
                        <a:lumMod val="95000"/>
                      </a:schemeClr>
                    </a:solidFill>
                  </a:tcPr>
                </a:tc>
                <a:extLst>
                  <a:ext uri="{0D108BD9-81ED-4DB2-BD59-A6C34878D82A}">
                    <a16:rowId xmlns:a16="http://schemas.microsoft.com/office/drawing/2014/main" val="4094075586"/>
                  </a:ext>
                </a:extLst>
              </a:tr>
            </a:tbl>
          </a:graphicData>
        </a:graphic>
      </p:graphicFrame>
    </p:spTree>
    <p:extLst>
      <p:ext uri="{BB962C8B-B14F-4D97-AF65-F5344CB8AC3E}">
        <p14:creationId xmlns:p14="http://schemas.microsoft.com/office/powerpoint/2010/main" val="199572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01D4-BA9A-4A87-BE62-A951ED25CCC7}"/>
              </a:ext>
            </a:extLst>
          </p:cNvPr>
          <p:cNvSpPr>
            <a:spLocks noGrp="1"/>
          </p:cNvSpPr>
          <p:nvPr>
            <p:ph type="title"/>
          </p:nvPr>
        </p:nvSpPr>
        <p:spPr>
          <a:xfrm>
            <a:off x="609600" y="274638"/>
            <a:ext cx="11344910" cy="350202"/>
          </a:xfrm>
        </p:spPr>
        <p:txBody>
          <a:bodyPr/>
          <a:lstStyle/>
          <a:p>
            <a:r>
              <a:rPr lang="en-US" dirty="0"/>
              <a:t>Understanding Travis Ci &amp; the </a:t>
            </a:r>
            <a:r>
              <a:rPr lang="en-US" dirty="0" err="1"/>
              <a:t>yml</a:t>
            </a:r>
            <a:r>
              <a:rPr lang="en-US" dirty="0"/>
              <a:t> build file</a:t>
            </a:r>
          </a:p>
        </p:txBody>
      </p:sp>
      <p:sp>
        <p:nvSpPr>
          <p:cNvPr id="4" name="Rectangle 1">
            <a:extLst>
              <a:ext uri="{FF2B5EF4-FFF2-40B4-BE49-F238E27FC236}">
                <a16:creationId xmlns:a16="http://schemas.microsoft.com/office/drawing/2014/main" id="{606635F7-0D76-4DAC-BC88-EB20464ADF67}"/>
              </a:ext>
            </a:extLst>
          </p:cNvPr>
          <p:cNvSpPr>
            <a:spLocks noGrp="1" noChangeArrowheads="1"/>
          </p:cNvSpPr>
          <p:nvPr>
            <p:ph idx="1"/>
          </p:nvPr>
        </p:nvSpPr>
        <p:spPr bwMode="auto">
          <a:xfrm>
            <a:off x="229870" y="981829"/>
            <a:ext cx="10904220" cy="5601533"/>
          </a:xfrm>
          <a:prstGeom prst="rect">
            <a:avLst/>
          </a:prstGeom>
          <a:solidFill>
            <a:srgbClr val="EFF0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inherit"/>
                <a:cs typeface="Arial" panose="020B0604020202020204" pitchFamily="34" charset="0"/>
              </a:rPr>
              <a:t>Travis Ci is a </a:t>
            </a:r>
            <a:r>
              <a:rPr kumimoji="0" lang="en-US" altLang="en-US" sz="2000" b="0" i="0" u="none" strike="noStrike" cap="none" normalizeH="0" baseline="0" dirty="0">
                <a:ln>
                  <a:noFill/>
                </a:ln>
                <a:solidFill>
                  <a:schemeClr val="tx1"/>
                </a:solidFill>
                <a:effectLst/>
                <a:highlight>
                  <a:srgbClr val="FFFF00"/>
                </a:highlight>
                <a:latin typeface="inherit"/>
                <a:cs typeface="Arial" panose="020B0604020202020204" pitchFamily="34" charset="0"/>
              </a:rPr>
              <a:t>Continuous Integration tool </a:t>
            </a:r>
            <a:r>
              <a:rPr kumimoji="0" lang="en-US" altLang="en-US" sz="2000" b="0" i="0" u="none" strike="noStrike" cap="none" normalizeH="0" baseline="0" dirty="0">
                <a:ln>
                  <a:noFill/>
                </a:ln>
                <a:solidFill>
                  <a:schemeClr val="tx1"/>
                </a:solidFill>
                <a:effectLst/>
                <a:latin typeface="inherit"/>
                <a:cs typeface="Arial" panose="020B0604020202020204" pitchFamily="34" charset="0"/>
              </a:rPr>
              <a:t>which </a:t>
            </a:r>
            <a:r>
              <a:rPr kumimoji="0" lang="en-US" altLang="en-US" sz="2000" b="0" i="0" u="none" strike="noStrike" cap="none" normalizeH="0" baseline="0" dirty="0">
                <a:ln>
                  <a:noFill/>
                </a:ln>
                <a:solidFill>
                  <a:schemeClr val="tx1"/>
                </a:solidFill>
                <a:effectLst/>
                <a:highlight>
                  <a:srgbClr val="00FF00"/>
                </a:highlight>
                <a:latin typeface="inherit"/>
                <a:cs typeface="Arial" panose="020B0604020202020204" pitchFamily="34" charset="0"/>
              </a:rPr>
              <a:t>usually executes the same build command you would do locally, but automatically after every push to GitHub</a:t>
            </a:r>
            <a:r>
              <a:rPr kumimoji="0" lang="en-US" altLang="en-US" sz="2000" b="0" i="0" u="none" strike="noStrike" cap="none" normalizeH="0" baseline="0" dirty="0">
                <a:ln>
                  <a:noFill/>
                </a:ln>
                <a:solidFill>
                  <a:schemeClr val="tx1"/>
                </a:solidFill>
                <a:effectLst/>
                <a:latin typeface="inherit"/>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inherit"/>
                <a:cs typeface="Arial" panose="020B0604020202020204" pitchFamily="34" charset="0"/>
              </a:rPr>
              <a:t>It requires a build mechanism being active.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inherit"/>
              <a:cs typeface="Arial" panose="020B0604020202020204" pitchFamily="34" charset="0"/>
            </a:endParaRPr>
          </a:p>
          <a:p>
            <a:pPr indent="-342900">
              <a:buClrTx/>
            </a:pPr>
            <a:r>
              <a:rPr kumimoji="0" lang="en-US" altLang="en-US" sz="2000" b="0" i="0" u="none" strike="noStrike" cap="none" normalizeH="0" baseline="0" dirty="0">
                <a:ln>
                  <a:noFill/>
                </a:ln>
                <a:solidFill>
                  <a:schemeClr val="tx1"/>
                </a:solidFill>
                <a:effectLst/>
                <a:latin typeface="inherit"/>
                <a:cs typeface="Arial" panose="020B0604020202020204" pitchFamily="34" charset="0"/>
              </a:rPr>
              <a:t>Well, that is not totally true, but it requires you to specify a valid command in the </a:t>
            </a:r>
            <a:r>
              <a:rPr kumimoji="0" lang="en-US" altLang="en-US" sz="1400" b="0" i="0" u="none" strike="noStrike" cap="none" normalizeH="0" baseline="0" dirty="0">
                <a:ln>
                  <a:noFill/>
                </a:ln>
                <a:solidFill>
                  <a:schemeClr val="tx1"/>
                </a:solidFill>
                <a:effectLst/>
                <a:latin typeface="Consolas" panose="020B0609020204030204" pitchFamily="49" charset="0"/>
                <a:cs typeface="Arial" panose="020B0604020202020204" pitchFamily="34" charset="0"/>
              </a:rPr>
              <a:t>script:</a:t>
            </a:r>
            <a:r>
              <a:rPr kumimoji="0" lang="en-US" altLang="en-US" sz="2000" b="0" i="0" u="none" strike="noStrike" cap="none" normalizeH="0" baseline="0" dirty="0">
                <a:ln>
                  <a:noFill/>
                </a:ln>
                <a:solidFill>
                  <a:schemeClr val="tx1"/>
                </a:solidFill>
                <a:effectLst/>
                <a:latin typeface="inherit"/>
                <a:cs typeface="Arial" panose="020B0604020202020204" pitchFamily="34" charset="0"/>
              </a:rPr>
              <a:t> section that can be executed on the Travis CI host trying to build your code. When the return code of the command is 0, the build is treated as SUCCESS. Otherwise, it is treated as FAILURE.</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indent="-342900">
              <a:buClrTx/>
            </a:pPr>
            <a:r>
              <a:rPr kumimoji="0" lang="en-US" altLang="en-US" sz="2000" b="0" i="0" u="none" strike="noStrike" cap="none" normalizeH="0" baseline="0" dirty="0">
                <a:ln>
                  <a:noFill/>
                </a:ln>
                <a:solidFill>
                  <a:schemeClr val="tx1"/>
                </a:solidFill>
                <a:effectLst/>
                <a:latin typeface="inherit"/>
                <a:cs typeface="Arial" panose="020B0604020202020204" pitchFamily="34" charset="0"/>
              </a:rPr>
              <a:t>In short: Set up your project to use Maven or Gradle or your favorite build tool. You should be able to locally execute </a:t>
            </a:r>
            <a:r>
              <a:rPr kumimoji="0" lang="en-US" altLang="en-US" sz="1400" b="0" i="0" u="none" strike="noStrike" cap="none" normalizeH="0" baseline="0" dirty="0" err="1">
                <a:ln>
                  <a:noFill/>
                </a:ln>
                <a:solidFill>
                  <a:schemeClr val="tx1"/>
                </a:solidFill>
                <a:effectLst/>
                <a:latin typeface="Consolas" panose="020B0609020204030204" pitchFamily="49" charset="0"/>
                <a:cs typeface="Arial" panose="020B0604020202020204" pitchFamily="34" charset="0"/>
              </a:rPr>
              <a:t>mvn</a:t>
            </a:r>
            <a:r>
              <a:rPr kumimoji="0" lang="en-US" altLang="en-US" sz="1400" b="0" i="0" u="none" strike="noStrike" cap="none" normalizeH="0" baseline="0" dirty="0">
                <a:ln>
                  <a:noFill/>
                </a:ln>
                <a:solidFill>
                  <a:schemeClr val="tx1"/>
                </a:solidFill>
                <a:effectLst/>
                <a:latin typeface="Consolas" panose="020B0609020204030204" pitchFamily="49" charset="0"/>
                <a:cs typeface="Arial" panose="020B0604020202020204" pitchFamily="34" charset="0"/>
              </a:rPr>
              <a:t> clean verify</a:t>
            </a:r>
            <a:r>
              <a:rPr kumimoji="0" lang="en-US" altLang="en-US" sz="2000" b="0" i="0" u="none" strike="noStrike" cap="none" normalizeH="0" baseline="0" dirty="0">
                <a:ln>
                  <a:noFill/>
                </a:ln>
                <a:solidFill>
                  <a:schemeClr val="tx1"/>
                </a:solidFill>
                <a:effectLst/>
                <a:latin typeface="inherit"/>
                <a:cs typeface="Arial" panose="020B0604020202020204" pitchFamily="34" charset="0"/>
              </a:rPr>
              <a:t> (when using Maven). Then, set up your </a:t>
            </a:r>
            <a:r>
              <a:rPr kumimoji="0" lang="en-US" altLang="en-US" sz="2000" b="0" i="0" u="none" strike="noStrike" cap="none" normalizeH="0" baseline="0" dirty="0" err="1">
                <a:ln>
                  <a:noFill/>
                </a:ln>
                <a:solidFill>
                  <a:schemeClr val="tx1"/>
                </a:solidFill>
                <a:effectLst/>
                <a:highlight>
                  <a:srgbClr val="00FFFF"/>
                </a:highlight>
                <a:latin typeface="inherit"/>
                <a:cs typeface="Arial" panose="020B0604020202020204" pitchFamily="34" charset="0"/>
              </a:rPr>
              <a:t>travis.yml</a:t>
            </a:r>
            <a:r>
              <a:rPr kumimoji="0" lang="en-US" altLang="en-US" sz="2000" b="0" i="0" u="none" strike="noStrike" cap="none" normalizeH="0" baseline="0" dirty="0">
                <a:ln>
                  <a:noFill/>
                </a:ln>
                <a:solidFill>
                  <a:schemeClr val="tx1"/>
                </a:solidFill>
                <a:effectLst/>
                <a:highlight>
                  <a:srgbClr val="00FFFF"/>
                </a:highlight>
                <a:latin typeface="inherit"/>
                <a:cs typeface="Arial" panose="020B0604020202020204" pitchFamily="34" charset="0"/>
              </a:rPr>
              <a:t>:</a:t>
            </a:r>
            <a:endParaRPr kumimoji="0" lang="en-US" altLang="en-US" sz="1400" b="0" i="0" u="none" strike="noStrike" cap="none" normalizeH="0" baseline="0" dirty="0">
              <a:ln>
                <a:noFill/>
              </a:ln>
              <a:solidFill>
                <a:srgbClr val="303336"/>
              </a:solidFill>
              <a:effectLst/>
              <a:highlight>
                <a:srgbClr val="00FFFF"/>
              </a:highlight>
              <a:latin typeface="inherit"/>
              <a:cs typeface="Arial" panose="020B0604020202020204" pitchFamily="34" charset="0"/>
            </a:endParaRPr>
          </a:p>
          <a:p>
            <a:pPr marL="662940" lvl="2" indent="0">
              <a:buClrTx/>
              <a:buNone/>
            </a:pPr>
            <a:r>
              <a:rPr kumimoji="0" lang="en-US" altLang="en-US" b="0" i="0" u="none" strike="noStrike" cap="none" normalizeH="0" baseline="0" dirty="0">
                <a:ln>
                  <a:noFill/>
                </a:ln>
                <a:solidFill>
                  <a:srgbClr val="303336"/>
                </a:solidFill>
                <a:effectLst/>
                <a:highlight>
                  <a:srgbClr val="00FFFF"/>
                </a:highlight>
                <a:latin typeface="inherit"/>
                <a:cs typeface="Arial" panose="020B0604020202020204" pitchFamily="34" charset="0"/>
              </a:rPr>
              <a:t>language: java </a:t>
            </a:r>
            <a:br>
              <a:rPr kumimoji="0" lang="en-US" altLang="en-US" b="0" i="0" u="none" strike="noStrike" cap="none" normalizeH="0" baseline="0" dirty="0">
                <a:ln>
                  <a:noFill/>
                </a:ln>
                <a:solidFill>
                  <a:srgbClr val="303336"/>
                </a:solidFill>
                <a:effectLst/>
                <a:highlight>
                  <a:srgbClr val="00FFFF"/>
                </a:highlight>
                <a:latin typeface="inherit"/>
                <a:cs typeface="Arial" panose="020B0604020202020204" pitchFamily="34" charset="0"/>
              </a:rPr>
            </a:br>
            <a:r>
              <a:rPr kumimoji="0" lang="en-US" altLang="en-US" b="0" i="0" u="none" strike="noStrike" cap="none" normalizeH="0" baseline="0" dirty="0" err="1">
                <a:ln>
                  <a:noFill/>
                </a:ln>
                <a:solidFill>
                  <a:srgbClr val="303336"/>
                </a:solidFill>
                <a:effectLst/>
                <a:highlight>
                  <a:srgbClr val="00FFFF"/>
                </a:highlight>
                <a:latin typeface="inherit"/>
                <a:cs typeface="Arial" panose="020B0604020202020204" pitchFamily="34" charset="0"/>
              </a:rPr>
              <a:t>sudo</a:t>
            </a:r>
            <a:r>
              <a:rPr kumimoji="0" lang="en-US" altLang="en-US" b="0" i="0" u="none" strike="noStrike" cap="none" normalizeH="0" baseline="0" dirty="0">
                <a:ln>
                  <a:noFill/>
                </a:ln>
                <a:solidFill>
                  <a:srgbClr val="303336"/>
                </a:solidFill>
                <a:effectLst/>
                <a:highlight>
                  <a:srgbClr val="00FFFF"/>
                </a:highlight>
                <a:latin typeface="inherit"/>
                <a:cs typeface="Arial" panose="020B0604020202020204" pitchFamily="34" charset="0"/>
              </a:rPr>
              <a:t>: </a:t>
            </a:r>
            <a:r>
              <a:rPr kumimoji="0" lang="en-US" altLang="en-US" b="0" i="0" u="none" strike="noStrike" cap="none" normalizeH="0" baseline="0" dirty="0">
                <a:ln>
                  <a:noFill/>
                </a:ln>
                <a:solidFill>
                  <a:srgbClr val="101094"/>
                </a:solidFill>
                <a:effectLst/>
                <a:highlight>
                  <a:srgbClr val="00FFFF"/>
                </a:highlight>
                <a:latin typeface="inherit"/>
                <a:cs typeface="Arial" panose="020B0604020202020204" pitchFamily="34" charset="0"/>
              </a:rPr>
              <a:t>false</a:t>
            </a:r>
            <a:r>
              <a:rPr kumimoji="0" lang="en-US" altLang="en-US" b="0" i="0" u="none" strike="noStrike" cap="none" normalizeH="0" baseline="0" dirty="0">
                <a:ln>
                  <a:noFill/>
                </a:ln>
                <a:solidFill>
                  <a:srgbClr val="303336"/>
                </a:solidFill>
                <a:effectLst/>
                <a:highlight>
                  <a:srgbClr val="00FFFF"/>
                </a:highlight>
                <a:latin typeface="inherit"/>
                <a:cs typeface="Arial" panose="020B0604020202020204" pitchFamily="34" charset="0"/>
              </a:rPr>
              <a:t> </a:t>
            </a:r>
          </a:p>
          <a:p>
            <a:pPr marL="662940" lvl="2" indent="0">
              <a:buClrTx/>
              <a:buNone/>
            </a:pPr>
            <a:r>
              <a:rPr kumimoji="0" lang="en-US" altLang="en-US" b="0" i="0" u="none" strike="noStrike" cap="none" normalizeH="0" baseline="0" dirty="0">
                <a:ln>
                  <a:noFill/>
                </a:ln>
                <a:solidFill>
                  <a:srgbClr val="303336"/>
                </a:solidFill>
                <a:effectLst/>
                <a:highlight>
                  <a:srgbClr val="00FFFF"/>
                </a:highlight>
                <a:latin typeface="inherit"/>
                <a:cs typeface="Arial" panose="020B0604020202020204" pitchFamily="34" charset="0"/>
              </a:rPr>
              <a:t>script: </a:t>
            </a:r>
            <a:r>
              <a:rPr kumimoji="0" lang="en-US" altLang="en-US" b="0" i="0" u="none" strike="noStrike" cap="none" normalizeH="0" baseline="0" dirty="0" err="1">
                <a:ln>
                  <a:noFill/>
                </a:ln>
                <a:solidFill>
                  <a:srgbClr val="303336"/>
                </a:solidFill>
                <a:effectLst/>
                <a:highlight>
                  <a:srgbClr val="00FFFF"/>
                </a:highlight>
                <a:latin typeface="inherit"/>
                <a:cs typeface="Arial" panose="020B0604020202020204" pitchFamily="34" charset="0"/>
              </a:rPr>
              <a:t>mvn</a:t>
            </a:r>
            <a:r>
              <a:rPr kumimoji="0" lang="en-US" altLang="en-US" b="0" i="0" u="none" strike="noStrike" cap="none" normalizeH="0" baseline="0" dirty="0">
                <a:ln>
                  <a:noFill/>
                </a:ln>
                <a:solidFill>
                  <a:srgbClr val="303336"/>
                </a:solidFill>
                <a:effectLst/>
                <a:highlight>
                  <a:srgbClr val="00FFFF"/>
                </a:highlight>
                <a:latin typeface="inherit"/>
                <a:cs typeface="Arial" panose="020B0604020202020204" pitchFamily="34" charset="0"/>
              </a:rPr>
              <a:t> clean verify</a:t>
            </a:r>
            <a:endParaRPr kumimoji="0" lang="en-US" altLang="en-US" sz="3600" b="0" i="0" u="none" strike="noStrike" cap="none" normalizeH="0" baseline="0" dirty="0">
              <a:ln>
                <a:noFill/>
              </a:ln>
              <a:solidFill>
                <a:schemeClr val="tx1"/>
              </a:solidFill>
              <a:effectLst/>
              <a:highlight>
                <a:srgbClr val="00FFFF"/>
              </a:highligh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inherit"/>
              <a:cs typeface="Arial" panose="020B0604020202020204" pitchFamily="34" charset="0"/>
            </a:endParaRPr>
          </a:p>
          <a:p>
            <a:pPr indent="-342900">
              <a:buClrTx/>
            </a:pPr>
            <a:r>
              <a:rPr kumimoji="0" lang="en-US" altLang="en-US" sz="2000" b="0" i="0" u="none" strike="noStrike" cap="none" normalizeH="0" baseline="0" dirty="0">
                <a:ln>
                  <a:noFill/>
                </a:ln>
                <a:solidFill>
                  <a:schemeClr val="tx1"/>
                </a:solidFill>
                <a:effectLst/>
                <a:latin typeface="inherit"/>
                <a:cs typeface="Arial" panose="020B0604020202020204" pitchFamily="34" charset="0"/>
              </a:rPr>
              <a:t>And commit &amp; push it, together with the pom.xml (when using Maven). Now, Travis CI should work like a charm.</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0" u="none" strike="noStrike" cap="none" normalizeH="0" baseline="0" dirty="0">
                <a:ln>
                  <a:noFill/>
                </a:ln>
                <a:solidFill>
                  <a:srgbClr val="242729"/>
                </a:solidFill>
                <a:effectLst/>
                <a:latin typeface="Arial" panose="020B0604020202020204" pitchFamily="34" charset="0"/>
                <a:cs typeface="Arial" panose="020B0604020202020204" pitchFamily="34" charset="0"/>
              </a:rPr>
            </a:b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00698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588C-8BC2-4C79-9A7D-5B58C37DA2AF}"/>
              </a:ext>
            </a:extLst>
          </p:cNvPr>
          <p:cNvSpPr>
            <a:spLocks noGrp="1"/>
          </p:cNvSpPr>
          <p:nvPr>
            <p:ph type="title"/>
          </p:nvPr>
        </p:nvSpPr>
        <p:spPr>
          <a:xfrm>
            <a:off x="518160" y="274638"/>
            <a:ext cx="11673840" cy="1143000"/>
          </a:xfrm>
          <a:solidFill>
            <a:schemeClr val="bg1"/>
          </a:solidFill>
        </p:spPr>
        <p:txBody>
          <a:bodyPr/>
          <a:lstStyle/>
          <a:p>
            <a:r>
              <a:rPr lang="en-US" dirty="0"/>
              <a:t>Add the Travis Ci report to your </a:t>
            </a:r>
            <a:r>
              <a:rPr lang="en-US" dirty="0" err="1"/>
              <a:t>Github</a:t>
            </a:r>
            <a:r>
              <a:rPr lang="en-US" dirty="0"/>
              <a:t>  Readme to share Travis Ci build results with others</a:t>
            </a:r>
          </a:p>
        </p:txBody>
      </p:sp>
      <p:sp>
        <p:nvSpPr>
          <p:cNvPr id="3" name="Content Placeholder 2">
            <a:extLst>
              <a:ext uri="{FF2B5EF4-FFF2-40B4-BE49-F238E27FC236}">
                <a16:creationId xmlns:a16="http://schemas.microsoft.com/office/drawing/2014/main" id="{7A4707D9-D0BE-4E4F-91DF-6E6E798E801D}"/>
              </a:ext>
            </a:extLst>
          </p:cNvPr>
          <p:cNvSpPr>
            <a:spLocks noGrp="1"/>
          </p:cNvSpPr>
          <p:nvPr>
            <p:ph idx="1"/>
          </p:nvPr>
        </p:nvSpPr>
        <p:spPr>
          <a:xfrm>
            <a:off x="-65081" y="1710113"/>
            <a:ext cx="10160000" cy="4800600"/>
          </a:xfrm>
        </p:spPr>
        <p:txBody>
          <a:bodyPr/>
          <a:lstStyle/>
          <a:p>
            <a:r>
              <a:rPr lang="en-US" dirty="0"/>
              <a:t>Go to Travis Ci window and hit the Build button in the repository window  &amp; copy the code/text you see in the result window for the markdown</a:t>
            </a:r>
          </a:p>
          <a:p>
            <a:endParaRPr lang="en-US" dirty="0"/>
          </a:p>
          <a:p>
            <a:endParaRPr lang="en-US" dirty="0"/>
          </a:p>
          <a:p>
            <a:endParaRPr lang="en-US" dirty="0"/>
          </a:p>
          <a:p>
            <a:pPr marL="114300" indent="0">
              <a:buNone/>
            </a:pPr>
            <a:endParaRPr lang="en-US" dirty="0"/>
          </a:p>
          <a:p>
            <a:endParaRPr lang="en-US" dirty="0"/>
          </a:p>
          <a:p>
            <a:endParaRPr lang="en-US" dirty="0"/>
          </a:p>
          <a:p>
            <a:endParaRPr lang="en-US" dirty="0"/>
          </a:p>
          <a:p>
            <a:r>
              <a:rPr lang="en-US" dirty="0"/>
              <a:t>NEXT, add to the readme file</a:t>
            </a:r>
            <a:br>
              <a:rPr lang="en-US" dirty="0"/>
            </a:br>
            <a:r>
              <a:rPr lang="en-US" dirty="0"/>
              <a:t>on GitHub for your project</a:t>
            </a:r>
            <a:br>
              <a:rPr lang="en-US" dirty="0"/>
            </a:br>
            <a:r>
              <a:rPr lang="en-US" dirty="0"/>
              <a:t>repository</a:t>
            </a:r>
          </a:p>
        </p:txBody>
      </p:sp>
      <p:grpSp>
        <p:nvGrpSpPr>
          <p:cNvPr id="11" name="Group 10">
            <a:extLst>
              <a:ext uri="{FF2B5EF4-FFF2-40B4-BE49-F238E27FC236}">
                <a16:creationId xmlns:a16="http://schemas.microsoft.com/office/drawing/2014/main" id="{CEFD6F9D-322E-4BCA-AE95-F89766D8A62F}"/>
              </a:ext>
            </a:extLst>
          </p:cNvPr>
          <p:cNvGrpSpPr/>
          <p:nvPr/>
        </p:nvGrpSpPr>
        <p:grpSpPr>
          <a:xfrm>
            <a:off x="225276" y="2495231"/>
            <a:ext cx="6003663" cy="2652656"/>
            <a:chOff x="510988" y="2581834"/>
            <a:chExt cx="7404847" cy="3514165"/>
          </a:xfrm>
        </p:grpSpPr>
        <p:grpSp>
          <p:nvGrpSpPr>
            <p:cNvPr id="10" name="Group 9">
              <a:extLst>
                <a:ext uri="{FF2B5EF4-FFF2-40B4-BE49-F238E27FC236}">
                  <a16:creationId xmlns:a16="http://schemas.microsoft.com/office/drawing/2014/main" id="{7F543DA8-AB81-493C-9462-1D32641C3691}"/>
                </a:ext>
              </a:extLst>
            </p:cNvPr>
            <p:cNvGrpSpPr/>
            <p:nvPr/>
          </p:nvGrpSpPr>
          <p:grpSpPr>
            <a:xfrm>
              <a:off x="510988" y="2581834"/>
              <a:ext cx="7404847" cy="3514165"/>
              <a:chOff x="1909482" y="2326341"/>
              <a:chExt cx="8373036" cy="4132730"/>
            </a:xfrm>
          </p:grpSpPr>
          <p:pic>
            <p:nvPicPr>
              <p:cNvPr id="4" name="Picture 3">
                <a:extLst>
                  <a:ext uri="{FF2B5EF4-FFF2-40B4-BE49-F238E27FC236}">
                    <a16:creationId xmlns:a16="http://schemas.microsoft.com/office/drawing/2014/main" id="{ECE2A0BA-6E09-4593-BBF0-9BFF23F7570C}"/>
                  </a:ext>
                </a:extLst>
              </p:cNvPr>
              <p:cNvPicPr>
                <a:picLocks noChangeAspect="1"/>
              </p:cNvPicPr>
              <p:nvPr/>
            </p:nvPicPr>
            <p:blipFill rotWithShape="1">
              <a:blip r:embed="rId2"/>
              <a:srcRect l="1250" t="8538" r="30073" b="28275"/>
              <a:stretch/>
            </p:blipFill>
            <p:spPr>
              <a:xfrm>
                <a:off x="1909482" y="2326341"/>
                <a:ext cx="8373036" cy="4132730"/>
              </a:xfrm>
              <a:prstGeom prst="rect">
                <a:avLst/>
              </a:prstGeom>
            </p:spPr>
          </p:pic>
          <p:grpSp>
            <p:nvGrpSpPr>
              <p:cNvPr id="9" name="Group 8">
                <a:extLst>
                  <a:ext uri="{FF2B5EF4-FFF2-40B4-BE49-F238E27FC236}">
                    <a16:creationId xmlns:a16="http://schemas.microsoft.com/office/drawing/2014/main" id="{00780945-70AC-4307-84B7-A4F12957C32D}"/>
                  </a:ext>
                </a:extLst>
              </p:cNvPr>
              <p:cNvGrpSpPr/>
              <p:nvPr/>
            </p:nvGrpSpPr>
            <p:grpSpPr>
              <a:xfrm>
                <a:off x="5253317" y="3741259"/>
                <a:ext cx="4912659" cy="2647139"/>
                <a:chOff x="5253317" y="3741259"/>
                <a:chExt cx="4912659" cy="2647139"/>
              </a:xfrm>
            </p:grpSpPr>
            <p:sp>
              <p:nvSpPr>
                <p:cNvPr id="6" name="Arrow: Down 5">
                  <a:extLst>
                    <a:ext uri="{FF2B5EF4-FFF2-40B4-BE49-F238E27FC236}">
                      <a16:creationId xmlns:a16="http://schemas.microsoft.com/office/drawing/2014/main" id="{4D9E8CD3-8F38-4BE1-BACE-37FC79BB1998}"/>
                    </a:ext>
                  </a:extLst>
                </p:cNvPr>
                <p:cNvSpPr/>
                <p:nvPr/>
              </p:nvSpPr>
              <p:spPr>
                <a:xfrm>
                  <a:off x="7935957" y="3741259"/>
                  <a:ext cx="653424" cy="633826"/>
                </a:xfrm>
                <a:prstGeom prst="down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885842-9E78-41A8-BF40-38A1309EE06A}"/>
                    </a:ext>
                  </a:extLst>
                </p:cNvPr>
                <p:cNvSpPr/>
                <p:nvPr/>
              </p:nvSpPr>
              <p:spPr>
                <a:xfrm>
                  <a:off x="5253317" y="4491626"/>
                  <a:ext cx="824753" cy="58270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85FEC3A-4609-4964-B260-049BADE00357}"/>
                    </a:ext>
                  </a:extLst>
                </p:cNvPr>
                <p:cNvSpPr/>
                <p:nvPr/>
              </p:nvSpPr>
              <p:spPr>
                <a:xfrm>
                  <a:off x="5253317" y="5805692"/>
                  <a:ext cx="4912659" cy="58270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Oval 4">
              <a:extLst>
                <a:ext uri="{FF2B5EF4-FFF2-40B4-BE49-F238E27FC236}">
                  <a16:creationId xmlns:a16="http://schemas.microsoft.com/office/drawing/2014/main" id="{6393BA7F-162B-4D5A-9403-757C5AB71231}"/>
                </a:ext>
              </a:extLst>
            </p:cNvPr>
            <p:cNvSpPr/>
            <p:nvPr/>
          </p:nvSpPr>
          <p:spPr>
            <a:xfrm>
              <a:off x="6006101" y="3137647"/>
              <a:ext cx="824753" cy="58270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2B616816-8FB8-4A30-9EC2-70AAFE677A05}"/>
              </a:ext>
            </a:extLst>
          </p:cNvPr>
          <p:cNvPicPr>
            <a:picLocks noChangeAspect="1"/>
          </p:cNvPicPr>
          <p:nvPr/>
        </p:nvPicPr>
        <p:blipFill rotWithShape="1">
          <a:blip r:embed="rId3"/>
          <a:srcRect l="20222" t="62699" r="26467" b="16367"/>
          <a:stretch/>
        </p:blipFill>
        <p:spPr>
          <a:xfrm>
            <a:off x="2509709" y="5722954"/>
            <a:ext cx="5739353" cy="1209106"/>
          </a:xfrm>
          <a:prstGeom prst="rect">
            <a:avLst/>
          </a:prstGeom>
          <a:ln>
            <a:noFill/>
          </a:ln>
          <a:effectLst>
            <a:outerShdw blurRad="190500" algn="tl" rotWithShape="0">
              <a:srgbClr val="000000">
                <a:alpha val="70000"/>
              </a:srgbClr>
            </a:outerShdw>
          </a:effectLst>
        </p:spPr>
      </p:pic>
      <p:sp>
        <p:nvSpPr>
          <p:cNvPr id="13" name="Arrow: Right 12">
            <a:extLst>
              <a:ext uri="{FF2B5EF4-FFF2-40B4-BE49-F238E27FC236}">
                <a16:creationId xmlns:a16="http://schemas.microsoft.com/office/drawing/2014/main" id="{BFC767C3-0B5E-4E51-BA14-1B93F062AB42}"/>
              </a:ext>
            </a:extLst>
          </p:cNvPr>
          <p:cNvSpPr/>
          <p:nvPr/>
        </p:nvSpPr>
        <p:spPr>
          <a:xfrm>
            <a:off x="1588633" y="5981382"/>
            <a:ext cx="693146" cy="601980"/>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A1F0AA6-3896-4E40-9A6D-E23968125339}"/>
              </a:ext>
            </a:extLst>
          </p:cNvPr>
          <p:cNvSpPr/>
          <p:nvPr/>
        </p:nvSpPr>
        <p:spPr>
          <a:xfrm>
            <a:off x="8061960" y="6164580"/>
            <a:ext cx="895125" cy="536728"/>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6C89705-A06C-459F-9880-BAA146C14FD5}"/>
              </a:ext>
            </a:extLst>
          </p:cNvPr>
          <p:cNvPicPr>
            <a:picLocks noChangeAspect="1"/>
          </p:cNvPicPr>
          <p:nvPr/>
        </p:nvPicPr>
        <p:blipFill>
          <a:blip r:embed="rId4"/>
          <a:stretch>
            <a:fillRect/>
          </a:stretch>
        </p:blipFill>
        <p:spPr>
          <a:xfrm>
            <a:off x="9093518" y="4975860"/>
            <a:ext cx="2992472" cy="1916043"/>
          </a:xfrm>
          <a:prstGeom prst="rect">
            <a:avLst/>
          </a:prstGeom>
        </p:spPr>
      </p:pic>
      <p:sp>
        <p:nvSpPr>
          <p:cNvPr id="17" name="Oval 16">
            <a:extLst>
              <a:ext uri="{FF2B5EF4-FFF2-40B4-BE49-F238E27FC236}">
                <a16:creationId xmlns:a16="http://schemas.microsoft.com/office/drawing/2014/main" id="{3099FEA2-E242-4D22-B2DB-CFF4E0B170DA}"/>
              </a:ext>
            </a:extLst>
          </p:cNvPr>
          <p:cNvSpPr/>
          <p:nvPr/>
        </p:nvSpPr>
        <p:spPr>
          <a:xfrm>
            <a:off x="9093518" y="6324600"/>
            <a:ext cx="1612582" cy="273456"/>
          </a:xfrm>
          <a:prstGeom prst="ellipse">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9B51131-AE5A-4363-A9B9-82C063E221EA}"/>
              </a:ext>
            </a:extLst>
          </p:cNvPr>
          <p:cNvSpPr/>
          <p:nvPr/>
        </p:nvSpPr>
        <p:spPr>
          <a:xfrm>
            <a:off x="2796466" y="6701308"/>
            <a:ext cx="5452596" cy="1905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076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5832-3012-4BCB-BC62-113536007DD5}"/>
              </a:ext>
            </a:extLst>
          </p:cNvPr>
          <p:cNvSpPr>
            <a:spLocks noGrp="1"/>
          </p:cNvSpPr>
          <p:nvPr>
            <p:ph type="title"/>
          </p:nvPr>
        </p:nvSpPr>
        <p:spPr>
          <a:xfrm>
            <a:off x="609600" y="274638"/>
            <a:ext cx="10478610" cy="1143000"/>
          </a:xfrm>
        </p:spPr>
        <p:txBody>
          <a:bodyPr/>
          <a:lstStyle/>
          <a:p>
            <a:r>
              <a:rPr lang="en-US" dirty="0"/>
              <a:t>After pushing changes to GitHub you can see in Travis Ci console its build is running</a:t>
            </a:r>
          </a:p>
        </p:txBody>
      </p:sp>
      <p:sp>
        <p:nvSpPr>
          <p:cNvPr id="3" name="Content Placeholder 2">
            <a:extLst>
              <a:ext uri="{FF2B5EF4-FFF2-40B4-BE49-F238E27FC236}">
                <a16:creationId xmlns:a16="http://schemas.microsoft.com/office/drawing/2014/main" id="{F611CD65-E09D-4306-BCC4-9F433861E144}"/>
              </a:ext>
            </a:extLst>
          </p:cNvPr>
          <p:cNvSpPr>
            <a:spLocks noGrp="1"/>
          </p:cNvSpPr>
          <p:nvPr>
            <p:ph idx="1"/>
          </p:nvPr>
        </p:nvSpPr>
        <p:spPr>
          <a:xfrm>
            <a:off x="609600" y="1423533"/>
            <a:ext cx="10160000" cy="4800600"/>
          </a:xfrm>
        </p:spPr>
        <p:txBody>
          <a:bodyPr/>
          <a:lstStyle/>
          <a:p>
            <a:pPr marL="114300" indent="0">
              <a:buNone/>
            </a:pPr>
            <a:endParaRPr lang="en-US" dirty="0"/>
          </a:p>
          <a:p>
            <a:pPr marL="114300" indent="0">
              <a:buNone/>
            </a:pPr>
            <a:r>
              <a:rPr lang="en-US" dirty="0"/>
              <a:t>Watch it go from RUNNING the .</a:t>
            </a:r>
            <a:r>
              <a:rPr lang="en-US" dirty="0" err="1"/>
              <a:t>travis.yml</a:t>
            </a:r>
            <a:r>
              <a:rPr lang="en-US" dirty="0"/>
              <a:t> instructions to the final results it passed</a:t>
            </a:r>
          </a:p>
        </p:txBody>
      </p:sp>
      <p:grpSp>
        <p:nvGrpSpPr>
          <p:cNvPr id="9" name="Group 8">
            <a:extLst>
              <a:ext uri="{FF2B5EF4-FFF2-40B4-BE49-F238E27FC236}">
                <a16:creationId xmlns:a16="http://schemas.microsoft.com/office/drawing/2014/main" id="{0954D449-3E42-4257-BE61-54207FF8657B}"/>
              </a:ext>
            </a:extLst>
          </p:cNvPr>
          <p:cNvGrpSpPr/>
          <p:nvPr/>
        </p:nvGrpSpPr>
        <p:grpSpPr>
          <a:xfrm>
            <a:off x="274320" y="2750502"/>
            <a:ext cx="2296160" cy="1706880"/>
            <a:chOff x="995680" y="3147060"/>
            <a:chExt cx="2296160" cy="1706880"/>
          </a:xfrm>
        </p:grpSpPr>
        <p:pic>
          <p:nvPicPr>
            <p:cNvPr id="5" name="Picture 4">
              <a:extLst>
                <a:ext uri="{FF2B5EF4-FFF2-40B4-BE49-F238E27FC236}">
                  <a16:creationId xmlns:a16="http://schemas.microsoft.com/office/drawing/2014/main" id="{AF2A352E-D0E7-4058-9EC2-B5A37E497427}"/>
                </a:ext>
              </a:extLst>
            </p:cNvPr>
            <p:cNvPicPr>
              <a:picLocks noChangeAspect="1"/>
            </p:cNvPicPr>
            <p:nvPr/>
          </p:nvPicPr>
          <p:blipFill rotWithShape="1">
            <a:blip r:embed="rId2"/>
            <a:srcRect t="20734" r="81167" b="53170"/>
            <a:stretch/>
          </p:blipFill>
          <p:spPr>
            <a:xfrm>
              <a:off x="995680" y="3147060"/>
              <a:ext cx="2296160" cy="1706880"/>
            </a:xfrm>
            <a:prstGeom prst="rect">
              <a:avLst/>
            </a:prstGeom>
            <a:ln>
              <a:noFill/>
            </a:ln>
            <a:effectLst>
              <a:outerShdw blurRad="190500" algn="tl" rotWithShape="0">
                <a:srgbClr val="000000">
                  <a:alpha val="70000"/>
                </a:srgbClr>
              </a:outerShdw>
            </a:effectLst>
          </p:spPr>
        </p:pic>
        <p:sp>
          <p:nvSpPr>
            <p:cNvPr id="7" name="Rectangle: Rounded Corners 6">
              <a:extLst>
                <a:ext uri="{FF2B5EF4-FFF2-40B4-BE49-F238E27FC236}">
                  <a16:creationId xmlns:a16="http://schemas.microsoft.com/office/drawing/2014/main" id="{D0F4F6C0-19FA-4CDB-86EC-B8B947C254A0}"/>
                </a:ext>
              </a:extLst>
            </p:cNvPr>
            <p:cNvSpPr/>
            <p:nvPr/>
          </p:nvSpPr>
          <p:spPr>
            <a:xfrm>
              <a:off x="1927860" y="3726180"/>
              <a:ext cx="845820" cy="396240"/>
            </a:xfrm>
            <a:prstGeom prst="round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8A75469-59B9-46D7-A70E-4BB646AE0F46}"/>
              </a:ext>
            </a:extLst>
          </p:cNvPr>
          <p:cNvGrpSpPr/>
          <p:nvPr/>
        </p:nvGrpSpPr>
        <p:grpSpPr>
          <a:xfrm>
            <a:off x="3143113" y="2337815"/>
            <a:ext cx="8153400" cy="2773362"/>
            <a:chOff x="2796540" y="2483802"/>
            <a:chExt cx="9395460" cy="3169920"/>
          </a:xfrm>
        </p:grpSpPr>
        <p:pic>
          <p:nvPicPr>
            <p:cNvPr id="8" name="Picture 7">
              <a:extLst>
                <a:ext uri="{FF2B5EF4-FFF2-40B4-BE49-F238E27FC236}">
                  <a16:creationId xmlns:a16="http://schemas.microsoft.com/office/drawing/2014/main" id="{B2DD3A6D-0EAA-49DE-89BC-BC43856CDCD8}"/>
                </a:ext>
              </a:extLst>
            </p:cNvPr>
            <p:cNvPicPr>
              <a:picLocks noChangeAspect="1"/>
            </p:cNvPicPr>
            <p:nvPr/>
          </p:nvPicPr>
          <p:blipFill rotWithShape="1">
            <a:blip r:embed="rId3"/>
            <a:srcRect t="8058" r="22937" b="43476"/>
            <a:stretch/>
          </p:blipFill>
          <p:spPr>
            <a:xfrm>
              <a:off x="2796540" y="2483802"/>
              <a:ext cx="9395460" cy="3169920"/>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DF6B75C5-D2ED-4F01-B28F-BE47009394F2}"/>
                </a:ext>
              </a:extLst>
            </p:cNvPr>
            <p:cNvSpPr/>
            <p:nvPr/>
          </p:nvSpPr>
          <p:spPr>
            <a:xfrm>
              <a:off x="10271760" y="3436620"/>
              <a:ext cx="1120140" cy="480060"/>
            </a:xfrm>
            <a:prstGeom prst="rect">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Right 10">
            <a:extLst>
              <a:ext uri="{FF2B5EF4-FFF2-40B4-BE49-F238E27FC236}">
                <a16:creationId xmlns:a16="http://schemas.microsoft.com/office/drawing/2014/main" id="{14D62C7B-ED25-4CED-8404-A5E8D57FE88E}"/>
              </a:ext>
            </a:extLst>
          </p:cNvPr>
          <p:cNvSpPr/>
          <p:nvPr/>
        </p:nvSpPr>
        <p:spPr>
          <a:xfrm>
            <a:off x="2449967" y="3931920"/>
            <a:ext cx="693146" cy="601980"/>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F72D1F4-FEFB-49DD-A599-741401E343F6}"/>
              </a:ext>
            </a:extLst>
          </p:cNvPr>
          <p:cNvPicPr>
            <a:picLocks noChangeAspect="1"/>
          </p:cNvPicPr>
          <p:nvPr/>
        </p:nvPicPr>
        <p:blipFill>
          <a:blip r:embed="rId4"/>
          <a:stretch>
            <a:fillRect/>
          </a:stretch>
        </p:blipFill>
        <p:spPr>
          <a:xfrm>
            <a:off x="3467100" y="5192744"/>
            <a:ext cx="5257800" cy="1677219"/>
          </a:xfrm>
          <a:prstGeom prst="rect">
            <a:avLst/>
          </a:prstGeom>
          <a:ln>
            <a:noFill/>
          </a:ln>
          <a:effectLst>
            <a:outerShdw blurRad="190500" algn="tl" rotWithShape="0">
              <a:srgbClr val="000000">
                <a:alpha val="70000"/>
              </a:srgbClr>
            </a:outerShdw>
          </a:effectLst>
        </p:spPr>
      </p:pic>
      <p:sp>
        <p:nvSpPr>
          <p:cNvPr id="12" name="Arrow: Down 11">
            <a:extLst>
              <a:ext uri="{FF2B5EF4-FFF2-40B4-BE49-F238E27FC236}">
                <a16:creationId xmlns:a16="http://schemas.microsoft.com/office/drawing/2014/main" id="{26913550-09EA-4076-BFCB-8CF0814139FC}"/>
              </a:ext>
            </a:extLst>
          </p:cNvPr>
          <p:cNvSpPr/>
          <p:nvPr/>
        </p:nvSpPr>
        <p:spPr>
          <a:xfrm>
            <a:off x="6439848" y="4731216"/>
            <a:ext cx="653424" cy="633826"/>
          </a:xfrm>
          <a:prstGeom prst="down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4947B6-1D1A-4239-907A-111D4E2D7CB8}"/>
              </a:ext>
            </a:extLst>
          </p:cNvPr>
          <p:cNvSpPr/>
          <p:nvPr/>
        </p:nvSpPr>
        <p:spPr>
          <a:xfrm>
            <a:off x="3817620" y="6273329"/>
            <a:ext cx="937260" cy="475738"/>
          </a:xfrm>
          <a:prstGeom prst="rect">
            <a:avLst/>
          </a:prstGeom>
          <a:noFill/>
          <a:ln w="57150">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096A762-4C6F-4E53-AAC9-1EE7852E569A}"/>
              </a:ext>
            </a:extLst>
          </p:cNvPr>
          <p:cNvSpPr txBox="1"/>
          <p:nvPr/>
        </p:nvSpPr>
        <p:spPr>
          <a:xfrm>
            <a:off x="5514602" y="6362382"/>
            <a:ext cx="6061659" cy="369332"/>
          </a:xfrm>
          <a:prstGeom prst="rect">
            <a:avLst/>
          </a:prstGeom>
          <a:solidFill>
            <a:srgbClr val="DF45C2"/>
          </a:solidFill>
        </p:spPr>
        <p:txBody>
          <a:bodyPr wrap="none" rtlCol="0">
            <a:spAutoFit/>
          </a:bodyPr>
          <a:lstStyle/>
          <a:p>
            <a:r>
              <a:rPr lang="en-US" dirty="0"/>
              <a:t>README file on GitHub has the updated tag showing it passed </a:t>
            </a:r>
          </a:p>
        </p:txBody>
      </p:sp>
    </p:spTree>
    <p:extLst>
      <p:ext uri="{BB962C8B-B14F-4D97-AF65-F5344CB8AC3E}">
        <p14:creationId xmlns:p14="http://schemas.microsoft.com/office/powerpoint/2010/main" val="2982737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21EE-ECE0-4412-B100-AF8832578577}"/>
              </a:ext>
            </a:extLst>
          </p:cNvPr>
          <p:cNvSpPr>
            <a:spLocks noGrp="1"/>
          </p:cNvSpPr>
          <p:nvPr>
            <p:ph type="title"/>
          </p:nvPr>
        </p:nvSpPr>
        <p:spPr>
          <a:xfrm>
            <a:off x="198120" y="274638"/>
            <a:ext cx="12123420" cy="266382"/>
          </a:xfrm>
          <a:solidFill>
            <a:schemeClr val="bg1"/>
          </a:solidFill>
        </p:spPr>
        <p:txBody>
          <a:bodyPr/>
          <a:lstStyle/>
          <a:p>
            <a:r>
              <a:rPr lang="en-US" dirty="0"/>
              <a:t>Lets add some test code</a:t>
            </a:r>
          </a:p>
        </p:txBody>
      </p:sp>
      <p:sp>
        <p:nvSpPr>
          <p:cNvPr id="3" name="Content Placeholder 2">
            <a:extLst>
              <a:ext uri="{FF2B5EF4-FFF2-40B4-BE49-F238E27FC236}">
                <a16:creationId xmlns:a16="http://schemas.microsoft.com/office/drawing/2014/main" id="{7D66C5A6-7086-495C-8DEB-A8B0465EE1E9}"/>
              </a:ext>
            </a:extLst>
          </p:cNvPr>
          <p:cNvSpPr>
            <a:spLocks noGrp="1"/>
          </p:cNvSpPr>
          <p:nvPr>
            <p:ph idx="1"/>
          </p:nvPr>
        </p:nvSpPr>
        <p:spPr>
          <a:xfrm>
            <a:off x="198120" y="609513"/>
            <a:ext cx="10160000" cy="4800600"/>
          </a:xfrm>
        </p:spPr>
        <p:txBody>
          <a:bodyPr/>
          <a:lstStyle/>
          <a:p>
            <a:r>
              <a:rPr lang="en-US" dirty="0"/>
              <a:t>..the simple .</a:t>
            </a:r>
            <a:r>
              <a:rPr lang="en-US" dirty="0" err="1"/>
              <a:t>travis.yml</a:t>
            </a:r>
            <a:r>
              <a:rPr lang="en-US" dirty="0"/>
              <a:t> file will automatically using updated project </a:t>
            </a:r>
            <a:r>
              <a:rPr lang="en-US" dirty="0" err="1"/>
              <a:t>gradle</a:t>
            </a:r>
            <a:r>
              <a:rPr lang="en-US" dirty="0"/>
              <a:t> file execute the test cases </a:t>
            </a:r>
          </a:p>
          <a:p>
            <a:r>
              <a:rPr lang="en-US" dirty="0"/>
              <a:t>THE STEPS </a:t>
            </a:r>
            <a:r>
              <a:rPr lang="en-US" dirty="0">
                <a:hlinkClick r:id="rId2"/>
              </a:rPr>
              <a:t>https://medium.com/@mglover/automated-java-tests-with-gradle-and-travis-ci-a6c8897231a2</a:t>
            </a:r>
            <a:endParaRPr lang="en-US" dirty="0"/>
          </a:p>
          <a:p>
            <a:endParaRPr lang="en-US" dirty="0"/>
          </a:p>
          <a:p>
            <a:endParaRPr lang="en-US" dirty="0"/>
          </a:p>
        </p:txBody>
      </p:sp>
      <p:sp>
        <p:nvSpPr>
          <p:cNvPr id="5" name="Rectangle 1">
            <a:extLst>
              <a:ext uri="{FF2B5EF4-FFF2-40B4-BE49-F238E27FC236}">
                <a16:creationId xmlns:a16="http://schemas.microsoft.com/office/drawing/2014/main" id="{C4AAE03D-1FEB-4B1C-B8FB-08B7E4906BE6}"/>
              </a:ext>
            </a:extLst>
          </p:cNvPr>
          <p:cNvSpPr>
            <a:spLocks noChangeArrowheads="1"/>
          </p:cNvSpPr>
          <p:nvPr/>
        </p:nvSpPr>
        <p:spPr bwMode="auto">
          <a:xfrm>
            <a:off x="609600" y="3727995"/>
            <a:ext cx="2110740" cy="12176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80"/>
                </a:solidFill>
                <a:effectLst/>
                <a:latin typeface="Consolas" panose="020B0609020204030204" pitchFamily="49" charset="0"/>
              </a:rPr>
              <a:t>language</a:t>
            </a:r>
            <a:r>
              <a:rPr kumimoji="0" lang="en-US" altLang="en-US" sz="1600" b="0" i="0" u="none" strike="noStrike" cap="none" normalizeH="0" baseline="0" dirty="0">
                <a:ln>
                  <a:noFill/>
                </a:ln>
                <a:solidFill>
                  <a:srgbClr val="000000"/>
                </a:solidFill>
                <a:effectLst/>
                <a:latin typeface="Consolas" panose="020B0609020204030204" pitchFamily="49" charset="0"/>
              </a:rPr>
              <a:t>: java</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1" i="0" u="none" strike="noStrike" cap="none" normalizeH="0" baseline="0" dirty="0" err="1">
                <a:ln>
                  <a:noFill/>
                </a:ln>
                <a:solidFill>
                  <a:srgbClr val="000080"/>
                </a:solidFill>
                <a:effectLst/>
                <a:latin typeface="Consolas" panose="020B0609020204030204" pitchFamily="49" charset="0"/>
              </a:rPr>
              <a:t>jdk</a:t>
            </a:r>
            <a:r>
              <a:rPr kumimoji="0" lang="en-US" altLang="en-US" sz="1600" b="0" i="0" u="none" strike="noStrike" cap="none" normalizeH="0" baseline="0" dirty="0">
                <a:ln>
                  <a:noFill/>
                </a:ln>
                <a:solidFill>
                  <a:srgbClr val="000000"/>
                </a:solidFill>
                <a:effectLst/>
                <a:latin typeface="Consolas" panose="020B0609020204030204" pitchFamily="49" charset="0"/>
              </a:rPr>
              <a:t>: oraclejdk11</a:t>
            </a:r>
            <a:br>
              <a:rPr kumimoji="0" lang="en-US" altLang="en-US" sz="1600" b="0" i="0" u="none" strike="noStrike" cap="none" normalizeH="0" baseline="0" dirty="0">
                <a:ln>
                  <a:noFill/>
                </a:ln>
                <a:solidFill>
                  <a:srgbClr val="000000"/>
                </a:solidFill>
                <a:effectLst/>
                <a:latin typeface="Consolas" panose="020B0609020204030204" pitchFamily="49" charset="0"/>
              </a:rPr>
            </a:b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0C48218-3623-4938-BFB9-F4EEB6016052}"/>
              </a:ext>
            </a:extLst>
          </p:cNvPr>
          <p:cNvPicPr>
            <a:picLocks noChangeAspect="1"/>
          </p:cNvPicPr>
          <p:nvPr/>
        </p:nvPicPr>
        <p:blipFill rotWithShape="1">
          <a:blip r:embed="rId3"/>
          <a:srcRect l="20063" t="8291" r="2313" b="9223"/>
          <a:stretch/>
        </p:blipFill>
        <p:spPr>
          <a:xfrm>
            <a:off x="4953000" y="1712486"/>
            <a:ext cx="7185660" cy="4096173"/>
          </a:xfrm>
          <a:prstGeom prst="rect">
            <a:avLst/>
          </a:prstGeom>
        </p:spPr>
      </p:pic>
      <p:sp>
        <p:nvSpPr>
          <p:cNvPr id="7" name="Rectangle 6">
            <a:extLst>
              <a:ext uri="{FF2B5EF4-FFF2-40B4-BE49-F238E27FC236}">
                <a16:creationId xmlns:a16="http://schemas.microsoft.com/office/drawing/2014/main" id="{13268B62-C47D-49F7-B297-85DCFF8337B2}"/>
              </a:ext>
            </a:extLst>
          </p:cNvPr>
          <p:cNvSpPr/>
          <p:nvPr/>
        </p:nvSpPr>
        <p:spPr>
          <a:xfrm>
            <a:off x="5158740" y="3760572"/>
            <a:ext cx="1264920" cy="249645"/>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477489-0DF8-4215-99E4-4093A233D595}"/>
              </a:ext>
            </a:extLst>
          </p:cNvPr>
          <p:cNvSpPr/>
          <p:nvPr/>
        </p:nvSpPr>
        <p:spPr>
          <a:xfrm>
            <a:off x="5278120" y="4945661"/>
            <a:ext cx="2113280" cy="532945"/>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951EA05-C8BF-49AA-8043-23B28AC97945}"/>
              </a:ext>
            </a:extLst>
          </p:cNvPr>
          <p:cNvSpPr/>
          <p:nvPr/>
        </p:nvSpPr>
        <p:spPr>
          <a:xfrm>
            <a:off x="3258820" y="3082540"/>
            <a:ext cx="1899920" cy="1605708"/>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 and check(testing)</a:t>
            </a:r>
          </a:p>
        </p:txBody>
      </p:sp>
      <p:sp>
        <p:nvSpPr>
          <p:cNvPr id="11" name="Arrow: Right 10">
            <a:extLst>
              <a:ext uri="{FF2B5EF4-FFF2-40B4-BE49-F238E27FC236}">
                <a16:creationId xmlns:a16="http://schemas.microsoft.com/office/drawing/2014/main" id="{C419D2D0-0F6C-4CE4-BA1D-445E511BF2BA}"/>
              </a:ext>
            </a:extLst>
          </p:cNvPr>
          <p:cNvSpPr/>
          <p:nvPr/>
        </p:nvSpPr>
        <p:spPr>
          <a:xfrm>
            <a:off x="3408680" y="4342660"/>
            <a:ext cx="1899920" cy="1605708"/>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Both successful </a:t>
            </a:r>
          </a:p>
        </p:txBody>
      </p:sp>
      <p:sp>
        <p:nvSpPr>
          <p:cNvPr id="4" name="TextBox 3">
            <a:extLst>
              <a:ext uri="{FF2B5EF4-FFF2-40B4-BE49-F238E27FC236}">
                <a16:creationId xmlns:a16="http://schemas.microsoft.com/office/drawing/2014/main" id="{455DA0E7-A9A5-4247-A3BA-68CC66DB8154}"/>
              </a:ext>
            </a:extLst>
          </p:cNvPr>
          <p:cNvSpPr txBox="1"/>
          <p:nvPr/>
        </p:nvSpPr>
        <p:spPr>
          <a:xfrm>
            <a:off x="609600" y="5905038"/>
            <a:ext cx="7464416" cy="646331"/>
          </a:xfrm>
          <a:prstGeom prst="rect">
            <a:avLst/>
          </a:prstGeom>
          <a:solidFill>
            <a:srgbClr val="FFC000"/>
          </a:solidFill>
        </p:spPr>
        <p:txBody>
          <a:bodyPr wrap="none" rtlCol="0">
            <a:spAutoFit/>
          </a:bodyPr>
          <a:lstStyle/>
          <a:p>
            <a:r>
              <a:rPr lang="en-US" dirty="0"/>
              <a:t>NOTE:   </a:t>
            </a:r>
            <a:r>
              <a:rPr lang="en-US" dirty="0" err="1"/>
              <a:t>gradle</a:t>
            </a:r>
            <a:r>
              <a:rPr lang="en-US" dirty="0"/>
              <a:t> check  (or </a:t>
            </a:r>
            <a:r>
              <a:rPr lang="en-US" dirty="0" err="1"/>
              <a:t>gradlew</a:t>
            </a:r>
            <a:r>
              <a:rPr lang="en-US" dirty="0"/>
              <a:t> check) will run all of the specified Junit tests</a:t>
            </a:r>
          </a:p>
          <a:p>
            <a:endParaRPr lang="en-US" dirty="0"/>
          </a:p>
        </p:txBody>
      </p:sp>
    </p:spTree>
    <p:extLst>
      <p:ext uri="{BB962C8B-B14F-4D97-AF65-F5344CB8AC3E}">
        <p14:creationId xmlns:p14="http://schemas.microsoft.com/office/powerpoint/2010/main" val="4197841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21EE-ECE0-4412-B100-AF8832578577}"/>
              </a:ext>
            </a:extLst>
          </p:cNvPr>
          <p:cNvSpPr>
            <a:spLocks noGrp="1"/>
          </p:cNvSpPr>
          <p:nvPr>
            <p:ph type="title"/>
          </p:nvPr>
        </p:nvSpPr>
        <p:spPr>
          <a:xfrm>
            <a:off x="198120" y="274638"/>
            <a:ext cx="12123420" cy="266382"/>
          </a:xfrm>
          <a:solidFill>
            <a:schemeClr val="bg1"/>
          </a:solidFill>
        </p:spPr>
        <p:txBody>
          <a:bodyPr/>
          <a:lstStyle/>
          <a:p>
            <a:r>
              <a:rPr lang="en-US" dirty="0"/>
              <a:t>Gradle check will call test</a:t>
            </a:r>
          </a:p>
        </p:txBody>
      </p:sp>
      <p:sp>
        <p:nvSpPr>
          <p:cNvPr id="3" name="Content Placeholder 2">
            <a:extLst>
              <a:ext uri="{FF2B5EF4-FFF2-40B4-BE49-F238E27FC236}">
                <a16:creationId xmlns:a16="http://schemas.microsoft.com/office/drawing/2014/main" id="{7D66C5A6-7086-495C-8DEB-A8B0465EE1E9}"/>
              </a:ext>
            </a:extLst>
          </p:cNvPr>
          <p:cNvSpPr>
            <a:spLocks noGrp="1"/>
          </p:cNvSpPr>
          <p:nvPr>
            <p:ph idx="1"/>
          </p:nvPr>
        </p:nvSpPr>
        <p:spPr>
          <a:xfrm>
            <a:off x="198120" y="609513"/>
            <a:ext cx="10160000" cy="4800600"/>
          </a:xfrm>
        </p:spPr>
        <p:txBody>
          <a:bodyPr/>
          <a:lstStyle/>
          <a:p>
            <a:endParaRPr lang="en-US" dirty="0"/>
          </a:p>
          <a:p>
            <a:endParaRPr lang="en-US" dirty="0"/>
          </a:p>
        </p:txBody>
      </p:sp>
      <p:sp>
        <p:nvSpPr>
          <p:cNvPr id="5" name="Rectangle 1">
            <a:extLst>
              <a:ext uri="{FF2B5EF4-FFF2-40B4-BE49-F238E27FC236}">
                <a16:creationId xmlns:a16="http://schemas.microsoft.com/office/drawing/2014/main" id="{C4AAE03D-1FEB-4B1C-B8FB-08B7E4906BE6}"/>
              </a:ext>
            </a:extLst>
          </p:cNvPr>
          <p:cNvSpPr>
            <a:spLocks noChangeArrowheads="1"/>
          </p:cNvSpPr>
          <p:nvPr/>
        </p:nvSpPr>
        <p:spPr bwMode="auto">
          <a:xfrm>
            <a:off x="198120" y="1803953"/>
            <a:ext cx="2110740" cy="12176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80"/>
                </a:solidFill>
                <a:effectLst/>
                <a:latin typeface="Consolas" panose="020B0609020204030204" pitchFamily="49" charset="0"/>
              </a:rPr>
              <a:t>language</a:t>
            </a:r>
            <a:r>
              <a:rPr kumimoji="0" lang="en-US" altLang="en-US" sz="1600" b="0" i="0" u="none" strike="noStrike" cap="none" normalizeH="0" baseline="0" dirty="0">
                <a:ln>
                  <a:noFill/>
                </a:ln>
                <a:solidFill>
                  <a:srgbClr val="000000"/>
                </a:solidFill>
                <a:effectLst/>
                <a:latin typeface="Consolas" panose="020B0609020204030204" pitchFamily="49" charset="0"/>
              </a:rPr>
              <a:t>: java</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1" i="0" u="none" strike="noStrike" cap="none" normalizeH="0" baseline="0" dirty="0" err="1">
                <a:ln>
                  <a:noFill/>
                </a:ln>
                <a:solidFill>
                  <a:srgbClr val="000080"/>
                </a:solidFill>
                <a:effectLst/>
                <a:latin typeface="Consolas" panose="020B0609020204030204" pitchFamily="49" charset="0"/>
              </a:rPr>
              <a:t>jdk</a:t>
            </a:r>
            <a:r>
              <a:rPr kumimoji="0" lang="en-US" altLang="en-US" sz="1600" b="0" i="0" u="none" strike="noStrike" cap="none" normalizeH="0" baseline="0" dirty="0">
                <a:ln>
                  <a:noFill/>
                </a:ln>
                <a:solidFill>
                  <a:srgbClr val="000000"/>
                </a:solidFill>
                <a:effectLst/>
                <a:latin typeface="Consolas" panose="020B0609020204030204" pitchFamily="49" charset="0"/>
              </a:rPr>
              <a:t>: oraclejdk11</a:t>
            </a:r>
            <a:br>
              <a:rPr kumimoji="0" lang="en-US" altLang="en-US" sz="1600" b="0" i="0" u="none" strike="noStrike" cap="none" normalizeH="0" baseline="0" dirty="0">
                <a:ln>
                  <a:noFill/>
                </a:ln>
                <a:solidFill>
                  <a:srgbClr val="000000"/>
                </a:solidFill>
                <a:effectLst/>
                <a:latin typeface="Consolas" panose="020B0609020204030204" pitchFamily="49" charset="0"/>
              </a:rPr>
            </a:b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0C48218-3623-4938-BFB9-F4EEB6016052}"/>
              </a:ext>
            </a:extLst>
          </p:cNvPr>
          <p:cNvPicPr>
            <a:picLocks noChangeAspect="1"/>
          </p:cNvPicPr>
          <p:nvPr/>
        </p:nvPicPr>
        <p:blipFill rotWithShape="1">
          <a:blip r:embed="rId2"/>
          <a:srcRect l="20063" t="8291" r="2313" b="9223"/>
          <a:stretch/>
        </p:blipFill>
        <p:spPr>
          <a:xfrm>
            <a:off x="6391884" y="274638"/>
            <a:ext cx="7185660" cy="4096173"/>
          </a:xfrm>
          <a:prstGeom prst="rect">
            <a:avLst/>
          </a:prstGeom>
        </p:spPr>
      </p:pic>
      <p:sp>
        <p:nvSpPr>
          <p:cNvPr id="7" name="Rectangle 6">
            <a:extLst>
              <a:ext uri="{FF2B5EF4-FFF2-40B4-BE49-F238E27FC236}">
                <a16:creationId xmlns:a16="http://schemas.microsoft.com/office/drawing/2014/main" id="{13268B62-C47D-49F7-B297-85DCFF8337B2}"/>
              </a:ext>
            </a:extLst>
          </p:cNvPr>
          <p:cNvSpPr/>
          <p:nvPr/>
        </p:nvSpPr>
        <p:spPr>
          <a:xfrm>
            <a:off x="6483687" y="2412786"/>
            <a:ext cx="1264920" cy="249645"/>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477489-0DF8-4215-99E4-4093A233D595}"/>
              </a:ext>
            </a:extLst>
          </p:cNvPr>
          <p:cNvSpPr/>
          <p:nvPr/>
        </p:nvSpPr>
        <p:spPr>
          <a:xfrm>
            <a:off x="6506877" y="2982741"/>
            <a:ext cx="1489458" cy="249646"/>
          </a:xfrm>
          <a:prstGeom prst="rect">
            <a:avLst/>
          </a:prstGeom>
          <a:noFill/>
          <a:ln>
            <a:solidFill>
              <a:srgbClr val="DF4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951EA05-C8BF-49AA-8043-23B28AC97945}"/>
              </a:ext>
            </a:extLst>
          </p:cNvPr>
          <p:cNvSpPr/>
          <p:nvPr/>
        </p:nvSpPr>
        <p:spPr>
          <a:xfrm>
            <a:off x="4509640" y="2059105"/>
            <a:ext cx="1986332" cy="879558"/>
          </a:xfrm>
          <a:prstGeom prst="rightArrow">
            <a:avLst>
              <a:gd name="adj1" fmla="val 50000"/>
              <a:gd name="adj2" fmla="val 44770"/>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Calling check</a:t>
            </a:r>
          </a:p>
        </p:txBody>
      </p:sp>
      <p:sp>
        <p:nvSpPr>
          <p:cNvPr id="11" name="Arrow: Right 10">
            <a:extLst>
              <a:ext uri="{FF2B5EF4-FFF2-40B4-BE49-F238E27FC236}">
                <a16:creationId xmlns:a16="http://schemas.microsoft.com/office/drawing/2014/main" id="{C419D2D0-0F6C-4CE4-BA1D-445E511BF2BA}"/>
              </a:ext>
            </a:extLst>
          </p:cNvPr>
          <p:cNvSpPr/>
          <p:nvPr/>
        </p:nvSpPr>
        <p:spPr>
          <a:xfrm>
            <a:off x="4572172" y="2799183"/>
            <a:ext cx="1899920" cy="766473"/>
          </a:xfrm>
          <a:prstGeom prst="rightArrow">
            <a:avLst/>
          </a:prstGeom>
          <a:solidFill>
            <a:srgbClr val="DF4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Runs tests</a:t>
            </a:r>
          </a:p>
        </p:txBody>
      </p:sp>
      <p:sp>
        <p:nvSpPr>
          <p:cNvPr id="4" name="TextBox 3">
            <a:extLst>
              <a:ext uri="{FF2B5EF4-FFF2-40B4-BE49-F238E27FC236}">
                <a16:creationId xmlns:a16="http://schemas.microsoft.com/office/drawing/2014/main" id="{455DA0E7-A9A5-4247-A3BA-68CC66DB8154}"/>
              </a:ext>
            </a:extLst>
          </p:cNvPr>
          <p:cNvSpPr txBox="1"/>
          <p:nvPr/>
        </p:nvSpPr>
        <p:spPr>
          <a:xfrm>
            <a:off x="656253" y="6009176"/>
            <a:ext cx="7464416" cy="646331"/>
          </a:xfrm>
          <a:prstGeom prst="rect">
            <a:avLst/>
          </a:prstGeom>
          <a:solidFill>
            <a:srgbClr val="FFC000"/>
          </a:solidFill>
        </p:spPr>
        <p:txBody>
          <a:bodyPr wrap="none" rtlCol="0">
            <a:spAutoFit/>
          </a:bodyPr>
          <a:lstStyle/>
          <a:p>
            <a:r>
              <a:rPr lang="en-US" dirty="0"/>
              <a:t>NOTE:   </a:t>
            </a:r>
            <a:r>
              <a:rPr lang="en-US" dirty="0" err="1"/>
              <a:t>gradle</a:t>
            </a:r>
            <a:r>
              <a:rPr lang="en-US" dirty="0"/>
              <a:t> check  (or </a:t>
            </a:r>
            <a:r>
              <a:rPr lang="en-US" dirty="0" err="1"/>
              <a:t>gradlew</a:t>
            </a:r>
            <a:r>
              <a:rPr lang="en-US" dirty="0"/>
              <a:t> check) will run all of the specified Junit tests</a:t>
            </a:r>
          </a:p>
          <a:p>
            <a:endParaRPr lang="en-US" dirty="0"/>
          </a:p>
        </p:txBody>
      </p:sp>
      <p:pic>
        <p:nvPicPr>
          <p:cNvPr id="4100" name="Picture 4">
            <a:extLst>
              <a:ext uri="{FF2B5EF4-FFF2-40B4-BE49-F238E27FC236}">
                <a16:creationId xmlns:a16="http://schemas.microsoft.com/office/drawing/2014/main" id="{58F752C3-F441-427D-94C1-7320D9AF7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21"/>
          <a:stretch/>
        </p:blipFill>
        <p:spPr bwMode="auto">
          <a:xfrm>
            <a:off x="87630" y="3462948"/>
            <a:ext cx="11906250" cy="243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6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21EE-ECE0-4412-B100-AF8832578577}"/>
              </a:ext>
            </a:extLst>
          </p:cNvPr>
          <p:cNvSpPr>
            <a:spLocks noGrp="1"/>
          </p:cNvSpPr>
          <p:nvPr>
            <p:ph type="title"/>
          </p:nvPr>
        </p:nvSpPr>
        <p:spPr>
          <a:xfrm>
            <a:off x="198120" y="274638"/>
            <a:ext cx="12123420" cy="1143000"/>
          </a:xfrm>
          <a:solidFill>
            <a:schemeClr val="bg1"/>
          </a:solidFill>
        </p:spPr>
        <p:txBody>
          <a:bodyPr/>
          <a:lstStyle/>
          <a:p>
            <a:r>
              <a:rPr lang="en-US" dirty="0"/>
              <a:t>Add on to our  .</a:t>
            </a:r>
            <a:r>
              <a:rPr lang="en-US" dirty="0" err="1"/>
              <a:t>travis.yml</a:t>
            </a:r>
            <a:r>
              <a:rPr lang="en-US" dirty="0"/>
              <a:t> file to do more than compile/build our code &amp;lets add some test cases </a:t>
            </a:r>
          </a:p>
        </p:txBody>
      </p:sp>
      <p:sp>
        <p:nvSpPr>
          <p:cNvPr id="3" name="Content Placeholder 2">
            <a:extLst>
              <a:ext uri="{FF2B5EF4-FFF2-40B4-BE49-F238E27FC236}">
                <a16:creationId xmlns:a16="http://schemas.microsoft.com/office/drawing/2014/main" id="{7D66C5A6-7086-495C-8DEB-A8B0465EE1E9}"/>
              </a:ext>
            </a:extLst>
          </p:cNvPr>
          <p:cNvSpPr>
            <a:spLocks noGrp="1"/>
          </p:cNvSpPr>
          <p:nvPr>
            <p:ph idx="1"/>
          </p:nvPr>
        </p:nvSpPr>
        <p:spPr/>
        <p:txBody>
          <a:bodyPr/>
          <a:lstStyle/>
          <a:p>
            <a:r>
              <a:rPr lang="en-US" dirty="0">
                <a:hlinkClick r:id="rId2"/>
              </a:rPr>
              <a:t>https://travis-ci.community/</a:t>
            </a:r>
            <a:r>
              <a:rPr lang="en-US" dirty="0"/>
              <a:t>  (Travis Ci forum –get help)</a:t>
            </a:r>
          </a:p>
          <a:p>
            <a:r>
              <a:rPr lang="en-US" dirty="0"/>
              <a:t>THE STEPS </a:t>
            </a:r>
            <a:r>
              <a:rPr lang="en-US" dirty="0">
                <a:hlinkClick r:id="rId3"/>
              </a:rPr>
              <a:t>https://medium.com/@mglover/automated-java-tests-with-gradle-and-travis-ci-a6c8897231a2</a:t>
            </a:r>
            <a:endParaRPr lang="en-US" dirty="0"/>
          </a:p>
          <a:p>
            <a:endParaRPr lang="en-US" dirty="0"/>
          </a:p>
          <a:p>
            <a:endParaRPr lang="en-US" dirty="0"/>
          </a:p>
        </p:txBody>
      </p:sp>
      <p:sp>
        <p:nvSpPr>
          <p:cNvPr id="5" name="Rectangle 1">
            <a:extLst>
              <a:ext uri="{FF2B5EF4-FFF2-40B4-BE49-F238E27FC236}">
                <a16:creationId xmlns:a16="http://schemas.microsoft.com/office/drawing/2014/main" id="{C4AAE03D-1FEB-4B1C-B8FB-08B7E4906BE6}"/>
              </a:ext>
            </a:extLst>
          </p:cNvPr>
          <p:cNvSpPr>
            <a:spLocks noChangeArrowheads="1"/>
          </p:cNvSpPr>
          <p:nvPr/>
        </p:nvSpPr>
        <p:spPr bwMode="auto">
          <a:xfrm>
            <a:off x="609600" y="2835443"/>
            <a:ext cx="2674776" cy="29854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80"/>
                </a:solidFill>
                <a:effectLst/>
                <a:latin typeface="Consolas" panose="020B0609020204030204" pitchFamily="49" charset="0"/>
              </a:rPr>
              <a:t>language</a:t>
            </a:r>
            <a:r>
              <a:rPr kumimoji="0" lang="en-US" altLang="en-US" sz="1600" b="0" i="0" u="none" strike="noStrike" cap="none" normalizeH="0" baseline="0" dirty="0">
                <a:ln>
                  <a:noFill/>
                </a:ln>
                <a:solidFill>
                  <a:srgbClr val="000000"/>
                </a:solidFill>
                <a:effectLst/>
                <a:latin typeface="Consolas" panose="020B0609020204030204" pitchFamily="49" charset="0"/>
              </a:rPr>
              <a:t>: java</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1" i="0" u="none" strike="noStrike" cap="none" normalizeH="0" baseline="0" dirty="0" err="1">
                <a:ln>
                  <a:noFill/>
                </a:ln>
                <a:solidFill>
                  <a:srgbClr val="000080"/>
                </a:solidFill>
                <a:effectLst/>
                <a:latin typeface="Consolas" panose="020B0609020204030204" pitchFamily="49" charset="0"/>
              </a:rPr>
              <a:t>jdk</a:t>
            </a:r>
            <a:r>
              <a:rPr kumimoji="0" lang="en-US" altLang="en-US" sz="1600" b="0" i="0" u="none" strike="noStrike" cap="none" normalizeH="0" baseline="0" dirty="0">
                <a:ln>
                  <a:noFill/>
                </a:ln>
                <a:solidFill>
                  <a:srgbClr val="000000"/>
                </a:solidFill>
                <a:effectLst/>
                <a:latin typeface="Consolas" panose="020B0609020204030204" pitchFamily="49" charset="0"/>
              </a:rPr>
              <a:t>: oraclejdk11</a:t>
            </a:r>
            <a:br>
              <a:rPr kumimoji="0" lang="en-US" altLang="en-US" sz="1600" b="0" i="0" u="none" strike="noStrike" cap="none" normalizeH="0" baseline="0" dirty="0">
                <a:ln>
                  <a:noFill/>
                </a:ln>
                <a:solidFill>
                  <a:srgbClr val="000000"/>
                </a:solidFill>
                <a:effectLst/>
                <a:latin typeface="Consolas" panose="020B0609020204030204" pitchFamily="49" charset="0"/>
              </a:rPr>
            </a:b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1" i="0" u="none" strike="noStrike" cap="none" normalizeH="0" baseline="0" dirty="0" err="1">
                <a:ln>
                  <a:noFill/>
                </a:ln>
                <a:solidFill>
                  <a:srgbClr val="000080"/>
                </a:solidFill>
                <a:effectLst/>
                <a:latin typeface="Consolas" panose="020B0609020204030204" pitchFamily="49" charset="0"/>
              </a:rPr>
              <a:t>before_script</a:t>
            </a:r>
            <a:r>
              <a:rPr kumimoji="0" lang="en-US" altLang="en-US" sz="1600" b="0" i="0" u="none" strike="noStrike" cap="none" normalizeH="0" baseline="0" dirty="0">
                <a:ln>
                  <a:noFill/>
                </a:ln>
                <a:solidFill>
                  <a:srgbClr val="000000"/>
                </a:solidFill>
                <a:effectLst/>
                <a:latin typeface="Consolas" panose="020B0609020204030204" pitchFamily="49" charset="0"/>
              </a:rPr>
              <a:t>:</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  - </a:t>
            </a:r>
            <a:r>
              <a:rPr kumimoji="0" lang="en-US" altLang="en-US" sz="1600" b="0" i="0" u="none" strike="noStrike" cap="none" normalizeH="0" baseline="0" dirty="0" err="1">
                <a:ln>
                  <a:noFill/>
                </a:ln>
                <a:solidFill>
                  <a:srgbClr val="000000"/>
                </a:solidFill>
                <a:effectLst/>
                <a:latin typeface="Consolas" panose="020B0609020204030204" pitchFamily="49" charset="0"/>
              </a:rPr>
              <a:t>chmod</a:t>
            </a:r>
            <a:r>
              <a:rPr kumimoji="0" lang="en-US" altLang="en-US" sz="1600" b="0" i="0" u="none" strike="noStrike" cap="none" normalizeH="0" baseline="0" dirty="0">
                <a:ln>
                  <a:noFill/>
                </a:ln>
                <a:solidFill>
                  <a:srgbClr val="000000"/>
                </a:solidFill>
                <a:effectLst/>
                <a:latin typeface="Consolas" panose="020B0609020204030204" pitchFamily="49" charset="0"/>
              </a:rPr>
              <a:t> +x </a:t>
            </a:r>
            <a:r>
              <a:rPr kumimoji="0" lang="en-US" altLang="en-US" sz="1600" b="0" i="0" u="none" strike="noStrike" cap="none" normalizeH="0" baseline="0" dirty="0" err="1">
                <a:ln>
                  <a:noFill/>
                </a:ln>
                <a:solidFill>
                  <a:srgbClr val="000000"/>
                </a:solidFill>
                <a:effectLst/>
                <a:latin typeface="Consolas" panose="020B0609020204030204" pitchFamily="49" charset="0"/>
              </a:rPr>
              <a:t>gradlew</a:t>
            </a:r>
            <a:br>
              <a:rPr kumimoji="0" lang="en-US" altLang="en-US" sz="1600" b="0" i="0" u="none" strike="noStrike" cap="none" normalizeH="0" baseline="0" dirty="0">
                <a:ln>
                  <a:noFill/>
                </a:ln>
                <a:solidFill>
                  <a:srgbClr val="000000"/>
                </a:solidFill>
                <a:effectLst/>
                <a:latin typeface="Consolas" panose="020B0609020204030204" pitchFamily="49" charset="0"/>
              </a:rPr>
            </a:br>
            <a:br>
              <a:rPr kumimoji="0" lang="en-US" altLang="en-US" sz="1600" b="0" i="0" u="none" strike="noStrike" cap="none" normalizeH="0" baseline="0" dirty="0">
                <a:ln>
                  <a:noFill/>
                </a:ln>
                <a:solidFill>
                  <a:srgbClr val="000000"/>
                </a:solidFill>
                <a:effectLst/>
                <a:latin typeface="Consolas" panose="020B0609020204030204" pitchFamily="49" charset="0"/>
              </a:rPr>
            </a:b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1" i="0" u="none" strike="noStrike" cap="none" normalizeH="0" baseline="0" dirty="0">
                <a:ln>
                  <a:noFill/>
                </a:ln>
                <a:solidFill>
                  <a:srgbClr val="000080"/>
                </a:solidFill>
                <a:effectLst/>
                <a:latin typeface="Consolas" panose="020B0609020204030204" pitchFamily="49" charset="0"/>
              </a:rPr>
              <a:t>script</a:t>
            </a:r>
            <a:r>
              <a:rPr kumimoji="0" lang="en-US" altLang="en-US" sz="1600" b="0" i="0" u="none" strike="noStrike" cap="none" normalizeH="0" baseline="0" dirty="0">
                <a:ln>
                  <a:noFill/>
                </a:ln>
                <a:solidFill>
                  <a:srgbClr val="000000"/>
                </a:solidFill>
                <a:effectLst/>
                <a:latin typeface="Consolas" panose="020B0609020204030204" pitchFamily="49" charset="0"/>
              </a:rPr>
              <a:t>:</a:t>
            </a:r>
            <a:br>
              <a:rPr kumimoji="0" lang="en-US" altLang="en-US" sz="1600" b="0" i="0" u="none" strike="noStrike" cap="none" normalizeH="0" baseline="0" dirty="0">
                <a:ln>
                  <a:noFill/>
                </a:ln>
                <a:solidFill>
                  <a:srgbClr val="000000"/>
                </a:solidFill>
                <a:effectLst/>
                <a:latin typeface="Consolas" panose="020B0609020204030204" pitchFamily="49" charset="0"/>
              </a:rPr>
            </a:br>
            <a:r>
              <a:rPr kumimoji="0" lang="en-US" altLang="en-US" sz="1600" b="0" i="0" u="none" strike="noStrike" cap="none" normalizeH="0" baseline="0" dirty="0">
                <a:ln>
                  <a:noFill/>
                </a:ln>
                <a:solidFill>
                  <a:srgbClr val="000000"/>
                </a:solidFill>
                <a:effectLst/>
                <a:latin typeface="Consolas" panose="020B0609020204030204" pitchFamily="49" charset="0"/>
              </a:rPr>
              <a:t>  </a:t>
            </a:r>
            <a:r>
              <a:rPr kumimoji="0" lang="en-US" altLang="en-US" sz="1600" b="0" i="0" u="none" strike="noStrike" cap="none" normalizeH="0" baseline="0" dirty="0" err="1">
                <a:ln>
                  <a:noFill/>
                </a:ln>
                <a:solidFill>
                  <a:srgbClr val="000000"/>
                </a:solidFill>
                <a:effectLst/>
                <a:latin typeface="Consolas" panose="020B0609020204030204" pitchFamily="49" charset="0"/>
              </a:rPr>
              <a:t>gradle</a:t>
            </a:r>
            <a:r>
              <a:rPr kumimoji="0" lang="en-US" altLang="en-US" sz="1600" b="0" i="0" u="none" strike="noStrike" cap="none" normalizeH="0" baseline="0" dirty="0">
                <a:ln>
                  <a:noFill/>
                </a:ln>
                <a:solidFill>
                  <a:srgbClr val="000000"/>
                </a:solidFill>
                <a:effectLst/>
                <a:latin typeface="Consolas" panose="020B0609020204030204" pitchFamily="49" charset="0"/>
              </a:rPr>
              <a:t> build</a:t>
            </a:r>
            <a:br>
              <a:rPr kumimoji="0" lang="en-US" altLang="en-US" sz="1600" b="0" i="0" u="none" strike="noStrike" cap="none" normalizeH="0" baseline="0" dirty="0">
                <a:ln>
                  <a:noFill/>
                </a:ln>
                <a:solidFill>
                  <a:srgbClr val="000000"/>
                </a:solidFill>
                <a:effectLst/>
                <a:latin typeface="Consolas" panose="020B0609020204030204" pitchFamily="49" charset="0"/>
              </a:rPr>
            </a:b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AB8DED83-C572-4768-94D9-D69BD3F2A75B}"/>
              </a:ext>
            </a:extLst>
          </p:cNvPr>
          <p:cNvGraphicFramePr>
            <a:graphicFrameLocks noGrp="1"/>
          </p:cNvGraphicFramePr>
          <p:nvPr>
            <p:extLst>
              <p:ext uri="{D42A27DB-BD31-4B8C-83A1-F6EECF244321}">
                <p14:modId xmlns:p14="http://schemas.microsoft.com/office/powerpoint/2010/main" val="484944214"/>
              </p:ext>
            </p:extLst>
          </p:nvPr>
        </p:nvGraphicFramePr>
        <p:xfrm>
          <a:off x="4973216" y="2835443"/>
          <a:ext cx="5197151" cy="2956560"/>
        </p:xfrm>
        <a:graphic>
          <a:graphicData uri="http://schemas.openxmlformats.org/drawingml/2006/table">
            <a:tbl>
              <a:tblPr/>
              <a:tblGrid>
                <a:gridCol w="5197151">
                  <a:extLst>
                    <a:ext uri="{9D8B030D-6E8A-4147-A177-3AD203B41FA5}">
                      <a16:colId xmlns:a16="http://schemas.microsoft.com/office/drawing/2014/main" val="2200452880"/>
                    </a:ext>
                  </a:extLst>
                </a:gridCol>
              </a:tblGrid>
              <a:tr h="0">
                <a:tc>
                  <a:txBody>
                    <a:bodyPr/>
                    <a:lstStyle/>
                    <a:p>
                      <a:r>
                        <a:rPr lang="en-US" dirty="0"/>
                        <a:t>//create your Junit tests in your project</a:t>
                      </a:r>
                    </a:p>
                  </a:txBody>
                  <a:tcPr>
                    <a:lnL>
                      <a:noFill/>
                    </a:lnL>
                  </a:tcPr>
                </a:tc>
                <a:extLst>
                  <a:ext uri="{0D108BD9-81ED-4DB2-BD59-A6C34878D82A}">
                    <a16:rowId xmlns:a16="http://schemas.microsoft.com/office/drawing/2014/main" val="3033775727"/>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solidFill>
                            <a:srgbClr val="D73A49"/>
                          </a:solidFill>
                          <a:effectLst/>
                          <a:latin typeface="SFMono-Regular"/>
                        </a:rPr>
                        <a:t>import</a:t>
                      </a:r>
                      <a:r>
                        <a:rPr lang="en-US" dirty="0">
                          <a:effectLst/>
                          <a:latin typeface="SFMono-Regular"/>
                        </a:rPr>
                        <a:t> </a:t>
                      </a:r>
                      <a:r>
                        <a:rPr lang="en-US" dirty="0" err="1">
                          <a:solidFill>
                            <a:srgbClr val="24292E"/>
                          </a:solidFill>
                          <a:effectLst/>
                          <a:latin typeface="SFMono-Regular"/>
                        </a:rPr>
                        <a:t>org.junit.Test</a:t>
                      </a:r>
                      <a:r>
                        <a:rPr lang="en-US" dirty="0">
                          <a:effectLst/>
                          <a:latin typeface="SFMono-Regular"/>
                        </a:rPr>
                        <a:t>;</a:t>
                      </a:r>
                    </a:p>
                    <a:p>
                      <a:pPr algn="l" fontAlgn="t"/>
                      <a:endParaRPr lang="en-US" dirty="0">
                        <a:effectLst/>
                        <a:latin typeface="SFMono-Regular"/>
                      </a:endParaRPr>
                    </a:p>
                  </a:txBody>
                  <a:tcPr marL="76200" marR="76200" marT="7620" marB="7620">
                    <a:lnL>
                      <a:noFill/>
                    </a:lnL>
                    <a:lnR>
                      <a:noFill/>
                    </a:lnR>
                    <a:lnB>
                      <a:noFill/>
                    </a:lnB>
                  </a:tcPr>
                </a:tc>
                <a:extLst>
                  <a:ext uri="{0D108BD9-81ED-4DB2-BD59-A6C34878D82A}">
                    <a16:rowId xmlns:a16="http://schemas.microsoft.com/office/drawing/2014/main" val="1043353164"/>
                  </a:ext>
                </a:extLst>
              </a:tr>
              <a:tr h="0">
                <a:tc>
                  <a:txBody>
                    <a:bodyPr/>
                    <a:lstStyle/>
                    <a:p>
                      <a:pPr algn="l" fontAlgn="t"/>
                      <a:r>
                        <a:rPr lang="en-US" dirty="0">
                          <a:solidFill>
                            <a:srgbClr val="D73A49"/>
                          </a:solidFill>
                          <a:effectLst/>
                          <a:latin typeface="SFMono-Regular"/>
                        </a:rPr>
                        <a:t>public</a:t>
                      </a:r>
                      <a:r>
                        <a:rPr lang="en-US" dirty="0">
                          <a:effectLst/>
                          <a:latin typeface="SFMono-Regular"/>
                        </a:rPr>
                        <a:t> </a:t>
                      </a:r>
                      <a:r>
                        <a:rPr lang="en-US" dirty="0">
                          <a:solidFill>
                            <a:srgbClr val="D73A49"/>
                          </a:solidFill>
                          <a:effectLst/>
                          <a:latin typeface="SFMono-Regular"/>
                        </a:rPr>
                        <a:t>class</a:t>
                      </a:r>
                      <a:r>
                        <a:rPr lang="en-US" dirty="0">
                          <a:effectLst/>
                          <a:latin typeface="SFMono-Regular"/>
                        </a:rPr>
                        <a:t> </a:t>
                      </a:r>
                      <a:r>
                        <a:rPr lang="en-US" dirty="0" err="1">
                          <a:solidFill>
                            <a:srgbClr val="6F42C1"/>
                          </a:solidFill>
                          <a:effectLst/>
                          <a:latin typeface="SFMono-Regular"/>
                        </a:rPr>
                        <a:t>SimpleTest</a:t>
                      </a:r>
                      <a:r>
                        <a:rPr lang="en-US" dirty="0">
                          <a:effectLst/>
                          <a:latin typeface="SFMono-Regular"/>
                        </a:rPr>
                        <a:t> {</a:t>
                      </a:r>
                    </a:p>
                  </a:txBody>
                  <a:tcPr marL="76200" marR="76200" marT="7620" marB="7620">
                    <a:lnL>
                      <a:noFill/>
                    </a:lnL>
                    <a:lnR>
                      <a:noFill/>
                    </a:lnR>
                    <a:lnT>
                      <a:noFill/>
                    </a:lnT>
                    <a:lnB>
                      <a:noFill/>
                    </a:lnB>
                  </a:tcPr>
                </a:tc>
                <a:extLst>
                  <a:ext uri="{0D108BD9-81ED-4DB2-BD59-A6C34878D82A}">
                    <a16:rowId xmlns:a16="http://schemas.microsoft.com/office/drawing/2014/main" val="3221284220"/>
                  </a:ext>
                </a:extLst>
              </a:tr>
              <a:tr h="0">
                <a:tc>
                  <a:txBody>
                    <a:bodyPr/>
                    <a:lstStyle/>
                    <a:p>
                      <a:pPr algn="l" fontAlgn="t"/>
                      <a:endParaRPr lang="en-US">
                        <a:effectLst/>
                        <a:latin typeface="SFMono-Regular"/>
                      </a:endParaRPr>
                    </a:p>
                  </a:txBody>
                  <a:tcPr marL="76200" marR="76200" marT="7620" marB="7620">
                    <a:lnL>
                      <a:noFill/>
                    </a:lnL>
                    <a:lnR>
                      <a:noFill/>
                    </a:lnR>
                    <a:lnT>
                      <a:noFill/>
                    </a:lnT>
                    <a:lnB>
                      <a:noFill/>
                    </a:lnB>
                  </a:tcPr>
                </a:tc>
                <a:extLst>
                  <a:ext uri="{0D108BD9-81ED-4DB2-BD59-A6C34878D82A}">
                    <a16:rowId xmlns:a16="http://schemas.microsoft.com/office/drawing/2014/main" val="3404832139"/>
                  </a:ext>
                </a:extLst>
              </a:tr>
              <a:tr h="0">
                <a:tc>
                  <a:txBody>
                    <a:bodyPr/>
                    <a:lstStyle/>
                    <a:p>
                      <a:pPr algn="l" fontAlgn="t"/>
                      <a:r>
                        <a:rPr lang="en-US" dirty="0">
                          <a:solidFill>
                            <a:srgbClr val="D73A49"/>
                          </a:solidFill>
                          <a:effectLst/>
                          <a:latin typeface="SFMono-Regular"/>
                        </a:rPr>
                        <a:t>@Test</a:t>
                      </a:r>
                      <a:endParaRPr lang="en-US" dirty="0">
                        <a:effectLst/>
                        <a:latin typeface="SFMono-Regular"/>
                      </a:endParaRPr>
                    </a:p>
                  </a:txBody>
                  <a:tcPr marL="76200" marR="76200" marT="7620" marB="7620">
                    <a:lnL>
                      <a:noFill/>
                    </a:lnL>
                    <a:lnR>
                      <a:noFill/>
                    </a:lnR>
                    <a:lnT>
                      <a:noFill/>
                    </a:lnT>
                    <a:lnB>
                      <a:noFill/>
                    </a:lnB>
                  </a:tcPr>
                </a:tc>
                <a:extLst>
                  <a:ext uri="{0D108BD9-81ED-4DB2-BD59-A6C34878D82A}">
                    <a16:rowId xmlns:a16="http://schemas.microsoft.com/office/drawing/2014/main" val="3037030023"/>
                  </a:ext>
                </a:extLst>
              </a:tr>
              <a:tr h="0">
                <a:tc>
                  <a:txBody>
                    <a:bodyPr/>
                    <a:lstStyle/>
                    <a:p>
                      <a:pPr algn="l" fontAlgn="t"/>
                      <a:r>
                        <a:rPr lang="en-US">
                          <a:solidFill>
                            <a:srgbClr val="D73A49"/>
                          </a:solidFill>
                          <a:effectLst/>
                          <a:latin typeface="SFMono-Regular"/>
                        </a:rPr>
                        <a:t>public</a:t>
                      </a:r>
                      <a:r>
                        <a:rPr lang="en-US">
                          <a:effectLst/>
                          <a:latin typeface="SFMono-Regular"/>
                        </a:rPr>
                        <a:t> </a:t>
                      </a:r>
                      <a:r>
                        <a:rPr lang="en-US">
                          <a:solidFill>
                            <a:srgbClr val="D73A49"/>
                          </a:solidFill>
                          <a:effectLst/>
                          <a:latin typeface="SFMono-Regular"/>
                        </a:rPr>
                        <a:t>void</a:t>
                      </a:r>
                      <a:r>
                        <a:rPr lang="en-US">
                          <a:effectLst/>
                          <a:latin typeface="SFMono-Regular"/>
                        </a:rPr>
                        <a:t> </a:t>
                      </a:r>
                      <a:r>
                        <a:rPr lang="en-US">
                          <a:solidFill>
                            <a:srgbClr val="6F42C1"/>
                          </a:solidFill>
                          <a:effectLst/>
                          <a:latin typeface="SFMono-Regular"/>
                        </a:rPr>
                        <a:t>test1</a:t>
                      </a:r>
                      <a:r>
                        <a:rPr lang="en-US">
                          <a:effectLst/>
                          <a:latin typeface="SFMono-Regular"/>
                        </a:rPr>
                        <a:t>() {</a:t>
                      </a:r>
                    </a:p>
                  </a:txBody>
                  <a:tcPr marL="76200" marR="76200" marT="7620" marB="7620">
                    <a:lnL>
                      <a:noFill/>
                    </a:lnL>
                    <a:lnR>
                      <a:noFill/>
                    </a:lnR>
                    <a:lnT>
                      <a:noFill/>
                    </a:lnT>
                    <a:lnB>
                      <a:noFill/>
                    </a:lnB>
                  </a:tcPr>
                </a:tc>
                <a:extLst>
                  <a:ext uri="{0D108BD9-81ED-4DB2-BD59-A6C34878D82A}">
                    <a16:rowId xmlns:a16="http://schemas.microsoft.com/office/drawing/2014/main" val="3712113464"/>
                  </a:ext>
                </a:extLst>
              </a:tr>
              <a:tr h="0">
                <a:tc>
                  <a:txBody>
                    <a:bodyPr/>
                    <a:lstStyle/>
                    <a:p>
                      <a:pPr algn="l" fontAlgn="t"/>
                      <a:r>
                        <a:rPr lang="en-US">
                          <a:solidFill>
                            <a:srgbClr val="24292E"/>
                          </a:solidFill>
                          <a:effectLst/>
                          <a:latin typeface="SFMono-Regular"/>
                        </a:rPr>
                        <a:t>System</a:t>
                      </a:r>
                      <a:r>
                        <a:rPr lang="en-US">
                          <a:solidFill>
                            <a:srgbClr val="D73A49"/>
                          </a:solidFill>
                          <a:effectLst/>
                          <a:latin typeface="SFMono-Regular"/>
                        </a:rPr>
                        <a:t>.</a:t>
                      </a:r>
                      <a:r>
                        <a:rPr lang="en-US">
                          <a:effectLst/>
                          <a:latin typeface="SFMono-Regular"/>
                        </a:rPr>
                        <a:t>out</a:t>
                      </a:r>
                      <a:r>
                        <a:rPr lang="en-US">
                          <a:solidFill>
                            <a:srgbClr val="D73A49"/>
                          </a:solidFill>
                          <a:effectLst/>
                          <a:latin typeface="SFMono-Regular"/>
                        </a:rPr>
                        <a:t>.</a:t>
                      </a:r>
                      <a:r>
                        <a:rPr lang="en-US">
                          <a:effectLst/>
                          <a:latin typeface="SFMono-Regular"/>
                        </a:rPr>
                        <a:t>println(</a:t>
                      </a:r>
                      <a:r>
                        <a:rPr lang="en-US">
                          <a:solidFill>
                            <a:srgbClr val="032F62"/>
                          </a:solidFill>
                          <a:effectLst/>
                          <a:latin typeface="SFMono-Regular"/>
                        </a:rPr>
                        <a:t>"Test 1 works"</a:t>
                      </a:r>
                      <a:r>
                        <a:rPr lang="en-US">
                          <a:effectLst/>
                          <a:latin typeface="SFMono-Regular"/>
                        </a:rPr>
                        <a:t>);</a:t>
                      </a:r>
                    </a:p>
                  </a:txBody>
                  <a:tcPr marL="76200" marR="76200" marT="7620" marB="7620">
                    <a:lnL>
                      <a:noFill/>
                    </a:lnL>
                    <a:lnR>
                      <a:noFill/>
                    </a:lnR>
                    <a:lnT>
                      <a:noFill/>
                    </a:lnT>
                    <a:lnB>
                      <a:noFill/>
                    </a:lnB>
                  </a:tcPr>
                </a:tc>
                <a:extLst>
                  <a:ext uri="{0D108BD9-81ED-4DB2-BD59-A6C34878D82A}">
                    <a16:rowId xmlns:a16="http://schemas.microsoft.com/office/drawing/2014/main" val="2980878730"/>
                  </a:ext>
                </a:extLst>
              </a:tr>
              <a:tr h="0">
                <a:tc>
                  <a:txBody>
                    <a:bodyPr/>
                    <a:lstStyle/>
                    <a:p>
                      <a:pPr algn="l" fontAlgn="t"/>
                      <a:r>
                        <a:rPr lang="en-US">
                          <a:effectLst/>
                          <a:latin typeface="SFMono-Regular"/>
                        </a:rPr>
                        <a:t>}</a:t>
                      </a:r>
                    </a:p>
                  </a:txBody>
                  <a:tcPr marL="76200" marR="76200" marT="7620" marB="7620">
                    <a:lnL>
                      <a:noFill/>
                    </a:lnL>
                    <a:lnR>
                      <a:noFill/>
                    </a:lnR>
                    <a:lnT>
                      <a:noFill/>
                    </a:lnT>
                    <a:lnB>
                      <a:noFill/>
                    </a:lnB>
                  </a:tcPr>
                </a:tc>
                <a:extLst>
                  <a:ext uri="{0D108BD9-81ED-4DB2-BD59-A6C34878D82A}">
                    <a16:rowId xmlns:a16="http://schemas.microsoft.com/office/drawing/2014/main" val="463433423"/>
                  </a:ext>
                </a:extLst>
              </a:tr>
              <a:tr h="0">
                <a:tc>
                  <a:txBody>
                    <a:bodyPr/>
                    <a:lstStyle/>
                    <a:p>
                      <a:pPr algn="l" fontAlgn="t"/>
                      <a:r>
                        <a:rPr lang="en-US" dirty="0">
                          <a:effectLst/>
                          <a:latin typeface="SFMono-Regular"/>
                        </a:rPr>
                        <a:t>}</a:t>
                      </a:r>
                    </a:p>
                  </a:txBody>
                  <a:tcPr marL="76200" marR="76200" marT="7620" marB="7620">
                    <a:lnL>
                      <a:noFill/>
                    </a:lnL>
                    <a:lnR>
                      <a:noFill/>
                    </a:lnR>
                    <a:lnT>
                      <a:noFill/>
                    </a:lnT>
                    <a:lnB>
                      <a:noFill/>
                    </a:lnB>
                  </a:tcPr>
                </a:tc>
                <a:extLst>
                  <a:ext uri="{0D108BD9-81ED-4DB2-BD59-A6C34878D82A}">
                    <a16:rowId xmlns:a16="http://schemas.microsoft.com/office/drawing/2014/main" val="3097389302"/>
                  </a:ext>
                </a:extLst>
              </a:tr>
            </a:tbl>
          </a:graphicData>
        </a:graphic>
      </p:graphicFrame>
      <p:sp>
        <p:nvSpPr>
          <p:cNvPr id="8" name="TextBox 7">
            <a:extLst>
              <a:ext uri="{FF2B5EF4-FFF2-40B4-BE49-F238E27FC236}">
                <a16:creationId xmlns:a16="http://schemas.microsoft.com/office/drawing/2014/main" id="{95DB3DE5-4C37-4C4B-88DD-2AC32F4BEFA9}"/>
              </a:ext>
            </a:extLst>
          </p:cNvPr>
          <p:cNvSpPr txBox="1"/>
          <p:nvPr/>
        </p:nvSpPr>
        <p:spPr>
          <a:xfrm>
            <a:off x="1068355" y="6321430"/>
            <a:ext cx="7809722" cy="584775"/>
          </a:xfrm>
          <a:prstGeom prst="rect">
            <a:avLst/>
          </a:prstGeom>
          <a:solidFill>
            <a:srgbClr val="C00000"/>
          </a:solidFill>
        </p:spPr>
        <p:txBody>
          <a:bodyPr wrap="square" rtlCol="0">
            <a:spAutoFit/>
          </a:bodyPr>
          <a:lstStyle/>
          <a:p>
            <a:r>
              <a:rPr lang="en-US" sz="3200" dirty="0">
                <a:solidFill>
                  <a:schemeClr val="bg1"/>
                </a:solidFill>
              </a:rPr>
              <a:t>GO TO OUR website to see </a:t>
            </a:r>
            <a:r>
              <a:rPr lang="en-US" sz="3200" dirty="0">
                <a:solidFill>
                  <a:schemeClr val="bg1"/>
                </a:solidFill>
                <a:hlinkClick r:id="rId4">
                  <a:extLst>
                    <a:ext uri="{A12FA001-AC4F-418D-AE19-62706E023703}">
                      <ahyp:hlinkClr xmlns:ahyp="http://schemas.microsoft.com/office/drawing/2018/hyperlinkcolor" val="tx"/>
                    </a:ext>
                  </a:extLst>
                </a:hlinkClick>
              </a:rPr>
              <a:t>a real example</a:t>
            </a:r>
            <a:endParaRPr lang="en-US" sz="3200" dirty="0">
              <a:solidFill>
                <a:schemeClr val="bg1"/>
              </a:solidFill>
            </a:endParaRPr>
          </a:p>
        </p:txBody>
      </p:sp>
    </p:spTree>
    <p:extLst>
      <p:ext uri="{BB962C8B-B14F-4D97-AF65-F5344CB8AC3E}">
        <p14:creationId xmlns:p14="http://schemas.microsoft.com/office/powerpoint/2010/main" val="3949896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0E36-895A-4DEF-9631-37CAC125FF2B}"/>
              </a:ext>
            </a:extLst>
          </p:cNvPr>
          <p:cNvSpPr>
            <a:spLocks noGrp="1"/>
          </p:cNvSpPr>
          <p:nvPr>
            <p:ph type="title"/>
          </p:nvPr>
        </p:nvSpPr>
        <p:spPr/>
        <p:txBody>
          <a:bodyPr/>
          <a:lstStyle/>
          <a:p>
            <a:r>
              <a:rPr lang="en-US" dirty="0"/>
              <a:t>You can turn off but, getting emails from Travis Ci about build pass/fails</a:t>
            </a:r>
          </a:p>
        </p:txBody>
      </p:sp>
      <p:pic>
        <p:nvPicPr>
          <p:cNvPr id="4" name="Content Placeholder 3">
            <a:extLst>
              <a:ext uri="{FF2B5EF4-FFF2-40B4-BE49-F238E27FC236}">
                <a16:creationId xmlns:a16="http://schemas.microsoft.com/office/drawing/2014/main" id="{00A7E707-F3A6-4EA8-9869-D8DB7E741AC0}"/>
              </a:ext>
            </a:extLst>
          </p:cNvPr>
          <p:cNvPicPr>
            <a:picLocks noGrp="1" noChangeAspect="1"/>
          </p:cNvPicPr>
          <p:nvPr>
            <p:ph idx="1"/>
          </p:nvPr>
        </p:nvPicPr>
        <p:blipFill rotWithShape="1">
          <a:blip r:embed="rId2"/>
          <a:srcRect l="26697" t="30627" r="7651" b="-2373"/>
          <a:stretch/>
        </p:blipFill>
        <p:spPr>
          <a:xfrm>
            <a:off x="1021081" y="2316480"/>
            <a:ext cx="5875020" cy="3444240"/>
          </a:xfrm>
          <a:prstGeom prst="rect">
            <a:avLst/>
          </a:prstGeom>
        </p:spPr>
      </p:pic>
    </p:spTree>
    <p:extLst>
      <p:ext uri="{BB962C8B-B14F-4D97-AF65-F5344CB8AC3E}">
        <p14:creationId xmlns:p14="http://schemas.microsoft.com/office/powerpoint/2010/main" val="2690796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67B8-B222-4950-9465-84BA19562FB8}"/>
              </a:ext>
            </a:extLst>
          </p:cNvPr>
          <p:cNvSpPr>
            <a:spLocks noGrp="1"/>
          </p:cNvSpPr>
          <p:nvPr>
            <p:ph type="title"/>
          </p:nvPr>
        </p:nvSpPr>
        <p:spPr>
          <a:xfrm>
            <a:off x="544285" y="1217030"/>
            <a:ext cx="10160000" cy="1143000"/>
          </a:xfrm>
        </p:spPr>
        <p:txBody>
          <a:bodyPr/>
          <a:lstStyle/>
          <a:p>
            <a:r>
              <a:rPr lang="en-US" dirty="0"/>
              <a:t>MORE to investigate on your own:</a:t>
            </a:r>
            <a:br>
              <a:rPr lang="en-US" dirty="0"/>
            </a:br>
            <a:br>
              <a:rPr lang="en-US" dirty="0"/>
            </a:br>
            <a:r>
              <a:rPr lang="en-US" sz="4000" dirty="0">
                <a:solidFill>
                  <a:srgbClr val="0070C0"/>
                </a:solidFill>
              </a:rPr>
              <a:t>Cloud Services like Amazon and Google and Microsoft have Build tools as a service</a:t>
            </a:r>
            <a:endParaRPr lang="en-US" dirty="0">
              <a:solidFill>
                <a:srgbClr val="0070C0"/>
              </a:solidFill>
            </a:endParaRPr>
          </a:p>
        </p:txBody>
      </p:sp>
      <p:sp>
        <p:nvSpPr>
          <p:cNvPr id="3" name="Content Placeholder 2">
            <a:extLst>
              <a:ext uri="{FF2B5EF4-FFF2-40B4-BE49-F238E27FC236}">
                <a16:creationId xmlns:a16="http://schemas.microsoft.com/office/drawing/2014/main" id="{40BAD522-7A70-4D0D-9D90-B0AFBBD33168}"/>
              </a:ext>
            </a:extLst>
          </p:cNvPr>
          <p:cNvSpPr>
            <a:spLocks noGrp="1"/>
          </p:cNvSpPr>
          <p:nvPr>
            <p:ph idx="1"/>
          </p:nvPr>
        </p:nvSpPr>
        <p:spPr/>
        <p:txBody>
          <a:bodyPr>
            <a:normAutofit/>
          </a:bodyPr>
          <a:lstStyle/>
          <a:p>
            <a:endParaRPr lang="en-US" sz="3600" dirty="0"/>
          </a:p>
          <a:p>
            <a:endParaRPr lang="en-US" sz="3600" dirty="0"/>
          </a:p>
          <a:p>
            <a:endParaRPr lang="en-US" sz="3600" dirty="0"/>
          </a:p>
          <a:p>
            <a:r>
              <a:rPr lang="en-US" sz="3600" dirty="0"/>
              <a:t>THAT will not be covered in this class….take a cloud class you MAY have it covered.</a:t>
            </a:r>
          </a:p>
        </p:txBody>
      </p:sp>
    </p:spTree>
    <p:extLst>
      <p:ext uri="{BB962C8B-B14F-4D97-AF65-F5344CB8AC3E}">
        <p14:creationId xmlns:p14="http://schemas.microsoft.com/office/powerpoint/2010/main" val="4094685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792B-E190-4A27-A142-9C8481DB25A6}"/>
              </a:ext>
            </a:extLst>
          </p:cNvPr>
          <p:cNvSpPr>
            <a:spLocks noGrp="1"/>
          </p:cNvSpPr>
          <p:nvPr>
            <p:ph type="title"/>
          </p:nvPr>
        </p:nvSpPr>
        <p:spPr/>
        <p:txBody>
          <a:bodyPr/>
          <a:lstStyle/>
          <a:p>
            <a:r>
              <a:rPr lang="en-US" dirty="0"/>
              <a:t>Stop ---what is “continuous integration”</a:t>
            </a:r>
          </a:p>
        </p:txBody>
      </p:sp>
      <p:sp>
        <p:nvSpPr>
          <p:cNvPr id="3" name="Content Placeholder 2">
            <a:extLst>
              <a:ext uri="{FF2B5EF4-FFF2-40B4-BE49-F238E27FC236}">
                <a16:creationId xmlns:a16="http://schemas.microsoft.com/office/drawing/2014/main" id="{0DF22EF4-DC0D-4DCC-B6E1-C30F9CF703C0}"/>
              </a:ext>
            </a:extLst>
          </p:cNvPr>
          <p:cNvSpPr>
            <a:spLocks noGrp="1"/>
          </p:cNvSpPr>
          <p:nvPr>
            <p:ph idx="1"/>
          </p:nvPr>
        </p:nvSpPr>
        <p:spPr/>
        <p:txBody>
          <a:bodyPr/>
          <a:lstStyle/>
          <a:p>
            <a:r>
              <a:rPr lang="en-US" b="1" dirty="0"/>
              <a:t>Merging all developer working copies to a shared mainline several times a day, after applying a test-suite on the code for validation</a:t>
            </a:r>
          </a:p>
        </p:txBody>
      </p:sp>
      <p:sp>
        <p:nvSpPr>
          <p:cNvPr id="4" name="TextBox 3">
            <a:extLst>
              <a:ext uri="{FF2B5EF4-FFF2-40B4-BE49-F238E27FC236}">
                <a16:creationId xmlns:a16="http://schemas.microsoft.com/office/drawing/2014/main" id="{481C2C2B-89D3-4679-BBD4-28059086C3E0}"/>
              </a:ext>
            </a:extLst>
          </p:cNvPr>
          <p:cNvSpPr txBox="1"/>
          <p:nvPr/>
        </p:nvSpPr>
        <p:spPr>
          <a:xfrm>
            <a:off x="107016" y="2703016"/>
            <a:ext cx="11977968" cy="4154984"/>
          </a:xfrm>
          <a:prstGeom prst="rect">
            <a:avLst/>
          </a:prstGeom>
          <a:solidFill>
            <a:srgbClr val="FFC000"/>
          </a:solidFill>
        </p:spPr>
        <p:txBody>
          <a:bodyPr wrap="square" rtlCol="0">
            <a:spAutoFit/>
          </a:bodyPr>
          <a:lstStyle/>
          <a:p>
            <a:r>
              <a:rPr lang="en-US" sz="2400" dirty="0"/>
              <a:t>Google Experience:  (from my time at Faculty in Residence)</a:t>
            </a:r>
          </a:p>
          <a:p>
            <a:endParaRPr lang="en-US" sz="2400" dirty="0"/>
          </a:p>
          <a:p>
            <a:r>
              <a:rPr lang="en-US" sz="2400" dirty="0"/>
              <a:t>STEP 1: DEVELOPER TESTING: you do on your development environment your own testing.  This included the running of pre-existing test cases and only if it passed you when to STEP 2.</a:t>
            </a:r>
            <a:br>
              <a:rPr lang="en-US" sz="2400" dirty="0"/>
            </a:br>
            <a:endParaRPr lang="en-US" sz="2400" dirty="0"/>
          </a:p>
          <a:p>
            <a:r>
              <a:rPr lang="en-US" sz="2400" dirty="0"/>
              <a:t>STEP 2: CODE REVIEW:  check in your code for “review”.  This meant 2-3 other engineers possibly in your team or another team read through your code for correctness and for potential cross “module” problems, etc.</a:t>
            </a:r>
          </a:p>
          <a:p>
            <a:endParaRPr lang="en-US" sz="2400" dirty="0"/>
          </a:p>
          <a:p>
            <a:r>
              <a:rPr lang="en-US" sz="2400" dirty="0"/>
              <a:t>STEP 3: SUBMISSION FOR NEXT PHASE of Testing/Production</a:t>
            </a:r>
            <a:br>
              <a:rPr lang="en-US" sz="2400" dirty="0"/>
            </a:br>
            <a:endParaRPr lang="en-US" sz="2400" dirty="0"/>
          </a:p>
        </p:txBody>
      </p:sp>
    </p:spTree>
    <p:extLst>
      <p:ext uri="{BB962C8B-B14F-4D97-AF65-F5344CB8AC3E}">
        <p14:creationId xmlns:p14="http://schemas.microsoft.com/office/powerpoint/2010/main" val="303917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9D60-A63F-4EC4-BBE0-53C6BCB10984}"/>
              </a:ext>
            </a:extLst>
          </p:cNvPr>
          <p:cNvSpPr>
            <a:spLocks noGrp="1"/>
          </p:cNvSpPr>
          <p:nvPr>
            <p:ph type="title"/>
          </p:nvPr>
        </p:nvSpPr>
        <p:spPr/>
        <p:txBody>
          <a:bodyPr/>
          <a:lstStyle/>
          <a:p>
            <a:r>
              <a:rPr lang="en-US" dirty="0"/>
              <a:t>Build Management Techniques</a:t>
            </a:r>
          </a:p>
        </p:txBody>
      </p:sp>
      <p:sp>
        <p:nvSpPr>
          <p:cNvPr id="3" name="Content Placeholder 2">
            <a:extLst>
              <a:ext uri="{FF2B5EF4-FFF2-40B4-BE49-F238E27FC236}">
                <a16:creationId xmlns:a16="http://schemas.microsoft.com/office/drawing/2014/main" id="{01BA45D5-73F1-4A5B-A1B5-9B37442A24F9}"/>
              </a:ext>
            </a:extLst>
          </p:cNvPr>
          <p:cNvSpPr>
            <a:spLocks noGrp="1"/>
          </p:cNvSpPr>
          <p:nvPr>
            <p:ph idx="1"/>
          </p:nvPr>
        </p:nvSpPr>
        <p:spPr/>
        <p:txBody>
          <a:bodyPr/>
          <a:lstStyle/>
          <a:p>
            <a:r>
              <a:rPr lang="en-US" dirty="0">
                <a:highlight>
                  <a:srgbClr val="00FF00"/>
                </a:highlight>
              </a:rPr>
              <a:t>Build Teams </a:t>
            </a:r>
            <a:r>
              <a:rPr lang="en-US" dirty="0"/>
              <a:t>= these are teams that are responsible for integrating (often) code from multiple teams and there may be different levels of build teams like a “production build team” that creates production releases.</a:t>
            </a:r>
          </a:p>
          <a:p>
            <a:endParaRPr lang="en-US" dirty="0"/>
          </a:p>
          <a:p>
            <a:r>
              <a:rPr lang="en-US" dirty="0"/>
              <a:t>Agile and other SW Engineering paradigms =   like Scrum that stipulates 2-week cycles (or something short) –it may be that some paradigms or company policies influence these “</a:t>
            </a:r>
            <a:r>
              <a:rPr lang="en-US" dirty="0">
                <a:highlight>
                  <a:srgbClr val="00FF00"/>
                </a:highlight>
              </a:rPr>
              <a:t>Build Cycles</a:t>
            </a:r>
            <a:r>
              <a:rPr lang="en-US" dirty="0"/>
              <a:t>” (which are period of time between builds –thought of as releases of code which may be internal and not publicly released or may be publicly released).</a:t>
            </a:r>
          </a:p>
        </p:txBody>
      </p:sp>
    </p:spTree>
    <p:extLst>
      <p:ext uri="{BB962C8B-B14F-4D97-AF65-F5344CB8AC3E}">
        <p14:creationId xmlns:p14="http://schemas.microsoft.com/office/powerpoint/2010/main" val="64407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F6FB-96AE-425E-97B4-B2804504BD86}"/>
              </a:ext>
            </a:extLst>
          </p:cNvPr>
          <p:cNvSpPr>
            <a:spLocks noGrp="1"/>
          </p:cNvSpPr>
          <p:nvPr>
            <p:ph type="title"/>
          </p:nvPr>
        </p:nvSpPr>
        <p:spPr/>
        <p:txBody>
          <a:bodyPr/>
          <a:lstStyle/>
          <a:p>
            <a:r>
              <a:rPr lang="en-US" dirty="0"/>
              <a:t>Build Tools –some objectives</a:t>
            </a:r>
          </a:p>
        </p:txBody>
      </p:sp>
      <p:sp>
        <p:nvSpPr>
          <p:cNvPr id="3" name="Content Placeholder 2">
            <a:extLst>
              <a:ext uri="{FF2B5EF4-FFF2-40B4-BE49-F238E27FC236}">
                <a16:creationId xmlns:a16="http://schemas.microsoft.com/office/drawing/2014/main" id="{FD0964D0-C112-459B-961C-E8543841D1B7}"/>
              </a:ext>
            </a:extLst>
          </p:cNvPr>
          <p:cNvSpPr>
            <a:spLocks noGrp="1"/>
          </p:cNvSpPr>
          <p:nvPr>
            <p:ph idx="1"/>
          </p:nvPr>
        </p:nvSpPr>
        <p:spPr/>
        <p:txBody>
          <a:bodyPr/>
          <a:lstStyle/>
          <a:p>
            <a:r>
              <a:rPr lang="en-US" dirty="0"/>
              <a:t>Make development process transparent</a:t>
            </a:r>
          </a:p>
          <a:p>
            <a:r>
              <a:rPr lang="en-US" dirty="0"/>
              <a:t>Easy way to see the status of a project</a:t>
            </a:r>
          </a:p>
          <a:p>
            <a:r>
              <a:rPr lang="en-US" dirty="0"/>
              <a:t>Decrease training time for new developers</a:t>
            </a:r>
          </a:p>
          <a:p>
            <a:r>
              <a:rPr lang="en-US" dirty="0"/>
              <a:t>Bundle the various tools together for Build Management</a:t>
            </a:r>
          </a:p>
          <a:p>
            <a:r>
              <a:rPr lang="en-US" dirty="0"/>
              <a:t>Standardize the development infrastructure across company</a:t>
            </a:r>
          </a:p>
          <a:p>
            <a:r>
              <a:rPr lang="en-US" dirty="0"/>
              <a:t>Ease development and integration with other projects/teams</a:t>
            </a:r>
          </a:p>
          <a:p>
            <a:r>
              <a:rPr lang="en-US" dirty="0"/>
              <a:t>Provide standardized testing environment</a:t>
            </a:r>
          </a:p>
          <a:p>
            <a:r>
              <a:rPr lang="en-US" dirty="0"/>
              <a:t>Provide documentation (generation) ability</a:t>
            </a:r>
          </a:p>
          <a:p>
            <a:r>
              <a:rPr lang="en-US" dirty="0"/>
              <a:t>Associate Software Versioning Systems (also part of release management)</a:t>
            </a:r>
          </a:p>
          <a:p>
            <a:r>
              <a:rPr lang="en-US" dirty="0"/>
              <a:t>Provide Ability for delivery (release management)</a:t>
            </a:r>
          </a:p>
          <a:p>
            <a:endParaRPr lang="en-US" dirty="0"/>
          </a:p>
        </p:txBody>
      </p:sp>
      <p:sp>
        <p:nvSpPr>
          <p:cNvPr id="4" name="TextBox 3">
            <a:extLst>
              <a:ext uri="{FF2B5EF4-FFF2-40B4-BE49-F238E27FC236}">
                <a16:creationId xmlns:a16="http://schemas.microsoft.com/office/drawing/2014/main" id="{6B98C88D-9D25-4F2A-893F-3DAF30F4C320}"/>
              </a:ext>
            </a:extLst>
          </p:cNvPr>
          <p:cNvSpPr txBox="1"/>
          <p:nvPr/>
        </p:nvSpPr>
        <p:spPr>
          <a:xfrm>
            <a:off x="8516471" y="1281953"/>
            <a:ext cx="3647473" cy="923330"/>
          </a:xfrm>
          <a:prstGeom prst="rect">
            <a:avLst/>
          </a:prstGeom>
          <a:solidFill>
            <a:srgbClr val="FFC000"/>
          </a:solidFill>
        </p:spPr>
        <p:txBody>
          <a:bodyPr wrap="none" rtlCol="0">
            <a:spAutoFit/>
          </a:bodyPr>
          <a:lstStyle/>
          <a:p>
            <a:r>
              <a:rPr lang="en-US" dirty="0"/>
              <a:t>NOTE: not all build tools will equally</a:t>
            </a:r>
            <a:br>
              <a:rPr lang="en-US" dirty="0"/>
            </a:br>
            <a:r>
              <a:rPr lang="en-US" dirty="0"/>
              <a:t>achieve these goals or some may not</a:t>
            </a:r>
            <a:br>
              <a:rPr lang="en-US" dirty="0"/>
            </a:br>
            <a:r>
              <a:rPr lang="en-US" dirty="0"/>
              <a:t>even be present</a:t>
            </a:r>
          </a:p>
        </p:txBody>
      </p:sp>
    </p:spTree>
    <p:extLst>
      <p:ext uri="{BB962C8B-B14F-4D97-AF65-F5344CB8AC3E}">
        <p14:creationId xmlns:p14="http://schemas.microsoft.com/office/powerpoint/2010/main" val="265773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7F3F-95AB-4C0F-8F00-74E641AC6ED4}"/>
              </a:ext>
            </a:extLst>
          </p:cNvPr>
          <p:cNvSpPr>
            <a:spLocks noGrp="1"/>
          </p:cNvSpPr>
          <p:nvPr>
            <p:ph type="title"/>
          </p:nvPr>
        </p:nvSpPr>
        <p:spPr/>
        <p:txBody>
          <a:bodyPr/>
          <a:lstStyle/>
          <a:p>
            <a:r>
              <a:rPr lang="en-US" dirty="0"/>
              <a:t>Processes</a:t>
            </a:r>
          </a:p>
        </p:txBody>
      </p:sp>
      <p:sp>
        <p:nvSpPr>
          <p:cNvPr id="3" name="Content Placeholder 2">
            <a:extLst>
              <a:ext uri="{FF2B5EF4-FFF2-40B4-BE49-F238E27FC236}">
                <a16:creationId xmlns:a16="http://schemas.microsoft.com/office/drawing/2014/main" id="{66F32EFD-DDE4-4D6D-8206-1B268427BDBA}"/>
              </a:ext>
            </a:extLst>
          </p:cNvPr>
          <p:cNvSpPr>
            <a:spLocks noGrp="1"/>
          </p:cNvSpPr>
          <p:nvPr>
            <p:ph idx="1"/>
          </p:nvPr>
        </p:nvSpPr>
        <p:spPr/>
        <p:txBody>
          <a:bodyPr>
            <a:normAutofit/>
          </a:bodyPr>
          <a:lstStyle/>
          <a:p>
            <a:r>
              <a:rPr lang="en-US" sz="3200" dirty="0"/>
              <a:t>Building Code in Project</a:t>
            </a:r>
          </a:p>
          <a:p>
            <a:r>
              <a:rPr lang="en-US" sz="3200" dirty="0"/>
              <a:t>Dependency Management</a:t>
            </a:r>
          </a:p>
          <a:p>
            <a:r>
              <a:rPr lang="en-US" sz="3200" dirty="0"/>
              <a:t>Parent Versioning </a:t>
            </a:r>
          </a:p>
          <a:p>
            <a:r>
              <a:rPr lang="en-US" sz="3200" dirty="0"/>
              <a:t>Release Management</a:t>
            </a:r>
          </a:p>
          <a:p>
            <a:r>
              <a:rPr lang="en-US" sz="3200" dirty="0"/>
              <a:t>Distribution Publication</a:t>
            </a:r>
          </a:p>
        </p:txBody>
      </p:sp>
    </p:spTree>
    <p:extLst>
      <p:ext uri="{BB962C8B-B14F-4D97-AF65-F5344CB8AC3E}">
        <p14:creationId xmlns:p14="http://schemas.microsoft.com/office/powerpoint/2010/main" val="190816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9D6CE-E705-4DF1-B9E2-4C8B3FBA574B}"/>
              </a:ext>
            </a:extLst>
          </p:cNvPr>
          <p:cNvSpPr>
            <a:spLocks noGrp="1"/>
          </p:cNvSpPr>
          <p:nvPr>
            <p:ph type="title"/>
          </p:nvPr>
        </p:nvSpPr>
        <p:spPr/>
        <p:txBody>
          <a:bodyPr/>
          <a:lstStyle/>
          <a:p>
            <a:r>
              <a:rPr lang="en-US" dirty="0"/>
              <a:t>Build Tools</a:t>
            </a:r>
          </a:p>
        </p:txBody>
      </p:sp>
      <p:sp>
        <p:nvSpPr>
          <p:cNvPr id="3" name="Content Placeholder 2">
            <a:extLst>
              <a:ext uri="{FF2B5EF4-FFF2-40B4-BE49-F238E27FC236}">
                <a16:creationId xmlns:a16="http://schemas.microsoft.com/office/drawing/2014/main" id="{05EDCBA8-BC99-443D-85EE-F9CF5DF33F65}"/>
              </a:ext>
            </a:extLst>
          </p:cNvPr>
          <p:cNvSpPr>
            <a:spLocks noGrp="1"/>
          </p:cNvSpPr>
          <p:nvPr>
            <p:ph idx="1"/>
          </p:nvPr>
        </p:nvSpPr>
        <p:spPr/>
        <p:txBody>
          <a:bodyPr>
            <a:normAutofit/>
          </a:bodyPr>
          <a:lstStyle/>
          <a:p>
            <a:r>
              <a:rPr lang="en-US" sz="2800" dirty="0"/>
              <a:t>There are MANY, MANY Build Tools</a:t>
            </a:r>
          </a:p>
          <a:p>
            <a:r>
              <a:rPr lang="en-US" sz="2800" dirty="0"/>
              <a:t>Integrating complex and large software is a tough job and there are enterprise solutions out there.</a:t>
            </a:r>
          </a:p>
          <a:p>
            <a:r>
              <a:rPr lang="en-US" sz="2800" dirty="0"/>
              <a:t>Some companies purchase solutions that involve many aspects like testing, delivery, documentation, issue tracking, etc.</a:t>
            </a:r>
          </a:p>
          <a:p>
            <a:r>
              <a:rPr lang="en-US" sz="2800" dirty="0"/>
              <a:t>Some companies use open source standards (Maven, </a:t>
            </a:r>
            <a:r>
              <a:rPr lang="en-US" sz="2800" dirty="0" err="1"/>
              <a:t>Bazel</a:t>
            </a:r>
            <a:r>
              <a:rPr lang="en-US" sz="2800" dirty="0"/>
              <a:t>)</a:t>
            </a:r>
          </a:p>
          <a:p>
            <a:r>
              <a:rPr lang="en-US" sz="2800" dirty="0"/>
              <a:t>Some companies create their own solutions because they find tools don’t meet their needs (that was the case at Google it was an in-house solution when I was there)</a:t>
            </a:r>
          </a:p>
        </p:txBody>
      </p:sp>
    </p:spTree>
    <p:extLst>
      <p:ext uri="{BB962C8B-B14F-4D97-AF65-F5344CB8AC3E}">
        <p14:creationId xmlns:p14="http://schemas.microsoft.com/office/powerpoint/2010/main" val="3308761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Theme1" id="{1861C852-BDA9-4843-8FD5-EBDC3AC5C6DC}" vid="{542392F8-3EB8-41EB-9DB0-7968A41A66D8}"/>
    </a:ext>
  </a:extLst>
</a:theme>
</file>

<file path=docProps/app.xml><?xml version="1.0" encoding="utf-8"?>
<Properties xmlns="http://schemas.openxmlformats.org/officeDocument/2006/extended-properties" xmlns:vt="http://schemas.openxmlformats.org/officeDocument/2006/docPropsVTypes">
  <TotalTime>4475</TotalTime>
  <Words>3542</Words>
  <Application>Microsoft Office PowerPoint</Application>
  <PresentationFormat>Widescreen</PresentationFormat>
  <Paragraphs>324</Paragraphs>
  <Slides>48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Cambria</vt:lpstr>
      <vt:lpstr>Consolas</vt:lpstr>
      <vt:lpstr>inherit</vt:lpstr>
      <vt:lpstr>SFMono-Regular</vt:lpstr>
      <vt:lpstr>Source Sans Pro</vt:lpstr>
      <vt:lpstr>Theme1</vt:lpstr>
      <vt:lpstr>Build &amp; Release Management</vt:lpstr>
      <vt:lpstr>DevOps = Development &amp; Operations</vt:lpstr>
      <vt:lpstr>My IDE say “build” –what is the difference between build in build management and compile?</vt:lpstr>
      <vt:lpstr>more….. Some related comments from Internet</vt:lpstr>
      <vt:lpstr>Stop ---what is “continuous integration”</vt:lpstr>
      <vt:lpstr>Build Management Techniques</vt:lpstr>
      <vt:lpstr>Build Tools –some objectives</vt:lpstr>
      <vt:lpstr>Processes</vt:lpstr>
      <vt:lpstr>Build Tools</vt:lpstr>
      <vt:lpstr>Build Tool Evolution</vt:lpstr>
      <vt:lpstr>Build Tool Evolution</vt:lpstr>
      <vt:lpstr>..opensource build tools</vt:lpstr>
      <vt:lpstr>Ant – Apache opensource for Java Projects</vt:lpstr>
      <vt:lpstr>Ant  in IntelliJ</vt:lpstr>
      <vt:lpstr>IntelliJ and Ant</vt:lpstr>
      <vt:lpstr>IntelliJ Ant generated build files: helloworld_cs401.properties</vt:lpstr>
      <vt:lpstr>IntelliJ and Ant generated code helloworld_cs401.xml</vt:lpstr>
      <vt:lpstr>ABOUT  helloworld_cs401.xml</vt:lpstr>
      <vt:lpstr>IntelliJ and Ant generated code module_helloworld_cs401.xml</vt:lpstr>
      <vt:lpstr>ABOUT module_helloworld_cs401.xml</vt:lpstr>
      <vt:lpstr>IntelliJ and Ant – adding the generated Ant build files </vt:lpstr>
      <vt:lpstr>IntelliJ ---Building  using Ant (not default IntelliJ build tool)</vt:lpstr>
      <vt:lpstr>IntelliJ ---Running Project after Ant Build  OPTION 1 command line  (not default IntelliJ running - DOING on COMMAND LINE)</vt:lpstr>
      <vt:lpstr>IntelliJ ---Running Project after Ant Build  OPTION 2 from IDE  (if IMMEDIATELY after running your ANT Build you do Run-&gt;Main it will execute the freshly built code)</vt:lpstr>
      <vt:lpstr>Why would you want to use Ant over the native IntelliJ build tool ……</vt:lpstr>
      <vt:lpstr>Other options MAVEN, GRADLE, and&gt;&gt;&gt;</vt:lpstr>
      <vt:lpstr>Maven  Apache OpenSource Build Management</vt:lpstr>
      <vt:lpstr>Maven vs Ant</vt:lpstr>
      <vt:lpstr>IDEs –can choose their own standard or allow for others</vt:lpstr>
      <vt:lpstr>Gradle  OpenSource Build  Management</vt:lpstr>
      <vt:lpstr>IntelliJ and creating a Gradle project</vt:lpstr>
      <vt:lpstr>Running the Gradle Project in IntelliJ</vt:lpstr>
      <vt:lpstr>STOP</vt:lpstr>
      <vt:lpstr>WAIT – what about continuous integration?</vt:lpstr>
      <vt:lpstr>Google Open Source in house tools  Bazel</vt:lpstr>
      <vt:lpstr>Yahoo! Open Sourced its in house tools  ScrewDriver</vt:lpstr>
      <vt:lpstr>Build Management as a Service</vt:lpstr>
      <vt:lpstr>On GitHub creating .travis.yaml file</vt:lpstr>
      <vt:lpstr>On GitHub creating .travis.yaml file</vt:lpstr>
      <vt:lpstr>The important .travis.yml file</vt:lpstr>
      <vt:lpstr>Understanding Travis Ci &amp; the yml build file</vt:lpstr>
      <vt:lpstr>Add the Travis Ci report to your Github  Readme to share Travis Ci build results with others</vt:lpstr>
      <vt:lpstr>After pushing changes to GitHub you can see in Travis Ci console its build is running</vt:lpstr>
      <vt:lpstr>Lets add some test code</vt:lpstr>
      <vt:lpstr>Gradle check will call test</vt:lpstr>
      <vt:lpstr>Add on to our  .travis.yml file to do more than compile/build our code &amp;lets add some test cases </vt:lpstr>
      <vt:lpstr>You can turn off but, getting emails from Travis Ci about build pass/fails</vt:lpstr>
      <vt:lpstr>MORE to investigate on your own:  Cloud Services like Amazon and Google and Microsoft have Build tools as a service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&amp; Release Management</dc:title>
  <dc:creator>Lynne Grewe</dc:creator>
  <cp:lastModifiedBy>Lynne Grewe</cp:lastModifiedBy>
  <cp:revision>78</cp:revision>
  <dcterms:created xsi:type="dcterms:W3CDTF">2020-01-17T04:38:51Z</dcterms:created>
  <dcterms:modified xsi:type="dcterms:W3CDTF">2021-02-22T22:35:31Z</dcterms:modified>
</cp:coreProperties>
</file>