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p:sldMasterIdLst>
    <p:sldMasterId id="2147483770" r:id="rId1"/>
  </p:sldMasterIdLst>
  <p:notesMasterIdLst>
    <p:notesMasterId r:id="rId87"/>
  </p:notesMasterIdLst>
  <p:handoutMasterIdLst>
    <p:handoutMasterId r:id="rId88"/>
  </p:handoutMasterIdLst>
  <p:sldIdLst>
    <p:sldId id="477" r:id="rId2"/>
    <p:sldId id="579" r:id="rId3"/>
    <p:sldId id="478" r:id="rId4"/>
    <p:sldId id="580" r:id="rId5"/>
    <p:sldId id="479" r:id="rId6"/>
    <p:sldId id="561" r:id="rId7"/>
    <p:sldId id="480" r:id="rId8"/>
    <p:sldId id="562" r:id="rId9"/>
    <p:sldId id="525" r:id="rId10"/>
    <p:sldId id="481" r:id="rId11"/>
    <p:sldId id="482" r:id="rId12"/>
    <p:sldId id="514" r:id="rId13"/>
    <p:sldId id="515" r:id="rId14"/>
    <p:sldId id="516" r:id="rId15"/>
    <p:sldId id="517" r:id="rId16"/>
    <p:sldId id="518" r:id="rId17"/>
    <p:sldId id="519" r:id="rId18"/>
    <p:sldId id="484" r:id="rId19"/>
    <p:sldId id="526" r:id="rId20"/>
    <p:sldId id="527" r:id="rId21"/>
    <p:sldId id="520" r:id="rId22"/>
    <p:sldId id="529" r:id="rId23"/>
    <p:sldId id="530" r:id="rId24"/>
    <p:sldId id="532" r:id="rId25"/>
    <p:sldId id="531" r:id="rId26"/>
    <p:sldId id="614" r:id="rId27"/>
    <p:sldId id="615" r:id="rId28"/>
    <p:sldId id="617" r:id="rId29"/>
    <p:sldId id="616" r:id="rId30"/>
    <p:sldId id="618" r:id="rId31"/>
    <p:sldId id="627" r:id="rId32"/>
    <p:sldId id="573" r:id="rId33"/>
    <p:sldId id="535" r:id="rId34"/>
    <p:sldId id="536" r:id="rId35"/>
    <p:sldId id="544" r:id="rId36"/>
    <p:sldId id="581" r:id="rId37"/>
    <p:sldId id="537" r:id="rId38"/>
    <p:sldId id="538" r:id="rId39"/>
    <p:sldId id="539" r:id="rId40"/>
    <p:sldId id="545" r:id="rId41"/>
    <p:sldId id="555" r:id="rId42"/>
    <p:sldId id="547" r:id="rId43"/>
    <p:sldId id="549" r:id="rId44"/>
    <p:sldId id="550" r:id="rId45"/>
    <p:sldId id="552" r:id="rId46"/>
    <p:sldId id="554" r:id="rId47"/>
    <p:sldId id="582" r:id="rId48"/>
    <p:sldId id="583" r:id="rId49"/>
    <p:sldId id="584" r:id="rId50"/>
    <p:sldId id="585" r:id="rId51"/>
    <p:sldId id="586" r:id="rId52"/>
    <p:sldId id="587" r:id="rId53"/>
    <p:sldId id="600" r:id="rId54"/>
    <p:sldId id="588" r:id="rId55"/>
    <p:sldId id="589" r:id="rId56"/>
    <p:sldId id="590" r:id="rId57"/>
    <p:sldId id="591" r:id="rId58"/>
    <p:sldId id="592" r:id="rId59"/>
    <p:sldId id="593" r:id="rId60"/>
    <p:sldId id="605" r:id="rId61"/>
    <p:sldId id="594" r:id="rId62"/>
    <p:sldId id="595" r:id="rId63"/>
    <p:sldId id="596" r:id="rId64"/>
    <p:sldId id="601" r:id="rId65"/>
    <p:sldId id="597" r:id="rId66"/>
    <p:sldId id="598" r:id="rId67"/>
    <p:sldId id="599" r:id="rId68"/>
    <p:sldId id="611" r:id="rId69"/>
    <p:sldId id="610" r:id="rId70"/>
    <p:sldId id="609" r:id="rId71"/>
    <p:sldId id="606" r:id="rId72"/>
    <p:sldId id="607" r:id="rId73"/>
    <p:sldId id="608" r:id="rId74"/>
    <p:sldId id="602" r:id="rId75"/>
    <p:sldId id="603" r:id="rId76"/>
    <p:sldId id="604" r:id="rId77"/>
    <p:sldId id="628" r:id="rId78"/>
    <p:sldId id="629" r:id="rId79"/>
    <p:sldId id="630" r:id="rId80"/>
    <p:sldId id="631" r:id="rId81"/>
    <p:sldId id="632" r:id="rId82"/>
    <p:sldId id="633" r:id="rId83"/>
    <p:sldId id="634" r:id="rId84"/>
    <p:sldId id="635" r:id="rId85"/>
    <p:sldId id="636" r:id="rId86"/>
  </p:sldIdLst>
  <p:sldSz cx="9144000" cy="6858000" type="screen4x3"/>
  <p:notesSz cx="6858000" cy="9180513"/>
  <p:embeddedFontLst>
    <p:embeddedFont>
      <p:font typeface="Wingdings 2" panose="05020102010507070707" pitchFamily="18" charset="2"/>
      <p:regular r:id="rId89"/>
    </p:embeddedFont>
    <p:embeddedFont>
      <p:font typeface="微軟正黑體" panose="020B0604030504040204" pitchFamily="34" charset="-120"/>
      <p:regular r:id="rId90"/>
      <p:bold r:id="rId91"/>
    </p:embeddedFont>
    <p:embeddedFont>
      <p:font typeface="Verdana" panose="020B0604030504040204" pitchFamily="34" charset="0"/>
      <p:regular r:id="rId92"/>
      <p:bold r:id="rId93"/>
      <p:italic r:id="rId94"/>
      <p:boldItalic r:id="rId95"/>
    </p:embeddedFont>
    <p:embeddedFont>
      <p:font typeface="新細明體" panose="02020500000000000000" pitchFamily="18" charset="-120"/>
      <p:regular r:id="rId96"/>
    </p:embeddedFont>
    <p:embeddedFont>
      <p:font typeface="Tw Cen MT" panose="020B0602020104020603" pitchFamily="34" charset="0"/>
      <p:regular r:id="rId97"/>
      <p:bold r:id="rId98"/>
      <p:italic r:id="rId99"/>
      <p:boldItalic r:id="rId100"/>
    </p:embeddedFont>
  </p:embeddedFontLst>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FF"/>
    <a:srgbClr val="0000CC"/>
    <a:srgbClr val="FFFF00"/>
    <a:srgbClr val="FFFF66"/>
    <a:srgbClr val="33CC33"/>
    <a:srgbClr val="009900"/>
    <a:srgbClr val="777777"/>
    <a:srgbClr val="260A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10" autoAdjust="0"/>
    <p:restoredTop sz="95618" autoAdjust="0"/>
  </p:normalViewPr>
  <p:slideViewPr>
    <p:cSldViewPr>
      <p:cViewPr>
        <p:scale>
          <a:sx n="91" d="100"/>
          <a:sy n="91" d="100"/>
        </p:scale>
        <p:origin x="-1332" y="6"/>
      </p:cViewPr>
      <p:guideLst>
        <p:guide orient="horz" pos="2352"/>
        <p:guide orient="horz" pos="1200"/>
        <p:guide orient="horz" pos="1488"/>
        <p:guide orient="horz" pos="912"/>
        <p:guide orient="horz" pos="144"/>
        <p:guide orient="horz" pos="3168"/>
        <p:guide pos="2880"/>
        <p:guide pos="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5" d="100"/>
          <a:sy n="45" d="100"/>
        </p:scale>
        <p:origin x="-1482" y="-108"/>
      </p:cViewPr>
      <p:guideLst>
        <p:guide orient="horz" pos="2891"/>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font" Target="fonts/font2.fntdata"/><Relationship Id="rId95"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font" Target="fonts/font5.fntdata"/><Relationship Id="rId98"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font" Target="fonts/font3.fntdata"/><Relationship Id="rId96"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6.fntdata"/><Relationship Id="rId99" Type="http://schemas.openxmlformats.org/officeDocument/2006/relationships/font" Target="fonts/font11.fntdata"/><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9.fntdata"/><Relationship Id="rId10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40" name="Rectangle 8"/>
          <p:cNvSpPr>
            <a:spLocks noChangeArrowheads="1"/>
          </p:cNvSpPr>
          <p:nvPr/>
        </p:nvSpPr>
        <p:spPr bwMode="auto">
          <a:xfrm>
            <a:off x="5611813" y="8516938"/>
            <a:ext cx="1065212" cy="455612"/>
          </a:xfrm>
          <a:prstGeom prst="rect">
            <a:avLst/>
          </a:prstGeom>
          <a:noFill/>
          <a:ln w="12700">
            <a:noFill/>
            <a:miter lim="800000"/>
            <a:headEnd type="none" w="sm" len="sm"/>
            <a:tailEnd type="none" w="sm" len="sm"/>
          </a:ln>
          <a:effectLst/>
        </p:spPr>
        <p:txBody>
          <a:bodyPr wrap="none" lIns="91377" tIns="45689" rIns="91377" bIns="45689" anchor="b"/>
          <a:lstStyle/>
          <a:p>
            <a:pPr algn="r">
              <a:defRPr/>
            </a:pPr>
            <a:fld id="{AFBCF5F2-1B4F-42AA-8B53-3CBD80273C15}" type="slidenum">
              <a:rPr lang="en-US" sz="1200" b="1">
                <a:latin typeface="Arial" charset="0"/>
              </a:rPr>
              <a:pPr algn="r">
                <a:defRPr/>
              </a:pPr>
              <a:t>‹#›</a:t>
            </a:fld>
            <a:endParaRPr lang="en-US" sz="1200" b="1">
              <a:latin typeface="Arial" charset="0"/>
            </a:endParaRPr>
          </a:p>
        </p:txBody>
      </p:sp>
    </p:spTree>
    <p:extLst>
      <p:ext uri="{BB962C8B-B14F-4D97-AF65-F5344CB8AC3E}">
        <p14:creationId xmlns:p14="http://schemas.microsoft.com/office/powerpoint/2010/main" val="16675549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71800" cy="458788"/>
          </a:xfrm>
          <a:prstGeom prst="rect">
            <a:avLst/>
          </a:prstGeom>
          <a:noFill/>
          <a:ln w="9525">
            <a:noFill/>
            <a:miter lim="800000"/>
            <a:headEnd/>
            <a:tailEnd/>
          </a:ln>
          <a:effectLst/>
        </p:spPr>
        <p:txBody>
          <a:bodyPr vert="horz" wrap="square" lIns="91638" tIns="45819" rIns="91638" bIns="45819" numCol="1" anchor="t" anchorCtr="0" compatLnSpc="1">
            <a:prstTxWarp prst="textNoShape">
              <a:avLst/>
            </a:prstTxWarp>
          </a:bodyPr>
          <a:lstStyle>
            <a:lvl1pPr defTabSz="917575">
              <a:defRPr sz="1200" b="1">
                <a:latin typeface="Times New Roman" pitchFamily="18" charset="0"/>
              </a:defRPr>
            </a:lvl1pPr>
          </a:lstStyle>
          <a:p>
            <a:pPr>
              <a:defRPr/>
            </a:pPr>
            <a:endParaRPr lang="en-US"/>
          </a:p>
        </p:txBody>
      </p:sp>
      <p:sp>
        <p:nvSpPr>
          <p:cNvPr id="27651" name="Rectangle 3"/>
          <p:cNvSpPr>
            <a:spLocks noGrp="1" noChangeArrowheads="1"/>
          </p:cNvSpPr>
          <p:nvPr>
            <p:ph type="dt" idx="1"/>
          </p:nvPr>
        </p:nvSpPr>
        <p:spPr bwMode="auto">
          <a:xfrm>
            <a:off x="3886200" y="0"/>
            <a:ext cx="2971800" cy="458788"/>
          </a:xfrm>
          <a:prstGeom prst="rect">
            <a:avLst/>
          </a:prstGeom>
          <a:noFill/>
          <a:ln w="9525">
            <a:noFill/>
            <a:miter lim="800000"/>
            <a:headEnd/>
            <a:tailEnd/>
          </a:ln>
          <a:effectLst/>
        </p:spPr>
        <p:txBody>
          <a:bodyPr vert="horz" wrap="square" lIns="91638" tIns="45819" rIns="91638" bIns="45819" numCol="1" anchor="t" anchorCtr="0" compatLnSpc="1">
            <a:prstTxWarp prst="textNoShape">
              <a:avLst/>
            </a:prstTxWarp>
          </a:bodyPr>
          <a:lstStyle>
            <a:lvl1pPr algn="r" defTabSz="917575">
              <a:defRPr sz="1200" b="1">
                <a:latin typeface="Times New Roman" pitchFamily="18" charset="0"/>
              </a:defRPr>
            </a:lvl1pPr>
          </a:lstStyle>
          <a:p>
            <a:pPr>
              <a:defRPr/>
            </a:pPr>
            <a:endParaRPr lang="en-US"/>
          </a:p>
        </p:txBody>
      </p:sp>
      <p:sp>
        <p:nvSpPr>
          <p:cNvPr id="36868" name="Rectangle 4"/>
          <p:cNvSpPr>
            <a:spLocks noGrp="1" noRot="1" noChangeAspect="1" noChangeArrowheads="1" noTextEdit="1"/>
          </p:cNvSpPr>
          <p:nvPr>
            <p:ph type="sldImg" idx="2"/>
          </p:nvPr>
        </p:nvSpPr>
        <p:spPr bwMode="auto">
          <a:xfrm>
            <a:off x="1133475" y="688975"/>
            <a:ext cx="4591050" cy="3441700"/>
          </a:xfrm>
          <a:prstGeom prst="rect">
            <a:avLst/>
          </a:prstGeom>
          <a:noFill/>
          <a:ln w="9525">
            <a:solidFill>
              <a:srgbClr val="000000"/>
            </a:solidFill>
            <a:miter lim="800000"/>
            <a:headEnd/>
            <a:tailEnd/>
          </a:ln>
        </p:spPr>
      </p:sp>
      <p:sp>
        <p:nvSpPr>
          <p:cNvPr id="27653" name="Rectangle 5"/>
          <p:cNvSpPr>
            <a:spLocks noGrp="1" noChangeArrowheads="1"/>
          </p:cNvSpPr>
          <p:nvPr>
            <p:ph type="body" sz="quarter" idx="3"/>
          </p:nvPr>
        </p:nvSpPr>
        <p:spPr bwMode="auto">
          <a:xfrm>
            <a:off x="223838" y="4360863"/>
            <a:ext cx="6434137" cy="4130675"/>
          </a:xfrm>
          <a:prstGeom prst="rect">
            <a:avLst/>
          </a:prstGeom>
          <a:noFill/>
          <a:ln w="9525">
            <a:noFill/>
            <a:miter lim="800000"/>
            <a:headEnd/>
            <a:tailEnd/>
          </a:ln>
          <a:effectLst/>
        </p:spPr>
        <p:txBody>
          <a:bodyPr vert="horz" wrap="square" lIns="91638" tIns="45819" rIns="91638" bIns="4581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7654" name="Rectangle 6"/>
          <p:cNvSpPr>
            <a:spLocks noGrp="1" noChangeArrowheads="1"/>
          </p:cNvSpPr>
          <p:nvPr>
            <p:ph type="ftr" sz="quarter" idx="4"/>
          </p:nvPr>
        </p:nvSpPr>
        <p:spPr bwMode="auto">
          <a:xfrm>
            <a:off x="0" y="8721725"/>
            <a:ext cx="2971800" cy="458788"/>
          </a:xfrm>
          <a:prstGeom prst="rect">
            <a:avLst/>
          </a:prstGeom>
          <a:noFill/>
          <a:ln w="9525">
            <a:noFill/>
            <a:miter lim="800000"/>
            <a:headEnd/>
            <a:tailEnd/>
          </a:ln>
          <a:effectLst/>
        </p:spPr>
        <p:txBody>
          <a:bodyPr vert="horz" wrap="square" lIns="91638" tIns="45819" rIns="91638" bIns="45819" numCol="1" anchor="b" anchorCtr="0" compatLnSpc="1">
            <a:prstTxWarp prst="textNoShape">
              <a:avLst/>
            </a:prstTxWarp>
          </a:bodyPr>
          <a:lstStyle>
            <a:lvl1pPr defTabSz="917575">
              <a:defRPr sz="1200" b="1">
                <a:latin typeface="Times New Roman" pitchFamily="18" charset="0"/>
              </a:defRPr>
            </a:lvl1pPr>
          </a:lstStyle>
          <a:p>
            <a:pPr>
              <a:defRPr/>
            </a:pPr>
            <a:endParaRPr lang="en-US"/>
          </a:p>
        </p:txBody>
      </p:sp>
      <p:sp>
        <p:nvSpPr>
          <p:cNvPr id="27655" name="Rectangle 7"/>
          <p:cNvSpPr>
            <a:spLocks noGrp="1" noChangeArrowheads="1"/>
          </p:cNvSpPr>
          <p:nvPr>
            <p:ph type="sldNum" sz="quarter" idx="5"/>
          </p:nvPr>
        </p:nvSpPr>
        <p:spPr bwMode="auto">
          <a:xfrm>
            <a:off x="3886200" y="8721725"/>
            <a:ext cx="2971800" cy="458788"/>
          </a:xfrm>
          <a:prstGeom prst="rect">
            <a:avLst/>
          </a:prstGeom>
          <a:noFill/>
          <a:ln w="9525">
            <a:noFill/>
            <a:miter lim="800000"/>
            <a:headEnd/>
            <a:tailEnd/>
          </a:ln>
          <a:effectLst/>
        </p:spPr>
        <p:txBody>
          <a:bodyPr vert="horz" wrap="square" lIns="91638" tIns="45819" rIns="91638" bIns="45819" numCol="1" anchor="b" anchorCtr="0" compatLnSpc="1">
            <a:prstTxWarp prst="textNoShape">
              <a:avLst/>
            </a:prstTxWarp>
          </a:bodyPr>
          <a:lstStyle>
            <a:lvl1pPr algn="r" defTabSz="917575">
              <a:defRPr sz="1200" b="1">
                <a:latin typeface="Times New Roman" pitchFamily="18" charset="0"/>
              </a:defRPr>
            </a:lvl1pPr>
          </a:lstStyle>
          <a:p>
            <a:pPr>
              <a:defRPr/>
            </a:pPr>
            <a:fld id="{13860688-34B7-48C6-A656-5B7E12F9F7A5}" type="slidenum">
              <a:rPr lang="en-US"/>
              <a:pPr>
                <a:defRPr/>
              </a:pPr>
              <a:t>‹#›</a:t>
            </a:fld>
            <a:endParaRPr lang="en-US"/>
          </a:p>
        </p:txBody>
      </p:sp>
    </p:spTree>
    <p:extLst>
      <p:ext uri="{BB962C8B-B14F-4D97-AF65-F5344CB8AC3E}">
        <p14:creationId xmlns:p14="http://schemas.microsoft.com/office/powerpoint/2010/main" val="11961718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Arial" charset="0"/>
        <a:ea typeface="+mn-ea"/>
        <a:cs typeface="+mn-cs"/>
      </a:defRPr>
    </a:lvl1pPr>
    <a:lvl2pPr marL="457200" algn="l" rtl="0" eaLnBrk="0" fontAlgn="base" hangingPunct="0">
      <a:spcBef>
        <a:spcPct val="30000"/>
      </a:spcBef>
      <a:spcAft>
        <a:spcPct val="0"/>
      </a:spcAft>
      <a:defRPr sz="1600" kern="1200">
        <a:solidFill>
          <a:schemeClr val="tx1"/>
        </a:solidFill>
        <a:latin typeface="Arial" charset="0"/>
        <a:ea typeface="+mn-ea"/>
        <a:cs typeface="+mn-cs"/>
      </a:defRPr>
    </a:lvl2pPr>
    <a:lvl3pPr marL="914400" algn="l" rtl="0" eaLnBrk="0" fontAlgn="base" hangingPunct="0">
      <a:spcBef>
        <a:spcPct val="30000"/>
      </a:spcBef>
      <a:spcAft>
        <a:spcPct val="0"/>
      </a:spcAft>
      <a:defRPr sz="1600" kern="1200">
        <a:solidFill>
          <a:schemeClr val="tx1"/>
        </a:solidFill>
        <a:latin typeface="Arial" charset="0"/>
        <a:ea typeface="+mn-ea"/>
        <a:cs typeface="+mn-cs"/>
      </a:defRPr>
    </a:lvl3pPr>
    <a:lvl4pPr marL="1371600" algn="l" rtl="0" eaLnBrk="0" fontAlgn="base" hangingPunct="0">
      <a:spcBef>
        <a:spcPct val="30000"/>
      </a:spcBef>
      <a:spcAft>
        <a:spcPct val="0"/>
      </a:spcAft>
      <a:defRPr sz="1600" kern="1200">
        <a:solidFill>
          <a:schemeClr val="tx1"/>
        </a:solidFill>
        <a:latin typeface="Arial" charset="0"/>
        <a:ea typeface="+mn-ea"/>
        <a:cs typeface="+mn-cs"/>
      </a:defRPr>
    </a:lvl4pPr>
    <a:lvl5pPr marL="1828800" algn="l" rtl="0" eaLnBrk="0" fontAlgn="base" hangingPunct="0">
      <a:spcBef>
        <a:spcPct val="3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27EF0F88-9E73-4AAB-BDD5-95167F77B908}" type="slidenum">
              <a:rPr lang="en-US" smtClean="0"/>
              <a:pPr/>
              <a:t>1</a:t>
            </a:fld>
            <a:endParaRPr lang="en-US" smtClean="0"/>
          </a:p>
        </p:txBody>
      </p:sp>
      <p:sp>
        <p:nvSpPr>
          <p:cNvPr id="37891" name="Rectangle 4"/>
          <p:cNvSpPr>
            <a:spLocks noGrp="1" noRot="1" noChangeAspect="1" noChangeArrowheads="1" noTextEdit="1"/>
          </p:cNvSpPr>
          <p:nvPr>
            <p:ph type="sldImg"/>
          </p:nvPr>
        </p:nvSpPr>
        <p:spPr>
          <a:xfrm>
            <a:off x="1135063" y="688975"/>
            <a:ext cx="4587875" cy="3441700"/>
          </a:xfrm>
          <a:ln/>
        </p:spPr>
      </p:sp>
      <p:sp>
        <p:nvSpPr>
          <p:cNvPr id="37892" name="Rectangle 5"/>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投影片圖像版面配置區 1"/>
          <p:cNvSpPr>
            <a:spLocks noGrp="1" noRot="1" noChangeAspect="1" noTextEdit="1"/>
          </p:cNvSpPr>
          <p:nvPr>
            <p:ph type="sldImg"/>
          </p:nvPr>
        </p:nvSpPr>
        <p:spPr bwMode="auto">
          <a:xfrm>
            <a:off x="1135063" y="688975"/>
            <a:ext cx="4587875" cy="3441700"/>
          </a:xfrm>
          <a:noFill/>
          <a:ln>
            <a:solidFill>
              <a:srgbClr val="000000"/>
            </a:solidFill>
            <a:miter lim="800000"/>
            <a:headEnd/>
            <a:tailEnd/>
          </a:ln>
        </p:spPr>
      </p:sp>
      <p:sp>
        <p:nvSpPr>
          <p:cNvPr id="54275" name="備忘稿版面配置區 2"/>
          <p:cNvSpPr>
            <a:spLocks noGrp="1"/>
          </p:cNvSpPr>
          <p:nvPr>
            <p:ph type="body" idx="1"/>
          </p:nvPr>
        </p:nvSpPr>
        <p:spPr bwMode="auto">
          <a:noFill/>
        </p:spPr>
        <p:txBody>
          <a:bodyPr/>
          <a:lstStyle/>
          <a:p>
            <a:pPr eaLnBrk="1" hangingPunct="1">
              <a:spcBef>
                <a:spcPct val="0"/>
              </a:spcBef>
            </a:pPr>
            <a:endParaRPr lang="zh-TW" altLang="en-US" smtClean="0"/>
          </a:p>
        </p:txBody>
      </p:sp>
      <p:sp>
        <p:nvSpPr>
          <p:cNvPr id="44036" name="投影片編號版面配置區 3"/>
          <p:cNvSpPr>
            <a:spLocks noGrp="1"/>
          </p:cNvSpPr>
          <p:nvPr>
            <p:ph type="sldNum" sz="quarter" idx="5"/>
          </p:nvPr>
        </p:nvSpPr>
        <p:spPr bwMode="auto">
          <a:ln>
            <a:miter lim="800000"/>
            <a:headEnd/>
            <a:tailEnd/>
          </a:ln>
        </p:spPr>
        <p:txBody>
          <a:bodyPr/>
          <a:lstStyle/>
          <a:p>
            <a:fld id="{D0C6FA02-1B3D-4819-971F-4D073B3919E9}" type="slidenum">
              <a:rPr lang="zh-TW" altLang="en-US"/>
              <a:pPr/>
              <a:t>27</a:t>
            </a:fld>
            <a:endParaRPr lang="zh-TW"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投影片圖像版面配置區 1"/>
          <p:cNvSpPr>
            <a:spLocks noGrp="1" noRot="1" noChangeAspect="1" noTextEdit="1"/>
          </p:cNvSpPr>
          <p:nvPr>
            <p:ph type="sldImg"/>
          </p:nvPr>
        </p:nvSpPr>
        <p:spPr bwMode="auto">
          <a:xfrm>
            <a:off x="1135063" y="688975"/>
            <a:ext cx="4587875" cy="3441700"/>
          </a:xfrm>
          <a:noFill/>
          <a:ln>
            <a:solidFill>
              <a:srgbClr val="000000"/>
            </a:solidFill>
            <a:miter lim="800000"/>
            <a:headEnd/>
            <a:tailEnd/>
          </a:ln>
        </p:spPr>
      </p:sp>
      <p:sp>
        <p:nvSpPr>
          <p:cNvPr id="56323" name="備忘稿版面配置區 2"/>
          <p:cNvSpPr>
            <a:spLocks noGrp="1"/>
          </p:cNvSpPr>
          <p:nvPr>
            <p:ph type="body" idx="1"/>
          </p:nvPr>
        </p:nvSpPr>
        <p:spPr bwMode="auto">
          <a:noFill/>
        </p:spPr>
        <p:txBody>
          <a:bodyPr/>
          <a:lstStyle/>
          <a:p>
            <a:pPr eaLnBrk="1" hangingPunct="1">
              <a:spcBef>
                <a:spcPct val="0"/>
              </a:spcBef>
            </a:pPr>
            <a:endParaRPr lang="zh-TW" altLang="en-US" smtClean="0"/>
          </a:p>
        </p:txBody>
      </p:sp>
      <p:sp>
        <p:nvSpPr>
          <p:cNvPr id="44036" name="投影片編號版面配置區 3"/>
          <p:cNvSpPr>
            <a:spLocks noGrp="1"/>
          </p:cNvSpPr>
          <p:nvPr>
            <p:ph type="sldNum" sz="quarter" idx="5"/>
          </p:nvPr>
        </p:nvSpPr>
        <p:spPr bwMode="auto">
          <a:ln>
            <a:miter lim="800000"/>
            <a:headEnd/>
            <a:tailEnd/>
          </a:ln>
        </p:spPr>
        <p:txBody>
          <a:bodyPr/>
          <a:lstStyle/>
          <a:p>
            <a:fld id="{9E84420A-6208-45E4-A265-54DE5F53BDEA}" type="slidenum">
              <a:rPr lang="zh-TW" altLang="en-US"/>
              <a:pPr/>
              <a:t>28</a:t>
            </a:fld>
            <a:endParaRPr lang="zh-TW"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投影片圖像版面配置區 1"/>
          <p:cNvSpPr>
            <a:spLocks noGrp="1" noRot="1" noChangeAspect="1" noTextEdit="1"/>
          </p:cNvSpPr>
          <p:nvPr>
            <p:ph type="sldImg"/>
          </p:nvPr>
        </p:nvSpPr>
        <p:spPr bwMode="auto">
          <a:xfrm>
            <a:off x="1135063" y="688975"/>
            <a:ext cx="4587875" cy="3441700"/>
          </a:xfrm>
          <a:noFill/>
          <a:ln>
            <a:solidFill>
              <a:srgbClr val="000000"/>
            </a:solidFill>
            <a:miter lim="800000"/>
            <a:headEnd/>
            <a:tailEnd/>
          </a:ln>
        </p:spPr>
      </p:sp>
      <p:sp>
        <p:nvSpPr>
          <p:cNvPr id="55299" name="備忘稿版面配置區 2"/>
          <p:cNvSpPr>
            <a:spLocks noGrp="1"/>
          </p:cNvSpPr>
          <p:nvPr>
            <p:ph type="body" idx="1"/>
          </p:nvPr>
        </p:nvSpPr>
        <p:spPr bwMode="auto">
          <a:noFill/>
        </p:spPr>
        <p:txBody>
          <a:bodyPr/>
          <a:lstStyle/>
          <a:p>
            <a:pPr eaLnBrk="1" hangingPunct="1">
              <a:spcBef>
                <a:spcPct val="0"/>
              </a:spcBef>
            </a:pPr>
            <a:endParaRPr lang="zh-TW" altLang="en-US" smtClean="0"/>
          </a:p>
        </p:txBody>
      </p:sp>
      <p:sp>
        <p:nvSpPr>
          <p:cNvPr id="44036" name="投影片編號版面配置區 3"/>
          <p:cNvSpPr>
            <a:spLocks noGrp="1"/>
          </p:cNvSpPr>
          <p:nvPr>
            <p:ph type="sldNum" sz="quarter" idx="5"/>
          </p:nvPr>
        </p:nvSpPr>
        <p:spPr bwMode="auto">
          <a:ln>
            <a:miter lim="800000"/>
            <a:headEnd/>
            <a:tailEnd/>
          </a:ln>
        </p:spPr>
        <p:txBody>
          <a:bodyPr/>
          <a:lstStyle/>
          <a:p>
            <a:fld id="{C9DB2971-2DA8-4716-9E4B-12F981E7A09D}" type="slidenum">
              <a:rPr lang="zh-TW" altLang="en-US"/>
              <a:pPr/>
              <a:t>29</a:t>
            </a:fld>
            <a:endParaRPr lang="zh-TW"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投影片圖像版面配置區 1"/>
          <p:cNvSpPr>
            <a:spLocks noGrp="1" noRot="1" noChangeAspect="1" noTextEdit="1"/>
          </p:cNvSpPr>
          <p:nvPr>
            <p:ph type="sldImg"/>
          </p:nvPr>
        </p:nvSpPr>
        <p:spPr bwMode="auto">
          <a:xfrm>
            <a:off x="1135063" y="688975"/>
            <a:ext cx="4587875" cy="3441700"/>
          </a:xfrm>
          <a:noFill/>
          <a:ln>
            <a:solidFill>
              <a:srgbClr val="000000"/>
            </a:solidFill>
            <a:miter lim="800000"/>
            <a:headEnd/>
            <a:tailEnd/>
          </a:ln>
        </p:spPr>
      </p:sp>
      <p:sp>
        <p:nvSpPr>
          <p:cNvPr id="56323" name="備忘稿版面配置區 2"/>
          <p:cNvSpPr>
            <a:spLocks noGrp="1"/>
          </p:cNvSpPr>
          <p:nvPr>
            <p:ph type="body" idx="1"/>
          </p:nvPr>
        </p:nvSpPr>
        <p:spPr bwMode="auto">
          <a:noFill/>
        </p:spPr>
        <p:txBody>
          <a:bodyPr/>
          <a:lstStyle/>
          <a:p>
            <a:pPr eaLnBrk="1" hangingPunct="1">
              <a:spcBef>
                <a:spcPct val="0"/>
              </a:spcBef>
            </a:pPr>
            <a:endParaRPr lang="zh-TW" altLang="en-US" smtClean="0"/>
          </a:p>
        </p:txBody>
      </p:sp>
      <p:sp>
        <p:nvSpPr>
          <p:cNvPr id="44036" name="投影片編號版面配置區 3"/>
          <p:cNvSpPr>
            <a:spLocks noGrp="1"/>
          </p:cNvSpPr>
          <p:nvPr>
            <p:ph type="sldNum" sz="quarter" idx="5"/>
          </p:nvPr>
        </p:nvSpPr>
        <p:spPr bwMode="auto">
          <a:ln>
            <a:miter lim="800000"/>
            <a:headEnd/>
            <a:tailEnd/>
          </a:ln>
        </p:spPr>
        <p:txBody>
          <a:bodyPr/>
          <a:lstStyle/>
          <a:p>
            <a:fld id="{9E84420A-6208-45E4-A265-54DE5F53BDEA}" type="slidenum">
              <a:rPr lang="zh-TW" altLang="en-US"/>
              <a:pPr/>
              <a:t>30</a:t>
            </a:fld>
            <a:endParaRPr lang="zh-TW"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投影片圖像版面配置區 1"/>
          <p:cNvSpPr>
            <a:spLocks noGrp="1" noRot="1" noChangeAspect="1" noTextEdit="1"/>
          </p:cNvSpPr>
          <p:nvPr>
            <p:ph type="sldImg"/>
          </p:nvPr>
        </p:nvSpPr>
        <p:spPr bwMode="auto">
          <a:xfrm>
            <a:off x="1135063" y="688975"/>
            <a:ext cx="4587875" cy="3441700"/>
          </a:xfrm>
          <a:noFill/>
          <a:ln>
            <a:solidFill>
              <a:srgbClr val="000000"/>
            </a:solidFill>
            <a:miter lim="800000"/>
            <a:headEnd/>
            <a:tailEnd/>
          </a:ln>
        </p:spPr>
      </p:sp>
      <p:sp>
        <p:nvSpPr>
          <p:cNvPr id="68611" name="備忘稿版面配置區 2"/>
          <p:cNvSpPr>
            <a:spLocks noGrp="1"/>
          </p:cNvSpPr>
          <p:nvPr>
            <p:ph type="body" idx="1"/>
          </p:nvPr>
        </p:nvSpPr>
        <p:spPr bwMode="auto">
          <a:noFill/>
        </p:spPr>
        <p:txBody>
          <a:bodyPr/>
          <a:lstStyle/>
          <a:p>
            <a:pPr eaLnBrk="1" hangingPunct="1">
              <a:spcBef>
                <a:spcPct val="0"/>
              </a:spcBef>
            </a:pPr>
            <a:endParaRPr lang="zh-TW" altLang="en-US" smtClean="0"/>
          </a:p>
        </p:txBody>
      </p:sp>
      <p:sp>
        <p:nvSpPr>
          <p:cNvPr id="44036" name="投影片編號版面配置區 3"/>
          <p:cNvSpPr>
            <a:spLocks noGrp="1"/>
          </p:cNvSpPr>
          <p:nvPr>
            <p:ph type="sldNum" sz="quarter" idx="5"/>
          </p:nvPr>
        </p:nvSpPr>
        <p:spPr bwMode="auto">
          <a:ln>
            <a:miter lim="800000"/>
            <a:headEnd/>
            <a:tailEnd/>
          </a:ln>
        </p:spPr>
        <p:txBody>
          <a:bodyPr/>
          <a:lstStyle/>
          <a:p>
            <a:fld id="{62D53228-92E7-41F2-B9CA-80DCA998DFBF}" type="slidenum">
              <a:rPr lang="zh-TW" altLang="en-US"/>
              <a:pPr/>
              <a:t>40</a:t>
            </a:fld>
            <a:endParaRPr lang="zh-TW"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投影片圖像版面配置區 1"/>
          <p:cNvSpPr>
            <a:spLocks noGrp="1" noRot="1" noChangeAspect="1" noTextEdit="1"/>
          </p:cNvSpPr>
          <p:nvPr>
            <p:ph type="sldImg"/>
          </p:nvPr>
        </p:nvSpPr>
        <p:spPr bwMode="auto">
          <a:xfrm>
            <a:off x="1135063" y="688975"/>
            <a:ext cx="4587875" cy="3441700"/>
          </a:xfrm>
          <a:noFill/>
          <a:ln>
            <a:solidFill>
              <a:srgbClr val="000000"/>
            </a:solidFill>
            <a:miter lim="800000"/>
            <a:headEnd/>
            <a:tailEnd/>
          </a:ln>
        </p:spPr>
      </p:sp>
      <p:sp>
        <p:nvSpPr>
          <p:cNvPr id="68611" name="備忘稿版面配置區 2"/>
          <p:cNvSpPr>
            <a:spLocks noGrp="1"/>
          </p:cNvSpPr>
          <p:nvPr>
            <p:ph type="body" idx="1"/>
          </p:nvPr>
        </p:nvSpPr>
        <p:spPr bwMode="auto">
          <a:noFill/>
        </p:spPr>
        <p:txBody>
          <a:bodyPr/>
          <a:lstStyle/>
          <a:p>
            <a:pPr eaLnBrk="1" hangingPunct="1">
              <a:spcBef>
                <a:spcPct val="0"/>
              </a:spcBef>
            </a:pPr>
            <a:endParaRPr lang="zh-TW" altLang="en-US" smtClean="0"/>
          </a:p>
        </p:txBody>
      </p:sp>
      <p:sp>
        <p:nvSpPr>
          <p:cNvPr id="44036" name="投影片編號版面配置區 3"/>
          <p:cNvSpPr>
            <a:spLocks noGrp="1"/>
          </p:cNvSpPr>
          <p:nvPr>
            <p:ph type="sldNum" sz="quarter" idx="5"/>
          </p:nvPr>
        </p:nvSpPr>
        <p:spPr bwMode="auto">
          <a:ln>
            <a:miter lim="800000"/>
            <a:headEnd/>
            <a:tailEnd/>
          </a:ln>
        </p:spPr>
        <p:txBody>
          <a:bodyPr/>
          <a:lstStyle/>
          <a:p>
            <a:fld id="{62D53228-92E7-41F2-B9CA-80DCA998DFBF}" type="slidenum">
              <a:rPr lang="zh-TW" altLang="en-US"/>
              <a:pPr/>
              <a:t>41</a:t>
            </a:fld>
            <a:endParaRPr lang="zh-TW"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投影片圖像版面配置區 1"/>
          <p:cNvSpPr>
            <a:spLocks noGrp="1" noRot="1" noChangeAspect="1" noTextEdit="1"/>
          </p:cNvSpPr>
          <p:nvPr>
            <p:ph type="sldImg"/>
          </p:nvPr>
        </p:nvSpPr>
        <p:spPr bwMode="auto">
          <a:xfrm>
            <a:off x="1135063" y="688975"/>
            <a:ext cx="4587875" cy="3441700"/>
          </a:xfrm>
          <a:noFill/>
          <a:ln>
            <a:solidFill>
              <a:srgbClr val="000000"/>
            </a:solidFill>
            <a:miter lim="800000"/>
            <a:headEnd/>
            <a:tailEnd/>
          </a:ln>
        </p:spPr>
      </p:sp>
      <p:sp>
        <p:nvSpPr>
          <p:cNvPr id="70659" name="備忘稿版面配置區 2"/>
          <p:cNvSpPr>
            <a:spLocks noGrp="1"/>
          </p:cNvSpPr>
          <p:nvPr>
            <p:ph type="body" idx="1"/>
          </p:nvPr>
        </p:nvSpPr>
        <p:spPr bwMode="auto">
          <a:noFill/>
        </p:spPr>
        <p:txBody>
          <a:bodyPr/>
          <a:lstStyle/>
          <a:p>
            <a:pPr eaLnBrk="1" hangingPunct="1">
              <a:spcBef>
                <a:spcPct val="0"/>
              </a:spcBef>
            </a:pPr>
            <a:endParaRPr lang="zh-TW" altLang="en-US" smtClean="0"/>
          </a:p>
        </p:txBody>
      </p:sp>
      <p:sp>
        <p:nvSpPr>
          <p:cNvPr id="44036" name="投影片編號版面配置區 3"/>
          <p:cNvSpPr>
            <a:spLocks noGrp="1"/>
          </p:cNvSpPr>
          <p:nvPr>
            <p:ph type="sldNum" sz="quarter" idx="5"/>
          </p:nvPr>
        </p:nvSpPr>
        <p:spPr bwMode="auto">
          <a:ln>
            <a:miter lim="800000"/>
            <a:headEnd/>
            <a:tailEnd/>
          </a:ln>
        </p:spPr>
        <p:txBody>
          <a:bodyPr/>
          <a:lstStyle/>
          <a:p>
            <a:fld id="{2E801737-56FB-43D3-9494-90506FECB321}" type="slidenum">
              <a:rPr lang="zh-TW" altLang="en-US"/>
              <a:pPr/>
              <a:t>42</a:t>
            </a:fld>
            <a:endParaRPr lang="zh-TW"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投影片圖像版面配置區 1"/>
          <p:cNvSpPr>
            <a:spLocks noGrp="1" noRot="1" noChangeAspect="1" noTextEdit="1"/>
          </p:cNvSpPr>
          <p:nvPr>
            <p:ph type="sldImg"/>
          </p:nvPr>
        </p:nvSpPr>
        <p:spPr bwMode="auto">
          <a:xfrm>
            <a:off x="1135063" y="688975"/>
            <a:ext cx="4587875" cy="3441700"/>
          </a:xfrm>
          <a:noFill/>
          <a:ln>
            <a:solidFill>
              <a:srgbClr val="000000"/>
            </a:solidFill>
            <a:miter lim="800000"/>
            <a:headEnd/>
            <a:tailEnd/>
          </a:ln>
        </p:spPr>
      </p:sp>
      <p:sp>
        <p:nvSpPr>
          <p:cNvPr id="77827" name="備忘稿版面配置區 2"/>
          <p:cNvSpPr>
            <a:spLocks noGrp="1"/>
          </p:cNvSpPr>
          <p:nvPr>
            <p:ph type="body" idx="1"/>
          </p:nvPr>
        </p:nvSpPr>
        <p:spPr bwMode="auto">
          <a:noFill/>
        </p:spPr>
        <p:txBody>
          <a:bodyPr/>
          <a:lstStyle/>
          <a:p>
            <a:pPr eaLnBrk="1" hangingPunct="1">
              <a:spcBef>
                <a:spcPct val="0"/>
              </a:spcBef>
            </a:pPr>
            <a:endParaRPr lang="zh-TW" altLang="en-US" smtClean="0"/>
          </a:p>
        </p:txBody>
      </p:sp>
      <p:sp>
        <p:nvSpPr>
          <p:cNvPr id="44036" name="投影片編號版面配置區 3"/>
          <p:cNvSpPr>
            <a:spLocks noGrp="1"/>
          </p:cNvSpPr>
          <p:nvPr>
            <p:ph type="sldNum" sz="quarter" idx="5"/>
          </p:nvPr>
        </p:nvSpPr>
        <p:spPr bwMode="auto">
          <a:ln>
            <a:miter lim="800000"/>
            <a:headEnd/>
            <a:tailEnd/>
          </a:ln>
        </p:spPr>
        <p:txBody>
          <a:bodyPr/>
          <a:lstStyle/>
          <a:p>
            <a:fld id="{B2FED850-A9F8-4E57-8B0A-743CEBA8C492}" type="slidenum">
              <a:rPr lang="zh-TW" altLang="en-US"/>
              <a:pPr/>
              <a:t>45</a:t>
            </a:fld>
            <a:endParaRPr lang="zh-TW"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投影片圖像版面配置區 1"/>
          <p:cNvSpPr>
            <a:spLocks noGrp="1" noRot="1" noChangeAspect="1" noTextEdit="1"/>
          </p:cNvSpPr>
          <p:nvPr>
            <p:ph type="sldImg"/>
          </p:nvPr>
        </p:nvSpPr>
        <p:spPr bwMode="auto">
          <a:xfrm>
            <a:off x="1135063" y="688975"/>
            <a:ext cx="4587875" cy="3441700"/>
          </a:xfrm>
          <a:noFill/>
          <a:ln>
            <a:solidFill>
              <a:srgbClr val="000000"/>
            </a:solidFill>
            <a:miter lim="800000"/>
            <a:headEnd/>
            <a:tailEnd/>
          </a:ln>
        </p:spPr>
      </p:sp>
      <p:sp>
        <p:nvSpPr>
          <p:cNvPr id="79875" name="備忘稿版面配置區 2"/>
          <p:cNvSpPr>
            <a:spLocks noGrp="1"/>
          </p:cNvSpPr>
          <p:nvPr>
            <p:ph type="body" idx="1"/>
          </p:nvPr>
        </p:nvSpPr>
        <p:spPr bwMode="auto">
          <a:noFill/>
        </p:spPr>
        <p:txBody>
          <a:bodyPr/>
          <a:lstStyle/>
          <a:p>
            <a:pPr eaLnBrk="1" hangingPunct="1">
              <a:spcBef>
                <a:spcPct val="0"/>
              </a:spcBef>
            </a:pPr>
            <a:endParaRPr lang="zh-TW" altLang="en-US" smtClean="0"/>
          </a:p>
        </p:txBody>
      </p:sp>
      <p:sp>
        <p:nvSpPr>
          <p:cNvPr id="44036" name="投影片編號版面配置區 3"/>
          <p:cNvSpPr>
            <a:spLocks noGrp="1"/>
          </p:cNvSpPr>
          <p:nvPr>
            <p:ph type="sldNum" sz="quarter" idx="5"/>
          </p:nvPr>
        </p:nvSpPr>
        <p:spPr bwMode="auto">
          <a:ln>
            <a:miter lim="800000"/>
            <a:headEnd/>
            <a:tailEnd/>
          </a:ln>
        </p:spPr>
        <p:txBody>
          <a:bodyPr/>
          <a:lstStyle/>
          <a:p>
            <a:fld id="{46FEB18A-6255-4CF5-84A8-AB00A3FEE4AD}" type="slidenum">
              <a:rPr lang="zh-TW" altLang="en-US"/>
              <a:pPr/>
              <a:t>46</a:t>
            </a:fld>
            <a:endParaRPr lang="zh-TW"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投影片圖像版面配置區 1"/>
          <p:cNvSpPr>
            <a:spLocks noGrp="1" noRot="1" noChangeAspect="1" noTextEdit="1"/>
          </p:cNvSpPr>
          <p:nvPr>
            <p:ph type="sldImg"/>
          </p:nvPr>
        </p:nvSpPr>
        <p:spPr bwMode="auto">
          <a:xfrm>
            <a:off x="1135063" y="688975"/>
            <a:ext cx="4587875" cy="3441700"/>
          </a:xfrm>
          <a:noFill/>
          <a:ln>
            <a:solidFill>
              <a:srgbClr val="000000"/>
            </a:solidFill>
            <a:miter lim="800000"/>
            <a:headEnd/>
            <a:tailEnd/>
          </a:ln>
        </p:spPr>
      </p:sp>
      <p:sp>
        <p:nvSpPr>
          <p:cNvPr id="72707" name="備忘稿版面配置區 2"/>
          <p:cNvSpPr>
            <a:spLocks noGrp="1"/>
          </p:cNvSpPr>
          <p:nvPr>
            <p:ph type="body" idx="1"/>
          </p:nvPr>
        </p:nvSpPr>
        <p:spPr bwMode="auto">
          <a:noFill/>
        </p:spPr>
        <p:txBody>
          <a:bodyPr/>
          <a:lstStyle/>
          <a:p>
            <a:pPr eaLnBrk="1" hangingPunct="1">
              <a:spcBef>
                <a:spcPct val="0"/>
              </a:spcBef>
            </a:pPr>
            <a:endParaRPr lang="zh-TW" altLang="en-US" smtClean="0"/>
          </a:p>
        </p:txBody>
      </p:sp>
      <p:sp>
        <p:nvSpPr>
          <p:cNvPr id="44036" name="投影片編號版面配置區 3"/>
          <p:cNvSpPr>
            <a:spLocks noGrp="1"/>
          </p:cNvSpPr>
          <p:nvPr>
            <p:ph type="sldNum" sz="quarter" idx="5"/>
          </p:nvPr>
        </p:nvSpPr>
        <p:spPr bwMode="auto">
          <a:ln>
            <a:miter lim="800000"/>
            <a:headEnd/>
            <a:tailEnd/>
          </a:ln>
        </p:spPr>
        <p:txBody>
          <a:bodyPr/>
          <a:lstStyle/>
          <a:p>
            <a:fld id="{AE279AC9-3380-4C04-846E-6B6CFECFDF39}" type="slidenum">
              <a:rPr lang="zh-TW" altLang="en-US"/>
              <a:pPr/>
              <a:t>79</a:t>
            </a:fld>
            <a:endParaRPr lang="zh-TW"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投影片圖像版面配置區 1"/>
          <p:cNvSpPr>
            <a:spLocks noGrp="1" noRot="1" noChangeAspect="1" noTextEdit="1"/>
          </p:cNvSpPr>
          <p:nvPr>
            <p:ph type="sldImg"/>
          </p:nvPr>
        </p:nvSpPr>
        <p:spPr bwMode="auto">
          <a:xfrm>
            <a:off x="1135063" y="688975"/>
            <a:ext cx="4587875" cy="3441700"/>
          </a:xfrm>
          <a:noFill/>
          <a:ln>
            <a:solidFill>
              <a:srgbClr val="000000"/>
            </a:solidFill>
            <a:miter lim="800000"/>
            <a:headEnd/>
            <a:tailEnd/>
          </a:ln>
        </p:spPr>
      </p:sp>
      <p:sp>
        <p:nvSpPr>
          <p:cNvPr id="46083" name="備忘稿版面配置區 2"/>
          <p:cNvSpPr>
            <a:spLocks noGrp="1"/>
          </p:cNvSpPr>
          <p:nvPr>
            <p:ph type="body" idx="1"/>
          </p:nvPr>
        </p:nvSpPr>
        <p:spPr bwMode="auto">
          <a:noFill/>
        </p:spPr>
        <p:txBody>
          <a:bodyPr/>
          <a:lstStyle/>
          <a:p>
            <a:pPr eaLnBrk="1" hangingPunct="1">
              <a:spcBef>
                <a:spcPct val="0"/>
              </a:spcBef>
            </a:pPr>
            <a:endParaRPr lang="zh-TW" altLang="en-US" smtClean="0"/>
          </a:p>
        </p:txBody>
      </p:sp>
      <p:sp>
        <p:nvSpPr>
          <p:cNvPr id="44036" name="投影片編號版面配置區 3"/>
          <p:cNvSpPr>
            <a:spLocks noGrp="1"/>
          </p:cNvSpPr>
          <p:nvPr>
            <p:ph type="sldNum" sz="quarter" idx="5"/>
          </p:nvPr>
        </p:nvSpPr>
        <p:spPr bwMode="auto">
          <a:ln>
            <a:miter lim="800000"/>
            <a:headEnd/>
            <a:tailEnd/>
          </a:ln>
        </p:spPr>
        <p:txBody>
          <a:bodyPr/>
          <a:lstStyle/>
          <a:p>
            <a:fld id="{9AA6A17A-8EDD-412B-811D-EDD27E09DD5A}" type="slidenum">
              <a:rPr lang="zh-TW" altLang="en-US"/>
              <a:pPr/>
              <a:t>3</a:t>
            </a:fld>
            <a:endParaRPr lang="zh-TW"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投影片圖像版面配置區 1"/>
          <p:cNvSpPr>
            <a:spLocks noGrp="1" noRot="1" noChangeAspect="1" noTextEdit="1"/>
          </p:cNvSpPr>
          <p:nvPr>
            <p:ph type="sldImg"/>
          </p:nvPr>
        </p:nvSpPr>
        <p:spPr bwMode="auto">
          <a:xfrm>
            <a:off x="1135063" y="688975"/>
            <a:ext cx="4587875" cy="3441700"/>
          </a:xfrm>
          <a:noFill/>
          <a:ln>
            <a:solidFill>
              <a:srgbClr val="000000"/>
            </a:solidFill>
            <a:miter lim="800000"/>
            <a:headEnd/>
            <a:tailEnd/>
          </a:ln>
        </p:spPr>
      </p:sp>
      <p:sp>
        <p:nvSpPr>
          <p:cNvPr id="73731" name="備忘稿版面配置區 2"/>
          <p:cNvSpPr>
            <a:spLocks noGrp="1"/>
          </p:cNvSpPr>
          <p:nvPr>
            <p:ph type="body" idx="1"/>
          </p:nvPr>
        </p:nvSpPr>
        <p:spPr bwMode="auto">
          <a:noFill/>
        </p:spPr>
        <p:txBody>
          <a:bodyPr/>
          <a:lstStyle/>
          <a:p>
            <a:pPr eaLnBrk="1" hangingPunct="1">
              <a:spcBef>
                <a:spcPct val="0"/>
              </a:spcBef>
            </a:pPr>
            <a:endParaRPr lang="zh-TW" altLang="en-US" smtClean="0"/>
          </a:p>
        </p:txBody>
      </p:sp>
      <p:sp>
        <p:nvSpPr>
          <p:cNvPr id="44036" name="投影片編號版面配置區 3"/>
          <p:cNvSpPr>
            <a:spLocks noGrp="1"/>
          </p:cNvSpPr>
          <p:nvPr>
            <p:ph type="sldNum" sz="quarter" idx="5"/>
          </p:nvPr>
        </p:nvSpPr>
        <p:spPr bwMode="auto">
          <a:ln>
            <a:miter lim="800000"/>
            <a:headEnd/>
            <a:tailEnd/>
          </a:ln>
        </p:spPr>
        <p:txBody>
          <a:bodyPr/>
          <a:lstStyle/>
          <a:p>
            <a:fld id="{A8287011-C8F2-44E4-AA77-2AAC8431AE32}" type="slidenum">
              <a:rPr lang="zh-TW" altLang="en-US"/>
              <a:pPr/>
              <a:t>80</a:t>
            </a:fld>
            <a:endParaRPr lang="zh-TW"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投影片圖像版面配置區 1"/>
          <p:cNvSpPr>
            <a:spLocks noGrp="1" noRot="1" noChangeAspect="1" noTextEdit="1"/>
          </p:cNvSpPr>
          <p:nvPr>
            <p:ph type="sldImg"/>
          </p:nvPr>
        </p:nvSpPr>
        <p:spPr bwMode="auto">
          <a:xfrm>
            <a:off x="1135063" y="688975"/>
            <a:ext cx="4587875" cy="3441700"/>
          </a:xfrm>
          <a:noFill/>
          <a:ln>
            <a:solidFill>
              <a:srgbClr val="000000"/>
            </a:solidFill>
            <a:miter lim="800000"/>
            <a:headEnd/>
            <a:tailEnd/>
          </a:ln>
        </p:spPr>
      </p:sp>
      <p:sp>
        <p:nvSpPr>
          <p:cNvPr id="74755" name="備忘稿版面配置區 2"/>
          <p:cNvSpPr>
            <a:spLocks noGrp="1"/>
          </p:cNvSpPr>
          <p:nvPr>
            <p:ph type="body" idx="1"/>
          </p:nvPr>
        </p:nvSpPr>
        <p:spPr bwMode="auto">
          <a:noFill/>
        </p:spPr>
        <p:txBody>
          <a:bodyPr/>
          <a:lstStyle/>
          <a:p>
            <a:pPr eaLnBrk="1" hangingPunct="1">
              <a:spcBef>
                <a:spcPct val="0"/>
              </a:spcBef>
            </a:pPr>
            <a:endParaRPr lang="zh-TW" altLang="en-US" smtClean="0"/>
          </a:p>
        </p:txBody>
      </p:sp>
      <p:sp>
        <p:nvSpPr>
          <p:cNvPr id="44036" name="投影片編號版面配置區 3"/>
          <p:cNvSpPr>
            <a:spLocks noGrp="1"/>
          </p:cNvSpPr>
          <p:nvPr>
            <p:ph type="sldNum" sz="quarter" idx="5"/>
          </p:nvPr>
        </p:nvSpPr>
        <p:spPr bwMode="auto">
          <a:ln>
            <a:miter lim="800000"/>
            <a:headEnd/>
            <a:tailEnd/>
          </a:ln>
        </p:spPr>
        <p:txBody>
          <a:bodyPr/>
          <a:lstStyle/>
          <a:p>
            <a:fld id="{16BB9CA6-EE8A-44DD-A41B-2852334F668B}" type="slidenum">
              <a:rPr lang="zh-TW" altLang="en-US"/>
              <a:pPr/>
              <a:t>81</a:t>
            </a:fld>
            <a:endParaRPr lang="zh-TW"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投影片圖像版面配置區 1"/>
          <p:cNvSpPr>
            <a:spLocks noGrp="1" noRot="1" noChangeAspect="1" noTextEdit="1"/>
          </p:cNvSpPr>
          <p:nvPr>
            <p:ph type="sldImg"/>
          </p:nvPr>
        </p:nvSpPr>
        <p:spPr bwMode="auto">
          <a:xfrm>
            <a:off x="1135063" y="688975"/>
            <a:ext cx="4587875" cy="3441700"/>
          </a:xfrm>
          <a:noFill/>
          <a:ln>
            <a:solidFill>
              <a:srgbClr val="000000"/>
            </a:solidFill>
            <a:miter lim="800000"/>
            <a:headEnd/>
            <a:tailEnd/>
          </a:ln>
        </p:spPr>
      </p:sp>
      <p:sp>
        <p:nvSpPr>
          <p:cNvPr id="75779" name="備忘稿版面配置區 2"/>
          <p:cNvSpPr>
            <a:spLocks noGrp="1"/>
          </p:cNvSpPr>
          <p:nvPr>
            <p:ph type="body" idx="1"/>
          </p:nvPr>
        </p:nvSpPr>
        <p:spPr bwMode="auto">
          <a:noFill/>
        </p:spPr>
        <p:txBody>
          <a:bodyPr/>
          <a:lstStyle/>
          <a:p>
            <a:pPr eaLnBrk="1" hangingPunct="1">
              <a:spcBef>
                <a:spcPct val="0"/>
              </a:spcBef>
            </a:pPr>
            <a:endParaRPr lang="zh-TW" altLang="en-US" smtClean="0"/>
          </a:p>
        </p:txBody>
      </p:sp>
      <p:sp>
        <p:nvSpPr>
          <p:cNvPr id="44036" name="投影片編號版面配置區 3"/>
          <p:cNvSpPr>
            <a:spLocks noGrp="1"/>
          </p:cNvSpPr>
          <p:nvPr>
            <p:ph type="sldNum" sz="quarter" idx="5"/>
          </p:nvPr>
        </p:nvSpPr>
        <p:spPr bwMode="auto">
          <a:ln>
            <a:miter lim="800000"/>
            <a:headEnd/>
            <a:tailEnd/>
          </a:ln>
        </p:spPr>
        <p:txBody>
          <a:bodyPr/>
          <a:lstStyle/>
          <a:p>
            <a:fld id="{B7454A68-BE48-473B-990B-8D837ED13329}" type="slidenum">
              <a:rPr lang="zh-TW" altLang="en-US"/>
              <a:pPr/>
              <a:t>82</a:t>
            </a:fld>
            <a:endParaRPr lang="zh-TW"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投影片圖像版面配置區 1"/>
          <p:cNvSpPr>
            <a:spLocks noGrp="1" noRot="1" noChangeAspect="1" noTextEdit="1"/>
          </p:cNvSpPr>
          <p:nvPr>
            <p:ph type="sldImg"/>
          </p:nvPr>
        </p:nvSpPr>
        <p:spPr bwMode="auto">
          <a:xfrm>
            <a:off x="1135063" y="688975"/>
            <a:ext cx="4587875" cy="3441700"/>
          </a:xfrm>
          <a:noFill/>
          <a:ln>
            <a:solidFill>
              <a:srgbClr val="000000"/>
            </a:solidFill>
            <a:miter lim="800000"/>
            <a:headEnd/>
            <a:tailEnd/>
          </a:ln>
        </p:spPr>
      </p:sp>
      <p:sp>
        <p:nvSpPr>
          <p:cNvPr id="76803" name="備忘稿版面配置區 2"/>
          <p:cNvSpPr>
            <a:spLocks noGrp="1"/>
          </p:cNvSpPr>
          <p:nvPr>
            <p:ph type="body" idx="1"/>
          </p:nvPr>
        </p:nvSpPr>
        <p:spPr bwMode="auto">
          <a:noFill/>
        </p:spPr>
        <p:txBody>
          <a:bodyPr/>
          <a:lstStyle/>
          <a:p>
            <a:pPr eaLnBrk="1" hangingPunct="1">
              <a:spcBef>
                <a:spcPct val="0"/>
              </a:spcBef>
            </a:pPr>
            <a:endParaRPr lang="zh-TW" altLang="en-US" smtClean="0"/>
          </a:p>
        </p:txBody>
      </p:sp>
      <p:sp>
        <p:nvSpPr>
          <p:cNvPr id="44036" name="投影片編號版面配置區 3"/>
          <p:cNvSpPr>
            <a:spLocks noGrp="1"/>
          </p:cNvSpPr>
          <p:nvPr>
            <p:ph type="sldNum" sz="quarter" idx="5"/>
          </p:nvPr>
        </p:nvSpPr>
        <p:spPr bwMode="auto">
          <a:ln>
            <a:miter lim="800000"/>
            <a:headEnd/>
            <a:tailEnd/>
          </a:ln>
        </p:spPr>
        <p:txBody>
          <a:bodyPr/>
          <a:lstStyle/>
          <a:p>
            <a:fld id="{2A8B652A-319A-460A-996C-CE1996917A21}" type="slidenum">
              <a:rPr lang="zh-TW" altLang="en-US"/>
              <a:pPr/>
              <a:t>83</a:t>
            </a:fld>
            <a:endParaRPr lang="zh-TW"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投影片圖像版面配置區 1"/>
          <p:cNvSpPr>
            <a:spLocks noGrp="1" noRot="1" noChangeAspect="1" noTextEdit="1"/>
          </p:cNvSpPr>
          <p:nvPr>
            <p:ph type="sldImg"/>
          </p:nvPr>
        </p:nvSpPr>
        <p:spPr bwMode="auto">
          <a:xfrm>
            <a:off x="1135063" y="688975"/>
            <a:ext cx="4587875" cy="3441700"/>
          </a:xfrm>
          <a:noFill/>
          <a:ln>
            <a:solidFill>
              <a:srgbClr val="000000"/>
            </a:solidFill>
            <a:miter lim="800000"/>
            <a:headEnd/>
            <a:tailEnd/>
          </a:ln>
        </p:spPr>
      </p:sp>
      <p:sp>
        <p:nvSpPr>
          <p:cNvPr id="80899" name="備忘稿版面配置區 2"/>
          <p:cNvSpPr>
            <a:spLocks noGrp="1"/>
          </p:cNvSpPr>
          <p:nvPr>
            <p:ph type="body" idx="1"/>
          </p:nvPr>
        </p:nvSpPr>
        <p:spPr bwMode="auto">
          <a:noFill/>
        </p:spPr>
        <p:txBody>
          <a:bodyPr/>
          <a:lstStyle/>
          <a:p>
            <a:pPr eaLnBrk="1" hangingPunct="1">
              <a:spcBef>
                <a:spcPct val="0"/>
              </a:spcBef>
            </a:pPr>
            <a:endParaRPr lang="zh-TW" altLang="en-US" smtClean="0"/>
          </a:p>
        </p:txBody>
      </p:sp>
      <p:sp>
        <p:nvSpPr>
          <p:cNvPr id="44036" name="投影片編號版面配置區 3"/>
          <p:cNvSpPr>
            <a:spLocks noGrp="1"/>
          </p:cNvSpPr>
          <p:nvPr>
            <p:ph type="sldNum" sz="quarter" idx="5"/>
          </p:nvPr>
        </p:nvSpPr>
        <p:spPr bwMode="auto">
          <a:ln>
            <a:miter lim="800000"/>
            <a:headEnd/>
            <a:tailEnd/>
          </a:ln>
        </p:spPr>
        <p:txBody>
          <a:bodyPr/>
          <a:lstStyle/>
          <a:p>
            <a:fld id="{D205CA6F-E5F6-4DF3-B01D-E7358E429040}" type="slidenum">
              <a:rPr lang="zh-TW" altLang="en-US"/>
              <a:pPr/>
              <a:t>84</a:t>
            </a:fld>
            <a:endParaRPr lang="zh-TW"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投影片圖像版面配置區 1"/>
          <p:cNvSpPr>
            <a:spLocks noGrp="1" noRot="1" noChangeAspect="1" noTextEdit="1"/>
          </p:cNvSpPr>
          <p:nvPr>
            <p:ph type="sldImg"/>
          </p:nvPr>
        </p:nvSpPr>
        <p:spPr bwMode="auto">
          <a:xfrm>
            <a:off x="1135063" y="688975"/>
            <a:ext cx="4587875" cy="3441700"/>
          </a:xfrm>
          <a:noFill/>
          <a:ln>
            <a:solidFill>
              <a:srgbClr val="000000"/>
            </a:solidFill>
            <a:miter lim="800000"/>
            <a:headEnd/>
            <a:tailEnd/>
          </a:ln>
        </p:spPr>
      </p:sp>
      <p:sp>
        <p:nvSpPr>
          <p:cNvPr id="81923" name="備忘稿版面配置區 2"/>
          <p:cNvSpPr>
            <a:spLocks noGrp="1"/>
          </p:cNvSpPr>
          <p:nvPr>
            <p:ph type="body" idx="1"/>
          </p:nvPr>
        </p:nvSpPr>
        <p:spPr bwMode="auto">
          <a:noFill/>
        </p:spPr>
        <p:txBody>
          <a:bodyPr/>
          <a:lstStyle/>
          <a:p>
            <a:pPr eaLnBrk="1" hangingPunct="1">
              <a:spcBef>
                <a:spcPct val="0"/>
              </a:spcBef>
            </a:pPr>
            <a:endParaRPr lang="zh-TW" altLang="en-US" smtClean="0"/>
          </a:p>
        </p:txBody>
      </p:sp>
      <p:sp>
        <p:nvSpPr>
          <p:cNvPr id="44036" name="投影片編號版面配置區 3"/>
          <p:cNvSpPr>
            <a:spLocks noGrp="1"/>
          </p:cNvSpPr>
          <p:nvPr>
            <p:ph type="sldNum" sz="quarter" idx="5"/>
          </p:nvPr>
        </p:nvSpPr>
        <p:spPr bwMode="auto">
          <a:ln>
            <a:miter lim="800000"/>
            <a:headEnd/>
            <a:tailEnd/>
          </a:ln>
        </p:spPr>
        <p:txBody>
          <a:bodyPr/>
          <a:lstStyle/>
          <a:p>
            <a:fld id="{68505BF0-8538-40D3-A098-333DCEE61953}" type="slidenum">
              <a:rPr lang="zh-TW" altLang="en-US"/>
              <a:pPr/>
              <a:t>85</a:t>
            </a:fld>
            <a:endParaRPr lang="zh-TW"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投影片圖像版面配置區 1"/>
          <p:cNvSpPr>
            <a:spLocks noGrp="1" noRot="1" noChangeAspect="1" noTextEdit="1"/>
          </p:cNvSpPr>
          <p:nvPr>
            <p:ph type="sldImg"/>
          </p:nvPr>
        </p:nvSpPr>
        <p:spPr bwMode="auto">
          <a:xfrm>
            <a:off x="1135063" y="688975"/>
            <a:ext cx="4587875" cy="3441700"/>
          </a:xfrm>
          <a:noFill/>
          <a:ln>
            <a:solidFill>
              <a:srgbClr val="000000"/>
            </a:solidFill>
            <a:miter lim="800000"/>
            <a:headEnd/>
            <a:tailEnd/>
          </a:ln>
        </p:spPr>
      </p:sp>
      <p:sp>
        <p:nvSpPr>
          <p:cNvPr id="47107" name="備忘稿版面配置區 2"/>
          <p:cNvSpPr>
            <a:spLocks noGrp="1"/>
          </p:cNvSpPr>
          <p:nvPr>
            <p:ph type="body" idx="1"/>
          </p:nvPr>
        </p:nvSpPr>
        <p:spPr bwMode="auto">
          <a:noFill/>
        </p:spPr>
        <p:txBody>
          <a:bodyPr/>
          <a:lstStyle/>
          <a:p>
            <a:pPr eaLnBrk="1" hangingPunct="1">
              <a:spcBef>
                <a:spcPct val="0"/>
              </a:spcBef>
            </a:pPr>
            <a:endParaRPr lang="zh-TW" altLang="en-US" smtClean="0"/>
          </a:p>
        </p:txBody>
      </p:sp>
      <p:sp>
        <p:nvSpPr>
          <p:cNvPr id="44036" name="投影片編號版面配置區 3"/>
          <p:cNvSpPr>
            <a:spLocks noGrp="1"/>
          </p:cNvSpPr>
          <p:nvPr>
            <p:ph type="sldNum" sz="quarter" idx="5"/>
          </p:nvPr>
        </p:nvSpPr>
        <p:spPr bwMode="auto">
          <a:ln>
            <a:miter lim="800000"/>
            <a:headEnd/>
            <a:tailEnd/>
          </a:ln>
        </p:spPr>
        <p:txBody>
          <a:bodyPr/>
          <a:lstStyle/>
          <a:p>
            <a:fld id="{96414588-336F-4416-93C0-64494D604450}" type="slidenum">
              <a:rPr lang="zh-TW" altLang="en-US"/>
              <a:pPr/>
              <a:t>5</a:t>
            </a:fld>
            <a:endParaRPr lang="zh-TW"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投影片圖像版面配置區 1"/>
          <p:cNvSpPr>
            <a:spLocks noGrp="1" noRot="1" noChangeAspect="1" noTextEdit="1"/>
          </p:cNvSpPr>
          <p:nvPr>
            <p:ph type="sldImg"/>
          </p:nvPr>
        </p:nvSpPr>
        <p:spPr bwMode="auto">
          <a:xfrm>
            <a:off x="1135063" y="688975"/>
            <a:ext cx="4587875" cy="3441700"/>
          </a:xfrm>
          <a:noFill/>
          <a:ln>
            <a:solidFill>
              <a:srgbClr val="000000"/>
            </a:solidFill>
            <a:miter lim="800000"/>
            <a:headEnd/>
            <a:tailEnd/>
          </a:ln>
        </p:spPr>
      </p:sp>
      <p:sp>
        <p:nvSpPr>
          <p:cNvPr id="48131" name="備忘稿版面配置區 2"/>
          <p:cNvSpPr>
            <a:spLocks noGrp="1"/>
          </p:cNvSpPr>
          <p:nvPr>
            <p:ph type="body" idx="1"/>
          </p:nvPr>
        </p:nvSpPr>
        <p:spPr bwMode="auto">
          <a:noFill/>
        </p:spPr>
        <p:txBody>
          <a:bodyPr/>
          <a:lstStyle/>
          <a:p>
            <a:pPr eaLnBrk="1" hangingPunct="1">
              <a:spcBef>
                <a:spcPct val="0"/>
              </a:spcBef>
            </a:pPr>
            <a:endParaRPr lang="zh-TW" altLang="en-US" smtClean="0"/>
          </a:p>
        </p:txBody>
      </p:sp>
      <p:sp>
        <p:nvSpPr>
          <p:cNvPr id="44036" name="投影片編號版面配置區 3"/>
          <p:cNvSpPr>
            <a:spLocks noGrp="1"/>
          </p:cNvSpPr>
          <p:nvPr>
            <p:ph type="sldNum" sz="quarter" idx="5"/>
          </p:nvPr>
        </p:nvSpPr>
        <p:spPr bwMode="auto">
          <a:ln>
            <a:miter lim="800000"/>
            <a:headEnd/>
            <a:tailEnd/>
          </a:ln>
        </p:spPr>
        <p:txBody>
          <a:bodyPr/>
          <a:lstStyle/>
          <a:p>
            <a:fld id="{C0029914-5F3F-40CC-8F0F-FC1C8E401BEF}" type="slidenum">
              <a:rPr lang="zh-TW" altLang="en-US"/>
              <a:pPr/>
              <a:t>7</a:t>
            </a:fld>
            <a:endParaRPr lang="zh-TW"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投影片圖像版面配置區 1"/>
          <p:cNvSpPr>
            <a:spLocks noGrp="1" noRot="1" noChangeAspect="1" noTextEdit="1"/>
          </p:cNvSpPr>
          <p:nvPr>
            <p:ph type="sldImg"/>
          </p:nvPr>
        </p:nvSpPr>
        <p:spPr bwMode="auto">
          <a:xfrm>
            <a:off x="1135063" y="688975"/>
            <a:ext cx="4587875" cy="3441700"/>
          </a:xfrm>
          <a:noFill/>
          <a:ln>
            <a:solidFill>
              <a:srgbClr val="000000"/>
            </a:solidFill>
            <a:miter lim="800000"/>
            <a:headEnd/>
            <a:tailEnd/>
          </a:ln>
        </p:spPr>
      </p:sp>
      <p:sp>
        <p:nvSpPr>
          <p:cNvPr id="49155" name="備忘稿版面配置區 2"/>
          <p:cNvSpPr>
            <a:spLocks noGrp="1"/>
          </p:cNvSpPr>
          <p:nvPr>
            <p:ph type="body" idx="1"/>
          </p:nvPr>
        </p:nvSpPr>
        <p:spPr bwMode="auto">
          <a:noFill/>
        </p:spPr>
        <p:txBody>
          <a:bodyPr/>
          <a:lstStyle/>
          <a:p>
            <a:pPr eaLnBrk="1" hangingPunct="1">
              <a:spcBef>
                <a:spcPct val="0"/>
              </a:spcBef>
            </a:pPr>
            <a:endParaRPr lang="zh-TW" altLang="en-US" smtClean="0"/>
          </a:p>
        </p:txBody>
      </p:sp>
      <p:sp>
        <p:nvSpPr>
          <p:cNvPr id="44036" name="投影片編號版面配置區 3"/>
          <p:cNvSpPr>
            <a:spLocks noGrp="1"/>
          </p:cNvSpPr>
          <p:nvPr>
            <p:ph type="sldNum" sz="quarter" idx="5"/>
          </p:nvPr>
        </p:nvSpPr>
        <p:spPr bwMode="auto">
          <a:ln>
            <a:miter lim="800000"/>
            <a:headEnd/>
            <a:tailEnd/>
          </a:ln>
        </p:spPr>
        <p:txBody>
          <a:bodyPr/>
          <a:lstStyle/>
          <a:p>
            <a:fld id="{53C0038B-1D52-429C-A159-8603A13FCF15}" type="slidenum">
              <a:rPr lang="zh-TW" altLang="en-US"/>
              <a:pPr/>
              <a:t>10</a:t>
            </a:fld>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投影片圖像版面配置區 1"/>
          <p:cNvSpPr>
            <a:spLocks noGrp="1" noRot="1" noChangeAspect="1" noTextEdit="1"/>
          </p:cNvSpPr>
          <p:nvPr>
            <p:ph type="sldImg"/>
          </p:nvPr>
        </p:nvSpPr>
        <p:spPr bwMode="auto">
          <a:xfrm>
            <a:off x="1135063" y="688975"/>
            <a:ext cx="4587875" cy="3441700"/>
          </a:xfrm>
          <a:noFill/>
          <a:ln>
            <a:solidFill>
              <a:srgbClr val="000000"/>
            </a:solidFill>
            <a:miter lim="800000"/>
            <a:headEnd/>
            <a:tailEnd/>
          </a:ln>
        </p:spPr>
      </p:sp>
      <p:sp>
        <p:nvSpPr>
          <p:cNvPr id="50179" name="備忘稿版面配置區 2"/>
          <p:cNvSpPr>
            <a:spLocks noGrp="1"/>
          </p:cNvSpPr>
          <p:nvPr>
            <p:ph type="body" idx="1"/>
          </p:nvPr>
        </p:nvSpPr>
        <p:spPr bwMode="auto">
          <a:noFill/>
        </p:spPr>
        <p:txBody>
          <a:bodyPr/>
          <a:lstStyle/>
          <a:p>
            <a:pPr eaLnBrk="1" hangingPunct="1">
              <a:spcBef>
                <a:spcPct val="0"/>
              </a:spcBef>
            </a:pPr>
            <a:endParaRPr lang="zh-TW" altLang="en-US" smtClean="0"/>
          </a:p>
        </p:txBody>
      </p:sp>
      <p:sp>
        <p:nvSpPr>
          <p:cNvPr id="44036" name="投影片編號版面配置區 3"/>
          <p:cNvSpPr>
            <a:spLocks noGrp="1"/>
          </p:cNvSpPr>
          <p:nvPr>
            <p:ph type="sldNum" sz="quarter" idx="5"/>
          </p:nvPr>
        </p:nvSpPr>
        <p:spPr bwMode="auto">
          <a:ln>
            <a:miter lim="800000"/>
            <a:headEnd/>
            <a:tailEnd/>
          </a:ln>
        </p:spPr>
        <p:txBody>
          <a:bodyPr/>
          <a:lstStyle/>
          <a:p>
            <a:fld id="{F4076E89-14D1-440E-AD1B-A50EF55CB3E0}" type="slidenum">
              <a:rPr lang="zh-TW" altLang="en-US"/>
              <a:pPr/>
              <a:t>11</a:t>
            </a:fld>
            <a:endParaRPr lang="zh-TW"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bwMode="auto">
          <a:xfrm>
            <a:off x="1135063" y="688975"/>
            <a:ext cx="4587875" cy="3441700"/>
          </a:xfrm>
          <a:prstGeom prst="rect">
            <a:avLst/>
          </a:prstGeom>
          <a:noFill/>
          <a:ln w="12700">
            <a:solidFill>
              <a:srgbClr val="000000"/>
            </a:solidFill>
            <a:miter lim="800000"/>
            <a:headEnd/>
            <a:tailEnd/>
          </a:ln>
        </p:spPr>
      </p:sp>
      <p:sp>
        <p:nvSpPr>
          <p:cNvPr id="21507" name="Notes Placeholder 2"/>
          <p:cNvSpPr>
            <a:spLocks noGrp="1"/>
          </p:cNvSpPr>
          <p:nvPr>
            <p:ph type="body" idx="1"/>
          </p:nvPr>
        </p:nvSpPr>
        <p:spPr bwMode="auto">
          <a:xfrm>
            <a:off x="685800" y="4360744"/>
            <a:ext cx="5486400" cy="4131231"/>
          </a:xfrm>
          <a:prstGeom prst="rect">
            <a:avLst/>
          </a:prstGeom>
          <a:noFill/>
          <a:ln>
            <a:miter lim="800000"/>
            <a:headEnd/>
            <a:tailEnd/>
          </a:ln>
        </p:spPr>
        <p:txBody>
          <a:bodyPr/>
          <a:lstStyle/>
          <a:p>
            <a:endParaRPr lang="en-US"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投影片圖像版面配置區 1"/>
          <p:cNvSpPr>
            <a:spLocks noGrp="1" noRot="1" noChangeAspect="1" noTextEdit="1"/>
          </p:cNvSpPr>
          <p:nvPr>
            <p:ph type="sldImg"/>
          </p:nvPr>
        </p:nvSpPr>
        <p:spPr bwMode="auto">
          <a:xfrm>
            <a:off x="1135063" y="688975"/>
            <a:ext cx="4587875" cy="3441700"/>
          </a:xfrm>
          <a:noFill/>
          <a:ln>
            <a:solidFill>
              <a:srgbClr val="000000"/>
            </a:solidFill>
            <a:miter lim="800000"/>
            <a:headEnd/>
            <a:tailEnd/>
          </a:ln>
        </p:spPr>
      </p:sp>
      <p:sp>
        <p:nvSpPr>
          <p:cNvPr id="52227" name="備忘稿版面配置區 2"/>
          <p:cNvSpPr>
            <a:spLocks noGrp="1"/>
          </p:cNvSpPr>
          <p:nvPr>
            <p:ph type="body" idx="1"/>
          </p:nvPr>
        </p:nvSpPr>
        <p:spPr bwMode="auto">
          <a:noFill/>
        </p:spPr>
        <p:txBody>
          <a:bodyPr/>
          <a:lstStyle/>
          <a:p>
            <a:pPr eaLnBrk="1" hangingPunct="1">
              <a:spcBef>
                <a:spcPct val="0"/>
              </a:spcBef>
            </a:pPr>
            <a:endParaRPr lang="zh-TW" altLang="en-US" smtClean="0"/>
          </a:p>
        </p:txBody>
      </p:sp>
      <p:sp>
        <p:nvSpPr>
          <p:cNvPr id="44036" name="投影片編號版面配置區 3"/>
          <p:cNvSpPr>
            <a:spLocks noGrp="1"/>
          </p:cNvSpPr>
          <p:nvPr>
            <p:ph type="sldNum" sz="quarter" idx="5"/>
          </p:nvPr>
        </p:nvSpPr>
        <p:spPr bwMode="auto">
          <a:ln>
            <a:miter lim="800000"/>
            <a:headEnd/>
            <a:tailEnd/>
          </a:ln>
        </p:spPr>
        <p:txBody>
          <a:bodyPr/>
          <a:lstStyle/>
          <a:p>
            <a:fld id="{74EFE62D-6AF1-4248-B286-FF8A0DD8BDE8}" type="slidenum">
              <a:rPr lang="zh-TW" altLang="en-US"/>
              <a:pPr/>
              <a:t>18</a:t>
            </a:fld>
            <a:endParaRPr lang="zh-TW"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投影片圖像版面配置區 1"/>
          <p:cNvSpPr>
            <a:spLocks noGrp="1" noRot="1" noChangeAspect="1" noTextEdit="1"/>
          </p:cNvSpPr>
          <p:nvPr>
            <p:ph type="sldImg"/>
          </p:nvPr>
        </p:nvSpPr>
        <p:spPr bwMode="auto">
          <a:xfrm>
            <a:off x="1135063" y="688975"/>
            <a:ext cx="4587875" cy="3441700"/>
          </a:xfrm>
          <a:noFill/>
          <a:ln>
            <a:solidFill>
              <a:srgbClr val="000000"/>
            </a:solidFill>
            <a:miter lim="800000"/>
            <a:headEnd/>
            <a:tailEnd/>
          </a:ln>
        </p:spPr>
      </p:sp>
      <p:sp>
        <p:nvSpPr>
          <p:cNvPr id="53251" name="備忘稿版面配置區 2"/>
          <p:cNvSpPr>
            <a:spLocks noGrp="1"/>
          </p:cNvSpPr>
          <p:nvPr>
            <p:ph type="body" idx="1"/>
          </p:nvPr>
        </p:nvSpPr>
        <p:spPr bwMode="auto">
          <a:noFill/>
        </p:spPr>
        <p:txBody>
          <a:bodyPr/>
          <a:lstStyle/>
          <a:p>
            <a:pPr eaLnBrk="1" hangingPunct="1">
              <a:spcBef>
                <a:spcPct val="0"/>
              </a:spcBef>
            </a:pPr>
            <a:endParaRPr lang="zh-TW" altLang="en-US" smtClean="0"/>
          </a:p>
        </p:txBody>
      </p:sp>
      <p:sp>
        <p:nvSpPr>
          <p:cNvPr id="44036" name="投影片編號版面配置區 3"/>
          <p:cNvSpPr>
            <a:spLocks noGrp="1"/>
          </p:cNvSpPr>
          <p:nvPr>
            <p:ph type="sldNum" sz="quarter" idx="5"/>
          </p:nvPr>
        </p:nvSpPr>
        <p:spPr bwMode="auto">
          <a:ln>
            <a:miter lim="800000"/>
            <a:headEnd/>
            <a:tailEnd/>
          </a:ln>
        </p:spPr>
        <p:txBody>
          <a:bodyPr/>
          <a:lstStyle/>
          <a:p>
            <a:fld id="{EC666E91-AF86-463C-9D11-987F3EE7F860}" type="slidenum">
              <a:rPr lang="zh-TW" altLang="en-US"/>
              <a:pPr/>
              <a:t>26</a:t>
            </a:fld>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7" name="Date Placeholder 27"/>
          <p:cNvSpPr>
            <a:spLocks noGrp="1"/>
          </p:cNvSpPr>
          <p:nvPr>
            <p:ph type="dt" sz="half" idx="10"/>
          </p:nvPr>
        </p:nvSpPr>
        <p:spPr>
          <a:xfrm>
            <a:off x="76200" y="6069013"/>
            <a:ext cx="2057400" cy="685800"/>
          </a:xfrm>
        </p:spPr>
        <p:txBody>
          <a:bodyPr>
            <a:noAutofit/>
          </a:bodyPr>
          <a:lstStyle>
            <a:lvl1pPr algn="ctr">
              <a:defRPr sz="2000">
                <a:solidFill>
                  <a:srgbClr val="FFFFFF"/>
                </a:solidFill>
              </a:defRPr>
            </a:lvl1pPr>
          </a:lstStyle>
          <a:p>
            <a:pPr>
              <a:defRPr/>
            </a:pPr>
            <a:fld id="{8392C0F1-7FAB-4042-AA47-839DA3D43457}" type="datetimeFigureOut">
              <a:rPr lang="en-US"/>
              <a:pPr>
                <a:defRPr/>
              </a:pPr>
              <a:t>10/19/2016</a:t>
            </a:fld>
            <a:endParaRPr lang="en-US"/>
          </a:p>
        </p:txBody>
      </p:sp>
      <p:sp>
        <p:nvSpPr>
          <p:cNvPr id="10" name="Footer Placeholder 16"/>
          <p:cNvSpPr>
            <a:spLocks noGrp="1"/>
          </p:cNvSpPr>
          <p:nvPr>
            <p:ph type="ftr" sz="quarter" idx="11"/>
          </p:nvPr>
        </p:nvSpPr>
        <p:spPr>
          <a:xfrm>
            <a:off x="2085975" y="236538"/>
            <a:ext cx="5867400" cy="365125"/>
          </a:xfrm>
        </p:spPr>
        <p:txBody>
          <a:bodyPr/>
          <a:lstStyle>
            <a:lvl1pPr algn="r">
              <a:defRPr>
                <a:solidFill>
                  <a:schemeClr val="tx2"/>
                </a:solidFill>
              </a:defRPr>
            </a:lvl1pPr>
          </a:lstStyle>
          <a:p>
            <a:pPr>
              <a:defRPr/>
            </a:pPr>
            <a:endParaRPr lang="en-US"/>
          </a:p>
        </p:txBody>
      </p:sp>
      <p:sp>
        <p:nvSpPr>
          <p:cNvPr id="11"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34EE07D4-272C-461B-A2BB-CD4313E686FC}"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77A7038-BA1E-477B-BE81-922FF9EC5257}" type="datetimeFigureOut">
              <a:rPr lang="en-US"/>
              <a:pPr>
                <a:defRPr/>
              </a:pPr>
              <a:t>10/19/2016</a:t>
            </a:fld>
            <a:endParaRPr lang="en-US"/>
          </a:p>
        </p:txBody>
      </p:sp>
      <p:sp>
        <p:nvSpPr>
          <p:cNvPr id="5" name="Footer Placeholder 4"/>
          <p:cNvSpPr>
            <a:spLocks noGrp="1"/>
          </p:cNvSpPr>
          <p:nvPr>
            <p:ph type="ftr" sz="quarter" idx="11"/>
          </p:nvPr>
        </p:nvSpPr>
        <p:spPr/>
        <p:txBody>
          <a:bodyPr/>
          <a:lstStyle>
            <a:lvl1pPr algn="r">
              <a:defRPr>
                <a:solidFill>
                  <a:schemeClr val="tx2"/>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084FA45-2E2B-4A71-8E31-2DDE1AE619B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Vertical Title 1"/>
          <p:cNvSpPr>
            <a:spLocks noGrp="1"/>
          </p:cNvSpPr>
          <p:nvPr>
            <p:ph type="title" orient="vert"/>
          </p:nvPr>
        </p:nvSpPr>
        <p:spPr>
          <a:xfrm>
            <a:off x="65532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6553200" y="6248400"/>
            <a:ext cx="2209800" cy="365125"/>
          </a:xfrm>
        </p:spPr>
        <p:txBody>
          <a:bodyPr/>
          <a:lstStyle>
            <a:lvl1pPr>
              <a:defRPr/>
            </a:lvl1pPr>
          </a:lstStyle>
          <a:p>
            <a:pPr>
              <a:defRPr/>
            </a:pPr>
            <a:fld id="{FCCC42CE-C830-4773-BDF3-AD546007BDF3}" type="datetimeFigureOut">
              <a:rPr lang="en-US"/>
              <a:pPr>
                <a:defRPr/>
              </a:pPr>
              <a:t>10/19/2016</a:t>
            </a:fld>
            <a:endParaRPr lang="en-US"/>
          </a:p>
        </p:txBody>
      </p:sp>
      <p:sp>
        <p:nvSpPr>
          <p:cNvPr id="8" name="Footer Placeholder 4"/>
          <p:cNvSpPr>
            <a:spLocks noGrp="1"/>
          </p:cNvSpPr>
          <p:nvPr>
            <p:ph type="ftr" sz="quarter" idx="11"/>
          </p:nvPr>
        </p:nvSpPr>
        <p:spPr>
          <a:xfrm>
            <a:off x="457200" y="6248400"/>
            <a:ext cx="5573713" cy="365125"/>
          </a:xfrm>
        </p:spPr>
        <p:txBody>
          <a:bodyPr/>
          <a:lstStyle>
            <a:lvl1pPr algn="r">
              <a:defRPr>
                <a:solidFill>
                  <a:schemeClr val="tx2"/>
                </a:solidFill>
              </a:defRPr>
            </a:lvl1pPr>
          </a:lstStyle>
          <a:p>
            <a:pPr>
              <a:defRPr/>
            </a:pPr>
            <a:endParaRPr lang="en-US"/>
          </a:p>
        </p:txBody>
      </p:sp>
      <p:sp>
        <p:nvSpPr>
          <p:cNvPr id="9" name="Slide Number Placeholder 5"/>
          <p:cNvSpPr>
            <a:spLocks noGrp="1"/>
          </p:cNvSpPr>
          <p:nvPr>
            <p:ph type="sldNum" sz="quarter" idx="12"/>
          </p:nvPr>
        </p:nvSpPr>
        <p:spPr>
          <a:xfrm rot="5400000">
            <a:off x="5989638" y="144462"/>
            <a:ext cx="533400" cy="244475"/>
          </a:xfrm>
        </p:spPr>
        <p:txBody>
          <a:bodyPr/>
          <a:lstStyle>
            <a:lvl1pPr>
              <a:defRPr/>
            </a:lvl1pPr>
          </a:lstStyle>
          <a:p>
            <a:pPr>
              <a:defRPr/>
            </a:pPr>
            <a:fld id="{ABA4D720-EF7F-4941-8101-C52F42B25EEA}"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A6B8169-EBED-442D-AAE2-D3F24805A5E4}" type="datetimeFigureOut">
              <a:rPr lang="en-US"/>
              <a:pPr>
                <a:defRPr/>
              </a:pPr>
              <a:t>10/19/2016</a:t>
            </a:fld>
            <a:endParaRPr lang="en-US"/>
          </a:p>
        </p:txBody>
      </p:sp>
      <p:sp>
        <p:nvSpPr>
          <p:cNvPr id="5" name="Footer Placeholder 4"/>
          <p:cNvSpPr>
            <a:spLocks noGrp="1"/>
          </p:cNvSpPr>
          <p:nvPr>
            <p:ph type="ftr" sz="quarter" idx="11"/>
          </p:nvPr>
        </p:nvSpPr>
        <p:spPr/>
        <p:txBody>
          <a:bodyPr/>
          <a:lstStyle>
            <a:lvl1pPr algn="r">
              <a:defRPr>
                <a:solidFill>
                  <a:schemeClr val="tx2"/>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a:defRPr/>
            </a:pPr>
            <a:fld id="{D343E66A-8257-48BD-B2D4-B58D388CD73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smtClean="0"/>
              <a:t>Click to edit Master title style</a:t>
            </a:r>
            <a:endParaRPr lang="en-US"/>
          </a:p>
        </p:txBody>
      </p:sp>
      <p:sp>
        <p:nvSpPr>
          <p:cNvPr id="7" name="Date Placeholder 11"/>
          <p:cNvSpPr>
            <a:spLocks noGrp="1"/>
          </p:cNvSpPr>
          <p:nvPr>
            <p:ph type="dt" sz="half" idx="10"/>
          </p:nvPr>
        </p:nvSpPr>
        <p:spPr/>
        <p:txBody>
          <a:bodyPr/>
          <a:lstStyle>
            <a:lvl1pPr>
              <a:defRPr/>
            </a:lvl1pPr>
          </a:lstStyle>
          <a:p>
            <a:pPr>
              <a:defRPr/>
            </a:pPr>
            <a:fld id="{1C8BE4C1-7829-4D0A-8B1F-9B41B310AE52}" type="datetimeFigureOut">
              <a:rPr lang="en-US"/>
              <a:pPr>
                <a:defRPr/>
              </a:pPr>
              <a:t>10/19/2016</a:t>
            </a:fld>
            <a:endParaRPr lang="en-US"/>
          </a:p>
        </p:txBody>
      </p:sp>
      <p:sp>
        <p:nvSpPr>
          <p:cNvPr id="8" name="Slide Number Placeholder 12"/>
          <p:cNvSpPr>
            <a:spLocks noGrp="1"/>
          </p:cNvSpPr>
          <p:nvPr>
            <p:ph type="sldNum" sz="quarter" idx="11"/>
          </p:nvPr>
        </p:nvSpPr>
        <p:spPr>
          <a:xfrm>
            <a:off x="0" y="1752600"/>
            <a:ext cx="1295400" cy="701675"/>
          </a:xfrm>
        </p:spPr>
        <p:txBody>
          <a:bodyPr>
            <a:noAutofit/>
          </a:bodyPr>
          <a:lstStyle>
            <a:lvl1pPr>
              <a:defRPr sz="2400">
                <a:solidFill>
                  <a:srgbClr val="FFFFFF"/>
                </a:solidFill>
              </a:defRPr>
            </a:lvl1pPr>
          </a:lstStyle>
          <a:p>
            <a:pPr>
              <a:defRPr/>
            </a:pPr>
            <a:fld id="{FA3FA0DD-5A03-4E01-96A3-BCEF5B4CB518}" type="slidenum">
              <a:rPr lang="en-US"/>
              <a:pPr>
                <a:defRPr/>
              </a:pPr>
              <a:t>‹#›</a:t>
            </a:fld>
            <a:endParaRPr lang="en-US"/>
          </a:p>
        </p:txBody>
      </p:sp>
      <p:sp>
        <p:nvSpPr>
          <p:cNvPr id="9" name="Footer Placeholder 13"/>
          <p:cNvSpPr>
            <a:spLocks noGrp="1"/>
          </p:cNvSpPr>
          <p:nvPr>
            <p:ph type="ftr" sz="quarter" idx="12"/>
          </p:nvPr>
        </p:nvSpPr>
        <p:spPr/>
        <p:txBody>
          <a:bodyPr/>
          <a:lstStyle>
            <a:lvl1pPr algn="r">
              <a:defRPr>
                <a:solidFill>
                  <a:schemeClr val="tx2"/>
                </a:solidFill>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7"/>
          <p:cNvSpPr>
            <a:spLocks noGrp="1"/>
          </p:cNvSpPr>
          <p:nvPr>
            <p:ph type="dt" sz="half" idx="10"/>
          </p:nvPr>
        </p:nvSpPr>
        <p:spPr/>
        <p:txBody>
          <a:bodyPr rtlCol="0"/>
          <a:lstStyle>
            <a:lvl1pPr>
              <a:defRPr/>
            </a:lvl1pPr>
          </a:lstStyle>
          <a:p>
            <a:pPr>
              <a:defRPr/>
            </a:pPr>
            <a:fld id="{AA1882C5-9434-4E6E-A114-E45214AF2B3E}" type="datetimeFigureOut">
              <a:rPr lang="en-US"/>
              <a:pPr>
                <a:defRPr/>
              </a:pPr>
              <a:t>10/19/2016</a:t>
            </a:fld>
            <a:endParaRPr lang="en-US"/>
          </a:p>
        </p:txBody>
      </p:sp>
      <p:sp>
        <p:nvSpPr>
          <p:cNvPr id="6" name="Slide Number Placeholder 9"/>
          <p:cNvSpPr>
            <a:spLocks noGrp="1"/>
          </p:cNvSpPr>
          <p:nvPr>
            <p:ph type="sldNum" sz="quarter" idx="11"/>
          </p:nvPr>
        </p:nvSpPr>
        <p:spPr/>
        <p:txBody>
          <a:bodyPr rtlCol="0"/>
          <a:lstStyle>
            <a:lvl1pPr>
              <a:defRPr/>
            </a:lvl1pPr>
          </a:lstStyle>
          <a:p>
            <a:pPr>
              <a:defRPr/>
            </a:pPr>
            <a:fld id="{49838B47-FA9E-4BA3-B770-11AAC0ED55A4}" type="slidenum">
              <a:rPr lang="en-US"/>
              <a:pPr>
                <a:defRPr/>
              </a:pPr>
              <a:t>‹#›</a:t>
            </a:fld>
            <a:endParaRPr lang="en-US"/>
          </a:p>
        </p:txBody>
      </p:sp>
      <p:sp>
        <p:nvSpPr>
          <p:cNvPr id="7" name="Footer Placeholder 11"/>
          <p:cNvSpPr>
            <a:spLocks noGrp="1"/>
          </p:cNvSpPr>
          <p:nvPr>
            <p:ph type="ftr" sz="quarter" idx="12"/>
          </p:nvPr>
        </p:nvSpPr>
        <p:spPr/>
        <p:txBody>
          <a:bodyPr rtlCol="0"/>
          <a:lstStyle>
            <a:lvl1pPr algn="r">
              <a:defRPr>
                <a:solidFill>
                  <a:schemeClr val="tx2"/>
                </a:solidFill>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7" name="Date Placeholder 9"/>
          <p:cNvSpPr>
            <a:spLocks noGrp="1"/>
          </p:cNvSpPr>
          <p:nvPr>
            <p:ph type="dt" sz="half" idx="10"/>
          </p:nvPr>
        </p:nvSpPr>
        <p:spPr/>
        <p:txBody>
          <a:bodyPr rtlCol="0"/>
          <a:lstStyle>
            <a:lvl1pPr>
              <a:defRPr/>
            </a:lvl1pPr>
          </a:lstStyle>
          <a:p>
            <a:pPr>
              <a:defRPr/>
            </a:pPr>
            <a:fld id="{5CFB1594-5B2E-42F7-BDD4-568F6126EE6F}" type="datetimeFigureOut">
              <a:rPr lang="en-US"/>
              <a:pPr>
                <a:defRPr/>
              </a:pPr>
              <a:t>10/19/2016</a:t>
            </a:fld>
            <a:endParaRPr lang="en-US"/>
          </a:p>
        </p:txBody>
      </p:sp>
      <p:sp>
        <p:nvSpPr>
          <p:cNvPr id="8" name="Slide Number Placeholder 11"/>
          <p:cNvSpPr>
            <a:spLocks noGrp="1"/>
          </p:cNvSpPr>
          <p:nvPr>
            <p:ph type="sldNum" sz="quarter" idx="11"/>
          </p:nvPr>
        </p:nvSpPr>
        <p:spPr/>
        <p:txBody>
          <a:bodyPr rtlCol="0"/>
          <a:lstStyle>
            <a:lvl1pPr>
              <a:defRPr/>
            </a:lvl1pPr>
          </a:lstStyle>
          <a:p>
            <a:pPr>
              <a:defRPr/>
            </a:pPr>
            <a:fld id="{C8A48CBD-D14F-41AA-B0BA-2C6F89C1B952}" type="slidenum">
              <a:rPr lang="en-US"/>
              <a:pPr>
                <a:defRPr/>
              </a:pPr>
              <a:t>‹#›</a:t>
            </a:fld>
            <a:endParaRPr lang="en-US"/>
          </a:p>
        </p:txBody>
      </p:sp>
      <p:sp>
        <p:nvSpPr>
          <p:cNvPr id="9" name="Footer Placeholder 13"/>
          <p:cNvSpPr>
            <a:spLocks noGrp="1"/>
          </p:cNvSpPr>
          <p:nvPr>
            <p:ph type="ftr" sz="quarter" idx="12"/>
          </p:nvPr>
        </p:nvSpPr>
        <p:spPr/>
        <p:txBody>
          <a:bodyPr rtlCol="0"/>
          <a:lstStyle>
            <a:lvl1pPr algn="r">
              <a:defRPr>
                <a:solidFill>
                  <a:schemeClr val="tx2"/>
                </a:solidFill>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2421FBF1-BE34-43E5-8F18-AF8F1FB5E756}" type="datetimeFigureOut">
              <a:rPr lang="en-US"/>
              <a:pPr>
                <a:defRPr/>
              </a:pPr>
              <a:t>10/19/2016</a:t>
            </a:fld>
            <a:endParaRPr lang="en-US"/>
          </a:p>
        </p:txBody>
      </p:sp>
      <p:sp>
        <p:nvSpPr>
          <p:cNvPr id="4" name="Footer Placeholder 3"/>
          <p:cNvSpPr>
            <a:spLocks noGrp="1"/>
          </p:cNvSpPr>
          <p:nvPr>
            <p:ph type="ftr" sz="quarter" idx="11"/>
          </p:nvPr>
        </p:nvSpPr>
        <p:spPr/>
        <p:txBody>
          <a:bodyPr/>
          <a:lstStyle>
            <a:lvl1pPr algn="r">
              <a:defRPr>
                <a:solidFill>
                  <a:schemeClr val="tx2"/>
                </a:solidFill>
              </a:defRPr>
            </a:lvl1pPr>
          </a:lstStyle>
          <a:p>
            <a:pPr>
              <a:defRPr/>
            </a:pPr>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pPr>
              <a:defRPr/>
            </a:pPr>
            <a:fld id="{5F44E699-DB87-479D-86DA-E4908B1CB74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0C726D16-764C-4536-9450-61029E97C238}" type="datetimeFigureOut">
              <a:rPr lang="en-US"/>
              <a:pPr>
                <a:defRPr/>
              </a:pPr>
              <a:t>10/19/2016</a:t>
            </a:fld>
            <a:endParaRPr lang="en-US"/>
          </a:p>
        </p:txBody>
      </p:sp>
      <p:sp>
        <p:nvSpPr>
          <p:cNvPr id="3" name="Footer Placeholder 2"/>
          <p:cNvSpPr>
            <a:spLocks noGrp="1"/>
          </p:cNvSpPr>
          <p:nvPr>
            <p:ph type="ftr" sz="quarter" idx="11"/>
          </p:nvPr>
        </p:nvSpPr>
        <p:spPr/>
        <p:txBody>
          <a:bodyPr/>
          <a:lstStyle>
            <a:lvl1pPr algn="r">
              <a:defRPr>
                <a:solidFill>
                  <a:schemeClr val="tx2"/>
                </a:solidFill>
              </a:defRPr>
            </a:lvl1pPr>
          </a:lstStyle>
          <a:p>
            <a:pPr>
              <a:defRPr/>
            </a:pPr>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13B1FE56-30FC-4A08-8800-2581A30A55F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smtClean="0"/>
              <a:t>Click to edit Master title style</a:t>
            </a:r>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73C530D5-EA56-4064-B0CF-3603427D2EC0}" type="datetimeFigureOut">
              <a:rPr lang="en-US"/>
              <a:pPr>
                <a:defRPr/>
              </a:pPr>
              <a:t>10/19/2016</a:t>
            </a:fld>
            <a:endParaRPr lang="en-US"/>
          </a:p>
        </p:txBody>
      </p:sp>
      <p:sp>
        <p:nvSpPr>
          <p:cNvPr id="6" name="Footer Placeholder 5"/>
          <p:cNvSpPr>
            <a:spLocks noGrp="1"/>
          </p:cNvSpPr>
          <p:nvPr>
            <p:ph type="ftr" sz="quarter" idx="11"/>
          </p:nvPr>
        </p:nvSpPr>
        <p:spPr/>
        <p:txBody>
          <a:bodyPr/>
          <a:lstStyle>
            <a:lvl1pPr algn="r">
              <a:defRPr>
                <a:solidFill>
                  <a:schemeClr val="tx2"/>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pPr>
              <a:defRPr/>
            </a:pPr>
            <a:fld id="{F3067C91-00D5-43C7-AB7A-D8EBE500221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a:defRPr/>
            </a:lvl1pPr>
          </a:lstStyle>
          <a:p>
            <a:pPr>
              <a:defRPr/>
            </a:pPr>
            <a:fld id="{57E80904-FA38-45F2-A50C-6BD9E8D636BF}" type="datetimeFigureOut">
              <a:rPr lang="en-US"/>
              <a:pPr>
                <a:defRPr/>
              </a:pPr>
              <a:t>10/19/2016</a:t>
            </a:fld>
            <a:endParaRPr lang="en-US"/>
          </a:p>
        </p:txBody>
      </p:sp>
      <p:sp>
        <p:nvSpPr>
          <p:cNvPr id="10" name="Slide Number Placeholder 12"/>
          <p:cNvSpPr>
            <a:spLocks noGrp="1"/>
          </p:cNvSpPr>
          <p:nvPr>
            <p:ph type="sldNum" sz="quarter" idx="11"/>
          </p:nvPr>
        </p:nvSpPr>
        <p:spPr>
          <a:xfrm>
            <a:off x="0" y="4667250"/>
            <a:ext cx="1447800" cy="663575"/>
          </a:xfrm>
        </p:spPr>
        <p:txBody>
          <a:bodyPr rtlCol="0"/>
          <a:lstStyle>
            <a:lvl1pPr>
              <a:defRPr sz="2800"/>
            </a:lvl1pPr>
          </a:lstStyle>
          <a:p>
            <a:pPr>
              <a:defRPr/>
            </a:pPr>
            <a:fld id="{D14DC6FC-EA28-49E4-AEB7-DD981FF895CF}" type="slidenum">
              <a:rPr lang="en-US"/>
              <a:pPr>
                <a:defRPr/>
              </a:pPr>
              <a:t>‹#›</a:t>
            </a:fld>
            <a:endParaRPr lang="en-US"/>
          </a:p>
        </p:txBody>
      </p:sp>
      <p:sp>
        <p:nvSpPr>
          <p:cNvPr id="11" name="Footer Placeholder 13"/>
          <p:cNvSpPr>
            <a:spLocks noGrp="1"/>
          </p:cNvSpPr>
          <p:nvPr>
            <p:ph type="ftr" sz="quarter" idx="12"/>
          </p:nvPr>
        </p:nvSpPr>
        <p:spPr>
          <a:xfrm>
            <a:off x="1600200" y="6248400"/>
            <a:ext cx="4572000" cy="365125"/>
          </a:xfrm>
        </p:spPr>
        <p:txBody>
          <a:bodyPr rtlCol="0"/>
          <a:lstStyle>
            <a:lvl1pPr algn="r">
              <a:defRPr>
                <a:solidFill>
                  <a:schemeClr val="tx2"/>
                </a:solidFill>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0"/>
            <a:ext cx="8153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12"/>
          <p:cNvSpPr>
            <a:spLocks noGrp="1"/>
          </p:cNvSpPr>
          <p:nvPr>
            <p:ph type="body" idx="1"/>
          </p:nvPr>
        </p:nvSpPr>
        <p:spPr bwMode="auto">
          <a:xfrm>
            <a:off x="612775" y="1600200"/>
            <a:ext cx="8153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a:defRPr/>
            </a:pPr>
            <a:fld id="{172FA072-0752-428D-A2F1-672989DFB547}" type="datetimeFigureOut">
              <a:rPr lang="en-US"/>
              <a:pPr>
                <a:defRPr/>
              </a:pPr>
              <a:t>10/19/2016</a:t>
            </a:fld>
            <a:endParaRPr lang="en-US" dirty="0">
              <a:solidFill>
                <a:schemeClr val="tx2">
                  <a:shade val="90000"/>
                </a:schemeClr>
              </a:solidFill>
            </a:endParaRPr>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l" eaLnBrk="1" latinLnBrk="0" hangingPunct="1">
              <a:defRPr kumimoji="0" sz="1400">
                <a:solidFill>
                  <a:schemeClr val="tx2">
                    <a:shade val="90000"/>
                  </a:schemeClr>
                </a:solidFill>
              </a:defRPr>
            </a:lvl1pPr>
          </a:lstStyle>
          <a:p>
            <a:pPr>
              <a:defRPr/>
            </a:pPr>
            <a:endParaRPr lang="en-US"/>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a:defRPr/>
            </a:pPr>
            <a:fld id="{14C02392-F915-4E3A-9FA7-700F878157E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txStyles>
    <p:titleStyle>
      <a:lvl1pPr algn="l" rtl="0" eaLnBrk="1" fontAlgn="base" hangingPunct="1">
        <a:spcBef>
          <a:spcPct val="0"/>
        </a:spcBef>
        <a:spcAft>
          <a:spcPct val="0"/>
        </a:spcAft>
        <a:defRPr sz="4400" kern="12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Tw Cen MT"/>
        </a:defRPr>
      </a:lvl2pPr>
      <a:lvl3pPr algn="l" rtl="0" eaLnBrk="1" fontAlgn="base" hangingPunct="1">
        <a:spcBef>
          <a:spcPct val="0"/>
        </a:spcBef>
        <a:spcAft>
          <a:spcPct val="0"/>
        </a:spcAft>
        <a:defRPr sz="4400">
          <a:solidFill>
            <a:schemeClr val="tx2"/>
          </a:solidFill>
          <a:latin typeface="Tw Cen MT"/>
        </a:defRPr>
      </a:lvl3pPr>
      <a:lvl4pPr algn="l" rtl="0" eaLnBrk="1" fontAlgn="base" hangingPunct="1">
        <a:spcBef>
          <a:spcPct val="0"/>
        </a:spcBef>
        <a:spcAft>
          <a:spcPct val="0"/>
        </a:spcAft>
        <a:defRPr sz="4400">
          <a:solidFill>
            <a:schemeClr val="tx2"/>
          </a:solidFill>
          <a:latin typeface="Tw Cen MT"/>
        </a:defRPr>
      </a:lvl4pPr>
      <a:lvl5pPr algn="l" rtl="0" eaLnBrk="1" fontAlgn="base" hangingPunct="1">
        <a:spcBef>
          <a:spcPct val="0"/>
        </a:spcBef>
        <a:spcAft>
          <a:spcPct val="0"/>
        </a:spcAft>
        <a:defRPr sz="4400">
          <a:solidFill>
            <a:schemeClr val="tx2"/>
          </a:solidFill>
          <a:latin typeface="Tw Cen MT"/>
        </a:defRPr>
      </a:lvl5pPr>
      <a:lvl6pPr marL="457200" algn="l" rtl="0" eaLnBrk="1" fontAlgn="base" hangingPunct="1">
        <a:spcBef>
          <a:spcPct val="0"/>
        </a:spcBef>
        <a:spcAft>
          <a:spcPct val="0"/>
        </a:spcAft>
        <a:defRPr sz="4400">
          <a:solidFill>
            <a:schemeClr val="tx2"/>
          </a:solidFill>
          <a:latin typeface="Tw Cen MT"/>
        </a:defRPr>
      </a:lvl6pPr>
      <a:lvl7pPr marL="914400" algn="l" rtl="0" eaLnBrk="1" fontAlgn="base" hangingPunct="1">
        <a:spcBef>
          <a:spcPct val="0"/>
        </a:spcBef>
        <a:spcAft>
          <a:spcPct val="0"/>
        </a:spcAft>
        <a:defRPr sz="4400">
          <a:solidFill>
            <a:schemeClr val="tx2"/>
          </a:solidFill>
          <a:latin typeface="Tw Cen MT"/>
        </a:defRPr>
      </a:lvl7pPr>
      <a:lvl8pPr marL="1371600" algn="l" rtl="0" eaLnBrk="1" fontAlgn="base" hangingPunct="1">
        <a:spcBef>
          <a:spcPct val="0"/>
        </a:spcBef>
        <a:spcAft>
          <a:spcPct val="0"/>
        </a:spcAft>
        <a:defRPr sz="4400">
          <a:solidFill>
            <a:schemeClr val="tx2"/>
          </a:solidFill>
          <a:latin typeface="Tw Cen MT"/>
        </a:defRPr>
      </a:lvl8pPr>
      <a:lvl9pPr marL="1828800" algn="l" rtl="0" eaLnBrk="1" fontAlgn="base" hangingPunct="1">
        <a:spcBef>
          <a:spcPct val="0"/>
        </a:spcBef>
        <a:spcAft>
          <a:spcPct val="0"/>
        </a:spcAft>
        <a:defRPr sz="4400">
          <a:solidFill>
            <a:schemeClr val="tx2"/>
          </a:solidFill>
          <a:latin typeface="Tw Cen MT"/>
        </a:defRPr>
      </a:lvl9pPr>
    </p:titleStyle>
    <p:bodyStyle>
      <a:lvl1pPr marL="319088" indent="-319088" algn="l" rtl="0" eaLnBrk="1" fontAlgn="base" hangingPunct="1">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1" fontAlgn="base" hangingPunct="1">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1" fontAlgn="base" hangingPunct="1">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1" fontAlgn="base" hangingPunct="1">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eaLnBrk="1" fontAlgn="base" hangingPunct="1">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www.sqlite.org/datatype3.html"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hyperlink" Target="http://developer.android.com/reference/android/database/sqlite/SQLiteOpenHelper.html"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developer.android.com/reference/android/database/Cursor.html"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www.sqlite.org/sqlite.html"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qlitebrowser.org/"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addons.mozilla.org/en-US/firefox/addon/sqlite-manager/"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70" name="Rectangle 14"/>
          <p:cNvSpPr>
            <a:spLocks noGrp="1" noChangeArrowheads="1"/>
          </p:cNvSpPr>
          <p:nvPr>
            <p:ph type="ctrTitle"/>
          </p:nvPr>
        </p:nvSpPr>
        <p:spPr>
          <a:xfrm>
            <a:off x="914400" y="1524000"/>
            <a:ext cx="7772400" cy="1371600"/>
          </a:xfrm>
        </p:spPr>
        <p:txBody>
          <a:bodyPr>
            <a:normAutofit fontScale="90000"/>
          </a:bodyPr>
          <a:lstStyle/>
          <a:p>
            <a:pPr eaLnBrk="1" fontAlgn="auto" hangingPunct="1">
              <a:spcAft>
                <a:spcPts val="0"/>
              </a:spcAft>
              <a:defRPr/>
            </a:pPr>
            <a:r>
              <a:rPr lang="en-US" sz="4800" dirty="0" smtClean="0"/>
              <a:t>Android – Database</a:t>
            </a:r>
            <a:br>
              <a:rPr lang="en-US" sz="4800" dirty="0" smtClean="0"/>
            </a:br>
            <a:r>
              <a:rPr lang="en-US" sz="3600" dirty="0" smtClean="0">
                <a:sym typeface="Wingdings" panose="05000000000000000000" pitchFamily="2" charset="2"/>
              </a:rPr>
              <a:t> on device Database</a:t>
            </a:r>
            <a:r>
              <a:rPr lang="en-US" sz="4800" dirty="0" smtClean="0"/>
              <a:t/>
            </a:r>
            <a:br>
              <a:rPr lang="en-US" sz="4800" dirty="0" smtClean="0"/>
            </a:br>
            <a:endParaRPr lang="en-US" sz="2200" dirty="0" smtClean="0"/>
          </a:p>
        </p:txBody>
      </p:sp>
      <p:sp>
        <p:nvSpPr>
          <p:cNvPr id="13315" name="Rectangle 15"/>
          <p:cNvSpPr>
            <a:spLocks noGrp="1" noChangeArrowheads="1"/>
          </p:cNvSpPr>
          <p:nvPr>
            <p:ph type="subTitle" idx="1"/>
          </p:nvPr>
        </p:nvSpPr>
        <p:spPr>
          <a:xfrm>
            <a:off x="2743200" y="4267200"/>
            <a:ext cx="6400800" cy="762000"/>
          </a:xfrm>
        </p:spPr>
        <p:txBody>
          <a:bodyPr/>
          <a:lstStyle/>
          <a:p>
            <a:pPr eaLnBrk="1" hangingPunct="1"/>
            <a:r>
              <a:rPr lang="en-US" smtClean="0"/>
              <a:t>L. Grewe</a:t>
            </a:r>
          </a:p>
        </p:txBody>
      </p:sp>
      <p:pic>
        <p:nvPicPr>
          <p:cNvPr id="13316" name="Picture 6"/>
          <p:cNvPicPr>
            <a:picLocks noChangeAspect="1" noChangeArrowheads="1"/>
          </p:cNvPicPr>
          <p:nvPr/>
        </p:nvPicPr>
        <p:blipFill>
          <a:blip r:embed="rId3" cstate="print"/>
          <a:srcRect l="25626" t="9480" r="41875" b="33376"/>
          <a:stretch>
            <a:fillRect/>
          </a:stretch>
        </p:blipFill>
        <p:spPr bwMode="auto">
          <a:xfrm>
            <a:off x="5562600" y="3581400"/>
            <a:ext cx="2520950" cy="2667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p:nvPr>
        </p:nvSpPr>
        <p:spPr>
          <a:xfrm>
            <a:off x="928688" y="285750"/>
            <a:ext cx="7700962" cy="1143000"/>
          </a:xfrm>
        </p:spPr>
        <p:txBody>
          <a:bodyPr/>
          <a:lstStyle/>
          <a:p>
            <a:r>
              <a:rPr lang="en-US" altLang="zh-TW" b="1" dirty="0" err="1" smtClean="0"/>
              <a:t>SQLite</a:t>
            </a:r>
            <a:endParaRPr lang="en-US" altLang="zh-TW" b="1" dirty="0" smtClean="0"/>
          </a:p>
        </p:txBody>
      </p:sp>
      <p:sp>
        <p:nvSpPr>
          <p:cNvPr id="4" name="投影片編號版面配置區 3"/>
          <p:cNvSpPr>
            <a:spLocks noGrp="1"/>
          </p:cNvSpPr>
          <p:nvPr>
            <p:ph type="sldNum" sz="quarter" idx="12"/>
          </p:nvPr>
        </p:nvSpPr>
        <p:spPr/>
        <p:txBody>
          <a:bodyPr>
            <a:normAutofit fontScale="85000" lnSpcReduction="20000"/>
          </a:bodyPr>
          <a:lstStyle/>
          <a:p>
            <a:fld id="{277E8181-02B4-4013-B650-C5EE09F7C482}" type="slidenum">
              <a:rPr lang="zh-TW" altLang="en-US"/>
              <a:pPr/>
              <a:t>10</a:t>
            </a:fld>
            <a:endParaRPr lang="zh-TW" altLang="en-US"/>
          </a:p>
        </p:txBody>
      </p:sp>
      <p:sp>
        <p:nvSpPr>
          <p:cNvPr id="10244" name="內容版面配置區 2"/>
          <p:cNvSpPr>
            <a:spLocks noGrp="1"/>
          </p:cNvSpPr>
          <p:nvPr>
            <p:ph sz="quarter" idx="1"/>
          </p:nvPr>
        </p:nvSpPr>
        <p:spPr>
          <a:xfrm>
            <a:off x="914400" y="1500188"/>
            <a:ext cx="7772400" cy="5143500"/>
          </a:xfrm>
        </p:spPr>
        <p:txBody>
          <a:bodyPr/>
          <a:lstStyle/>
          <a:p>
            <a:r>
              <a:rPr lang="en-US" altLang="zh-TW" sz="2800" dirty="0" err="1" smtClean="0"/>
              <a:t>SQLite</a:t>
            </a:r>
            <a:r>
              <a:rPr lang="en-US" altLang="zh-TW" sz="2800" dirty="0" smtClean="0"/>
              <a:t> uses version of SQL for queries (SELECT), data manipulation (INSERT, et. al.), and data definition (CREATE TABLE, et. al.).</a:t>
            </a:r>
          </a:p>
          <a:p>
            <a:r>
              <a:rPr lang="en-US" altLang="zh-TW" sz="2800" dirty="0" err="1" smtClean="0"/>
              <a:t>SQLite</a:t>
            </a:r>
            <a:r>
              <a:rPr lang="en-US" altLang="zh-TW" sz="2800" dirty="0" smtClean="0"/>
              <a:t> </a:t>
            </a:r>
            <a:r>
              <a:rPr lang="en-US" altLang="zh-TW" sz="2800" u="sng" dirty="0" smtClean="0"/>
              <a:t>has a few places where it deviates from the SQL-92 standard, no different than most SQL databases</a:t>
            </a:r>
            <a:r>
              <a:rPr lang="en-US" altLang="zh-TW" sz="2800" dirty="0" smtClean="0"/>
              <a:t>.</a:t>
            </a:r>
          </a:p>
          <a:p>
            <a:r>
              <a:rPr lang="en-US" altLang="zh-TW" sz="2800" dirty="0" err="1" smtClean="0"/>
              <a:t>SQLite</a:t>
            </a:r>
            <a:r>
              <a:rPr lang="en-US" altLang="zh-TW" sz="2800" dirty="0" smtClean="0"/>
              <a:t> is space-efficient ---Android runtime can include all of </a:t>
            </a:r>
            <a:r>
              <a:rPr lang="en-US" altLang="zh-TW" sz="2800" dirty="0" err="1" smtClean="0"/>
              <a:t>SQLite</a:t>
            </a:r>
            <a:r>
              <a:rPr lang="en-US" altLang="zh-TW" sz="2800" dirty="0" smtClean="0"/>
              <a: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標題 1"/>
          <p:cNvSpPr>
            <a:spLocks noGrp="1"/>
          </p:cNvSpPr>
          <p:nvPr>
            <p:ph type="title"/>
          </p:nvPr>
        </p:nvSpPr>
        <p:spPr>
          <a:xfrm>
            <a:off x="928688" y="285750"/>
            <a:ext cx="7700962" cy="857250"/>
          </a:xfrm>
        </p:spPr>
        <p:txBody>
          <a:bodyPr/>
          <a:lstStyle/>
          <a:p>
            <a:r>
              <a:rPr lang="en-US" altLang="zh-TW" b="1" dirty="0" err="1" smtClean="0"/>
              <a:t>SQLite</a:t>
            </a:r>
            <a:r>
              <a:rPr lang="en-US" altLang="zh-TW" b="1" dirty="0" smtClean="0"/>
              <a:t>    Data types</a:t>
            </a:r>
          </a:p>
        </p:txBody>
      </p:sp>
      <p:sp>
        <p:nvSpPr>
          <p:cNvPr id="4" name="投影片編號版面配置區 3"/>
          <p:cNvSpPr>
            <a:spLocks noGrp="1"/>
          </p:cNvSpPr>
          <p:nvPr>
            <p:ph type="sldNum" sz="quarter" idx="12"/>
          </p:nvPr>
        </p:nvSpPr>
        <p:spPr/>
        <p:txBody>
          <a:bodyPr>
            <a:normAutofit fontScale="85000" lnSpcReduction="20000"/>
          </a:bodyPr>
          <a:lstStyle/>
          <a:p>
            <a:fld id="{D5A28005-18FF-41A8-AECA-8C139A0C8D2E}" type="slidenum">
              <a:rPr lang="zh-TW" altLang="en-US"/>
              <a:pPr/>
              <a:t>11</a:t>
            </a:fld>
            <a:endParaRPr lang="zh-TW" altLang="en-US"/>
          </a:p>
        </p:txBody>
      </p:sp>
      <p:sp>
        <p:nvSpPr>
          <p:cNvPr id="11268" name="內容版面配置區 2"/>
          <p:cNvSpPr>
            <a:spLocks noGrp="1"/>
          </p:cNvSpPr>
          <p:nvPr>
            <p:ph sz="quarter" idx="1"/>
          </p:nvPr>
        </p:nvSpPr>
        <p:spPr>
          <a:xfrm>
            <a:off x="0" y="1357313"/>
            <a:ext cx="8686800" cy="5286375"/>
          </a:xfrm>
        </p:spPr>
        <p:txBody>
          <a:bodyPr/>
          <a:lstStyle/>
          <a:p>
            <a:r>
              <a:rPr lang="en-US" altLang="zh-TW" sz="2800" dirty="0" smtClean="0"/>
              <a:t>The biggest difference from other SQL databases is data typing.</a:t>
            </a:r>
          </a:p>
          <a:p>
            <a:r>
              <a:rPr lang="en-US" altLang="zh-TW" sz="2800" b="1" dirty="0" smtClean="0"/>
              <a:t>You can put whatever data you want in whatever column you want. </a:t>
            </a:r>
          </a:p>
          <a:p>
            <a:pPr lvl="1"/>
            <a:r>
              <a:rPr lang="en-US" altLang="zh-TW" dirty="0" smtClean="0">
                <a:solidFill>
                  <a:srgbClr val="FF0000"/>
                </a:solidFill>
              </a:rPr>
              <a:t>You can put a string in an INTEGER column and vice versa.</a:t>
            </a:r>
          </a:p>
          <a:p>
            <a:pPr lvl="1"/>
            <a:r>
              <a:rPr lang="en-US" altLang="zh-TW" dirty="0" err="1" smtClean="0">
                <a:solidFill>
                  <a:srgbClr val="FF0000"/>
                </a:solidFill>
              </a:rPr>
              <a:t>SQLite</a:t>
            </a:r>
            <a:r>
              <a:rPr lang="en-US" altLang="zh-TW" dirty="0" smtClean="0">
                <a:solidFill>
                  <a:srgbClr val="FF0000"/>
                </a:solidFill>
              </a:rPr>
              <a:t> refers to this as "manifest typing“.</a:t>
            </a:r>
          </a:p>
          <a:p>
            <a:r>
              <a:rPr lang="en-US" altLang="zh-TW" sz="2800" dirty="0" smtClean="0"/>
              <a:t>There are some standard SQL features not supported in </a:t>
            </a:r>
            <a:r>
              <a:rPr lang="en-US" altLang="zh-TW" sz="2800" dirty="0" err="1" smtClean="0"/>
              <a:t>SQLite</a:t>
            </a:r>
            <a:r>
              <a:rPr lang="en-US" altLang="zh-TW" sz="2800" dirty="0" smtClean="0"/>
              <a:t>: </a:t>
            </a:r>
          </a:p>
          <a:p>
            <a:pPr lvl="2"/>
            <a:r>
              <a:rPr lang="en-US" altLang="zh-TW" sz="1500" dirty="0" smtClean="0"/>
              <a:t>FOREIGN KEY constraints, </a:t>
            </a:r>
          </a:p>
          <a:p>
            <a:pPr lvl="2"/>
            <a:r>
              <a:rPr lang="en-US" altLang="zh-TW" sz="1500" dirty="0" smtClean="0"/>
              <a:t>nested transactions, </a:t>
            </a:r>
          </a:p>
          <a:p>
            <a:pPr lvl="2"/>
            <a:r>
              <a:rPr lang="en-US" altLang="zh-TW" sz="1500" dirty="0" smtClean="0"/>
              <a:t>RIGHT OUTER JOIN and FULL OUTER JOIN, </a:t>
            </a:r>
          </a:p>
          <a:p>
            <a:pPr lvl="2"/>
            <a:r>
              <a:rPr lang="en-US" altLang="zh-TW" sz="1500" dirty="0" smtClean="0"/>
              <a:t>and some flavors of ALTER TABLE.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SQLite</a:t>
            </a:r>
            <a:r>
              <a:rPr lang="en-US" dirty="0" smtClean="0"/>
              <a:t> data types</a:t>
            </a:r>
            <a:endParaRPr lang="en-US" dirty="0"/>
          </a:p>
        </p:txBody>
      </p:sp>
      <p:sp>
        <p:nvSpPr>
          <p:cNvPr id="3" name="Content Placeholder 2"/>
          <p:cNvSpPr>
            <a:spLocks noGrp="1"/>
          </p:cNvSpPr>
          <p:nvPr>
            <p:ph sz="quarter" idx="1"/>
          </p:nvPr>
        </p:nvSpPr>
        <p:spPr/>
        <p:txBody>
          <a:bodyPr/>
          <a:lstStyle/>
          <a:p>
            <a:r>
              <a:rPr lang="en-US" dirty="0" smtClean="0"/>
              <a:t>Some different than normal SQL data types so please read:</a:t>
            </a:r>
            <a:br>
              <a:rPr lang="en-US" dirty="0" smtClean="0"/>
            </a:br>
            <a:r>
              <a:rPr lang="en-US" dirty="0" smtClean="0"/>
              <a:t/>
            </a:r>
            <a:br>
              <a:rPr lang="en-US" dirty="0" smtClean="0"/>
            </a:br>
            <a:r>
              <a:rPr lang="en-US" dirty="0" smtClean="0">
                <a:hlinkClick r:id="rId2"/>
              </a:rPr>
              <a:t>http://www.sqlite.org/datatype3.html</a:t>
            </a:r>
            <a:endParaRPr lang="en-US" dirty="0" smtClean="0"/>
          </a:p>
          <a:p>
            <a:r>
              <a:rPr lang="en-US" sz="2000" b="1" dirty="0" smtClean="0"/>
              <a:t>NULL</a:t>
            </a:r>
            <a:r>
              <a:rPr lang="en-US" sz="2000" dirty="0" smtClean="0"/>
              <a:t>. The value is a NULL value.</a:t>
            </a:r>
          </a:p>
          <a:p>
            <a:r>
              <a:rPr lang="en-US" sz="2000" b="1" dirty="0" smtClean="0"/>
              <a:t>INTEGER</a:t>
            </a:r>
            <a:r>
              <a:rPr lang="en-US" sz="2000" dirty="0" smtClean="0"/>
              <a:t>. The value is a signed integer, stored in 1, 2, 3, 4, 6, or 8 bytes depending on the magnitude of the value.</a:t>
            </a:r>
          </a:p>
          <a:p>
            <a:r>
              <a:rPr lang="en-US" sz="2000" b="1" dirty="0" smtClean="0"/>
              <a:t>REAL</a:t>
            </a:r>
            <a:r>
              <a:rPr lang="en-US" sz="2000" dirty="0" smtClean="0"/>
              <a:t>. The value is a floating point value, stored as an 8-byte IEEE floating point number.</a:t>
            </a:r>
          </a:p>
          <a:p>
            <a:r>
              <a:rPr lang="en-US" sz="2000" b="1" dirty="0" smtClean="0"/>
              <a:t>TEXT</a:t>
            </a:r>
            <a:r>
              <a:rPr lang="en-US" sz="2000" dirty="0" smtClean="0"/>
              <a:t>. The value is a text string, stored using the database encoding (UTF-8, UTF-16BE or UTF-16LE).</a:t>
            </a:r>
          </a:p>
          <a:p>
            <a:r>
              <a:rPr lang="en-US" sz="2000" b="1" dirty="0" smtClean="0"/>
              <a:t>BLOB</a:t>
            </a:r>
            <a:r>
              <a:rPr lang="en-US" sz="2000" dirty="0" smtClean="0"/>
              <a:t>. The value is a blob of data, stored exactly as it was input.</a:t>
            </a:r>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Comparison of </a:t>
            </a:r>
            <a:r>
              <a:rPr lang="en-US" sz="3600" dirty="0" err="1" smtClean="0"/>
              <a:t>SQLite</a:t>
            </a:r>
            <a:r>
              <a:rPr lang="en-US" sz="3600" dirty="0" smtClean="0"/>
              <a:t> and normal SQL data types</a:t>
            </a:r>
            <a:endParaRPr lang="en-US" sz="3600" dirty="0"/>
          </a:p>
        </p:txBody>
      </p:sp>
      <p:graphicFrame>
        <p:nvGraphicFramePr>
          <p:cNvPr id="4" name="Content Placeholder 3"/>
          <p:cNvGraphicFramePr>
            <a:graphicFrameLocks noGrp="1"/>
          </p:cNvGraphicFramePr>
          <p:nvPr>
            <p:ph sz="quarter" idx="1"/>
          </p:nvPr>
        </p:nvGraphicFramePr>
        <p:xfrm>
          <a:off x="228600" y="1295400"/>
          <a:ext cx="7848600" cy="5364480"/>
        </p:xfrm>
        <a:graphic>
          <a:graphicData uri="http://schemas.openxmlformats.org/drawingml/2006/table">
            <a:tbl>
              <a:tblPr firstRow="1" bandRow="1">
                <a:tableStyleId>{5C22544A-7EE6-4342-B048-85BDC9FD1C3A}</a:tableStyleId>
              </a:tblPr>
              <a:tblGrid>
                <a:gridCol w="4502782"/>
                <a:gridCol w="3345818"/>
              </a:tblGrid>
              <a:tr h="370840">
                <a:tc>
                  <a:txBody>
                    <a:bodyPr/>
                    <a:lstStyle/>
                    <a:p>
                      <a:r>
                        <a:rPr lang="en-US" sz="1200"/>
                        <a:t>Example Typenames From The</a:t>
                      </a:r>
                      <a:br>
                        <a:rPr lang="en-US" sz="1200"/>
                      </a:br>
                      <a:r>
                        <a:rPr lang="en-US" sz="1200"/>
                        <a:t>CREATE TABLE Statement</a:t>
                      </a:r>
                      <a:br>
                        <a:rPr lang="en-US" sz="1200"/>
                      </a:br>
                      <a:r>
                        <a:rPr lang="en-US" sz="1200"/>
                        <a:t>or CAST Expression </a:t>
                      </a:r>
                    </a:p>
                  </a:txBody>
                  <a:tcPr anchor="ctr"/>
                </a:tc>
                <a:tc>
                  <a:txBody>
                    <a:bodyPr/>
                    <a:lstStyle/>
                    <a:p>
                      <a:r>
                        <a:rPr lang="en-US" sz="1200" dirty="0"/>
                        <a:t>Resulting </a:t>
                      </a:r>
                      <a:r>
                        <a:rPr lang="en-US" sz="1200" dirty="0" err="1" smtClean="0"/>
                        <a:t>SQLite</a:t>
                      </a:r>
                      <a:r>
                        <a:rPr lang="en-US" sz="1200" dirty="0" smtClean="0"/>
                        <a:t> data type</a:t>
                      </a:r>
                      <a:endParaRPr lang="en-US" sz="1200" dirty="0"/>
                    </a:p>
                  </a:txBody>
                  <a:tcPr anchor="ctr"/>
                </a:tc>
              </a:tr>
              <a:tr h="370840">
                <a:tc>
                  <a:txBody>
                    <a:bodyPr/>
                    <a:lstStyle/>
                    <a:p>
                      <a:pPr algn="ctr"/>
                      <a:r>
                        <a:rPr lang="en-US" sz="1000"/>
                        <a:t>INT</a:t>
                      </a:r>
                      <a:br>
                        <a:rPr lang="en-US" sz="1000"/>
                      </a:br>
                      <a:r>
                        <a:rPr lang="en-US" sz="1000"/>
                        <a:t>INTEGER</a:t>
                      </a:r>
                      <a:br>
                        <a:rPr lang="en-US" sz="1000"/>
                      </a:br>
                      <a:r>
                        <a:rPr lang="en-US" sz="1000"/>
                        <a:t>TINYINT</a:t>
                      </a:r>
                      <a:br>
                        <a:rPr lang="en-US" sz="1000"/>
                      </a:br>
                      <a:r>
                        <a:rPr lang="en-US" sz="1000"/>
                        <a:t>SMALLINT</a:t>
                      </a:r>
                      <a:br>
                        <a:rPr lang="en-US" sz="1000"/>
                      </a:br>
                      <a:r>
                        <a:rPr lang="en-US" sz="1000"/>
                        <a:t>MEDIUMINT</a:t>
                      </a:r>
                      <a:br>
                        <a:rPr lang="en-US" sz="1000"/>
                      </a:br>
                      <a:r>
                        <a:rPr lang="en-US" sz="1000"/>
                        <a:t>BIGINT</a:t>
                      </a:r>
                      <a:br>
                        <a:rPr lang="en-US" sz="1000"/>
                      </a:br>
                      <a:r>
                        <a:rPr lang="en-US" sz="1000"/>
                        <a:t>UNSIGNED BIG INT</a:t>
                      </a:r>
                      <a:br>
                        <a:rPr lang="en-US" sz="1000"/>
                      </a:br>
                      <a:r>
                        <a:rPr lang="en-US" sz="1000"/>
                        <a:t>INT2</a:t>
                      </a:r>
                      <a:br>
                        <a:rPr lang="en-US" sz="1000"/>
                      </a:br>
                      <a:r>
                        <a:rPr lang="en-US" sz="1000"/>
                        <a:t>INT8 </a:t>
                      </a:r>
                    </a:p>
                  </a:txBody>
                  <a:tcPr/>
                </a:tc>
                <a:tc>
                  <a:txBody>
                    <a:bodyPr/>
                    <a:lstStyle/>
                    <a:p>
                      <a:pPr algn="ctr"/>
                      <a:r>
                        <a:rPr lang="en-US" sz="1000"/>
                        <a:t>INTEGER </a:t>
                      </a:r>
                    </a:p>
                  </a:txBody>
                  <a:tcPr anchor="ctr"/>
                </a:tc>
              </a:tr>
              <a:tr h="370840">
                <a:tc>
                  <a:txBody>
                    <a:bodyPr/>
                    <a:lstStyle/>
                    <a:p>
                      <a:pPr algn="ctr"/>
                      <a:r>
                        <a:rPr lang="en-US" sz="1000" dirty="0"/>
                        <a:t>CHARACTER(20)</a:t>
                      </a:r>
                      <a:br>
                        <a:rPr lang="en-US" sz="1000" dirty="0"/>
                      </a:br>
                      <a:r>
                        <a:rPr lang="en-US" sz="1000" dirty="0"/>
                        <a:t>VARCHAR(255)</a:t>
                      </a:r>
                      <a:br>
                        <a:rPr lang="en-US" sz="1000" dirty="0"/>
                      </a:br>
                      <a:r>
                        <a:rPr lang="en-US" sz="1000" dirty="0"/>
                        <a:t>VARYING CHARACTER(255)</a:t>
                      </a:r>
                      <a:br>
                        <a:rPr lang="en-US" sz="1000" dirty="0"/>
                      </a:br>
                      <a:r>
                        <a:rPr lang="en-US" sz="1000" dirty="0"/>
                        <a:t>NCHAR(55)</a:t>
                      </a:r>
                      <a:br>
                        <a:rPr lang="en-US" sz="1000" dirty="0"/>
                      </a:br>
                      <a:r>
                        <a:rPr lang="en-US" sz="1000" dirty="0"/>
                        <a:t>NATIVE CHARACTER(70)</a:t>
                      </a:r>
                      <a:br>
                        <a:rPr lang="en-US" sz="1000" dirty="0"/>
                      </a:br>
                      <a:r>
                        <a:rPr lang="en-US" sz="1000" dirty="0"/>
                        <a:t>NVARCHAR(100)</a:t>
                      </a:r>
                      <a:br>
                        <a:rPr lang="en-US" sz="1000" dirty="0"/>
                      </a:br>
                      <a:r>
                        <a:rPr lang="en-US" sz="1000" dirty="0"/>
                        <a:t>TEXT</a:t>
                      </a:r>
                      <a:br>
                        <a:rPr lang="en-US" sz="1000" dirty="0"/>
                      </a:br>
                      <a:r>
                        <a:rPr lang="en-US" sz="1000" dirty="0"/>
                        <a:t>CLOB </a:t>
                      </a:r>
                    </a:p>
                  </a:txBody>
                  <a:tcPr/>
                </a:tc>
                <a:tc>
                  <a:txBody>
                    <a:bodyPr/>
                    <a:lstStyle/>
                    <a:p>
                      <a:pPr algn="ctr"/>
                      <a:r>
                        <a:rPr lang="en-US" sz="1000" dirty="0"/>
                        <a:t>TEXT </a:t>
                      </a:r>
                    </a:p>
                  </a:txBody>
                  <a:tcPr anchor="ctr"/>
                </a:tc>
              </a:tr>
              <a:tr h="370840">
                <a:tc>
                  <a:txBody>
                    <a:bodyPr/>
                    <a:lstStyle/>
                    <a:p>
                      <a:pPr algn="ctr"/>
                      <a:r>
                        <a:rPr lang="en-US" sz="1000"/>
                        <a:t>BLOB</a:t>
                      </a:r>
                      <a:br>
                        <a:rPr lang="en-US" sz="1000"/>
                      </a:br>
                      <a:r>
                        <a:rPr lang="en-US" sz="1000" i="1"/>
                        <a:t>no datatype specified</a:t>
                      </a:r>
                      <a:r>
                        <a:rPr lang="en-US" sz="1000"/>
                        <a:t> </a:t>
                      </a:r>
                    </a:p>
                  </a:txBody>
                  <a:tcPr/>
                </a:tc>
                <a:tc>
                  <a:txBody>
                    <a:bodyPr/>
                    <a:lstStyle/>
                    <a:p>
                      <a:pPr algn="ctr"/>
                      <a:r>
                        <a:rPr lang="en-US" sz="1000"/>
                        <a:t>NONE </a:t>
                      </a:r>
                    </a:p>
                  </a:txBody>
                  <a:tcPr anchor="ctr"/>
                </a:tc>
              </a:tr>
              <a:tr h="370840">
                <a:tc>
                  <a:txBody>
                    <a:bodyPr/>
                    <a:lstStyle/>
                    <a:p>
                      <a:pPr algn="ctr"/>
                      <a:r>
                        <a:rPr lang="en-US" sz="1000"/>
                        <a:t>REAL</a:t>
                      </a:r>
                      <a:br>
                        <a:rPr lang="en-US" sz="1000"/>
                      </a:br>
                      <a:r>
                        <a:rPr lang="en-US" sz="1000"/>
                        <a:t>DOUBLE</a:t>
                      </a:r>
                      <a:br>
                        <a:rPr lang="en-US" sz="1000"/>
                      </a:br>
                      <a:r>
                        <a:rPr lang="en-US" sz="1000"/>
                        <a:t>DOUBLE PRECISION</a:t>
                      </a:r>
                      <a:br>
                        <a:rPr lang="en-US" sz="1000"/>
                      </a:br>
                      <a:r>
                        <a:rPr lang="en-US" sz="1000"/>
                        <a:t>FLOAT </a:t>
                      </a:r>
                    </a:p>
                  </a:txBody>
                  <a:tcPr/>
                </a:tc>
                <a:tc>
                  <a:txBody>
                    <a:bodyPr/>
                    <a:lstStyle/>
                    <a:p>
                      <a:pPr algn="ctr"/>
                      <a:r>
                        <a:rPr lang="en-US" sz="1000"/>
                        <a:t>REAL </a:t>
                      </a:r>
                    </a:p>
                  </a:txBody>
                  <a:tcPr anchor="ctr"/>
                </a:tc>
              </a:tr>
              <a:tr h="370840">
                <a:tc>
                  <a:txBody>
                    <a:bodyPr/>
                    <a:lstStyle/>
                    <a:p>
                      <a:pPr algn="ctr"/>
                      <a:r>
                        <a:rPr lang="en-US" sz="1000"/>
                        <a:t>NUMERIC</a:t>
                      </a:r>
                      <a:br>
                        <a:rPr lang="en-US" sz="1000"/>
                      </a:br>
                      <a:r>
                        <a:rPr lang="en-US" sz="1000"/>
                        <a:t>DECIMAL(10,5)</a:t>
                      </a:r>
                      <a:br>
                        <a:rPr lang="en-US" sz="1000"/>
                      </a:br>
                      <a:r>
                        <a:rPr lang="en-US" sz="1000"/>
                        <a:t>BOOLEAN</a:t>
                      </a:r>
                      <a:br>
                        <a:rPr lang="en-US" sz="1000"/>
                      </a:br>
                      <a:r>
                        <a:rPr lang="en-US" sz="1000"/>
                        <a:t>DATE</a:t>
                      </a:r>
                      <a:br>
                        <a:rPr lang="en-US" sz="1000"/>
                      </a:br>
                      <a:r>
                        <a:rPr lang="en-US" sz="1000"/>
                        <a:t>DATETIME </a:t>
                      </a:r>
                    </a:p>
                  </a:txBody>
                  <a:tcPr/>
                </a:tc>
                <a:tc>
                  <a:txBody>
                    <a:bodyPr/>
                    <a:lstStyle/>
                    <a:p>
                      <a:pPr algn="ctr"/>
                      <a:r>
                        <a:rPr lang="en-US" sz="1000" dirty="0"/>
                        <a:t>NUMERIC </a:t>
                      </a:r>
                    </a:p>
                  </a:txBody>
                  <a:tcPr anchor="ct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uses </a:t>
            </a:r>
            <a:r>
              <a:rPr lang="en-US" dirty="0" err="1" smtClean="0"/>
              <a:t>SQLite</a:t>
            </a:r>
            <a:r>
              <a:rPr lang="en-US" dirty="0" smtClean="0"/>
              <a:t> data types to create a table</a:t>
            </a:r>
            <a:endParaRPr lang="en-US" dirty="0"/>
          </a:p>
        </p:txBody>
      </p:sp>
      <p:sp>
        <p:nvSpPr>
          <p:cNvPr id="3" name="Content Placeholder 2"/>
          <p:cNvSpPr>
            <a:spLocks noGrp="1"/>
          </p:cNvSpPr>
          <p:nvPr>
            <p:ph sz="quarter" idx="1"/>
          </p:nvPr>
        </p:nvSpPr>
        <p:spPr/>
        <p:txBody>
          <a:bodyPr/>
          <a:lstStyle/>
          <a:p>
            <a:pPr>
              <a:buNone/>
            </a:pPr>
            <a:r>
              <a:rPr lang="en-US" sz="2000" i="1" dirty="0" smtClean="0"/>
              <a:t>CREATE TABLE t1( t TEXT, </a:t>
            </a:r>
          </a:p>
          <a:p>
            <a:pPr>
              <a:buNone/>
            </a:pPr>
            <a:r>
              <a:rPr lang="en-US" sz="2000" i="1" dirty="0" smtClean="0"/>
              <a:t>                               nu NUMERIC, </a:t>
            </a:r>
          </a:p>
          <a:p>
            <a:pPr>
              <a:buNone/>
            </a:pPr>
            <a:r>
              <a:rPr lang="en-US" sz="2000" i="1" dirty="0" smtClean="0"/>
              <a:t>                               </a:t>
            </a:r>
            <a:r>
              <a:rPr lang="en-US" sz="2000" i="1" dirty="0" err="1" smtClean="0"/>
              <a:t>i</a:t>
            </a:r>
            <a:r>
              <a:rPr lang="en-US" sz="2000" i="1" dirty="0" smtClean="0"/>
              <a:t> INTEGER, </a:t>
            </a:r>
          </a:p>
          <a:p>
            <a:pPr>
              <a:buNone/>
            </a:pPr>
            <a:r>
              <a:rPr lang="en-US" sz="2000" i="1" dirty="0" smtClean="0"/>
              <a:t>                               r REAL, </a:t>
            </a:r>
          </a:p>
          <a:p>
            <a:pPr>
              <a:buNone/>
            </a:pPr>
            <a:r>
              <a:rPr lang="en-US" sz="2000" i="1" dirty="0" smtClean="0"/>
              <a:t>                               no BLOB);</a:t>
            </a:r>
          </a:p>
          <a:p>
            <a:pPr>
              <a:buNone/>
            </a:pPr>
            <a:endParaRPr lang="en-US" sz="2000" i="1" dirty="0" smtClean="0"/>
          </a:p>
          <a:p>
            <a:pPr>
              <a:buNone/>
            </a:pPr>
            <a:r>
              <a:rPr lang="en-US" sz="2000" b="1" dirty="0" smtClean="0"/>
              <a:t>NOTE </a:t>
            </a:r>
            <a:r>
              <a:rPr lang="en-US" sz="2000" b="1" dirty="0" err="1" smtClean="0"/>
              <a:t>SQLite</a:t>
            </a:r>
            <a:r>
              <a:rPr lang="en-US" sz="2000" b="1" dirty="0" smtClean="0"/>
              <a:t> allows and will convert to proper data type for you  (easier than normal SQL which you must enter in correct data type)</a:t>
            </a:r>
          </a:p>
          <a:p>
            <a:pPr>
              <a:buNone/>
            </a:pPr>
            <a:endParaRPr lang="en-US" sz="2000" b="1" dirty="0" smtClean="0"/>
          </a:p>
          <a:p>
            <a:pPr>
              <a:buNone/>
            </a:pPr>
            <a:r>
              <a:rPr lang="en-US" sz="2000" i="1" dirty="0" smtClean="0"/>
              <a:t>INSERT INTO t1 VALUES('500.0', '500.0', '500.0', '500.0', '500.0');</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algn="l"/>
            <a:r>
              <a:rPr lang="en-US" i="0" dirty="0" err="1" smtClean="0"/>
              <a:t>android.database.sqlite</a:t>
            </a:r>
            <a:endParaRPr lang="en-US" i="0" dirty="0" smtClean="0"/>
          </a:p>
        </p:txBody>
      </p:sp>
      <p:sp>
        <p:nvSpPr>
          <p:cNvPr id="8195" name="Content Placeholder 2"/>
          <p:cNvSpPr>
            <a:spLocks noGrp="1"/>
          </p:cNvSpPr>
          <p:nvPr>
            <p:ph idx="1"/>
          </p:nvPr>
        </p:nvSpPr>
        <p:spPr/>
        <p:txBody>
          <a:bodyPr/>
          <a:lstStyle/>
          <a:p>
            <a:r>
              <a:rPr lang="en-US" dirty="0" smtClean="0"/>
              <a:t>Contains the </a:t>
            </a:r>
            <a:r>
              <a:rPr lang="en-US" dirty="0" err="1" smtClean="0"/>
              <a:t>SQLite</a:t>
            </a:r>
            <a:r>
              <a:rPr lang="en-US" dirty="0" smtClean="0"/>
              <a:t> database management classes that an application would use to manage its own private database.</a:t>
            </a:r>
          </a:p>
          <a:p>
            <a:endParaRPr lang="en-US"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smtClean="0"/>
              <a:t>android.database.sqlite - Classes</a:t>
            </a:r>
          </a:p>
        </p:txBody>
      </p:sp>
      <p:sp>
        <p:nvSpPr>
          <p:cNvPr id="9219" name="Content Placeholder 2"/>
          <p:cNvSpPr>
            <a:spLocks noGrp="1"/>
          </p:cNvSpPr>
          <p:nvPr>
            <p:ph idx="1"/>
          </p:nvPr>
        </p:nvSpPr>
        <p:spPr>
          <a:xfrm>
            <a:off x="381000" y="2133600"/>
            <a:ext cx="8458200" cy="4114800"/>
          </a:xfrm>
        </p:spPr>
        <p:txBody>
          <a:bodyPr/>
          <a:lstStyle/>
          <a:p>
            <a:r>
              <a:rPr lang="en-US" sz="1800" b="1" dirty="0" err="1" smtClean="0"/>
              <a:t>SQLiteCloseable</a:t>
            </a:r>
            <a:r>
              <a:rPr lang="en-US" sz="1800" b="1" dirty="0" smtClean="0"/>
              <a:t> -</a:t>
            </a:r>
            <a:r>
              <a:rPr lang="en-US" sz="1800" dirty="0" smtClean="0"/>
              <a:t> An object created from a </a:t>
            </a:r>
            <a:r>
              <a:rPr lang="en-US" sz="1800" dirty="0" err="1" smtClean="0"/>
              <a:t>SQLiteDatabase</a:t>
            </a:r>
            <a:r>
              <a:rPr lang="en-US" sz="1800" dirty="0" smtClean="0"/>
              <a:t> that can be closed. </a:t>
            </a:r>
          </a:p>
          <a:p>
            <a:r>
              <a:rPr lang="en-US" sz="1800" b="1" dirty="0" err="1" smtClean="0"/>
              <a:t>SQLiteCursor</a:t>
            </a:r>
            <a:r>
              <a:rPr lang="en-US" sz="1800" dirty="0" smtClean="0"/>
              <a:t> - A Cursor implementation that exposes results from a query on a </a:t>
            </a:r>
            <a:r>
              <a:rPr lang="en-US" sz="1800" dirty="0" err="1" smtClean="0"/>
              <a:t>SQLiteDatabase</a:t>
            </a:r>
            <a:r>
              <a:rPr lang="en-US" sz="1800" dirty="0" smtClean="0"/>
              <a:t>. </a:t>
            </a:r>
          </a:p>
          <a:p>
            <a:r>
              <a:rPr lang="en-US" sz="1800" b="1" dirty="0" err="1" smtClean="0">
                <a:solidFill>
                  <a:srgbClr val="FF0000"/>
                </a:solidFill>
              </a:rPr>
              <a:t>SQLiteDatabase</a:t>
            </a:r>
            <a:r>
              <a:rPr lang="en-US" sz="1800" dirty="0" smtClean="0"/>
              <a:t> - Exposes methods to manage a </a:t>
            </a:r>
            <a:r>
              <a:rPr lang="en-US" sz="1800" dirty="0" err="1" smtClean="0"/>
              <a:t>SQLite</a:t>
            </a:r>
            <a:r>
              <a:rPr lang="en-US" sz="1800" dirty="0" smtClean="0"/>
              <a:t> database. </a:t>
            </a:r>
          </a:p>
          <a:p>
            <a:r>
              <a:rPr lang="en-US" sz="1800" b="1" dirty="0" err="1" smtClean="0">
                <a:solidFill>
                  <a:srgbClr val="FF0000"/>
                </a:solidFill>
              </a:rPr>
              <a:t>SQLiteOpenHelper</a:t>
            </a:r>
            <a:r>
              <a:rPr lang="en-US" sz="1800" b="1" dirty="0" smtClean="0"/>
              <a:t> </a:t>
            </a:r>
            <a:r>
              <a:rPr lang="en-US" sz="1800" dirty="0" smtClean="0"/>
              <a:t>- A helper class to manage database creation and version management. </a:t>
            </a:r>
          </a:p>
          <a:p>
            <a:r>
              <a:rPr lang="en-US" sz="1800" b="1" dirty="0" err="1" smtClean="0"/>
              <a:t>SQLiteProgram</a:t>
            </a:r>
            <a:r>
              <a:rPr lang="en-US" sz="1800" dirty="0" smtClean="0"/>
              <a:t> -  A base class for compiled </a:t>
            </a:r>
            <a:r>
              <a:rPr lang="en-US" sz="1800" dirty="0" err="1" smtClean="0"/>
              <a:t>SQLite</a:t>
            </a:r>
            <a:r>
              <a:rPr lang="en-US" sz="1800" dirty="0" smtClean="0"/>
              <a:t> programs. </a:t>
            </a:r>
          </a:p>
          <a:p>
            <a:r>
              <a:rPr lang="en-US" sz="1800" b="1" dirty="0" err="1" smtClean="0"/>
              <a:t>SQLiteQuery</a:t>
            </a:r>
            <a:r>
              <a:rPr lang="en-US" sz="1800" dirty="0" smtClean="0"/>
              <a:t> - A </a:t>
            </a:r>
            <a:r>
              <a:rPr lang="en-US" sz="1800" dirty="0" err="1" smtClean="0"/>
              <a:t>SQLite</a:t>
            </a:r>
            <a:r>
              <a:rPr lang="en-US" sz="1800" dirty="0" smtClean="0"/>
              <a:t> program that represents a query that reads the resulting rows into a </a:t>
            </a:r>
            <a:r>
              <a:rPr lang="en-US" sz="1800" dirty="0" err="1" smtClean="0"/>
              <a:t>CursorWindow</a:t>
            </a:r>
            <a:r>
              <a:rPr lang="en-US" sz="1800" dirty="0" smtClean="0"/>
              <a:t>. </a:t>
            </a:r>
          </a:p>
          <a:p>
            <a:r>
              <a:rPr lang="en-US" sz="1800" b="1" dirty="0" err="1" smtClean="0"/>
              <a:t>SQLiteQueryBuilder</a:t>
            </a:r>
            <a:r>
              <a:rPr lang="en-US" sz="1800" b="1" dirty="0" smtClean="0"/>
              <a:t> </a:t>
            </a:r>
            <a:r>
              <a:rPr lang="en-US" sz="1800" dirty="0" smtClean="0"/>
              <a:t>- a convenience class that helps build SQL queries to be sent to </a:t>
            </a:r>
            <a:r>
              <a:rPr lang="en-US" sz="1800" dirty="0" err="1" smtClean="0"/>
              <a:t>SQLiteDatabase</a:t>
            </a:r>
            <a:r>
              <a:rPr lang="en-US" sz="1800" dirty="0" smtClean="0"/>
              <a:t> objects. </a:t>
            </a:r>
          </a:p>
          <a:p>
            <a:r>
              <a:rPr lang="en-US" sz="1800" b="1" dirty="0" err="1" smtClean="0"/>
              <a:t>SQLiteStatement</a:t>
            </a:r>
            <a:r>
              <a:rPr lang="en-US" sz="1800" dirty="0" smtClean="0"/>
              <a:t> - A pre-compiled statement against a </a:t>
            </a:r>
            <a:r>
              <a:rPr lang="en-US" sz="1800" dirty="0" err="1" smtClean="0"/>
              <a:t>SQLiteDatabase</a:t>
            </a:r>
            <a:r>
              <a:rPr lang="en-US" sz="1800" dirty="0" smtClean="0"/>
              <a:t> that can be reused.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685800" y="381000"/>
            <a:ext cx="7772400" cy="609600"/>
          </a:xfrm>
        </p:spPr>
        <p:txBody>
          <a:bodyPr/>
          <a:lstStyle/>
          <a:p>
            <a:pPr algn="l"/>
            <a:r>
              <a:rPr lang="en-US" sz="3200" smtClean="0"/>
              <a:t>android.database.sqlite.SQLiteDatabase</a:t>
            </a:r>
          </a:p>
        </p:txBody>
      </p:sp>
      <p:sp>
        <p:nvSpPr>
          <p:cNvPr id="10243" name="Content Placeholder 2"/>
          <p:cNvSpPr>
            <a:spLocks noGrp="1"/>
          </p:cNvSpPr>
          <p:nvPr>
            <p:ph idx="1"/>
          </p:nvPr>
        </p:nvSpPr>
        <p:spPr/>
        <p:txBody>
          <a:bodyPr/>
          <a:lstStyle/>
          <a:p>
            <a:r>
              <a:rPr lang="en-US" smtClean="0"/>
              <a:t>Contains the methods for: creating, opening, closing, inserting, updating, deleting and quering an SQLite database</a:t>
            </a:r>
          </a:p>
          <a:p>
            <a:r>
              <a:rPr lang="en-US" smtClean="0"/>
              <a:t>These methods are similar to JDBC but more method oriented than what we see with JDBC (remember there is not a RDBMS server running)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標題 1"/>
          <p:cNvSpPr>
            <a:spLocks noGrp="1"/>
          </p:cNvSpPr>
          <p:nvPr>
            <p:ph type="title"/>
          </p:nvPr>
        </p:nvSpPr>
        <p:spPr>
          <a:xfrm>
            <a:off x="928688" y="285750"/>
            <a:ext cx="7700962" cy="857250"/>
          </a:xfrm>
        </p:spPr>
        <p:txBody>
          <a:bodyPr/>
          <a:lstStyle/>
          <a:p>
            <a:r>
              <a:rPr lang="en-US" altLang="zh-TW" b="1" dirty="0" err="1" smtClean="0"/>
              <a:t>SQLite</a:t>
            </a:r>
            <a:r>
              <a:rPr lang="en-US" altLang="zh-TW" b="1" dirty="0" smtClean="0"/>
              <a:t>   Concept of creating a Database in Android</a:t>
            </a:r>
          </a:p>
        </p:txBody>
      </p:sp>
      <p:sp>
        <p:nvSpPr>
          <p:cNvPr id="4" name="投影片編號版面配置區 3"/>
          <p:cNvSpPr>
            <a:spLocks noGrp="1"/>
          </p:cNvSpPr>
          <p:nvPr>
            <p:ph type="sldNum" sz="quarter" idx="12"/>
          </p:nvPr>
        </p:nvSpPr>
        <p:spPr/>
        <p:txBody>
          <a:bodyPr>
            <a:normAutofit fontScale="85000" lnSpcReduction="20000"/>
          </a:bodyPr>
          <a:lstStyle/>
          <a:p>
            <a:fld id="{10D4503D-5CE0-496F-87FF-5EDB32088ADA}" type="slidenum">
              <a:rPr lang="zh-TW" altLang="en-US"/>
              <a:pPr/>
              <a:t>18</a:t>
            </a:fld>
            <a:endParaRPr lang="zh-TW" altLang="en-US"/>
          </a:p>
        </p:txBody>
      </p:sp>
      <p:sp>
        <p:nvSpPr>
          <p:cNvPr id="13316" name="內容版面配置區 2"/>
          <p:cNvSpPr>
            <a:spLocks noGrp="1"/>
          </p:cNvSpPr>
          <p:nvPr>
            <p:ph sz="quarter" idx="1"/>
          </p:nvPr>
        </p:nvSpPr>
        <p:spPr>
          <a:xfrm>
            <a:off x="914400" y="1357313"/>
            <a:ext cx="7772400" cy="5286375"/>
          </a:xfrm>
        </p:spPr>
        <p:txBody>
          <a:bodyPr/>
          <a:lstStyle/>
          <a:p>
            <a:r>
              <a:rPr lang="en-US" altLang="zh-TW" sz="2800" dirty="0" smtClean="0"/>
              <a:t>No databases are automatically supplied to you by Android. </a:t>
            </a:r>
          </a:p>
          <a:p>
            <a:r>
              <a:rPr lang="en-US" altLang="zh-TW" sz="2800" dirty="0" smtClean="0"/>
              <a:t>If you want to use </a:t>
            </a:r>
            <a:r>
              <a:rPr lang="en-US" altLang="zh-TW" sz="2800" dirty="0" err="1" smtClean="0"/>
              <a:t>SQLite</a:t>
            </a:r>
            <a:r>
              <a:rPr lang="en-US" altLang="zh-TW" sz="2800" dirty="0" smtClean="0"/>
              <a:t>, you have to create your own database, then populate it with your own tables, indexes, and data.</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create Database in code</a:t>
            </a:r>
            <a:endParaRPr lang="en-US" dirty="0"/>
          </a:p>
        </p:txBody>
      </p:sp>
      <p:sp>
        <p:nvSpPr>
          <p:cNvPr id="3" name="Content Placeholder 2"/>
          <p:cNvSpPr>
            <a:spLocks noGrp="1"/>
          </p:cNvSpPr>
          <p:nvPr>
            <p:ph sz="quarter" idx="1"/>
          </p:nvPr>
        </p:nvSpPr>
        <p:spPr/>
        <p:txBody>
          <a:bodyPr/>
          <a:lstStyle/>
          <a:p>
            <a:r>
              <a:rPr lang="en-US" b="1" dirty="0" smtClean="0"/>
              <a:t>Option 1: </a:t>
            </a:r>
            <a:r>
              <a:rPr lang="en-US" dirty="0" err="1" smtClean="0"/>
              <a:t>S</a:t>
            </a:r>
            <a:r>
              <a:rPr lang="en-US" sz="3200" dirty="0" err="1" smtClean="0"/>
              <a:t>QLiteDatabase.openDatabase</a:t>
            </a:r>
            <a:r>
              <a:rPr lang="en-US" sz="3200" dirty="0" smtClean="0"/>
              <a:t>(*)</a:t>
            </a:r>
            <a:br>
              <a:rPr lang="en-US" sz="3200" dirty="0" smtClean="0"/>
            </a:br>
            <a:r>
              <a:rPr lang="en-US" sz="3200" dirty="0" smtClean="0"/>
              <a:t/>
            </a:r>
            <a:br>
              <a:rPr lang="en-US" sz="3200" dirty="0" smtClean="0"/>
            </a:br>
            <a:endParaRPr lang="en-US" dirty="0" smtClean="0"/>
          </a:p>
          <a:p>
            <a:r>
              <a:rPr lang="en-US" b="1" dirty="0" smtClean="0"/>
              <a:t>Option 2:</a:t>
            </a:r>
            <a:r>
              <a:rPr lang="en-US" dirty="0" smtClean="0"/>
              <a:t/>
            </a:r>
            <a:br>
              <a:rPr lang="en-US" dirty="0" smtClean="0"/>
            </a:br>
            <a:r>
              <a:rPr lang="en-US" dirty="0" smtClean="0"/>
              <a:t> </a:t>
            </a:r>
            <a:r>
              <a:rPr lang="en-US" dirty="0" err="1" smtClean="0"/>
              <a:t>S</a:t>
            </a:r>
            <a:r>
              <a:rPr lang="en-US" sz="2800" dirty="0" err="1" smtClean="0"/>
              <a:t>QLiteDatabase.openOrCreateDatabase</a:t>
            </a:r>
            <a:r>
              <a:rPr lang="en-US" sz="2800" dirty="0" smtClean="0"/>
              <a:t>(*)</a:t>
            </a:r>
          </a:p>
          <a:p>
            <a:pPr>
              <a:buNone/>
            </a:pPr>
            <a:endParaRPr lang="en-US" dirty="0" smtClean="0"/>
          </a:p>
          <a:p>
            <a:r>
              <a:rPr lang="en-US" b="1" dirty="0" smtClean="0"/>
              <a:t>Option 3:</a:t>
            </a:r>
          </a:p>
          <a:p>
            <a:pPr>
              <a:buNone/>
            </a:pPr>
            <a:r>
              <a:rPr lang="en-US" dirty="0" smtClean="0"/>
              <a:t>    using your own </a:t>
            </a:r>
            <a:r>
              <a:rPr lang="en-US" dirty="0" err="1" smtClean="0"/>
              <a:t>SQLiteOpenHelper</a:t>
            </a:r>
            <a:r>
              <a:rPr lang="en-US" dirty="0" smtClean="0"/>
              <a:t> class</a:t>
            </a:r>
            <a:endParaRPr lang="en-US"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Whole range of Data solutions in general </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844"/>
          <a:stretch/>
        </p:blipFill>
        <p:spPr>
          <a:xfrm>
            <a:off x="612277" y="1719943"/>
            <a:ext cx="7617323" cy="4902172"/>
          </a:xfrm>
          <a:prstGeom prst="rect">
            <a:avLst/>
          </a:prstGeom>
        </p:spPr>
      </p:pic>
      <p:sp>
        <p:nvSpPr>
          <p:cNvPr id="2" name="Rounded Rectangle 1"/>
          <p:cNvSpPr/>
          <p:nvPr/>
        </p:nvSpPr>
        <p:spPr>
          <a:xfrm>
            <a:off x="685800" y="1719943"/>
            <a:ext cx="1676400" cy="490217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 y="1350611"/>
            <a:ext cx="2464136" cy="369332"/>
          </a:xfrm>
          <a:prstGeom prst="rect">
            <a:avLst/>
          </a:prstGeom>
          <a:solidFill>
            <a:srgbClr val="FFFFFF"/>
          </a:solidFill>
        </p:spPr>
        <p:txBody>
          <a:bodyPr wrap="none" rtlCol="0">
            <a:spAutoFit/>
          </a:bodyPr>
          <a:lstStyle/>
          <a:p>
            <a:r>
              <a:rPr lang="en-US" b="1" dirty="0" smtClean="0">
                <a:solidFill>
                  <a:srgbClr val="FF0000"/>
                </a:solidFill>
              </a:rPr>
              <a:t>ON Device Option</a:t>
            </a:r>
            <a:endParaRPr lang="en-US" b="1" dirty="0">
              <a:solidFill>
                <a:srgbClr val="FF0000"/>
              </a:solidFill>
            </a:endParaRPr>
          </a:p>
        </p:txBody>
      </p:sp>
    </p:spTree>
    <p:extLst>
      <p:ext uri="{BB962C8B-B14F-4D97-AF65-F5344CB8AC3E}">
        <p14:creationId xmlns:p14="http://schemas.microsoft.com/office/powerpoint/2010/main" val="3416985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219200" y="2743200"/>
            <a:ext cx="7123113" cy="1673225"/>
          </a:xfrm>
        </p:spPr>
        <p:txBody>
          <a:bodyPr/>
          <a:lstStyle/>
          <a:p>
            <a:r>
              <a:rPr lang="en-US" dirty="0" smtClean="0"/>
              <a:t>Option 1 – using </a:t>
            </a:r>
            <a:r>
              <a:rPr lang="en-US" dirty="0" err="1" smtClean="0"/>
              <a:t>SQLiteDatabase.openDatabase</a:t>
            </a:r>
            <a:r>
              <a:rPr lang="en-US" dirty="0" smtClean="0"/>
              <a:t>(*)</a:t>
            </a:r>
            <a:endParaRPr lang="en-US" dirty="0"/>
          </a:p>
        </p:txBody>
      </p:sp>
      <p:sp>
        <p:nvSpPr>
          <p:cNvPr id="3" name="Title 2"/>
          <p:cNvSpPr>
            <a:spLocks noGrp="1"/>
          </p:cNvSpPr>
          <p:nvPr>
            <p:ph type="title"/>
          </p:nvPr>
        </p:nvSpPr>
        <p:spPr/>
        <p:txBody>
          <a:bodyPr/>
          <a:lstStyle/>
          <a:p>
            <a:r>
              <a:rPr lang="en-US" dirty="0" smtClean="0"/>
              <a:t>Android Data base creation</a:t>
            </a:r>
            <a:endParaRPr lang="en-US" dirty="0"/>
          </a:p>
        </p:txBody>
      </p:sp>
      <p:sp>
        <p:nvSpPr>
          <p:cNvPr id="4" name="TextBox 3"/>
          <p:cNvSpPr txBox="1"/>
          <p:nvPr/>
        </p:nvSpPr>
        <p:spPr>
          <a:xfrm>
            <a:off x="2590800" y="5562600"/>
            <a:ext cx="5219699" cy="923330"/>
          </a:xfrm>
          <a:prstGeom prst="rect">
            <a:avLst/>
          </a:prstGeom>
          <a:solidFill>
            <a:srgbClr val="FFFF00"/>
          </a:solidFill>
        </p:spPr>
        <p:txBody>
          <a:bodyPr wrap="none" rtlCol="0">
            <a:spAutoFit/>
          </a:bodyPr>
          <a:lstStyle/>
          <a:p>
            <a:r>
              <a:rPr lang="en-US" dirty="0" smtClean="0"/>
              <a:t>This method will open an existing database</a:t>
            </a:r>
            <a:br>
              <a:rPr lang="en-US" dirty="0" smtClean="0"/>
            </a:br>
            <a:r>
              <a:rPr lang="en-US" dirty="0" smtClean="0"/>
              <a:t> or create one in the application data area</a:t>
            </a:r>
          </a:p>
          <a:p>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smtClean="0"/>
              <a:t>SQLiteDatabase.openDatabase</a:t>
            </a:r>
            <a:r>
              <a:rPr lang="en-US" sz="4000" dirty="0" smtClean="0"/>
              <a:t>(*)</a:t>
            </a:r>
            <a:endParaRPr lang="en-US" sz="4000" dirty="0"/>
          </a:p>
        </p:txBody>
      </p:sp>
      <p:sp>
        <p:nvSpPr>
          <p:cNvPr id="3" name="Content Placeholder 2"/>
          <p:cNvSpPr>
            <a:spLocks noGrp="1"/>
          </p:cNvSpPr>
          <p:nvPr>
            <p:ph sz="quarter" idx="1"/>
          </p:nvPr>
        </p:nvSpPr>
        <p:spPr>
          <a:xfrm>
            <a:off x="0" y="1600200"/>
            <a:ext cx="8766048" cy="4495800"/>
          </a:xfrm>
        </p:spPr>
        <p:txBody>
          <a:bodyPr/>
          <a:lstStyle/>
          <a:p>
            <a:pPr>
              <a:buNone/>
            </a:pPr>
            <a:r>
              <a:rPr lang="en-US" sz="2000" b="1" dirty="0" smtClean="0"/>
              <a:t>public </a:t>
            </a:r>
            <a:r>
              <a:rPr lang="en-US" sz="2000" b="1" dirty="0" err="1" smtClean="0"/>
              <a:t>static</a:t>
            </a:r>
            <a:r>
              <a:rPr lang="en-US" sz="2000" b="1" i="1" dirty="0" err="1" smtClean="0"/>
              <a:t>SQLiteDatabase.openDatabase</a:t>
            </a:r>
            <a:r>
              <a:rPr lang="en-US" sz="2000" b="1" i="1" dirty="0" smtClean="0"/>
              <a:t>(</a:t>
            </a:r>
            <a:r>
              <a:rPr lang="en-US" sz="2000" i="1" dirty="0" smtClean="0"/>
              <a:t>String path, </a:t>
            </a:r>
            <a:r>
              <a:rPr lang="en-US" sz="2000" i="1" dirty="0" err="1" smtClean="0"/>
              <a:t>SQLiteDatabase.CursorFactory</a:t>
            </a:r>
            <a:r>
              <a:rPr lang="en-US" sz="2000" i="1" dirty="0" smtClean="0"/>
              <a:t> factory,  </a:t>
            </a:r>
            <a:r>
              <a:rPr lang="en-US" sz="2000" i="1" dirty="0" err="1" smtClean="0"/>
              <a:t>int</a:t>
            </a:r>
            <a:r>
              <a:rPr lang="en-US" sz="2000" i="1" dirty="0" smtClean="0"/>
              <a:t> flags ) </a:t>
            </a:r>
            <a:br>
              <a:rPr lang="en-US" sz="2000" i="1" dirty="0" smtClean="0"/>
            </a:br>
            <a:r>
              <a:rPr lang="en-US" sz="1600" i="1" dirty="0" smtClean="0">
                <a:solidFill>
                  <a:srgbClr val="0000CC"/>
                </a:solidFill>
              </a:rPr>
              <a:t/>
            </a:r>
            <a:br>
              <a:rPr lang="en-US" sz="1600" i="1" dirty="0" smtClean="0">
                <a:solidFill>
                  <a:srgbClr val="0000CC"/>
                </a:solidFill>
              </a:rPr>
            </a:br>
            <a:r>
              <a:rPr lang="en-US" sz="1600" i="1" dirty="0" err="1" smtClean="0">
                <a:solidFill>
                  <a:srgbClr val="0000CC"/>
                </a:solidFill>
              </a:rPr>
              <a:t>android.database.sqlite.SQLiteDatabase</a:t>
            </a:r>
            <a:r>
              <a:rPr lang="en-US" sz="1600" i="1" dirty="0" smtClean="0">
                <a:solidFill>
                  <a:srgbClr val="0000CC"/>
                </a:solidFill>
              </a:rPr>
              <a:t> db;</a:t>
            </a:r>
          </a:p>
          <a:p>
            <a:pPr>
              <a:buNone/>
            </a:pPr>
            <a:r>
              <a:rPr lang="en-US" sz="1600" i="1" dirty="0" smtClean="0">
                <a:solidFill>
                  <a:srgbClr val="0000CC"/>
                </a:solidFill>
              </a:rPr>
              <a:t>      db =</a:t>
            </a:r>
            <a:r>
              <a:rPr lang="en-US" sz="1600" i="1" dirty="0" err="1" smtClean="0">
                <a:solidFill>
                  <a:srgbClr val="0000CC"/>
                </a:solidFill>
              </a:rPr>
              <a:t>SQLiteDatabase.openDatabase</a:t>
            </a:r>
            <a:r>
              <a:rPr lang="en-US" sz="1600" i="1" dirty="0" smtClean="0">
                <a:solidFill>
                  <a:srgbClr val="0000CC"/>
                </a:solidFill>
              </a:rPr>
              <a:t>("/data/data/</a:t>
            </a:r>
            <a:r>
              <a:rPr lang="en-US" sz="1600" i="1" dirty="0" err="1" smtClean="0">
                <a:solidFill>
                  <a:srgbClr val="C00000"/>
                </a:solidFill>
              </a:rPr>
              <a:t>ApplicationPACKAGE</a:t>
            </a:r>
            <a:r>
              <a:rPr lang="en-US" sz="1600" i="1" dirty="0" smtClean="0">
                <a:solidFill>
                  <a:srgbClr val="0000CC"/>
                </a:solidFill>
              </a:rPr>
              <a:t>/databases/</a:t>
            </a:r>
            <a:r>
              <a:rPr lang="en-US" sz="1600" i="1" dirty="0" err="1" smtClean="0">
                <a:solidFill>
                  <a:srgbClr val="0000CC"/>
                </a:solidFill>
              </a:rPr>
              <a:t>MyDB</a:t>
            </a:r>
            <a:r>
              <a:rPr lang="en-US" sz="1600" i="1" dirty="0" smtClean="0">
                <a:solidFill>
                  <a:srgbClr val="0000CC"/>
                </a:solidFill>
              </a:rPr>
              <a:t>", </a:t>
            </a:r>
          </a:p>
          <a:p>
            <a:pPr>
              <a:buNone/>
            </a:pPr>
            <a:r>
              <a:rPr lang="en-US" sz="1600" i="1" dirty="0" smtClean="0">
                <a:solidFill>
                  <a:srgbClr val="0000CC"/>
                </a:solidFill>
              </a:rPr>
              <a:t>                                                                  null, </a:t>
            </a:r>
            <a:r>
              <a:rPr lang="en-US" sz="1600" i="1" dirty="0" err="1" smtClean="0">
                <a:solidFill>
                  <a:srgbClr val="0000CC"/>
                </a:solidFill>
              </a:rPr>
              <a:t>SQLiteDatabase.CREATE_IF_NECESSARY</a:t>
            </a:r>
            <a:r>
              <a:rPr lang="en-US" sz="1600" i="1" dirty="0" smtClean="0">
                <a:solidFill>
                  <a:srgbClr val="0000CC"/>
                </a:solidFill>
              </a:rPr>
              <a:t>);</a:t>
            </a:r>
          </a:p>
          <a:p>
            <a:pPr>
              <a:buNone/>
            </a:pPr>
            <a:endParaRPr lang="en-US" sz="2000" i="1" dirty="0" smtClean="0"/>
          </a:p>
          <a:p>
            <a:r>
              <a:rPr lang="en-US" sz="1800" b="1" dirty="0" smtClean="0"/>
              <a:t>Open the database according to the flags OPEN_READWRITE OPEN_READONLY CREATE_IF_NECESSARY . Sets the locale of the database to the </a:t>
            </a:r>
            <a:r>
              <a:rPr lang="en-US" sz="1800" b="1" dirty="0" err="1" smtClean="0"/>
              <a:t>the</a:t>
            </a:r>
            <a:r>
              <a:rPr lang="en-US" sz="1800" b="1" dirty="0" smtClean="0"/>
              <a:t> system's current locale. </a:t>
            </a:r>
          </a:p>
          <a:p>
            <a:r>
              <a:rPr lang="en-US" sz="1400" b="1" i="1" dirty="0" smtClean="0"/>
              <a:t>Parameters</a:t>
            </a:r>
          </a:p>
          <a:p>
            <a:pPr lvl="2"/>
            <a:r>
              <a:rPr lang="en-US" sz="1600" b="1" dirty="0" smtClean="0"/>
              <a:t>path to database file to open and/or create</a:t>
            </a:r>
          </a:p>
          <a:p>
            <a:pPr lvl="2"/>
            <a:r>
              <a:rPr lang="en-US" sz="1600" b="1" dirty="0" smtClean="0"/>
              <a:t>factory = </a:t>
            </a:r>
            <a:r>
              <a:rPr lang="en-US" sz="1600" b="1" i="1" dirty="0" smtClean="0"/>
              <a:t>optional</a:t>
            </a:r>
            <a:r>
              <a:rPr lang="en-US" sz="1600" b="1" dirty="0" smtClean="0"/>
              <a:t> factory class that is called to instantiate a cursor when query is called, or null for default</a:t>
            </a:r>
          </a:p>
          <a:p>
            <a:pPr lvl="2"/>
            <a:r>
              <a:rPr lang="en-US" sz="1600" b="1" dirty="0" smtClean="0"/>
              <a:t>Flags to control database access mode</a:t>
            </a:r>
          </a:p>
          <a:p>
            <a:pPr lvl="2"/>
            <a:r>
              <a:rPr lang="en-US" sz="1600" b="1" dirty="0" smtClean="0"/>
              <a:t>Returns the newly opened database </a:t>
            </a:r>
          </a:p>
          <a:p>
            <a:pPr lvl="2"/>
            <a:r>
              <a:rPr lang="en-US" sz="1600" b="1" dirty="0" smtClean="0"/>
              <a:t>Throws </a:t>
            </a:r>
            <a:r>
              <a:rPr lang="en-US" sz="1600" b="1" i="1" dirty="0" err="1" smtClean="0"/>
              <a:t>SQLiteException</a:t>
            </a:r>
            <a:r>
              <a:rPr lang="en-US" sz="1600" b="1" i="1" dirty="0" smtClean="0"/>
              <a:t> if the database cannot be opened </a:t>
            </a:r>
            <a:endParaRPr lang="en-US" sz="16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219200" y="2743200"/>
            <a:ext cx="7123113" cy="1673225"/>
          </a:xfrm>
        </p:spPr>
        <p:txBody>
          <a:bodyPr/>
          <a:lstStyle/>
          <a:p>
            <a:r>
              <a:rPr lang="en-US" dirty="0" smtClean="0"/>
              <a:t>Option 2 – using </a:t>
            </a:r>
            <a:r>
              <a:rPr lang="en-US" dirty="0" err="1" smtClean="0"/>
              <a:t>SQLiteDatabase.openOrCreateDatabase</a:t>
            </a:r>
            <a:r>
              <a:rPr lang="en-US" dirty="0" smtClean="0"/>
              <a:t>(*)</a:t>
            </a:r>
            <a:endParaRPr lang="en-US" dirty="0"/>
          </a:p>
        </p:txBody>
      </p:sp>
      <p:sp>
        <p:nvSpPr>
          <p:cNvPr id="3" name="Title 2"/>
          <p:cNvSpPr>
            <a:spLocks noGrp="1"/>
          </p:cNvSpPr>
          <p:nvPr>
            <p:ph type="title"/>
          </p:nvPr>
        </p:nvSpPr>
        <p:spPr/>
        <p:txBody>
          <a:bodyPr/>
          <a:lstStyle/>
          <a:p>
            <a:r>
              <a:rPr lang="en-US" dirty="0" smtClean="0"/>
              <a:t>Android Data base creation</a:t>
            </a:r>
            <a:endParaRPr lang="en-US" dirty="0"/>
          </a:p>
        </p:txBody>
      </p:sp>
      <p:sp>
        <p:nvSpPr>
          <p:cNvPr id="6" name="TextBox 5"/>
          <p:cNvSpPr txBox="1"/>
          <p:nvPr/>
        </p:nvSpPr>
        <p:spPr>
          <a:xfrm>
            <a:off x="2590800" y="5562600"/>
            <a:ext cx="5219699" cy="923330"/>
          </a:xfrm>
          <a:prstGeom prst="rect">
            <a:avLst/>
          </a:prstGeom>
          <a:solidFill>
            <a:srgbClr val="FFFF00"/>
          </a:solidFill>
        </p:spPr>
        <p:txBody>
          <a:bodyPr wrap="none" rtlCol="0">
            <a:spAutoFit/>
          </a:bodyPr>
          <a:lstStyle/>
          <a:p>
            <a:r>
              <a:rPr lang="en-US" dirty="0" smtClean="0"/>
              <a:t>This method will open an existing database</a:t>
            </a:r>
            <a:br>
              <a:rPr lang="en-US" dirty="0" smtClean="0"/>
            </a:br>
            <a:r>
              <a:rPr lang="en-US" dirty="0" smtClean="0"/>
              <a:t> or create one in the application data area</a:t>
            </a:r>
          </a:p>
          <a:p>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err="1" smtClean="0"/>
              <a:t>SQLiteDatabase.openOrCreateDatabase</a:t>
            </a:r>
            <a:r>
              <a:rPr lang="en-US" sz="3200" dirty="0" smtClean="0"/>
              <a:t>(*)  </a:t>
            </a:r>
            <a:endParaRPr lang="en-US" sz="3200" dirty="0"/>
          </a:p>
        </p:txBody>
      </p:sp>
      <p:sp>
        <p:nvSpPr>
          <p:cNvPr id="3" name="Content Placeholder 2"/>
          <p:cNvSpPr>
            <a:spLocks noGrp="1"/>
          </p:cNvSpPr>
          <p:nvPr>
            <p:ph sz="quarter" idx="1"/>
          </p:nvPr>
        </p:nvSpPr>
        <p:spPr>
          <a:xfrm>
            <a:off x="304800" y="1600200"/>
            <a:ext cx="8461248" cy="4495800"/>
          </a:xfrm>
        </p:spPr>
        <p:txBody>
          <a:bodyPr/>
          <a:lstStyle/>
          <a:p>
            <a:pPr>
              <a:buNone/>
            </a:pPr>
            <a:r>
              <a:rPr lang="en-US" sz="2000" b="1" dirty="0" smtClean="0"/>
              <a:t>public </a:t>
            </a:r>
            <a:r>
              <a:rPr lang="en-US" sz="2000" b="1" dirty="0" err="1" smtClean="0"/>
              <a:t>static</a:t>
            </a:r>
            <a:r>
              <a:rPr lang="en-US" sz="2000" b="1" i="1" dirty="0" err="1" smtClean="0"/>
              <a:t>SQLiteDatabase.openOrCreateDatabase</a:t>
            </a:r>
            <a:r>
              <a:rPr lang="en-US" sz="2000" b="1" i="1" dirty="0" smtClean="0"/>
              <a:t>(</a:t>
            </a:r>
            <a:r>
              <a:rPr lang="en-US" sz="2000" i="1" dirty="0" smtClean="0"/>
              <a:t>String path, MODE, </a:t>
            </a:r>
            <a:r>
              <a:rPr lang="en-US" sz="2000" i="1" dirty="0" err="1" smtClean="0"/>
              <a:t>SQLiteDatabase.CursorFactory</a:t>
            </a:r>
            <a:r>
              <a:rPr lang="en-US" sz="2000" i="1" dirty="0" smtClean="0"/>
              <a:t> factory) </a:t>
            </a:r>
            <a:br>
              <a:rPr lang="en-US" sz="2000" i="1" dirty="0" smtClean="0"/>
            </a:br>
            <a:r>
              <a:rPr lang="en-US" sz="1600" i="1" dirty="0" smtClean="0">
                <a:solidFill>
                  <a:srgbClr val="0000CC"/>
                </a:solidFill>
              </a:rPr>
              <a:t/>
            </a:r>
            <a:br>
              <a:rPr lang="en-US" sz="1600" i="1" dirty="0" smtClean="0">
                <a:solidFill>
                  <a:srgbClr val="0000CC"/>
                </a:solidFill>
              </a:rPr>
            </a:br>
            <a:r>
              <a:rPr lang="en-US" sz="1600" i="1" dirty="0" err="1" smtClean="0">
                <a:solidFill>
                  <a:srgbClr val="0000CC"/>
                </a:solidFill>
              </a:rPr>
              <a:t>SQLiteDatabase</a:t>
            </a:r>
            <a:r>
              <a:rPr lang="en-US" sz="1600" i="1" dirty="0" smtClean="0">
                <a:solidFill>
                  <a:srgbClr val="0000CC"/>
                </a:solidFill>
              </a:rPr>
              <a:t> db;</a:t>
            </a:r>
            <a:br>
              <a:rPr lang="en-US" sz="1600" i="1" dirty="0" smtClean="0">
                <a:solidFill>
                  <a:srgbClr val="0000CC"/>
                </a:solidFill>
              </a:rPr>
            </a:br>
            <a:r>
              <a:rPr lang="en-US" sz="1600" i="1" dirty="0" smtClean="0">
                <a:solidFill>
                  <a:srgbClr val="0000CC"/>
                </a:solidFill>
              </a:rPr>
              <a:t>db = </a:t>
            </a:r>
            <a:r>
              <a:rPr lang="en-US" sz="1600" i="1" dirty="0" err="1" smtClean="0">
                <a:solidFill>
                  <a:srgbClr val="0000CC"/>
                </a:solidFill>
              </a:rPr>
              <a:t>this.openOrCreateDatabase</a:t>
            </a:r>
            <a:r>
              <a:rPr lang="en-US" sz="1600" i="1" dirty="0" smtClean="0">
                <a:solidFill>
                  <a:srgbClr val="0000CC"/>
                </a:solidFill>
              </a:rPr>
              <a:t> ("/data/data/</a:t>
            </a:r>
            <a:r>
              <a:rPr lang="en-US" sz="1600" i="1" dirty="0" err="1" smtClean="0">
                <a:solidFill>
                  <a:srgbClr val="C00000"/>
                </a:solidFill>
              </a:rPr>
              <a:t>ApplicationPACKAGE</a:t>
            </a:r>
            <a:r>
              <a:rPr lang="en-US" sz="1600" i="1" dirty="0" smtClean="0">
                <a:solidFill>
                  <a:srgbClr val="0000CC"/>
                </a:solidFill>
              </a:rPr>
              <a:t>/databases/</a:t>
            </a:r>
            <a:r>
              <a:rPr lang="en-US" sz="1600" i="1" dirty="0" err="1" smtClean="0">
                <a:solidFill>
                  <a:srgbClr val="0000CC"/>
                </a:solidFill>
              </a:rPr>
              <a:t>MyDB</a:t>
            </a:r>
            <a:r>
              <a:rPr lang="en-US" sz="1600" i="1" dirty="0" smtClean="0">
                <a:solidFill>
                  <a:srgbClr val="0000CC"/>
                </a:solidFill>
              </a:rPr>
              <a:t>",    </a:t>
            </a:r>
            <a:br>
              <a:rPr lang="en-US" sz="1600" i="1" dirty="0" smtClean="0">
                <a:solidFill>
                  <a:srgbClr val="0000CC"/>
                </a:solidFill>
              </a:rPr>
            </a:br>
            <a:r>
              <a:rPr lang="en-US" sz="1600" i="1" dirty="0" smtClean="0">
                <a:solidFill>
                  <a:srgbClr val="0000CC"/>
                </a:solidFill>
              </a:rPr>
              <a:t>                                                       MODE_PRIVATE, null);</a:t>
            </a:r>
          </a:p>
          <a:p>
            <a:pPr>
              <a:buNone/>
            </a:pPr>
            <a:endParaRPr lang="en-US" sz="2000" i="1" dirty="0" smtClean="0"/>
          </a:p>
          <a:p>
            <a:r>
              <a:rPr lang="en-US" sz="1800" b="1" dirty="0" smtClean="0"/>
              <a:t>Open the database according to the flags OPEN_READWRITE OPEN_READONLY CREATE_IF_NECESSARY . Sets the locale of the database to the system's current locale. </a:t>
            </a:r>
          </a:p>
          <a:p>
            <a:r>
              <a:rPr lang="en-US" sz="1400" b="1" i="1" dirty="0" smtClean="0"/>
              <a:t>Parameters</a:t>
            </a:r>
          </a:p>
          <a:p>
            <a:pPr lvl="1">
              <a:buNone/>
            </a:pPr>
            <a:r>
              <a:rPr lang="en-US" sz="1800" b="1" dirty="0" smtClean="0"/>
              <a:t>1. path The prefix is assigned by Android as: /data/data/&lt;app namespace&gt;/databases/</a:t>
            </a:r>
            <a:r>
              <a:rPr lang="en-US" sz="1800" b="1" dirty="0" err="1" smtClean="0"/>
              <a:t>MyDB</a:t>
            </a:r>
            <a:r>
              <a:rPr lang="en-US" sz="1800" b="1" dirty="0" smtClean="0"/>
              <a:t>.</a:t>
            </a:r>
          </a:p>
          <a:p>
            <a:pPr lvl="1">
              <a:buNone/>
            </a:pPr>
            <a:r>
              <a:rPr lang="en-US" sz="1800" b="1" dirty="0" smtClean="0"/>
              <a:t>2.MODEcould be: MODE_PRIVATE, MODE_WORLD_READABLE, and MODE_WORLD_WRITEABLE. Meaningful for apps consisting of multiples activities.</a:t>
            </a:r>
          </a:p>
          <a:p>
            <a:pPr lvl="1">
              <a:buNone/>
            </a:pPr>
            <a:r>
              <a:rPr lang="en-US" sz="1800" b="1" dirty="0" smtClean="0"/>
              <a:t>3.Null refers to optional factory class parameter (skip for now)</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219200" y="2743200"/>
            <a:ext cx="7123113" cy="1673225"/>
          </a:xfrm>
        </p:spPr>
        <p:txBody>
          <a:bodyPr/>
          <a:lstStyle/>
          <a:p>
            <a:r>
              <a:rPr lang="en-US" dirty="0" smtClean="0"/>
              <a:t>Option 3 – using </a:t>
            </a:r>
            <a:r>
              <a:rPr lang="en-US" dirty="0" err="1" smtClean="0"/>
              <a:t>SQLiteOpenHelper.getWritableDatabase</a:t>
            </a:r>
            <a:r>
              <a:rPr lang="en-US" dirty="0" smtClean="0"/>
              <a:t>()</a:t>
            </a:r>
          </a:p>
        </p:txBody>
      </p:sp>
      <p:sp>
        <p:nvSpPr>
          <p:cNvPr id="3" name="Title 2"/>
          <p:cNvSpPr>
            <a:spLocks noGrp="1"/>
          </p:cNvSpPr>
          <p:nvPr>
            <p:ph type="title"/>
          </p:nvPr>
        </p:nvSpPr>
        <p:spPr/>
        <p:txBody>
          <a:bodyPr/>
          <a:lstStyle/>
          <a:p>
            <a:r>
              <a:rPr lang="en-US" dirty="0" smtClean="0"/>
              <a:t>Android Data base creation</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153400" cy="990600"/>
          </a:xfrm>
        </p:spPr>
        <p:txBody>
          <a:bodyPr/>
          <a:lstStyle/>
          <a:p>
            <a:r>
              <a:rPr lang="en-US" sz="3200" dirty="0" err="1" smtClean="0"/>
              <a:t>SQLiteOpenHelper.getWriteableDatabase</a:t>
            </a:r>
            <a:r>
              <a:rPr lang="en-US" sz="3200" dirty="0" smtClean="0"/>
              <a:t>(*) </a:t>
            </a:r>
            <a:br>
              <a:rPr lang="en-US" sz="3200" dirty="0" smtClean="0"/>
            </a:br>
            <a:r>
              <a:rPr lang="en-US" sz="3200" dirty="0" smtClean="0">
                <a:solidFill>
                  <a:srgbClr val="C00000"/>
                </a:solidFill>
              </a:rPr>
              <a:t>&gt;&gt; cover in detail more later</a:t>
            </a:r>
            <a:r>
              <a:rPr lang="en-US" sz="4000" dirty="0" smtClean="0">
                <a:solidFill>
                  <a:srgbClr val="C00000"/>
                </a:solidFill>
              </a:rPr>
              <a:t/>
            </a:r>
            <a:br>
              <a:rPr lang="en-US" sz="4000" dirty="0" smtClean="0">
                <a:solidFill>
                  <a:srgbClr val="C00000"/>
                </a:solidFill>
              </a:rPr>
            </a:br>
            <a:endParaRPr lang="en-US" sz="4000" dirty="0"/>
          </a:p>
        </p:txBody>
      </p:sp>
      <p:sp>
        <p:nvSpPr>
          <p:cNvPr id="3" name="Content Placeholder 2"/>
          <p:cNvSpPr>
            <a:spLocks noGrp="1"/>
          </p:cNvSpPr>
          <p:nvPr>
            <p:ph sz="quarter" idx="1"/>
          </p:nvPr>
        </p:nvSpPr>
        <p:spPr>
          <a:xfrm>
            <a:off x="304800" y="1600200"/>
            <a:ext cx="8461248" cy="4495800"/>
          </a:xfrm>
        </p:spPr>
        <p:txBody>
          <a:bodyPr/>
          <a:lstStyle/>
          <a:p>
            <a:r>
              <a:rPr lang="en-US" sz="2000" b="1" dirty="0" smtClean="0"/>
              <a:t>public </a:t>
            </a:r>
            <a:r>
              <a:rPr lang="en-US" sz="2000" b="1" i="1" dirty="0" err="1" smtClean="0"/>
              <a:t>SQLiteOpenHelper.getWritableDatabase</a:t>
            </a:r>
            <a:r>
              <a:rPr lang="en-US" sz="2000" b="1" i="1" dirty="0" smtClean="0"/>
              <a:t>()</a:t>
            </a:r>
            <a:r>
              <a:rPr lang="en-US" sz="2000" i="1" dirty="0" smtClean="0"/>
              <a:t/>
            </a:r>
            <a:br>
              <a:rPr lang="en-US" sz="2000" i="1" dirty="0" smtClean="0"/>
            </a:br>
            <a:r>
              <a:rPr lang="en-US" sz="1600" i="1" dirty="0" smtClean="0">
                <a:solidFill>
                  <a:srgbClr val="0000CC"/>
                </a:solidFill>
              </a:rPr>
              <a:t/>
            </a:r>
            <a:br>
              <a:rPr lang="en-US" sz="1600" i="1" dirty="0" smtClean="0">
                <a:solidFill>
                  <a:srgbClr val="0000CC"/>
                </a:solidFill>
              </a:rPr>
            </a:br>
            <a:r>
              <a:rPr lang="en-US" sz="1600" i="1" dirty="0" err="1" smtClean="0">
                <a:solidFill>
                  <a:srgbClr val="0000CC"/>
                </a:solidFill>
              </a:rPr>
              <a:t>android.database.sqlite.SQLiteDatabase</a:t>
            </a:r>
            <a:r>
              <a:rPr lang="en-US" sz="1600" i="1" dirty="0" smtClean="0">
                <a:solidFill>
                  <a:srgbClr val="0000CC"/>
                </a:solidFill>
              </a:rPr>
              <a:t> db;</a:t>
            </a:r>
            <a:br>
              <a:rPr lang="en-US" sz="1600" i="1" dirty="0" smtClean="0">
                <a:solidFill>
                  <a:srgbClr val="0000CC"/>
                </a:solidFill>
              </a:rPr>
            </a:br>
            <a:r>
              <a:rPr lang="en-US" sz="1600" i="1" dirty="0" smtClean="0">
                <a:solidFill>
                  <a:srgbClr val="0000CC"/>
                </a:solidFill>
              </a:rPr>
              <a:t/>
            </a:r>
            <a:br>
              <a:rPr lang="en-US" sz="1600" i="1" dirty="0" smtClean="0">
                <a:solidFill>
                  <a:srgbClr val="0000CC"/>
                </a:solidFill>
              </a:rPr>
            </a:br>
            <a:r>
              <a:rPr lang="en-US" sz="1600" i="1" dirty="0" smtClean="0">
                <a:solidFill>
                  <a:srgbClr val="0000CC"/>
                </a:solidFill>
              </a:rPr>
              <a:t>db= </a:t>
            </a:r>
            <a:r>
              <a:rPr lang="en-US" sz="1600" i="1" dirty="0" err="1" smtClean="0">
                <a:solidFill>
                  <a:srgbClr val="0000CC"/>
                </a:solidFill>
              </a:rPr>
              <a:t>DatabaseHelper.getWriteableDatabase</a:t>
            </a:r>
            <a:r>
              <a:rPr lang="en-US" sz="1600" i="1" dirty="0" smtClean="0">
                <a:solidFill>
                  <a:srgbClr val="0000CC"/>
                </a:solidFill>
              </a:rPr>
              <a:t>(); </a:t>
            </a:r>
          </a:p>
          <a:p>
            <a:pPr>
              <a:buNone/>
            </a:pPr>
            <a:r>
              <a:rPr lang="en-US" sz="1600" b="1" i="1" dirty="0" smtClean="0">
                <a:solidFill>
                  <a:srgbClr val="0000CC"/>
                </a:solidFill>
              </a:rPr>
              <a:t>                                                               </a:t>
            </a:r>
            <a:endParaRPr lang="en-US" sz="1600" i="1" dirty="0" smtClean="0">
              <a:solidFill>
                <a:srgbClr val="0000CC"/>
              </a:solidFill>
            </a:endParaRPr>
          </a:p>
          <a:p>
            <a:pPr>
              <a:buNone/>
            </a:pPr>
            <a:endParaRPr lang="en-US" sz="2000" i="1" dirty="0" smtClean="0"/>
          </a:p>
          <a:p>
            <a:pPr>
              <a:buNone/>
            </a:pPr>
            <a:endParaRPr lang="en-US" sz="2000" i="1" dirty="0" smtClean="0"/>
          </a:p>
          <a:p>
            <a:pPr>
              <a:buNone/>
            </a:pPr>
            <a:endParaRPr lang="en-US" sz="2000" i="1" dirty="0"/>
          </a:p>
          <a:p>
            <a:pPr>
              <a:buNone/>
            </a:pPr>
            <a:endParaRPr lang="en-US" sz="2000" i="1" dirty="0" smtClean="0"/>
          </a:p>
          <a:p>
            <a:pPr>
              <a:buNone/>
            </a:pPr>
            <a:endParaRPr lang="en-US" sz="2000" i="1" dirty="0" smtClean="0"/>
          </a:p>
          <a:p>
            <a:r>
              <a:rPr lang="en-US" sz="3600" b="1" dirty="0" smtClean="0"/>
              <a:t>You must create </a:t>
            </a:r>
            <a:r>
              <a:rPr lang="en-US" sz="3600" b="1" dirty="0" err="1" smtClean="0"/>
              <a:t>DatabaseHelper</a:t>
            </a:r>
            <a:r>
              <a:rPr lang="en-US" sz="3600" b="1" dirty="0" smtClean="0"/>
              <a:t> class extending </a:t>
            </a:r>
            <a:r>
              <a:rPr lang="en-US" sz="3600" b="1" dirty="0" err="1" smtClean="0"/>
              <a:t>SQLiteOpenHelper</a:t>
            </a:r>
            <a:r>
              <a:rPr lang="en-US" sz="3600" b="1" dirty="0" smtClean="0"/>
              <a:t>. </a:t>
            </a:r>
            <a:r>
              <a:rPr lang="en-US" sz="3600" b="1" dirty="0" smtClean="0">
                <a:sym typeface="Wingdings" panose="05000000000000000000" pitchFamily="2" charset="2"/>
              </a:rPr>
              <a:t></a:t>
            </a:r>
            <a:endParaRPr lang="en-US" sz="3600" b="1" dirty="0" smtClean="0"/>
          </a:p>
        </p:txBody>
      </p:sp>
      <p:sp>
        <p:nvSpPr>
          <p:cNvPr id="4" name="TextBox 3"/>
          <p:cNvSpPr txBox="1"/>
          <p:nvPr/>
        </p:nvSpPr>
        <p:spPr>
          <a:xfrm>
            <a:off x="2209800" y="3124200"/>
            <a:ext cx="6714729" cy="1754326"/>
          </a:xfrm>
          <a:prstGeom prst="rect">
            <a:avLst/>
          </a:prstGeom>
          <a:solidFill>
            <a:schemeClr val="accent1">
              <a:lumMod val="20000"/>
              <a:lumOff val="80000"/>
            </a:schemeClr>
          </a:solidFill>
          <a:ln>
            <a:solidFill>
              <a:srgbClr val="00B0F0"/>
            </a:solidFill>
          </a:ln>
        </p:spPr>
        <p:txBody>
          <a:bodyPr wrap="square" rtlCol="0">
            <a:spAutoFit/>
          </a:bodyPr>
          <a:lstStyle/>
          <a:p>
            <a:r>
              <a:rPr lang="en-US" dirty="0" smtClean="0"/>
              <a:t>This method will open an existing database or create one in the application data area </a:t>
            </a:r>
            <a:r>
              <a:rPr lang="en-US" dirty="0" smtClean="0">
                <a:solidFill>
                  <a:srgbClr val="C00000"/>
                </a:solidFill>
              </a:rPr>
              <a:t>first time this is called, the database will  be opened </a:t>
            </a:r>
            <a:r>
              <a:rPr lang="en-US" dirty="0" smtClean="0"/>
              <a:t>and </a:t>
            </a:r>
            <a:r>
              <a:rPr lang="en-US" dirty="0" err="1" smtClean="0">
                <a:solidFill>
                  <a:schemeClr val="accent1">
                    <a:lumMod val="75000"/>
                  </a:schemeClr>
                </a:solidFill>
                <a:hlinkClick r:id="rId2"/>
              </a:rPr>
              <a:t>onCreate</a:t>
            </a:r>
            <a:r>
              <a:rPr lang="en-US" dirty="0" smtClean="0">
                <a:solidFill>
                  <a:schemeClr val="accent1">
                    <a:lumMod val="75000"/>
                  </a:schemeClr>
                </a:solidFill>
                <a:hlinkClick r:id="rId2"/>
              </a:rPr>
              <a:t>(</a:t>
            </a:r>
            <a:r>
              <a:rPr lang="en-US" dirty="0" err="1" smtClean="0">
                <a:solidFill>
                  <a:schemeClr val="accent1">
                    <a:lumMod val="75000"/>
                  </a:schemeClr>
                </a:solidFill>
                <a:hlinkClick r:id="rId2"/>
              </a:rPr>
              <a:t>SQLiteDatabase</a:t>
            </a:r>
            <a:r>
              <a:rPr lang="en-US" dirty="0" smtClean="0">
                <a:solidFill>
                  <a:schemeClr val="accent1">
                    <a:lumMod val="75000"/>
                  </a:schemeClr>
                </a:solidFill>
                <a:hlinkClick r:id="rId2"/>
              </a:rPr>
              <a:t>)</a:t>
            </a:r>
            <a:r>
              <a:rPr lang="en-US" dirty="0" smtClean="0">
                <a:solidFill>
                  <a:schemeClr val="accent1">
                    <a:lumMod val="75000"/>
                  </a:schemeClr>
                </a:solidFill>
              </a:rPr>
              <a:t>, </a:t>
            </a:r>
            <a:r>
              <a:rPr lang="en-US" dirty="0" err="1" smtClean="0">
                <a:solidFill>
                  <a:schemeClr val="accent1">
                    <a:lumMod val="75000"/>
                  </a:schemeClr>
                </a:solidFill>
                <a:hlinkClick r:id="rId2"/>
              </a:rPr>
              <a:t>onUpgrade</a:t>
            </a:r>
            <a:r>
              <a:rPr lang="en-US" dirty="0" smtClean="0">
                <a:solidFill>
                  <a:schemeClr val="accent1">
                    <a:lumMod val="75000"/>
                  </a:schemeClr>
                </a:solidFill>
                <a:hlinkClick r:id="rId2"/>
              </a:rPr>
              <a:t>(</a:t>
            </a:r>
            <a:r>
              <a:rPr lang="en-US" dirty="0" err="1" smtClean="0">
                <a:solidFill>
                  <a:schemeClr val="accent1">
                    <a:lumMod val="75000"/>
                  </a:schemeClr>
                </a:solidFill>
                <a:hlinkClick r:id="rId2"/>
              </a:rPr>
              <a:t>SQLiteDatabase</a:t>
            </a:r>
            <a:r>
              <a:rPr lang="en-US" dirty="0" smtClean="0">
                <a:solidFill>
                  <a:schemeClr val="accent1">
                    <a:lumMod val="75000"/>
                  </a:schemeClr>
                </a:solidFill>
                <a:hlinkClick r:id="rId2"/>
              </a:rPr>
              <a:t>, </a:t>
            </a:r>
            <a:r>
              <a:rPr lang="en-US" dirty="0" err="1" smtClean="0">
                <a:solidFill>
                  <a:schemeClr val="accent1">
                    <a:lumMod val="75000"/>
                  </a:schemeClr>
                </a:solidFill>
                <a:hlinkClick r:id="rId2"/>
              </a:rPr>
              <a:t>int</a:t>
            </a:r>
            <a:r>
              <a:rPr lang="en-US" dirty="0" smtClean="0">
                <a:solidFill>
                  <a:schemeClr val="accent1">
                    <a:lumMod val="75000"/>
                  </a:schemeClr>
                </a:solidFill>
                <a:hlinkClick r:id="rId2"/>
              </a:rPr>
              <a:t>, </a:t>
            </a:r>
            <a:r>
              <a:rPr lang="en-US" dirty="0" err="1" smtClean="0">
                <a:solidFill>
                  <a:schemeClr val="accent1">
                    <a:lumMod val="75000"/>
                  </a:schemeClr>
                </a:solidFill>
                <a:hlinkClick r:id="rId2"/>
              </a:rPr>
              <a:t>int</a:t>
            </a:r>
            <a:r>
              <a:rPr lang="en-US" dirty="0" smtClean="0">
                <a:solidFill>
                  <a:schemeClr val="accent1">
                    <a:lumMod val="75000"/>
                  </a:schemeClr>
                </a:solidFill>
                <a:hlinkClick r:id="rId2"/>
              </a:rPr>
              <a:t>)</a:t>
            </a:r>
            <a:r>
              <a:rPr lang="en-US" dirty="0" smtClean="0">
                <a:solidFill>
                  <a:schemeClr val="accent1">
                    <a:lumMod val="75000"/>
                  </a:schemeClr>
                </a:solidFill>
              </a:rPr>
              <a:t> and/or</a:t>
            </a:r>
            <a:br>
              <a:rPr lang="en-US" dirty="0" smtClean="0">
                <a:solidFill>
                  <a:schemeClr val="accent1">
                    <a:lumMod val="75000"/>
                  </a:schemeClr>
                </a:solidFill>
              </a:rPr>
            </a:br>
            <a:r>
              <a:rPr lang="en-US" dirty="0" smtClean="0">
                <a:solidFill>
                  <a:schemeClr val="accent1">
                    <a:lumMod val="75000"/>
                  </a:schemeClr>
                </a:solidFill>
              </a:rPr>
              <a:t> </a:t>
            </a:r>
            <a:r>
              <a:rPr lang="en-US" dirty="0" err="1" smtClean="0">
                <a:solidFill>
                  <a:schemeClr val="accent1">
                    <a:lumMod val="75000"/>
                  </a:schemeClr>
                </a:solidFill>
                <a:hlinkClick r:id="rId2"/>
              </a:rPr>
              <a:t>onOpen</a:t>
            </a:r>
            <a:r>
              <a:rPr lang="en-US" dirty="0" smtClean="0">
                <a:solidFill>
                  <a:schemeClr val="accent1">
                    <a:lumMod val="75000"/>
                  </a:schemeClr>
                </a:solidFill>
                <a:hlinkClick r:id="rId2"/>
              </a:rPr>
              <a:t>(</a:t>
            </a:r>
            <a:r>
              <a:rPr lang="en-US" dirty="0" err="1" smtClean="0">
                <a:solidFill>
                  <a:schemeClr val="accent1">
                    <a:lumMod val="75000"/>
                  </a:schemeClr>
                </a:solidFill>
                <a:hlinkClick r:id="rId2"/>
              </a:rPr>
              <a:t>SQLiteDatabase</a:t>
            </a:r>
            <a:r>
              <a:rPr lang="en-US" dirty="0" smtClean="0">
                <a:solidFill>
                  <a:schemeClr val="accent1">
                    <a:lumMod val="75000"/>
                  </a:schemeClr>
                </a:solidFill>
                <a:hlinkClick r:id="rId2"/>
              </a:rPr>
              <a:t>)</a:t>
            </a:r>
            <a:r>
              <a:rPr lang="en-US" dirty="0" smtClean="0">
                <a:solidFill>
                  <a:schemeClr val="accent1">
                    <a:lumMod val="75000"/>
                  </a:schemeClr>
                </a:solidFill>
              </a:rPr>
              <a:t> </a:t>
            </a:r>
            <a:r>
              <a:rPr lang="en-US" dirty="0" smtClean="0"/>
              <a:t>will be called</a:t>
            </a:r>
          </a:p>
        </p:txBody>
      </p:sp>
      <p:sp>
        <p:nvSpPr>
          <p:cNvPr id="5" name="Up Arrow 4"/>
          <p:cNvSpPr/>
          <p:nvPr/>
        </p:nvSpPr>
        <p:spPr>
          <a:xfrm>
            <a:off x="3276600" y="2895600"/>
            <a:ext cx="533400" cy="304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標題 1"/>
          <p:cNvSpPr>
            <a:spLocks noGrp="1"/>
          </p:cNvSpPr>
          <p:nvPr>
            <p:ph type="title"/>
          </p:nvPr>
        </p:nvSpPr>
        <p:spPr>
          <a:xfrm>
            <a:off x="928688" y="285750"/>
            <a:ext cx="7700962" cy="857250"/>
          </a:xfrm>
        </p:spPr>
        <p:txBody>
          <a:bodyPr/>
          <a:lstStyle/>
          <a:p>
            <a:r>
              <a:rPr lang="en-US" altLang="zh-TW" b="1" dirty="0" err="1" smtClean="0">
                <a:solidFill>
                  <a:srgbClr val="00B050"/>
                </a:solidFill>
              </a:rPr>
              <a:t>DatabaseHelper</a:t>
            </a:r>
            <a:r>
              <a:rPr lang="en-US" altLang="zh-TW" b="1" dirty="0" smtClean="0"/>
              <a:t> extends </a:t>
            </a:r>
            <a:r>
              <a:rPr lang="en-US" altLang="zh-TW" b="1" dirty="0" err="1" smtClean="0"/>
              <a:t>SQLiteOpenHelper</a:t>
            </a:r>
            <a:endParaRPr lang="en-US" altLang="zh-TW" b="1" dirty="0" smtClean="0"/>
          </a:p>
        </p:txBody>
      </p:sp>
      <p:sp>
        <p:nvSpPr>
          <p:cNvPr id="4" name="投影片編號版面配置區 3"/>
          <p:cNvSpPr>
            <a:spLocks noGrp="1"/>
          </p:cNvSpPr>
          <p:nvPr>
            <p:ph type="sldNum" sz="quarter" idx="12"/>
          </p:nvPr>
        </p:nvSpPr>
        <p:spPr/>
        <p:txBody>
          <a:bodyPr>
            <a:normAutofit fontScale="85000" lnSpcReduction="20000"/>
          </a:bodyPr>
          <a:lstStyle/>
          <a:p>
            <a:fld id="{99F2B657-5FA4-4355-94DF-2123286990B1}" type="slidenum">
              <a:rPr lang="zh-TW" altLang="en-US"/>
              <a:pPr/>
              <a:t>26</a:t>
            </a:fld>
            <a:endParaRPr lang="zh-TW" altLang="en-US"/>
          </a:p>
        </p:txBody>
      </p:sp>
      <p:sp>
        <p:nvSpPr>
          <p:cNvPr id="14340" name="內容版面配置區 2"/>
          <p:cNvSpPr>
            <a:spLocks noGrp="1"/>
          </p:cNvSpPr>
          <p:nvPr>
            <p:ph sz="quarter" idx="1"/>
          </p:nvPr>
        </p:nvSpPr>
        <p:spPr>
          <a:xfrm>
            <a:off x="914400" y="1357313"/>
            <a:ext cx="7772400" cy="5286375"/>
          </a:xfrm>
        </p:spPr>
        <p:txBody>
          <a:bodyPr/>
          <a:lstStyle/>
          <a:p>
            <a:r>
              <a:rPr lang="en-US" altLang="zh-TW" sz="2800" dirty="0" smtClean="0"/>
              <a:t>Your subclass </a:t>
            </a:r>
            <a:r>
              <a:rPr lang="en-US" altLang="zh-TW" sz="2800" dirty="0" err="1" smtClean="0"/>
              <a:t>DatabaseHelper</a:t>
            </a:r>
            <a:r>
              <a:rPr lang="en-US" altLang="zh-TW" sz="2800" dirty="0" smtClean="0"/>
              <a:t> of </a:t>
            </a:r>
            <a:r>
              <a:rPr lang="en-US" altLang="zh-TW" sz="2800" dirty="0" err="1" smtClean="0"/>
              <a:t>SQLiteOpenHelper</a:t>
            </a:r>
            <a:r>
              <a:rPr lang="en-US" altLang="zh-TW" sz="2800" dirty="0" smtClean="0"/>
              <a:t> will need three methods:</a:t>
            </a:r>
          </a:p>
          <a:p>
            <a:pPr lvl="1"/>
            <a:r>
              <a:rPr lang="en-US" altLang="zh-TW" sz="2800" b="1" dirty="0" err="1" smtClean="0"/>
              <a:t>DatabaseHelper</a:t>
            </a:r>
            <a:r>
              <a:rPr lang="en-US" altLang="zh-TW" sz="2800" b="1" dirty="0" smtClean="0"/>
              <a:t>(*)</a:t>
            </a:r>
            <a:r>
              <a:rPr lang="en-US" altLang="zh-TW" sz="2800" dirty="0" smtClean="0"/>
              <a:t> calling parent constructor. </a:t>
            </a:r>
          </a:p>
          <a:p>
            <a:pPr lvl="1"/>
            <a:r>
              <a:rPr lang="en-US" altLang="zh-TW" sz="2800" b="1" dirty="0" err="1" smtClean="0"/>
              <a:t>onCreate</a:t>
            </a:r>
            <a:r>
              <a:rPr lang="en-US" altLang="zh-TW" sz="2800" b="1" dirty="0" smtClean="0"/>
              <a:t>(*)</a:t>
            </a:r>
            <a:r>
              <a:rPr lang="en-US" altLang="zh-TW" sz="2800" dirty="0" smtClean="0"/>
              <a:t>, which passes you a </a:t>
            </a:r>
            <a:r>
              <a:rPr lang="en-US" altLang="zh-TW" sz="2800" dirty="0" err="1" smtClean="0"/>
              <a:t>SQLiteDatabase</a:t>
            </a:r>
            <a:r>
              <a:rPr lang="en-US" altLang="zh-TW" sz="2800" dirty="0" smtClean="0"/>
              <a:t> object that you need to populate with tables and initial data.</a:t>
            </a:r>
          </a:p>
          <a:p>
            <a:pPr lvl="1"/>
            <a:r>
              <a:rPr lang="en-US" altLang="zh-TW" sz="2800" b="1" dirty="0" err="1" smtClean="0"/>
              <a:t>onUpgrade</a:t>
            </a:r>
            <a:r>
              <a:rPr lang="en-US" altLang="zh-TW" sz="2800" b="1" dirty="0" smtClean="0"/>
              <a:t>(*)</a:t>
            </a:r>
            <a:r>
              <a:rPr lang="en-US" altLang="zh-TW" sz="2800" dirty="0" smtClean="0"/>
              <a:t>, which passes you a </a:t>
            </a:r>
            <a:r>
              <a:rPr lang="en-US" altLang="zh-TW" sz="2800" dirty="0" err="1" smtClean="0"/>
              <a:t>SQLiteDatabase</a:t>
            </a:r>
            <a:r>
              <a:rPr lang="en-US" altLang="zh-TW" sz="2800" dirty="0" smtClean="0"/>
              <a:t> object and the old and new version numbers, so you can figure out how best to convert the database from the old schema to the new one.</a:t>
            </a:r>
          </a:p>
        </p:txBody>
      </p:sp>
    </p:spTree>
    <p:extLst>
      <p:ext uri="{BB962C8B-B14F-4D97-AF65-F5344CB8AC3E}">
        <p14:creationId xmlns:p14="http://schemas.microsoft.com/office/powerpoint/2010/main" val="26868245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標題 1"/>
          <p:cNvSpPr>
            <a:spLocks noGrp="1"/>
          </p:cNvSpPr>
          <p:nvPr>
            <p:ph type="title"/>
          </p:nvPr>
        </p:nvSpPr>
        <p:spPr>
          <a:xfrm>
            <a:off x="928688" y="285750"/>
            <a:ext cx="7700962" cy="857250"/>
          </a:xfrm>
        </p:spPr>
        <p:txBody>
          <a:bodyPr/>
          <a:lstStyle/>
          <a:p>
            <a:r>
              <a:rPr lang="en-US" altLang="zh-TW" b="1" dirty="0" err="1" smtClean="0"/>
              <a:t>DatabaseHelper</a:t>
            </a:r>
            <a:r>
              <a:rPr lang="en-US" altLang="zh-TW" b="1" dirty="0" smtClean="0"/>
              <a:t> </a:t>
            </a:r>
            <a:r>
              <a:rPr lang="en-US" altLang="zh-TW" sz="1800" b="1" dirty="0" smtClean="0"/>
              <a:t>(</a:t>
            </a:r>
            <a:r>
              <a:rPr lang="en-US" altLang="zh-TW" sz="1800" b="1" dirty="0" err="1" smtClean="0"/>
              <a:t>SQLiteOpenHelper</a:t>
            </a:r>
            <a:r>
              <a:rPr lang="en-US" altLang="zh-TW" sz="1800" b="1" dirty="0" smtClean="0"/>
              <a:t>) </a:t>
            </a:r>
            <a:r>
              <a:rPr lang="en-US" altLang="zh-TW" b="1" dirty="0" smtClean="0"/>
              <a:t>Constructor</a:t>
            </a:r>
          </a:p>
        </p:txBody>
      </p:sp>
      <p:sp>
        <p:nvSpPr>
          <p:cNvPr id="4" name="投影片編號版面配置區 3"/>
          <p:cNvSpPr>
            <a:spLocks noGrp="1"/>
          </p:cNvSpPr>
          <p:nvPr>
            <p:ph type="sldNum" sz="quarter" idx="12"/>
          </p:nvPr>
        </p:nvSpPr>
        <p:spPr/>
        <p:txBody>
          <a:bodyPr>
            <a:normAutofit fontScale="85000" lnSpcReduction="20000"/>
          </a:bodyPr>
          <a:lstStyle/>
          <a:p>
            <a:fld id="{D27363D5-8956-43BA-9951-D4B08E01CAE0}" type="slidenum">
              <a:rPr lang="zh-TW" altLang="en-US"/>
              <a:pPr/>
              <a:t>27</a:t>
            </a:fld>
            <a:endParaRPr lang="zh-TW" altLang="en-US"/>
          </a:p>
        </p:txBody>
      </p:sp>
      <p:sp>
        <p:nvSpPr>
          <p:cNvPr id="15364" name="內容版面配置區 2"/>
          <p:cNvSpPr>
            <a:spLocks noGrp="1"/>
          </p:cNvSpPr>
          <p:nvPr>
            <p:ph sz="quarter" idx="1"/>
          </p:nvPr>
        </p:nvSpPr>
        <p:spPr>
          <a:xfrm>
            <a:off x="152400" y="1295400"/>
            <a:ext cx="8382000" cy="5286375"/>
          </a:xfrm>
        </p:spPr>
        <p:txBody>
          <a:bodyPr/>
          <a:lstStyle/>
          <a:p>
            <a:r>
              <a:rPr lang="en-US" altLang="zh-TW" sz="2400" dirty="0" smtClean="0"/>
              <a:t>constructor takes Context (e.g., an Activity), the name of the database, an optional cursor factory (typically, just pass null), and an integer representing the version of the database schema you are using.</a:t>
            </a:r>
          </a:p>
          <a:p>
            <a:pPr>
              <a:buNone/>
            </a:pPr>
            <a:r>
              <a:rPr lang="en-US" sz="1800" b="1" dirty="0" smtClean="0">
                <a:solidFill>
                  <a:srgbClr val="00B050"/>
                </a:solidFill>
              </a:rPr>
              <a:t>class </a:t>
            </a:r>
            <a:r>
              <a:rPr lang="en-US" sz="1800" b="1" dirty="0" err="1" smtClean="0">
                <a:solidFill>
                  <a:srgbClr val="00B050"/>
                </a:solidFill>
              </a:rPr>
              <a:t>DatabaseHelper</a:t>
            </a:r>
            <a:r>
              <a:rPr lang="en-US" sz="1800" b="1" dirty="0" smtClean="0">
                <a:solidFill>
                  <a:srgbClr val="00B050"/>
                </a:solidFill>
              </a:rPr>
              <a:t> extends </a:t>
            </a:r>
            <a:r>
              <a:rPr lang="en-US" sz="1800" b="1" dirty="0" err="1" smtClean="0">
                <a:solidFill>
                  <a:srgbClr val="00B050"/>
                </a:solidFill>
              </a:rPr>
              <a:t>SQLiteOpenHelper</a:t>
            </a:r>
            <a:r>
              <a:rPr lang="en-US" sz="1800" b="1" dirty="0" smtClean="0">
                <a:solidFill>
                  <a:srgbClr val="00B050"/>
                </a:solidFill>
              </a:rPr>
              <a:t> {</a:t>
            </a:r>
            <a:br>
              <a:rPr lang="en-US" sz="1800" b="1" dirty="0" smtClean="0">
                <a:solidFill>
                  <a:srgbClr val="00B050"/>
                </a:solidFill>
              </a:rPr>
            </a:br>
            <a:r>
              <a:rPr lang="en-US" sz="1400" dirty="0"/>
              <a:t>    private static final </a:t>
            </a:r>
            <a:r>
              <a:rPr lang="en-US" sz="1400" dirty="0" err="1"/>
              <a:t>int</a:t>
            </a:r>
            <a:r>
              <a:rPr lang="en-US" sz="1400" dirty="0"/>
              <a:t> DATABASE_VERSION = 2;</a:t>
            </a:r>
            <a:br>
              <a:rPr lang="en-US" sz="1400" dirty="0"/>
            </a:br>
            <a:r>
              <a:rPr lang="en-US" sz="1400" dirty="0"/>
              <a:t>    private static final String DICTIONARY_TABLE_NAME = </a:t>
            </a:r>
            <a:r>
              <a:rPr lang="en-US" sz="1400" dirty="0" smtClean="0"/>
              <a:t>“</a:t>
            </a:r>
            <a:r>
              <a:rPr lang="en-US" sz="1400" dirty="0" err="1" smtClean="0"/>
              <a:t>myDB</a:t>
            </a:r>
            <a:r>
              <a:rPr lang="en-US" sz="1400" dirty="0" smtClean="0"/>
              <a:t>";</a:t>
            </a:r>
            <a:br>
              <a:rPr lang="en-US" sz="1400" dirty="0" smtClean="0"/>
            </a:br>
            <a:r>
              <a:rPr lang="en-US" sz="1400" dirty="0" smtClean="0"/>
              <a:t>    private static final String KEY_WORD = “TITLE”;</a:t>
            </a:r>
            <a:br>
              <a:rPr lang="en-US" sz="1400" dirty="0" smtClean="0"/>
            </a:br>
            <a:r>
              <a:rPr lang="en-US" sz="1400" dirty="0" smtClean="0"/>
              <a:t>    private static final String KEY_DEFINITION = “DEFINITION”;</a:t>
            </a:r>
            <a:r>
              <a:rPr lang="en-US" sz="1400" dirty="0"/>
              <a:t/>
            </a:r>
            <a:br>
              <a:rPr lang="en-US" sz="1400" dirty="0"/>
            </a:br>
            <a:r>
              <a:rPr lang="en-US" sz="1400" dirty="0"/>
              <a:t>    private static final String DICTIONARY_TABLE_CREATE =</a:t>
            </a:r>
            <a:br>
              <a:rPr lang="en-US" sz="1400" dirty="0"/>
            </a:br>
            <a:r>
              <a:rPr lang="en-US" sz="1400" dirty="0"/>
              <a:t>                "CREATE TABLE " + DICTIONARY_TABLE_NAME + " (" </a:t>
            </a:r>
            <a:r>
              <a:rPr lang="en-US" sz="1400" dirty="0" smtClean="0"/>
              <a:t>+</a:t>
            </a:r>
            <a:r>
              <a:rPr lang="en-US" sz="1400" dirty="0"/>
              <a:t>  KEY_WORD </a:t>
            </a:r>
            <a:r>
              <a:rPr lang="en-US" sz="1400" dirty="0" smtClean="0"/>
              <a:t>+" </a:t>
            </a:r>
            <a:r>
              <a:rPr lang="en-US" sz="1400" dirty="0"/>
              <a:t>TEXT, </a:t>
            </a:r>
            <a:r>
              <a:rPr lang="en-US" sz="1400" dirty="0" smtClean="0"/>
              <a:t>“ + </a:t>
            </a:r>
            <a:r>
              <a:rPr lang="en-US" sz="1400" dirty="0" smtClean="0"/>
              <a:t>KEY_DEFINITION </a:t>
            </a:r>
            <a:r>
              <a:rPr lang="en-US" sz="1400" dirty="0"/>
              <a:t>+ " TEXT</a:t>
            </a:r>
            <a:r>
              <a:rPr lang="en-US" sz="1400" dirty="0" smtClean="0"/>
              <a:t>);";</a:t>
            </a:r>
            <a:br>
              <a:rPr lang="en-US" sz="1400" dirty="0" smtClean="0"/>
            </a:br>
            <a:endParaRPr lang="en-US" sz="1400" dirty="0" smtClean="0"/>
          </a:p>
          <a:p>
            <a:pPr>
              <a:buNone/>
            </a:pPr>
            <a:r>
              <a:rPr lang="en-US" sz="1400" b="1" dirty="0" smtClean="0"/>
              <a:t>	    </a:t>
            </a:r>
            <a:r>
              <a:rPr lang="en-US" sz="1400" b="1" dirty="0" err="1" smtClean="0"/>
              <a:t>DatabaseHelper</a:t>
            </a:r>
            <a:r>
              <a:rPr lang="en-US" sz="1400" b="1" dirty="0" smtClean="0"/>
              <a:t>(Context context) {</a:t>
            </a:r>
            <a:br>
              <a:rPr lang="en-US" sz="1400" b="1" dirty="0" smtClean="0"/>
            </a:br>
            <a:r>
              <a:rPr lang="en-US" sz="1400" dirty="0" smtClean="0"/>
              <a:t>            </a:t>
            </a:r>
            <a:r>
              <a:rPr lang="en-US" sz="1400" b="1" dirty="0" smtClean="0"/>
              <a:t>super(context, </a:t>
            </a:r>
            <a:r>
              <a:rPr lang="en-US" sz="1400" b="1" i="1" dirty="0" smtClean="0"/>
              <a:t>DATABASE_NAME, null,  DATABASE_VERSION);</a:t>
            </a:r>
            <a:r>
              <a:rPr lang="en-US" sz="1400" b="1" dirty="0" smtClean="0"/>
              <a:t> </a:t>
            </a:r>
            <a:br>
              <a:rPr lang="en-US" sz="1400" b="1" dirty="0" smtClean="0"/>
            </a:br>
            <a:r>
              <a:rPr lang="en-US" sz="1400" b="1" dirty="0" smtClean="0"/>
              <a:t>    }</a:t>
            </a:r>
          </a:p>
          <a:p>
            <a:pPr>
              <a:buNone/>
            </a:pPr>
            <a:endParaRPr lang="en-US" sz="1400" b="1" dirty="0" smtClean="0"/>
          </a:p>
          <a:p>
            <a:pPr>
              <a:buNone/>
            </a:pPr>
            <a:r>
              <a:rPr lang="en-US" sz="1400" b="1" dirty="0" smtClean="0"/>
              <a:t>//more methods on next slides</a:t>
            </a:r>
            <a:r>
              <a:rPr lang="en-US" sz="1400" b="1" dirty="0" smtClean="0">
                <a:sym typeface="Wingdings" panose="05000000000000000000" pitchFamily="2" charset="2"/>
              </a:rPr>
              <a:t></a:t>
            </a:r>
            <a:endParaRPr lang="en-US" sz="1400" b="1" dirty="0"/>
          </a:p>
          <a:p>
            <a:pPr>
              <a:buNone/>
            </a:pPr>
            <a:r>
              <a:rPr lang="en-US" sz="1400" b="1" dirty="0" smtClean="0"/>
              <a:t>	</a:t>
            </a:r>
            <a:endParaRPr lang="en-US" altLang="zh-TW" sz="1000" b="1" dirty="0" smtClean="0"/>
          </a:p>
        </p:txBody>
      </p:sp>
      <p:sp>
        <p:nvSpPr>
          <p:cNvPr id="5" name="TextBox 4"/>
          <p:cNvSpPr txBox="1"/>
          <p:nvPr/>
        </p:nvSpPr>
        <p:spPr>
          <a:xfrm>
            <a:off x="5562601" y="4495800"/>
            <a:ext cx="3533773" cy="2062103"/>
          </a:xfrm>
          <a:prstGeom prst="rect">
            <a:avLst/>
          </a:prstGeom>
          <a:solidFill>
            <a:srgbClr val="FFFF00"/>
          </a:solidFill>
        </p:spPr>
        <p:txBody>
          <a:bodyPr wrap="square" rtlCol="0">
            <a:spAutoFit/>
          </a:bodyPr>
          <a:lstStyle/>
          <a:p>
            <a:r>
              <a:rPr lang="en-US" dirty="0" smtClean="0"/>
              <a:t>Here we have </a:t>
            </a:r>
            <a:r>
              <a:rPr lang="en-US" dirty="0" smtClean="0"/>
              <a:t>sett he </a:t>
            </a:r>
            <a:r>
              <a:rPr lang="en-US" dirty="0" smtClean="0"/>
              <a:t>class </a:t>
            </a:r>
            <a:r>
              <a:rPr lang="en-US" dirty="0" smtClean="0"/>
              <a:t>variables DATABASE_NAME</a:t>
            </a:r>
            <a:r>
              <a:rPr lang="en-US" dirty="0" smtClean="0"/>
              <a:t/>
            </a:r>
            <a:br>
              <a:rPr lang="en-US" dirty="0" smtClean="0"/>
            </a:br>
            <a:r>
              <a:rPr lang="en-US" dirty="0" smtClean="0"/>
              <a:t>and </a:t>
            </a:r>
            <a:r>
              <a:rPr lang="en-US" dirty="0" smtClean="0"/>
              <a:t>DATABASE </a:t>
            </a:r>
            <a:r>
              <a:rPr lang="en-US" dirty="0" smtClean="0"/>
              <a:t>VERSION</a:t>
            </a:r>
          </a:p>
          <a:p>
            <a:endParaRPr lang="en-US" dirty="0"/>
          </a:p>
          <a:p>
            <a:r>
              <a:rPr lang="en-US" dirty="0" smtClean="0"/>
              <a:t>Example:</a:t>
            </a:r>
          </a:p>
          <a:p>
            <a:endParaRPr lang="en-US" dirty="0"/>
          </a:p>
          <a:p>
            <a:r>
              <a:rPr lang="en-US" sz="1000" dirty="0" smtClean="0"/>
              <a:t>static </a:t>
            </a:r>
            <a:r>
              <a:rPr lang="en-US" sz="1000" dirty="0"/>
              <a:t>final String DATABASE_NAME = </a:t>
            </a:r>
            <a:r>
              <a:rPr lang="en-US" sz="1000" dirty="0" smtClean="0"/>
              <a:t>“</a:t>
            </a:r>
            <a:r>
              <a:rPr lang="en-US" sz="1000" dirty="0" err="1" smtClean="0"/>
              <a:t>myDB</a:t>
            </a:r>
            <a:r>
              <a:rPr lang="en-US" sz="1000" dirty="0" smtClean="0"/>
              <a:t>";</a:t>
            </a:r>
            <a:endParaRPr lang="en-US" sz="1000" dirty="0"/>
          </a:p>
          <a:p>
            <a:r>
              <a:rPr lang="en-US" sz="1000" dirty="0" smtClean="0"/>
              <a:t>static </a:t>
            </a:r>
            <a:r>
              <a:rPr lang="en-US" sz="1000" dirty="0"/>
              <a:t>final </a:t>
            </a:r>
            <a:r>
              <a:rPr lang="en-US" sz="1000" dirty="0" err="1"/>
              <a:t>int</a:t>
            </a:r>
            <a:r>
              <a:rPr lang="en-US" sz="1000" dirty="0"/>
              <a:t> DATABASE_VERSION = 2</a:t>
            </a:r>
            <a:r>
              <a:rPr lang="en-US" sz="1000" dirty="0" smtClean="0"/>
              <a:t>;</a:t>
            </a:r>
            <a:endParaRPr lang="en-US" dirty="0"/>
          </a:p>
        </p:txBody>
      </p:sp>
      <p:sp>
        <p:nvSpPr>
          <p:cNvPr id="6" name="TextBox 5"/>
          <p:cNvSpPr txBox="1"/>
          <p:nvPr/>
        </p:nvSpPr>
        <p:spPr>
          <a:xfrm>
            <a:off x="5562601" y="2514601"/>
            <a:ext cx="3581400" cy="646331"/>
          </a:xfrm>
          <a:prstGeom prst="rect">
            <a:avLst/>
          </a:prstGeom>
          <a:solidFill>
            <a:srgbClr val="FFC000"/>
          </a:solidFill>
        </p:spPr>
        <p:txBody>
          <a:bodyPr wrap="square" rtlCol="0">
            <a:spAutoFit/>
          </a:bodyPr>
          <a:lstStyle/>
          <a:p>
            <a:r>
              <a:rPr lang="en-US" dirty="0" smtClean="0"/>
              <a:t>This </a:t>
            </a:r>
            <a:r>
              <a:rPr lang="en-US" dirty="0" err="1" smtClean="0"/>
              <a:t>DatabaseHelper</a:t>
            </a:r>
            <a:r>
              <a:rPr lang="en-US" dirty="0" smtClean="0"/>
              <a:t> class</a:t>
            </a:r>
            <a:br>
              <a:rPr lang="en-US" dirty="0" smtClean="0"/>
            </a:br>
            <a:r>
              <a:rPr lang="en-US" dirty="0" smtClean="0"/>
              <a:t>creates a table named </a:t>
            </a:r>
            <a:r>
              <a:rPr lang="en-US" dirty="0" err="1" smtClean="0"/>
              <a:t>myDB</a:t>
            </a:r>
            <a:endParaRPr lang="en-US" dirty="0"/>
          </a:p>
        </p:txBody>
      </p:sp>
    </p:spTree>
    <p:extLst>
      <p:ext uri="{BB962C8B-B14F-4D97-AF65-F5344CB8AC3E}">
        <p14:creationId xmlns:p14="http://schemas.microsoft.com/office/powerpoint/2010/main" val="36912460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標題 1"/>
          <p:cNvSpPr>
            <a:spLocks noGrp="1"/>
          </p:cNvSpPr>
          <p:nvPr>
            <p:ph type="title"/>
          </p:nvPr>
        </p:nvSpPr>
        <p:spPr>
          <a:xfrm>
            <a:off x="381000" y="285750"/>
            <a:ext cx="8248650" cy="857250"/>
          </a:xfrm>
        </p:spPr>
        <p:txBody>
          <a:bodyPr/>
          <a:lstStyle/>
          <a:p>
            <a:r>
              <a:rPr lang="en-US" altLang="zh-TW" b="1" dirty="0" smtClean="0"/>
              <a:t>Creating a Database Table</a:t>
            </a:r>
            <a:br>
              <a:rPr lang="en-US" altLang="zh-TW" b="1" dirty="0" smtClean="0"/>
            </a:br>
            <a:r>
              <a:rPr lang="en-US" altLang="zh-TW" sz="3600" b="1" dirty="0" err="1" smtClean="0"/>
              <a:t>DatabaseHelper</a:t>
            </a:r>
            <a:r>
              <a:rPr lang="en-US" altLang="zh-TW" sz="3600" b="1" dirty="0" smtClean="0"/>
              <a:t> </a:t>
            </a:r>
            <a:r>
              <a:rPr lang="en-US" altLang="zh-TW" sz="1800" b="1" dirty="0" smtClean="0"/>
              <a:t>(</a:t>
            </a:r>
            <a:r>
              <a:rPr lang="en-US" altLang="zh-TW" sz="1800" b="1" dirty="0" err="1" smtClean="0"/>
              <a:t>SQLiteOpenHelper</a:t>
            </a:r>
            <a:r>
              <a:rPr lang="en-US" altLang="zh-TW" sz="1800" b="1" dirty="0" smtClean="0"/>
              <a:t>) </a:t>
            </a:r>
            <a:r>
              <a:rPr lang="en-US" altLang="zh-TW" sz="3600" b="1" dirty="0" err="1" smtClean="0"/>
              <a:t>onCreate</a:t>
            </a:r>
            <a:r>
              <a:rPr lang="en-US" altLang="zh-TW" sz="3600" b="1" dirty="0" smtClean="0"/>
              <a:t>()</a:t>
            </a:r>
            <a:endParaRPr lang="en-US" altLang="zh-TW" sz="3600" b="1" dirty="0" smtClean="0"/>
          </a:p>
        </p:txBody>
      </p:sp>
      <p:sp>
        <p:nvSpPr>
          <p:cNvPr id="4" name="投影片編號版面配置區 3"/>
          <p:cNvSpPr>
            <a:spLocks noGrp="1"/>
          </p:cNvSpPr>
          <p:nvPr>
            <p:ph type="sldNum" sz="quarter" idx="12"/>
          </p:nvPr>
        </p:nvSpPr>
        <p:spPr/>
        <p:txBody>
          <a:bodyPr>
            <a:normAutofit fontScale="85000" lnSpcReduction="20000"/>
          </a:bodyPr>
          <a:lstStyle/>
          <a:p>
            <a:fld id="{DB4432AF-61AD-48D1-AB67-E4F28D37A6ED}" type="slidenum">
              <a:rPr lang="zh-TW" altLang="en-US"/>
              <a:pPr/>
              <a:t>28</a:t>
            </a:fld>
            <a:endParaRPr lang="zh-TW" altLang="en-US"/>
          </a:p>
        </p:txBody>
      </p:sp>
      <p:sp>
        <p:nvSpPr>
          <p:cNvPr id="17412" name="內容版面配置區 2"/>
          <p:cNvSpPr>
            <a:spLocks noGrp="1"/>
          </p:cNvSpPr>
          <p:nvPr>
            <p:ph sz="quarter" idx="1"/>
          </p:nvPr>
        </p:nvSpPr>
        <p:spPr>
          <a:xfrm>
            <a:off x="0" y="1571625"/>
            <a:ext cx="8686800" cy="5286375"/>
          </a:xfrm>
        </p:spPr>
        <p:txBody>
          <a:bodyPr/>
          <a:lstStyle/>
          <a:p>
            <a:r>
              <a:rPr lang="en-US" altLang="zh-TW" sz="2800" dirty="0" smtClean="0"/>
              <a:t>call </a:t>
            </a:r>
            <a:r>
              <a:rPr lang="en-US" altLang="zh-TW" sz="2800" dirty="0" err="1" smtClean="0"/>
              <a:t>execSQL</a:t>
            </a:r>
            <a:r>
              <a:rPr lang="en-US" altLang="zh-TW" sz="2800" dirty="0" smtClean="0"/>
              <a:t>() on your </a:t>
            </a:r>
            <a:r>
              <a:rPr lang="en-US" altLang="zh-TW" sz="2800" dirty="0" err="1" smtClean="0"/>
              <a:t>SQLiteDatabase</a:t>
            </a:r>
            <a:r>
              <a:rPr lang="en-US" altLang="zh-TW" sz="2800" dirty="0" smtClean="0"/>
              <a:t>, providing the SQL statement you wish to apply against the database. </a:t>
            </a:r>
          </a:p>
          <a:p>
            <a:pPr>
              <a:buNone/>
            </a:pPr>
            <a:r>
              <a:rPr lang="en-US" sz="1800" dirty="0" smtClean="0"/>
              <a:t>// INSIDE </a:t>
            </a:r>
            <a:r>
              <a:rPr lang="en-US" sz="1800" dirty="0" err="1" smtClean="0"/>
              <a:t>DatabaseHelper</a:t>
            </a:r>
            <a:r>
              <a:rPr lang="en-US" sz="1800" dirty="0" smtClean="0"/>
              <a:t> class</a:t>
            </a:r>
          </a:p>
          <a:p>
            <a:pPr>
              <a:buNone/>
            </a:pPr>
            <a:r>
              <a:rPr lang="en-US" sz="1800" dirty="0" smtClean="0"/>
              <a:t>@Override</a:t>
            </a:r>
          </a:p>
          <a:p>
            <a:pPr>
              <a:buNone/>
            </a:pPr>
            <a:r>
              <a:rPr lang="en-US" sz="1800" dirty="0" smtClean="0"/>
              <a:t>        </a:t>
            </a:r>
            <a:r>
              <a:rPr lang="en-US" sz="1800" b="1" dirty="0" smtClean="0"/>
              <a:t>public void </a:t>
            </a:r>
            <a:r>
              <a:rPr lang="en-US" sz="1800" b="1" dirty="0" err="1" smtClean="0"/>
              <a:t>onCreate</a:t>
            </a:r>
            <a:r>
              <a:rPr lang="en-US" sz="1800" b="1" dirty="0" smtClean="0"/>
              <a:t>(</a:t>
            </a:r>
            <a:r>
              <a:rPr lang="en-US" sz="1800" b="1" dirty="0" err="1" smtClean="0"/>
              <a:t>SQLiteDatabase</a:t>
            </a:r>
            <a:r>
              <a:rPr lang="en-US" sz="1800" b="1" dirty="0" smtClean="0"/>
              <a:t> db)</a:t>
            </a:r>
          </a:p>
          <a:p>
            <a:pPr>
              <a:buNone/>
            </a:pPr>
            <a:r>
              <a:rPr lang="en-US" sz="1800" dirty="0" smtClean="0"/>
              <a:t>        {</a:t>
            </a:r>
          </a:p>
          <a:p>
            <a:pPr>
              <a:buNone/>
            </a:pPr>
            <a:r>
              <a:rPr lang="en-US" sz="1800" dirty="0" smtClean="0"/>
              <a:t>            </a:t>
            </a:r>
            <a:r>
              <a:rPr lang="en-US" sz="1800" b="1" dirty="0" smtClean="0"/>
              <a:t>try {</a:t>
            </a:r>
          </a:p>
          <a:p>
            <a:pPr>
              <a:buNone/>
            </a:pPr>
            <a:r>
              <a:rPr lang="en-US" sz="1800" dirty="0" smtClean="0"/>
              <a:t>                </a:t>
            </a:r>
            <a:r>
              <a:rPr lang="en-US" sz="1800" dirty="0" err="1" smtClean="0"/>
              <a:t>db.execSQL</a:t>
            </a:r>
            <a:r>
              <a:rPr lang="en-US" sz="1800" dirty="0" smtClean="0"/>
              <a:t>(</a:t>
            </a:r>
            <a:r>
              <a:rPr lang="en-US" sz="1800" i="1" dirty="0" smtClean="0"/>
              <a:t>DATABASE_CREATE);</a:t>
            </a:r>
          </a:p>
          <a:p>
            <a:pPr>
              <a:buNone/>
            </a:pPr>
            <a:r>
              <a:rPr lang="en-US" sz="1800" dirty="0" smtClean="0"/>
              <a:t>            } </a:t>
            </a:r>
            <a:r>
              <a:rPr lang="en-US" sz="1800" b="1" dirty="0" smtClean="0"/>
              <a:t>catch (</a:t>
            </a:r>
            <a:r>
              <a:rPr lang="en-US" sz="1800" b="1" dirty="0" err="1" smtClean="0"/>
              <a:t>SQLException</a:t>
            </a:r>
            <a:r>
              <a:rPr lang="en-US" sz="1800" b="1" dirty="0" smtClean="0"/>
              <a:t> e) {</a:t>
            </a:r>
          </a:p>
          <a:p>
            <a:pPr>
              <a:buNone/>
            </a:pPr>
            <a:r>
              <a:rPr lang="en-US" sz="1800" dirty="0" smtClean="0"/>
              <a:t>                </a:t>
            </a:r>
            <a:r>
              <a:rPr lang="en-US" sz="1800" dirty="0" err="1" smtClean="0"/>
              <a:t>e.printStackTrace</a:t>
            </a:r>
            <a:r>
              <a:rPr lang="en-US" sz="1800" dirty="0" smtClean="0"/>
              <a:t>();</a:t>
            </a:r>
          </a:p>
          <a:p>
            <a:pPr>
              <a:buNone/>
            </a:pPr>
            <a:r>
              <a:rPr lang="en-US" sz="1800" dirty="0" smtClean="0"/>
              <a:t>            }</a:t>
            </a:r>
          </a:p>
          <a:p>
            <a:pPr>
              <a:buNone/>
            </a:pPr>
            <a:r>
              <a:rPr lang="en-US" sz="1800" dirty="0" smtClean="0"/>
              <a:t>        }</a:t>
            </a:r>
            <a:endParaRPr lang="en-US" altLang="zh-TW" sz="1800" dirty="0" smtClean="0"/>
          </a:p>
        </p:txBody>
      </p:sp>
      <p:sp>
        <p:nvSpPr>
          <p:cNvPr id="5" name="TextBox 4"/>
          <p:cNvSpPr txBox="1"/>
          <p:nvPr/>
        </p:nvSpPr>
        <p:spPr>
          <a:xfrm>
            <a:off x="4953000" y="3657600"/>
            <a:ext cx="4038600" cy="2985433"/>
          </a:xfrm>
          <a:prstGeom prst="rect">
            <a:avLst/>
          </a:prstGeom>
          <a:solidFill>
            <a:srgbClr val="FFFF00"/>
          </a:solidFill>
        </p:spPr>
        <p:txBody>
          <a:bodyPr wrap="square" rtlCol="0">
            <a:spAutoFit/>
          </a:bodyPr>
          <a:lstStyle/>
          <a:p>
            <a:r>
              <a:rPr lang="en-US" dirty="0" smtClean="0"/>
              <a:t>Here we have set</a:t>
            </a:r>
            <a:br>
              <a:rPr lang="en-US" dirty="0" smtClean="0"/>
            </a:br>
            <a:r>
              <a:rPr lang="en-US" dirty="0" smtClean="0"/>
              <a:t>the class variables</a:t>
            </a:r>
          </a:p>
          <a:p>
            <a:r>
              <a:rPr lang="en-US" dirty="0" smtClean="0"/>
              <a:t>DATABASE_CREATE</a:t>
            </a:r>
            <a:br>
              <a:rPr lang="en-US" dirty="0" smtClean="0"/>
            </a:br>
            <a:r>
              <a:rPr lang="en-US" dirty="0" smtClean="0"/>
              <a:t>This Code</a:t>
            </a:r>
            <a:r>
              <a:rPr lang="en-US" dirty="0" smtClean="0"/>
              <a:t>:</a:t>
            </a:r>
            <a:endParaRPr lang="en-US" dirty="0"/>
          </a:p>
          <a:p>
            <a:r>
              <a:rPr lang="en-US" sz="1000" dirty="0"/>
              <a:t>“create </a:t>
            </a:r>
            <a:r>
              <a:rPr lang="en-US" sz="1000" dirty="0" smtClean="0"/>
              <a:t>table </a:t>
            </a:r>
            <a:r>
              <a:rPr lang="en-US" sz="1000" dirty="0" err="1" smtClean="0"/>
              <a:t>myDB</a:t>
            </a:r>
            <a:r>
              <a:rPr lang="en-US" sz="1000" dirty="0" smtClean="0"/>
              <a:t> (TITLE Text, DESCRIPTON Text);”</a:t>
            </a:r>
            <a:endParaRPr lang="en-US" sz="1000" dirty="0"/>
          </a:p>
          <a:p>
            <a:r>
              <a:rPr lang="en-US" dirty="0" smtClean="0"/>
              <a:t> </a:t>
            </a:r>
          </a:p>
          <a:p>
            <a:r>
              <a:rPr lang="en-US" dirty="0" smtClean="0"/>
              <a:t>Different </a:t>
            </a:r>
            <a:r>
              <a:rPr lang="en-US" dirty="0" smtClean="0"/>
              <a:t>Example</a:t>
            </a:r>
            <a:r>
              <a:rPr lang="en-US" dirty="0" smtClean="0"/>
              <a:t>:</a:t>
            </a:r>
          </a:p>
          <a:p>
            <a:r>
              <a:rPr lang="en-US" sz="1000" b="1" dirty="0" smtClean="0"/>
              <a:t>static </a:t>
            </a:r>
            <a:r>
              <a:rPr lang="en-US" sz="1000" b="1" dirty="0"/>
              <a:t>final String </a:t>
            </a:r>
            <a:r>
              <a:rPr lang="en-US" sz="1000" b="1" i="1" dirty="0"/>
              <a:t>DATABASE_CREATE </a:t>
            </a:r>
            <a:r>
              <a:rPr lang="en-US" sz="1000" b="1" i="1" dirty="0" smtClean="0"/>
              <a:t>=</a:t>
            </a:r>
            <a:br>
              <a:rPr lang="en-US" sz="1000" b="1" i="1" dirty="0" smtClean="0"/>
            </a:br>
            <a:r>
              <a:rPr lang="en-US" sz="1000" dirty="0" smtClean="0"/>
              <a:t>"</a:t>
            </a:r>
            <a:r>
              <a:rPr lang="en-US" sz="1000" dirty="0"/>
              <a:t>create table contacts (_id integer primary </a:t>
            </a:r>
            <a:r>
              <a:rPr lang="en-US" sz="1000" dirty="0" smtClean="0"/>
              <a:t>key </a:t>
            </a:r>
            <a:r>
              <a:rPr lang="en-US" sz="1000" dirty="0" err="1" smtClean="0"/>
              <a:t>autoincrement</a:t>
            </a:r>
            <a:r>
              <a:rPr lang="en-US" sz="1000" dirty="0"/>
              <a:t>, </a:t>
            </a:r>
            <a:r>
              <a:rPr lang="en-US" sz="1000" dirty="0" smtClean="0"/>
              <a:t>“ </a:t>
            </a:r>
            <a:r>
              <a:rPr lang="en-US" sz="1000" dirty="0"/>
              <a:t>+ "name text not null, email text not null);";</a:t>
            </a:r>
          </a:p>
          <a:p>
            <a:endParaRPr lang="en-US" dirty="0"/>
          </a:p>
          <a:p>
            <a:endParaRPr lang="en-US" sz="1200" dirty="0"/>
          </a:p>
        </p:txBody>
      </p:sp>
    </p:spTree>
    <p:extLst>
      <p:ext uri="{BB962C8B-B14F-4D97-AF65-F5344CB8AC3E}">
        <p14:creationId xmlns:p14="http://schemas.microsoft.com/office/powerpoint/2010/main" val="37859988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標題 1"/>
          <p:cNvSpPr>
            <a:spLocks noGrp="1"/>
          </p:cNvSpPr>
          <p:nvPr>
            <p:ph type="title"/>
          </p:nvPr>
        </p:nvSpPr>
        <p:spPr>
          <a:xfrm>
            <a:off x="928688" y="285750"/>
            <a:ext cx="7700962" cy="857250"/>
          </a:xfrm>
        </p:spPr>
        <p:txBody>
          <a:bodyPr/>
          <a:lstStyle/>
          <a:p>
            <a:r>
              <a:rPr lang="en-US" altLang="zh-TW" b="1" dirty="0" err="1" smtClean="0"/>
              <a:t>DatabaseHelper</a:t>
            </a:r>
            <a:r>
              <a:rPr lang="en-US" altLang="zh-TW" b="1" dirty="0" smtClean="0"/>
              <a:t> </a:t>
            </a:r>
            <a:r>
              <a:rPr lang="en-US" altLang="zh-TW" sz="1800" b="1" dirty="0" smtClean="0"/>
              <a:t>(</a:t>
            </a:r>
            <a:r>
              <a:rPr lang="en-US" altLang="zh-TW" sz="1800" b="1" dirty="0" err="1" smtClean="0"/>
              <a:t>SQLiteOpenHelper</a:t>
            </a:r>
            <a:r>
              <a:rPr lang="en-US" altLang="zh-TW" sz="1800" b="1" dirty="0" smtClean="0"/>
              <a:t>) </a:t>
            </a:r>
            <a:r>
              <a:rPr lang="en-US" altLang="zh-TW" b="1" dirty="0" err="1" smtClean="0"/>
              <a:t>onUpgrade</a:t>
            </a:r>
            <a:r>
              <a:rPr lang="en-US" altLang="zh-TW" b="1" dirty="0" smtClean="0"/>
              <a:t>()</a:t>
            </a:r>
          </a:p>
        </p:txBody>
      </p:sp>
      <p:sp>
        <p:nvSpPr>
          <p:cNvPr id="4" name="投影片編號版面配置區 3"/>
          <p:cNvSpPr>
            <a:spLocks noGrp="1"/>
          </p:cNvSpPr>
          <p:nvPr>
            <p:ph type="sldNum" sz="quarter" idx="12"/>
          </p:nvPr>
        </p:nvSpPr>
        <p:spPr/>
        <p:txBody>
          <a:bodyPr>
            <a:normAutofit fontScale="85000" lnSpcReduction="20000"/>
          </a:bodyPr>
          <a:lstStyle/>
          <a:p>
            <a:fld id="{AA8E23F9-A09B-4C89-A131-DCE990ED914B}" type="slidenum">
              <a:rPr lang="zh-TW" altLang="en-US"/>
              <a:pPr/>
              <a:t>29</a:t>
            </a:fld>
            <a:endParaRPr lang="zh-TW" altLang="en-US"/>
          </a:p>
        </p:txBody>
      </p:sp>
      <p:sp>
        <p:nvSpPr>
          <p:cNvPr id="16388" name="內容版面配置區 2"/>
          <p:cNvSpPr>
            <a:spLocks noGrp="1"/>
          </p:cNvSpPr>
          <p:nvPr>
            <p:ph sz="quarter" idx="1"/>
          </p:nvPr>
        </p:nvSpPr>
        <p:spPr>
          <a:xfrm>
            <a:off x="0" y="1357313"/>
            <a:ext cx="8686800" cy="5286375"/>
          </a:xfrm>
        </p:spPr>
        <p:txBody>
          <a:bodyPr/>
          <a:lstStyle/>
          <a:p>
            <a:r>
              <a:rPr lang="en-US" altLang="zh-TW" sz="2400" dirty="0" smtClean="0"/>
              <a:t>It passes you a </a:t>
            </a:r>
            <a:r>
              <a:rPr lang="en-US" altLang="zh-TW" sz="2400" dirty="0" err="1" smtClean="0"/>
              <a:t>SQLiteDatabase</a:t>
            </a:r>
            <a:r>
              <a:rPr lang="en-US" altLang="zh-TW" sz="2400" dirty="0" smtClean="0"/>
              <a:t> object and the old and new version numbers, you figure out how best to convert the database from the old schema to the new one.</a:t>
            </a:r>
          </a:p>
          <a:p>
            <a:r>
              <a:rPr lang="en-US" altLang="zh-TW" sz="2400" dirty="0" smtClean="0"/>
              <a:t>The simplest, albeit least friendly, approach is to simply drop the old tables and create new ones.</a:t>
            </a:r>
          </a:p>
          <a:p>
            <a:endParaRPr lang="en-US" altLang="zh-TW" sz="2400" dirty="0" smtClean="0"/>
          </a:p>
          <a:p>
            <a:pPr>
              <a:buNone/>
            </a:pPr>
            <a:r>
              <a:rPr lang="en-US" sz="1400" dirty="0" smtClean="0"/>
              <a:t>// INSIDE </a:t>
            </a:r>
            <a:r>
              <a:rPr lang="en-US" sz="1400" dirty="0" err="1" smtClean="0"/>
              <a:t>DatabaseHelper</a:t>
            </a:r>
            <a:r>
              <a:rPr lang="en-US" sz="1400" dirty="0" smtClean="0"/>
              <a:t> class</a:t>
            </a:r>
            <a:br>
              <a:rPr lang="en-US" sz="1400" dirty="0" smtClean="0"/>
            </a:br>
            <a:r>
              <a:rPr lang="en-US" sz="1400" dirty="0" smtClean="0"/>
              <a:t>@Override</a:t>
            </a:r>
          </a:p>
          <a:p>
            <a:pPr>
              <a:buNone/>
            </a:pPr>
            <a:r>
              <a:rPr lang="en-US" sz="1400" dirty="0" smtClean="0"/>
              <a:t>        </a:t>
            </a:r>
            <a:r>
              <a:rPr lang="en-US" sz="1400" b="1" dirty="0" smtClean="0"/>
              <a:t>public void </a:t>
            </a:r>
            <a:r>
              <a:rPr lang="en-US" sz="1400" b="1" dirty="0" err="1" smtClean="0"/>
              <a:t>onUpgrade</a:t>
            </a:r>
            <a:r>
              <a:rPr lang="en-US" sz="1400" b="1" dirty="0" smtClean="0"/>
              <a:t>(</a:t>
            </a:r>
            <a:r>
              <a:rPr lang="en-US" sz="1400" b="1" dirty="0" err="1" smtClean="0"/>
              <a:t>SQLiteDatabase</a:t>
            </a:r>
            <a:r>
              <a:rPr lang="en-US" sz="1400" b="1" dirty="0" smtClean="0"/>
              <a:t> db, </a:t>
            </a:r>
            <a:r>
              <a:rPr lang="en-US" sz="1400" b="1" dirty="0" err="1" smtClean="0"/>
              <a:t>int</a:t>
            </a:r>
            <a:r>
              <a:rPr lang="en-US" sz="1400" b="1" dirty="0" smtClean="0"/>
              <a:t> </a:t>
            </a:r>
            <a:r>
              <a:rPr lang="en-US" sz="1400" b="1" dirty="0" err="1" smtClean="0"/>
              <a:t>oldVersion</a:t>
            </a:r>
            <a:r>
              <a:rPr lang="en-US" sz="1400" b="1" dirty="0" smtClean="0"/>
              <a:t>, </a:t>
            </a:r>
            <a:r>
              <a:rPr lang="en-US" sz="1400" b="1" dirty="0" err="1" smtClean="0"/>
              <a:t>int</a:t>
            </a:r>
            <a:r>
              <a:rPr lang="en-US" sz="1400" b="1" dirty="0" smtClean="0"/>
              <a:t> </a:t>
            </a:r>
            <a:r>
              <a:rPr lang="en-US" sz="1400" b="1" dirty="0" err="1" smtClean="0"/>
              <a:t>newVersion</a:t>
            </a:r>
            <a:r>
              <a:rPr lang="en-US" sz="1400" b="1" dirty="0" smtClean="0"/>
              <a:t>)</a:t>
            </a:r>
          </a:p>
          <a:p>
            <a:pPr>
              <a:buNone/>
            </a:pPr>
            <a:r>
              <a:rPr lang="en-US" sz="1400" dirty="0" smtClean="0"/>
              <a:t>        {</a:t>
            </a:r>
          </a:p>
          <a:p>
            <a:pPr>
              <a:buNone/>
            </a:pPr>
            <a:r>
              <a:rPr lang="en-US" sz="1400" dirty="0" smtClean="0"/>
              <a:t>            </a:t>
            </a:r>
            <a:r>
              <a:rPr lang="en-US" sz="1400" dirty="0" err="1" smtClean="0"/>
              <a:t>Log.</a:t>
            </a:r>
            <a:r>
              <a:rPr lang="en-US" sz="1400" i="1" dirty="0" err="1" smtClean="0"/>
              <a:t>w</a:t>
            </a:r>
            <a:r>
              <a:rPr lang="en-US" sz="1400" i="1" dirty="0" smtClean="0"/>
              <a:t>(TAG, "Upgrading database from version " + </a:t>
            </a:r>
            <a:r>
              <a:rPr lang="en-US" sz="1400" i="1" dirty="0" err="1" smtClean="0"/>
              <a:t>oldVersion</a:t>
            </a:r>
            <a:r>
              <a:rPr lang="en-US" sz="1400" i="1" dirty="0" smtClean="0"/>
              <a:t> + " to "</a:t>
            </a:r>
          </a:p>
          <a:p>
            <a:pPr>
              <a:buNone/>
            </a:pPr>
            <a:r>
              <a:rPr lang="en-US" sz="1400" dirty="0" smtClean="0"/>
              <a:t>                    + </a:t>
            </a:r>
            <a:r>
              <a:rPr lang="en-US" sz="1400" dirty="0" err="1" smtClean="0"/>
              <a:t>newVersion</a:t>
            </a:r>
            <a:r>
              <a:rPr lang="en-US" sz="1400" dirty="0" smtClean="0"/>
              <a:t> + ", which will destroy all old data");</a:t>
            </a:r>
          </a:p>
          <a:p>
            <a:pPr>
              <a:buNone/>
            </a:pPr>
            <a:r>
              <a:rPr lang="en-US" sz="1400" dirty="0" smtClean="0"/>
              <a:t>            </a:t>
            </a:r>
            <a:r>
              <a:rPr lang="en-US" sz="1400" dirty="0" err="1" smtClean="0"/>
              <a:t>db.execSQL</a:t>
            </a:r>
            <a:r>
              <a:rPr lang="en-US" sz="1400" dirty="0" smtClean="0"/>
              <a:t>("DROP TABLE IF EXISTS contacts");   //we simply drop the old table contacts</a:t>
            </a:r>
          </a:p>
          <a:p>
            <a:pPr>
              <a:buNone/>
            </a:pPr>
            <a:r>
              <a:rPr lang="en-US" sz="1400" dirty="0" smtClean="0"/>
              <a:t>                                                                                                 //in old database</a:t>
            </a:r>
          </a:p>
          <a:p>
            <a:pPr>
              <a:buNone/>
            </a:pPr>
            <a:r>
              <a:rPr lang="en-US" sz="1400" dirty="0" smtClean="0"/>
              <a:t>            </a:t>
            </a:r>
            <a:r>
              <a:rPr lang="en-US" sz="1400" dirty="0" err="1" smtClean="0"/>
              <a:t>onCreate</a:t>
            </a:r>
            <a:r>
              <a:rPr lang="en-US" sz="1400" dirty="0" smtClean="0"/>
              <a:t>(db);    //create new database</a:t>
            </a:r>
          </a:p>
          <a:p>
            <a:pPr>
              <a:buNone/>
            </a:pPr>
            <a:r>
              <a:rPr lang="en-US" sz="1400" dirty="0" smtClean="0"/>
              <a:t>        }</a:t>
            </a:r>
            <a:endParaRPr lang="en-US" altLang="zh-TW" sz="1400" dirty="0" smtClean="0"/>
          </a:p>
        </p:txBody>
      </p:sp>
    </p:spTree>
    <p:extLst>
      <p:ext uri="{BB962C8B-B14F-4D97-AF65-F5344CB8AC3E}">
        <p14:creationId xmlns:p14="http://schemas.microsoft.com/office/powerpoint/2010/main" val="27588350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標題 1"/>
          <p:cNvSpPr>
            <a:spLocks noGrp="1"/>
          </p:cNvSpPr>
          <p:nvPr>
            <p:ph type="title"/>
          </p:nvPr>
        </p:nvSpPr>
        <p:spPr/>
        <p:txBody>
          <a:bodyPr/>
          <a:lstStyle/>
          <a:p>
            <a:pPr eaLnBrk="1" hangingPunct="1"/>
            <a:r>
              <a:rPr lang="en-US" altLang="zh-TW" b="1" smtClean="0"/>
              <a:t>Outline</a:t>
            </a:r>
            <a:endParaRPr lang="zh-TW" altLang="en-US" b="1" smtClean="0"/>
          </a:p>
        </p:txBody>
      </p:sp>
      <p:sp>
        <p:nvSpPr>
          <p:cNvPr id="4" name="投影片編號版面配置區 3"/>
          <p:cNvSpPr>
            <a:spLocks noGrp="1"/>
          </p:cNvSpPr>
          <p:nvPr>
            <p:ph type="sldNum" sz="quarter" idx="12"/>
          </p:nvPr>
        </p:nvSpPr>
        <p:spPr/>
        <p:txBody>
          <a:bodyPr>
            <a:normAutofit fontScale="85000" lnSpcReduction="20000"/>
          </a:bodyPr>
          <a:lstStyle/>
          <a:p>
            <a:fld id="{FE7B98CB-7913-4707-8A62-AEB5CAE77499}" type="slidenum">
              <a:rPr lang="zh-TW" altLang="en-US"/>
              <a:pPr/>
              <a:t>3</a:t>
            </a:fld>
            <a:endParaRPr lang="zh-TW" altLang="en-US"/>
          </a:p>
        </p:txBody>
      </p:sp>
      <p:sp>
        <p:nvSpPr>
          <p:cNvPr id="7172" name="內容版面配置區 2"/>
          <p:cNvSpPr>
            <a:spLocks noGrp="1"/>
          </p:cNvSpPr>
          <p:nvPr>
            <p:ph sz="quarter" idx="1"/>
          </p:nvPr>
        </p:nvSpPr>
        <p:spPr>
          <a:xfrm>
            <a:off x="914400" y="1714500"/>
            <a:ext cx="7772400" cy="4305300"/>
          </a:xfrm>
        </p:spPr>
        <p:txBody>
          <a:bodyPr/>
          <a:lstStyle/>
          <a:p>
            <a:pPr eaLnBrk="1" hangingPunct="1"/>
            <a:r>
              <a:rPr lang="it-IT" altLang="zh-TW" sz="3200" dirty="0" smtClean="0"/>
              <a:t>Motivation</a:t>
            </a:r>
          </a:p>
          <a:p>
            <a:pPr eaLnBrk="1" hangingPunct="1"/>
            <a:r>
              <a:rPr lang="it-IT" altLang="zh-TW" sz="3200" dirty="0" smtClean="0"/>
              <a:t>SQLite</a:t>
            </a:r>
          </a:p>
          <a:p>
            <a:pPr eaLnBrk="1" hangingPunct="1"/>
            <a:r>
              <a:rPr lang="it-IT" altLang="zh-TW" sz="3200" dirty="0" smtClean="0"/>
              <a:t>Create a Database</a:t>
            </a:r>
          </a:p>
          <a:p>
            <a:pPr eaLnBrk="1" hangingPunct="1"/>
            <a:r>
              <a:rPr lang="it-IT" altLang="zh-TW" sz="3200" dirty="0" smtClean="0"/>
              <a:t>Create a Table</a:t>
            </a:r>
          </a:p>
          <a:p>
            <a:pPr eaLnBrk="1" hangingPunct="1"/>
            <a:r>
              <a:rPr lang="en-US" altLang="zh-TW" sz="3200" dirty="0" smtClean="0"/>
              <a:t>Making Data</a:t>
            </a:r>
          </a:p>
          <a:p>
            <a:pPr eaLnBrk="1" hangingPunct="1"/>
            <a:r>
              <a:rPr lang="en-US" altLang="zh-TW" sz="3200" dirty="0" smtClean="0"/>
              <a:t>Retrieving Data</a:t>
            </a:r>
          </a:p>
          <a:p>
            <a:pPr eaLnBrk="1" hangingPunct="1"/>
            <a:endParaRPr lang="it-IT" altLang="zh-TW" sz="3200" dirty="0" smtClean="0"/>
          </a:p>
          <a:p>
            <a:pPr eaLnBrk="1" hangingPunct="1"/>
            <a:endParaRPr lang="it-IT" altLang="zh-TW" sz="3200" dirty="0" smtClean="0"/>
          </a:p>
          <a:p>
            <a:pPr eaLnBrk="1" hangingPunct="1"/>
            <a:endParaRPr lang="en-US" altLang="zh-TW" sz="3200" dirty="0" smtClean="0"/>
          </a:p>
        </p:txBody>
      </p:sp>
      <p:sp>
        <p:nvSpPr>
          <p:cNvPr id="2" name="AutoShape 2" descr="Image result for android sqli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mage result for android sqlit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Image result for android sqlit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Image result for android sqlit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807028"/>
            <a:ext cx="2838450" cy="3243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標題 1"/>
          <p:cNvSpPr>
            <a:spLocks noGrp="1"/>
          </p:cNvSpPr>
          <p:nvPr>
            <p:ph type="title"/>
          </p:nvPr>
        </p:nvSpPr>
        <p:spPr>
          <a:xfrm>
            <a:off x="457200" y="228600"/>
            <a:ext cx="8172450" cy="857250"/>
          </a:xfrm>
        </p:spPr>
        <p:txBody>
          <a:bodyPr/>
          <a:lstStyle/>
          <a:p>
            <a:r>
              <a:rPr lang="en-US" altLang="zh-TW" sz="4000" b="1" dirty="0" smtClean="0"/>
              <a:t>Creating Database </a:t>
            </a:r>
            <a:r>
              <a:rPr lang="en-US" altLang="zh-TW" sz="1800" b="1" dirty="0" smtClean="0"/>
              <a:t>(</a:t>
            </a:r>
            <a:r>
              <a:rPr lang="en-US" altLang="zh-TW" sz="1800" b="1" dirty="0" err="1" smtClean="0"/>
              <a:t>SQLDatabase</a:t>
            </a:r>
            <a:r>
              <a:rPr lang="en-US" altLang="zh-TW" sz="1800" b="1" dirty="0" smtClean="0"/>
              <a:t> instance) </a:t>
            </a:r>
            <a:r>
              <a:rPr lang="en-US" altLang="zh-TW" sz="4000" b="1" dirty="0" smtClean="0"/>
              <a:t>using </a:t>
            </a:r>
            <a:r>
              <a:rPr lang="en-US" altLang="zh-TW" sz="4000" b="1" dirty="0" err="1" smtClean="0"/>
              <a:t>DatabaseHelper</a:t>
            </a:r>
            <a:r>
              <a:rPr lang="en-US" altLang="zh-TW" sz="4000" b="1" dirty="0" smtClean="0"/>
              <a:t> </a:t>
            </a:r>
            <a:r>
              <a:rPr lang="en-US" altLang="zh-TW" sz="1800" b="1" dirty="0" smtClean="0"/>
              <a:t>(</a:t>
            </a:r>
            <a:r>
              <a:rPr lang="en-US" altLang="zh-TW" sz="1800" b="1" dirty="0" err="1" smtClean="0"/>
              <a:t>SQLiteOpenHelper</a:t>
            </a:r>
            <a:r>
              <a:rPr lang="en-US" altLang="zh-TW" sz="1800" b="1" dirty="0" smtClean="0"/>
              <a:t>) </a:t>
            </a:r>
          </a:p>
        </p:txBody>
      </p:sp>
      <p:sp>
        <p:nvSpPr>
          <p:cNvPr id="4" name="投影片編號版面配置區 3"/>
          <p:cNvSpPr>
            <a:spLocks noGrp="1"/>
          </p:cNvSpPr>
          <p:nvPr>
            <p:ph type="sldNum" sz="quarter" idx="12"/>
          </p:nvPr>
        </p:nvSpPr>
        <p:spPr/>
        <p:txBody>
          <a:bodyPr>
            <a:normAutofit fontScale="85000" lnSpcReduction="20000"/>
          </a:bodyPr>
          <a:lstStyle/>
          <a:p>
            <a:fld id="{DB4432AF-61AD-48D1-AB67-E4F28D37A6ED}" type="slidenum">
              <a:rPr lang="zh-TW" altLang="en-US"/>
              <a:pPr/>
              <a:t>30</a:t>
            </a:fld>
            <a:endParaRPr lang="zh-TW" altLang="en-US"/>
          </a:p>
        </p:txBody>
      </p:sp>
      <p:sp>
        <p:nvSpPr>
          <p:cNvPr id="17412" name="內容版面配置區 2"/>
          <p:cNvSpPr>
            <a:spLocks noGrp="1"/>
          </p:cNvSpPr>
          <p:nvPr>
            <p:ph sz="quarter" idx="1"/>
          </p:nvPr>
        </p:nvSpPr>
        <p:spPr>
          <a:xfrm>
            <a:off x="0" y="1571625"/>
            <a:ext cx="8686800" cy="5286375"/>
          </a:xfrm>
        </p:spPr>
        <p:txBody>
          <a:bodyPr/>
          <a:lstStyle/>
          <a:p>
            <a:r>
              <a:rPr lang="en-US" altLang="zh-TW" sz="2400" dirty="0" smtClean="0"/>
              <a:t>Use </a:t>
            </a:r>
            <a:r>
              <a:rPr lang="en-US" altLang="zh-TW" sz="2400" dirty="0" err="1" smtClean="0"/>
              <a:t>DatabaseHelper</a:t>
            </a:r>
            <a:r>
              <a:rPr lang="en-US" altLang="zh-TW" sz="2400" dirty="0" smtClean="0"/>
              <a:t> </a:t>
            </a:r>
            <a:r>
              <a:rPr lang="en-US" altLang="zh-TW" sz="1800" dirty="0" smtClean="0"/>
              <a:t>(</a:t>
            </a:r>
            <a:r>
              <a:rPr lang="en-US" altLang="zh-TW" sz="1800" dirty="0" err="1" smtClean="0"/>
              <a:t>SQLiteOpenHelper</a:t>
            </a:r>
            <a:r>
              <a:rPr lang="en-US" altLang="zh-TW" sz="1800" dirty="0" smtClean="0"/>
              <a:t> subclass) </a:t>
            </a:r>
            <a:r>
              <a:rPr lang="en-US" altLang="zh-TW" sz="2400" dirty="0" smtClean="0"/>
              <a:t>to  create an instance using inherited methods:  </a:t>
            </a:r>
            <a:r>
              <a:rPr lang="en-US" altLang="zh-TW" sz="2400" dirty="0" err="1" smtClean="0"/>
              <a:t>getReadableDatabase</a:t>
            </a:r>
            <a:r>
              <a:rPr lang="en-US" altLang="zh-TW" sz="2400" dirty="0" smtClean="0"/>
              <a:t>() or </a:t>
            </a:r>
            <a:r>
              <a:rPr lang="en-US" altLang="zh-TW" sz="2400" dirty="0" err="1" smtClean="0"/>
              <a:t>getWriteableDatabase</a:t>
            </a:r>
            <a:r>
              <a:rPr lang="en-US" altLang="zh-TW" sz="2400" dirty="0" smtClean="0"/>
              <a:t>(), depending upon whether or not you will be changing its contents:</a:t>
            </a:r>
            <a:r>
              <a:rPr lang="en-US" altLang="zh-TW" sz="1800" dirty="0" smtClean="0"/>
              <a:t/>
            </a:r>
            <a:br>
              <a:rPr lang="en-US" altLang="zh-TW" sz="1800" dirty="0" smtClean="0"/>
            </a:br>
            <a:endParaRPr lang="en-US" altLang="zh-TW" sz="1800" dirty="0" smtClean="0"/>
          </a:p>
          <a:p>
            <a:pPr lvl="3">
              <a:buNone/>
            </a:pPr>
            <a:r>
              <a:rPr lang="en-US" altLang="zh-TW" b="1" dirty="0" smtClean="0">
                <a:solidFill>
                  <a:srgbClr val="FF0000"/>
                </a:solidFill>
              </a:rPr>
              <a:t>db = (new </a:t>
            </a:r>
            <a:r>
              <a:rPr lang="en-US" altLang="zh-TW" b="1" dirty="0" err="1" smtClean="0">
                <a:solidFill>
                  <a:srgbClr val="FF0000"/>
                </a:solidFill>
              </a:rPr>
              <a:t>DatabaseHelper</a:t>
            </a:r>
            <a:r>
              <a:rPr lang="en-US" altLang="zh-TW" b="1" dirty="0" smtClean="0">
                <a:solidFill>
                  <a:srgbClr val="FF0000"/>
                </a:solidFill>
              </a:rPr>
              <a:t>(</a:t>
            </a:r>
            <a:r>
              <a:rPr lang="en-US" altLang="zh-TW" b="1" dirty="0" err="1" smtClean="0">
                <a:solidFill>
                  <a:srgbClr val="FF0000"/>
                </a:solidFill>
              </a:rPr>
              <a:t>getContext</a:t>
            </a:r>
            <a:r>
              <a:rPr lang="en-US" altLang="zh-TW" b="1" dirty="0" smtClean="0">
                <a:solidFill>
                  <a:srgbClr val="FF0000"/>
                </a:solidFill>
              </a:rPr>
              <a:t>())).</a:t>
            </a:r>
            <a:r>
              <a:rPr lang="en-US" altLang="zh-TW" b="1" dirty="0" err="1" smtClean="0">
                <a:solidFill>
                  <a:srgbClr val="FF0000"/>
                </a:solidFill>
              </a:rPr>
              <a:t>getWritableDatabase</a:t>
            </a:r>
            <a:r>
              <a:rPr lang="en-US" altLang="zh-TW" b="1" dirty="0" smtClean="0">
                <a:solidFill>
                  <a:srgbClr val="FF0000"/>
                </a:solidFill>
              </a:rPr>
              <a:t>();</a:t>
            </a:r>
          </a:p>
          <a:p>
            <a:pPr lvl="3">
              <a:buNone/>
            </a:pPr>
            <a:r>
              <a:rPr lang="en-US" altLang="zh-TW" b="1" dirty="0" smtClean="0">
                <a:solidFill>
                  <a:srgbClr val="FF0000"/>
                </a:solidFill>
              </a:rPr>
              <a:t>return (db == null) ? false : true;</a:t>
            </a:r>
            <a:r>
              <a:rPr lang="en-US" altLang="zh-TW" dirty="0" smtClean="0">
                <a:solidFill>
                  <a:srgbClr val="FF0000"/>
                </a:solidFill>
              </a:rPr>
              <a:t/>
            </a:r>
            <a:br>
              <a:rPr lang="en-US" altLang="zh-TW" dirty="0" smtClean="0">
                <a:solidFill>
                  <a:srgbClr val="FF0000"/>
                </a:solidFill>
              </a:rPr>
            </a:br>
            <a:r>
              <a:rPr lang="en-US" altLang="zh-TW" dirty="0" smtClean="0">
                <a:solidFill>
                  <a:srgbClr val="FF0000"/>
                </a:solidFill>
              </a:rPr>
              <a:t/>
            </a:r>
            <a:br>
              <a:rPr lang="en-US" altLang="zh-TW" dirty="0" smtClean="0">
                <a:solidFill>
                  <a:srgbClr val="FF0000"/>
                </a:solidFill>
              </a:rPr>
            </a:br>
            <a:r>
              <a:rPr lang="en-US" altLang="zh-TW" dirty="0" smtClean="0">
                <a:solidFill>
                  <a:srgbClr val="FF0000"/>
                </a:solidFill>
              </a:rPr>
              <a:t/>
            </a:r>
            <a:br>
              <a:rPr lang="en-US" altLang="zh-TW" dirty="0" smtClean="0">
                <a:solidFill>
                  <a:srgbClr val="FF0000"/>
                </a:solidFill>
              </a:rPr>
            </a:br>
            <a:endParaRPr lang="en-US" altLang="zh-TW" dirty="0" smtClean="0">
              <a:solidFill>
                <a:srgbClr val="FF0000"/>
              </a:solidFill>
            </a:endParaRPr>
          </a:p>
          <a:p>
            <a:r>
              <a:rPr lang="en-US" altLang="zh-TW" sz="1800" b="1" dirty="0" smtClean="0"/>
              <a:t>This will return a </a:t>
            </a:r>
            <a:r>
              <a:rPr lang="en-US" altLang="zh-TW" sz="1800" b="1" dirty="0" err="1" smtClean="0"/>
              <a:t>SQLiteDatabase</a:t>
            </a:r>
            <a:r>
              <a:rPr lang="en-US" altLang="zh-TW" sz="1800" b="1" dirty="0" smtClean="0"/>
              <a:t> instance, which you can then use to query the database, modify its data, or close the database.</a:t>
            </a:r>
            <a:endParaRPr lang="en-US" altLang="zh-TW" sz="1800" b="1" dirty="0" smtClean="0">
              <a:solidFill>
                <a:srgbClr val="FF0000"/>
              </a:solidFill>
            </a:endParaRPr>
          </a:p>
        </p:txBody>
      </p:sp>
    </p:spTree>
    <p:extLst>
      <p:ext uri="{BB962C8B-B14F-4D97-AF65-F5344CB8AC3E}">
        <p14:creationId xmlns:p14="http://schemas.microsoft.com/office/powerpoint/2010/main" val="4972627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DatabaseHelper</a:t>
            </a:r>
            <a:r>
              <a:rPr lang="en-US" dirty="0" smtClean="0"/>
              <a:t> --more</a:t>
            </a:r>
            <a:endParaRPr lang="en-US" dirty="0"/>
          </a:p>
        </p:txBody>
      </p:sp>
      <p:sp>
        <p:nvSpPr>
          <p:cNvPr id="3" name="Content Placeholder 2"/>
          <p:cNvSpPr>
            <a:spLocks noGrp="1"/>
          </p:cNvSpPr>
          <p:nvPr>
            <p:ph sz="quarter" idx="1"/>
          </p:nvPr>
        </p:nvSpPr>
        <p:spPr/>
        <p:txBody>
          <a:bodyPr/>
          <a:lstStyle/>
          <a:p>
            <a:r>
              <a:rPr lang="en-US" dirty="0" smtClean="0"/>
              <a:t>Later we will see another </a:t>
            </a:r>
            <a:r>
              <a:rPr lang="en-US" dirty="0" err="1" smtClean="0"/>
              <a:t>DatabaseHelper</a:t>
            </a:r>
            <a:r>
              <a:rPr lang="en-US" dirty="0" smtClean="0"/>
              <a:t> (extending </a:t>
            </a:r>
            <a:r>
              <a:rPr lang="en-US" dirty="0" err="1" smtClean="0"/>
              <a:t>SQLiteOpenHelper</a:t>
            </a:r>
            <a:r>
              <a:rPr lang="en-US" dirty="0" smtClean="0"/>
              <a:t>) that will read in the contents of a pre-</a:t>
            </a:r>
            <a:r>
              <a:rPr lang="en-US" dirty="0" err="1" smtClean="0"/>
              <a:t>exisiting</a:t>
            </a:r>
            <a:r>
              <a:rPr lang="en-US" dirty="0" smtClean="0"/>
              <a:t> database</a:t>
            </a:r>
            <a:endParaRPr lang="en-US" dirty="0"/>
          </a:p>
        </p:txBody>
      </p:sp>
      <p:pic>
        <p:nvPicPr>
          <p:cNvPr id="27650" name="Picture 2" descr="C:\Users\Lynne\AppData\Local\Microsoft\Windows\INetCache\IE\4H480C1L\more_to_com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3429000"/>
            <a:ext cx="1901825" cy="190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2716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Now we have a database ---how do we create tables, and perform CRUD commands</a:t>
            </a:r>
            <a:endParaRPr lang="en-US" dirty="0"/>
          </a:p>
        </p:txBody>
      </p:sp>
      <p:sp>
        <p:nvSpPr>
          <p:cNvPr id="3" name="Subtitle 2"/>
          <p:cNvSpPr>
            <a:spLocks noGrp="1"/>
          </p:cNvSpPr>
          <p:nvPr>
            <p:ph type="subTitle" idx="1"/>
          </p:nvPr>
        </p:nvSpPr>
        <p:spPr/>
        <p:txBody>
          <a:bodyPr/>
          <a:lstStyle/>
          <a:p>
            <a:r>
              <a:rPr lang="en-US" dirty="0" smtClean="0"/>
              <a:t>Doing it from code inside your Android App</a:t>
            </a:r>
            <a:endParaRPr lang="en-US" dirty="0"/>
          </a:p>
        </p:txBody>
      </p:sp>
    </p:spTree>
    <p:extLst>
      <p:ext uri="{BB962C8B-B14F-4D97-AF65-F5344CB8AC3E}">
        <p14:creationId xmlns:p14="http://schemas.microsoft.com/office/powerpoint/2010/main" val="39395660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How to make tables, execute queries</a:t>
            </a:r>
            <a:endParaRPr lang="en-US" dirty="0"/>
          </a:p>
        </p:txBody>
      </p:sp>
      <p:sp>
        <p:nvSpPr>
          <p:cNvPr id="3" name="Title 2"/>
          <p:cNvSpPr>
            <a:spLocks noGrp="1"/>
          </p:cNvSpPr>
          <p:nvPr>
            <p:ph type="title"/>
          </p:nvPr>
        </p:nvSpPr>
        <p:spPr/>
        <p:txBody>
          <a:bodyPr/>
          <a:lstStyle/>
          <a:p>
            <a:r>
              <a:rPr lang="en-US" sz="3600" dirty="0" smtClean="0"/>
              <a:t>Now you have a </a:t>
            </a:r>
            <a:r>
              <a:rPr lang="en-US" sz="3600" dirty="0" err="1" smtClean="0"/>
              <a:t>SQLiteDatabase</a:t>
            </a:r>
            <a:r>
              <a:rPr lang="en-US" sz="3600" dirty="0" smtClean="0"/>
              <a:t> instance –what do you do?</a:t>
            </a:r>
            <a:endParaRPr lang="en-US" sz="36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685800" y="381000"/>
            <a:ext cx="7772400" cy="685800"/>
          </a:xfrm>
        </p:spPr>
        <p:txBody>
          <a:bodyPr/>
          <a:lstStyle/>
          <a:p>
            <a:pPr algn="l"/>
            <a:r>
              <a:rPr lang="en-US" sz="3600" dirty="0" smtClean="0"/>
              <a:t>Creating Tables</a:t>
            </a:r>
          </a:p>
        </p:txBody>
      </p:sp>
      <p:sp>
        <p:nvSpPr>
          <p:cNvPr id="13315" name="Content Placeholder 2"/>
          <p:cNvSpPr>
            <a:spLocks noGrp="1"/>
          </p:cNvSpPr>
          <p:nvPr>
            <p:ph idx="1"/>
          </p:nvPr>
        </p:nvSpPr>
        <p:spPr>
          <a:xfrm>
            <a:off x="685800" y="2057400"/>
            <a:ext cx="7772400" cy="914400"/>
          </a:xfrm>
        </p:spPr>
        <p:txBody>
          <a:bodyPr/>
          <a:lstStyle/>
          <a:p>
            <a:r>
              <a:rPr lang="en-US" sz="2400" dirty="0" smtClean="0"/>
              <a:t>Create a static string containing the </a:t>
            </a:r>
            <a:r>
              <a:rPr lang="en-US" sz="2400" dirty="0" err="1" smtClean="0"/>
              <a:t>SQLite</a:t>
            </a:r>
            <a:r>
              <a:rPr lang="en-US" sz="2400" dirty="0" smtClean="0"/>
              <a:t> CREATE statement, use the </a:t>
            </a:r>
            <a:r>
              <a:rPr lang="en-US" sz="2400" dirty="0" err="1" smtClean="0"/>
              <a:t>execSQL</a:t>
            </a:r>
            <a:r>
              <a:rPr lang="en-US" sz="2400" dirty="0" smtClean="0"/>
              <a:t>( ) method to execute it.</a:t>
            </a:r>
          </a:p>
        </p:txBody>
      </p:sp>
      <p:sp>
        <p:nvSpPr>
          <p:cNvPr id="13316" name="TextBox 3"/>
          <p:cNvSpPr txBox="1">
            <a:spLocks noChangeArrowheads="1"/>
          </p:cNvSpPr>
          <p:nvPr/>
        </p:nvSpPr>
        <p:spPr bwMode="auto">
          <a:xfrm>
            <a:off x="0" y="3505200"/>
            <a:ext cx="8915400" cy="2031325"/>
          </a:xfrm>
          <a:prstGeom prst="rect">
            <a:avLst/>
          </a:prstGeom>
          <a:solidFill>
            <a:schemeClr val="accent1">
              <a:lumMod val="40000"/>
              <a:lumOff val="60000"/>
            </a:schemeClr>
          </a:solidFill>
          <a:ln w="9525">
            <a:noFill/>
            <a:miter lim="800000"/>
            <a:headEnd/>
            <a:tailEnd/>
          </a:ln>
        </p:spPr>
        <p:txBody>
          <a:bodyPr wrap="square">
            <a:spAutoFit/>
          </a:bodyPr>
          <a:lstStyle/>
          <a:p>
            <a:r>
              <a:rPr lang="en-US" dirty="0" smtClean="0"/>
              <a:t>//setup SQL statement as a String</a:t>
            </a:r>
          </a:p>
          <a:p>
            <a:r>
              <a:rPr lang="en-US" dirty="0" smtClean="0"/>
              <a:t>String  </a:t>
            </a:r>
            <a:r>
              <a:rPr lang="en-US" dirty="0" err="1"/>
              <a:t>createAuthor</a:t>
            </a:r>
            <a:r>
              <a:rPr lang="en-US" dirty="0"/>
              <a:t> = "</a:t>
            </a:r>
            <a:r>
              <a:rPr lang="en-US" dirty="0" smtClean="0"/>
              <a:t>CREATE </a:t>
            </a:r>
            <a:r>
              <a:rPr lang="en-US" dirty="0"/>
              <a:t>TABLE   authors (</a:t>
            </a:r>
          </a:p>
          <a:p>
            <a:r>
              <a:rPr lang="en-US" dirty="0"/>
              <a:t>                                         id  INTEGER PRIMARY KEY AUTOINCREMENT,</a:t>
            </a:r>
          </a:p>
          <a:p>
            <a:r>
              <a:rPr lang="en-US" dirty="0"/>
              <a:t>                                         </a:t>
            </a:r>
            <a:r>
              <a:rPr lang="en-US" dirty="0" err="1"/>
              <a:t>fname</a:t>
            </a:r>
            <a:r>
              <a:rPr lang="en-US" dirty="0"/>
              <a:t>  TEXT,</a:t>
            </a:r>
          </a:p>
          <a:p>
            <a:r>
              <a:rPr lang="en-US" dirty="0"/>
              <a:t>                                          </a:t>
            </a:r>
            <a:r>
              <a:rPr lang="en-US" dirty="0" err="1"/>
              <a:t>lname</a:t>
            </a:r>
            <a:r>
              <a:rPr lang="en-US" dirty="0"/>
              <a:t>  TEXT);</a:t>
            </a:r>
          </a:p>
          <a:p>
            <a:endParaRPr lang="en-US" dirty="0"/>
          </a:p>
          <a:p>
            <a:r>
              <a:rPr lang="en-US" u="sng" dirty="0" err="1" smtClean="0"/>
              <a:t>db.execSQL</a:t>
            </a:r>
            <a:r>
              <a:rPr lang="en-US" u="sng" dirty="0" smtClean="0"/>
              <a:t>(</a:t>
            </a:r>
            <a:r>
              <a:rPr lang="en-US" u="sng" dirty="0" err="1" smtClean="0"/>
              <a:t>createAuthor</a:t>
            </a:r>
            <a:r>
              <a:rPr lang="en-US" u="sng" dirty="0"/>
              <a:t>); </a:t>
            </a:r>
          </a:p>
        </p:txBody>
      </p:sp>
      <p:sp>
        <p:nvSpPr>
          <p:cNvPr id="5" name="TextBox 4"/>
          <p:cNvSpPr txBox="1"/>
          <p:nvPr/>
        </p:nvSpPr>
        <p:spPr>
          <a:xfrm>
            <a:off x="685800" y="6019800"/>
            <a:ext cx="7720575" cy="646331"/>
          </a:xfrm>
          <a:prstGeom prst="rect">
            <a:avLst/>
          </a:prstGeom>
          <a:solidFill>
            <a:srgbClr val="FFFF00"/>
          </a:solidFill>
        </p:spPr>
        <p:txBody>
          <a:bodyPr wrap="none" rtlCol="0">
            <a:spAutoFit/>
          </a:bodyPr>
          <a:lstStyle/>
          <a:p>
            <a:r>
              <a:rPr lang="en-US" dirty="0" err="1" smtClean="0"/>
              <a:t>execSQL</a:t>
            </a:r>
            <a:r>
              <a:rPr lang="en-US" dirty="0" smtClean="0"/>
              <a:t> =Execute a single SQL statement that is NOT a SELECT</a:t>
            </a:r>
            <a:br>
              <a:rPr lang="en-US" dirty="0" smtClean="0"/>
            </a:br>
            <a:r>
              <a:rPr lang="en-US" dirty="0" smtClean="0"/>
              <a:t> or any other SQL statement that returns data.</a:t>
            </a:r>
            <a:endParaRPr lang="en-US" dirty="0"/>
          </a:p>
        </p:txBody>
      </p:sp>
      <p:sp>
        <p:nvSpPr>
          <p:cNvPr id="6" name="TextBox 5"/>
          <p:cNvSpPr txBox="1"/>
          <p:nvPr/>
        </p:nvSpPr>
        <p:spPr>
          <a:xfrm>
            <a:off x="4724400" y="152400"/>
            <a:ext cx="3886200" cy="1477328"/>
          </a:xfrm>
          <a:prstGeom prst="rect">
            <a:avLst/>
          </a:prstGeom>
          <a:solidFill>
            <a:srgbClr val="92D050"/>
          </a:solidFill>
        </p:spPr>
        <p:txBody>
          <a:bodyPr wrap="square" rtlCol="0">
            <a:spAutoFit/>
          </a:bodyPr>
          <a:lstStyle/>
          <a:p>
            <a:r>
              <a:rPr lang="en-US" b="1" dirty="0" smtClean="0"/>
              <a:t>db</a:t>
            </a:r>
            <a:r>
              <a:rPr lang="en-US" dirty="0" smtClean="0"/>
              <a:t> = instance of </a:t>
            </a:r>
            <a:r>
              <a:rPr lang="en-US" dirty="0" err="1" smtClean="0"/>
              <a:t>SQLiteDatabase</a:t>
            </a:r>
            <a:r>
              <a:rPr lang="en-US" dirty="0" smtClean="0"/>
              <a:t> that was created prior, see previous slides  Option 1, 2, and 3 to do this</a:t>
            </a:r>
            <a:endParaRPr lang="en-US" dirty="0"/>
          </a:p>
        </p:txBody>
      </p:sp>
      <p:sp>
        <p:nvSpPr>
          <p:cNvPr id="2" name="TextBox 1"/>
          <p:cNvSpPr txBox="1"/>
          <p:nvPr/>
        </p:nvSpPr>
        <p:spPr>
          <a:xfrm>
            <a:off x="177211" y="990600"/>
            <a:ext cx="4406976" cy="1077218"/>
          </a:xfrm>
          <a:prstGeom prst="rect">
            <a:avLst/>
          </a:prstGeom>
          <a:solidFill>
            <a:srgbClr val="FF0000"/>
          </a:solidFill>
        </p:spPr>
        <p:txBody>
          <a:bodyPr wrap="none" rtlCol="0">
            <a:spAutoFit/>
          </a:bodyPr>
          <a:lstStyle/>
          <a:p>
            <a:r>
              <a:rPr lang="en-US" sz="1600" i="1" dirty="0" smtClean="0"/>
              <a:t>A lot of times</a:t>
            </a:r>
            <a:br>
              <a:rPr lang="en-US" sz="1600" i="1" dirty="0" smtClean="0"/>
            </a:br>
            <a:r>
              <a:rPr lang="en-US" sz="1600" i="1" dirty="0" smtClean="0"/>
              <a:t>you may create the</a:t>
            </a:r>
            <a:br>
              <a:rPr lang="en-US" sz="1600" i="1" dirty="0" smtClean="0"/>
            </a:br>
            <a:r>
              <a:rPr lang="en-US" sz="1600" i="1" dirty="0" smtClean="0"/>
              <a:t>table using a management tool</a:t>
            </a:r>
          </a:p>
          <a:p>
            <a:r>
              <a:rPr lang="en-US" sz="1600" i="1" dirty="0" smtClean="0"/>
              <a:t>As discussed before </a:t>
            </a:r>
            <a:r>
              <a:rPr lang="en-US" sz="1600" i="1" dirty="0" smtClean="0">
                <a:sym typeface="Wingdings" panose="05000000000000000000" pitchFamily="2" charset="2"/>
              </a:rPr>
              <a:t> instead of coding </a:t>
            </a:r>
            <a:endParaRPr lang="en-US" sz="1600" i="1"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Tables and unique identifiers</a:t>
            </a:r>
            <a:endParaRPr lang="en-US" dirty="0"/>
          </a:p>
        </p:txBody>
      </p:sp>
      <p:sp>
        <p:nvSpPr>
          <p:cNvPr id="3" name="Content Placeholder 2"/>
          <p:cNvSpPr>
            <a:spLocks noGrp="1"/>
          </p:cNvSpPr>
          <p:nvPr>
            <p:ph sz="quarter" idx="1"/>
          </p:nvPr>
        </p:nvSpPr>
        <p:spPr/>
        <p:txBody>
          <a:bodyPr/>
          <a:lstStyle/>
          <a:p>
            <a:r>
              <a:rPr lang="en-US" dirty="0" smtClean="0"/>
              <a:t>SQLITE uses an </a:t>
            </a:r>
            <a:r>
              <a:rPr lang="en-US" b="1" dirty="0" smtClean="0"/>
              <a:t>invisible field called </a:t>
            </a:r>
            <a:r>
              <a:rPr lang="en-US" b="1" i="1" dirty="0" smtClean="0"/>
              <a:t>ROWID to uniquely identify each row in each table.</a:t>
            </a:r>
          </a:p>
          <a:p>
            <a:endParaRPr lang="en-US" b="1" i="1" dirty="0" smtClean="0"/>
          </a:p>
          <a:p>
            <a:r>
              <a:rPr lang="en-US" b="1" i="1" dirty="0" smtClean="0"/>
              <a:t>In the previous example the visible field “</a:t>
            </a:r>
            <a:r>
              <a:rPr lang="en-US" b="1" i="1" dirty="0" smtClean="0">
                <a:solidFill>
                  <a:srgbClr val="C00000"/>
                </a:solidFill>
              </a:rPr>
              <a:t>id</a:t>
            </a:r>
            <a:r>
              <a:rPr lang="en-US" b="1" i="1" dirty="0" smtClean="0"/>
              <a:t>” functions in the same manner (primary key)</a:t>
            </a:r>
          </a:p>
          <a:p>
            <a:endParaRPr lang="en-US" b="1" i="1" dirty="0" smtClean="0"/>
          </a:p>
          <a:p>
            <a:pPr>
              <a:buNone/>
            </a:pPr>
            <a:endParaRPr lang="en-US" dirty="0"/>
          </a:p>
        </p:txBody>
      </p:sp>
      <p:sp>
        <p:nvSpPr>
          <p:cNvPr id="4" name="TextBox 3"/>
          <p:cNvSpPr txBox="1">
            <a:spLocks noChangeArrowheads="1"/>
          </p:cNvSpPr>
          <p:nvPr/>
        </p:nvSpPr>
        <p:spPr bwMode="auto">
          <a:xfrm>
            <a:off x="228600" y="4495800"/>
            <a:ext cx="8915400" cy="2031325"/>
          </a:xfrm>
          <a:prstGeom prst="rect">
            <a:avLst/>
          </a:prstGeom>
          <a:solidFill>
            <a:schemeClr val="accent1">
              <a:lumMod val="40000"/>
              <a:lumOff val="60000"/>
            </a:schemeClr>
          </a:solidFill>
          <a:ln w="9525">
            <a:noFill/>
            <a:miter lim="800000"/>
            <a:headEnd/>
            <a:tailEnd/>
          </a:ln>
        </p:spPr>
        <p:txBody>
          <a:bodyPr wrap="square">
            <a:spAutoFit/>
          </a:bodyPr>
          <a:lstStyle/>
          <a:p>
            <a:r>
              <a:rPr lang="en-US" dirty="0" smtClean="0"/>
              <a:t>//setup SQL statement as a String</a:t>
            </a:r>
          </a:p>
          <a:p>
            <a:r>
              <a:rPr lang="en-US" dirty="0" smtClean="0"/>
              <a:t>String  </a:t>
            </a:r>
            <a:r>
              <a:rPr lang="en-US" dirty="0" err="1"/>
              <a:t>createAuthor</a:t>
            </a:r>
            <a:r>
              <a:rPr lang="en-US" dirty="0"/>
              <a:t> = "</a:t>
            </a:r>
            <a:r>
              <a:rPr lang="en-US" dirty="0" smtClean="0"/>
              <a:t>CREATE </a:t>
            </a:r>
            <a:r>
              <a:rPr lang="en-US" dirty="0"/>
              <a:t>TABLE   authors (</a:t>
            </a:r>
          </a:p>
          <a:p>
            <a:r>
              <a:rPr lang="en-US" dirty="0"/>
              <a:t>                                 </a:t>
            </a:r>
            <a:r>
              <a:rPr lang="en-US" dirty="0" smtClean="0"/>
              <a:t>  </a:t>
            </a:r>
            <a:r>
              <a:rPr lang="en-US" b="1" dirty="0">
                <a:solidFill>
                  <a:srgbClr val="C00000"/>
                </a:solidFill>
              </a:rPr>
              <a:t>id  INTEGER PRIMARY KEY AUTOINCREMENT,</a:t>
            </a:r>
          </a:p>
          <a:p>
            <a:r>
              <a:rPr lang="en-US" dirty="0"/>
              <a:t>                                   </a:t>
            </a:r>
            <a:r>
              <a:rPr lang="en-US" dirty="0" err="1" smtClean="0"/>
              <a:t>fname</a:t>
            </a:r>
            <a:r>
              <a:rPr lang="en-US" dirty="0" smtClean="0"/>
              <a:t>  </a:t>
            </a:r>
            <a:r>
              <a:rPr lang="en-US" dirty="0"/>
              <a:t>TEXT,</a:t>
            </a:r>
          </a:p>
          <a:p>
            <a:r>
              <a:rPr lang="en-US" dirty="0"/>
              <a:t>                                   </a:t>
            </a:r>
            <a:r>
              <a:rPr lang="en-US" dirty="0" err="1" smtClean="0"/>
              <a:t>lname</a:t>
            </a:r>
            <a:r>
              <a:rPr lang="en-US" dirty="0" smtClean="0"/>
              <a:t>  </a:t>
            </a:r>
            <a:r>
              <a:rPr lang="en-US" dirty="0"/>
              <a:t>TEXT);</a:t>
            </a:r>
          </a:p>
          <a:p>
            <a:endParaRPr lang="en-US" dirty="0"/>
          </a:p>
          <a:p>
            <a:r>
              <a:rPr lang="en-US" u="sng" dirty="0" err="1" smtClean="0"/>
              <a:t>db.execSQL</a:t>
            </a:r>
            <a:r>
              <a:rPr lang="en-US" u="sng" dirty="0" smtClean="0"/>
              <a:t>(</a:t>
            </a:r>
            <a:r>
              <a:rPr lang="en-US" u="sng" dirty="0" err="1" smtClean="0"/>
              <a:t>createAuthor</a:t>
            </a:r>
            <a:r>
              <a:rPr lang="en-US" u="sng" dirty="0"/>
              <a: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8153400" cy="990600"/>
          </a:xfrm>
        </p:spPr>
        <p:txBody>
          <a:bodyPr>
            <a:normAutofit fontScale="90000"/>
          </a:bodyPr>
          <a:lstStyle/>
          <a:p>
            <a:r>
              <a:rPr lang="en-US" dirty="0" smtClean="0"/>
              <a:t>CRUD – the essence of what we want to do in a Database</a:t>
            </a:r>
            <a:endParaRPr lang="en-US" dirty="0"/>
          </a:p>
        </p:txBody>
      </p:sp>
      <p:sp>
        <p:nvSpPr>
          <p:cNvPr id="3" name="Content Placeholder 2"/>
          <p:cNvSpPr>
            <a:spLocks noGrp="1"/>
          </p:cNvSpPr>
          <p:nvPr>
            <p:ph sz="quarter" idx="1"/>
          </p:nvPr>
        </p:nvSpPr>
        <p:spPr>
          <a:xfrm>
            <a:off x="533400" y="2895600"/>
            <a:ext cx="8153400" cy="4495800"/>
          </a:xfrm>
        </p:spPr>
        <p:txBody>
          <a:bodyPr/>
          <a:lstStyle/>
          <a:p>
            <a:r>
              <a:rPr lang="en-US" b="1" dirty="0" smtClean="0"/>
              <a:t>C</a:t>
            </a:r>
            <a:r>
              <a:rPr lang="en-US" dirty="0" smtClean="0"/>
              <a:t>reate </a:t>
            </a:r>
            <a:r>
              <a:rPr lang="en-US" sz="1800" i="1" dirty="0" smtClean="0"/>
              <a:t>(Insert)</a:t>
            </a:r>
          </a:p>
          <a:p>
            <a:r>
              <a:rPr lang="en-US" b="1" dirty="0" smtClean="0"/>
              <a:t>R</a:t>
            </a:r>
            <a:r>
              <a:rPr lang="en-US" dirty="0" smtClean="0"/>
              <a:t>ead </a:t>
            </a:r>
            <a:r>
              <a:rPr lang="en-US" sz="1800" i="1" dirty="0"/>
              <a:t>(select)</a:t>
            </a:r>
          </a:p>
          <a:p>
            <a:r>
              <a:rPr lang="en-US" b="1" dirty="0" smtClean="0"/>
              <a:t>U</a:t>
            </a:r>
            <a:r>
              <a:rPr lang="en-US" dirty="0" smtClean="0"/>
              <a:t>pdate</a:t>
            </a:r>
          </a:p>
          <a:p>
            <a:r>
              <a:rPr lang="en-US" b="1" dirty="0" smtClean="0"/>
              <a:t>D</a:t>
            </a:r>
            <a:r>
              <a:rPr lang="en-US" dirty="0" smtClean="0"/>
              <a:t>elete</a:t>
            </a:r>
            <a:endParaRPr lang="en-US" dirty="0"/>
          </a:p>
        </p:txBody>
      </p:sp>
      <p:pic>
        <p:nvPicPr>
          <p:cNvPr id="8194" name="Picture 2" descr="http://wpdatatables.com/wp-content/uploads/2014/03/CRU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676400"/>
            <a:ext cx="5743575" cy="4699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589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algn="l"/>
            <a:r>
              <a:rPr lang="en-US" dirty="0" smtClean="0"/>
              <a:t>insert( )</a:t>
            </a:r>
          </a:p>
        </p:txBody>
      </p:sp>
      <p:sp>
        <p:nvSpPr>
          <p:cNvPr id="14339" name="Content Placeholder 2"/>
          <p:cNvSpPr>
            <a:spLocks noGrp="1"/>
          </p:cNvSpPr>
          <p:nvPr>
            <p:ph idx="1"/>
          </p:nvPr>
        </p:nvSpPr>
        <p:spPr>
          <a:xfrm>
            <a:off x="152400" y="2057400"/>
            <a:ext cx="8991600" cy="762000"/>
          </a:xfrm>
        </p:spPr>
        <p:txBody>
          <a:bodyPr/>
          <a:lstStyle/>
          <a:p>
            <a:r>
              <a:rPr lang="en-US" sz="2400" smtClean="0"/>
              <a:t>long  insert(String table, String nullColumnHack, ContentValues values)</a:t>
            </a:r>
          </a:p>
        </p:txBody>
      </p:sp>
      <p:sp>
        <p:nvSpPr>
          <p:cNvPr id="14340" name="TextBox 3"/>
          <p:cNvSpPr txBox="1">
            <a:spLocks noChangeArrowheads="1"/>
          </p:cNvSpPr>
          <p:nvPr/>
        </p:nvSpPr>
        <p:spPr bwMode="auto">
          <a:xfrm>
            <a:off x="0" y="3048000"/>
            <a:ext cx="9144000" cy="2585323"/>
          </a:xfrm>
          <a:prstGeom prst="rect">
            <a:avLst/>
          </a:prstGeom>
          <a:solidFill>
            <a:schemeClr val="accent1">
              <a:lumMod val="40000"/>
              <a:lumOff val="60000"/>
            </a:schemeClr>
          </a:solidFill>
          <a:ln w="9525">
            <a:noFill/>
            <a:miter lim="800000"/>
            <a:headEnd/>
            <a:tailEnd/>
          </a:ln>
        </p:spPr>
        <p:txBody>
          <a:bodyPr wrap="square">
            <a:spAutoFit/>
          </a:bodyPr>
          <a:lstStyle/>
          <a:p>
            <a:r>
              <a:rPr lang="en-US" dirty="0"/>
              <a:t>import  </a:t>
            </a:r>
            <a:r>
              <a:rPr lang="en-US" dirty="0" err="1"/>
              <a:t>android.content.ContentValues</a:t>
            </a:r>
            <a:r>
              <a:rPr lang="en-US" dirty="0"/>
              <a:t>;</a:t>
            </a:r>
          </a:p>
          <a:p>
            <a:endParaRPr lang="en-US" dirty="0"/>
          </a:p>
          <a:p>
            <a:r>
              <a:rPr lang="en-US" dirty="0" err="1"/>
              <a:t>ContentValues</a:t>
            </a:r>
            <a:r>
              <a:rPr lang="en-US" dirty="0"/>
              <a:t>  values = new  </a:t>
            </a:r>
            <a:r>
              <a:rPr lang="en-US" dirty="0" err="1"/>
              <a:t>ContentValues</a:t>
            </a:r>
            <a:r>
              <a:rPr lang="en-US" dirty="0"/>
              <a:t>( </a:t>
            </a:r>
            <a:r>
              <a:rPr lang="en-US" dirty="0" smtClean="0"/>
              <a:t>); </a:t>
            </a:r>
            <a:r>
              <a:rPr lang="en-US" sz="1200" b="1" dirty="0" smtClean="0">
                <a:solidFill>
                  <a:srgbClr val="C00000"/>
                </a:solidFill>
              </a:rPr>
              <a:t>//use  to store name, value pairs</a:t>
            </a:r>
            <a:endParaRPr lang="en-US" sz="1200" b="1" dirty="0">
              <a:solidFill>
                <a:srgbClr val="C00000"/>
              </a:solidFill>
            </a:endParaRPr>
          </a:p>
          <a:p>
            <a:r>
              <a:rPr lang="en-US" dirty="0" err="1"/>
              <a:t>values.put</a:t>
            </a:r>
            <a:r>
              <a:rPr lang="en-US" dirty="0"/>
              <a:t>("</a:t>
            </a:r>
            <a:r>
              <a:rPr lang="en-US" dirty="0" err="1"/>
              <a:t>firstname</a:t>
            </a:r>
            <a:r>
              <a:rPr lang="en-US" dirty="0"/>
              <a:t>" , "J.K.");</a:t>
            </a:r>
          </a:p>
          <a:p>
            <a:r>
              <a:rPr lang="en-US" dirty="0" err="1"/>
              <a:t>values.put</a:t>
            </a:r>
            <a:r>
              <a:rPr lang="en-US" dirty="0"/>
              <a:t>("</a:t>
            </a:r>
            <a:r>
              <a:rPr lang="en-US" dirty="0" err="1"/>
              <a:t>lastname</a:t>
            </a:r>
            <a:r>
              <a:rPr lang="en-US" dirty="0"/>
              <a:t>" , "Rowling</a:t>
            </a:r>
            <a:r>
              <a:rPr lang="en-US" dirty="0" smtClean="0"/>
              <a:t>");</a:t>
            </a:r>
            <a:br>
              <a:rPr lang="en-US" dirty="0" smtClean="0"/>
            </a:br>
            <a:r>
              <a:rPr lang="en-US" dirty="0" smtClean="0"/>
              <a:t/>
            </a:r>
            <a:br>
              <a:rPr lang="en-US" dirty="0" smtClean="0"/>
            </a:br>
            <a:endParaRPr lang="en-US" dirty="0"/>
          </a:p>
          <a:p>
            <a:r>
              <a:rPr lang="en-US" b="1" u="sng" dirty="0"/>
              <a:t>long </a:t>
            </a:r>
            <a:r>
              <a:rPr lang="en-US" b="1" u="sng" dirty="0" err="1"/>
              <a:t>newAuthorID</a:t>
            </a:r>
            <a:r>
              <a:rPr lang="en-US" b="1" u="sng" dirty="0"/>
              <a:t> =  </a:t>
            </a:r>
            <a:r>
              <a:rPr lang="en-US" b="1" u="sng" dirty="0" err="1" smtClean="0"/>
              <a:t>db.insert</a:t>
            </a:r>
            <a:r>
              <a:rPr lang="en-US" b="1" u="sng" dirty="0" smtClean="0"/>
              <a:t>(“</a:t>
            </a:r>
            <a:r>
              <a:rPr lang="en-US" b="1" u="sng" dirty="0" err="1" smtClean="0"/>
              <a:t>TableName</a:t>
            </a:r>
            <a:r>
              <a:rPr lang="en-US" b="1" u="sng" dirty="0" smtClean="0"/>
              <a:t>" </a:t>
            </a:r>
            <a:r>
              <a:rPr lang="en-US" b="1" u="sng" dirty="0"/>
              <a:t>, "" , values);</a:t>
            </a:r>
          </a:p>
          <a:p>
            <a:endParaRPr lang="en-US" dirty="0"/>
          </a:p>
        </p:txBody>
      </p:sp>
      <p:sp>
        <p:nvSpPr>
          <p:cNvPr id="5" name="TextBox 4"/>
          <p:cNvSpPr txBox="1"/>
          <p:nvPr/>
        </p:nvSpPr>
        <p:spPr>
          <a:xfrm>
            <a:off x="4800600" y="381000"/>
            <a:ext cx="3857082" cy="646331"/>
          </a:xfrm>
          <a:prstGeom prst="rect">
            <a:avLst/>
          </a:prstGeom>
          <a:solidFill>
            <a:srgbClr val="FFFF00"/>
          </a:solidFill>
        </p:spPr>
        <p:txBody>
          <a:bodyPr wrap="none" rtlCol="0">
            <a:spAutoFit/>
          </a:bodyPr>
          <a:lstStyle/>
          <a:p>
            <a:r>
              <a:rPr lang="en-US" dirty="0" smtClean="0"/>
              <a:t>Store data as </a:t>
            </a:r>
            <a:r>
              <a:rPr lang="en-US" dirty="0" err="1" smtClean="0"/>
              <a:t>Name,Value</a:t>
            </a:r>
            <a:r>
              <a:rPr lang="en-US" dirty="0" smtClean="0"/>
              <a:t> pairs</a:t>
            </a:r>
            <a:br>
              <a:rPr lang="en-US" dirty="0" smtClean="0"/>
            </a:br>
            <a:r>
              <a:rPr lang="en-US" dirty="0" smtClean="0"/>
              <a:t>using </a:t>
            </a:r>
            <a:r>
              <a:rPr lang="en-US" dirty="0" err="1" smtClean="0"/>
              <a:t>ContentValues</a:t>
            </a:r>
            <a:r>
              <a:rPr lang="en-US" dirty="0" smtClean="0"/>
              <a:t> class</a:t>
            </a:r>
            <a:endParaRPr lang="en-US" dirty="0"/>
          </a:p>
        </p:txBody>
      </p:sp>
      <p:sp>
        <p:nvSpPr>
          <p:cNvPr id="6" name="TextBox 5"/>
          <p:cNvSpPr txBox="1"/>
          <p:nvPr/>
        </p:nvSpPr>
        <p:spPr>
          <a:xfrm>
            <a:off x="381000" y="5657671"/>
            <a:ext cx="6798464" cy="1200329"/>
          </a:xfrm>
          <a:prstGeom prst="rect">
            <a:avLst/>
          </a:prstGeom>
          <a:solidFill>
            <a:srgbClr val="92D050"/>
          </a:solidFill>
        </p:spPr>
        <p:txBody>
          <a:bodyPr wrap="none" rtlCol="0">
            <a:spAutoFit/>
          </a:bodyPr>
          <a:lstStyle/>
          <a:p>
            <a:r>
              <a:rPr lang="en-US" sz="1200" dirty="0" smtClean="0"/>
              <a:t>2</a:t>
            </a:r>
            <a:r>
              <a:rPr lang="en-US" sz="1200" baseline="30000" dirty="0" smtClean="0"/>
              <a:t>nd</a:t>
            </a:r>
            <a:r>
              <a:rPr lang="en-US" sz="1200" dirty="0" smtClean="0"/>
              <a:t> </a:t>
            </a:r>
            <a:r>
              <a:rPr lang="en-US" sz="1200" dirty="0" err="1" smtClean="0"/>
              <a:t>paramenter</a:t>
            </a:r>
            <a:r>
              <a:rPr lang="en-US" sz="1200" dirty="0" smtClean="0"/>
              <a:t> = optional; may be null. SQL doesn't allow</a:t>
            </a:r>
            <a:br>
              <a:rPr lang="en-US" sz="1200" dirty="0" smtClean="0"/>
            </a:br>
            <a:r>
              <a:rPr lang="en-US" sz="1200" dirty="0" smtClean="0"/>
              <a:t> inserting a completely empty row without naming at least</a:t>
            </a:r>
            <a:br>
              <a:rPr lang="en-US" sz="1200" dirty="0" smtClean="0"/>
            </a:br>
            <a:r>
              <a:rPr lang="en-US" sz="1200" dirty="0" smtClean="0"/>
              <a:t> one column name. If your provided values is empty, no column</a:t>
            </a:r>
            <a:br>
              <a:rPr lang="en-US" sz="1200" dirty="0" smtClean="0"/>
            </a:br>
            <a:r>
              <a:rPr lang="en-US" sz="1200" dirty="0" smtClean="0"/>
              <a:t> names are known and an empty row can't be inserted. </a:t>
            </a:r>
            <a:br>
              <a:rPr lang="en-US" sz="1200" dirty="0" smtClean="0"/>
            </a:br>
            <a:r>
              <a:rPr lang="en-US" sz="1200" dirty="0" smtClean="0"/>
              <a:t>If not set to null, the </a:t>
            </a:r>
            <a:r>
              <a:rPr lang="en-US" sz="1200" dirty="0" err="1" smtClean="0"/>
              <a:t>nullColumnHack</a:t>
            </a:r>
            <a:r>
              <a:rPr lang="en-US" sz="1200" dirty="0" smtClean="0"/>
              <a:t> parameter provides the name of </a:t>
            </a:r>
            <a:r>
              <a:rPr lang="en-US" sz="1200" dirty="0" err="1" smtClean="0"/>
              <a:t>nullable</a:t>
            </a:r>
            <a:r>
              <a:rPr lang="en-US" sz="1200" dirty="0" smtClean="0"/>
              <a:t/>
            </a:r>
            <a:br>
              <a:rPr lang="en-US" sz="1200" dirty="0" smtClean="0"/>
            </a:br>
            <a:r>
              <a:rPr lang="en-US" sz="1200" dirty="0" smtClean="0"/>
              <a:t> column name to explicitly insert a NULL into in the case where your values is empty.</a:t>
            </a:r>
            <a:endParaRPr lang="en-US" sz="12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algn="l"/>
            <a:r>
              <a:rPr lang="en-US" smtClean="0"/>
              <a:t>update( )</a:t>
            </a:r>
          </a:p>
        </p:txBody>
      </p:sp>
      <p:sp>
        <p:nvSpPr>
          <p:cNvPr id="15363" name="Content Placeholder 2"/>
          <p:cNvSpPr>
            <a:spLocks noGrp="1"/>
          </p:cNvSpPr>
          <p:nvPr>
            <p:ph idx="1"/>
          </p:nvPr>
        </p:nvSpPr>
        <p:spPr>
          <a:xfrm>
            <a:off x="685800" y="2057400"/>
            <a:ext cx="7772400" cy="990600"/>
          </a:xfrm>
        </p:spPr>
        <p:txBody>
          <a:bodyPr/>
          <a:lstStyle/>
          <a:p>
            <a:r>
              <a:rPr lang="en-US" sz="2400" dirty="0" err="1" smtClean="0"/>
              <a:t>int</a:t>
            </a:r>
            <a:r>
              <a:rPr lang="en-US" sz="2400" dirty="0" smtClean="0"/>
              <a:t>  update(String table, </a:t>
            </a:r>
            <a:r>
              <a:rPr lang="en-US" sz="2400" dirty="0" err="1" smtClean="0"/>
              <a:t>ContentValues</a:t>
            </a:r>
            <a:r>
              <a:rPr lang="en-US" sz="2400" dirty="0" smtClean="0"/>
              <a:t> values, String </a:t>
            </a:r>
            <a:r>
              <a:rPr lang="en-US" sz="2400" dirty="0" err="1" smtClean="0"/>
              <a:t>whereClause</a:t>
            </a:r>
            <a:r>
              <a:rPr lang="en-US" sz="2400" dirty="0" smtClean="0"/>
              <a:t>, String[ ] </a:t>
            </a:r>
            <a:r>
              <a:rPr lang="en-US" sz="2400" dirty="0" err="1" smtClean="0"/>
              <a:t>whereArgs</a:t>
            </a:r>
            <a:r>
              <a:rPr lang="en-US" dirty="0" smtClean="0"/>
              <a:t>)</a:t>
            </a:r>
          </a:p>
        </p:txBody>
      </p:sp>
      <p:sp>
        <p:nvSpPr>
          <p:cNvPr id="15364" name="TextBox 3"/>
          <p:cNvSpPr txBox="1">
            <a:spLocks noChangeArrowheads="1"/>
          </p:cNvSpPr>
          <p:nvPr/>
        </p:nvSpPr>
        <p:spPr bwMode="auto">
          <a:xfrm>
            <a:off x="0" y="3505200"/>
            <a:ext cx="8915400" cy="2708434"/>
          </a:xfrm>
          <a:prstGeom prst="rect">
            <a:avLst/>
          </a:prstGeom>
          <a:solidFill>
            <a:schemeClr val="accent1">
              <a:lumMod val="40000"/>
              <a:lumOff val="60000"/>
            </a:schemeClr>
          </a:solidFill>
          <a:ln w="9525">
            <a:noFill/>
            <a:miter lim="800000"/>
            <a:headEnd/>
            <a:tailEnd/>
          </a:ln>
        </p:spPr>
        <p:txBody>
          <a:bodyPr wrap="square">
            <a:spAutoFit/>
          </a:bodyPr>
          <a:lstStyle/>
          <a:p>
            <a:r>
              <a:rPr lang="en-US" dirty="0"/>
              <a:t>public void </a:t>
            </a:r>
            <a:r>
              <a:rPr lang="en-US" dirty="0" err="1"/>
              <a:t>updateBookTitle</a:t>
            </a:r>
            <a:r>
              <a:rPr lang="en-US" dirty="0"/>
              <a:t>(Integer </a:t>
            </a:r>
            <a:r>
              <a:rPr lang="en-US" dirty="0" err="1"/>
              <a:t>bookId</a:t>
            </a:r>
            <a:r>
              <a:rPr lang="en-US" dirty="0"/>
              <a:t>, String </a:t>
            </a:r>
            <a:r>
              <a:rPr lang="en-US" dirty="0" err="1"/>
              <a:t>newTitle</a:t>
            </a:r>
            <a:r>
              <a:rPr lang="en-US" dirty="0"/>
              <a:t>) </a:t>
            </a:r>
            <a:r>
              <a:rPr lang="en-US" dirty="0" smtClean="0"/>
              <a:t>{</a:t>
            </a:r>
            <a:br>
              <a:rPr lang="en-US" dirty="0" smtClean="0"/>
            </a:br>
            <a:endParaRPr lang="en-US" dirty="0"/>
          </a:p>
          <a:p>
            <a:r>
              <a:rPr lang="en-US" sz="1600" dirty="0"/>
              <a:t> </a:t>
            </a:r>
            <a:r>
              <a:rPr lang="en-US" sz="1600" dirty="0" err="1" smtClean="0"/>
              <a:t>ContentValues</a:t>
            </a:r>
            <a:r>
              <a:rPr lang="en-US" sz="1600" dirty="0" smtClean="0"/>
              <a:t>  </a:t>
            </a:r>
            <a:r>
              <a:rPr lang="en-US" sz="1600" dirty="0"/>
              <a:t>values = new </a:t>
            </a:r>
            <a:r>
              <a:rPr lang="en-US" sz="1600" dirty="0" err="1"/>
              <a:t>ContentValues</a:t>
            </a:r>
            <a:r>
              <a:rPr lang="en-US" sz="1600" dirty="0" smtClean="0"/>
              <a:t>();</a:t>
            </a:r>
            <a:endParaRPr lang="en-US" sz="1600" dirty="0"/>
          </a:p>
          <a:p>
            <a:r>
              <a:rPr lang="en-US" sz="1600" dirty="0"/>
              <a:t> </a:t>
            </a:r>
            <a:r>
              <a:rPr lang="en-US" sz="1600" dirty="0" err="1" smtClean="0"/>
              <a:t>values.put</a:t>
            </a:r>
            <a:r>
              <a:rPr lang="en-US" sz="1600" dirty="0"/>
              <a:t>("title" , </a:t>
            </a:r>
            <a:r>
              <a:rPr lang="en-US" sz="1600" dirty="0" err="1"/>
              <a:t>newTitle</a:t>
            </a:r>
            <a:r>
              <a:rPr lang="en-US" sz="1600" dirty="0" smtClean="0"/>
              <a:t>);</a:t>
            </a:r>
          </a:p>
          <a:p>
            <a:endParaRPr lang="en-US" sz="1600" dirty="0"/>
          </a:p>
          <a:p>
            <a:r>
              <a:rPr lang="en-US" sz="1400" dirty="0"/>
              <a:t> </a:t>
            </a:r>
            <a:r>
              <a:rPr lang="en-US" sz="1400" b="1" u="sng" dirty="0" err="1" smtClean="0"/>
              <a:t>db.update</a:t>
            </a:r>
            <a:r>
              <a:rPr lang="en-US" sz="1400" b="1" u="sng" dirty="0" smtClean="0"/>
              <a:t>("</a:t>
            </a:r>
            <a:r>
              <a:rPr lang="en-US" sz="1400" b="1" u="sng" dirty="0" err="1" smtClean="0"/>
              <a:t>tbl_books</a:t>
            </a:r>
            <a:r>
              <a:rPr lang="en-US" sz="1400" b="1" u="sng" dirty="0" smtClean="0"/>
              <a:t>" , values ,"id=?" ,new String[ ] </a:t>
            </a:r>
            <a:r>
              <a:rPr lang="en-US" sz="1400" b="1" u="sng" dirty="0" err="1" smtClean="0"/>
              <a:t>bookId.toString</a:t>
            </a:r>
            <a:r>
              <a:rPr lang="en-US" sz="1400" b="1" u="sng" dirty="0" smtClean="0"/>
              <a:t>() } ); </a:t>
            </a:r>
            <a:endParaRPr lang="en-US" sz="1400" b="1" u="sng" dirty="0"/>
          </a:p>
          <a:p>
            <a:r>
              <a:rPr lang="en-US" dirty="0" smtClean="0"/>
              <a:t>}</a:t>
            </a:r>
          </a:p>
          <a:p>
            <a:endParaRPr lang="en-US" dirty="0"/>
          </a:p>
          <a:p>
            <a:r>
              <a:rPr lang="en-US" dirty="0" smtClean="0"/>
              <a:t>//here we update the table entries with new title</a:t>
            </a:r>
          </a:p>
          <a:p>
            <a:r>
              <a:rPr lang="en-US" dirty="0" smtClean="0"/>
              <a:t>//where the id= </a:t>
            </a:r>
            <a:r>
              <a:rPr lang="en-US" dirty="0" err="1" smtClean="0"/>
              <a:t>bookID.toString</a:t>
            </a:r>
            <a:r>
              <a:rPr lang="en-US" dirty="0" smtClean="0"/>
              <a:t>()  </a:t>
            </a:r>
            <a:endParaRPr lang="en-US" dirty="0"/>
          </a:p>
        </p:txBody>
      </p:sp>
      <p:sp>
        <p:nvSpPr>
          <p:cNvPr id="5" name="TextBox 4"/>
          <p:cNvSpPr txBox="1"/>
          <p:nvPr/>
        </p:nvSpPr>
        <p:spPr>
          <a:xfrm>
            <a:off x="4800600" y="381000"/>
            <a:ext cx="3857082" cy="646331"/>
          </a:xfrm>
          <a:prstGeom prst="rect">
            <a:avLst/>
          </a:prstGeom>
          <a:solidFill>
            <a:srgbClr val="FFFF00"/>
          </a:solidFill>
        </p:spPr>
        <p:txBody>
          <a:bodyPr wrap="none" rtlCol="0">
            <a:spAutoFit/>
          </a:bodyPr>
          <a:lstStyle/>
          <a:p>
            <a:r>
              <a:rPr lang="en-US" dirty="0" smtClean="0"/>
              <a:t>Store data as </a:t>
            </a:r>
            <a:r>
              <a:rPr lang="en-US" dirty="0" err="1" smtClean="0"/>
              <a:t>Name,Value</a:t>
            </a:r>
            <a:r>
              <a:rPr lang="en-US" dirty="0" smtClean="0"/>
              <a:t> pairs</a:t>
            </a:r>
            <a:br>
              <a:rPr lang="en-US" dirty="0" smtClean="0"/>
            </a:br>
            <a:r>
              <a:rPr lang="en-US" dirty="0" smtClean="0"/>
              <a:t>using </a:t>
            </a:r>
            <a:r>
              <a:rPr lang="en-US" dirty="0" err="1" smtClean="0"/>
              <a:t>ContentValues</a:t>
            </a:r>
            <a:r>
              <a:rPr lang="en-US" dirty="0" smtClean="0"/>
              <a:t> class</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algn="l"/>
            <a:r>
              <a:rPr lang="en-US" smtClean="0"/>
              <a:t>delete( )</a:t>
            </a:r>
          </a:p>
        </p:txBody>
      </p:sp>
      <p:sp>
        <p:nvSpPr>
          <p:cNvPr id="16387" name="Content Placeholder 2"/>
          <p:cNvSpPr>
            <a:spLocks noGrp="1"/>
          </p:cNvSpPr>
          <p:nvPr>
            <p:ph idx="1"/>
          </p:nvPr>
        </p:nvSpPr>
        <p:spPr>
          <a:xfrm>
            <a:off x="685800" y="2057400"/>
            <a:ext cx="7772400" cy="990600"/>
          </a:xfrm>
        </p:spPr>
        <p:txBody>
          <a:bodyPr/>
          <a:lstStyle/>
          <a:p>
            <a:r>
              <a:rPr lang="en-US" sz="2400" smtClean="0"/>
              <a:t>int  delete(String table, String whereClause, String[] whereArgs)</a:t>
            </a:r>
          </a:p>
          <a:p>
            <a:endParaRPr lang="en-US" sz="2400" smtClean="0"/>
          </a:p>
        </p:txBody>
      </p:sp>
      <p:sp>
        <p:nvSpPr>
          <p:cNvPr id="16388" name="TextBox 4"/>
          <p:cNvSpPr txBox="1">
            <a:spLocks noChangeArrowheads="1"/>
          </p:cNvSpPr>
          <p:nvPr/>
        </p:nvSpPr>
        <p:spPr bwMode="auto">
          <a:xfrm>
            <a:off x="0" y="3352800"/>
            <a:ext cx="8077200" cy="2308324"/>
          </a:xfrm>
          <a:prstGeom prst="rect">
            <a:avLst/>
          </a:prstGeom>
          <a:solidFill>
            <a:schemeClr val="accent1">
              <a:lumMod val="40000"/>
              <a:lumOff val="60000"/>
            </a:schemeClr>
          </a:solidFill>
          <a:ln w="9525">
            <a:noFill/>
            <a:miter lim="800000"/>
            <a:headEnd/>
            <a:tailEnd/>
          </a:ln>
        </p:spPr>
        <p:txBody>
          <a:bodyPr wrap="square">
            <a:spAutoFit/>
          </a:bodyPr>
          <a:lstStyle/>
          <a:p>
            <a:r>
              <a:rPr lang="en-US" dirty="0"/>
              <a:t>public void </a:t>
            </a:r>
            <a:r>
              <a:rPr lang="en-US" dirty="0" err="1"/>
              <a:t>deleteBook</a:t>
            </a:r>
            <a:r>
              <a:rPr lang="en-US" dirty="0"/>
              <a:t>(Integer  </a:t>
            </a:r>
            <a:r>
              <a:rPr lang="en-US" dirty="0" err="1"/>
              <a:t>bookId</a:t>
            </a:r>
            <a:r>
              <a:rPr lang="en-US" dirty="0"/>
              <a:t>)  {</a:t>
            </a:r>
          </a:p>
          <a:p>
            <a:r>
              <a:rPr lang="en-US" dirty="0"/>
              <a:t>     </a:t>
            </a:r>
            <a:r>
              <a:rPr lang="en-US" b="1" u="sng" dirty="0" err="1" smtClean="0"/>
              <a:t>db.delete</a:t>
            </a:r>
            <a:r>
              <a:rPr lang="en-US" b="1" u="sng" dirty="0"/>
              <a:t>("</a:t>
            </a:r>
            <a:r>
              <a:rPr lang="en-US" b="1" u="sng" dirty="0" err="1"/>
              <a:t>tbl_books</a:t>
            </a:r>
            <a:r>
              <a:rPr lang="en-US" b="1" u="sng" dirty="0"/>
              <a:t>" , "id=?" </a:t>
            </a:r>
            <a:r>
              <a:rPr lang="en-US" b="1" u="sng" dirty="0" smtClean="0"/>
              <a:t>,</a:t>
            </a:r>
          </a:p>
          <a:p>
            <a:r>
              <a:rPr lang="en-US" b="1" dirty="0"/>
              <a:t> </a:t>
            </a:r>
            <a:r>
              <a:rPr lang="en-US" b="1" dirty="0" smtClean="0"/>
              <a:t>                               </a:t>
            </a:r>
            <a:r>
              <a:rPr lang="en-US" b="1" u="sng" dirty="0" smtClean="0"/>
              <a:t> </a:t>
            </a:r>
            <a:r>
              <a:rPr lang="en-US" b="1" u="sng" dirty="0"/>
              <a:t>new String[ ]   { </a:t>
            </a:r>
            <a:r>
              <a:rPr lang="en-US" b="1" u="sng" dirty="0" err="1"/>
              <a:t>bookId.toString</a:t>
            </a:r>
            <a:r>
              <a:rPr lang="en-US" b="1" u="sng" dirty="0"/>
              <a:t>( )  } ) ;</a:t>
            </a:r>
          </a:p>
          <a:p>
            <a:r>
              <a:rPr lang="en-US" dirty="0" smtClean="0"/>
              <a:t>}</a:t>
            </a:r>
          </a:p>
          <a:p>
            <a:endParaRPr lang="en-US" dirty="0"/>
          </a:p>
          <a:p>
            <a:endParaRPr lang="en-US" dirty="0" smtClean="0"/>
          </a:p>
          <a:p>
            <a:r>
              <a:rPr lang="en-US" dirty="0" smtClean="0"/>
              <a:t>//delete all database entries in table </a:t>
            </a:r>
            <a:r>
              <a:rPr lang="en-US" dirty="0" err="1" smtClean="0"/>
              <a:t>tbl_books</a:t>
            </a:r>
            <a:r>
              <a:rPr lang="en-US" dirty="0" smtClean="0"/>
              <a:t> </a:t>
            </a:r>
          </a:p>
          <a:p>
            <a:r>
              <a:rPr lang="en-US" dirty="0" smtClean="0"/>
              <a:t>// where id=</a:t>
            </a:r>
            <a:r>
              <a:rPr lang="en-US" dirty="0" err="1" smtClean="0"/>
              <a:t>bookID.toStrin</a:t>
            </a:r>
            <a:r>
              <a:rPr lang="en-US" dirty="0" smtClean="0"/>
              <a:t>()</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 – to store on device Database</a:t>
            </a:r>
            <a:endParaRPr lang="en-US" dirty="0"/>
          </a:p>
        </p:txBody>
      </p:sp>
      <p:sp>
        <p:nvSpPr>
          <p:cNvPr id="3" name="Content Placeholder 2"/>
          <p:cNvSpPr>
            <a:spLocks noGrp="1"/>
          </p:cNvSpPr>
          <p:nvPr>
            <p:ph sz="quarter" idx="1"/>
          </p:nvPr>
        </p:nvSpPr>
        <p:spPr/>
        <p:txBody>
          <a:bodyPr/>
          <a:lstStyle/>
          <a:p>
            <a:r>
              <a:rPr lang="en-US" sz="2400" dirty="0" smtClean="0"/>
              <a:t>When Data is particular to this user and does not need to be shared or does not need/want to be saved</a:t>
            </a:r>
          </a:p>
          <a:p>
            <a:pPr marL="0" indent="0">
              <a:buNone/>
            </a:pPr>
            <a:endParaRPr lang="en-US" sz="2400" dirty="0" smtClean="0"/>
          </a:p>
          <a:p>
            <a:r>
              <a:rPr lang="en-US" sz="2400" dirty="0" smtClean="0"/>
              <a:t>Sometimes you can temporally sync your local database data to remotely stored data –so can work off line (no internet) or work “faster”. </a:t>
            </a:r>
          </a:p>
          <a:p>
            <a:endParaRPr lang="en-US" sz="2400" dirty="0"/>
          </a:p>
          <a:p>
            <a:r>
              <a:rPr lang="en-US" sz="2400" dirty="0" smtClean="0"/>
              <a:t>ONLY for small amounts of data </a:t>
            </a:r>
            <a:r>
              <a:rPr lang="en-US" sz="2400" dirty="0" smtClean="0">
                <a:sym typeface="Wingdings" panose="05000000000000000000" pitchFamily="2" charset="2"/>
              </a:rPr>
              <a:t> if more than go to server-side data(base) solution</a:t>
            </a:r>
          </a:p>
          <a:p>
            <a:r>
              <a:rPr lang="en-US" sz="2400" dirty="0" smtClean="0">
                <a:sym typeface="Wingdings" panose="05000000000000000000" pitchFamily="2" charset="2"/>
              </a:rPr>
              <a:t>NOTE: </a:t>
            </a:r>
            <a:r>
              <a:rPr lang="en-US" sz="2400" dirty="0" err="1" smtClean="0"/>
              <a:t>android.database.sqlite.SQLiteDatabase.getMaximumSize</a:t>
            </a:r>
            <a:r>
              <a:rPr lang="en-US" sz="2400" dirty="0" smtClean="0"/>
              <a:t>()   gives maximum size</a:t>
            </a:r>
            <a:endParaRPr lang="en-US" sz="2400" dirty="0"/>
          </a:p>
        </p:txBody>
      </p:sp>
    </p:spTree>
    <p:extLst>
      <p:ext uri="{BB962C8B-B14F-4D97-AF65-F5344CB8AC3E}">
        <p14:creationId xmlns:p14="http://schemas.microsoft.com/office/powerpoint/2010/main" val="2771022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標題 1"/>
          <p:cNvSpPr>
            <a:spLocks noGrp="1"/>
          </p:cNvSpPr>
          <p:nvPr>
            <p:ph type="title"/>
          </p:nvPr>
        </p:nvSpPr>
        <p:spPr>
          <a:xfrm>
            <a:off x="928688" y="285750"/>
            <a:ext cx="7700962" cy="857250"/>
          </a:xfrm>
        </p:spPr>
        <p:txBody>
          <a:bodyPr/>
          <a:lstStyle/>
          <a:p>
            <a:r>
              <a:rPr lang="en-US" altLang="zh-TW" dirty="0" smtClean="0"/>
              <a:t>Raw Queries  --</a:t>
            </a:r>
            <a:r>
              <a:rPr lang="en-US" altLang="zh-TW" dirty="0" err="1" smtClean="0"/>
              <a:t>rawQuery</a:t>
            </a:r>
            <a:r>
              <a:rPr lang="en-US" altLang="zh-TW" dirty="0" smtClean="0"/>
              <a:t>()</a:t>
            </a:r>
            <a:endParaRPr lang="en-US" altLang="zh-TW" b="1" dirty="0" smtClean="0"/>
          </a:p>
        </p:txBody>
      </p:sp>
      <p:sp>
        <p:nvSpPr>
          <p:cNvPr id="4" name="投影片編號版面配置區 3"/>
          <p:cNvSpPr>
            <a:spLocks noGrp="1"/>
          </p:cNvSpPr>
          <p:nvPr>
            <p:ph type="sldNum" sz="quarter" idx="12"/>
          </p:nvPr>
        </p:nvSpPr>
        <p:spPr/>
        <p:txBody>
          <a:bodyPr>
            <a:normAutofit fontScale="85000" lnSpcReduction="20000"/>
          </a:bodyPr>
          <a:lstStyle/>
          <a:p>
            <a:fld id="{6E7341D6-F739-4DDB-8D46-35F27611285B}" type="slidenum">
              <a:rPr lang="zh-TW" altLang="en-US"/>
              <a:pPr/>
              <a:t>40</a:t>
            </a:fld>
            <a:endParaRPr lang="zh-TW" altLang="en-US"/>
          </a:p>
        </p:txBody>
      </p:sp>
      <p:sp>
        <p:nvSpPr>
          <p:cNvPr id="29700" name="內容版面配置區 2"/>
          <p:cNvSpPr>
            <a:spLocks noGrp="1"/>
          </p:cNvSpPr>
          <p:nvPr>
            <p:ph sz="quarter" idx="1"/>
          </p:nvPr>
        </p:nvSpPr>
        <p:spPr>
          <a:xfrm>
            <a:off x="304800" y="1357313"/>
            <a:ext cx="8382000" cy="5286375"/>
          </a:xfrm>
        </p:spPr>
        <p:txBody>
          <a:bodyPr/>
          <a:lstStyle/>
          <a:p>
            <a:pPr>
              <a:buNone/>
            </a:pPr>
            <a:r>
              <a:rPr lang="en-US" altLang="zh-TW" sz="2800" b="1" i="1" dirty="0" smtClean="0"/>
              <a:t>Cursor c = </a:t>
            </a:r>
            <a:r>
              <a:rPr lang="en-US" altLang="zh-TW" sz="2800" b="1" i="1" dirty="0" err="1" smtClean="0"/>
              <a:t>db.rawQuery</a:t>
            </a:r>
            <a:r>
              <a:rPr lang="en-US" altLang="zh-TW" sz="2000" b="1" i="1" dirty="0" smtClean="0"/>
              <a:t>("SELECT name FROM </a:t>
            </a:r>
            <a:r>
              <a:rPr lang="en-US" altLang="zh-TW" sz="2000" b="1" i="1" dirty="0" err="1" smtClean="0"/>
              <a:t>sqlite_master</a:t>
            </a:r>
            <a:r>
              <a:rPr lang="en-US" altLang="zh-TW" sz="2000" b="1" i="1" dirty="0" smtClean="0"/>
              <a:t> WHERE type='table' AND name='constants'", null</a:t>
            </a:r>
            <a:r>
              <a:rPr lang="en-US" altLang="zh-TW" sz="2800" b="1" i="1" dirty="0" smtClean="0"/>
              <a:t>);</a:t>
            </a:r>
            <a:br>
              <a:rPr lang="en-US" altLang="zh-TW" sz="2800" b="1" i="1" dirty="0" smtClean="0"/>
            </a:br>
            <a:r>
              <a:rPr lang="en-US" altLang="zh-TW" sz="2800" b="1" i="1" dirty="0" smtClean="0"/>
              <a:t/>
            </a:r>
            <a:br>
              <a:rPr lang="en-US" altLang="zh-TW" sz="2800" b="1" i="1" dirty="0" smtClean="0"/>
            </a:br>
            <a:endParaRPr lang="en-US" altLang="zh-TW" sz="2800" b="1" i="1" dirty="0" smtClean="0"/>
          </a:p>
          <a:p>
            <a:r>
              <a:rPr lang="en-US" altLang="zh-TW" sz="2800" dirty="0" smtClean="0"/>
              <a:t>In the above statement, we query a </a:t>
            </a:r>
            <a:r>
              <a:rPr lang="en-US" altLang="zh-TW" sz="2800" dirty="0" err="1" smtClean="0"/>
              <a:t>SQLite</a:t>
            </a:r>
            <a:r>
              <a:rPr lang="en-US" altLang="zh-TW" sz="2800" dirty="0" smtClean="0"/>
              <a:t> system table (</a:t>
            </a:r>
            <a:r>
              <a:rPr lang="en-US" altLang="zh-TW" sz="2800" dirty="0" err="1" smtClean="0"/>
              <a:t>sqlite_master</a:t>
            </a:r>
            <a:r>
              <a:rPr lang="en-US" altLang="zh-TW" sz="2800" dirty="0" smtClean="0"/>
              <a:t>) to see if our constants table already exists. </a:t>
            </a:r>
          </a:p>
          <a:p>
            <a:r>
              <a:rPr lang="en-US" altLang="zh-TW" sz="2800" dirty="0" smtClean="0"/>
              <a:t>The return value is a Cursor, which contains methods for iterating over results.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標題 1"/>
          <p:cNvSpPr>
            <a:spLocks noGrp="1"/>
          </p:cNvSpPr>
          <p:nvPr>
            <p:ph type="title"/>
          </p:nvPr>
        </p:nvSpPr>
        <p:spPr>
          <a:xfrm>
            <a:off x="928688" y="285750"/>
            <a:ext cx="7700962" cy="857250"/>
          </a:xfrm>
        </p:spPr>
        <p:txBody>
          <a:bodyPr/>
          <a:lstStyle/>
          <a:p>
            <a:r>
              <a:rPr lang="en-US" altLang="zh-TW" dirty="0" smtClean="0"/>
              <a:t>Raw Queries  --</a:t>
            </a:r>
            <a:r>
              <a:rPr lang="en-US" altLang="zh-TW" dirty="0" err="1" smtClean="0"/>
              <a:t>rawQuery</a:t>
            </a:r>
            <a:r>
              <a:rPr lang="en-US" altLang="zh-TW" dirty="0" smtClean="0"/>
              <a:t>() with parameters</a:t>
            </a:r>
            <a:endParaRPr lang="en-US" altLang="zh-TW" b="1" dirty="0" smtClean="0"/>
          </a:p>
        </p:txBody>
      </p:sp>
      <p:sp>
        <p:nvSpPr>
          <p:cNvPr id="4" name="投影片編號版面配置區 3"/>
          <p:cNvSpPr>
            <a:spLocks noGrp="1"/>
          </p:cNvSpPr>
          <p:nvPr>
            <p:ph type="sldNum" sz="quarter" idx="12"/>
          </p:nvPr>
        </p:nvSpPr>
        <p:spPr/>
        <p:txBody>
          <a:bodyPr>
            <a:normAutofit fontScale="85000" lnSpcReduction="20000"/>
          </a:bodyPr>
          <a:lstStyle/>
          <a:p>
            <a:fld id="{6E7341D6-F739-4DDB-8D46-35F27611285B}" type="slidenum">
              <a:rPr lang="zh-TW" altLang="en-US"/>
              <a:pPr/>
              <a:t>41</a:t>
            </a:fld>
            <a:endParaRPr lang="zh-TW" altLang="en-US"/>
          </a:p>
        </p:txBody>
      </p:sp>
      <p:sp>
        <p:nvSpPr>
          <p:cNvPr id="29700" name="內容版面配置區 2"/>
          <p:cNvSpPr>
            <a:spLocks noGrp="1"/>
          </p:cNvSpPr>
          <p:nvPr>
            <p:ph sz="quarter" idx="1"/>
          </p:nvPr>
        </p:nvSpPr>
        <p:spPr>
          <a:xfrm>
            <a:off x="228600" y="1571625"/>
            <a:ext cx="8915400" cy="5286375"/>
          </a:xfrm>
        </p:spPr>
        <p:txBody>
          <a:bodyPr/>
          <a:lstStyle/>
          <a:p>
            <a:pPr>
              <a:buNone/>
            </a:pPr>
            <a:r>
              <a:rPr lang="en-US" sz="2000" dirty="0" smtClean="0"/>
              <a:t>String </a:t>
            </a:r>
            <a:r>
              <a:rPr lang="en-US" sz="2000" dirty="0" err="1" smtClean="0"/>
              <a:t>mySQL</a:t>
            </a:r>
            <a:r>
              <a:rPr lang="en-US" sz="2000" dirty="0" smtClean="0"/>
              <a:t>= "select count(*) as Total “+ " from </a:t>
            </a:r>
            <a:r>
              <a:rPr lang="en-US" sz="2000" dirty="0" err="1" smtClean="0"/>
              <a:t>tblAmigo</a:t>
            </a:r>
            <a:r>
              <a:rPr lang="en-US" sz="2000" dirty="0" smtClean="0"/>
              <a:t>”+</a:t>
            </a:r>
            <a:br>
              <a:rPr lang="en-US" sz="2000" dirty="0" smtClean="0"/>
            </a:br>
            <a:r>
              <a:rPr lang="en-US" sz="2000" dirty="0" smtClean="0"/>
              <a:t>                      " where </a:t>
            </a:r>
            <a:r>
              <a:rPr lang="en-US" sz="2000" dirty="0" err="1" smtClean="0"/>
              <a:t>recID</a:t>
            </a:r>
            <a:r>
              <a:rPr lang="en-US" sz="2000" dirty="0" smtClean="0"/>
              <a:t>&gt; </a:t>
            </a:r>
            <a:r>
              <a:rPr lang="en-US" sz="2000" b="1" dirty="0" smtClean="0">
                <a:solidFill>
                  <a:srgbClr val="FF0000"/>
                </a:solidFill>
              </a:rPr>
              <a:t>?</a:t>
            </a:r>
            <a:r>
              <a:rPr lang="en-US" sz="2000" b="1" dirty="0" smtClean="0"/>
              <a:t>”  </a:t>
            </a:r>
            <a:r>
              <a:rPr lang="en-US" sz="2000" dirty="0" smtClean="0"/>
              <a:t>+ " and name = </a:t>
            </a:r>
            <a:r>
              <a:rPr lang="en-US" sz="2000" b="1" dirty="0" smtClean="0">
                <a:solidFill>
                  <a:srgbClr val="FF0000"/>
                </a:solidFill>
              </a:rPr>
              <a:t>?</a:t>
            </a:r>
            <a:r>
              <a:rPr lang="en-US" sz="2000" b="1" dirty="0" smtClean="0"/>
              <a:t>";</a:t>
            </a:r>
          </a:p>
          <a:p>
            <a:pPr>
              <a:buNone/>
            </a:pPr>
            <a:endParaRPr lang="en-US" sz="2000" b="1" dirty="0" smtClean="0"/>
          </a:p>
          <a:p>
            <a:pPr>
              <a:buNone/>
            </a:pPr>
            <a:r>
              <a:rPr lang="en-US" sz="2000" dirty="0" smtClean="0"/>
              <a:t>String[] </a:t>
            </a:r>
            <a:r>
              <a:rPr lang="en-US" sz="2000" dirty="0" err="1" smtClean="0"/>
              <a:t>args</a:t>
            </a:r>
            <a:r>
              <a:rPr lang="en-US" sz="2000" dirty="0" smtClean="0"/>
              <a:t>= {"1", "BBB"};</a:t>
            </a:r>
          </a:p>
          <a:p>
            <a:pPr>
              <a:buNone/>
            </a:pPr>
            <a:endParaRPr lang="en-US" sz="2000" dirty="0" smtClean="0"/>
          </a:p>
          <a:p>
            <a:pPr>
              <a:buNone/>
            </a:pPr>
            <a:r>
              <a:rPr lang="en-US" sz="2000" dirty="0" smtClean="0"/>
              <a:t>Cursor c1 = </a:t>
            </a:r>
            <a:r>
              <a:rPr lang="en-US" sz="2000" dirty="0" err="1" smtClean="0"/>
              <a:t>db.rawQuery</a:t>
            </a:r>
            <a:r>
              <a:rPr lang="en-US" sz="2000" dirty="0" smtClean="0"/>
              <a:t>(</a:t>
            </a:r>
            <a:r>
              <a:rPr lang="en-US" sz="2000" dirty="0" err="1" smtClean="0"/>
              <a:t>mySQL</a:t>
            </a:r>
            <a:r>
              <a:rPr lang="en-US" sz="2000" dirty="0" smtClean="0"/>
              <a:t>, </a:t>
            </a:r>
            <a:r>
              <a:rPr lang="en-US" sz="2000" dirty="0" err="1" smtClean="0">
                <a:solidFill>
                  <a:srgbClr val="FF0000"/>
                </a:solidFill>
              </a:rPr>
              <a:t>args</a:t>
            </a:r>
            <a:r>
              <a:rPr lang="en-US" sz="2000" dirty="0" smtClean="0"/>
              <a:t>); </a:t>
            </a:r>
            <a:r>
              <a:rPr lang="en-US" altLang="zh-TW" sz="2000" b="1" i="1" dirty="0" smtClean="0"/>
              <a:t/>
            </a:r>
            <a:br>
              <a:rPr lang="en-US" altLang="zh-TW" sz="2000" b="1" i="1" dirty="0" smtClean="0"/>
            </a:br>
            <a:endParaRPr lang="en-US" altLang="zh-TW" sz="2000" b="1" i="1" dirty="0" smtClean="0"/>
          </a:p>
          <a:p>
            <a:pPr lvl="8"/>
            <a:r>
              <a:rPr lang="en-US" altLang="zh-TW" sz="2400" dirty="0" smtClean="0"/>
              <a:t>In the above statement, we query </a:t>
            </a:r>
            <a:r>
              <a:rPr lang="en-US" altLang="zh-TW" sz="2400" dirty="0" err="1" smtClean="0"/>
              <a:t>myTable</a:t>
            </a:r>
            <a:r>
              <a:rPr lang="en-US" altLang="zh-TW" sz="2400" dirty="0" smtClean="0"/>
              <a:t> getting count of entries where </a:t>
            </a:r>
            <a:r>
              <a:rPr lang="en-US" altLang="zh-TW" sz="2400" dirty="0" err="1" smtClean="0"/>
              <a:t>recID</a:t>
            </a:r>
            <a:r>
              <a:rPr lang="en-US" altLang="zh-TW" sz="2400" dirty="0" smtClean="0"/>
              <a:t>&gt;1 and name =</a:t>
            </a:r>
            <a:r>
              <a:rPr lang="en-US" sz="2400" b="1" dirty="0" smtClean="0">
                <a:solidFill>
                  <a:srgbClr val="FF0000"/>
                </a:solidFill>
              </a:rPr>
              <a:t>‘</a:t>
            </a:r>
            <a:r>
              <a:rPr lang="en-US" altLang="zh-TW" sz="2400" dirty="0" smtClean="0"/>
              <a:t>BBB</a:t>
            </a:r>
            <a:r>
              <a:rPr lang="en-US" sz="2400" b="1" dirty="0" smtClean="0">
                <a:solidFill>
                  <a:srgbClr val="FF0000"/>
                </a:solidFill>
              </a:rPr>
              <a:t>’</a:t>
            </a:r>
            <a:endParaRPr lang="en-US" altLang="zh-TW" sz="2400" dirty="0" smtClean="0">
              <a:solidFill>
                <a:srgbClr val="FF0000"/>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標題 1"/>
          <p:cNvSpPr>
            <a:spLocks noGrp="1"/>
          </p:cNvSpPr>
          <p:nvPr>
            <p:ph type="title"/>
          </p:nvPr>
        </p:nvSpPr>
        <p:spPr>
          <a:xfrm>
            <a:off x="928688" y="285750"/>
            <a:ext cx="7700962" cy="857250"/>
          </a:xfrm>
        </p:spPr>
        <p:txBody>
          <a:bodyPr/>
          <a:lstStyle/>
          <a:p>
            <a:r>
              <a:rPr lang="en-US" altLang="zh-TW" dirty="0" smtClean="0"/>
              <a:t>Simple Queries –query()</a:t>
            </a:r>
            <a:endParaRPr lang="en-US" altLang="zh-TW" b="1" dirty="0" smtClean="0"/>
          </a:p>
        </p:txBody>
      </p:sp>
      <p:sp>
        <p:nvSpPr>
          <p:cNvPr id="4" name="投影片編號版面配置區 3"/>
          <p:cNvSpPr>
            <a:spLocks noGrp="1"/>
          </p:cNvSpPr>
          <p:nvPr>
            <p:ph type="sldNum" sz="quarter" idx="12"/>
          </p:nvPr>
        </p:nvSpPr>
        <p:spPr/>
        <p:txBody>
          <a:bodyPr>
            <a:normAutofit fontScale="85000" lnSpcReduction="20000"/>
          </a:bodyPr>
          <a:lstStyle/>
          <a:p>
            <a:fld id="{B8F5887C-2969-451C-A105-0E64C2238248}" type="slidenum">
              <a:rPr lang="zh-TW" altLang="en-US"/>
              <a:pPr/>
              <a:t>42</a:t>
            </a:fld>
            <a:endParaRPr lang="zh-TW" altLang="en-US"/>
          </a:p>
        </p:txBody>
      </p:sp>
      <p:sp>
        <p:nvSpPr>
          <p:cNvPr id="31748" name="內容版面配置區 2"/>
          <p:cNvSpPr>
            <a:spLocks noGrp="1"/>
          </p:cNvSpPr>
          <p:nvPr>
            <p:ph sz="quarter" idx="1"/>
          </p:nvPr>
        </p:nvSpPr>
        <p:spPr>
          <a:xfrm>
            <a:off x="914400" y="1357313"/>
            <a:ext cx="7772400" cy="5286375"/>
          </a:xfrm>
        </p:spPr>
        <p:txBody>
          <a:bodyPr/>
          <a:lstStyle/>
          <a:p>
            <a:r>
              <a:rPr lang="en-US" altLang="zh-TW" sz="2800" dirty="0" smtClean="0"/>
              <a:t>The query() method takes the discrete pieces of a SELECT statement and builds the query from them. </a:t>
            </a:r>
          </a:p>
          <a:p>
            <a:r>
              <a:rPr lang="en-US" altLang="zh-TW" sz="2800" dirty="0" smtClean="0"/>
              <a:t>The pieces, in order that they appear as parameters to query(), are:</a:t>
            </a:r>
          </a:p>
          <a:p>
            <a:pPr lvl="1"/>
            <a:r>
              <a:rPr lang="en-US" altLang="zh-TW" sz="2000" dirty="0" smtClean="0"/>
              <a:t>The name of the table to query against</a:t>
            </a:r>
          </a:p>
          <a:p>
            <a:pPr lvl="1"/>
            <a:r>
              <a:rPr lang="en-US" altLang="zh-TW" sz="2000" dirty="0" smtClean="0"/>
              <a:t>The list of columns to retrieve</a:t>
            </a:r>
          </a:p>
          <a:p>
            <a:pPr lvl="1"/>
            <a:r>
              <a:rPr lang="en-US" altLang="zh-TW" sz="2000" dirty="0" smtClean="0"/>
              <a:t>The WHERE clause, optionally including positional parameters</a:t>
            </a:r>
          </a:p>
          <a:p>
            <a:pPr lvl="1"/>
            <a:r>
              <a:rPr lang="en-US" altLang="zh-TW" sz="2000" dirty="0" smtClean="0"/>
              <a:t>The list of values to substitute in for those positional parameters</a:t>
            </a:r>
          </a:p>
          <a:p>
            <a:pPr lvl="1"/>
            <a:r>
              <a:rPr lang="en-US" altLang="zh-TW" sz="2000" dirty="0" smtClean="0"/>
              <a:t>The GROUP BY clause, if any</a:t>
            </a:r>
          </a:p>
          <a:p>
            <a:pPr lvl="1"/>
            <a:r>
              <a:rPr lang="en-US" altLang="zh-TW" sz="2000" dirty="0" smtClean="0"/>
              <a:t>The ORDER BY clause, if any</a:t>
            </a:r>
          </a:p>
          <a:p>
            <a:pPr lvl="1"/>
            <a:r>
              <a:rPr lang="en-US" altLang="zh-TW" sz="2000" dirty="0" smtClean="0"/>
              <a:t>The HAVING clause, if any</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algn="l"/>
            <a:r>
              <a:rPr lang="en-US" dirty="0" smtClean="0"/>
              <a:t>query(**) </a:t>
            </a:r>
          </a:p>
        </p:txBody>
      </p:sp>
      <p:sp>
        <p:nvSpPr>
          <p:cNvPr id="18435" name="Content Placeholder 2"/>
          <p:cNvSpPr>
            <a:spLocks noGrp="1"/>
          </p:cNvSpPr>
          <p:nvPr>
            <p:ph idx="1"/>
          </p:nvPr>
        </p:nvSpPr>
        <p:spPr/>
        <p:txBody>
          <a:bodyPr/>
          <a:lstStyle/>
          <a:p>
            <a:r>
              <a:rPr lang="en-US" sz="2400" b="1" dirty="0" smtClean="0"/>
              <a:t>Method of </a:t>
            </a:r>
            <a:r>
              <a:rPr lang="en-US" sz="2400" b="1" dirty="0" err="1" smtClean="0"/>
              <a:t>SQLiteDatabase</a:t>
            </a:r>
            <a:r>
              <a:rPr lang="en-US" sz="2400" b="1" dirty="0" smtClean="0"/>
              <a:t> class and performs queries on the DB and returns the results in a Cursor object</a:t>
            </a:r>
          </a:p>
          <a:p>
            <a:pPr>
              <a:buNone/>
            </a:pPr>
            <a:r>
              <a:rPr lang="en-US" sz="2400" b="1" i="1" u="sng" dirty="0" smtClean="0"/>
              <a:t>Cursor c = </a:t>
            </a:r>
            <a:r>
              <a:rPr lang="en-US" sz="2400" b="1" i="1" u="sng" dirty="0" err="1" smtClean="0"/>
              <a:t>db.query</a:t>
            </a:r>
            <a:r>
              <a:rPr lang="en-US" sz="2400" b="1" i="1" u="sng" dirty="0" smtClean="0"/>
              <a:t>(p1,p2,p3,p4,p5,p6,p7)</a:t>
            </a:r>
          </a:p>
          <a:p>
            <a:pPr lvl="1"/>
            <a:r>
              <a:rPr lang="en-US" sz="2000" dirty="0" smtClean="0"/>
              <a:t>p1 ; Table name (String)</a:t>
            </a:r>
          </a:p>
          <a:p>
            <a:pPr lvl="1"/>
            <a:r>
              <a:rPr lang="en-US" sz="2000" dirty="0" smtClean="0"/>
              <a:t>p2 ;  Columns to return (String array)</a:t>
            </a:r>
          </a:p>
          <a:p>
            <a:pPr lvl="1"/>
            <a:r>
              <a:rPr lang="en-US" sz="2000" dirty="0" smtClean="0"/>
              <a:t>p3 ;  WHERE clause (use null for all, ?s for selection </a:t>
            </a:r>
            <a:r>
              <a:rPr lang="en-US" sz="2000" dirty="0" err="1" smtClean="0"/>
              <a:t>args</a:t>
            </a:r>
            <a:r>
              <a:rPr lang="en-US" sz="2000" dirty="0" smtClean="0"/>
              <a:t>)</a:t>
            </a:r>
          </a:p>
          <a:p>
            <a:pPr lvl="1"/>
            <a:r>
              <a:rPr lang="en-US" sz="2000" dirty="0" smtClean="0"/>
              <a:t>p4 ;  selection </a:t>
            </a:r>
            <a:r>
              <a:rPr lang="en-US" sz="2000" dirty="0" err="1" smtClean="0"/>
              <a:t>arg</a:t>
            </a:r>
            <a:r>
              <a:rPr lang="en-US" sz="2000" dirty="0" smtClean="0"/>
              <a:t> values for ?s of WHERE clause</a:t>
            </a:r>
          </a:p>
          <a:p>
            <a:pPr lvl="1"/>
            <a:r>
              <a:rPr lang="en-US" sz="2000" dirty="0" smtClean="0"/>
              <a:t>p5 ; GROUP BY ( null for none) (String)</a:t>
            </a:r>
          </a:p>
          <a:p>
            <a:pPr lvl="1"/>
            <a:r>
              <a:rPr lang="en-US" sz="2000" dirty="0" smtClean="0"/>
              <a:t>p6 ; HAVING (null unless GROUP BY requires one) (String)</a:t>
            </a:r>
          </a:p>
          <a:p>
            <a:pPr lvl="1"/>
            <a:r>
              <a:rPr lang="en-US" sz="2000" dirty="0" smtClean="0"/>
              <a:t>p7 ; ORDER BY (null for default ordering)(String)</a:t>
            </a:r>
          </a:p>
          <a:p>
            <a:pPr lvl="1"/>
            <a:r>
              <a:rPr lang="en-US" sz="2000" dirty="0" smtClean="0"/>
              <a:t>p8 ; LIMIT (null for no limit) (String)</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52400" y="381000"/>
            <a:ext cx="7772400" cy="762000"/>
          </a:xfrm>
        </p:spPr>
        <p:txBody>
          <a:bodyPr/>
          <a:lstStyle/>
          <a:p>
            <a:pPr algn="l"/>
            <a:r>
              <a:rPr lang="en-US" dirty="0" smtClean="0"/>
              <a:t>Simple Queries</a:t>
            </a:r>
          </a:p>
        </p:txBody>
      </p:sp>
      <p:sp>
        <p:nvSpPr>
          <p:cNvPr id="19459" name="Content Placeholder 2"/>
          <p:cNvSpPr>
            <a:spLocks noGrp="1"/>
          </p:cNvSpPr>
          <p:nvPr>
            <p:ph idx="1"/>
          </p:nvPr>
        </p:nvSpPr>
        <p:spPr>
          <a:xfrm>
            <a:off x="228600" y="1447800"/>
            <a:ext cx="8915400" cy="4876800"/>
          </a:xfrm>
        </p:spPr>
        <p:txBody>
          <a:bodyPr/>
          <a:lstStyle/>
          <a:p>
            <a:r>
              <a:rPr lang="en-US" sz="2000" i="1" dirty="0" smtClean="0"/>
              <a:t>SQL  -</a:t>
            </a:r>
            <a:r>
              <a:rPr lang="en-US" sz="2000" dirty="0" smtClean="0"/>
              <a:t>  "SELECT * FROM ABC;"</a:t>
            </a:r>
            <a:br>
              <a:rPr lang="en-US" sz="2000" dirty="0" smtClean="0"/>
            </a:br>
            <a:r>
              <a:rPr lang="en-US" sz="2000" i="1" dirty="0" err="1" smtClean="0"/>
              <a:t>SQLite</a:t>
            </a:r>
            <a:r>
              <a:rPr lang="en-US" sz="2000" dirty="0" smtClean="0"/>
              <a:t>  - </a:t>
            </a:r>
            <a:br>
              <a:rPr lang="en-US" sz="2000" dirty="0" smtClean="0"/>
            </a:br>
            <a:r>
              <a:rPr lang="en-US" sz="2000" dirty="0" smtClean="0"/>
              <a:t>    </a:t>
            </a:r>
            <a:r>
              <a:rPr lang="en-US" sz="2000" b="1" i="1" dirty="0" smtClean="0"/>
              <a:t>Cursor c = </a:t>
            </a:r>
            <a:r>
              <a:rPr lang="en-US" sz="2000" b="1" i="1" dirty="0" err="1" smtClean="0"/>
              <a:t>db.query</a:t>
            </a:r>
            <a:r>
              <a:rPr lang="en-US" sz="2000" b="1" i="1" dirty="0" smtClean="0"/>
              <a:t>(“</a:t>
            </a:r>
            <a:r>
              <a:rPr lang="en-US" sz="2000" b="1" i="1" dirty="0" err="1" smtClean="0"/>
              <a:t>ABC”,null,null,null,null,null,null</a:t>
            </a:r>
            <a:r>
              <a:rPr lang="en-US" sz="2000" b="1" i="1" dirty="0" smtClean="0"/>
              <a:t>);</a:t>
            </a:r>
          </a:p>
          <a:p>
            <a:endParaRPr lang="en-US" sz="2000" dirty="0" smtClean="0"/>
          </a:p>
          <a:p>
            <a:r>
              <a:rPr lang="en-US" sz="2000" i="1" dirty="0" smtClean="0"/>
              <a:t>SQL</a:t>
            </a:r>
            <a:r>
              <a:rPr lang="en-US" sz="2000" dirty="0" smtClean="0"/>
              <a:t> - "SELECT * FROM ABC WHERE C1=5" </a:t>
            </a:r>
            <a:br>
              <a:rPr lang="en-US" sz="2000" dirty="0" smtClean="0"/>
            </a:br>
            <a:r>
              <a:rPr lang="en-US" sz="2000" i="1" dirty="0" err="1" smtClean="0"/>
              <a:t>SQLite</a:t>
            </a:r>
            <a:r>
              <a:rPr lang="en-US" sz="2000" dirty="0" smtClean="0"/>
              <a:t> – </a:t>
            </a:r>
          </a:p>
          <a:p>
            <a:pPr>
              <a:buNone/>
            </a:pPr>
            <a:r>
              <a:rPr lang="en-US" sz="2000" b="1" i="1" dirty="0" smtClean="0"/>
              <a:t>          Cursor c = </a:t>
            </a:r>
            <a:r>
              <a:rPr lang="en-US" sz="2000" b="1" i="1" dirty="0" err="1" smtClean="0"/>
              <a:t>db.query</a:t>
            </a:r>
            <a:r>
              <a:rPr lang="en-US" sz="2000" b="1" i="1" dirty="0" smtClean="0"/>
              <a:t>( “ABC”,null,"c1=?" , </a:t>
            </a:r>
            <a:br>
              <a:rPr lang="en-US" sz="2000" b="1" i="1" dirty="0" smtClean="0"/>
            </a:br>
            <a:r>
              <a:rPr lang="en-US" sz="2000" b="1" i="1" dirty="0" smtClean="0"/>
              <a:t>                                              new String[ ] {"5"},</a:t>
            </a:r>
            <a:r>
              <a:rPr lang="en-US" sz="2000" b="1" i="1" dirty="0" err="1" smtClean="0"/>
              <a:t>null,null,null</a:t>
            </a:r>
            <a:r>
              <a:rPr lang="en-US" sz="2000" b="1" i="1" dirty="0" smtClean="0"/>
              <a:t>);</a:t>
            </a:r>
            <a:br>
              <a:rPr lang="en-US" sz="2000" b="1" i="1" dirty="0" smtClean="0"/>
            </a:br>
            <a:endParaRPr lang="en-US" sz="2000" b="1" i="1" dirty="0" smtClean="0"/>
          </a:p>
          <a:p>
            <a:r>
              <a:rPr lang="en-US" sz="2000" dirty="0" smtClean="0"/>
              <a:t> SQL – "SELECT </a:t>
            </a:r>
            <a:r>
              <a:rPr lang="en-US" sz="2000" dirty="0" err="1" smtClean="0"/>
              <a:t>title,id</a:t>
            </a:r>
            <a:r>
              <a:rPr lang="en-US" sz="2000" dirty="0" smtClean="0"/>
              <a:t> FROM BOOKS ORDER BY title ASC"</a:t>
            </a:r>
            <a:br>
              <a:rPr lang="en-US" sz="2000" dirty="0" smtClean="0"/>
            </a:br>
            <a:r>
              <a:rPr lang="en-US" sz="2000" dirty="0" err="1" smtClean="0"/>
              <a:t>SQLite</a:t>
            </a:r>
            <a:r>
              <a:rPr lang="en-US" sz="2000" dirty="0" smtClean="0"/>
              <a:t> – </a:t>
            </a:r>
          </a:p>
          <a:p>
            <a:pPr>
              <a:buNone/>
            </a:pPr>
            <a:r>
              <a:rPr lang="en-US" sz="2000" b="1" i="1" dirty="0" smtClean="0"/>
              <a:t>           String </a:t>
            </a:r>
            <a:r>
              <a:rPr lang="en-US" sz="2000" b="1" i="1" dirty="0" err="1" smtClean="0"/>
              <a:t>colsToReturn</a:t>
            </a:r>
            <a:r>
              <a:rPr lang="en-US" sz="2000" b="1" i="1" dirty="0" smtClean="0"/>
              <a:t> [ ] {"</a:t>
            </a:r>
            <a:r>
              <a:rPr lang="en-US" sz="2000" b="1" i="1" dirty="0" err="1" smtClean="0"/>
              <a:t>title","id</a:t>
            </a:r>
            <a:r>
              <a:rPr lang="en-US" sz="2000" b="1" i="1" dirty="0" smtClean="0"/>
              <a:t>"};</a:t>
            </a:r>
            <a:br>
              <a:rPr lang="en-US" sz="2000" b="1" i="1" dirty="0" smtClean="0"/>
            </a:br>
            <a:r>
              <a:rPr lang="en-US" sz="2000" b="1" i="1" dirty="0" smtClean="0"/>
              <a:t>      String </a:t>
            </a:r>
            <a:r>
              <a:rPr lang="en-US" sz="2000" b="1" i="1" dirty="0" err="1" smtClean="0"/>
              <a:t>sortOrder</a:t>
            </a:r>
            <a:r>
              <a:rPr lang="en-US" sz="2000" b="1" i="1" dirty="0" smtClean="0"/>
              <a:t> = "title ASC";</a:t>
            </a:r>
            <a:br>
              <a:rPr lang="en-US" sz="2000" b="1" i="1" dirty="0" smtClean="0"/>
            </a:br>
            <a:r>
              <a:rPr lang="en-US" sz="2000" b="1" i="1" dirty="0" smtClean="0"/>
              <a:t>      Cursor c = </a:t>
            </a:r>
            <a:r>
              <a:rPr lang="en-US" sz="2000" b="1" i="1" dirty="0" err="1" smtClean="0"/>
              <a:t>db.query</a:t>
            </a:r>
            <a:r>
              <a:rPr lang="en-US" sz="2000" b="1" i="1" dirty="0" smtClean="0"/>
              <a:t>(“</a:t>
            </a:r>
            <a:r>
              <a:rPr lang="en-US" sz="2000" b="1" i="1" dirty="0" err="1" smtClean="0"/>
              <a:t>BOOKS",colsToReturn</a:t>
            </a:r>
            <a:r>
              <a:rPr lang="en-US" sz="2000" b="1" i="1" dirty="0" smtClean="0"/>
              <a:t>,</a:t>
            </a:r>
            <a:br>
              <a:rPr lang="en-US" sz="2000" b="1" i="1" dirty="0" smtClean="0"/>
            </a:br>
            <a:r>
              <a:rPr lang="en-US" sz="2000" b="1" i="1" dirty="0" smtClean="0"/>
              <a:t>                 </a:t>
            </a:r>
            <a:r>
              <a:rPr lang="en-US" sz="2000" b="1" i="1" dirty="0" err="1" smtClean="0"/>
              <a:t>null,null,null,null,sortOrder</a:t>
            </a:r>
            <a:r>
              <a:rPr lang="en-US" sz="2000" b="1" i="1" dirty="0" smtClean="0"/>
              <a:t>);</a:t>
            </a:r>
            <a:r>
              <a:rPr lang="en-US" sz="2000" dirty="0" smtClean="0"/>
              <a:t/>
            </a:r>
            <a:br>
              <a:rPr lang="en-US" sz="2000" dirty="0" smtClean="0"/>
            </a:br>
            <a:r>
              <a:rPr lang="en-US" sz="2000" dirty="0" smtClean="0"/>
              <a:t>                </a:t>
            </a:r>
          </a:p>
          <a:p>
            <a:endParaRPr lang="en-US" sz="2000" dirty="0" smtClean="0"/>
          </a:p>
        </p:txBody>
      </p:sp>
      <p:sp>
        <p:nvSpPr>
          <p:cNvPr id="4" name="TextBox 3"/>
          <p:cNvSpPr txBox="1"/>
          <p:nvPr/>
        </p:nvSpPr>
        <p:spPr>
          <a:xfrm>
            <a:off x="4419600" y="152400"/>
            <a:ext cx="4724400" cy="1754326"/>
          </a:xfrm>
          <a:prstGeom prst="rect">
            <a:avLst/>
          </a:prstGeom>
          <a:solidFill>
            <a:srgbClr val="00B050"/>
          </a:solidFill>
        </p:spPr>
        <p:txBody>
          <a:bodyPr wrap="square" rtlCol="0">
            <a:spAutoFit/>
          </a:bodyPr>
          <a:lstStyle/>
          <a:p>
            <a:r>
              <a:rPr lang="en-US" dirty="0" smtClean="0"/>
              <a:t>returning a </a:t>
            </a:r>
            <a:r>
              <a:rPr lang="en-US" dirty="0" smtClean="0">
                <a:hlinkClick r:id="rId2"/>
              </a:rPr>
              <a:t>Cursor</a:t>
            </a:r>
            <a:r>
              <a:rPr lang="en-US" dirty="0" smtClean="0"/>
              <a:t> over the result set</a:t>
            </a:r>
          </a:p>
          <a:p>
            <a:r>
              <a:rPr lang="en-US" dirty="0" smtClean="0"/>
              <a:t>which is positioned before the first entry.</a:t>
            </a:r>
          </a:p>
          <a:p>
            <a:r>
              <a:rPr lang="en-US" dirty="0" smtClean="0"/>
              <a:t>Note: </a:t>
            </a:r>
            <a:r>
              <a:rPr lang="en-US" dirty="0" smtClean="0">
                <a:hlinkClick r:id="rId2"/>
              </a:rPr>
              <a:t>Cursor</a:t>
            </a:r>
            <a:r>
              <a:rPr lang="en-US" dirty="0" smtClean="0"/>
              <a:t>s are not synchronized,</a:t>
            </a:r>
          </a:p>
          <a:p>
            <a:endParaRPr lang="en-US" dirty="0"/>
          </a:p>
          <a:p>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標題 1"/>
          <p:cNvSpPr>
            <a:spLocks noGrp="1"/>
          </p:cNvSpPr>
          <p:nvPr>
            <p:ph type="title"/>
          </p:nvPr>
        </p:nvSpPr>
        <p:spPr>
          <a:xfrm>
            <a:off x="928688" y="285750"/>
            <a:ext cx="7700962" cy="857250"/>
          </a:xfrm>
        </p:spPr>
        <p:txBody>
          <a:bodyPr/>
          <a:lstStyle/>
          <a:p>
            <a:r>
              <a:rPr lang="en-US" altLang="zh-TW" dirty="0" smtClean="0"/>
              <a:t>How to Process Query Results --Using Cursors</a:t>
            </a:r>
            <a:endParaRPr lang="en-US" altLang="zh-TW" b="1" dirty="0" smtClean="0"/>
          </a:p>
        </p:txBody>
      </p:sp>
      <p:sp>
        <p:nvSpPr>
          <p:cNvPr id="4" name="投影片編號版面配置區 3"/>
          <p:cNvSpPr>
            <a:spLocks noGrp="1"/>
          </p:cNvSpPr>
          <p:nvPr>
            <p:ph type="sldNum" sz="quarter" idx="12"/>
          </p:nvPr>
        </p:nvSpPr>
        <p:spPr/>
        <p:txBody>
          <a:bodyPr>
            <a:normAutofit fontScale="85000" lnSpcReduction="20000"/>
          </a:bodyPr>
          <a:lstStyle/>
          <a:p>
            <a:fld id="{F788A35D-15B5-4A06-B1B3-0AD10780B93C}" type="slidenum">
              <a:rPr lang="zh-TW" altLang="en-US"/>
              <a:pPr/>
              <a:t>45</a:t>
            </a:fld>
            <a:endParaRPr lang="zh-TW" altLang="en-US"/>
          </a:p>
        </p:txBody>
      </p:sp>
      <p:sp>
        <p:nvSpPr>
          <p:cNvPr id="38916" name="內容版面配置區 2"/>
          <p:cNvSpPr>
            <a:spLocks noGrp="1"/>
          </p:cNvSpPr>
          <p:nvPr>
            <p:ph sz="quarter" idx="1"/>
          </p:nvPr>
        </p:nvSpPr>
        <p:spPr>
          <a:xfrm>
            <a:off x="0" y="1433512"/>
            <a:ext cx="8686800" cy="5424488"/>
          </a:xfrm>
        </p:spPr>
        <p:txBody>
          <a:bodyPr/>
          <a:lstStyle/>
          <a:p>
            <a:r>
              <a:rPr lang="en-US" altLang="zh-TW" sz="2400" dirty="0" smtClean="0"/>
              <a:t>After you execute the query, you get back a Cursor</a:t>
            </a:r>
            <a:br>
              <a:rPr lang="en-US" altLang="zh-TW" sz="2400" dirty="0" smtClean="0"/>
            </a:br>
            <a:endParaRPr lang="en-US" altLang="zh-TW" sz="2400" dirty="0" smtClean="0"/>
          </a:p>
          <a:p>
            <a:r>
              <a:rPr lang="en-US" altLang="zh-TW" sz="2400" b="1" dirty="0" smtClean="0"/>
              <a:t>Cursor</a:t>
            </a:r>
          </a:p>
          <a:p>
            <a:pPr lvl="1"/>
            <a:r>
              <a:rPr lang="en-US" altLang="zh-TW" sz="2400" dirty="0" err="1" smtClean="0"/>
              <a:t>getCount</a:t>
            </a:r>
            <a:r>
              <a:rPr lang="en-US" altLang="zh-TW" sz="2400" dirty="0" smtClean="0"/>
              <a:t>()  = </a:t>
            </a:r>
            <a:r>
              <a:rPr lang="en-US" altLang="zh-TW" sz="2400" dirty="0" smtClean="0">
                <a:solidFill>
                  <a:srgbClr val="FF0000"/>
                </a:solidFill>
              </a:rPr>
              <a:t>Find out how many rows are in the result set</a:t>
            </a:r>
            <a:endParaRPr lang="en-US" altLang="zh-TW" sz="2400" dirty="0" smtClean="0"/>
          </a:p>
          <a:p>
            <a:pPr lvl="1"/>
            <a:r>
              <a:rPr lang="en-US" altLang="zh-TW" sz="2400" dirty="0" err="1" smtClean="0"/>
              <a:t>moveToFirst</a:t>
            </a:r>
            <a:r>
              <a:rPr lang="en-US" altLang="zh-TW" sz="2400" dirty="0" smtClean="0"/>
              <a:t>(), </a:t>
            </a:r>
            <a:r>
              <a:rPr lang="en-US" altLang="zh-TW" sz="2400" dirty="0" err="1" smtClean="0"/>
              <a:t>moveToNext</a:t>
            </a:r>
            <a:r>
              <a:rPr lang="en-US" altLang="zh-TW" sz="2400" dirty="0" smtClean="0"/>
              <a:t>(), and </a:t>
            </a:r>
            <a:r>
              <a:rPr lang="en-US" altLang="zh-TW" sz="2400" dirty="0" err="1" smtClean="0"/>
              <a:t>isAfterLast</a:t>
            </a:r>
            <a:r>
              <a:rPr lang="en-US" altLang="zh-TW" sz="2400" dirty="0" smtClean="0"/>
              <a:t>()  = </a:t>
            </a:r>
            <a:r>
              <a:rPr lang="en-US" altLang="zh-TW" sz="2400" dirty="0" smtClean="0">
                <a:solidFill>
                  <a:srgbClr val="FF0000"/>
                </a:solidFill>
              </a:rPr>
              <a:t>Iterate over the rows</a:t>
            </a:r>
            <a:endParaRPr lang="en-US" altLang="zh-TW" sz="2400" dirty="0" smtClean="0"/>
          </a:p>
          <a:p>
            <a:pPr lvl="1"/>
            <a:r>
              <a:rPr lang="en-US" altLang="zh-TW" sz="2400" dirty="0" err="1" smtClean="0"/>
              <a:t>getColumnNames</a:t>
            </a:r>
            <a:r>
              <a:rPr lang="en-US" altLang="zh-TW" sz="2400" dirty="0" smtClean="0"/>
              <a:t>()= </a:t>
            </a:r>
            <a:r>
              <a:rPr lang="en-US" altLang="zh-TW" sz="2400" dirty="0" smtClean="0">
                <a:solidFill>
                  <a:srgbClr val="FF0000"/>
                </a:solidFill>
              </a:rPr>
              <a:t>Find out the names of the columns</a:t>
            </a:r>
            <a:r>
              <a:rPr lang="en-US" altLang="zh-TW" sz="2400" dirty="0" smtClean="0"/>
              <a:t> </a:t>
            </a:r>
          </a:p>
          <a:p>
            <a:pPr lvl="1"/>
            <a:r>
              <a:rPr lang="en-US" altLang="zh-TW" sz="2400" dirty="0" err="1" smtClean="0"/>
              <a:t>getColumnIndex</a:t>
            </a:r>
            <a:r>
              <a:rPr lang="en-US" altLang="zh-TW" sz="2400" dirty="0" smtClean="0"/>
              <a:t>() =convert column names into column numbers via </a:t>
            </a:r>
          </a:p>
          <a:p>
            <a:pPr lvl="1"/>
            <a:r>
              <a:rPr lang="en-US" altLang="zh-TW" sz="2400" dirty="0" err="1" smtClean="0"/>
              <a:t>getString</a:t>
            </a:r>
            <a:r>
              <a:rPr lang="en-US" altLang="zh-TW" sz="2400" dirty="0" smtClean="0"/>
              <a:t>(), </a:t>
            </a:r>
            <a:r>
              <a:rPr lang="en-US" altLang="zh-TW" sz="2400" dirty="0" err="1" smtClean="0"/>
              <a:t>getInt</a:t>
            </a:r>
            <a:r>
              <a:rPr lang="en-US" altLang="zh-TW" sz="2400" dirty="0" smtClean="0"/>
              <a:t>(), etc. = </a:t>
            </a:r>
            <a:r>
              <a:rPr lang="en-US" altLang="zh-TW" sz="2400" dirty="0" smtClean="0">
                <a:solidFill>
                  <a:srgbClr val="FF0000"/>
                </a:solidFill>
              </a:rPr>
              <a:t>get values for the current row for a given column</a:t>
            </a:r>
          </a:p>
          <a:p>
            <a:pPr lvl="1"/>
            <a:r>
              <a:rPr lang="en-US" altLang="zh-TW" sz="2400" dirty="0" err="1" smtClean="0"/>
              <a:t>requery</a:t>
            </a:r>
            <a:r>
              <a:rPr lang="en-US" altLang="zh-TW" sz="2400" dirty="0" smtClean="0"/>
              <a:t>() =</a:t>
            </a:r>
            <a:r>
              <a:rPr lang="en-US" altLang="zh-TW" sz="2400" dirty="0" smtClean="0">
                <a:solidFill>
                  <a:srgbClr val="FF0000"/>
                </a:solidFill>
              </a:rPr>
              <a:t>Re-execute the query that created the cursor</a:t>
            </a:r>
            <a:endParaRPr lang="en-US" altLang="zh-TW" sz="2400" dirty="0" smtClean="0"/>
          </a:p>
          <a:p>
            <a:pPr lvl="1"/>
            <a:r>
              <a:rPr lang="en-US" altLang="zh-TW" sz="2400" dirty="0" smtClean="0"/>
              <a:t>close()  =</a:t>
            </a:r>
            <a:r>
              <a:rPr lang="en-US" altLang="zh-TW" sz="2400" dirty="0" smtClean="0">
                <a:solidFill>
                  <a:srgbClr val="FF0000"/>
                </a:solidFill>
              </a:rPr>
              <a:t>Release the cursor's resources</a:t>
            </a:r>
            <a:endParaRPr lang="en-US" altLang="zh-TW" sz="2400" dirty="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normAutofit fontScale="85000" lnSpcReduction="20000"/>
          </a:bodyPr>
          <a:lstStyle/>
          <a:p>
            <a:fld id="{9B2B026A-AAD2-4EFC-A55E-B8FC7CA4E33B}" type="slidenum">
              <a:rPr lang="zh-TW" altLang="en-US"/>
              <a:pPr/>
              <a:t>46</a:t>
            </a:fld>
            <a:endParaRPr lang="zh-TW" altLang="en-US"/>
          </a:p>
        </p:txBody>
      </p:sp>
      <p:sp>
        <p:nvSpPr>
          <p:cNvPr id="40963" name="內容版面配置區 2"/>
          <p:cNvSpPr>
            <a:spLocks noGrp="1"/>
          </p:cNvSpPr>
          <p:nvPr>
            <p:ph sz="quarter" idx="1"/>
          </p:nvPr>
        </p:nvSpPr>
        <p:spPr>
          <a:xfrm>
            <a:off x="0" y="1600200"/>
            <a:ext cx="9144000" cy="5043488"/>
          </a:xfrm>
        </p:spPr>
        <p:txBody>
          <a:bodyPr/>
          <a:lstStyle/>
          <a:p>
            <a:pPr>
              <a:buNone/>
            </a:pPr>
            <a:r>
              <a:rPr lang="en-US" altLang="zh-TW" sz="2000" dirty="0" smtClean="0"/>
              <a:t>Cursor result= </a:t>
            </a:r>
            <a:r>
              <a:rPr lang="en-US" altLang="zh-TW" sz="2000" dirty="0" err="1" smtClean="0"/>
              <a:t>db.</a:t>
            </a:r>
            <a:r>
              <a:rPr lang="en-US" altLang="zh-TW" sz="2000" b="1" dirty="0" err="1" smtClean="0"/>
              <a:t>rawQuery</a:t>
            </a:r>
            <a:r>
              <a:rPr lang="en-US" altLang="zh-TW" sz="2000" b="1" dirty="0" smtClean="0"/>
              <a:t>("SELECT ID, name, inventory FROM widgets");</a:t>
            </a:r>
          </a:p>
          <a:p>
            <a:pPr>
              <a:buNone/>
            </a:pPr>
            <a:endParaRPr lang="en-US" altLang="zh-TW" sz="2000" dirty="0" smtClean="0"/>
          </a:p>
          <a:p>
            <a:pPr>
              <a:buNone/>
            </a:pPr>
            <a:r>
              <a:rPr lang="en-US" altLang="zh-TW" sz="2000" dirty="0" err="1" smtClean="0"/>
              <a:t>result.</a:t>
            </a:r>
            <a:r>
              <a:rPr lang="en-US" altLang="zh-TW" sz="2000" b="1" dirty="0" err="1" smtClean="0"/>
              <a:t>moveToFirst</a:t>
            </a:r>
            <a:r>
              <a:rPr lang="en-US" altLang="zh-TW" sz="2000" b="1" dirty="0" smtClean="0"/>
              <a:t>();          //start at first entry/row in result set returned</a:t>
            </a:r>
          </a:p>
          <a:p>
            <a:pPr>
              <a:buNone/>
            </a:pPr>
            <a:r>
              <a:rPr lang="en-US" altLang="zh-TW" sz="2000" dirty="0" smtClean="0"/>
              <a:t>while (!</a:t>
            </a:r>
            <a:r>
              <a:rPr lang="en-US" altLang="zh-TW" sz="2000" dirty="0" err="1" smtClean="0"/>
              <a:t>result.</a:t>
            </a:r>
            <a:r>
              <a:rPr lang="en-US" altLang="zh-TW" sz="2000" b="1" dirty="0" err="1" smtClean="0"/>
              <a:t>isAfterLast</a:t>
            </a:r>
            <a:r>
              <a:rPr lang="en-US" altLang="zh-TW" sz="2000" b="1" dirty="0" smtClean="0"/>
              <a:t>()) {     //while there are more entries in result</a:t>
            </a:r>
          </a:p>
          <a:p>
            <a:pPr lvl="1">
              <a:buNone/>
            </a:pPr>
            <a:r>
              <a:rPr lang="en-US" altLang="zh-TW" sz="1700" dirty="0" smtClean="0"/>
              <a:t>  </a:t>
            </a:r>
            <a:r>
              <a:rPr lang="en-US" altLang="zh-TW" sz="1700" dirty="0" err="1" smtClean="0"/>
              <a:t>int</a:t>
            </a:r>
            <a:r>
              <a:rPr lang="en-US" altLang="zh-TW" sz="1700" dirty="0" smtClean="0"/>
              <a:t> id=</a:t>
            </a:r>
            <a:r>
              <a:rPr lang="en-US" altLang="zh-TW" sz="1700" dirty="0" err="1" smtClean="0"/>
              <a:t>result.</a:t>
            </a:r>
            <a:r>
              <a:rPr lang="en-US" altLang="zh-TW" sz="1700" b="1" dirty="0" err="1" smtClean="0"/>
              <a:t>getInt</a:t>
            </a:r>
            <a:r>
              <a:rPr lang="en-US" altLang="zh-TW" sz="1700" b="1" dirty="0" smtClean="0"/>
              <a:t>(0);       //get the first column as an </a:t>
            </a:r>
            <a:r>
              <a:rPr lang="en-US" altLang="zh-TW" sz="1700" b="1" dirty="0" err="1" smtClean="0"/>
              <a:t>int</a:t>
            </a:r>
            <a:endParaRPr lang="en-US" altLang="zh-TW" sz="1700" b="1" dirty="0" smtClean="0"/>
          </a:p>
          <a:p>
            <a:pPr lvl="1">
              <a:buNone/>
            </a:pPr>
            <a:r>
              <a:rPr lang="en-US" altLang="zh-TW" sz="1700" dirty="0" smtClean="0"/>
              <a:t>  String name=</a:t>
            </a:r>
            <a:r>
              <a:rPr lang="en-US" altLang="zh-TW" sz="1700" dirty="0" err="1" smtClean="0"/>
              <a:t>result.</a:t>
            </a:r>
            <a:r>
              <a:rPr lang="en-US" altLang="zh-TW" sz="1700" b="1" dirty="0" err="1" smtClean="0"/>
              <a:t>getString</a:t>
            </a:r>
            <a:r>
              <a:rPr lang="en-US" altLang="zh-TW" sz="1700" b="1" dirty="0" smtClean="0"/>
              <a:t>(1); //get the second column as a </a:t>
            </a:r>
            <a:r>
              <a:rPr lang="en-US" altLang="zh-TW" sz="1700" b="1" dirty="0" err="1" smtClean="0"/>
              <a:t>Strin</a:t>
            </a:r>
            <a:endParaRPr lang="en-US" altLang="zh-TW" sz="1700" b="1" dirty="0" smtClean="0"/>
          </a:p>
          <a:p>
            <a:pPr lvl="1">
              <a:buNone/>
            </a:pPr>
            <a:r>
              <a:rPr lang="en-US" altLang="zh-TW" sz="1700" dirty="0" smtClean="0"/>
              <a:t>  </a:t>
            </a:r>
            <a:r>
              <a:rPr lang="en-US" altLang="zh-TW" sz="1700" dirty="0" err="1" smtClean="0"/>
              <a:t>int</a:t>
            </a:r>
            <a:r>
              <a:rPr lang="en-US" altLang="zh-TW" sz="1700" dirty="0" smtClean="0"/>
              <a:t> inventory=</a:t>
            </a:r>
            <a:r>
              <a:rPr lang="en-US" altLang="zh-TW" sz="1700" dirty="0" err="1" smtClean="0"/>
              <a:t>result.</a:t>
            </a:r>
            <a:r>
              <a:rPr lang="en-US" altLang="zh-TW" sz="1700" b="1" dirty="0" err="1" smtClean="0"/>
              <a:t>getInt</a:t>
            </a:r>
            <a:r>
              <a:rPr lang="en-US" altLang="zh-TW" sz="1700" b="1" dirty="0" smtClean="0"/>
              <a:t>(2); //get the third column as an </a:t>
            </a:r>
            <a:r>
              <a:rPr lang="en-US" altLang="zh-TW" sz="1700" b="1" dirty="0" err="1" smtClean="0"/>
              <a:t>int</a:t>
            </a:r>
            <a:endParaRPr lang="en-US" altLang="zh-TW" sz="1700" b="1" dirty="0" smtClean="0"/>
          </a:p>
          <a:p>
            <a:pPr lvl="1">
              <a:buNone/>
            </a:pPr>
            <a:r>
              <a:rPr lang="en-US" altLang="zh-TW" sz="1700" dirty="0" smtClean="0"/>
              <a:t>  </a:t>
            </a:r>
            <a:r>
              <a:rPr lang="en-US" altLang="zh-TW" sz="1700" b="1" dirty="0" smtClean="0">
                <a:solidFill>
                  <a:srgbClr val="0000CC"/>
                </a:solidFill>
              </a:rPr>
              <a:t>// do something useful with these values</a:t>
            </a:r>
          </a:p>
          <a:p>
            <a:pPr lvl="1">
              <a:buNone/>
            </a:pPr>
            <a:r>
              <a:rPr lang="en-US" altLang="zh-TW" sz="1700" b="1" dirty="0" smtClean="0">
                <a:solidFill>
                  <a:srgbClr val="0000CC"/>
                </a:solidFill>
              </a:rPr>
              <a:t> </a:t>
            </a:r>
            <a:r>
              <a:rPr lang="en-US" altLang="zh-TW" sz="1700" b="1" dirty="0" err="1" smtClean="0">
                <a:solidFill>
                  <a:srgbClr val="0000CC"/>
                </a:solidFill>
              </a:rPr>
              <a:t>Toast.makeText</a:t>
            </a:r>
            <a:r>
              <a:rPr lang="en-US" altLang="zh-TW" sz="1700" b="1" dirty="0" smtClean="0">
                <a:solidFill>
                  <a:srgbClr val="0000CC"/>
                </a:solidFill>
              </a:rPr>
              <a:t>(this, “id” + id  + “ name = “+name + “inventory= “ + inventory, ****);</a:t>
            </a:r>
          </a:p>
          <a:p>
            <a:pPr lvl="1">
              <a:buNone/>
            </a:pPr>
            <a:r>
              <a:rPr lang="en-US" altLang="zh-TW" sz="1700" dirty="0" smtClean="0"/>
              <a:t>  </a:t>
            </a:r>
            <a:r>
              <a:rPr lang="en-US" altLang="zh-TW" sz="1700" dirty="0" err="1" smtClean="0"/>
              <a:t>result.</a:t>
            </a:r>
            <a:r>
              <a:rPr lang="en-US" altLang="zh-TW" sz="1700" b="1" dirty="0" err="1" smtClean="0"/>
              <a:t>moveToNext</a:t>
            </a:r>
            <a:r>
              <a:rPr lang="en-US" altLang="zh-TW" sz="1700" b="1" dirty="0" smtClean="0"/>
              <a:t>(); //go to next row/entry </a:t>
            </a:r>
          </a:p>
          <a:p>
            <a:pPr>
              <a:buNone/>
            </a:pPr>
            <a:r>
              <a:rPr lang="en-US" altLang="zh-TW" sz="2000" dirty="0" smtClean="0"/>
              <a:t>}</a:t>
            </a:r>
          </a:p>
          <a:p>
            <a:pPr>
              <a:buNone/>
            </a:pPr>
            <a:r>
              <a:rPr lang="en-US" altLang="zh-TW" sz="2000" dirty="0" err="1" smtClean="0"/>
              <a:t>result.</a:t>
            </a:r>
            <a:r>
              <a:rPr lang="en-US" altLang="zh-TW" sz="2000" b="1" dirty="0" err="1" smtClean="0"/>
              <a:t>close</a:t>
            </a:r>
            <a:r>
              <a:rPr lang="en-US" altLang="zh-TW" sz="2000" b="1" dirty="0" smtClean="0"/>
              <a:t>();   //close off Query</a:t>
            </a:r>
          </a:p>
          <a:p>
            <a:pPr>
              <a:buNone/>
            </a:pPr>
            <a:endParaRPr lang="en-US" altLang="zh-TW" sz="2000" b="1" dirty="0" smtClean="0"/>
          </a:p>
          <a:p>
            <a:pPr>
              <a:buNone/>
            </a:pPr>
            <a:endParaRPr lang="en-US" altLang="zh-TW" sz="2000" dirty="0" smtClean="0"/>
          </a:p>
        </p:txBody>
      </p:sp>
      <p:sp>
        <p:nvSpPr>
          <p:cNvPr id="5" name="標題 1"/>
          <p:cNvSpPr>
            <a:spLocks noGrp="1"/>
          </p:cNvSpPr>
          <p:nvPr>
            <p:ph type="title"/>
          </p:nvPr>
        </p:nvSpPr>
        <p:spPr>
          <a:xfrm>
            <a:off x="928688" y="285750"/>
            <a:ext cx="7700962" cy="857250"/>
          </a:xfrm>
        </p:spPr>
        <p:txBody>
          <a:bodyPr/>
          <a:lstStyle/>
          <a:p>
            <a:r>
              <a:rPr lang="en-US" altLang="zh-TW" dirty="0" smtClean="0"/>
              <a:t>Example Processing Query Results --Using Cursors</a:t>
            </a:r>
            <a:endParaRPr lang="en-US" altLang="zh-TW" b="1" dirty="0" smtClean="0"/>
          </a:p>
        </p:txBody>
      </p:sp>
      <p:sp>
        <p:nvSpPr>
          <p:cNvPr id="6" name="TextBox 5"/>
          <p:cNvSpPr txBox="1"/>
          <p:nvPr/>
        </p:nvSpPr>
        <p:spPr>
          <a:xfrm>
            <a:off x="4724400" y="4953000"/>
            <a:ext cx="3657600" cy="1477328"/>
          </a:xfrm>
          <a:prstGeom prst="rect">
            <a:avLst/>
          </a:prstGeom>
          <a:solidFill>
            <a:srgbClr val="92D050"/>
          </a:solidFill>
        </p:spPr>
        <p:txBody>
          <a:bodyPr wrap="square" rtlCol="0">
            <a:spAutoFit/>
          </a:bodyPr>
          <a:lstStyle/>
          <a:p>
            <a:r>
              <a:rPr lang="en-US" b="1" dirty="0" smtClean="0"/>
              <a:t>Note: Above assumes a table named “</a:t>
            </a:r>
            <a:r>
              <a:rPr lang="en-US" b="1" dirty="0" err="1" smtClean="0"/>
              <a:t>widets</a:t>
            </a:r>
            <a:r>
              <a:rPr lang="en-US" b="1" dirty="0" smtClean="0"/>
              <a:t>” and we ask for columns id, name and inventory in that order</a:t>
            </a:r>
            <a:endParaRPr lang="en-US" b="1"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Location of Database files</a:t>
            </a:r>
            <a:endParaRPr lang="en-US" dirty="0"/>
          </a:p>
        </p:txBody>
      </p:sp>
      <p:sp>
        <p:nvSpPr>
          <p:cNvPr id="3" name="Subtitle 2"/>
          <p:cNvSpPr>
            <a:spLocks noGrp="1"/>
          </p:cNvSpPr>
          <p:nvPr>
            <p:ph type="subTitle" idx="1"/>
          </p:nvPr>
        </p:nvSpPr>
        <p:spPr/>
        <p:txBody>
          <a:bodyPr>
            <a:normAutofit fontScale="92500"/>
          </a:bodyPr>
          <a:lstStyle/>
          <a:p>
            <a:r>
              <a:rPr lang="en-US" dirty="0" smtClean="0"/>
              <a:t>Remember SQLite is a file based on device database</a:t>
            </a:r>
            <a:endParaRPr lang="en-US" dirty="0"/>
          </a:p>
        </p:txBody>
      </p:sp>
    </p:spTree>
    <p:extLst>
      <p:ext uri="{BB962C8B-B14F-4D97-AF65-F5344CB8AC3E}">
        <p14:creationId xmlns:p14="http://schemas.microsoft.com/office/powerpoint/2010/main" val="28842947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See files (and database) inside Android Studio</a:t>
            </a:r>
            <a:endParaRPr lang="en-US" dirty="0"/>
          </a:p>
        </p:txBody>
      </p:sp>
      <p:sp>
        <p:nvSpPr>
          <p:cNvPr id="3" name="Content Placeholder 2"/>
          <p:cNvSpPr>
            <a:spLocks noGrp="1"/>
          </p:cNvSpPr>
          <p:nvPr>
            <p:ph sz="quarter" idx="1"/>
          </p:nvPr>
        </p:nvSpPr>
        <p:spPr>
          <a:xfrm>
            <a:off x="152400" y="1619249"/>
            <a:ext cx="3959352" cy="4781550"/>
          </a:xfrm>
        </p:spPr>
        <p:txBody>
          <a:bodyPr/>
          <a:lstStyle/>
          <a:p>
            <a:pPr marL="0" indent="0">
              <a:buNone/>
            </a:pPr>
            <a:r>
              <a:rPr lang="en-US" sz="1600" dirty="0"/>
              <a:t>1.Run your application </a:t>
            </a:r>
            <a:endParaRPr lang="en-US" sz="1600" dirty="0" smtClean="0"/>
          </a:p>
          <a:p>
            <a:pPr marL="0" indent="0">
              <a:buNone/>
            </a:pPr>
            <a:r>
              <a:rPr lang="en-US" sz="1600" dirty="0" smtClean="0"/>
              <a:t>2.Go </a:t>
            </a:r>
            <a:r>
              <a:rPr lang="en-US" sz="1600" dirty="0"/>
              <a:t>to Tools---&gt;Android----&gt;Device Monitor </a:t>
            </a:r>
            <a:endParaRPr lang="en-US" sz="1600" dirty="0" smtClean="0"/>
          </a:p>
          <a:p>
            <a:pPr marL="0" indent="0">
              <a:buNone/>
            </a:pPr>
            <a:r>
              <a:rPr lang="en-US" sz="1600" dirty="0" smtClean="0"/>
              <a:t>3.Find </a:t>
            </a:r>
            <a:r>
              <a:rPr lang="en-US" sz="1600" dirty="0"/>
              <a:t>your application name in left panel </a:t>
            </a:r>
            <a:endParaRPr lang="en-US" sz="1600" dirty="0" smtClean="0"/>
          </a:p>
          <a:p>
            <a:pPr marL="0" indent="0">
              <a:buNone/>
            </a:pPr>
            <a:r>
              <a:rPr lang="en-US" sz="1600" dirty="0" smtClean="0"/>
              <a:t>4.Then </a:t>
            </a:r>
            <a:r>
              <a:rPr lang="en-US" sz="1600" dirty="0"/>
              <a:t>click on File Explorer tab </a:t>
            </a:r>
            <a:endParaRPr lang="en-US" sz="1600" dirty="0" smtClean="0"/>
          </a:p>
          <a:p>
            <a:pPr marL="0" indent="0">
              <a:buNone/>
            </a:pPr>
            <a:r>
              <a:rPr lang="en-US" sz="1600" dirty="0" smtClean="0"/>
              <a:t>5.Select data/</a:t>
            </a:r>
            <a:r>
              <a:rPr lang="en-US" sz="1600" dirty="0" err="1" smtClean="0"/>
              <a:t>data.app_packagename</a:t>
            </a:r>
            <a:endParaRPr lang="en-US" sz="1600" dirty="0"/>
          </a:p>
          <a:p>
            <a:pPr marL="0" indent="0">
              <a:buNone/>
            </a:pPr>
            <a:r>
              <a:rPr lang="en-US" sz="1600" dirty="0" smtClean="0"/>
              <a:t>6.Click </a:t>
            </a:r>
            <a:r>
              <a:rPr lang="en-US" sz="1600" dirty="0"/>
              <a:t>on your database name </a:t>
            </a:r>
            <a:endParaRPr lang="en-US" sz="1600" dirty="0" smtClean="0"/>
          </a:p>
          <a:p>
            <a:pPr marL="0" indent="0">
              <a:buNone/>
            </a:pPr>
            <a:r>
              <a:rPr lang="en-US" sz="1600" dirty="0" smtClean="0"/>
              <a:t>7.On </a:t>
            </a:r>
            <a:r>
              <a:rPr lang="en-US" sz="1600" dirty="0"/>
              <a:t>right-top window you have an option to pull file from device. </a:t>
            </a:r>
            <a:endParaRPr lang="en-US" sz="1600" dirty="0" smtClean="0"/>
          </a:p>
          <a:p>
            <a:pPr marL="0" indent="0">
              <a:buNone/>
            </a:pPr>
            <a:r>
              <a:rPr lang="en-US" sz="1600" dirty="0" smtClean="0"/>
              <a:t>9.Click </a:t>
            </a:r>
            <a:r>
              <a:rPr lang="en-US" sz="1600" dirty="0"/>
              <a:t>it and save it on your PC </a:t>
            </a:r>
            <a:endParaRPr lang="en-US" sz="1600" dirty="0" smtClean="0"/>
          </a:p>
          <a:p>
            <a:pPr marL="0" indent="0">
              <a:buNone/>
            </a:pPr>
            <a:r>
              <a:rPr lang="en-US" sz="1600" dirty="0" smtClean="0"/>
              <a:t>10.Use </a:t>
            </a:r>
            <a:r>
              <a:rPr lang="en-US" sz="1600" dirty="0" err="1"/>
              <a:t>FireFox</a:t>
            </a:r>
            <a:r>
              <a:rPr lang="en-US" sz="1600" dirty="0"/>
              <a:t> </a:t>
            </a:r>
            <a:r>
              <a:rPr lang="en-US" sz="1600" dirty="0" err="1"/>
              <a:t>Sqlite</a:t>
            </a:r>
            <a:r>
              <a:rPr lang="en-US" sz="1600" dirty="0"/>
              <a:t> manager to attach it to your project.</a:t>
            </a:r>
          </a:p>
        </p:txBody>
      </p:sp>
      <p:pic>
        <p:nvPicPr>
          <p:cNvPr id="1026" name="Picture 2" descr="im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7075" y="1414786"/>
            <a:ext cx="4381500" cy="6667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081537"/>
            <a:ext cx="5315494" cy="404439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b="84673"/>
          <a:stretch/>
        </p:blipFill>
        <p:spPr bwMode="auto">
          <a:xfrm>
            <a:off x="-76200" y="5023756"/>
            <a:ext cx="9753600" cy="1121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6019800" y="5715000"/>
            <a:ext cx="1295400" cy="549729"/>
          </a:xfrm>
          <a:prstGeom prst="ellipse">
            <a:avLst/>
          </a:prstGeom>
          <a:noFill/>
          <a:ln w="571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36470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295524"/>
            <a:ext cx="4191000" cy="4524375"/>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2453" y="914400"/>
            <a:ext cx="4128694" cy="2022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Here is data/data directory</a:t>
            </a:r>
            <a:endParaRPr lang="en-US" dirty="0"/>
          </a:p>
        </p:txBody>
      </p:sp>
      <p:sp>
        <p:nvSpPr>
          <p:cNvPr id="3" name="Content Placeholder 2"/>
          <p:cNvSpPr>
            <a:spLocks noGrp="1"/>
          </p:cNvSpPr>
          <p:nvPr>
            <p:ph sz="quarter" idx="1"/>
          </p:nvPr>
        </p:nvSpPr>
        <p:spPr>
          <a:xfrm>
            <a:off x="228600" y="1295400"/>
            <a:ext cx="2856250" cy="4495800"/>
          </a:xfrm>
        </p:spPr>
        <p:txBody>
          <a:bodyPr/>
          <a:lstStyle/>
          <a:p>
            <a:pPr marL="0" indent="0">
              <a:buNone/>
            </a:pPr>
            <a:r>
              <a:rPr lang="en-US" sz="1800" dirty="0"/>
              <a:t>y</a:t>
            </a:r>
            <a:r>
              <a:rPr lang="en-US" sz="1800" dirty="0" smtClean="0"/>
              <a:t>our subdirectories and content will be different</a:t>
            </a:r>
            <a:endParaRPr lang="en-US" sz="1800" dirty="0"/>
          </a:p>
        </p:txBody>
      </p:sp>
      <p:pic>
        <p:nvPicPr>
          <p:cNvPr id="2052" name="Picture 4" descr="im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743324"/>
            <a:ext cx="4381500" cy="17049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257448" y="2819400"/>
            <a:ext cx="4991303" cy="646331"/>
          </a:xfrm>
          <a:prstGeom prst="rect">
            <a:avLst/>
          </a:prstGeom>
          <a:solidFill>
            <a:srgbClr val="FFFF00"/>
          </a:solidFill>
        </p:spPr>
        <p:txBody>
          <a:bodyPr wrap="none" rtlCol="0">
            <a:spAutoFit/>
          </a:bodyPr>
          <a:lstStyle/>
          <a:p>
            <a:r>
              <a:rPr lang="en-US" dirty="0" smtClean="0"/>
              <a:t>You and add (push) or remove (pull) files</a:t>
            </a:r>
            <a:br>
              <a:rPr lang="en-US" dirty="0" smtClean="0"/>
            </a:br>
            <a:r>
              <a:rPr lang="en-US" dirty="0" smtClean="0"/>
              <a:t>from device using this Explorer</a:t>
            </a:r>
            <a:endParaRPr lang="en-US" dirty="0"/>
          </a:p>
        </p:txBody>
      </p:sp>
      <p:cxnSp>
        <p:nvCxnSpPr>
          <p:cNvPr id="8" name="Curved Connector 7"/>
          <p:cNvCxnSpPr/>
          <p:nvPr/>
        </p:nvCxnSpPr>
        <p:spPr>
          <a:xfrm rot="16200000" flipH="1">
            <a:off x="6950818" y="3850430"/>
            <a:ext cx="1243012" cy="247752"/>
          </a:xfrm>
          <a:prstGeom prst="curvedConnector3">
            <a:avLst>
              <a:gd name="adj1" fmla="val 50000"/>
            </a:avLst>
          </a:prstGeom>
          <a:ln w="57150">
            <a:tailEnd type="arrow"/>
          </a:ln>
        </p:spPr>
        <p:style>
          <a:lnRef idx="2">
            <a:schemeClr val="accent2"/>
          </a:lnRef>
          <a:fillRef idx="0">
            <a:schemeClr val="accent2"/>
          </a:fillRef>
          <a:effectRef idx="1">
            <a:schemeClr val="accent2"/>
          </a:effectRef>
          <a:fontRef idx="minor">
            <a:schemeClr val="tx1"/>
          </a:fontRef>
        </p:style>
      </p:cxnSp>
      <p:sp>
        <p:nvSpPr>
          <p:cNvPr id="6" name="Freeform 5"/>
          <p:cNvSpPr/>
          <p:nvPr/>
        </p:nvSpPr>
        <p:spPr>
          <a:xfrm>
            <a:off x="3009900" y="4181475"/>
            <a:ext cx="581025" cy="2190750"/>
          </a:xfrm>
          <a:custGeom>
            <a:avLst/>
            <a:gdLst>
              <a:gd name="connsiteX0" fmla="*/ 0 w 581025"/>
              <a:gd name="connsiteY0" fmla="*/ 0 h 2190750"/>
              <a:gd name="connsiteX1" fmla="*/ 28575 w 581025"/>
              <a:gd name="connsiteY1" fmla="*/ 47625 h 2190750"/>
              <a:gd name="connsiteX2" fmla="*/ 57150 w 581025"/>
              <a:gd name="connsiteY2" fmla="*/ 76200 h 2190750"/>
              <a:gd name="connsiteX3" fmla="*/ 76200 w 581025"/>
              <a:gd name="connsiteY3" fmla="*/ 104775 h 2190750"/>
              <a:gd name="connsiteX4" fmla="*/ 142875 w 581025"/>
              <a:gd name="connsiteY4" fmla="*/ 171450 h 2190750"/>
              <a:gd name="connsiteX5" fmla="*/ 171450 w 581025"/>
              <a:gd name="connsiteY5" fmla="*/ 200025 h 2190750"/>
              <a:gd name="connsiteX6" fmla="*/ 200025 w 581025"/>
              <a:gd name="connsiteY6" fmla="*/ 219075 h 2190750"/>
              <a:gd name="connsiteX7" fmla="*/ 228600 w 581025"/>
              <a:gd name="connsiteY7" fmla="*/ 257175 h 2190750"/>
              <a:gd name="connsiteX8" fmla="*/ 266700 w 581025"/>
              <a:gd name="connsiteY8" fmla="*/ 285750 h 2190750"/>
              <a:gd name="connsiteX9" fmla="*/ 285750 w 581025"/>
              <a:gd name="connsiteY9" fmla="*/ 314325 h 2190750"/>
              <a:gd name="connsiteX10" fmla="*/ 314325 w 581025"/>
              <a:gd name="connsiteY10" fmla="*/ 352425 h 2190750"/>
              <a:gd name="connsiteX11" fmla="*/ 342900 w 581025"/>
              <a:gd name="connsiteY11" fmla="*/ 371475 h 2190750"/>
              <a:gd name="connsiteX12" fmla="*/ 352425 w 581025"/>
              <a:gd name="connsiteY12" fmla="*/ 409575 h 2190750"/>
              <a:gd name="connsiteX13" fmla="*/ 390525 w 581025"/>
              <a:gd name="connsiteY13" fmla="*/ 466725 h 2190750"/>
              <a:gd name="connsiteX14" fmla="*/ 409575 w 581025"/>
              <a:gd name="connsiteY14" fmla="*/ 514350 h 2190750"/>
              <a:gd name="connsiteX15" fmla="*/ 438150 w 581025"/>
              <a:gd name="connsiteY15" fmla="*/ 552450 h 2190750"/>
              <a:gd name="connsiteX16" fmla="*/ 457200 w 581025"/>
              <a:gd name="connsiteY16" fmla="*/ 600075 h 2190750"/>
              <a:gd name="connsiteX17" fmla="*/ 485775 w 581025"/>
              <a:gd name="connsiteY17" fmla="*/ 695325 h 2190750"/>
              <a:gd name="connsiteX18" fmla="*/ 495300 w 581025"/>
              <a:gd name="connsiteY18" fmla="*/ 790575 h 2190750"/>
              <a:gd name="connsiteX19" fmla="*/ 514350 w 581025"/>
              <a:gd name="connsiteY19" fmla="*/ 857250 h 2190750"/>
              <a:gd name="connsiteX20" fmla="*/ 523875 w 581025"/>
              <a:gd name="connsiteY20" fmla="*/ 923925 h 2190750"/>
              <a:gd name="connsiteX21" fmla="*/ 542925 w 581025"/>
              <a:gd name="connsiteY21" fmla="*/ 971550 h 2190750"/>
              <a:gd name="connsiteX22" fmla="*/ 561975 w 581025"/>
              <a:gd name="connsiteY22" fmla="*/ 1123950 h 2190750"/>
              <a:gd name="connsiteX23" fmla="*/ 581025 w 581025"/>
              <a:gd name="connsiteY23" fmla="*/ 1314450 h 2190750"/>
              <a:gd name="connsiteX24" fmla="*/ 571500 w 581025"/>
              <a:gd name="connsiteY24" fmla="*/ 1733550 h 2190750"/>
              <a:gd name="connsiteX25" fmla="*/ 552450 w 581025"/>
              <a:gd name="connsiteY25" fmla="*/ 2000250 h 2190750"/>
              <a:gd name="connsiteX26" fmla="*/ 523875 w 581025"/>
              <a:gd name="connsiteY26" fmla="*/ 2124075 h 2190750"/>
              <a:gd name="connsiteX27" fmla="*/ 514350 w 581025"/>
              <a:gd name="connsiteY27" fmla="*/ 2190750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1025" h="2190750">
                <a:moveTo>
                  <a:pt x="0" y="0"/>
                </a:moveTo>
                <a:cubicBezTo>
                  <a:pt x="9525" y="15875"/>
                  <a:pt x="17467" y="32814"/>
                  <a:pt x="28575" y="47625"/>
                </a:cubicBezTo>
                <a:cubicBezTo>
                  <a:pt x="36657" y="58401"/>
                  <a:pt x="48526" y="65852"/>
                  <a:pt x="57150" y="76200"/>
                </a:cubicBezTo>
                <a:cubicBezTo>
                  <a:pt x="64479" y="84994"/>
                  <a:pt x="68542" y="96266"/>
                  <a:pt x="76200" y="104775"/>
                </a:cubicBezTo>
                <a:cubicBezTo>
                  <a:pt x="97226" y="128137"/>
                  <a:pt x="120650" y="149225"/>
                  <a:pt x="142875" y="171450"/>
                </a:cubicBezTo>
                <a:cubicBezTo>
                  <a:pt x="152400" y="180975"/>
                  <a:pt x="160242" y="192553"/>
                  <a:pt x="171450" y="200025"/>
                </a:cubicBezTo>
                <a:cubicBezTo>
                  <a:pt x="180975" y="206375"/>
                  <a:pt x="191930" y="210980"/>
                  <a:pt x="200025" y="219075"/>
                </a:cubicBezTo>
                <a:cubicBezTo>
                  <a:pt x="211250" y="230300"/>
                  <a:pt x="217375" y="245950"/>
                  <a:pt x="228600" y="257175"/>
                </a:cubicBezTo>
                <a:cubicBezTo>
                  <a:pt x="239825" y="268400"/>
                  <a:pt x="255475" y="274525"/>
                  <a:pt x="266700" y="285750"/>
                </a:cubicBezTo>
                <a:cubicBezTo>
                  <a:pt x="274795" y="293845"/>
                  <a:pt x="279096" y="305010"/>
                  <a:pt x="285750" y="314325"/>
                </a:cubicBezTo>
                <a:cubicBezTo>
                  <a:pt x="294977" y="327243"/>
                  <a:pt x="303100" y="341200"/>
                  <a:pt x="314325" y="352425"/>
                </a:cubicBezTo>
                <a:cubicBezTo>
                  <a:pt x="322420" y="360520"/>
                  <a:pt x="333375" y="365125"/>
                  <a:pt x="342900" y="371475"/>
                </a:cubicBezTo>
                <a:cubicBezTo>
                  <a:pt x="346075" y="384175"/>
                  <a:pt x="346571" y="397866"/>
                  <a:pt x="352425" y="409575"/>
                </a:cubicBezTo>
                <a:cubicBezTo>
                  <a:pt x="362664" y="430053"/>
                  <a:pt x="382022" y="445467"/>
                  <a:pt x="390525" y="466725"/>
                </a:cubicBezTo>
                <a:cubicBezTo>
                  <a:pt x="396875" y="482600"/>
                  <a:pt x="401272" y="499404"/>
                  <a:pt x="409575" y="514350"/>
                </a:cubicBezTo>
                <a:cubicBezTo>
                  <a:pt x="417285" y="528227"/>
                  <a:pt x="430440" y="538573"/>
                  <a:pt x="438150" y="552450"/>
                </a:cubicBezTo>
                <a:cubicBezTo>
                  <a:pt x="446453" y="567396"/>
                  <a:pt x="451357" y="584007"/>
                  <a:pt x="457200" y="600075"/>
                </a:cubicBezTo>
                <a:cubicBezTo>
                  <a:pt x="475752" y="651092"/>
                  <a:pt x="474403" y="649838"/>
                  <a:pt x="485775" y="695325"/>
                </a:cubicBezTo>
                <a:cubicBezTo>
                  <a:pt x="488950" y="727075"/>
                  <a:pt x="490787" y="758987"/>
                  <a:pt x="495300" y="790575"/>
                </a:cubicBezTo>
                <a:cubicBezTo>
                  <a:pt x="498290" y="811505"/>
                  <a:pt x="507565" y="836895"/>
                  <a:pt x="514350" y="857250"/>
                </a:cubicBezTo>
                <a:cubicBezTo>
                  <a:pt x="517525" y="879475"/>
                  <a:pt x="518430" y="902145"/>
                  <a:pt x="523875" y="923925"/>
                </a:cubicBezTo>
                <a:cubicBezTo>
                  <a:pt x="528022" y="940512"/>
                  <a:pt x="539726" y="954754"/>
                  <a:pt x="542925" y="971550"/>
                </a:cubicBezTo>
                <a:cubicBezTo>
                  <a:pt x="552504" y="1021841"/>
                  <a:pt x="556881" y="1073009"/>
                  <a:pt x="561975" y="1123950"/>
                </a:cubicBezTo>
                <a:lnTo>
                  <a:pt x="581025" y="1314450"/>
                </a:lnTo>
                <a:cubicBezTo>
                  <a:pt x="577850" y="1454150"/>
                  <a:pt x="577317" y="1593935"/>
                  <a:pt x="571500" y="1733550"/>
                </a:cubicBezTo>
                <a:cubicBezTo>
                  <a:pt x="567790" y="1822599"/>
                  <a:pt x="580634" y="1915697"/>
                  <a:pt x="552450" y="2000250"/>
                </a:cubicBezTo>
                <a:cubicBezTo>
                  <a:pt x="532686" y="2059542"/>
                  <a:pt x="544894" y="2018980"/>
                  <a:pt x="523875" y="2124075"/>
                </a:cubicBezTo>
                <a:cubicBezTo>
                  <a:pt x="513105" y="2177927"/>
                  <a:pt x="514350" y="2155511"/>
                  <a:pt x="514350" y="219075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733800" y="5791200"/>
            <a:ext cx="4777270" cy="923330"/>
          </a:xfrm>
          <a:prstGeom prst="rect">
            <a:avLst/>
          </a:prstGeom>
          <a:solidFill>
            <a:srgbClr val="FFFFFF"/>
          </a:solidFill>
        </p:spPr>
        <p:txBody>
          <a:bodyPr wrap="none" rtlCol="0">
            <a:spAutoFit/>
          </a:bodyPr>
          <a:lstStyle/>
          <a:p>
            <a:r>
              <a:rPr lang="en-US" dirty="0" smtClean="0">
                <a:solidFill>
                  <a:srgbClr val="FF0000"/>
                </a:solidFill>
              </a:rPr>
              <a:t>Select the application directory—then</a:t>
            </a:r>
            <a:br>
              <a:rPr lang="en-US" dirty="0" smtClean="0">
                <a:solidFill>
                  <a:srgbClr val="FF0000"/>
                </a:solidFill>
              </a:rPr>
            </a:br>
            <a:r>
              <a:rPr lang="en-US" dirty="0" smtClean="0">
                <a:solidFill>
                  <a:srgbClr val="FF0000"/>
                </a:solidFill>
              </a:rPr>
              <a:t>can see data files for that app here and</a:t>
            </a:r>
            <a:br>
              <a:rPr lang="en-US" dirty="0" smtClean="0">
                <a:solidFill>
                  <a:srgbClr val="FF0000"/>
                </a:solidFill>
              </a:rPr>
            </a:br>
            <a:r>
              <a:rPr lang="en-US" dirty="0" smtClean="0">
                <a:solidFill>
                  <a:srgbClr val="FF0000"/>
                </a:solidFill>
              </a:rPr>
              <a:t>push or pull files</a:t>
            </a:r>
            <a:endParaRPr lang="en-US" dirty="0">
              <a:solidFill>
                <a:srgbClr val="FF0000"/>
              </a:solidFill>
            </a:endParaRPr>
          </a:p>
        </p:txBody>
      </p:sp>
      <p:sp>
        <p:nvSpPr>
          <p:cNvPr id="10" name="Up Arrow 9"/>
          <p:cNvSpPr/>
          <p:nvPr/>
        </p:nvSpPr>
        <p:spPr>
          <a:xfrm>
            <a:off x="5943600" y="5448300"/>
            <a:ext cx="838200" cy="457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6726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1"/>
          <p:cNvSpPr>
            <a:spLocks noGrp="1"/>
          </p:cNvSpPr>
          <p:nvPr>
            <p:ph type="title"/>
          </p:nvPr>
        </p:nvSpPr>
        <p:spPr>
          <a:xfrm>
            <a:off x="928688" y="285750"/>
            <a:ext cx="7700962" cy="1143000"/>
          </a:xfrm>
        </p:spPr>
        <p:txBody>
          <a:bodyPr/>
          <a:lstStyle/>
          <a:p>
            <a:r>
              <a:rPr lang="en-US" altLang="zh-TW" b="1" dirty="0" smtClean="0"/>
              <a:t>Android Database = </a:t>
            </a:r>
            <a:r>
              <a:rPr lang="en-US" altLang="zh-TW" b="1" dirty="0" err="1" smtClean="0"/>
              <a:t>SQLite</a:t>
            </a:r>
            <a:endParaRPr lang="en-US" altLang="zh-TW" b="1" dirty="0" smtClean="0"/>
          </a:p>
        </p:txBody>
      </p:sp>
      <p:sp>
        <p:nvSpPr>
          <p:cNvPr id="4" name="投影片編號版面配置區 3"/>
          <p:cNvSpPr>
            <a:spLocks noGrp="1"/>
          </p:cNvSpPr>
          <p:nvPr>
            <p:ph type="sldNum" sz="quarter" idx="12"/>
          </p:nvPr>
        </p:nvSpPr>
        <p:spPr/>
        <p:txBody>
          <a:bodyPr>
            <a:normAutofit fontScale="85000" lnSpcReduction="20000"/>
          </a:bodyPr>
          <a:lstStyle/>
          <a:p>
            <a:fld id="{037D4A70-253C-4023-B44B-BDE2E269868E}" type="slidenum">
              <a:rPr lang="zh-TW" altLang="en-US"/>
              <a:pPr/>
              <a:t>5</a:t>
            </a:fld>
            <a:endParaRPr lang="zh-TW" altLang="en-US"/>
          </a:p>
        </p:txBody>
      </p:sp>
      <p:sp>
        <p:nvSpPr>
          <p:cNvPr id="8196" name="內容版面配置區 2"/>
          <p:cNvSpPr>
            <a:spLocks noGrp="1"/>
          </p:cNvSpPr>
          <p:nvPr>
            <p:ph sz="quarter" idx="1"/>
          </p:nvPr>
        </p:nvSpPr>
        <p:spPr>
          <a:xfrm>
            <a:off x="914400" y="1500188"/>
            <a:ext cx="7772400" cy="5143500"/>
          </a:xfrm>
        </p:spPr>
        <p:txBody>
          <a:bodyPr/>
          <a:lstStyle/>
          <a:p>
            <a:r>
              <a:rPr lang="en-US" altLang="zh-TW" sz="2800" dirty="0" err="1" smtClean="0"/>
              <a:t>SQLite</a:t>
            </a:r>
            <a:r>
              <a:rPr lang="en-US" altLang="zh-TW" sz="2800" dirty="0" smtClean="0"/>
              <a:t> has a relatively small memory footprint and decent speed. </a:t>
            </a:r>
          </a:p>
          <a:p>
            <a:r>
              <a:rPr lang="en-US" altLang="zh-TW" sz="2800" dirty="0" err="1" smtClean="0"/>
              <a:t>SQLite</a:t>
            </a:r>
            <a:r>
              <a:rPr lang="en-US" altLang="zh-TW" sz="2800" dirty="0" smtClean="0"/>
              <a:t> is public domain. </a:t>
            </a:r>
          </a:p>
          <a:p>
            <a:pPr lvl="1"/>
            <a:r>
              <a:rPr lang="en-US" altLang="zh-TW" dirty="0" smtClean="0"/>
              <a:t>Lots of firms (Adobe, Apple, Google, Sun, </a:t>
            </a:r>
            <a:r>
              <a:rPr lang="en-US" altLang="zh-TW" dirty="0" err="1" smtClean="0"/>
              <a:t>Symbian</a:t>
            </a:r>
            <a:r>
              <a:rPr lang="en-US" altLang="zh-TW" dirty="0" smtClean="0"/>
              <a:t>) and open source projects (Mozilla, PHP, Python) all ship products with </a:t>
            </a:r>
            <a:r>
              <a:rPr lang="en-US" altLang="zh-TW" dirty="0" err="1" smtClean="0"/>
              <a:t>SQLite</a:t>
            </a:r>
            <a:r>
              <a:rPr lang="en-US" altLang="zh-TW" dirty="0" smtClean="0"/>
              <a:t>.</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See database inside </a:t>
            </a:r>
            <a:r>
              <a:rPr lang="en-US" b="1" dirty="0" smtClean="0">
                <a:solidFill>
                  <a:srgbClr val="FF0000"/>
                </a:solidFill>
              </a:rPr>
              <a:t>command line </a:t>
            </a:r>
            <a:r>
              <a:rPr lang="en-US" dirty="0" err="1" smtClean="0"/>
              <a:t>adb</a:t>
            </a:r>
            <a:r>
              <a:rPr lang="en-US" dirty="0" smtClean="0"/>
              <a:t> sqlite3</a:t>
            </a:r>
            <a:endParaRPr lang="en-US" dirty="0"/>
          </a:p>
        </p:txBody>
      </p:sp>
      <p:sp>
        <p:nvSpPr>
          <p:cNvPr id="3" name="Content Placeholder 2"/>
          <p:cNvSpPr>
            <a:spLocks noGrp="1"/>
          </p:cNvSpPr>
          <p:nvPr>
            <p:ph sz="quarter" idx="1"/>
          </p:nvPr>
        </p:nvSpPr>
        <p:spPr>
          <a:xfrm>
            <a:off x="0" y="1600200"/>
            <a:ext cx="9144000" cy="4495800"/>
          </a:xfrm>
        </p:spPr>
        <p:txBody>
          <a:bodyPr/>
          <a:lstStyle/>
          <a:p>
            <a:r>
              <a:rPr lang="en-US" dirty="0"/>
              <a:t>From an </a:t>
            </a:r>
            <a:r>
              <a:rPr lang="en-US" dirty="0" err="1"/>
              <a:t>adb</a:t>
            </a:r>
            <a:r>
              <a:rPr lang="en-US" dirty="0"/>
              <a:t> remote shell, you can use the </a:t>
            </a:r>
            <a:r>
              <a:rPr lang="en-US" dirty="0">
                <a:hlinkClick r:id="rId2"/>
              </a:rPr>
              <a:t>sqlite3</a:t>
            </a:r>
            <a:r>
              <a:rPr lang="en-US" dirty="0"/>
              <a:t> command-line program to manage SQLite databases created by Android applications</a:t>
            </a:r>
            <a:r>
              <a:rPr lang="en-US" dirty="0" smtClean="0"/>
              <a:t>.</a:t>
            </a:r>
          </a:p>
          <a:p>
            <a:r>
              <a:rPr lang="en-US" dirty="0" smtClean="0"/>
              <a:t>Example to get databases </a:t>
            </a:r>
            <a:r>
              <a:rPr lang="en-US" dirty="0"/>
              <a:t>in the folder /data/data/</a:t>
            </a:r>
            <a:r>
              <a:rPr lang="en-US" i="1" dirty="0"/>
              <a:t>&lt;</a:t>
            </a:r>
            <a:r>
              <a:rPr lang="en-US" i="1" dirty="0" err="1"/>
              <a:t>package_name</a:t>
            </a:r>
            <a:r>
              <a:rPr lang="en-US" i="1" dirty="0"/>
              <a:t>&gt;</a:t>
            </a:r>
            <a:r>
              <a:rPr lang="en-US" dirty="0"/>
              <a:t>/databases</a:t>
            </a:r>
            <a:r>
              <a:rPr lang="en-US" dirty="0" smtClean="0"/>
              <a:t>/</a:t>
            </a:r>
            <a:endParaRPr lang="en-US" dirty="0"/>
          </a:p>
          <a:p>
            <a:pPr marL="641350" lvl="2" indent="0">
              <a:buNone/>
            </a:pPr>
            <a:r>
              <a:rPr lang="en-US" sz="2000" i="1" dirty="0" err="1"/>
              <a:t>adb</a:t>
            </a:r>
            <a:r>
              <a:rPr lang="en-US" sz="2000" i="1" dirty="0"/>
              <a:t> -s emulator-5554 shell </a:t>
            </a:r>
            <a:r>
              <a:rPr lang="en-US" sz="2000" i="1" dirty="0" smtClean="0"/>
              <a:t/>
            </a:r>
            <a:br>
              <a:rPr lang="en-US" sz="2000" i="1" dirty="0" smtClean="0"/>
            </a:br>
            <a:r>
              <a:rPr lang="en-US" sz="2000" i="1" dirty="0" smtClean="0"/>
              <a:t># sqlite3 data/data/</a:t>
            </a:r>
            <a:r>
              <a:rPr lang="en-US" sz="2000" i="1" dirty="0" err="1" smtClean="0"/>
              <a:t>com.example.google.rss.rssexample</a:t>
            </a:r>
            <a:r>
              <a:rPr lang="en-US" sz="2000" i="1" dirty="0" smtClean="0"/>
              <a:t>/databases/</a:t>
            </a:r>
            <a:r>
              <a:rPr lang="en-US" sz="2000" i="1" dirty="0" err="1" smtClean="0"/>
              <a:t>rssitems.db</a:t>
            </a:r>
            <a:r>
              <a:rPr lang="en-US" sz="2000" i="1" dirty="0" smtClean="0"/>
              <a:t> </a:t>
            </a:r>
            <a:br>
              <a:rPr lang="en-US" sz="2000" i="1" dirty="0" smtClean="0"/>
            </a:br>
            <a:r>
              <a:rPr lang="en-US" sz="2000" i="1" dirty="0" smtClean="0"/>
              <a:t/>
            </a:r>
            <a:br>
              <a:rPr lang="en-US" sz="2000" i="1" dirty="0" smtClean="0"/>
            </a:br>
            <a:r>
              <a:rPr lang="en-US" sz="2000" i="1" dirty="0" smtClean="0"/>
              <a:t>SQLite </a:t>
            </a:r>
            <a:r>
              <a:rPr lang="en-US" sz="2000" i="1" dirty="0"/>
              <a:t>version 3.3.12 </a:t>
            </a:r>
            <a:r>
              <a:rPr lang="en-US" sz="2000" i="1" dirty="0" smtClean="0"/>
              <a:t/>
            </a:r>
            <a:br>
              <a:rPr lang="en-US" sz="2000" i="1" dirty="0" smtClean="0"/>
            </a:br>
            <a:r>
              <a:rPr lang="en-US" sz="2000" i="1" dirty="0" smtClean="0"/>
              <a:t>Enter </a:t>
            </a:r>
            <a:r>
              <a:rPr lang="en-US" sz="2000" i="1" dirty="0"/>
              <a:t>".help" for </a:t>
            </a:r>
            <a:r>
              <a:rPr lang="en-US" sz="2000" i="1" dirty="0" smtClean="0"/>
              <a:t>instructions</a:t>
            </a:r>
            <a:br>
              <a:rPr lang="en-US" sz="2000" i="1" dirty="0" smtClean="0"/>
            </a:br>
            <a:r>
              <a:rPr lang="en-US" sz="2000" i="1" dirty="0" smtClean="0"/>
              <a:t> </a:t>
            </a:r>
            <a:r>
              <a:rPr lang="en-US" sz="2000" i="1" dirty="0"/>
              <a:t>.... enter commands, then quit... </a:t>
            </a:r>
          </a:p>
          <a:p>
            <a:pPr marL="641350" lvl="2" indent="0">
              <a:buNone/>
            </a:pPr>
            <a:r>
              <a:rPr lang="en-US" sz="2000" dirty="0"/>
              <a:t> </a:t>
            </a:r>
            <a:r>
              <a:rPr lang="en-US" sz="2000" dirty="0" err="1" smtClean="0"/>
              <a:t>sqlite</a:t>
            </a:r>
            <a:r>
              <a:rPr lang="en-US" sz="2000" dirty="0" smtClean="0"/>
              <a:t>&gt; .dump       (THIS IS COMMAND TO PRINT OUT DATABASE)</a:t>
            </a:r>
            <a:r>
              <a:rPr lang="en-US" sz="2000" dirty="0"/>
              <a:t> </a:t>
            </a:r>
            <a:r>
              <a:rPr lang="en-US" sz="2000" i="1" dirty="0" smtClean="0"/>
              <a:t/>
            </a:r>
            <a:br>
              <a:rPr lang="en-US" sz="2000" i="1" dirty="0" smtClean="0"/>
            </a:br>
            <a:r>
              <a:rPr lang="en-US" sz="2000" i="1" dirty="0" smtClean="0"/>
              <a:t/>
            </a:r>
            <a:br>
              <a:rPr lang="en-US" sz="2000" i="1" dirty="0" smtClean="0"/>
            </a:br>
            <a:r>
              <a:rPr lang="en-US" sz="2000" i="1" dirty="0" err="1" smtClean="0"/>
              <a:t>sqlite</a:t>
            </a:r>
            <a:r>
              <a:rPr lang="en-US" sz="2000" i="1" dirty="0"/>
              <a:t>&gt; .exit </a:t>
            </a:r>
            <a:r>
              <a:rPr lang="en-US" sz="2000" i="1" dirty="0" smtClean="0"/>
              <a:t>          (THIS IS COMMAND TO EXIT)</a:t>
            </a:r>
            <a:endParaRPr lang="en-US" sz="2000" i="1" dirty="0"/>
          </a:p>
        </p:txBody>
      </p:sp>
    </p:spTree>
    <p:extLst>
      <p:ext uri="{BB962C8B-B14F-4D97-AF65-F5344CB8AC3E}">
        <p14:creationId xmlns:p14="http://schemas.microsoft.com/office/powerpoint/2010/main" val="29374401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991600" cy="990600"/>
          </a:xfrm>
        </p:spPr>
        <p:txBody>
          <a:bodyPr/>
          <a:lstStyle/>
          <a:p>
            <a:r>
              <a:rPr lang="en-US" dirty="0" smtClean="0"/>
              <a:t>Push/Pull files from to database from </a:t>
            </a:r>
            <a:r>
              <a:rPr lang="en-US" dirty="0" err="1" smtClean="0"/>
              <a:t>adb</a:t>
            </a:r>
            <a:r>
              <a:rPr lang="en-US" dirty="0" smtClean="0"/>
              <a:t> command line!!!</a:t>
            </a:r>
            <a:endParaRPr lang="en-US" dirty="0"/>
          </a:p>
        </p:txBody>
      </p:sp>
      <p:sp>
        <p:nvSpPr>
          <p:cNvPr id="3" name="Content Placeholder 2"/>
          <p:cNvSpPr>
            <a:spLocks noGrp="1"/>
          </p:cNvSpPr>
          <p:nvPr>
            <p:ph sz="quarter" idx="1"/>
          </p:nvPr>
        </p:nvSpPr>
        <p:spPr/>
        <p:txBody>
          <a:bodyPr/>
          <a:lstStyle/>
          <a:p>
            <a:pPr marL="0" indent="0">
              <a:buNone/>
            </a:pPr>
            <a:r>
              <a:rPr lang="en-US" dirty="0"/>
              <a:t>Copying Files to or from an Emulator/Device Instance</a:t>
            </a:r>
          </a:p>
          <a:p>
            <a:r>
              <a:rPr lang="en-US" sz="2400" dirty="0" smtClean="0"/>
              <a:t>Use </a:t>
            </a:r>
            <a:r>
              <a:rPr lang="en-US" sz="2400" dirty="0" err="1" smtClean="0"/>
              <a:t>adb</a:t>
            </a:r>
            <a:r>
              <a:rPr lang="en-US" sz="2400" dirty="0" smtClean="0"/>
              <a:t> on command line</a:t>
            </a:r>
            <a:endParaRPr lang="en-US" sz="2400" dirty="0"/>
          </a:p>
          <a:p>
            <a:r>
              <a:rPr lang="en-US" sz="2400" dirty="0" err="1">
                <a:solidFill>
                  <a:srgbClr val="FF0000"/>
                </a:solidFill>
              </a:rPr>
              <a:t>adb</a:t>
            </a:r>
            <a:r>
              <a:rPr lang="en-US" sz="2400" dirty="0">
                <a:solidFill>
                  <a:srgbClr val="FF0000"/>
                </a:solidFill>
              </a:rPr>
              <a:t> pull &lt;remote&gt; &lt;</a:t>
            </a:r>
            <a:r>
              <a:rPr lang="en-US" sz="2400" dirty="0" smtClean="0">
                <a:solidFill>
                  <a:srgbClr val="FF0000"/>
                </a:solidFill>
              </a:rPr>
              <a:t>local&gt;</a:t>
            </a:r>
            <a:r>
              <a:rPr lang="en-US" sz="2400" dirty="0" smtClean="0"/>
              <a:t/>
            </a:r>
            <a:br>
              <a:rPr lang="en-US" sz="2400" dirty="0" smtClean="0"/>
            </a:br>
            <a:r>
              <a:rPr lang="en-US" sz="2400" dirty="0" smtClean="0"/>
              <a:t>To </a:t>
            </a:r>
            <a:r>
              <a:rPr lang="en-US" sz="2400" dirty="0"/>
              <a:t>copy a file or directory (and its sub-directories) </a:t>
            </a:r>
            <a:r>
              <a:rPr lang="en-US" sz="2400" i="1" dirty="0"/>
              <a:t>to</a:t>
            </a:r>
            <a:r>
              <a:rPr lang="en-US" sz="2400" dirty="0"/>
              <a:t> the emulator or device, use</a:t>
            </a:r>
          </a:p>
          <a:p>
            <a:r>
              <a:rPr lang="en-US" sz="2400" dirty="0" err="1">
                <a:solidFill>
                  <a:srgbClr val="FF0000"/>
                </a:solidFill>
              </a:rPr>
              <a:t>adb</a:t>
            </a:r>
            <a:r>
              <a:rPr lang="en-US" sz="2400" dirty="0">
                <a:solidFill>
                  <a:srgbClr val="FF0000"/>
                </a:solidFill>
              </a:rPr>
              <a:t> push &lt;local&gt; &lt;remote</a:t>
            </a:r>
            <a:r>
              <a:rPr lang="en-US" sz="2400" dirty="0" smtClean="0">
                <a:solidFill>
                  <a:srgbClr val="FF0000"/>
                </a:solidFill>
              </a:rPr>
              <a:t>&gt;</a:t>
            </a:r>
            <a:r>
              <a:rPr lang="en-US" sz="2400" dirty="0" smtClean="0"/>
              <a:t/>
            </a:r>
            <a:br>
              <a:rPr lang="en-US" sz="2400" dirty="0" smtClean="0"/>
            </a:br>
            <a:r>
              <a:rPr lang="en-US" sz="2400" dirty="0" smtClean="0"/>
              <a:t>In </a:t>
            </a:r>
            <a:r>
              <a:rPr lang="en-US" sz="2400" dirty="0"/>
              <a:t>the commands, &lt;local&gt; and &lt;remote&gt; refer to the paths to the target files/directory on your development machine (local) and on the emulator/device instance (remote). </a:t>
            </a:r>
            <a:r>
              <a:rPr lang="en-US" sz="2400" dirty="0" smtClean="0"/>
              <a:t/>
            </a:r>
            <a:br>
              <a:rPr lang="en-US" sz="2400" dirty="0" smtClean="0"/>
            </a:br>
            <a:r>
              <a:rPr lang="en-US" sz="2400" dirty="0" smtClean="0"/>
              <a:t>For </a:t>
            </a:r>
            <a:r>
              <a:rPr lang="en-US" sz="2400" dirty="0"/>
              <a:t>example:</a:t>
            </a:r>
          </a:p>
          <a:p>
            <a:pPr marL="595312" lvl="2" indent="0">
              <a:buNone/>
            </a:pPr>
            <a:r>
              <a:rPr lang="en-US" sz="2800" b="1" dirty="0" err="1">
                <a:solidFill>
                  <a:srgbClr val="FF0000"/>
                </a:solidFill>
              </a:rPr>
              <a:t>adb</a:t>
            </a:r>
            <a:r>
              <a:rPr lang="en-US" sz="2800" b="1" dirty="0">
                <a:solidFill>
                  <a:srgbClr val="FF0000"/>
                </a:solidFill>
              </a:rPr>
              <a:t> push foo.txt /</a:t>
            </a:r>
            <a:r>
              <a:rPr lang="en-US" sz="2800" b="1" dirty="0" err="1">
                <a:solidFill>
                  <a:srgbClr val="FF0000"/>
                </a:solidFill>
              </a:rPr>
              <a:t>sdcard</a:t>
            </a:r>
            <a:r>
              <a:rPr lang="en-US" sz="2800" b="1" dirty="0">
                <a:solidFill>
                  <a:srgbClr val="FF0000"/>
                </a:solidFill>
              </a:rPr>
              <a:t>/foo.txt</a:t>
            </a:r>
          </a:p>
        </p:txBody>
      </p:sp>
      <p:sp>
        <p:nvSpPr>
          <p:cNvPr id="4" name="TextBox 3"/>
          <p:cNvSpPr txBox="1"/>
          <p:nvPr/>
        </p:nvSpPr>
        <p:spPr>
          <a:xfrm>
            <a:off x="10886" y="6324599"/>
            <a:ext cx="8197180" cy="307777"/>
          </a:xfrm>
          <a:prstGeom prst="rect">
            <a:avLst/>
          </a:prstGeom>
          <a:solidFill>
            <a:srgbClr val="FFC000"/>
          </a:solidFill>
        </p:spPr>
        <p:txBody>
          <a:bodyPr wrap="none" rtlCol="0">
            <a:spAutoFit/>
          </a:bodyPr>
          <a:lstStyle/>
          <a:p>
            <a:r>
              <a:rPr lang="en-US" sz="1400" dirty="0" err="1"/>
              <a:t>adb</a:t>
            </a:r>
            <a:r>
              <a:rPr lang="en-US" sz="1400" dirty="0"/>
              <a:t> pull /</a:t>
            </a:r>
            <a:r>
              <a:rPr lang="en-US" sz="1400" dirty="0" smtClean="0"/>
              <a:t>data/data/PACAKAGE/databases/</a:t>
            </a:r>
            <a:r>
              <a:rPr lang="en-US" sz="1400" dirty="0" err="1" smtClean="0"/>
              <a:t>database_name</a:t>
            </a:r>
            <a:r>
              <a:rPr lang="en-US" sz="1400" dirty="0" smtClean="0"/>
              <a:t>    </a:t>
            </a:r>
            <a:r>
              <a:rPr lang="en-US" sz="1400" dirty="0"/>
              <a:t>/Users/</a:t>
            </a:r>
            <a:r>
              <a:rPr lang="en-US" sz="1400" dirty="0" err="1"/>
              <a:t>somePathOnYourPC</a:t>
            </a:r>
            <a:r>
              <a:rPr lang="en-US" sz="1400" dirty="0"/>
              <a:t>/</a:t>
            </a:r>
          </a:p>
        </p:txBody>
      </p:sp>
    </p:spTree>
    <p:extLst>
      <p:ext uri="{BB962C8B-B14F-4D97-AF65-F5344CB8AC3E}">
        <p14:creationId xmlns:p14="http://schemas.microsoft.com/office/powerpoint/2010/main" val="24865571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Viewing and editing AND Creating SQLite database </a:t>
            </a:r>
            <a:r>
              <a:rPr lang="en-US" dirty="0" smtClean="0">
                <a:sym typeface="Wingdings" panose="05000000000000000000" pitchFamily="2" charset="2"/>
              </a:rPr>
              <a:t> </a:t>
            </a:r>
            <a:r>
              <a:rPr lang="en-US" dirty="0" smtClean="0">
                <a:solidFill>
                  <a:srgbClr val="FF0000"/>
                </a:solidFill>
                <a:sym typeface="Wingdings" panose="05000000000000000000" pitchFamily="2" charset="2"/>
              </a:rPr>
              <a:t>outside of code, Using a DBA tool</a:t>
            </a:r>
            <a:endParaRPr lang="en-US" dirty="0">
              <a:solidFill>
                <a:srgbClr val="FF0000"/>
              </a:solidFill>
            </a:endParaRPr>
          </a:p>
        </p:txBody>
      </p:sp>
      <p:sp>
        <p:nvSpPr>
          <p:cNvPr id="3" name="Subtitle 2"/>
          <p:cNvSpPr>
            <a:spLocks noGrp="1"/>
          </p:cNvSpPr>
          <p:nvPr>
            <p:ph type="subTitle" idx="1"/>
          </p:nvPr>
        </p:nvSpPr>
        <p:spPr/>
        <p:txBody>
          <a:bodyPr>
            <a:normAutofit fontScale="92500" lnSpcReduction="20000"/>
          </a:bodyPr>
          <a:lstStyle/>
          <a:p>
            <a:r>
              <a:rPr lang="en-US" dirty="0" smtClean="0"/>
              <a:t>Being able to </a:t>
            </a:r>
            <a:r>
              <a:rPr lang="en-US" dirty="0" err="1" smtClean="0"/>
              <a:t>create,view,edit</a:t>
            </a:r>
            <a:r>
              <a:rPr lang="en-US" dirty="0" smtClean="0"/>
              <a:t> database file from DBA tool</a:t>
            </a:r>
            <a:endParaRPr lang="en-US" dirty="0"/>
          </a:p>
        </p:txBody>
      </p:sp>
    </p:spTree>
    <p:extLst>
      <p:ext uri="{BB962C8B-B14F-4D97-AF65-F5344CB8AC3E}">
        <p14:creationId xmlns:p14="http://schemas.microsoft.com/office/powerpoint/2010/main" val="8386269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options</a:t>
            </a:r>
            <a:endParaRPr lang="en-US" dirty="0"/>
          </a:p>
        </p:txBody>
      </p:sp>
      <p:sp>
        <p:nvSpPr>
          <p:cNvPr id="3" name="Content Placeholder 2"/>
          <p:cNvSpPr>
            <a:spLocks noGrp="1"/>
          </p:cNvSpPr>
          <p:nvPr>
            <p:ph sz="quarter" idx="1"/>
          </p:nvPr>
        </p:nvSpPr>
        <p:spPr/>
        <p:txBody>
          <a:bodyPr/>
          <a:lstStyle/>
          <a:p>
            <a:r>
              <a:rPr lang="en-US" dirty="0" smtClean="0"/>
              <a:t>Edit existing Database file on a device (must pull it from device onto the computer and edit it with DBA tool)</a:t>
            </a:r>
          </a:p>
          <a:p>
            <a:r>
              <a:rPr lang="en-US" dirty="0" smtClean="0"/>
              <a:t>Create using a DBA tool a new </a:t>
            </a:r>
            <a:r>
              <a:rPr lang="en-US" dirty="0" err="1" smtClean="0"/>
              <a:t>sqlite</a:t>
            </a:r>
            <a:r>
              <a:rPr lang="en-US" dirty="0" smtClean="0"/>
              <a:t> database, or edit an already existing one on your machine </a:t>
            </a:r>
            <a:endParaRPr lang="en-US" dirty="0"/>
          </a:p>
        </p:txBody>
      </p:sp>
    </p:spTree>
    <p:extLst>
      <p:ext uri="{BB962C8B-B14F-4D97-AF65-F5344CB8AC3E}">
        <p14:creationId xmlns:p14="http://schemas.microsoft.com/office/powerpoint/2010/main" val="35589917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err="1" smtClean="0"/>
              <a:t>Grabing</a:t>
            </a:r>
            <a:r>
              <a:rPr lang="en-US" sz="3600" dirty="0" smtClean="0"/>
              <a:t> Existing SQLite file already on device </a:t>
            </a:r>
            <a:r>
              <a:rPr lang="en-US" sz="3600" dirty="0" smtClean="0">
                <a:sym typeface="Wingdings" panose="05000000000000000000" pitchFamily="2" charset="2"/>
              </a:rPr>
              <a:t>move to your machine for editing</a:t>
            </a:r>
            <a:endParaRPr lang="en-US" sz="3600" dirty="0"/>
          </a:p>
        </p:txBody>
      </p:sp>
      <p:sp>
        <p:nvSpPr>
          <p:cNvPr id="3" name="Content Placeholder 2"/>
          <p:cNvSpPr>
            <a:spLocks noGrp="1"/>
          </p:cNvSpPr>
          <p:nvPr>
            <p:ph sz="quarter" idx="1"/>
          </p:nvPr>
        </p:nvSpPr>
        <p:spPr>
          <a:xfrm>
            <a:off x="612648" y="1600200"/>
            <a:ext cx="3197352" cy="5029200"/>
          </a:xfrm>
        </p:spPr>
        <p:txBody>
          <a:bodyPr/>
          <a:lstStyle/>
          <a:p>
            <a:r>
              <a:rPr lang="en-US" sz="2000" dirty="0" smtClean="0"/>
              <a:t>STEP 1: Using the Android Studio’s Android Device Monitor (see previous slides) Pull the SQL database file if exists to your local machine so you can edit it.</a:t>
            </a:r>
          </a:p>
          <a:p>
            <a:r>
              <a:rPr lang="en-US" sz="2000" dirty="0" smtClean="0"/>
              <a:t>STEP 2: Using a SQLite management tool (there are many) edit the file and save it</a:t>
            </a:r>
          </a:p>
          <a:p>
            <a:r>
              <a:rPr lang="en-US" sz="2000" dirty="0" smtClean="0"/>
              <a:t>STEP 3: Push it up using the Android Device Monitor.</a:t>
            </a:r>
            <a:endParaRPr lang="en-US" sz="2000" dirty="0"/>
          </a:p>
        </p:txBody>
      </p:sp>
      <p:pic>
        <p:nvPicPr>
          <p:cNvPr id="4" name="Picture 4" descr="im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3743324"/>
            <a:ext cx="4381500" cy="17049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14698" y="2971800"/>
            <a:ext cx="4991303" cy="646331"/>
          </a:xfrm>
          <a:prstGeom prst="rect">
            <a:avLst/>
          </a:prstGeom>
          <a:solidFill>
            <a:srgbClr val="FFFF00"/>
          </a:solidFill>
        </p:spPr>
        <p:txBody>
          <a:bodyPr wrap="none" rtlCol="0">
            <a:spAutoFit/>
          </a:bodyPr>
          <a:lstStyle/>
          <a:p>
            <a:r>
              <a:rPr lang="en-US" dirty="0" smtClean="0"/>
              <a:t>You and add (push) or remove (pull) files</a:t>
            </a:r>
            <a:br>
              <a:rPr lang="en-US" dirty="0" smtClean="0"/>
            </a:br>
            <a:r>
              <a:rPr lang="en-US" dirty="0" smtClean="0"/>
              <a:t>from device using this Explorer</a:t>
            </a:r>
            <a:endParaRPr lang="en-US" dirty="0"/>
          </a:p>
        </p:txBody>
      </p:sp>
      <p:sp>
        <p:nvSpPr>
          <p:cNvPr id="6" name="TextBox 5"/>
          <p:cNvSpPr txBox="1"/>
          <p:nvPr/>
        </p:nvSpPr>
        <p:spPr>
          <a:xfrm>
            <a:off x="3733800" y="5791200"/>
            <a:ext cx="4777270" cy="923330"/>
          </a:xfrm>
          <a:prstGeom prst="rect">
            <a:avLst/>
          </a:prstGeom>
          <a:solidFill>
            <a:srgbClr val="FFFFFF"/>
          </a:solidFill>
        </p:spPr>
        <p:txBody>
          <a:bodyPr wrap="none" rtlCol="0">
            <a:spAutoFit/>
          </a:bodyPr>
          <a:lstStyle/>
          <a:p>
            <a:r>
              <a:rPr lang="en-US" dirty="0" smtClean="0">
                <a:solidFill>
                  <a:srgbClr val="FF0000"/>
                </a:solidFill>
              </a:rPr>
              <a:t>Select the application directory—then</a:t>
            </a:r>
            <a:br>
              <a:rPr lang="en-US" dirty="0" smtClean="0">
                <a:solidFill>
                  <a:srgbClr val="FF0000"/>
                </a:solidFill>
              </a:rPr>
            </a:br>
            <a:r>
              <a:rPr lang="en-US" dirty="0" smtClean="0">
                <a:solidFill>
                  <a:srgbClr val="FF0000"/>
                </a:solidFill>
              </a:rPr>
              <a:t>can see data files for that app here and</a:t>
            </a:r>
            <a:br>
              <a:rPr lang="en-US" dirty="0" smtClean="0">
                <a:solidFill>
                  <a:srgbClr val="FF0000"/>
                </a:solidFill>
              </a:rPr>
            </a:br>
            <a:r>
              <a:rPr lang="en-US" dirty="0" smtClean="0">
                <a:solidFill>
                  <a:srgbClr val="FF0000"/>
                </a:solidFill>
              </a:rPr>
              <a:t>push or pull files</a:t>
            </a:r>
            <a:endParaRPr lang="en-US" dirty="0">
              <a:solidFill>
                <a:srgbClr val="FF0000"/>
              </a:solidFill>
            </a:endParaRPr>
          </a:p>
        </p:txBody>
      </p:sp>
      <p:sp>
        <p:nvSpPr>
          <p:cNvPr id="7" name="Up Arrow 6"/>
          <p:cNvSpPr/>
          <p:nvPr/>
        </p:nvSpPr>
        <p:spPr>
          <a:xfrm>
            <a:off x="5943600" y="5448300"/>
            <a:ext cx="838200" cy="457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15257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Editing (or creating new) </a:t>
            </a:r>
            <a:r>
              <a:rPr lang="en-US" dirty="0" err="1" smtClean="0"/>
              <a:t>Sqlite</a:t>
            </a:r>
            <a:r>
              <a:rPr lang="en-US" dirty="0" smtClean="0"/>
              <a:t> databases </a:t>
            </a:r>
            <a:r>
              <a:rPr lang="en-US" dirty="0" smtClean="0">
                <a:sym typeface="Wingdings" panose="05000000000000000000" pitchFamily="2" charset="2"/>
              </a:rPr>
              <a:t> use a DBA tool</a:t>
            </a:r>
            <a:endParaRPr lang="en-US" dirty="0"/>
          </a:p>
        </p:txBody>
      </p:sp>
      <p:sp>
        <p:nvSpPr>
          <p:cNvPr id="3" name="Content Placeholder 2"/>
          <p:cNvSpPr>
            <a:spLocks noGrp="1"/>
          </p:cNvSpPr>
          <p:nvPr>
            <p:ph sz="quarter" idx="1"/>
          </p:nvPr>
        </p:nvSpPr>
        <p:spPr>
          <a:xfrm>
            <a:off x="0" y="1371599"/>
            <a:ext cx="8912352" cy="4399727"/>
          </a:xfrm>
        </p:spPr>
        <p:txBody>
          <a:bodyPr/>
          <a:lstStyle/>
          <a:p>
            <a:r>
              <a:rPr lang="en-US" sz="2000" dirty="0" smtClean="0"/>
              <a:t>There are many clients out there </a:t>
            </a:r>
            <a:r>
              <a:rPr lang="en-US" sz="2000" dirty="0" smtClean="0">
                <a:sym typeface="Wingdings" panose="05000000000000000000" pitchFamily="2" charset="2"/>
              </a:rPr>
              <a:t> search on web “</a:t>
            </a:r>
            <a:r>
              <a:rPr lang="en-US" sz="2000" dirty="0" err="1" smtClean="0">
                <a:sym typeface="Wingdings" panose="05000000000000000000" pitchFamily="2" charset="2"/>
              </a:rPr>
              <a:t>sqlite</a:t>
            </a:r>
            <a:r>
              <a:rPr lang="en-US" sz="2000" dirty="0" smtClean="0">
                <a:sym typeface="Wingdings" panose="05000000000000000000" pitchFamily="2" charset="2"/>
              </a:rPr>
              <a:t> management tool”</a:t>
            </a:r>
          </a:p>
          <a:p>
            <a:r>
              <a:rPr lang="en-US" sz="2000" dirty="0" smtClean="0"/>
              <a:t>OPTION 1:   plugin of </a:t>
            </a:r>
            <a:r>
              <a:rPr lang="en-US" sz="2000" dirty="0" err="1" smtClean="0"/>
              <a:t>firefox</a:t>
            </a:r>
            <a:r>
              <a:rPr lang="en-US" sz="2000" dirty="0" smtClean="0"/>
              <a:t> browser called SQLite Manager</a:t>
            </a:r>
          </a:p>
          <a:p>
            <a:r>
              <a:rPr lang="en-US" sz="2000" dirty="0" smtClean="0"/>
              <a:t>OPTION 2: </a:t>
            </a:r>
            <a:r>
              <a:rPr lang="en-US" sz="2000" dirty="0">
                <a:sym typeface="Wingdings" panose="05000000000000000000" pitchFamily="2" charset="2"/>
                <a:hlinkClick r:id="rId2"/>
              </a:rPr>
              <a:t>http://sqlitebrowser.org</a:t>
            </a:r>
            <a:r>
              <a:rPr lang="en-US" sz="2000" dirty="0" smtClean="0">
                <a:sym typeface="Wingdings" panose="05000000000000000000" pitchFamily="2" charset="2"/>
                <a:hlinkClick r:id="rId2"/>
              </a:rPr>
              <a:t>/</a:t>
            </a:r>
            <a:endParaRPr lang="en-US" sz="2000" dirty="0" smtClean="0">
              <a:sym typeface="Wingdings" panose="05000000000000000000" pitchFamily="2" charset="2"/>
            </a:endParaRPr>
          </a:p>
          <a:p>
            <a:r>
              <a:rPr lang="en-US" sz="2000" dirty="0" smtClean="0">
                <a:sym typeface="Wingdings" panose="05000000000000000000" pitchFamily="2" charset="2"/>
              </a:rPr>
              <a:t>OPTION X:  find your own DBA you like</a:t>
            </a:r>
            <a:endParaRPr lang="en-US" sz="2000" dirty="0"/>
          </a:p>
          <a:p>
            <a:pPr marL="0" indent="0">
              <a:buNone/>
            </a:pPr>
            <a:endParaRPr lang="en-US" sz="2000" dirty="0" smtClean="0"/>
          </a:p>
          <a:p>
            <a:pPr marL="0" indent="0">
              <a:buNone/>
            </a:pPr>
            <a:r>
              <a:rPr lang="en-US" sz="2000" dirty="0"/>
              <a:t> </a:t>
            </a:r>
          </a:p>
        </p:txBody>
      </p:sp>
    </p:spTree>
    <p:extLst>
      <p:ext uri="{BB962C8B-B14F-4D97-AF65-F5344CB8AC3E}">
        <p14:creationId xmlns:p14="http://schemas.microsoft.com/office/powerpoint/2010/main" val="24986584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Option 1: SQLite Manager </a:t>
            </a:r>
            <a:r>
              <a:rPr lang="en-US" sz="4000" dirty="0" err="1" smtClean="0"/>
              <a:t>addon</a:t>
            </a:r>
            <a:r>
              <a:rPr lang="en-US" sz="4000" dirty="0" smtClean="0"/>
              <a:t> to Firefox browser</a:t>
            </a:r>
            <a:endParaRPr lang="en-US" sz="4000" dirty="0"/>
          </a:p>
        </p:txBody>
      </p:sp>
      <p:sp>
        <p:nvSpPr>
          <p:cNvPr id="3" name="Content Placeholder 2"/>
          <p:cNvSpPr>
            <a:spLocks noGrp="1"/>
          </p:cNvSpPr>
          <p:nvPr>
            <p:ph sz="quarter" idx="1"/>
          </p:nvPr>
        </p:nvSpPr>
        <p:spPr>
          <a:xfrm>
            <a:off x="19050" y="1371600"/>
            <a:ext cx="8912352" cy="4495800"/>
          </a:xfrm>
        </p:spPr>
        <p:txBody>
          <a:bodyPr/>
          <a:lstStyle/>
          <a:p>
            <a:r>
              <a:rPr lang="en-US" sz="2000" dirty="0"/>
              <a:t>Install </a:t>
            </a:r>
            <a:r>
              <a:rPr lang="en-US" sz="2000" dirty="0">
                <a:hlinkClick r:id="rId2"/>
              </a:rPr>
              <a:t>https://addons.mozilla.org/en-US/firefox/addon/sqlite-manager</a:t>
            </a:r>
            <a:r>
              <a:rPr lang="en-US" sz="2000" dirty="0" smtClean="0">
                <a:hlinkClick r:id="rId2"/>
              </a:rPr>
              <a:t>/</a:t>
            </a:r>
            <a:r>
              <a:rPr lang="en-US" sz="2000" dirty="0" smtClean="0"/>
              <a:t> (or search for current link)</a:t>
            </a:r>
          </a:p>
          <a:p>
            <a:pPr marL="0" indent="0">
              <a:buNone/>
            </a:pPr>
            <a:r>
              <a:rPr lang="en-US" sz="2000" dirty="0"/>
              <a:t>  </a:t>
            </a:r>
            <a:r>
              <a:rPr lang="en-US" sz="2000" dirty="0" smtClean="0"/>
              <a:t>    after installing it (search on web for </a:t>
            </a:r>
            <a:r>
              <a:rPr lang="en-US" sz="2000" dirty="0" err="1" smtClean="0"/>
              <a:t>addin</a:t>
            </a:r>
            <a:r>
              <a:rPr lang="en-US" sz="2000" dirty="0" smtClean="0"/>
              <a:t> for </a:t>
            </a:r>
            <a:r>
              <a:rPr lang="en-US" sz="2000" dirty="0" err="1" smtClean="0"/>
              <a:t>firefox</a:t>
            </a:r>
            <a:r>
              <a:rPr lang="en-US" sz="2000" dirty="0" smtClean="0"/>
              <a:t> browser, you can make sure it is part of your toolbar –see below for illustration on how to do in </a:t>
            </a:r>
            <a:r>
              <a:rPr lang="en-US" sz="2000" dirty="0" err="1" smtClean="0"/>
              <a:t>firefox</a:t>
            </a:r>
            <a:r>
              <a:rPr lang="en-US" sz="2000" dirty="0" smtClean="0"/>
              <a:t>)</a:t>
            </a:r>
          </a:p>
          <a:p>
            <a:pPr marL="0" indent="0">
              <a:buNone/>
            </a:pPr>
            <a:r>
              <a:rPr lang="en-US" sz="2000" dirty="0" smtClean="0"/>
              <a:t>“Tools</a:t>
            </a:r>
            <a:r>
              <a:rPr lang="en-US" sz="2000" dirty="0"/>
              <a:t>" -&gt; "SQLite Manager</a:t>
            </a:r>
            <a:r>
              <a:rPr lang="en-US" sz="2000" dirty="0" smtClean="0"/>
              <a:t>".</a:t>
            </a:r>
          </a:p>
          <a:p>
            <a:r>
              <a:rPr lang="en-US" sz="2000" dirty="0" smtClean="0"/>
              <a:t>Once launched connect to your database file you downloaded</a:t>
            </a:r>
          </a:p>
          <a:p>
            <a:pPr marL="0" indent="0">
              <a:buNone/>
            </a:pPr>
            <a:endParaRPr lang="en-US" sz="20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542477"/>
            <a:ext cx="7486650" cy="3367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79196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 1: SQLite Manager</a:t>
            </a:r>
            <a:endParaRPr lang="en-US" dirty="0"/>
          </a:p>
        </p:txBody>
      </p:sp>
      <p:sp>
        <p:nvSpPr>
          <p:cNvPr id="3" name="Content Placeholder 2"/>
          <p:cNvSpPr>
            <a:spLocks noGrp="1"/>
          </p:cNvSpPr>
          <p:nvPr>
            <p:ph sz="quarter" idx="1"/>
          </p:nvPr>
        </p:nvSpPr>
        <p:spPr>
          <a:xfrm>
            <a:off x="152400" y="1600200"/>
            <a:ext cx="8912352" cy="4495800"/>
          </a:xfrm>
        </p:spPr>
        <p:txBody>
          <a:bodyPr/>
          <a:lstStyle/>
          <a:p>
            <a:r>
              <a:rPr lang="en-US" sz="2000" dirty="0" smtClean="0"/>
              <a:t>Showing already opened (“connected”) to local </a:t>
            </a:r>
            <a:r>
              <a:rPr lang="en-US" sz="2000" dirty="0" err="1" smtClean="0"/>
              <a:t>sqlite</a:t>
            </a:r>
            <a:r>
              <a:rPr lang="en-US" sz="2000" dirty="0" smtClean="0"/>
              <a:t> </a:t>
            </a:r>
            <a:r>
              <a:rPr lang="en-US" sz="2000" dirty="0" err="1" smtClean="0"/>
              <a:t>db</a:t>
            </a:r>
            <a:r>
              <a:rPr lang="en-US" sz="2000" dirty="0" smtClean="0"/>
              <a:t> file on the machine you have </a:t>
            </a:r>
            <a:r>
              <a:rPr lang="en-US" sz="2000" dirty="0" err="1" smtClean="0"/>
              <a:t>firefox</a:t>
            </a:r>
            <a:r>
              <a:rPr lang="en-US" sz="2000" dirty="0" smtClean="0"/>
              <a:t> on.</a:t>
            </a:r>
          </a:p>
          <a:p>
            <a:r>
              <a:rPr lang="en-US" sz="2000" dirty="0" smtClean="0"/>
              <a:t>Here shows creation of a table</a:t>
            </a:r>
          </a:p>
          <a:p>
            <a:pPr marL="0" indent="0">
              <a:buNone/>
            </a:pPr>
            <a:endParaRPr lang="en-US" sz="2000" dirty="0"/>
          </a:p>
        </p:txBody>
      </p:sp>
      <p:pic>
        <p:nvPicPr>
          <p:cNvPr id="6146" name="Picture 2" descr="https://addons.cdn.mozilla.net/user-media/previews/full/17/17038.png?modified=13312189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666999"/>
            <a:ext cx="5753100" cy="431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3712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 1: SQLite Manager</a:t>
            </a:r>
            <a:endParaRPr lang="en-US" dirty="0"/>
          </a:p>
        </p:txBody>
      </p:sp>
      <p:sp>
        <p:nvSpPr>
          <p:cNvPr id="3" name="Content Placeholder 2"/>
          <p:cNvSpPr>
            <a:spLocks noGrp="1"/>
          </p:cNvSpPr>
          <p:nvPr>
            <p:ph sz="quarter" idx="1"/>
          </p:nvPr>
        </p:nvSpPr>
        <p:spPr>
          <a:xfrm>
            <a:off x="0" y="1066800"/>
            <a:ext cx="8153400" cy="4495800"/>
          </a:xfrm>
        </p:spPr>
        <p:txBody>
          <a:bodyPr/>
          <a:lstStyle/>
          <a:p>
            <a:r>
              <a:rPr lang="en-US" dirty="0" smtClean="0"/>
              <a:t>Showing steps to create new table</a:t>
            </a:r>
          </a:p>
          <a:p>
            <a:pPr marL="514350" indent="-514350">
              <a:buFont typeface="+mj-lt"/>
              <a:buAutoNum type="arabicPeriod"/>
            </a:pPr>
            <a:r>
              <a:rPr lang="en-US" dirty="0" smtClean="0"/>
              <a:t>Database-&gt; New Database</a:t>
            </a:r>
            <a:br>
              <a:rPr lang="en-US" dirty="0" smtClean="0"/>
            </a:br>
            <a:r>
              <a:rPr lang="en-US" dirty="0" smtClean="0"/>
              <a:t>and name it </a:t>
            </a:r>
            <a:r>
              <a:rPr lang="en-US" dirty="0" smtClean="0">
                <a:sym typeface="Wingdings" panose="05000000000000000000" pitchFamily="2" charset="2"/>
              </a:rPr>
              <a:t></a:t>
            </a:r>
            <a:r>
              <a:rPr lang="en-US" b="1" dirty="0" smtClean="0">
                <a:solidFill>
                  <a:srgbClr val="FF0000"/>
                </a:solidFill>
                <a:sym typeface="Wingdings" panose="05000000000000000000" pitchFamily="2" charset="2"/>
              </a:rPr>
              <a:t>this is the name of </a:t>
            </a:r>
            <a:br>
              <a:rPr lang="en-US" b="1" dirty="0" smtClean="0">
                <a:solidFill>
                  <a:srgbClr val="FF0000"/>
                </a:solidFill>
                <a:sym typeface="Wingdings" panose="05000000000000000000" pitchFamily="2" charset="2"/>
              </a:rPr>
            </a:br>
            <a:r>
              <a:rPr lang="en-US" b="1" dirty="0" err="1" smtClean="0">
                <a:solidFill>
                  <a:srgbClr val="FF0000"/>
                </a:solidFill>
                <a:sym typeface="Wingdings" panose="05000000000000000000" pitchFamily="2" charset="2"/>
              </a:rPr>
              <a:t>sqlite</a:t>
            </a:r>
            <a:r>
              <a:rPr lang="en-US" b="1" dirty="0" smtClean="0">
                <a:solidFill>
                  <a:srgbClr val="FF0000"/>
                </a:solidFill>
                <a:sym typeface="Wingdings" panose="05000000000000000000" pitchFamily="2" charset="2"/>
              </a:rPr>
              <a:t> file it will create and you</a:t>
            </a:r>
            <a:br>
              <a:rPr lang="en-US" b="1" dirty="0" smtClean="0">
                <a:solidFill>
                  <a:srgbClr val="FF0000"/>
                </a:solidFill>
                <a:sym typeface="Wingdings" panose="05000000000000000000" pitchFamily="2" charset="2"/>
              </a:rPr>
            </a:br>
            <a:r>
              <a:rPr lang="en-US" b="1" dirty="0" smtClean="0">
                <a:solidFill>
                  <a:srgbClr val="FF0000"/>
                </a:solidFill>
                <a:sym typeface="Wingdings" panose="05000000000000000000" pitchFamily="2" charset="2"/>
              </a:rPr>
              <a:t>will move to your project</a:t>
            </a:r>
            <a:endParaRPr lang="en-US" b="1" dirty="0" smtClean="0">
              <a:solidFill>
                <a:srgbClr val="FF0000"/>
              </a:solidFill>
            </a:endParaRPr>
          </a:p>
          <a:p>
            <a:pPr marL="514350" indent="-514350">
              <a:buFont typeface="+mj-lt"/>
              <a:buAutoNum type="arabicPeriod"/>
            </a:pPr>
            <a:r>
              <a:rPr lang="en-US" dirty="0" smtClean="0"/>
              <a:t>Create table: </a:t>
            </a:r>
            <a:br>
              <a:rPr lang="en-US" dirty="0" smtClean="0"/>
            </a:br>
            <a:r>
              <a:rPr lang="en-US" dirty="0" smtClean="0"/>
              <a:t>Table-&gt;</a:t>
            </a:r>
            <a:r>
              <a:rPr lang="en-US" dirty="0" err="1" smtClean="0"/>
              <a:t>CreateTable</a:t>
            </a:r>
            <a:r>
              <a:rPr lang="en-US" dirty="0" smtClean="0"/>
              <a:t/>
            </a:r>
            <a:br>
              <a:rPr lang="en-US" dirty="0" smtClean="0"/>
            </a:br>
            <a:r>
              <a:rPr lang="en-US" dirty="0" smtClean="0"/>
              <a:t>name it </a:t>
            </a:r>
            <a:br>
              <a:rPr lang="en-US" dirty="0" smtClean="0"/>
            </a:br>
            <a:r>
              <a:rPr lang="en-US" dirty="0" smtClean="0"/>
              <a:t>GAME_SCORES, </a:t>
            </a:r>
            <a:br>
              <a:rPr lang="en-US" dirty="0" smtClean="0"/>
            </a:br>
            <a:r>
              <a:rPr lang="en-US" dirty="0" smtClean="0"/>
              <a:t>setup keys</a:t>
            </a:r>
          </a:p>
          <a:p>
            <a:endParaRPr lang="en-US"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9359" y="1600200"/>
            <a:ext cx="3266230" cy="1433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344269"/>
            <a:ext cx="5029200" cy="3532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99952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 1: SQLite Manager</a:t>
            </a:r>
            <a:endParaRPr lang="en-US" dirty="0"/>
          </a:p>
        </p:txBody>
      </p:sp>
      <p:sp>
        <p:nvSpPr>
          <p:cNvPr id="3" name="Content Placeholder 2"/>
          <p:cNvSpPr>
            <a:spLocks noGrp="1"/>
          </p:cNvSpPr>
          <p:nvPr>
            <p:ph sz="quarter" idx="1"/>
          </p:nvPr>
        </p:nvSpPr>
        <p:spPr/>
        <p:txBody>
          <a:bodyPr/>
          <a:lstStyle/>
          <a:p>
            <a:r>
              <a:rPr lang="en-US" dirty="0" smtClean="0"/>
              <a:t>Step 3: edit the table, add new entries</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0"/>
            <a:ext cx="9032763"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0101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Architecture</a:t>
            </a:r>
            <a:endParaRPr lang="en-US" dirty="0"/>
          </a:p>
        </p:txBody>
      </p:sp>
      <p:sp>
        <p:nvSpPr>
          <p:cNvPr id="3" name="Content Placeholder 2"/>
          <p:cNvSpPr>
            <a:spLocks noGrp="1"/>
          </p:cNvSpPr>
          <p:nvPr>
            <p:ph sz="quarter" idx="1"/>
          </p:nvPr>
        </p:nvSpPr>
        <p:spPr>
          <a:xfrm>
            <a:off x="381000" y="1143000"/>
            <a:ext cx="8385048" cy="4953000"/>
          </a:xfrm>
        </p:spPr>
        <p:txBody>
          <a:bodyPr/>
          <a:lstStyle/>
          <a:p>
            <a:r>
              <a:rPr lang="en-US" sz="2400" dirty="0" smtClean="0"/>
              <a:t>You can have many different “types” of ways and places you store data</a:t>
            </a:r>
          </a:p>
          <a:p>
            <a:r>
              <a:rPr lang="en-US" sz="2400" dirty="0" smtClean="0"/>
              <a:t>On the mobile device,  In a backend (remote)</a:t>
            </a:r>
          </a:p>
          <a:p>
            <a:r>
              <a:rPr lang="en-US" sz="2400" dirty="0" smtClean="0"/>
              <a:t>What you store locally may be different than what you store remotely</a:t>
            </a:r>
          </a:p>
          <a:p>
            <a:pPr lvl="2"/>
            <a:r>
              <a:rPr lang="en-US" sz="1800" dirty="0" smtClean="0"/>
              <a:t>If it overlaps –you need to worry about synchronization or have a policy for how synched the data is</a:t>
            </a:r>
            <a:endParaRPr lang="en-US" sz="1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973704"/>
            <a:ext cx="7163844" cy="2873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57824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Here is another Database Table creating</a:t>
            </a:r>
            <a:endParaRPr lang="en-US" dirty="0"/>
          </a:p>
        </p:txBody>
      </p:sp>
      <p:sp>
        <p:nvSpPr>
          <p:cNvPr id="3" name="Content Placeholder 2"/>
          <p:cNvSpPr>
            <a:spLocks noGrp="1"/>
          </p:cNvSpPr>
          <p:nvPr>
            <p:ph sz="quarter" idx="1"/>
          </p:nvPr>
        </p:nvSpPr>
        <p:spPr/>
        <p:txBody>
          <a:bodyPr/>
          <a:lstStyle/>
          <a:p>
            <a:r>
              <a:rPr lang="en-US" dirty="0" smtClean="0"/>
              <a:t>Here created in database “</a:t>
            </a:r>
            <a:r>
              <a:rPr lang="en-US" dirty="0" err="1" smtClean="0"/>
              <a:t>GeneralSantacruzDatabase.sqlite</a:t>
            </a:r>
            <a:r>
              <a:rPr lang="en-US" dirty="0" smtClean="0"/>
              <a:t>”  a new table </a:t>
            </a:r>
            <a:r>
              <a:rPr lang="en-US" dirty="0" err="1" smtClean="0"/>
              <a:t>SataCruzThings</a:t>
            </a:r>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034105"/>
            <a:ext cx="6858000" cy="3795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84539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Option 2: DB Browser </a:t>
            </a:r>
            <a:endParaRPr lang="en-US" dirty="0"/>
          </a:p>
        </p:txBody>
      </p:sp>
      <p:sp>
        <p:nvSpPr>
          <p:cNvPr id="3" name="Content Placeholder 2"/>
          <p:cNvSpPr>
            <a:spLocks noGrp="1"/>
          </p:cNvSpPr>
          <p:nvPr>
            <p:ph sz="quarter" idx="1"/>
          </p:nvPr>
        </p:nvSpPr>
        <p:spPr/>
        <p:txBody>
          <a:bodyPr/>
          <a:lstStyle/>
          <a:p>
            <a:r>
              <a:rPr lang="en-US" sz="3200" dirty="0">
                <a:sym typeface="Wingdings" panose="05000000000000000000" pitchFamily="2" charset="2"/>
              </a:rPr>
              <a:t>http://sqlitebrowser.org/</a:t>
            </a:r>
            <a:endParaRPr lang="en-US" sz="3200" dirty="0"/>
          </a:p>
          <a:p>
            <a:endParaRPr lang="en-US" dirty="0"/>
          </a:p>
        </p:txBody>
      </p:sp>
      <p:pic>
        <p:nvPicPr>
          <p:cNvPr id="4100" name="Picture 4" descr="DB Browser for SQLite Screen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092" y="2286000"/>
            <a:ext cx="4923355" cy="43529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9600" y="3505200"/>
            <a:ext cx="3805016" cy="923330"/>
          </a:xfrm>
          <a:prstGeom prst="rect">
            <a:avLst/>
          </a:prstGeom>
          <a:solidFill>
            <a:srgbClr val="FFC000"/>
          </a:solidFill>
        </p:spPr>
        <p:txBody>
          <a:bodyPr wrap="none" rtlCol="0">
            <a:spAutoFit/>
          </a:bodyPr>
          <a:lstStyle/>
          <a:p>
            <a:r>
              <a:rPr lang="en-US" dirty="0" smtClean="0"/>
              <a:t>Try it on your own,</a:t>
            </a:r>
          </a:p>
          <a:p>
            <a:r>
              <a:rPr lang="en-US" dirty="0" smtClean="0"/>
              <a:t>Read the online documentation</a:t>
            </a:r>
            <a:br>
              <a:rPr lang="en-US" dirty="0" smtClean="0"/>
            </a:br>
            <a:r>
              <a:rPr lang="en-US" dirty="0" smtClean="0"/>
              <a:t>on how to use on your own</a:t>
            </a:r>
            <a:endParaRPr lang="en-US" dirty="0"/>
          </a:p>
        </p:txBody>
      </p:sp>
    </p:spTree>
    <p:extLst>
      <p:ext uri="{BB962C8B-B14F-4D97-AF65-F5344CB8AC3E}">
        <p14:creationId xmlns:p14="http://schemas.microsoft.com/office/powerpoint/2010/main" val="5599922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options</a:t>
            </a:r>
            <a:endParaRPr lang="en-US" dirty="0"/>
          </a:p>
        </p:txBody>
      </p:sp>
      <p:sp>
        <p:nvSpPr>
          <p:cNvPr id="3" name="Content Placeholder 2"/>
          <p:cNvSpPr>
            <a:spLocks noGrp="1"/>
          </p:cNvSpPr>
          <p:nvPr>
            <p:ph sz="quarter" idx="1"/>
          </p:nvPr>
        </p:nvSpPr>
        <p:spPr/>
        <p:txBody>
          <a:bodyPr/>
          <a:lstStyle/>
          <a:p>
            <a:r>
              <a:rPr lang="en-US" dirty="0" smtClean="0"/>
              <a:t>Find your own favorite SQLite management tool online and learn how to use it</a:t>
            </a:r>
            <a:endParaRPr lang="en-US" dirty="0"/>
          </a:p>
        </p:txBody>
      </p:sp>
    </p:spTree>
    <p:extLst>
      <p:ext uri="{BB962C8B-B14F-4D97-AF65-F5344CB8AC3E}">
        <p14:creationId xmlns:p14="http://schemas.microsoft.com/office/powerpoint/2010/main" val="6060921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Moving externally created database file to project</a:t>
            </a:r>
            <a:endParaRPr lang="en-US" dirty="0"/>
          </a:p>
        </p:txBody>
      </p:sp>
      <p:sp>
        <p:nvSpPr>
          <p:cNvPr id="3" name="Subtitle 2"/>
          <p:cNvSpPr>
            <a:spLocks noGrp="1"/>
          </p:cNvSpPr>
          <p:nvPr>
            <p:ph type="subTitle" idx="1"/>
          </p:nvPr>
        </p:nvSpPr>
        <p:spPr/>
        <p:txBody>
          <a:bodyPr>
            <a:normAutofit/>
          </a:bodyPr>
          <a:lstStyle/>
          <a:p>
            <a:r>
              <a:rPr lang="en-US" sz="1400" dirty="0" smtClean="0"/>
              <a:t>--either a file you created new or one you edited on your machine.    See also https</a:t>
            </a:r>
            <a:r>
              <a:rPr lang="en-US" sz="1400" dirty="0"/>
              <a:t>://www.youtube.com/watch?v=aLnVhgYdVd8</a:t>
            </a:r>
          </a:p>
        </p:txBody>
      </p:sp>
    </p:spTree>
    <p:extLst>
      <p:ext uri="{BB962C8B-B14F-4D97-AF65-F5344CB8AC3E}">
        <p14:creationId xmlns:p14="http://schemas.microsoft.com/office/powerpoint/2010/main" val="28171526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Step 0: you must have an existing </a:t>
            </a:r>
            <a:r>
              <a:rPr lang="en-US" sz="3200" dirty="0" err="1" smtClean="0"/>
              <a:t>sqlite</a:t>
            </a:r>
            <a:r>
              <a:rPr lang="en-US" sz="3200" dirty="0" smtClean="0"/>
              <a:t> file (database) you want to add to your project</a:t>
            </a:r>
            <a:endParaRPr lang="en-US" sz="3200" dirty="0"/>
          </a:p>
        </p:txBody>
      </p:sp>
      <p:sp>
        <p:nvSpPr>
          <p:cNvPr id="3" name="Content Placeholder 2"/>
          <p:cNvSpPr>
            <a:spLocks noGrp="1"/>
          </p:cNvSpPr>
          <p:nvPr>
            <p:ph sz="quarter" idx="1"/>
          </p:nvPr>
        </p:nvSpPr>
        <p:spPr/>
        <p:txBody>
          <a:bodyPr/>
          <a:lstStyle/>
          <a:p>
            <a:r>
              <a:rPr lang="en-US" dirty="0" smtClean="0"/>
              <a:t>See previous slides showing Firefox’s </a:t>
            </a:r>
            <a:r>
              <a:rPr lang="en-US" dirty="0" err="1" smtClean="0"/>
              <a:t>SQLlite</a:t>
            </a:r>
            <a:r>
              <a:rPr lang="en-US" dirty="0" smtClean="0"/>
              <a:t> Manager tool creating a new </a:t>
            </a:r>
            <a:r>
              <a:rPr lang="en-US" dirty="0" err="1" smtClean="0"/>
              <a:t>sqlite</a:t>
            </a:r>
            <a:r>
              <a:rPr lang="en-US" dirty="0" smtClean="0"/>
              <a:t> database (file)</a:t>
            </a:r>
            <a:endParaRPr lang="en-US" dirty="0"/>
          </a:p>
        </p:txBody>
      </p:sp>
    </p:spTree>
    <p:extLst>
      <p:ext uri="{BB962C8B-B14F-4D97-AF65-F5344CB8AC3E}">
        <p14:creationId xmlns:p14="http://schemas.microsoft.com/office/powerpoint/2010/main" val="13740223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1 make assess folder in your project</a:t>
            </a:r>
            <a:endParaRPr lang="en-US" dirty="0"/>
          </a:p>
        </p:txBody>
      </p:sp>
      <p:sp>
        <p:nvSpPr>
          <p:cNvPr id="3" name="Content Placeholder 2"/>
          <p:cNvSpPr>
            <a:spLocks noGrp="1"/>
          </p:cNvSpPr>
          <p:nvPr>
            <p:ph sz="quarter" idx="1"/>
          </p:nvPr>
        </p:nvSpPr>
        <p:spPr/>
        <p:txBody>
          <a:bodyPr/>
          <a:lstStyle/>
          <a:p>
            <a:r>
              <a:rPr lang="en-US" dirty="0" smtClean="0"/>
              <a:t>In Android view right click on “app” New-&gt;Folder-&gt;</a:t>
            </a:r>
            <a:r>
              <a:rPr lang="en-US" dirty="0" err="1" smtClean="0"/>
              <a:t>Assests</a:t>
            </a:r>
            <a:r>
              <a:rPr lang="en-US" dirty="0" smtClean="0"/>
              <a:t> Folder, select for main</a:t>
            </a:r>
            <a:endParaRPr lang="en-US"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895600"/>
            <a:ext cx="4189123" cy="339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176680"/>
            <a:ext cx="3962400" cy="3345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18029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2: copy filename**.</a:t>
            </a:r>
            <a:r>
              <a:rPr lang="en-US" dirty="0" err="1" smtClean="0"/>
              <a:t>sqlite</a:t>
            </a:r>
            <a:r>
              <a:rPr lang="en-US" dirty="0" smtClean="0"/>
              <a:t> into assets folder</a:t>
            </a:r>
            <a:endParaRPr lang="en-US" dirty="0"/>
          </a:p>
        </p:txBody>
      </p:sp>
      <p:sp>
        <p:nvSpPr>
          <p:cNvPr id="5" name="Down Arrow 4"/>
          <p:cNvSpPr/>
          <p:nvPr/>
        </p:nvSpPr>
        <p:spPr>
          <a:xfrm>
            <a:off x="3429000" y="2438400"/>
            <a:ext cx="4572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3333750" y="4343400"/>
            <a:ext cx="4572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562100"/>
            <a:ext cx="6086475"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031" y="2819400"/>
            <a:ext cx="3462338" cy="1432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24210"/>
          <a:stretch/>
        </p:blipFill>
        <p:spPr bwMode="auto">
          <a:xfrm>
            <a:off x="3886200" y="4543425"/>
            <a:ext cx="2233712"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4114800" y="5867400"/>
            <a:ext cx="1905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90653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STEP 3: Code to help load </a:t>
            </a:r>
            <a:r>
              <a:rPr lang="en-US" sz="3600" dirty="0" err="1" smtClean="0"/>
              <a:t>sqlite</a:t>
            </a:r>
            <a:r>
              <a:rPr lang="en-US" sz="3600" dirty="0" smtClean="0"/>
              <a:t> file put in </a:t>
            </a:r>
            <a:r>
              <a:rPr lang="en-US" sz="3600" dirty="0" err="1" smtClean="0"/>
              <a:t>assests</a:t>
            </a:r>
            <a:r>
              <a:rPr lang="en-US" sz="3600" dirty="0" smtClean="0"/>
              <a:t>  directory of project and use it as DB</a:t>
            </a:r>
            <a:endParaRPr lang="en-US" sz="3600" dirty="0"/>
          </a:p>
        </p:txBody>
      </p:sp>
      <p:sp>
        <p:nvSpPr>
          <p:cNvPr id="3" name="Content Placeholder 2"/>
          <p:cNvSpPr>
            <a:spLocks noGrp="1"/>
          </p:cNvSpPr>
          <p:nvPr>
            <p:ph sz="quarter" idx="1"/>
          </p:nvPr>
        </p:nvSpPr>
        <p:spPr>
          <a:xfrm>
            <a:off x="-76200" y="1600200"/>
            <a:ext cx="8991600" cy="4495800"/>
          </a:xfrm>
        </p:spPr>
        <p:txBody>
          <a:bodyPr/>
          <a:lstStyle/>
          <a:p>
            <a:pPr marL="0" indent="0">
              <a:buNone/>
            </a:pPr>
            <a:r>
              <a:rPr lang="en-US" sz="1200" b="1" dirty="0" smtClean="0"/>
              <a:t>public </a:t>
            </a:r>
            <a:r>
              <a:rPr lang="en-US" sz="1200" b="1" dirty="0"/>
              <a:t>class </a:t>
            </a:r>
            <a:r>
              <a:rPr lang="en-US" sz="1200" dirty="0" err="1"/>
              <a:t>DBHelper</a:t>
            </a:r>
            <a:r>
              <a:rPr lang="en-US" sz="1200" dirty="0"/>
              <a:t> </a:t>
            </a:r>
            <a:r>
              <a:rPr lang="en-US" sz="1200" b="1" dirty="0"/>
              <a:t>extends </a:t>
            </a:r>
            <a:r>
              <a:rPr lang="en-US" sz="1200" dirty="0" err="1"/>
              <a:t>SQLiteOpenHelper</a:t>
            </a:r>
            <a:r>
              <a:rPr lang="en-US" sz="1200" dirty="0"/>
              <a:t> {</a:t>
            </a:r>
            <a:br>
              <a:rPr lang="en-US" sz="1200" dirty="0"/>
            </a:br>
            <a:r>
              <a:rPr lang="en-US" sz="1200" dirty="0"/>
              <a:t/>
            </a:r>
            <a:br>
              <a:rPr lang="en-US" sz="1200" dirty="0"/>
            </a:br>
            <a:r>
              <a:rPr lang="en-US" sz="1200" dirty="0"/>
              <a:t>    </a:t>
            </a:r>
            <a:r>
              <a:rPr lang="en-US" sz="1200" b="1" dirty="0"/>
              <a:t>private final static </a:t>
            </a:r>
            <a:r>
              <a:rPr lang="en-US" sz="1200" dirty="0"/>
              <a:t>String </a:t>
            </a:r>
            <a:r>
              <a:rPr lang="en-US" sz="1200" b="1" i="1" dirty="0"/>
              <a:t>DB_PATH </a:t>
            </a:r>
            <a:r>
              <a:rPr lang="en-US" sz="1200" dirty="0"/>
              <a:t>= </a:t>
            </a:r>
            <a:r>
              <a:rPr lang="en-US" sz="1200" b="1" dirty="0"/>
              <a:t>"/</a:t>
            </a:r>
            <a:r>
              <a:rPr lang="en-US" sz="1200" b="1" dirty="0" smtClean="0"/>
              <a:t>data/data/</a:t>
            </a:r>
            <a:r>
              <a:rPr lang="en-US" sz="1200" b="1" dirty="0" err="1" smtClean="0"/>
              <a:t>computervision.grewe.helloapp</a:t>
            </a:r>
            <a:r>
              <a:rPr lang="en-US" sz="1200" b="1" dirty="0" smtClean="0"/>
              <a:t>/databases</a:t>
            </a:r>
            <a:r>
              <a:rPr lang="en-US" sz="1200" b="1" dirty="0"/>
              <a:t>/"</a:t>
            </a:r>
            <a:r>
              <a:rPr lang="en-US" sz="1200" dirty="0"/>
              <a:t>;</a:t>
            </a:r>
            <a:br>
              <a:rPr lang="en-US" sz="1200" dirty="0"/>
            </a:br>
            <a:r>
              <a:rPr lang="en-US" sz="1200" dirty="0"/>
              <a:t>    </a:t>
            </a:r>
            <a:r>
              <a:rPr lang="en-US" sz="1200" b="1" dirty="0"/>
              <a:t>private static final </a:t>
            </a:r>
            <a:r>
              <a:rPr lang="en-US" sz="1200" dirty="0"/>
              <a:t>String </a:t>
            </a:r>
            <a:r>
              <a:rPr lang="en-US" sz="1200" b="1" i="1" dirty="0"/>
              <a:t>DATABASE_NAME</a:t>
            </a:r>
            <a:r>
              <a:rPr lang="en-US" sz="1200" dirty="0"/>
              <a:t>=</a:t>
            </a:r>
            <a:r>
              <a:rPr lang="en-US" sz="1200" b="1" dirty="0"/>
              <a:t>"</a:t>
            </a:r>
            <a:r>
              <a:rPr lang="en-US" sz="1200" b="1" dirty="0" err="1"/>
              <a:t>GeneralSantacruzDatabase.sqlite</a:t>
            </a:r>
            <a:r>
              <a:rPr lang="en-US" sz="1200" b="1" dirty="0"/>
              <a:t>"</a:t>
            </a:r>
            <a:r>
              <a:rPr lang="en-US" sz="1200" dirty="0"/>
              <a:t>;</a:t>
            </a:r>
            <a:br>
              <a:rPr lang="en-US" sz="1200" dirty="0"/>
            </a:br>
            <a:r>
              <a:rPr lang="en-US" sz="1200" dirty="0"/>
              <a:t>    </a:t>
            </a:r>
            <a:r>
              <a:rPr lang="en-US" sz="1200" b="1" dirty="0"/>
              <a:t>private static final </a:t>
            </a:r>
            <a:r>
              <a:rPr lang="en-US" sz="1200" b="1" dirty="0" err="1"/>
              <a:t>int</a:t>
            </a:r>
            <a:r>
              <a:rPr lang="en-US" sz="1200" b="1" dirty="0"/>
              <a:t> </a:t>
            </a:r>
            <a:r>
              <a:rPr lang="en-US" sz="1200" b="1" i="1" dirty="0"/>
              <a:t>DATABASE_VERSION </a:t>
            </a:r>
            <a:r>
              <a:rPr lang="en-US" sz="1200" dirty="0"/>
              <a:t>=1;</a:t>
            </a:r>
            <a:br>
              <a:rPr lang="en-US" sz="1200" dirty="0"/>
            </a:br>
            <a:r>
              <a:rPr lang="en-US" sz="1200" dirty="0"/>
              <a:t/>
            </a:r>
            <a:br>
              <a:rPr lang="en-US" sz="1200" dirty="0"/>
            </a:br>
            <a:r>
              <a:rPr lang="en-US" sz="1200" dirty="0"/>
              <a:t>    String </a:t>
            </a:r>
            <a:r>
              <a:rPr lang="en-US" sz="1200" b="1" dirty="0" err="1"/>
              <a:t>dbName</a:t>
            </a:r>
            <a:r>
              <a:rPr lang="en-US" sz="1200" dirty="0"/>
              <a:t>;</a:t>
            </a:r>
            <a:br>
              <a:rPr lang="en-US" sz="1200" dirty="0"/>
            </a:br>
            <a:r>
              <a:rPr lang="en-US" sz="1200" dirty="0"/>
              <a:t>    Context </a:t>
            </a:r>
            <a:r>
              <a:rPr lang="en-US" sz="1200" b="1" dirty="0" err="1"/>
              <a:t>context</a:t>
            </a:r>
            <a:r>
              <a:rPr lang="en-US" sz="1200" dirty="0"/>
              <a:t>;</a:t>
            </a:r>
            <a:br>
              <a:rPr lang="en-US" sz="1200" dirty="0"/>
            </a:br>
            <a:r>
              <a:rPr lang="en-US" sz="1200" dirty="0"/>
              <a:t/>
            </a:r>
            <a:br>
              <a:rPr lang="en-US" sz="1200" dirty="0"/>
            </a:br>
            <a:r>
              <a:rPr lang="en-US" sz="1200" dirty="0"/>
              <a:t>    File </a:t>
            </a:r>
            <a:r>
              <a:rPr lang="en-US" sz="1200" b="1" dirty="0" err="1"/>
              <a:t>dbFile</a:t>
            </a:r>
            <a:r>
              <a:rPr lang="en-US" sz="1200" dirty="0"/>
              <a:t>;</a:t>
            </a:r>
            <a:br>
              <a:rPr lang="en-US" sz="1200" dirty="0"/>
            </a:br>
            <a:r>
              <a:rPr lang="en-US" sz="1200" dirty="0"/>
              <a:t/>
            </a:r>
            <a:br>
              <a:rPr lang="en-US" sz="1200" dirty="0"/>
            </a:br>
            <a:r>
              <a:rPr lang="en-US" sz="1200" dirty="0"/>
              <a:t>    </a:t>
            </a:r>
            <a:r>
              <a:rPr lang="en-US" sz="1200" b="1" dirty="0"/>
              <a:t>public </a:t>
            </a:r>
            <a:r>
              <a:rPr lang="en-US" sz="1200" dirty="0" err="1"/>
              <a:t>DBHelper</a:t>
            </a:r>
            <a:r>
              <a:rPr lang="en-US" sz="1200" dirty="0"/>
              <a:t>(Context </a:t>
            </a:r>
            <a:r>
              <a:rPr lang="en-US" sz="1200" dirty="0" err="1"/>
              <a:t>context</a:t>
            </a:r>
            <a:r>
              <a:rPr lang="en-US" sz="1200" dirty="0"/>
              <a:t>, String </a:t>
            </a:r>
            <a:r>
              <a:rPr lang="en-US" sz="1200" dirty="0" err="1"/>
              <a:t>dbName</a:t>
            </a:r>
            <a:r>
              <a:rPr lang="en-US" sz="1200" dirty="0"/>
              <a:t>, </a:t>
            </a:r>
            <a:r>
              <a:rPr lang="en-US" sz="1200" dirty="0" err="1"/>
              <a:t>SQLiteDatabase.CursorFactory</a:t>
            </a:r>
            <a:r>
              <a:rPr lang="en-US" sz="1200" dirty="0"/>
              <a:t> factory,</a:t>
            </a:r>
            <a:br>
              <a:rPr lang="en-US" sz="1200" dirty="0"/>
            </a:br>
            <a:r>
              <a:rPr lang="en-US" sz="1200" dirty="0"/>
              <a:t>                    </a:t>
            </a:r>
            <a:r>
              <a:rPr lang="en-US" sz="1200" b="1" dirty="0" err="1"/>
              <a:t>int</a:t>
            </a:r>
            <a:r>
              <a:rPr lang="en-US" sz="1200" b="1" dirty="0"/>
              <a:t> </a:t>
            </a:r>
            <a:r>
              <a:rPr lang="en-US" sz="1200" dirty="0"/>
              <a:t>version) {</a:t>
            </a:r>
            <a:br>
              <a:rPr lang="en-US" sz="1200" dirty="0"/>
            </a:br>
            <a:r>
              <a:rPr lang="en-US" sz="1200" dirty="0"/>
              <a:t>        </a:t>
            </a:r>
            <a:r>
              <a:rPr lang="en-US" sz="1200" b="1" dirty="0"/>
              <a:t>super</a:t>
            </a:r>
            <a:r>
              <a:rPr lang="en-US" sz="1200" dirty="0"/>
              <a:t>(context, </a:t>
            </a:r>
            <a:r>
              <a:rPr lang="en-US" sz="1200" dirty="0" err="1"/>
              <a:t>dbName</a:t>
            </a:r>
            <a:r>
              <a:rPr lang="en-US" sz="1200" dirty="0"/>
              <a:t>, factory, version);</a:t>
            </a:r>
            <a:br>
              <a:rPr lang="en-US" sz="1200" dirty="0"/>
            </a:br>
            <a:r>
              <a:rPr lang="en-US" sz="1200" dirty="0"/>
              <a:t>        </a:t>
            </a:r>
            <a:r>
              <a:rPr lang="en-US" sz="1200" b="1" dirty="0" err="1"/>
              <a:t>this</a:t>
            </a:r>
            <a:r>
              <a:rPr lang="en-US" sz="1200" dirty="0" err="1"/>
              <a:t>.</a:t>
            </a:r>
            <a:r>
              <a:rPr lang="en-US" sz="1200" b="1" dirty="0" err="1"/>
              <a:t>context</a:t>
            </a:r>
            <a:r>
              <a:rPr lang="en-US" sz="1200" b="1" dirty="0"/>
              <a:t> </a:t>
            </a:r>
            <a:r>
              <a:rPr lang="en-US" sz="1200" dirty="0"/>
              <a:t>= context;</a:t>
            </a:r>
            <a:br>
              <a:rPr lang="en-US" sz="1200" dirty="0"/>
            </a:br>
            <a:r>
              <a:rPr lang="en-US" sz="1200" dirty="0"/>
              <a:t>        </a:t>
            </a:r>
            <a:r>
              <a:rPr lang="en-US" sz="1200" b="1" dirty="0" err="1"/>
              <a:t>this</a:t>
            </a:r>
            <a:r>
              <a:rPr lang="en-US" sz="1200" dirty="0" err="1"/>
              <a:t>.</a:t>
            </a:r>
            <a:r>
              <a:rPr lang="en-US" sz="1200" b="1" dirty="0" err="1"/>
              <a:t>dbName</a:t>
            </a:r>
            <a:r>
              <a:rPr lang="en-US" sz="1200" b="1" dirty="0"/>
              <a:t> </a:t>
            </a:r>
            <a:r>
              <a:rPr lang="en-US" sz="1200" dirty="0"/>
              <a:t>= </a:t>
            </a:r>
            <a:r>
              <a:rPr lang="en-US" sz="1200" dirty="0" err="1"/>
              <a:t>dbName</a:t>
            </a:r>
            <a:r>
              <a:rPr lang="en-US" sz="1200" dirty="0"/>
              <a:t>;</a:t>
            </a:r>
            <a:br>
              <a:rPr lang="en-US" sz="1200" dirty="0"/>
            </a:br>
            <a:r>
              <a:rPr lang="en-US" sz="1200" dirty="0"/>
              <a:t>        </a:t>
            </a:r>
            <a:r>
              <a:rPr lang="en-US" sz="1200" b="1" dirty="0" err="1"/>
              <a:t>dbFile</a:t>
            </a:r>
            <a:r>
              <a:rPr lang="en-US" sz="1200" dirty="0"/>
              <a:t>= </a:t>
            </a:r>
            <a:r>
              <a:rPr lang="en-US" sz="1200" b="1" dirty="0"/>
              <a:t>new </a:t>
            </a:r>
            <a:r>
              <a:rPr lang="en-US" sz="1200" dirty="0"/>
              <a:t>File(</a:t>
            </a:r>
            <a:r>
              <a:rPr lang="en-US" sz="1200" b="1" i="1" dirty="0"/>
              <a:t>DB_PATH </a:t>
            </a:r>
            <a:r>
              <a:rPr lang="en-US" sz="1200" dirty="0"/>
              <a:t>+ </a:t>
            </a:r>
            <a:r>
              <a:rPr lang="en-US" sz="1200" dirty="0" err="1"/>
              <a:t>dbName</a:t>
            </a:r>
            <a:r>
              <a:rPr lang="en-US" sz="1200" dirty="0"/>
              <a:t>);</a:t>
            </a:r>
            <a:br>
              <a:rPr lang="en-US" sz="1200" dirty="0"/>
            </a:br>
            <a:r>
              <a:rPr lang="en-US" sz="1200" dirty="0"/>
              <a:t>    }</a:t>
            </a:r>
            <a:br>
              <a:rPr lang="en-US" sz="1200" dirty="0"/>
            </a:br>
            <a:r>
              <a:rPr lang="en-US" sz="1200" dirty="0"/>
              <a:t/>
            </a:r>
            <a:br>
              <a:rPr lang="en-US" sz="1200" dirty="0"/>
            </a:br>
            <a:endParaRPr lang="en-US" sz="1200" dirty="0" smtClean="0"/>
          </a:p>
          <a:p>
            <a:pPr marL="0" indent="0">
              <a:buNone/>
            </a:pPr>
            <a:r>
              <a:rPr lang="en-US" sz="1200" b="1" dirty="0"/>
              <a:t> </a:t>
            </a:r>
            <a:r>
              <a:rPr lang="en-US" sz="1200" b="1" dirty="0" smtClean="0"/>
              <a:t>     public </a:t>
            </a:r>
            <a:r>
              <a:rPr lang="en-US" sz="1200" dirty="0" err="1"/>
              <a:t>DBHelper</a:t>
            </a:r>
            <a:r>
              <a:rPr lang="en-US" sz="1200" dirty="0"/>
              <a:t>(Context context){</a:t>
            </a:r>
            <a:br>
              <a:rPr lang="en-US" sz="1200" dirty="0"/>
            </a:br>
            <a:r>
              <a:rPr lang="en-US" sz="1200" dirty="0"/>
              <a:t/>
            </a:r>
            <a:br>
              <a:rPr lang="en-US" sz="1200" dirty="0"/>
            </a:br>
            <a:r>
              <a:rPr lang="en-US" sz="1200" dirty="0"/>
              <a:t>        </a:t>
            </a:r>
            <a:r>
              <a:rPr lang="en-US" sz="1200" i="1" dirty="0"/>
              <a:t>//this will create an initially empty database on this device</a:t>
            </a:r>
            <a:br>
              <a:rPr lang="en-US" sz="1200" i="1" dirty="0"/>
            </a:br>
            <a:r>
              <a:rPr lang="en-US" sz="1200" i="1" dirty="0"/>
              <a:t>        </a:t>
            </a:r>
            <a:r>
              <a:rPr lang="en-US" sz="1200" b="1" dirty="0"/>
              <a:t>super</a:t>
            </a:r>
            <a:r>
              <a:rPr lang="en-US" sz="1200" dirty="0"/>
              <a:t>(</a:t>
            </a:r>
            <a:r>
              <a:rPr lang="en-US" sz="1200" dirty="0" err="1"/>
              <a:t>context,</a:t>
            </a:r>
            <a:r>
              <a:rPr lang="en-US" sz="1200" b="1" i="1" dirty="0" err="1"/>
              <a:t>DATABASE_NAME</a:t>
            </a:r>
            <a:r>
              <a:rPr lang="en-US" sz="1200" dirty="0"/>
              <a:t>, </a:t>
            </a:r>
            <a:r>
              <a:rPr lang="en-US" sz="1200" b="1" dirty="0"/>
              <a:t>null</a:t>
            </a:r>
            <a:r>
              <a:rPr lang="en-US" sz="1200" dirty="0"/>
              <a:t>, </a:t>
            </a:r>
            <a:r>
              <a:rPr lang="en-US" sz="1200" b="1" i="1" dirty="0"/>
              <a:t>DATABASE_VERSION </a:t>
            </a:r>
            <a:r>
              <a:rPr lang="en-US" sz="1200" dirty="0"/>
              <a:t>);</a:t>
            </a:r>
            <a:br>
              <a:rPr lang="en-US" sz="1200" dirty="0"/>
            </a:br>
            <a:r>
              <a:rPr lang="en-US" sz="1200" dirty="0"/>
              <a:t>        </a:t>
            </a:r>
            <a:r>
              <a:rPr lang="en-US" sz="1200" b="1" dirty="0" err="1"/>
              <a:t>this</a:t>
            </a:r>
            <a:r>
              <a:rPr lang="en-US" sz="1200" dirty="0" err="1"/>
              <a:t>.</a:t>
            </a:r>
            <a:r>
              <a:rPr lang="en-US" sz="1200" b="1" dirty="0" err="1"/>
              <a:t>dbName</a:t>
            </a:r>
            <a:r>
              <a:rPr lang="en-US" sz="1200" b="1" dirty="0"/>
              <a:t> </a:t>
            </a:r>
            <a:r>
              <a:rPr lang="en-US" sz="1200" dirty="0"/>
              <a:t>= </a:t>
            </a:r>
            <a:r>
              <a:rPr lang="en-US" sz="1200" b="1" i="1" dirty="0"/>
              <a:t>DATABASE_NAME</a:t>
            </a:r>
            <a:r>
              <a:rPr lang="en-US" sz="1200" dirty="0"/>
              <a:t>;</a:t>
            </a:r>
            <a:br>
              <a:rPr lang="en-US" sz="1200" dirty="0"/>
            </a:br>
            <a:r>
              <a:rPr lang="en-US" sz="1200" dirty="0"/>
              <a:t>        </a:t>
            </a:r>
            <a:r>
              <a:rPr lang="en-US" sz="1200" b="1" dirty="0" err="1"/>
              <a:t>dbFile</a:t>
            </a:r>
            <a:r>
              <a:rPr lang="en-US" sz="1200" b="1" dirty="0"/>
              <a:t> </a:t>
            </a:r>
            <a:r>
              <a:rPr lang="en-US" sz="1200" dirty="0"/>
              <a:t>= </a:t>
            </a:r>
            <a:r>
              <a:rPr lang="en-US" sz="1200" b="1" dirty="0"/>
              <a:t>new </a:t>
            </a:r>
            <a:r>
              <a:rPr lang="en-US" sz="1200" dirty="0"/>
              <a:t>File(</a:t>
            </a:r>
            <a:r>
              <a:rPr lang="en-US" sz="1200" b="1" i="1" dirty="0"/>
              <a:t>DB_PATH </a:t>
            </a:r>
            <a:r>
              <a:rPr lang="en-US" sz="1200" dirty="0"/>
              <a:t>+ </a:t>
            </a:r>
            <a:r>
              <a:rPr lang="en-US" sz="1200" b="1" dirty="0" err="1"/>
              <a:t>dbName</a:t>
            </a:r>
            <a:r>
              <a:rPr lang="en-US" sz="1200" dirty="0"/>
              <a:t>);</a:t>
            </a:r>
            <a:br>
              <a:rPr lang="en-US" sz="1200" dirty="0"/>
            </a:br>
            <a:r>
              <a:rPr lang="en-US" sz="1200" dirty="0"/>
              <a:t>        </a:t>
            </a:r>
            <a:r>
              <a:rPr lang="en-US" sz="1200" b="1" dirty="0" err="1"/>
              <a:t>this</a:t>
            </a:r>
            <a:r>
              <a:rPr lang="en-US" sz="1200" dirty="0" err="1"/>
              <a:t>.</a:t>
            </a:r>
            <a:r>
              <a:rPr lang="en-US" sz="1200" b="1" dirty="0" err="1"/>
              <a:t>context</a:t>
            </a:r>
            <a:r>
              <a:rPr lang="en-US" sz="1200" b="1" dirty="0"/>
              <a:t> </a:t>
            </a:r>
            <a:r>
              <a:rPr lang="en-US" sz="1200" dirty="0"/>
              <a:t>= context;</a:t>
            </a:r>
            <a:br>
              <a:rPr lang="en-US" sz="1200" dirty="0"/>
            </a:br>
            <a:r>
              <a:rPr lang="en-US" sz="1200" dirty="0"/>
              <a:t>    }</a:t>
            </a:r>
            <a:br>
              <a:rPr lang="en-US" sz="1200" dirty="0"/>
            </a:br>
            <a:r>
              <a:rPr lang="en-US" sz="1200" dirty="0"/>
              <a:t/>
            </a:r>
            <a:br>
              <a:rPr lang="en-US" sz="1200" dirty="0"/>
            </a:br>
            <a:r>
              <a:rPr lang="en-US" sz="1200" dirty="0"/>
              <a:t>    </a:t>
            </a:r>
          </a:p>
        </p:txBody>
      </p:sp>
      <p:sp>
        <p:nvSpPr>
          <p:cNvPr id="8" name="TextBox 7"/>
          <p:cNvSpPr txBox="1"/>
          <p:nvPr/>
        </p:nvSpPr>
        <p:spPr>
          <a:xfrm>
            <a:off x="4343400" y="2667000"/>
            <a:ext cx="3334567" cy="646331"/>
          </a:xfrm>
          <a:prstGeom prst="rect">
            <a:avLst/>
          </a:prstGeom>
          <a:solidFill>
            <a:srgbClr val="FFC000"/>
          </a:solidFill>
        </p:spPr>
        <p:txBody>
          <a:bodyPr wrap="none" rtlCol="0">
            <a:spAutoFit/>
          </a:bodyPr>
          <a:lstStyle/>
          <a:p>
            <a:r>
              <a:rPr lang="en-US" dirty="0" smtClean="0"/>
              <a:t>Name of pre-existing </a:t>
            </a:r>
            <a:r>
              <a:rPr lang="en-US" dirty="0" err="1" smtClean="0"/>
              <a:t>sqlite</a:t>
            </a:r>
            <a:r>
              <a:rPr lang="en-US" dirty="0" smtClean="0"/>
              <a:t/>
            </a:r>
            <a:br>
              <a:rPr lang="en-US" dirty="0" smtClean="0"/>
            </a:br>
            <a:r>
              <a:rPr lang="en-US" dirty="0" smtClean="0"/>
              <a:t>file in the assets directory</a:t>
            </a:r>
            <a:endParaRPr lang="en-US" dirty="0"/>
          </a:p>
        </p:txBody>
      </p:sp>
      <p:sp>
        <p:nvSpPr>
          <p:cNvPr id="10" name="Up Arrow 9"/>
          <p:cNvSpPr/>
          <p:nvPr/>
        </p:nvSpPr>
        <p:spPr>
          <a:xfrm>
            <a:off x="4419600" y="2362200"/>
            <a:ext cx="457200" cy="3048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38501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STEP 3: Code CONTINUED</a:t>
            </a:r>
            <a:endParaRPr lang="en-US" sz="3600" dirty="0"/>
          </a:p>
        </p:txBody>
      </p:sp>
      <p:sp>
        <p:nvSpPr>
          <p:cNvPr id="9" name="Content Placeholder 2"/>
          <p:cNvSpPr txBox="1">
            <a:spLocks/>
          </p:cNvSpPr>
          <p:nvPr/>
        </p:nvSpPr>
        <p:spPr bwMode="auto">
          <a:xfrm>
            <a:off x="-7883" y="1066800"/>
            <a:ext cx="83820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19088" indent="-319088" algn="l" rtl="0" eaLnBrk="1" fontAlgn="base" hangingPunct="1">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1" fontAlgn="base" hangingPunct="1">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1" fontAlgn="base" hangingPunct="1">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1" fontAlgn="base" hangingPunct="1">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eaLnBrk="1" fontAlgn="base" hangingPunct="1">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pitchFamily="2" charset="2"/>
              <a:buNone/>
            </a:pPr>
            <a:r>
              <a:rPr lang="en-US" sz="1400" i="1" dirty="0" smtClean="0"/>
              <a:t>//get writable database and if does not exist create it and copy //contents from assets folder database file into it.</a:t>
            </a:r>
            <a:r>
              <a:rPr lang="en-US" sz="1400" b="1" i="1" dirty="0" smtClean="0"/>
              <a:t/>
            </a:r>
            <a:br>
              <a:rPr lang="en-US" sz="1400" b="1" i="1" dirty="0" smtClean="0"/>
            </a:br>
            <a:r>
              <a:rPr lang="en-US" sz="1400" i="1" dirty="0" smtClean="0"/>
              <a:t/>
            </a:r>
            <a:br>
              <a:rPr lang="en-US" sz="1400" i="1" dirty="0" smtClean="0"/>
            </a:br>
            <a:r>
              <a:rPr lang="en-US" sz="1400" i="1" dirty="0" smtClean="0"/>
              <a:t>    </a:t>
            </a:r>
            <a:r>
              <a:rPr lang="en-US" sz="1400" dirty="0" smtClean="0"/>
              <a:t>@Override</a:t>
            </a:r>
            <a:br>
              <a:rPr lang="en-US" sz="1400" dirty="0" smtClean="0"/>
            </a:br>
            <a:r>
              <a:rPr lang="en-US" sz="1400" dirty="0" smtClean="0"/>
              <a:t>    </a:t>
            </a:r>
            <a:r>
              <a:rPr lang="en-US" sz="1400" b="1" dirty="0" smtClean="0">
                <a:solidFill>
                  <a:srgbClr val="0070C0"/>
                </a:solidFill>
              </a:rPr>
              <a:t>public synchronized </a:t>
            </a:r>
            <a:r>
              <a:rPr lang="en-US" sz="1400" b="1" dirty="0" err="1" smtClean="0">
                <a:solidFill>
                  <a:srgbClr val="0070C0"/>
                </a:solidFill>
              </a:rPr>
              <a:t>SQLiteDatabase</a:t>
            </a:r>
            <a:r>
              <a:rPr lang="en-US" sz="1400" b="1" dirty="0" smtClean="0">
                <a:solidFill>
                  <a:srgbClr val="0070C0"/>
                </a:solidFill>
              </a:rPr>
              <a:t> </a:t>
            </a:r>
            <a:r>
              <a:rPr lang="en-US" sz="1400" b="1" dirty="0" err="1" smtClean="0">
                <a:solidFill>
                  <a:srgbClr val="0070C0"/>
                </a:solidFill>
              </a:rPr>
              <a:t>getWritableDatabase</a:t>
            </a:r>
            <a:r>
              <a:rPr lang="en-US" sz="1400" b="1" dirty="0" smtClean="0">
                <a:solidFill>
                  <a:srgbClr val="0070C0"/>
                </a:solidFill>
              </a:rPr>
              <a:t>() {</a:t>
            </a:r>
            <a:br>
              <a:rPr lang="en-US" sz="1400" b="1" dirty="0" smtClean="0">
                <a:solidFill>
                  <a:srgbClr val="0070C0"/>
                </a:solidFill>
              </a:rPr>
            </a:br>
            <a:r>
              <a:rPr lang="en-US" sz="1400" dirty="0" smtClean="0"/>
              <a:t/>
            </a:r>
            <a:br>
              <a:rPr lang="en-US" sz="1400" dirty="0" smtClean="0"/>
            </a:br>
            <a:r>
              <a:rPr lang="en-US" sz="1400" dirty="0" smtClean="0"/>
              <a:t>        </a:t>
            </a:r>
            <a:r>
              <a:rPr lang="en-US" sz="1400" b="1" dirty="0" smtClean="0"/>
              <a:t>if</a:t>
            </a:r>
            <a:r>
              <a:rPr lang="en-US" sz="1400" dirty="0" smtClean="0"/>
              <a:t>(!</a:t>
            </a:r>
            <a:r>
              <a:rPr lang="en-US" sz="1400" b="1" dirty="0" err="1" smtClean="0"/>
              <a:t>dbFile</a:t>
            </a:r>
            <a:r>
              <a:rPr lang="en-US" sz="1400" dirty="0" err="1" smtClean="0"/>
              <a:t>.exists</a:t>
            </a:r>
            <a:r>
              <a:rPr lang="en-US" sz="1400" dirty="0" smtClean="0"/>
              <a:t>()){    </a:t>
            </a:r>
            <a:r>
              <a:rPr lang="en-US" sz="1400" i="1" dirty="0" smtClean="0"/>
              <a:t>//first time the database does not exist in data/data/</a:t>
            </a:r>
            <a:r>
              <a:rPr lang="en-US" sz="1400" i="1" dirty="0" err="1" smtClean="0"/>
              <a:t>packagename</a:t>
            </a:r>
            <a:r>
              <a:rPr lang="en-US" sz="1400" i="1" dirty="0" smtClean="0"/>
              <a:t>/databases/</a:t>
            </a:r>
            <a:r>
              <a:rPr lang="en-US" sz="1400" i="1" dirty="0" err="1" smtClean="0"/>
              <a:t>dbName</a:t>
            </a:r>
            <a:r>
              <a:rPr lang="en-US" sz="1400" i="1" dirty="0" smtClean="0"/>
              <a:t/>
            </a:r>
            <a:br>
              <a:rPr lang="en-US" sz="1400" i="1" dirty="0" smtClean="0"/>
            </a:br>
            <a:r>
              <a:rPr lang="en-US" sz="1400" i="1" dirty="0" smtClean="0"/>
              <a:t>            </a:t>
            </a:r>
            <a:r>
              <a:rPr lang="en-US" sz="1400" dirty="0" err="1" smtClean="0"/>
              <a:t>SQLiteDatabase</a:t>
            </a:r>
            <a:r>
              <a:rPr lang="en-US" sz="1400" dirty="0" smtClean="0"/>
              <a:t> </a:t>
            </a:r>
            <a:r>
              <a:rPr lang="en-US" sz="1400" dirty="0" err="1" smtClean="0"/>
              <a:t>db</a:t>
            </a:r>
            <a:r>
              <a:rPr lang="en-US" sz="1400" dirty="0" smtClean="0"/>
              <a:t> = </a:t>
            </a:r>
            <a:r>
              <a:rPr lang="en-US" sz="1400" b="1" dirty="0" err="1" smtClean="0"/>
              <a:t>super</a:t>
            </a:r>
            <a:r>
              <a:rPr lang="en-US" sz="1400" dirty="0" err="1" smtClean="0"/>
              <a:t>.getWritableDatabase</a:t>
            </a:r>
            <a:r>
              <a:rPr lang="en-US" sz="1400" dirty="0" smtClean="0"/>
              <a:t>();   </a:t>
            </a:r>
            <a:r>
              <a:rPr lang="en-US" sz="1400" i="1" dirty="0" smtClean="0"/>
              <a:t>//create EMPTY </a:t>
            </a:r>
            <a:r>
              <a:rPr lang="en-US" sz="1400" i="1" dirty="0" err="1" smtClean="0"/>
              <a:t>db</a:t>
            </a:r>
            <a:r>
              <a:rPr lang="en-US" sz="1400" i="1" dirty="0" smtClean="0"/>
              <a:t> in this location</a:t>
            </a:r>
            <a:br>
              <a:rPr lang="en-US" sz="1400" i="1" dirty="0" smtClean="0"/>
            </a:br>
            <a:r>
              <a:rPr lang="en-US" sz="1400" i="1" dirty="0" smtClean="0"/>
              <a:t>            </a:t>
            </a:r>
            <a:r>
              <a:rPr lang="en-US" sz="1400" b="1" dirty="0" err="1" smtClean="0">
                <a:solidFill>
                  <a:srgbClr val="00B050"/>
                </a:solidFill>
              </a:rPr>
              <a:t>copyDataBase</a:t>
            </a:r>
            <a:r>
              <a:rPr lang="en-US" sz="1400" b="1" dirty="0" smtClean="0">
                <a:solidFill>
                  <a:srgbClr val="00B050"/>
                </a:solidFill>
              </a:rPr>
              <a:t>(</a:t>
            </a:r>
            <a:r>
              <a:rPr lang="en-US" sz="1400" b="1" dirty="0" err="1" smtClean="0">
                <a:solidFill>
                  <a:srgbClr val="00B050"/>
                </a:solidFill>
              </a:rPr>
              <a:t>db.getPath</a:t>
            </a:r>
            <a:r>
              <a:rPr lang="en-US" sz="1400" b="1" dirty="0" smtClean="0">
                <a:solidFill>
                  <a:srgbClr val="00B050"/>
                </a:solidFill>
              </a:rPr>
              <a:t>());</a:t>
            </a:r>
            <a:r>
              <a:rPr lang="en-US" sz="1400" dirty="0" smtClean="0"/>
              <a:t>  </a:t>
            </a:r>
            <a:r>
              <a:rPr lang="en-US" sz="1400" i="1" dirty="0" smtClean="0"/>
              <a:t>//copy in the data from the assets folder into this location</a:t>
            </a:r>
            <a:br>
              <a:rPr lang="en-US" sz="1400" i="1" dirty="0" smtClean="0"/>
            </a:br>
            <a:r>
              <a:rPr lang="en-US" sz="1400" i="1" dirty="0" smtClean="0"/>
              <a:t>        </a:t>
            </a:r>
            <a:r>
              <a:rPr lang="en-US" sz="1400" dirty="0" smtClean="0"/>
              <a:t>}</a:t>
            </a:r>
            <a:br>
              <a:rPr lang="en-US" sz="1400" dirty="0" smtClean="0"/>
            </a:br>
            <a:r>
              <a:rPr lang="en-US" sz="1400" dirty="0" smtClean="0"/>
              <a:t>        </a:t>
            </a:r>
            <a:r>
              <a:rPr lang="en-US" sz="1400" b="1" dirty="0" smtClean="0"/>
              <a:t>return </a:t>
            </a:r>
            <a:r>
              <a:rPr lang="en-US" sz="1400" b="1" dirty="0" err="1" smtClean="0"/>
              <a:t>super</a:t>
            </a:r>
            <a:r>
              <a:rPr lang="en-US" sz="1400" dirty="0" err="1" smtClean="0"/>
              <a:t>.getWritableDatabase</a:t>
            </a:r>
            <a:r>
              <a:rPr lang="en-US" sz="1400" dirty="0" smtClean="0"/>
              <a:t>();</a:t>
            </a:r>
            <a:br>
              <a:rPr lang="en-US" sz="1400" dirty="0" smtClean="0"/>
            </a:br>
            <a:r>
              <a:rPr lang="en-US" sz="1400" dirty="0" smtClean="0"/>
              <a:t>    }</a:t>
            </a:r>
            <a:br>
              <a:rPr lang="en-US" sz="1400" dirty="0" smtClean="0"/>
            </a:br>
            <a:r>
              <a:rPr lang="en-US" sz="1400" dirty="0" smtClean="0"/>
              <a:t/>
            </a:r>
            <a:br>
              <a:rPr lang="en-US" sz="1400" dirty="0" smtClean="0"/>
            </a:br>
            <a:r>
              <a:rPr lang="en-US" sz="1400" dirty="0" smtClean="0"/>
              <a:t/>
            </a:r>
            <a:br>
              <a:rPr lang="en-US" sz="1400" dirty="0" smtClean="0"/>
            </a:br>
            <a:r>
              <a:rPr lang="en-US" sz="1400" dirty="0" smtClean="0"/>
              <a:t>//</a:t>
            </a:r>
            <a:r>
              <a:rPr lang="en-US" sz="1400" i="1" dirty="0" smtClean="0"/>
              <a:t> get readable database and if does not exist create it and copy //contents from assets folder database file into it.</a:t>
            </a:r>
            <a:br>
              <a:rPr lang="en-US" sz="1400" i="1" dirty="0" smtClean="0"/>
            </a:br>
            <a:r>
              <a:rPr lang="en-US" sz="1400" i="1" dirty="0" smtClean="0"/>
              <a:t>    </a:t>
            </a:r>
            <a:r>
              <a:rPr lang="en-US" sz="1400" dirty="0" smtClean="0"/>
              <a:t>@Override</a:t>
            </a:r>
            <a:br>
              <a:rPr lang="en-US" sz="1400" dirty="0" smtClean="0"/>
            </a:br>
            <a:r>
              <a:rPr lang="en-US" sz="1400" b="1" dirty="0" smtClean="0">
                <a:solidFill>
                  <a:srgbClr val="0070C0"/>
                </a:solidFill>
              </a:rPr>
              <a:t>    public synchronized </a:t>
            </a:r>
            <a:r>
              <a:rPr lang="en-US" sz="1400" b="1" dirty="0" err="1" smtClean="0">
                <a:solidFill>
                  <a:srgbClr val="0070C0"/>
                </a:solidFill>
              </a:rPr>
              <a:t>SQLiteDatabase</a:t>
            </a:r>
            <a:r>
              <a:rPr lang="en-US" sz="1400" b="1" dirty="0" smtClean="0">
                <a:solidFill>
                  <a:srgbClr val="0070C0"/>
                </a:solidFill>
              </a:rPr>
              <a:t> </a:t>
            </a:r>
            <a:r>
              <a:rPr lang="en-US" sz="1400" b="1" dirty="0" err="1" smtClean="0">
                <a:solidFill>
                  <a:srgbClr val="0070C0"/>
                </a:solidFill>
              </a:rPr>
              <a:t>getReadableDatabase</a:t>
            </a:r>
            <a:r>
              <a:rPr lang="en-US" sz="1400" b="1" dirty="0" smtClean="0">
                <a:solidFill>
                  <a:srgbClr val="0070C0"/>
                </a:solidFill>
              </a:rPr>
              <a:t>() {</a:t>
            </a:r>
            <a:br>
              <a:rPr lang="en-US" sz="1400" b="1" dirty="0" smtClean="0">
                <a:solidFill>
                  <a:srgbClr val="0070C0"/>
                </a:solidFill>
              </a:rPr>
            </a:br>
            <a:r>
              <a:rPr lang="en-US" sz="1400" dirty="0" smtClean="0"/>
              <a:t>        </a:t>
            </a:r>
            <a:r>
              <a:rPr lang="en-US" sz="1400" b="1" dirty="0" smtClean="0"/>
              <a:t>if</a:t>
            </a:r>
            <a:r>
              <a:rPr lang="en-US" sz="1400" dirty="0" smtClean="0"/>
              <a:t>(!</a:t>
            </a:r>
            <a:r>
              <a:rPr lang="en-US" sz="1400" b="1" dirty="0" err="1" smtClean="0"/>
              <a:t>dbFile</a:t>
            </a:r>
            <a:r>
              <a:rPr lang="en-US" sz="1400" dirty="0" err="1" smtClean="0"/>
              <a:t>.exists</a:t>
            </a:r>
            <a:r>
              <a:rPr lang="en-US" sz="1400" dirty="0" smtClean="0"/>
              <a:t>()){  </a:t>
            </a:r>
            <a:r>
              <a:rPr lang="en-US" sz="1400" i="1" dirty="0" smtClean="0"/>
              <a:t>//if first time, </a:t>
            </a:r>
            <a:r>
              <a:rPr lang="en-US" sz="1400" i="1" dirty="0" err="1" smtClean="0"/>
              <a:t>db</a:t>
            </a:r>
            <a:r>
              <a:rPr lang="en-US" sz="1400" i="1" dirty="0" smtClean="0"/>
              <a:t> file does not exist</a:t>
            </a:r>
            <a:br>
              <a:rPr lang="en-US" sz="1400" i="1" dirty="0" smtClean="0"/>
            </a:br>
            <a:r>
              <a:rPr lang="en-US" sz="1400" i="1" dirty="0" smtClean="0"/>
              <a:t>            </a:t>
            </a:r>
            <a:r>
              <a:rPr lang="en-US" sz="1400" dirty="0" err="1" smtClean="0"/>
              <a:t>SQLiteDatabase</a:t>
            </a:r>
            <a:r>
              <a:rPr lang="en-US" sz="1400" dirty="0" smtClean="0"/>
              <a:t> </a:t>
            </a:r>
            <a:r>
              <a:rPr lang="en-US" sz="1400" dirty="0" err="1" smtClean="0"/>
              <a:t>db</a:t>
            </a:r>
            <a:r>
              <a:rPr lang="en-US" sz="1400" dirty="0" smtClean="0"/>
              <a:t> = </a:t>
            </a:r>
            <a:r>
              <a:rPr lang="en-US" sz="1400" b="1" dirty="0" err="1" smtClean="0"/>
              <a:t>super</a:t>
            </a:r>
            <a:r>
              <a:rPr lang="en-US" sz="1400" dirty="0" err="1" smtClean="0"/>
              <a:t>.getReadableDatabase</a:t>
            </a:r>
            <a:r>
              <a:rPr lang="en-US" sz="1400" dirty="0" smtClean="0"/>
              <a:t>();  </a:t>
            </a:r>
            <a:r>
              <a:rPr lang="en-US" sz="1400" i="1" dirty="0" smtClean="0"/>
              <a:t>//create EMPTY </a:t>
            </a:r>
            <a:r>
              <a:rPr lang="en-US" sz="1400" i="1" dirty="0" err="1" smtClean="0"/>
              <a:t>db</a:t>
            </a:r>
            <a:r>
              <a:rPr lang="en-US" sz="1400" i="1" dirty="0" smtClean="0"/>
              <a:t> in this location</a:t>
            </a:r>
            <a:br>
              <a:rPr lang="en-US" sz="1400" i="1" dirty="0" smtClean="0"/>
            </a:br>
            <a:r>
              <a:rPr lang="en-US" sz="1400" i="1" dirty="0" smtClean="0"/>
              <a:t>            </a:t>
            </a:r>
            <a:r>
              <a:rPr lang="en-US" sz="1400" b="1" dirty="0" err="1" smtClean="0">
                <a:solidFill>
                  <a:srgbClr val="00B050"/>
                </a:solidFill>
              </a:rPr>
              <a:t>copyDataBase</a:t>
            </a:r>
            <a:r>
              <a:rPr lang="en-US" sz="1400" b="1" dirty="0" smtClean="0">
                <a:solidFill>
                  <a:srgbClr val="00B050"/>
                </a:solidFill>
              </a:rPr>
              <a:t>(</a:t>
            </a:r>
            <a:r>
              <a:rPr lang="en-US" sz="1400" b="1" dirty="0" err="1" smtClean="0">
                <a:solidFill>
                  <a:srgbClr val="00B050"/>
                </a:solidFill>
              </a:rPr>
              <a:t>db.getPath</a:t>
            </a:r>
            <a:r>
              <a:rPr lang="en-US" sz="1400" b="1" dirty="0" smtClean="0">
                <a:solidFill>
                  <a:srgbClr val="00B050"/>
                </a:solidFill>
              </a:rPr>
              <a:t>());  </a:t>
            </a:r>
            <a:r>
              <a:rPr lang="en-US" sz="1400" i="1" dirty="0" smtClean="0"/>
              <a:t>//copy data from assets folder </a:t>
            </a:r>
            <a:r>
              <a:rPr lang="en-US" sz="1400" i="1" dirty="0" err="1" smtClean="0"/>
              <a:t>db</a:t>
            </a:r>
            <a:r>
              <a:rPr lang="en-US" sz="1400" i="1" dirty="0" smtClean="0"/>
              <a:t> into this new empty </a:t>
            </a:r>
            <a:r>
              <a:rPr lang="en-US" sz="1400" i="1" dirty="0" err="1" smtClean="0"/>
              <a:t>db</a:t>
            </a:r>
            <a:r>
              <a:rPr lang="en-US" sz="1400" i="1" dirty="0" smtClean="0"/>
              <a:t/>
            </a:r>
            <a:br>
              <a:rPr lang="en-US" sz="1400" i="1" dirty="0" smtClean="0"/>
            </a:br>
            <a:r>
              <a:rPr lang="en-US" sz="1400" i="1" dirty="0" smtClean="0"/>
              <a:t>        </a:t>
            </a:r>
            <a:r>
              <a:rPr lang="en-US" sz="1400" dirty="0" smtClean="0"/>
              <a:t>}</a:t>
            </a:r>
            <a:br>
              <a:rPr lang="en-US" sz="1400" dirty="0" smtClean="0"/>
            </a:br>
            <a:r>
              <a:rPr lang="en-US" sz="1400" dirty="0" smtClean="0"/>
              <a:t>        </a:t>
            </a:r>
            <a:r>
              <a:rPr lang="en-US" sz="1400" b="1" dirty="0" smtClean="0"/>
              <a:t>return </a:t>
            </a:r>
            <a:r>
              <a:rPr lang="en-US" sz="1400" b="1" dirty="0" err="1" smtClean="0"/>
              <a:t>super</a:t>
            </a:r>
            <a:r>
              <a:rPr lang="en-US" sz="1400" dirty="0" err="1" smtClean="0"/>
              <a:t>.getReadableDatabase</a:t>
            </a:r>
            <a:r>
              <a:rPr lang="en-US" sz="1400" dirty="0" smtClean="0"/>
              <a:t>();</a:t>
            </a:r>
            <a:br>
              <a:rPr lang="en-US" sz="1400" dirty="0" smtClean="0"/>
            </a:br>
            <a:r>
              <a:rPr lang="en-US" sz="1400" dirty="0" smtClean="0"/>
              <a:t>    }</a:t>
            </a:r>
          </a:p>
          <a:p>
            <a:pPr marL="0" indent="0">
              <a:buFont typeface="Wingdings" pitchFamily="2" charset="2"/>
              <a:buNone/>
            </a:pPr>
            <a:r>
              <a:rPr lang="en-US" sz="1400" dirty="0" smtClean="0"/>
              <a:t>    @Override</a:t>
            </a:r>
            <a:br>
              <a:rPr lang="en-US" sz="1400" dirty="0" smtClean="0"/>
            </a:br>
            <a:r>
              <a:rPr lang="en-US" sz="1400" dirty="0" smtClean="0"/>
              <a:t>    </a:t>
            </a:r>
            <a:r>
              <a:rPr lang="en-US" sz="1400" b="1" dirty="0" smtClean="0"/>
              <a:t>public void </a:t>
            </a:r>
            <a:r>
              <a:rPr lang="en-US" sz="1400" dirty="0" err="1" smtClean="0"/>
              <a:t>onCreate</a:t>
            </a:r>
            <a:r>
              <a:rPr lang="en-US" sz="1400" dirty="0" smtClean="0"/>
              <a:t>(</a:t>
            </a:r>
            <a:r>
              <a:rPr lang="en-US" sz="1400" dirty="0" err="1" smtClean="0"/>
              <a:t>SQLiteDatabase</a:t>
            </a:r>
            <a:r>
              <a:rPr lang="en-US" sz="1400" dirty="0" smtClean="0"/>
              <a:t> </a:t>
            </a:r>
            <a:r>
              <a:rPr lang="en-US" sz="1400" dirty="0" err="1" smtClean="0"/>
              <a:t>db</a:t>
            </a:r>
            <a:r>
              <a:rPr lang="en-US" sz="1400" dirty="0" smtClean="0"/>
              <a:t>) </a:t>
            </a:r>
            <a:r>
              <a:rPr lang="en-US" sz="1400" dirty="0" smtClean="0"/>
              <a:t>{//***whatever you want}</a:t>
            </a:r>
            <a:r>
              <a:rPr lang="en-US" sz="1400" dirty="0" smtClean="0"/>
              <a:t/>
            </a:r>
            <a:br>
              <a:rPr lang="en-US" sz="1400" dirty="0" smtClean="0"/>
            </a:br>
            <a:r>
              <a:rPr lang="en-US" sz="1400" dirty="0" smtClean="0"/>
              <a:t>    @Override</a:t>
            </a:r>
            <a:br>
              <a:rPr lang="en-US" sz="1400" dirty="0" smtClean="0"/>
            </a:br>
            <a:r>
              <a:rPr lang="en-US" sz="1400" dirty="0" smtClean="0"/>
              <a:t>    </a:t>
            </a:r>
            <a:r>
              <a:rPr lang="en-US" sz="1400" b="1" dirty="0" smtClean="0"/>
              <a:t>public void </a:t>
            </a:r>
            <a:r>
              <a:rPr lang="en-US" sz="1400" dirty="0" err="1" smtClean="0"/>
              <a:t>onUpgrade</a:t>
            </a:r>
            <a:r>
              <a:rPr lang="en-US" sz="1400" dirty="0" smtClean="0"/>
              <a:t>(</a:t>
            </a:r>
            <a:r>
              <a:rPr lang="en-US" sz="1400" dirty="0" err="1" smtClean="0"/>
              <a:t>SQLiteDatabase</a:t>
            </a:r>
            <a:r>
              <a:rPr lang="en-US" sz="1400" dirty="0" smtClean="0"/>
              <a:t> </a:t>
            </a:r>
            <a:r>
              <a:rPr lang="en-US" sz="1400" dirty="0" err="1" smtClean="0"/>
              <a:t>db</a:t>
            </a:r>
            <a:r>
              <a:rPr lang="en-US" sz="1400" dirty="0" smtClean="0"/>
              <a:t>, </a:t>
            </a:r>
            <a:r>
              <a:rPr lang="en-US" sz="1400" b="1" dirty="0" err="1" smtClean="0"/>
              <a:t>int</a:t>
            </a:r>
            <a:r>
              <a:rPr lang="en-US" sz="1400" b="1" dirty="0" smtClean="0"/>
              <a:t> </a:t>
            </a:r>
            <a:r>
              <a:rPr lang="en-US" sz="1400" dirty="0" err="1" smtClean="0"/>
              <a:t>oldVersion</a:t>
            </a:r>
            <a:r>
              <a:rPr lang="en-US" sz="1400" dirty="0" smtClean="0"/>
              <a:t>, </a:t>
            </a:r>
            <a:r>
              <a:rPr lang="en-US" sz="1400" b="1" dirty="0" err="1" smtClean="0"/>
              <a:t>int</a:t>
            </a:r>
            <a:r>
              <a:rPr lang="en-US" sz="1400" b="1" dirty="0" smtClean="0"/>
              <a:t> </a:t>
            </a:r>
            <a:r>
              <a:rPr lang="en-US" sz="1400" dirty="0" err="1" smtClean="0"/>
              <a:t>newVersion</a:t>
            </a:r>
            <a:r>
              <a:rPr lang="en-US" sz="1400" dirty="0" smtClean="0"/>
              <a:t>) </a:t>
            </a:r>
            <a:r>
              <a:rPr lang="en-US" sz="1400" dirty="0" smtClean="0"/>
              <a:t>{//**whatever you want}</a:t>
            </a:r>
            <a:r>
              <a:rPr lang="en-US" sz="1400" dirty="0" smtClean="0"/>
              <a:t/>
            </a:r>
            <a:br>
              <a:rPr lang="en-US" sz="1400" dirty="0" smtClean="0"/>
            </a:br>
            <a:r>
              <a:rPr lang="en-US" sz="1400" dirty="0" smtClean="0"/>
              <a:t/>
            </a:r>
            <a:br>
              <a:rPr lang="en-US" sz="1400" dirty="0" smtClean="0"/>
            </a:br>
            <a:r>
              <a:rPr lang="en-US" sz="1400" dirty="0" smtClean="0"/>
              <a:t>    </a:t>
            </a:r>
            <a:endParaRPr lang="en-US" sz="1400" dirty="0"/>
          </a:p>
        </p:txBody>
      </p:sp>
    </p:spTree>
    <p:extLst>
      <p:ext uri="{BB962C8B-B14F-4D97-AF65-F5344CB8AC3E}">
        <p14:creationId xmlns:p14="http://schemas.microsoft.com/office/powerpoint/2010/main" val="13842938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STEP 3: Code CONTINUED</a:t>
            </a:r>
            <a:endParaRPr lang="en-US" sz="3600" dirty="0"/>
          </a:p>
        </p:txBody>
      </p:sp>
      <p:sp>
        <p:nvSpPr>
          <p:cNvPr id="7" name="Content Placeholder 2"/>
          <p:cNvSpPr txBox="1">
            <a:spLocks/>
          </p:cNvSpPr>
          <p:nvPr/>
        </p:nvSpPr>
        <p:spPr bwMode="auto">
          <a:xfrm>
            <a:off x="152400" y="1060888"/>
            <a:ext cx="8991600" cy="4781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19088" indent="-319088" algn="l" rtl="0" eaLnBrk="1" fontAlgn="base" hangingPunct="1">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1" fontAlgn="base" hangingPunct="1">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1" fontAlgn="base" hangingPunct="1">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1" fontAlgn="base" hangingPunct="1">
              <a:spcBef>
                <a:spcPts val="400"/>
              </a:spcBef>
              <a:spcAft>
                <a:spcPct val="0"/>
              </a:spcAft>
              <a:buClr>
                <a:srgbClr val="A5AB81"/>
              </a:buClr>
              <a:buSzPct val="75000"/>
              <a:buFont typeface="Wingdings" pitchFamily="2" charset="2"/>
              <a:buChar char=""/>
              <a:defRPr sz="2000" kern="1200">
                <a:solidFill>
                  <a:schemeClr val="tx1"/>
                </a:solidFill>
                <a:latin typeface="+mn-lt"/>
                <a:ea typeface="+mn-ea"/>
                <a:cs typeface="+mn-cs"/>
              </a:defRPr>
            </a:lvl4pPr>
            <a:lvl5pPr marL="1828800" indent="-228600" algn="l" rtl="0" eaLnBrk="1" fontAlgn="base" hangingPunct="1">
              <a:spcBef>
                <a:spcPts val="400"/>
              </a:spcBef>
              <a:spcAft>
                <a:spcPct val="0"/>
              </a:spcAft>
              <a:buClr>
                <a:srgbClr val="D8B25C"/>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pitchFamily="2" charset="2"/>
              <a:buNone/>
            </a:pPr>
            <a:r>
              <a:rPr lang="en-US" sz="1400" dirty="0" smtClean="0"/>
              <a:t/>
            </a:r>
            <a:br>
              <a:rPr lang="en-US" sz="1400" dirty="0" smtClean="0"/>
            </a:br>
            <a:r>
              <a:rPr lang="en-US" sz="1400" dirty="0" smtClean="0"/>
              <a:t>    </a:t>
            </a:r>
            <a:r>
              <a:rPr lang="en-US" sz="1400" i="1" dirty="0" smtClean="0"/>
              <a:t>//copy pre-existing </a:t>
            </a:r>
            <a:r>
              <a:rPr lang="en-US" sz="1400" i="1" dirty="0" err="1" smtClean="0"/>
              <a:t>sqlite</a:t>
            </a:r>
            <a:r>
              <a:rPr lang="en-US" sz="1400" i="1" dirty="0" smtClean="0"/>
              <a:t> database file from assets folder into the     </a:t>
            </a:r>
          </a:p>
          <a:p>
            <a:pPr marL="0" indent="0">
              <a:buFont typeface="Wingdings" pitchFamily="2" charset="2"/>
              <a:buNone/>
            </a:pPr>
            <a:r>
              <a:rPr lang="en-US" sz="1400" i="1" dirty="0"/>
              <a:t> </a:t>
            </a:r>
            <a:r>
              <a:rPr lang="en-US" sz="1400" i="1" dirty="0" smtClean="0"/>
              <a:t>    // application's data/data/</a:t>
            </a:r>
            <a:r>
              <a:rPr lang="en-US" sz="1400" i="1" dirty="0" err="1" smtClean="0"/>
              <a:t>packagename</a:t>
            </a:r>
            <a:r>
              <a:rPr lang="en-US" sz="1400" i="1" dirty="0" smtClean="0"/>
              <a:t>/databases directory.</a:t>
            </a:r>
            <a:br>
              <a:rPr lang="en-US" sz="1400" i="1" dirty="0" smtClean="0"/>
            </a:br>
            <a:r>
              <a:rPr lang="en-US" sz="1400" b="1" dirty="0" smtClean="0">
                <a:solidFill>
                  <a:srgbClr val="00B050"/>
                </a:solidFill>
              </a:rPr>
              <a:t>private void </a:t>
            </a:r>
            <a:r>
              <a:rPr lang="en-US" sz="1400" b="1" dirty="0" err="1" smtClean="0">
                <a:solidFill>
                  <a:srgbClr val="00B050"/>
                </a:solidFill>
              </a:rPr>
              <a:t>copyDataBase</a:t>
            </a:r>
            <a:r>
              <a:rPr lang="en-US" sz="1400" b="1" dirty="0" smtClean="0">
                <a:solidFill>
                  <a:srgbClr val="00B050"/>
                </a:solidFill>
              </a:rPr>
              <a:t>(String </a:t>
            </a:r>
            <a:r>
              <a:rPr lang="en-US" sz="1400" b="1" dirty="0" err="1" smtClean="0">
                <a:solidFill>
                  <a:srgbClr val="00B050"/>
                </a:solidFill>
              </a:rPr>
              <a:t>dbPath</a:t>
            </a:r>
            <a:r>
              <a:rPr lang="en-US" sz="1400" b="1" dirty="0" smtClean="0">
                <a:solidFill>
                  <a:srgbClr val="00B050"/>
                </a:solidFill>
              </a:rPr>
              <a:t>){</a:t>
            </a:r>
            <a:br>
              <a:rPr lang="en-US" sz="1400" b="1" dirty="0" smtClean="0">
                <a:solidFill>
                  <a:srgbClr val="00B050"/>
                </a:solidFill>
              </a:rPr>
            </a:br>
            <a:r>
              <a:rPr lang="en-US" sz="1400" dirty="0" smtClean="0"/>
              <a:t>        </a:t>
            </a:r>
            <a:r>
              <a:rPr lang="en-US" sz="1400" b="1" dirty="0" smtClean="0"/>
              <a:t>try</a:t>
            </a:r>
            <a:r>
              <a:rPr lang="en-US" sz="1400" dirty="0" smtClean="0"/>
              <a:t>{</a:t>
            </a:r>
            <a:br>
              <a:rPr lang="en-US" sz="1400" dirty="0" smtClean="0"/>
            </a:br>
            <a:r>
              <a:rPr lang="en-US" sz="1400" dirty="0" smtClean="0"/>
              <a:t>            </a:t>
            </a:r>
            <a:r>
              <a:rPr lang="en-US" sz="1400" dirty="0" err="1" smtClean="0"/>
              <a:t>InputStream</a:t>
            </a:r>
            <a:r>
              <a:rPr lang="en-US" sz="1400" dirty="0" smtClean="0"/>
              <a:t> </a:t>
            </a:r>
            <a:r>
              <a:rPr lang="en-US" sz="1400" dirty="0" err="1" smtClean="0"/>
              <a:t>assestDB</a:t>
            </a:r>
            <a:r>
              <a:rPr lang="en-US" sz="1400" dirty="0" smtClean="0"/>
              <a:t> = </a:t>
            </a:r>
            <a:r>
              <a:rPr lang="en-US" sz="1400" b="1" dirty="0" err="1" smtClean="0"/>
              <a:t>context</a:t>
            </a:r>
            <a:r>
              <a:rPr lang="en-US" sz="1400" dirty="0" err="1" smtClean="0"/>
              <a:t>.getAssets</a:t>
            </a:r>
            <a:r>
              <a:rPr lang="en-US" sz="1400" dirty="0" smtClean="0"/>
              <a:t>().open(</a:t>
            </a:r>
            <a:r>
              <a:rPr lang="en-US" sz="1400" b="1" dirty="0" err="1" smtClean="0"/>
              <a:t>dbName</a:t>
            </a:r>
            <a:r>
              <a:rPr lang="en-US" sz="1400" dirty="0" smtClean="0"/>
              <a:t>); </a:t>
            </a:r>
            <a:r>
              <a:rPr lang="en-US" sz="1400" i="1" dirty="0" smtClean="0"/>
              <a:t>//assumes </a:t>
            </a:r>
            <a:r>
              <a:rPr lang="en-US" sz="1400" i="1" dirty="0" smtClean="0"/>
              <a:t>have </a:t>
            </a:r>
            <a:r>
              <a:rPr lang="en-US" sz="1400" i="1" dirty="0" smtClean="0"/>
              <a:t>a </a:t>
            </a:r>
            <a:r>
              <a:rPr lang="en-US" sz="1400" i="1" dirty="0" err="1" smtClean="0"/>
              <a:t>sqlite</a:t>
            </a:r>
            <a:r>
              <a:rPr lang="en-US" sz="1400" i="1" dirty="0" smtClean="0"/>
              <a:t> </a:t>
            </a:r>
            <a:r>
              <a:rPr lang="en-US" sz="1400" i="1" dirty="0" smtClean="0"/>
              <a:t>file in assets folder of </a:t>
            </a:r>
            <a:r>
              <a:rPr lang="en-US" sz="1400" i="1" dirty="0" smtClean="0"/>
              <a:t>project</a:t>
            </a:r>
          </a:p>
          <a:p>
            <a:pPr marL="0" indent="0">
              <a:buNone/>
            </a:pPr>
            <a:r>
              <a:rPr lang="en-US" sz="1400" i="1" dirty="0" smtClean="0"/>
              <a:t>          // </a:t>
            </a:r>
            <a:r>
              <a:rPr lang="en-US" sz="1400" i="1" dirty="0"/>
              <a:t>currently empty database file </a:t>
            </a:r>
            <a:r>
              <a:rPr lang="en-US" sz="1400" i="1" dirty="0" err="1" smtClean="0"/>
              <a:t>dbPath</a:t>
            </a:r>
            <a:r>
              <a:rPr lang="en-US" sz="1400" i="1" dirty="0" smtClean="0"/>
              <a:t> </a:t>
            </a:r>
            <a:r>
              <a:rPr lang="en-US" sz="1400" i="1" dirty="0"/>
              <a:t>= in data/data/</a:t>
            </a:r>
            <a:r>
              <a:rPr lang="en-US" sz="1400" i="1" dirty="0" err="1"/>
              <a:t>packagename</a:t>
            </a:r>
            <a:r>
              <a:rPr lang="en-US" sz="1400" i="1" dirty="0"/>
              <a:t>/databases/</a:t>
            </a:r>
            <a:r>
              <a:rPr lang="en-US" sz="1400" i="1" dirty="0" err="1"/>
              <a:t>DatabasefileName</a:t>
            </a:r>
            <a:r>
              <a:rPr lang="en-US" sz="1400" i="1" dirty="0" smtClean="0"/>
              <a:t/>
            </a:r>
            <a:br>
              <a:rPr lang="en-US" sz="1400" i="1" dirty="0" smtClean="0"/>
            </a:br>
            <a:r>
              <a:rPr lang="en-US" sz="1400" i="1" dirty="0" smtClean="0"/>
              <a:t>            </a:t>
            </a:r>
            <a:r>
              <a:rPr lang="en-US" sz="1400" dirty="0" err="1" smtClean="0"/>
              <a:t>OutputStream</a:t>
            </a:r>
            <a:r>
              <a:rPr lang="en-US" sz="1400" dirty="0" smtClean="0"/>
              <a:t> </a:t>
            </a:r>
            <a:r>
              <a:rPr lang="en-US" sz="1400" dirty="0" err="1" smtClean="0"/>
              <a:t>appDB</a:t>
            </a:r>
            <a:r>
              <a:rPr lang="en-US" sz="1400" dirty="0" smtClean="0"/>
              <a:t> = </a:t>
            </a:r>
            <a:r>
              <a:rPr lang="en-US" sz="1400" b="1" dirty="0" smtClean="0"/>
              <a:t>new </a:t>
            </a:r>
            <a:r>
              <a:rPr lang="en-US" sz="1400" dirty="0" err="1" smtClean="0"/>
              <a:t>FileOutputStream</a:t>
            </a:r>
            <a:r>
              <a:rPr lang="en-US" sz="1400" dirty="0" smtClean="0"/>
              <a:t>(</a:t>
            </a:r>
            <a:r>
              <a:rPr lang="en-US" sz="1400" dirty="0" err="1" smtClean="0"/>
              <a:t>dbPath,</a:t>
            </a:r>
            <a:r>
              <a:rPr lang="en-US" sz="1400" b="1" dirty="0" err="1" smtClean="0"/>
              <a:t>false</a:t>
            </a:r>
            <a:r>
              <a:rPr lang="en-US" sz="1400" dirty="0" smtClean="0"/>
              <a:t>);  </a:t>
            </a:r>
            <a:r>
              <a:rPr lang="en-US" sz="1400" i="1" dirty="0" smtClean="0"/>
              <a:t/>
            </a:r>
            <a:br>
              <a:rPr lang="en-US" sz="1400" i="1" dirty="0" smtClean="0"/>
            </a:br>
            <a:r>
              <a:rPr lang="en-US" sz="1400" i="1" dirty="0" smtClean="0"/>
              <a:t/>
            </a:r>
            <a:br>
              <a:rPr lang="en-US" sz="1400" i="1" dirty="0" smtClean="0"/>
            </a:br>
            <a:r>
              <a:rPr lang="en-US" sz="1400" i="1" dirty="0" smtClean="0"/>
              <a:t>            //COPY the data</a:t>
            </a:r>
            <a:br>
              <a:rPr lang="en-US" sz="1400" i="1" dirty="0" smtClean="0"/>
            </a:br>
            <a:r>
              <a:rPr lang="en-US" sz="1400" i="1" dirty="0" smtClean="0"/>
              <a:t>            </a:t>
            </a:r>
            <a:r>
              <a:rPr lang="en-US" sz="1400" b="1" dirty="0" smtClean="0"/>
              <a:t>byte</a:t>
            </a:r>
            <a:r>
              <a:rPr lang="en-US" sz="1400" dirty="0" smtClean="0"/>
              <a:t>[] buffer = </a:t>
            </a:r>
            <a:r>
              <a:rPr lang="en-US" sz="1400" b="1" dirty="0" smtClean="0"/>
              <a:t>new byte</a:t>
            </a:r>
            <a:r>
              <a:rPr lang="en-US" sz="1400" dirty="0" smtClean="0"/>
              <a:t>[1024];</a:t>
            </a:r>
            <a:br>
              <a:rPr lang="en-US" sz="1400" dirty="0" smtClean="0"/>
            </a:br>
            <a:r>
              <a:rPr lang="en-US" sz="1400" dirty="0" smtClean="0"/>
              <a:t>            </a:t>
            </a:r>
            <a:r>
              <a:rPr lang="en-US" sz="1400" b="1" dirty="0" err="1" smtClean="0"/>
              <a:t>int</a:t>
            </a:r>
            <a:r>
              <a:rPr lang="en-US" sz="1400" b="1" dirty="0" smtClean="0"/>
              <a:t> </a:t>
            </a:r>
            <a:r>
              <a:rPr lang="en-US" sz="1400" dirty="0" smtClean="0"/>
              <a:t>length;</a:t>
            </a:r>
            <a:br>
              <a:rPr lang="en-US" sz="1400" dirty="0" smtClean="0"/>
            </a:br>
            <a:r>
              <a:rPr lang="en-US" sz="1400" dirty="0" smtClean="0"/>
              <a:t>            </a:t>
            </a:r>
            <a:r>
              <a:rPr lang="en-US" sz="1400" b="1" dirty="0" smtClean="0"/>
              <a:t>while </a:t>
            </a:r>
            <a:r>
              <a:rPr lang="en-US" sz="1400" dirty="0" smtClean="0"/>
              <a:t>((length = </a:t>
            </a:r>
            <a:r>
              <a:rPr lang="en-US" sz="1400" dirty="0" err="1" smtClean="0"/>
              <a:t>assestDB.read</a:t>
            </a:r>
            <a:r>
              <a:rPr lang="en-US" sz="1400" dirty="0" smtClean="0"/>
              <a:t>(buffer)) &gt; 0) {</a:t>
            </a:r>
            <a:br>
              <a:rPr lang="en-US" sz="1400" dirty="0" smtClean="0"/>
            </a:br>
            <a:r>
              <a:rPr lang="en-US" sz="1400" dirty="0" smtClean="0"/>
              <a:t>                </a:t>
            </a:r>
            <a:r>
              <a:rPr lang="en-US" sz="1400" dirty="0" err="1" smtClean="0"/>
              <a:t>appDB.write</a:t>
            </a:r>
            <a:r>
              <a:rPr lang="en-US" sz="1400" dirty="0" smtClean="0"/>
              <a:t>(buffer, 0, length);</a:t>
            </a:r>
            <a:br>
              <a:rPr lang="en-US" sz="1400" dirty="0" smtClean="0"/>
            </a:br>
            <a:r>
              <a:rPr lang="en-US" sz="1400" dirty="0" smtClean="0"/>
              <a:t>            }</a:t>
            </a:r>
            <a:br>
              <a:rPr lang="en-US" sz="1400" dirty="0" smtClean="0"/>
            </a:br>
            <a:r>
              <a:rPr lang="en-US" sz="1400" dirty="0" smtClean="0"/>
              <a:t/>
            </a:r>
            <a:br>
              <a:rPr lang="en-US" sz="1400" dirty="0" smtClean="0"/>
            </a:br>
            <a:r>
              <a:rPr lang="en-US" sz="1400" dirty="0" smtClean="0"/>
              <a:t>            </a:t>
            </a:r>
            <a:r>
              <a:rPr lang="en-US" sz="1400" i="1" dirty="0" smtClean="0"/>
              <a:t>//close the streams</a:t>
            </a:r>
            <a:br>
              <a:rPr lang="en-US" sz="1400" i="1" dirty="0" smtClean="0"/>
            </a:br>
            <a:r>
              <a:rPr lang="en-US" sz="1400" i="1" dirty="0" smtClean="0"/>
              <a:t>            </a:t>
            </a:r>
            <a:r>
              <a:rPr lang="en-US" sz="1400" dirty="0" err="1" smtClean="0"/>
              <a:t>appDB.flush</a:t>
            </a:r>
            <a:r>
              <a:rPr lang="en-US" sz="1400" dirty="0" smtClean="0"/>
              <a:t>();</a:t>
            </a:r>
            <a:br>
              <a:rPr lang="en-US" sz="1400" dirty="0" smtClean="0"/>
            </a:br>
            <a:r>
              <a:rPr lang="en-US" sz="1400" dirty="0" smtClean="0"/>
              <a:t>            </a:t>
            </a:r>
            <a:r>
              <a:rPr lang="en-US" sz="1400" dirty="0" err="1" smtClean="0"/>
              <a:t>appDB.close</a:t>
            </a:r>
            <a:r>
              <a:rPr lang="en-US" sz="1400" dirty="0" smtClean="0"/>
              <a:t>();</a:t>
            </a:r>
            <a:br>
              <a:rPr lang="en-US" sz="1400" dirty="0" smtClean="0"/>
            </a:br>
            <a:r>
              <a:rPr lang="en-US" sz="1400" dirty="0" smtClean="0"/>
              <a:t>            </a:t>
            </a:r>
            <a:r>
              <a:rPr lang="en-US" sz="1400" dirty="0" err="1" smtClean="0"/>
              <a:t>assestDB.close</a:t>
            </a:r>
            <a:r>
              <a:rPr lang="en-US" sz="1400" dirty="0" smtClean="0"/>
              <a:t>();</a:t>
            </a:r>
            <a:br>
              <a:rPr lang="en-US" sz="1400" dirty="0" smtClean="0"/>
            </a:br>
            <a:r>
              <a:rPr lang="en-US" sz="1400" dirty="0" smtClean="0"/>
              <a:t>        }</a:t>
            </a:r>
            <a:r>
              <a:rPr lang="en-US" sz="1400" b="1" dirty="0" smtClean="0"/>
              <a:t>catch</a:t>
            </a:r>
            <a:r>
              <a:rPr lang="en-US" sz="1400" dirty="0" smtClean="0"/>
              <a:t>(</a:t>
            </a:r>
            <a:r>
              <a:rPr lang="en-US" sz="1400" dirty="0" err="1" smtClean="0"/>
              <a:t>IOException</a:t>
            </a:r>
            <a:r>
              <a:rPr lang="en-US" sz="1400" dirty="0" smtClean="0"/>
              <a:t> e</a:t>
            </a:r>
            <a:r>
              <a:rPr lang="en-US" sz="1400" dirty="0" smtClean="0"/>
              <a:t>){   </a:t>
            </a:r>
            <a:r>
              <a:rPr lang="en-US" sz="1400" dirty="0" err="1" smtClean="0"/>
              <a:t>e.printStackTrace</a:t>
            </a:r>
            <a:r>
              <a:rPr lang="en-US" sz="1400" dirty="0" smtClean="0"/>
              <a:t>();}</a:t>
            </a:r>
            <a:r>
              <a:rPr lang="en-US" sz="1400" dirty="0" smtClean="0"/>
              <a:t/>
            </a:r>
            <a:br>
              <a:rPr lang="en-US" sz="1400" dirty="0" smtClean="0"/>
            </a:br>
            <a:r>
              <a:rPr lang="en-US" sz="1400" dirty="0" smtClean="0"/>
              <a:t>    </a:t>
            </a:r>
            <a:r>
              <a:rPr lang="en-US" sz="1400" dirty="0" smtClean="0"/>
              <a:t>}</a:t>
            </a:r>
            <a:r>
              <a:rPr lang="en-US" sz="1400" dirty="0" smtClean="0"/>
              <a:t/>
            </a:r>
            <a:br>
              <a:rPr lang="en-US" sz="1400" dirty="0" smtClean="0"/>
            </a:br>
            <a:r>
              <a:rPr lang="en-US" sz="1400" dirty="0" smtClean="0"/>
              <a:t>}</a:t>
            </a:r>
            <a:endParaRPr lang="en-US" sz="1400" dirty="0"/>
          </a:p>
        </p:txBody>
      </p:sp>
    </p:spTree>
    <p:extLst>
      <p:ext uri="{BB962C8B-B14F-4D97-AF65-F5344CB8AC3E}">
        <p14:creationId xmlns:p14="http://schemas.microsoft.com/office/powerpoint/2010/main" val="679061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1"/>
          <p:cNvSpPr>
            <a:spLocks noGrp="1"/>
          </p:cNvSpPr>
          <p:nvPr>
            <p:ph type="title"/>
          </p:nvPr>
        </p:nvSpPr>
        <p:spPr>
          <a:xfrm>
            <a:off x="928688" y="285750"/>
            <a:ext cx="7700962" cy="1143000"/>
          </a:xfrm>
        </p:spPr>
        <p:txBody>
          <a:bodyPr/>
          <a:lstStyle/>
          <a:p>
            <a:r>
              <a:rPr lang="en-US" altLang="zh-TW" b="1" smtClean="0"/>
              <a:t>SQLite</a:t>
            </a:r>
          </a:p>
        </p:txBody>
      </p:sp>
      <p:sp>
        <p:nvSpPr>
          <p:cNvPr id="4" name="投影片編號版面配置區 3"/>
          <p:cNvSpPr>
            <a:spLocks noGrp="1"/>
          </p:cNvSpPr>
          <p:nvPr>
            <p:ph type="sldNum" sz="quarter" idx="12"/>
          </p:nvPr>
        </p:nvSpPr>
        <p:spPr/>
        <p:txBody>
          <a:bodyPr>
            <a:normAutofit fontScale="85000" lnSpcReduction="20000"/>
          </a:bodyPr>
          <a:lstStyle/>
          <a:p>
            <a:fld id="{DB4978AE-995E-43CA-812D-3C0BDDBF2F53}" type="slidenum">
              <a:rPr lang="zh-TW" altLang="en-US"/>
              <a:pPr/>
              <a:t>7</a:t>
            </a:fld>
            <a:endParaRPr lang="zh-TW" altLang="en-US"/>
          </a:p>
        </p:txBody>
      </p:sp>
      <p:sp>
        <p:nvSpPr>
          <p:cNvPr id="9220" name="內容版面配置區 2"/>
          <p:cNvSpPr>
            <a:spLocks noGrp="1"/>
          </p:cNvSpPr>
          <p:nvPr>
            <p:ph sz="quarter" idx="1"/>
          </p:nvPr>
        </p:nvSpPr>
        <p:spPr>
          <a:xfrm>
            <a:off x="914400" y="1500188"/>
            <a:ext cx="7772400" cy="5143500"/>
          </a:xfrm>
        </p:spPr>
        <p:txBody>
          <a:bodyPr/>
          <a:lstStyle/>
          <a:p>
            <a:r>
              <a:rPr lang="en-US" altLang="zh-TW" sz="2800" dirty="0" smtClean="0"/>
              <a:t>The native API of </a:t>
            </a:r>
            <a:r>
              <a:rPr lang="en-US" altLang="zh-TW" sz="2800" dirty="0" err="1" smtClean="0"/>
              <a:t>SQLite</a:t>
            </a:r>
            <a:r>
              <a:rPr lang="en-US" altLang="zh-TW" sz="2800" dirty="0" smtClean="0"/>
              <a:t> is not JDBC. </a:t>
            </a:r>
          </a:p>
          <a:p>
            <a:pPr lvl="1"/>
            <a:r>
              <a:rPr lang="en-US" altLang="zh-TW" dirty="0" smtClean="0"/>
              <a:t>JDBC might be too much overhead for a memory-limited device like a phone</a:t>
            </a:r>
          </a:p>
          <a:p>
            <a:r>
              <a:rPr lang="en-US" altLang="zh-TW" sz="2800" dirty="0" smtClean="0"/>
              <a:t>Activities may access database directly in code OR access it via a content provider or service (that is another lecture)</a:t>
            </a:r>
          </a:p>
          <a:p>
            <a:r>
              <a:rPr lang="en-US" dirty="0" smtClean="0"/>
              <a:t>Not a client/server architecture</a:t>
            </a:r>
          </a:p>
          <a:p>
            <a:pPr lvl="1"/>
            <a:r>
              <a:rPr lang="en-US" dirty="0" smtClean="0"/>
              <a:t>Accessed via function calls from the application</a:t>
            </a:r>
          </a:p>
          <a:p>
            <a:pPr>
              <a:buNone/>
            </a:pPr>
            <a:endParaRPr lang="en-US" altLang="zh-TW" sz="2800" dirty="0"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the </a:t>
            </a:r>
            <a:r>
              <a:rPr lang="en-US" dirty="0" err="1" smtClean="0"/>
              <a:t>DBHelper</a:t>
            </a:r>
            <a:r>
              <a:rPr lang="en-US" dirty="0" smtClean="0"/>
              <a:t> code</a:t>
            </a:r>
            <a:endParaRPr lang="en-US" dirty="0"/>
          </a:p>
        </p:txBody>
      </p:sp>
      <p:sp>
        <p:nvSpPr>
          <p:cNvPr id="3" name="Content Placeholder 2"/>
          <p:cNvSpPr>
            <a:spLocks noGrp="1"/>
          </p:cNvSpPr>
          <p:nvPr>
            <p:ph sz="quarter" idx="1"/>
          </p:nvPr>
        </p:nvSpPr>
        <p:spPr>
          <a:xfrm>
            <a:off x="612648" y="1600200"/>
            <a:ext cx="5635752" cy="4495800"/>
          </a:xfrm>
        </p:spPr>
        <p:txBody>
          <a:bodyPr/>
          <a:lstStyle/>
          <a:p>
            <a:r>
              <a:rPr lang="en-US" dirty="0" smtClean="0"/>
              <a:t>Have interface with </a:t>
            </a:r>
            <a:r>
              <a:rPr lang="en-US" dirty="0" err="1" smtClean="0"/>
              <a:t>ScrollView</a:t>
            </a:r>
            <a:r>
              <a:rPr lang="en-US" dirty="0" smtClean="0"/>
              <a:t> and </a:t>
            </a:r>
            <a:r>
              <a:rPr lang="en-US" dirty="0" smtClean="0"/>
              <a:t>in </a:t>
            </a:r>
            <a:r>
              <a:rPr lang="en-US" dirty="0" smtClean="0"/>
              <a:t>it a </a:t>
            </a:r>
            <a:r>
              <a:rPr lang="en-US" dirty="0" err="1" smtClean="0"/>
              <a:t>TextView</a:t>
            </a:r>
            <a:r>
              <a:rPr lang="en-US" dirty="0" smtClean="0"/>
              <a:t>   that when Database button </a:t>
            </a:r>
            <a:r>
              <a:rPr lang="en-US" dirty="0" smtClean="0"/>
              <a:t>is hit, </a:t>
            </a:r>
            <a:r>
              <a:rPr lang="en-US" dirty="0" smtClean="0"/>
              <a:t>it will read the copied over assets database and populate the </a:t>
            </a:r>
            <a:r>
              <a:rPr lang="en-US" dirty="0" err="1" smtClean="0"/>
              <a:t>TextView</a:t>
            </a:r>
            <a:r>
              <a:rPr lang="en-US" dirty="0" smtClean="0"/>
              <a:t> with the entire contents of the database table “</a:t>
            </a:r>
            <a:r>
              <a:rPr lang="en-US" dirty="0" err="1" smtClean="0"/>
              <a:t>SantaCruzThings</a:t>
            </a:r>
            <a:r>
              <a:rPr lang="en-US" dirty="0" smtClean="0"/>
              <a:t>”</a:t>
            </a:r>
            <a:endParaRPr lang="en-US" dirty="0"/>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1907" y="1676400"/>
            <a:ext cx="3043518"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Curved Connector 4"/>
          <p:cNvCxnSpPr/>
          <p:nvPr/>
        </p:nvCxnSpPr>
        <p:spPr>
          <a:xfrm>
            <a:off x="3276600" y="2438400"/>
            <a:ext cx="3657600" cy="1447800"/>
          </a:xfrm>
          <a:prstGeom prst="curvedConnector3">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696478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Here is the event handling code for the Database button INSIDE Activity</a:t>
            </a:r>
            <a:endParaRPr lang="en-US" dirty="0"/>
          </a:p>
        </p:txBody>
      </p:sp>
      <p:sp>
        <p:nvSpPr>
          <p:cNvPr id="3" name="Content Placeholder 2"/>
          <p:cNvSpPr>
            <a:spLocks noGrp="1"/>
          </p:cNvSpPr>
          <p:nvPr>
            <p:ph sz="quarter" idx="1"/>
          </p:nvPr>
        </p:nvSpPr>
        <p:spPr>
          <a:xfrm>
            <a:off x="0" y="1447800"/>
            <a:ext cx="8001000" cy="5181600"/>
          </a:xfrm>
        </p:spPr>
        <p:txBody>
          <a:bodyPr/>
          <a:lstStyle/>
          <a:p>
            <a:pPr marL="0" indent="0">
              <a:buNone/>
            </a:pPr>
            <a:r>
              <a:rPr lang="en-US" sz="1200" b="1" i="1" u="sng" dirty="0" smtClean="0">
                <a:solidFill>
                  <a:srgbClr val="00B0F0"/>
                </a:solidFill>
              </a:rPr>
              <a:t>*********Class variable of </a:t>
            </a:r>
            <a:r>
              <a:rPr lang="en-US" sz="1200" b="1" i="1" u="sng" dirty="0" smtClean="0">
                <a:solidFill>
                  <a:srgbClr val="00B0F0"/>
                </a:solidFill>
              </a:rPr>
              <a:t>Activity**********************************</a:t>
            </a:r>
            <a:endParaRPr lang="en-US" sz="1200" b="1" i="1" u="sng" dirty="0" smtClean="0">
              <a:solidFill>
                <a:srgbClr val="00B0F0"/>
              </a:solidFill>
            </a:endParaRPr>
          </a:p>
          <a:p>
            <a:pPr marL="0" indent="0">
              <a:buNone/>
            </a:pPr>
            <a:r>
              <a:rPr lang="en-US" sz="1400" b="1" dirty="0" err="1" smtClean="0">
                <a:solidFill>
                  <a:srgbClr val="00B050"/>
                </a:solidFill>
              </a:rPr>
              <a:t>DBHelper</a:t>
            </a:r>
            <a:r>
              <a:rPr lang="en-US" sz="1400" b="1" dirty="0" smtClean="0">
                <a:solidFill>
                  <a:srgbClr val="00B050"/>
                </a:solidFill>
              </a:rPr>
              <a:t> </a:t>
            </a:r>
            <a:r>
              <a:rPr lang="en-US" sz="1400" b="1" dirty="0" err="1">
                <a:solidFill>
                  <a:srgbClr val="00B050"/>
                </a:solidFill>
              </a:rPr>
              <a:t>dbHelper</a:t>
            </a:r>
            <a:r>
              <a:rPr lang="en-US" sz="1400" b="1" dirty="0">
                <a:solidFill>
                  <a:srgbClr val="00B050"/>
                </a:solidFill>
              </a:rPr>
              <a:t> = new </a:t>
            </a:r>
            <a:r>
              <a:rPr lang="en-US" sz="1400" b="1" dirty="0" err="1">
                <a:solidFill>
                  <a:srgbClr val="00B050"/>
                </a:solidFill>
              </a:rPr>
              <a:t>DBHelper</a:t>
            </a:r>
            <a:r>
              <a:rPr lang="en-US" sz="1400" b="1" dirty="0">
                <a:solidFill>
                  <a:srgbClr val="00B050"/>
                </a:solidFill>
              </a:rPr>
              <a:t>(this,"</a:t>
            </a:r>
            <a:r>
              <a:rPr lang="en-US" sz="1400" b="1" dirty="0" err="1">
                <a:solidFill>
                  <a:srgbClr val="00B050"/>
                </a:solidFill>
              </a:rPr>
              <a:t>GeneralSantacruzDatabase.sqlite</a:t>
            </a:r>
            <a:r>
              <a:rPr lang="en-US" sz="1400" b="1" dirty="0">
                <a:solidFill>
                  <a:srgbClr val="00B050"/>
                </a:solidFill>
              </a:rPr>
              <a:t>", null, 1</a:t>
            </a:r>
            <a:r>
              <a:rPr lang="en-US" sz="1400" b="1" dirty="0" smtClean="0">
                <a:solidFill>
                  <a:srgbClr val="00B050"/>
                </a:solidFill>
              </a:rPr>
              <a:t>);</a:t>
            </a:r>
          </a:p>
          <a:p>
            <a:pPr marL="0" indent="0">
              <a:buNone/>
            </a:pPr>
            <a:endParaRPr lang="en-US" sz="1200" dirty="0"/>
          </a:p>
          <a:p>
            <a:pPr marL="0" indent="0">
              <a:buNone/>
            </a:pPr>
            <a:r>
              <a:rPr lang="en-US" sz="1200" b="1" i="1" u="sng" dirty="0">
                <a:solidFill>
                  <a:srgbClr val="00B0F0"/>
                </a:solidFill>
              </a:rPr>
              <a:t>********</a:t>
            </a:r>
            <a:r>
              <a:rPr lang="en-US" sz="1200" b="1" i="1" u="sng" dirty="0">
                <a:solidFill>
                  <a:srgbClr val="00B0F0"/>
                </a:solidFill>
              </a:rPr>
              <a:t>INSIDE </a:t>
            </a:r>
            <a:r>
              <a:rPr lang="en-US" sz="1200" b="1" i="1" u="sng" dirty="0" err="1">
                <a:solidFill>
                  <a:srgbClr val="00B0F0"/>
                </a:solidFill>
              </a:rPr>
              <a:t>onCreate</a:t>
            </a:r>
            <a:r>
              <a:rPr lang="en-US" sz="1200" b="1" i="1" u="sng" dirty="0">
                <a:solidFill>
                  <a:srgbClr val="00B0F0"/>
                </a:solidFill>
              </a:rPr>
              <a:t> of Activity</a:t>
            </a:r>
            <a:r>
              <a:rPr lang="en-US" sz="1200" b="1" i="1" u="sng" dirty="0">
                <a:solidFill>
                  <a:srgbClr val="00B0F0"/>
                </a:solidFill>
              </a:rPr>
              <a:t>********************************</a:t>
            </a:r>
            <a:r>
              <a:rPr lang="en-US" sz="1200" b="1" i="1" dirty="0">
                <a:solidFill>
                  <a:srgbClr val="00B0F0"/>
                </a:solidFill>
              </a:rPr>
              <a:t/>
            </a:r>
            <a:br>
              <a:rPr lang="en-US" sz="1200" b="1" i="1" dirty="0">
                <a:solidFill>
                  <a:srgbClr val="00B0F0"/>
                </a:solidFill>
              </a:rPr>
            </a:br>
            <a:r>
              <a:rPr lang="en-US" sz="1200" i="1" dirty="0" smtClean="0"/>
              <a:t>//</a:t>
            </a:r>
            <a:r>
              <a:rPr lang="en-US" sz="1200" i="1" dirty="0"/>
              <a:t>do a database dump from SQLite database into the </a:t>
            </a:r>
            <a:r>
              <a:rPr lang="en-US" sz="1200" i="1" dirty="0" err="1"/>
              <a:t>textview</a:t>
            </a:r>
            <a:r>
              <a:rPr lang="en-US" sz="1200" i="1" dirty="0"/>
              <a:t> inside scroll </a:t>
            </a:r>
            <a:r>
              <a:rPr lang="en-US" sz="1200" i="1" dirty="0" smtClean="0"/>
              <a:t>view based on event (hit button)</a:t>
            </a:r>
            <a:r>
              <a:rPr lang="en-US" sz="1200" i="1" dirty="0"/>
              <a:t/>
            </a:r>
            <a:br>
              <a:rPr lang="en-US" sz="1200" i="1" dirty="0"/>
            </a:br>
            <a:r>
              <a:rPr lang="en-US" sz="1200" dirty="0" err="1"/>
              <a:t>b_database.setOnClickListener</a:t>
            </a:r>
            <a:r>
              <a:rPr lang="en-US" sz="1200" dirty="0"/>
              <a:t>(</a:t>
            </a:r>
            <a:r>
              <a:rPr lang="en-US" sz="1200" b="1" dirty="0"/>
              <a:t>new </a:t>
            </a:r>
            <a:r>
              <a:rPr lang="en-US" sz="1200" dirty="0" err="1"/>
              <a:t>View.OnClickListener</a:t>
            </a:r>
            <a:r>
              <a:rPr lang="en-US" sz="1200" dirty="0"/>
              <a:t>() {</a:t>
            </a:r>
            <a:br>
              <a:rPr lang="en-US" sz="1200" dirty="0"/>
            </a:br>
            <a:r>
              <a:rPr lang="en-US" sz="1200" dirty="0"/>
              <a:t>    @Override</a:t>
            </a:r>
            <a:br>
              <a:rPr lang="en-US" sz="1200" dirty="0"/>
            </a:br>
            <a:r>
              <a:rPr lang="en-US" sz="1200" dirty="0"/>
              <a:t>    </a:t>
            </a:r>
            <a:r>
              <a:rPr lang="en-US" sz="1200" b="1" dirty="0"/>
              <a:t>public void </a:t>
            </a:r>
            <a:r>
              <a:rPr lang="en-US" sz="1200" dirty="0" err="1"/>
              <a:t>onClick</a:t>
            </a:r>
            <a:r>
              <a:rPr lang="en-US" sz="1200" dirty="0"/>
              <a:t>(View v) {</a:t>
            </a:r>
            <a:br>
              <a:rPr lang="en-US" sz="1200" dirty="0"/>
            </a:br>
            <a:r>
              <a:rPr lang="en-US" sz="1200" dirty="0"/>
              <a:t>        </a:t>
            </a:r>
            <a:r>
              <a:rPr lang="en-US" sz="1200" i="1" dirty="0"/>
              <a:t>//grab a writeable database which will actually do the copying</a:t>
            </a:r>
            <a:br>
              <a:rPr lang="en-US" sz="1200" i="1" dirty="0"/>
            </a:br>
            <a:r>
              <a:rPr lang="en-US" sz="1200" i="1" dirty="0"/>
              <a:t>        </a:t>
            </a:r>
            <a:r>
              <a:rPr lang="en-US" sz="1200" dirty="0" err="1"/>
              <a:t>SQLiteDatabase</a:t>
            </a:r>
            <a:r>
              <a:rPr lang="en-US" sz="1200" dirty="0"/>
              <a:t> </a:t>
            </a:r>
            <a:r>
              <a:rPr lang="en-US" sz="1200" dirty="0" err="1"/>
              <a:t>mySQLiteDB</a:t>
            </a:r>
            <a:r>
              <a:rPr lang="en-US" sz="1200" dirty="0"/>
              <a:t> = </a:t>
            </a:r>
            <a:r>
              <a:rPr lang="en-US" sz="1400" b="1" dirty="0" err="1">
                <a:solidFill>
                  <a:srgbClr val="00B050"/>
                </a:solidFill>
              </a:rPr>
              <a:t>dbHelper.getReadableDatabase</a:t>
            </a:r>
            <a:r>
              <a:rPr lang="en-US" sz="1400" b="1" dirty="0">
                <a:solidFill>
                  <a:srgbClr val="00B050"/>
                </a:solidFill>
              </a:rPr>
              <a:t>();</a:t>
            </a:r>
            <a:br>
              <a:rPr lang="en-US" sz="1400" b="1" dirty="0">
                <a:solidFill>
                  <a:srgbClr val="00B050"/>
                </a:solidFill>
              </a:rPr>
            </a:br>
            <a:r>
              <a:rPr lang="en-US" sz="1200" dirty="0"/>
              <a:t/>
            </a:r>
            <a:br>
              <a:rPr lang="en-US" sz="1200" dirty="0"/>
            </a:br>
            <a:r>
              <a:rPr lang="en-US" sz="1200" dirty="0"/>
              <a:t>        </a:t>
            </a:r>
            <a:r>
              <a:rPr lang="en-US" sz="1200" i="1" dirty="0"/>
              <a:t>//do a simple select * from the table </a:t>
            </a:r>
            <a:r>
              <a:rPr lang="en-US" sz="1200" i="1" dirty="0" err="1"/>
              <a:t>SantaCruzThings</a:t>
            </a:r>
            <a:r>
              <a:rPr lang="en-US" sz="1200" i="1" dirty="0"/>
              <a:t/>
            </a:r>
            <a:br>
              <a:rPr lang="en-US" sz="1200" i="1" dirty="0"/>
            </a:br>
            <a:r>
              <a:rPr lang="en-US" sz="1200" i="1" dirty="0"/>
              <a:t>        </a:t>
            </a:r>
            <a:r>
              <a:rPr lang="en-US" sz="1200" dirty="0"/>
              <a:t>Cursor c = </a:t>
            </a:r>
            <a:r>
              <a:rPr lang="en-US" sz="1200" dirty="0" err="1"/>
              <a:t>mySQLiteDB.query</a:t>
            </a:r>
            <a:r>
              <a:rPr lang="en-US" sz="1200" dirty="0"/>
              <a:t>(</a:t>
            </a:r>
            <a:r>
              <a:rPr lang="en-US" sz="1200" b="1" dirty="0"/>
              <a:t>"</a:t>
            </a:r>
            <a:r>
              <a:rPr lang="en-US" sz="1200" b="1" dirty="0" err="1"/>
              <a:t>SantaCruzThings</a:t>
            </a:r>
            <a:r>
              <a:rPr lang="en-US" sz="1200" b="1" dirty="0"/>
              <a:t>"</a:t>
            </a:r>
            <a:r>
              <a:rPr lang="en-US" sz="1200" dirty="0"/>
              <a:t>,</a:t>
            </a:r>
            <a:r>
              <a:rPr lang="en-US" sz="1200" b="1" dirty="0" err="1"/>
              <a:t>null</a:t>
            </a:r>
            <a:r>
              <a:rPr lang="en-US" sz="1200" dirty="0" err="1"/>
              <a:t>,</a:t>
            </a:r>
            <a:r>
              <a:rPr lang="en-US" sz="1200" b="1" dirty="0" err="1"/>
              <a:t>null</a:t>
            </a:r>
            <a:r>
              <a:rPr lang="en-US" sz="1200" dirty="0" err="1"/>
              <a:t>,</a:t>
            </a:r>
            <a:r>
              <a:rPr lang="en-US" sz="1200" b="1" dirty="0" err="1"/>
              <a:t>null</a:t>
            </a:r>
            <a:r>
              <a:rPr lang="en-US" sz="1200" dirty="0" err="1"/>
              <a:t>,</a:t>
            </a:r>
            <a:r>
              <a:rPr lang="en-US" sz="1200" b="1" dirty="0" err="1"/>
              <a:t>null</a:t>
            </a:r>
            <a:r>
              <a:rPr lang="en-US" sz="1200" dirty="0" err="1"/>
              <a:t>,</a:t>
            </a:r>
            <a:r>
              <a:rPr lang="en-US" sz="1200" b="1" dirty="0" err="1"/>
              <a:t>null</a:t>
            </a:r>
            <a:r>
              <a:rPr lang="en-US" sz="1200" dirty="0" err="1"/>
              <a:t>,</a:t>
            </a:r>
            <a:r>
              <a:rPr lang="en-US" sz="1200" b="1" dirty="0" err="1"/>
              <a:t>null</a:t>
            </a:r>
            <a:r>
              <a:rPr lang="en-US" sz="1200" dirty="0"/>
              <a:t>);</a:t>
            </a:r>
            <a:br>
              <a:rPr lang="en-US" sz="1200" dirty="0"/>
            </a:br>
            <a:r>
              <a:rPr lang="en-US" sz="1200" dirty="0"/>
              <a:t>        </a:t>
            </a:r>
            <a:r>
              <a:rPr lang="en-US" sz="1200" dirty="0" err="1"/>
              <a:t>c.moveToFirst</a:t>
            </a:r>
            <a:r>
              <a:rPr lang="en-US" sz="1200" dirty="0"/>
              <a:t>();</a:t>
            </a:r>
            <a:br>
              <a:rPr lang="en-US" sz="1200" dirty="0"/>
            </a:br>
            <a:r>
              <a:rPr lang="en-US" sz="1200" dirty="0"/>
              <a:t>        String big = </a:t>
            </a:r>
            <a:r>
              <a:rPr lang="en-US" sz="1200" b="1" dirty="0"/>
              <a:t>""</a:t>
            </a:r>
            <a:r>
              <a:rPr lang="en-US" sz="1200" dirty="0"/>
              <a:t>;</a:t>
            </a:r>
            <a:br>
              <a:rPr lang="en-US" sz="1200" dirty="0"/>
            </a:br>
            <a:r>
              <a:rPr lang="en-US" sz="1200" dirty="0"/>
              <a:t>        </a:t>
            </a:r>
            <a:r>
              <a:rPr lang="en-US" sz="1200" b="1" dirty="0"/>
              <a:t>while</a:t>
            </a:r>
            <a:r>
              <a:rPr lang="en-US" sz="1200" dirty="0"/>
              <a:t>(!</a:t>
            </a:r>
            <a:r>
              <a:rPr lang="en-US" sz="1200" dirty="0" err="1"/>
              <a:t>c.isAfterLast</a:t>
            </a:r>
            <a:r>
              <a:rPr lang="en-US" sz="1200" dirty="0"/>
              <a:t>()){</a:t>
            </a:r>
            <a:br>
              <a:rPr lang="en-US" sz="1200" dirty="0"/>
            </a:br>
            <a:r>
              <a:rPr lang="en-US" sz="1200" dirty="0"/>
              <a:t>            </a:t>
            </a:r>
            <a:r>
              <a:rPr lang="en-US" sz="1200" b="1" dirty="0" err="1"/>
              <a:t>int</a:t>
            </a:r>
            <a:r>
              <a:rPr lang="en-US" sz="1200" b="1" dirty="0"/>
              <a:t> </a:t>
            </a:r>
            <a:r>
              <a:rPr lang="en-US" sz="1200" dirty="0"/>
              <a:t>id = </a:t>
            </a:r>
            <a:r>
              <a:rPr lang="en-US" sz="1200" dirty="0" err="1"/>
              <a:t>c.getInt</a:t>
            </a:r>
            <a:r>
              <a:rPr lang="en-US" sz="1200" dirty="0"/>
              <a:t>(0);</a:t>
            </a:r>
            <a:br>
              <a:rPr lang="en-US" sz="1200" dirty="0"/>
            </a:br>
            <a:r>
              <a:rPr lang="en-US" sz="1200" dirty="0"/>
              <a:t>            String title = </a:t>
            </a:r>
            <a:r>
              <a:rPr lang="en-US" sz="1200" dirty="0" err="1"/>
              <a:t>c.getString</a:t>
            </a:r>
            <a:r>
              <a:rPr lang="en-US" sz="1200" dirty="0"/>
              <a:t>(1);</a:t>
            </a:r>
            <a:br>
              <a:rPr lang="en-US" sz="1200" dirty="0"/>
            </a:br>
            <a:r>
              <a:rPr lang="en-US" sz="1200" dirty="0"/>
              <a:t>            String description = </a:t>
            </a:r>
            <a:r>
              <a:rPr lang="en-US" sz="1200" dirty="0" err="1"/>
              <a:t>c.getString</a:t>
            </a:r>
            <a:r>
              <a:rPr lang="en-US" sz="1200" dirty="0"/>
              <a:t>(2);</a:t>
            </a:r>
            <a:br>
              <a:rPr lang="en-US" sz="1200" dirty="0"/>
            </a:br>
            <a:r>
              <a:rPr lang="en-US" sz="1200" dirty="0"/>
              <a:t>            String date = </a:t>
            </a:r>
            <a:r>
              <a:rPr lang="en-US" sz="1200" dirty="0" err="1"/>
              <a:t>c.getColumnName</a:t>
            </a:r>
            <a:r>
              <a:rPr lang="en-US" sz="1200" dirty="0"/>
              <a:t>(3);</a:t>
            </a:r>
            <a:br>
              <a:rPr lang="en-US" sz="1200" dirty="0"/>
            </a:br>
            <a:r>
              <a:rPr lang="en-US" sz="1200" dirty="0"/>
              <a:t>            big +=  </a:t>
            </a:r>
            <a:r>
              <a:rPr lang="en-US" sz="1200" b="1" dirty="0"/>
              <a:t>"ID: " </a:t>
            </a:r>
            <a:r>
              <a:rPr lang="en-US" sz="1200" dirty="0"/>
              <a:t>+ id + </a:t>
            </a:r>
            <a:r>
              <a:rPr lang="en-US" sz="1200" b="1" dirty="0"/>
              <a:t>" Event: " </a:t>
            </a:r>
            <a:r>
              <a:rPr lang="en-US" sz="1200" dirty="0"/>
              <a:t>+ title + </a:t>
            </a:r>
            <a:r>
              <a:rPr lang="en-US" sz="1200" b="1" dirty="0"/>
              <a:t>"\n  </a:t>
            </a:r>
            <a:r>
              <a:rPr lang="en-US" sz="1200" b="1" dirty="0" err="1"/>
              <a:t>Descripton</a:t>
            </a:r>
            <a:r>
              <a:rPr lang="en-US" sz="1200" b="1" dirty="0"/>
              <a:t>: " </a:t>
            </a:r>
            <a:r>
              <a:rPr lang="en-US" sz="1200" dirty="0"/>
              <a:t>+ description + </a:t>
            </a:r>
            <a:r>
              <a:rPr lang="en-US" sz="1200" b="1" dirty="0"/>
              <a:t>"\n  Date: " </a:t>
            </a:r>
            <a:r>
              <a:rPr lang="en-US" sz="1200" dirty="0"/>
              <a:t>+ date + </a:t>
            </a:r>
            <a:r>
              <a:rPr lang="en-US" sz="1200" b="1" dirty="0"/>
              <a:t>"\n\n\n"</a:t>
            </a:r>
            <a:r>
              <a:rPr lang="en-US" sz="1200" dirty="0"/>
              <a:t>;</a:t>
            </a:r>
            <a:br>
              <a:rPr lang="en-US" sz="1200" dirty="0"/>
            </a:br>
            <a:r>
              <a:rPr lang="en-US" sz="1200" dirty="0"/>
              <a:t>            </a:t>
            </a:r>
            <a:r>
              <a:rPr lang="en-US" sz="1200" dirty="0" err="1"/>
              <a:t>c.moveToNext</a:t>
            </a:r>
            <a:r>
              <a:rPr lang="en-US" sz="1200" dirty="0"/>
              <a:t>();</a:t>
            </a:r>
            <a:br>
              <a:rPr lang="en-US" sz="1200" dirty="0"/>
            </a:br>
            <a:r>
              <a:rPr lang="en-US" sz="1200" dirty="0"/>
              <a:t>        }</a:t>
            </a:r>
            <a:br>
              <a:rPr lang="en-US" sz="1200" dirty="0"/>
            </a:br>
            <a:r>
              <a:rPr lang="en-US" sz="1200" dirty="0"/>
              <a:t>        </a:t>
            </a:r>
            <a:r>
              <a:rPr lang="en-US" sz="1200" dirty="0" err="1"/>
              <a:t>TextView</a:t>
            </a:r>
            <a:r>
              <a:rPr lang="en-US" sz="1200" dirty="0"/>
              <a:t> </a:t>
            </a:r>
            <a:r>
              <a:rPr lang="en-US" sz="1200" dirty="0" err="1"/>
              <a:t>tv</a:t>
            </a:r>
            <a:r>
              <a:rPr lang="en-US" sz="1200" dirty="0"/>
              <a:t> = (</a:t>
            </a:r>
            <a:r>
              <a:rPr lang="en-US" sz="1200" dirty="0" err="1"/>
              <a:t>TextView</a:t>
            </a:r>
            <a:r>
              <a:rPr lang="en-US" sz="1200" dirty="0"/>
              <a:t>) </a:t>
            </a:r>
            <a:r>
              <a:rPr lang="en-US" sz="1200" dirty="0" err="1"/>
              <a:t>findViewById</a:t>
            </a:r>
            <a:r>
              <a:rPr lang="en-US" sz="1200" dirty="0"/>
              <a:t>(</a:t>
            </a:r>
            <a:r>
              <a:rPr lang="en-US" sz="1200" dirty="0" err="1"/>
              <a:t>R.id.</a:t>
            </a:r>
            <a:r>
              <a:rPr lang="en-US" sz="1200" b="1" i="1" dirty="0" err="1"/>
              <a:t>textView_DatabaseDump</a:t>
            </a:r>
            <a:r>
              <a:rPr lang="en-US" sz="1200" dirty="0"/>
              <a:t>);</a:t>
            </a:r>
            <a:br>
              <a:rPr lang="en-US" sz="1200" dirty="0"/>
            </a:br>
            <a:r>
              <a:rPr lang="en-US" sz="1200" dirty="0"/>
              <a:t>        </a:t>
            </a:r>
            <a:r>
              <a:rPr lang="en-US" sz="1200" dirty="0" err="1"/>
              <a:t>tv.setText</a:t>
            </a:r>
            <a:r>
              <a:rPr lang="en-US" sz="1200" dirty="0"/>
              <a:t>(big);</a:t>
            </a:r>
            <a:br>
              <a:rPr lang="en-US" sz="1200" dirty="0"/>
            </a:br>
            <a:r>
              <a:rPr lang="en-US" sz="1200" dirty="0"/>
              <a:t>    }</a:t>
            </a:r>
            <a:br>
              <a:rPr lang="en-US" sz="1200" dirty="0"/>
            </a:br>
            <a:r>
              <a:rPr lang="en-US" sz="1200" dirty="0"/>
              <a:t>});</a:t>
            </a: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1600200"/>
            <a:ext cx="1782632"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97177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Running the code</a:t>
            </a:r>
            <a:endParaRPr lang="en-US" dirty="0"/>
          </a:p>
        </p:txBody>
      </p:sp>
      <p:sp>
        <p:nvSpPr>
          <p:cNvPr id="3" name="Content Placeholder 2"/>
          <p:cNvSpPr>
            <a:spLocks noGrp="1"/>
          </p:cNvSpPr>
          <p:nvPr>
            <p:ph sz="quarter" idx="1"/>
          </p:nvPr>
        </p:nvSpPr>
        <p:spPr/>
        <p:txBody>
          <a:bodyPr/>
          <a:lstStyle/>
          <a:p>
            <a:r>
              <a:rPr lang="en-US" dirty="0" smtClean="0"/>
              <a:t>Here is the database table </a:t>
            </a:r>
            <a:r>
              <a:rPr lang="en-US" dirty="0" err="1" smtClean="0"/>
              <a:t>SantaCruzThings</a:t>
            </a:r>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01037"/>
            <a:ext cx="8229600" cy="4554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16803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Running the code</a:t>
            </a:r>
            <a:endParaRPr lang="en-US" dirty="0"/>
          </a:p>
        </p:txBody>
      </p:sp>
      <p:sp>
        <p:nvSpPr>
          <p:cNvPr id="3" name="Content Placeholder 2"/>
          <p:cNvSpPr>
            <a:spLocks noGrp="1"/>
          </p:cNvSpPr>
          <p:nvPr>
            <p:ph sz="quarter" idx="1"/>
          </p:nvPr>
        </p:nvSpPr>
        <p:spPr>
          <a:xfrm>
            <a:off x="381000" y="3048000"/>
            <a:ext cx="8153400" cy="4495800"/>
          </a:xfrm>
        </p:spPr>
        <p:txBody>
          <a:bodyPr/>
          <a:lstStyle/>
          <a:p>
            <a:r>
              <a:rPr lang="en-US" dirty="0" smtClean="0"/>
              <a:t>As you can see here</a:t>
            </a:r>
          </a:p>
          <a:p>
            <a:pPr marL="0" indent="0">
              <a:buNone/>
            </a:pPr>
            <a:r>
              <a:rPr lang="en-US" dirty="0" smtClean="0"/>
              <a:t>The 3 entries in the database</a:t>
            </a:r>
            <a:br>
              <a:rPr lang="en-US" dirty="0" smtClean="0"/>
            </a:br>
            <a:r>
              <a:rPr lang="en-US" dirty="0" smtClean="0"/>
              <a:t>table are shown</a:t>
            </a:r>
            <a:endParaRPr lang="en-US" dirty="0"/>
          </a:p>
        </p:txBody>
      </p:sp>
      <p:pic>
        <p:nvPicPr>
          <p:cNvPr id="184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457200"/>
            <a:ext cx="3676835" cy="654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3200400" y="4572000"/>
            <a:ext cx="1981200" cy="1219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90589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SUPER IMPORTANT</a:t>
            </a:r>
            <a:endParaRPr lang="en-US" dirty="0"/>
          </a:p>
        </p:txBody>
      </p:sp>
      <p:sp>
        <p:nvSpPr>
          <p:cNvPr id="3" name="Subtitle 2"/>
          <p:cNvSpPr>
            <a:spLocks noGrp="1"/>
          </p:cNvSpPr>
          <p:nvPr>
            <p:ph type="subTitle" idx="1"/>
          </p:nvPr>
        </p:nvSpPr>
        <p:spPr/>
        <p:txBody>
          <a:bodyPr>
            <a:normAutofit fontScale="92500" lnSpcReduction="20000"/>
          </a:bodyPr>
          <a:lstStyle/>
          <a:p>
            <a:r>
              <a:rPr lang="en-US" dirty="0" smtClean="0"/>
              <a:t>When to create database with DBA and when do in code</a:t>
            </a:r>
            <a:endParaRPr lang="en-US" dirty="0"/>
          </a:p>
        </p:txBody>
      </p:sp>
    </p:spTree>
    <p:extLst>
      <p:ext uri="{BB962C8B-B14F-4D97-AF65-F5344CB8AC3E}">
        <p14:creationId xmlns:p14="http://schemas.microsoft.com/office/powerpoint/2010/main" val="9972689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DB in code</a:t>
            </a:r>
            <a:endParaRPr lang="en-US" dirty="0"/>
          </a:p>
        </p:txBody>
      </p:sp>
      <p:sp>
        <p:nvSpPr>
          <p:cNvPr id="3" name="Content Placeholder 2"/>
          <p:cNvSpPr>
            <a:spLocks noGrp="1"/>
          </p:cNvSpPr>
          <p:nvPr>
            <p:ph sz="quarter" idx="1"/>
          </p:nvPr>
        </p:nvSpPr>
        <p:spPr/>
        <p:txBody>
          <a:bodyPr/>
          <a:lstStyle/>
          <a:p>
            <a:r>
              <a:rPr lang="en-US" dirty="0" smtClean="0"/>
              <a:t>When the data is generated by the user</a:t>
            </a:r>
          </a:p>
          <a:p>
            <a:r>
              <a:rPr lang="en-US" dirty="0" smtClean="0"/>
              <a:t>Example – Scores in a Game, Notes for a Meeting, etc.</a:t>
            </a:r>
            <a:endParaRPr lang="en-US" dirty="0"/>
          </a:p>
        </p:txBody>
      </p:sp>
    </p:spTree>
    <p:extLst>
      <p:ext uri="{BB962C8B-B14F-4D97-AF65-F5344CB8AC3E}">
        <p14:creationId xmlns:p14="http://schemas.microsoft.com/office/powerpoint/2010/main" val="28224335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DB ahead of time with DBA tool</a:t>
            </a:r>
            <a:endParaRPr lang="en-US" dirty="0"/>
          </a:p>
        </p:txBody>
      </p:sp>
      <p:sp>
        <p:nvSpPr>
          <p:cNvPr id="3" name="Content Placeholder 2"/>
          <p:cNvSpPr>
            <a:spLocks noGrp="1"/>
          </p:cNvSpPr>
          <p:nvPr>
            <p:ph sz="quarter" idx="1"/>
          </p:nvPr>
        </p:nvSpPr>
        <p:spPr/>
        <p:txBody>
          <a:bodyPr/>
          <a:lstStyle/>
          <a:p>
            <a:r>
              <a:rPr lang="en-US" dirty="0" smtClean="0"/>
              <a:t>When the data is not generated by the user</a:t>
            </a:r>
          </a:p>
          <a:p>
            <a:r>
              <a:rPr lang="en-US" dirty="0" smtClean="0"/>
              <a:t>Example -  Information about how to use a game, Information about say Yosemite park in a Yosemite park app.</a:t>
            </a:r>
            <a:endParaRPr lang="en-US" dirty="0"/>
          </a:p>
        </p:txBody>
      </p:sp>
    </p:spTree>
    <p:extLst>
      <p:ext uri="{BB962C8B-B14F-4D97-AF65-F5344CB8AC3E}">
        <p14:creationId xmlns:p14="http://schemas.microsoft.com/office/powerpoint/2010/main" val="20843483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Advanced –read on your own</a:t>
            </a:r>
            <a:endParaRPr lang="en-US" dirty="0"/>
          </a:p>
        </p:txBody>
      </p:sp>
    </p:spTree>
    <p:extLst>
      <p:ext uri="{BB962C8B-B14F-4D97-AF65-F5344CB8AC3E}">
        <p14:creationId xmlns:p14="http://schemas.microsoft.com/office/powerpoint/2010/main" val="17885118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Extends the query options of </a:t>
            </a:r>
            <a:r>
              <a:rPr lang="en-US" dirty="0" err="1" smtClean="0"/>
              <a:t>SQLiteDatabase</a:t>
            </a:r>
            <a:r>
              <a:rPr lang="en-US" dirty="0" smtClean="0"/>
              <a:t> methods</a:t>
            </a:r>
          </a:p>
          <a:p>
            <a:endParaRPr lang="en-US" dirty="0" smtClean="0"/>
          </a:p>
          <a:p>
            <a:endParaRPr lang="en-US" dirty="0" smtClean="0"/>
          </a:p>
          <a:p>
            <a:r>
              <a:rPr lang="en-US" b="1" dirty="0" smtClean="0">
                <a:solidFill>
                  <a:srgbClr val="C00000"/>
                </a:solidFill>
              </a:rPr>
              <a:t>ADVANCED Material ---read on own as you need</a:t>
            </a:r>
            <a:endParaRPr lang="en-US" b="1" dirty="0">
              <a:solidFill>
                <a:srgbClr val="C00000"/>
              </a:solidFill>
            </a:endParaRPr>
          </a:p>
        </p:txBody>
      </p:sp>
      <p:sp>
        <p:nvSpPr>
          <p:cNvPr id="3" name="Title 2"/>
          <p:cNvSpPr>
            <a:spLocks noGrp="1"/>
          </p:cNvSpPr>
          <p:nvPr>
            <p:ph type="title"/>
          </p:nvPr>
        </p:nvSpPr>
        <p:spPr/>
        <p:txBody>
          <a:bodyPr/>
          <a:lstStyle/>
          <a:p>
            <a:r>
              <a:rPr lang="en-US" sz="3200" dirty="0" smtClean="0"/>
              <a:t>Retrieving data with </a:t>
            </a:r>
            <a:r>
              <a:rPr lang="en-US" altLang="zh-TW" sz="3200" dirty="0" err="1" smtClean="0"/>
              <a:t>SQLiteQueryBuilder</a:t>
            </a:r>
            <a:endParaRPr lang="en-US" sz="3200" dirty="0"/>
          </a:p>
        </p:txBody>
      </p:sp>
    </p:spTree>
    <p:extLst>
      <p:ext uri="{BB962C8B-B14F-4D97-AF65-F5344CB8AC3E}">
        <p14:creationId xmlns:p14="http://schemas.microsoft.com/office/powerpoint/2010/main" val="37218702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標題 1"/>
          <p:cNvSpPr>
            <a:spLocks noGrp="1"/>
          </p:cNvSpPr>
          <p:nvPr>
            <p:ph type="title"/>
          </p:nvPr>
        </p:nvSpPr>
        <p:spPr>
          <a:xfrm>
            <a:off x="928688" y="285750"/>
            <a:ext cx="7700962" cy="857250"/>
          </a:xfrm>
        </p:spPr>
        <p:txBody>
          <a:bodyPr/>
          <a:lstStyle/>
          <a:p>
            <a:r>
              <a:rPr lang="en-US" altLang="zh-TW" dirty="0" err="1" smtClean="0"/>
              <a:t>SQLiteQueryBuilder</a:t>
            </a:r>
            <a:r>
              <a:rPr lang="en-US" altLang="zh-TW" dirty="0" smtClean="0"/>
              <a:t> </a:t>
            </a:r>
            <a:r>
              <a:rPr lang="en-US" altLang="zh-TW" b="1" dirty="0" smtClean="0"/>
              <a:t>Retrieving Data</a:t>
            </a:r>
          </a:p>
        </p:txBody>
      </p:sp>
      <p:sp>
        <p:nvSpPr>
          <p:cNvPr id="4" name="投影片編號版面配置區 3"/>
          <p:cNvSpPr>
            <a:spLocks noGrp="1"/>
          </p:cNvSpPr>
          <p:nvPr>
            <p:ph type="sldNum" sz="quarter" idx="12"/>
          </p:nvPr>
        </p:nvSpPr>
        <p:spPr/>
        <p:txBody>
          <a:bodyPr>
            <a:normAutofit fontScale="85000" lnSpcReduction="20000"/>
          </a:bodyPr>
          <a:lstStyle/>
          <a:p>
            <a:fld id="{057B49A3-1BA9-44CF-852A-4A0E421EDD03}" type="slidenum">
              <a:rPr lang="zh-TW" altLang="en-US"/>
              <a:pPr/>
              <a:t>79</a:t>
            </a:fld>
            <a:endParaRPr lang="zh-TW" altLang="en-US"/>
          </a:p>
        </p:txBody>
      </p:sp>
      <p:sp>
        <p:nvSpPr>
          <p:cNvPr id="33796" name="內容版面配置區 2"/>
          <p:cNvSpPr>
            <a:spLocks noGrp="1"/>
          </p:cNvSpPr>
          <p:nvPr>
            <p:ph sz="quarter" idx="1"/>
          </p:nvPr>
        </p:nvSpPr>
        <p:spPr>
          <a:xfrm>
            <a:off x="914400" y="1357313"/>
            <a:ext cx="7772400" cy="5286375"/>
          </a:xfrm>
        </p:spPr>
        <p:txBody>
          <a:bodyPr/>
          <a:lstStyle/>
          <a:p>
            <a:r>
              <a:rPr lang="en-US" altLang="zh-TW" sz="2800" dirty="0" smtClean="0"/>
              <a:t>offers richer query-building options, particularly for queries involving things like the union of multiple sub-query results.</a:t>
            </a:r>
          </a:p>
          <a:p>
            <a:r>
              <a:rPr lang="en-US" altLang="zh-TW" sz="2800" dirty="0" smtClean="0"/>
              <a:t>A common pattern for your content provider's query() implementation is based on </a:t>
            </a:r>
            <a:r>
              <a:rPr lang="en-US" altLang="zh-TW" sz="2800" dirty="0" err="1" smtClean="0"/>
              <a:t>SQLiteQueryBuilder</a:t>
            </a:r>
            <a:r>
              <a:rPr lang="en-US" altLang="zh-TW" sz="2800" dirty="0" smtClean="0"/>
              <a:t>: </a:t>
            </a:r>
          </a:p>
          <a:p>
            <a:pPr lvl="1"/>
            <a:r>
              <a:rPr lang="en-US" altLang="zh-TW" sz="2800" dirty="0" smtClean="0"/>
              <a:t>create a </a:t>
            </a:r>
            <a:r>
              <a:rPr lang="en-US" altLang="zh-TW" sz="2800" dirty="0" err="1" smtClean="0"/>
              <a:t>SQLiteQueryBuilder</a:t>
            </a:r>
            <a:r>
              <a:rPr lang="en-US" altLang="zh-TW" sz="2800" dirty="0" smtClean="0"/>
              <a:t>, </a:t>
            </a:r>
          </a:p>
          <a:p>
            <a:pPr lvl="1"/>
            <a:r>
              <a:rPr lang="en-US" altLang="zh-TW" sz="2800" dirty="0" smtClean="0"/>
              <a:t>fill in some defaults, </a:t>
            </a:r>
          </a:p>
          <a:p>
            <a:pPr lvl="1"/>
            <a:r>
              <a:rPr lang="en-US" altLang="zh-TW" sz="2800" dirty="0" smtClean="0"/>
              <a:t>then allow it to build up (and optionally execute) the full query combining the defaults with what is provided to the content provider on the query request.</a:t>
            </a:r>
          </a:p>
        </p:txBody>
      </p:sp>
    </p:spTree>
    <p:extLst>
      <p:ext uri="{BB962C8B-B14F-4D97-AF65-F5344CB8AC3E}">
        <p14:creationId xmlns:p14="http://schemas.microsoft.com/office/powerpoint/2010/main" val="28728796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SQLite – what it is meant for</a:t>
            </a:r>
            <a:endParaRPr lang="en-US" dirty="0"/>
          </a:p>
        </p:txBody>
      </p:sp>
      <p:sp>
        <p:nvSpPr>
          <p:cNvPr id="3" name="Content Placeholder 2"/>
          <p:cNvSpPr>
            <a:spLocks noGrp="1"/>
          </p:cNvSpPr>
          <p:nvPr>
            <p:ph sz="quarter" idx="1"/>
          </p:nvPr>
        </p:nvSpPr>
        <p:spPr/>
        <p:txBody>
          <a:bodyPr/>
          <a:lstStyle/>
          <a:p>
            <a:r>
              <a:rPr lang="en-US" dirty="0"/>
              <a:t>SQLite is mainly focused on single-threaded use cases with smallish datasets</a:t>
            </a:r>
            <a:r>
              <a:rPr lang="en-US" dirty="0" smtClean="0"/>
              <a:t>.</a:t>
            </a:r>
          </a:p>
          <a:p>
            <a:r>
              <a:rPr lang="en-US" dirty="0" smtClean="0"/>
              <a:t>Apple </a:t>
            </a:r>
            <a:r>
              <a:rPr lang="en-US" dirty="0"/>
              <a:t>and Google chose to use it in iOS and Android </a:t>
            </a:r>
            <a:r>
              <a:rPr lang="en-US" dirty="0" smtClean="0"/>
              <a:t>respectively</a:t>
            </a:r>
          </a:p>
          <a:p>
            <a:endParaRPr lang="en-US" dirty="0"/>
          </a:p>
          <a:p>
            <a:r>
              <a:rPr lang="en-US" dirty="0" smtClean="0"/>
              <a:t>For mobile – meant for use on single device</a:t>
            </a:r>
            <a:endParaRPr lang="en-US" dirty="0"/>
          </a:p>
        </p:txBody>
      </p:sp>
    </p:spTree>
    <p:extLst>
      <p:ext uri="{BB962C8B-B14F-4D97-AF65-F5344CB8AC3E}">
        <p14:creationId xmlns:p14="http://schemas.microsoft.com/office/powerpoint/2010/main" val="42443452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normAutofit fontScale="85000" lnSpcReduction="20000"/>
          </a:bodyPr>
          <a:lstStyle/>
          <a:p>
            <a:fld id="{2AB7C6F0-D404-45FC-9AFC-48C5E127DCA0}" type="slidenum">
              <a:rPr lang="zh-TW" altLang="en-US"/>
              <a:pPr/>
              <a:t>80</a:t>
            </a:fld>
            <a:endParaRPr lang="zh-TW" altLang="en-US"/>
          </a:p>
        </p:txBody>
      </p:sp>
      <p:sp>
        <p:nvSpPr>
          <p:cNvPr id="34819" name="內容版面配置區 2"/>
          <p:cNvSpPr>
            <a:spLocks noGrp="1"/>
          </p:cNvSpPr>
          <p:nvPr>
            <p:ph sz="quarter" idx="1"/>
          </p:nvPr>
        </p:nvSpPr>
        <p:spPr>
          <a:xfrm>
            <a:off x="228600" y="1676400"/>
            <a:ext cx="8686800" cy="5805487"/>
          </a:xfrm>
        </p:spPr>
        <p:txBody>
          <a:bodyPr/>
          <a:lstStyle/>
          <a:p>
            <a:pPr>
              <a:buNone/>
            </a:pPr>
            <a:r>
              <a:rPr lang="en-US" altLang="zh-TW" sz="1800" dirty="0" smtClean="0"/>
              <a:t>public Cursor </a:t>
            </a:r>
            <a:r>
              <a:rPr lang="en-US" altLang="zh-TW" sz="1800" b="1" dirty="0" smtClean="0"/>
              <a:t>query(Uri </a:t>
            </a:r>
            <a:r>
              <a:rPr lang="en-US" altLang="zh-TW" sz="1800" b="1" dirty="0" err="1" smtClean="0"/>
              <a:t>url</a:t>
            </a:r>
            <a:r>
              <a:rPr lang="en-US" altLang="zh-TW" sz="1800" b="1" dirty="0" smtClean="0"/>
              <a:t>, String[] projection, String selection, </a:t>
            </a:r>
            <a:r>
              <a:rPr lang="en-US" altLang="zh-TW" sz="1800" dirty="0" smtClean="0"/>
              <a:t>String[] </a:t>
            </a:r>
            <a:r>
              <a:rPr lang="en-US" altLang="zh-TW" sz="1800" dirty="0" err="1" smtClean="0"/>
              <a:t>selectionArgs</a:t>
            </a:r>
            <a:r>
              <a:rPr lang="en-US" altLang="zh-TW" sz="1800" dirty="0" smtClean="0"/>
              <a:t>, String sort) {</a:t>
            </a:r>
          </a:p>
          <a:p>
            <a:pPr>
              <a:buNone/>
            </a:pPr>
            <a:r>
              <a:rPr lang="en-US" altLang="zh-TW" sz="1800" dirty="0" smtClean="0"/>
              <a:t>  </a:t>
            </a:r>
            <a:r>
              <a:rPr lang="en-US" altLang="zh-TW" sz="1800" b="1" dirty="0" err="1" smtClean="0"/>
              <a:t>SQLiteQueryBuilder</a:t>
            </a:r>
            <a:r>
              <a:rPr lang="en-US" altLang="zh-TW" sz="1800" b="1" dirty="0" smtClean="0"/>
              <a:t> </a:t>
            </a:r>
            <a:r>
              <a:rPr lang="en-US" altLang="zh-TW" sz="1800" b="1" dirty="0" err="1" smtClean="0"/>
              <a:t>qb</a:t>
            </a:r>
            <a:r>
              <a:rPr lang="en-US" altLang="zh-TW" sz="1800" b="1" dirty="0" smtClean="0"/>
              <a:t>=new </a:t>
            </a:r>
            <a:r>
              <a:rPr lang="en-US" altLang="zh-TW" sz="1800" b="1" dirty="0" err="1" smtClean="0"/>
              <a:t>SQLiteQueryBuilder</a:t>
            </a:r>
            <a:r>
              <a:rPr lang="en-US" altLang="zh-TW" sz="1800" b="1" dirty="0" smtClean="0"/>
              <a:t>();</a:t>
            </a:r>
          </a:p>
          <a:p>
            <a:pPr>
              <a:buNone/>
            </a:pPr>
            <a:r>
              <a:rPr lang="en-US" altLang="zh-TW" sz="1800" b="1" dirty="0" smtClean="0"/>
              <a:t>  </a:t>
            </a:r>
            <a:r>
              <a:rPr lang="en-US" altLang="zh-TW" sz="1800" b="1" dirty="0" err="1" smtClean="0"/>
              <a:t>qb.setTables</a:t>
            </a:r>
            <a:r>
              <a:rPr lang="en-US" altLang="zh-TW" sz="1800" b="1" dirty="0" smtClean="0"/>
              <a:t>(</a:t>
            </a:r>
            <a:r>
              <a:rPr lang="en-US" altLang="zh-TW" sz="1800" b="1" dirty="0" err="1" smtClean="0"/>
              <a:t>getTableName</a:t>
            </a:r>
            <a:r>
              <a:rPr lang="en-US" altLang="zh-TW" sz="1800" b="1" dirty="0" smtClean="0"/>
              <a:t>());</a:t>
            </a:r>
          </a:p>
          <a:p>
            <a:pPr>
              <a:buNone/>
            </a:pPr>
            <a:r>
              <a:rPr lang="en-US" altLang="zh-TW" sz="1800" b="1" dirty="0" smtClean="0"/>
              <a:t>  if (</a:t>
            </a:r>
            <a:r>
              <a:rPr lang="en-US" altLang="zh-TW" sz="1800" b="1" dirty="0" err="1" smtClean="0"/>
              <a:t>isCollectionUri</a:t>
            </a:r>
            <a:r>
              <a:rPr lang="en-US" altLang="zh-TW" sz="1800" b="1" dirty="0" smtClean="0"/>
              <a:t>(</a:t>
            </a:r>
            <a:r>
              <a:rPr lang="en-US" altLang="zh-TW" sz="1800" b="1" dirty="0" err="1" smtClean="0"/>
              <a:t>url</a:t>
            </a:r>
            <a:r>
              <a:rPr lang="en-US" altLang="zh-TW" sz="1800" b="1" dirty="0" smtClean="0"/>
              <a:t>)) {</a:t>
            </a:r>
          </a:p>
          <a:p>
            <a:pPr>
              <a:buNone/>
            </a:pPr>
            <a:r>
              <a:rPr lang="en-US" altLang="zh-TW" sz="1800" b="1" dirty="0" smtClean="0"/>
              <a:t>    </a:t>
            </a:r>
            <a:r>
              <a:rPr lang="en-US" altLang="zh-TW" sz="1800" b="1" dirty="0" err="1" smtClean="0"/>
              <a:t>qb.setProjectionMap</a:t>
            </a:r>
            <a:r>
              <a:rPr lang="en-US" altLang="zh-TW" sz="1800" b="1" dirty="0" smtClean="0"/>
              <a:t>(</a:t>
            </a:r>
            <a:r>
              <a:rPr lang="en-US" altLang="zh-TW" sz="1800" b="1" dirty="0" err="1" smtClean="0"/>
              <a:t>getDefaultProjection</a:t>
            </a:r>
            <a:r>
              <a:rPr lang="en-US" altLang="zh-TW" sz="1800" b="1" dirty="0" smtClean="0"/>
              <a:t>());</a:t>
            </a:r>
          </a:p>
          <a:p>
            <a:pPr>
              <a:buNone/>
            </a:pPr>
            <a:r>
              <a:rPr lang="en-US" altLang="zh-TW" sz="1800" b="1" dirty="0" smtClean="0"/>
              <a:t>  }</a:t>
            </a:r>
          </a:p>
          <a:p>
            <a:pPr>
              <a:buNone/>
            </a:pPr>
            <a:r>
              <a:rPr lang="en-US" altLang="zh-TW" sz="1800" b="1" dirty="0" smtClean="0"/>
              <a:t>  else {</a:t>
            </a:r>
          </a:p>
          <a:p>
            <a:pPr>
              <a:buNone/>
            </a:pPr>
            <a:r>
              <a:rPr lang="en-US" altLang="zh-TW" sz="1800" b="1" dirty="0" err="1" smtClean="0"/>
              <a:t>qb.appendWhere</a:t>
            </a:r>
            <a:r>
              <a:rPr lang="en-US" altLang="zh-TW" sz="1800" b="1" dirty="0" smtClean="0"/>
              <a:t>(</a:t>
            </a:r>
            <a:r>
              <a:rPr lang="en-US" altLang="zh-TW" sz="1800" b="1" dirty="0" err="1" smtClean="0"/>
              <a:t>getIdColumnName</a:t>
            </a:r>
            <a:r>
              <a:rPr lang="en-US" altLang="zh-TW" sz="1800" b="1" dirty="0" smtClean="0"/>
              <a:t>()+"="+</a:t>
            </a:r>
            <a:r>
              <a:rPr lang="en-US" altLang="zh-TW" sz="1800" b="1" dirty="0" err="1" smtClean="0"/>
              <a:t>url.getPathSegments</a:t>
            </a:r>
            <a:r>
              <a:rPr lang="en-US" altLang="zh-TW" sz="1800" b="1" dirty="0" smtClean="0"/>
              <a:t>().get(1));</a:t>
            </a:r>
          </a:p>
          <a:p>
            <a:pPr>
              <a:buNone/>
            </a:pPr>
            <a:r>
              <a:rPr lang="en-US" altLang="zh-TW" sz="1800" b="1" dirty="0" smtClean="0"/>
              <a:t>  }</a:t>
            </a:r>
          </a:p>
          <a:p>
            <a:pPr>
              <a:buNone/>
            </a:pPr>
            <a:r>
              <a:rPr lang="en-US" altLang="zh-TW" sz="1800" b="1" dirty="0" smtClean="0"/>
              <a:t>  String </a:t>
            </a:r>
            <a:r>
              <a:rPr lang="en-US" altLang="zh-TW" sz="1800" b="1" dirty="0" err="1" smtClean="0"/>
              <a:t>orderBy</a:t>
            </a:r>
            <a:r>
              <a:rPr lang="en-US" altLang="zh-TW" sz="1800" b="1" dirty="0" smtClean="0"/>
              <a:t>;</a:t>
            </a:r>
          </a:p>
          <a:p>
            <a:pPr>
              <a:buNone/>
            </a:pPr>
            <a:r>
              <a:rPr lang="en-US" altLang="zh-TW" sz="1800" b="1" dirty="0" smtClean="0"/>
              <a:t>  if (</a:t>
            </a:r>
            <a:r>
              <a:rPr lang="en-US" altLang="zh-TW" sz="1800" b="1" dirty="0" err="1" smtClean="0"/>
              <a:t>TextUtils.isEmpty</a:t>
            </a:r>
            <a:r>
              <a:rPr lang="en-US" altLang="zh-TW" sz="1800" b="1" dirty="0" smtClean="0"/>
              <a:t>(sort)) {</a:t>
            </a:r>
          </a:p>
          <a:p>
            <a:pPr>
              <a:buNone/>
            </a:pPr>
            <a:r>
              <a:rPr lang="en-US" altLang="zh-TW" sz="1800" b="1" dirty="0" smtClean="0"/>
              <a:t>    </a:t>
            </a:r>
            <a:r>
              <a:rPr lang="en-US" altLang="zh-TW" sz="1800" b="1" dirty="0" err="1" smtClean="0"/>
              <a:t>orderBy</a:t>
            </a:r>
            <a:r>
              <a:rPr lang="en-US" altLang="zh-TW" sz="1800" b="1" dirty="0" smtClean="0"/>
              <a:t>=</a:t>
            </a:r>
            <a:r>
              <a:rPr lang="en-US" altLang="zh-TW" sz="1800" b="1" dirty="0" err="1" smtClean="0"/>
              <a:t>getDefaultSortOrder</a:t>
            </a:r>
            <a:r>
              <a:rPr lang="en-US" altLang="zh-TW" sz="1800" b="1" dirty="0" smtClean="0"/>
              <a:t>();</a:t>
            </a:r>
          </a:p>
          <a:p>
            <a:pPr>
              <a:buNone/>
            </a:pPr>
            <a:r>
              <a:rPr lang="en-US" altLang="zh-TW" sz="1800" b="1" dirty="0" smtClean="0"/>
              <a:t>  }</a:t>
            </a:r>
          </a:p>
        </p:txBody>
      </p:sp>
    </p:spTree>
    <p:extLst>
      <p:ext uri="{BB962C8B-B14F-4D97-AF65-F5344CB8AC3E}">
        <p14:creationId xmlns:p14="http://schemas.microsoft.com/office/powerpoint/2010/main" val="381682463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normAutofit fontScale="85000" lnSpcReduction="20000"/>
          </a:bodyPr>
          <a:lstStyle/>
          <a:p>
            <a:fld id="{8BA4B0CA-6579-46F6-9E85-8E9656CAC2B5}" type="slidenum">
              <a:rPr lang="zh-TW" altLang="en-US"/>
              <a:pPr/>
              <a:t>81</a:t>
            </a:fld>
            <a:endParaRPr lang="zh-TW" altLang="en-US"/>
          </a:p>
        </p:txBody>
      </p:sp>
      <p:sp>
        <p:nvSpPr>
          <p:cNvPr id="35843" name="內容版面配置區 2"/>
          <p:cNvSpPr>
            <a:spLocks noGrp="1"/>
          </p:cNvSpPr>
          <p:nvPr>
            <p:ph sz="quarter" idx="1"/>
          </p:nvPr>
        </p:nvSpPr>
        <p:spPr>
          <a:xfrm>
            <a:off x="762000" y="1524000"/>
            <a:ext cx="7772400" cy="6429375"/>
          </a:xfrm>
        </p:spPr>
        <p:txBody>
          <a:bodyPr/>
          <a:lstStyle/>
          <a:p>
            <a:pPr>
              <a:buNone/>
            </a:pPr>
            <a:r>
              <a:rPr lang="en-US" altLang="zh-TW" sz="2400" dirty="0" smtClean="0"/>
              <a:t>  else {</a:t>
            </a:r>
          </a:p>
          <a:p>
            <a:pPr>
              <a:buNone/>
            </a:pPr>
            <a:r>
              <a:rPr lang="en-US" altLang="zh-TW" sz="2400" dirty="0" smtClean="0"/>
              <a:t>    </a:t>
            </a:r>
            <a:r>
              <a:rPr lang="en-US" altLang="zh-TW" sz="2400" dirty="0" err="1" smtClean="0"/>
              <a:t>orderBy</a:t>
            </a:r>
            <a:r>
              <a:rPr lang="en-US" altLang="zh-TW" sz="2400" dirty="0" smtClean="0"/>
              <a:t>=sort;</a:t>
            </a:r>
          </a:p>
          <a:p>
            <a:pPr>
              <a:buNone/>
            </a:pPr>
            <a:r>
              <a:rPr lang="en-US" altLang="zh-TW" sz="2400" dirty="0" smtClean="0"/>
              <a:t>  }</a:t>
            </a:r>
          </a:p>
          <a:p>
            <a:pPr>
              <a:buNone/>
            </a:pPr>
            <a:r>
              <a:rPr lang="en-US" altLang="zh-TW" sz="2400" dirty="0" smtClean="0"/>
              <a:t>  Cursor c=</a:t>
            </a:r>
            <a:r>
              <a:rPr lang="en-US" altLang="zh-TW" sz="2400" dirty="0" err="1" smtClean="0"/>
              <a:t>qb.</a:t>
            </a:r>
            <a:r>
              <a:rPr lang="en-US" altLang="zh-TW" sz="2400" b="1" dirty="0" err="1" smtClean="0"/>
              <a:t>query</a:t>
            </a:r>
            <a:r>
              <a:rPr lang="en-US" altLang="zh-TW" sz="2400" b="1" dirty="0" smtClean="0"/>
              <a:t>(db, projection, selection, </a:t>
            </a:r>
            <a:r>
              <a:rPr lang="en-US" altLang="zh-TW" sz="2400" b="1" dirty="0" err="1" smtClean="0"/>
              <a:t>selectionArgs</a:t>
            </a:r>
            <a:r>
              <a:rPr lang="en-US" altLang="zh-TW" sz="2400" b="1" dirty="0" smtClean="0"/>
              <a:t>, </a:t>
            </a:r>
            <a:r>
              <a:rPr lang="en-US" altLang="zh-TW" sz="2400" dirty="0" smtClean="0"/>
              <a:t>null, null, </a:t>
            </a:r>
            <a:r>
              <a:rPr lang="en-US" altLang="zh-TW" sz="2400" dirty="0" err="1" smtClean="0"/>
              <a:t>orderBy</a:t>
            </a:r>
            <a:r>
              <a:rPr lang="en-US" altLang="zh-TW" sz="2400" dirty="0" smtClean="0"/>
              <a:t>);</a:t>
            </a:r>
          </a:p>
          <a:p>
            <a:pPr>
              <a:buNone/>
            </a:pPr>
            <a:r>
              <a:rPr lang="en-US" altLang="zh-TW" sz="2400" dirty="0" err="1" smtClean="0"/>
              <a:t>c.</a:t>
            </a:r>
            <a:r>
              <a:rPr lang="en-US" altLang="zh-TW" sz="2400" b="1" dirty="0" err="1" smtClean="0"/>
              <a:t>setNotificationUri</a:t>
            </a:r>
            <a:r>
              <a:rPr lang="en-US" altLang="zh-TW" sz="2400" b="1" dirty="0" smtClean="0"/>
              <a:t>(</a:t>
            </a:r>
            <a:r>
              <a:rPr lang="en-US" altLang="zh-TW" sz="2400" b="1" dirty="0" err="1" smtClean="0"/>
              <a:t>getContext</a:t>
            </a:r>
            <a:r>
              <a:rPr lang="en-US" altLang="zh-TW" sz="2400" b="1" dirty="0" smtClean="0"/>
              <a:t>().</a:t>
            </a:r>
            <a:r>
              <a:rPr lang="en-US" altLang="zh-TW" sz="2400" b="1" dirty="0" err="1" smtClean="0"/>
              <a:t>getContentResolver</a:t>
            </a:r>
            <a:r>
              <a:rPr lang="en-US" altLang="zh-TW" sz="2400" b="1" dirty="0" smtClean="0"/>
              <a:t>(), </a:t>
            </a:r>
            <a:r>
              <a:rPr lang="en-US" altLang="zh-TW" sz="2400" b="1" dirty="0" err="1" smtClean="0"/>
              <a:t>url</a:t>
            </a:r>
            <a:r>
              <a:rPr lang="en-US" altLang="zh-TW" sz="2400" b="1" dirty="0" smtClean="0"/>
              <a:t>);</a:t>
            </a:r>
          </a:p>
          <a:p>
            <a:pPr>
              <a:buNone/>
            </a:pPr>
            <a:r>
              <a:rPr lang="en-US" altLang="zh-TW" sz="2400" dirty="0" smtClean="0"/>
              <a:t>  return c;</a:t>
            </a:r>
          </a:p>
          <a:p>
            <a:pPr>
              <a:buNone/>
            </a:pPr>
            <a:r>
              <a:rPr lang="en-US" altLang="zh-TW" sz="2400" dirty="0" smtClean="0"/>
              <a:t>}</a:t>
            </a:r>
          </a:p>
        </p:txBody>
      </p:sp>
    </p:spTree>
    <p:extLst>
      <p:ext uri="{BB962C8B-B14F-4D97-AF65-F5344CB8AC3E}">
        <p14:creationId xmlns:p14="http://schemas.microsoft.com/office/powerpoint/2010/main" val="193606996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標題 1"/>
          <p:cNvSpPr>
            <a:spLocks noGrp="1"/>
          </p:cNvSpPr>
          <p:nvPr>
            <p:ph type="title"/>
          </p:nvPr>
        </p:nvSpPr>
        <p:spPr>
          <a:xfrm>
            <a:off x="928688" y="285750"/>
            <a:ext cx="7700962" cy="857250"/>
          </a:xfrm>
        </p:spPr>
        <p:txBody>
          <a:bodyPr/>
          <a:lstStyle/>
          <a:p>
            <a:r>
              <a:rPr lang="en-US" altLang="zh-TW" b="1" smtClean="0"/>
              <a:t>Dissecting the Program</a:t>
            </a:r>
          </a:p>
        </p:txBody>
      </p:sp>
      <p:sp>
        <p:nvSpPr>
          <p:cNvPr id="4" name="投影片編號版面配置區 3"/>
          <p:cNvSpPr>
            <a:spLocks noGrp="1"/>
          </p:cNvSpPr>
          <p:nvPr>
            <p:ph type="sldNum" sz="quarter" idx="12"/>
          </p:nvPr>
        </p:nvSpPr>
        <p:spPr/>
        <p:txBody>
          <a:bodyPr>
            <a:normAutofit fontScale="85000" lnSpcReduction="20000"/>
          </a:bodyPr>
          <a:lstStyle/>
          <a:p>
            <a:fld id="{AC01B3AC-1C75-4528-AE54-4BD7E078D552}" type="slidenum">
              <a:rPr lang="zh-TW" altLang="en-US"/>
              <a:pPr/>
              <a:t>82</a:t>
            </a:fld>
            <a:endParaRPr lang="zh-TW" altLang="en-US"/>
          </a:p>
        </p:txBody>
      </p:sp>
      <p:sp>
        <p:nvSpPr>
          <p:cNvPr id="36868" name="內容版面配置區 2"/>
          <p:cNvSpPr>
            <a:spLocks noGrp="1"/>
          </p:cNvSpPr>
          <p:nvPr>
            <p:ph sz="quarter" idx="1"/>
          </p:nvPr>
        </p:nvSpPr>
        <p:spPr>
          <a:xfrm>
            <a:off x="914400" y="1357313"/>
            <a:ext cx="7772400" cy="5286375"/>
          </a:xfrm>
        </p:spPr>
        <p:txBody>
          <a:bodyPr/>
          <a:lstStyle/>
          <a:p>
            <a:r>
              <a:rPr lang="en-US" altLang="zh-TW" sz="2800" smtClean="0"/>
              <a:t>A SQLiteQueryBuilder is constructed</a:t>
            </a:r>
          </a:p>
          <a:p>
            <a:r>
              <a:rPr lang="en-US" altLang="zh-TW" sz="2800" smtClean="0"/>
              <a:t>It is told the table to use for the query (setTables(getTableName()))</a:t>
            </a:r>
          </a:p>
          <a:p>
            <a:r>
              <a:rPr lang="en-US" altLang="zh-TW" sz="2800" smtClean="0"/>
              <a:t>It is either told the default set of columns to return (setProjectionMap()), or is given a piece of a WHERE clause to identify a particular row in the table by an identifier extracted from the Uri supplied to the query() call (appendWhere())</a:t>
            </a:r>
          </a:p>
          <a:p>
            <a:r>
              <a:rPr lang="en-US" altLang="zh-TW" sz="2800" smtClean="0"/>
              <a:t>Finally, it is told to execute the query. (qb.query(db, projection, selection, selectionArgs, null, null, orderBy))</a:t>
            </a:r>
          </a:p>
          <a:p>
            <a:endParaRPr lang="en-US" altLang="zh-TW" sz="2800" smtClean="0"/>
          </a:p>
        </p:txBody>
      </p:sp>
    </p:spTree>
    <p:extLst>
      <p:ext uri="{BB962C8B-B14F-4D97-AF65-F5344CB8AC3E}">
        <p14:creationId xmlns:p14="http://schemas.microsoft.com/office/powerpoint/2010/main" val="377987823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標題 1"/>
          <p:cNvSpPr>
            <a:spLocks noGrp="1"/>
          </p:cNvSpPr>
          <p:nvPr>
            <p:ph type="title"/>
          </p:nvPr>
        </p:nvSpPr>
        <p:spPr>
          <a:xfrm>
            <a:off x="928688" y="285750"/>
            <a:ext cx="7700962" cy="857250"/>
          </a:xfrm>
        </p:spPr>
        <p:txBody>
          <a:bodyPr/>
          <a:lstStyle/>
          <a:p>
            <a:r>
              <a:rPr lang="en-US" altLang="zh-TW" b="1" smtClean="0"/>
              <a:t>Retrieving Data</a:t>
            </a:r>
          </a:p>
        </p:txBody>
      </p:sp>
      <p:sp>
        <p:nvSpPr>
          <p:cNvPr id="4" name="投影片編號版面配置區 3"/>
          <p:cNvSpPr>
            <a:spLocks noGrp="1"/>
          </p:cNvSpPr>
          <p:nvPr>
            <p:ph type="sldNum" sz="quarter" idx="12"/>
          </p:nvPr>
        </p:nvSpPr>
        <p:spPr/>
        <p:txBody>
          <a:bodyPr>
            <a:normAutofit fontScale="85000" lnSpcReduction="20000"/>
          </a:bodyPr>
          <a:lstStyle/>
          <a:p>
            <a:fld id="{D092381F-5750-4216-B4B5-2E5C2AC58BA9}" type="slidenum">
              <a:rPr lang="zh-TW" altLang="en-US"/>
              <a:pPr/>
              <a:t>83</a:t>
            </a:fld>
            <a:endParaRPr lang="zh-TW" altLang="en-US"/>
          </a:p>
        </p:txBody>
      </p:sp>
      <p:sp>
        <p:nvSpPr>
          <p:cNvPr id="37892" name="內容版面配置區 2"/>
          <p:cNvSpPr>
            <a:spLocks noGrp="1"/>
          </p:cNvSpPr>
          <p:nvPr>
            <p:ph sz="quarter" idx="1"/>
          </p:nvPr>
        </p:nvSpPr>
        <p:spPr>
          <a:xfrm>
            <a:off x="914400" y="1357313"/>
            <a:ext cx="7772400" cy="5286375"/>
          </a:xfrm>
        </p:spPr>
        <p:txBody>
          <a:bodyPr/>
          <a:lstStyle/>
          <a:p>
            <a:r>
              <a:rPr lang="en-US" altLang="zh-TW" sz="2800" smtClean="0"/>
              <a:t>Instead of having the SQLiteQueryBuilder execute the query directly, we could have called buildQuery() to have it generate and return the SQL SELECT statement we needed, which we could then execute ourselves.</a:t>
            </a:r>
          </a:p>
        </p:txBody>
      </p:sp>
    </p:spTree>
    <p:extLst>
      <p:ext uri="{BB962C8B-B14F-4D97-AF65-F5344CB8AC3E}">
        <p14:creationId xmlns:p14="http://schemas.microsoft.com/office/powerpoint/2010/main" val="145196406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標題 1"/>
          <p:cNvSpPr>
            <a:spLocks noGrp="1"/>
          </p:cNvSpPr>
          <p:nvPr>
            <p:ph type="title"/>
          </p:nvPr>
        </p:nvSpPr>
        <p:spPr>
          <a:xfrm>
            <a:off x="928688" y="285750"/>
            <a:ext cx="7700962" cy="857250"/>
          </a:xfrm>
        </p:spPr>
        <p:txBody>
          <a:bodyPr/>
          <a:lstStyle/>
          <a:p>
            <a:r>
              <a:rPr lang="en-US" altLang="zh-TW" smtClean="0"/>
              <a:t>Making Your Own Cursors</a:t>
            </a:r>
            <a:endParaRPr lang="en-US" altLang="zh-TW" b="1" smtClean="0"/>
          </a:p>
        </p:txBody>
      </p:sp>
      <p:sp>
        <p:nvSpPr>
          <p:cNvPr id="4" name="投影片編號版面配置區 3"/>
          <p:cNvSpPr>
            <a:spLocks noGrp="1"/>
          </p:cNvSpPr>
          <p:nvPr>
            <p:ph type="sldNum" sz="quarter" idx="12"/>
          </p:nvPr>
        </p:nvSpPr>
        <p:spPr/>
        <p:txBody>
          <a:bodyPr>
            <a:normAutofit fontScale="85000" lnSpcReduction="20000"/>
          </a:bodyPr>
          <a:lstStyle/>
          <a:p>
            <a:fld id="{C3EF5976-A4A4-4E1E-9A19-5DE9865189CA}" type="slidenum">
              <a:rPr lang="zh-TW" altLang="en-US"/>
              <a:pPr/>
              <a:t>84</a:t>
            </a:fld>
            <a:endParaRPr lang="zh-TW" altLang="en-US"/>
          </a:p>
        </p:txBody>
      </p:sp>
      <p:sp>
        <p:nvSpPr>
          <p:cNvPr id="41988" name="內容版面配置區 2"/>
          <p:cNvSpPr>
            <a:spLocks noGrp="1"/>
          </p:cNvSpPr>
          <p:nvPr>
            <p:ph sz="quarter" idx="1"/>
          </p:nvPr>
        </p:nvSpPr>
        <p:spPr>
          <a:xfrm>
            <a:off x="914400" y="1357313"/>
            <a:ext cx="7772400" cy="5286375"/>
          </a:xfrm>
        </p:spPr>
        <p:txBody>
          <a:bodyPr/>
          <a:lstStyle/>
          <a:p>
            <a:r>
              <a:rPr lang="en-US" altLang="zh-TW" sz="2800" smtClean="0"/>
              <a:t>In Android, you can use your own Cursor subclass, rather than the stock implementation provided by Android.</a:t>
            </a:r>
          </a:p>
          <a:p>
            <a:r>
              <a:rPr lang="en-US" altLang="zh-TW" sz="2800" smtClean="0"/>
              <a:t>You can use queryWithFactory() and rawQueryWithFactory() that take a SQLiteDatabase.CursorFactory instance as a parameter.</a:t>
            </a:r>
          </a:p>
          <a:p>
            <a:r>
              <a:rPr lang="en-US" altLang="zh-TW" sz="2800" smtClean="0"/>
              <a:t>The factory is responsible for creating new cursors via its newCursor() implementation.</a:t>
            </a:r>
          </a:p>
        </p:txBody>
      </p:sp>
    </p:spTree>
    <p:extLst>
      <p:ext uri="{BB962C8B-B14F-4D97-AF65-F5344CB8AC3E}">
        <p14:creationId xmlns:p14="http://schemas.microsoft.com/office/powerpoint/2010/main" val="322284500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標題 1"/>
          <p:cNvSpPr>
            <a:spLocks noGrp="1"/>
          </p:cNvSpPr>
          <p:nvPr>
            <p:ph type="title"/>
          </p:nvPr>
        </p:nvSpPr>
        <p:spPr>
          <a:xfrm>
            <a:off x="928688" y="285750"/>
            <a:ext cx="7700962" cy="1571625"/>
          </a:xfrm>
        </p:spPr>
        <p:txBody>
          <a:bodyPr/>
          <a:lstStyle/>
          <a:p>
            <a:r>
              <a:rPr lang="en-US" altLang="zh-TW" smtClean="0"/>
              <a:t>Tools to inspect and manipulate the contents of the database</a:t>
            </a:r>
            <a:endParaRPr lang="en-US" altLang="zh-TW" b="1" smtClean="0"/>
          </a:p>
        </p:txBody>
      </p:sp>
      <p:sp>
        <p:nvSpPr>
          <p:cNvPr id="4" name="投影片編號版面配置區 3"/>
          <p:cNvSpPr>
            <a:spLocks noGrp="1"/>
          </p:cNvSpPr>
          <p:nvPr>
            <p:ph type="sldNum" sz="quarter" idx="12"/>
          </p:nvPr>
        </p:nvSpPr>
        <p:spPr/>
        <p:txBody>
          <a:bodyPr>
            <a:normAutofit fontScale="85000" lnSpcReduction="20000"/>
          </a:bodyPr>
          <a:lstStyle/>
          <a:p>
            <a:fld id="{E5D95DC2-88A4-4693-B0BA-FA62E74FD37A}" type="slidenum">
              <a:rPr lang="zh-TW" altLang="en-US"/>
              <a:pPr/>
              <a:t>85</a:t>
            </a:fld>
            <a:endParaRPr lang="zh-TW" altLang="en-US"/>
          </a:p>
        </p:txBody>
      </p:sp>
      <p:sp>
        <p:nvSpPr>
          <p:cNvPr id="43012" name="內容版面配置區 2"/>
          <p:cNvSpPr>
            <a:spLocks noGrp="1"/>
          </p:cNvSpPr>
          <p:nvPr>
            <p:ph sz="quarter" idx="1"/>
          </p:nvPr>
        </p:nvSpPr>
        <p:spPr>
          <a:xfrm>
            <a:off x="914400" y="2143125"/>
            <a:ext cx="7772400" cy="4500563"/>
          </a:xfrm>
        </p:spPr>
        <p:txBody>
          <a:bodyPr/>
          <a:lstStyle/>
          <a:p>
            <a:r>
              <a:rPr lang="en-US" altLang="zh-TW" sz="2800" dirty="0" smtClean="0"/>
              <a:t>With the Android emulator, you can inspect and manipulate the contents of the database, beyond merely the database's API, by </a:t>
            </a:r>
          </a:p>
          <a:p>
            <a:pPr lvl="1"/>
            <a:r>
              <a:rPr lang="en-US" altLang="zh-TW" sz="2800" dirty="0" smtClean="0"/>
              <a:t>The sqlite3 program</a:t>
            </a:r>
          </a:p>
          <a:p>
            <a:pPr lvl="1"/>
            <a:r>
              <a:rPr lang="en-US" altLang="zh-TW" sz="2800" dirty="0" smtClean="0"/>
              <a:t>SQLite clients (e.g., the SQLite Manager extension for Firefox)</a:t>
            </a:r>
          </a:p>
          <a:p>
            <a:pPr lvl="1"/>
            <a:endParaRPr lang="en-US" altLang="zh-TW" dirty="0" smtClean="0"/>
          </a:p>
        </p:txBody>
      </p:sp>
    </p:spTree>
    <p:extLst>
      <p:ext uri="{BB962C8B-B14F-4D97-AF65-F5344CB8AC3E}">
        <p14:creationId xmlns:p14="http://schemas.microsoft.com/office/powerpoint/2010/main" val="17420866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SQLite</a:t>
            </a:r>
            <a:r>
              <a:rPr lang="en-US" dirty="0" smtClean="0"/>
              <a:t> Database ---only your classes in your app’s package</a:t>
            </a:r>
            <a:endParaRPr lang="en-US" dirty="0"/>
          </a:p>
        </p:txBody>
      </p:sp>
      <p:sp>
        <p:nvSpPr>
          <p:cNvPr id="3" name="Content Placeholder 2"/>
          <p:cNvSpPr>
            <a:spLocks noGrp="1"/>
          </p:cNvSpPr>
          <p:nvPr>
            <p:ph sz="quarter" idx="1"/>
          </p:nvPr>
        </p:nvSpPr>
        <p:spPr/>
        <p:txBody>
          <a:bodyPr/>
          <a:lstStyle/>
          <a:p>
            <a:r>
              <a:rPr lang="en-US" dirty="0" smtClean="0"/>
              <a:t>You </a:t>
            </a:r>
            <a:r>
              <a:rPr lang="en-US" i="1" dirty="0" smtClean="0"/>
              <a:t>cannot access internal databases belonging to other apps or other packages from class it was created in</a:t>
            </a:r>
          </a:p>
          <a:p>
            <a:pPr lvl="2"/>
            <a:r>
              <a:rPr lang="en-US" i="1" dirty="0" smtClean="0">
                <a:solidFill>
                  <a:srgbClr val="FF0000"/>
                </a:solidFill>
              </a:rPr>
              <a:t>To do this you must use Content Providers or external SD resident DBs  (</a:t>
            </a:r>
            <a:r>
              <a:rPr lang="en-US" i="1" dirty="0" smtClean="0"/>
              <a:t>ANOTHER TOPIC). </a:t>
            </a:r>
          </a:p>
          <a:p>
            <a:endParaRPr lang="en-US" dirty="0"/>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droid_DrawImages">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docProps/app.xml><?xml version="1.0" encoding="utf-8"?>
<Properties xmlns="http://schemas.openxmlformats.org/officeDocument/2006/extended-properties" xmlns:vt="http://schemas.openxmlformats.org/officeDocument/2006/docPropsVTypes">
  <Template>Android_DrawImages</Template>
  <TotalTime>6483</TotalTime>
  <Words>3369</Words>
  <Application>Microsoft Office PowerPoint</Application>
  <PresentationFormat>On-screen Show (4:3)</PresentationFormat>
  <Paragraphs>535</Paragraphs>
  <Slides>85</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85</vt:i4>
      </vt:variant>
    </vt:vector>
  </HeadingPairs>
  <TitlesOfParts>
    <vt:vector size="94" baseType="lpstr">
      <vt:lpstr>Arial</vt:lpstr>
      <vt:lpstr>Times New Roman</vt:lpstr>
      <vt:lpstr>Wingdings</vt:lpstr>
      <vt:lpstr>Wingdings 2</vt:lpstr>
      <vt:lpstr>微軟正黑體</vt:lpstr>
      <vt:lpstr>Verdana</vt:lpstr>
      <vt:lpstr>新細明體</vt:lpstr>
      <vt:lpstr>Tw Cen MT</vt:lpstr>
      <vt:lpstr>Android_DrawImages</vt:lpstr>
      <vt:lpstr>Android – Database  on device Database </vt:lpstr>
      <vt:lpstr>Whole range of Data solutions in general </vt:lpstr>
      <vt:lpstr>Outline</vt:lpstr>
      <vt:lpstr>Motivation – to store on device Database</vt:lpstr>
      <vt:lpstr>Android Database = SQLite</vt:lpstr>
      <vt:lpstr>Data Architecture</vt:lpstr>
      <vt:lpstr>SQLite</vt:lpstr>
      <vt:lpstr>SQLite – what it is meant for</vt:lpstr>
      <vt:lpstr>SQLite Database ---only your classes in your app’s package</vt:lpstr>
      <vt:lpstr>SQLite</vt:lpstr>
      <vt:lpstr>SQLite    Data types</vt:lpstr>
      <vt:lpstr>SQLite data types</vt:lpstr>
      <vt:lpstr>Comparison of SQLite and normal SQL data types</vt:lpstr>
      <vt:lpstr>Example uses SQLite data types to create a table</vt:lpstr>
      <vt:lpstr>android.database.sqlite</vt:lpstr>
      <vt:lpstr>android.database.sqlite - Classes</vt:lpstr>
      <vt:lpstr>android.database.sqlite.SQLiteDatabase</vt:lpstr>
      <vt:lpstr>SQLite   Concept of creating a Database in Android</vt:lpstr>
      <vt:lpstr>How to create Database in code</vt:lpstr>
      <vt:lpstr>Android Data base creation</vt:lpstr>
      <vt:lpstr>SQLiteDatabase.openDatabase(*)</vt:lpstr>
      <vt:lpstr>Android Data base creation</vt:lpstr>
      <vt:lpstr>SQLiteDatabase.openOrCreateDatabase(*)  </vt:lpstr>
      <vt:lpstr>Android Data base creation</vt:lpstr>
      <vt:lpstr>SQLiteOpenHelper.getWriteableDatabase(*)  &gt;&gt; cover in detail more later </vt:lpstr>
      <vt:lpstr>DatabaseHelper extends SQLiteOpenHelper</vt:lpstr>
      <vt:lpstr>DatabaseHelper (SQLiteOpenHelper) Constructor</vt:lpstr>
      <vt:lpstr>Creating a Database Table DatabaseHelper (SQLiteOpenHelper) onCreate()</vt:lpstr>
      <vt:lpstr>DatabaseHelper (SQLiteOpenHelper) onUpgrade()</vt:lpstr>
      <vt:lpstr>Creating Database (SQLDatabase instance) using DatabaseHelper (SQLiteOpenHelper) </vt:lpstr>
      <vt:lpstr>DatabaseHelper --more</vt:lpstr>
      <vt:lpstr>Now we have a database ---how do we create tables, and perform CRUD commands</vt:lpstr>
      <vt:lpstr>Now you have a SQLiteDatabase instance –what do you do?</vt:lpstr>
      <vt:lpstr>Creating Tables</vt:lpstr>
      <vt:lpstr>Tables and unique identifiers</vt:lpstr>
      <vt:lpstr>CRUD – the essence of what we want to do in a Database</vt:lpstr>
      <vt:lpstr>insert( )</vt:lpstr>
      <vt:lpstr>update( )</vt:lpstr>
      <vt:lpstr>delete( )</vt:lpstr>
      <vt:lpstr>Raw Queries  --rawQuery()</vt:lpstr>
      <vt:lpstr>Raw Queries  --rawQuery() with parameters</vt:lpstr>
      <vt:lpstr>Simple Queries –query()</vt:lpstr>
      <vt:lpstr>query(**) </vt:lpstr>
      <vt:lpstr>Simple Queries</vt:lpstr>
      <vt:lpstr>How to Process Query Results --Using Cursors</vt:lpstr>
      <vt:lpstr>Example Processing Query Results --Using Cursors</vt:lpstr>
      <vt:lpstr>Location of Database files</vt:lpstr>
      <vt:lpstr>See files (and database) inside Android Studio</vt:lpstr>
      <vt:lpstr>Here is data/data directory</vt:lpstr>
      <vt:lpstr>See database inside command line adb sqlite3</vt:lpstr>
      <vt:lpstr>Push/Pull files from to database from adb command line!!!</vt:lpstr>
      <vt:lpstr>Viewing and editing AND Creating SQLite database  outside of code, Using a DBA tool</vt:lpstr>
      <vt:lpstr>Different options</vt:lpstr>
      <vt:lpstr>Grabing Existing SQLite file already on device move to your machine for editing</vt:lpstr>
      <vt:lpstr>Editing (or creating new) Sqlite databases  use a DBA tool</vt:lpstr>
      <vt:lpstr>Option 1: SQLite Manager addon to Firefox browser</vt:lpstr>
      <vt:lpstr>Option 1: SQLite Manager</vt:lpstr>
      <vt:lpstr>Option 1: SQLite Manager</vt:lpstr>
      <vt:lpstr>Option 1: SQLite Manager</vt:lpstr>
      <vt:lpstr>Here is another Database Table creating</vt:lpstr>
      <vt:lpstr>Option 2: DB Browser </vt:lpstr>
      <vt:lpstr>More options</vt:lpstr>
      <vt:lpstr>Moving externally created database file to project</vt:lpstr>
      <vt:lpstr>Step 0: you must have an existing sqlite file (database) you want to add to your project</vt:lpstr>
      <vt:lpstr>Step 1 make assess folder in your project</vt:lpstr>
      <vt:lpstr>Step 2: copy filename**.sqlite into assets folder</vt:lpstr>
      <vt:lpstr>STEP 3: Code to help load sqlite file put in assests  directory of project and use it as DB</vt:lpstr>
      <vt:lpstr>STEP 3: Code CONTINUED</vt:lpstr>
      <vt:lpstr>STEP 3: Code CONTINUED</vt:lpstr>
      <vt:lpstr>Using the DBHelper code</vt:lpstr>
      <vt:lpstr>Here is the event handling code for the Database button INSIDE Activity</vt:lpstr>
      <vt:lpstr>Running the code</vt:lpstr>
      <vt:lpstr>Running the code</vt:lpstr>
      <vt:lpstr>SUPER IMPORTANT</vt:lpstr>
      <vt:lpstr>Create DB in code</vt:lpstr>
      <vt:lpstr>Create DB ahead of time with DBA tool</vt:lpstr>
      <vt:lpstr>Advanced –read on your own</vt:lpstr>
      <vt:lpstr>Retrieving data with SQLiteQueryBuilder</vt:lpstr>
      <vt:lpstr>SQLiteQueryBuilder Retrieving Data</vt:lpstr>
      <vt:lpstr>PowerPoint Presentation</vt:lpstr>
      <vt:lpstr>PowerPoint Presentation</vt:lpstr>
      <vt:lpstr>Dissecting the Program</vt:lpstr>
      <vt:lpstr>Retrieving Data</vt:lpstr>
      <vt:lpstr>Making Your Own Cursors</vt:lpstr>
      <vt:lpstr>Tools to inspect and manipulate the contents of the database</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Android – Drawing Images –  Simple example in Interface and Event handling</dc:title>
  <dc:creator>grewe</dc:creator>
  <cp:lastModifiedBy>Windows User</cp:lastModifiedBy>
  <cp:revision>64</cp:revision>
  <cp:lastPrinted>1997-09-03T17:07:51Z</cp:lastPrinted>
  <dcterms:created xsi:type="dcterms:W3CDTF">2012-04-16T18:01:53Z</dcterms:created>
  <dcterms:modified xsi:type="dcterms:W3CDTF">2016-10-19T19:54:03Z</dcterms:modified>
</cp:coreProperties>
</file>