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6"/>
  </p:notesMasterIdLst>
  <p:sldIdLst>
    <p:sldId id="257" r:id="rId2"/>
    <p:sldId id="313" r:id="rId3"/>
    <p:sldId id="464" r:id="rId4"/>
    <p:sldId id="465" r:id="rId5"/>
    <p:sldId id="445" r:id="rId6"/>
    <p:sldId id="444" r:id="rId7"/>
    <p:sldId id="452" r:id="rId8"/>
    <p:sldId id="457" r:id="rId9"/>
    <p:sldId id="442" r:id="rId10"/>
    <p:sldId id="423" r:id="rId11"/>
    <p:sldId id="424" r:id="rId12"/>
    <p:sldId id="425" r:id="rId13"/>
    <p:sldId id="426" r:id="rId14"/>
    <p:sldId id="427" r:id="rId15"/>
    <p:sldId id="428" r:id="rId16"/>
    <p:sldId id="429" r:id="rId17"/>
    <p:sldId id="430" r:id="rId18"/>
    <p:sldId id="431" r:id="rId19"/>
    <p:sldId id="432" r:id="rId20"/>
    <p:sldId id="433" r:id="rId21"/>
    <p:sldId id="434" r:id="rId22"/>
    <p:sldId id="436" r:id="rId23"/>
    <p:sldId id="437" r:id="rId24"/>
    <p:sldId id="439" r:id="rId25"/>
    <p:sldId id="463" r:id="rId26"/>
    <p:sldId id="440" r:id="rId27"/>
    <p:sldId id="453" r:id="rId28"/>
    <p:sldId id="459" r:id="rId29"/>
    <p:sldId id="460" r:id="rId30"/>
    <p:sldId id="462" r:id="rId31"/>
    <p:sldId id="458" r:id="rId32"/>
    <p:sldId id="461" r:id="rId33"/>
    <p:sldId id="466" r:id="rId34"/>
    <p:sldId id="441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89122" autoAdjust="0"/>
  </p:normalViewPr>
  <p:slideViewPr>
    <p:cSldViewPr snapToGrid="0" snapToObjects="1">
      <p:cViewPr>
        <p:scale>
          <a:sx n="88" d="100"/>
          <a:sy n="88" d="100"/>
        </p:scale>
        <p:origin x="-145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1" d="100"/>
        <a:sy n="111" d="100"/>
      </p:scale>
      <p:origin x="0" y="217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3E79FF-01BA-5D48-8FB4-91D723A433A5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038302-14C2-7545-B55B-653A547C5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914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89999" tIns="45001" rIns="89999" bIns="45001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Any interface with only one </a:t>
            </a:r>
            <a:r>
              <a:rPr lang="en-US" dirty="0" err="1" smtClean="0"/>
              <a:t>nondefault</a:t>
            </a:r>
            <a:r>
              <a:rPr lang="en-US" dirty="0" smtClean="0"/>
              <a:t> method is considered a functional interface by Java 8.</a:t>
            </a:r>
          </a:p>
          <a:p>
            <a:r>
              <a:rPr lang="en-US" dirty="0" smtClean="0"/>
              <a:t>So functional interfaces</a:t>
            </a:r>
            <a:r>
              <a:rPr lang="en-US" baseline="0" dirty="0" smtClean="0"/>
              <a:t> are Java 8’s secret sauce for backward compatibility.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38302-14C2-7545-B55B-653A547C50B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269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lambda “captures” the variable var.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38302-14C2-7545-B55B-653A547C50B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408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38302-14C2-7545-B55B-653A547C50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611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List&lt;Integer&gt; is a parameterized type, parameterized by the type</a:t>
            </a:r>
            <a:r>
              <a:rPr lang="en-US" baseline="0" dirty="0" smtClean="0"/>
              <a:t> argument &lt;Integer&gt;</a:t>
            </a:r>
          </a:p>
          <a:p>
            <a:r>
              <a:rPr lang="en-US" baseline="0" dirty="0" smtClean="0"/>
              <a:t>the </a:t>
            </a:r>
            <a:r>
              <a:rPr lang="en-US" baseline="0" dirty="0" err="1" smtClean="0"/>
              <a:t>Arrays.asList</a:t>
            </a:r>
            <a:r>
              <a:rPr lang="en-US" baseline="0" dirty="0" smtClean="0"/>
              <a:t> method returns a fixed-size list backed by an array; it can take “</a:t>
            </a:r>
            <a:r>
              <a:rPr lang="en-US" baseline="0" dirty="0" err="1" smtClean="0"/>
              <a:t>vararg</a:t>
            </a:r>
            <a:r>
              <a:rPr lang="en-US" baseline="0" dirty="0" smtClean="0"/>
              <a:t>” arguments</a:t>
            </a:r>
          </a:p>
          <a:p>
            <a:r>
              <a:rPr lang="en-US" dirty="0" err="1" smtClean="0"/>
              <a:t>forEach</a:t>
            </a:r>
            <a:r>
              <a:rPr lang="en-US" dirty="0" smtClean="0"/>
              <a:t> is a method that takes as input a function and calls the function for each value on the list</a:t>
            </a:r>
          </a:p>
          <a:p>
            <a:r>
              <a:rPr lang="en-US" dirty="0" smtClean="0"/>
              <a:t>Note the absence of type declarations in the lambda;</a:t>
            </a:r>
            <a:r>
              <a:rPr lang="en-US" baseline="0" dirty="0" smtClean="0"/>
              <a:t> the Java 8 compiler does type inference</a:t>
            </a:r>
          </a:p>
          <a:p>
            <a:r>
              <a:rPr lang="en-US" baseline="0" dirty="0" smtClean="0"/>
              <a:t>Java 8 is still statically typed</a:t>
            </a:r>
            <a:endParaRPr lang="en-US" dirty="0" smtClean="0"/>
          </a:p>
          <a:p>
            <a:r>
              <a:rPr lang="en-US" dirty="0" smtClean="0"/>
              <a:t>Braces are not needed</a:t>
            </a:r>
            <a:r>
              <a:rPr lang="en-US" baseline="0" dirty="0" smtClean="0"/>
              <a:t> for single-line lambdas (but could be used if desired).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38302-14C2-7545-B55B-653A547C50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255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 braces are needed to enclose a multiline</a:t>
            </a:r>
            <a:r>
              <a:rPr lang="en-US" baseline="0" dirty="0" smtClean="0"/>
              <a:t> lambda expression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38302-14C2-7545-B55B-653A547C50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103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Just as with ordinary functions, you can define local variables inside the lambda expression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38302-14C2-7545-B55B-653A547C50B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524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can, if you wish, specify the parameter type</a:t>
            </a:r>
          </a:p>
          <a:p>
            <a:r>
              <a:rPr lang="en-US" dirty="0" smtClean="0"/>
              <a:t>The compiler knows the</a:t>
            </a:r>
            <a:r>
              <a:rPr lang="en-US" baseline="0" dirty="0" smtClean="0"/>
              <a:t> type of </a:t>
            </a:r>
            <a:r>
              <a:rPr lang="en-US" baseline="0" dirty="0" err="1" smtClean="0"/>
              <a:t>intSeq</a:t>
            </a:r>
            <a:r>
              <a:rPr lang="en-US" baseline="0" dirty="0" smtClean="0"/>
              <a:t> is a list of Integers</a:t>
            </a:r>
          </a:p>
          <a:p>
            <a:r>
              <a:rPr lang="en-US" baseline="0" dirty="0" smtClean="0"/>
              <a:t>Since the compiler can do type inference, you don’t need to specify the type of x.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38302-14C2-7545-B55B-653A547C50B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9299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type should be generated for this function? How should it be called?</a:t>
            </a:r>
          </a:p>
          <a:p>
            <a:r>
              <a:rPr lang="en-US" baseline="0" dirty="0" smtClean="0"/>
              <a:t>What class should the translated lambda expression function be placed it?</a:t>
            </a:r>
          </a:p>
          <a:p>
            <a:r>
              <a:rPr lang="en-US" baseline="0" dirty="0" smtClean="0"/>
              <a:t>Should the generated method be a static or an instance method?</a:t>
            </a:r>
          </a:p>
          <a:p>
            <a:r>
              <a:rPr lang="en-US" baseline="0" dirty="0" smtClean="0"/>
              <a:t>The Java 8 designers spent a lot of time thinking about how to implement lambdas!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38302-14C2-7545-B55B-653A547C50B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537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Functional interfaces are a common idiom</a:t>
            </a:r>
            <a:r>
              <a:rPr lang="en-US" baseline="0" dirty="0" smtClean="0"/>
              <a:t> in Java code.</a:t>
            </a:r>
          </a:p>
          <a:p>
            <a:r>
              <a:rPr lang="en-US" baseline="0" dirty="0" smtClean="0"/>
              <a:t>Examples of existing JDK functional interfaces: Runnable, Comparable&lt;T&gt;, Callable&lt;V&gt;.</a:t>
            </a:r>
          </a:p>
          <a:p>
            <a:r>
              <a:rPr lang="en-US" baseline="0" dirty="0" smtClean="0"/>
              <a:t>Design decision: Java 8 lambdas should work with existing Java code without requiring recompilation.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38302-14C2-7545-B55B-653A547C50B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011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 is an</a:t>
            </a:r>
            <a:r>
              <a:rPr lang="en-US" baseline="0" dirty="0" smtClean="0"/>
              <a:t> interface called Consumer with a single method called accept.</a:t>
            </a:r>
          </a:p>
          <a:p>
            <a:r>
              <a:rPr lang="en-US" baseline="0" dirty="0" smtClean="0"/>
              <a:t>The </a:t>
            </a:r>
            <a:r>
              <a:rPr lang="en-US" baseline="0" dirty="0" err="1" smtClean="0"/>
              <a:t>forEach</a:t>
            </a:r>
            <a:r>
              <a:rPr lang="en-US" baseline="0" dirty="0" smtClean="0"/>
              <a:t> method iterates through the items in the object Consumer and performs the action accept on each item.</a:t>
            </a:r>
          </a:p>
          <a:p>
            <a:r>
              <a:rPr lang="en-US" baseline="0" dirty="0" smtClean="0"/>
              <a:t>The lambda expression becomes the body of the function in the interface.</a:t>
            </a:r>
          </a:p>
          <a:p>
            <a:r>
              <a:rPr lang="en-US" baseline="0" dirty="0" smtClean="0"/>
              <a:t>The signature of the function is defined by the interface.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38302-14C2-7545-B55B-653A547C50B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139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49A7-0D4B-FA45-882A-A0E45151897D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49A7-0D4B-FA45-882A-A0E45151897D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49A7-0D4B-FA45-882A-A0E45151897D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49A7-0D4B-FA45-882A-A0E45151897D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49A7-0D4B-FA45-882A-A0E45151897D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49A7-0D4B-FA45-882A-A0E45151897D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49A7-0D4B-FA45-882A-A0E45151897D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49A7-0D4B-FA45-882A-A0E45151897D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49A7-0D4B-FA45-882A-A0E45151897D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49A7-0D4B-FA45-882A-A0E45151897D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49A7-0D4B-FA45-882A-A0E45151897D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1CF49A7-0D4B-FA45-882A-A0E45151897D}" type="datetimeFigureOut">
              <a:rPr lang="en-US" smtClean="0"/>
              <a:t>8/24/2016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988935"/>
            <a:ext cx="9144000" cy="173216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b="1" dirty="0" smtClean="0">
                <a:cs typeface="+mj-cs"/>
              </a:rPr>
              <a:t>Lambda Expression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Introduced in Java 8 </a:t>
            </a:r>
          </a:p>
        </p:txBody>
      </p:sp>
      <p:sp>
        <p:nvSpPr>
          <p:cNvPr id="263172" name="Text Box 4"/>
          <p:cNvSpPr txBox="1">
            <a:spLocks noChangeArrowheads="1"/>
          </p:cNvSpPr>
          <p:nvPr/>
        </p:nvSpPr>
        <p:spPr bwMode="auto">
          <a:xfrm>
            <a:off x="1296503" y="5229792"/>
            <a:ext cx="185948" cy="37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>
              <a:lnSpc>
                <a:spcPct val="90000"/>
              </a:lnSpc>
              <a:spcAft>
                <a:spcPct val="20000"/>
              </a:spcAft>
              <a:defRPr/>
            </a:pPr>
            <a:endParaRPr lang="en-US" sz="2000" b="1">
              <a:solidFill>
                <a:schemeClr val="bg1"/>
              </a:solidFill>
              <a:cs typeface="+mn-cs"/>
            </a:endParaRPr>
          </a:p>
        </p:txBody>
      </p:sp>
      <p:sp>
        <p:nvSpPr>
          <p:cNvPr id="263173" name="Text Box 5"/>
          <p:cNvSpPr txBox="1">
            <a:spLocks noChangeArrowheads="1"/>
          </p:cNvSpPr>
          <p:nvPr/>
        </p:nvSpPr>
        <p:spPr bwMode="auto">
          <a:xfrm>
            <a:off x="1958472" y="5146037"/>
            <a:ext cx="5370499" cy="985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2075" tIns="46038" rIns="92075" bIns="46038" anchor="ctr">
            <a:spAutoFit/>
          </a:bodyPr>
          <a:lstStyle/>
          <a:p>
            <a:pPr>
              <a:lnSpc>
                <a:spcPct val="90000"/>
              </a:lnSpc>
              <a:spcAft>
                <a:spcPct val="20000"/>
              </a:spcAft>
              <a:defRPr/>
            </a:pPr>
            <a:endParaRPr lang="en-US" sz="2000" b="1" dirty="0">
              <a:cs typeface="+mn-cs"/>
            </a:endParaRPr>
          </a:p>
          <a:p>
            <a:pPr algn="ctr">
              <a:lnSpc>
                <a:spcPct val="90000"/>
              </a:lnSpc>
              <a:spcAft>
                <a:spcPct val="20000"/>
              </a:spcAft>
              <a:defRPr/>
            </a:pPr>
            <a:r>
              <a:rPr lang="en-US" sz="2000" b="1" dirty="0" smtClean="0">
                <a:solidFill>
                  <a:schemeClr val="accent1"/>
                </a:solidFill>
                <a:latin typeface="Calibri" charset="0"/>
              </a:rPr>
              <a:t>Taking Java from purely OOP by adding “functional level Programming”</a:t>
            </a:r>
            <a:endParaRPr lang="en-US" sz="2000" b="1" dirty="0">
              <a:solidFill>
                <a:schemeClr val="accent1"/>
              </a:solidFill>
              <a:latin typeface="Calibri" charset="0"/>
              <a:cs typeface="+mn-cs"/>
            </a:endParaRPr>
          </a:p>
        </p:txBody>
      </p:sp>
      <p:sp>
        <p:nvSpPr>
          <p:cNvPr id="263174" name="Text Box 6"/>
          <p:cNvSpPr txBox="1">
            <a:spLocks noChangeArrowheads="1"/>
          </p:cNvSpPr>
          <p:nvPr/>
        </p:nvSpPr>
        <p:spPr bwMode="auto">
          <a:xfrm>
            <a:off x="6669284" y="920750"/>
            <a:ext cx="18466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endParaRPr lang="en-US" sz="2400">
              <a:cs typeface="+mn-cs"/>
            </a:endParaRPr>
          </a:p>
        </p:txBody>
      </p:sp>
      <p:graphicFrame>
        <p:nvGraphicFramePr>
          <p:cNvPr id="4104" name="Object 14"/>
          <p:cNvGraphicFramePr>
            <a:graphicFrameLocks noChangeAspect="1"/>
          </p:cNvGraphicFramePr>
          <p:nvPr/>
        </p:nvGraphicFramePr>
        <p:xfrm>
          <a:off x="4515191" y="3319463"/>
          <a:ext cx="112063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9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5191" y="3319463"/>
                        <a:ext cx="112063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3820886" y="4052685"/>
            <a:ext cx="4572000" cy="369332"/>
          </a:xfrm>
          <a:prstGeom prst="rect">
            <a:avLst/>
          </a:prstGeom>
          <a:solidFill>
            <a:srgbClr val="00B0F0"/>
          </a:solidFill>
        </p:spPr>
        <p:txBody>
          <a:bodyPr>
            <a:spAutoFit/>
          </a:bodyPr>
          <a:lstStyle/>
          <a:p>
            <a:r>
              <a:rPr lang="en-US" dirty="0" smtClean="0"/>
              <a:t>TIP:  lambda expression = anonymous function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Benefits of Lambdas in Java 8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Enabling functional programming</a:t>
            </a:r>
          </a:p>
          <a:p>
            <a:r>
              <a:rPr lang="en-US" dirty="0" smtClean="0"/>
              <a:t>Writing leaner more compact code</a:t>
            </a:r>
          </a:p>
          <a:p>
            <a:r>
              <a:rPr lang="en-US" dirty="0" smtClean="0"/>
              <a:t>Facilitating parallel programming</a:t>
            </a:r>
          </a:p>
          <a:p>
            <a:r>
              <a:rPr lang="en-US" dirty="0" smtClean="0"/>
              <a:t>Developing more generic, flexible and reusable APIs </a:t>
            </a:r>
          </a:p>
          <a:p>
            <a:r>
              <a:rPr lang="en-US" dirty="0" smtClean="0"/>
              <a:t>Being able to pass behaviors as well as data to functions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92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Java 8 Lambdas – more details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Syntax of Java 8 lambda expressions</a:t>
            </a:r>
          </a:p>
          <a:p>
            <a:r>
              <a:rPr lang="en-US" dirty="0" smtClean="0"/>
              <a:t>Functional interfaces</a:t>
            </a:r>
          </a:p>
          <a:p>
            <a:r>
              <a:rPr lang="en-US" dirty="0" smtClean="0"/>
              <a:t>Variable capture</a:t>
            </a:r>
          </a:p>
          <a:p>
            <a:r>
              <a:rPr lang="en-US" dirty="0" smtClean="0"/>
              <a:t>Method references</a:t>
            </a:r>
          </a:p>
          <a:p>
            <a:r>
              <a:rPr lang="en-US" dirty="0" smtClean="0"/>
              <a:t>Default methods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42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Example:</a:t>
            </a:r>
            <a:br>
              <a:rPr lang="en-US" b="1" dirty="0" smtClean="0">
                <a:solidFill>
                  <a:srgbClr val="0000FF"/>
                </a:solidFill>
              </a:rPr>
            </a:br>
            <a:r>
              <a:rPr lang="en-US" b="1" dirty="0" smtClean="0">
                <a:solidFill>
                  <a:srgbClr val="0000FF"/>
                </a:solidFill>
              </a:rPr>
              <a:t>Print list of integers using lambda expression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907" y="1600200"/>
            <a:ext cx="8828425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List&lt;Integer&gt; 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 = 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Arrays.asList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(1,2,3);</a:t>
            </a:r>
          </a:p>
          <a:p>
            <a:pPr marL="0" indent="0">
              <a:buNone/>
            </a:pPr>
            <a:endParaRPr lang="en-US" sz="2400" dirty="0">
              <a:solidFill>
                <a:srgbClr val="4F81BD"/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intSeq.forEach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(x -&gt; 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System.out.println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(x));</a:t>
            </a:r>
          </a:p>
          <a:p>
            <a:pPr marL="0" indent="0">
              <a:buNone/>
            </a:pPr>
            <a:endParaRPr lang="en-US" sz="2000" dirty="0" smtClean="0">
              <a:solidFill>
                <a:srgbClr val="3366FF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2000" dirty="0">
              <a:solidFill>
                <a:srgbClr val="3366FF"/>
              </a:solidFill>
              <a:latin typeface="Courier New"/>
              <a:cs typeface="Courier New"/>
            </a:endParaRPr>
          </a:p>
          <a:p>
            <a:r>
              <a:rPr lang="en-US" sz="2800" dirty="0" smtClean="0">
                <a:solidFill>
                  <a:schemeClr val="accent1"/>
                </a:solidFill>
                <a:cs typeface="Lucida Console"/>
              </a:rPr>
              <a:t>x -&gt; </a:t>
            </a:r>
            <a:r>
              <a:rPr lang="en-US" sz="2800" dirty="0" err="1" smtClean="0">
                <a:solidFill>
                  <a:schemeClr val="accent1"/>
                </a:solidFill>
                <a:cs typeface="Lucida Console"/>
              </a:rPr>
              <a:t>System.out.println</a:t>
            </a:r>
            <a:r>
              <a:rPr lang="en-US" sz="2800" dirty="0" smtClean="0">
                <a:solidFill>
                  <a:schemeClr val="accent1"/>
                </a:solidFill>
                <a:cs typeface="Lucida Console"/>
              </a:rPr>
              <a:t>(x) </a:t>
            </a:r>
            <a:r>
              <a:rPr lang="en-US" sz="2800" dirty="0" smtClean="0">
                <a:cs typeface="Courier New"/>
              </a:rPr>
              <a:t>is a lambda expression that defines an anonymous function with one parameter named x of type Integer</a:t>
            </a:r>
            <a:endParaRPr lang="en-US" sz="2800" dirty="0"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478" y="5525998"/>
            <a:ext cx="8279895" cy="1231106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Introduced in java 8 --- for most collection data class types like </a:t>
            </a:r>
            <a:r>
              <a:rPr lang="en-US" b="1" dirty="0" err="1" smtClean="0"/>
              <a:t>ArrayList</a:t>
            </a:r>
            <a:r>
              <a:rPr lang="en-US" b="1" dirty="0" smtClean="0"/>
              <a:t>, Vector </a:t>
            </a:r>
            <a:r>
              <a:rPr lang="en-US" b="1" dirty="0" err="1" smtClean="0"/>
              <a:t>etc</a:t>
            </a:r>
            <a:r>
              <a:rPr lang="en-US" b="1" dirty="0" smtClean="0"/>
              <a:t>,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forEach</a:t>
            </a:r>
            <a:r>
              <a:rPr lang="en-US" b="1" dirty="0" smtClean="0"/>
              <a:t>( Consumer &lt;? Super E&gt; </a:t>
            </a:r>
            <a:r>
              <a:rPr lang="en-US" sz="2000" b="1" dirty="0" smtClean="0">
                <a:solidFill>
                  <a:srgbClr val="FF0000"/>
                </a:solidFill>
              </a:rPr>
              <a:t>action</a:t>
            </a:r>
            <a:r>
              <a:rPr lang="en-US" b="1" dirty="0" smtClean="0"/>
              <a:t>)   </a:t>
            </a:r>
            <a:r>
              <a:rPr lang="en-US" b="1" dirty="0" smtClean="0">
                <a:sym typeface="Wingdings" panose="05000000000000000000" pitchFamily="2" charset="2"/>
              </a:rPr>
              <a:t> a method that will execute the </a:t>
            </a:r>
            <a:r>
              <a:rPr lang="en-US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action</a:t>
            </a:r>
            <a:r>
              <a:rPr lang="en-US" b="1" dirty="0" smtClean="0">
                <a:sym typeface="Wingdings" panose="05000000000000000000" pitchFamily="2" charset="2"/>
              </a:rPr>
              <a:t> for</a:t>
            </a:r>
            <a:br>
              <a:rPr lang="en-US" b="1" dirty="0" smtClean="0">
                <a:sym typeface="Wingdings" panose="05000000000000000000" pitchFamily="2" charset="2"/>
              </a:rPr>
            </a:br>
            <a:r>
              <a:rPr lang="en-US" b="1" dirty="0" smtClean="0">
                <a:sym typeface="Wingdings" panose="05000000000000000000" pitchFamily="2" charset="2"/>
              </a:rPr>
              <a:t>each element in the Collection of type E.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673819" y="3479355"/>
            <a:ext cx="4604081" cy="646331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Here the action to execute is represented</a:t>
            </a:r>
            <a:br>
              <a:rPr lang="en-US" dirty="0" smtClean="0"/>
            </a:br>
            <a:r>
              <a:rPr lang="en-US" dirty="0" smtClean="0"/>
              <a:t>by the lambda expression/anonymous function</a:t>
            </a:r>
            <a:endParaRPr lang="en-US" dirty="0"/>
          </a:p>
        </p:txBody>
      </p:sp>
      <p:sp>
        <p:nvSpPr>
          <p:cNvPr id="9" name="Up Arrow 8"/>
          <p:cNvSpPr/>
          <p:nvPr/>
        </p:nvSpPr>
        <p:spPr>
          <a:xfrm>
            <a:off x="3603171" y="3211286"/>
            <a:ext cx="424543" cy="268069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975858" y="1255397"/>
            <a:ext cx="3168142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Special Note: List is an interface,  so </a:t>
            </a:r>
            <a:r>
              <a:rPr lang="en-US" sz="1200" dirty="0" err="1" smtClean="0"/>
              <a:t>intSeq</a:t>
            </a:r>
            <a:r>
              <a:rPr lang="en-US" sz="1200" dirty="0" smtClean="0"/>
              <a:t> is actually an </a:t>
            </a:r>
            <a:r>
              <a:rPr lang="en-US" sz="1200" dirty="0" err="1" smtClean="0"/>
              <a:t>ArrayList</a:t>
            </a:r>
            <a:r>
              <a:rPr lang="en-US" sz="1200" dirty="0" smtClean="0"/>
              <a:t> instance and it is </a:t>
            </a:r>
            <a:r>
              <a:rPr lang="en-US" sz="1200" dirty="0" err="1" smtClean="0"/>
              <a:t>ArrayList</a:t>
            </a:r>
            <a:r>
              <a:rPr lang="en-US" sz="1200" dirty="0" smtClean="0"/>
              <a:t> that has the </a:t>
            </a:r>
            <a:r>
              <a:rPr lang="en-US" sz="1200" dirty="0" err="1" smtClean="0"/>
              <a:t>forEach</a:t>
            </a:r>
            <a:r>
              <a:rPr lang="en-US" sz="1200" dirty="0" smtClean="0"/>
              <a:t> method defined.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17794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Example 2:</a:t>
            </a:r>
            <a:br>
              <a:rPr lang="en-US" b="1" dirty="0" smtClean="0">
                <a:solidFill>
                  <a:srgbClr val="0000FF"/>
                </a:solidFill>
              </a:rPr>
            </a:br>
            <a:r>
              <a:rPr lang="en-US" b="1" dirty="0" smtClean="0">
                <a:solidFill>
                  <a:srgbClr val="0000FF"/>
                </a:solidFill>
              </a:rPr>
              <a:t>A multiline lambda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810" y="1600200"/>
            <a:ext cx="889919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List&lt;Integer&gt; 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 = 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Arrays.asList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(1,2,3);</a:t>
            </a:r>
          </a:p>
          <a:p>
            <a:pPr marL="0" indent="0">
              <a:buNone/>
            </a:pPr>
            <a:endParaRPr lang="en-US" sz="2400" dirty="0">
              <a:solidFill>
                <a:srgbClr val="4F81BD"/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intSeq.forEach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(x -&gt; {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</a:t>
            </a:r>
            <a:r>
              <a:rPr lang="en-US" sz="2400" b="1" dirty="0" smtClean="0">
                <a:solidFill>
                  <a:srgbClr val="4F81BD"/>
                </a:solidFill>
                <a:latin typeface="Lucida Console"/>
                <a:cs typeface="Lucida Console"/>
              </a:rPr>
              <a:t>x += 2;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System.out.println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(x);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4F81BD"/>
                </a:solidFill>
                <a:latin typeface="Lucida Console"/>
                <a:cs typeface="Lucida Console"/>
              </a:rPr>
              <a:t>}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);</a:t>
            </a:r>
          </a:p>
          <a:p>
            <a:pPr marL="0" indent="0">
              <a:buNone/>
            </a:pPr>
            <a:endParaRPr lang="en-US" sz="2400" dirty="0" smtClean="0">
              <a:solidFill>
                <a:srgbClr val="4F81BD"/>
              </a:solidFill>
              <a:latin typeface="Lucida Console"/>
              <a:cs typeface="Lucida Console"/>
            </a:endParaRP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ourier New"/>
              </a:rPr>
              <a:t>Now adding 2 before printing out each element in List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6062" y="4467461"/>
            <a:ext cx="5679119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braces  </a:t>
            </a:r>
            <a:r>
              <a:rPr lang="en-US" dirty="0"/>
              <a:t>needed to enclose a multiline lambda </a:t>
            </a:r>
            <a:r>
              <a:rPr lang="en-US" dirty="0" smtClean="0"/>
              <a:t>expression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40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401827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Example 3:</a:t>
            </a:r>
            <a:br>
              <a:rPr lang="en-US" b="1" dirty="0" smtClean="0">
                <a:solidFill>
                  <a:srgbClr val="0000FF"/>
                </a:solidFill>
              </a:rPr>
            </a:br>
            <a:r>
              <a:rPr lang="en-US" b="1" dirty="0" smtClean="0">
                <a:solidFill>
                  <a:srgbClr val="0000FF"/>
                </a:solidFill>
              </a:rPr>
              <a:t>A lambda with a defined local variable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711" y="1600200"/>
            <a:ext cx="8853289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List&lt;Integer&gt; </a:t>
            </a:r>
            <a:r>
              <a:rPr lang="en-US" sz="2400" dirty="0" err="1" smtClean="0">
                <a:solidFill>
                  <a:schemeClr val="accent1"/>
                </a:solidFill>
                <a:latin typeface="Lucida Console"/>
                <a:cs typeface="Lucida Console"/>
              </a:rPr>
              <a:t>intSeq</a:t>
            </a: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 = </a:t>
            </a:r>
            <a:r>
              <a:rPr lang="en-US" sz="2400" dirty="0" err="1" smtClean="0">
                <a:solidFill>
                  <a:schemeClr val="accent1"/>
                </a:solidFill>
                <a:latin typeface="Lucida Console"/>
                <a:cs typeface="Lucida Console"/>
              </a:rPr>
              <a:t>Arrays.asList</a:t>
            </a: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(1,2,3);</a:t>
            </a:r>
          </a:p>
          <a:p>
            <a:pPr marL="0" indent="0">
              <a:buNone/>
            </a:pPr>
            <a:endParaRPr lang="en-US" sz="2400" dirty="0">
              <a:solidFill>
                <a:schemeClr val="accent1"/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400" dirty="0" err="1" smtClean="0">
                <a:solidFill>
                  <a:schemeClr val="accent1"/>
                </a:solidFill>
                <a:latin typeface="Lucida Console"/>
                <a:cs typeface="Lucida Console"/>
              </a:rPr>
              <a:t>intSeq.forEach</a:t>
            </a: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(x -&gt; {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1"/>
                </a:solidFill>
                <a:latin typeface="Lucida Console"/>
                <a:cs typeface="Lucida Console"/>
              </a:rPr>
              <a:t> </a:t>
            </a: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  </a:t>
            </a:r>
            <a:r>
              <a:rPr lang="en-US" sz="2400" b="1" dirty="0" err="1" smtClean="0">
                <a:solidFill>
                  <a:srgbClr val="FF0000"/>
                </a:solidFill>
                <a:latin typeface="Lucida Console"/>
                <a:cs typeface="Lucida Console"/>
              </a:rPr>
              <a:t>int</a:t>
            </a:r>
            <a:r>
              <a:rPr lang="en-US" sz="2400" b="1" dirty="0" smtClean="0">
                <a:solidFill>
                  <a:srgbClr val="FF0000"/>
                </a:solidFill>
                <a:latin typeface="Lucida Console"/>
                <a:cs typeface="Lucida Console"/>
              </a:rPr>
              <a:t> y = x * 2;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1"/>
                </a:solidFill>
                <a:latin typeface="Lucida Console"/>
                <a:cs typeface="Lucida Console"/>
              </a:rPr>
              <a:t> </a:t>
            </a: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  </a:t>
            </a:r>
            <a:r>
              <a:rPr lang="en-US" sz="2400" dirty="0" err="1" smtClean="0">
                <a:solidFill>
                  <a:schemeClr val="accent1"/>
                </a:solidFill>
                <a:latin typeface="Lucida Console"/>
                <a:cs typeface="Lucida Console"/>
              </a:rPr>
              <a:t>System.out.println</a:t>
            </a: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(y);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1"/>
                </a:solidFill>
                <a:latin typeface="Lucida Console"/>
                <a:cs typeface="Lucida Console"/>
              </a:rPr>
              <a:t>}</a:t>
            </a: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);</a:t>
            </a:r>
          </a:p>
          <a:p>
            <a:pPr marL="0" indent="0">
              <a:buNone/>
            </a:pPr>
            <a:endParaRPr lang="en-US" sz="2400" dirty="0">
              <a:latin typeface="Lucida Console"/>
              <a:cs typeface="Lucida Console"/>
            </a:endParaRPr>
          </a:p>
          <a:p>
            <a:r>
              <a:rPr lang="en-US" sz="2800" b="1" dirty="0" smtClean="0"/>
              <a:t>you </a:t>
            </a:r>
            <a:r>
              <a:rPr lang="en-US" sz="2800" b="1" dirty="0"/>
              <a:t>can define local variables inside </a:t>
            </a:r>
            <a:r>
              <a:rPr lang="en-US" sz="2800" b="1" dirty="0" smtClean="0"/>
              <a:t>the body of a </a:t>
            </a:r>
            <a:r>
              <a:rPr lang="en-US" sz="2800" b="1" dirty="0"/>
              <a:t>lambda </a:t>
            </a:r>
            <a:r>
              <a:rPr lang="en-US" sz="2800" b="1" dirty="0" smtClean="0"/>
              <a:t>expression </a:t>
            </a:r>
            <a:endParaRPr lang="en-US" sz="2800" b="1" dirty="0"/>
          </a:p>
          <a:p>
            <a:endParaRPr lang="en-US" sz="2400" dirty="0" smtClean="0">
              <a:cs typeface="Lucida Console"/>
            </a:endParaRPr>
          </a:p>
          <a:p>
            <a:pPr marL="0" indent="0">
              <a:buNone/>
            </a:pPr>
            <a:endParaRPr lang="en-US" sz="2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7183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Example 4:</a:t>
            </a:r>
            <a:br>
              <a:rPr lang="en-US" b="1" dirty="0" smtClean="0">
                <a:solidFill>
                  <a:srgbClr val="0000FF"/>
                </a:solidFill>
              </a:rPr>
            </a:br>
            <a:r>
              <a:rPr lang="en-US" b="1" dirty="0" smtClean="0">
                <a:solidFill>
                  <a:srgbClr val="0000FF"/>
                </a:solidFill>
              </a:rPr>
              <a:t>A lambda with a declared parameter type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110" y="1600200"/>
            <a:ext cx="864482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List&lt;Integer&gt; 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 = 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Arrays.asList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(1,2,3);</a:t>
            </a:r>
          </a:p>
          <a:p>
            <a:pPr marL="0" indent="0">
              <a:buNone/>
            </a:pPr>
            <a:endParaRPr lang="en-US" sz="2400" dirty="0">
              <a:solidFill>
                <a:srgbClr val="4F81BD"/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intSeq.forEach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</a:t>
            </a:r>
            <a:r>
              <a:rPr lang="en-US" sz="2400" dirty="0" smtClean="0">
                <a:solidFill>
                  <a:srgbClr val="FF0000"/>
                </a:solidFill>
                <a:latin typeface="Lucida Console"/>
                <a:cs typeface="Lucida Console"/>
              </a:rPr>
              <a:t>(Integer x) 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-&gt; {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x += 2;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System.out.println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(x);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4F81BD"/>
                </a:solidFill>
                <a:latin typeface="Lucida Console"/>
                <a:cs typeface="Lucida Console"/>
              </a:rPr>
              <a:t>}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);</a:t>
            </a:r>
          </a:p>
          <a:p>
            <a:pPr marL="0" indent="0">
              <a:buNone/>
            </a:pPr>
            <a:endParaRPr lang="en-US" sz="2000" dirty="0" smtClean="0">
              <a:solidFill>
                <a:srgbClr val="3366FF"/>
              </a:solidFill>
              <a:latin typeface="Courier New"/>
              <a:cs typeface="Courier New"/>
            </a:endParaRPr>
          </a:p>
          <a:p>
            <a:r>
              <a:rPr lang="en-US" sz="2400" dirty="0" smtClean="0">
                <a:cs typeface="Courier New"/>
              </a:rPr>
              <a:t>if you wish, specify the parameter type EXPLICITLY –however, the compiler can in this case infer the type of the parameter x.</a:t>
            </a:r>
            <a:endParaRPr lang="en-US" sz="2400" dirty="0"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14772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Implementation of Java 8 Lambdas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17128" cy="4525963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>
                <a:cs typeface="Courier New"/>
              </a:rPr>
              <a:t>compiler converts a lambda expression into a function</a:t>
            </a:r>
          </a:p>
          <a:p>
            <a:r>
              <a:rPr lang="en-US" sz="2800" dirty="0" smtClean="0">
                <a:cs typeface="Courier New"/>
              </a:rPr>
              <a:t>then calls the generated function</a:t>
            </a:r>
          </a:p>
          <a:p>
            <a:pPr marL="114300" indent="0">
              <a:buNone/>
            </a:pPr>
            <a:r>
              <a:rPr lang="en-US" sz="2800" dirty="0" smtClean="0">
                <a:cs typeface="Courier New"/>
              </a:rPr>
              <a:t>For example, </a:t>
            </a: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x -&gt; </a:t>
            </a:r>
            <a:r>
              <a:rPr lang="en-US" sz="2400" dirty="0" err="1" smtClean="0">
                <a:solidFill>
                  <a:schemeClr val="accent1"/>
                </a:solidFill>
                <a:latin typeface="Lucida Console"/>
                <a:cs typeface="Lucida Console"/>
              </a:rPr>
              <a:t>System.out.println</a:t>
            </a: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(x) </a:t>
            </a:r>
            <a:r>
              <a:rPr lang="en-US" sz="2800" dirty="0" smtClean="0">
                <a:cs typeface="Courier New"/>
              </a:rPr>
              <a:t>could be converted into a </a:t>
            </a:r>
            <a:r>
              <a:rPr lang="en-US" sz="2800" dirty="0" smtClean="0">
                <a:solidFill>
                  <a:srgbClr val="FF0000"/>
                </a:solidFill>
                <a:cs typeface="Courier New"/>
              </a:rPr>
              <a:t>generated static function</a:t>
            </a:r>
            <a:endParaRPr lang="en-US" sz="2800" dirty="0">
              <a:solidFill>
                <a:srgbClr val="FF0000"/>
              </a:solidFill>
              <a:cs typeface="Courier New"/>
            </a:endParaRPr>
          </a:p>
          <a:p>
            <a:pPr marL="400050" lvl="1" indent="0">
              <a:buNone/>
            </a:pP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public static void 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genName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(Integer x) {</a:t>
            </a:r>
          </a:p>
          <a:p>
            <a:pPr marL="400050" lvl="1" indent="0">
              <a:buNone/>
            </a:pPr>
            <a:r>
              <a:rPr lang="en-US" sz="24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System.out.println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(x);</a:t>
            </a:r>
          </a:p>
          <a:p>
            <a:pPr marL="400050" lvl="1" indent="0">
              <a:buNone/>
            </a:pP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}</a:t>
            </a:r>
          </a:p>
          <a:p>
            <a:pPr marL="400050" lvl="1" indent="0">
              <a:buNone/>
            </a:pPr>
            <a:endParaRPr lang="en-US" sz="2400" dirty="0" smtClean="0">
              <a:solidFill>
                <a:srgbClr val="4F81BD"/>
              </a:solidFill>
              <a:latin typeface="Lucida Console"/>
              <a:cs typeface="Lucida Console"/>
            </a:endParaRPr>
          </a:p>
          <a:p>
            <a:pPr marL="102870" indent="0">
              <a:buNone/>
            </a:pPr>
            <a:r>
              <a:rPr lang="en-US" sz="2600" dirty="0" smtClean="0">
                <a:solidFill>
                  <a:srgbClr val="4F81BD"/>
                </a:solidFill>
                <a:latin typeface="Lucida Console"/>
                <a:cs typeface="Lucida Console"/>
              </a:rPr>
              <a:t>Compiler must figure out:</a:t>
            </a:r>
          </a:p>
          <a:p>
            <a:r>
              <a:rPr lang="en-US" sz="2800" dirty="0" smtClean="0">
                <a:cs typeface="Courier New"/>
              </a:rPr>
              <a:t>what type should be generated for this function? </a:t>
            </a:r>
          </a:p>
          <a:p>
            <a:r>
              <a:rPr lang="en-US" sz="2800" dirty="0" smtClean="0">
                <a:cs typeface="Courier New"/>
              </a:rPr>
              <a:t>How should it be called? </a:t>
            </a:r>
          </a:p>
          <a:p>
            <a:r>
              <a:rPr lang="en-US" sz="2800" dirty="0" smtClean="0">
                <a:cs typeface="Courier New"/>
              </a:rPr>
              <a:t>What class should it go in?</a:t>
            </a:r>
            <a:endParaRPr lang="en-US" sz="2800" dirty="0"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4080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Functional Interfaces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057" y="1600200"/>
            <a:ext cx="8417128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cs typeface="Courier New"/>
              </a:rPr>
              <a:t>Java 8 lambdas are assigned to functional interfaces.</a:t>
            </a:r>
          </a:p>
          <a:p>
            <a:r>
              <a:rPr lang="en-US" sz="2800" dirty="0" smtClean="0">
                <a:cs typeface="Courier New"/>
              </a:rPr>
              <a:t>A </a:t>
            </a:r>
            <a:r>
              <a:rPr lang="en-US" sz="2800" b="1" dirty="0" smtClean="0">
                <a:cs typeface="Courier New"/>
              </a:rPr>
              <a:t>functional interface is a Java interface with exactly one non-default method</a:t>
            </a:r>
            <a:r>
              <a:rPr lang="en-US" sz="2800" dirty="0" smtClean="0">
                <a:cs typeface="Courier New"/>
              </a:rPr>
              <a:t>.  E.g.,</a:t>
            </a:r>
          </a:p>
          <a:p>
            <a:pPr marL="0" indent="0">
              <a:buNone/>
            </a:pPr>
            <a:endParaRPr lang="en-US" sz="2800" dirty="0">
              <a:cs typeface="Courier New"/>
            </a:endParaRPr>
          </a:p>
          <a:p>
            <a:pPr marL="400050" lvl="1" indent="0">
              <a:buNone/>
            </a:pP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public interface Consumer&lt;T&gt; {</a:t>
            </a:r>
          </a:p>
          <a:p>
            <a:pPr marL="400050" lvl="1" indent="0">
              <a:buNone/>
            </a:pPr>
            <a:r>
              <a:rPr lang="en-US" sz="2400" dirty="0">
                <a:solidFill>
                  <a:schemeClr val="accent1"/>
                </a:solidFill>
                <a:latin typeface="Lucida Console"/>
                <a:cs typeface="Lucida Console"/>
              </a:rPr>
              <a:t> </a:t>
            </a: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  void accept(T t);</a:t>
            </a:r>
          </a:p>
          <a:p>
            <a:pPr marL="400050" lvl="1" indent="0">
              <a:buNone/>
            </a:pPr>
            <a:r>
              <a:rPr lang="en-US" sz="2400" dirty="0">
                <a:solidFill>
                  <a:schemeClr val="accent1"/>
                </a:solidFill>
                <a:latin typeface="Lucida Console"/>
                <a:cs typeface="Lucida Console"/>
              </a:rPr>
              <a:t>}</a:t>
            </a:r>
            <a:endParaRPr lang="en-US" sz="2400" dirty="0" smtClean="0">
              <a:solidFill>
                <a:schemeClr val="accent1"/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2000" dirty="0" smtClean="0">
              <a:latin typeface="Courier New"/>
              <a:cs typeface="Courier New"/>
            </a:endParaRPr>
          </a:p>
          <a:p>
            <a:r>
              <a:rPr lang="en-US" sz="2800" dirty="0" smtClean="0">
                <a:cs typeface="Courier New"/>
              </a:rPr>
              <a:t>The package </a:t>
            </a:r>
            <a:r>
              <a:rPr lang="en-US" sz="2800" dirty="0" err="1" smtClean="0">
                <a:latin typeface="Courier New"/>
                <a:cs typeface="Courier New"/>
              </a:rPr>
              <a:t>java.util.function</a:t>
            </a:r>
            <a:r>
              <a:rPr lang="en-US" sz="2800" dirty="0" smtClean="0">
                <a:cs typeface="Courier New"/>
              </a:rPr>
              <a:t> defines many new useful functional interfaces like the Consumer interface we saw used by the new </a:t>
            </a:r>
            <a:r>
              <a:rPr lang="en-US" sz="2800" dirty="0" err="1" smtClean="0">
                <a:cs typeface="Courier New"/>
              </a:rPr>
              <a:t>forEach</a:t>
            </a:r>
            <a:r>
              <a:rPr lang="en-US" sz="2800" dirty="0" smtClean="0">
                <a:cs typeface="Courier New"/>
              </a:rPr>
              <a:t> method of Collection classes:</a:t>
            </a:r>
          </a:p>
          <a:p>
            <a:endParaRPr lang="en-US" sz="2800" dirty="0"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76049" y="5819911"/>
            <a:ext cx="6519285" cy="95410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RECALL Introduced in java 8 --- for most collection data class types like List, Vector </a:t>
            </a:r>
            <a:r>
              <a:rPr lang="en-US" sz="1400" b="1" dirty="0" err="1" smtClean="0"/>
              <a:t>etc</a:t>
            </a:r>
            <a:r>
              <a:rPr lang="en-US" sz="1400" b="1" dirty="0" smtClean="0"/>
              <a:t>,</a:t>
            </a:r>
            <a:br>
              <a:rPr lang="en-US" sz="1400" b="1" dirty="0" smtClean="0"/>
            </a:br>
            <a:r>
              <a:rPr lang="en-US" sz="1400" b="1" dirty="0" smtClean="0"/>
              <a:t/>
            </a:r>
            <a:br>
              <a:rPr lang="en-US" sz="1400" b="1" dirty="0" smtClean="0"/>
            </a:br>
            <a:r>
              <a:rPr lang="en-US" sz="1400" b="1" dirty="0" err="1" smtClean="0"/>
              <a:t>forEach</a:t>
            </a:r>
            <a:r>
              <a:rPr lang="en-US" sz="1400" b="1" dirty="0" smtClean="0"/>
              <a:t>( Consumer &lt;? Super E&gt; </a:t>
            </a:r>
            <a:r>
              <a:rPr lang="en-US" sz="1400" b="1" dirty="0" smtClean="0">
                <a:solidFill>
                  <a:srgbClr val="FF0000"/>
                </a:solidFill>
              </a:rPr>
              <a:t>action</a:t>
            </a:r>
            <a:r>
              <a:rPr lang="en-US" sz="1400" b="1" dirty="0" smtClean="0"/>
              <a:t>)   </a:t>
            </a:r>
            <a:r>
              <a:rPr lang="en-US" sz="1400" b="1" dirty="0" smtClean="0">
                <a:sym typeface="Wingdings" panose="05000000000000000000" pitchFamily="2" charset="2"/>
              </a:rPr>
              <a:t> a method that will execute the </a:t>
            </a:r>
            <a:r>
              <a:rPr lang="en-US" sz="14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action</a:t>
            </a:r>
            <a:r>
              <a:rPr lang="en-US" sz="1400" b="1" dirty="0" smtClean="0">
                <a:sym typeface="Wingdings" panose="05000000000000000000" pitchFamily="2" charset="2"/>
              </a:rPr>
              <a:t> for</a:t>
            </a:r>
            <a:br>
              <a:rPr lang="en-US" sz="1400" b="1" dirty="0" smtClean="0">
                <a:sym typeface="Wingdings" panose="05000000000000000000" pitchFamily="2" charset="2"/>
              </a:rPr>
            </a:br>
            <a:r>
              <a:rPr lang="en-US" sz="1400" b="1" dirty="0" smtClean="0">
                <a:sym typeface="Wingdings" panose="05000000000000000000" pitchFamily="2" charset="2"/>
              </a:rPr>
              <a:t>each element in the Collection of type E.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1418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809" y="274638"/>
            <a:ext cx="8692815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Assigning a Lambda to a </a:t>
            </a:r>
            <a:r>
              <a:rPr lang="en-US" b="1" dirty="0" smtClean="0">
                <a:solidFill>
                  <a:srgbClr val="FF0000"/>
                </a:solidFill>
              </a:rPr>
              <a:t>Local Variable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809" y="1600200"/>
            <a:ext cx="8899191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000" i="1" dirty="0" smtClean="0">
                <a:solidFill>
                  <a:srgbClr val="4F81BD"/>
                </a:solidFill>
                <a:latin typeface="Lucida Console"/>
                <a:cs typeface="Lucida Console"/>
              </a:rPr>
              <a:t>//”functional” interface defined in </a:t>
            </a:r>
            <a:r>
              <a:rPr lang="en-US" sz="2000" i="1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java.utils.functions</a:t>
            </a:r>
            <a:r>
              <a:rPr lang="en-US" sz="2000" i="1" dirty="0" smtClean="0">
                <a:solidFill>
                  <a:srgbClr val="4F81BD"/>
                </a:solidFill>
                <a:latin typeface="Lucida Console"/>
                <a:cs typeface="Lucida Console"/>
              </a:rPr>
              <a:t> (new to java 8)</a:t>
            </a:r>
          </a:p>
          <a:p>
            <a:pPr marL="0" indent="0">
              <a:buNone/>
            </a:pPr>
            <a:r>
              <a:rPr lang="en-US" sz="2000" i="1" dirty="0" smtClean="0">
                <a:solidFill>
                  <a:srgbClr val="4F81BD"/>
                </a:solidFill>
                <a:latin typeface="Lucida Console"/>
                <a:cs typeface="Lucida Console"/>
              </a:rPr>
              <a:t>public interface Consumer&lt;T&gt; {</a:t>
            </a:r>
          </a:p>
          <a:p>
            <a:pPr marL="0" indent="0">
              <a:buNone/>
            </a:pPr>
            <a:r>
              <a:rPr lang="en-US" sz="2000" i="1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i="1" dirty="0" smtClean="0">
                <a:solidFill>
                  <a:srgbClr val="4F81BD"/>
                </a:solidFill>
                <a:latin typeface="Lucida Console"/>
                <a:cs typeface="Lucida Console"/>
              </a:rPr>
              <a:t> void accept(T t);</a:t>
            </a:r>
          </a:p>
          <a:p>
            <a:pPr marL="0" indent="0">
              <a:buNone/>
            </a:pPr>
            <a:r>
              <a:rPr lang="en-US" sz="2000" i="1" dirty="0" smtClean="0">
                <a:solidFill>
                  <a:srgbClr val="4F81BD"/>
                </a:solidFill>
                <a:latin typeface="Lucida Console"/>
                <a:cs typeface="Lucida Console"/>
              </a:rPr>
              <a:t>}</a:t>
            </a:r>
          </a:p>
          <a:p>
            <a:pPr marL="0" indent="0">
              <a:buNone/>
            </a:pPr>
            <a:endParaRPr lang="en-US" sz="2000" dirty="0" smtClean="0">
              <a:solidFill>
                <a:srgbClr val="4F81BD"/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000" i="1" dirty="0" smtClean="0">
                <a:solidFill>
                  <a:srgbClr val="00B050"/>
                </a:solidFill>
                <a:latin typeface="Lucida Console"/>
                <a:cs typeface="Lucida Console"/>
              </a:rPr>
              <a:t>//now inside some collection class like </a:t>
            </a:r>
            <a:r>
              <a:rPr lang="en-US" sz="2000" i="1" dirty="0" err="1" smtClean="0">
                <a:solidFill>
                  <a:srgbClr val="00B050"/>
                </a:solidFill>
                <a:latin typeface="Lucida Console"/>
                <a:cs typeface="Lucida Console"/>
              </a:rPr>
              <a:t>ArrayList</a:t>
            </a:r>
            <a:r>
              <a:rPr lang="en-US" sz="2000" i="1" dirty="0" smtClean="0">
                <a:solidFill>
                  <a:srgbClr val="00B050"/>
                </a:solidFill>
                <a:latin typeface="Lucida Console"/>
                <a:cs typeface="Lucida Console"/>
              </a:rPr>
              <a:t> or Vector</a:t>
            </a:r>
          </a:p>
          <a:p>
            <a:pPr marL="0" indent="0">
              <a:buNone/>
            </a:pPr>
            <a:r>
              <a:rPr lang="en-US" sz="2000" i="1" dirty="0" smtClean="0">
                <a:solidFill>
                  <a:srgbClr val="00B050"/>
                </a:solidFill>
                <a:latin typeface="Lucida Console"/>
                <a:cs typeface="Lucida Console"/>
              </a:rPr>
              <a:t>void </a:t>
            </a:r>
            <a:r>
              <a:rPr lang="en-US" sz="2000" i="1" dirty="0" err="1" smtClean="0">
                <a:solidFill>
                  <a:srgbClr val="00B050"/>
                </a:solidFill>
                <a:latin typeface="Lucida Console"/>
                <a:cs typeface="Lucida Console"/>
              </a:rPr>
              <a:t>forEach</a:t>
            </a:r>
            <a:r>
              <a:rPr lang="en-US" sz="2000" i="1" dirty="0" smtClean="0">
                <a:solidFill>
                  <a:srgbClr val="00B050"/>
                </a:solidFill>
                <a:latin typeface="Lucida Console"/>
                <a:cs typeface="Lucida Console"/>
              </a:rPr>
              <a:t>(Consumer&lt;Integer&gt; action {</a:t>
            </a:r>
          </a:p>
          <a:p>
            <a:pPr marL="0" indent="0">
              <a:buNone/>
            </a:pPr>
            <a:r>
              <a:rPr lang="en-US" sz="2000" i="1" dirty="0">
                <a:solidFill>
                  <a:srgbClr val="00B050"/>
                </a:solidFill>
                <a:latin typeface="Lucida Console"/>
                <a:cs typeface="Lucida Console"/>
              </a:rPr>
              <a:t> </a:t>
            </a:r>
            <a:r>
              <a:rPr lang="en-US" sz="2000" i="1" dirty="0" smtClean="0">
                <a:solidFill>
                  <a:srgbClr val="00B050"/>
                </a:solidFill>
                <a:latin typeface="Lucida Console"/>
                <a:cs typeface="Lucida Console"/>
              </a:rPr>
              <a:t> for (Integer </a:t>
            </a:r>
            <a:r>
              <a:rPr lang="en-US" sz="2000" i="1" dirty="0" err="1" smtClean="0">
                <a:solidFill>
                  <a:srgbClr val="00B050"/>
                </a:solidFill>
                <a:latin typeface="Lucida Console"/>
                <a:cs typeface="Lucida Console"/>
              </a:rPr>
              <a:t>i:items</a:t>
            </a:r>
            <a:r>
              <a:rPr lang="en-US" sz="2000" i="1" dirty="0" smtClean="0">
                <a:solidFill>
                  <a:srgbClr val="00B050"/>
                </a:solidFill>
                <a:latin typeface="Lucida Console"/>
                <a:cs typeface="Lucida Console"/>
              </a:rPr>
              <a:t>) {</a:t>
            </a:r>
          </a:p>
          <a:p>
            <a:pPr marL="0" indent="0">
              <a:buNone/>
            </a:pPr>
            <a:r>
              <a:rPr lang="en-US" sz="2000" i="1" dirty="0">
                <a:solidFill>
                  <a:srgbClr val="00B050"/>
                </a:solidFill>
                <a:latin typeface="Lucida Console"/>
                <a:cs typeface="Lucida Console"/>
              </a:rPr>
              <a:t> </a:t>
            </a:r>
            <a:r>
              <a:rPr lang="en-US" sz="2000" i="1" dirty="0" smtClean="0">
                <a:solidFill>
                  <a:srgbClr val="00B050"/>
                </a:solidFill>
                <a:latin typeface="Lucida Console"/>
                <a:cs typeface="Lucida Console"/>
              </a:rPr>
              <a:t>   </a:t>
            </a:r>
            <a:r>
              <a:rPr lang="en-US" sz="2000" i="1" dirty="0" err="1" smtClean="0">
                <a:solidFill>
                  <a:srgbClr val="00B050"/>
                </a:solidFill>
                <a:latin typeface="Lucida Console"/>
                <a:cs typeface="Lucida Console"/>
              </a:rPr>
              <a:t>action.accept</a:t>
            </a:r>
            <a:r>
              <a:rPr lang="en-US" sz="2000" i="1" dirty="0" smtClean="0">
                <a:solidFill>
                  <a:srgbClr val="00B050"/>
                </a:solidFill>
                <a:latin typeface="Lucida Console"/>
                <a:cs typeface="Lucida Console"/>
              </a:rPr>
              <a:t>(t);</a:t>
            </a:r>
          </a:p>
          <a:p>
            <a:pPr marL="0" indent="0">
              <a:buNone/>
            </a:pPr>
            <a:r>
              <a:rPr lang="en-US" sz="2000" i="1" dirty="0">
                <a:solidFill>
                  <a:srgbClr val="00B050"/>
                </a:solidFill>
                <a:latin typeface="Lucida Console"/>
                <a:cs typeface="Lucida Console"/>
              </a:rPr>
              <a:t> </a:t>
            </a:r>
            <a:r>
              <a:rPr lang="en-US" sz="2000" i="1" dirty="0" smtClean="0">
                <a:solidFill>
                  <a:srgbClr val="00B050"/>
                </a:solidFill>
                <a:latin typeface="Lucida Console"/>
                <a:cs typeface="Lucida Console"/>
              </a:rPr>
              <a:t> }</a:t>
            </a:r>
          </a:p>
          <a:p>
            <a:pPr marL="0" indent="0">
              <a:buNone/>
            </a:pPr>
            <a:r>
              <a:rPr lang="en-US" sz="2000" i="1" dirty="0" smtClean="0">
                <a:solidFill>
                  <a:srgbClr val="00B050"/>
                </a:solidFill>
                <a:latin typeface="Lucida Console"/>
                <a:cs typeface="Lucida Console"/>
              </a:rPr>
              <a:t>}</a:t>
            </a:r>
          </a:p>
          <a:p>
            <a:pPr marL="0" indent="0">
              <a:buNone/>
            </a:pPr>
            <a:r>
              <a:rPr lang="en-US" sz="2000" i="1" dirty="0">
                <a:solidFill>
                  <a:srgbClr val="00B050"/>
                </a:solidFill>
                <a:latin typeface="Lucida Console"/>
                <a:cs typeface="Lucida Console"/>
              </a:rPr>
              <a:t/>
            </a:r>
            <a:br>
              <a:rPr lang="en-US" sz="2000" i="1" dirty="0">
                <a:solidFill>
                  <a:srgbClr val="00B050"/>
                </a:solidFill>
                <a:latin typeface="Lucida Console"/>
                <a:cs typeface="Lucida Console"/>
              </a:rPr>
            </a:br>
            <a:r>
              <a:rPr lang="en-US" sz="2000" dirty="0" smtClean="0">
                <a:solidFill>
                  <a:srgbClr val="002060"/>
                </a:solidFill>
                <a:latin typeface="Lucida Console"/>
                <a:cs typeface="Lucida Console"/>
              </a:rPr>
              <a:t>//now inside your code</a:t>
            </a:r>
            <a:endParaRPr lang="en-US" sz="2000" i="1" dirty="0" smtClean="0">
              <a:solidFill>
                <a:srgbClr val="002060"/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2060"/>
                </a:solidFill>
                <a:latin typeface="Lucida Console"/>
                <a:cs typeface="Lucida Console"/>
              </a:rPr>
              <a:t>List&lt;Integer&gt; </a:t>
            </a:r>
            <a:r>
              <a:rPr lang="en-US" sz="2000" dirty="0" err="1" smtClean="0">
                <a:solidFill>
                  <a:srgbClr val="002060"/>
                </a:solidFill>
                <a:latin typeface="Lucida Console"/>
                <a:cs typeface="Lucida Console"/>
              </a:rPr>
              <a:t>intSeq</a:t>
            </a:r>
            <a:r>
              <a:rPr lang="en-US" sz="2000" dirty="0" smtClean="0">
                <a:solidFill>
                  <a:srgbClr val="002060"/>
                </a:solidFill>
                <a:latin typeface="Lucida Console"/>
                <a:cs typeface="Lucida Console"/>
              </a:rPr>
              <a:t> = </a:t>
            </a:r>
            <a:r>
              <a:rPr lang="en-US" sz="2000" dirty="0" err="1" smtClean="0">
                <a:solidFill>
                  <a:srgbClr val="002060"/>
                </a:solidFill>
                <a:latin typeface="Lucida Console"/>
                <a:cs typeface="Lucida Console"/>
              </a:rPr>
              <a:t>Arrrays.asList</a:t>
            </a:r>
            <a:r>
              <a:rPr lang="en-US" sz="2000" dirty="0" smtClean="0">
                <a:solidFill>
                  <a:srgbClr val="002060"/>
                </a:solidFill>
                <a:latin typeface="Lucida Console"/>
                <a:cs typeface="Lucida Console"/>
              </a:rPr>
              <a:t>(1,2,3);  </a:t>
            </a:r>
          </a:p>
          <a:p>
            <a:pPr marL="0" indent="0">
              <a:buNone/>
            </a:pPr>
            <a:endParaRPr lang="en-US" sz="2000" dirty="0" smtClean="0">
              <a:solidFill>
                <a:srgbClr val="002060"/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  <a:latin typeface="Lucida Console"/>
                <a:cs typeface="Lucida Console"/>
              </a:rPr>
              <a:t>//define your lambda expression on right and assign to variable </a:t>
            </a:r>
            <a:r>
              <a:rPr lang="en-US" sz="2000" dirty="0" err="1" smtClean="0">
                <a:solidFill>
                  <a:srgbClr val="FF0000"/>
                </a:solidFill>
                <a:latin typeface="Lucida Console"/>
                <a:cs typeface="Lucida Console"/>
              </a:rPr>
              <a:t>cnsmr</a:t>
            </a:r>
            <a:endParaRPr lang="en-US" sz="2000" dirty="0" smtClean="0">
              <a:solidFill>
                <a:srgbClr val="FF0000"/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2060"/>
                </a:solidFill>
                <a:latin typeface="Lucida Console"/>
                <a:cs typeface="Lucida Console"/>
              </a:rPr>
              <a:t>Consumer&lt;Integer&gt; </a:t>
            </a:r>
            <a:r>
              <a:rPr lang="en-US" sz="2000" dirty="0" err="1" smtClean="0">
                <a:solidFill>
                  <a:srgbClr val="002060"/>
                </a:solidFill>
                <a:latin typeface="Lucida Console"/>
                <a:cs typeface="Lucida Console"/>
              </a:rPr>
              <a:t>cnsmr</a:t>
            </a:r>
            <a:r>
              <a:rPr lang="en-US" sz="2000" dirty="0" smtClean="0">
                <a:solidFill>
                  <a:srgbClr val="002060"/>
                </a:solidFill>
                <a:latin typeface="Lucida Console"/>
                <a:cs typeface="Lucida Console"/>
              </a:rPr>
              <a:t> = x -&gt; </a:t>
            </a:r>
            <a:r>
              <a:rPr lang="en-US" sz="2000" dirty="0" err="1" smtClean="0">
                <a:solidFill>
                  <a:srgbClr val="002060"/>
                </a:solidFill>
                <a:latin typeface="Lucida Console"/>
                <a:cs typeface="Lucida Console"/>
              </a:rPr>
              <a:t>System.out.println</a:t>
            </a:r>
            <a:r>
              <a:rPr lang="en-US" sz="2000" dirty="0" smtClean="0">
                <a:solidFill>
                  <a:srgbClr val="002060"/>
                </a:solidFill>
                <a:latin typeface="Lucida Console"/>
                <a:cs typeface="Lucida Console"/>
              </a:rPr>
              <a:t>(x);</a:t>
            </a:r>
          </a:p>
          <a:p>
            <a:pPr marL="0" indent="0">
              <a:buNone/>
            </a:pPr>
            <a:r>
              <a:rPr lang="en-US" sz="2000" dirty="0" err="1" smtClean="0">
                <a:solidFill>
                  <a:srgbClr val="002060"/>
                </a:solidFill>
                <a:latin typeface="Lucida Console"/>
                <a:cs typeface="Lucida Console"/>
              </a:rPr>
              <a:t>intSeq.forEach</a:t>
            </a:r>
            <a:r>
              <a:rPr lang="en-US" sz="2000" dirty="0" smtClean="0">
                <a:solidFill>
                  <a:srgbClr val="002060"/>
                </a:solidFill>
                <a:latin typeface="Lucida Console"/>
                <a:cs typeface="Lucida Console"/>
              </a:rPr>
              <a:t>(</a:t>
            </a:r>
            <a:r>
              <a:rPr lang="en-US" sz="2000" dirty="0" err="1" smtClean="0">
                <a:solidFill>
                  <a:srgbClr val="002060"/>
                </a:solidFill>
                <a:latin typeface="Lucida Console"/>
                <a:cs typeface="Lucida Console"/>
              </a:rPr>
              <a:t>cnsmr</a:t>
            </a:r>
            <a:r>
              <a:rPr lang="en-US" sz="2000" dirty="0" smtClean="0">
                <a:solidFill>
                  <a:srgbClr val="002060"/>
                </a:solidFill>
                <a:latin typeface="Lucida Console"/>
                <a:cs typeface="Lucida Console"/>
              </a:rPr>
              <a:t>);</a:t>
            </a:r>
            <a:endParaRPr lang="en-US" sz="2000" dirty="0">
              <a:solidFill>
                <a:srgbClr val="002060"/>
              </a:solidFill>
              <a:latin typeface="Lucida Console"/>
              <a:cs typeface="Lucida Console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79371" y="5802997"/>
            <a:ext cx="5148910" cy="92333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Special Note: List is an interface,  so </a:t>
            </a:r>
            <a:r>
              <a:rPr lang="en-US" dirty="0" err="1" smtClean="0"/>
              <a:t>intSeq</a:t>
            </a:r>
            <a:r>
              <a:rPr lang="en-US" dirty="0" smtClean="0"/>
              <a:t> is actually</a:t>
            </a:r>
            <a:br>
              <a:rPr lang="en-US" dirty="0" smtClean="0"/>
            </a:br>
            <a:r>
              <a:rPr lang="en-US" dirty="0" smtClean="0"/>
              <a:t>an </a:t>
            </a:r>
            <a:r>
              <a:rPr lang="en-US" dirty="0" err="1" smtClean="0"/>
              <a:t>ArrayList</a:t>
            </a:r>
            <a:r>
              <a:rPr lang="en-US" dirty="0" smtClean="0"/>
              <a:t> instance and it is </a:t>
            </a:r>
            <a:r>
              <a:rPr lang="en-US" dirty="0" err="1" smtClean="0"/>
              <a:t>ArrayList</a:t>
            </a:r>
            <a:r>
              <a:rPr lang="en-US" dirty="0" smtClean="0"/>
              <a:t> that has the</a:t>
            </a:r>
            <a:br>
              <a:rPr lang="en-US" dirty="0" smtClean="0"/>
            </a:br>
            <a:r>
              <a:rPr lang="en-US" dirty="0" err="1" smtClean="0"/>
              <a:t>forEach</a:t>
            </a:r>
            <a:r>
              <a:rPr lang="en-US" dirty="0" smtClean="0"/>
              <a:t> method defined.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24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3999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Properties of the Generated Method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method generated from a Java 8 lambda expression has the same signature as the method in the functional interface</a:t>
            </a:r>
          </a:p>
          <a:p>
            <a:r>
              <a:rPr lang="en-US" dirty="0" smtClean="0"/>
              <a:t>The type is the same as that of the functional interface to which the lambda expression is assigned</a:t>
            </a:r>
          </a:p>
          <a:p>
            <a:r>
              <a:rPr lang="en-US" dirty="0" smtClean="0"/>
              <a:t>The lambda expression becomes the body of the method in the interface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97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92997" y="73025"/>
            <a:ext cx="8951003" cy="838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b="1" dirty="0" smtClean="0">
                <a:solidFill>
                  <a:srgbClr val="0000FF"/>
                </a:solidFill>
              </a:rPr>
              <a:t>Outline</a:t>
            </a:r>
          </a:p>
        </p:txBody>
      </p:sp>
      <p:sp>
        <p:nvSpPr>
          <p:cNvPr id="1296387" name="Rectangle 3"/>
          <p:cNvSpPr>
            <a:spLocks noGrp="1" noChangeArrowheads="1"/>
          </p:cNvSpPr>
          <p:nvPr>
            <p:ph idx="1"/>
          </p:nvPr>
        </p:nvSpPr>
        <p:spPr>
          <a:xfrm>
            <a:off x="192997" y="919163"/>
            <a:ext cx="8951003" cy="54356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  <a:defRPr/>
            </a:pPr>
            <a:r>
              <a:rPr lang="en-US" dirty="0" smtClean="0"/>
              <a:t>What is functional programming?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dirty="0" smtClean="0"/>
              <a:t>What are the benefits of functional programming?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dirty="0" smtClean="0"/>
              <a:t>Functional programming in Java 8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dirty="0" smtClean="0"/>
              <a:t>Java 8 lambda expressions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dirty="0" smtClean="0"/>
              <a:t>Implementation of Java 8 lambda expressions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dirty="0" smtClean="0"/>
              <a:t>Streams</a:t>
            </a:r>
          </a:p>
        </p:txBody>
      </p:sp>
      <p:sp>
        <p:nvSpPr>
          <p:cNvPr id="2" name="Rectangle 1"/>
          <p:cNvSpPr/>
          <p:nvPr/>
        </p:nvSpPr>
        <p:spPr>
          <a:xfrm>
            <a:off x="380999" y="5708432"/>
            <a:ext cx="71845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Modified from www.cs.columbia.edu</a:t>
            </a:r>
            <a:r>
              <a:rPr lang="en-US" dirty="0"/>
              <a:t>/~</a:t>
            </a:r>
            <a:r>
              <a:rPr lang="en-US" dirty="0" smtClean="0"/>
              <a:t>aho/cs6998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60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Variable Capture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Lambdas can interact with variables defined outside the body of the lambda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Using these variables is called variable capture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29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92D050"/>
                </a:solidFill>
              </a:rPr>
              <a:t>Local Variable </a:t>
            </a:r>
            <a:r>
              <a:rPr lang="en-US" b="1" dirty="0" smtClean="0">
                <a:solidFill>
                  <a:srgbClr val="0000FF"/>
                </a:solidFill>
              </a:rPr>
              <a:t>Capture Example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125" y="1600200"/>
            <a:ext cx="8698718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0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public class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LVCExample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public static void main(String[]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args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) 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 List&lt;Integer&gt;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=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Arrays.asList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(1,2,3);</a:t>
            </a:r>
          </a:p>
          <a:p>
            <a:pPr marL="0" indent="0">
              <a:buNone/>
            </a:pPr>
            <a:endParaRPr lang="en-US" sz="2000" dirty="0">
              <a:solidFill>
                <a:srgbClr val="4F81BD"/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 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b="1" dirty="0" err="1" smtClean="0">
                <a:solidFill>
                  <a:srgbClr val="92D050"/>
                </a:solidFill>
                <a:latin typeface="Lucida Console"/>
                <a:cs typeface="Lucida Console"/>
              </a:rPr>
              <a:t>var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= 10;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intSeq.forEach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</a:t>
            </a:r>
            <a:r>
              <a:rPr lang="en-US" sz="2000" dirty="0" smtClean="0">
                <a:solidFill>
                  <a:srgbClr val="FF0000"/>
                </a:solidFill>
                <a:latin typeface="Lucida Console"/>
                <a:cs typeface="Lucida Console"/>
              </a:rPr>
              <a:t>x -&gt; </a:t>
            </a:r>
            <a:r>
              <a:rPr lang="en-US" sz="2000" dirty="0" err="1" smtClean="0">
                <a:solidFill>
                  <a:srgbClr val="FF0000"/>
                </a:solidFill>
                <a:latin typeface="Lucida Console"/>
                <a:cs typeface="Lucida Console"/>
              </a:rPr>
              <a:t>System.out.println</a:t>
            </a:r>
            <a:r>
              <a:rPr lang="en-US" sz="2000" dirty="0" smtClean="0">
                <a:solidFill>
                  <a:srgbClr val="FF0000"/>
                </a:solidFill>
                <a:latin typeface="Lucida Console"/>
                <a:cs typeface="Lucida Console"/>
              </a:rPr>
              <a:t>(x + </a:t>
            </a:r>
            <a:r>
              <a:rPr lang="en-US" sz="2000" dirty="0" err="1" smtClean="0">
                <a:solidFill>
                  <a:srgbClr val="92D050"/>
                </a:solidFill>
                <a:latin typeface="Lucida Console"/>
                <a:cs typeface="Lucida Console"/>
              </a:rPr>
              <a:t>var</a:t>
            </a:r>
            <a:r>
              <a:rPr lang="en-US" sz="2000" dirty="0" smtClean="0">
                <a:solidFill>
                  <a:srgbClr val="FF0000"/>
                </a:solidFill>
                <a:latin typeface="Lucida Console"/>
                <a:cs typeface="Lucida Console"/>
              </a:rPr>
              <a:t>)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);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}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}</a:t>
            </a:r>
          </a:p>
          <a:p>
            <a:pPr marL="0" indent="0">
              <a:buNone/>
            </a:pPr>
            <a:endParaRPr lang="en-US" sz="2400" dirty="0">
              <a:latin typeface="Courier New"/>
              <a:cs typeface="Courier New"/>
            </a:endParaRPr>
          </a:p>
          <a:p>
            <a:r>
              <a:rPr lang="en-US" sz="2800" dirty="0" smtClean="0">
                <a:cs typeface="Courier New"/>
              </a:rPr>
              <a:t>Note: local variables used inside the </a:t>
            </a:r>
            <a:r>
              <a:rPr lang="en-US" sz="2800" dirty="0" smtClean="0">
                <a:solidFill>
                  <a:srgbClr val="FF0000"/>
                </a:solidFill>
                <a:cs typeface="Courier New"/>
              </a:rPr>
              <a:t>body of a lambda </a:t>
            </a:r>
            <a:r>
              <a:rPr lang="en-US" sz="2800" dirty="0" smtClean="0">
                <a:cs typeface="Courier New"/>
              </a:rPr>
              <a:t>must be final or effectively final</a:t>
            </a:r>
            <a:endParaRPr lang="en-US" sz="2800" dirty="0">
              <a:cs typeface="Courier New"/>
            </a:endParaRPr>
          </a:p>
        </p:txBody>
      </p:sp>
      <p:sp>
        <p:nvSpPr>
          <p:cNvPr id="4" name="Oval 3"/>
          <p:cNvSpPr/>
          <p:nvPr/>
        </p:nvSpPr>
        <p:spPr>
          <a:xfrm>
            <a:off x="3102429" y="3505200"/>
            <a:ext cx="5094514" cy="6096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C000"/>
                </a:solidFill>
              </a:ln>
              <a:noFill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91000" y="4572912"/>
            <a:ext cx="1986378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Lambda expression</a:t>
            </a:r>
            <a:endParaRPr lang="en-US" dirty="0"/>
          </a:p>
        </p:txBody>
      </p:sp>
      <p:sp>
        <p:nvSpPr>
          <p:cNvPr id="6" name="Up Arrow 5"/>
          <p:cNvSpPr/>
          <p:nvPr/>
        </p:nvSpPr>
        <p:spPr>
          <a:xfrm>
            <a:off x="5486400" y="4114800"/>
            <a:ext cx="446314" cy="4581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01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92D050"/>
                </a:solidFill>
              </a:rPr>
              <a:t>Static </a:t>
            </a:r>
            <a:r>
              <a:rPr lang="en-US" b="1" dirty="0" smtClean="0">
                <a:solidFill>
                  <a:srgbClr val="0000FF"/>
                </a:solidFill>
              </a:rPr>
              <a:t>Variable Capture Example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874" y="1600200"/>
            <a:ext cx="8874125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public class </a:t>
            </a:r>
            <a:r>
              <a:rPr lang="en-US" sz="2000" dirty="0" err="1">
                <a:solidFill>
                  <a:srgbClr val="4F81BD"/>
                </a:solidFill>
                <a:latin typeface="Lucida Console"/>
                <a:cs typeface="Lucida Console"/>
              </a:rPr>
              <a:t>S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VCExample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private </a:t>
            </a:r>
            <a:r>
              <a:rPr lang="en-US" sz="2000" dirty="0" smtClean="0">
                <a:solidFill>
                  <a:srgbClr val="92D050"/>
                </a:solidFill>
                <a:latin typeface="Lucida Console"/>
                <a:cs typeface="Lucida Console"/>
              </a:rPr>
              <a:t>static </a:t>
            </a:r>
            <a:r>
              <a:rPr lang="en-US" sz="2000" dirty="0" err="1" smtClean="0">
                <a:solidFill>
                  <a:srgbClr val="92D050"/>
                </a:solidFill>
                <a:latin typeface="Lucida Console"/>
                <a:cs typeface="Lucida Console"/>
              </a:rPr>
              <a:t>int</a:t>
            </a:r>
            <a:r>
              <a:rPr lang="en-US" sz="2000" dirty="0" smtClean="0">
                <a:solidFill>
                  <a:srgbClr val="92D050"/>
                </a:solidFill>
                <a:latin typeface="Lucida Console"/>
                <a:cs typeface="Lucida Console"/>
              </a:rPr>
              <a:t> </a:t>
            </a:r>
            <a:r>
              <a:rPr lang="en-US" sz="2000" dirty="0" err="1" smtClean="0">
                <a:solidFill>
                  <a:srgbClr val="92D050"/>
                </a:solidFill>
                <a:latin typeface="Lucida Console"/>
                <a:cs typeface="Lucida Console"/>
              </a:rPr>
              <a:t>var</a:t>
            </a:r>
            <a:r>
              <a:rPr lang="en-US" sz="2000" dirty="0" smtClean="0">
                <a:solidFill>
                  <a:srgbClr val="92D050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= 10;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public static void main(String[]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args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) 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 List&lt;Integer&gt;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=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Arrays.asList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(1,2,3);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 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intSeq.forEach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(x -&gt;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System.out.println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(x + </a:t>
            </a:r>
            <a:r>
              <a:rPr lang="en-US" sz="2000" b="1" dirty="0" err="1" smtClean="0">
                <a:solidFill>
                  <a:srgbClr val="92D050"/>
                </a:solidFill>
                <a:latin typeface="Lucida Console"/>
                <a:cs typeface="Lucida Console"/>
              </a:rPr>
              <a:t>var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));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}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20685" y="4921254"/>
            <a:ext cx="4093300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Can access statically defined variables too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6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Method References – short cut to writing lambda expressions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228" y="2253342"/>
            <a:ext cx="7620000" cy="4800600"/>
          </a:xfrm>
        </p:spPr>
        <p:txBody>
          <a:bodyPr/>
          <a:lstStyle/>
          <a:p>
            <a:r>
              <a:rPr lang="en-US" dirty="0" smtClean="0"/>
              <a:t>Method references can be used to pass an existing function in places where a lambda is expected</a:t>
            </a:r>
          </a:p>
          <a:p>
            <a:r>
              <a:rPr lang="en-US" dirty="0" smtClean="0"/>
              <a:t>The signature of the referenced method needs to match the signature of the functional interface method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86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Summary of Method References</a:t>
            </a:r>
            <a:endParaRPr lang="en-US" b="1" dirty="0">
              <a:solidFill>
                <a:srgbClr val="0000FF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2681159"/>
              </p:ext>
            </p:extLst>
          </p:nvPr>
        </p:nvGraphicFramePr>
        <p:xfrm>
          <a:off x="174172" y="2303954"/>
          <a:ext cx="8229600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188"/>
                <a:gridCol w="3779185"/>
                <a:gridCol w="207322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Method Reference</a:t>
                      </a:r>
                      <a:r>
                        <a:rPr lang="en-US" sz="2000" baseline="0" dirty="0" smtClean="0"/>
                        <a:t> Type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Syntax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Example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static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ClassName</a:t>
                      </a:r>
                      <a:r>
                        <a:rPr lang="en-US" sz="2000" dirty="0" smtClean="0"/>
                        <a:t>::</a:t>
                      </a:r>
                      <a:r>
                        <a:rPr lang="en-US" sz="2000" dirty="0" err="1" smtClean="0"/>
                        <a:t>StaticMethodName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String::</a:t>
                      </a:r>
                      <a:r>
                        <a:rPr lang="en-US" sz="2000" dirty="0" err="1" smtClean="0"/>
                        <a:t>valueOf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constructor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ClassName</a:t>
                      </a:r>
                      <a:r>
                        <a:rPr lang="en-US" sz="2000" dirty="0" smtClean="0"/>
                        <a:t>::new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ArrayList</a:t>
                      </a:r>
                      <a:r>
                        <a:rPr lang="en-US" sz="2000" dirty="0" smtClean="0"/>
                        <a:t>::new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specific object instance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objectReference</a:t>
                      </a:r>
                      <a:r>
                        <a:rPr lang="en-US" sz="2000" dirty="0" smtClean="0"/>
                        <a:t>::</a:t>
                      </a:r>
                      <a:r>
                        <a:rPr lang="en-US" sz="2000" dirty="0" err="1" smtClean="0"/>
                        <a:t>MethodName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x::</a:t>
                      </a:r>
                      <a:r>
                        <a:rPr lang="en-US" sz="2000" dirty="0" err="1" smtClean="0"/>
                        <a:t>toString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arbitrary object of a given type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ClassName</a:t>
                      </a:r>
                      <a:r>
                        <a:rPr lang="en-US" sz="2000" dirty="0" smtClean="0"/>
                        <a:t>::</a:t>
                      </a:r>
                      <a:r>
                        <a:rPr lang="en-US" sz="2000" dirty="0" err="1" smtClean="0"/>
                        <a:t>InstanceMethodName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Object::</a:t>
                      </a:r>
                      <a:r>
                        <a:rPr lang="en-US" sz="2000" dirty="0" err="1" smtClean="0"/>
                        <a:t>toString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47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Conciseness with Method References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620" y="1600200"/>
            <a:ext cx="873636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We can rewrite the statement</a:t>
            </a:r>
          </a:p>
          <a:p>
            <a:pPr marL="0" indent="0">
              <a:buNone/>
            </a:pPr>
            <a:endParaRPr lang="en-US" dirty="0" smtClean="0"/>
          </a:p>
          <a:p>
            <a:pPr marL="400050" lvl="1" indent="0">
              <a:buNone/>
            </a:pP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intSeq.forEach</a:t>
            </a:r>
            <a:r>
              <a:rPr lang="en-US" sz="2400" dirty="0">
                <a:solidFill>
                  <a:srgbClr val="4F81BD"/>
                </a:solidFill>
                <a:latin typeface="Lucida Console"/>
                <a:cs typeface="Lucida Console"/>
              </a:rPr>
              <a:t>(x -&gt; </a:t>
            </a:r>
            <a:r>
              <a:rPr lang="en-US" sz="2400" dirty="0" err="1">
                <a:solidFill>
                  <a:srgbClr val="4F81BD"/>
                </a:solidFill>
                <a:latin typeface="Lucida Console"/>
                <a:cs typeface="Lucida Console"/>
              </a:rPr>
              <a:t>System.out.println</a:t>
            </a:r>
            <a:r>
              <a:rPr lang="en-US" sz="2400" dirty="0">
                <a:solidFill>
                  <a:srgbClr val="4F81BD"/>
                </a:solidFill>
                <a:latin typeface="Lucida Console"/>
                <a:cs typeface="Lucida Console"/>
              </a:rPr>
              <a:t>(x));</a:t>
            </a:r>
          </a:p>
          <a:p>
            <a:pPr marL="400050" lvl="1" indent="0">
              <a:buNone/>
            </a:pPr>
            <a:endParaRPr lang="en-US" sz="2000" dirty="0" smtClean="0">
              <a:solidFill>
                <a:schemeClr val="accent1"/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20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dirty="0" smtClean="0">
                <a:cs typeface="Lucida Console"/>
              </a:rPr>
              <a:t>more concisely using a method reference</a:t>
            </a:r>
            <a:endParaRPr lang="en-US" dirty="0">
              <a:cs typeface="Lucida Console"/>
            </a:endParaRPr>
          </a:p>
          <a:p>
            <a:pPr marL="0" indent="0">
              <a:buNone/>
            </a:pPr>
            <a:endParaRPr lang="en-US" sz="2000" dirty="0" smtClean="0">
              <a:latin typeface="Lucida Console"/>
              <a:cs typeface="Lucida Console"/>
            </a:endParaRPr>
          </a:p>
          <a:p>
            <a:pPr marL="400050" lvl="1" indent="0">
              <a:buNone/>
            </a:pP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intSeq.forEach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System.out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::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println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);</a:t>
            </a:r>
          </a:p>
          <a:p>
            <a:pPr marL="400050" lvl="1" indent="0">
              <a:buNone/>
            </a:pPr>
            <a:endParaRPr lang="en-US" sz="2000" dirty="0">
              <a:solidFill>
                <a:srgbClr val="4F81BD"/>
              </a:solidFill>
              <a:latin typeface="Lucida Console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65978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Default Methods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Java 8 uses lambda expressions and default methods in conjunction with the Java collections framework to achieve backward compatibility with existing published interfaces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 a full discussion see Brian </a:t>
            </a:r>
            <a:r>
              <a:rPr lang="en-US" dirty="0"/>
              <a:t>Goetz, Lambdas in Java: A peek under the </a:t>
            </a:r>
            <a:r>
              <a:rPr lang="en-US" dirty="0" smtClean="0"/>
              <a:t>hood.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accent1"/>
                </a:solidFill>
              </a:rPr>
              <a:t>https</a:t>
            </a:r>
            <a:r>
              <a:rPr lang="en-US" sz="2800" dirty="0">
                <a:solidFill>
                  <a:schemeClr val="accent1"/>
                </a:solidFill>
              </a:rPr>
              <a:t>://</a:t>
            </a:r>
            <a:r>
              <a:rPr lang="en-US" sz="2800" dirty="0" err="1">
                <a:solidFill>
                  <a:schemeClr val="accent1"/>
                </a:solidFill>
              </a:rPr>
              <a:t>www.youtube.com</a:t>
            </a:r>
            <a:r>
              <a:rPr lang="en-US" sz="2800" dirty="0">
                <a:solidFill>
                  <a:schemeClr val="accent1"/>
                </a:solidFill>
              </a:rPr>
              <a:t>/</a:t>
            </a:r>
            <a:r>
              <a:rPr lang="en-US" sz="2800" dirty="0" err="1">
                <a:solidFill>
                  <a:schemeClr val="accent1"/>
                </a:solidFill>
              </a:rPr>
              <a:t>watch?v</a:t>
            </a:r>
            <a:r>
              <a:rPr lang="en-US" sz="2800" dirty="0">
                <a:solidFill>
                  <a:schemeClr val="accent1"/>
                </a:solidFill>
              </a:rPr>
              <a:t>=MLksirK9nnE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19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Stream API – in Java 8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143" y="1600200"/>
            <a:ext cx="8392886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The new </a:t>
            </a:r>
            <a:r>
              <a:rPr lang="en-US" dirty="0" err="1" smtClean="0"/>
              <a:t>java.util.stream</a:t>
            </a:r>
            <a:r>
              <a:rPr lang="en-US" dirty="0" smtClean="0"/>
              <a:t> package provides utilities to support functional-style operations on streams of values.</a:t>
            </a:r>
          </a:p>
          <a:p>
            <a:r>
              <a:rPr lang="en-US" dirty="0" smtClean="0"/>
              <a:t>A common way to obtain a stream is from a collection:</a:t>
            </a:r>
          </a:p>
          <a:p>
            <a:pPr marL="0" indent="0">
              <a:buNone/>
            </a:pPr>
            <a:r>
              <a:rPr lang="en-US" sz="2400" dirty="0" smtClean="0">
                <a:latin typeface="Lucida Console"/>
                <a:cs typeface="Lucida Console"/>
              </a:rPr>
              <a:t>		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Stream&lt;T&gt; stream =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collection.stream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();</a:t>
            </a:r>
          </a:p>
          <a:p>
            <a:r>
              <a:rPr lang="en-US" dirty="0" smtClean="0">
                <a:cs typeface="Lucida Console"/>
              </a:rPr>
              <a:t>Streams can be sequential or parallel.</a:t>
            </a:r>
          </a:p>
          <a:p>
            <a:r>
              <a:rPr lang="en-US" dirty="0" smtClean="0">
                <a:cs typeface="Lucida Console"/>
              </a:rPr>
              <a:t>Streams are useful for selecting values and performing actions on the </a:t>
            </a:r>
            <a:r>
              <a:rPr lang="en-US" dirty="0" smtClean="0">
                <a:cs typeface="Lucida Console"/>
              </a:rPr>
              <a:t>results</a:t>
            </a:r>
            <a:r>
              <a:rPr lang="en-US" dirty="0" smtClean="0">
                <a:cs typeface="Lucida Console"/>
              </a:rPr>
              <a:t>.</a:t>
            </a:r>
            <a:endParaRPr lang="en-US" dirty="0">
              <a:cs typeface="Lucida Console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0114" y="5290457"/>
            <a:ext cx="5849037" cy="1477328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WHY use lambda in Streams (we will revisit later in example)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Shorter </a:t>
            </a:r>
            <a:r>
              <a:rPr lang="en-US" dirty="0"/>
              <a:t>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More </a:t>
            </a:r>
            <a:r>
              <a:rPr lang="en-US" dirty="0"/>
              <a:t>abstract – describes what is desired 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More </a:t>
            </a:r>
            <a:r>
              <a:rPr lang="en-US" dirty="0"/>
              <a:t>efficient – avoids intermediate data structure 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Runs </a:t>
            </a:r>
            <a:r>
              <a:rPr lang="en-US" dirty="0"/>
              <a:t>in parallel</a:t>
            </a:r>
          </a:p>
        </p:txBody>
      </p:sp>
    </p:spTree>
    <p:extLst>
      <p:ext uri="{BB962C8B-B14F-4D97-AF65-F5344CB8AC3E}">
        <p14:creationId xmlns:p14="http://schemas.microsoft.com/office/powerpoint/2010/main" val="47088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Stream </a:t>
            </a:r>
            <a:r>
              <a:rPr lang="en-US" b="1" dirty="0" smtClean="0">
                <a:solidFill>
                  <a:srgbClr val="0000FF"/>
                </a:solidFill>
              </a:rPr>
              <a:t>Operations – some ideas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intermediate operation keeps a stream open for further operations. Intermediate operations are lazy.</a:t>
            </a:r>
          </a:p>
          <a:p>
            <a:r>
              <a:rPr lang="en-US" dirty="0" smtClean="0">
                <a:cs typeface="Lucida Console"/>
              </a:rPr>
              <a:t>A terminal operation must be the final operation on a stream. Once a terminal operation is invoked, the stream is consumed and is no longer usable.</a:t>
            </a:r>
            <a:endParaRPr lang="en-US" dirty="0"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177089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Example Intermediate Operations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3366FF"/>
                </a:solidFill>
                <a:latin typeface="Lucida Console"/>
                <a:cs typeface="Lucida Console"/>
              </a:rPr>
              <a:t>filter</a:t>
            </a:r>
            <a:r>
              <a:rPr lang="en-US" dirty="0" smtClean="0"/>
              <a:t> excludes all elements that don’t match a Predicate.</a:t>
            </a:r>
          </a:p>
          <a:p>
            <a:endParaRPr lang="en-US" dirty="0" smtClean="0"/>
          </a:p>
          <a:p>
            <a:r>
              <a:rPr lang="en-US" sz="2800" dirty="0" smtClean="0">
                <a:solidFill>
                  <a:srgbClr val="3366FF"/>
                </a:solidFill>
                <a:latin typeface="Lucida Console"/>
                <a:cs typeface="Lucida Console"/>
              </a:rPr>
              <a:t>map</a:t>
            </a:r>
            <a:r>
              <a:rPr lang="en-US" dirty="0" smtClean="0"/>
              <a:t> performs a one-to-one transformation of elements using a Function.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05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Recall anonymous inner classes</a:t>
            </a:r>
          </a:p>
          <a:p>
            <a:pPr marL="114300" indent="0">
              <a:buNone/>
            </a:pPr>
            <a:r>
              <a:rPr lang="en-US" dirty="0"/>
              <a:t>// add functionality to the step button. </a:t>
            </a:r>
            <a:endParaRPr lang="en-US" dirty="0" smtClean="0"/>
          </a:p>
          <a:p>
            <a:pPr marL="114300" indent="0">
              <a:buNone/>
            </a:pPr>
            <a:r>
              <a:rPr lang="en-US" dirty="0" err="1" smtClean="0"/>
              <a:t>step.addActionListener</a:t>
            </a:r>
            <a:r>
              <a:rPr lang="en-US" dirty="0" smtClean="0"/>
              <a:t>(</a:t>
            </a:r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 new </a:t>
            </a:r>
            <a:r>
              <a:rPr lang="en-US" dirty="0" err="1"/>
              <a:t>ActionListener</a:t>
            </a:r>
            <a:r>
              <a:rPr lang="en-US" dirty="0" smtClean="0"/>
              <a:t>()</a:t>
            </a:r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smtClean="0"/>
              <a:t>{ </a:t>
            </a:r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smtClean="0"/>
              <a:t>   @</a:t>
            </a:r>
            <a:r>
              <a:rPr lang="en-US" dirty="0"/>
              <a:t>Override 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smtClean="0"/>
              <a:t>   public </a:t>
            </a:r>
            <a:r>
              <a:rPr lang="en-US" dirty="0"/>
              <a:t>void </a:t>
            </a:r>
            <a:r>
              <a:rPr lang="en-US" dirty="0" err="1"/>
              <a:t>actionPerformed</a:t>
            </a:r>
            <a:r>
              <a:rPr lang="en-US" dirty="0"/>
              <a:t>(</a:t>
            </a:r>
            <a:r>
              <a:rPr lang="en-US" dirty="0" err="1"/>
              <a:t>ActionEvent</a:t>
            </a:r>
            <a:r>
              <a:rPr lang="en-US" dirty="0"/>
              <a:t> arg0) { 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worldPanel.step</a:t>
            </a:r>
            <a:r>
              <a:rPr lang="en-US" dirty="0" smtClean="0"/>
              <a:t>();</a:t>
            </a:r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smtClean="0"/>
              <a:t>    </a:t>
            </a:r>
            <a:r>
              <a:rPr lang="en-US" dirty="0"/>
              <a:t>} 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smtClean="0"/>
              <a:t>}</a:t>
            </a:r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); 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smtClean="0"/>
              <a:t>THIS IS A </a:t>
            </a:r>
            <a:r>
              <a:rPr lang="en-US" dirty="0"/>
              <a:t>lot of </a:t>
            </a:r>
            <a:r>
              <a:rPr lang="en-US" dirty="0" smtClean="0"/>
              <a:t>work </a:t>
            </a:r>
            <a:r>
              <a:rPr lang="en-US" dirty="0"/>
              <a:t>for 1 line of </a:t>
            </a:r>
            <a:r>
              <a:rPr lang="en-US" dirty="0" smtClean="0"/>
              <a:t>code!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21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A</a:t>
            </a:r>
            <a:r>
              <a:rPr lang="en-US" b="1" dirty="0" smtClean="0">
                <a:solidFill>
                  <a:srgbClr val="0000FF"/>
                </a:solidFill>
              </a:rPr>
              <a:t> Stream Pipeline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stream pipeline has three components: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source such as a Collection, an array, a generator function, or an IO channel;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Zero or more intermediate operations; and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terminal operation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28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Finally </a:t>
            </a:r>
            <a:r>
              <a:rPr lang="en-US" b="1" dirty="0" smtClean="0">
                <a:solidFill>
                  <a:srgbClr val="0000FF"/>
                </a:solidFill>
              </a:rPr>
              <a:t>a Stream Example with lambda expressions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904" y="1600201"/>
            <a:ext cx="8658049" cy="40801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sum =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widgets.stream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              .filter(w -&gt;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w.getColor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() == RED)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              .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mapToInt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(w -&gt;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w.getWeight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())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              .sum();</a:t>
            </a:r>
          </a:p>
          <a:p>
            <a:pPr marL="0" indent="0">
              <a:buNone/>
            </a:pPr>
            <a:r>
              <a:rPr lang="en-US" sz="2000" dirty="0" smtClean="0">
                <a:latin typeface="Lucida Console"/>
                <a:cs typeface="Lucida Console"/>
              </a:rPr>
              <a:t>widgets</a:t>
            </a:r>
            <a:r>
              <a:rPr lang="en-US" sz="2400" dirty="0" smtClean="0">
                <a:cs typeface="Lucida Console"/>
              </a:rPr>
              <a:t> is a </a:t>
            </a:r>
            <a:r>
              <a:rPr lang="en-US" sz="2000" dirty="0" smtClean="0">
                <a:latin typeface="Lucida Console"/>
                <a:cs typeface="Lucida Console"/>
              </a:rPr>
              <a:t>Collection&lt;Widget&gt;</a:t>
            </a:r>
            <a:r>
              <a:rPr lang="en-US" sz="2400" dirty="0" smtClean="0">
                <a:cs typeface="Lucida Console"/>
              </a:rPr>
              <a:t>. </a:t>
            </a:r>
          </a:p>
          <a:p>
            <a:pPr indent="-342900"/>
            <a:r>
              <a:rPr lang="en-US" sz="1800" dirty="0" smtClean="0">
                <a:cs typeface="Lucida Console"/>
              </a:rPr>
              <a:t>created a stream of </a:t>
            </a:r>
            <a:r>
              <a:rPr lang="en-US" sz="1800" dirty="0" smtClean="0">
                <a:latin typeface="Lucida Console"/>
                <a:cs typeface="Lucida Console"/>
              </a:rPr>
              <a:t>Widget</a:t>
            </a:r>
            <a:r>
              <a:rPr lang="en-US" sz="1800" dirty="0" smtClean="0">
                <a:cs typeface="Lucida Console"/>
              </a:rPr>
              <a:t> objects via </a:t>
            </a:r>
            <a:r>
              <a:rPr lang="en-US" sz="1800" dirty="0" err="1" smtClean="0">
                <a:latin typeface="Lucida Console"/>
                <a:cs typeface="Lucida Console"/>
              </a:rPr>
              <a:t>Collection.stream</a:t>
            </a:r>
            <a:r>
              <a:rPr lang="en-US" sz="1800" dirty="0" smtClean="0">
                <a:latin typeface="Lucida Console"/>
                <a:cs typeface="Lucida Console"/>
              </a:rPr>
              <a:t>()</a:t>
            </a:r>
            <a:r>
              <a:rPr lang="en-US" sz="1800" dirty="0" smtClean="0">
                <a:cs typeface="Lucida Console"/>
              </a:rPr>
              <a:t>, </a:t>
            </a:r>
          </a:p>
          <a:p>
            <a:pPr indent="-342900"/>
            <a:r>
              <a:rPr lang="en-US" sz="1800" dirty="0" smtClean="0">
                <a:cs typeface="Lucida Console"/>
              </a:rPr>
              <a:t>filter it to produce a stream containing only the red widgets,</a:t>
            </a:r>
          </a:p>
          <a:p>
            <a:pPr indent="-342900"/>
            <a:r>
              <a:rPr lang="en-US" sz="1800" dirty="0" smtClean="0">
                <a:cs typeface="Lucida Console"/>
              </a:rPr>
              <a:t>transform it into a stream of </a:t>
            </a:r>
            <a:r>
              <a:rPr lang="en-US" sz="1800" dirty="0" err="1" smtClean="0">
                <a:latin typeface="Lucida Console"/>
                <a:cs typeface="Lucida Console"/>
              </a:rPr>
              <a:t>int</a:t>
            </a:r>
            <a:r>
              <a:rPr lang="en-US" sz="1800" dirty="0" smtClean="0">
                <a:cs typeface="Lucida Console"/>
              </a:rPr>
              <a:t> values representing the weight of each red widget. </a:t>
            </a:r>
          </a:p>
          <a:p>
            <a:pPr indent="-342900"/>
            <a:r>
              <a:rPr lang="en-US" sz="1800" dirty="0" smtClean="0">
                <a:cs typeface="Lucida Console"/>
              </a:rPr>
              <a:t>stream is summed to produce a total weight.</a:t>
            </a:r>
            <a:endParaRPr lang="en-US" sz="1800" dirty="0">
              <a:cs typeface="Lucida Console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54237" y="5277583"/>
            <a:ext cx="4989763" cy="147732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Methods filter, </a:t>
            </a:r>
            <a:r>
              <a:rPr lang="en-US" dirty="0" err="1" smtClean="0"/>
              <a:t>mapToInt</a:t>
            </a:r>
            <a:r>
              <a:rPr lang="en-US" dirty="0" smtClean="0"/>
              <a:t>  are examples of Intermediate</a:t>
            </a:r>
            <a:br>
              <a:rPr lang="en-US" dirty="0" smtClean="0"/>
            </a:br>
            <a:r>
              <a:rPr lang="en-US" dirty="0" smtClean="0"/>
              <a:t>operations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Method sum is a terminal operation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0904" y="4826675"/>
            <a:ext cx="3744686" cy="203132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WHY use lambda in Streams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Shorter </a:t>
            </a:r>
            <a:r>
              <a:rPr lang="en-US" dirty="0"/>
              <a:t>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More </a:t>
            </a:r>
            <a:r>
              <a:rPr lang="en-US" dirty="0"/>
              <a:t>abstract – describes what is desired 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More </a:t>
            </a:r>
            <a:r>
              <a:rPr lang="en-US" dirty="0"/>
              <a:t>efficient – avoids intermediate data structure 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Runs </a:t>
            </a:r>
            <a:r>
              <a:rPr lang="en-US" dirty="0"/>
              <a:t>in parallel</a:t>
            </a:r>
          </a:p>
        </p:txBody>
      </p:sp>
    </p:spTree>
    <p:extLst>
      <p:ext uri="{BB962C8B-B14F-4D97-AF65-F5344CB8AC3E}">
        <p14:creationId xmlns:p14="http://schemas.microsoft.com/office/powerpoint/2010/main" val="35729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Last Example: Using </a:t>
            </a:r>
            <a:r>
              <a:rPr lang="en-US" sz="3200" b="1" dirty="0">
                <a:solidFill>
                  <a:srgbClr val="0000FF"/>
                </a:solidFill>
              </a:rPr>
              <a:t>l</a:t>
            </a:r>
            <a:r>
              <a:rPr lang="en-US" sz="3200" b="1" dirty="0" smtClean="0">
                <a:solidFill>
                  <a:srgbClr val="0000FF"/>
                </a:solidFill>
              </a:rPr>
              <a:t>ambdas and stream to sum the squares of the elements on a list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857" y="1600200"/>
            <a:ext cx="7968343" cy="4800600"/>
          </a:xfrm>
        </p:spPr>
        <p:txBody>
          <a:bodyPr/>
          <a:lstStyle/>
          <a:p>
            <a:pPr marL="0" indent="0">
              <a:buNone/>
            </a:pPr>
            <a:endParaRPr lang="en-US" sz="2400" dirty="0" smtClean="0">
              <a:solidFill>
                <a:schemeClr val="accent1"/>
              </a:solidFill>
              <a:cs typeface="Lucida Console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solidFill>
                  <a:schemeClr val="accent1"/>
                </a:solidFill>
                <a:cs typeface="Lucida Console"/>
              </a:rPr>
              <a:t>List</a:t>
            </a:r>
            <a:r>
              <a:rPr lang="en-US" sz="2400" dirty="0">
                <a:solidFill>
                  <a:schemeClr val="accent1"/>
                </a:solidFill>
                <a:cs typeface="Lucida Console"/>
              </a:rPr>
              <a:t>&lt;Integer&gt; list = </a:t>
            </a:r>
            <a:r>
              <a:rPr lang="en-US" sz="2400" dirty="0" err="1">
                <a:solidFill>
                  <a:schemeClr val="accent1"/>
                </a:solidFill>
                <a:cs typeface="Lucida Console"/>
              </a:rPr>
              <a:t>Arrays.asList</a:t>
            </a:r>
            <a:r>
              <a:rPr lang="en-US" sz="2400" dirty="0">
                <a:solidFill>
                  <a:schemeClr val="accent1"/>
                </a:solidFill>
                <a:cs typeface="Lucida Console"/>
              </a:rPr>
              <a:t>(</a:t>
            </a:r>
            <a:r>
              <a:rPr lang="en-US" sz="2400" dirty="0" smtClean="0">
                <a:solidFill>
                  <a:schemeClr val="accent1"/>
                </a:solidFill>
                <a:cs typeface="Lucida Console"/>
              </a:rPr>
              <a:t>1,2,3)</a:t>
            </a:r>
            <a:r>
              <a:rPr lang="en-US" sz="2400" dirty="0">
                <a:solidFill>
                  <a:schemeClr val="accent1"/>
                </a:solidFill>
                <a:cs typeface="Lucida Console"/>
              </a:rPr>
              <a:t>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err="1">
                <a:solidFill>
                  <a:schemeClr val="accent1"/>
                </a:solidFill>
                <a:cs typeface="Lucida Console"/>
              </a:rPr>
              <a:t>int</a:t>
            </a:r>
            <a:r>
              <a:rPr lang="en-US" sz="2400" dirty="0">
                <a:solidFill>
                  <a:schemeClr val="accent1"/>
                </a:solidFill>
                <a:cs typeface="Lucida Console"/>
              </a:rPr>
              <a:t> sum = </a:t>
            </a:r>
            <a:r>
              <a:rPr lang="en-US" sz="2400" dirty="0" err="1">
                <a:solidFill>
                  <a:schemeClr val="accent1"/>
                </a:solidFill>
                <a:cs typeface="Lucida Console"/>
              </a:rPr>
              <a:t>list.stream</a:t>
            </a:r>
            <a:r>
              <a:rPr lang="en-US" sz="2400" dirty="0">
                <a:solidFill>
                  <a:schemeClr val="accent1"/>
                </a:solidFill>
                <a:cs typeface="Lucida Console"/>
              </a:rPr>
              <a:t>().map(x -&gt; x*x).reduce((</a:t>
            </a:r>
            <a:r>
              <a:rPr lang="en-US" sz="2400" dirty="0" err="1">
                <a:solidFill>
                  <a:schemeClr val="accent1"/>
                </a:solidFill>
                <a:cs typeface="Lucida Console"/>
              </a:rPr>
              <a:t>x,y</a:t>
            </a:r>
            <a:r>
              <a:rPr lang="en-US" sz="2400" dirty="0">
                <a:solidFill>
                  <a:schemeClr val="accent1"/>
                </a:solidFill>
                <a:cs typeface="Lucida Console"/>
              </a:rPr>
              <a:t>) -&gt; x + y).get();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err="1">
                <a:solidFill>
                  <a:schemeClr val="accent1"/>
                </a:solidFill>
                <a:cs typeface="Lucida Console"/>
              </a:rPr>
              <a:t>System.out.println</a:t>
            </a:r>
            <a:r>
              <a:rPr lang="en-US" sz="2400" dirty="0">
                <a:solidFill>
                  <a:schemeClr val="accent1"/>
                </a:solidFill>
                <a:cs typeface="Lucida Console"/>
              </a:rPr>
              <a:t>(sum)</a:t>
            </a:r>
            <a:r>
              <a:rPr lang="en-US" sz="2400" dirty="0" smtClean="0">
                <a:solidFill>
                  <a:schemeClr val="accent1"/>
                </a:solidFill>
                <a:cs typeface="Lucida Console"/>
              </a:rPr>
              <a:t>;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>
              <a:solidFill>
                <a:schemeClr val="accent1"/>
              </a:solidFill>
              <a:cs typeface="Lucida Console"/>
            </a:endParaRPr>
          </a:p>
          <a:p>
            <a:r>
              <a:rPr lang="en-US" dirty="0" smtClean="0"/>
              <a:t>Here </a:t>
            </a:r>
            <a:r>
              <a:rPr lang="en-US" dirty="0" smtClean="0">
                <a:solidFill>
                  <a:schemeClr val="accent1"/>
                </a:solidFill>
              </a:rPr>
              <a:t>map(x -&gt; x*x)</a:t>
            </a:r>
            <a:r>
              <a:rPr lang="en-US" dirty="0" smtClean="0"/>
              <a:t> squares each element and then </a:t>
            </a:r>
            <a:r>
              <a:rPr lang="en-US" dirty="0" smtClean="0">
                <a:solidFill>
                  <a:srgbClr val="4F81BD"/>
                </a:solidFill>
              </a:rPr>
              <a:t>reduce((</a:t>
            </a:r>
            <a:r>
              <a:rPr lang="en-US" dirty="0" err="1" smtClean="0">
                <a:solidFill>
                  <a:srgbClr val="4F81BD"/>
                </a:solidFill>
              </a:rPr>
              <a:t>x,y</a:t>
            </a:r>
            <a:r>
              <a:rPr lang="en-US" dirty="0" smtClean="0">
                <a:solidFill>
                  <a:srgbClr val="4F81BD"/>
                </a:solidFill>
              </a:rPr>
              <a:t>) -&gt; x + y) </a:t>
            </a:r>
            <a:r>
              <a:rPr lang="en-US" dirty="0" smtClean="0"/>
              <a:t>reduces all elements into a single number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31688" y="5978968"/>
            <a:ext cx="64741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dirty="0">
              <a:solidFill>
                <a:schemeClr val="accent1"/>
              </a:solidFill>
            </a:endParaRPr>
          </a:p>
          <a:p>
            <a:pPr algn="r"/>
            <a:r>
              <a:rPr lang="en-US" dirty="0">
                <a:solidFill>
                  <a:srgbClr val="4F81BD"/>
                </a:solidFill>
              </a:rPr>
              <a:t>http://</a:t>
            </a:r>
            <a:r>
              <a:rPr lang="en-US" dirty="0" err="1">
                <a:solidFill>
                  <a:srgbClr val="4F81BD"/>
                </a:solidFill>
              </a:rPr>
              <a:t>viralpatel.net</a:t>
            </a:r>
            <a:r>
              <a:rPr lang="en-US" dirty="0">
                <a:solidFill>
                  <a:srgbClr val="4F81BD"/>
                </a:solidFill>
              </a:rPr>
              <a:t>/blogs/lambda-expressions-java-tutorial/</a:t>
            </a:r>
          </a:p>
        </p:txBody>
      </p:sp>
    </p:spTree>
    <p:extLst>
      <p:ext uri="{BB962C8B-B14F-4D97-AF65-F5344CB8AC3E}">
        <p14:creationId xmlns:p14="http://schemas.microsoft.com/office/powerpoint/2010/main" val="306315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Revisit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Lambdas </a:t>
            </a:r>
            <a:r>
              <a:rPr lang="en-US" dirty="0"/>
              <a:t>are a lightweight syntax for defining functions  </a:t>
            </a:r>
            <a:endParaRPr lang="en-US" dirty="0" smtClean="0"/>
          </a:p>
          <a:p>
            <a:r>
              <a:rPr lang="en-US" dirty="0" smtClean="0"/>
              <a:t>Support </a:t>
            </a:r>
            <a:r>
              <a:rPr lang="en-US" dirty="0"/>
              <a:t>shorter and more abstract </a:t>
            </a:r>
            <a:r>
              <a:rPr lang="en-US" dirty="0" smtClean="0"/>
              <a:t>code</a:t>
            </a:r>
          </a:p>
          <a:p>
            <a:r>
              <a:rPr lang="en-US" dirty="0" smtClean="0"/>
              <a:t>Represent anonymous functions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40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References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The </a:t>
            </a:r>
            <a:r>
              <a:rPr lang="en-US" sz="2400" dirty="0"/>
              <a:t>Java Tutorials, http://</a:t>
            </a:r>
            <a:r>
              <a:rPr lang="en-US" sz="2400" dirty="0" err="1"/>
              <a:t>docs.oracle.com</a:t>
            </a:r>
            <a:r>
              <a:rPr lang="en-US" sz="2400" dirty="0"/>
              <a:t>/</a:t>
            </a:r>
            <a:r>
              <a:rPr lang="en-US" sz="2400" dirty="0" err="1"/>
              <a:t>javase</a:t>
            </a:r>
            <a:r>
              <a:rPr lang="en-US" sz="2400" dirty="0"/>
              <a:t>/tutorial/java/</a:t>
            </a:r>
            <a:r>
              <a:rPr lang="en-US" sz="2400" dirty="0" err="1"/>
              <a:t>index.html</a:t>
            </a:r>
            <a:endParaRPr lang="en-US" sz="2400" dirty="0"/>
          </a:p>
          <a:p>
            <a:r>
              <a:rPr lang="en-US" sz="2400" dirty="0" smtClean="0"/>
              <a:t>Lambda Expressions</a:t>
            </a:r>
            <a:r>
              <a:rPr lang="en-US" sz="2400" dirty="0"/>
              <a:t>, http://</a:t>
            </a:r>
            <a:r>
              <a:rPr lang="en-US" sz="2400" dirty="0" err="1"/>
              <a:t>docs.oracle.com</a:t>
            </a:r>
            <a:r>
              <a:rPr lang="en-US" sz="2400" dirty="0"/>
              <a:t>/</a:t>
            </a:r>
            <a:r>
              <a:rPr lang="en-US" sz="2400" dirty="0" err="1"/>
              <a:t>javase</a:t>
            </a:r>
            <a:r>
              <a:rPr lang="en-US" sz="2400" dirty="0"/>
              <a:t>/tutorial/java/</a:t>
            </a:r>
            <a:r>
              <a:rPr lang="en-US" sz="2400" dirty="0" err="1"/>
              <a:t>javaOO</a:t>
            </a:r>
            <a:r>
              <a:rPr lang="en-US" sz="2400" dirty="0"/>
              <a:t>/</a:t>
            </a:r>
            <a:r>
              <a:rPr lang="en-US" sz="2400" dirty="0" err="1"/>
              <a:t>lambdaexpressions.html</a:t>
            </a:r>
            <a:endParaRPr lang="en-US" sz="2400" dirty="0" smtClean="0"/>
          </a:p>
          <a:p>
            <a:r>
              <a:rPr lang="en-US" sz="2400" dirty="0" err="1" smtClean="0"/>
              <a:t>Adib</a:t>
            </a:r>
            <a:r>
              <a:rPr lang="en-US" sz="2400" dirty="0" smtClean="0"/>
              <a:t> </a:t>
            </a:r>
            <a:r>
              <a:rPr lang="en-US" sz="2400" dirty="0" err="1" smtClean="0"/>
              <a:t>Saikali</a:t>
            </a:r>
            <a:r>
              <a:rPr lang="en-US" sz="2400" dirty="0" smtClean="0"/>
              <a:t>, Java 8 Lambda Expressions and Streams, </a:t>
            </a:r>
            <a:r>
              <a:rPr lang="en-US" sz="2400" dirty="0" err="1" smtClean="0"/>
              <a:t>www.youtube.com</a:t>
            </a:r>
            <a:r>
              <a:rPr lang="en-US" sz="2400" dirty="0" smtClean="0"/>
              <a:t>/</a:t>
            </a:r>
            <a:r>
              <a:rPr lang="en-US" sz="2400" dirty="0" err="1" smtClean="0"/>
              <a:t>watch?v</a:t>
            </a:r>
            <a:r>
              <a:rPr lang="en-US" sz="2400" dirty="0" smtClean="0"/>
              <a:t>=8pDm_kH4YKY</a:t>
            </a:r>
          </a:p>
          <a:p>
            <a:r>
              <a:rPr lang="en-US" sz="2400" dirty="0" smtClean="0"/>
              <a:t>Brian Goetz, Lambdas in Java: A peek under the </a:t>
            </a:r>
            <a:r>
              <a:rPr lang="en-US" sz="2400" dirty="0"/>
              <a:t>hood. https://</a:t>
            </a:r>
            <a:r>
              <a:rPr lang="en-US" sz="2400" dirty="0" err="1"/>
              <a:t>www.youtube.com</a:t>
            </a:r>
            <a:r>
              <a:rPr lang="en-US" sz="2400" dirty="0"/>
              <a:t>/</a:t>
            </a:r>
            <a:r>
              <a:rPr lang="en-US" sz="2400" dirty="0" err="1"/>
              <a:t>watch?v</a:t>
            </a:r>
            <a:r>
              <a:rPr lang="en-US" sz="2400" dirty="0"/>
              <a:t>=MLksirK9nnE</a:t>
            </a:r>
          </a:p>
        </p:txBody>
      </p:sp>
    </p:spTree>
    <p:extLst>
      <p:ext uri="{BB962C8B-B14F-4D97-AF65-F5344CB8AC3E}">
        <p14:creationId xmlns:p14="http://schemas.microsoft.com/office/powerpoint/2010/main" val="402421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Another example with anonymous inner class</a:t>
            </a:r>
          </a:p>
          <a:p>
            <a:pPr marL="114300" indent="0">
              <a:buNone/>
            </a:pPr>
            <a:r>
              <a:rPr lang="en-US" dirty="0"/>
              <a:t>final String name = "Charlie"; </a:t>
            </a: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Runnable </a:t>
            </a:r>
            <a:r>
              <a:rPr lang="en-US" dirty="0"/>
              <a:t>greeter = new Runnable() </a:t>
            </a:r>
            <a:r>
              <a:rPr lang="en-US" dirty="0" smtClean="0"/>
              <a:t>{ </a:t>
            </a:r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smtClean="0"/>
              <a:t>public </a:t>
            </a:r>
            <a:r>
              <a:rPr lang="en-US" dirty="0"/>
              <a:t>void run() { </a:t>
            </a:r>
            <a:endParaRPr lang="en-US" dirty="0" smtClean="0"/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System.out.println</a:t>
            </a:r>
            <a:r>
              <a:rPr lang="en-US" dirty="0"/>
              <a:t>("Hi " + name); </a:t>
            </a:r>
            <a:r>
              <a:rPr lang="en-US" dirty="0" smtClean="0"/>
              <a:t>	</a:t>
            </a:r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}</a:t>
            </a:r>
          </a:p>
          <a:p>
            <a:pPr marL="114300" indent="0">
              <a:buNone/>
            </a:pPr>
            <a:r>
              <a:rPr lang="en-US" dirty="0" smtClean="0"/>
              <a:t> };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NOW lets look at what lambda expression in Java can do for us in reducing the code (we will learn what it means later)</a:t>
            </a:r>
          </a:p>
          <a:p>
            <a:pPr marL="114300" indent="0">
              <a:buNone/>
            </a:pPr>
            <a:r>
              <a:rPr lang="en-US" dirty="0">
                <a:solidFill>
                  <a:srgbClr val="00B0F0"/>
                </a:solidFill>
              </a:rPr>
              <a:t>// with Lambdas, can rewrite the code above like this String name = "Charlie"; </a:t>
            </a:r>
            <a:endParaRPr lang="en-US" dirty="0" smtClean="0">
              <a:solidFill>
                <a:srgbClr val="00B0F0"/>
              </a:solidFill>
            </a:endParaRPr>
          </a:p>
          <a:p>
            <a:pPr marL="11430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Runnable </a:t>
            </a:r>
            <a:r>
              <a:rPr lang="en-US" dirty="0">
                <a:solidFill>
                  <a:srgbClr val="00B0F0"/>
                </a:solidFill>
              </a:rPr>
              <a:t>greeter = () -&gt; </a:t>
            </a:r>
            <a:r>
              <a:rPr lang="en-US" dirty="0" err="1">
                <a:solidFill>
                  <a:srgbClr val="00B0F0"/>
                </a:solidFill>
              </a:rPr>
              <a:t>System.out.println</a:t>
            </a:r>
            <a:r>
              <a:rPr lang="en-US" dirty="0">
                <a:solidFill>
                  <a:srgbClr val="00B0F0"/>
                </a:solidFill>
              </a:rPr>
              <a:t>("Hi " + name);</a:t>
            </a:r>
          </a:p>
        </p:txBody>
      </p:sp>
      <p:sp>
        <p:nvSpPr>
          <p:cNvPr id="4" name="Rectangle 3"/>
          <p:cNvSpPr/>
          <p:nvPr/>
        </p:nvSpPr>
        <p:spPr>
          <a:xfrm>
            <a:off x="3603172" y="6400800"/>
            <a:ext cx="4572000" cy="369332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/>
          <a:p>
            <a:r>
              <a:rPr lang="en-US" dirty="0" smtClean="0"/>
              <a:t>WOW  much more concise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88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Lambda expression are a form of Functional Programming ?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114" y="2166257"/>
            <a:ext cx="7620000" cy="4800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treats computation as the evaluation </a:t>
            </a:r>
            <a:r>
              <a:rPr lang="en-US" sz="2800" dirty="0" smtClean="0"/>
              <a:t>of functions</a:t>
            </a: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2436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>
                <a:solidFill>
                  <a:srgbClr val="0000FF"/>
                </a:solidFill>
              </a:rPr>
              <a:t>Why do </a:t>
            </a:r>
            <a:r>
              <a:rPr lang="en-US" b="1" dirty="0" smtClean="0">
                <a:solidFill>
                  <a:srgbClr val="0000FF"/>
                </a:solidFill>
              </a:rPr>
              <a:t>Functional Programming?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Allows us to write easier-to-understand, more declarative, more concise programs than imperative programming</a:t>
            </a:r>
          </a:p>
          <a:p>
            <a:r>
              <a:rPr lang="en-US" dirty="0"/>
              <a:t>A</a:t>
            </a:r>
            <a:r>
              <a:rPr lang="en-US" dirty="0" smtClean="0"/>
              <a:t>llows us to focus on the problem rather than the code</a:t>
            </a:r>
          </a:p>
          <a:p>
            <a:r>
              <a:rPr lang="en-US" dirty="0"/>
              <a:t>F</a:t>
            </a:r>
            <a:r>
              <a:rPr lang="en-US" dirty="0" smtClean="0"/>
              <a:t>acilitates parallelism</a:t>
            </a:r>
          </a:p>
          <a:p>
            <a:r>
              <a:rPr lang="en-US" dirty="0" smtClean="0"/>
              <a:t>Less overhead than Classes/Objects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5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Example of a Lambda Expression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2800" dirty="0"/>
              <a:t>The </a:t>
            </a:r>
            <a:r>
              <a:rPr lang="en-US" sz="2800" dirty="0" smtClean="0"/>
              <a:t>lambda expression  (from </a:t>
            </a:r>
            <a:r>
              <a:rPr lang="en-US" sz="2800" dirty="0" err="1" smtClean="0"/>
              <a:t>lamba</a:t>
            </a:r>
            <a:r>
              <a:rPr lang="en-US" sz="2800" dirty="0" smtClean="0"/>
              <a:t> calculus)</a:t>
            </a:r>
          </a:p>
          <a:p>
            <a:pPr marL="0" indent="0" algn="ctr">
              <a:buNone/>
              <a:defRPr/>
            </a:pPr>
            <a:r>
              <a:rPr lang="en-US" dirty="0" err="1" smtClean="0">
                <a:solidFill>
                  <a:schemeClr val="accent1"/>
                </a:solidFill>
                <a:cs typeface="Arial Unicode MS" charset="0"/>
              </a:rPr>
              <a:t>λ</a:t>
            </a:r>
            <a:r>
              <a:rPr lang="en-US" dirty="0" smtClean="0">
                <a:solidFill>
                  <a:schemeClr val="accent1"/>
                </a:solidFill>
                <a:cs typeface="Arial Unicode MS" charset="0"/>
              </a:rPr>
              <a:t> x </a:t>
            </a:r>
            <a:r>
              <a:rPr lang="en-US" dirty="0">
                <a:solidFill>
                  <a:schemeClr val="accent1"/>
                </a:solidFill>
                <a:cs typeface="Arial Unicode MS" charset="0"/>
              </a:rPr>
              <a:t>. </a:t>
            </a:r>
            <a:r>
              <a:rPr lang="en-US" dirty="0" smtClean="0">
                <a:solidFill>
                  <a:schemeClr val="accent1"/>
                </a:solidFill>
                <a:cs typeface="Arial Unicode MS" charset="0"/>
              </a:rPr>
              <a:t>(+ x 1) 2</a:t>
            </a:r>
          </a:p>
          <a:p>
            <a:pPr marL="400050" lvl="1" indent="0">
              <a:buNone/>
              <a:defRPr/>
            </a:pPr>
            <a:r>
              <a:rPr lang="en-US" dirty="0" smtClean="0"/>
              <a:t>represents the application of </a:t>
            </a:r>
            <a:r>
              <a:rPr lang="en-US" dirty="0"/>
              <a:t>a</a:t>
            </a:r>
            <a:r>
              <a:rPr lang="en-US" dirty="0" smtClean="0"/>
              <a:t> function </a:t>
            </a:r>
            <a:r>
              <a:rPr lang="en-US" dirty="0" err="1">
                <a:solidFill>
                  <a:schemeClr val="accent1"/>
                </a:solidFill>
                <a:cs typeface="Arial Unicode MS" charset="0"/>
              </a:rPr>
              <a:t>λ</a:t>
            </a:r>
            <a:r>
              <a:rPr lang="en-US" dirty="0">
                <a:solidFill>
                  <a:schemeClr val="accent1"/>
                </a:solidFill>
                <a:cs typeface="Arial Unicode MS" charset="0"/>
              </a:rPr>
              <a:t> x . (+ x 1</a:t>
            </a:r>
            <a:r>
              <a:rPr lang="en-US" dirty="0" smtClean="0">
                <a:solidFill>
                  <a:schemeClr val="accent1"/>
                </a:solidFill>
                <a:cs typeface="Arial Unicode MS" charset="0"/>
              </a:rPr>
              <a:t>) </a:t>
            </a:r>
            <a:r>
              <a:rPr lang="en-US" dirty="0" smtClean="0">
                <a:solidFill>
                  <a:srgbClr val="000000"/>
                </a:solidFill>
                <a:cs typeface="Arial Unicode MS" charset="0"/>
              </a:rPr>
              <a:t>with a </a:t>
            </a:r>
            <a:r>
              <a:rPr lang="en-US" dirty="0" smtClean="0">
                <a:cs typeface="Arial Unicode MS" charset="0"/>
              </a:rPr>
              <a:t>formal parameter </a:t>
            </a:r>
            <a:r>
              <a:rPr lang="en-US" dirty="0" smtClean="0">
                <a:solidFill>
                  <a:schemeClr val="accent1"/>
                </a:solidFill>
                <a:cs typeface="Arial Unicode MS" charset="0"/>
              </a:rPr>
              <a:t>x</a:t>
            </a:r>
            <a:r>
              <a:rPr lang="en-US" dirty="0" smtClean="0">
                <a:cs typeface="Arial Unicode MS" charset="0"/>
              </a:rPr>
              <a:t> and a body </a:t>
            </a:r>
            <a:r>
              <a:rPr lang="en-US" dirty="0">
                <a:solidFill>
                  <a:schemeClr val="accent1"/>
                </a:solidFill>
                <a:cs typeface="Arial Unicode MS" charset="0"/>
              </a:rPr>
              <a:t>+ x </a:t>
            </a:r>
            <a:r>
              <a:rPr lang="en-US" dirty="0" smtClean="0">
                <a:solidFill>
                  <a:schemeClr val="accent1"/>
                </a:solidFill>
                <a:cs typeface="Arial Unicode MS" charset="0"/>
              </a:rPr>
              <a:t>1 </a:t>
            </a:r>
            <a:r>
              <a:rPr lang="en-US" dirty="0" smtClean="0">
                <a:solidFill>
                  <a:srgbClr val="000000"/>
                </a:solidFill>
                <a:cs typeface="Arial Unicode MS" charset="0"/>
              </a:rPr>
              <a:t>to the argument </a:t>
            </a:r>
            <a:r>
              <a:rPr lang="en-US" dirty="0" smtClean="0">
                <a:solidFill>
                  <a:srgbClr val="3366FF"/>
                </a:solidFill>
                <a:cs typeface="Arial Unicode MS" charset="0"/>
              </a:rPr>
              <a:t>2</a:t>
            </a:r>
            <a:r>
              <a:rPr lang="en-US" dirty="0" smtClean="0">
                <a:solidFill>
                  <a:srgbClr val="000000"/>
                </a:solidFill>
                <a:cs typeface="Arial Unicode MS" charset="0"/>
              </a:rPr>
              <a:t>. </a:t>
            </a:r>
            <a:r>
              <a:rPr lang="en-US" dirty="0" smtClean="0">
                <a:cs typeface="Arial Unicode MS" charset="0"/>
              </a:rPr>
              <a:t> Notice that the function definition        </a:t>
            </a:r>
            <a:r>
              <a:rPr lang="en-US" dirty="0" err="1" smtClean="0">
                <a:solidFill>
                  <a:schemeClr val="accent1"/>
                </a:solidFill>
                <a:cs typeface="Arial Unicode MS" charset="0"/>
              </a:rPr>
              <a:t>λ</a:t>
            </a:r>
            <a:r>
              <a:rPr lang="en-US" dirty="0" smtClean="0">
                <a:solidFill>
                  <a:schemeClr val="accent1"/>
                </a:solidFill>
                <a:cs typeface="Arial Unicode MS" charset="0"/>
              </a:rPr>
              <a:t> </a:t>
            </a:r>
            <a:r>
              <a:rPr lang="en-US" dirty="0">
                <a:solidFill>
                  <a:schemeClr val="accent1"/>
                </a:solidFill>
                <a:cs typeface="Arial Unicode MS" charset="0"/>
              </a:rPr>
              <a:t>x . (+ x 1) </a:t>
            </a:r>
            <a:r>
              <a:rPr lang="en-US" dirty="0" smtClean="0">
                <a:cs typeface="Arial Unicode MS" charset="0"/>
              </a:rPr>
              <a:t>has no name; it is </a:t>
            </a:r>
            <a:r>
              <a:rPr lang="en-US" b="1" u="sng" dirty="0" smtClean="0">
                <a:solidFill>
                  <a:srgbClr val="FF0000"/>
                </a:solidFill>
                <a:cs typeface="Arial Unicode MS" charset="0"/>
              </a:rPr>
              <a:t>an </a:t>
            </a:r>
            <a:r>
              <a:rPr lang="en-US" b="1" i="1" u="sng" dirty="0" smtClean="0">
                <a:solidFill>
                  <a:srgbClr val="FF0000"/>
                </a:solidFill>
                <a:cs typeface="Arial Unicode MS" charset="0"/>
              </a:rPr>
              <a:t>anonymous function</a:t>
            </a:r>
            <a:r>
              <a:rPr lang="en-US" b="1" u="sng" dirty="0" smtClean="0">
                <a:solidFill>
                  <a:srgbClr val="FF0000"/>
                </a:solidFill>
                <a:cs typeface="Arial Unicode MS" charset="0"/>
              </a:rPr>
              <a:t>.  </a:t>
            </a:r>
            <a:r>
              <a:rPr lang="en-US" b="1" u="sng" dirty="0" smtClean="0">
                <a:solidFill>
                  <a:srgbClr val="92D050"/>
                </a:solidFill>
                <a:cs typeface="Arial Unicode MS" charset="0"/>
              </a:rPr>
              <a:t>(hey that is how we replaced our anonymous inner class with a lambda expression before, </a:t>
            </a:r>
            <a:r>
              <a:rPr lang="en-US" b="1" u="sng" dirty="0" err="1" smtClean="0">
                <a:solidFill>
                  <a:srgbClr val="92D050"/>
                </a:solidFill>
                <a:cs typeface="Arial Unicode MS" charset="0"/>
              </a:rPr>
              <a:t>basicaly</a:t>
            </a:r>
            <a:r>
              <a:rPr lang="en-US" b="1" u="sng" dirty="0" smtClean="0">
                <a:solidFill>
                  <a:srgbClr val="92D050"/>
                </a:solidFill>
                <a:cs typeface="Arial Unicode MS" charset="0"/>
              </a:rPr>
              <a:t> an anonymous function)</a:t>
            </a:r>
            <a:r>
              <a:rPr lang="en-US" b="1" u="sng" dirty="0" smtClean="0">
                <a:solidFill>
                  <a:srgbClr val="92D050"/>
                </a:solidFill>
                <a:cs typeface="Arial Unicode MS" charset="0"/>
              </a:rPr>
              <a:t/>
            </a:r>
            <a:br>
              <a:rPr lang="en-US" b="1" u="sng" dirty="0" smtClean="0">
                <a:solidFill>
                  <a:srgbClr val="92D050"/>
                </a:solidFill>
                <a:cs typeface="Arial Unicode MS" charset="0"/>
              </a:rPr>
            </a:br>
            <a:r>
              <a:rPr lang="en-US" b="1" u="sng" dirty="0" smtClean="0">
                <a:cs typeface="Arial Unicode MS" charset="0"/>
              </a:rPr>
              <a:t/>
            </a:r>
            <a:br>
              <a:rPr lang="en-US" b="1" u="sng" dirty="0" smtClean="0">
                <a:cs typeface="Arial Unicode MS" charset="0"/>
              </a:rPr>
            </a:br>
            <a:endParaRPr lang="en-US" b="1" u="sng" dirty="0" smtClean="0">
              <a:cs typeface="Arial Unicode MS" charset="0"/>
            </a:endParaRPr>
          </a:p>
          <a:p>
            <a:pPr>
              <a:defRPr/>
            </a:pPr>
            <a:r>
              <a:rPr lang="en-US" sz="2800" b="1" dirty="0" smtClean="0">
                <a:cs typeface="Arial Unicode MS" charset="0"/>
              </a:rPr>
              <a:t>In Java 8, we would represent this function definition by the Java 8 lambda expression </a:t>
            </a:r>
            <a:r>
              <a:rPr lang="en-US" sz="2400" b="1" dirty="0" smtClean="0">
                <a:solidFill>
                  <a:srgbClr val="4F81BD"/>
                </a:solidFill>
                <a:latin typeface="Lucida Console"/>
                <a:cs typeface="Lucida Console"/>
              </a:rPr>
              <a:t>x -&gt; x + 1</a:t>
            </a:r>
            <a:r>
              <a:rPr lang="en-US" sz="2800" b="1" dirty="0" smtClean="0">
                <a:cs typeface="Lucida Console"/>
              </a:rPr>
              <a:t>.</a:t>
            </a:r>
            <a:endParaRPr lang="en-US" sz="2800" b="1" dirty="0"/>
          </a:p>
        </p:txBody>
      </p:sp>
      <p:sp>
        <p:nvSpPr>
          <p:cNvPr id="4" name="Rectangle 3"/>
          <p:cNvSpPr/>
          <p:nvPr/>
        </p:nvSpPr>
        <p:spPr>
          <a:xfrm>
            <a:off x="3505200" y="4422017"/>
            <a:ext cx="4572000" cy="369332"/>
          </a:xfrm>
          <a:prstGeom prst="rect">
            <a:avLst/>
          </a:prstGeom>
          <a:solidFill>
            <a:srgbClr val="00B0F0"/>
          </a:solidFill>
        </p:spPr>
        <p:txBody>
          <a:bodyPr>
            <a:spAutoFit/>
          </a:bodyPr>
          <a:lstStyle/>
          <a:p>
            <a:r>
              <a:rPr lang="en-US" dirty="0" smtClean="0"/>
              <a:t>TIP:  lambda expression = anonymous function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51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More Examples of Java 8 Lambdas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400" dirty="0" smtClean="0">
                <a:cs typeface="Lucida Console"/>
              </a:rPr>
              <a:t>A Java 8 lambda is basically a method in Java without a declaration usually written as (parameters) -&gt; { body }. Examples,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(</a:t>
            </a:r>
            <a:r>
              <a:rPr lang="en-US" sz="2000" dirty="0" err="1" smtClean="0">
                <a:solidFill>
                  <a:schemeClr val="accent1"/>
                </a:solidFill>
                <a:latin typeface="Lucida Console"/>
                <a:cs typeface="Lucida Console"/>
              </a:rPr>
              <a:t>int</a:t>
            </a:r>
            <a:r>
              <a:rPr lang="en-US" sz="20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 x, </a:t>
            </a:r>
            <a:r>
              <a:rPr lang="en-US" sz="2000" dirty="0" err="1" smtClean="0">
                <a:solidFill>
                  <a:schemeClr val="accent1"/>
                </a:solidFill>
                <a:latin typeface="Lucida Console"/>
                <a:cs typeface="Lucida Console"/>
              </a:rPr>
              <a:t>int</a:t>
            </a:r>
            <a:r>
              <a:rPr lang="en-US" sz="20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 y) -&gt; { return x + y; }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x -&gt; x * x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( ) -&gt; x</a:t>
            </a:r>
          </a:p>
          <a:p>
            <a:r>
              <a:rPr lang="en-US" sz="2400" dirty="0" smtClean="0">
                <a:cs typeface="Lucida Console"/>
              </a:rPr>
              <a:t>A lambda can have zero or more parameters separated by commas and their type can be explicitly declared or inferred from the context.</a:t>
            </a:r>
          </a:p>
          <a:p>
            <a:r>
              <a:rPr lang="en-US" sz="2400" b="1" dirty="0">
                <a:cs typeface="Lucida Console"/>
              </a:rPr>
              <a:t>P</a:t>
            </a:r>
            <a:r>
              <a:rPr lang="en-US" sz="2400" b="1" dirty="0" smtClean="0">
                <a:cs typeface="Lucida Console"/>
              </a:rPr>
              <a:t>arenthesis are not needed around a single parameter</a:t>
            </a:r>
            <a:r>
              <a:rPr lang="en-US" sz="2400" dirty="0">
                <a:cs typeface="Lucida Console"/>
              </a:rPr>
              <a:t> </a:t>
            </a:r>
            <a:r>
              <a:rPr lang="en-US" sz="2400" dirty="0" smtClean="0">
                <a:cs typeface="Lucida Console"/>
              </a:rPr>
              <a:t>–otherwise are required.</a:t>
            </a:r>
          </a:p>
          <a:p>
            <a:r>
              <a:rPr lang="en-US" sz="2400" dirty="0" smtClean="0">
                <a:cs typeface="Lucida Console"/>
              </a:rPr>
              <a:t>( ) is used to denote zero parameters. </a:t>
            </a:r>
          </a:p>
          <a:p>
            <a:r>
              <a:rPr lang="en-US" sz="2400" dirty="0" smtClean="0">
                <a:cs typeface="Lucida Console"/>
              </a:rPr>
              <a:t>The body can contain zero or more statements.</a:t>
            </a:r>
          </a:p>
          <a:p>
            <a:r>
              <a:rPr lang="en-US" sz="2400" b="1" dirty="0" smtClean="0">
                <a:cs typeface="Lucida Console"/>
              </a:rPr>
              <a:t>Braces are not needed around a single-statement body.</a:t>
            </a:r>
          </a:p>
          <a:p>
            <a:r>
              <a:rPr lang="en-US" sz="2400" b="1" dirty="0" smtClean="0">
                <a:cs typeface="Lucida Console"/>
              </a:rPr>
              <a:t>All braches of the body of code must return a value</a:t>
            </a:r>
          </a:p>
          <a:p>
            <a:r>
              <a:rPr lang="en-US" sz="2400" b="1" dirty="0" smtClean="0">
                <a:cs typeface="Lucida Console"/>
              </a:rPr>
              <a:t>Note: return type of the “expression”/”function” is not declared</a:t>
            </a:r>
            <a:endParaRPr lang="en-US" sz="2400" b="1" dirty="0"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17017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Java 8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Java 8 is the biggest change to Java since the inception of the language</a:t>
            </a:r>
          </a:p>
          <a:p>
            <a:r>
              <a:rPr lang="en-US" dirty="0" smtClean="0"/>
              <a:t>Lambdas are the most important new addition</a:t>
            </a:r>
          </a:p>
          <a:p>
            <a:r>
              <a:rPr lang="en-US" dirty="0" smtClean="0"/>
              <a:t>Java is playing catch-up: most </a:t>
            </a:r>
            <a:r>
              <a:rPr lang="en-US" dirty="0"/>
              <a:t>major programming languages already have support for lambda expressions</a:t>
            </a:r>
          </a:p>
          <a:p>
            <a:r>
              <a:rPr lang="en-US" dirty="0" smtClean="0"/>
              <a:t>A big challenge was to introduce lambdas without requiring recompilation of existing binaries</a:t>
            </a:r>
          </a:p>
        </p:txBody>
      </p:sp>
    </p:spTree>
    <p:extLst>
      <p:ext uri="{BB962C8B-B14F-4D97-AF65-F5344CB8AC3E}">
        <p14:creationId xmlns:p14="http://schemas.microsoft.com/office/powerpoint/2010/main" val="258044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3754</TotalTime>
  <Words>2067</Words>
  <Application>Microsoft Office PowerPoint</Application>
  <PresentationFormat>On-screen Show (4:3)</PresentationFormat>
  <Paragraphs>322</Paragraphs>
  <Slides>34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Adjacency</vt:lpstr>
      <vt:lpstr>Equation</vt:lpstr>
      <vt:lpstr>Lambda Expression</vt:lpstr>
      <vt:lpstr>Outline</vt:lpstr>
      <vt:lpstr>Motivation</vt:lpstr>
      <vt:lpstr>Motivation</vt:lpstr>
      <vt:lpstr>Lambda expression are a form of Functional Programming ?</vt:lpstr>
      <vt:lpstr>Why do Functional Programming?</vt:lpstr>
      <vt:lpstr>Example of a Lambda Expression</vt:lpstr>
      <vt:lpstr>More Examples of Java 8 Lambdas</vt:lpstr>
      <vt:lpstr>Java 8</vt:lpstr>
      <vt:lpstr>Benefits of Lambdas in Java 8</vt:lpstr>
      <vt:lpstr>Java 8 Lambdas – more details</vt:lpstr>
      <vt:lpstr>Example: Print list of integers using lambda expression</vt:lpstr>
      <vt:lpstr>Example 2: A multiline lambda</vt:lpstr>
      <vt:lpstr>Example 3: A lambda with a defined local variable</vt:lpstr>
      <vt:lpstr>Example 4: A lambda with a declared parameter type</vt:lpstr>
      <vt:lpstr>Implementation of Java 8 Lambdas</vt:lpstr>
      <vt:lpstr>Functional Interfaces</vt:lpstr>
      <vt:lpstr>Assigning a Lambda to a Local Variable</vt:lpstr>
      <vt:lpstr>Properties of the Generated Method</vt:lpstr>
      <vt:lpstr>Variable Capture</vt:lpstr>
      <vt:lpstr>Local Variable Capture Example</vt:lpstr>
      <vt:lpstr>Static Variable Capture Example</vt:lpstr>
      <vt:lpstr>Method References – short cut to writing lambda expressions</vt:lpstr>
      <vt:lpstr>Summary of Method References</vt:lpstr>
      <vt:lpstr>Conciseness with Method References</vt:lpstr>
      <vt:lpstr>Default Methods</vt:lpstr>
      <vt:lpstr>Stream API – in Java 8</vt:lpstr>
      <vt:lpstr>Stream Operations – some ideas</vt:lpstr>
      <vt:lpstr>Example Intermediate Operations</vt:lpstr>
      <vt:lpstr>A Stream Pipeline</vt:lpstr>
      <vt:lpstr>Finally a Stream Example with lambda expressions</vt:lpstr>
      <vt:lpstr>Last Example: Using lambdas and stream to sum the squares of the elements on a list</vt:lpstr>
      <vt:lpstr>Revisit</vt:lpstr>
      <vt:lpstr>References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Alfred V Aho</dc:creator>
  <cp:lastModifiedBy>Windows User</cp:lastModifiedBy>
  <cp:revision>309</cp:revision>
  <dcterms:created xsi:type="dcterms:W3CDTF">2014-07-22T17:30:27Z</dcterms:created>
  <dcterms:modified xsi:type="dcterms:W3CDTF">2016-08-24T22:13:55Z</dcterms:modified>
</cp:coreProperties>
</file>