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17" r:id="rId1"/>
  </p:sldMasterIdLst>
  <p:notesMasterIdLst>
    <p:notesMasterId r:id="rId35"/>
  </p:notesMasterIdLst>
  <p:handoutMasterIdLst>
    <p:handoutMasterId r:id="rId36"/>
  </p:handoutMasterIdLst>
  <p:sldIdLst>
    <p:sldId id="256" r:id="rId2"/>
    <p:sldId id="299" r:id="rId3"/>
    <p:sldId id="300" r:id="rId4"/>
    <p:sldId id="265" r:id="rId5"/>
    <p:sldId id="318" r:id="rId6"/>
    <p:sldId id="315" r:id="rId7"/>
    <p:sldId id="303" r:id="rId8"/>
    <p:sldId id="313" r:id="rId9"/>
    <p:sldId id="306" r:id="rId10"/>
    <p:sldId id="307" r:id="rId11"/>
    <p:sldId id="257" r:id="rId12"/>
    <p:sldId id="258" r:id="rId13"/>
    <p:sldId id="266" r:id="rId14"/>
    <p:sldId id="260" r:id="rId15"/>
    <p:sldId id="261" r:id="rId16"/>
    <p:sldId id="262" r:id="rId17"/>
    <p:sldId id="263" r:id="rId18"/>
    <p:sldId id="264" r:id="rId19"/>
    <p:sldId id="268" r:id="rId20"/>
    <p:sldId id="269" r:id="rId21"/>
    <p:sldId id="270" r:id="rId22"/>
    <p:sldId id="311" r:id="rId23"/>
    <p:sldId id="312" r:id="rId24"/>
    <p:sldId id="274" r:id="rId25"/>
    <p:sldId id="275" r:id="rId26"/>
    <p:sldId id="278" r:id="rId27"/>
    <p:sldId id="289" r:id="rId28"/>
    <p:sldId id="290" r:id="rId29"/>
    <p:sldId id="291" r:id="rId30"/>
    <p:sldId id="292" r:id="rId31"/>
    <p:sldId id="293" r:id="rId32"/>
    <p:sldId id="294" r:id="rId33"/>
    <p:sldId id="295" r:id="rId34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8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F91D484C-A504-4D59-9485-7636B4F470CE}" type="slidenum">
              <a:rPr lang="en-US"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‹#›</a:t>
            </a:fld>
            <a:endParaRPr lang="en-US"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95375" y="2876550"/>
            <a:ext cx="4537075" cy="34036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95375" y="2876550"/>
            <a:ext cx="4537075" cy="34036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95375" y="2876550"/>
            <a:ext cx="4537075" cy="34036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95375" y="2876550"/>
            <a:ext cx="4537075" cy="34036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95375" y="2876550"/>
            <a:ext cx="4537075" cy="3403600"/>
          </a:xfrm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95375" y="2876550"/>
            <a:ext cx="4537075" cy="34036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4929-8525-4CC4-B768-74CE0CBA80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DCBED-A6AB-4A99-AB3C-D0ED1C5FF7DC}" type="slidenum">
              <a:rPr lang="en-US" smtClean="0"/>
              <a:pPr/>
              <a:t>‹#›</a:t>
            </a:fld>
            <a:fld id="{CBC850D3-4EA8-45A5-BE9C-551D79280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4774-7239-4E0E-8A8C-4177ABF94711}" type="slidenum">
              <a:rPr lang="en-US" smtClean="0"/>
              <a:pPr/>
              <a:t>‹#›</a:t>
            </a:fld>
            <a:fld id="{EBF192F3-D48F-4A9B-8692-3E477A671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BD47-86CB-4BE0-8593-C14551F669D9}" type="slidenum">
              <a:rPr lang="en-US" smtClean="0"/>
              <a:pPr/>
              <a:t>‹#›</a:t>
            </a:fld>
            <a:fld id="{F04809AB-2B78-4957-AD5D-2DBC50B057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1FD5-6F31-46A0-876F-AC06A5C9F466}" type="slidenum">
              <a:rPr lang="en-US" smtClean="0"/>
              <a:pPr/>
              <a:t>‹#›</a:t>
            </a:fld>
            <a:fld id="{8F8865F8-81E1-4E5D-97AD-C321D6515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5F35-C680-49A0-AAA5-63DF2C7AB6CA}" type="slidenum">
              <a:rPr lang="en-US" smtClean="0"/>
              <a:pPr/>
              <a:t>‹#›</a:t>
            </a:fld>
            <a:fld id="{5201FCBC-9FA9-4B24-B9E0-8CFF28334D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EC33-27CA-4565-9523-9450CAAC7101}" type="slidenum">
              <a:rPr lang="en-US" smtClean="0"/>
              <a:pPr/>
              <a:t>‹#›</a:t>
            </a:fld>
            <a:fld id="{92CBEAAE-B852-4462-9197-113822A3B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56D5C9-8AC9-4C75-87F0-B177529173B6}" type="slidenum">
              <a:rPr lang="en-US" smtClean="0"/>
              <a:pPr/>
              <a:t>‹#›</a:t>
            </a:fld>
            <a:fld id="{18327FDD-0E5C-4AAB-88B1-FB4C9AA842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276D-EC84-4509-9B46-7A62163BA065}" type="slidenum">
              <a:rPr lang="en-US" smtClean="0"/>
              <a:pPr/>
              <a:t>‹#›</a:t>
            </a:fld>
            <a:fld id="{19C049D8-00C1-4FB8-A845-3A0911A5D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9538B42-B983-469D-9A0B-95C9387C8E01}" type="slidenum">
              <a:rPr lang="en-US" smtClean="0"/>
              <a:pPr/>
              <a:t>‹#›</a:t>
            </a:fld>
            <a:fld id="{F5DE75CB-E5EE-435E-BC69-F8B862CA7E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94F7B-62F5-4A1E-8851-472A801A7D4A}" type="slidenum">
              <a:rPr lang="en-US" smtClean="0"/>
              <a:pPr/>
              <a:t>‹#›</a:t>
            </a:fld>
            <a:fld id="{20B57EE9-90CA-479F-8905-EA42F9107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06C8888-88DE-4DA3-AD1E-FFD46988AFB4}" type="slidenum">
              <a:rPr lang="en-US" smtClean="0"/>
              <a:pPr/>
              <a:t>‹#›</a:t>
            </a:fld>
            <a:fld id="{8DA0C271-7F4E-4CAF-8A87-6B4F3E3C3C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6480048" cy="2301240"/>
          </a:xfrm>
          <a:noFill/>
          <a:ln/>
        </p:spPr>
        <p:txBody>
          <a:bodyPr lIns="90488" tIns="44450" rIns="90488" bIns="44450" anchor="ctr"/>
          <a:lstStyle/>
          <a:p>
            <a:pPr algn="ctr"/>
            <a:r>
              <a:rPr lang="en-US" dirty="0"/>
              <a:t>Framework Design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(continued)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701675" y="2235200"/>
            <a:ext cx="3598863" cy="3767138"/>
          </a:xfrm>
          <a:solidFill>
            <a:schemeClr val="tx1"/>
          </a:solidFill>
          <a:ln/>
        </p:spPr>
        <p:txBody>
          <a:bodyPr lIns="90488" tIns="44450" rIns="90488" bIns="44450"/>
          <a:lstStyle/>
          <a:p>
            <a:pPr marL="0" indent="0">
              <a:lnSpc>
                <a:spcPct val="86000"/>
              </a:lnSpc>
              <a:spcBef>
                <a:spcPct val="40000"/>
              </a:spcBef>
              <a:buNone/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Clear-box</a:t>
            </a:r>
          </a:p>
          <a:p>
            <a:pPr marL="0" indent="0">
              <a:lnSpc>
                <a:spcPct val="86000"/>
              </a:lnSpc>
              <a:spcBef>
                <a:spcPct val="400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Simpler, easier to design</a:t>
            </a:r>
          </a:p>
          <a:p>
            <a:pPr marL="0" indent="0">
              <a:lnSpc>
                <a:spcPct val="86000"/>
              </a:lnSpc>
              <a:spcBef>
                <a:spcPct val="40000"/>
              </a:spcBef>
              <a:buNone/>
            </a:pPr>
            <a:endParaRPr lang="en-US" sz="3200" dirty="0">
              <a:solidFill>
                <a:schemeClr val="bg1"/>
              </a:solidFill>
              <a:latin typeface="Times New Roman" pitchFamily="18" charset="0"/>
            </a:endParaRPr>
          </a:p>
          <a:p>
            <a:pPr marL="0" indent="0">
              <a:lnSpc>
                <a:spcPct val="86000"/>
              </a:lnSpc>
              <a:spcBef>
                <a:spcPct val="400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Harder to learn, requires more programming.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4724400" y="2209800"/>
            <a:ext cx="4010025" cy="364529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>
              <a:lnSpc>
                <a:spcPct val="86000"/>
              </a:lnSpc>
              <a:spcBef>
                <a:spcPct val="40000"/>
              </a:spcBef>
            </a:pPr>
            <a:r>
              <a:rPr lang="en-US" sz="3200" b="1" i="0" dirty="0">
                <a:effectLst/>
                <a:latin typeface="Times New Roman" pitchFamily="18" charset="0"/>
              </a:rPr>
              <a:t>Opaque-box</a:t>
            </a:r>
          </a:p>
          <a:p>
            <a:pPr algn="r">
              <a:lnSpc>
                <a:spcPct val="86000"/>
              </a:lnSpc>
              <a:spcBef>
                <a:spcPct val="40000"/>
              </a:spcBef>
            </a:pPr>
            <a:r>
              <a:rPr lang="en-US" sz="3200" i="0" dirty="0">
                <a:effectLst/>
                <a:latin typeface="Times New Roman" pitchFamily="18" charset="0"/>
              </a:rPr>
              <a:t>Complex, harder to design</a:t>
            </a:r>
          </a:p>
          <a:p>
            <a:pPr algn="r">
              <a:lnSpc>
                <a:spcPct val="86000"/>
              </a:lnSpc>
              <a:spcBef>
                <a:spcPct val="40000"/>
              </a:spcBef>
            </a:pPr>
            <a:endParaRPr lang="en-US" sz="3200" i="0" dirty="0">
              <a:effectLst/>
              <a:latin typeface="Times New Roman" pitchFamily="18" charset="0"/>
            </a:endParaRPr>
          </a:p>
          <a:p>
            <a:pPr algn="r">
              <a:lnSpc>
                <a:spcPct val="86000"/>
              </a:lnSpc>
              <a:spcBef>
                <a:spcPct val="40000"/>
              </a:spcBef>
            </a:pPr>
            <a:r>
              <a:rPr lang="en-US" sz="3200" i="0" dirty="0">
                <a:effectLst/>
                <a:latin typeface="Times New Roman" pitchFamily="18" charset="0"/>
              </a:rPr>
              <a:t>Easier to learn, requires less programming.</a:t>
            </a:r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>
            <a:off x="2446338" y="1862138"/>
            <a:ext cx="42878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81075" y="844550"/>
            <a:ext cx="8027988" cy="569913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 dirty="0"/>
              <a:t>A Suggestions for Framework Design…………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916113" y="3248025"/>
            <a:ext cx="6783908" cy="518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325" tIns="23812" rIns="60325" bIns="23812">
            <a:spAutoFit/>
          </a:bodyPr>
          <a:lstStyle/>
          <a:p>
            <a:pPr defTabSz="868363">
              <a:lnSpc>
                <a:spcPct val="85000"/>
              </a:lnSpc>
            </a:pPr>
            <a:r>
              <a:rPr lang="en-US" i="0" u="sng" dirty="0">
                <a:effectLst/>
                <a:latin typeface="Times New Roman" pitchFamily="18" charset="0"/>
              </a:rPr>
              <a:t>Don't. </a:t>
            </a:r>
            <a:r>
              <a:rPr lang="en-US" i="0" dirty="0">
                <a:effectLst/>
                <a:latin typeface="Times New Roman" pitchFamily="18" charset="0"/>
              </a:rPr>
              <a:t>           Buy/Fine one instead.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66825" y="715963"/>
            <a:ext cx="6430963" cy="642937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 dirty="0"/>
              <a:t>Relevant Principles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23900" y="1447800"/>
            <a:ext cx="8420100" cy="4732338"/>
          </a:xfrm>
          <a:noFill/>
          <a:ln/>
        </p:spPr>
        <p:txBody>
          <a:bodyPr lIns="90488" tIns="44450" rIns="90488" bIns="44450">
            <a:normAutofit fontScale="92500" lnSpcReduction="10000"/>
          </a:bodyPr>
          <a:lstStyle/>
          <a:p>
            <a:r>
              <a:rPr lang="en-US" dirty="0"/>
              <a:t>Frameworks are abstractions.</a:t>
            </a:r>
          </a:p>
          <a:p>
            <a:r>
              <a:rPr lang="en-US" dirty="0"/>
              <a:t> You can do upstream or downstream abstraction.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sz="2400" dirty="0"/>
              <a:t>people generalize from concrete examples</a:t>
            </a:r>
          </a:p>
          <a:p>
            <a:r>
              <a:rPr lang="en-US" sz="2400" dirty="0"/>
              <a:t>Designing reusable code requires iteration</a:t>
            </a:r>
          </a:p>
          <a:p>
            <a:r>
              <a:rPr lang="en-US" sz="2400" dirty="0"/>
              <a:t>Frameworks encode domain knowledge</a:t>
            </a:r>
          </a:p>
          <a:p>
            <a:r>
              <a:rPr lang="en-US" sz="2400" dirty="0"/>
              <a:t>Customer of framework is application programmer</a:t>
            </a: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 cstate="print"/>
          <a:srcRect t="16000" r="85000" b="51000"/>
          <a:stretch>
            <a:fillRect/>
          </a:stretch>
        </p:blipFill>
        <p:spPr bwMode="auto">
          <a:xfrm>
            <a:off x="7315200" y="304800"/>
            <a:ext cx="1371600" cy="188595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086600" y="0"/>
            <a:ext cx="16241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C000"/>
                </a:solidFill>
              </a:rPr>
              <a:t>Downstream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62800" y="2743200"/>
            <a:ext cx="1295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C000"/>
                </a:solidFill>
              </a:rPr>
              <a:t>Upstream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19800" y="3962400"/>
            <a:ext cx="10668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i="0" dirty="0"/>
              <a:t>Dialog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39000" y="3962400"/>
            <a:ext cx="10668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i="0" dirty="0"/>
              <a:t>Prompt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2000" y="3962400"/>
            <a:ext cx="7620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i="0" dirty="0"/>
              <a:t>Form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39000" y="3276600"/>
            <a:ext cx="10668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800" i="0" dirty="0"/>
              <a:t>Window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6934200" y="3657600"/>
            <a:ext cx="457200" cy="274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0"/>
            <a:endCxn id="14" idx="2"/>
          </p:cNvCxnSpPr>
          <p:nvPr/>
        </p:nvCxnSpPr>
        <p:spPr>
          <a:xfrm rot="5400000" flipH="1" flipV="1">
            <a:off x="7614166" y="3804166"/>
            <a:ext cx="3164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3" idx="0"/>
          </p:cNvCxnSpPr>
          <p:nvPr/>
        </p:nvCxnSpPr>
        <p:spPr>
          <a:xfrm rot="16200000" flipV="1">
            <a:off x="8305800" y="3505200"/>
            <a:ext cx="304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65350" y="601663"/>
            <a:ext cx="6673850" cy="692150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Example-driven Design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87438" y="3495675"/>
            <a:ext cx="7716837" cy="2114550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Generalization is iterative.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Most changes are small.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A few big changes represent new ways of looking at the problem. 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646238" y="2293938"/>
            <a:ext cx="2139950" cy="5540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325" tIns="23812" rIns="60325" bIns="23812">
            <a:spAutoFit/>
          </a:bodyPr>
          <a:lstStyle/>
          <a:p>
            <a:pPr defTabSz="868363">
              <a:lnSpc>
                <a:spcPct val="90000"/>
              </a:lnSpc>
            </a:pPr>
            <a:r>
              <a:rPr lang="en-US" i="0">
                <a:effectLst>
                  <a:outerShdw blurRad="38100" dist="38100" dir="2700000" algn="tl">
                    <a:srgbClr val="000000"/>
                  </a:outerShdw>
                </a:effectLst>
              </a:rPr>
              <a:t>Examples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99088" y="2298700"/>
            <a:ext cx="2419350" cy="5540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325" tIns="23812" rIns="60325" bIns="23812">
            <a:spAutoFit/>
          </a:bodyPr>
          <a:lstStyle/>
          <a:p>
            <a:pPr defTabSz="868363">
              <a:lnSpc>
                <a:spcPct val="90000"/>
              </a:lnSpc>
            </a:pPr>
            <a:r>
              <a:rPr lang="en-US" i="0">
                <a:effectLst>
                  <a:outerShdw blurRad="38100" dist="38100" dir="2700000" algn="tl">
                    <a:srgbClr val="000000"/>
                  </a:outerShdw>
                </a:effectLst>
              </a:rPr>
              <a:t>Framework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148013" y="1757363"/>
            <a:ext cx="3067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325" tIns="23812" rIns="60325" bIns="23812">
            <a:spAutoFit/>
          </a:bodyPr>
          <a:lstStyle/>
          <a:p>
            <a:pPr defTabSz="868363">
              <a:lnSpc>
                <a:spcPct val="85000"/>
              </a:lnSpc>
            </a:pPr>
            <a:r>
              <a:rPr lang="en-US" i="0">
                <a:effectLst>
                  <a:outerShdw blurRad="38100" dist="38100" dir="2700000" algn="tl">
                    <a:srgbClr val="000000"/>
                  </a:outerShdw>
                </a:effectLst>
              </a:rPr>
              <a:t>Generalization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3662363" y="2432050"/>
            <a:ext cx="16287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dirty="0"/>
              <a:t>To Generalize (upstream):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dirty="0"/>
              <a:t> Look at current example --</a:t>
            </a:r>
          </a:p>
          <a:p>
            <a:r>
              <a:rPr lang="en-US" dirty="0"/>
              <a:t>find things with different names that are really the same, </a:t>
            </a:r>
          </a:p>
          <a:p>
            <a:r>
              <a:rPr lang="en-US" dirty="0"/>
              <a:t>parameterize to eliminate differences, </a:t>
            </a:r>
          </a:p>
          <a:p>
            <a:r>
              <a:rPr lang="en-US" dirty="0"/>
              <a:t>break large things into small things so that similar components can be found, and </a:t>
            </a:r>
          </a:p>
          <a:p>
            <a:r>
              <a:rPr lang="en-US" dirty="0"/>
              <a:t>categorize things that are similar.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63725" y="617538"/>
            <a:ext cx="7094538" cy="677862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Finding Abstract Classes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701800"/>
            <a:ext cx="8272462" cy="4151313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Abstract classes are discovered by generalizing from concrete classes.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To give classes a common superclass:</a:t>
            </a:r>
          </a:p>
          <a:p>
            <a:pPr marL="760413" lvl="1" indent="-320675" defTabSz="868363"/>
            <a:r>
              <a:rPr lang="en-US"/>
              <a:t>• give operations common interface</a:t>
            </a:r>
          </a:p>
          <a:p>
            <a:pPr marL="760413" lvl="1" indent="-320675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• move operations with same implementation to superclass </a:t>
            </a:r>
          </a:p>
          <a:p>
            <a:pPr marL="760413" lvl="1" indent="-320675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• make operations with different implementation abstract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(continued)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• give them common interface</a:t>
            </a:r>
          </a:p>
          <a:p>
            <a:pPr lvl="1"/>
            <a:r>
              <a:rPr lang="en-US"/>
              <a:t>+ rename operations so classes use same names</a:t>
            </a:r>
          </a:p>
          <a:p>
            <a:pPr lvl="1"/>
            <a:r>
              <a:rPr lang="en-US"/>
              <a:t>+ reorder arguments, change types of arguments, etc.</a:t>
            </a:r>
          </a:p>
          <a:p>
            <a:pPr lvl="1"/>
            <a:r>
              <a:rPr lang="en-US"/>
              <a:t>+ refactor (split or combine) operations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6663" y="754063"/>
            <a:ext cx="7673975" cy="592137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Frameworks Require Iteration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899400" cy="2771912"/>
          </a:xfrm>
          <a:noFill/>
          <a:ln/>
        </p:spPr>
        <p:txBody>
          <a:bodyPr wrap="square" lIns="60325" tIns="23812" rIns="60325" bIns="23812">
            <a:spAutoFit/>
          </a:bodyPr>
          <a:lstStyle/>
          <a:p>
            <a:pPr marL="325438" indent="-325438" defTabSz="868363">
              <a:lnSpc>
                <a:spcPct val="91000"/>
              </a:lnSpc>
              <a:spcBef>
                <a:spcPct val="45000"/>
              </a:spcBef>
            </a:pPr>
            <a:r>
              <a:rPr lang="en-US" dirty="0"/>
              <a:t>Reusable code requires many iterations.</a:t>
            </a:r>
          </a:p>
          <a:p>
            <a:pPr marL="325438" indent="-325438" defTabSz="868363">
              <a:lnSpc>
                <a:spcPct val="91000"/>
              </a:lnSpc>
              <a:spcBef>
                <a:spcPct val="45000"/>
              </a:spcBef>
            </a:pPr>
            <a:r>
              <a:rPr lang="en-US" dirty="0"/>
              <a:t>Basic law of software engineering</a:t>
            </a:r>
          </a:p>
          <a:p>
            <a:pPr marL="325438" indent="-325438" defTabSz="868363">
              <a:lnSpc>
                <a:spcPct val="91000"/>
              </a:lnSpc>
              <a:spcBef>
                <a:spcPct val="45000"/>
              </a:spcBef>
            </a:pPr>
            <a:r>
              <a:rPr lang="en-US" u="sng" dirty="0"/>
              <a:t> If it hasn't been tested, it doesn't work</a:t>
            </a:r>
            <a:r>
              <a:rPr lang="en-US" dirty="0"/>
              <a:t>.</a:t>
            </a:r>
          </a:p>
          <a:p>
            <a:pPr marL="325438" indent="-325438" defTabSz="868363">
              <a:lnSpc>
                <a:spcPct val="91000"/>
              </a:lnSpc>
              <a:spcBef>
                <a:spcPct val="45000"/>
              </a:spcBef>
            </a:pPr>
            <a:r>
              <a:rPr lang="en-US" dirty="0"/>
              <a:t>Corollary:  software that hasn't been reused is not reusable.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315200" cy="990600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 dirty="0"/>
              <a:t>Frameworks Encode </a:t>
            </a:r>
            <a:br>
              <a:rPr lang="en-US" dirty="0"/>
            </a:br>
            <a:r>
              <a:rPr lang="en-US" dirty="0"/>
              <a:t>Domain Knowledge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54938" cy="45720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Frameworks solve a particular set of problems.</a:t>
            </a:r>
          </a:p>
          <a:p>
            <a:r>
              <a:rPr lang="en-US" dirty="0"/>
              <a:t>Not always application-domain specific, but domain specific.   (GUI, distribution, structured drawing editor, business transaction processing, workflow)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896225" cy="609600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Ideal Way to Develop Framework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3352800"/>
            <a:ext cx="7573963" cy="2114550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1) Analyze problem domain</a:t>
            </a:r>
          </a:p>
          <a:p>
            <a:pPr marL="760413" lvl="1" indent="-320675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• Learn well-known abstractions.</a:t>
            </a:r>
          </a:p>
          <a:p>
            <a:pPr marL="760413" lvl="1" indent="-320675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• Collect examples of programs to be built from framework.  (Minimum of 4 or 5).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679575" y="1931988"/>
            <a:ext cx="1835150" cy="5540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325" tIns="23812" rIns="60325" bIns="23812">
            <a:spAutoFit/>
          </a:bodyPr>
          <a:lstStyle/>
          <a:p>
            <a:pPr defTabSz="868363">
              <a:lnSpc>
                <a:spcPct val="90000"/>
              </a:lnSpc>
            </a:pPr>
            <a:r>
              <a:rPr lang="en-US" i="0">
                <a:effectLst>
                  <a:outerShdw blurRad="38100" dist="38100" dir="2700000" algn="tl">
                    <a:srgbClr val="000000"/>
                  </a:outerShdw>
                </a:effectLst>
              </a:rPr>
              <a:t>Analysis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581525" y="1935163"/>
            <a:ext cx="1555750" cy="5540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325" tIns="23812" rIns="60325" bIns="23812">
            <a:spAutoFit/>
          </a:bodyPr>
          <a:lstStyle/>
          <a:p>
            <a:pPr defTabSz="868363">
              <a:lnSpc>
                <a:spcPct val="90000"/>
              </a:lnSpc>
            </a:pPr>
            <a:r>
              <a:rPr lang="en-US" i="0">
                <a:effectLst>
                  <a:outerShdw blurRad="38100" dist="38100" dir="2700000" algn="tl">
                    <a:srgbClr val="000000"/>
                  </a:outerShdw>
                </a:effectLst>
              </a:rPr>
              <a:t>Design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7210425" y="1941513"/>
            <a:ext cx="1022350" cy="5540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325" tIns="23812" rIns="60325" bIns="23812">
            <a:spAutoFit/>
          </a:bodyPr>
          <a:lstStyle/>
          <a:p>
            <a:pPr defTabSz="868363">
              <a:lnSpc>
                <a:spcPct val="90000"/>
              </a:lnSpc>
            </a:pPr>
            <a:r>
              <a:rPr lang="en-US" i="0">
                <a:effectLst>
                  <a:outerShdw blurRad="38100" dist="38100" dir="2700000" algn="tl">
                    <a:srgbClr val="000000"/>
                  </a:outerShdw>
                </a:effectLst>
              </a:rPr>
              <a:t>Test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3627438" y="2236788"/>
            <a:ext cx="6270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6280150" y="2230438"/>
            <a:ext cx="615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Framework is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 typeface="Monotype Sorts" pitchFamily="2" charset="2"/>
              <a:buChar char="l"/>
            </a:pPr>
            <a:r>
              <a:rPr lang="en-US" dirty="0"/>
              <a:t>Reusable Code, often domain specific (GUI, Net, Web, etc)</a:t>
            </a:r>
          </a:p>
          <a:p>
            <a:pPr>
              <a:buFont typeface="Monotype Sorts" pitchFamily="2" charset="2"/>
              <a:buChar char="l"/>
            </a:pPr>
            <a:r>
              <a:rPr lang="en-US" dirty="0"/>
              <a:t>expressed as </a:t>
            </a:r>
          </a:p>
          <a:p>
            <a:pPr lvl="1">
              <a:buFont typeface="Monotype Sorts" pitchFamily="2" charset="2"/>
              <a:buChar char="l"/>
            </a:pPr>
            <a:r>
              <a:rPr lang="en-US" dirty="0"/>
              <a:t>a set of classes and</a:t>
            </a:r>
          </a:p>
          <a:p>
            <a:pPr lvl="1">
              <a:buFont typeface="Monotype Sorts" pitchFamily="2" charset="2"/>
              <a:buChar char="l"/>
            </a:pPr>
            <a:r>
              <a:rPr lang="en-US" dirty="0"/>
              <a:t>the way objects in those classes collaborate.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Ideal Way to Design Framework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86000"/>
              </a:lnSpc>
              <a:spcBef>
                <a:spcPct val="40000"/>
              </a:spcBef>
            </a:pPr>
            <a:r>
              <a:rPr lang="en-US"/>
              <a:t>2) Design abstraction that covers examples.</a:t>
            </a:r>
          </a:p>
          <a:p>
            <a:pPr>
              <a:lnSpc>
                <a:spcPct val="86000"/>
              </a:lnSpc>
              <a:spcBef>
                <a:spcPct val="40000"/>
              </a:spcBef>
            </a:pPr>
            <a:r>
              <a:rPr lang="en-US"/>
              <a:t>3) Test framework by using it to solve the examples.</a:t>
            </a:r>
          </a:p>
          <a:p>
            <a:pPr lvl="1">
              <a:lnSpc>
                <a:spcPct val="86000"/>
              </a:lnSpc>
              <a:spcBef>
                <a:spcPct val="40000"/>
              </a:spcBef>
            </a:pPr>
            <a:r>
              <a:rPr lang="en-US"/>
              <a:t>• Each example is a separate application.</a:t>
            </a:r>
          </a:p>
          <a:p>
            <a:pPr lvl="1">
              <a:lnSpc>
                <a:spcPct val="86000"/>
              </a:lnSpc>
              <a:spcBef>
                <a:spcPct val="40000"/>
              </a:spcBef>
            </a:pPr>
            <a:r>
              <a:rPr lang="en-US"/>
              <a:t>• Performing a test means writing software.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87438" y="684213"/>
            <a:ext cx="6931025" cy="638175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Designing Abstractions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057400"/>
            <a:ext cx="7589838" cy="2906692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Design phase:  look for commonalities, represent each idea once.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Use architectural + design patterns</a:t>
            </a:r>
          </a:p>
          <a:p>
            <a:pPr marL="760413" lvl="1" indent="-320675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implies that experience is needed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Insight and ingenuity is always useful, but hard to schedule.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0" y="722313"/>
            <a:ext cx="5011738" cy="633412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 dirty="0">
                <a:solidFill>
                  <a:srgbClr val="FFC000"/>
                </a:solidFill>
              </a:rPr>
              <a:t>Patterns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445500" cy="44958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Patterns can make designs more opaque-box.</a:t>
            </a:r>
          </a:p>
          <a:p>
            <a:r>
              <a:rPr lang="en-US" dirty="0"/>
              <a:t>Show how to represent something that changes as an object</a:t>
            </a:r>
          </a:p>
          <a:p>
            <a:pPr lvl="1"/>
            <a:r>
              <a:rPr lang="en-US" dirty="0"/>
              <a:t> Strategy  --  algorithm</a:t>
            </a:r>
          </a:p>
          <a:p>
            <a:pPr lvl="1"/>
            <a:r>
              <a:rPr lang="en-US" dirty="0"/>
              <a:t> Prototype --  products</a:t>
            </a:r>
          </a:p>
          <a:p>
            <a:pPr lvl="1"/>
            <a:r>
              <a:rPr lang="en-US" dirty="0"/>
              <a:t> State  -- state of an object</a:t>
            </a:r>
          </a:p>
          <a:p>
            <a:pPr lvl="1"/>
            <a:r>
              <a:rPr lang="en-US" dirty="0"/>
              <a:t> Mediator -- way objects interact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design patterns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pattern makes design more complex.</a:t>
            </a:r>
          </a:p>
          <a:p>
            <a:r>
              <a:rPr lang="en-US" dirty="0"/>
              <a:t>Each pattern makes design more flexible.</a:t>
            </a:r>
          </a:p>
          <a:p>
            <a:pPr lvl="1"/>
            <a:r>
              <a:rPr lang="en-US" dirty="0"/>
              <a:t>	Do you need that flexibility?</a:t>
            </a:r>
          </a:p>
          <a:p>
            <a:pPr lvl="1"/>
            <a:r>
              <a:rPr lang="en-US" dirty="0"/>
              <a:t>	Is the complexity worth while?</a:t>
            </a:r>
          </a:p>
          <a:p>
            <a:endParaRPr lang="en-US" dirty="0"/>
          </a:p>
          <a:p>
            <a:r>
              <a:rPr lang="en-US" dirty="0"/>
              <a:t>Only use a pattern when it results in a simpler design than the alternatives.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64538" cy="676275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 dirty="0"/>
              <a:t>Iterative Development using multiple examples (applications)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670800" cy="3381309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Notice that many applications are similar.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Develop first application in that domain in an OO language.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Divide software into reusable and non-reusable parts.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Develop next application reusing as much software as possible and refine.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8" tIns="44450" rIns="90488" bIns="44450"/>
          <a:lstStyle/>
          <a:p>
            <a:pPr lvl="1">
              <a:lnSpc>
                <a:spcPct val="86000"/>
              </a:lnSpc>
              <a:spcBef>
                <a:spcPct val="40000"/>
              </a:spcBef>
            </a:pPr>
            <a:r>
              <a:rPr lang="en-US"/>
              <a:t>Surprise!  Framework is not very reusable.</a:t>
            </a:r>
          </a:p>
          <a:p>
            <a:pPr lvl="1">
              <a:lnSpc>
                <a:spcPct val="86000"/>
              </a:lnSpc>
              <a:spcBef>
                <a:spcPct val="40000"/>
              </a:spcBef>
            </a:pPr>
            <a:r>
              <a:rPr lang="en-US"/>
              <a:t>Fix it.</a:t>
            </a:r>
          </a:p>
          <a:p>
            <a:pPr lvl="1">
              <a:lnSpc>
                <a:spcPct val="86000"/>
              </a:lnSpc>
              <a:spcBef>
                <a:spcPct val="40000"/>
              </a:spcBef>
            </a:pPr>
            <a:r>
              <a:rPr lang="en-US"/>
              <a:t>Develop next application reusing as much software as possible.</a:t>
            </a: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 flipH="1">
            <a:off x="795338" y="3878263"/>
            <a:ext cx="857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 flipV="1">
            <a:off x="801688" y="2262188"/>
            <a:ext cx="0" cy="162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808038" y="2286000"/>
            <a:ext cx="3254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143000"/>
            <a:ext cx="5597525" cy="690563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Summary of Process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133600"/>
            <a:ext cx="7221538" cy="41402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Start with examples of desired applications</a:t>
            </a:r>
          </a:p>
          <a:p>
            <a:r>
              <a:rPr lang="en-US"/>
              <a:t>Iteratively develop abstractions</a:t>
            </a:r>
          </a:p>
          <a:p>
            <a:r>
              <a:rPr lang="en-US"/>
              <a:t>Test by building applications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77975" y="617538"/>
            <a:ext cx="7312025" cy="576262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Hints for Framework Design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166813" y="2028825"/>
            <a:ext cx="7153275" cy="2533650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Use object composition instead of inheritance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Incrementally apply patterns / lazy generalization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Framework should work out of the box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33475" y="798513"/>
            <a:ext cx="5913438" cy="558800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Strategic Concerns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932738" cy="2731901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/>
            <a:r>
              <a:rPr lang="en-US" dirty="0"/>
              <a:t>Developing a framework is expensive, so look before you leap.</a:t>
            </a:r>
          </a:p>
          <a:p>
            <a:pPr marL="760413" lvl="1" indent="-320675" defTabSz="868363"/>
            <a:r>
              <a:rPr lang="en-US" dirty="0"/>
              <a:t> Framework development requires long term commitment.</a:t>
            </a:r>
          </a:p>
          <a:p>
            <a:pPr marL="760413" lvl="1" indent="-320675" defTabSz="868363"/>
            <a:r>
              <a:rPr lang="en-US" dirty="0"/>
              <a:t> Pick frameworks that will give you competitive advantage.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Start small and work up.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dirty="0"/>
              <a:t> get experience with OOP</a:t>
            </a:r>
          </a:p>
          <a:p>
            <a:r>
              <a:rPr lang="en-US" dirty="0"/>
              <a:t> select and train good abstractors</a:t>
            </a:r>
          </a:p>
          <a:p>
            <a:r>
              <a:rPr lang="en-US" dirty="0"/>
              <a:t> build small frameworks first</a:t>
            </a:r>
          </a:p>
          <a:p>
            <a:r>
              <a:rPr lang="en-US" dirty="0"/>
              <a:t> generalize existing systems</a:t>
            </a:r>
          </a:p>
          <a:p>
            <a:r>
              <a:rPr lang="en-US" dirty="0"/>
              <a:t> keep user base small at first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488" tIns="44450" rIns="90488" bIns="44450"/>
          <a:lstStyle/>
          <a:p>
            <a:r>
              <a:rPr lang="en-US" dirty="0"/>
              <a:t>How a Framework is Used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dirty="0"/>
              <a:t>build application by:</a:t>
            </a:r>
          </a:p>
          <a:p>
            <a:r>
              <a:rPr lang="en-US" dirty="0"/>
              <a:t>	• Creating new subclasses</a:t>
            </a:r>
          </a:p>
          <a:p>
            <a:r>
              <a:rPr lang="en-US" dirty="0"/>
              <a:t>	• Configuring objects together</a:t>
            </a:r>
          </a:p>
          <a:p>
            <a:r>
              <a:rPr lang="en-US" dirty="0"/>
              <a:t>	• Modifying working examples</a:t>
            </a:r>
          </a:p>
          <a:p>
            <a:r>
              <a:rPr lang="en-US" dirty="0"/>
              <a:t>		(editing scripts)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55663" y="923925"/>
            <a:ext cx="6048375" cy="617538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Customers are Crucial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389063" y="1668463"/>
            <a:ext cx="7635875" cy="3148012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Get customers involved early, and use their feedback.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Make your initial customers succeed.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First set of customers are really part of the development team.</a:t>
            </a:r>
          </a:p>
          <a:p>
            <a:pPr marL="760413" lvl="1" indent="-320675" defTabSz="868363">
              <a:lnSpc>
                <a:spcPct val="86000"/>
              </a:lnSpc>
              <a:spcBef>
                <a:spcPct val="40000"/>
              </a:spcBef>
            </a:pPr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96963" y="657225"/>
            <a:ext cx="5986462" cy="682625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Reuse Scenarios</a:t>
            </a:r>
          </a:p>
        </p:txBody>
      </p:sp>
      <p:sp>
        <p:nvSpPr>
          <p:cNvPr id="45073" name="Rectangle 17"/>
          <p:cNvSpPr>
            <a:spLocks noGrp="1" noChangeArrowheads="1"/>
          </p:cNvSpPr>
          <p:nvPr>
            <p:ph idx="1"/>
          </p:nvPr>
        </p:nvSpPr>
        <p:spPr>
          <a:xfrm>
            <a:off x="958850" y="4956175"/>
            <a:ext cx="8116888" cy="1319213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7000"/>
              </a:lnSpc>
              <a:spcBef>
                <a:spcPct val="42000"/>
              </a:spcBef>
            </a:pPr>
            <a:r>
              <a:rPr lang="en-US"/>
              <a:t>Actual: Projects may customize the initial framework, and start competing streams of development.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1998663" y="1951038"/>
            <a:ext cx="15446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3702050" y="1951038"/>
            <a:ext cx="12160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5153025" y="1963738"/>
            <a:ext cx="1128713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2330450" y="3930650"/>
            <a:ext cx="1412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3152775" y="4352925"/>
            <a:ext cx="71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4156075" y="3917950"/>
            <a:ext cx="96361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4337050" y="4341813"/>
            <a:ext cx="504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4541838" y="4572000"/>
            <a:ext cx="1447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1817688" y="1444625"/>
            <a:ext cx="1401762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3665538" y="973138"/>
            <a:ext cx="966787" cy="630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AutoShape 13"/>
          <p:cNvSpPr>
            <a:spLocks noChangeArrowheads="1"/>
          </p:cNvSpPr>
          <p:nvPr/>
        </p:nvSpPr>
        <p:spPr bwMode="auto">
          <a:xfrm>
            <a:off x="1890713" y="1239838"/>
            <a:ext cx="1135062" cy="327025"/>
          </a:xfrm>
          <a:prstGeom prst="roundRect">
            <a:avLst>
              <a:gd name="adj" fmla="val 12495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AutoShape 14"/>
          <p:cNvSpPr>
            <a:spLocks noChangeArrowheads="1"/>
          </p:cNvSpPr>
          <p:nvPr/>
        </p:nvSpPr>
        <p:spPr bwMode="auto">
          <a:xfrm>
            <a:off x="2071688" y="1058863"/>
            <a:ext cx="906462" cy="519112"/>
          </a:xfrm>
          <a:prstGeom prst="roundRect">
            <a:avLst>
              <a:gd name="adj" fmla="val 12495"/>
            </a:avLst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3182938" y="3949700"/>
            <a:ext cx="252412" cy="39687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990600" y="2286000"/>
            <a:ext cx="73660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9000"/>
              </a:lnSpc>
              <a:spcBef>
                <a:spcPct val="43000"/>
              </a:spcBef>
            </a:pPr>
            <a:r>
              <a:rPr lang="en-US" sz="3200" i="0">
                <a:effectLst/>
                <a:latin typeface="Times New Roman" pitchFamily="18" charset="0"/>
              </a:rPr>
              <a:t>Ideal: Framework grows along with customer base.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0" y="773113"/>
            <a:ext cx="6700838" cy="592137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Dealing with Iteration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452563" y="1566863"/>
            <a:ext cx="7640637" cy="3986212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Don't claim framework is useful until your customers say it is.  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Keep customer base small while framework is evolving.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A successful framework must evolve to meet new customer needs.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/>
              <a:t>Don't constantly tinker. Plan releases and coordinate with customers.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9663" y="617538"/>
            <a:ext cx="7627937" cy="698500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Documentation and Training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1014413" y="1665288"/>
            <a:ext cx="7945437" cy="3807836"/>
          </a:xfrm>
          <a:noFill/>
          <a:ln/>
        </p:spPr>
        <p:txBody>
          <a:bodyPr lIns="60325" tIns="23812" rIns="60325" bIns="23812">
            <a:spAutoFit/>
          </a:bodyPr>
          <a:lstStyle/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Documentation for framework costs several times non-framework application</a:t>
            </a:r>
          </a:p>
          <a:p>
            <a:pPr marL="760413" lvl="1" indent="-320675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 how to use</a:t>
            </a:r>
          </a:p>
          <a:p>
            <a:pPr marL="760413" lvl="1" indent="-320675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  how to extend / how it works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Software must be understandable to be usable.</a:t>
            </a:r>
          </a:p>
          <a:p>
            <a:pPr marL="325438" indent="-325438" defTabSz="868363">
              <a:lnSpc>
                <a:spcPct val="86000"/>
              </a:lnSpc>
              <a:spcBef>
                <a:spcPct val="40000"/>
              </a:spcBef>
            </a:pPr>
            <a:r>
              <a:rPr lang="en-US" dirty="0"/>
              <a:t>Improving documentation can make software more reusable.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9338" y="558800"/>
            <a:ext cx="7551737" cy="703263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/>
              <a:t>Customers are Programmers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Purpose of framework is to make it easier to build applications.</a:t>
            </a:r>
          </a:p>
          <a:p>
            <a:r>
              <a:rPr lang="en-US"/>
              <a:t>Apply these slogans to application programmers:</a:t>
            </a:r>
          </a:p>
          <a:p>
            <a:pPr lvl="1"/>
            <a:r>
              <a:rPr lang="en-US"/>
              <a:t>The customer is always right.</a:t>
            </a:r>
          </a:p>
          <a:p>
            <a:pPr lvl="1"/>
            <a:r>
              <a:rPr lang="en-US"/>
              <a:t>We are customer-driven.</a:t>
            </a:r>
          </a:p>
          <a:p>
            <a:pPr lvl="1"/>
            <a:r>
              <a:rPr lang="en-US"/>
              <a:t>Understand your customer.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5AEBA-C2CA-0B5A-4C04-4984F4C24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69CC-4B9B-24F8-1781-67A3EB63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Frameworks will implement one </a:t>
            </a:r>
            <a:br>
              <a:rPr lang="en-US" dirty="0"/>
            </a:br>
            <a:r>
              <a:rPr lang="en-US" dirty="0"/>
              <a:t>or more patterns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92B89-2EFF-F71B-BBBC-07EAD056D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Patterns = Problem solution pairings</a:t>
            </a:r>
          </a:p>
        </p:txBody>
      </p:sp>
      <p:pic>
        <p:nvPicPr>
          <p:cNvPr id="3074" name="Picture 2" descr="Design Patterns. Design patterns are a fundamental part… | by Vlad  Antsitovich | Medium">
            <a:extLst>
              <a:ext uri="{FF2B5EF4-FFF2-40B4-BE49-F238E27FC236}">
                <a16:creationId xmlns:a16="http://schemas.microsoft.com/office/drawing/2014/main" id="{7782EF96-AE35-18D8-C725-AF8CDCDCD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429668"/>
            <a:ext cx="6087774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693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A7A45-5261-EF32-A646-97691E94A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64" y="88078"/>
            <a:ext cx="9106036" cy="978722"/>
          </a:xfrm>
        </p:spPr>
        <p:txBody>
          <a:bodyPr>
            <a:normAutofit/>
          </a:bodyPr>
          <a:lstStyle/>
          <a:p>
            <a:r>
              <a:rPr lang="en-US" dirty="0"/>
              <a:t>Mobile Framework - Android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421AF84-BD6F-7FD5-2CBE-7839E181F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02" y="838200"/>
            <a:ext cx="5652198" cy="593172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Android Framework – implements MVC,  Layered, numerous design patterns 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MVC </a:t>
            </a:r>
            <a:r>
              <a:rPr lang="en-US" sz="1600" dirty="0"/>
              <a:t>(an interpretation)</a:t>
            </a:r>
          </a:p>
          <a:p>
            <a:pPr lvl="1"/>
            <a:r>
              <a:rPr lang="en-US" sz="2000" dirty="0"/>
              <a:t>View = GUI elements</a:t>
            </a:r>
          </a:p>
          <a:p>
            <a:pPr lvl="1"/>
            <a:r>
              <a:rPr lang="en-US" sz="2000" dirty="0"/>
              <a:t>Model = Data Classes</a:t>
            </a:r>
          </a:p>
          <a:p>
            <a:pPr lvl="1"/>
            <a:r>
              <a:rPr lang="en-US" sz="2000" dirty="0"/>
              <a:t>Controller =Activity event handling</a:t>
            </a:r>
            <a:br>
              <a:rPr lang="en-US" sz="2000" dirty="0"/>
            </a:br>
            <a:endParaRPr lang="en-US" sz="2000" dirty="0"/>
          </a:p>
          <a:p>
            <a:r>
              <a:rPr lang="en-US" sz="2400" dirty="0"/>
              <a:t>Singleton </a:t>
            </a:r>
            <a:r>
              <a:rPr lang="en-US" sz="1800" dirty="0"/>
              <a:t>(one of many)</a:t>
            </a:r>
          </a:p>
          <a:p>
            <a:pPr lvl="1"/>
            <a:r>
              <a:rPr lang="en-US" sz="2000" b="0" i="0" dirty="0" err="1">
                <a:effectLst/>
                <a:latin typeface="Nunito" panose="020F0502020204030204" pitchFamily="2" charset="0"/>
              </a:rPr>
              <a:t>SharedPreferences</a:t>
            </a:r>
            <a:r>
              <a:rPr lang="en-US" sz="2000" b="0" i="0" dirty="0">
                <a:effectLst/>
                <a:latin typeface="Nunito" panose="020F0502020204030204" pitchFamily="2" charset="0"/>
              </a:rPr>
              <a:t>.</a:t>
            </a:r>
          </a:p>
          <a:p>
            <a:pPr marL="448056" lvl="1" indent="0">
              <a:buNone/>
            </a:pPr>
            <a:endParaRPr lang="en-US" sz="2000" b="0" i="0" dirty="0">
              <a:effectLst/>
              <a:latin typeface="Nunito" panose="020F0502020204030204" pitchFamily="2" charset="0"/>
            </a:endParaRPr>
          </a:p>
          <a:p>
            <a:r>
              <a:rPr lang="en-US" sz="2400" dirty="0">
                <a:latin typeface="Nunito" panose="020F0502020204030204" pitchFamily="2" charset="0"/>
              </a:rPr>
              <a:t>Message Façade Pattern (an interpretation)</a:t>
            </a:r>
          </a:p>
          <a:p>
            <a:pPr lvl="1"/>
            <a:r>
              <a:rPr lang="en-US" sz="2000" dirty="0">
                <a:latin typeface="Nunito" panose="020F0502020204030204" pitchFamily="2" charset="0"/>
              </a:rPr>
              <a:t>Intents = asynchronous call to launch </a:t>
            </a:r>
            <a:br>
              <a:rPr lang="en-US" sz="2000" dirty="0">
                <a:latin typeface="Nunito" panose="020F0502020204030204" pitchFamily="2" charset="0"/>
              </a:rPr>
            </a:br>
            <a:r>
              <a:rPr lang="en-US" sz="2000" dirty="0">
                <a:latin typeface="Nunito" panose="020F0502020204030204" pitchFamily="2" charset="0"/>
              </a:rPr>
              <a:t>an Activity, etc.</a:t>
            </a:r>
            <a:endParaRPr lang="en-US" sz="2000" dirty="0"/>
          </a:p>
        </p:txBody>
      </p:sp>
      <p:pic>
        <p:nvPicPr>
          <p:cNvPr id="1028" name="Picture 4" descr="Intents and intent filters | Android Developers">
            <a:extLst>
              <a:ext uri="{FF2B5EF4-FFF2-40B4-BE49-F238E27FC236}">
                <a16:creationId xmlns:a16="http://schemas.microsoft.com/office/drawing/2014/main" id="{45E4E15F-53B6-34DC-D2F1-E5AFAB1FE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1" y="5175688"/>
            <a:ext cx="3581400" cy="1644631"/>
          </a:xfrm>
          <a:prstGeom prst="rect">
            <a:avLst/>
          </a:prstGeom>
          <a:noFill/>
          <a:ln w="762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ndroid Intents - Tutorial">
            <a:extLst>
              <a:ext uri="{FF2B5EF4-FFF2-40B4-BE49-F238E27FC236}">
                <a16:creationId xmlns:a16="http://schemas.microsoft.com/office/drawing/2014/main" id="{2377F20C-2D75-7711-B7B7-137CFD13F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230" y="3553762"/>
            <a:ext cx="2971800" cy="1533525"/>
          </a:xfrm>
          <a:prstGeom prst="rect">
            <a:avLst/>
          </a:prstGeom>
          <a:noFill/>
          <a:ln w="762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121E2C1-0717-518B-CBDD-2FD5FBF37A1B}"/>
              </a:ext>
            </a:extLst>
          </p:cNvPr>
          <p:cNvSpPr/>
          <p:nvPr/>
        </p:nvSpPr>
        <p:spPr>
          <a:xfrm>
            <a:off x="139002" y="3886200"/>
            <a:ext cx="3366198" cy="962917"/>
          </a:xfrm>
          <a:prstGeom prst="rect">
            <a:avLst/>
          </a:prstGeom>
          <a:noFill/>
          <a:ln w="1206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70C88A-BE93-F51E-61A0-0EFB5D219C12}"/>
              </a:ext>
            </a:extLst>
          </p:cNvPr>
          <p:cNvSpPr/>
          <p:nvPr/>
        </p:nvSpPr>
        <p:spPr>
          <a:xfrm>
            <a:off x="95458" y="2185541"/>
            <a:ext cx="4857542" cy="1548259"/>
          </a:xfrm>
          <a:prstGeom prst="rect">
            <a:avLst/>
          </a:prstGeom>
          <a:noFill/>
          <a:ln w="1206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4" name="Picture 10" descr="MVP/MVC to Reactive Architectures for Jetpack Compose | by Ken Yee | Medium">
            <a:extLst>
              <a:ext uri="{FF2B5EF4-FFF2-40B4-BE49-F238E27FC236}">
                <a16:creationId xmlns:a16="http://schemas.microsoft.com/office/drawing/2014/main" id="{B7363AF6-FD20-B997-4193-CB466D631C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0" b="15469"/>
          <a:stretch/>
        </p:blipFill>
        <p:spPr bwMode="auto">
          <a:xfrm>
            <a:off x="5043990" y="1492902"/>
            <a:ext cx="3895084" cy="1811337"/>
          </a:xfrm>
          <a:prstGeom prst="rect">
            <a:avLst/>
          </a:prstGeom>
          <a:noFill/>
          <a:ln w="76200"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AA4F294-172A-9D49-9AF4-5636DA51FFEE}"/>
              </a:ext>
            </a:extLst>
          </p:cNvPr>
          <p:cNvSpPr/>
          <p:nvPr/>
        </p:nvSpPr>
        <p:spPr>
          <a:xfrm>
            <a:off x="185998" y="5001517"/>
            <a:ext cx="5300402" cy="1768405"/>
          </a:xfrm>
          <a:prstGeom prst="rect">
            <a:avLst/>
          </a:prstGeom>
          <a:noFill/>
          <a:ln w="1206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sqlite - Sharing and persisting data between multiple Android applications  - Stack Overflow">
            <a:extLst>
              <a:ext uri="{FF2B5EF4-FFF2-40B4-BE49-F238E27FC236}">
                <a16:creationId xmlns:a16="http://schemas.microsoft.com/office/drawing/2014/main" id="{962761BE-5975-DC93-95E0-DD7872034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818" y="3640987"/>
            <a:ext cx="2037984" cy="1310133"/>
          </a:xfrm>
          <a:prstGeom prst="rect">
            <a:avLst/>
          </a:prstGeom>
          <a:noFill/>
          <a:ln w="762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017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Another Example:  Testing Framework (Junit)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Classes - Test, TestResult, TestSuite</a:t>
            </a:r>
          </a:p>
          <a:p>
            <a:r>
              <a:rPr lang="en-US"/>
              <a:t>Use by subclassing Test</a:t>
            </a:r>
          </a:p>
          <a:p>
            <a:r>
              <a:rPr lang="en-US"/>
              <a:t>Define instance methods to set up test, to perform tests</a:t>
            </a:r>
          </a:p>
          <a:p>
            <a:r>
              <a:rPr lang="en-US"/>
              <a:t>Define class methods to create a test suite</a:t>
            </a:r>
          </a:p>
        </p:txBody>
      </p:sp>
      <p:pic>
        <p:nvPicPr>
          <p:cNvPr id="2050" name="Picture 2" descr="JUnit Introduction and Advanced Features. Topics Covered  Junit  Introduction  Fixtures  Test Suites  Currency Example. - ppt download">
            <a:extLst>
              <a:ext uri="{FF2B5EF4-FFF2-40B4-BE49-F238E27FC236}">
                <a16:creationId xmlns:a16="http://schemas.microsoft.com/office/drawing/2014/main" id="{1B79CB64-2A14-8E68-22AF-139BAE4576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1" t="10671" r="17500" b="17778"/>
          <a:stretch/>
        </p:blipFill>
        <p:spPr bwMode="auto">
          <a:xfrm>
            <a:off x="5638799" y="4200799"/>
            <a:ext cx="3542881" cy="2534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Design????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635876" cy="903288"/>
          </a:xfrm>
          <a:noFill/>
          <a:ln/>
        </p:spPr>
        <p:txBody>
          <a:bodyPr lIns="90488" tIns="44450" rIns="90488" bIns="44450">
            <a:normAutofit fontScale="90000"/>
          </a:bodyPr>
          <a:lstStyle/>
          <a:p>
            <a:r>
              <a:rPr lang="en-US" dirty="0"/>
              <a:t>2 (</a:t>
            </a:r>
            <a:r>
              <a:rPr lang="en-US" sz="3100" i="1" dirty="0"/>
              <a:t>“opposite”</a:t>
            </a:r>
            <a:r>
              <a:rPr lang="en-US" dirty="0"/>
              <a:t>) Approaches to Design </a:t>
            </a:r>
            <a:br>
              <a:rPr lang="en-US" dirty="0"/>
            </a:br>
            <a:r>
              <a:rPr lang="en-US" dirty="0"/>
              <a:t>Clear-box vs. Opaque-box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986646"/>
            <a:ext cx="3649662" cy="3577132"/>
          </a:xfrm>
          <a:solidFill>
            <a:schemeClr val="tx1"/>
          </a:solidFill>
          <a:ln/>
        </p:spPr>
        <p:txBody>
          <a:bodyPr lIns="60325" tIns="23812" rIns="60325" bIns="23812">
            <a:spAutoFit/>
          </a:bodyPr>
          <a:lstStyle/>
          <a:p>
            <a:pPr marL="0" indent="0" defTabSz="868363">
              <a:lnSpc>
                <a:spcPct val="86000"/>
              </a:lnSpc>
              <a:spcBef>
                <a:spcPct val="40000"/>
              </a:spcBef>
              <a:buNone/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Clear-box</a:t>
            </a:r>
          </a:p>
          <a:p>
            <a:pPr marL="0" indent="0" defTabSz="868363">
              <a:lnSpc>
                <a:spcPct val="86000"/>
              </a:lnSpc>
              <a:spcBef>
                <a:spcPct val="400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Customize by sub-classing</a:t>
            </a:r>
          </a:p>
          <a:p>
            <a:pPr marL="0" indent="0" defTabSz="868363">
              <a:lnSpc>
                <a:spcPct val="86000"/>
              </a:lnSpc>
              <a:spcBef>
                <a:spcPct val="400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Emphasize inheritance</a:t>
            </a:r>
          </a:p>
          <a:p>
            <a:pPr marL="0" indent="0" defTabSz="868363">
              <a:lnSpc>
                <a:spcPct val="86000"/>
              </a:lnSpc>
              <a:spcBef>
                <a:spcPct val="40000"/>
              </a:spcBef>
              <a:buNone/>
            </a:pPr>
            <a:b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Must know internals</a:t>
            </a:r>
          </a:p>
        </p:txBody>
      </p:sp>
      <p:sp>
        <p:nvSpPr>
          <p:cNvPr id="63491" name="Line 3"/>
          <p:cNvSpPr>
            <a:spLocks noChangeShapeType="1"/>
          </p:cNvSpPr>
          <p:nvPr/>
        </p:nvSpPr>
        <p:spPr bwMode="auto">
          <a:xfrm>
            <a:off x="2446338" y="1862138"/>
            <a:ext cx="42878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5001133" y="2020141"/>
            <a:ext cx="4142867" cy="380059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0325" tIns="23812" rIns="60325" bIns="23812">
            <a:spAutoFit/>
          </a:bodyPr>
          <a:lstStyle/>
          <a:p>
            <a:pPr marL="325438" indent="-44450" defTabSz="868363">
              <a:lnSpc>
                <a:spcPct val="86000"/>
              </a:lnSpc>
              <a:spcBef>
                <a:spcPct val="40000"/>
              </a:spcBef>
            </a:pPr>
            <a:r>
              <a:rPr lang="en-US" sz="3200" b="1" i="0" dirty="0">
                <a:effectLst/>
                <a:latin typeface="Times New Roman" pitchFamily="18" charset="0"/>
              </a:rPr>
              <a:t>Opaque-box</a:t>
            </a:r>
            <a:endParaRPr lang="en-US" sz="3200" i="0" dirty="0">
              <a:effectLst/>
              <a:latin typeface="Times New Roman" pitchFamily="18" charset="0"/>
            </a:endParaRPr>
          </a:p>
          <a:p>
            <a:pPr marL="325438" indent="-44450" defTabSz="868363">
              <a:lnSpc>
                <a:spcPct val="86000"/>
              </a:lnSpc>
              <a:spcBef>
                <a:spcPct val="40000"/>
              </a:spcBef>
            </a:pPr>
            <a:r>
              <a:rPr lang="en-US" sz="3200" i="0" dirty="0">
                <a:effectLst/>
                <a:latin typeface="Times New Roman" pitchFamily="18" charset="0"/>
              </a:rPr>
              <a:t>Customize by configuring</a:t>
            </a:r>
          </a:p>
          <a:p>
            <a:pPr marL="325438" indent="-44450" defTabSz="868363">
              <a:lnSpc>
                <a:spcPct val="86000"/>
              </a:lnSpc>
              <a:spcBef>
                <a:spcPct val="40000"/>
              </a:spcBef>
            </a:pPr>
            <a:r>
              <a:rPr lang="en-US" sz="3200" i="0" dirty="0">
                <a:effectLst/>
                <a:latin typeface="Times New Roman" pitchFamily="18" charset="0"/>
              </a:rPr>
              <a:t>Emphasize polymorphism</a:t>
            </a:r>
          </a:p>
          <a:p>
            <a:pPr marL="325438" indent="-44450" defTabSz="868363">
              <a:lnSpc>
                <a:spcPct val="86000"/>
              </a:lnSpc>
              <a:spcBef>
                <a:spcPct val="40000"/>
              </a:spcBef>
            </a:pPr>
            <a:r>
              <a:rPr lang="en-US" sz="3200" i="0" dirty="0">
                <a:effectLst/>
                <a:latin typeface="Times New Roman" pitchFamily="18" charset="0"/>
              </a:rPr>
              <a:t>Must know interfaces</a:t>
            </a:r>
          </a:p>
          <a:p>
            <a:pPr marL="325438" indent="-44450" defTabSz="868363" latinLnBrk="1">
              <a:lnSpc>
                <a:spcPct val="86000"/>
              </a:lnSpc>
              <a:spcBef>
                <a:spcPct val="40000"/>
              </a:spcBef>
            </a:pPr>
            <a:endParaRPr lang="en-US" sz="3200" i="0" dirty="0"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2886</TotalTime>
  <Pages>43</Pages>
  <Words>1070</Words>
  <Application>Microsoft Office PowerPoint</Application>
  <PresentationFormat>On-screen Show (4:3)</PresentationFormat>
  <Paragraphs>180</Paragraphs>
  <Slides>33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Franklin Gothic Book</vt:lpstr>
      <vt:lpstr>Monotype Sorts</vt:lpstr>
      <vt:lpstr>Nunito</vt:lpstr>
      <vt:lpstr>Times New Roman</vt:lpstr>
      <vt:lpstr>Wingdings 2</vt:lpstr>
      <vt:lpstr>Technic</vt:lpstr>
      <vt:lpstr>Framework Design</vt:lpstr>
      <vt:lpstr>Framework is</vt:lpstr>
      <vt:lpstr>How a Framework is Used</vt:lpstr>
      <vt:lpstr>Customers are Programmers</vt:lpstr>
      <vt:lpstr>Frameworks will implement one  or more patterns</vt:lpstr>
      <vt:lpstr>Mobile Framework - Android</vt:lpstr>
      <vt:lpstr>Another Example:  Testing Framework (Junit)</vt:lpstr>
      <vt:lpstr>How to Design????</vt:lpstr>
      <vt:lpstr>2 (“opposite”) Approaches to Design  Clear-box vs. Opaque-box</vt:lpstr>
      <vt:lpstr>(continued)</vt:lpstr>
      <vt:lpstr>A Suggestions for Framework Design…………</vt:lpstr>
      <vt:lpstr>Relevant Principles</vt:lpstr>
      <vt:lpstr>Example-driven Design</vt:lpstr>
      <vt:lpstr>To Generalize (upstream):</vt:lpstr>
      <vt:lpstr>Finding Abstract Classes</vt:lpstr>
      <vt:lpstr>(continued)</vt:lpstr>
      <vt:lpstr>Frameworks Require Iteration</vt:lpstr>
      <vt:lpstr>Frameworks Encode  Domain Knowledge</vt:lpstr>
      <vt:lpstr>Ideal Way to Develop Framework</vt:lpstr>
      <vt:lpstr>Ideal Way to Design Framework</vt:lpstr>
      <vt:lpstr>Designing Abstractions</vt:lpstr>
      <vt:lpstr>Patterns</vt:lpstr>
      <vt:lpstr>Using design patterns</vt:lpstr>
      <vt:lpstr>Iterative Development using multiple examples (applications)</vt:lpstr>
      <vt:lpstr>PowerPoint Presentation</vt:lpstr>
      <vt:lpstr>Summary of Process</vt:lpstr>
      <vt:lpstr>Hints for Framework Design</vt:lpstr>
      <vt:lpstr>Strategic Concerns</vt:lpstr>
      <vt:lpstr>Start small and work up.</vt:lpstr>
      <vt:lpstr>Customers are Crucial</vt:lpstr>
      <vt:lpstr>Reuse Scenarios</vt:lpstr>
      <vt:lpstr>Dealing with Iteration</vt:lpstr>
      <vt:lpstr>Documentation and Training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Design Frameworks</dc:title>
  <dc:creator>Ralph Johnson</dc:creator>
  <cp:lastModifiedBy>Lynne G</cp:lastModifiedBy>
  <cp:revision>53</cp:revision>
  <cp:lastPrinted>1601-01-01T00:00:00Z</cp:lastPrinted>
  <dcterms:created xsi:type="dcterms:W3CDTF">1996-11-17T17:26:04Z</dcterms:created>
  <dcterms:modified xsi:type="dcterms:W3CDTF">2024-03-05T01:18:00Z</dcterms:modified>
</cp:coreProperties>
</file>