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1" r:id="rId1"/>
  </p:sldMasterIdLst>
  <p:notesMasterIdLst>
    <p:notesMasterId r:id="rId21"/>
  </p:notesMasterIdLst>
  <p:handoutMasterIdLst>
    <p:handoutMasterId r:id="rId22"/>
  </p:handoutMasterIdLst>
  <p:sldIdLst>
    <p:sldId id="673" r:id="rId2"/>
    <p:sldId id="691" r:id="rId3"/>
    <p:sldId id="725" r:id="rId4"/>
    <p:sldId id="726" r:id="rId5"/>
    <p:sldId id="727" r:id="rId6"/>
    <p:sldId id="693" r:id="rId7"/>
    <p:sldId id="740" r:id="rId8"/>
    <p:sldId id="696" r:id="rId9"/>
    <p:sldId id="729" r:id="rId10"/>
    <p:sldId id="741" r:id="rId11"/>
    <p:sldId id="730" r:id="rId12"/>
    <p:sldId id="731" r:id="rId13"/>
    <p:sldId id="732" r:id="rId14"/>
    <p:sldId id="733" r:id="rId15"/>
    <p:sldId id="742" r:id="rId16"/>
    <p:sldId id="735" r:id="rId17"/>
    <p:sldId id="736" r:id="rId18"/>
    <p:sldId id="737" r:id="rId19"/>
    <p:sldId id="743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12" autoAdjust="0"/>
    <p:restoredTop sz="86396" autoAdjust="0"/>
  </p:normalViewPr>
  <p:slideViewPr>
    <p:cSldViewPr>
      <p:cViewPr varScale="1">
        <p:scale>
          <a:sx n="92" d="100"/>
          <a:sy n="92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/>
            </a:lvl1pPr>
          </a:lstStyle>
          <a:p>
            <a:fld id="{F7844EFD-E446-40AD-AEF6-C90CF9DE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/>
            </a:lvl1pPr>
          </a:lstStyle>
          <a:p>
            <a:fld id="{FFC2C572-030E-4D12-97DB-9E89EB619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2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4047A-6902-4121-B862-C21D97CE2720}" type="slidenum">
              <a:rPr lang="en-US"/>
              <a:pPr/>
              <a:t>1</a:t>
            </a:fld>
            <a:endParaRPr lang="en-US"/>
          </a:p>
        </p:txBody>
      </p:sp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t>4/28/2015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34975"/>
            <a:ext cx="86868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PHP and Classes</a:t>
            </a:r>
            <a:endParaRPr lang="en-GB" dirty="0"/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971800"/>
            <a:ext cx="8686800" cy="1676400"/>
          </a:xfrm>
        </p:spPr>
        <p:txBody>
          <a:bodyPr/>
          <a:lstStyle/>
          <a:p>
            <a:r>
              <a:rPr lang="en-GB" dirty="0" smtClean="0"/>
              <a:t>CS3520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60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r>
              <a:rPr lang="en-US" dirty="0"/>
              <a:t>To declare a variable as </a:t>
            </a:r>
            <a:r>
              <a:rPr lang="en-US" dirty="0" smtClean="0"/>
              <a:t>public, </a:t>
            </a:r>
            <a:r>
              <a:rPr lang="en-US" dirty="0"/>
              <a:t>simply </a:t>
            </a:r>
            <a:r>
              <a:rPr lang="en-US" dirty="0">
                <a:solidFill>
                  <a:srgbClr val="FF0000"/>
                </a:solidFill>
              </a:rPr>
              <a:t>replace the keyword "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" with the keyword "</a:t>
            </a:r>
            <a:r>
              <a:rPr lang="en-US" dirty="0" smtClean="0">
                <a:solidFill>
                  <a:srgbClr val="FF0000"/>
                </a:solidFill>
              </a:rPr>
              <a:t>public" </a:t>
            </a:r>
            <a:r>
              <a:rPr lang="en-US" dirty="0"/>
              <a:t>in the variable declaration.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</a:rPr>
              <a:t>$_variable3 = 4.0</a:t>
            </a:r>
            <a:r>
              <a:rPr lang="en-US" sz="2800" dirty="0" smtClean="0">
                <a:latin typeface="Courier New" pitchFamily="49" charset="0"/>
              </a:rPr>
              <a:t>;</a:t>
            </a:r>
            <a:br>
              <a:rPr lang="en-US" sz="2800" dirty="0" smtClean="0">
                <a:latin typeface="Courier New" pitchFamily="49" charset="0"/>
              </a:rPr>
            </a:br>
            <a:endParaRPr lang="en-US" sz="2800" dirty="0">
              <a:latin typeface="Courier New" pitchFamily="49" charset="0"/>
            </a:endParaRPr>
          </a:p>
          <a:p>
            <a:r>
              <a:rPr lang="en-US" dirty="0"/>
              <a:t>A class can also have </a:t>
            </a:r>
            <a:r>
              <a:rPr lang="en-US" dirty="0" smtClean="0"/>
              <a:t>public  </a:t>
            </a:r>
            <a:r>
              <a:rPr lang="en-US" dirty="0"/>
              <a:t>member functions.  In this case, declare the function by putting the keyword "</a:t>
            </a:r>
            <a:r>
              <a:rPr lang="en-US" dirty="0" smtClean="0"/>
              <a:t>public" </a:t>
            </a:r>
            <a:r>
              <a:rPr lang="en-US" dirty="0"/>
              <a:t>in front of the function declaration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Class Variables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49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9139" name="Rectangle 3"/>
          <p:cNvSpPr>
            <a:spLocks noGrp="1" noChangeArrowheads="1"/>
          </p:cNvSpPr>
          <p:nvPr>
            <p:ph idx="1"/>
          </p:nvPr>
        </p:nvSpPr>
        <p:spPr>
          <a:xfrm>
            <a:off x="121227" y="1524000"/>
            <a:ext cx="8991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time an instance of a class is created, a whole new set of variables and functions for that instance is created along with it.</a:t>
            </a:r>
          </a:p>
          <a:p>
            <a:pPr>
              <a:lnSpc>
                <a:spcPct val="90000"/>
              </a:lnSpc>
            </a:pPr>
            <a:r>
              <a:rPr lang="en-US" dirty="0"/>
              <a:t>It is possible to make it so that regardless of the number of instances of a class, only a single variable is created for that class.</a:t>
            </a:r>
          </a:p>
          <a:p>
            <a:pPr>
              <a:lnSpc>
                <a:spcPct val="90000"/>
              </a:lnSpc>
            </a:pPr>
            <a:r>
              <a:rPr lang="en-US" dirty="0"/>
              <a:t>This allows all instances to share a single variable.</a:t>
            </a:r>
          </a:p>
          <a:p>
            <a:pPr>
              <a:lnSpc>
                <a:spcPct val="90000"/>
              </a:lnSpc>
            </a:pPr>
            <a:r>
              <a:rPr lang="en-US" dirty="0"/>
              <a:t>To do this, </a:t>
            </a:r>
            <a:r>
              <a:rPr lang="en-US" dirty="0">
                <a:solidFill>
                  <a:srgbClr val="FF0000"/>
                </a:solidFill>
              </a:rPr>
              <a:t>replace the keyword "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" with the keyword "static" in the variable declaration.</a:t>
            </a:r>
          </a:p>
          <a:p>
            <a:pPr marL="109728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0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Member Variables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0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839200" cy="5486400"/>
          </a:xfrm>
        </p:spPr>
        <p:txBody>
          <a:bodyPr/>
          <a:lstStyle/>
          <a:p>
            <a:r>
              <a:rPr lang="en-US"/>
              <a:t>When an instance is created, it may be necessary to go through an initialization process.</a:t>
            </a:r>
          </a:p>
          <a:p>
            <a:r>
              <a:rPr lang="en-US"/>
              <a:t>This initialization process might be based on arguments passed from the code creating the instance.</a:t>
            </a:r>
          </a:p>
          <a:p>
            <a:r>
              <a:rPr lang="en-US"/>
              <a:t>A function can be written for a class that is automatically called whenever an instance for that class is created.  This is called a constructor.</a:t>
            </a:r>
          </a:p>
        </p:txBody>
      </p:sp>
      <p:sp>
        <p:nvSpPr>
          <p:cNvPr id="40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/>
              <a:t>Constructors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1187" name="Rectangle 3"/>
          <p:cNvSpPr>
            <a:spLocks noGrp="1" noChangeArrowheads="1"/>
          </p:cNvSpPr>
          <p:nvPr>
            <p:ph idx="1"/>
          </p:nvPr>
        </p:nvSpPr>
        <p:spPr>
          <a:xfrm>
            <a:off x="20782" y="1371600"/>
            <a:ext cx="88392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name of a constructor </a:t>
            </a:r>
            <a:r>
              <a:rPr lang="en-US" sz="2800" dirty="0" smtClean="0"/>
              <a:t> is __</a:t>
            </a:r>
            <a:r>
              <a:rPr lang="en-US" sz="2800" dirty="0"/>
              <a:t>construct().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Example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function </a:t>
            </a:r>
            <a:r>
              <a:rPr lang="en-US" sz="2400" dirty="0" smtClean="0">
                <a:latin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</a:rPr>
              <a:t>construct($_</a:t>
            </a:r>
            <a:r>
              <a:rPr lang="en-US" sz="2400" dirty="0" err="1">
                <a:latin typeface="Courier New" pitchFamily="49" charset="0"/>
              </a:rPr>
              <a:t>arg</a:t>
            </a:r>
            <a:r>
              <a:rPr lang="en-US" sz="2400" dirty="0">
                <a:latin typeface="Courier New" pitchFamily="49" charset="0"/>
              </a:rPr>
              <a:t> = 0)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// Code to initialize class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}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40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(continued)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1800" y="5334000"/>
            <a:ext cx="535274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That is  _ _ linked together created 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32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991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also possible that some housekeeping or cleanup needs to be performed when an instance is removed.</a:t>
            </a:r>
          </a:p>
          <a:p>
            <a:pPr>
              <a:lnSpc>
                <a:spcPct val="90000"/>
              </a:lnSpc>
            </a:pPr>
            <a:r>
              <a:rPr lang="en-US"/>
              <a:t>In this case, a destructor function is automatically called to close the instance.</a:t>
            </a:r>
          </a:p>
          <a:p>
            <a:pPr>
              <a:lnSpc>
                <a:spcPct val="90000"/>
              </a:lnSpc>
            </a:pPr>
            <a:r>
              <a:rPr lang="en-US"/>
              <a:t>Destructors are only available in PHP 5.</a:t>
            </a:r>
          </a:p>
          <a:p>
            <a:pPr>
              <a:lnSpc>
                <a:spcPct val="90000"/>
              </a:lnSpc>
            </a:pPr>
            <a:r>
              <a:rPr lang="en-US"/>
              <a:t>Unlike the constructor function, no arguments can be passed to the destructor function.</a:t>
            </a:r>
          </a:p>
          <a:p>
            <a:pPr>
              <a:lnSpc>
                <a:spcPct val="90000"/>
              </a:lnSpc>
            </a:pPr>
            <a:r>
              <a:rPr lang="en-US"/>
              <a:t>The name of a destructor is always </a:t>
            </a:r>
            <a:br>
              <a:rPr lang="en-US"/>
            </a:br>
            <a:r>
              <a:rPr lang="en-US"/>
              <a:t>_ _destruct().</a:t>
            </a:r>
          </a:p>
        </p:txBody>
      </p:sp>
      <p:sp>
        <p:nvSpPr>
          <p:cNvPr id="40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     class </a:t>
            </a:r>
            <a:r>
              <a:rPr lang="en-US" dirty="0" err="1"/>
              <a:t>theClass</a:t>
            </a:r>
            <a:r>
              <a:rPr lang="en-US" dirty="0"/>
              <a:t> {</a:t>
            </a:r>
          </a:p>
          <a:p>
            <a:pPr marL="109728" indent="0">
              <a:buNone/>
            </a:pPr>
            <a:r>
              <a:rPr lang="en-US" dirty="0"/>
              <a:t>            function __construct() {</a:t>
            </a:r>
          </a:p>
          <a:p>
            <a:pPr marL="109728" indent="0">
              <a:buNone/>
            </a:pPr>
            <a:r>
              <a:rPr lang="en-US" dirty="0"/>
              <a:t>                print "In constructor\n";</a:t>
            </a:r>
          </a:p>
          <a:p>
            <a:pPr marL="109728" indent="0">
              <a:buNone/>
            </a:pPr>
            <a:r>
              <a:rPr lang="en-US" dirty="0"/>
              <a:t>                $this-&gt;name = "</a:t>
            </a:r>
            <a:r>
              <a:rPr lang="en-US" dirty="0" err="1"/>
              <a:t>theClass</a:t>
            </a:r>
            <a:r>
              <a:rPr lang="en-US" dirty="0"/>
              <a:t>";</a:t>
            </a:r>
          </a:p>
          <a:p>
            <a:pPr marL="109728" indent="0">
              <a:buNone/>
            </a:pPr>
            <a:r>
              <a:rPr lang="en-US" dirty="0"/>
              <a:t>            }</a:t>
            </a:r>
          </a:p>
          <a:p>
            <a:pPr marL="109728" indent="0">
              <a:buNone/>
            </a:pPr>
            <a:r>
              <a:rPr lang="en-US" dirty="0"/>
              <a:t>         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function __destruct() {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print "Destroying " . $this-&gt;name . "\n";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}</a:t>
            </a:r>
          </a:p>
          <a:p>
            <a:pPr marL="109728" indent="0">
              <a:buNone/>
            </a:pPr>
            <a:r>
              <a:rPr lang="en-US" dirty="0"/>
              <a:t>         }</a:t>
            </a:r>
          </a:p>
          <a:p>
            <a:pPr marL="109728" indent="0">
              <a:buNone/>
            </a:pPr>
            <a:r>
              <a:rPr lang="en-US" dirty="0"/>
              <a:t>         </a:t>
            </a:r>
          </a:p>
          <a:p>
            <a:pPr marL="109728" indent="0">
              <a:buNone/>
            </a:pPr>
            <a:r>
              <a:rPr lang="en-US" dirty="0"/>
              <a:t>         $</a:t>
            </a:r>
            <a:r>
              <a:rPr lang="en-US" dirty="0" err="1"/>
              <a:t>obj</a:t>
            </a:r>
            <a:r>
              <a:rPr lang="en-US" dirty="0"/>
              <a:t> = new </a:t>
            </a:r>
            <a:r>
              <a:rPr lang="en-US" dirty="0" err="1"/>
              <a:t>theClass</a:t>
            </a:r>
            <a:r>
              <a:rPr lang="en-US" dirty="0"/>
              <a:t>();</a:t>
            </a:r>
          </a:p>
          <a:p>
            <a:pPr marL="109728" indent="0">
              <a:buNone/>
            </a:pPr>
            <a:r>
              <a:rPr lang="en-US" dirty="0"/>
              <a:t>?&gt;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0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283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class Person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</a:rPr>
              <a:t> $</a:t>
            </a:r>
            <a:r>
              <a:rPr lang="en-US" sz="2000" dirty="0" err="1">
                <a:latin typeface="Courier New" pitchFamily="49" charset="0"/>
              </a:rPr>
              <a:t>full_name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</a:rPr>
              <a:t> $birthday;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</a:rPr>
              <a:t> $gender;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// </a:t>
            </a:r>
            <a:r>
              <a:rPr lang="en-US" sz="2000" dirty="0">
                <a:latin typeface="Courier New" pitchFamily="49" charset="0"/>
              </a:rPr>
              <a:t>Print function to output person's data in HTML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function </a:t>
            </a:r>
            <a:r>
              <a:rPr lang="en-US" sz="2000" dirty="0" err="1">
                <a:latin typeface="Courier New" pitchFamily="49" charset="0"/>
              </a:rPr>
              <a:t>printPersonInHTML</a:t>
            </a:r>
            <a:r>
              <a:rPr lang="en-US" sz="2000" dirty="0">
                <a:latin typeface="Courier New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print "&lt;p&gt;{$this-&gt;</a:t>
            </a:r>
            <a:r>
              <a:rPr lang="en-US" sz="2000" dirty="0" err="1">
                <a:latin typeface="Courier New" pitchFamily="49" charset="0"/>
              </a:rPr>
              <a:t>full_name</a:t>
            </a:r>
            <a:r>
              <a:rPr lang="en-US" sz="2000" dirty="0">
                <a:latin typeface="Courier New" pitchFamily="49" charset="0"/>
              </a:rPr>
              <a:t>} is a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if(($this-&gt;gender == 'M')||($this-&gt;gender == 'm'))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print "male";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print "female";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print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" who was born on {$this-&gt;birthday}.&lt;/p&gt;";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// Class continued on next slide</a:t>
            </a:r>
          </a:p>
        </p:txBody>
      </p:sp>
      <p:sp>
        <p:nvSpPr>
          <p:cNvPr id="40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/>
              <a:t>Class Definition Example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7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// </a:t>
            </a:r>
            <a:r>
              <a:rPr lang="en-US" sz="2000" dirty="0" smtClean="0">
                <a:latin typeface="Courier New" pitchFamily="49" charset="0"/>
              </a:rPr>
              <a:t>Constructor initializes values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function __construct($</a:t>
            </a:r>
            <a:r>
              <a:rPr lang="en-US" sz="2000" dirty="0" err="1">
                <a:latin typeface="Courier New" pitchFamily="49" charset="0"/>
              </a:rPr>
              <a:t>first_name</a:t>
            </a:r>
            <a:r>
              <a:rPr lang="en-US" sz="2000" dirty="0">
                <a:latin typeface="Courier New" pitchFamily="49" charset="0"/>
              </a:rPr>
              <a:t>, $</a:t>
            </a:r>
            <a:r>
              <a:rPr lang="en-US" sz="2000" dirty="0" err="1">
                <a:latin typeface="Courier New" pitchFamily="49" charset="0"/>
              </a:rPr>
              <a:t>last_name</a:t>
            </a:r>
            <a:r>
              <a:rPr lang="en-US" sz="2000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$gender, $</a:t>
            </a:r>
            <a:r>
              <a:rPr lang="en-US" sz="2000" dirty="0" err="1">
                <a:latin typeface="Courier New" pitchFamily="49" charset="0"/>
              </a:rPr>
              <a:t>birth_month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$</a:t>
            </a:r>
            <a:r>
              <a:rPr lang="en-US" sz="2000" dirty="0" err="1">
                <a:latin typeface="Courier New" pitchFamily="49" charset="0"/>
              </a:rPr>
              <a:t>birth_day</a:t>
            </a:r>
            <a:r>
              <a:rPr lang="en-US" sz="2000" dirty="0">
                <a:latin typeface="Courier New" pitchFamily="49" charset="0"/>
              </a:rPr>
              <a:t>, $</a:t>
            </a:r>
            <a:r>
              <a:rPr lang="en-US" sz="2000" dirty="0" err="1">
                <a:latin typeface="Courier New" pitchFamily="49" charset="0"/>
              </a:rPr>
              <a:t>birth_year</a:t>
            </a:r>
            <a:r>
              <a:rPr lang="en-US" sz="2000" dirty="0">
                <a:latin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$</a:t>
            </a:r>
            <a:r>
              <a:rPr lang="en-US" sz="2000" dirty="0" err="1">
                <a:latin typeface="Courier New" pitchFamily="49" charset="0"/>
              </a:rPr>
              <a:t>month_list</a:t>
            </a:r>
            <a:r>
              <a:rPr lang="en-US" sz="2000" dirty="0">
                <a:latin typeface="Courier New" pitchFamily="49" charset="0"/>
              </a:rPr>
              <a:t> = array ("January", "February",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  "March", "April", "May", "June",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  "July", "August", "September",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     "October", "November", "December");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$this-&gt;</a:t>
            </a:r>
            <a:r>
              <a:rPr lang="en-US" sz="2000" dirty="0" err="1">
                <a:latin typeface="Courier New" pitchFamily="49" charset="0"/>
              </a:rPr>
              <a:t>full_name</a:t>
            </a:r>
            <a:r>
              <a:rPr lang="en-US" sz="2000" dirty="0">
                <a:latin typeface="Courier New" pitchFamily="49" charset="0"/>
              </a:rPr>
              <a:t> = $</a:t>
            </a:r>
            <a:r>
              <a:rPr lang="en-US" sz="2000" dirty="0" err="1">
                <a:latin typeface="Courier New" pitchFamily="49" charset="0"/>
              </a:rPr>
              <a:t>first_name</a:t>
            </a:r>
            <a:r>
              <a:rPr lang="en-US" sz="2000" dirty="0">
                <a:latin typeface="Courier New" pitchFamily="49" charset="0"/>
              </a:rPr>
              <a:t>." ".$</a:t>
            </a:r>
            <a:r>
              <a:rPr lang="en-US" sz="2000" dirty="0" err="1">
                <a:latin typeface="Courier New" pitchFamily="49" charset="0"/>
              </a:rPr>
              <a:t>last_name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$this-&gt;birthday 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$</a:t>
            </a:r>
            <a:r>
              <a:rPr lang="en-US" sz="2000" dirty="0" err="1">
                <a:latin typeface="Courier New" pitchFamily="49" charset="0"/>
              </a:rPr>
              <a:t>month_list</a:t>
            </a:r>
            <a:r>
              <a:rPr lang="en-US" sz="2000" dirty="0">
                <a:latin typeface="Courier New" pitchFamily="49" charset="0"/>
              </a:rPr>
              <a:t>[$birth_month-1]." ".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$</a:t>
            </a:r>
            <a:r>
              <a:rPr lang="en-US" sz="2000" dirty="0" err="1">
                <a:latin typeface="Courier New" pitchFamily="49" charset="0"/>
              </a:rPr>
              <a:t>birth_day</a:t>
            </a:r>
            <a:r>
              <a:rPr lang="en-US" sz="2000" dirty="0">
                <a:latin typeface="Courier New" pitchFamily="49" charset="0"/>
              </a:rPr>
              <a:t>.", ". $</a:t>
            </a:r>
            <a:r>
              <a:rPr lang="en-US" sz="2000" dirty="0" err="1">
                <a:latin typeface="Courier New" pitchFamily="49" charset="0"/>
              </a:rPr>
              <a:t>birth_year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    $this-&gt;gender = $gender;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406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4000"/>
              <a:t>Class Definition Example (continued)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8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code to create an instance and call the class function </a:t>
            </a:r>
            <a:r>
              <a:rPr lang="en-US" dirty="0" err="1"/>
              <a:t>printPersonInHTML</a:t>
            </a:r>
            <a:r>
              <a:rPr lang="en-US" dirty="0"/>
              <a:t>() looks like this: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1800" dirty="0">
                <a:latin typeface="Courier New" pitchFamily="49" charset="0"/>
              </a:rPr>
              <a:t>$person_1 = new Person("</a:t>
            </a:r>
            <a:r>
              <a:rPr lang="en-US" sz="1800" dirty="0" err="1">
                <a:latin typeface="Courier New" pitchFamily="49" charset="0"/>
              </a:rPr>
              <a:t>John</a:t>
            </a:r>
            <a:r>
              <a:rPr lang="en-US" sz="1800" dirty="0" err="1" smtClean="0">
                <a:latin typeface="Courier New" pitchFamily="49" charset="0"/>
              </a:rPr>
              <a:t>","</a:t>
            </a:r>
            <a:r>
              <a:rPr lang="en-US" sz="1800" dirty="0" err="1">
                <a:latin typeface="Courier New" pitchFamily="49" charset="0"/>
              </a:rPr>
              <a:t>Doe</a:t>
            </a:r>
            <a:r>
              <a:rPr lang="en-US" sz="1800" dirty="0">
                <a:latin typeface="Courier New" pitchFamily="49" charset="0"/>
              </a:rPr>
              <a:t>", </a:t>
            </a:r>
            <a:r>
              <a:rPr lang="en-US" sz="1800" dirty="0" smtClean="0">
                <a:latin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</a:rPr>
              <a:t>m", 3, 24, 1974);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1800" dirty="0">
                <a:latin typeface="Courier New" pitchFamily="49" charset="0"/>
              </a:rPr>
              <a:t>$person_1 -&gt; </a:t>
            </a:r>
            <a:r>
              <a:rPr lang="en-US" sz="1800" dirty="0" err="1">
                <a:latin typeface="Courier New" pitchFamily="49" charset="0"/>
              </a:rPr>
              <a:t>printPersonInHTML</a:t>
            </a:r>
            <a:r>
              <a:rPr lang="en-US" sz="1800" dirty="0">
                <a:latin typeface="Courier New" pitchFamily="49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US" dirty="0"/>
              <a:t>The output then will be: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	John Doe is a male who was born on March 24, 1974.</a:t>
            </a:r>
          </a:p>
        </p:txBody>
      </p:sp>
      <p:sp>
        <p:nvSpPr>
          <p:cNvPr id="406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Class Definition Example (continued)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class Animal {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function __construct() {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print "I am an Animal\n";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}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}</a:t>
            </a:r>
          </a:p>
          <a:p>
            <a:pPr marL="109728" indent="0">
              <a:buNone/>
            </a:pPr>
            <a:r>
              <a:rPr lang="en-US" dirty="0"/>
              <a:t>         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class Dog extends Animal {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function __construct() {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parent::__construct();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print "and am a dog\n";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}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}</a:t>
            </a:r>
          </a:p>
          <a:p>
            <a:pPr marL="109728" indent="0">
              <a:buNone/>
            </a:pPr>
            <a:r>
              <a:rPr lang="en-US" dirty="0"/>
              <a:t>         </a:t>
            </a:r>
          </a:p>
          <a:p>
            <a:pPr marL="109728" indent="0">
              <a:buNone/>
            </a:pPr>
            <a:r>
              <a:rPr lang="en-US" dirty="0"/>
              <a:t>         $a = new Animal();</a:t>
            </a:r>
          </a:p>
          <a:p>
            <a:pPr marL="109728" indent="0">
              <a:buNone/>
            </a:pPr>
            <a:r>
              <a:rPr lang="en-US" dirty="0"/>
              <a:t>         $</a:t>
            </a:r>
            <a:r>
              <a:rPr lang="en-US" dirty="0" err="1"/>
              <a:t>fido</a:t>
            </a:r>
            <a:r>
              <a:rPr lang="en-US" dirty="0"/>
              <a:t> = new Dog();</a:t>
            </a:r>
          </a:p>
          <a:p>
            <a:pPr marL="109728" indent="0">
              <a:buNone/>
            </a:pPr>
            <a:r>
              <a:rPr lang="en-US" dirty="0"/>
              <a:t>?&gt;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4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534400" cy="5105400"/>
          </a:xfrm>
        </p:spPr>
        <p:txBody>
          <a:bodyPr/>
          <a:lstStyle/>
          <a:p>
            <a:r>
              <a:rPr lang="en-US" dirty="0" smtClean="0"/>
              <a:t>Similar to most OOP languages</a:t>
            </a:r>
          </a:p>
          <a:p>
            <a:r>
              <a:rPr lang="en-US" dirty="0" smtClean="0"/>
              <a:t>Again no need for declaring data types</a:t>
            </a:r>
            <a:endParaRPr lang="en-US" dirty="0"/>
          </a:p>
        </p:txBody>
      </p:sp>
      <p:sp>
        <p:nvSpPr>
          <p:cNvPr id="40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 </a:t>
            </a:r>
            <a:r>
              <a:rPr lang="en-US" dirty="0"/>
              <a:t>in PHP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99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r>
              <a:rPr lang="en-US"/>
              <a:t>A class is the definition used to create an instance.</a:t>
            </a:r>
          </a:p>
          <a:p>
            <a:r>
              <a:rPr lang="en-US"/>
              <a:t>A class definition defines the class' name, its variables, and functions.</a:t>
            </a:r>
          </a:p>
          <a:p>
            <a:r>
              <a:rPr lang="en-US"/>
              <a:t>A class definition can also contain functions used to initialize instances (constructors) and remove them (destructors).</a:t>
            </a:r>
          </a:p>
        </p:txBody>
      </p:sp>
      <p:sp>
        <p:nvSpPr>
          <p:cNvPr id="40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a Class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&lt;?</a:t>
            </a:r>
            <a:r>
              <a:rPr lang="en-US" sz="2000" dirty="0" err="1">
                <a:latin typeface="Courier New" pitchFamily="49" charset="0"/>
              </a:rPr>
              <a:t>php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// Basic format of a class definition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</a:rPr>
              <a:t>ClassName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// Member variables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</a:rPr>
              <a:t> $variable1 </a:t>
            </a:r>
            <a:r>
              <a:rPr lang="en-US" sz="2000" dirty="0">
                <a:latin typeface="Courier New" pitchFamily="49" charset="0"/>
              </a:rPr>
              <a:t>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</a:rPr>
              <a:t> $variable2 </a:t>
            </a:r>
            <a:r>
              <a:rPr lang="en-US" sz="2000" dirty="0">
                <a:latin typeface="Courier New" pitchFamily="49" charset="0"/>
              </a:rPr>
              <a:t>= "String";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// Member functions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function </a:t>
            </a:r>
            <a:r>
              <a:rPr lang="en-US" sz="2000" dirty="0" err="1">
                <a:latin typeface="Courier New" pitchFamily="49" charset="0"/>
              </a:rPr>
              <a:t>classFunction</a:t>
            </a:r>
            <a:r>
              <a:rPr lang="en-US" sz="2000" dirty="0">
                <a:latin typeface="Courier New" pitchFamily="49" charset="0"/>
              </a:rPr>
              <a:t>($_arg1 = 0, $_arg2)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	// Function code goes 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?&gt; </a:t>
            </a:r>
          </a:p>
        </p:txBody>
      </p:sp>
      <p:sp>
        <p:nvSpPr>
          <p:cNvPr id="40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of a Class Definition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40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keyword "</a:t>
            </a:r>
            <a:r>
              <a:rPr lang="en-US" sz="2800" dirty="0">
                <a:solidFill>
                  <a:srgbClr val="FF0000"/>
                </a:solidFill>
              </a:rPr>
              <a:t>class</a:t>
            </a:r>
            <a:r>
              <a:rPr lang="en-US" sz="2800" dirty="0"/>
              <a:t>" followed by the class name is used to start the definition.  Curly brackets are used to enclose all of the elements of the definition.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keyword "</a:t>
            </a:r>
            <a:r>
              <a:rPr lang="en-US" sz="2800" dirty="0" err="1">
                <a:solidFill>
                  <a:srgbClr val="FF0000"/>
                </a:solidFill>
              </a:rPr>
              <a:t>var</a:t>
            </a:r>
            <a:r>
              <a:rPr lang="en-US" sz="2800" dirty="0"/>
              <a:t>" is used to identify the class' variables.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405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Format of a Class Definition (continued)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$</a:t>
            </a:r>
            <a:r>
              <a:rPr lang="en-US" dirty="0" err="1"/>
              <a:t>myObject</a:t>
            </a:r>
            <a:r>
              <a:rPr lang="en-US" dirty="0"/>
              <a:t> = new </a:t>
            </a:r>
            <a:r>
              <a:rPr lang="en-US" dirty="0" err="1" smtClean="0"/>
              <a:t>ClassName</a:t>
            </a:r>
            <a:r>
              <a:rPr lang="en-US" dirty="0" smtClean="0"/>
              <a:t>();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//can have constructors with arguments</a:t>
            </a:r>
            <a:endParaRPr lang="en-US" dirty="0"/>
          </a:p>
        </p:txBody>
      </p:sp>
      <p:sp>
        <p:nvSpPr>
          <p:cNvPr id="40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Creating a New PHP Object Instance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         class </a:t>
            </a:r>
            <a:r>
              <a:rPr lang="en-US" dirty="0" err="1" smtClean="0"/>
              <a:t>theClass</a:t>
            </a:r>
            <a:endParaRPr lang="en-US" dirty="0" smtClean="0"/>
          </a:p>
          <a:p>
            <a:r>
              <a:rPr lang="en-US" dirty="0" smtClean="0"/>
              <a:t>         {</a:t>
            </a:r>
          </a:p>
          <a:p>
            <a:r>
              <a:rPr lang="en-US" dirty="0" smtClean="0"/>
              <a:t>             // member declaration</a:t>
            </a:r>
          </a:p>
          <a:p>
            <a:r>
              <a:rPr lang="en-US" dirty="0" smtClean="0"/>
              <a:t>             public $</a:t>
            </a:r>
            <a:r>
              <a:rPr lang="en-US" dirty="0" err="1" smtClean="0"/>
              <a:t>var</a:t>
            </a:r>
            <a:r>
              <a:rPr lang="en-US" dirty="0" smtClean="0"/>
              <a:t> = 'a default value';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    // method declaration</a:t>
            </a:r>
          </a:p>
          <a:p>
            <a:r>
              <a:rPr lang="en-US" dirty="0" smtClean="0"/>
              <a:t>             public function </a:t>
            </a:r>
            <a:r>
              <a:rPr lang="en-US" dirty="0" err="1" smtClean="0"/>
              <a:t>displayVar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             echo $this-&gt;</a:t>
            </a:r>
            <a:r>
              <a:rPr lang="en-US" dirty="0" err="1" smtClean="0"/>
              <a:t>var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}</a:t>
            </a:r>
          </a:p>
          <a:p>
            <a:r>
              <a:rPr lang="en-US" dirty="0" smtClean="0"/>
              <a:t>         }</a:t>
            </a:r>
          </a:p>
          <a:p>
            <a:endParaRPr lang="en-US" dirty="0" smtClean="0"/>
          </a:p>
          <a:p>
            <a:r>
              <a:rPr lang="en-US" dirty="0" smtClean="0"/>
              <a:t>         </a:t>
            </a:r>
            <a:r>
              <a:rPr lang="en-US" b="1" dirty="0" smtClean="0"/>
              <a:t>//this is how you create an instance of </a:t>
            </a:r>
            <a:r>
              <a:rPr lang="en-US" b="1" dirty="0" err="1" smtClean="0"/>
              <a:t>theClass</a:t>
            </a:r>
            <a:endParaRPr lang="en-US" b="1" dirty="0" smtClean="0"/>
          </a:p>
          <a:p>
            <a:r>
              <a:rPr lang="en-US" b="1" dirty="0" smtClean="0"/>
              <a:t>         $a = new </a:t>
            </a:r>
            <a:r>
              <a:rPr lang="en-US" b="1" dirty="0" err="1" smtClean="0"/>
              <a:t>theClass</a:t>
            </a:r>
            <a:r>
              <a:rPr lang="en-US" b="1" dirty="0" smtClean="0"/>
              <a:t>();</a:t>
            </a:r>
          </a:p>
          <a:p>
            <a:endParaRPr lang="en-US" b="1" dirty="0" smtClean="0"/>
          </a:p>
          <a:p>
            <a:r>
              <a:rPr lang="en-US" b="1" dirty="0" smtClean="0"/>
              <a:t>         //this is how you invoke a method on the instance</a:t>
            </a:r>
          </a:p>
          <a:p>
            <a:r>
              <a:rPr lang="en-US" b="1" dirty="0" smtClean="0"/>
              <a:t>         $a-&gt;</a:t>
            </a:r>
            <a:r>
              <a:rPr lang="en-US" b="1" dirty="0" err="1" smtClean="0"/>
              <a:t>displayVar</a:t>
            </a:r>
            <a:r>
              <a:rPr lang="en-US" b="1" dirty="0" smtClean="0"/>
              <a:t>();</a:t>
            </a:r>
          </a:p>
          <a:p>
            <a:endParaRPr lang="en-US" b="1" dirty="0" smtClean="0"/>
          </a:p>
          <a:p>
            <a:r>
              <a:rPr lang="en-US" b="1" dirty="0" smtClean="0"/>
              <a:t>         //this is how you can access a variable in the class</a:t>
            </a:r>
          </a:p>
          <a:p>
            <a:r>
              <a:rPr lang="en-US" b="1" dirty="0" smtClean="0"/>
              <a:t>         echo " the variable value is $a-&gt;$</a:t>
            </a:r>
            <a:r>
              <a:rPr lang="en-US" b="1" dirty="0" err="1" smtClean="0"/>
              <a:t>var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?&gt;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general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5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5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91440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PHP, the operator "-&gt;" is used to delimit/separate the elements of an object hierarchy.  For example: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</a:rPr>
              <a:t>myObject</a:t>
            </a:r>
            <a:r>
              <a:rPr lang="en-US" sz="2400" dirty="0" smtClean="0">
                <a:latin typeface="Courier New" pitchFamily="49" charset="0"/>
              </a:rPr>
              <a:t>-&gt;</a:t>
            </a:r>
            <a:r>
              <a:rPr lang="en-US" sz="2400" dirty="0" err="1" smtClean="0">
                <a:latin typeface="Courier New" pitchFamily="49" charset="0"/>
              </a:rPr>
              <a:t>class_function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dirty="0"/>
              <a:t>The above example refers to a function (note the parenthesis).  The same format is used for properties too, i.e., </a:t>
            </a:r>
            <a:r>
              <a:rPr lang="en-US" sz="2400" dirty="0">
                <a:latin typeface="Courier New" pitchFamily="49" charset="0"/>
              </a:rPr>
              <a:t>$</a:t>
            </a:r>
            <a:r>
              <a:rPr lang="en-US" sz="2400" dirty="0" err="1">
                <a:latin typeface="Courier New" pitchFamily="49" charset="0"/>
              </a:rPr>
              <a:t>object_name</a:t>
            </a:r>
            <a:r>
              <a:rPr lang="en-US" sz="2400" dirty="0">
                <a:latin typeface="Courier New" pitchFamily="49" charset="0"/>
              </a:rPr>
              <a:t>-</a:t>
            </a:r>
            <a:r>
              <a:rPr lang="en-US" sz="2400" dirty="0" smtClean="0">
                <a:latin typeface="Courier New" pitchFamily="49" charset="0"/>
              </a:rPr>
              <a:t>&gt;variable;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urier New" pitchFamily="49" charset="0"/>
            </a:endParaRPr>
          </a:p>
          <a:p>
            <a:r>
              <a:rPr lang="en-US" sz="2400" b="1" dirty="0" smtClean="0"/>
              <a:t>        Previous CODE: </a:t>
            </a:r>
            <a:br>
              <a:rPr lang="en-US" sz="2400" b="1" dirty="0" smtClean="0"/>
            </a:br>
            <a:r>
              <a:rPr lang="en-US" sz="2400" b="1" dirty="0" smtClean="0"/>
              <a:t>         //</a:t>
            </a:r>
            <a:r>
              <a:rPr lang="en-US" sz="2400" b="1" dirty="0"/>
              <a:t>this is how you create an instance of </a:t>
            </a:r>
            <a:r>
              <a:rPr lang="en-US" sz="2400" b="1" dirty="0" err="1"/>
              <a:t>theClass</a:t>
            </a:r>
            <a:endParaRPr lang="en-US" sz="2400" b="1" dirty="0"/>
          </a:p>
          <a:p>
            <a:r>
              <a:rPr lang="en-US" sz="2400" b="1" dirty="0"/>
              <a:t>         $a = new </a:t>
            </a:r>
            <a:r>
              <a:rPr lang="en-US" sz="2400" b="1" dirty="0" err="1"/>
              <a:t>theClass</a:t>
            </a:r>
            <a:r>
              <a:rPr lang="en-US" sz="2400" b="1" dirty="0"/>
              <a:t>();</a:t>
            </a:r>
          </a:p>
          <a:p>
            <a:endParaRPr lang="en-US" sz="2400" b="1" dirty="0"/>
          </a:p>
          <a:p>
            <a:r>
              <a:rPr lang="en-US" sz="2400" b="1" dirty="0"/>
              <a:t>         //this is how you invoke a method on the instance</a:t>
            </a:r>
          </a:p>
          <a:p>
            <a:r>
              <a:rPr lang="en-US" sz="2400" b="1" dirty="0"/>
              <a:t>         $a-&gt;</a:t>
            </a:r>
            <a:r>
              <a:rPr lang="en-US" sz="2400" b="1" dirty="0" err="1"/>
              <a:t>displayVar</a:t>
            </a:r>
            <a:r>
              <a:rPr lang="en-US" sz="2400" b="1" dirty="0"/>
              <a:t>();</a:t>
            </a:r>
          </a:p>
          <a:p>
            <a:endParaRPr lang="en-US" sz="2400" b="1" dirty="0"/>
          </a:p>
          <a:p>
            <a:r>
              <a:rPr lang="en-US" sz="2400" b="1" dirty="0"/>
              <a:t>         //this is how you can access a variable in the class</a:t>
            </a:r>
          </a:p>
          <a:p>
            <a:r>
              <a:rPr lang="en-US" sz="2400" b="1" dirty="0"/>
              <a:t>         echo " the variable value is $a-&gt;$</a:t>
            </a:r>
            <a:r>
              <a:rPr lang="en-US" sz="2400" b="1" dirty="0" err="1"/>
              <a:t>var</a:t>
            </a:r>
            <a:r>
              <a:rPr lang="en-US" sz="2400" b="1" dirty="0"/>
              <a:t>;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401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PHP Object – how to access variables, and methods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60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r>
              <a:rPr lang="en-US" dirty="0"/>
              <a:t>To declare a variable as private, simply </a:t>
            </a:r>
            <a:r>
              <a:rPr lang="en-US" dirty="0">
                <a:solidFill>
                  <a:srgbClr val="FF0000"/>
                </a:solidFill>
              </a:rPr>
              <a:t>replace the keyword "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" with the keyword "private" </a:t>
            </a:r>
            <a:r>
              <a:rPr lang="en-US" dirty="0"/>
              <a:t>in the variable declaration.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sz="2800" dirty="0">
                <a:solidFill>
                  <a:srgbClr val="FF0000"/>
                </a:solidFill>
                <a:latin typeface="Courier New" pitchFamily="49" charset="0"/>
              </a:rPr>
              <a:t>private</a:t>
            </a:r>
            <a:r>
              <a:rPr lang="en-US" sz="2800" dirty="0">
                <a:latin typeface="Courier New" pitchFamily="49" charset="0"/>
              </a:rPr>
              <a:t> $_variable3 = 4.0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</a:endParaRPr>
          </a:p>
          <a:p>
            <a:r>
              <a:rPr lang="en-US" dirty="0"/>
              <a:t>A class can also have private member functions.  In this case, declare the function by putting the keyword "private" in front of the function declaration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5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Private </a:t>
            </a:r>
            <a:r>
              <a:rPr lang="en-US" dirty="0" smtClean="0"/>
              <a:t>Class Variables or Methods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7139</TotalTime>
  <Words>1030</Words>
  <Application>Microsoft Office PowerPoint</Application>
  <PresentationFormat>On-screen Show (4:3)</PresentationFormat>
  <Paragraphs>179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PHP and Classes</vt:lpstr>
      <vt:lpstr>Classes and Objects in PHP</vt:lpstr>
      <vt:lpstr>Defining a Class</vt:lpstr>
      <vt:lpstr>Format of a Class Definition</vt:lpstr>
      <vt:lpstr>Format of a Class Definition (continued)</vt:lpstr>
      <vt:lpstr>Creating a New PHP Object Instance</vt:lpstr>
      <vt:lpstr>Another general example</vt:lpstr>
      <vt:lpstr>PHP Object – how to access variables, and methods</vt:lpstr>
      <vt:lpstr>Private Class Variables or Methods</vt:lpstr>
      <vt:lpstr>Public Class Variables and methods</vt:lpstr>
      <vt:lpstr>Static Member Variables</vt:lpstr>
      <vt:lpstr>Constructors</vt:lpstr>
      <vt:lpstr>Constructors (continued)</vt:lpstr>
      <vt:lpstr>Destructors</vt:lpstr>
      <vt:lpstr>Destructor example</vt:lpstr>
      <vt:lpstr>Class Definition Example</vt:lpstr>
      <vt:lpstr>Class Definition Example (continued)</vt:lpstr>
      <vt:lpstr>Class Definition Example (continued)</vt:lpstr>
      <vt:lpstr>SubClassing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4717/5717  Computer Architecture</dc:title>
  <dc:creator>grewe</dc:creator>
  <cp:lastModifiedBy>Windows User</cp:lastModifiedBy>
  <cp:revision>467</cp:revision>
  <dcterms:created xsi:type="dcterms:W3CDTF">1998-09-03T13:41:33Z</dcterms:created>
  <dcterms:modified xsi:type="dcterms:W3CDTF">2015-04-28T23:42:33Z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