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3" r:id="rId14"/>
    <p:sldId id="272" r:id="rId15"/>
    <p:sldId id="268" r:id="rId16"/>
    <p:sldId id="269" r:id="rId17"/>
    <p:sldId id="270" r:id="rId18"/>
    <p:sldId id="271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668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F42FDE4-A7DD-41A7-A0A6-9B649FB43336}" type="slidenum">
              <a:rPr kumimoji="0" lang="en-US" smtClean="0"/>
              <a:t>‹#›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564CF2E0-CCC4-4E1E-9902-C3C36AB3FDA4}" type="datetimeFigureOut">
              <a:rPr lang="en-US" smtClean="0"/>
              <a:t>8/23/2017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eaLnBrk="1" latinLnBrk="0" hangingPunct="1"/>
            <a:fld id="{6F42FDE4-A7DD-41A7-A0A6-9B649FB43336}" type="slidenum">
              <a:rPr kumimoji="0" lang="en-US" smtClean="0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getbootstrap.com/docs/3.3/css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getbootstrap.com/docs/3.3/javascript/" TargetMode="External"/><Relationship Id="rId2" Type="http://schemas.openxmlformats.org/officeDocument/2006/relationships/hyperlink" Target="https://www.w3schools.com/bootstrap/bootstrap_get_started.as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getbootstrap.com/docs/4.0/getting-started/download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L. </a:t>
            </a:r>
            <a:r>
              <a:rPr lang="en-US" dirty="0" err="1" smtClean="0"/>
              <a:t>Grewe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Bootstrap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1905000"/>
            <a:ext cx="1622898" cy="1622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14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Bootstrap html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95400"/>
            <a:ext cx="8915400" cy="54102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NOTE: you can add bootstrap in HTML, EJS, Jade/Pug and other interface scripting languages that support </a:t>
            </a:r>
            <a:r>
              <a:rPr lang="en-US" dirty="0" err="1" smtClean="0"/>
              <a:t>Javascript</a:t>
            </a:r>
            <a:endParaRPr lang="en-US" dirty="0" smtClean="0"/>
          </a:p>
          <a:p>
            <a:r>
              <a:rPr lang="en-US" dirty="0" smtClean="0"/>
              <a:t>Here is the start of the file (continue next page)…..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/>
              <a:t>&lt;!DOCTYPE html&gt;</a:t>
            </a:r>
          </a:p>
          <a:p>
            <a:pPr marL="0" indent="0">
              <a:buNone/>
            </a:pPr>
            <a:r>
              <a:rPr lang="en-US" dirty="0"/>
              <a:t>&lt;html </a:t>
            </a:r>
            <a:r>
              <a:rPr lang="en-US" dirty="0" err="1"/>
              <a:t>lang</a:t>
            </a:r>
            <a:r>
              <a:rPr lang="en-US" dirty="0"/>
              <a:t>="</a:t>
            </a:r>
            <a:r>
              <a:rPr lang="en-US" dirty="0" err="1"/>
              <a:t>en</a:t>
            </a:r>
            <a:r>
              <a:rPr lang="en-US" dirty="0"/>
              <a:t>"&gt;</a:t>
            </a:r>
          </a:p>
          <a:p>
            <a:pPr marL="0" indent="0">
              <a:buNone/>
            </a:pPr>
            <a:r>
              <a:rPr lang="en-US" dirty="0"/>
              <a:t>&lt;head&gt;</a:t>
            </a:r>
          </a:p>
          <a:p>
            <a:pPr marL="0" indent="0">
              <a:buNone/>
            </a:pPr>
            <a:r>
              <a:rPr lang="en-US" dirty="0"/>
              <a:t>&lt;meta charset="utf-8"&gt;</a:t>
            </a:r>
          </a:p>
          <a:p>
            <a:pPr marL="0" indent="0">
              <a:buNone/>
            </a:pPr>
            <a:r>
              <a:rPr lang="en-US" dirty="0"/>
              <a:t>&lt;meta http-</a:t>
            </a:r>
            <a:r>
              <a:rPr lang="en-US" dirty="0" err="1"/>
              <a:t>equiv</a:t>
            </a:r>
            <a:r>
              <a:rPr lang="en-US" dirty="0"/>
              <a:t>="X-UA-Compatible" content="IE=edge"&gt;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&lt;meta name="viewport" content="width=device-width, initial-scale=1"&gt;</a:t>
            </a:r>
          </a:p>
          <a:p>
            <a:pPr marL="0" indent="0">
              <a:buNone/>
            </a:pPr>
            <a:r>
              <a:rPr lang="en-US" dirty="0"/>
              <a:t>&lt;title&gt;Example of Bootstrap 3 Multi-Column Grid Layout for All Devices&lt;/title&gt;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&lt;link </a:t>
            </a:r>
            <a:r>
              <a:rPr lang="en-US" b="1" dirty="0" err="1">
                <a:solidFill>
                  <a:srgbClr val="FF0000"/>
                </a:solidFill>
              </a:rPr>
              <a:t>rel</a:t>
            </a:r>
            <a:r>
              <a:rPr lang="en-US" b="1" dirty="0">
                <a:solidFill>
                  <a:srgbClr val="FF0000"/>
                </a:solidFill>
              </a:rPr>
              <a:t>="stylesheet" </a:t>
            </a:r>
            <a:r>
              <a:rPr lang="en-US" b="1" dirty="0" err="1">
                <a:solidFill>
                  <a:srgbClr val="FF0000"/>
                </a:solidFill>
              </a:rPr>
              <a:t>href</a:t>
            </a:r>
            <a:r>
              <a:rPr lang="en-US" b="1" dirty="0">
                <a:solidFill>
                  <a:srgbClr val="FF0000"/>
                </a:solidFill>
              </a:rPr>
              <a:t>="https://maxcdn.bootstrapcdn.com/bootstrap/3.3.7/</a:t>
            </a:r>
            <a:r>
              <a:rPr lang="en-US" b="1" dirty="0" err="1">
                <a:solidFill>
                  <a:srgbClr val="FF0000"/>
                </a:solidFill>
              </a:rPr>
              <a:t>css</a:t>
            </a:r>
            <a:r>
              <a:rPr lang="en-US" b="1" dirty="0">
                <a:solidFill>
                  <a:srgbClr val="FF0000"/>
                </a:solidFill>
              </a:rPr>
              <a:t>/bootstrap.min.css"&gt;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&lt;script </a:t>
            </a:r>
            <a:r>
              <a:rPr lang="en-US" b="1" dirty="0" err="1">
                <a:solidFill>
                  <a:srgbClr val="FF0000"/>
                </a:solidFill>
              </a:rPr>
              <a:t>src</a:t>
            </a:r>
            <a:r>
              <a:rPr lang="en-US" b="1" dirty="0">
                <a:solidFill>
                  <a:srgbClr val="FF0000"/>
                </a:solidFill>
              </a:rPr>
              <a:t>="https://ajax.googleapis.com/ajax/libs/</a:t>
            </a:r>
            <a:r>
              <a:rPr lang="en-US" b="1" dirty="0" err="1">
                <a:solidFill>
                  <a:srgbClr val="FF0000"/>
                </a:solidFill>
              </a:rPr>
              <a:t>jquery</a:t>
            </a:r>
            <a:r>
              <a:rPr lang="en-US" b="1" dirty="0">
                <a:solidFill>
                  <a:srgbClr val="FF0000"/>
                </a:solidFill>
              </a:rPr>
              <a:t>/1.12.4/jquery.min.js"&gt;&lt;/script&gt;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&lt;script </a:t>
            </a:r>
            <a:r>
              <a:rPr lang="en-US" b="1" dirty="0" err="1">
                <a:solidFill>
                  <a:srgbClr val="FF0000"/>
                </a:solidFill>
              </a:rPr>
              <a:t>src</a:t>
            </a:r>
            <a:r>
              <a:rPr lang="en-US" b="1" dirty="0">
                <a:solidFill>
                  <a:srgbClr val="FF0000"/>
                </a:solidFill>
              </a:rPr>
              <a:t>="https://maxcdn.bootstrapcdn.com/bootstrap/3.3.7/</a:t>
            </a:r>
            <a:r>
              <a:rPr lang="en-US" b="1" dirty="0" err="1">
                <a:solidFill>
                  <a:srgbClr val="FF0000"/>
                </a:solidFill>
              </a:rPr>
              <a:t>js</a:t>
            </a:r>
            <a:r>
              <a:rPr lang="en-US" b="1" dirty="0">
                <a:solidFill>
                  <a:srgbClr val="FF0000"/>
                </a:solidFill>
              </a:rPr>
              <a:t>/bootstrap.min.js"&gt;&lt;/script&gt;</a:t>
            </a:r>
          </a:p>
          <a:p>
            <a:pPr marL="0" indent="0">
              <a:buNone/>
            </a:pPr>
            <a:r>
              <a:rPr lang="en-US" dirty="0" smtClean="0"/>
              <a:t>&lt;/</a:t>
            </a:r>
            <a:r>
              <a:rPr lang="en-US" dirty="0"/>
              <a:t>head&gt;</a:t>
            </a:r>
          </a:p>
          <a:p>
            <a:pPr marL="0" indent="0">
              <a:buNone/>
            </a:pPr>
            <a:r>
              <a:rPr lang="en-US" dirty="0"/>
              <a:t>&lt;body&gt;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9310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76200"/>
            <a:ext cx="83058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&lt;div class="container"&gt;</a:t>
            </a:r>
          </a:p>
          <a:p>
            <a:r>
              <a:rPr lang="en-US" sz="1600" dirty="0" smtClean="0"/>
              <a:t>    </a:t>
            </a:r>
            <a:r>
              <a:rPr lang="en-US" sz="1600" dirty="0"/>
              <a:t>&lt;div class="row"&gt;</a:t>
            </a:r>
          </a:p>
          <a:p>
            <a:r>
              <a:rPr lang="en-US" sz="1600" dirty="0" smtClean="0"/>
              <a:t>        </a:t>
            </a:r>
            <a:r>
              <a:rPr lang="en-US" sz="1600" dirty="0"/>
              <a:t>&lt;div class="col-sm-6 col-md-4 col-lg-3"&gt;&lt;p&gt;Box 1&lt;/p&gt;&lt;/div</a:t>
            </a:r>
            <a:r>
              <a:rPr lang="en-US" sz="1600" dirty="0" smtClean="0"/>
              <a:t>&gt;     </a:t>
            </a:r>
            <a:endParaRPr lang="en-US" sz="1600" dirty="0"/>
          </a:p>
          <a:p>
            <a:r>
              <a:rPr lang="en-US" sz="1600" dirty="0" smtClean="0"/>
              <a:t>        </a:t>
            </a:r>
            <a:r>
              <a:rPr lang="en-US" sz="1600" dirty="0"/>
              <a:t>&lt;div class="col-sm-6 col-md-4 col-lg-3"&gt;&lt;p&gt;Box 2&lt;/p&gt;&lt;/div&gt;</a:t>
            </a:r>
          </a:p>
          <a:p>
            <a:r>
              <a:rPr lang="en-US" sz="1600" dirty="0" smtClean="0"/>
              <a:t>        </a:t>
            </a:r>
            <a:r>
              <a:rPr lang="en-US" sz="1600" dirty="0"/>
              <a:t>&lt;div class="</a:t>
            </a:r>
            <a:r>
              <a:rPr lang="en-US" sz="1600" dirty="0" err="1"/>
              <a:t>clearfix</a:t>
            </a:r>
            <a:r>
              <a:rPr lang="en-US" sz="1600" dirty="0"/>
              <a:t> visible-</a:t>
            </a:r>
            <a:r>
              <a:rPr lang="en-US" sz="1600" dirty="0" err="1"/>
              <a:t>sm</a:t>
            </a:r>
            <a:r>
              <a:rPr lang="en-US" sz="1600" dirty="0"/>
              <a:t>-block"&gt;&lt;/div</a:t>
            </a:r>
            <a:r>
              <a:rPr lang="en-US" sz="1600" dirty="0" smtClean="0"/>
              <a:t>&gt;  </a:t>
            </a:r>
            <a:endParaRPr lang="en-US" sz="1600" dirty="0"/>
          </a:p>
          <a:p>
            <a:r>
              <a:rPr lang="en-US" sz="1600" dirty="0" smtClean="0"/>
              <a:t>        </a:t>
            </a:r>
            <a:r>
              <a:rPr lang="en-US" sz="1600" dirty="0"/>
              <a:t>&lt;div class="col-sm-6 col-md-4 col-lg-3"&gt;&lt;p&gt;Box 3&lt;/p&gt;&lt;/div&gt;</a:t>
            </a:r>
          </a:p>
          <a:p>
            <a:r>
              <a:rPr lang="en-US" sz="1600" dirty="0" smtClean="0"/>
              <a:t>        </a:t>
            </a:r>
            <a:r>
              <a:rPr lang="en-US" sz="1600" dirty="0"/>
              <a:t>&lt;div class="</a:t>
            </a:r>
            <a:r>
              <a:rPr lang="en-US" sz="1600" dirty="0" err="1"/>
              <a:t>clearfix</a:t>
            </a:r>
            <a:r>
              <a:rPr lang="en-US" sz="1600" dirty="0"/>
              <a:t> visible-md-block"&gt;&lt;/div</a:t>
            </a:r>
            <a:r>
              <a:rPr lang="en-US" sz="1600" dirty="0" smtClean="0"/>
              <a:t>&gt; 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   &lt;</a:t>
            </a:r>
            <a:r>
              <a:rPr lang="en-US" sz="1600" dirty="0"/>
              <a:t>div class="col-sm-6 col-md-4 col-lg-3"&gt;&lt;p&gt;Box 4&lt;/p&gt;&lt;/div&gt;</a:t>
            </a:r>
          </a:p>
          <a:p>
            <a:r>
              <a:rPr lang="en-US" sz="1600" dirty="0" smtClean="0"/>
              <a:t>        </a:t>
            </a:r>
            <a:r>
              <a:rPr lang="en-US" sz="1600" dirty="0"/>
              <a:t>&lt;div class="</a:t>
            </a:r>
            <a:r>
              <a:rPr lang="en-US" sz="1600" dirty="0" err="1"/>
              <a:t>clearfix</a:t>
            </a:r>
            <a:r>
              <a:rPr lang="en-US" sz="1600" dirty="0"/>
              <a:t> visible-</a:t>
            </a:r>
            <a:r>
              <a:rPr lang="en-US" sz="1600" dirty="0" err="1"/>
              <a:t>sm</a:t>
            </a:r>
            <a:r>
              <a:rPr lang="en-US" sz="1600" dirty="0"/>
              <a:t>-block"&gt;&lt;/div&gt;</a:t>
            </a:r>
          </a:p>
          <a:p>
            <a:r>
              <a:rPr lang="en-US" sz="1600" dirty="0" smtClean="0"/>
              <a:t>        </a:t>
            </a:r>
            <a:r>
              <a:rPr lang="en-US" sz="1600" dirty="0"/>
              <a:t>&lt;div class="</a:t>
            </a:r>
            <a:r>
              <a:rPr lang="en-US" sz="1600" dirty="0" err="1"/>
              <a:t>clearfix</a:t>
            </a:r>
            <a:r>
              <a:rPr lang="en-US" sz="1600" dirty="0"/>
              <a:t> visible-</a:t>
            </a:r>
            <a:r>
              <a:rPr lang="en-US" sz="1600" dirty="0" err="1"/>
              <a:t>lg</a:t>
            </a:r>
            <a:r>
              <a:rPr lang="en-US" sz="1600" dirty="0"/>
              <a:t>-block"&gt;&lt;/div&gt;</a:t>
            </a:r>
          </a:p>
          <a:p>
            <a:r>
              <a:rPr lang="en-US" sz="1600" dirty="0" smtClean="0"/>
              <a:t>        </a:t>
            </a:r>
            <a:r>
              <a:rPr lang="en-US" sz="1600" dirty="0"/>
              <a:t>&lt;div class="col-sm-6 col-md-4 col-lg-3"&gt;&lt;p&gt;Box 5&lt;/p&gt;&lt;/div&gt;</a:t>
            </a:r>
          </a:p>
          <a:p>
            <a:r>
              <a:rPr lang="en-US" sz="1600" dirty="0" smtClean="0"/>
              <a:t>        </a:t>
            </a:r>
            <a:r>
              <a:rPr lang="en-US" sz="1600" dirty="0"/>
              <a:t>&lt;div class="col-sm-6 col-md-4 col-lg-3"&gt;&lt;p&gt;Box 6&lt;/p&gt;&lt;/div&gt;</a:t>
            </a:r>
          </a:p>
          <a:p>
            <a:r>
              <a:rPr lang="en-US" sz="1600" dirty="0" smtClean="0"/>
              <a:t>        </a:t>
            </a:r>
            <a:r>
              <a:rPr lang="en-US" sz="1600" dirty="0"/>
              <a:t>&lt;div class="</a:t>
            </a:r>
            <a:r>
              <a:rPr lang="en-US" sz="1600" dirty="0" err="1"/>
              <a:t>clearfix</a:t>
            </a:r>
            <a:r>
              <a:rPr lang="en-US" sz="1600" dirty="0"/>
              <a:t> visible-</a:t>
            </a:r>
            <a:r>
              <a:rPr lang="en-US" sz="1600" dirty="0" err="1"/>
              <a:t>sm</a:t>
            </a:r>
            <a:r>
              <a:rPr lang="en-US" sz="1600" dirty="0"/>
              <a:t>-block"&gt;&lt;/div&gt;</a:t>
            </a:r>
          </a:p>
          <a:p>
            <a:r>
              <a:rPr lang="en-US" sz="1600" dirty="0" smtClean="0"/>
              <a:t>        </a:t>
            </a:r>
            <a:r>
              <a:rPr lang="en-US" sz="1600" dirty="0"/>
              <a:t>&lt;div class="</a:t>
            </a:r>
            <a:r>
              <a:rPr lang="en-US" sz="1600" dirty="0" err="1"/>
              <a:t>clearfix</a:t>
            </a:r>
            <a:r>
              <a:rPr lang="en-US" sz="1600" dirty="0"/>
              <a:t> visible-md-block"&gt;&lt;/div&gt;</a:t>
            </a:r>
          </a:p>
          <a:p>
            <a:r>
              <a:rPr lang="en-US" sz="1600" dirty="0" smtClean="0"/>
              <a:t>        </a:t>
            </a:r>
            <a:r>
              <a:rPr lang="en-US" sz="1600" dirty="0"/>
              <a:t>&lt;div class="col-sm-6 col-md-4 col-lg-3"&gt;&lt;p&gt;Box 7&lt;/p&gt;&lt;/div&gt;</a:t>
            </a:r>
          </a:p>
          <a:p>
            <a:r>
              <a:rPr lang="en-US" sz="1600" dirty="0" smtClean="0"/>
              <a:t>        </a:t>
            </a:r>
            <a:r>
              <a:rPr lang="en-US" sz="1600" dirty="0"/>
              <a:t>&lt;div class="col-sm-6 col-md-4 col-lg-3"&gt;&lt;p&gt;Box 8&lt;/p&gt;&lt;/div&gt;</a:t>
            </a:r>
          </a:p>
          <a:p>
            <a:r>
              <a:rPr lang="en-US" sz="1600" dirty="0" smtClean="0"/>
              <a:t>        </a:t>
            </a:r>
            <a:r>
              <a:rPr lang="en-US" sz="1600" dirty="0"/>
              <a:t>&lt;div class="</a:t>
            </a:r>
            <a:r>
              <a:rPr lang="en-US" sz="1600" dirty="0" err="1"/>
              <a:t>clearfix</a:t>
            </a:r>
            <a:r>
              <a:rPr lang="en-US" sz="1600" dirty="0"/>
              <a:t> visible-</a:t>
            </a:r>
            <a:r>
              <a:rPr lang="en-US" sz="1600" dirty="0" err="1"/>
              <a:t>sm</a:t>
            </a:r>
            <a:r>
              <a:rPr lang="en-US" sz="1600" dirty="0"/>
              <a:t>-block"&gt;&lt;/div&gt;</a:t>
            </a:r>
          </a:p>
          <a:p>
            <a:r>
              <a:rPr lang="en-US" sz="1600" dirty="0" smtClean="0"/>
              <a:t>        </a:t>
            </a:r>
            <a:r>
              <a:rPr lang="en-US" sz="1600" dirty="0"/>
              <a:t>&lt;div class="</a:t>
            </a:r>
            <a:r>
              <a:rPr lang="en-US" sz="1600" dirty="0" err="1"/>
              <a:t>clearfix</a:t>
            </a:r>
            <a:r>
              <a:rPr lang="en-US" sz="1600" dirty="0"/>
              <a:t> visible-</a:t>
            </a:r>
            <a:r>
              <a:rPr lang="en-US" sz="1600" dirty="0" err="1"/>
              <a:t>lg</a:t>
            </a:r>
            <a:r>
              <a:rPr lang="en-US" sz="1600" dirty="0"/>
              <a:t>-block"&gt;&lt;/div&gt;</a:t>
            </a:r>
          </a:p>
          <a:p>
            <a:r>
              <a:rPr lang="en-US" sz="1600" dirty="0" smtClean="0"/>
              <a:t>        </a:t>
            </a:r>
            <a:r>
              <a:rPr lang="en-US" sz="1600" dirty="0"/>
              <a:t>&lt;div class="col-sm-6 col-md-4 col-lg-3"&gt;&lt;p&gt;Box 9&lt;/p&gt;&lt;/div&gt;</a:t>
            </a:r>
          </a:p>
          <a:p>
            <a:r>
              <a:rPr lang="en-US" sz="1600" dirty="0" smtClean="0"/>
              <a:t>        </a:t>
            </a:r>
            <a:r>
              <a:rPr lang="en-US" sz="1600" dirty="0"/>
              <a:t>&lt;div class="</a:t>
            </a:r>
            <a:r>
              <a:rPr lang="en-US" sz="1600" dirty="0" err="1"/>
              <a:t>clearfix</a:t>
            </a:r>
            <a:r>
              <a:rPr lang="en-US" sz="1600" dirty="0"/>
              <a:t> visible-md-block"&gt;&lt;/div&gt;</a:t>
            </a:r>
          </a:p>
          <a:p>
            <a:r>
              <a:rPr lang="en-US" sz="1600" dirty="0" smtClean="0"/>
              <a:t>        </a:t>
            </a:r>
            <a:r>
              <a:rPr lang="en-US" sz="1600" dirty="0"/>
              <a:t>&lt;div class="col-sm-6 col-md-4 col-lg-3"&gt;&lt;p&gt;Box 10&lt;/p&gt;&lt;/div&gt;</a:t>
            </a:r>
          </a:p>
          <a:p>
            <a:r>
              <a:rPr lang="en-US" sz="1600" dirty="0" smtClean="0"/>
              <a:t>        </a:t>
            </a:r>
            <a:r>
              <a:rPr lang="en-US" sz="1600" dirty="0"/>
              <a:t>&lt;div class="</a:t>
            </a:r>
            <a:r>
              <a:rPr lang="en-US" sz="1600" dirty="0" err="1"/>
              <a:t>clearfix</a:t>
            </a:r>
            <a:r>
              <a:rPr lang="en-US" sz="1600" dirty="0"/>
              <a:t> visible-</a:t>
            </a:r>
            <a:r>
              <a:rPr lang="en-US" sz="1600" dirty="0" err="1"/>
              <a:t>sm</a:t>
            </a:r>
            <a:r>
              <a:rPr lang="en-US" sz="1600" dirty="0"/>
              <a:t>-block"&gt;&lt;/div&gt;</a:t>
            </a:r>
          </a:p>
          <a:p>
            <a:r>
              <a:rPr lang="en-US" sz="1600" dirty="0" smtClean="0"/>
              <a:t>        </a:t>
            </a:r>
            <a:r>
              <a:rPr lang="en-US" sz="1600" dirty="0"/>
              <a:t>&lt;div class="col-sm-6 col-md-4 col-lg-3"&gt;&lt;p&gt;Box 11&lt;/p&gt;&lt;/div&gt;</a:t>
            </a:r>
          </a:p>
          <a:p>
            <a:r>
              <a:rPr lang="en-US" sz="1600" dirty="0" smtClean="0"/>
              <a:t>        </a:t>
            </a:r>
            <a:r>
              <a:rPr lang="en-US" sz="1600" dirty="0"/>
              <a:t>&lt;div class="col-sm-6 col-md-4 col-lg-3"&gt;&lt;p&gt;Box 12&lt;/p&gt;&lt;/div&gt;</a:t>
            </a:r>
          </a:p>
          <a:p>
            <a:r>
              <a:rPr lang="en-US" sz="1600" dirty="0" smtClean="0"/>
              <a:t>    </a:t>
            </a:r>
            <a:r>
              <a:rPr lang="en-US" sz="1600" dirty="0"/>
              <a:t>&lt;/div&gt;</a:t>
            </a:r>
          </a:p>
          <a:p>
            <a:r>
              <a:rPr lang="en-US" sz="1600" dirty="0" smtClean="0"/>
              <a:t>&lt;/</a:t>
            </a:r>
            <a:r>
              <a:rPr lang="en-US" sz="1600" dirty="0"/>
              <a:t>div</a:t>
            </a:r>
            <a:r>
              <a:rPr lang="en-US" sz="1600" dirty="0" smtClean="0"/>
              <a:t>&gt;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1534886"/>
            <a:ext cx="2438400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ym typeface="Wingdings" panose="05000000000000000000" pitchFamily="2" charset="2"/>
              </a:rPr>
              <a:t> will clear “row” for </a:t>
            </a:r>
            <a:r>
              <a:rPr lang="en-US" sz="1400" dirty="0" smtClean="0">
                <a:sym typeface="Wingdings" panose="05000000000000000000" pitchFamily="2" charset="2"/>
              </a:rPr>
              <a:t>md devices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4457700" y="1066800"/>
            <a:ext cx="2476500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ym typeface="Wingdings" panose="05000000000000000000" pitchFamily="2" charset="2"/>
              </a:rPr>
              <a:t> will clear “row” for </a:t>
            </a:r>
            <a:r>
              <a:rPr lang="en-US" sz="1400" dirty="0" err="1" smtClean="0">
                <a:sym typeface="Wingdings" panose="05000000000000000000" pitchFamily="2" charset="2"/>
              </a:rPr>
              <a:t>sm</a:t>
            </a:r>
            <a:r>
              <a:rPr lang="en-US" sz="1400" dirty="0" smtClean="0">
                <a:sym typeface="Wingdings" panose="05000000000000000000" pitchFamily="2" charset="2"/>
              </a:rPr>
              <a:t> devices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457700" y="2231571"/>
            <a:ext cx="2476500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ym typeface="Wingdings" panose="05000000000000000000" pitchFamily="2" charset="2"/>
              </a:rPr>
              <a:t> will clear “row” for </a:t>
            </a:r>
            <a:r>
              <a:rPr lang="en-US" sz="1400" dirty="0" err="1" smtClean="0">
                <a:sym typeface="Wingdings" panose="05000000000000000000" pitchFamily="2" charset="2"/>
              </a:rPr>
              <a:t>lg</a:t>
            </a:r>
            <a:r>
              <a:rPr lang="en-US" sz="1400" dirty="0" smtClean="0">
                <a:sym typeface="Wingdings" panose="05000000000000000000" pitchFamily="2" charset="2"/>
              </a:rPr>
              <a:t> devices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5848350" y="457200"/>
            <a:ext cx="3067050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/>
              <a:buChar char="ß"/>
            </a:pPr>
            <a:r>
              <a:rPr lang="en-US" sz="1400" dirty="0" smtClean="0">
                <a:sym typeface="Wingdings" panose="05000000000000000000" pitchFamily="2" charset="2"/>
              </a:rPr>
              <a:t>Sm devices have span 6 columns, md has span 4, large has span of 3</a:t>
            </a:r>
          </a:p>
        </p:txBody>
      </p:sp>
    </p:spTree>
    <p:extLst>
      <p:ext uri="{BB962C8B-B14F-4D97-AF65-F5344CB8AC3E}">
        <p14:creationId xmlns:p14="http://schemas.microsoft.com/office/powerpoint/2010/main" val="10371871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7772400" cy="1143000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19200"/>
            <a:ext cx="1828800" cy="4572000"/>
          </a:xfrm>
        </p:spPr>
        <p:txBody>
          <a:bodyPr/>
          <a:lstStyle/>
          <a:p>
            <a:r>
              <a:rPr lang="en-US" dirty="0" smtClean="0"/>
              <a:t>Depending on device number of items / “row” alters as expected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7294" y="0"/>
            <a:ext cx="510941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63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&lt;div class=“container”&gt;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Bootstrap </a:t>
            </a:r>
            <a:r>
              <a:rPr lang="en-US" dirty="0"/>
              <a:t>requires a containing element to wrap site contents and house our grid system.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 CHOICES:</a:t>
            </a:r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92D050"/>
                </a:solidFill>
              </a:rPr>
              <a:t>&lt;</a:t>
            </a:r>
            <a:r>
              <a:rPr lang="en-US" b="1" dirty="0">
                <a:solidFill>
                  <a:srgbClr val="92D050"/>
                </a:solidFill>
              </a:rPr>
              <a:t>div class="container"&gt; ... &lt;/div</a:t>
            </a:r>
            <a:r>
              <a:rPr lang="en-US" b="1" dirty="0" smtClean="0">
                <a:solidFill>
                  <a:srgbClr val="92D050"/>
                </a:solidFill>
              </a:rPr>
              <a:t>&gt;</a:t>
            </a:r>
          </a:p>
          <a:p>
            <a:pPr lvl="1"/>
            <a:r>
              <a:rPr lang="en-US" dirty="0"/>
              <a:t>Use .container for a responsive fixed width container.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00B0F0"/>
                </a:solidFill>
              </a:rPr>
              <a:t>&lt;</a:t>
            </a:r>
            <a:r>
              <a:rPr lang="en-US" b="1" dirty="0">
                <a:solidFill>
                  <a:srgbClr val="00B0F0"/>
                </a:solidFill>
              </a:rPr>
              <a:t>div class="container-fluid"&gt; ... &lt;/div&gt;</a:t>
            </a:r>
          </a:p>
          <a:p>
            <a:pPr lvl="1"/>
            <a:r>
              <a:rPr lang="en-US" dirty="0"/>
              <a:t>Use .container-fluid for a full width container, spanning the entire width of your viewport.</a:t>
            </a:r>
          </a:p>
          <a:p>
            <a:pPr marL="320040" lvl="1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14800" y="5029200"/>
            <a:ext cx="3733799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ym typeface="Wingdings" panose="05000000000000000000" pitchFamily="2" charset="2"/>
              </a:rPr>
              <a:t>Bootstrap RESPONSIVENESS – fit width of viewport</a:t>
            </a:r>
          </a:p>
        </p:txBody>
      </p:sp>
    </p:spTree>
    <p:extLst>
      <p:ext uri="{BB962C8B-B14F-4D97-AF65-F5344CB8AC3E}">
        <p14:creationId xmlns:p14="http://schemas.microsoft.com/office/powerpoint/2010/main" val="410648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 more info about Bootstrap defined </a:t>
            </a:r>
            <a:r>
              <a:rPr lang="en-US" dirty="0" err="1" smtClean="0"/>
              <a:t>css</a:t>
            </a:r>
            <a:r>
              <a:rPr lang="en-US" dirty="0" smtClean="0"/>
              <a:t> classes….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Go to </a:t>
            </a:r>
            <a:r>
              <a:rPr lang="en-US" dirty="0">
                <a:hlinkClick r:id="rId2"/>
              </a:rPr>
              <a:t>https://getbootstrap.com/docs/3.3/css/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33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1143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jade + Bootstrap example: </a:t>
            </a:r>
            <a:r>
              <a:rPr lang="en-US" sz="2800" dirty="0" smtClean="0"/>
              <a:t>and one row with </a:t>
            </a:r>
            <a:r>
              <a:rPr lang="en-US" sz="2800" dirty="0" err="1" smtClean="0"/>
              <a:t>xs</a:t>
            </a:r>
            <a:r>
              <a:rPr lang="en-US" sz="2800" dirty="0" smtClean="0"/>
              <a:t> column span of 12 (so this 1 item is in its own row)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8991600" cy="4572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doctype</a:t>
            </a:r>
            <a:r>
              <a:rPr lang="en-US" dirty="0"/>
              <a:t> </a:t>
            </a:r>
            <a:r>
              <a:rPr lang="en-US" dirty="0" smtClean="0"/>
              <a:t>html</a:t>
            </a:r>
          </a:p>
          <a:p>
            <a:pPr marL="0" indent="0">
              <a:buNone/>
            </a:pPr>
            <a:r>
              <a:rPr lang="en-US" dirty="0" smtClean="0"/>
              <a:t> html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head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meta(name</a:t>
            </a:r>
            <a:r>
              <a:rPr lang="en-US" dirty="0"/>
              <a:t>='viewport', content='width=device-width, initial-scale=1.0</a:t>
            </a:r>
            <a:r>
              <a:rPr lang="en-US" dirty="0" smtClean="0"/>
              <a:t>')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title</a:t>
            </a:r>
            <a:r>
              <a:rPr lang="en-US" dirty="0"/>
              <a:t>= </a:t>
            </a:r>
            <a:r>
              <a:rPr lang="en-US" dirty="0" smtClean="0"/>
              <a:t>title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</a:t>
            </a:r>
            <a:r>
              <a:rPr lang="en-US" dirty="0"/>
              <a:t>link(</a:t>
            </a:r>
            <a:r>
              <a:rPr lang="en-US" dirty="0" err="1"/>
              <a:t>rel</a:t>
            </a:r>
            <a:r>
              <a:rPr lang="en-US" dirty="0"/>
              <a:t>='stylesheet', </a:t>
            </a:r>
            <a:r>
              <a:rPr lang="en-US" dirty="0" err="1"/>
              <a:t>href</a:t>
            </a:r>
            <a:r>
              <a:rPr lang="en-US" dirty="0"/>
              <a:t>='/bootstrap/</a:t>
            </a:r>
            <a:r>
              <a:rPr lang="en-US" dirty="0" err="1"/>
              <a:t>css</a:t>
            </a:r>
            <a:r>
              <a:rPr lang="en-US" dirty="0"/>
              <a:t>/amelia.bootstrap.css')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link(</a:t>
            </a:r>
            <a:r>
              <a:rPr lang="en-US" dirty="0" err="1" smtClean="0"/>
              <a:t>rel</a:t>
            </a:r>
            <a:r>
              <a:rPr lang="en-US" dirty="0"/>
              <a:t>='stylesheet', </a:t>
            </a:r>
            <a:r>
              <a:rPr lang="en-US" dirty="0" err="1"/>
              <a:t>href</a:t>
            </a:r>
            <a:r>
              <a:rPr lang="en-US" dirty="0"/>
              <a:t>='/stylesheets/style.css') body block content </a:t>
            </a:r>
            <a:r>
              <a:rPr lang="en-US" dirty="0" smtClean="0"/>
              <a:t>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script(</a:t>
            </a:r>
            <a:r>
              <a:rPr lang="en-US" dirty="0" err="1" smtClean="0"/>
              <a:t>src</a:t>
            </a:r>
            <a:r>
              <a:rPr lang="en-US" dirty="0"/>
              <a:t>='/</a:t>
            </a:r>
            <a:r>
              <a:rPr lang="en-US" dirty="0" err="1"/>
              <a:t>javascripts</a:t>
            </a:r>
            <a:r>
              <a:rPr lang="en-US" dirty="0"/>
              <a:t>/jquery-1.11.1.min.js')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script(</a:t>
            </a:r>
            <a:r>
              <a:rPr lang="en-US" dirty="0" err="1" smtClean="0"/>
              <a:t>src</a:t>
            </a:r>
            <a:r>
              <a:rPr lang="en-US" dirty="0"/>
              <a:t>='/bootstrap/</a:t>
            </a:r>
            <a:r>
              <a:rPr lang="en-US" dirty="0" err="1"/>
              <a:t>js</a:t>
            </a:r>
            <a:r>
              <a:rPr lang="en-US" dirty="0"/>
              <a:t>/bootstrap.min.js</a:t>
            </a:r>
            <a:r>
              <a:rPr lang="en-US" dirty="0" smtClean="0"/>
              <a:t>')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body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.row .col-xs-12 small © Simon Holmes 2014</a:t>
            </a:r>
          </a:p>
        </p:txBody>
      </p:sp>
    </p:spTree>
    <p:extLst>
      <p:ext uri="{BB962C8B-B14F-4D97-AF65-F5344CB8AC3E}">
        <p14:creationId xmlns:p14="http://schemas.microsoft.com/office/powerpoint/2010/main" val="257775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9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Another HTML based Bootcamp example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8763000" cy="5334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&lt;!DOCTYPE html&gt;</a:t>
            </a:r>
          </a:p>
          <a:p>
            <a:pPr marL="0" indent="0">
              <a:buNone/>
            </a:pPr>
            <a:r>
              <a:rPr lang="en-US" dirty="0"/>
              <a:t>&lt;html </a:t>
            </a:r>
            <a:r>
              <a:rPr lang="en-US" dirty="0" err="1"/>
              <a:t>lang</a:t>
            </a:r>
            <a:r>
              <a:rPr lang="en-US" dirty="0"/>
              <a:t>="</a:t>
            </a:r>
            <a:r>
              <a:rPr lang="en-US" dirty="0" err="1"/>
              <a:t>en</a:t>
            </a:r>
            <a:r>
              <a:rPr lang="en-US" dirty="0"/>
              <a:t>"&gt;</a:t>
            </a:r>
          </a:p>
          <a:p>
            <a:pPr marL="0" indent="0">
              <a:buNone/>
            </a:pPr>
            <a:r>
              <a:rPr lang="en-US" dirty="0"/>
              <a:t>  &lt;head&gt;</a:t>
            </a:r>
          </a:p>
          <a:p>
            <a:pPr marL="0" indent="0">
              <a:buNone/>
            </a:pPr>
            <a:r>
              <a:rPr lang="en-US" dirty="0"/>
              <a:t>    &lt;meta charset="utf-8</a:t>
            </a:r>
            <a:r>
              <a:rPr lang="en-US" dirty="0" smtClean="0"/>
              <a:t>"&gt;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&lt;</a:t>
            </a:r>
            <a:r>
              <a:rPr lang="en-US" dirty="0"/>
              <a:t>meta http-</a:t>
            </a:r>
            <a:r>
              <a:rPr lang="en-US" dirty="0" err="1"/>
              <a:t>equiv</a:t>
            </a:r>
            <a:r>
              <a:rPr lang="en-US" dirty="0"/>
              <a:t>="X-UA-Compatible" content="IE=edge</a:t>
            </a:r>
            <a:r>
              <a:rPr lang="en-US" dirty="0" smtClean="0"/>
              <a:t>"&gt;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b="1" dirty="0" smtClean="0">
                <a:solidFill>
                  <a:srgbClr val="FF0000"/>
                </a:solidFill>
              </a:rPr>
              <a:t>&lt;</a:t>
            </a:r>
            <a:r>
              <a:rPr lang="en-US" b="1" dirty="0">
                <a:solidFill>
                  <a:srgbClr val="FF0000"/>
                </a:solidFill>
              </a:rPr>
              <a:t>meta name="viewport" content="width=device-width, initial-scale=1"&gt;</a:t>
            </a:r>
          </a:p>
          <a:p>
            <a:pPr marL="0" indent="0">
              <a:buNone/>
            </a:pPr>
            <a:r>
              <a:rPr lang="en-US" dirty="0"/>
              <a:t>    &lt;title&gt;CS3520&lt;/title&gt;</a:t>
            </a:r>
          </a:p>
          <a:p>
            <a:pPr marL="0" indent="0">
              <a:buNone/>
            </a:pPr>
            <a:r>
              <a:rPr lang="en-US" dirty="0"/>
              <a:t>    &lt;!-- Bootstrap --&gt;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>
                <a:solidFill>
                  <a:srgbClr val="FF0000"/>
                </a:solidFill>
              </a:rPr>
              <a:t>&lt;link </a:t>
            </a:r>
            <a:r>
              <a:rPr lang="en-US" b="1" dirty="0" err="1">
                <a:solidFill>
                  <a:srgbClr val="FF0000"/>
                </a:solidFill>
              </a:rPr>
              <a:t>href</a:t>
            </a:r>
            <a:r>
              <a:rPr lang="en-US" b="1" dirty="0">
                <a:solidFill>
                  <a:srgbClr val="FF0000"/>
                </a:solidFill>
              </a:rPr>
              <a:t>="../CSS/bootstrap.css" </a:t>
            </a:r>
            <a:r>
              <a:rPr lang="en-US" b="1" dirty="0" err="1">
                <a:solidFill>
                  <a:srgbClr val="FF0000"/>
                </a:solidFill>
              </a:rPr>
              <a:t>rel</a:t>
            </a:r>
            <a:r>
              <a:rPr lang="en-US" b="1" dirty="0">
                <a:solidFill>
                  <a:srgbClr val="FF0000"/>
                </a:solidFill>
              </a:rPr>
              <a:t>="stylesheet"&gt;</a:t>
            </a:r>
          </a:p>
          <a:p>
            <a:pPr marL="0" indent="0">
              <a:buNone/>
            </a:pPr>
            <a:r>
              <a:rPr lang="en-US" dirty="0"/>
              <a:t>	&lt;link </a:t>
            </a:r>
            <a:r>
              <a:rPr lang="en-US" dirty="0" err="1"/>
              <a:t>href</a:t>
            </a:r>
            <a:r>
              <a:rPr lang="en-US" dirty="0"/>
              <a:t>="../CSS/Highlight_Styles.css" </a:t>
            </a:r>
            <a:r>
              <a:rPr lang="en-US" dirty="0" err="1"/>
              <a:t>rel</a:t>
            </a:r>
            <a:r>
              <a:rPr lang="en-US" dirty="0"/>
              <a:t>="stylesheet" type="text/</a:t>
            </a:r>
            <a:r>
              <a:rPr lang="en-US" dirty="0" err="1"/>
              <a:t>css</a:t>
            </a:r>
            <a:r>
              <a:rPr lang="en-US" dirty="0"/>
              <a:t>"&gt;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&lt;!-- HTML5 shim and Respond.js for IE8 support of HTML5 elements and media queries --&gt;</a:t>
            </a:r>
          </a:p>
          <a:p>
            <a:pPr marL="0" indent="0">
              <a:buNone/>
            </a:pPr>
            <a:r>
              <a:rPr lang="en-US" dirty="0"/>
              <a:t>	&lt;!-- WARNING: Respond.js doesn't work if you view the page via file:// --&gt;</a:t>
            </a:r>
          </a:p>
          <a:p>
            <a:pPr marL="0" indent="0">
              <a:buNone/>
            </a:pPr>
            <a:r>
              <a:rPr lang="en-US" dirty="0"/>
              <a:t>	&lt;!--[if </a:t>
            </a:r>
            <a:r>
              <a:rPr lang="en-US" dirty="0" err="1"/>
              <a:t>lt</a:t>
            </a:r>
            <a:r>
              <a:rPr lang="en-US" dirty="0"/>
              <a:t> IE 9]&gt;</a:t>
            </a:r>
          </a:p>
          <a:p>
            <a:pPr marL="0" indent="0">
              <a:buNone/>
            </a:pPr>
            <a:r>
              <a:rPr lang="en-US" dirty="0"/>
              <a:t>		  &lt;script </a:t>
            </a:r>
            <a:r>
              <a:rPr lang="en-US" dirty="0" err="1"/>
              <a:t>src</a:t>
            </a:r>
            <a:r>
              <a:rPr lang="en-US" dirty="0"/>
              <a:t>="https://oss.maxcdn.com/html5shiv/3.7.2/html5shiv.min.js"&gt;&lt;/script&gt;</a:t>
            </a:r>
          </a:p>
          <a:p>
            <a:pPr marL="0" indent="0">
              <a:buNone/>
            </a:pPr>
            <a:r>
              <a:rPr lang="en-US" dirty="0"/>
              <a:t>		  &lt;script </a:t>
            </a:r>
            <a:r>
              <a:rPr lang="en-US" dirty="0" err="1"/>
              <a:t>src</a:t>
            </a:r>
            <a:r>
              <a:rPr lang="en-US" dirty="0"/>
              <a:t>="https://oss.maxcdn.com/respond/1.4.2/respond.min.js"&gt;&lt;/script&gt;</a:t>
            </a:r>
          </a:p>
          <a:p>
            <a:pPr marL="0" indent="0">
              <a:buNone/>
            </a:pPr>
            <a:r>
              <a:rPr lang="en-US" dirty="0"/>
              <a:t>		&lt;![</a:t>
            </a:r>
            <a:r>
              <a:rPr lang="en-US" dirty="0" err="1"/>
              <a:t>endif</a:t>
            </a:r>
            <a:r>
              <a:rPr lang="en-US" dirty="0"/>
              <a:t>]--&gt;</a:t>
            </a:r>
          </a:p>
          <a:p>
            <a:pPr marL="0" indent="0">
              <a:buNone/>
            </a:pPr>
            <a:r>
              <a:rPr lang="en-US" dirty="0"/>
              <a:t>  &lt;/head</a:t>
            </a:r>
            <a:r>
              <a:rPr lang="en-US" dirty="0" smtClean="0"/>
              <a:t>&gt;</a:t>
            </a:r>
            <a:endParaRPr lang="en-US" dirty="0"/>
          </a:p>
        </p:txBody>
      </p:sp>
      <p:pic>
        <p:nvPicPr>
          <p:cNvPr id="2051" name="Picture 3" descr="C:\Users\Lynne\AppData\Local\Microsoft\Windows\INetCache\IE\8RQY3QEU\Continue20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6315927"/>
            <a:ext cx="1228725" cy="322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038975" y="2743200"/>
            <a:ext cx="2038350" cy="138499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/>
              <a:buChar char="ß"/>
            </a:pPr>
            <a:r>
              <a:rPr lang="en-US" sz="1400" dirty="0" smtClean="0">
                <a:sym typeface="Wingdings" panose="05000000000000000000" pitchFamily="2" charset="2"/>
              </a:rPr>
              <a:t>Bootstrap that says make the width of the viewport</a:t>
            </a:r>
          </a:p>
          <a:p>
            <a:pPr marL="285750" indent="-285750">
              <a:buFont typeface="Wingdings"/>
              <a:buChar char="ß"/>
            </a:pPr>
            <a:endParaRPr lang="en-US" sz="1400" dirty="0">
              <a:sym typeface="Wingdings" panose="05000000000000000000" pitchFamily="2" charset="2"/>
            </a:endParaRPr>
          </a:p>
          <a:p>
            <a:r>
              <a:rPr lang="en-US" sz="1400" dirty="0" smtClean="0">
                <a:sym typeface="Wingdings" panose="05000000000000000000" pitchFamily="2" charset="2"/>
              </a:rPr>
              <a:t>THIS is the RESPONSIVE </a:t>
            </a:r>
          </a:p>
          <a:p>
            <a:r>
              <a:rPr lang="en-US" sz="1400" dirty="0" smtClean="0">
                <a:sym typeface="Wingdings" panose="05000000000000000000" pitchFamily="2" charset="2"/>
              </a:rPr>
              <a:t>part</a:t>
            </a:r>
          </a:p>
        </p:txBody>
      </p:sp>
    </p:spTree>
    <p:extLst>
      <p:ext uri="{BB962C8B-B14F-4D97-AF65-F5344CB8AC3E}">
        <p14:creationId xmlns:p14="http://schemas.microsoft.com/office/powerpoint/2010/main" val="388766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87362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continued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609600"/>
            <a:ext cx="8534400" cy="6172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&lt;</a:t>
            </a:r>
            <a:r>
              <a:rPr lang="en-US" dirty="0"/>
              <a:t>body style="padding-top: 70px</a:t>
            </a:r>
            <a:r>
              <a:rPr lang="en-US" dirty="0" smtClean="0"/>
              <a:t>"&gt;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&lt;!-- </a:t>
            </a:r>
            <a:r>
              <a:rPr lang="en-US" b="1" dirty="0">
                <a:solidFill>
                  <a:srgbClr val="FF0000"/>
                </a:solidFill>
              </a:rPr>
              <a:t>jQuery (necessary for Bootstrap's JavaScript plugins) --&gt;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&lt;</a:t>
            </a:r>
            <a:r>
              <a:rPr lang="en-US" b="1" dirty="0">
                <a:solidFill>
                  <a:srgbClr val="FF0000"/>
                </a:solidFill>
              </a:rPr>
              <a:t>script </a:t>
            </a:r>
            <a:r>
              <a:rPr lang="en-US" b="1" dirty="0" err="1">
                <a:solidFill>
                  <a:srgbClr val="FF0000"/>
                </a:solidFill>
              </a:rPr>
              <a:t>src</a:t>
            </a:r>
            <a:r>
              <a:rPr lang="en-US" b="1" dirty="0">
                <a:solidFill>
                  <a:srgbClr val="FF0000"/>
                </a:solidFill>
              </a:rPr>
              <a:t>="../JS/jquery-1.11.3.min.js"&gt;&lt;/script&gt;</a:t>
            </a:r>
          </a:p>
          <a:p>
            <a:pPr marL="0" indent="0">
              <a:buNone/>
            </a:pPr>
            <a:r>
              <a:rPr lang="en-US" dirty="0" smtClean="0"/>
              <a:t>      &lt;!-- </a:t>
            </a:r>
            <a:r>
              <a:rPr lang="en-US" dirty="0"/>
              <a:t>Include all compiled plugins (below), or include individual files as needed --&gt; </a:t>
            </a:r>
          </a:p>
          <a:p>
            <a:pPr marL="0" indent="0">
              <a:buNone/>
            </a:pPr>
            <a:r>
              <a:rPr lang="en-US" dirty="0" smtClean="0"/>
              <a:t>      &lt;</a:t>
            </a:r>
            <a:r>
              <a:rPr lang="en-US" dirty="0" err="1"/>
              <a:t>nav</a:t>
            </a:r>
            <a:r>
              <a:rPr lang="en-US" dirty="0"/>
              <a:t> class="</a:t>
            </a:r>
            <a:r>
              <a:rPr lang="en-US" dirty="0" err="1"/>
              <a:t>navbar</a:t>
            </a:r>
            <a:r>
              <a:rPr lang="en-US" dirty="0"/>
              <a:t> </a:t>
            </a:r>
            <a:r>
              <a:rPr lang="en-US" dirty="0" err="1"/>
              <a:t>navbar</a:t>
            </a:r>
            <a:r>
              <a:rPr lang="en-US" dirty="0"/>
              <a:t>-default </a:t>
            </a:r>
            <a:r>
              <a:rPr lang="en-US" dirty="0" err="1"/>
              <a:t>navbar</a:t>
            </a:r>
            <a:r>
              <a:rPr lang="en-US" dirty="0"/>
              <a:t>-fixed-top</a:t>
            </a:r>
            <a:r>
              <a:rPr lang="en-US" dirty="0" smtClean="0"/>
              <a:t>"&gt;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    </a:t>
            </a:r>
            <a:r>
              <a:rPr lang="en-US" b="1" dirty="0" smtClean="0">
                <a:solidFill>
                  <a:srgbClr val="FF0000"/>
                </a:solidFill>
              </a:rPr>
              <a:t>&lt;</a:t>
            </a:r>
            <a:r>
              <a:rPr lang="en-US" b="1" dirty="0">
                <a:solidFill>
                  <a:srgbClr val="FF0000"/>
                </a:solidFill>
              </a:rPr>
              <a:t>div class="container-fluid"&gt;</a:t>
            </a:r>
          </a:p>
          <a:p>
            <a:pPr marL="0" indent="0">
              <a:buNone/>
            </a:pPr>
            <a:r>
              <a:rPr lang="en-US" dirty="0"/>
              <a:t>	    &lt;!-- Brand and toggle get grouped for better mobile display --&gt;</a:t>
            </a:r>
          </a:p>
          <a:p>
            <a:pPr marL="0" indent="0">
              <a:buNone/>
            </a:pPr>
            <a:r>
              <a:rPr lang="en-US" dirty="0"/>
              <a:t>	    &lt;div class="</a:t>
            </a:r>
            <a:r>
              <a:rPr lang="en-US" dirty="0" err="1"/>
              <a:t>btn</a:t>
            </a:r>
            <a:r>
              <a:rPr lang="en-US" dirty="0"/>
              <a:t>-link"&gt;</a:t>
            </a:r>
          </a:p>
          <a:p>
            <a:pPr marL="0" indent="0">
              <a:buNone/>
            </a:pPr>
            <a:r>
              <a:rPr lang="en-US" dirty="0"/>
              <a:t>	      </a:t>
            </a:r>
            <a:r>
              <a:rPr lang="en-US" dirty="0" smtClean="0"/>
              <a:t>  &lt;</a:t>
            </a:r>
            <a:r>
              <a:rPr lang="en-US" dirty="0"/>
              <a:t>button type="button" class="</a:t>
            </a:r>
            <a:r>
              <a:rPr lang="en-US" dirty="0" err="1"/>
              <a:t>navbar</a:t>
            </a:r>
            <a:r>
              <a:rPr lang="en-US" dirty="0"/>
              <a:t>-toggle collapsed" data-toggle="collapse" data-target="#topFixedNavbar1" aria-expanded="false</a:t>
            </a:r>
            <a:r>
              <a:rPr lang="en-US" dirty="0" smtClean="0"/>
              <a:t>"&gt;</a:t>
            </a:r>
          </a:p>
          <a:p>
            <a:pPr marL="548640" lvl="2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&lt;</a:t>
            </a:r>
            <a:r>
              <a:rPr lang="en-US" dirty="0"/>
              <a:t>span class="</a:t>
            </a:r>
            <a:r>
              <a:rPr lang="en-US" dirty="0" err="1"/>
              <a:t>sr</a:t>
            </a:r>
            <a:r>
              <a:rPr lang="en-US" dirty="0"/>
              <a:t>-only"&gt;Toggle navigation&lt;/span</a:t>
            </a:r>
            <a:r>
              <a:rPr lang="en-US" dirty="0" smtClean="0"/>
              <a:t>&gt;</a:t>
            </a:r>
          </a:p>
          <a:p>
            <a:pPr marL="548640" lvl="2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&lt;</a:t>
            </a:r>
            <a:r>
              <a:rPr lang="en-US" dirty="0"/>
              <a:t>span class="icon-bar"&gt;&lt;/span</a:t>
            </a:r>
            <a:r>
              <a:rPr lang="en-US" dirty="0" smtClean="0"/>
              <a:t>&gt;</a:t>
            </a:r>
          </a:p>
          <a:p>
            <a:pPr marL="548640" lvl="2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&lt;</a:t>
            </a:r>
            <a:r>
              <a:rPr lang="en-US" dirty="0"/>
              <a:t>span class="icon-bar"&gt;&lt;/span</a:t>
            </a:r>
            <a:r>
              <a:rPr lang="en-US" dirty="0" smtClean="0"/>
              <a:t>&gt;</a:t>
            </a:r>
          </a:p>
          <a:p>
            <a:pPr marL="548640" lvl="2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&lt;</a:t>
            </a:r>
            <a:r>
              <a:rPr lang="en-US" dirty="0"/>
              <a:t>span class="icon-bar"&gt;&lt;/</a:t>
            </a:r>
            <a:r>
              <a:rPr lang="en-US" dirty="0" smtClean="0"/>
              <a:t>span&gt;</a:t>
            </a:r>
          </a:p>
          <a:p>
            <a:pPr marL="548640" lvl="2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&lt;/</a:t>
            </a:r>
            <a:r>
              <a:rPr lang="en-US" dirty="0"/>
              <a:t>button&gt;</a:t>
            </a:r>
          </a:p>
          <a:p>
            <a:pPr marL="0" indent="0">
              <a:buNone/>
            </a:pPr>
            <a:r>
              <a:rPr lang="en-US" dirty="0"/>
              <a:t>	      </a:t>
            </a:r>
            <a:r>
              <a:rPr lang="en-US" dirty="0" smtClean="0"/>
              <a:t>  &lt;</a:t>
            </a:r>
            <a:r>
              <a:rPr lang="en-US" dirty="0"/>
              <a:t>a class="</a:t>
            </a:r>
            <a:r>
              <a:rPr lang="en-US" dirty="0" err="1"/>
              <a:t>navbar</a:t>
            </a:r>
            <a:r>
              <a:rPr lang="en-US" dirty="0"/>
              <a:t>-brand" </a:t>
            </a:r>
            <a:r>
              <a:rPr lang="en-US" dirty="0" err="1"/>
              <a:t>href</a:t>
            </a:r>
            <a:r>
              <a:rPr lang="en-US" dirty="0"/>
              <a:t>="../index.html"&gt;CS 3520&lt;/a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&lt;</a:t>
            </a:r>
            <a:r>
              <a:rPr lang="en-US" dirty="0"/>
              <a:t>span class="navbar-brand2 hidden-</a:t>
            </a:r>
            <a:r>
              <a:rPr lang="en-US" dirty="0" err="1"/>
              <a:t>xs</a:t>
            </a:r>
            <a:r>
              <a:rPr lang="en-US" dirty="0"/>
              <a:t>"&gt; Web Site Development &lt;/span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</a:t>
            </a:r>
            <a:r>
              <a:rPr lang="en-US" dirty="0"/>
              <a:t>&lt;/div&gt;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cxnSp>
        <p:nvCxnSpPr>
          <p:cNvPr id="5" name="Elbow Connector 4"/>
          <p:cNvCxnSpPr/>
          <p:nvPr/>
        </p:nvCxnSpPr>
        <p:spPr>
          <a:xfrm rot="5400000">
            <a:off x="76200" y="4343400"/>
            <a:ext cx="2743200" cy="12700"/>
          </a:xfrm>
          <a:prstGeom prst="bentConnector3">
            <a:avLst/>
          </a:prstGeom>
          <a:ln>
            <a:solidFill>
              <a:srgbClr val="92D050"/>
            </a:solidFill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6" name="Picture 3" descr="C:\Users\Lynne\AppData\Local\Microsoft\Windows\INetCache\IE\8RQY3QEU\Continue20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6315927"/>
            <a:ext cx="1228725" cy="322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495801" y="2209800"/>
            <a:ext cx="4114800" cy="30777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/>
              <a:buChar char="ß"/>
            </a:pPr>
            <a:r>
              <a:rPr lang="en-US" sz="1400" dirty="0" smtClean="0">
                <a:sym typeface="Wingdings" panose="05000000000000000000" pitchFamily="2" charset="2"/>
              </a:rPr>
              <a:t>Bootstrap says make this div tag fluid to width of device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853538"/>
            <a:ext cx="61626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219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6997"/>
            <a:ext cx="7772400" cy="487362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continued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085525"/>
            <a:ext cx="8534400" cy="6172200"/>
          </a:xfrm>
          <a:ln>
            <a:solidFill>
              <a:srgbClr val="00B0F0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	&lt;!-- </a:t>
            </a:r>
            <a:r>
              <a:rPr lang="en-US" dirty="0"/>
              <a:t>Collect the </a:t>
            </a:r>
            <a:r>
              <a:rPr lang="en-US" dirty="0" err="1"/>
              <a:t>nav</a:t>
            </a:r>
            <a:r>
              <a:rPr lang="en-US" dirty="0"/>
              <a:t> links, forms, and other content for toggling --&gt;</a:t>
            </a:r>
          </a:p>
          <a:p>
            <a:pPr marL="0" indent="0">
              <a:buNone/>
            </a:pPr>
            <a:r>
              <a:rPr lang="en-US" dirty="0"/>
              <a:t>	    </a:t>
            </a:r>
            <a:r>
              <a:rPr lang="en-US" b="1" dirty="0">
                <a:solidFill>
                  <a:srgbClr val="FF0000"/>
                </a:solidFill>
              </a:rPr>
              <a:t>&lt;div class="collapse </a:t>
            </a:r>
            <a:r>
              <a:rPr lang="en-US" b="1" dirty="0" err="1">
                <a:solidFill>
                  <a:srgbClr val="FF0000"/>
                </a:solidFill>
              </a:rPr>
              <a:t>navbar</a:t>
            </a:r>
            <a:r>
              <a:rPr lang="en-US" b="1" dirty="0">
                <a:solidFill>
                  <a:srgbClr val="FF0000"/>
                </a:solidFill>
              </a:rPr>
              <a:t>-collapse" id="topFixedNavbar1"&gt;</a:t>
            </a:r>
          </a:p>
          <a:p>
            <a:pPr marL="0" indent="0">
              <a:buNone/>
            </a:pPr>
            <a:r>
              <a:rPr lang="en-US" dirty="0"/>
              <a:t>	      &lt;</a:t>
            </a:r>
            <a:r>
              <a:rPr lang="en-US" dirty="0" err="1"/>
              <a:t>ul</a:t>
            </a:r>
            <a:r>
              <a:rPr lang="en-US" dirty="0"/>
              <a:t> class="</a:t>
            </a:r>
            <a:r>
              <a:rPr lang="en-US" dirty="0" err="1"/>
              <a:t>nav</a:t>
            </a:r>
            <a:r>
              <a:rPr lang="en-US" dirty="0"/>
              <a:t> </a:t>
            </a:r>
            <a:r>
              <a:rPr lang="en-US" dirty="0" err="1"/>
              <a:t>navbar-nav</a:t>
            </a:r>
            <a:r>
              <a:rPr lang="en-US" dirty="0"/>
              <a:t>"&gt;</a:t>
            </a:r>
          </a:p>
          <a:p>
            <a:pPr marL="0" indent="0">
              <a:buNone/>
            </a:pPr>
            <a:r>
              <a:rPr lang="en-US" dirty="0"/>
              <a:t>	     </a:t>
            </a:r>
            <a:r>
              <a:rPr lang="en-US" dirty="0" smtClean="0"/>
              <a:t>      </a:t>
            </a:r>
            <a:r>
              <a:rPr lang="en-US" dirty="0"/>
              <a:t>&lt;li&gt;&lt;a </a:t>
            </a:r>
            <a:r>
              <a:rPr lang="en-US" dirty="0" err="1"/>
              <a:t>href</a:t>
            </a:r>
            <a:r>
              <a:rPr lang="en-US" dirty="0"/>
              <a:t>="../outline.htm"&gt;Outline&lt;span class="</a:t>
            </a:r>
            <a:r>
              <a:rPr lang="en-US" dirty="0" err="1"/>
              <a:t>sr</a:t>
            </a:r>
            <a:r>
              <a:rPr lang="en-US" dirty="0"/>
              <a:t>-only"&gt;(current)&lt;/span&gt;&lt;/a&gt;&lt;/li&gt;</a:t>
            </a:r>
          </a:p>
          <a:p>
            <a:pPr marL="0" indent="0">
              <a:buNone/>
            </a:pPr>
            <a:r>
              <a:rPr lang="en-US" dirty="0"/>
              <a:t>	      </a:t>
            </a:r>
            <a:r>
              <a:rPr lang="en-US" dirty="0" smtClean="0"/>
              <a:t>      </a:t>
            </a:r>
            <a:r>
              <a:rPr lang="en-US" dirty="0"/>
              <a:t>&lt;li&gt;&lt;a </a:t>
            </a:r>
            <a:r>
              <a:rPr lang="en-US" dirty="0" err="1"/>
              <a:t>href</a:t>
            </a:r>
            <a:r>
              <a:rPr lang="en-US" dirty="0"/>
              <a:t>="../work.html"&gt;Work&lt;/a&gt;&lt;/li&gt;</a:t>
            </a:r>
          </a:p>
          <a:p>
            <a:pPr marL="0" indent="0">
              <a:buNone/>
            </a:pPr>
            <a:r>
              <a:rPr lang="en-US" dirty="0"/>
              <a:t>	        </a:t>
            </a:r>
            <a:r>
              <a:rPr lang="en-US" dirty="0" smtClean="0"/>
              <a:t>    &lt;</a:t>
            </a:r>
            <a:r>
              <a:rPr lang="en-US" dirty="0"/>
              <a:t>li class="dropdown"&gt;&lt;a </a:t>
            </a:r>
            <a:r>
              <a:rPr lang="en-US" dirty="0" err="1"/>
              <a:t>href</a:t>
            </a:r>
            <a:r>
              <a:rPr lang="en-US" dirty="0"/>
              <a:t>="#" class="dropdown-toggle" data-toggle="dropdown" role="button" aria-</a:t>
            </a:r>
            <a:r>
              <a:rPr lang="en-US" dirty="0" err="1"/>
              <a:t>haspopup</a:t>
            </a:r>
            <a:r>
              <a:rPr lang="en-US" dirty="0"/>
              <a:t>="true" aria-expanded="false"&gt;More&lt;span class="caret"&gt;&lt;/span&gt;&lt;/a&gt;</a:t>
            </a:r>
          </a:p>
          <a:p>
            <a:pPr marL="0" indent="0">
              <a:buNone/>
            </a:pPr>
            <a:r>
              <a:rPr lang="en-US" dirty="0"/>
              <a:t>	     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</a:t>
            </a:r>
            <a:r>
              <a:rPr lang="en-US" dirty="0"/>
              <a:t>&lt;</a:t>
            </a:r>
            <a:r>
              <a:rPr lang="en-US" dirty="0" err="1"/>
              <a:t>ul</a:t>
            </a:r>
            <a:r>
              <a:rPr lang="en-US" dirty="0"/>
              <a:t> class="dropdown-menu"&gt;</a:t>
            </a:r>
          </a:p>
          <a:p>
            <a:pPr marL="0" indent="0">
              <a:buNone/>
            </a:pPr>
            <a:r>
              <a:rPr lang="en-US" dirty="0"/>
              <a:t>	           </a:t>
            </a:r>
            <a:r>
              <a:rPr lang="en-US" dirty="0" smtClean="0"/>
              <a:t>	 </a:t>
            </a:r>
            <a:r>
              <a:rPr lang="en-US" dirty="0"/>
              <a:t>&lt;li&gt;&lt;a </a:t>
            </a:r>
            <a:r>
              <a:rPr lang="en-US" dirty="0" err="1"/>
              <a:t>href</a:t>
            </a:r>
            <a:r>
              <a:rPr lang="en-US" dirty="0"/>
              <a:t>="../syllabus.htm"&gt;Syllabus&lt;/a&gt;&lt;/li&gt;</a:t>
            </a:r>
          </a:p>
          <a:p>
            <a:pPr marL="0" indent="0">
              <a:buNone/>
            </a:pPr>
            <a:r>
              <a:rPr lang="en-US" dirty="0"/>
              <a:t>	        </a:t>
            </a:r>
            <a:r>
              <a:rPr lang="en-US" dirty="0" smtClean="0"/>
              <a:t>	 </a:t>
            </a:r>
            <a:r>
              <a:rPr lang="en-US" dirty="0"/>
              <a:t>&lt;li role="separator" class="divider"&gt;&lt;/li&gt;</a:t>
            </a:r>
          </a:p>
          <a:p>
            <a:pPr marL="0" indent="0">
              <a:buNone/>
            </a:pPr>
            <a:r>
              <a:rPr lang="en-US" dirty="0" smtClean="0"/>
              <a:t>	                        </a:t>
            </a:r>
            <a:r>
              <a:rPr lang="en-US" dirty="0"/>
              <a:t>&lt;li</a:t>
            </a:r>
            <a:r>
              <a:rPr lang="en-US" dirty="0" smtClean="0"/>
              <a:t>&gt;&lt; </a:t>
            </a:r>
            <a:r>
              <a:rPr lang="en-US" dirty="0" err="1"/>
              <a:t>href</a:t>
            </a:r>
            <a:r>
              <a:rPr lang="en-US" dirty="0"/>
              <a:t>="../links.htm"&gt;Links&lt;/a&gt;&lt;/li&gt;</a:t>
            </a:r>
          </a:p>
          <a:p>
            <a:pPr marL="0" indent="0">
              <a:buNone/>
            </a:pPr>
            <a:r>
              <a:rPr lang="en-US" dirty="0"/>
              <a:t>	          </a:t>
            </a:r>
            <a:r>
              <a:rPr lang="en-US" dirty="0" smtClean="0"/>
              <a:t>	 </a:t>
            </a:r>
            <a:r>
              <a:rPr lang="en-US" dirty="0"/>
              <a:t>&lt;li role="separator" class="divider"&gt;&lt;/li&gt;</a:t>
            </a:r>
          </a:p>
          <a:p>
            <a:pPr marL="0" indent="0">
              <a:buNone/>
            </a:pPr>
            <a:r>
              <a:rPr lang="en-US" dirty="0"/>
              <a:t>	          </a:t>
            </a:r>
            <a:r>
              <a:rPr lang="en-US" dirty="0" smtClean="0"/>
              <a:t>	 </a:t>
            </a:r>
            <a:r>
              <a:rPr lang="en-US" dirty="0"/>
              <a:t>&lt;li&gt;&lt;a </a:t>
            </a:r>
            <a:r>
              <a:rPr lang="en-US" dirty="0" err="1"/>
              <a:t>href</a:t>
            </a:r>
            <a:r>
              <a:rPr lang="en-US" dirty="0"/>
              <a:t>="../instructor.htm"&gt;Instructor&lt;/a&gt;&lt;/li&gt;</a:t>
            </a:r>
          </a:p>
          <a:p>
            <a:pPr marL="0" indent="0">
              <a:buNone/>
            </a:pPr>
            <a:r>
              <a:rPr lang="en-US" dirty="0"/>
              <a:t>             </a:t>
            </a:r>
            <a:r>
              <a:rPr lang="en-US" dirty="0" smtClean="0"/>
              <a:t>	                   </a:t>
            </a:r>
            <a:r>
              <a:rPr lang="en-US" dirty="0"/>
              <a:t>&lt;/</a:t>
            </a:r>
            <a:r>
              <a:rPr lang="en-US" dirty="0" err="1"/>
              <a:t>ul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smtClean="0"/>
              <a:t>	           </a:t>
            </a:r>
            <a:r>
              <a:rPr lang="en-US" dirty="0"/>
              <a:t>&lt;/li&gt;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smtClean="0"/>
              <a:t>	    </a:t>
            </a:r>
            <a:r>
              <a:rPr lang="en-US" dirty="0"/>
              <a:t>&lt;/</a:t>
            </a:r>
            <a:r>
              <a:rPr lang="en-US" dirty="0" err="1"/>
              <a:t>ul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	     </a:t>
            </a:r>
          </a:p>
          <a:p>
            <a:pPr marL="0" indent="0">
              <a:buNone/>
            </a:pPr>
            <a:r>
              <a:rPr lang="en-US" dirty="0"/>
              <a:t>	      </a:t>
            </a:r>
          </a:p>
          <a:p>
            <a:pPr marL="0" indent="0">
              <a:buNone/>
            </a:pPr>
            <a:r>
              <a:rPr lang="en-US" dirty="0"/>
              <a:t>        &lt;/div&gt;</a:t>
            </a:r>
          </a:p>
          <a:p>
            <a:pPr marL="0" indent="0">
              <a:buNone/>
            </a:pPr>
            <a:r>
              <a:rPr lang="en-US" dirty="0"/>
              <a:t>	    &lt;!-- /.</a:t>
            </a:r>
            <a:r>
              <a:rPr lang="en-US" dirty="0" err="1"/>
              <a:t>navbar</a:t>
            </a:r>
            <a:r>
              <a:rPr lang="en-US" dirty="0"/>
              <a:t>-collapse --&gt;</a:t>
            </a:r>
          </a:p>
          <a:p>
            <a:pPr marL="0" indent="0">
              <a:buNone/>
            </a:pPr>
            <a:r>
              <a:rPr lang="en-US" dirty="0"/>
              <a:t>      &lt;/div&gt;</a:t>
            </a:r>
          </a:p>
          <a:p>
            <a:pPr marL="0" indent="0">
              <a:buNone/>
            </a:pPr>
            <a:r>
              <a:rPr lang="en-US" dirty="0"/>
              <a:t>	  &lt;!-- /.container-fluid --&gt;</a:t>
            </a:r>
          </a:p>
          <a:p>
            <a:pPr marL="0" indent="0">
              <a:buNone/>
            </a:pPr>
            <a:r>
              <a:rPr lang="en-US" dirty="0"/>
              <a:t>  &lt;/</a:t>
            </a:r>
            <a:r>
              <a:rPr lang="en-US" dirty="0" err="1" smtClean="0"/>
              <a:t>nav</a:t>
            </a:r>
            <a:r>
              <a:rPr lang="en-US" dirty="0" smtClean="0"/>
              <a:t>&gt;</a:t>
            </a:r>
            <a:endParaRPr lang="en-US" dirty="0"/>
          </a:p>
        </p:txBody>
      </p:sp>
      <p:cxnSp>
        <p:nvCxnSpPr>
          <p:cNvPr id="4" name="Elbow Connector 3"/>
          <p:cNvCxnSpPr/>
          <p:nvPr/>
        </p:nvCxnSpPr>
        <p:spPr>
          <a:xfrm rot="5400000">
            <a:off x="1111250" y="3763076"/>
            <a:ext cx="1676400" cy="12700"/>
          </a:xfrm>
          <a:prstGeom prst="bentConnector3">
            <a:avLst/>
          </a:prstGeom>
          <a:ln>
            <a:solidFill>
              <a:srgbClr val="00B0F0"/>
            </a:solidFill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Elbow Connector 5"/>
          <p:cNvCxnSpPr/>
          <p:nvPr/>
        </p:nvCxnSpPr>
        <p:spPr>
          <a:xfrm rot="5400000">
            <a:off x="1149350" y="2136775"/>
            <a:ext cx="762000" cy="12700"/>
          </a:xfrm>
          <a:prstGeom prst="bentConnector3">
            <a:avLst/>
          </a:prstGeom>
          <a:ln>
            <a:solidFill>
              <a:srgbClr val="92D050"/>
            </a:solidFill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572000"/>
            <a:ext cx="5343525" cy="1189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663857"/>
            <a:ext cx="3971925" cy="1396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663352" y="6205210"/>
            <a:ext cx="4114800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ym typeface="Wingdings" panose="05000000000000000000" pitchFamily="2" charset="2"/>
              </a:rPr>
              <a:t>Bootstrap ---  </a:t>
            </a:r>
            <a:r>
              <a:rPr lang="en-US" sz="1400" dirty="0" err="1" smtClean="0">
                <a:sym typeface="Wingdings" panose="05000000000000000000" pitchFamily="2" charset="2"/>
              </a:rPr>
              <a:t>navbar</a:t>
            </a:r>
            <a:r>
              <a:rPr lang="en-US" sz="1400" dirty="0" smtClean="0">
                <a:sym typeface="Wingdings" panose="05000000000000000000" pitchFamily="2" charset="2"/>
              </a:rPr>
              <a:t>-collapse,  dropdown-toggle, etc.</a:t>
            </a:r>
          </a:p>
          <a:p>
            <a:r>
              <a:rPr lang="en-US" sz="1400" dirty="0" smtClean="0">
                <a:sym typeface="Wingdings" panose="05000000000000000000" pitchFamily="2" charset="2"/>
              </a:rPr>
              <a:t>Read online to find out what each of these do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67450" y="566261"/>
            <a:ext cx="2733675" cy="73866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ym typeface="Wingdings" panose="05000000000000000000" pitchFamily="2" charset="2"/>
              </a:rPr>
              <a:t>Bootstrap ---  </a:t>
            </a:r>
            <a:r>
              <a:rPr lang="en-US" sz="1400" dirty="0" err="1" smtClean="0">
                <a:sym typeface="Wingdings" panose="05000000000000000000" pitchFamily="2" charset="2"/>
              </a:rPr>
              <a:t>navbar</a:t>
            </a:r>
            <a:r>
              <a:rPr lang="en-US" sz="1400" dirty="0" smtClean="0">
                <a:sym typeface="Wingdings" panose="05000000000000000000" pitchFamily="2" charset="2"/>
              </a:rPr>
              <a:t>-collapse – depending on device will collapse  </a:t>
            </a:r>
            <a:r>
              <a:rPr lang="en-US" sz="1400" dirty="0" err="1" smtClean="0">
                <a:sym typeface="Wingdings" panose="05000000000000000000" pitchFamily="2" charset="2"/>
              </a:rPr>
              <a:t>navigaton</a:t>
            </a:r>
            <a:endParaRPr lang="en-US" sz="1400" dirty="0" smtClean="0">
              <a:sym typeface="Wingdings" panose="05000000000000000000" pitchFamily="2" charset="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6997"/>
            <a:ext cx="7734300" cy="103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>
            <a:off x="8686800" y="46997"/>
            <a:ext cx="619125" cy="51926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810000" y="-60235"/>
            <a:ext cx="1809750" cy="51926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1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NEXT-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You need to (ASSIGNED) go to W3 schools website </a:t>
            </a:r>
            <a:r>
              <a:rPr lang="en-US" dirty="0"/>
              <a:t>on Bootstrap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www.w3schools.com/bootstrap/bootstrap_get_started.asp</a:t>
            </a:r>
            <a:r>
              <a:rPr lang="en-US" dirty="0" smtClean="0"/>
              <a:t>  AND GO OVER:</a:t>
            </a:r>
            <a:br>
              <a:rPr lang="en-US" dirty="0" smtClean="0"/>
            </a:br>
            <a:r>
              <a:rPr lang="en-US" b="1" dirty="0" smtClean="0"/>
              <a:t>1) getting started</a:t>
            </a:r>
            <a:br>
              <a:rPr lang="en-US" b="1" dirty="0" smtClean="0"/>
            </a:br>
            <a:r>
              <a:rPr lang="en-US" b="1" dirty="0" smtClean="0"/>
              <a:t>2) grid basics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3) spend 20 minutes more browsing the site to learn about Bootstrap</a:t>
            </a:r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b="1" dirty="0" smtClean="0"/>
              <a:t>NOTE: we have concentrated on the CSS part of Bootstrap –you can specifically learn about the </a:t>
            </a:r>
            <a:r>
              <a:rPr lang="en-US" b="1" dirty="0" err="1" smtClean="0"/>
              <a:t>Bootsrap</a:t>
            </a:r>
            <a:r>
              <a:rPr lang="en-US" b="1" dirty="0" smtClean="0"/>
              <a:t> </a:t>
            </a:r>
            <a:r>
              <a:rPr lang="en-US" b="1" dirty="0" err="1" smtClean="0"/>
              <a:t>Javascript</a:t>
            </a:r>
            <a:r>
              <a:rPr lang="en-US" b="1" dirty="0"/>
              <a:t> extensions at </a:t>
            </a:r>
            <a:r>
              <a:rPr lang="en-US" b="1" dirty="0">
                <a:hlinkClick r:id="rId3"/>
              </a:rPr>
              <a:t>https://getbootstrap.com/docs/3.3/javascript</a:t>
            </a:r>
            <a:r>
              <a:rPr lang="en-US" b="1" dirty="0" smtClean="0">
                <a:hlinkClick r:id="rId3"/>
              </a:rPr>
              <a:t>/</a:t>
            </a:r>
            <a:r>
              <a:rPr lang="en-US" b="1" dirty="0" smtClean="0"/>
              <a:t>  SPEND 20 minutes browsing</a:t>
            </a:r>
          </a:p>
        </p:txBody>
      </p:sp>
    </p:spTree>
    <p:extLst>
      <p:ext uri="{BB962C8B-B14F-4D97-AF65-F5344CB8AC3E}">
        <p14:creationId xmlns:p14="http://schemas.microsoft.com/office/powerpoint/2010/main" val="1346277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828800"/>
            <a:ext cx="7772400" cy="4572000"/>
          </a:xfrm>
        </p:spPr>
        <p:txBody>
          <a:bodyPr/>
          <a:lstStyle/>
          <a:p>
            <a:r>
              <a:rPr lang="en-US" dirty="0" err="1"/>
              <a:t>api</a:t>
            </a:r>
            <a:r>
              <a:rPr lang="en-US" dirty="0"/>
              <a:t>/framework developed by Twitter for mobile first, </a:t>
            </a:r>
            <a:r>
              <a:rPr lang="en-US" b="1" dirty="0">
                <a:solidFill>
                  <a:srgbClr val="FF0000"/>
                </a:solidFill>
              </a:rPr>
              <a:t>responsive</a:t>
            </a:r>
            <a:r>
              <a:rPr lang="en-US" dirty="0"/>
              <a:t> (</a:t>
            </a:r>
            <a:r>
              <a:rPr lang="en-US" b="1" dirty="0">
                <a:solidFill>
                  <a:srgbClr val="92D050"/>
                </a:solidFill>
              </a:rPr>
              <a:t>to changing devices it is displayed on</a:t>
            </a:r>
            <a:r>
              <a:rPr lang="en-US" dirty="0"/>
              <a:t>) web sites/applications</a:t>
            </a:r>
            <a:r>
              <a:rPr lang="en-US" dirty="0" smtClean="0"/>
              <a:t>.  </a:t>
            </a:r>
            <a:r>
              <a:rPr lang="en-US" b="1" dirty="0" smtClean="0">
                <a:solidFill>
                  <a:srgbClr val="0070C0"/>
                </a:solidFill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</a:rPr>
              <a:t>api</a:t>
            </a:r>
            <a:r>
              <a:rPr lang="en-US" b="1" dirty="0" smtClean="0">
                <a:solidFill>
                  <a:srgbClr val="0070C0"/>
                </a:solidFill>
              </a:rPr>
              <a:t> of CSS, and </a:t>
            </a:r>
            <a:r>
              <a:rPr lang="en-US" b="1" dirty="0" err="1" smtClean="0">
                <a:solidFill>
                  <a:srgbClr val="0070C0"/>
                </a:solidFill>
              </a:rPr>
              <a:t>javascript</a:t>
            </a:r>
            <a:r>
              <a:rPr lang="en-US" b="1" dirty="0" smtClean="0">
                <a:solidFill>
                  <a:srgbClr val="0070C0"/>
                </a:solidFill>
              </a:rPr>
              <a:t> extensions)</a:t>
            </a:r>
          </a:p>
          <a:p>
            <a:r>
              <a:rPr lang="en-US" sz="2000" dirty="0" smtClean="0"/>
              <a:t>And - HTML </a:t>
            </a:r>
            <a:r>
              <a:rPr lang="en-US" sz="2000" dirty="0"/>
              <a:t>and CSS based design templates for typography, forms, buttons, tables, navigation, modals, image carousels and many other, as well as optional JavaScript plugins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9328" y="152400"/>
            <a:ext cx="1519857" cy="151985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0980" y="4114800"/>
            <a:ext cx="3542040" cy="2357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38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You can develop on command line or </a:t>
            </a:r>
            <a:r>
              <a:rPr lang="en-US" dirty="0" err="1" smtClean="0"/>
              <a:t>Webstorm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you don’t use the </a:t>
            </a:r>
            <a:r>
              <a:rPr lang="en-US" dirty="0" err="1" smtClean="0"/>
              <a:t>Webstorm</a:t>
            </a:r>
            <a:r>
              <a:rPr lang="en-US" dirty="0" smtClean="0"/>
              <a:t> IDE you have to go through the steps of downloading bootstrap and manually setting up (see appendix B of the Getting MEAN book)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We are using </a:t>
            </a:r>
            <a:r>
              <a:rPr lang="en-US" dirty="0" err="1" smtClean="0"/>
              <a:t>Webstorm</a:t>
            </a:r>
            <a:r>
              <a:rPr lang="en-US" dirty="0" smtClean="0"/>
              <a:t> and setup for it can be found on our webpage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72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Webstorm</a:t>
            </a:r>
            <a:r>
              <a:rPr lang="en-US" dirty="0" smtClean="0"/>
              <a:t> </a:t>
            </a:r>
            <a:r>
              <a:rPr lang="en-US" b="1" dirty="0" smtClean="0"/>
              <a:t>option 1</a:t>
            </a:r>
            <a:r>
              <a:rPr lang="en-US" dirty="0" smtClean="0"/>
              <a:t>: create a bootstrap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Create new bootstrap project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Will create series of static files that are delivered to client(e.g. browser) and not run on server (</a:t>
            </a:r>
            <a:r>
              <a:rPr lang="en-US" dirty="0" err="1" smtClean="0"/>
              <a:t>NodeJS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905000"/>
            <a:ext cx="7239000" cy="17866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4572000"/>
            <a:ext cx="5486400" cy="220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96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Option 1: more on bootstrap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19200"/>
            <a:ext cx="8305800" cy="4572000"/>
          </a:xfrm>
        </p:spPr>
        <p:txBody>
          <a:bodyPr/>
          <a:lstStyle/>
          <a:p>
            <a:r>
              <a:rPr lang="en-US" dirty="0"/>
              <a:t>Now your files that use bootstrap like my html file here called homepage.html must include the appropriate </a:t>
            </a:r>
            <a:r>
              <a:rPr lang="en-US" dirty="0" smtClean="0"/>
              <a:t>files</a:t>
            </a:r>
            <a:endParaRPr lang="en-US" dirty="0"/>
          </a:p>
          <a:p>
            <a:r>
              <a:rPr lang="en-US" dirty="0"/>
              <a:t>Here is an index.html page I </a:t>
            </a:r>
            <a:r>
              <a:rPr lang="en-US" dirty="0" smtClean="0"/>
              <a:t>created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2887682"/>
            <a:ext cx="6295057" cy="397031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&lt;!DOCTYPE html&gt;</a:t>
            </a:r>
          </a:p>
          <a:p>
            <a:r>
              <a:rPr lang="en-US" dirty="0"/>
              <a:t>&lt;html </a:t>
            </a:r>
            <a:r>
              <a:rPr lang="en-US" dirty="0" err="1"/>
              <a:t>lang</a:t>
            </a:r>
            <a:r>
              <a:rPr lang="en-US" dirty="0"/>
              <a:t>="</a:t>
            </a:r>
            <a:r>
              <a:rPr lang="en-US" dirty="0" err="1"/>
              <a:t>en</a:t>
            </a:r>
            <a:r>
              <a:rPr lang="en-US" dirty="0"/>
              <a:t>"&gt;</a:t>
            </a:r>
          </a:p>
          <a:p>
            <a:r>
              <a:rPr lang="en-US" dirty="0"/>
              <a:t>&lt;head&gt;</a:t>
            </a:r>
          </a:p>
          <a:p>
            <a:r>
              <a:rPr lang="en-US" dirty="0"/>
              <a:t>    &lt;meta charset="UTF-8"&gt;</a:t>
            </a:r>
          </a:p>
          <a:p>
            <a:r>
              <a:rPr lang="en-US" dirty="0"/>
              <a:t>    &lt;title&gt;</a:t>
            </a:r>
            <a:r>
              <a:rPr lang="en-US" dirty="0" err="1"/>
              <a:t>HomePage</a:t>
            </a:r>
            <a:r>
              <a:rPr lang="en-US" dirty="0"/>
              <a:t> using Bootstrap&lt;/title&gt;</a:t>
            </a:r>
          </a:p>
          <a:p>
            <a:r>
              <a:rPr lang="en-US" dirty="0"/>
              <a:t>    &lt;</a:t>
            </a:r>
            <a:r>
              <a:rPr lang="en-US" b="1" dirty="0">
                <a:solidFill>
                  <a:srgbClr val="0070C0"/>
                </a:solidFill>
              </a:rPr>
              <a:t>link </a:t>
            </a:r>
            <a:r>
              <a:rPr lang="en-US" b="1" dirty="0" err="1">
                <a:solidFill>
                  <a:srgbClr val="0070C0"/>
                </a:solidFill>
              </a:rPr>
              <a:t>rel</a:t>
            </a:r>
            <a:r>
              <a:rPr lang="en-US" b="1" dirty="0">
                <a:solidFill>
                  <a:srgbClr val="0070C0"/>
                </a:solidFill>
              </a:rPr>
              <a:t>="stylesheet" </a:t>
            </a:r>
            <a:r>
              <a:rPr lang="en-US" b="1" dirty="0" err="1">
                <a:solidFill>
                  <a:srgbClr val="0070C0"/>
                </a:solidFill>
              </a:rPr>
              <a:t>href</a:t>
            </a:r>
            <a:r>
              <a:rPr lang="en-US" b="1" dirty="0">
                <a:solidFill>
                  <a:srgbClr val="0070C0"/>
                </a:solidFill>
              </a:rPr>
              <a:t>="../</a:t>
            </a:r>
            <a:r>
              <a:rPr lang="en-US" b="1" dirty="0" err="1">
                <a:solidFill>
                  <a:srgbClr val="0070C0"/>
                </a:solidFill>
              </a:rPr>
              <a:t>css</a:t>
            </a:r>
            <a:r>
              <a:rPr lang="en-US" b="1" dirty="0">
                <a:solidFill>
                  <a:srgbClr val="0070C0"/>
                </a:solidFill>
              </a:rPr>
              <a:t>/bootstrap.css"&gt;</a:t>
            </a:r>
          </a:p>
          <a:p>
            <a:r>
              <a:rPr lang="en-US" b="1" dirty="0">
                <a:solidFill>
                  <a:srgbClr val="0070C0"/>
                </a:solidFill>
              </a:rPr>
              <a:t>    &lt;script </a:t>
            </a:r>
            <a:r>
              <a:rPr lang="en-US" b="1" dirty="0" err="1">
                <a:solidFill>
                  <a:srgbClr val="0070C0"/>
                </a:solidFill>
              </a:rPr>
              <a:t>src</a:t>
            </a:r>
            <a:r>
              <a:rPr lang="en-US" b="1" dirty="0">
                <a:solidFill>
                  <a:srgbClr val="0070C0"/>
                </a:solidFill>
              </a:rPr>
              <a:t>="../</a:t>
            </a:r>
            <a:r>
              <a:rPr lang="en-US" b="1" dirty="0" err="1">
                <a:solidFill>
                  <a:srgbClr val="0070C0"/>
                </a:solidFill>
              </a:rPr>
              <a:t>js</a:t>
            </a:r>
            <a:r>
              <a:rPr lang="en-US" b="1" dirty="0">
                <a:solidFill>
                  <a:srgbClr val="0070C0"/>
                </a:solidFill>
              </a:rPr>
              <a:t>/bootstrap.min.js"&gt;&lt;/script&gt;</a:t>
            </a:r>
          </a:p>
          <a:p>
            <a:r>
              <a:rPr lang="en-US" dirty="0"/>
              <a:t>&lt;/head&gt;</a:t>
            </a:r>
          </a:p>
          <a:p>
            <a:r>
              <a:rPr lang="en-US" dirty="0"/>
              <a:t>&lt;body&gt;</a:t>
            </a:r>
          </a:p>
          <a:p>
            <a:r>
              <a:rPr lang="en-US" dirty="0"/>
              <a:t>&lt;div class="container"&gt;</a:t>
            </a:r>
          </a:p>
          <a:p>
            <a:r>
              <a:rPr lang="en-US" dirty="0"/>
              <a:t>    &lt;div class="row"&gt;</a:t>
            </a:r>
          </a:p>
          <a:p>
            <a:r>
              <a:rPr lang="en-US" dirty="0"/>
              <a:t>        &lt;div class="col-sm-6 col-md-4 col-lg-3"&gt;&lt;p&gt;Box 1&lt;/p&gt;&lt;/div&gt;</a:t>
            </a:r>
          </a:p>
          <a:p>
            <a:r>
              <a:rPr lang="en-US" dirty="0"/>
              <a:t>        &lt;div class="col-sm-6 col-md-4 col-lg-3"&gt;&lt;p&gt;Box 2&lt;/p&gt;&lt;/div&gt;</a:t>
            </a:r>
          </a:p>
          <a:p>
            <a:r>
              <a:rPr lang="en-US" dirty="0"/>
              <a:t>        &lt;div class="</a:t>
            </a:r>
            <a:r>
              <a:rPr lang="en-US" dirty="0" err="1"/>
              <a:t>clearfix</a:t>
            </a:r>
            <a:r>
              <a:rPr lang="en-US" dirty="0"/>
              <a:t> visible-</a:t>
            </a:r>
            <a:r>
              <a:rPr lang="en-US" dirty="0" err="1"/>
              <a:t>sm</a:t>
            </a:r>
            <a:r>
              <a:rPr lang="en-US" dirty="0"/>
              <a:t>-block"&gt;&lt;/div&gt;</a:t>
            </a:r>
          </a:p>
        </p:txBody>
      </p:sp>
    </p:spTree>
    <p:extLst>
      <p:ext uri="{BB962C8B-B14F-4D97-AF65-F5344CB8AC3E}">
        <p14:creationId xmlns:p14="http://schemas.microsoft.com/office/powerpoint/2010/main" val="24700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Option 2: existing project –add links to external CDN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PROS</a:t>
            </a:r>
            <a:r>
              <a:rPr lang="en-US" dirty="0"/>
              <a:t>: if you already have an existing </a:t>
            </a:r>
            <a:r>
              <a:rPr lang="en-US" dirty="0" err="1"/>
              <a:t>Webstorm</a:t>
            </a:r>
            <a:r>
              <a:rPr lang="en-US" dirty="0"/>
              <a:t> project (like a </a:t>
            </a:r>
            <a:r>
              <a:rPr lang="en-US" dirty="0" err="1"/>
              <a:t>NodeJS</a:t>
            </a:r>
            <a:r>
              <a:rPr lang="en-US" dirty="0"/>
              <a:t> project) and want to add Bootstrap to it --this is the easiest as you don't have to download any code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  <a:p>
            <a:r>
              <a:rPr lang="en-US" b="1" dirty="0"/>
              <a:t>NEGATIVES:</a:t>
            </a:r>
            <a:r>
              <a:rPr lang="en-US" dirty="0"/>
              <a:t> possible a little more time to download to a client (browser) as your code coming from different server than CDN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4839685"/>
            <a:ext cx="2081961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&lt;script </a:t>
            </a:r>
            <a:r>
              <a:rPr lang="en-US" dirty="0" err="1"/>
              <a:t>src</a:t>
            </a:r>
            <a:r>
              <a:rPr lang="en-US" dirty="0"/>
              <a:t>="https://code.jquery.com/jquery-3.2.1.slim.min.js" integrity="sha384-KJ3o2DKtIkvYIK3UENzmM7KCkRr/rE9/Qpg6aAZGJwFDMVNA/GpGFF93hXpG5KkN" </a:t>
            </a:r>
            <a:r>
              <a:rPr lang="en-US" dirty="0" err="1"/>
              <a:t>crossorigin</a:t>
            </a:r>
            <a:r>
              <a:rPr lang="en-US" dirty="0"/>
              <a:t>="anonymous"&gt;&lt;/script&gt;</a:t>
            </a:r>
          </a:p>
          <a:p>
            <a:r>
              <a:rPr lang="en-US" dirty="0"/>
              <a:t>&lt;script </a:t>
            </a:r>
            <a:r>
              <a:rPr lang="en-US" dirty="0" err="1"/>
              <a:t>src</a:t>
            </a:r>
            <a:r>
              <a:rPr lang="en-US" dirty="0"/>
              <a:t>="https://cdnjs.cloudflare.com/ajax/libs/popper.js/1.11.0/</a:t>
            </a:r>
            <a:r>
              <a:rPr lang="en-US" dirty="0" err="1"/>
              <a:t>umd</a:t>
            </a:r>
            <a:r>
              <a:rPr lang="en-US" dirty="0"/>
              <a:t>/popper.min.js" integrity="sha384-b/U6ypiBEHpOf/4+1nzFpr53nxSS+GLCkfwBdFNTxtclqqenISfwAzpKaMNFNmj4" </a:t>
            </a:r>
            <a:r>
              <a:rPr lang="en-US" dirty="0" err="1"/>
              <a:t>crossorigin</a:t>
            </a:r>
            <a:r>
              <a:rPr lang="en-US" dirty="0"/>
              <a:t>="anonymous"&gt;&lt;/script&gt;</a:t>
            </a:r>
          </a:p>
          <a:p>
            <a:endParaRPr lang="en-US" dirty="0"/>
          </a:p>
          <a:p>
            <a:r>
              <a:rPr lang="en-US" dirty="0"/>
              <a:t>&lt;link </a:t>
            </a:r>
            <a:r>
              <a:rPr lang="en-US" dirty="0" err="1"/>
              <a:t>rel</a:t>
            </a:r>
            <a:r>
              <a:rPr lang="en-US" dirty="0"/>
              <a:t>="stylesheet" </a:t>
            </a:r>
            <a:r>
              <a:rPr lang="en-US" dirty="0" err="1"/>
              <a:t>href</a:t>
            </a:r>
            <a:r>
              <a:rPr lang="en-US" dirty="0"/>
              <a:t>="https://maxcdn.bootstrapcdn.com/bootstrap/4.0.0-beta/</a:t>
            </a:r>
            <a:r>
              <a:rPr lang="en-US" dirty="0" err="1"/>
              <a:t>css</a:t>
            </a:r>
            <a:r>
              <a:rPr lang="en-US" dirty="0"/>
              <a:t>/bootstrap.min.css" integrity="sha384-/Y6pD6FV/Vv2HJnA6t+vslU6fwYXjCFtcEpHbNJ0lyAFsXTsjBbfaDjzALeQsN6M" </a:t>
            </a:r>
            <a:r>
              <a:rPr lang="en-US" dirty="0" err="1"/>
              <a:t>crossorigin</a:t>
            </a:r>
            <a:r>
              <a:rPr lang="en-US" dirty="0"/>
              <a:t>="anonymous"&gt; </a:t>
            </a:r>
          </a:p>
          <a:p>
            <a:r>
              <a:rPr lang="en-US" dirty="0"/>
              <a:t>&lt;script </a:t>
            </a:r>
            <a:r>
              <a:rPr lang="en-US" dirty="0" err="1"/>
              <a:t>src</a:t>
            </a:r>
            <a:r>
              <a:rPr lang="en-US" dirty="0"/>
              <a:t>="https://maxcdn.bootstrapcdn.com/bootstrap/4.0.0-beta/</a:t>
            </a:r>
            <a:r>
              <a:rPr lang="en-US" dirty="0" err="1"/>
              <a:t>js</a:t>
            </a:r>
            <a:r>
              <a:rPr lang="en-US" dirty="0"/>
              <a:t>/bootstrap.min.js" integrity="sha384-h0AbiXch4ZDo7tp9hKZ4TsHbi047NrKGLO3SEJAg45jXxnGIfYzk4Si90RDIqNm1" </a:t>
            </a:r>
            <a:r>
              <a:rPr lang="en-US" dirty="0" err="1"/>
              <a:t>crossorigin</a:t>
            </a:r>
            <a:r>
              <a:rPr lang="en-US" dirty="0"/>
              <a:t>="anonymous"&gt;&lt;/script&gt;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9127" y="4451866"/>
            <a:ext cx="10151305" cy="3693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GO TO </a:t>
            </a:r>
            <a:r>
              <a:rPr lang="en-US" b="1" dirty="0" smtClean="0">
                <a:hlinkClick r:id="rId2"/>
              </a:rPr>
              <a:t>http://getbootstrap.com/docs/4.0/getting-started/download/</a:t>
            </a:r>
            <a:r>
              <a:rPr lang="en-US" b="1" dirty="0" smtClean="0"/>
              <a:t> </a:t>
            </a:r>
            <a:r>
              <a:rPr lang="en-US" b="1" dirty="0"/>
              <a:t>to get the latest code!!!!!!!!!!!!!!!!</a:t>
            </a:r>
          </a:p>
        </p:txBody>
      </p:sp>
    </p:spTree>
    <p:extLst>
      <p:ext uri="{BB962C8B-B14F-4D97-AF65-F5344CB8AC3E}">
        <p14:creationId xmlns:p14="http://schemas.microsoft.com/office/powerpoint/2010/main" val="363225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Option 3: install manually bootstrap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download Bootstrap files and add to existing project manually and do like </a:t>
            </a:r>
            <a:r>
              <a:rPr lang="en-US" dirty="0" smtClean="0"/>
              <a:t>#option 1</a:t>
            </a:r>
            <a:endParaRPr lang="en-US" dirty="0"/>
          </a:p>
          <a:p>
            <a:r>
              <a:rPr lang="en-US" dirty="0" smtClean="0"/>
              <a:t>In terminal window of </a:t>
            </a:r>
            <a:r>
              <a:rPr lang="en-US" dirty="0" err="1" smtClean="0"/>
              <a:t>WebStorm</a:t>
            </a:r>
            <a:r>
              <a:rPr lang="en-US" dirty="0" smtClean="0"/>
              <a:t> ide of </a:t>
            </a:r>
            <a:r>
              <a:rPr lang="en-US" dirty="0"/>
              <a:t>project type</a:t>
            </a:r>
            <a:r>
              <a:rPr lang="en-US" dirty="0" smtClean="0"/>
              <a:t>: (or whatever version you want)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         </a:t>
            </a:r>
            <a:r>
              <a:rPr lang="en-US" b="1" i="1" dirty="0" err="1" smtClean="0"/>
              <a:t>npm</a:t>
            </a:r>
            <a:r>
              <a:rPr lang="en-US" b="1" i="1" dirty="0" smtClean="0"/>
              <a:t> </a:t>
            </a:r>
            <a:r>
              <a:rPr lang="en-US" b="1" i="1" dirty="0"/>
              <a:t>install bootstrap@4.0.0-beta</a:t>
            </a:r>
            <a:endParaRPr lang="en-US" b="1" i="1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3581400"/>
            <a:ext cx="6142657" cy="4524315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&lt;!DOCTYPE html&gt;</a:t>
            </a:r>
          </a:p>
          <a:p>
            <a:r>
              <a:rPr lang="en-US" dirty="0"/>
              <a:t>&lt;html </a:t>
            </a:r>
            <a:r>
              <a:rPr lang="en-US" dirty="0" err="1"/>
              <a:t>lang</a:t>
            </a:r>
            <a:r>
              <a:rPr lang="en-US" dirty="0"/>
              <a:t>="</a:t>
            </a:r>
            <a:r>
              <a:rPr lang="en-US" dirty="0" err="1"/>
              <a:t>en</a:t>
            </a:r>
            <a:r>
              <a:rPr lang="en-US" dirty="0"/>
              <a:t>"&gt;</a:t>
            </a:r>
          </a:p>
          <a:p>
            <a:r>
              <a:rPr lang="en-US" dirty="0"/>
              <a:t>&lt;head&gt;</a:t>
            </a:r>
          </a:p>
          <a:p>
            <a:r>
              <a:rPr lang="en-US" dirty="0"/>
              <a:t>    &lt;meta charset="UTF-8"&gt;</a:t>
            </a:r>
          </a:p>
          <a:p>
            <a:r>
              <a:rPr lang="en-US" dirty="0"/>
              <a:t>    &lt;title&gt;</a:t>
            </a:r>
            <a:r>
              <a:rPr lang="en-US" dirty="0" err="1"/>
              <a:t>HomePage</a:t>
            </a:r>
            <a:r>
              <a:rPr lang="en-US" dirty="0"/>
              <a:t> using Bootstrap&lt;/title&gt;</a:t>
            </a:r>
          </a:p>
          <a:p>
            <a:r>
              <a:rPr lang="en-US" dirty="0"/>
              <a:t>    </a:t>
            </a:r>
            <a:r>
              <a:rPr lang="en-US" b="1" dirty="0">
                <a:solidFill>
                  <a:srgbClr val="0070C0"/>
                </a:solidFill>
              </a:rPr>
              <a:t>&lt;link </a:t>
            </a:r>
            <a:r>
              <a:rPr lang="en-US" b="1" dirty="0" err="1">
                <a:solidFill>
                  <a:srgbClr val="0070C0"/>
                </a:solidFill>
              </a:rPr>
              <a:t>rel</a:t>
            </a:r>
            <a:r>
              <a:rPr lang="en-US" b="1" dirty="0">
                <a:solidFill>
                  <a:srgbClr val="0070C0"/>
                </a:solidFill>
              </a:rPr>
              <a:t>="stylesheet" </a:t>
            </a:r>
            <a:r>
              <a:rPr lang="en-US" b="1" dirty="0" err="1">
                <a:solidFill>
                  <a:srgbClr val="0070C0"/>
                </a:solidFill>
              </a:rPr>
              <a:t>href</a:t>
            </a:r>
            <a:r>
              <a:rPr lang="en-US" b="1" dirty="0">
                <a:solidFill>
                  <a:srgbClr val="0070C0"/>
                </a:solidFill>
              </a:rPr>
              <a:t>="../</a:t>
            </a:r>
            <a:r>
              <a:rPr lang="en-US" b="1" dirty="0" err="1">
                <a:solidFill>
                  <a:srgbClr val="0070C0"/>
                </a:solidFill>
              </a:rPr>
              <a:t>css</a:t>
            </a:r>
            <a:r>
              <a:rPr lang="en-US" b="1" dirty="0">
                <a:solidFill>
                  <a:srgbClr val="0070C0"/>
                </a:solidFill>
              </a:rPr>
              <a:t>/bootstrap.css"&gt;</a:t>
            </a:r>
          </a:p>
          <a:p>
            <a:r>
              <a:rPr lang="en-US" b="1" dirty="0">
                <a:solidFill>
                  <a:srgbClr val="0070C0"/>
                </a:solidFill>
              </a:rPr>
              <a:t>    &lt;script </a:t>
            </a:r>
            <a:r>
              <a:rPr lang="en-US" b="1" dirty="0" err="1">
                <a:solidFill>
                  <a:srgbClr val="0070C0"/>
                </a:solidFill>
              </a:rPr>
              <a:t>src</a:t>
            </a:r>
            <a:r>
              <a:rPr lang="en-US" b="1" dirty="0">
                <a:solidFill>
                  <a:srgbClr val="0070C0"/>
                </a:solidFill>
              </a:rPr>
              <a:t>="../</a:t>
            </a:r>
            <a:r>
              <a:rPr lang="en-US" b="1" dirty="0" err="1">
                <a:solidFill>
                  <a:srgbClr val="0070C0"/>
                </a:solidFill>
              </a:rPr>
              <a:t>js</a:t>
            </a:r>
            <a:r>
              <a:rPr lang="en-US" b="1" dirty="0">
                <a:solidFill>
                  <a:srgbClr val="0070C0"/>
                </a:solidFill>
              </a:rPr>
              <a:t>/bootstrap.min.js"&gt;&lt;/script&gt;</a:t>
            </a:r>
          </a:p>
          <a:p>
            <a:r>
              <a:rPr lang="en-US" dirty="0"/>
              <a:t>&lt;/head&gt;</a:t>
            </a:r>
          </a:p>
          <a:p>
            <a:r>
              <a:rPr lang="en-US" dirty="0"/>
              <a:t>&lt;body&gt;</a:t>
            </a:r>
          </a:p>
          <a:p>
            <a:r>
              <a:rPr lang="en-US" dirty="0"/>
              <a:t>&lt;div class="container"&gt;</a:t>
            </a:r>
          </a:p>
          <a:p>
            <a:r>
              <a:rPr lang="en-US" dirty="0"/>
              <a:t>    &lt;div class="row"&gt;</a:t>
            </a:r>
          </a:p>
          <a:p>
            <a:r>
              <a:rPr lang="en-US" dirty="0"/>
              <a:t>        &lt;div class="col-sm-6 col-md-4 col-lg-3"&gt;&lt;p&gt;Box 1&lt;/p&gt;&lt;/div&gt;</a:t>
            </a:r>
          </a:p>
          <a:p>
            <a:r>
              <a:rPr lang="en-US" dirty="0"/>
              <a:t>        &lt;div class="col-sm-6 col-md-4 col-lg-3"&gt;&lt;p&gt;Box 2&lt;/p&gt;&lt;/div&gt;</a:t>
            </a:r>
          </a:p>
          <a:p>
            <a:r>
              <a:rPr lang="en-US" dirty="0"/>
              <a:t>        &lt;div class="</a:t>
            </a:r>
            <a:r>
              <a:rPr lang="en-US" dirty="0" err="1"/>
              <a:t>clearfix</a:t>
            </a:r>
            <a:r>
              <a:rPr lang="en-US" dirty="0"/>
              <a:t> visible-</a:t>
            </a:r>
            <a:r>
              <a:rPr lang="en-US" dirty="0" err="1"/>
              <a:t>sm</a:t>
            </a:r>
            <a:r>
              <a:rPr lang="en-US" dirty="0"/>
              <a:t>-block"&gt;&lt;/div&gt;</a:t>
            </a:r>
          </a:p>
        </p:txBody>
      </p:sp>
    </p:spTree>
    <p:extLst>
      <p:ext uri="{BB962C8B-B14F-4D97-AF65-F5344CB8AC3E}">
        <p14:creationId xmlns:p14="http://schemas.microsoft.com/office/powerpoint/2010/main" val="231025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Bootstrap – lets start with 12 grid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Each “row” has up to 12 columns </a:t>
            </a:r>
          </a:p>
          <a:p>
            <a:r>
              <a:rPr lang="en-US" dirty="0" smtClean="0"/>
              <a:t>You can specify how many columns any item spans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b="1" dirty="0"/>
              <a:t>RESPONSIVE</a:t>
            </a:r>
            <a:r>
              <a:rPr lang="en-US" dirty="0"/>
              <a:t> = Bootstrap will rearrange the columns depending on size of the screen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7000"/>
            <a:ext cx="9144000" cy="162578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5100688"/>
            <a:ext cx="6293076" cy="175731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57800" y="762000"/>
            <a:ext cx="3733799" cy="101566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ym typeface="Wingdings" panose="05000000000000000000" pitchFamily="2" charset="2"/>
              </a:rPr>
              <a:t>Bootstrap RESPONSIVENESS – through use of column span based on Device dimensions</a:t>
            </a:r>
          </a:p>
        </p:txBody>
      </p:sp>
    </p:spTree>
    <p:extLst>
      <p:ext uri="{BB962C8B-B14F-4D97-AF65-F5344CB8AC3E}">
        <p14:creationId xmlns:p14="http://schemas.microsoft.com/office/powerpoint/2010/main" val="324098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specify column span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with class specification on item and you specify column span for a device size</a:t>
            </a:r>
          </a:p>
          <a:p>
            <a:r>
              <a:rPr lang="en-US" dirty="0" smtClean="0"/>
              <a:t>First, lets define sizes of  devices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Example</a:t>
            </a:r>
          </a:p>
          <a:p>
            <a:pPr marL="822960" lvl="3" indent="0">
              <a:buNone/>
            </a:pPr>
            <a:r>
              <a:rPr lang="en-US" dirty="0" smtClean="0"/>
              <a:t>		class = “col-sm-6” </a:t>
            </a:r>
          </a:p>
          <a:p>
            <a:pPr marL="822960" lvl="3" indent="0">
              <a:buNone/>
            </a:pPr>
            <a:endParaRPr lang="en-US" dirty="0"/>
          </a:p>
          <a:p>
            <a:pPr marL="822960" lvl="3" indent="0">
              <a:buNone/>
            </a:pPr>
            <a:r>
              <a:rPr lang="en-US" dirty="0" smtClean="0"/>
              <a:t>		Means span up to 6 columns –thus 12/6 =2  items / row”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667000"/>
            <a:ext cx="6478712" cy="1648658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83" r="9980" b="5964"/>
          <a:stretch/>
        </p:blipFill>
        <p:spPr bwMode="auto">
          <a:xfrm>
            <a:off x="272143" y="4800601"/>
            <a:ext cx="2155372" cy="2024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509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1793</TotalTime>
  <Words>1441</Words>
  <Application>Microsoft Office PowerPoint</Application>
  <PresentationFormat>On-screen Show (4:3)</PresentationFormat>
  <Paragraphs>227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Equity</vt:lpstr>
      <vt:lpstr>Bootstrap</vt:lpstr>
      <vt:lpstr>What is it?</vt:lpstr>
      <vt:lpstr>You can develop on command line or Webstorm</vt:lpstr>
      <vt:lpstr>Webstorm option 1: create a bootstrap project</vt:lpstr>
      <vt:lpstr>Option 1: more on bootstrap project</vt:lpstr>
      <vt:lpstr>Option 2: existing project –add links to external CDN server</vt:lpstr>
      <vt:lpstr>Option 3: install manually bootstrap code</vt:lpstr>
      <vt:lpstr>What is Bootstrap – lets start with 12 grid structure</vt:lpstr>
      <vt:lpstr>How do you specify column span</vt:lpstr>
      <vt:lpstr>Simple Bootstrap html example</vt:lpstr>
      <vt:lpstr>PowerPoint Presentation</vt:lpstr>
      <vt:lpstr>results</vt:lpstr>
      <vt:lpstr>What is the &lt;div class=“container”&gt; </vt:lpstr>
      <vt:lpstr>For more info about Bootstrap defined css classes….</vt:lpstr>
      <vt:lpstr>jade + Bootstrap example: and one row with xs column span of 12 (so this 1 item is in its own row)</vt:lpstr>
      <vt:lpstr>Another HTML based Bootcamp example</vt:lpstr>
      <vt:lpstr>continued</vt:lpstr>
      <vt:lpstr>continued</vt:lpstr>
      <vt:lpstr>NEXT- Assignment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Bootstrap</dc:title>
  <dc:creator>Windows User</dc:creator>
  <cp:lastModifiedBy>Windows User</cp:lastModifiedBy>
  <cp:revision>40</cp:revision>
  <dcterms:created xsi:type="dcterms:W3CDTF">2017-08-22T20:46:38Z</dcterms:created>
  <dcterms:modified xsi:type="dcterms:W3CDTF">2017-08-24T02:41:31Z</dcterms:modified>
</cp:coreProperties>
</file>