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306" r:id="rId13"/>
    <p:sldId id="268" r:id="rId14"/>
    <p:sldId id="269" r:id="rId15"/>
    <p:sldId id="270" r:id="rId16"/>
    <p:sldId id="307" r:id="rId17"/>
    <p:sldId id="271" r:id="rId18"/>
    <p:sldId id="272" r:id="rId19"/>
    <p:sldId id="273" r:id="rId20"/>
    <p:sldId id="309" r:id="rId21"/>
    <p:sldId id="308" r:id="rId22"/>
    <p:sldId id="274" r:id="rId23"/>
    <p:sldId id="275" r:id="rId24"/>
    <p:sldId id="276" r:id="rId25"/>
    <p:sldId id="312" r:id="rId26"/>
    <p:sldId id="311" r:id="rId27"/>
    <p:sldId id="313" r:id="rId28"/>
    <p:sldId id="281" r:id="rId29"/>
    <p:sldId id="310" r:id="rId30"/>
    <p:sldId id="314" r:id="rId31"/>
    <p:sldId id="316" r:id="rId32"/>
    <p:sldId id="277" r:id="rId33"/>
    <p:sldId id="278" r:id="rId34"/>
    <p:sldId id="283" r:id="rId35"/>
    <p:sldId id="284" r:id="rId36"/>
    <p:sldId id="279" r:id="rId37"/>
    <p:sldId id="282" r:id="rId38"/>
    <p:sldId id="285" r:id="rId39"/>
    <p:sldId id="317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9" r:id="rId52"/>
    <p:sldId id="300" r:id="rId53"/>
    <p:sldId id="319" r:id="rId54"/>
    <p:sldId id="321" r:id="rId55"/>
    <p:sldId id="320" r:id="rId56"/>
    <p:sldId id="322" r:id="rId57"/>
    <p:sldId id="323" r:id="rId58"/>
    <p:sldId id="325" r:id="rId59"/>
    <p:sldId id="324" r:id="rId60"/>
    <p:sldId id="31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52B"/>
    <a:srgbClr val="FF66CC"/>
    <a:srgbClr val="0EC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B7191-CA8C-4D06-A9AA-CB10D7C8E49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C3FD-C258-4E5C-B258-1908D8B75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C3FD-C258-4E5C-B258-1908D8B75B2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B2CB1C-D385-4C2F-BB65-A475F5BAFB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gebra.sci.csueastbay.edu/~grewe/CS3520/Mat/AngularJS/Example_Angular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gebra.sci.csueastbay.edu/~grewe/CS3520/Mat/AngularJS/Example_Angular2/Example_Angular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lgebra.sci.csueastbay.edu/~grewe/CS3520/Mat/AngularJS/Example_Angular2/Ex_Angular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ngularjs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AngularJS intro</a:t>
            </a:r>
          </a:p>
        </p:txBody>
      </p:sp>
      <p:sp>
        <p:nvSpPr>
          <p:cNvPr id="4" name="AutoShape 2" descr="Image result for angular j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ngular j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0" y="4114800"/>
            <a:ext cx="3657600" cy="12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take the model data and display in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9144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Specifically,  we are going to alter : </a:t>
            </a:r>
            <a:r>
              <a:rPr lang="en-US" b="1" dirty="0"/>
              <a:t>Hello {{ </a:t>
            </a:r>
            <a:r>
              <a:rPr lang="en-US" b="1" dirty="0" err="1"/>
              <a:t>myInput</a:t>
            </a:r>
            <a:r>
              <a:rPr lang="en-US" b="1" dirty="0"/>
              <a:t> }}</a:t>
            </a:r>
          </a:p>
          <a:p>
            <a:r>
              <a:rPr lang="en-US" dirty="0"/>
              <a:t>NOTE the {{  }} means  take the value of the named Model</a:t>
            </a:r>
          </a:p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 ng-app&gt;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&lt;input   ng-model="</a:t>
            </a:r>
            <a:r>
              <a:rPr lang="en-US" dirty="0" err="1"/>
              <a:t>myInput</a:t>
            </a:r>
            <a:r>
              <a:rPr lang="en-US" dirty="0"/>
              <a:t>“    /&gt;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74320" lvl="1" indent="0">
              <a:buNone/>
            </a:pPr>
            <a:r>
              <a:rPr lang="en-US" dirty="0"/>
              <a:t> &lt;h1&gt; </a:t>
            </a:r>
            <a:r>
              <a:rPr lang="en-US" b="1" dirty="0">
                <a:solidFill>
                  <a:srgbClr val="FF0000"/>
                </a:solidFill>
              </a:rPr>
              <a:t>Hello {{ </a:t>
            </a:r>
            <a:r>
              <a:rPr lang="en-US" b="1" dirty="0" err="1">
                <a:solidFill>
                  <a:srgbClr val="FF0000"/>
                </a:solidFill>
              </a:rPr>
              <a:t>myInput</a:t>
            </a:r>
            <a:r>
              <a:rPr lang="en-US" b="1" dirty="0">
                <a:solidFill>
                  <a:srgbClr val="FF0000"/>
                </a:solidFill>
              </a:rPr>
              <a:t> }}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&lt;/h1&gt;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973286"/>
            <a:ext cx="30670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943600"/>
            <a:ext cx="678429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Now you can type and the Model data associated with the input View is updated</a:t>
            </a:r>
            <a:br>
              <a:rPr lang="en-US" dirty="0"/>
            </a:br>
            <a:r>
              <a:rPr lang="en-US" dirty="0"/>
              <a:t>when you type in the input View ---and you can see this displayed after Hello</a:t>
            </a:r>
          </a:p>
        </p:txBody>
      </p:sp>
      <p:sp>
        <p:nvSpPr>
          <p:cNvPr id="5" name="Down Arrow 4"/>
          <p:cNvSpPr/>
          <p:nvPr/>
        </p:nvSpPr>
        <p:spPr>
          <a:xfrm>
            <a:off x="6248400" y="4208171"/>
            <a:ext cx="3048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0607" y="2362200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TRY IT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FD2D3F-D967-464A-9B98-89514721BA73}"/>
              </a:ext>
            </a:extLst>
          </p:cNvPr>
          <p:cNvSpPr/>
          <p:nvPr/>
        </p:nvSpPr>
        <p:spPr>
          <a:xfrm>
            <a:off x="1371599" y="4208171"/>
            <a:ext cx="1847851" cy="314325"/>
          </a:xfrm>
          <a:prstGeom prst="roundRect">
            <a:avLst>
              <a:gd name="adj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A44793-44A9-4FD6-8F6A-3C6CAB359339}"/>
              </a:ext>
            </a:extLst>
          </p:cNvPr>
          <p:cNvSpPr/>
          <p:nvPr/>
        </p:nvSpPr>
        <p:spPr>
          <a:xfrm>
            <a:off x="1219200" y="5003610"/>
            <a:ext cx="1847851" cy="403350"/>
          </a:xfrm>
          <a:prstGeom prst="roundRect">
            <a:avLst>
              <a:gd name="adj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272B4C7-4B00-4955-B9C7-FB5C5B59EE43}"/>
              </a:ext>
            </a:extLst>
          </p:cNvPr>
          <p:cNvSpPr/>
          <p:nvPr/>
        </p:nvSpPr>
        <p:spPr>
          <a:xfrm>
            <a:off x="2514600" y="4552658"/>
            <a:ext cx="304800" cy="506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these special ng-tags??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Directives</a:t>
            </a:r>
          </a:p>
          <a:p>
            <a:pPr lvl="1"/>
            <a:r>
              <a:rPr lang="en-US" sz="3200" dirty="0"/>
              <a:t>Many embedded directives for the visual control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ng-bind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ng-model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ng-if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ng-switch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ng-repeat</a:t>
            </a:r>
            <a:r>
              <a:rPr lang="en-US" sz="3200" dirty="0"/>
              <a:t>, 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ng-show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ng-hide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6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code we just saw –that’s not usually how we create AngularJS 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/>
          </a:bodyPr>
          <a:lstStyle/>
          <a:p>
            <a:r>
              <a:rPr lang="en-US" dirty="0"/>
              <a:t>But, it’s a great way to begin to understand AngularJS and in this case data binding.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Lets go a little more –following example in Getting MEAN book</a:t>
            </a:r>
          </a:p>
          <a:p>
            <a:r>
              <a:rPr lang="en-US" b="1" dirty="0">
                <a:solidFill>
                  <a:srgbClr val="C00000"/>
                </a:solidFill>
              </a:rPr>
              <a:t>……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before we learn about the proper MVC way of using AngularJS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0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Example – modifying previous to </a:t>
            </a:r>
            <a:r>
              <a:rPr lang="en-US" dirty="0">
                <a:highlight>
                  <a:srgbClr val="FFFF00"/>
                </a:highlight>
              </a:rPr>
              <a:t>add a default value for model data </a:t>
            </a:r>
            <a:r>
              <a:rPr lang="en-US" dirty="0">
                <a:sym typeface="Wingdings" panose="05000000000000000000" pitchFamily="2" charset="2"/>
              </a:rPr>
              <a:t> requires: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7772400" cy="2819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STEP 1: define our Angular application as a module</a:t>
            </a:r>
          </a:p>
          <a:p>
            <a:r>
              <a:rPr lang="en-US" dirty="0"/>
              <a:t>STEP 2: create a controller to manage the scope.</a:t>
            </a:r>
          </a:p>
        </p:txBody>
      </p:sp>
    </p:spTree>
    <p:extLst>
      <p:ext uri="{BB962C8B-B14F-4D97-AF65-F5344CB8AC3E}">
        <p14:creationId xmlns:p14="http://schemas.microsoft.com/office/powerpoint/2010/main" val="225080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Step 1.1: Defining angular application as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990600"/>
            <a:ext cx="7772400" cy="4572000"/>
          </a:xfrm>
        </p:spPr>
        <p:txBody>
          <a:bodyPr/>
          <a:lstStyle/>
          <a:p>
            <a:r>
              <a:rPr lang="en-US" dirty="0"/>
              <a:t>Module name is the value assigned to the ng-app attribute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&lt;html ng-app="</a:t>
            </a:r>
            <a:r>
              <a:rPr lang="en-US" b="1" i="1" dirty="0" err="1">
                <a:solidFill>
                  <a:srgbClr val="C00000"/>
                </a:solidFill>
              </a:rPr>
              <a:t>myApp</a:t>
            </a:r>
            <a:r>
              <a:rPr lang="en-US" b="1" i="1" dirty="0">
                <a:solidFill>
                  <a:srgbClr val="C00000"/>
                </a:solidFill>
              </a:rPr>
              <a:t>"&gt;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Make a reference to some new </a:t>
            </a:r>
            <a:r>
              <a:rPr lang="en-US" b="1" i="1" dirty="0" err="1">
                <a:solidFill>
                  <a:srgbClr val="00B050"/>
                </a:solidFill>
              </a:rPr>
              <a:t>javascript</a:t>
            </a:r>
            <a:r>
              <a:rPr lang="en-US" b="1" i="1" dirty="0">
                <a:solidFill>
                  <a:srgbClr val="00B050"/>
                </a:solidFill>
              </a:rPr>
              <a:t> code you will create in step 2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8194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&lt;!DOCTYPE html&gt;</a:t>
            </a:r>
          </a:p>
          <a:p>
            <a:r>
              <a:rPr lang="en-US" b="1" dirty="0">
                <a:solidFill>
                  <a:srgbClr val="FF0000"/>
                </a:solidFill>
              </a:rPr>
              <a:t>&lt;html ng-app=“</a:t>
            </a:r>
            <a:r>
              <a:rPr lang="en-US" b="1" dirty="0" err="1">
                <a:solidFill>
                  <a:srgbClr val="FF0000"/>
                </a:solidFill>
              </a:rPr>
              <a:t>myApp</a:t>
            </a:r>
            <a:r>
              <a:rPr lang="en-US" b="1" dirty="0">
                <a:solidFill>
                  <a:srgbClr val="FF0000"/>
                </a:solidFill>
              </a:rPr>
              <a:t>”&gt;</a:t>
            </a:r>
          </a:p>
          <a:p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&lt;input ng-model="</a:t>
            </a:r>
            <a:r>
              <a:rPr lang="en-US" dirty="0" err="1"/>
              <a:t>myInput</a:t>
            </a:r>
            <a:r>
              <a:rPr lang="en-US" dirty="0"/>
              <a:t>" /&gt;</a:t>
            </a:r>
          </a:p>
          <a:p>
            <a:pPr marL="274320" lvl="1" indent="0">
              <a:buNone/>
            </a:pPr>
            <a:r>
              <a:rPr lang="en-US" dirty="0"/>
              <a:t> &lt;h1&gt; </a:t>
            </a:r>
            <a:r>
              <a:rPr lang="en-US" b="1" dirty="0"/>
              <a:t>Hello {{ </a:t>
            </a:r>
            <a:r>
              <a:rPr lang="en-US" b="1" dirty="0" err="1"/>
              <a:t>myInput</a:t>
            </a:r>
            <a:r>
              <a:rPr lang="en-US" b="1" dirty="0"/>
              <a:t> }}</a:t>
            </a:r>
            <a:r>
              <a:rPr lang="en-US" dirty="0"/>
              <a:t> &lt;/h1&gt;</a:t>
            </a:r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&lt;script </a:t>
            </a:r>
            <a:r>
              <a:rPr lang="en-US" b="1" dirty="0" err="1">
                <a:solidFill>
                  <a:srgbClr val="00B050"/>
                </a:solidFill>
              </a:rPr>
              <a:t>src</a:t>
            </a:r>
            <a:r>
              <a:rPr lang="en-US" b="1" dirty="0">
                <a:solidFill>
                  <a:srgbClr val="00B050"/>
                </a:solidFill>
              </a:rPr>
              <a:t>=“app.js”&gt; &lt;/script&gt;   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45B85-7D76-48FC-906D-0EAD9F79733D}"/>
              </a:ext>
            </a:extLst>
          </p:cNvPr>
          <p:cNvSpPr txBox="1"/>
          <p:nvPr/>
        </p:nvSpPr>
        <p:spPr>
          <a:xfrm>
            <a:off x="3733800" y="3091934"/>
            <a:ext cx="49411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we are declaring the module name of app = </a:t>
            </a:r>
            <a:r>
              <a:rPr lang="en-US" dirty="0" err="1"/>
              <a:t>myApp</a:t>
            </a:r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52AF5F9-97D0-4C44-B3DB-FF53CAC93DA6}"/>
              </a:ext>
            </a:extLst>
          </p:cNvPr>
          <p:cNvSpPr/>
          <p:nvPr/>
        </p:nvSpPr>
        <p:spPr>
          <a:xfrm>
            <a:off x="3063711" y="3091934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E5674-9364-4360-9A8D-3B8283C23E77}"/>
              </a:ext>
            </a:extLst>
          </p:cNvPr>
          <p:cNvSpPr txBox="1"/>
          <p:nvPr/>
        </p:nvSpPr>
        <p:spPr>
          <a:xfrm>
            <a:off x="5062433" y="5835134"/>
            <a:ext cx="26941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is some code we will use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69D10E1-6C6E-42A9-871C-CC8776C2419D}"/>
              </a:ext>
            </a:extLst>
          </p:cNvPr>
          <p:cNvSpPr/>
          <p:nvPr/>
        </p:nvSpPr>
        <p:spPr>
          <a:xfrm>
            <a:off x="4191000" y="5835134"/>
            <a:ext cx="533400" cy="4132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AD910-07A3-49DB-8C31-9A5DDAD1873A}"/>
              </a:ext>
            </a:extLst>
          </p:cNvPr>
          <p:cNvSpPr/>
          <p:nvPr/>
        </p:nvSpPr>
        <p:spPr>
          <a:xfrm>
            <a:off x="609600" y="1417638"/>
            <a:ext cx="4800600" cy="4873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1.2: create app.js file and add the following code which defines the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/>
              <a:t>angular.module</a:t>
            </a:r>
            <a:r>
              <a:rPr lang="en-US" b="1" i="1" dirty="0"/>
              <a:t>('</a:t>
            </a:r>
            <a:r>
              <a:rPr lang="en-US" b="1" i="1" dirty="0" err="1"/>
              <a:t>myApp</a:t>
            </a:r>
            <a:r>
              <a:rPr lang="en-US" b="1" i="1" dirty="0"/>
              <a:t>', []);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232377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app.js file is located in the</a:t>
            </a:r>
            <a:br>
              <a:rPr lang="en-US" dirty="0"/>
            </a:br>
            <a:r>
              <a:rPr lang="en-US" dirty="0"/>
              <a:t>same directory of our</a:t>
            </a:r>
            <a:br>
              <a:rPr lang="en-US" dirty="0"/>
            </a:br>
            <a:r>
              <a:rPr lang="en-US" dirty="0"/>
              <a:t>previous html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771" y="2057400"/>
            <a:ext cx="516045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if using an IDE like WebSphere</a:t>
            </a:r>
            <a:br>
              <a:rPr lang="en-US" dirty="0"/>
            </a:br>
            <a:r>
              <a:rPr lang="en-US" dirty="0"/>
              <a:t>to make an AngularJS project –it will automatically</a:t>
            </a:r>
            <a:br>
              <a:rPr lang="en-US" dirty="0"/>
            </a:br>
            <a:r>
              <a:rPr lang="en-US" dirty="0"/>
              <a:t>create the index.html file for you (like the previous code</a:t>
            </a:r>
            <a:br>
              <a:rPr lang="en-US" dirty="0"/>
            </a:br>
            <a:r>
              <a:rPr lang="en-US" dirty="0"/>
              <a:t>+ more) and an app.js file with this content (and more in it)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6238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953000" y="3257729"/>
            <a:ext cx="457200" cy="399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CDD77-B653-4BEA-AE3B-C726A82639F6}"/>
              </a:ext>
            </a:extLst>
          </p:cNvPr>
          <p:cNvSpPr/>
          <p:nvPr/>
        </p:nvSpPr>
        <p:spPr>
          <a:xfrm>
            <a:off x="609600" y="1417638"/>
            <a:ext cx="4800600" cy="4873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Step 1.2: MORE about app.js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817" y="671489"/>
            <a:ext cx="77724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'use strict'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Declare app level module which depends on views, and components – </a:t>
            </a:r>
            <a:r>
              <a:rPr lang="en-US" altLang="en-US" sz="2800" i="1" dirty="0">
                <a:solidFill>
                  <a:srgbClr val="80808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have 2 views view1 and veiw2 currently</a:t>
            </a:r>
            <a:br>
              <a:rPr lang="en-US" altLang="en-US" sz="2800" i="1" dirty="0">
                <a:solidFill>
                  <a:srgbClr val="80808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angular.module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[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ngRoute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'myApp.view1'</a:t>
            </a: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'myApp.view2'</a:t>
            </a: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myApp.version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]).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'$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'$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locationProvider.hashPrefix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routeProvider.otherwise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altLang="en-US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redirectTo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'/view1'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}]);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6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32377" y="5105400"/>
            <a:ext cx="30791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Default View to bring up is /view1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62"/>
          <a:stretch/>
        </p:blipFill>
        <p:spPr bwMode="auto">
          <a:xfrm>
            <a:off x="7436450" y="1931709"/>
            <a:ext cx="1586300" cy="34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7CDD77-B653-4BEA-AE3B-C726A82639F6}"/>
              </a:ext>
            </a:extLst>
          </p:cNvPr>
          <p:cNvSpPr/>
          <p:nvPr/>
        </p:nvSpPr>
        <p:spPr>
          <a:xfrm>
            <a:off x="7543800" y="3200400"/>
            <a:ext cx="1478950" cy="381000"/>
          </a:xfrm>
          <a:prstGeom prst="rect">
            <a:avLst/>
          </a:prstGeom>
          <a:noFill/>
          <a:ln w="5715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3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Add some controller </a:t>
            </a:r>
            <a:r>
              <a:rPr lang="en-US" dirty="0" err="1"/>
              <a:t>javascript</a:t>
            </a:r>
            <a:r>
              <a:rPr lang="en-US" dirty="0"/>
              <a:t> code to the app.js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657600" cy="457200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r>
              <a:rPr lang="en-US" b="1" u="sng" dirty="0"/>
              <a:t>In html file add the</a:t>
            </a:r>
          </a:p>
          <a:p>
            <a:pPr marL="0" indent="0">
              <a:buNone/>
            </a:pPr>
            <a:r>
              <a:rPr lang="en-US" b="1" u="sng" dirty="0"/>
              <a:t> attribute to body tag of the controller</a:t>
            </a:r>
          </a:p>
          <a:p>
            <a:pPr marL="0" indent="0">
              <a:buNone/>
            </a:pPr>
            <a:r>
              <a:rPr lang="en-US" sz="1600" b="1" dirty="0"/>
              <a:t>&lt;body ng-controller="</a:t>
            </a:r>
            <a:r>
              <a:rPr lang="en-US" sz="1600" b="1" dirty="0" err="1"/>
              <a:t>myController</a:t>
            </a:r>
            <a:r>
              <a:rPr lang="en-US" sz="1600" b="1" dirty="0"/>
              <a:t>"&gt;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200" i="1" dirty="0"/>
              <a:t>&lt;!DOCTYPE html&gt;</a:t>
            </a:r>
          </a:p>
          <a:p>
            <a:pPr marL="0" indent="0">
              <a:buNone/>
            </a:pPr>
            <a:r>
              <a:rPr lang="en-US" sz="2200" b="1" i="1" dirty="0"/>
              <a:t>&lt;html ng-app=“</a:t>
            </a:r>
            <a:r>
              <a:rPr lang="en-US" sz="2200" b="1" i="1" dirty="0" err="1"/>
              <a:t>myApp</a:t>
            </a:r>
            <a:r>
              <a:rPr lang="en-US" sz="2200" b="1" i="1" dirty="0"/>
              <a:t>”&gt;</a:t>
            </a:r>
          </a:p>
          <a:p>
            <a:pPr marL="0" indent="0">
              <a:buNone/>
            </a:pPr>
            <a:r>
              <a:rPr lang="en-US" sz="2200" i="1" dirty="0"/>
              <a:t>&lt;head&gt;</a:t>
            </a:r>
          </a:p>
          <a:p>
            <a:pPr marL="274320" lvl="1" indent="0">
              <a:buNone/>
            </a:pPr>
            <a:r>
              <a:rPr lang="en-US" sz="2200" i="1" dirty="0"/>
              <a:t> &lt;meta charset="utf-8"&gt;</a:t>
            </a:r>
          </a:p>
          <a:p>
            <a:pPr marL="274320" lvl="1" indent="0">
              <a:buNone/>
            </a:pPr>
            <a:r>
              <a:rPr lang="en-US" sz="2200" i="1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sz="2200" i="1" dirty="0"/>
              <a:t> </a:t>
            </a:r>
            <a:r>
              <a:rPr lang="en-US" sz="2200" b="1" i="1" dirty="0"/>
              <a:t>&lt;script </a:t>
            </a:r>
            <a:r>
              <a:rPr lang="en-US" sz="2200" b="1" i="1" dirty="0" err="1"/>
              <a:t>src</a:t>
            </a:r>
            <a:r>
              <a:rPr lang="en-US" sz="2200" b="1" i="1" dirty="0"/>
              <a:t>="//ajax.googleapis.com/ajax/libs/</a:t>
            </a:r>
            <a:r>
              <a:rPr lang="en-US" sz="2200" b="1" i="1" dirty="0" err="1"/>
              <a:t>angularjs</a:t>
            </a:r>
            <a:r>
              <a:rPr lang="en-US" sz="2200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sz="2200" i="1" dirty="0"/>
              <a:t>&lt;/head&gt;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&lt;body ng-controller=“</a:t>
            </a:r>
            <a:r>
              <a:rPr lang="en-US" sz="2200" b="1" i="1" dirty="0" err="1">
                <a:solidFill>
                  <a:srgbClr val="FF0000"/>
                </a:solidFill>
              </a:rPr>
              <a:t>myController</a:t>
            </a:r>
            <a:r>
              <a:rPr lang="en-US" sz="2200" b="1" i="1" dirty="0">
                <a:solidFill>
                  <a:srgbClr val="FF0000"/>
                </a:solidFill>
              </a:rPr>
              <a:t>”&gt;</a:t>
            </a:r>
          </a:p>
          <a:p>
            <a:pPr marL="274320" lvl="1" indent="0">
              <a:buNone/>
            </a:pPr>
            <a:r>
              <a:rPr lang="en-US" sz="2200" i="1" dirty="0"/>
              <a:t> &lt;input ng-model="</a:t>
            </a:r>
            <a:r>
              <a:rPr lang="en-US" sz="2200" i="1" dirty="0" err="1"/>
              <a:t>myInput</a:t>
            </a:r>
            <a:r>
              <a:rPr lang="en-US" sz="2200" i="1" dirty="0"/>
              <a:t>" /&gt;</a:t>
            </a:r>
          </a:p>
          <a:p>
            <a:pPr marL="274320" lvl="1" indent="0">
              <a:buNone/>
            </a:pPr>
            <a:r>
              <a:rPr lang="en-US" sz="2200" i="1" dirty="0"/>
              <a:t> &lt;h1&gt; </a:t>
            </a:r>
            <a:r>
              <a:rPr lang="en-US" sz="2200" b="1" i="1" dirty="0"/>
              <a:t>Hello {{ </a:t>
            </a:r>
            <a:r>
              <a:rPr lang="en-US" sz="2200" b="1" i="1" dirty="0" err="1"/>
              <a:t>myInput</a:t>
            </a:r>
            <a:r>
              <a:rPr lang="en-US" sz="2200" b="1" i="1" dirty="0"/>
              <a:t> }}</a:t>
            </a:r>
            <a:r>
              <a:rPr lang="en-US" sz="2200" i="1" dirty="0"/>
              <a:t> &lt;/h1&gt;</a:t>
            </a:r>
          </a:p>
          <a:p>
            <a:pPr marL="274320" lvl="1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&lt;script </a:t>
            </a:r>
            <a:r>
              <a:rPr lang="en-US" sz="2000" b="1" dirty="0" err="1">
                <a:solidFill>
                  <a:srgbClr val="00B050"/>
                </a:solidFill>
              </a:rPr>
              <a:t>src</a:t>
            </a:r>
            <a:r>
              <a:rPr lang="en-US" sz="2000" b="1" dirty="0">
                <a:solidFill>
                  <a:srgbClr val="00B050"/>
                </a:solidFill>
              </a:rPr>
              <a:t>=“app.js”&gt; &lt;/script&gt;</a:t>
            </a: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&lt;/body&gt;</a:t>
            </a:r>
          </a:p>
          <a:p>
            <a:pPr marL="0" indent="0">
              <a:buNone/>
            </a:pPr>
            <a:r>
              <a:rPr lang="en-US" sz="2200" i="1" dirty="0"/>
              <a:t>&lt;/html&gt;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5626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In the app.js file add the following  CONTROLLER CODE</a:t>
            </a:r>
          </a:p>
          <a:p>
            <a:r>
              <a:rPr lang="en-US" sz="1600" dirty="0" err="1"/>
              <a:t>var</a:t>
            </a:r>
            <a:r>
              <a:rPr lang="en-US" sz="1600" dirty="0"/>
              <a:t> </a:t>
            </a:r>
            <a:r>
              <a:rPr lang="en-US" sz="1600" dirty="0" err="1"/>
              <a:t>myController</a:t>
            </a:r>
            <a:r>
              <a:rPr lang="en-US" sz="1600" dirty="0"/>
              <a:t> = function() { </a:t>
            </a:r>
          </a:p>
          <a:p>
            <a:r>
              <a:rPr lang="en-US" sz="1600" dirty="0"/>
              <a:t>    // controller code here };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angular .module('</a:t>
            </a:r>
            <a:r>
              <a:rPr lang="en-US" sz="1600" dirty="0" err="1"/>
              <a:t>myApp</a:t>
            </a:r>
            <a:r>
              <a:rPr lang="en-US" sz="1600" dirty="0"/>
              <a:t>') .controller('</a:t>
            </a:r>
            <a:r>
              <a:rPr lang="en-US" sz="1600" dirty="0" err="1"/>
              <a:t>myController</a:t>
            </a:r>
            <a:r>
              <a:rPr lang="en-US" sz="1600" dirty="0"/>
              <a:t>', </a:t>
            </a:r>
            <a:r>
              <a:rPr lang="en-US" sz="1600" dirty="0" err="1"/>
              <a:t>myController</a:t>
            </a:r>
            <a:r>
              <a:rPr lang="en-US" sz="1600" dirty="0"/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4E566-FE40-4F2E-B885-E1CD2FB95DBD}"/>
              </a:ext>
            </a:extLst>
          </p:cNvPr>
          <p:cNvSpPr txBox="1"/>
          <p:nvPr/>
        </p:nvSpPr>
        <p:spPr>
          <a:xfrm>
            <a:off x="3839852" y="4231207"/>
            <a:ext cx="483690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we the name of the Controller function code</a:t>
            </a:r>
            <a:br>
              <a:rPr lang="en-US" dirty="0"/>
            </a:br>
            <a:r>
              <a:rPr lang="en-US" dirty="0" err="1"/>
              <a:t>myController</a:t>
            </a:r>
            <a:r>
              <a:rPr lang="en-US" dirty="0"/>
              <a:t>  that will be in the app.js file we included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92D3591-C3AC-45F0-B532-F3DA79E228B6}"/>
              </a:ext>
            </a:extLst>
          </p:cNvPr>
          <p:cNvSpPr/>
          <p:nvPr/>
        </p:nvSpPr>
        <p:spPr>
          <a:xfrm>
            <a:off x="3139126" y="4287672"/>
            <a:ext cx="670874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AB6E27-71F2-482E-9903-69B204012D2A}"/>
              </a:ext>
            </a:extLst>
          </p:cNvPr>
          <p:cNvSpPr/>
          <p:nvPr/>
        </p:nvSpPr>
        <p:spPr>
          <a:xfrm>
            <a:off x="152400" y="4287672"/>
            <a:ext cx="2895600" cy="3605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B1E4EC-4D7A-4401-8DC3-1297EA625465}"/>
              </a:ext>
            </a:extLst>
          </p:cNvPr>
          <p:cNvSpPr/>
          <p:nvPr/>
        </p:nvSpPr>
        <p:spPr>
          <a:xfrm>
            <a:off x="3508342" y="1796767"/>
            <a:ext cx="5635658" cy="12357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8808DA-F17C-442C-AB81-ED53199AF748}"/>
              </a:ext>
            </a:extLst>
          </p:cNvPr>
          <p:cNvSpPr/>
          <p:nvPr/>
        </p:nvSpPr>
        <p:spPr>
          <a:xfrm>
            <a:off x="3811572" y="4554372"/>
            <a:ext cx="1293828" cy="3605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modify controller function to set </a:t>
            </a:r>
            <a:r>
              <a:rPr lang="en-US" dirty="0">
                <a:highlight>
                  <a:srgbClr val="FFFF00"/>
                </a:highlight>
              </a:rPr>
              <a:t>default value for our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375291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Alter the code as follows to your app.js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var</a:t>
            </a:r>
            <a:r>
              <a:rPr lang="en-US" i="1" dirty="0"/>
              <a:t> </a:t>
            </a:r>
            <a:r>
              <a:rPr lang="en-US" i="1" dirty="0" err="1"/>
              <a:t>myController</a:t>
            </a:r>
            <a:r>
              <a:rPr lang="en-US" i="1" dirty="0"/>
              <a:t> = function($scope) {</a:t>
            </a:r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i="1" dirty="0">
                <a:highlight>
                  <a:srgbClr val="00FF00"/>
                </a:highlight>
              </a:rPr>
              <a:t>$</a:t>
            </a:r>
            <a:r>
              <a:rPr lang="en-US" i="1" dirty="0" err="1">
                <a:highlight>
                  <a:srgbClr val="00FF00"/>
                </a:highlight>
              </a:rPr>
              <a:t>scope</a:t>
            </a:r>
            <a:r>
              <a:rPr lang="en-US" i="1" dirty="0" err="1"/>
              <a:t>.myInput</a:t>
            </a:r>
            <a:r>
              <a:rPr lang="en-US" i="1" dirty="0"/>
              <a:t> = "world!"; };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0" y="5671066"/>
            <a:ext cx="3362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40294" y="364242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7291"/>
            <a:ext cx="2200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301734"/>
            <a:ext cx="16417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Shows the default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625584"/>
            <a:ext cx="23664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Now user types in “funny”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981200"/>
            <a:ext cx="4982133" cy="1200329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$scope = represents the scope the controller has access to</a:t>
            </a:r>
            <a:br>
              <a:rPr lang="en-US" dirty="0"/>
            </a:br>
            <a:r>
              <a:rPr lang="en-US" dirty="0"/>
              <a:t>which in our html file is the &lt;body tag marked with the </a:t>
            </a:r>
            <a:br>
              <a:rPr lang="en-US" dirty="0"/>
            </a:br>
            <a:r>
              <a:rPr lang="en-US" dirty="0" err="1"/>
              <a:t>attribue</a:t>
            </a:r>
            <a:r>
              <a:rPr lang="en-US" dirty="0"/>
              <a:t> ng-controller</a:t>
            </a:r>
          </a:p>
          <a:p>
            <a:r>
              <a:rPr lang="en-US" dirty="0"/>
              <a:t>VIEW, MODEL, CONTROLLER –share the same 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3294" y="2070080"/>
            <a:ext cx="3832331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// the app.js file</a:t>
            </a:r>
          </a:p>
          <a:p>
            <a:r>
              <a:rPr lang="en-US" dirty="0"/>
              <a:t>//define the module </a:t>
            </a:r>
          </a:p>
          <a:p>
            <a:r>
              <a:rPr lang="en-US" dirty="0" err="1"/>
              <a:t>angular.module</a:t>
            </a:r>
            <a:r>
              <a:rPr lang="en-US" dirty="0"/>
              <a:t>("</a:t>
            </a:r>
            <a:r>
              <a:rPr lang="en-US" dirty="0" err="1"/>
              <a:t>myApp</a:t>
            </a:r>
            <a:r>
              <a:rPr lang="en-US" dirty="0"/>
              <a:t>", []);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//setup the controller</a:t>
            </a:r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myController</a:t>
            </a:r>
            <a:r>
              <a:rPr lang="en-US" dirty="0"/>
              <a:t> = function($scope) {</a:t>
            </a:r>
          </a:p>
          <a:p>
            <a:r>
              <a:rPr lang="en-US" dirty="0">
                <a:highlight>
                  <a:srgbClr val="FFFF00"/>
                </a:highlight>
              </a:rPr>
              <a:t>   $</a:t>
            </a:r>
            <a:r>
              <a:rPr lang="en-US" dirty="0" err="1">
                <a:highlight>
                  <a:srgbClr val="FFFF00"/>
                </a:highlight>
              </a:rPr>
              <a:t>scope.myInput</a:t>
            </a:r>
            <a:r>
              <a:rPr lang="en-US" dirty="0">
                <a:highlight>
                  <a:srgbClr val="FFFF00"/>
                </a:highlight>
              </a:rPr>
              <a:t> = "world!"; </a:t>
            </a:r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angular</a:t>
            </a:r>
          </a:p>
          <a:p>
            <a:r>
              <a:rPr lang="en-US" dirty="0"/>
              <a:t> .module('</a:t>
            </a:r>
            <a:r>
              <a:rPr lang="en-US" dirty="0" err="1"/>
              <a:t>myApp</a:t>
            </a:r>
            <a:r>
              <a:rPr lang="en-US" dirty="0"/>
              <a:t>')</a:t>
            </a:r>
          </a:p>
          <a:p>
            <a:r>
              <a:rPr lang="en-US" dirty="0"/>
              <a:t> .controller('</a:t>
            </a:r>
            <a:r>
              <a:rPr lang="en-US" dirty="0" err="1"/>
              <a:t>myController</a:t>
            </a:r>
            <a:r>
              <a:rPr lang="en-US" dirty="0"/>
              <a:t>', </a:t>
            </a:r>
            <a:r>
              <a:rPr lang="en-US" dirty="0" err="1"/>
              <a:t>myController</a:t>
            </a:r>
            <a:r>
              <a:rPr lang="en-US" dirty="0"/>
              <a:t>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1468866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TRY </a:t>
            </a:r>
            <a:r>
              <a:rPr lang="en-US" sz="2800" dirty="0">
                <a:hlinkClick r:id="rId4"/>
              </a:rPr>
              <a:t>I</a:t>
            </a:r>
            <a:r>
              <a:rPr lang="en-US" sz="2800" dirty="0">
                <a:hlinkClick r:id="rId4"/>
              </a:rPr>
              <a:t>T</a:t>
            </a:r>
            <a:endParaRPr lang="en-US" sz="2800" dirty="0"/>
          </a:p>
        </p:txBody>
      </p:sp>
      <p:sp>
        <p:nvSpPr>
          <p:cNvPr id="14" name="Right Arrow 3">
            <a:extLst>
              <a:ext uri="{FF2B5EF4-FFF2-40B4-BE49-F238E27FC236}">
                <a16:creationId xmlns:a16="http://schemas.microsoft.com/office/drawing/2014/main" id="{9C947510-DAA1-4F79-8F98-8B7C6A79A949}"/>
              </a:ext>
            </a:extLst>
          </p:cNvPr>
          <p:cNvSpPr/>
          <p:nvPr/>
        </p:nvSpPr>
        <p:spPr>
          <a:xfrm>
            <a:off x="3733800" y="6180653"/>
            <a:ext cx="11430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4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similar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762000"/>
            <a:ext cx="450399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// the app.js file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var</a:t>
            </a:r>
            <a:r>
              <a:rPr lang="en-US" dirty="0"/>
              <a:t> app = </a:t>
            </a:r>
            <a:r>
              <a:rPr lang="en-US" dirty="0" err="1"/>
              <a:t>angular.module</a:t>
            </a:r>
            <a:r>
              <a:rPr lang="en-US" dirty="0"/>
              <a:t>("</a:t>
            </a:r>
            <a:r>
              <a:rPr lang="en-US" dirty="0" err="1"/>
              <a:t>myApp</a:t>
            </a:r>
            <a:r>
              <a:rPr lang="en-US" dirty="0"/>
              <a:t>",[]);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app.controller</a:t>
            </a:r>
            <a:r>
              <a:rPr lang="en-US" dirty="0"/>
              <a:t>('</a:t>
            </a:r>
            <a:r>
              <a:rPr lang="en-US" dirty="0" err="1">
                <a:highlight>
                  <a:srgbClr val="00FFFF"/>
                </a:highlight>
              </a:rPr>
              <a:t>myController</a:t>
            </a:r>
            <a:r>
              <a:rPr lang="en-US" dirty="0"/>
              <a:t>', function($scope){</a:t>
            </a:r>
          </a:p>
          <a:p>
            <a:r>
              <a:rPr lang="en-US" dirty="0">
                <a:highlight>
                  <a:srgbClr val="FF00FF"/>
                </a:highlight>
              </a:rPr>
              <a:t>        $</a:t>
            </a:r>
            <a:r>
              <a:rPr lang="en-US" dirty="0" err="1">
                <a:highlight>
                  <a:srgbClr val="FF00FF"/>
                </a:highlight>
              </a:rPr>
              <a:t>scope.</a:t>
            </a:r>
            <a:r>
              <a:rPr lang="en-US" dirty="0" err="1">
                <a:highlight>
                  <a:srgbClr val="FF0000"/>
                </a:highlight>
              </a:rPr>
              <a:t>Listing</a:t>
            </a:r>
            <a:r>
              <a:rPr lang="en-US" dirty="0">
                <a:highlight>
                  <a:srgbClr val="FF00FF"/>
                </a:highlight>
              </a:rPr>
              <a:t> = [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</a:t>
            </a:r>
            <a:r>
              <a:rPr lang="en-US" dirty="0" err="1">
                <a:highlight>
                  <a:srgbClr val="FF00FF"/>
                </a:highlight>
              </a:rPr>
              <a:t>name:'Ajay</a:t>
            </a:r>
            <a:r>
              <a:rPr lang="en-US" dirty="0">
                <a:highlight>
                  <a:srgbClr val="FF00FF"/>
                </a:highlight>
              </a:rPr>
              <a:t> Singh', age:'45'},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</a:t>
            </a:r>
            <a:r>
              <a:rPr lang="en-US" dirty="0" err="1">
                <a:highlight>
                  <a:srgbClr val="FF00FF"/>
                </a:highlight>
              </a:rPr>
              <a:t>name:'Rajeev</a:t>
            </a:r>
            <a:r>
              <a:rPr lang="en-US" dirty="0">
                <a:highlight>
                  <a:srgbClr val="FF00FF"/>
                </a:highlight>
              </a:rPr>
              <a:t> Arora', age:'75'},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{name:'</a:t>
            </a:r>
            <a:r>
              <a:rPr lang="en-US" dirty="0" err="1">
                <a:highlight>
                  <a:srgbClr val="FF00FF"/>
                </a:highlight>
              </a:rPr>
              <a:t>Nitesh</a:t>
            </a:r>
            <a:r>
              <a:rPr lang="en-US" dirty="0">
                <a:highlight>
                  <a:srgbClr val="FF00FF"/>
                </a:highlight>
              </a:rPr>
              <a:t> Sharma', age:'26'},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{name:'</a:t>
            </a:r>
            <a:r>
              <a:rPr lang="en-US" dirty="0" err="1">
                <a:highlight>
                  <a:srgbClr val="FF00FF"/>
                </a:highlight>
              </a:rPr>
              <a:t>Kalash</a:t>
            </a:r>
            <a:r>
              <a:rPr lang="en-US" dirty="0">
                <a:highlight>
                  <a:srgbClr val="FF00FF"/>
                </a:highlight>
              </a:rPr>
              <a:t> Singh', age:'55'}</a:t>
            </a:r>
          </a:p>
          <a:p>
            <a:r>
              <a:rPr lang="en-US" dirty="0">
                <a:highlight>
                  <a:srgbClr val="FF00FF"/>
                </a:highlight>
              </a:rPr>
              <a:t>        ];</a:t>
            </a:r>
          </a:p>
          <a:p>
            <a:r>
              <a:rPr lang="en-US" dirty="0"/>
              <a:t>    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4800600" cy="58169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// the html file&lt;!</a:t>
            </a:r>
            <a:r>
              <a:rPr lang="en-US" b="1" dirty="0" err="1"/>
              <a:t>doctype</a:t>
            </a:r>
            <a:r>
              <a:rPr lang="en-US" b="1" dirty="0"/>
              <a:t> html&gt;</a:t>
            </a:r>
          </a:p>
          <a:p>
            <a:r>
              <a:rPr lang="en-US" sz="1400" b="1" dirty="0"/>
              <a:t>&lt;html&gt;</a:t>
            </a:r>
          </a:p>
          <a:p>
            <a:r>
              <a:rPr lang="en-US" sz="1400" b="1" dirty="0"/>
              <a:t>&lt;head&gt;</a:t>
            </a:r>
          </a:p>
          <a:p>
            <a:r>
              <a:rPr lang="en-US" sz="1400" b="1" dirty="0"/>
              <a:t>&lt;meta charset="utf-8"&gt;</a:t>
            </a:r>
          </a:p>
          <a:p>
            <a:r>
              <a:rPr lang="en-US" sz="1400" b="1" dirty="0"/>
              <a:t>&lt;title&gt;Untitled Document&lt;/title&gt;</a:t>
            </a:r>
          </a:p>
          <a:p>
            <a:r>
              <a:rPr lang="en-US" sz="1400" b="1" dirty="0"/>
              <a:t>&lt;script </a:t>
            </a:r>
            <a:r>
              <a:rPr lang="en-US" sz="1400" b="1" dirty="0" err="1"/>
              <a:t>src</a:t>
            </a:r>
            <a:r>
              <a:rPr lang="en-US" sz="1400" b="1" dirty="0"/>
              <a:t>="http://ajax.googleapis.com/ajax/libs/</a:t>
            </a:r>
            <a:r>
              <a:rPr lang="en-US" sz="1400" b="1" dirty="0" err="1"/>
              <a:t>angularjs</a:t>
            </a:r>
            <a:r>
              <a:rPr lang="en-US" sz="1400" b="1" dirty="0"/>
              <a:t>/1.2.26/angular.min.js"&gt;&lt;/script&gt;</a:t>
            </a:r>
          </a:p>
          <a:p>
            <a:r>
              <a:rPr lang="en-US" sz="1400" b="1" dirty="0"/>
              <a:t>&lt;/head&gt;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&lt;body </a:t>
            </a:r>
            <a:r>
              <a:rPr lang="en-US" sz="1400" b="1" dirty="0">
                <a:highlight>
                  <a:srgbClr val="FFFF00"/>
                </a:highlight>
              </a:rPr>
              <a:t>data-ng-app="</a:t>
            </a:r>
            <a:r>
              <a:rPr lang="en-US" sz="1400" b="1" dirty="0" err="1">
                <a:highlight>
                  <a:srgbClr val="FFFF00"/>
                </a:highlight>
              </a:rPr>
              <a:t>myApp</a:t>
            </a:r>
            <a:r>
              <a:rPr lang="en-US" sz="1400" b="1" dirty="0"/>
              <a:t>"&gt;</a:t>
            </a:r>
          </a:p>
          <a:p>
            <a:r>
              <a:rPr lang="en-US" sz="1400" b="1" dirty="0"/>
              <a:t>    &lt;</a:t>
            </a:r>
            <a:r>
              <a:rPr lang="en-US" sz="1400" b="1" dirty="0">
                <a:highlight>
                  <a:srgbClr val="00FFFF"/>
                </a:highlight>
              </a:rPr>
              <a:t>div data-ng-controller="</a:t>
            </a:r>
            <a:r>
              <a:rPr lang="en-US" sz="1400" b="1" dirty="0" err="1">
                <a:highlight>
                  <a:srgbClr val="00FFFF"/>
                </a:highlight>
              </a:rPr>
              <a:t>myController</a:t>
            </a:r>
            <a:r>
              <a:rPr lang="en-US" sz="1400" b="1" dirty="0"/>
              <a:t>"&gt;</a:t>
            </a:r>
          </a:p>
          <a:p>
            <a:r>
              <a:rPr lang="en-US" sz="1400" b="1" dirty="0"/>
              <a:t>        &lt;input </a:t>
            </a:r>
            <a:r>
              <a:rPr lang="en-US" sz="1400" b="1" dirty="0">
                <a:highlight>
                  <a:srgbClr val="00FF00"/>
                </a:highlight>
              </a:rPr>
              <a:t>data-ng-model="</a:t>
            </a:r>
            <a:r>
              <a:rPr lang="en-US" sz="1400" b="1" dirty="0" err="1">
                <a:highlight>
                  <a:srgbClr val="00FF00"/>
                </a:highlight>
              </a:rPr>
              <a:t>typename</a:t>
            </a:r>
            <a:r>
              <a:rPr lang="en-US" sz="1400" b="1" dirty="0"/>
              <a:t>" type="text" /&gt; {{ </a:t>
            </a:r>
            <a:r>
              <a:rPr lang="en-US" sz="1400" b="1" dirty="0" err="1"/>
              <a:t>typename</a:t>
            </a:r>
            <a:r>
              <a:rPr lang="en-US" sz="1400" b="1" dirty="0"/>
              <a:t> }}</a:t>
            </a:r>
          </a:p>
          <a:p>
            <a:r>
              <a:rPr lang="en-US" sz="1400" b="1" dirty="0"/>
              <a:t>        &lt;</a:t>
            </a:r>
            <a:r>
              <a:rPr lang="en-US" sz="1400" b="1" dirty="0" err="1"/>
              <a:t>ul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            &lt;li</a:t>
            </a:r>
            <a:r>
              <a:rPr lang="en-US" sz="1400" b="1" dirty="0">
                <a:highlight>
                  <a:srgbClr val="FF00FF"/>
                </a:highlight>
              </a:rPr>
              <a:t> data-ng-repeat="</a:t>
            </a:r>
            <a:r>
              <a:rPr lang="en-US" sz="1400" b="1" dirty="0">
                <a:highlight>
                  <a:srgbClr val="808000"/>
                </a:highlight>
              </a:rPr>
              <a:t>view </a:t>
            </a:r>
            <a:r>
              <a:rPr lang="en-US" sz="1400" b="1" dirty="0">
                <a:highlight>
                  <a:srgbClr val="FF00FF"/>
                </a:highlight>
              </a:rPr>
              <a:t>in </a:t>
            </a:r>
            <a:r>
              <a:rPr lang="en-US" sz="1400" b="1" dirty="0">
                <a:highlight>
                  <a:srgbClr val="FF0000"/>
                </a:highlight>
              </a:rPr>
              <a:t>Listing</a:t>
            </a:r>
            <a:r>
              <a:rPr lang="en-US" sz="1400" b="1" dirty="0">
                <a:highlight>
                  <a:srgbClr val="FF00FF"/>
                </a:highlight>
              </a:rPr>
              <a:t>"&gt;{{</a:t>
            </a:r>
            <a:r>
              <a:rPr lang="en-US" sz="1400" b="1" dirty="0">
                <a:highlight>
                  <a:srgbClr val="808000"/>
                </a:highlight>
              </a:rPr>
              <a:t>view</a:t>
            </a:r>
            <a:r>
              <a:rPr lang="en-US" sz="1400" b="1" dirty="0">
                <a:highlight>
                  <a:srgbClr val="FF00FF"/>
                </a:highlight>
              </a:rPr>
              <a:t>.name}} - {{</a:t>
            </a:r>
            <a:r>
              <a:rPr lang="en-US" sz="1400" b="1" dirty="0" err="1">
                <a:highlight>
                  <a:srgbClr val="808000"/>
                </a:highlight>
              </a:rPr>
              <a:t>view</a:t>
            </a:r>
            <a:r>
              <a:rPr lang="en-US" sz="1400" b="1" dirty="0" err="1">
                <a:highlight>
                  <a:srgbClr val="FF00FF"/>
                </a:highlight>
              </a:rPr>
              <a:t>.age</a:t>
            </a:r>
            <a:r>
              <a:rPr lang="en-US" sz="1400" b="1" dirty="0">
                <a:highlight>
                  <a:srgbClr val="FF00FF"/>
                </a:highlight>
              </a:rPr>
              <a:t>}} </a:t>
            </a:r>
            <a:r>
              <a:rPr lang="en-US" sz="1400" b="1" dirty="0"/>
              <a:t>&lt;/li&gt;</a:t>
            </a:r>
          </a:p>
          <a:p>
            <a:r>
              <a:rPr lang="en-US" sz="1400" b="1" dirty="0"/>
              <a:t>        &lt;/</a:t>
            </a:r>
            <a:r>
              <a:rPr lang="en-US" sz="1400" b="1" dirty="0" err="1"/>
              <a:t>ul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    &lt;/div&gt;</a:t>
            </a:r>
          </a:p>
          <a:p>
            <a:r>
              <a:rPr lang="en-US" sz="1400" b="1" dirty="0"/>
              <a:t>     &lt;script </a:t>
            </a:r>
            <a:r>
              <a:rPr lang="en-US" sz="1400" b="1" dirty="0" err="1"/>
              <a:t>src</a:t>
            </a:r>
            <a:r>
              <a:rPr lang="en-US" sz="1400" b="1" dirty="0"/>
              <a:t>="app2.js"&gt;&lt;/script&gt;</a:t>
            </a:r>
          </a:p>
          <a:p>
            <a:endParaRPr lang="en-US" sz="1400" b="1" dirty="0"/>
          </a:p>
          <a:p>
            <a:r>
              <a:rPr lang="en-US" sz="1400" b="1" dirty="0"/>
              <a:t>&lt;/body&gt;</a:t>
            </a:r>
          </a:p>
          <a:p>
            <a:endParaRPr lang="en-US" sz="1400" b="1" dirty="0"/>
          </a:p>
          <a:p>
            <a:r>
              <a:rPr lang="en-US" sz="1400" b="1" dirty="0"/>
              <a:t>&lt;/html&gt;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4690357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TRY IT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E4A97-26BB-41AB-AEFB-3DF1E5B1A3F1}"/>
              </a:ext>
            </a:extLst>
          </p:cNvPr>
          <p:cNvSpPr txBox="1"/>
          <p:nvPr/>
        </p:nvSpPr>
        <p:spPr>
          <a:xfrm>
            <a:off x="240455" y="6245572"/>
            <a:ext cx="8815490" cy="646331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directive = ng-repeat this is like a FOR EACH loop and will cycle through the array called </a:t>
            </a:r>
            <a:r>
              <a:rPr lang="en-US" dirty="0">
                <a:highlight>
                  <a:srgbClr val="FF0000"/>
                </a:highlight>
              </a:rPr>
              <a:t>Listing</a:t>
            </a:r>
            <a:br>
              <a:rPr lang="en-US" dirty="0"/>
            </a:br>
            <a:r>
              <a:rPr lang="en-US" dirty="0"/>
              <a:t>and the loop variable is called </a:t>
            </a:r>
            <a:r>
              <a:rPr lang="en-US" dirty="0">
                <a:highlight>
                  <a:srgbClr val="808000"/>
                </a:highlight>
              </a:rPr>
              <a:t>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8C821-4794-48A0-970E-883D4DB97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5" r="80833" b="70194"/>
          <a:stretch/>
        </p:blipFill>
        <p:spPr>
          <a:xfrm>
            <a:off x="5219700" y="4586575"/>
            <a:ext cx="175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a client side JavaScript framework typically used in a MEAN (MongoDB- Express-Angular –</a:t>
            </a:r>
            <a:r>
              <a:rPr lang="en-US" dirty="0" err="1"/>
              <a:t>NodeJS</a:t>
            </a:r>
            <a:r>
              <a:rPr lang="en-US" dirty="0"/>
              <a:t>) project/application/site</a:t>
            </a:r>
          </a:p>
          <a:p>
            <a:r>
              <a:rPr lang="en-US" dirty="0"/>
              <a:t>Angular is front end</a:t>
            </a:r>
          </a:p>
          <a:p>
            <a:r>
              <a:rPr lang="en-US" dirty="0"/>
              <a:t>It sits in the client (web browser)</a:t>
            </a:r>
          </a:p>
          <a:p>
            <a:r>
              <a:rPr lang="en-US" dirty="0"/>
              <a:t>It can be used to improve front-end</a:t>
            </a:r>
          </a:p>
          <a:p>
            <a:r>
              <a:rPr lang="en-US" dirty="0"/>
              <a:t>But, it is especially designed to create Single Page Applications( SPAs)</a:t>
            </a:r>
          </a:p>
          <a:p>
            <a:pPr lvl="2"/>
            <a:r>
              <a:rPr lang="en-US" dirty="0"/>
              <a:t>Note a website may have traditional multi-page functionality but, for some part of it (say the admin interface or email or the front page) you might make a SPA </a:t>
            </a:r>
          </a:p>
          <a:p>
            <a:pPr lvl="2"/>
            <a:r>
              <a:rPr lang="en-US" dirty="0"/>
              <a:t>SPAs = load once in browser (client) and then for parts of its page it needs to alter/update it makes calls only for that content.  (hence can be faster/more responsive after the initial load)</a:t>
            </a:r>
          </a:p>
          <a:p>
            <a:pPr marL="59436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6DDE-4F94-4F01-9C6E-D74020BC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example with ng-repeat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91FB7-A35D-4E3F-B1CD-E9071331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2" r="19167" b="22362"/>
          <a:stretch/>
        </p:blipFill>
        <p:spPr>
          <a:xfrm>
            <a:off x="172010" y="1806607"/>
            <a:ext cx="9257180" cy="324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4D67B-5BC4-4BE0-A079-1D9AAFF96CA6}"/>
              </a:ext>
            </a:extLst>
          </p:cNvPr>
          <p:cNvSpPr txBox="1"/>
          <p:nvPr/>
        </p:nvSpPr>
        <p:spPr>
          <a:xfrm>
            <a:off x="228600" y="5237779"/>
            <a:ext cx="8803628" cy="646331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directive = ng-repeat this is like a FOR EACH loop and will cycle through the array called </a:t>
            </a:r>
            <a:r>
              <a:rPr lang="en-US" dirty="0">
                <a:highlight>
                  <a:srgbClr val="FF0000"/>
                </a:highlight>
              </a:rPr>
              <a:t>records</a:t>
            </a:r>
            <a:br>
              <a:rPr lang="en-US" dirty="0"/>
            </a:br>
            <a:r>
              <a:rPr lang="en-US" dirty="0"/>
              <a:t>and the loop variable is called </a:t>
            </a:r>
            <a:r>
              <a:rPr lang="en-US" dirty="0">
                <a:highlight>
                  <a:srgbClr val="808000"/>
                </a:highligh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56262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5B78-19D7-4EDB-9FDB-821A4731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STOP – what is data-ng-* and why not just ng-*  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E719-ECDA-4513-9623-633F7EC8E1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NO difference between</a:t>
            </a:r>
            <a:r>
              <a:rPr lang="en-US" dirty="0"/>
              <a:t> the two, except that certain HTML5 validators will throw an error on a property like </a:t>
            </a:r>
            <a:r>
              <a:rPr lang="en-US" b="1" dirty="0"/>
              <a:t>ng</a:t>
            </a:r>
            <a:r>
              <a:rPr lang="en-US" dirty="0"/>
              <a:t>-</a:t>
            </a:r>
            <a:r>
              <a:rPr lang="en-US" b="1" dirty="0"/>
              <a:t>app</a:t>
            </a:r>
            <a:r>
              <a:rPr lang="en-US" dirty="0"/>
              <a:t>, but they don't throw an error for anything prefixed with </a:t>
            </a:r>
            <a:r>
              <a:rPr lang="en-US" b="1" dirty="0"/>
              <a:t>data</a:t>
            </a:r>
            <a:r>
              <a:rPr lang="en-US" dirty="0"/>
              <a:t>-, like </a:t>
            </a:r>
            <a:r>
              <a:rPr lang="en-US" b="1" dirty="0"/>
              <a:t>data</a:t>
            </a:r>
            <a:r>
              <a:rPr lang="en-US" dirty="0"/>
              <a:t>-</a:t>
            </a:r>
            <a:r>
              <a:rPr lang="en-US" b="1" dirty="0"/>
              <a:t>ng</a:t>
            </a:r>
            <a:r>
              <a:rPr lang="en-US" dirty="0"/>
              <a:t>-</a:t>
            </a:r>
            <a:r>
              <a:rPr lang="en-US" b="1" dirty="0"/>
              <a:t>app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using </a:t>
            </a:r>
            <a:r>
              <a:rPr lang="en-US" b="1" dirty="0"/>
              <a:t>data</a:t>
            </a:r>
            <a:r>
              <a:rPr lang="en-US" dirty="0"/>
              <a:t>- prefix with our angular directives is good</a:t>
            </a:r>
          </a:p>
        </p:txBody>
      </p:sp>
    </p:spTree>
    <p:extLst>
      <p:ext uri="{BB962C8B-B14F-4D97-AF65-F5344CB8AC3E}">
        <p14:creationId xmlns:p14="http://schemas.microsoft.com/office/powerpoint/2010/main" val="350421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– “Angular lists”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78F1B-4B23-43A5-AE25-D011AABA7CBA}"/>
              </a:ext>
            </a:extLst>
          </p:cNvPr>
          <p:cNvSpPr txBox="1"/>
          <p:nvPr/>
        </p:nvSpPr>
        <p:spPr>
          <a:xfrm>
            <a:off x="228600" y="3657600"/>
            <a:ext cx="7467600" cy="1569660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 MORE elaborate example using WebStorm </a:t>
            </a:r>
          </a:p>
          <a:p>
            <a:pPr marL="342900" indent="-342900">
              <a:buAutoNum type="arabicParenR"/>
            </a:pPr>
            <a:r>
              <a:rPr lang="en-US" sz="3200" dirty="0">
                <a:highlight>
                  <a:srgbClr val="808000"/>
                </a:highlight>
              </a:rPr>
              <a:t>Initially create a NodeJS + Express project</a:t>
            </a:r>
          </a:p>
          <a:p>
            <a:pPr marL="342900" indent="-342900">
              <a:buAutoNum type="arabicParenR"/>
            </a:pPr>
            <a:r>
              <a:rPr lang="en-US" sz="3200" dirty="0">
                <a:highlight>
                  <a:srgbClr val="808000"/>
                </a:highlight>
              </a:rPr>
              <a:t>Add </a:t>
            </a:r>
            <a:r>
              <a:rPr lang="en-US" sz="3200" dirty="0" err="1">
                <a:highlight>
                  <a:srgbClr val="808000"/>
                </a:highlight>
              </a:rPr>
              <a:t>angularjs</a:t>
            </a:r>
            <a:r>
              <a:rPr lang="en-US" sz="3200" dirty="0">
                <a:highlight>
                  <a:srgbClr val="808000"/>
                </a:highlight>
              </a:rPr>
              <a:t> code and directory to it</a:t>
            </a:r>
          </a:p>
        </p:txBody>
      </p:sp>
    </p:spTree>
    <p:extLst>
      <p:ext uri="{BB962C8B-B14F-4D97-AF65-F5344CB8AC3E}">
        <p14:creationId xmlns:p14="http://schemas.microsoft.com/office/powerpoint/2010/main" val="2007686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Loc8rApp from Getting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/>
          <a:lstStyle/>
          <a:p>
            <a:r>
              <a:rPr lang="en-US" dirty="0"/>
              <a:t>The “homepage” we are going to display a list of locations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make this easy we are going to hardcode the data –but, you would really pull from a database –but, that is another subject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A77B4A-EA3D-4A50-99B9-7D22DC46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6472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1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create a </a:t>
            </a:r>
            <a:r>
              <a:rPr lang="en-US" dirty="0" err="1"/>
              <a:t>NodeJS+Express</a:t>
            </a:r>
            <a:r>
              <a:rPr lang="en-US" dirty="0"/>
              <a:t> project (or use an existing one)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1121229"/>
            <a:ext cx="230101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 like EJS but, you</a:t>
            </a:r>
            <a:br>
              <a:rPr lang="en-US" dirty="0"/>
            </a:br>
            <a:r>
              <a:rPr lang="en-US" dirty="0"/>
              <a:t>can use Jade or </a:t>
            </a:r>
            <a:br>
              <a:rPr lang="en-US" dirty="0"/>
            </a:br>
            <a:r>
              <a:rPr lang="en-US" dirty="0"/>
              <a:t>whatever web framework</a:t>
            </a:r>
            <a:br>
              <a:rPr lang="en-US" dirty="0"/>
            </a:br>
            <a:r>
              <a:rPr lang="en-US" dirty="0"/>
              <a:t>you have and like</a:t>
            </a:r>
          </a:p>
        </p:txBody>
      </p:sp>
    </p:spTree>
    <p:extLst>
      <p:ext uri="{BB962C8B-B14F-4D97-AF65-F5344CB8AC3E}">
        <p14:creationId xmlns:p14="http://schemas.microsoft.com/office/powerpoint/2010/main" val="150743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9D8-0200-4850-9FD4-89611944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Step1.1: setup URI mapping of /homepage to a </a:t>
            </a:r>
            <a:r>
              <a:rPr lang="en-US" dirty="0" err="1"/>
              <a:t>NodeJ+Express</a:t>
            </a:r>
            <a:r>
              <a:rPr lang="en-US" dirty="0"/>
              <a:t> Controller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1133E-2FF1-4238-ADE9-94211AA09107}"/>
              </a:ext>
            </a:extLst>
          </p:cNvPr>
          <p:cNvSpPr txBox="1"/>
          <p:nvPr/>
        </p:nvSpPr>
        <p:spPr>
          <a:xfrm>
            <a:off x="4800600" y="2667000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379D26-0CEF-47FE-938A-B14A23D7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3810000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37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4181-4FAA-4374-9BD1-7BE054406E5E}"/>
              </a:ext>
            </a:extLst>
          </p:cNvPr>
          <p:cNvSpPr/>
          <p:nvPr/>
        </p:nvSpPr>
        <p:spPr>
          <a:xfrm>
            <a:off x="7696199" y="4813646"/>
            <a:ext cx="1504921" cy="1129953"/>
          </a:xfrm>
          <a:prstGeom prst="rect">
            <a:avLst/>
          </a:prstGeom>
          <a:noFill/>
          <a:ln w="7620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76" y="287328"/>
            <a:ext cx="8827192" cy="563562"/>
          </a:xfrm>
        </p:spPr>
        <p:txBody>
          <a:bodyPr>
            <a:noAutofit/>
          </a:bodyPr>
          <a:lstStyle/>
          <a:p>
            <a:r>
              <a:rPr lang="en-US" sz="2400" b="1" dirty="0"/>
              <a:t>In routes/index.js   maps a get request </a:t>
            </a:r>
            <a:r>
              <a:rPr lang="en-US" sz="2400" b="1" dirty="0">
                <a:highlight>
                  <a:srgbClr val="FF00FF"/>
                </a:highlight>
              </a:rPr>
              <a:t>/homepage URI 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highlight>
                  <a:srgbClr val="8BF52B"/>
                </a:highlight>
                <a:sym typeface="Wingdings" panose="05000000000000000000" pitchFamily="2" charset="2"/>
              </a:rPr>
              <a:t>controllers/main.js </a:t>
            </a:r>
            <a:r>
              <a:rPr lang="en-US" sz="2400" b="1" dirty="0">
                <a:sym typeface="Wingdings" panose="05000000000000000000" pitchFamily="2" charset="2"/>
              </a:rPr>
              <a:t>and the function</a:t>
            </a:r>
            <a:r>
              <a:rPr lang="en-US" sz="2400" b="1" dirty="0">
                <a:highlight>
                  <a:srgbClr val="00FFFF"/>
                </a:highlight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sym typeface="Wingdings" panose="05000000000000000000" pitchFamily="2" charset="2"/>
              </a:rPr>
              <a:t>homelist</a:t>
            </a:r>
            <a:r>
              <a:rPr lang="en-US" sz="2400" b="1" dirty="0">
                <a:highlight>
                  <a:srgbClr val="00FFFF"/>
                </a:highlight>
                <a:sym typeface="Wingdings" panose="05000000000000000000" pitchFamily="2" charset="2"/>
              </a:rPr>
              <a:t>  </a:t>
            </a:r>
            <a:r>
              <a:rPr lang="en-US" sz="2400" b="1" dirty="0">
                <a:highlight>
                  <a:srgbClr val="00FFFF"/>
                </a:highlight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6B4581-FC88-48AC-9F2B-FA17324AC456}"/>
              </a:ext>
            </a:extLst>
          </p:cNvPr>
          <p:cNvSpPr txBox="1">
            <a:spLocks/>
          </p:cNvSpPr>
          <p:nvPr/>
        </p:nvSpPr>
        <p:spPr>
          <a:xfrm>
            <a:off x="324720" y="828757"/>
            <a:ext cx="7543800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i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THIS IS THE routes/index.js file</a:t>
            </a:r>
            <a:b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'express'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458383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controllerMain</a:t>
            </a:r>
            <a:r>
              <a:rPr lang="en-US" altLang="en-US" sz="1400" dirty="0">
                <a:solidFill>
                  <a:srgbClr val="458383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i="1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'../controllers/main'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will load the main controller file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home page. */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//calls the controller code main.js,  the function </a:t>
            </a:r>
            <a:r>
              <a:rPr lang="en-US" altLang="en-US" sz="14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homelist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1400" b="1" dirty="0">
                <a:solidFill>
                  <a:srgbClr val="008000"/>
                </a:solidFill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/homepage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altLang="en-US" sz="1400" dirty="0" err="1">
                <a:solidFill>
                  <a:srgbClr val="458383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controllerMain</a:t>
            </a:r>
            <a:r>
              <a:rPr lang="en-US" altLang="en-US" sz="1400" dirty="0" err="1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homelist</a:t>
            </a:r>
            <a:r>
              <a:rPr lang="en-US" altLang="en-US" sz="1400" dirty="0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exports</a:t>
            </a:r>
            <a:r>
              <a:rPr lang="en-US" altLang="en-US" sz="1400" dirty="0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400" dirty="0">
              <a:latin typeface="Arial" panose="020B0604020202020204" pitchFamily="34" charset="0"/>
            </a:endParaRPr>
          </a:p>
          <a:p>
            <a:pPr marL="0" indent="0">
              <a:buFont typeface="Wingdings 2"/>
              <a:buNone/>
            </a:pPr>
            <a:endParaRPr lang="en-US" sz="1400" b="1" dirty="0"/>
          </a:p>
          <a:p>
            <a:pPr marL="0" indent="0">
              <a:buFont typeface="Wingdings 2"/>
              <a:buNone/>
            </a:pPr>
            <a:endParaRPr lang="en-US" sz="1400" b="1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392E33D-99D6-4124-AFCF-784D67B50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467600" y="1371600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EA64D02-F0BA-4C88-99CA-0B24EF79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36193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71C042-FF72-461F-945B-3F4B0CC0EFCE}"/>
              </a:ext>
            </a:extLst>
          </p:cNvPr>
          <p:cNvSpPr/>
          <p:nvPr/>
        </p:nvSpPr>
        <p:spPr>
          <a:xfrm>
            <a:off x="354572" y="2443908"/>
            <a:ext cx="6982625" cy="11422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0F2655-660D-4482-9EF3-E78373E5E13E}"/>
              </a:ext>
            </a:extLst>
          </p:cNvPr>
          <p:cNvSpPr/>
          <p:nvPr/>
        </p:nvSpPr>
        <p:spPr>
          <a:xfrm>
            <a:off x="1828800" y="4293469"/>
            <a:ext cx="3200400" cy="284141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02112F-A89F-4F4B-A33F-9F5D2F0A8DC8}"/>
              </a:ext>
            </a:extLst>
          </p:cNvPr>
          <p:cNvSpPr/>
          <p:nvPr/>
        </p:nvSpPr>
        <p:spPr>
          <a:xfrm>
            <a:off x="3076561" y="3164838"/>
            <a:ext cx="2895600" cy="308726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801C9E-910B-4E7B-89F0-832021C2F48B}"/>
              </a:ext>
            </a:extLst>
          </p:cNvPr>
          <p:cNvSpPr/>
          <p:nvPr/>
        </p:nvSpPr>
        <p:spPr>
          <a:xfrm>
            <a:off x="7620001" y="2626651"/>
            <a:ext cx="1295400" cy="465857"/>
          </a:xfrm>
          <a:prstGeom prst="ellipse">
            <a:avLst/>
          </a:prstGeom>
          <a:noFill/>
          <a:ln w="5715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FAC04-9A3B-462C-8918-9CCC29ABEF72}"/>
              </a:ext>
            </a:extLst>
          </p:cNvPr>
          <p:cNvSpPr txBox="1"/>
          <p:nvPr/>
        </p:nvSpPr>
        <p:spPr>
          <a:xfrm>
            <a:off x="0" y="5334000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</p:spTree>
    <p:extLst>
      <p:ext uri="{BB962C8B-B14F-4D97-AF65-F5344CB8AC3E}">
        <p14:creationId xmlns:p14="http://schemas.microsoft.com/office/powerpoint/2010/main" val="1449177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BCB8-85FF-4DC8-991D-AD03B99B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1.2:  set up the corresponding </a:t>
            </a:r>
            <a:r>
              <a:rPr lang="en-US" dirty="0" err="1"/>
              <a:t>NodeJS+Express</a:t>
            </a:r>
            <a:r>
              <a:rPr lang="en-US" dirty="0"/>
              <a:t> controller </a:t>
            </a:r>
            <a:r>
              <a:rPr lang="en-US" dirty="0" err="1"/>
              <a:t>homelist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4347-2A84-4B54-B4D1-9B9FE5A7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76662"/>
          </a:xfrm>
        </p:spPr>
        <p:txBody>
          <a:bodyPr>
            <a:normAutofit/>
          </a:bodyPr>
          <a:lstStyle/>
          <a:p>
            <a:r>
              <a:rPr lang="en-US" dirty="0"/>
              <a:t>… we will hard code some data</a:t>
            </a:r>
            <a:br>
              <a:rPr lang="en-US" dirty="0"/>
            </a:br>
            <a:r>
              <a:rPr lang="en-US" dirty="0"/>
              <a:t>that is sent to the </a:t>
            </a:r>
            <a:r>
              <a:rPr lang="en-US" dirty="0" err="1"/>
              <a:t>NodeJS+Express</a:t>
            </a:r>
            <a:br>
              <a:rPr lang="en-US" dirty="0"/>
            </a:br>
            <a:r>
              <a:rPr lang="en-US" dirty="0"/>
              <a:t>view called views/location-</a:t>
            </a:r>
            <a:r>
              <a:rPr lang="en-US" dirty="0" err="1"/>
              <a:t>list.ejs</a:t>
            </a:r>
            <a:endParaRPr lang="en-US" dirty="0"/>
          </a:p>
          <a:p>
            <a:endParaRPr lang="en-US" dirty="0"/>
          </a:p>
          <a:p>
            <a:r>
              <a:rPr lang="en-US" dirty="0"/>
              <a:t>CREATE controllers directory in </a:t>
            </a:r>
            <a:r>
              <a:rPr lang="en-US" dirty="0" err="1"/>
              <a:t>NodeJS+Expres</a:t>
            </a:r>
            <a:br>
              <a:rPr lang="en-US" dirty="0"/>
            </a:br>
            <a:r>
              <a:rPr lang="en-US" dirty="0"/>
              <a:t>app and create a JS file there called main.js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438DB-7A4B-480A-9A9A-2541B6A220DF}"/>
              </a:ext>
            </a:extLst>
          </p:cNvPr>
          <p:cNvSpPr txBox="1"/>
          <p:nvPr/>
        </p:nvSpPr>
        <p:spPr>
          <a:xfrm>
            <a:off x="4800600" y="2667000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DD5641-A85F-4E33-8ED6-2AFF1923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210622" y="2428875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9567"/>
            <a:ext cx="8610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main.js Controller file for </a:t>
            </a:r>
            <a:r>
              <a:rPr lang="en-US" b="1" dirty="0" err="1"/>
              <a:t>NodeJS+Express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434" y="1264650"/>
            <a:ext cx="7543800" cy="472440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/>
              <a:t>/* GET home page Controller. */</a:t>
            </a: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//export function </a:t>
            </a:r>
            <a:r>
              <a:rPr lang="en-US" b="1" i="1" dirty="0" err="1"/>
              <a:t>homelist</a:t>
            </a:r>
            <a:r>
              <a:rPr lang="en-US" b="1" i="1" dirty="0"/>
              <a:t> that will display list for homepage</a:t>
            </a:r>
            <a:br>
              <a:rPr lang="en-US" b="1" i="1" dirty="0"/>
            </a:br>
            <a:r>
              <a:rPr lang="en-US" b="1" dirty="0" err="1"/>
              <a:t>module.exports.homelist</a:t>
            </a:r>
            <a:r>
              <a:rPr lang="en-US" b="1" dirty="0"/>
              <a:t> = function(</a:t>
            </a:r>
            <a:r>
              <a:rPr lang="en-US" b="1" dirty="0" err="1"/>
              <a:t>req</a:t>
            </a:r>
            <a:r>
              <a:rPr lang="en-US" b="1" dirty="0"/>
              <a:t>, res){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b="1" i="1" dirty="0" err="1"/>
              <a:t>renderHomepage</a:t>
            </a:r>
            <a:r>
              <a:rPr lang="en-US" b="1" dirty="0"/>
              <a:t>(</a:t>
            </a:r>
            <a:r>
              <a:rPr lang="en-US" b="1" dirty="0" err="1"/>
              <a:t>req</a:t>
            </a:r>
            <a:r>
              <a:rPr lang="en-US" b="1" dirty="0"/>
              <a:t>, res);</a:t>
            </a:r>
            <a:br>
              <a:rPr lang="en-US" b="1" dirty="0"/>
            </a:br>
            <a:r>
              <a:rPr lang="en-US" b="1" dirty="0"/>
              <a:t>};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//creates title, </a:t>
            </a:r>
            <a:r>
              <a:rPr lang="en-US" b="1" i="1" dirty="0" err="1"/>
              <a:t>pageheader</a:t>
            </a:r>
            <a:r>
              <a:rPr lang="en-US" b="1" i="1" dirty="0"/>
              <a:t> </a:t>
            </a:r>
            <a:r>
              <a:rPr lang="en-US" b="1" i="1" dirty="0" err="1"/>
              <a:t>adn</a:t>
            </a:r>
            <a:r>
              <a:rPr lang="en-US" b="1" i="1" dirty="0"/>
              <a:t> sidebar information for use in rendering Homepage</a:t>
            </a:r>
            <a:br>
              <a:rPr lang="en-US" b="1" i="1" dirty="0"/>
            </a:b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i="1" dirty="0" err="1"/>
              <a:t>renderHomepage</a:t>
            </a:r>
            <a:r>
              <a:rPr lang="en-US" b="1" i="1" dirty="0"/>
              <a:t> </a:t>
            </a:r>
            <a:r>
              <a:rPr lang="en-US" b="1" dirty="0"/>
              <a:t>= function(</a:t>
            </a:r>
            <a:r>
              <a:rPr lang="en-US" b="1" dirty="0" err="1"/>
              <a:t>req</a:t>
            </a:r>
            <a:r>
              <a:rPr lang="en-US" b="1" dirty="0"/>
              <a:t>, res){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b="1" dirty="0" err="1"/>
              <a:t>res.render</a:t>
            </a:r>
            <a:r>
              <a:rPr lang="en-US" b="1" dirty="0"/>
              <a:t>('</a:t>
            </a:r>
            <a:r>
              <a:rPr lang="en-US" b="1" dirty="0">
                <a:highlight>
                  <a:srgbClr val="00FF00"/>
                </a:highlight>
              </a:rPr>
              <a:t>locations-list</a:t>
            </a:r>
            <a:r>
              <a:rPr lang="en-US" b="1" dirty="0"/>
              <a:t>', {</a:t>
            </a:r>
            <a:br>
              <a:rPr lang="en-US" b="1" dirty="0"/>
            </a:br>
            <a:r>
              <a:rPr lang="en-US" b="1" dirty="0"/>
              <a:t>        title: 'Loc8r - find a place to work with </a:t>
            </a:r>
            <a:r>
              <a:rPr lang="en-US" b="1" dirty="0" err="1"/>
              <a:t>wifi</a:t>
            </a:r>
            <a:r>
              <a:rPr lang="en-US" b="1" dirty="0"/>
              <a:t>',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 err="1"/>
              <a:t>pageHeader</a:t>
            </a:r>
            <a:r>
              <a:rPr lang="en-US" b="1" dirty="0"/>
              <a:t>: {</a:t>
            </a:r>
            <a:br>
              <a:rPr lang="en-US" b="1" dirty="0"/>
            </a:br>
            <a:r>
              <a:rPr lang="en-US" b="1" dirty="0"/>
              <a:t>            title: 'Loc8r',</a:t>
            </a:r>
            <a:br>
              <a:rPr lang="en-US" b="1" dirty="0"/>
            </a:br>
            <a:r>
              <a:rPr lang="en-US" b="1" dirty="0"/>
              <a:t>            strapline: 'Find places to work with </a:t>
            </a:r>
            <a:r>
              <a:rPr lang="en-US" b="1" dirty="0" err="1"/>
              <a:t>wifi</a:t>
            </a:r>
            <a:r>
              <a:rPr lang="en-US" b="1" dirty="0"/>
              <a:t> near you!'</a:t>
            </a:r>
            <a:br>
              <a:rPr lang="en-US" b="1" dirty="0"/>
            </a:br>
            <a:r>
              <a:rPr lang="en-US" b="1" dirty="0"/>
              <a:t>        },</a:t>
            </a:r>
            <a:br>
              <a:rPr lang="en-US" b="1" dirty="0"/>
            </a:br>
            <a:r>
              <a:rPr lang="en-US" b="1" dirty="0"/>
              <a:t>        sidebar: "Looking for </a:t>
            </a:r>
            <a:r>
              <a:rPr lang="en-US" b="1" dirty="0" err="1"/>
              <a:t>wifi</a:t>
            </a:r>
            <a:r>
              <a:rPr lang="en-US" b="1" dirty="0"/>
              <a:t> and a seat? Loc8r helps you find places to work when out and about. " +</a:t>
            </a:r>
            <a:br>
              <a:rPr lang="en-US" b="1" dirty="0"/>
            </a:br>
            <a:r>
              <a:rPr lang="en-US" b="1" dirty="0"/>
              <a:t>                  "Perhaps with coffee, cake or a pint? Let Loc8r help you find the place you're looking for."</a:t>
            </a:r>
            <a:br>
              <a:rPr lang="en-US" b="1" dirty="0"/>
            </a:br>
            <a:r>
              <a:rPr lang="en-US" b="1" dirty="0"/>
              <a:t>    });</a:t>
            </a:r>
            <a:br>
              <a:rPr lang="en-US" b="1" dirty="0"/>
            </a:br>
            <a:r>
              <a:rPr lang="en-US" b="1" dirty="0"/>
              <a:t>};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467600" y="1371600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999" y="6026221"/>
            <a:ext cx="7668959" cy="646331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HARD CODES some of the data we want to display in our home page which uses the</a:t>
            </a:r>
            <a:br>
              <a:rPr lang="en-US" dirty="0"/>
            </a:br>
            <a:r>
              <a:rPr lang="en-US" dirty="0"/>
              <a:t>location-</a:t>
            </a:r>
            <a:r>
              <a:rPr lang="en-US" dirty="0" err="1"/>
              <a:t>list.ejs</a:t>
            </a:r>
            <a:r>
              <a:rPr lang="en-US" dirty="0"/>
              <a:t> view file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52600" y="5638800"/>
            <a:ext cx="6172200" cy="102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1676400"/>
            <a:ext cx="3733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BB312C-DA96-4F90-8F2B-3588A1745657}"/>
              </a:ext>
            </a:extLst>
          </p:cNvPr>
          <p:cNvSpPr txBox="1"/>
          <p:nvPr/>
        </p:nvSpPr>
        <p:spPr>
          <a:xfrm>
            <a:off x="7880268" y="213616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</p:spTree>
    <p:extLst>
      <p:ext uri="{BB962C8B-B14F-4D97-AF65-F5344CB8AC3E}">
        <p14:creationId xmlns:p14="http://schemas.microsoft.com/office/powerpoint/2010/main" val="2893482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928" y="644844"/>
            <a:ext cx="8922471" cy="4724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var</a:t>
            </a:r>
            <a:r>
              <a:rPr lang="en-US" sz="1800" b="1" dirty="0"/>
              <a:t> </a:t>
            </a:r>
            <a:r>
              <a:rPr lang="en-US" sz="1800" b="1" i="1" dirty="0" err="1"/>
              <a:t>renderHomepage</a:t>
            </a:r>
            <a:r>
              <a:rPr lang="en-US" sz="1800" b="1" i="1" dirty="0"/>
              <a:t> </a:t>
            </a:r>
            <a:r>
              <a:rPr lang="en-US" sz="1800" b="1" dirty="0"/>
              <a:t>= function(</a:t>
            </a:r>
            <a:r>
              <a:rPr lang="en-US" sz="1800" b="1" dirty="0" err="1"/>
              <a:t>req</a:t>
            </a:r>
            <a:r>
              <a:rPr lang="en-US" sz="1800" b="1" dirty="0"/>
              <a:t>, res){</a:t>
            </a:r>
            <a:br>
              <a:rPr lang="en-US" sz="1800" b="1" dirty="0"/>
            </a:br>
            <a:r>
              <a:rPr lang="en-US" sz="1800" b="1" dirty="0"/>
              <a:t>    </a:t>
            </a:r>
            <a:r>
              <a:rPr lang="en-US" sz="1800" b="1" dirty="0" err="1"/>
              <a:t>res.render</a:t>
            </a:r>
            <a:r>
              <a:rPr lang="en-US" sz="1800" b="1" dirty="0"/>
              <a:t>('locations-list', {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>
                <a:highlight>
                  <a:srgbClr val="00FF00"/>
                </a:highlight>
              </a:rPr>
              <a:t>title:</a:t>
            </a:r>
            <a:r>
              <a:rPr lang="en-US" sz="1800" b="1" dirty="0"/>
              <a:t> 'Loc8r - find a place to work with </a:t>
            </a:r>
            <a:r>
              <a:rPr lang="en-US" sz="1800" b="1" dirty="0" err="1"/>
              <a:t>wifi</a:t>
            </a:r>
            <a:r>
              <a:rPr lang="en-US" sz="1800" b="1" dirty="0"/>
              <a:t>',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 err="1"/>
              <a:t>pageHeader</a:t>
            </a:r>
            <a:r>
              <a:rPr lang="en-US" sz="1800" b="1" dirty="0"/>
              <a:t>: {</a:t>
            </a:r>
            <a:br>
              <a:rPr lang="en-US" sz="1800" b="1" dirty="0"/>
            </a:br>
            <a:r>
              <a:rPr lang="en-US" sz="1800" b="1" dirty="0"/>
              <a:t>            title: 'Loc8r',</a:t>
            </a:r>
            <a:br>
              <a:rPr lang="en-US" sz="1800" b="1" dirty="0"/>
            </a:br>
            <a:r>
              <a:rPr lang="en-US" sz="1800" b="1" dirty="0"/>
              <a:t>            strapline: 'Find places to work with </a:t>
            </a:r>
            <a:r>
              <a:rPr lang="en-US" sz="1800" b="1" dirty="0" err="1"/>
              <a:t>wifi</a:t>
            </a:r>
            <a:r>
              <a:rPr lang="en-US" sz="1800" b="1" dirty="0"/>
              <a:t> near you!'</a:t>
            </a:r>
            <a:br>
              <a:rPr lang="en-US" sz="1800" b="1" dirty="0"/>
            </a:br>
            <a:r>
              <a:rPr lang="en-US" sz="1800" b="1" dirty="0"/>
              <a:t>        },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>
                <a:highlight>
                  <a:srgbClr val="00FFFF"/>
                </a:highlight>
              </a:rPr>
              <a:t>sidebar: </a:t>
            </a:r>
            <a:r>
              <a:rPr lang="en-US" sz="1800" b="1" dirty="0"/>
              <a:t>"Looking for </a:t>
            </a:r>
            <a:r>
              <a:rPr lang="en-US" sz="1800" b="1" dirty="0" err="1"/>
              <a:t>wifi</a:t>
            </a:r>
            <a:r>
              <a:rPr lang="en-US" sz="1800" b="1" dirty="0"/>
              <a:t> and a seat? Loc8r helps you find places to work when out and about. " +</a:t>
            </a:r>
            <a:br>
              <a:rPr lang="en-US" sz="1800" b="1" dirty="0"/>
            </a:br>
            <a:r>
              <a:rPr lang="en-US" sz="1800" b="1" dirty="0"/>
              <a:t>                  "Perhaps with coffee, cake or a pint? Let Loc8r help you find the place you're looking for."</a:t>
            </a:r>
            <a:br>
              <a:rPr lang="en-US" sz="1800" b="1" dirty="0"/>
            </a:br>
            <a:r>
              <a:rPr lang="en-US" sz="1800" b="1" dirty="0"/>
              <a:t>    });</a:t>
            </a:r>
            <a:br>
              <a:rPr lang="en-US" sz="1800" b="1" dirty="0"/>
            </a:br>
            <a:r>
              <a:rPr lang="en-US" sz="1800" b="1" dirty="0"/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EA64D02-F0BA-4C88-99CA-0B24EF79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3678259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330637" y="1427141"/>
            <a:ext cx="2122716" cy="3193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654628" y="2819400"/>
            <a:ext cx="6183088" cy="2160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C18E6-C727-4CAE-9842-A2F4E7B51670}"/>
              </a:ext>
            </a:extLst>
          </p:cNvPr>
          <p:cNvSpPr/>
          <p:nvPr/>
        </p:nvSpPr>
        <p:spPr>
          <a:xfrm>
            <a:off x="1654628" y="4267200"/>
            <a:ext cx="4365172" cy="609600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4181-4FAA-4374-9BD1-7BE054406E5E}"/>
              </a:ext>
            </a:extLst>
          </p:cNvPr>
          <p:cNvSpPr/>
          <p:nvPr/>
        </p:nvSpPr>
        <p:spPr>
          <a:xfrm>
            <a:off x="7696199" y="4813646"/>
            <a:ext cx="1504921" cy="1129953"/>
          </a:xfrm>
          <a:prstGeom prst="rect">
            <a:avLst/>
          </a:prstGeom>
          <a:noFill/>
          <a:ln w="7620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76" y="287328"/>
            <a:ext cx="8827192" cy="563562"/>
          </a:xfrm>
        </p:spPr>
        <p:txBody>
          <a:bodyPr>
            <a:noAutofit/>
          </a:bodyPr>
          <a:lstStyle/>
          <a:p>
            <a:r>
              <a:rPr lang="en-US" sz="2400" b="1" dirty="0"/>
              <a:t>parts of </a:t>
            </a:r>
            <a:r>
              <a:rPr lang="en-US" sz="2400" b="1" dirty="0" err="1"/>
              <a:t>NodeJS+Express</a:t>
            </a:r>
            <a:r>
              <a:rPr lang="en-US" sz="2400" b="1" dirty="0"/>
              <a:t> Controller map to its EJS view locations-</a:t>
            </a:r>
            <a:r>
              <a:rPr lang="en-US" sz="2400" b="1" dirty="0" err="1"/>
              <a:t>list.ejs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718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more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MVC oriented than Express (which is server side web framework –dealing with traditional multi-page websites/or portions of web sites)</a:t>
            </a:r>
          </a:p>
          <a:p>
            <a:pPr lvl="4"/>
            <a:r>
              <a:rPr lang="en-US" dirty="0"/>
              <a:t>Has Models, Views, Controller  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50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421A-B2B5-4601-A8F1-9DFE0437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is the AngularJS going to work???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CBFBD-588D-4BB1-A89B-911FEEB4C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in the output the location-</a:t>
            </a:r>
            <a:r>
              <a:rPr lang="en-US" dirty="0" err="1"/>
              <a:t>list.ejs</a:t>
            </a:r>
            <a:r>
              <a:rPr lang="en-US" dirty="0"/>
              <a:t> has an area where it</a:t>
            </a:r>
            <a:br>
              <a:rPr lang="en-US" dirty="0"/>
            </a:br>
            <a:r>
              <a:rPr lang="en-US" dirty="0"/>
              <a:t>displays data –we will use </a:t>
            </a:r>
            <a:r>
              <a:rPr lang="en-US" dirty="0">
                <a:highlight>
                  <a:srgbClr val="8BF52B"/>
                </a:highlight>
              </a:rPr>
              <a:t>data binding of Angular to achieve this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9ACC86-8762-4D7C-8770-7EB5ACDB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89315"/>
            <a:ext cx="7260771" cy="3469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2464E9-25C8-46AD-9993-F58D787D4A54}"/>
              </a:ext>
            </a:extLst>
          </p:cNvPr>
          <p:cNvSpPr/>
          <p:nvPr/>
        </p:nvSpPr>
        <p:spPr>
          <a:xfrm>
            <a:off x="2056614" y="5130878"/>
            <a:ext cx="5715786" cy="774621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66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0897-90B7-44B8-928C-B6FDE5F6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setup the AngularJS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260E3-F765-453A-9C8E-8C57024B4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00462"/>
          </a:xfrm>
        </p:spPr>
        <p:txBody>
          <a:bodyPr>
            <a:normAutofit/>
          </a:bodyPr>
          <a:lstStyle/>
          <a:p>
            <a:r>
              <a:rPr lang="en-US" dirty="0"/>
              <a:t>Create folder angular under public</a:t>
            </a:r>
          </a:p>
          <a:p>
            <a:endParaRPr lang="en-US" dirty="0"/>
          </a:p>
          <a:p>
            <a:r>
              <a:rPr lang="en-US" dirty="0"/>
              <a:t>And create a new </a:t>
            </a:r>
            <a:r>
              <a:rPr lang="en-US" dirty="0" err="1"/>
              <a:t>javascript</a:t>
            </a:r>
            <a:br>
              <a:rPr lang="en-US" dirty="0"/>
            </a:br>
            <a:r>
              <a:rPr lang="en-US" dirty="0"/>
              <a:t>file called loc8rApp.js which will be</a:t>
            </a:r>
            <a:br>
              <a:rPr lang="en-US" dirty="0"/>
            </a:br>
            <a:r>
              <a:rPr lang="en-US" dirty="0"/>
              <a:t>our Angular code there.</a:t>
            </a:r>
          </a:p>
          <a:p>
            <a:endParaRPr lang="en-US" dirty="0"/>
          </a:p>
          <a:p>
            <a:r>
              <a:rPr lang="en-US" dirty="0"/>
              <a:t>This code will be responsible for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highlight>
                  <a:srgbClr val="8BF52B"/>
                </a:highlight>
              </a:rPr>
              <a:t>databinding</a:t>
            </a:r>
            <a:r>
              <a:rPr lang="en-US" dirty="0"/>
              <a:t> within our output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9B4FCF-5907-495A-ADD1-443AF23C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4262"/>
            <a:ext cx="3810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008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STEP 2: create your loc8rApp.js (or if you like app.js) </a:t>
            </a:r>
            <a:r>
              <a:rPr lang="en-US" sz="2800" dirty="0" err="1"/>
              <a:t>javascript</a:t>
            </a:r>
            <a:r>
              <a:rPr lang="en-US" sz="2800" dirty="0"/>
              <a:t> file that will define the angular app and its angular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NOTE: I created an angular folder and this is where I put my </a:t>
            </a:r>
            <a:r>
              <a:rPr lang="en-US" dirty="0">
                <a:solidFill>
                  <a:srgbClr val="FF0000"/>
                </a:solidFill>
              </a:rPr>
              <a:t>loc8rApp.js </a:t>
            </a:r>
            <a:r>
              <a:rPr lang="en-US" dirty="0"/>
              <a:t>file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810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02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0"/>
          <a:stretch/>
        </p:blipFill>
        <p:spPr bwMode="auto">
          <a:xfrm>
            <a:off x="6934200" y="1219199"/>
            <a:ext cx="23292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The loc8rApp.js </a:t>
            </a:r>
            <a:r>
              <a:rPr lang="en-US" dirty="0"/>
              <a:t>file- a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371" y="381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defines the app module loc8rApp and sets 2 controllers – one for zip code and one that hard codes data for locations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9" y="1219200"/>
            <a:ext cx="7021281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// the loc8rApp.js file</a:t>
            </a:r>
            <a:r>
              <a:rPr lang="en-US" i="1" dirty="0"/>
              <a:t>// JavaScript</a:t>
            </a:r>
            <a:br>
              <a:rPr lang="en-US" i="1" dirty="0"/>
            </a:br>
            <a:r>
              <a:rPr lang="en-US" i="1" dirty="0"/>
              <a:t>//define the module</a:t>
            </a:r>
            <a:br>
              <a:rPr lang="en-US" i="1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"loc8rApp"</a:t>
            </a:r>
            <a:r>
              <a:rPr lang="en-US" dirty="0"/>
              <a:t>, []);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//setup controller for zip  that sets the value for the </a:t>
            </a:r>
            <a:r>
              <a:rPr lang="en-US" i="1" dirty="0">
                <a:highlight>
                  <a:srgbClr val="00FF00"/>
                </a:highlight>
              </a:rPr>
              <a:t>model </a:t>
            </a:r>
            <a:r>
              <a:rPr lang="en-US" i="1" dirty="0" err="1">
                <a:highlight>
                  <a:srgbClr val="00FF00"/>
                </a:highlight>
              </a:rPr>
              <a:t>myInput</a:t>
            </a:r>
            <a:r>
              <a:rPr lang="en-US" i="1" dirty="0">
                <a:highlight>
                  <a:srgbClr val="00FF00"/>
                </a:highlight>
              </a:rPr>
              <a:t> </a:t>
            </a:r>
            <a:r>
              <a:rPr lang="en-US" i="1" dirty="0"/>
              <a:t>to default </a:t>
            </a:r>
          </a:p>
          <a:p>
            <a:r>
              <a:rPr lang="en-US" i="1" dirty="0"/>
              <a:t>//  value of </a:t>
            </a:r>
            <a:r>
              <a:rPr lang="en-US" i="1" dirty="0">
                <a:highlight>
                  <a:srgbClr val="00FFFF"/>
                </a:highlight>
              </a:rPr>
              <a:t>enter your zip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b="1" dirty="0" err="1">
                <a:highlight>
                  <a:srgbClr val="FFFF00"/>
                </a:highlight>
              </a:rPr>
              <a:t>var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myZipController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dirty="0"/>
              <a:t>= </a:t>
            </a:r>
            <a:r>
              <a:rPr lang="en-US" b="1" dirty="0"/>
              <a:t>function</a:t>
            </a:r>
            <a:r>
              <a:rPr lang="en-US" dirty="0"/>
              <a:t>($scope) {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    $</a:t>
            </a:r>
            <a:r>
              <a:rPr lang="en-US" dirty="0" err="1">
                <a:highlight>
                  <a:srgbClr val="00FF00"/>
                </a:highlight>
              </a:rPr>
              <a:t>scope.</a:t>
            </a:r>
            <a:r>
              <a:rPr lang="en-US" b="1" dirty="0" err="1">
                <a:highlight>
                  <a:srgbClr val="00FF00"/>
                </a:highlight>
              </a:rPr>
              <a:t>myInput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00FFFF"/>
                </a:highlight>
              </a:rPr>
              <a:t>= </a:t>
            </a:r>
            <a:r>
              <a:rPr lang="en-US" b="1" dirty="0">
                <a:highlight>
                  <a:srgbClr val="00FFFF"/>
                </a:highlight>
              </a:rPr>
              <a:t>"enter your zip"</a:t>
            </a:r>
            <a:r>
              <a:rPr lang="en-US" dirty="0">
                <a:highlight>
                  <a:srgbClr val="00FFFF"/>
                </a:highlight>
              </a:rPr>
              <a:t>; </a:t>
            </a:r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//associate the </a:t>
            </a:r>
            <a:r>
              <a:rPr lang="en-US" dirty="0" err="1">
                <a:highlight>
                  <a:srgbClr val="FFFF00"/>
                </a:highlight>
              </a:rPr>
              <a:t>myZipController</a:t>
            </a:r>
            <a:r>
              <a:rPr lang="en-US" dirty="0"/>
              <a:t> with the above function </a:t>
            </a:r>
            <a:r>
              <a:rPr lang="en-US" dirty="0" err="1"/>
              <a:t>myZipController</a:t>
            </a:r>
            <a:br>
              <a:rPr lang="en-US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'loc8rApp'</a:t>
            </a:r>
            <a:r>
              <a:rPr lang="en-US" dirty="0"/>
              <a:t>).controller(</a:t>
            </a:r>
            <a:r>
              <a:rPr lang="en-US" b="1" dirty="0"/>
              <a:t>‘</a:t>
            </a:r>
            <a:r>
              <a:rPr lang="en-US" b="1" dirty="0" err="1"/>
              <a:t>myZipController</a:t>
            </a:r>
            <a:r>
              <a:rPr lang="en-US" b="1" dirty="0"/>
              <a:t>'</a:t>
            </a:r>
            <a:r>
              <a:rPr lang="en-US" dirty="0"/>
              <a:t>, </a:t>
            </a:r>
            <a:r>
              <a:rPr lang="en-US" i="1" dirty="0" err="1">
                <a:highlight>
                  <a:srgbClr val="FFFF00"/>
                </a:highlight>
              </a:rPr>
              <a:t>myZipController</a:t>
            </a:r>
            <a:r>
              <a:rPr lang="en-US" dirty="0"/>
              <a:t>);</a:t>
            </a:r>
            <a:br>
              <a:rPr lang="en-US" dirty="0"/>
            </a:b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CONTINUE NEXT PAGE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6755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0"/>
          <a:stretch/>
        </p:blipFill>
        <p:spPr bwMode="auto">
          <a:xfrm>
            <a:off x="6934200" y="1219199"/>
            <a:ext cx="23292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loc8rApp.js file-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371" y="381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defines the app module loc8rApp and sets 2 controllers – one for zip code and one that hard codes data for locations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9" y="1219200"/>
            <a:ext cx="6962227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//Stupidly for this </a:t>
            </a:r>
            <a:r>
              <a:rPr lang="en-US" i="1" dirty="0">
                <a:highlight>
                  <a:srgbClr val="00FF00"/>
                </a:highlight>
              </a:rPr>
              <a:t>demo hard coding data </a:t>
            </a:r>
            <a:r>
              <a:rPr lang="en-US" i="1" dirty="0"/>
              <a:t>via </a:t>
            </a:r>
            <a:r>
              <a:rPr lang="en-US" i="1" dirty="0">
                <a:highlight>
                  <a:srgbClr val="FFFF00"/>
                </a:highlight>
              </a:rPr>
              <a:t>a </a:t>
            </a:r>
            <a:r>
              <a:rPr lang="en-US" i="1" dirty="0" err="1">
                <a:highlight>
                  <a:srgbClr val="FFFF00"/>
                </a:highlight>
              </a:rPr>
              <a:t>locationListCrtl</a:t>
            </a:r>
            <a:r>
              <a:rPr lang="en-US" i="1" dirty="0">
                <a:highlight>
                  <a:srgbClr val="FFFF00"/>
                </a:highlight>
              </a:rPr>
              <a:t>  </a:t>
            </a:r>
            <a:r>
              <a:rPr lang="en-US" i="1" dirty="0"/>
              <a:t>Controller function</a:t>
            </a:r>
            <a:br>
              <a:rPr lang="en-US" i="1" dirty="0"/>
            </a:b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i="1" dirty="0" err="1">
                <a:highlight>
                  <a:srgbClr val="FFFF00"/>
                </a:highlight>
              </a:rPr>
              <a:t>locationListCtrl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dirty="0"/>
              <a:t>= </a:t>
            </a:r>
            <a:r>
              <a:rPr lang="en-US" b="1" dirty="0"/>
              <a:t>function </a:t>
            </a:r>
            <a:r>
              <a:rPr lang="en-US" dirty="0"/>
              <a:t>($scope) {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    $</a:t>
            </a:r>
            <a:r>
              <a:rPr lang="en-US" dirty="0" err="1">
                <a:highlight>
                  <a:srgbClr val="00FF00"/>
                </a:highlight>
              </a:rPr>
              <a:t>scope.</a:t>
            </a:r>
            <a:r>
              <a:rPr lang="en-US" b="1" dirty="0" err="1">
                <a:highlight>
                  <a:srgbClr val="00FF00"/>
                </a:highlight>
              </a:rPr>
              <a:t>data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b="1" dirty="0"/>
              <a:t>locations</a:t>
            </a:r>
            <a:r>
              <a:rPr lang="en-US" dirty="0"/>
              <a:t>: [{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name</a:t>
            </a:r>
            <a:r>
              <a:rPr lang="en-US" dirty="0"/>
              <a:t>: </a:t>
            </a:r>
            <a:r>
              <a:rPr lang="en-US" b="1" dirty="0"/>
              <a:t>'Burger Queen'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address</a:t>
            </a:r>
            <a:r>
              <a:rPr lang="en-US" dirty="0"/>
              <a:t>: </a:t>
            </a:r>
            <a:r>
              <a:rPr lang="en-US" b="1" dirty="0"/>
              <a:t>'125 High Street, Reading, RG6 1PS'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rating</a:t>
            </a:r>
            <a:r>
              <a:rPr lang="en-US" dirty="0"/>
              <a:t>: 3,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facilities</a:t>
            </a:r>
            <a:r>
              <a:rPr lang="en-US" dirty="0"/>
              <a:t>: [</a:t>
            </a:r>
            <a:r>
              <a:rPr lang="en-US" b="1" dirty="0"/>
              <a:t>'Hot drinks'</a:t>
            </a:r>
            <a:r>
              <a:rPr lang="en-US" dirty="0"/>
              <a:t>, </a:t>
            </a:r>
            <a:r>
              <a:rPr lang="en-US" b="1" dirty="0"/>
              <a:t>'Food'</a:t>
            </a:r>
            <a:r>
              <a:rPr lang="en-US" dirty="0"/>
              <a:t>, </a:t>
            </a:r>
            <a:r>
              <a:rPr lang="en-US" b="1" dirty="0"/>
              <a:t>'Premium </a:t>
            </a:r>
            <a:r>
              <a:rPr lang="en-US" b="1" dirty="0" err="1"/>
              <a:t>wifi</a:t>
            </a:r>
            <a:r>
              <a:rPr lang="en-US" b="1" dirty="0"/>
              <a:t>'</a:t>
            </a:r>
            <a:r>
              <a:rPr lang="en-US" dirty="0"/>
              <a:t>],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distance</a:t>
            </a:r>
            <a:r>
              <a:rPr lang="en-US" dirty="0"/>
              <a:t>: </a:t>
            </a:r>
            <a:r>
              <a:rPr lang="en-US" b="1" dirty="0"/>
              <a:t>'0.296456'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_id</a:t>
            </a:r>
            <a:r>
              <a:rPr lang="en-US" dirty="0"/>
              <a:t>: </a:t>
            </a:r>
            <a:r>
              <a:rPr lang="en-US" b="1" dirty="0"/>
              <a:t>'5370a35f2536f6785f8dfb6a'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dirty="0"/>
              <a:t>},{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name</a:t>
            </a:r>
            <a:r>
              <a:rPr lang="en-US" dirty="0"/>
              <a:t>: </a:t>
            </a:r>
            <a:r>
              <a:rPr lang="en-US" b="1" dirty="0"/>
              <a:t>'</a:t>
            </a:r>
            <a:r>
              <a:rPr lang="en-US" b="1" dirty="0" err="1"/>
              <a:t>Costy</a:t>
            </a:r>
            <a:r>
              <a:rPr lang="en-US" b="1" dirty="0"/>
              <a:t>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address</a:t>
            </a:r>
            <a:r>
              <a:rPr lang="en-US" dirty="0"/>
              <a:t>: </a:t>
            </a:r>
            <a:r>
              <a:rPr lang="en-US" b="1" dirty="0"/>
              <a:t>'125 High Street, Reading, RG6 1PS'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rating</a:t>
            </a:r>
            <a:r>
              <a:rPr lang="en-US" dirty="0"/>
              <a:t>: 5,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facilities</a:t>
            </a:r>
            <a:r>
              <a:rPr lang="en-US" dirty="0"/>
              <a:t>: [</a:t>
            </a:r>
            <a:r>
              <a:rPr lang="en-US" b="1" dirty="0"/>
              <a:t>'Hot drinks'</a:t>
            </a:r>
            <a:r>
              <a:rPr lang="en-US" dirty="0"/>
              <a:t>, </a:t>
            </a:r>
            <a:r>
              <a:rPr lang="en-US" b="1" dirty="0"/>
              <a:t>'Food'</a:t>
            </a:r>
            <a:r>
              <a:rPr lang="en-US" dirty="0"/>
              <a:t>, </a:t>
            </a:r>
            <a:r>
              <a:rPr lang="en-US" b="1" dirty="0"/>
              <a:t>'Alcoholic drinks'</a:t>
            </a:r>
            <a:r>
              <a:rPr lang="en-US" dirty="0"/>
              <a:t>],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distance</a:t>
            </a:r>
            <a:r>
              <a:rPr lang="en-US" dirty="0"/>
              <a:t>: </a:t>
            </a:r>
            <a:r>
              <a:rPr lang="en-US" b="1" dirty="0"/>
              <a:t>'0.7865456'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_id</a:t>
            </a:r>
            <a:r>
              <a:rPr lang="en-US" dirty="0"/>
              <a:t>: </a:t>
            </a:r>
            <a:r>
              <a:rPr lang="en-US" b="1" dirty="0"/>
              <a:t>'5370a35f2536f6785f8dfb6a'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dirty="0"/>
              <a:t>}]};</a:t>
            </a:r>
            <a:br>
              <a:rPr lang="en-US" dirty="0"/>
            </a:br>
            <a:r>
              <a:rPr lang="en-US" dirty="0"/>
              <a:t>};</a:t>
            </a:r>
            <a:br>
              <a:rPr lang="en-US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'loc8rApp'</a:t>
            </a:r>
            <a:r>
              <a:rPr lang="en-US" dirty="0"/>
              <a:t>).controller(</a:t>
            </a:r>
            <a:r>
              <a:rPr lang="en-US" b="1" dirty="0"/>
              <a:t>‘</a:t>
            </a:r>
            <a:r>
              <a:rPr lang="en-US" b="1" dirty="0" err="1"/>
              <a:t>locationListCrtl</a:t>
            </a:r>
            <a:r>
              <a:rPr lang="en-US" b="1" dirty="0"/>
              <a:t>'</a:t>
            </a:r>
            <a:r>
              <a:rPr lang="en-US" dirty="0"/>
              <a:t>,</a:t>
            </a:r>
            <a:r>
              <a:rPr lang="en-US" dirty="0" err="1">
                <a:highlight>
                  <a:srgbClr val="FFFF00"/>
                </a:highlight>
              </a:rPr>
              <a:t>locationListCrtl</a:t>
            </a:r>
            <a:r>
              <a:rPr lang="en-US" dirty="0"/>
              <a:t>);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E3701-1528-4EF6-A7C7-9F7A264FD709}"/>
              </a:ext>
            </a:extLst>
          </p:cNvPr>
          <p:cNvSpPr txBox="1"/>
          <p:nvPr/>
        </p:nvSpPr>
        <p:spPr>
          <a:xfrm>
            <a:off x="4744151" y="1671935"/>
            <a:ext cx="2249590" cy="923330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 the name of the </a:t>
            </a:r>
            <a:br>
              <a:rPr lang="en-US" dirty="0"/>
            </a:br>
            <a:r>
              <a:rPr lang="en-US" dirty="0"/>
              <a:t>model data we are hard </a:t>
            </a:r>
            <a:br>
              <a:rPr lang="en-US" dirty="0"/>
            </a:br>
            <a:r>
              <a:rPr lang="en-US" dirty="0"/>
              <a:t>code is called “data”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49DBA02-BBE1-46D7-9F17-F9777DAA4328}"/>
              </a:ext>
            </a:extLst>
          </p:cNvPr>
          <p:cNvSpPr/>
          <p:nvPr/>
        </p:nvSpPr>
        <p:spPr>
          <a:xfrm>
            <a:off x="2057400" y="1905000"/>
            <a:ext cx="2634342" cy="228600"/>
          </a:xfrm>
          <a:prstGeom prst="leftArrow">
            <a:avLst>
              <a:gd name="adj1" fmla="val 41753"/>
              <a:gd name="adj2" fmla="val 50000"/>
            </a:avLst>
          </a:prstGeom>
          <a:solidFill>
            <a:srgbClr val="8BF5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9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Edit your View (EJS in our case called views/location-</a:t>
            </a:r>
            <a:r>
              <a:rPr lang="en-US" dirty="0" err="1"/>
              <a:t>list.ejs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4987"/>
            <a:ext cx="455295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PART A</a:t>
            </a:r>
            <a:r>
              <a:rPr lang="en-US" dirty="0"/>
              <a:t>: Have it load AngularJS files</a:t>
            </a:r>
          </a:p>
          <a:p>
            <a:r>
              <a:rPr lang="en-US" b="1" dirty="0">
                <a:solidFill>
                  <a:srgbClr val="0070C0"/>
                </a:solidFill>
              </a:rPr>
              <a:t>PART B:</a:t>
            </a:r>
            <a:r>
              <a:rPr lang="en-US" dirty="0"/>
              <a:t> Have it Have it point to the </a:t>
            </a:r>
            <a:r>
              <a:rPr lang="en-US" dirty="0" err="1"/>
              <a:t>listLocationCrtl</a:t>
            </a:r>
            <a:r>
              <a:rPr lang="en-US" dirty="0"/>
              <a:t> controller at the appropriate place where you want to use the data</a:t>
            </a:r>
          </a:p>
          <a:p>
            <a:r>
              <a:rPr lang="en-US" b="1" dirty="0">
                <a:solidFill>
                  <a:srgbClr val="FF0000"/>
                </a:solidFill>
              </a:rPr>
              <a:t>PART C:</a:t>
            </a:r>
            <a:r>
              <a:rPr lang="en-US" dirty="0"/>
              <a:t> Have it load the “hardcoded” data setup in the </a:t>
            </a:r>
            <a:r>
              <a:rPr lang="en-US" dirty="0" err="1"/>
              <a:t>listLocationCrtl</a:t>
            </a:r>
            <a:r>
              <a:rPr lang="en-US" dirty="0"/>
              <a:t> into the view</a:t>
            </a:r>
          </a:p>
          <a:p>
            <a:endParaRPr lang="en-US" dirty="0"/>
          </a:p>
          <a:p>
            <a:r>
              <a:rPr lang="en-US" dirty="0"/>
              <a:t>NOTE: I also have a separate </a:t>
            </a:r>
            <a:r>
              <a:rPr lang="en-US" dirty="0" err="1"/>
              <a:t>myZipController</a:t>
            </a:r>
            <a:r>
              <a:rPr lang="en-US" dirty="0"/>
              <a:t> that is associated with the zip code a user in the future (not doing here) may want to use the data to make a request to Server for the real data from a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B87A6-A708-4B8D-84EF-9DE757C4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0" y="1676400"/>
            <a:ext cx="37528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Beginning location-</a:t>
            </a:r>
            <a:r>
              <a:rPr lang="en-US" dirty="0" err="1"/>
              <a:t>list.ejs</a:t>
            </a:r>
            <a:r>
              <a:rPr lang="en-US" dirty="0"/>
              <a:t>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6" y="457200"/>
            <a:ext cx="9133114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&lt;!DOCTYPE </a:t>
            </a:r>
            <a:r>
              <a:rPr lang="en-US" sz="1600" b="1" dirty="0"/>
              <a:t>html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&lt;</a:t>
            </a:r>
            <a:r>
              <a:rPr lang="en-US" sz="1600" b="1" dirty="0"/>
              <a:t>html ng-app="loc8rApp"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head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title</a:t>
            </a:r>
            <a:r>
              <a:rPr lang="en-US" sz="1600" dirty="0"/>
              <a:t>&gt;&lt;%= </a:t>
            </a:r>
            <a:r>
              <a:rPr lang="en-US" sz="1600" dirty="0" err="1"/>
              <a:t>pageHeader.</a:t>
            </a:r>
            <a:r>
              <a:rPr lang="en-US" sz="1600" b="1" dirty="0" err="1"/>
              <a:t>title</a:t>
            </a:r>
            <a:r>
              <a:rPr lang="en-US" sz="1600" b="1" dirty="0"/>
              <a:t> </a:t>
            </a:r>
            <a:r>
              <a:rPr lang="en-US" sz="1600" dirty="0"/>
              <a:t>%&gt;&lt;/</a:t>
            </a:r>
            <a:r>
              <a:rPr lang="en-US" sz="1600" b="1" dirty="0"/>
              <a:t>title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link </a:t>
            </a:r>
            <a:r>
              <a:rPr lang="en-US" sz="1600" b="1" dirty="0" err="1"/>
              <a:t>rel</a:t>
            </a:r>
            <a:r>
              <a:rPr lang="en-US" sz="1600" b="1" dirty="0"/>
              <a:t>='stylesheet' </a:t>
            </a:r>
            <a:r>
              <a:rPr lang="en-US" sz="1600" b="1" dirty="0" err="1"/>
              <a:t>href</a:t>
            </a:r>
            <a:r>
              <a:rPr lang="en-US" sz="1600" b="1" dirty="0"/>
              <a:t>='/stylesheets/style.css'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b="1" dirty="0">
                <a:solidFill>
                  <a:srgbClr val="92D050"/>
                </a:solidFill>
              </a:rPr>
              <a:t>&lt;script </a:t>
            </a:r>
            <a:r>
              <a:rPr lang="en-US" sz="1600" b="1" dirty="0" err="1">
                <a:solidFill>
                  <a:srgbClr val="92D050"/>
                </a:solidFill>
              </a:rPr>
              <a:t>src</a:t>
            </a:r>
            <a:r>
              <a:rPr lang="en-US" sz="1600" b="1" dirty="0">
                <a:solidFill>
                  <a:srgbClr val="92D050"/>
                </a:solidFill>
              </a:rPr>
              <a:t>="http://ajax.googleapis.com/ajax/libs/</a:t>
            </a:r>
            <a:r>
              <a:rPr lang="en-US" sz="1600" b="1" dirty="0" err="1">
                <a:solidFill>
                  <a:srgbClr val="92D050"/>
                </a:solidFill>
              </a:rPr>
              <a:t>angularjs</a:t>
            </a:r>
            <a:r>
              <a:rPr lang="en-US" sz="1600" b="1" dirty="0">
                <a:solidFill>
                  <a:srgbClr val="92D050"/>
                </a:solidFill>
              </a:rPr>
              <a:t>/1.2.26/angular.min.js"&gt;&lt;/script&gt;</a:t>
            </a:r>
            <a:br>
              <a:rPr lang="en-US" sz="1600" b="1" dirty="0">
                <a:solidFill>
                  <a:srgbClr val="92D050"/>
                </a:solidFill>
              </a:rPr>
            </a:br>
            <a:r>
              <a:rPr lang="en-US" sz="1600" dirty="0"/>
              <a:t>  &lt;/</a:t>
            </a:r>
            <a:r>
              <a:rPr lang="en-US" sz="1600" b="1" dirty="0"/>
              <a:t>head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body ng-controller="</a:t>
            </a:r>
            <a:r>
              <a:rPr lang="en-US" sz="1600" b="1" dirty="0" err="1"/>
              <a:t>myZipController</a:t>
            </a:r>
            <a:r>
              <a:rPr lang="en-US" sz="1600" b="1" dirty="0"/>
              <a:t>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script </a:t>
            </a:r>
            <a:r>
              <a:rPr lang="en-US" sz="1600" b="1" dirty="0" err="1"/>
              <a:t>src</a:t>
            </a:r>
            <a:r>
              <a:rPr lang="en-US" sz="1600" b="1" dirty="0"/>
              <a:t>="http://ajax.googleapis.com/ajax/libs/</a:t>
            </a:r>
            <a:r>
              <a:rPr lang="en-US" sz="1600" b="1" dirty="0" err="1"/>
              <a:t>angularjs</a:t>
            </a:r>
            <a:r>
              <a:rPr lang="en-US" sz="1600" b="1" dirty="0"/>
              <a:t>/1.2.26/angular.min.js"</a:t>
            </a:r>
            <a:r>
              <a:rPr lang="en-US" sz="1600" dirty="0"/>
              <a:t>&gt;&lt;/</a:t>
            </a:r>
            <a:r>
              <a:rPr lang="en-US" sz="1600" b="1" dirty="0"/>
              <a:t>script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script </a:t>
            </a:r>
            <a:r>
              <a:rPr lang="en-US" sz="1600" b="1" dirty="0" err="1"/>
              <a:t>src</a:t>
            </a:r>
            <a:r>
              <a:rPr lang="en-US" sz="1600" b="1" dirty="0"/>
              <a:t>="/angular/loc8rApp.js"</a:t>
            </a:r>
            <a:r>
              <a:rPr lang="en-US" sz="1600" dirty="0"/>
              <a:t>&gt;&lt;/</a:t>
            </a:r>
            <a:r>
              <a:rPr lang="en-US" sz="1600" b="1" dirty="0"/>
              <a:t>script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h1</a:t>
            </a:r>
            <a:r>
              <a:rPr lang="en-US" sz="1600" dirty="0"/>
              <a:t>&gt;&lt;%= title %&gt;&lt;/</a:t>
            </a:r>
            <a:r>
              <a:rPr lang="en-US" sz="1600" b="1" dirty="0"/>
              <a:t>h1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&lt;</a:t>
            </a:r>
            <a:r>
              <a:rPr lang="en-US" sz="1600" b="1" dirty="0"/>
              <a:t>div style="float</a:t>
            </a:r>
            <a:r>
              <a:rPr lang="en-US" sz="1600" dirty="0"/>
              <a:t>: </a:t>
            </a:r>
            <a:r>
              <a:rPr lang="en-US" sz="1600" b="1" dirty="0" err="1"/>
              <a:t>right</a:t>
            </a:r>
            <a:r>
              <a:rPr lang="en-US" sz="1600" dirty="0" err="1"/>
              <a:t>;</a:t>
            </a:r>
            <a:r>
              <a:rPr lang="en-US" sz="1600" b="1" dirty="0" err="1"/>
              <a:t>background-color</a:t>
            </a:r>
            <a:r>
              <a:rPr lang="en-US" sz="1600" dirty="0"/>
              <a:t>: </a:t>
            </a:r>
            <a:r>
              <a:rPr lang="en-US" sz="1600" b="1" dirty="0"/>
              <a:t>pink</a:t>
            </a:r>
            <a:r>
              <a:rPr lang="en-US" sz="1600" dirty="0"/>
              <a:t>; </a:t>
            </a:r>
            <a:r>
              <a:rPr lang="en-US" sz="1600" b="1" dirty="0"/>
              <a:t>width</a:t>
            </a:r>
            <a:r>
              <a:rPr lang="en-US" sz="1600" dirty="0"/>
              <a:t>: 20%; </a:t>
            </a:r>
            <a:r>
              <a:rPr lang="en-US" sz="1600" b="1" dirty="0"/>
              <a:t>border-width</a:t>
            </a:r>
            <a:r>
              <a:rPr lang="en-US" sz="1600" dirty="0"/>
              <a:t>: 10</a:t>
            </a:r>
            <a:r>
              <a:rPr lang="en-US" sz="1600" b="1" dirty="0"/>
              <a:t>px</a:t>
            </a:r>
            <a:r>
              <a:rPr lang="en-US" sz="1600" dirty="0"/>
              <a:t>; </a:t>
            </a:r>
            <a:r>
              <a:rPr lang="en-US" sz="1600" b="1" dirty="0"/>
              <a:t>clear</a:t>
            </a:r>
            <a:r>
              <a:rPr lang="en-US" sz="1600" dirty="0"/>
              <a:t>: </a:t>
            </a:r>
            <a:r>
              <a:rPr lang="en-US" sz="1600" b="1" dirty="0"/>
              <a:t>right"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   &lt;%= </a:t>
            </a:r>
            <a:r>
              <a:rPr lang="en-US" sz="1600" b="1" dirty="0"/>
              <a:t>sidebar</a:t>
            </a:r>
            <a:r>
              <a:rPr lang="en-US" sz="1600" dirty="0"/>
              <a:t>%&gt; &lt;</a:t>
            </a:r>
            <a:r>
              <a:rPr lang="en-US" sz="1600" b="1" dirty="0" err="1"/>
              <a:t>br</a:t>
            </a:r>
            <a:r>
              <a:rPr lang="en-US" sz="1600" dirty="0"/>
              <a:t>/&gt;&lt;</a:t>
            </a:r>
            <a:r>
              <a:rPr lang="en-US" sz="1600" b="1" dirty="0" err="1"/>
              <a:t>br</a:t>
            </a:r>
            <a:r>
              <a:rPr lang="en-US" sz="1600" b="1" dirty="0"/>
              <a:t>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       &lt;</a:t>
            </a:r>
            <a:r>
              <a:rPr lang="en-US" sz="1600" b="1" dirty="0"/>
              <a:t>input ng-model="</a:t>
            </a:r>
            <a:r>
              <a:rPr lang="en-US" sz="1600" b="1" dirty="0" err="1"/>
              <a:t>myInput</a:t>
            </a:r>
            <a:r>
              <a:rPr lang="en-US" sz="1600" b="1" dirty="0"/>
              <a:t>"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       &lt;</a:t>
            </a:r>
            <a:r>
              <a:rPr lang="en-US" sz="1600" b="1" dirty="0"/>
              <a:t>h1</a:t>
            </a:r>
            <a:r>
              <a:rPr lang="en-US" sz="1600" dirty="0"/>
              <a:t>&gt;Searching in zip: {{ </a:t>
            </a:r>
            <a:r>
              <a:rPr lang="en-US" sz="1600" dirty="0" err="1"/>
              <a:t>myInput</a:t>
            </a:r>
            <a:r>
              <a:rPr lang="en-US" sz="1600" dirty="0"/>
              <a:t> }} &lt;/</a:t>
            </a:r>
            <a:r>
              <a:rPr lang="en-US" sz="1600" b="1" dirty="0"/>
              <a:t>h1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&lt;/</a:t>
            </a:r>
            <a:r>
              <a:rPr lang="en-US" sz="1600" b="1" dirty="0"/>
              <a:t>div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p</a:t>
            </a:r>
            <a:r>
              <a:rPr lang="en-US" sz="1600" dirty="0"/>
              <a:t>&gt;Welcome to &lt;%= </a:t>
            </a:r>
            <a:r>
              <a:rPr lang="en-US" sz="1600" dirty="0" err="1"/>
              <a:t>pageHeader.</a:t>
            </a:r>
            <a:r>
              <a:rPr lang="en-US" sz="1600" b="1" dirty="0" err="1"/>
              <a:t>title</a:t>
            </a:r>
            <a:r>
              <a:rPr lang="en-US" sz="1600" b="1" dirty="0"/>
              <a:t> </a:t>
            </a:r>
            <a:r>
              <a:rPr lang="en-US" sz="1600" dirty="0"/>
              <a:t>%&gt;&lt;/</a:t>
            </a:r>
            <a:r>
              <a:rPr lang="en-US" sz="1600" b="1" dirty="0"/>
              <a:t>p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h3</a:t>
            </a:r>
            <a:r>
              <a:rPr lang="en-US" sz="1600" dirty="0"/>
              <a:t>&gt;   &lt;%= </a:t>
            </a:r>
            <a:r>
              <a:rPr lang="en-US" sz="1600" dirty="0" err="1"/>
              <a:t>pageHeader.</a:t>
            </a:r>
            <a:r>
              <a:rPr lang="en-US" sz="1600" b="1" dirty="0" err="1"/>
              <a:t>strapline</a:t>
            </a:r>
            <a:r>
              <a:rPr lang="en-US" sz="1600" dirty="0"/>
              <a:t>%&gt;&lt;/</a:t>
            </a:r>
            <a:r>
              <a:rPr lang="en-US" sz="1600" b="1" dirty="0"/>
              <a:t>h3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19FCF-D4DD-4A49-8F82-05B6F1FCEA0D}"/>
              </a:ext>
            </a:extLst>
          </p:cNvPr>
          <p:cNvSpPr/>
          <p:nvPr/>
        </p:nvSpPr>
        <p:spPr>
          <a:xfrm>
            <a:off x="228600" y="1676400"/>
            <a:ext cx="8686800" cy="304800"/>
          </a:xfrm>
          <a:prstGeom prst="rect">
            <a:avLst/>
          </a:prstGeom>
          <a:noFill/>
          <a:ln w="381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F8C05B-0D41-4258-A06E-AD8BA9E886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5615" y="563562"/>
            <a:ext cx="4552950" cy="884238"/>
          </a:xfrm>
          <a:solidFill>
            <a:srgbClr val="8BF52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PART A</a:t>
            </a:r>
            <a:r>
              <a:rPr lang="en-US" dirty="0"/>
              <a:t>: Have it load AngularJS files</a:t>
            </a:r>
          </a:p>
        </p:txBody>
      </p:sp>
    </p:spTree>
    <p:extLst>
      <p:ext uri="{BB962C8B-B14F-4D97-AF65-F5344CB8AC3E}">
        <p14:creationId xmlns:p14="http://schemas.microsoft.com/office/powerpoint/2010/main" val="362154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Beginning location-</a:t>
            </a:r>
            <a:r>
              <a:rPr lang="en-US" dirty="0" err="1"/>
              <a:t>list.ejs</a:t>
            </a:r>
            <a:r>
              <a:rPr lang="en-US" dirty="0"/>
              <a:t>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6" y="457200"/>
            <a:ext cx="8610600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  &lt;</a:t>
            </a:r>
            <a:r>
              <a:rPr lang="en-US" sz="1600" b="1" dirty="0"/>
              <a:t>table ng-controller="</a:t>
            </a:r>
            <a:r>
              <a:rPr lang="en-US" sz="1600" b="1" dirty="0" err="1">
                <a:solidFill>
                  <a:srgbClr val="0070C0"/>
                </a:solidFill>
              </a:rPr>
              <a:t>locationListCtrl</a:t>
            </a:r>
            <a:r>
              <a:rPr lang="en-US" sz="1600" b="1" dirty="0"/>
              <a:t>" border="2"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</a:t>
            </a:r>
            <a:r>
              <a:rPr lang="en-US" sz="1600" b="1" dirty="0" err="1"/>
              <a:t>tr</a:t>
            </a:r>
            <a:r>
              <a:rPr lang="en-US" sz="1600" b="1" dirty="0"/>
              <a:t> style="background-color</a:t>
            </a:r>
            <a:r>
              <a:rPr lang="en-US" sz="1600" dirty="0"/>
              <a:t>: </a:t>
            </a:r>
            <a:r>
              <a:rPr lang="en-US" sz="1600" b="1" dirty="0" err="1"/>
              <a:t>antiquewhite</a:t>
            </a:r>
            <a:r>
              <a:rPr lang="en-US" sz="1600" dirty="0"/>
              <a:t>; </a:t>
            </a:r>
            <a:r>
              <a:rPr lang="en-US" sz="1600" b="1" dirty="0"/>
              <a:t>font-size</a:t>
            </a:r>
            <a:r>
              <a:rPr lang="en-US" sz="1600" dirty="0"/>
              <a:t>: </a:t>
            </a:r>
            <a:r>
              <a:rPr lang="en-US" sz="1600" b="1" dirty="0"/>
              <a:t>larger"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 </a:t>
            </a:r>
            <a:r>
              <a:rPr lang="en-US" sz="1600" dirty="0"/>
              <a:t>&gt;Name 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&gt;Address&lt;/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&gt;Rating&lt;/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&gt;Facilities&lt;/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&gt;Distance&lt;/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&lt;/</a:t>
            </a:r>
            <a:r>
              <a:rPr lang="en-US" sz="1600" b="1" dirty="0" err="1"/>
              <a:t>tr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</a:t>
            </a:r>
            <a:r>
              <a:rPr lang="en-US" sz="1600" b="1" dirty="0" err="1"/>
              <a:t>tr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ng-repeat="x in </a:t>
            </a:r>
            <a:r>
              <a:rPr lang="en-US" sz="1600" b="1" dirty="0" err="1">
                <a:solidFill>
                  <a:srgbClr val="7030A0"/>
                </a:solidFill>
              </a:rPr>
              <a:t>data.locations</a:t>
            </a:r>
            <a:r>
              <a:rPr lang="en-US" sz="1600" b="1" dirty="0"/>
              <a:t>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{{x.name}}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x.address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x.rating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x.facilities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x.distance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&lt;/</a:t>
            </a:r>
            <a:r>
              <a:rPr lang="en-US" sz="1600" b="1" dirty="0" err="1"/>
              <a:t>tr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&lt;/</a:t>
            </a:r>
            <a:r>
              <a:rPr lang="en-US" sz="1600" b="1" dirty="0"/>
              <a:t>table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&lt;/</a:t>
            </a:r>
            <a:r>
              <a:rPr lang="en-US" sz="1600" b="1" dirty="0"/>
              <a:t>body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&lt;/</a:t>
            </a:r>
            <a:r>
              <a:rPr lang="en-US" sz="1600" b="1" dirty="0"/>
              <a:t>html</a:t>
            </a:r>
            <a:r>
              <a:rPr lang="en-US" sz="1600" dirty="0"/>
              <a:t>&gt;</a:t>
            </a:r>
            <a:br>
              <a:rPr lang="en-US" sz="1600" dirty="0"/>
            </a:br>
            <a:endParaRPr lang="en-US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6472"/>
            <a:ext cx="7641771" cy="36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16A6C9-F10A-423C-BC7E-8F104AE0018A}"/>
              </a:ext>
            </a:extLst>
          </p:cNvPr>
          <p:cNvSpPr/>
          <p:nvPr/>
        </p:nvSpPr>
        <p:spPr>
          <a:xfrm>
            <a:off x="206829" y="457200"/>
            <a:ext cx="4974771" cy="304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096C57-8AE0-41B2-9642-F78C6E06A2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54105" y="1246604"/>
            <a:ext cx="4005745" cy="808748"/>
          </a:xfrm>
          <a:solidFill>
            <a:srgbClr val="00B0F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70C0"/>
                </a:solidFill>
              </a:rPr>
              <a:t>PART B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Have it point to the </a:t>
            </a:r>
            <a:r>
              <a:rPr lang="en-US" dirty="0" err="1"/>
              <a:t>listLocationCrtl</a:t>
            </a:r>
            <a:r>
              <a:rPr lang="en-US" dirty="0"/>
              <a:t> controller at the appropriate place where you want to use the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17B5DD-DCBE-45FF-A781-3421301A090C}"/>
              </a:ext>
            </a:extLst>
          </p:cNvPr>
          <p:cNvSpPr txBox="1">
            <a:spLocks/>
          </p:cNvSpPr>
          <p:nvPr/>
        </p:nvSpPr>
        <p:spPr>
          <a:xfrm>
            <a:off x="5291186" y="2362200"/>
            <a:ext cx="3841928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PART C:</a:t>
            </a:r>
            <a:r>
              <a:rPr lang="en-US" dirty="0"/>
              <a:t> Have it load the “hardcoded” </a:t>
            </a:r>
            <a:r>
              <a:rPr lang="en-US" b="1" dirty="0">
                <a:solidFill>
                  <a:srgbClr val="7030A0"/>
                </a:solidFill>
              </a:rPr>
              <a:t>data </a:t>
            </a:r>
            <a:r>
              <a:rPr lang="en-US" dirty="0"/>
              <a:t>setup in the </a:t>
            </a:r>
            <a:r>
              <a:rPr lang="en-US" dirty="0" err="1"/>
              <a:t>listLocationCrtl</a:t>
            </a:r>
            <a:r>
              <a:rPr lang="en-US" dirty="0"/>
              <a:t> into the 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0A43BB-865B-4FE2-AF24-B0C7B1526DB4}"/>
              </a:ext>
            </a:extLst>
          </p:cNvPr>
          <p:cNvSpPr/>
          <p:nvPr/>
        </p:nvSpPr>
        <p:spPr>
          <a:xfrm>
            <a:off x="166934" y="1742160"/>
            <a:ext cx="3841928" cy="1464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D9B79-69E2-4E26-964A-21890918925D}"/>
              </a:ext>
            </a:extLst>
          </p:cNvPr>
          <p:cNvSpPr txBox="1">
            <a:spLocks/>
          </p:cNvSpPr>
          <p:nvPr/>
        </p:nvSpPr>
        <p:spPr>
          <a:xfrm>
            <a:off x="182645" y="5910779"/>
            <a:ext cx="7239000" cy="987941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NOTE: I also have a separate </a:t>
            </a:r>
            <a:r>
              <a:rPr lang="en-US" sz="2000" dirty="0" err="1"/>
              <a:t>myZipController</a:t>
            </a:r>
            <a:r>
              <a:rPr lang="en-US" sz="2000" dirty="0"/>
              <a:t> that is associated with the zip code a user in the future (not doing here) may want to use the data to make a request to Server for the real data from a database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7BA4FCE-D67C-483A-B633-3551C97FCD5F}"/>
              </a:ext>
            </a:extLst>
          </p:cNvPr>
          <p:cNvSpPr/>
          <p:nvPr/>
        </p:nvSpPr>
        <p:spPr>
          <a:xfrm>
            <a:off x="3962400" y="2667000"/>
            <a:ext cx="1296129" cy="341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B89B082F-7F50-4B94-B741-B2D144504BD6}"/>
              </a:ext>
            </a:extLst>
          </p:cNvPr>
          <p:cNvSpPr/>
          <p:nvPr/>
        </p:nvSpPr>
        <p:spPr>
          <a:xfrm rot="16200000">
            <a:off x="5441981" y="442327"/>
            <a:ext cx="897817" cy="768072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00BC2-59F9-440A-9622-E208FE0F211C}"/>
              </a:ext>
            </a:extLst>
          </p:cNvPr>
          <p:cNvSpPr/>
          <p:nvPr/>
        </p:nvSpPr>
        <p:spPr>
          <a:xfrm>
            <a:off x="7620000" y="5556425"/>
            <a:ext cx="1513114" cy="12191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EA234E3-B6E8-4E0E-851A-CA109320F607}"/>
              </a:ext>
            </a:extLst>
          </p:cNvPr>
          <p:cNvSpPr/>
          <p:nvPr/>
        </p:nvSpPr>
        <p:spPr>
          <a:xfrm>
            <a:off x="7315200" y="6248400"/>
            <a:ext cx="3810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7BA3D1-ED83-49CC-9966-02E0741BE51E}"/>
              </a:ext>
            </a:extLst>
          </p:cNvPr>
          <p:cNvSpPr/>
          <p:nvPr/>
        </p:nvSpPr>
        <p:spPr>
          <a:xfrm>
            <a:off x="1547288" y="5029200"/>
            <a:ext cx="5920312" cy="68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Generics of ng-repeat  </a:t>
            </a:r>
            <a:r>
              <a:rPr lang="en-US" dirty="0">
                <a:solidFill>
                  <a:srgbClr val="FF0000"/>
                </a:solidFill>
              </a:rPr>
              <a:t>x in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myController</a:t>
            </a:r>
            <a:r>
              <a:rPr lang="en-US" dirty="0"/>
              <a:t> = function($scope) {</a:t>
            </a:r>
          </a:p>
          <a:p>
            <a:pPr marL="0" indent="0">
              <a:buNone/>
            </a:pPr>
            <a:r>
              <a:rPr lang="en-US" dirty="0"/>
              <a:t>    $</a:t>
            </a:r>
            <a:r>
              <a:rPr lang="en-US" dirty="0" err="1"/>
              <a:t>scope.</a:t>
            </a:r>
            <a:r>
              <a:rPr lang="en-US" b="1" dirty="0" err="1">
                <a:solidFill>
                  <a:srgbClr val="FF0000"/>
                </a:solidFill>
              </a:rPr>
              <a:t>items</a:t>
            </a:r>
            <a:r>
              <a:rPr lang="en-US" dirty="0"/>
              <a:t> = ["one", "two", "three"]; };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output the items in the array using the ng-repeat directive like this:</a:t>
            </a:r>
          </a:p>
          <a:p>
            <a:pPr marL="274320" lvl="1" indent="0">
              <a:buNone/>
            </a:pPr>
            <a:r>
              <a:rPr lang="en-US" dirty="0"/>
              <a:t>&lt;body ng-controller="</a:t>
            </a:r>
            <a:r>
              <a:rPr lang="en-US" dirty="0" err="1"/>
              <a:t>myController</a:t>
            </a:r>
            <a:r>
              <a:rPr lang="en-US" dirty="0"/>
              <a:t>"&gt;</a:t>
            </a:r>
          </a:p>
          <a:p>
            <a:pPr marL="274320" lvl="1" indent="0">
              <a:buNone/>
            </a:pPr>
            <a:r>
              <a:rPr lang="en-US" dirty="0"/>
              <a:t> &lt;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 &lt;li ng-repeat=“</a:t>
            </a:r>
            <a:r>
              <a:rPr lang="en-US" b="1" dirty="0">
                <a:solidFill>
                  <a:srgbClr val="FF0000"/>
                </a:solidFill>
              </a:rPr>
              <a:t>x in items</a:t>
            </a:r>
            <a:r>
              <a:rPr lang="en-US" dirty="0"/>
              <a:t>"&gt;{{ item }}&lt;/li&gt;</a:t>
            </a:r>
          </a:p>
          <a:p>
            <a:pPr marL="274320" lvl="1" indent="0">
              <a:buNone/>
            </a:pPr>
            <a:r>
              <a:rPr lang="en-US" dirty="0"/>
              <a:t> 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The resulting output, omitting the attributes that Angular will add to the HTML elements,</a:t>
            </a:r>
          </a:p>
          <a:p>
            <a:pPr marL="0" indent="0">
              <a:buNone/>
            </a:pPr>
            <a:r>
              <a:rPr lang="en-US" dirty="0"/>
              <a:t>is this:</a:t>
            </a:r>
          </a:p>
          <a:p>
            <a:pPr marL="274320" lvl="1" indent="0">
              <a:buNone/>
            </a:pPr>
            <a:r>
              <a:rPr lang="en-US" dirty="0"/>
              <a:t>&lt;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 &lt;li&gt;one&lt;/li&gt;</a:t>
            </a:r>
          </a:p>
          <a:p>
            <a:pPr marL="274320" lvl="1" indent="0">
              <a:buNone/>
            </a:pPr>
            <a:r>
              <a:rPr lang="en-US" dirty="0"/>
              <a:t> &lt;li&gt;two&lt;/li&gt;</a:t>
            </a:r>
          </a:p>
          <a:p>
            <a:pPr marL="274320" lvl="1" indent="0">
              <a:buNone/>
            </a:pPr>
            <a:r>
              <a:rPr lang="en-US" dirty="0"/>
              <a:t> &lt;li&gt;three&lt;/li&gt;</a:t>
            </a:r>
          </a:p>
          <a:p>
            <a:pPr marL="274320" lvl="1" indent="0">
              <a:buNone/>
            </a:pPr>
            <a:r>
              <a:rPr lang="en-US" dirty="0"/>
              <a:t>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64307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C71A-9654-42D2-BD88-4C6D952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we just did your first </a:t>
            </a:r>
            <a:r>
              <a:rPr lang="en-US" dirty="0" err="1"/>
              <a:t>NodeJS+Express</a:t>
            </a:r>
            <a:r>
              <a:rPr lang="en-US" dirty="0"/>
              <a:t> + Angular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8D2C-8ECF-43B1-8CAB-C21060D33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Angular is used to data-bind with only </a:t>
            </a:r>
            <a:r>
              <a:rPr lang="en-US" b="1" dirty="0">
                <a:solidFill>
                  <a:srgbClr val="FF0000"/>
                </a:solidFill>
              </a:rPr>
              <a:t>PART </a:t>
            </a:r>
            <a:r>
              <a:rPr lang="en-US" dirty="0"/>
              <a:t>(the table displaying the locations of 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EF7ED4-44EB-41B7-8E38-3A5D29DF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6" y="3399934"/>
            <a:ext cx="7641771" cy="36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50D1C7-556D-42F9-9FA1-9EC14B565727}"/>
              </a:ext>
            </a:extLst>
          </p:cNvPr>
          <p:cNvSpPr/>
          <p:nvPr/>
        </p:nvSpPr>
        <p:spPr>
          <a:xfrm>
            <a:off x="1718596" y="5222358"/>
            <a:ext cx="5920312" cy="68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569EB-864E-4CF9-82FB-A025100E5B74}"/>
              </a:ext>
            </a:extLst>
          </p:cNvPr>
          <p:cNvSpPr txBox="1"/>
          <p:nvPr/>
        </p:nvSpPr>
        <p:spPr>
          <a:xfrm>
            <a:off x="-2863" y="3886200"/>
            <a:ext cx="1662378" cy="258532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seems</a:t>
            </a:r>
            <a:br>
              <a:rPr lang="en-US" dirty="0"/>
            </a:br>
            <a:r>
              <a:rPr lang="en-US" dirty="0"/>
              <a:t>silly as the</a:t>
            </a:r>
            <a:br>
              <a:rPr lang="en-US" dirty="0"/>
            </a:br>
            <a:r>
              <a:rPr lang="en-US" dirty="0"/>
              <a:t>data is hardcoded</a:t>
            </a:r>
            <a:br>
              <a:rPr lang="en-US" dirty="0"/>
            </a:br>
            <a:r>
              <a:rPr lang="en-US" dirty="0"/>
              <a:t>but if it was</a:t>
            </a:r>
            <a:br>
              <a:rPr lang="en-US" dirty="0"/>
            </a:br>
            <a:r>
              <a:rPr lang="en-US" dirty="0"/>
              <a:t>associated with</a:t>
            </a:r>
            <a:br>
              <a:rPr lang="en-US" dirty="0"/>
            </a:br>
            <a:r>
              <a:rPr lang="en-US" dirty="0"/>
              <a:t>a database you</a:t>
            </a:r>
          </a:p>
          <a:p>
            <a:r>
              <a:rPr lang="en-US" dirty="0"/>
              <a:t>Could have it pull</a:t>
            </a:r>
            <a:br>
              <a:rPr lang="en-US" dirty="0"/>
            </a:br>
            <a:r>
              <a:rPr lang="en-US" dirty="0"/>
              <a:t>dynamically from</a:t>
            </a:r>
            <a:br>
              <a:rPr lang="en-US" dirty="0"/>
            </a:br>
            <a:r>
              <a:rPr lang="en-US" dirty="0"/>
              <a:t>the database</a:t>
            </a:r>
          </a:p>
        </p:txBody>
      </p:sp>
    </p:spTree>
    <p:extLst>
      <p:ext uri="{BB962C8B-B14F-4D97-AF65-F5344CB8AC3E}">
        <p14:creationId xmlns:p14="http://schemas.microsoft.com/office/powerpoint/2010/main" val="270901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“get it”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is client side so will be downloaded to client</a:t>
            </a:r>
          </a:p>
          <a:p>
            <a:r>
              <a:rPr lang="en-US" dirty="0"/>
              <a:t>When create an Angular project in WebSphere (our choice of IDE) it has setup the Angular software already</a:t>
            </a:r>
          </a:p>
          <a:p>
            <a:r>
              <a:rPr lang="en-US" dirty="0"/>
              <a:t>Otherwise you can get it from </a:t>
            </a:r>
            <a:r>
              <a:rPr lang="en-US" dirty="0">
                <a:hlinkClick r:id="rId2"/>
              </a:rPr>
              <a:t>https://angularjs.org/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5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Angular Filters to FORMAT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Formatting text, currency, date and more</a:t>
            </a:r>
          </a:p>
        </p:txBody>
      </p:sp>
    </p:spTree>
    <p:extLst>
      <p:ext uri="{BB962C8B-B14F-4D97-AF65-F5344CB8AC3E}">
        <p14:creationId xmlns:p14="http://schemas.microsoft.com/office/powerpoint/2010/main" val="3443038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Generic: applying filter (format) to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{{ data   |   filter }}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274320" lvl="1" indent="0">
              <a:buNone/>
            </a:pPr>
            <a:r>
              <a:rPr lang="en-US" dirty="0"/>
              <a:t>&lt;div&gt;{{ 123.2345 | currency }}&lt;/div&gt;</a:t>
            </a:r>
          </a:p>
          <a:p>
            <a:pPr marL="274320" lvl="1" indent="0">
              <a:buNone/>
            </a:pPr>
            <a:r>
              <a:rPr lang="en-US" b="1" i="1" dirty="0"/>
              <a:t>Output: $123.23</a:t>
            </a:r>
          </a:p>
          <a:p>
            <a:pPr marL="274320" lvl="1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Another Example:  THIS ONE SHOWS AN OPTION –symbol of currency</a:t>
            </a:r>
          </a:p>
          <a:p>
            <a:pPr marL="274320" lvl="1" indent="0">
              <a:buNone/>
            </a:pPr>
            <a:r>
              <a:rPr lang="en-US" dirty="0"/>
              <a:t>&lt;div&gt;{{ 123.2345 + 321.321 | currency:"£" }}&lt;/div&gt;</a:t>
            </a:r>
          </a:p>
          <a:p>
            <a:pPr marL="274320" lvl="1" indent="0">
              <a:buNone/>
            </a:pPr>
            <a:r>
              <a:rPr lang="en-US" b="1" i="1" dirty="0"/>
              <a:t>Output: £444.56 </a:t>
            </a:r>
          </a:p>
          <a:p>
            <a:pPr marL="274320" lvl="1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98494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Date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&lt;div&gt;{{ "Let's shout" | uppercase }}&lt;/div&gt;</a:t>
            </a:r>
          </a:p>
          <a:p>
            <a:pPr marL="0" indent="0">
              <a:buNone/>
            </a:pPr>
            <a:r>
              <a:rPr lang="en-US" b="1" i="1" dirty="0"/>
              <a:t>Output: LET’S SHOUT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{{ timestamp | </a:t>
            </a:r>
            <a:r>
              <a:rPr lang="en-US" dirty="0" err="1"/>
              <a:t>date:"d</a:t>
            </a:r>
            <a:r>
              <a:rPr lang="en-US" dirty="0"/>
              <a:t> MMM </a:t>
            </a:r>
            <a:r>
              <a:rPr lang="en-US" dirty="0" err="1"/>
              <a:t>yyyy</a:t>
            </a:r>
            <a:r>
              <a:rPr lang="en-US" dirty="0"/>
              <a:t>" }}</a:t>
            </a:r>
          </a:p>
          <a:p>
            <a:pPr marL="0" indent="0">
              <a:buNone/>
            </a:pPr>
            <a:r>
              <a:rPr lang="en-US" b="1" i="1" dirty="0"/>
              <a:t>Output: 21 Aug 2014</a:t>
            </a:r>
          </a:p>
        </p:txBody>
      </p:sp>
    </p:spTree>
    <p:extLst>
      <p:ext uri="{BB962C8B-B14F-4D97-AF65-F5344CB8AC3E}">
        <p14:creationId xmlns:p14="http://schemas.microsoft.com/office/powerpoint/2010/main" val="389261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Custom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7924800" cy="4724400"/>
          </a:xfrm>
        </p:spPr>
        <p:txBody>
          <a:bodyPr>
            <a:normAutofit fontScale="25000" lnSpcReduction="20000"/>
          </a:bodyPr>
          <a:lstStyle/>
          <a:p>
            <a:r>
              <a:rPr lang="en-US" sz="7400" dirty="0"/>
              <a:t>Taking example from Getting MEAN</a:t>
            </a:r>
          </a:p>
          <a:p>
            <a:r>
              <a:rPr lang="en-US" sz="7400" dirty="0"/>
              <a:t>Add the following </a:t>
            </a:r>
            <a:r>
              <a:rPr lang="en-US" sz="7400" dirty="0" err="1"/>
              <a:t>javascript</a:t>
            </a:r>
            <a:r>
              <a:rPr lang="en-US" sz="7400" dirty="0"/>
              <a:t> functions to our loc8rApp.js Angular file</a:t>
            </a:r>
          </a:p>
          <a:p>
            <a:pPr marL="0" indent="0">
              <a:buNone/>
            </a:pPr>
            <a:r>
              <a:rPr lang="en-US" sz="5600" b="1" i="1" dirty="0"/>
              <a:t>//Some functions dealing with data manipulation/formatting for locations</a:t>
            </a:r>
            <a:br>
              <a:rPr lang="en-US" sz="5600" b="1" i="1" dirty="0"/>
            </a:br>
            <a:r>
              <a:rPr lang="en-US" sz="5600" b="1" i="1" dirty="0"/>
              <a:t>/**</a:t>
            </a:r>
            <a:br>
              <a:rPr lang="en-US" sz="5600" b="1" i="1" dirty="0"/>
            </a:br>
            <a:r>
              <a:rPr lang="en-US" sz="5600" b="1" i="1" dirty="0"/>
              <a:t> * tests if numeric or not</a:t>
            </a:r>
            <a:br>
              <a:rPr lang="en-US" sz="5600" b="1" i="1" dirty="0"/>
            </a:br>
            <a:r>
              <a:rPr lang="en-US" sz="5600" b="1" i="1" dirty="0"/>
              <a:t> * @</a:t>
            </a:r>
            <a:r>
              <a:rPr lang="en-US" sz="5600" b="1" i="1" dirty="0" err="1"/>
              <a:t>param</a:t>
            </a:r>
            <a:r>
              <a:rPr lang="en-US" sz="5600" b="1" i="1" dirty="0"/>
              <a:t> n</a:t>
            </a:r>
            <a:br>
              <a:rPr lang="en-US" sz="5600" b="1" i="1" dirty="0"/>
            </a:br>
            <a:r>
              <a:rPr lang="en-US" sz="5600" b="1" i="1" dirty="0"/>
              <a:t> * @returns {</a:t>
            </a:r>
            <a:r>
              <a:rPr lang="en-US" sz="5600" b="1" i="1" dirty="0" err="1"/>
              <a:t>boolean</a:t>
            </a:r>
            <a:r>
              <a:rPr lang="en-US" sz="5600" b="1" i="1" dirty="0"/>
              <a:t>}</a:t>
            </a:r>
            <a:br>
              <a:rPr lang="en-US" sz="5600" b="1" i="1" dirty="0"/>
            </a:br>
            <a:r>
              <a:rPr lang="en-US" sz="5600" b="1" i="1" dirty="0"/>
              <a:t> * @private</a:t>
            </a:r>
            <a:br>
              <a:rPr lang="en-US" sz="5600" b="1" i="1" dirty="0"/>
            </a:br>
            <a:r>
              <a:rPr lang="en-US" sz="5600" b="1" i="1" dirty="0"/>
              <a:t> */</a:t>
            </a:r>
            <a:br>
              <a:rPr lang="en-US" sz="5600" b="1" i="1" dirty="0"/>
            </a:b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i="1" dirty="0"/>
              <a:t>_</a:t>
            </a:r>
            <a:r>
              <a:rPr lang="en-US" sz="5600" b="1" i="1" dirty="0" err="1"/>
              <a:t>isNumeric</a:t>
            </a:r>
            <a:r>
              <a:rPr lang="en-US" sz="5600" b="1" i="1" dirty="0"/>
              <a:t> </a:t>
            </a:r>
            <a:r>
              <a:rPr lang="en-US" sz="5600" b="1" dirty="0"/>
              <a:t>= function (n) {</a:t>
            </a:r>
            <a:br>
              <a:rPr lang="en-US" sz="5600" b="1" dirty="0"/>
            </a:br>
            <a:r>
              <a:rPr lang="en-US" sz="5600" b="1" dirty="0"/>
              <a:t>    return !</a:t>
            </a:r>
            <a:r>
              <a:rPr lang="en-US" sz="5600" b="1" dirty="0" err="1"/>
              <a:t>isNaN</a:t>
            </a:r>
            <a:r>
              <a:rPr lang="en-US" sz="5600" b="1" dirty="0"/>
              <a:t>(</a:t>
            </a:r>
            <a:r>
              <a:rPr lang="en-US" sz="5600" b="1" dirty="0" err="1"/>
              <a:t>parseFloat</a:t>
            </a:r>
            <a:r>
              <a:rPr lang="en-US" sz="5600" b="1" dirty="0"/>
              <a:t>(n)) &amp;&amp; </a:t>
            </a:r>
            <a:r>
              <a:rPr lang="en-US" sz="5600" b="1" dirty="0" err="1"/>
              <a:t>isFinite</a:t>
            </a:r>
            <a:r>
              <a:rPr lang="en-US" sz="5600" b="1" dirty="0"/>
              <a:t>(n);</a:t>
            </a:r>
            <a:br>
              <a:rPr lang="en-US" sz="5600" b="1" dirty="0"/>
            </a:br>
            <a:r>
              <a:rPr lang="en-US" sz="5600" b="1" dirty="0"/>
              <a:t>};</a:t>
            </a:r>
            <a:br>
              <a:rPr lang="en-US" sz="5600" b="1" dirty="0"/>
            </a:br>
            <a:br>
              <a:rPr lang="en-US" sz="5600" b="1" dirty="0"/>
            </a:br>
            <a:r>
              <a:rPr lang="en-US" sz="5600" b="1" i="1" dirty="0"/>
              <a:t>/**</a:t>
            </a:r>
            <a:br>
              <a:rPr lang="en-US" sz="5600" b="1" i="1" dirty="0"/>
            </a:br>
            <a:r>
              <a:rPr lang="en-US" sz="5600" b="1" i="1" dirty="0"/>
              <a:t> * function to </a:t>
            </a:r>
            <a:r>
              <a:rPr lang="en-US" sz="5600" b="1" i="1" dirty="0" err="1"/>
              <a:t>determing</a:t>
            </a:r>
            <a:r>
              <a:rPr lang="en-US" sz="5600" b="1" i="1" dirty="0"/>
              <a:t> if should list units as km or m</a:t>
            </a:r>
            <a:br>
              <a:rPr lang="en-US" sz="5600" b="1" i="1" dirty="0"/>
            </a:br>
            <a:r>
              <a:rPr lang="en-US" sz="5600" b="1" i="1" dirty="0"/>
              <a:t> * @returns {Function}</a:t>
            </a:r>
            <a:br>
              <a:rPr lang="en-US" sz="5600" b="1" i="1" dirty="0"/>
            </a:br>
            <a:r>
              <a:rPr lang="en-US" sz="5600" b="1" i="1" dirty="0"/>
              <a:t> */</a:t>
            </a:r>
            <a:br>
              <a:rPr lang="en-US" sz="5600" b="1" i="1" dirty="0"/>
            </a:b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i="1" dirty="0" err="1"/>
              <a:t>formatDistance</a:t>
            </a:r>
            <a:r>
              <a:rPr lang="en-US" sz="5600" b="1" i="1" dirty="0"/>
              <a:t> </a:t>
            </a:r>
            <a:r>
              <a:rPr lang="en-US" sz="5600" b="1" dirty="0"/>
              <a:t>= function () {</a:t>
            </a:r>
            <a:br>
              <a:rPr lang="en-US" sz="5600" b="1" dirty="0"/>
            </a:br>
            <a:r>
              <a:rPr lang="en-US" sz="5600" b="1" dirty="0"/>
              <a:t>    return function (distance) {</a:t>
            </a:r>
            <a:br>
              <a:rPr lang="en-US" sz="5600" b="1" dirty="0"/>
            </a:br>
            <a:r>
              <a:rPr lang="en-US" sz="5600" b="1" dirty="0"/>
              <a:t>        </a:t>
            </a: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dirty="0" err="1"/>
              <a:t>numDistance</a:t>
            </a:r>
            <a:r>
              <a:rPr lang="en-US" sz="5600" b="1" dirty="0"/>
              <a:t>, unit;</a:t>
            </a:r>
            <a:br>
              <a:rPr lang="en-US" sz="5600" b="1" dirty="0"/>
            </a:br>
            <a:r>
              <a:rPr lang="en-US" sz="5600" b="1" dirty="0"/>
              <a:t>        if (distance &amp;&amp; </a:t>
            </a:r>
            <a:r>
              <a:rPr lang="en-US" sz="5600" b="1" i="1" dirty="0"/>
              <a:t>_</a:t>
            </a:r>
            <a:r>
              <a:rPr lang="en-US" sz="5600" b="1" i="1" dirty="0" err="1"/>
              <a:t>isNumeric</a:t>
            </a:r>
            <a:r>
              <a:rPr lang="en-US" sz="5600" b="1" dirty="0"/>
              <a:t>(distance)) {</a:t>
            </a:r>
            <a:br>
              <a:rPr lang="en-US" sz="5600" b="1" dirty="0"/>
            </a:br>
            <a:r>
              <a:rPr lang="en-US" sz="5600" b="1" dirty="0"/>
              <a:t>            if (distance &gt; 1) {</a:t>
            </a:r>
            <a:br>
              <a:rPr lang="en-US" sz="5600" b="1" dirty="0"/>
            </a:br>
            <a:r>
              <a:rPr lang="en-US" sz="5600" b="1" dirty="0"/>
              <a:t>                </a:t>
            </a:r>
            <a:r>
              <a:rPr lang="en-US" sz="5600" b="1" dirty="0" err="1"/>
              <a:t>numDistance</a:t>
            </a:r>
            <a:r>
              <a:rPr lang="en-US" sz="5600" b="1" dirty="0"/>
              <a:t> = </a:t>
            </a:r>
            <a:r>
              <a:rPr lang="en-US" sz="5600" b="1" dirty="0" err="1"/>
              <a:t>parseFloat</a:t>
            </a:r>
            <a:r>
              <a:rPr lang="en-US" sz="5600" b="1" dirty="0"/>
              <a:t>(distance).</a:t>
            </a:r>
            <a:r>
              <a:rPr lang="en-US" sz="5600" b="1" dirty="0" err="1"/>
              <a:t>toFixed</a:t>
            </a:r>
            <a:r>
              <a:rPr lang="en-US" sz="5600" b="1" dirty="0"/>
              <a:t>(1);</a:t>
            </a:r>
            <a:br>
              <a:rPr lang="en-US" sz="5600" b="1" dirty="0"/>
            </a:br>
            <a:r>
              <a:rPr lang="en-US" sz="5600" b="1" dirty="0"/>
              <a:t>                unit = 'km';</a:t>
            </a:r>
            <a:br>
              <a:rPr lang="en-US" sz="5600" b="1" dirty="0"/>
            </a:br>
            <a:r>
              <a:rPr lang="en-US" sz="5600" b="1" dirty="0"/>
              <a:t>            } else {</a:t>
            </a:r>
            <a:br>
              <a:rPr lang="en-US" sz="5600" b="1" dirty="0"/>
            </a:br>
            <a:r>
              <a:rPr lang="en-US" sz="5600" b="1" dirty="0"/>
              <a:t>                </a:t>
            </a:r>
            <a:r>
              <a:rPr lang="en-US" sz="5600" b="1" dirty="0" err="1"/>
              <a:t>numDistance</a:t>
            </a:r>
            <a:r>
              <a:rPr lang="en-US" sz="5600" b="1" dirty="0"/>
              <a:t> = </a:t>
            </a:r>
            <a:r>
              <a:rPr lang="en-US" sz="5600" b="1" dirty="0" err="1"/>
              <a:t>parseInt</a:t>
            </a:r>
            <a:r>
              <a:rPr lang="en-US" sz="5600" b="1" dirty="0"/>
              <a:t>(distance * 1000,10);</a:t>
            </a:r>
            <a:br>
              <a:rPr lang="en-US" sz="5600" b="1" dirty="0"/>
            </a:br>
            <a:r>
              <a:rPr lang="en-US" sz="5600" b="1" dirty="0"/>
              <a:t>                unit = 'm';</a:t>
            </a:r>
            <a:br>
              <a:rPr lang="en-US" sz="5600" b="1" dirty="0"/>
            </a:br>
            <a:r>
              <a:rPr lang="en-US" sz="5600" b="1" dirty="0"/>
              <a:t>            }</a:t>
            </a:r>
            <a:br>
              <a:rPr lang="en-US" sz="5600" b="1" dirty="0"/>
            </a:br>
            <a:r>
              <a:rPr lang="en-US" sz="5600" b="1" dirty="0"/>
              <a:t>            return </a:t>
            </a:r>
            <a:r>
              <a:rPr lang="en-US" sz="5600" b="1" dirty="0" err="1"/>
              <a:t>numDistance</a:t>
            </a:r>
            <a:r>
              <a:rPr lang="en-US" sz="5600" b="1" dirty="0"/>
              <a:t> + unit;</a:t>
            </a:r>
            <a:br>
              <a:rPr lang="en-US" sz="5600" b="1" dirty="0"/>
            </a:br>
            <a:r>
              <a:rPr lang="en-US" sz="5600" b="1" dirty="0"/>
              <a:t>        } else {</a:t>
            </a:r>
            <a:br>
              <a:rPr lang="en-US" sz="5600" b="1" dirty="0"/>
            </a:br>
            <a:r>
              <a:rPr lang="en-US" sz="5600" b="1" dirty="0"/>
              <a:t>            return "?";</a:t>
            </a:r>
            <a:br>
              <a:rPr lang="en-US" sz="5600" b="1" dirty="0"/>
            </a:br>
            <a:r>
              <a:rPr lang="en-US" sz="5600" b="1" dirty="0"/>
              <a:t>        }</a:t>
            </a:r>
            <a:br>
              <a:rPr lang="en-US" sz="5600" b="1" dirty="0"/>
            </a:br>
            <a:r>
              <a:rPr lang="en-US" sz="5600" b="1" dirty="0"/>
              <a:t>    };</a:t>
            </a:r>
            <a:br>
              <a:rPr lang="en-US" sz="5600" b="1" dirty="0"/>
            </a:br>
            <a:r>
              <a:rPr lang="en-US" sz="5600" b="1" dirty="0"/>
              <a:t>};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819400"/>
            <a:ext cx="240914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 custom filter is</a:t>
            </a:r>
          </a:p>
          <a:p>
            <a:r>
              <a:rPr lang="en-US" b="1" dirty="0"/>
              <a:t>Basically a </a:t>
            </a:r>
            <a:r>
              <a:rPr lang="en-US" b="1" dirty="0" err="1"/>
              <a:t>javascript</a:t>
            </a:r>
            <a:endParaRPr lang="en-US" b="1" dirty="0"/>
          </a:p>
          <a:p>
            <a:r>
              <a:rPr lang="en-US" b="1" dirty="0"/>
              <a:t>Function that returns</a:t>
            </a:r>
          </a:p>
          <a:p>
            <a:r>
              <a:rPr lang="en-US" b="1" dirty="0"/>
              <a:t>Data formatting in</a:t>
            </a:r>
            <a:br>
              <a:rPr lang="en-US" b="1" dirty="0"/>
            </a:br>
            <a:r>
              <a:rPr lang="en-US" b="1" dirty="0"/>
              <a:t>an AngularJS file</a:t>
            </a:r>
          </a:p>
        </p:txBody>
      </p:sp>
    </p:spTree>
    <p:extLst>
      <p:ext uri="{BB962C8B-B14F-4D97-AF65-F5344CB8AC3E}">
        <p14:creationId xmlns:p14="http://schemas.microsoft.com/office/powerpoint/2010/main" val="2987769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custom filter ---adding code to activate its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bottom of loc8rApp.js  add the following</a:t>
            </a:r>
          </a:p>
          <a:p>
            <a:pPr marL="0" indent="0">
              <a:buNone/>
            </a:pPr>
            <a:r>
              <a:rPr lang="en-US" b="1" i="1" dirty="0"/>
              <a:t>angular </a:t>
            </a:r>
          </a:p>
          <a:p>
            <a:pPr marL="0" indent="0">
              <a:buNone/>
            </a:pPr>
            <a:r>
              <a:rPr lang="en-US" b="1" i="1" dirty="0"/>
              <a:t>  .module('loc8rApp') </a:t>
            </a:r>
          </a:p>
          <a:p>
            <a:pPr marL="0" indent="0">
              <a:buNone/>
            </a:pPr>
            <a:r>
              <a:rPr lang="en-US" b="1" i="1" dirty="0"/>
              <a:t>  .controller('</a:t>
            </a:r>
            <a:r>
              <a:rPr lang="en-US" b="1" i="1" dirty="0" err="1"/>
              <a:t>locationListCtrl</a:t>
            </a:r>
            <a:r>
              <a:rPr lang="en-US" b="1" i="1" dirty="0"/>
              <a:t>', </a:t>
            </a:r>
            <a:r>
              <a:rPr lang="en-US" b="1" i="1" dirty="0" err="1"/>
              <a:t>locationListCtrl</a:t>
            </a:r>
            <a:r>
              <a:rPr lang="en-US" b="1" i="1" dirty="0"/>
              <a:t>)        </a:t>
            </a:r>
          </a:p>
          <a:p>
            <a:pPr marL="0" indent="0">
              <a:buNone/>
            </a:pPr>
            <a:r>
              <a:rPr lang="en-US" b="1" i="1" dirty="0"/>
              <a:t>  .filter('</a:t>
            </a:r>
            <a:r>
              <a:rPr lang="en-US" b="1" i="1" dirty="0" err="1"/>
              <a:t>formatDistance</a:t>
            </a:r>
            <a:r>
              <a:rPr lang="en-US" b="1" i="1" dirty="0"/>
              <a:t>', </a:t>
            </a:r>
            <a:r>
              <a:rPr lang="en-US" b="1" i="1" dirty="0" err="1"/>
              <a:t>formatDistance</a:t>
            </a:r>
            <a:r>
              <a:rPr lang="en-US" b="1" i="1" dirty="0"/>
              <a:t>);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Now in location-</a:t>
            </a:r>
            <a:r>
              <a:rPr lang="en-US" b="1" dirty="0" err="1"/>
              <a:t>list.ejs</a:t>
            </a:r>
            <a:r>
              <a:rPr lang="en-US" b="1" dirty="0"/>
              <a:t> (the view) add the filter</a:t>
            </a:r>
          </a:p>
          <a:p>
            <a:pPr marL="0" indent="0">
              <a:buNone/>
            </a:pPr>
            <a:r>
              <a:rPr lang="en-US" i="1" dirty="0"/>
              <a:t>&lt;</a:t>
            </a:r>
            <a:r>
              <a:rPr lang="en-US" b="1" i="1" dirty="0" err="1"/>
              <a:t>tr</a:t>
            </a:r>
            <a:r>
              <a:rPr lang="en-US" b="1" i="1" dirty="0"/>
              <a:t> ng-repeat="x in </a:t>
            </a:r>
            <a:r>
              <a:rPr lang="en-US" b="1" i="1" dirty="0" err="1"/>
              <a:t>data.locations</a:t>
            </a:r>
            <a:r>
              <a:rPr lang="en-US" b="1" i="1" dirty="0"/>
              <a:t>"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&gt;{{x.name}}&lt;/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x.address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x.rating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x.facilities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x.distance</a:t>
            </a:r>
            <a:r>
              <a:rPr lang="en-US" i="1" dirty="0"/>
              <a:t>  | </a:t>
            </a:r>
            <a:r>
              <a:rPr lang="en-US" b="1" i="1" dirty="0" err="1">
                <a:solidFill>
                  <a:srgbClr val="FF0000"/>
                </a:solidFill>
              </a:rPr>
              <a:t>formatDistance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&lt;/</a:t>
            </a:r>
            <a:r>
              <a:rPr lang="en-US" b="1" i="1" dirty="0" err="1"/>
              <a:t>tr</a:t>
            </a:r>
            <a:r>
              <a:rPr lang="en-US" i="1" dirty="0"/>
              <a:t>&gt;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01439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adding custom filter for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See the units of “m” added to the end.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7696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05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Directive in Angular </a:t>
            </a:r>
            <a:r>
              <a:rPr lang="en-US" dirty="0">
                <a:sym typeface="Wingdings" panose="05000000000000000000" pitchFamily="2" charset="2"/>
              </a:rPr>
              <a:t>generate HTML “snippets”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35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be reused by different Angular controllers or views.</a:t>
            </a:r>
          </a:p>
          <a:p>
            <a:endParaRPr lang="en-US" dirty="0"/>
          </a:p>
          <a:p>
            <a:r>
              <a:rPr lang="en-US" dirty="0"/>
              <a:t>Browsers can/may cache the resulting html snippets for reuse</a:t>
            </a:r>
          </a:p>
        </p:txBody>
      </p:sp>
    </p:spTree>
    <p:extLst>
      <p:ext uri="{BB962C8B-B14F-4D97-AF65-F5344CB8AC3E}">
        <p14:creationId xmlns:p14="http://schemas.microsoft.com/office/powerpoint/2010/main" val="2637892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>
            <a:noAutofit/>
          </a:bodyPr>
          <a:lstStyle/>
          <a:p>
            <a:r>
              <a:rPr lang="en-US" sz="2800" dirty="0"/>
              <a:t>STEP 1: create directive in Angular Controller code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86348"/>
            <a:ext cx="7772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Here we are adding to our loc8rApp.js</a:t>
            </a:r>
          </a:p>
          <a:p>
            <a:pPr marL="0" indent="0">
              <a:buNone/>
            </a:pPr>
            <a:r>
              <a:rPr lang="en-US" b="1" i="1" dirty="0"/>
              <a:t>//directive is a function that generates output of the rating of the location data</a:t>
            </a:r>
          </a:p>
          <a:p>
            <a:pPr marL="0" indent="0">
              <a:buNone/>
            </a:pPr>
            <a:r>
              <a:rPr lang="en-US" b="1" i="1" dirty="0" err="1"/>
              <a:t>var</a:t>
            </a:r>
            <a:r>
              <a:rPr lang="en-US" b="1" i="1" dirty="0"/>
              <a:t> </a:t>
            </a:r>
            <a:r>
              <a:rPr lang="en-US" b="1" i="1" dirty="0" err="1"/>
              <a:t>ratingStars</a:t>
            </a:r>
            <a:r>
              <a:rPr lang="en-US" b="1" i="1" dirty="0"/>
              <a:t> = function () {</a:t>
            </a:r>
          </a:p>
          <a:p>
            <a:pPr marL="274320" lvl="1" indent="0">
              <a:buNone/>
            </a:pPr>
            <a:r>
              <a:rPr lang="en-US" b="1" i="1" dirty="0"/>
              <a:t> return {</a:t>
            </a:r>
          </a:p>
          <a:p>
            <a:pPr marL="274320" lvl="1" indent="0">
              <a:buNone/>
            </a:pPr>
            <a:r>
              <a:rPr lang="en-US" b="1" i="1" dirty="0"/>
              <a:t> template : "{{ </a:t>
            </a:r>
            <a:r>
              <a:rPr lang="en-US" b="1" i="1" dirty="0" err="1"/>
              <a:t>location.rating</a:t>
            </a:r>
            <a:r>
              <a:rPr lang="en-US" b="1" i="1" dirty="0"/>
              <a:t> }} stars"</a:t>
            </a:r>
          </a:p>
          <a:p>
            <a:pPr marL="274320" lvl="1" indent="0">
              <a:buNone/>
            </a:pPr>
            <a:r>
              <a:rPr lang="en-US" b="1" i="1" dirty="0"/>
              <a:t> };</a:t>
            </a:r>
          </a:p>
          <a:p>
            <a:pPr marL="0" indent="0">
              <a:buNone/>
            </a:pPr>
            <a:r>
              <a:rPr lang="en-US" b="1" i="1" dirty="0"/>
              <a:t>};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//REGISTER the above directive function to the controller </a:t>
            </a:r>
            <a:r>
              <a:rPr lang="en-US" b="1" i="1" dirty="0" err="1"/>
              <a:t>locationListCrtl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angular</a:t>
            </a:r>
          </a:p>
          <a:p>
            <a:pPr marL="0" indent="0">
              <a:buNone/>
            </a:pPr>
            <a:r>
              <a:rPr lang="en-US" b="1" i="1" dirty="0"/>
              <a:t> .module('loc8rApp')</a:t>
            </a:r>
          </a:p>
          <a:p>
            <a:pPr marL="0" indent="0">
              <a:buNone/>
            </a:pPr>
            <a:r>
              <a:rPr lang="en-US" b="1" i="1" dirty="0"/>
              <a:t> .controller('</a:t>
            </a:r>
            <a:r>
              <a:rPr lang="en-US" b="1" i="1" dirty="0" err="1"/>
              <a:t>locationListCtrl</a:t>
            </a:r>
            <a:r>
              <a:rPr lang="en-US" b="1" i="1" dirty="0"/>
              <a:t>', </a:t>
            </a:r>
            <a:r>
              <a:rPr lang="en-US" b="1" i="1" dirty="0" err="1"/>
              <a:t>locationListCtrl</a:t>
            </a:r>
            <a:r>
              <a:rPr lang="en-US" b="1" i="1" dirty="0"/>
              <a:t>)</a:t>
            </a:r>
          </a:p>
          <a:p>
            <a:pPr marL="0" indent="0">
              <a:buNone/>
            </a:pPr>
            <a:r>
              <a:rPr lang="en-US" b="1" i="1" dirty="0"/>
              <a:t> .filter('</a:t>
            </a:r>
            <a:r>
              <a:rPr lang="en-US" b="1" i="1" dirty="0" err="1"/>
              <a:t>formatDistance</a:t>
            </a:r>
            <a:r>
              <a:rPr lang="en-US" b="1" i="1" dirty="0"/>
              <a:t>', </a:t>
            </a:r>
            <a:r>
              <a:rPr lang="en-US" b="1" i="1" dirty="0" err="1"/>
              <a:t>formatDistance</a:t>
            </a:r>
            <a:r>
              <a:rPr lang="en-US" b="1" i="1" dirty="0"/>
              <a:t>)</a:t>
            </a:r>
          </a:p>
          <a:p>
            <a:pPr marL="0" indent="0">
              <a:buNone/>
            </a:pPr>
            <a:r>
              <a:rPr lang="en-US" b="1" i="1" dirty="0"/>
              <a:t> .directive('</a:t>
            </a:r>
            <a:r>
              <a:rPr lang="en-US" b="1" i="1" dirty="0" err="1"/>
              <a:t>ratingStars</a:t>
            </a:r>
            <a:r>
              <a:rPr lang="en-US" b="1" i="1" dirty="0"/>
              <a:t>', </a:t>
            </a:r>
            <a:r>
              <a:rPr lang="en-US" b="1" i="1" dirty="0" err="1"/>
              <a:t>ratingStars</a:t>
            </a:r>
            <a:r>
              <a:rPr lang="en-US" b="1" i="1" dirty="0"/>
              <a:t>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3352800"/>
            <a:ext cx="4294635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/>
              <a:t>//Stupidly for this demo hard coding data</a:t>
            </a:r>
            <a:br>
              <a:rPr lang="en-US" sz="1200" i="1" dirty="0"/>
            </a:br>
            <a:r>
              <a:rPr lang="en-US" sz="1200" b="1" dirty="0" err="1"/>
              <a:t>var</a:t>
            </a:r>
            <a:r>
              <a:rPr lang="en-US" sz="1200" b="1" dirty="0"/>
              <a:t> </a:t>
            </a:r>
            <a:r>
              <a:rPr lang="en-US" sz="1200" i="1" dirty="0" err="1"/>
              <a:t>locationListCtrl</a:t>
            </a:r>
            <a:r>
              <a:rPr lang="en-US" sz="1200" i="1" dirty="0"/>
              <a:t> </a:t>
            </a:r>
            <a:r>
              <a:rPr lang="en-US" sz="1200" dirty="0"/>
              <a:t>= </a:t>
            </a:r>
            <a:r>
              <a:rPr lang="en-US" sz="1200" b="1" dirty="0"/>
              <a:t>function </a:t>
            </a:r>
            <a:r>
              <a:rPr lang="en-US" sz="1200" dirty="0"/>
              <a:t>($scope) {</a:t>
            </a:r>
            <a:br>
              <a:rPr lang="en-US" sz="1200" dirty="0"/>
            </a:br>
            <a:r>
              <a:rPr lang="en-US" sz="1200" dirty="0"/>
              <a:t>    $</a:t>
            </a:r>
            <a:r>
              <a:rPr lang="en-US" sz="1200" dirty="0" err="1"/>
              <a:t>scope.</a:t>
            </a:r>
            <a:r>
              <a:rPr lang="en-US" sz="1200" b="1" dirty="0" err="1"/>
              <a:t>data</a:t>
            </a:r>
            <a:r>
              <a:rPr lang="en-US" sz="1200" b="1" dirty="0"/>
              <a:t> </a:t>
            </a:r>
            <a:r>
              <a:rPr lang="en-US" sz="1200" dirty="0"/>
              <a:t>= {</a:t>
            </a:r>
            <a:br>
              <a:rPr lang="en-US" sz="1200" dirty="0"/>
            </a:br>
            <a:r>
              <a:rPr lang="en-US" sz="1200" dirty="0"/>
              <a:t>        </a:t>
            </a:r>
            <a:r>
              <a:rPr lang="en-US" sz="1200" b="1" dirty="0"/>
              <a:t>locations</a:t>
            </a:r>
            <a:r>
              <a:rPr lang="en-US" sz="1200" dirty="0"/>
              <a:t>: [{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name</a:t>
            </a:r>
            <a:r>
              <a:rPr lang="en-US" sz="1200" dirty="0"/>
              <a:t>: </a:t>
            </a:r>
            <a:r>
              <a:rPr lang="en-US" sz="1200" b="1" dirty="0"/>
              <a:t>'Burger Queen'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address</a:t>
            </a:r>
            <a:r>
              <a:rPr lang="en-US" sz="1200" dirty="0"/>
              <a:t>: </a:t>
            </a:r>
            <a:r>
              <a:rPr lang="en-US" sz="1200" b="1" dirty="0"/>
              <a:t>'125 High Street, Reading, RG6 1PS'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b="1" dirty="0">
                <a:solidFill>
                  <a:srgbClr val="FF0000"/>
                </a:solidFill>
              </a:rPr>
              <a:t>            rating</a:t>
            </a:r>
            <a:r>
              <a:rPr lang="en-US" sz="1200" dirty="0"/>
              <a:t>: 3,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facilities</a:t>
            </a:r>
            <a:r>
              <a:rPr lang="en-US" sz="1200" dirty="0"/>
              <a:t>: [</a:t>
            </a:r>
            <a:r>
              <a:rPr lang="en-US" sz="1200" b="1" dirty="0"/>
              <a:t>'Hot drinks'</a:t>
            </a:r>
            <a:r>
              <a:rPr lang="en-US" sz="1200" dirty="0"/>
              <a:t>, </a:t>
            </a:r>
            <a:r>
              <a:rPr lang="en-US" sz="1200" b="1" dirty="0"/>
              <a:t>'Food'</a:t>
            </a:r>
            <a:r>
              <a:rPr lang="en-US" sz="1200" dirty="0"/>
              <a:t>, </a:t>
            </a:r>
            <a:r>
              <a:rPr lang="en-US" sz="1200" b="1" dirty="0"/>
              <a:t>'Premium </a:t>
            </a:r>
            <a:r>
              <a:rPr lang="en-US" sz="1200" b="1" dirty="0" err="1"/>
              <a:t>wifi</a:t>
            </a:r>
            <a:r>
              <a:rPr lang="en-US" sz="1200" b="1" dirty="0"/>
              <a:t>'</a:t>
            </a:r>
            <a:r>
              <a:rPr lang="en-US" sz="1200" dirty="0"/>
              <a:t>],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distance</a:t>
            </a:r>
            <a:r>
              <a:rPr lang="en-US" sz="1200" dirty="0"/>
              <a:t>: </a:t>
            </a:r>
            <a:r>
              <a:rPr lang="en-US" sz="1200" b="1" dirty="0"/>
              <a:t>'0.296456'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_id</a:t>
            </a:r>
            <a:r>
              <a:rPr lang="en-US" sz="1200" dirty="0"/>
              <a:t>: </a:t>
            </a:r>
            <a:r>
              <a:rPr lang="en-US" sz="1200" b="1" dirty="0"/>
              <a:t>'5370a35f2536f6785f8dfb6a'</a:t>
            </a:r>
            <a:br>
              <a:rPr lang="en-US" sz="1200" b="1" dirty="0"/>
            </a:br>
            <a:r>
              <a:rPr lang="en-US" sz="1200" b="1" dirty="0"/>
              <a:t>        </a:t>
            </a:r>
            <a:r>
              <a:rPr lang="en-US" sz="1200" dirty="0"/>
              <a:t>},{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name</a:t>
            </a:r>
            <a:r>
              <a:rPr lang="en-US" sz="1200" dirty="0"/>
              <a:t>: </a:t>
            </a:r>
            <a:r>
              <a:rPr lang="en-US" sz="1200" b="1" dirty="0"/>
              <a:t>'</a:t>
            </a:r>
            <a:r>
              <a:rPr lang="en-US" sz="1200" b="1" dirty="0" err="1"/>
              <a:t>Costy</a:t>
            </a:r>
            <a:r>
              <a:rPr lang="en-US" sz="1200" b="1" dirty="0"/>
              <a:t>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address</a:t>
            </a:r>
            <a:r>
              <a:rPr lang="en-US" sz="1200" dirty="0"/>
              <a:t>: </a:t>
            </a:r>
            <a:r>
              <a:rPr lang="en-US" sz="1200" b="1" dirty="0"/>
              <a:t>'125 High Street, Reading, RG6 1PS'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rating</a:t>
            </a:r>
            <a:r>
              <a:rPr lang="en-US" sz="1200" dirty="0"/>
              <a:t>: 5,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facilities</a:t>
            </a:r>
            <a:r>
              <a:rPr lang="en-US" sz="1200" dirty="0"/>
              <a:t>: [</a:t>
            </a:r>
            <a:r>
              <a:rPr lang="en-US" sz="1200" b="1" dirty="0"/>
              <a:t>'Hot drinks'</a:t>
            </a:r>
            <a:r>
              <a:rPr lang="en-US" sz="1200" dirty="0"/>
              <a:t>, </a:t>
            </a:r>
            <a:r>
              <a:rPr lang="en-US" sz="1200" b="1" dirty="0"/>
              <a:t>'Food'</a:t>
            </a:r>
            <a:r>
              <a:rPr lang="en-US" sz="1200" dirty="0"/>
              <a:t>, </a:t>
            </a:r>
            <a:r>
              <a:rPr lang="en-US" sz="1200" b="1" dirty="0"/>
              <a:t>'Alcoholic drinks'</a:t>
            </a:r>
            <a:r>
              <a:rPr lang="en-US" sz="1200" dirty="0"/>
              <a:t>],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distance</a:t>
            </a:r>
            <a:r>
              <a:rPr lang="en-US" sz="1200" dirty="0"/>
              <a:t>: </a:t>
            </a:r>
            <a:r>
              <a:rPr lang="en-US" sz="1200" b="1" dirty="0"/>
              <a:t>'0.7865456'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_id</a:t>
            </a:r>
            <a:r>
              <a:rPr lang="en-US" sz="1200" dirty="0"/>
              <a:t>: </a:t>
            </a:r>
            <a:r>
              <a:rPr lang="en-US" sz="1200" b="1" dirty="0"/>
              <a:t>'5370a35f2536f6785f8dfb6a'</a:t>
            </a:r>
            <a:br>
              <a:rPr lang="en-US" sz="1200" b="1" dirty="0"/>
            </a:br>
            <a:r>
              <a:rPr lang="en-US" sz="1200" b="1" dirty="0"/>
              <a:t>        </a:t>
            </a:r>
            <a:r>
              <a:rPr lang="en-US" sz="1200" dirty="0"/>
              <a:t>}]};</a:t>
            </a:r>
            <a:br>
              <a:rPr lang="en-US" sz="1200" dirty="0"/>
            </a:br>
            <a:r>
              <a:rPr lang="en-US" sz="1200" dirty="0"/>
              <a:t>};</a:t>
            </a:r>
            <a:br>
              <a:rPr lang="en-US" sz="1200" dirty="0"/>
            </a:b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2473013"/>
            <a:ext cx="1117614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Remember</a:t>
            </a:r>
            <a:br>
              <a:rPr lang="en-US" dirty="0"/>
            </a:br>
            <a:r>
              <a:rPr lang="en-US" dirty="0"/>
              <a:t>our hard</a:t>
            </a:r>
            <a:br>
              <a:rPr lang="en-US" dirty="0"/>
            </a:br>
            <a:r>
              <a:rPr lang="en-US" dirty="0"/>
              <a:t>coded data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43434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>
            <a:off x="2590800" y="2209800"/>
            <a:ext cx="2971800" cy="21336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32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STEP2 – apply to view (</a:t>
            </a:r>
            <a:r>
              <a:rPr lang="en-US" sz="2200" dirty="0"/>
              <a:t>in our case location-</a:t>
            </a:r>
            <a:r>
              <a:rPr lang="en-US" sz="2200" dirty="0" err="1"/>
              <a:t>list.ejs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&lt;</a:t>
            </a:r>
            <a:r>
              <a:rPr lang="en-US" sz="2000" b="1" dirty="0"/>
              <a:t>table ng-controller="</a:t>
            </a:r>
            <a:r>
              <a:rPr lang="en-US" sz="2000" b="1" dirty="0" err="1"/>
              <a:t>locationListCtrl</a:t>
            </a:r>
            <a:r>
              <a:rPr lang="en-US" sz="2000" b="1" dirty="0"/>
              <a:t>" border="2"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</a:t>
            </a:r>
            <a:r>
              <a:rPr lang="en-US" sz="2000" b="1" dirty="0" err="1"/>
              <a:t>tr</a:t>
            </a:r>
            <a:r>
              <a:rPr lang="en-US" sz="2000" b="1" dirty="0"/>
              <a:t> style="background-color</a:t>
            </a:r>
            <a:r>
              <a:rPr lang="en-US" sz="2000" dirty="0"/>
              <a:t>: </a:t>
            </a:r>
            <a:r>
              <a:rPr lang="en-US" sz="2000" b="1" dirty="0" err="1"/>
              <a:t>antiquewhite</a:t>
            </a:r>
            <a:r>
              <a:rPr lang="en-US" sz="2000" dirty="0"/>
              <a:t>; </a:t>
            </a:r>
            <a:r>
              <a:rPr lang="en-US" sz="2000" b="1" dirty="0"/>
              <a:t>font-size</a:t>
            </a:r>
            <a:r>
              <a:rPr lang="en-US" sz="2000" dirty="0"/>
              <a:t>: </a:t>
            </a:r>
            <a:r>
              <a:rPr lang="en-US" sz="2000" b="1" dirty="0"/>
              <a:t>larger"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 </a:t>
            </a:r>
            <a:r>
              <a:rPr lang="en-US" sz="2000" dirty="0"/>
              <a:t>&gt;Name 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&gt;Address&lt;/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&gt;Rating&lt;/</a:t>
            </a:r>
            <a:r>
              <a:rPr lang="en-US" sz="2000" b="1" dirty="0"/>
              <a:t>td</a:t>
            </a:r>
            <a:r>
              <a:rPr lang="en-US" sz="2000" dirty="0"/>
              <a:t>&gt;   </a:t>
            </a:r>
          </a:p>
          <a:p>
            <a:pPr marL="0" indent="0">
              <a:buNone/>
            </a:pP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&gt;Facilities&lt;/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&gt;Distance&lt;/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&lt;/</a:t>
            </a:r>
            <a:r>
              <a:rPr lang="en-US" sz="2000" b="1" dirty="0" err="1"/>
              <a:t>tr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</a:t>
            </a:r>
            <a:r>
              <a:rPr lang="en-US" sz="2000" b="1" dirty="0" err="1"/>
              <a:t>tr</a:t>
            </a:r>
            <a:r>
              <a:rPr lang="en-US" sz="2000" b="1" dirty="0"/>
              <a:t> ng-repeat="x in </a:t>
            </a:r>
            <a:r>
              <a:rPr lang="en-US" sz="2000" b="1" dirty="0" err="1"/>
              <a:t>data.locations</a:t>
            </a:r>
            <a:r>
              <a:rPr lang="en-US" sz="2000" b="1" dirty="0"/>
              <a:t>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&gt;{{x.name}}&lt;/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x.address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 </a:t>
            </a:r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b="1" dirty="0">
                <a:solidFill>
                  <a:srgbClr val="FF0000"/>
                </a:solidFill>
              </a:rPr>
              <a:t>div rating-stars="x"</a:t>
            </a:r>
            <a:r>
              <a:rPr lang="en-US" sz="2000" dirty="0">
                <a:solidFill>
                  <a:srgbClr val="FF0000"/>
                </a:solidFill>
              </a:rPr>
              <a:t>&gt;&lt;/</a:t>
            </a:r>
            <a:r>
              <a:rPr lang="en-US" sz="2000" b="1" dirty="0">
                <a:solidFill>
                  <a:srgbClr val="FF0000"/>
                </a:solidFill>
              </a:rPr>
              <a:t>div</a:t>
            </a:r>
            <a:r>
              <a:rPr lang="en-US" sz="2000" dirty="0">
                <a:solidFill>
                  <a:srgbClr val="FF0000"/>
                </a:solidFill>
              </a:rPr>
              <a:t>&gt; </a:t>
            </a:r>
            <a:r>
              <a:rPr lang="en-US" sz="2000" dirty="0"/>
              <a:t>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x.facilities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x.distance</a:t>
            </a:r>
            <a:r>
              <a:rPr lang="en-US" sz="2000" dirty="0"/>
              <a:t>  | </a:t>
            </a:r>
            <a:r>
              <a:rPr lang="en-US" sz="2000" dirty="0" err="1"/>
              <a:t>formatDistance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&lt;/</a:t>
            </a:r>
            <a:r>
              <a:rPr lang="en-US" sz="2000" b="1" dirty="0" err="1"/>
              <a:t>tr</a:t>
            </a:r>
            <a:r>
              <a:rPr lang="en-US" sz="2000" dirty="0"/>
              <a:t>&gt;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&lt;/</a:t>
            </a:r>
            <a:r>
              <a:rPr lang="en-US" sz="2000" b="1" dirty="0"/>
              <a:t>table</a:t>
            </a:r>
            <a:r>
              <a:rPr lang="en-US" sz="20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6524287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WEIRD BUT TRUE --- note in the view you take a directive name </a:t>
            </a:r>
          </a:p>
          <a:p>
            <a:r>
              <a:rPr lang="en-US" b="1" dirty="0"/>
              <a:t>like </a:t>
            </a:r>
            <a:r>
              <a:rPr lang="en-US" b="1" dirty="0" err="1"/>
              <a:t>doIt</a:t>
            </a:r>
            <a:r>
              <a:rPr lang="en-US" b="1" dirty="0"/>
              <a:t>  and it is </a:t>
            </a:r>
            <a:r>
              <a:rPr lang="en-US" b="1" dirty="0" err="1"/>
              <a:t>refered</a:t>
            </a:r>
            <a:r>
              <a:rPr lang="en-US" b="1" dirty="0"/>
              <a:t> to as  do-it</a:t>
            </a:r>
          </a:p>
          <a:p>
            <a:r>
              <a:rPr lang="en-US" b="1" dirty="0"/>
              <a:t>So our directive of </a:t>
            </a:r>
            <a:r>
              <a:rPr lang="en-US" b="1" dirty="0" err="1"/>
              <a:t>ratingStars</a:t>
            </a:r>
            <a:r>
              <a:rPr lang="en-US" b="1" dirty="0"/>
              <a:t> in our </a:t>
            </a:r>
            <a:r>
              <a:rPr lang="en-US" b="1" dirty="0" err="1"/>
              <a:t>ejs</a:t>
            </a:r>
            <a:r>
              <a:rPr lang="en-US" b="1" dirty="0"/>
              <a:t> is called rating-stars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209800"/>
            <a:ext cx="2186368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</a:t>
            </a:r>
            <a:br>
              <a:rPr lang="en-US" dirty="0"/>
            </a:br>
            <a:r>
              <a:rPr lang="en-US" dirty="0"/>
              <a:t>pass the data x</a:t>
            </a:r>
            <a:br>
              <a:rPr lang="en-US" dirty="0"/>
            </a:br>
            <a:r>
              <a:rPr lang="en-US" dirty="0"/>
              <a:t>to the directive function</a:t>
            </a:r>
          </a:p>
          <a:p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4419600" y="2971800"/>
            <a:ext cx="2133600" cy="7620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3886200"/>
            <a:ext cx="2130391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You can add your</a:t>
            </a:r>
            <a:br>
              <a:rPr lang="en-US" dirty="0"/>
            </a:br>
            <a:r>
              <a:rPr lang="en-US" dirty="0"/>
              <a:t>directive as an attribute</a:t>
            </a:r>
            <a:br>
              <a:rPr lang="en-US" dirty="0"/>
            </a:br>
            <a:r>
              <a:rPr lang="en-US" dirty="0"/>
              <a:t>to many html tags like</a:t>
            </a:r>
          </a:p>
          <a:p>
            <a:r>
              <a:rPr lang="en-US" dirty="0"/>
              <a:t>links (&lt;a&gt;), spans, </a:t>
            </a:r>
            <a:r>
              <a:rPr lang="en-US" dirty="0" err="1"/>
              <a:t>divs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3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2way Data binding (</a:t>
            </a:r>
            <a:r>
              <a:rPr lang="en-US" dirty="0">
                <a:sym typeface="Wingdings" panose="05000000000000000000" pitchFamily="2" charset="2"/>
              </a:rPr>
              <a:t> how SPA can be created)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data model and the view are bound together</a:t>
            </a:r>
          </a:p>
          <a:p>
            <a:r>
              <a:rPr lang="en-US" dirty="0"/>
              <a:t>Both are live. </a:t>
            </a:r>
          </a:p>
          <a:p>
            <a:r>
              <a:rPr lang="en-US" b="1" dirty="0">
                <a:solidFill>
                  <a:srgbClr val="FF0000"/>
                </a:solidFill>
              </a:rPr>
              <a:t>changes to the view update the model</a:t>
            </a:r>
          </a:p>
          <a:p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changes to the model update the view</a:t>
            </a:r>
          </a:p>
        </p:txBody>
      </p:sp>
      <p:pic>
        <p:nvPicPr>
          <p:cNvPr id="2050" name="Picture 2" descr="Image result for 2 way data binding in angular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/>
          <a:stretch/>
        </p:blipFill>
        <p:spPr bwMode="auto">
          <a:xfrm>
            <a:off x="4800600" y="3505200"/>
            <a:ext cx="4343400" cy="29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3530868"/>
            <a:ext cx="4388110" cy="31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08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Doesn’t really look different than before but, it works and you can repeat use it. </a:t>
            </a:r>
          </a:p>
          <a:p>
            <a:r>
              <a:rPr lang="en-US" dirty="0"/>
              <a:t>Your directive can do more elaborate work than ours here –but, you get the idea.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46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Directive with external template for further styling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new directive function refers to a template URL that is a html file located in angular directory called rating-stars.html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47800" y="2362200"/>
            <a:ext cx="5836854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/** directive to create rating Html snippet to do rating with external template */</a:t>
            </a:r>
            <a:b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var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ratingStars</a:t>
            </a: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=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function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scope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   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thisRating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'=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x.rating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</a:t>
            </a:r>
            <a:b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templateUrl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'/angular/rating-stars.html'</a:t>
            </a:r>
            <a:b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962400"/>
            <a:ext cx="43128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 we define the name of the rating data passed to this function as </a:t>
            </a:r>
            <a:r>
              <a:rPr lang="en-US" dirty="0" err="1"/>
              <a:t>thisRating</a:t>
            </a:r>
            <a:r>
              <a:rPr lang="en-US" dirty="0"/>
              <a:t> which can be used anywhere in this function but, also the referenced </a:t>
            </a:r>
            <a:r>
              <a:rPr lang="en-US" dirty="0" err="1"/>
              <a:t>templateURL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980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rating-</a:t>
            </a:r>
            <a:r>
              <a:rPr lang="en-US" dirty="0" err="1"/>
              <a:t>stars.hml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says if the variable </a:t>
            </a:r>
            <a:r>
              <a:rPr lang="en-US" dirty="0" err="1"/>
              <a:t>thisRating</a:t>
            </a:r>
            <a:r>
              <a:rPr lang="en-US" dirty="0"/>
              <a:t> is &lt; each number print a star and if not print empty</a:t>
            </a:r>
          </a:p>
          <a:p>
            <a:pPr marL="0" indent="0">
              <a:buNone/>
            </a:pP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&lt;1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&lt;2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&lt;3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&lt;4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&lt;5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r>
              <a:rPr lang="en-US" sz="2800" dirty="0"/>
              <a:t>So if the value of </a:t>
            </a:r>
            <a:r>
              <a:rPr lang="en-US" sz="2800" dirty="0" err="1"/>
              <a:t>thisRating</a:t>
            </a:r>
            <a:r>
              <a:rPr lang="en-US" sz="2800" dirty="0"/>
              <a:t> is 3 it means it will look like: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57800"/>
            <a:ext cx="514422" cy="32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2" y="5278233"/>
            <a:ext cx="514422" cy="323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44" y="5278233"/>
            <a:ext cx="514422" cy="323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278233"/>
            <a:ext cx="514422" cy="323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86442"/>
            <a:ext cx="51442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9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B1A1-8C7E-45FA-AF32-BF4EB58E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082C3-D00E-461A-8AE6-9E1706D9D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2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BB8C-27A6-4ED4-9124-8D0698A9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 every data field there are predefined filters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to transform data: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BA70BB-57FC-4E8B-B4F2-C946D52C546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533400" y="1656308"/>
            <a:ext cx="8313493" cy="4154984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number to a currency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date to a specified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Select a subset of items from an array.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an object to a JSON string.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limitTo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Limits an array/string, into a specified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           number of elements/characters.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lowercase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string to lower case.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number to a string.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orderBy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Orders an array by an expression.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uppercase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string to upper case.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45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5C81-1DA8-4E8E-99DD-B93DCD07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952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–predefined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</a:rPr>
              <a:t>orderBy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11E1-EBF8-41EA-B664-556A1D8642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0130" y="762000"/>
            <a:ext cx="7772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&lt;div ng-app="</a:t>
            </a:r>
            <a:r>
              <a:rPr lang="en-US" sz="1200" dirty="0" err="1"/>
              <a:t>myApp</a:t>
            </a:r>
            <a:r>
              <a:rPr lang="en-US" sz="1200" dirty="0"/>
              <a:t>" ng-controller="</a:t>
            </a:r>
            <a:r>
              <a:rPr lang="en-US" sz="1200" dirty="0" err="1"/>
              <a:t>namesCtrl</a:t>
            </a:r>
            <a:r>
              <a:rPr lang="en-US" sz="1200" dirty="0"/>
              <a:t>"&gt;</a:t>
            </a:r>
          </a:p>
          <a:p>
            <a:pPr marL="0" indent="0">
              <a:buNone/>
            </a:pPr>
            <a:r>
              <a:rPr lang="en-US" sz="1200" dirty="0"/>
              <a:t>&lt;p&gt;Looping with objects:&lt;/p&gt;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548640" lvl="2" indent="0">
              <a:buNone/>
            </a:pPr>
            <a:r>
              <a:rPr lang="en-US" sz="1600" b="1" dirty="0"/>
              <a:t>  &lt;li ng-repeat="x in names </a:t>
            </a:r>
            <a:r>
              <a:rPr lang="en-US" sz="1600" b="1" dirty="0">
                <a:highlight>
                  <a:srgbClr val="FFFF00"/>
                </a:highlight>
              </a:rPr>
              <a:t>| </a:t>
            </a:r>
            <a:r>
              <a:rPr lang="en-US" sz="1600" b="1" dirty="0" err="1">
                <a:highlight>
                  <a:srgbClr val="FFFF00"/>
                </a:highlight>
              </a:rPr>
              <a:t>orderBy</a:t>
            </a:r>
            <a:r>
              <a:rPr lang="en-US" sz="1600" b="1" dirty="0">
                <a:highlight>
                  <a:srgbClr val="FFFF00"/>
                </a:highlight>
              </a:rPr>
              <a:t>:'country'</a:t>
            </a:r>
            <a:r>
              <a:rPr lang="en-US" sz="1600" b="1" dirty="0"/>
              <a:t>"&gt;</a:t>
            </a:r>
          </a:p>
          <a:p>
            <a:pPr marL="548640" lvl="2" indent="0">
              <a:buNone/>
            </a:pPr>
            <a:r>
              <a:rPr lang="en-US" sz="1600" b="1" dirty="0"/>
              <a:t>    {{ x.name + ', ' + </a:t>
            </a:r>
            <a:r>
              <a:rPr lang="en-US" sz="1600" b="1" dirty="0" err="1"/>
              <a:t>x.country</a:t>
            </a:r>
            <a:r>
              <a:rPr lang="en-US" sz="1600" b="1" dirty="0"/>
              <a:t> }}</a:t>
            </a:r>
          </a:p>
          <a:p>
            <a:pPr marL="548640" lvl="2" indent="0">
              <a:buNone/>
            </a:pPr>
            <a:r>
              <a:rPr lang="en-US" sz="1600" b="1" dirty="0"/>
              <a:t>  &lt;/li&gt;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&lt;/div&gt;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&lt;script&gt;</a:t>
            </a:r>
          </a:p>
          <a:p>
            <a:pPr marL="0" indent="0">
              <a:buNone/>
            </a:pPr>
            <a:r>
              <a:rPr lang="en-US" sz="1200" dirty="0" err="1"/>
              <a:t>angular.module</a:t>
            </a:r>
            <a:r>
              <a:rPr lang="en-US" sz="1200" dirty="0"/>
              <a:t>('</a:t>
            </a:r>
            <a:r>
              <a:rPr lang="en-US" sz="1200" dirty="0" err="1"/>
              <a:t>myApp</a:t>
            </a:r>
            <a:r>
              <a:rPr lang="en-US" sz="1200" dirty="0"/>
              <a:t>', []).controller('</a:t>
            </a:r>
            <a:r>
              <a:rPr lang="en-US" sz="1200" dirty="0" err="1"/>
              <a:t>namesCtrl</a:t>
            </a:r>
            <a:r>
              <a:rPr lang="en-US" sz="1200" dirty="0"/>
              <a:t>', function($scope) {</a:t>
            </a:r>
          </a:p>
          <a:p>
            <a:pPr marL="0" indent="0">
              <a:buNone/>
            </a:pPr>
            <a:r>
              <a:rPr lang="en-US" sz="1200" dirty="0"/>
              <a:t>    $</a:t>
            </a:r>
            <a:r>
              <a:rPr lang="en-US" sz="1200" dirty="0" err="1"/>
              <a:t>scope.names</a:t>
            </a:r>
            <a:r>
              <a:rPr lang="en-US" sz="1200" dirty="0"/>
              <a:t> = [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name:'Jani',country:'Norway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name:'Carl',country:'Sweden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{name:'</a:t>
            </a:r>
            <a:r>
              <a:rPr lang="en-US" sz="1200" dirty="0" err="1"/>
              <a:t>Margareth</a:t>
            </a:r>
            <a:r>
              <a:rPr lang="en-US" sz="1200" dirty="0"/>
              <a:t>',</a:t>
            </a:r>
            <a:r>
              <a:rPr lang="en-US" sz="1200" dirty="0" err="1"/>
              <a:t>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name:'Hege',country:'Norway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name:'Joe',country:'Denmark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name:'Gustav',country:'Sweden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name:'Birgit',country:'Denmark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name:'Mary',country:'England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name:'Kai',country:'Norway</a:t>
            </a:r>
            <a:r>
              <a:rPr lang="en-US" sz="1200" dirty="0"/>
              <a:t>'}</a:t>
            </a:r>
          </a:p>
          <a:p>
            <a:pPr marL="0" indent="0">
              <a:buNone/>
            </a:pPr>
            <a:r>
              <a:rPr lang="en-US" sz="1200" dirty="0"/>
              <a:t>        ];</a:t>
            </a:r>
          </a:p>
          <a:p>
            <a:pPr marL="0" indent="0">
              <a:buNone/>
            </a:pPr>
            <a:r>
              <a:rPr lang="en-US" sz="1200" dirty="0"/>
              <a:t>});</a:t>
            </a:r>
          </a:p>
          <a:p>
            <a:pPr marL="0" indent="0">
              <a:buNone/>
            </a:pPr>
            <a:r>
              <a:rPr lang="en-US" sz="1200" dirty="0"/>
              <a:t>&lt;/script&gt;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&lt;/body&gt;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6A8FC-F9F9-4B40-BE17-A07C29B6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97" t="23544" r="32639" b="43902"/>
          <a:stretch/>
        </p:blipFill>
        <p:spPr>
          <a:xfrm>
            <a:off x="5867400" y="990600"/>
            <a:ext cx="3886200" cy="38862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41E537E-CDFF-4C26-9C36-89C6ADB6CA06}"/>
              </a:ext>
            </a:extLst>
          </p:cNvPr>
          <p:cNvSpPr/>
          <p:nvPr/>
        </p:nvSpPr>
        <p:spPr>
          <a:xfrm>
            <a:off x="4572000" y="1710965"/>
            <a:ext cx="1295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04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5C81-1DA8-4E8E-99DD-B93DCD07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952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–predefined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filter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11E1-EBF8-41EA-B664-556A1D8642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0130" y="762000"/>
            <a:ext cx="7772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&lt;div ng-app="</a:t>
            </a:r>
            <a:r>
              <a:rPr lang="en-US" sz="1200" dirty="0" err="1"/>
              <a:t>myApp</a:t>
            </a:r>
            <a:r>
              <a:rPr lang="en-US" sz="1200" dirty="0"/>
              <a:t>" ng-controller="</a:t>
            </a:r>
            <a:r>
              <a:rPr lang="en-US" sz="1200" dirty="0" err="1"/>
              <a:t>namesCtrl</a:t>
            </a:r>
            <a:r>
              <a:rPr lang="en-US" sz="1200" dirty="0"/>
              <a:t>"&gt;</a:t>
            </a:r>
          </a:p>
          <a:p>
            <a:pPr marL="0" indent="0">
              <a:buNone/>
            </a:pPr>
            <a:r>
              <a:rPr lang="en-US" sz="1200" dirty="0"/>
              <a:t>&lt;p&gt;Looping with objects:&lt;/p&gt;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548640" lvl="2" indent="0">
              <a:buNone/>
            </a:pPr>
            <a:r>
              <a:rPr lang="en-US" sz="1600" b="1" dirty="0"/>
              <a:t>  &lt;li ng-repeat="x in names </a:t>
            </a:r>
            <a:r>
              <a:rPr lang="en-US" sz="1600" b="1" dirty="0">
                <a:highlight>
                  <a:srgbClr val="FFFF00"/>
                </a:highlight>
              </a:rPr>
              <a:t>| filter :{'country': 'Sweden'} </a:t>
            </a:r>
            <a:r>
              <a:rPr lang="en-US" sz="1600" b="1" dirty="0"/>
              <a:t>"&gt;</a:t>
            </a:r>
          </a:p>
          <a:p>
            <a:pPr marL="548640" lvl="2" indent="0">
              <a:buNone/>
            </a:pPr>
            <a:r>
              <a:rPr lang="en-US" sz="1600" b="1" dirty="0"/>
              <a:t>    {{ x.name + ', ' + </a:t>
            </a:r>
            <a:r>
              <a:rPr lang="en-US" sz="1600" b="1" dirty="0" err="1"/>
              <a:t>x.country</a:t>
            </a:r>
            <a:r>
              <a:rPr lang="en-US" sz="1600" b="1" dirty="0"/>
              <a:t> }}</a:t>
            </a:r>
          </a:p>
          <a:p>
            <a:pPr marL="548640" lvl="2" indent="0">
              <a:buNone/>
            </a:pPr>
            <a:r>
              <a:rPr lang="en-US" sz="1600" b="1" dirty="0"/>
              <a:t>  &lt;/li&gt;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&lt;/div&gt;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&lt;script&gt;</a:t>
            </a:r>
          </a:p>
          <a:p>
            <a:pPr marL="0" indent="0">
              <a:buNone/>
            </a:pPr>
            <a:r>
              <a:rPr lang="en-US" sz="1200" dirty="0" err="1"/>
              <a:t>angular.module</a:t>
            </a:r>
            <a:r>
              <a:rPr lang="en-US" sz="1200" dirty="0"/>
              <a:t>('</a:t>
            </a:r>
            <a:r>
              <a:rPr lang="en-US" sz="1200" dirty="0" err="1"/>
              <a:t>myApp</a:t>
            </a:r>
            <a:r>
              <a:rPr lang="en-US" sz="1200" dirty="0"/>
              <a:t>', []).controller('</a:t>
            </a:r>
            <a:r>
              <a:rPr lang="en-US" sz="1200" dirty="0" err="1"/>
              <a:t>namesCtrl</a:t>
            </a:r>
            <a:r>
              <a:rPr lang="en-US" sz="1200" dirty="0"/>
              <a:t>', function($scope) {</a:t>
            </a:r>
          </a:p>
          <a:p>
            <a:pPr marL="0" indent="0">
              <a:buNone/>
            </a:pPr>
            <a:r>
              <a:rPr lang="en-US" sz="1200" dirty="0"/>
              <a:t>    $</a:t>
            </a:r>
            <a:r>
              <a:rPr lang="en-US" sz="1200" dirty="0" err="1"/>
              <a:t>scope.names</a:t>
            </a:r>
            <a:r>
              <a:rPr lang="en-US" sz="1200" dirty="0"/>
              <a:t> = [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name:'Jani',country:'Norway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name:'Carl',country:'Sweden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{name:'</a:t>
            </a:r>
            <a:r>
              <a:rPr lang="en-US" sz="1200" dirty="0" err="1"/>
              <a:t>Margareth</a:t>
            </a:r>
            <a:r>
              <a:rPr lang="en-US" sz="1200" dirty="0"/>
              <a:t>',</a:t>
            </a:r>
            <a:r>
              <a:rPr lang="en-US" sz="1200" dirty="0" err="1"/>
              <a:t>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name:'Hege',country:'Norway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name:'Joe',country:'Denmark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name:'Gustav',country:'Sweden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name:'Birgit',country:'Denmark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name:'Mary',country:'England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name:'Kai',country:'Norway</a:t>
            </a:r>
            <a:r>
              <a:rPr lang="en-US" sz="1200" dirty="0"/>
              <a:t>'}</a:t>
            </a:r>
          </a:p>
          <a:p>
            <a:pPr marL="0" indent="0">
              <a:buNone/>
            </a:pPr>
            <a:r>
              <a:rPr lang="en-US" sz="1200" dirty="0"/>
              <a:t>        ];</a:t>
            </a:r>
          </a:p>
          <a:p>
            <a:pPr marL="0" indent="0">
              <a:buNone/>
            </a:pPr>
            <a:r>
              <a:rPr lang="en-US" sz="1200" dirty="0"/>
              <a:t>});</a:t>
            </a:r>
          </a:p>
          <a:p>
            <a:pPr marL="0" indent="0">
              <a:buNone/>
            </a:pPr>
            <a:r>
              <a:rPr lang="en-US" sz="1200" dirty="0"/>
              <a:t>&lt;/script&gt;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&lt;/body&gt;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41E537E-CDFF-4C26-9C36-89C6ADB6CA06}"/>
              </a:ext>
            </a:extLst>
          </p:cNvPr>
          <p:cNvSpPr/>
          <p:nvPr/>
        </p:nvSpPr>
        <p:spPr>
          <a:xfrm>
            <a:off x="4572000" y="1710965"/>
            <a:ext cx="1295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73DD3-FE68-4F0D-ABD3-8E7E5CDB3A97}"/>
              </a:ext>
            </a:extLst>
          </p:cNvPr>
          <p:cNvSpPr txBox="1"/>
          <p:nvPr/>
        </p:nvSpPr>
        <p:spPr>
          <a:xfrm>
            <a:off x="4965463" y="5685033"/>
            <a:ext cx="354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filter</a:t>
            </a:r>
            <a:r>
              <a:rPr lang="en-US" dirty="0"/>
              <a:t> </a:t>
            </a:r>
            <a:r>
              <a:rPr lang="en-US" dirty="0" err="1"/>
              <a:t>filter</a:t>
            </a:r>
            <a:r>
              <a:rPr lang="en-US" dirty="0"/>
              <a:t> looks to make sure data’s</a:t>
            </a:r>
            <a:br>
              <a:rPr lang="en-US" dirty="0"/>
            </a:br>
            <a:r>
              <a:rPr lang="en-US" dirty="0"/>
              <a:t>property country contains Sweden in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0DA60-8979-4A1A-8A8D-EA2BC9E93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5145" r="38333" b="59321"/>
          <a:stretch/>
        </p:blipFill>
        <p:spPr>
          <a:xfrm>
            <a:off x="6095999" y="1872791"/>
            <a:ext cx="2925449" cy="20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186F-0DDC-4FC7-8A74-3BE8A749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Lets add a filter to our loc8r example so that looks for </a:t>
            </a:r>
            <a:r>
              <a:rPr lang="en-US" dirty="0" err="1"/>
              <a:t>wifi</a:t>
            </a:r>
            <a:r>
              <a:rPr lang="en-US" dirty="0"/>
              <a:t> in the facilities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3A08D-7505-4917-8362-807CC3CC4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8" r="43333" b="32913"/>
          <a:stretch/>
        </p:blipFill>
        <p:spPr>
          <a:xfrm>
            <a:off x="-1" y="1417638"/>
            <a:ext cx="8846633" cy="50593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F6C16-A9FD-4863-AC82-85C99CB7F344}"/>
              </a:ext>
            </a:extLst>
          </p:cNvPr>
          <p:cNvSpPr/>
          <p:nvPr/>
        </p:nvSpPr>
        <p:spPr>
          <a:xfrm>
            <a:off x="381000" y="5029200"/>
            <a:ext cx="7924800" cy="155416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9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CC96-6C45-499D-BFCA-301A4813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7632"/>
            <a:ext cx="7772400" cy="1477962"/>
          </a:xfrm>
        </p:spPr>
        <p:txBody>
          <a:bodyPr>
            <a:normAutofit/>
          </a:bodyPr>
          <a:lstStyle/>
          <a:p>
            <a:r>
              <a:rPr lang="en-US" dirty="0"/>
              <a:t>code in views/location-</a:t>
            </a:r>
            <a:r>
              <a:rPr lang="en-US" dirty="0" err="1"/>
              <a:t>list.ejs</a:t>
            </a:r>
            <a:r>
              <a:rPr lang="en-US" dirty="0"/>
              <a:t> that cycling through data with ng-repeat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522239C-7470-4EC6-AEB5-D16978358DD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600588" y="1535065"/>
            <a:ext cx="8391012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WITHOUT ANY FILTER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ng-controller=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locationListCtrl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antiquewhite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font-size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larger"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&gt;Name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&gt;Address&lt;/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&gt;Rating&lt;/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&gt;Facilities&lt;/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&gt;Distance&lt;/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&gt;Stars&lt;/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ng-repeat=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 in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data.locations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&gt;{{x.name}}&lt;/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x.address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x.facilities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formatDistance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rating-stars2=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F955-63E1-4012-A4E4-CC34234B1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" t="30636" r="43333" b="50594"/>
          <a:stretch/>
        </p:blipFill>
        <p:spPr>
          <a:xfrm>
            <a:off x="339184" y="5128491"/>
            <a:ext cx="8465632" cy="14910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D32DFA-6986-4EE9-9505-A6293998B416}"/>
              </a:ext>
            </a:extLst>
          </p:cNvPr>
          <p:cNvSpPr/>
          <p:nvPr/>
        </p:nvSpPr>
        <p:spPr>
          <a:xfrm>
            <a:off x="381000" y="5029200"/>
            <a:ext cx="8162412" cy="155416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9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CC96-6C45-499D-BFCA-301A4813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New code in views/location-</a:t>
            </a:r>
            <a:r>
              <a:rPr lang="en-US" dirty="0" err="1"/>
              <a:t>list.ejs</a:t>
            </a:r>
            <a:r>
              <a:rPr lang="en-US" dirty="0"/>
              <a:t> that adds the filter when cycling through data with ng-repeat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522239C-7470-4EC6-AEB5-D16978358DD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600588" y="2722096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251643-CC81-4553-BA06-2BB3F11B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0803"/>
            <a:ext cx="8347157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WITH FILTER = FACILITIES contains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ng-controller=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locationListCtrl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antiquewhite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font-size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larger"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&gt;Name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&gt;Address&lt;/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&gt;Rating&lt;/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&gt;Facilities&lt;/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&gt;Distance&lt;/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&gt;Stars&lt;/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ng-repeat=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 in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data.locations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filter:{'facilities':'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'}:true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&gt;{{x.name}}&lt;/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x.address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x.facilities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formatDistance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rating-stars2=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3D34A-B9FD-4F7E-9C77-95E1B1CFD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23" r="46533" b="32913"/>
          <a:stretch/>
        </p:blipFill>
        <p:spPr>
          <a:xfrm>
            <a:off x="-1" y="4922838"/>
            <a:ext cx="8347157" cy="1554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27B767-827D-483C-899D-C1C06DC60940}"/>
              </a:ext>
            </a:extLst>
          </p:cNvPr>
          <p:cNvSpPr/>
          <p:nvPr/>
        </p:nvSpPr>
        <p:spPr>
          <a:xfrm>
            <a:off x="381000" y="5029200"/>
            <a:ext cx="7924800" cy="155416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" y="152400"/>
            <a:ext cx="86868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Curious: 1-way data binding versus 2-way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2886" y="624559"/>
            <a:ext cx="7772400" cy="45720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Data bind is the connection bridge between view and business logic (view model) of the application.</a:t>
            </a:r>
          </a:p>
          <a:p>
            <a:r>
              <a:rPr lang="en-US" b="1" dirty="0">
                <a:solidFill>
                  <a:srgbClr val="FF0000"/>
                </a:solidFill>
              </a:rPr>
              <a:t>2-way = automatic updates both ways</a:t>
            </a:r>
          </a:p>
        </p:txBody>
      </p:sp>
      <p:pic>
        <p:nvPicPr>
          <p:cNvPr id="3074" name="Picture 2" descr="Image result for 2 way data binding in angula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3659326"/>
            <a:ext cx="8839200" cy="31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7686" y="2264228"/>
            <a:ext cx="4191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AngularJs</a:t>
            </a:r>
            <a:r>
              <a:rPr lang="en-US" dirty="0"/>
              <a:t> is the </a:t>
            </a:r>
            <a:r>
              <a:rPr lang="en-US" b="1" dirty="0">
                <a:solidFill>
                  <a:srgbClr val="0070C0"/>
                </a:solidFill>
              </a:rPr>
              <a:t>automatic synchronization between the model and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4" y="1905000"/>
            <a:ext cx="46482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MEN ( &amp;angular can also support) does 1-way 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merge  model component &amp; template into a view = the model data is bound to the view.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NEW model changes </a:t>
            </a:r>
            <a:r>
              <a:rPr lang="en-US" b="1" u="sng" dirty="0">
                <a:solidFill>
                  <a:srgbClr val="0070C0"/>
                </a:solidFill>
              </a:rPr>
              <a:t>ARE NOT automatically</a:t>
            </a:r>
            <a:r>
              <a:rPr lang="en-US" dirty="0"/>
              <a:t> reflected to the view, same as any changes done by the user on view are not reflected to the model.</a:t>
            </a:r>
          </a:p>
        </p:txBody>
      </p:sp>
    </p:spTree>
    <p:extLst>
      <p:ext uri="{BB962C8B-B14F-4D97-AF65-F5344CB8AC3E}">
        <p14:creationId xmlns:p14="http://schemas.microsoft.com/office/powerpoint/2010/main" val="2094720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8E4C-9DEB-46A1-B3EC-AB7071E9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  Lecture 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B4C40-23EC-4E12-B4DF-4FF0CDB59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Tying the service to retrieval of data </a:t>
            </a:r>
            <a:r>
              <a:rPr lang="en-US"/>
              <a:t>from database</a:t>
            </a:r>
          </a:p>
        </p:txBody>
      </p:sp>
    </p:spTree>
    <p:extLst>
      <p:ext uri="{BB962C8B-B14F-4D97-AF65-F5344CB8AC3E}">
        <p14:creationId xmlns:p14="http://schemas.microsoft.com/office/powerpoint/2010/main" val="22640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An example to understand from Getting MEAN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Have code:</a:t>
            </a:r>
          </a:p>
          <a:p>
            <a:pPr marL="274320" lvl="1" indent="0">
              <a:buNone/>
            </a:pPr>
            <a:br>
              <a:rPr lang="en-US" dirty="0"/>
            </a:br>
            <a:r>
              <a:rPr lang="en-US" b="1" i="1" dirty="0"/>
              <a:t>&lt;!DOCTYPE html&gt;</a:t>
            </a:r>
          </a:p>
          <a:p>
            <a:pPr marL="274320" lvl="1" indent="0">
              <a:buNone/>
            </a:pPr>
            <a:r>
              <a:rPr lang="en-US" b="1" i="1" dirty="0"/>
              <a:t>&lt;html&gt;</a:t>
            </a:r>
          </a:p>
          <a:p>
            <a:pPr marL="548640" lvl="2" indent="0">
              <a:buNone/>
            </a:pPr>
            <a:r>
              <a:rPr lang="en-US" b="1" i="1" dirty="0"/>
              <a:t>&lt;head&gt;</a:t>
            </a:r>
          </a:p>
          <a:p>
            <a:pPr marL="822960" lvl="3" indent="0">
              <a:buNone/>
            </a:pPr>
            <a:r>
              <a:rPr lang="en-US" b="1" i="1" dirty="0"/>
              <a:t> &lt;meta charset="utf-8"&gt;</a:t>
            </a:r>
          </a:p>
          <a:p>
            <a:pPr marL="822960" lvl="3" indent="0">
              <a:buNone/>
            </a:pPr>
            <a:r>
              <a:rPr lang="en-US" b="1" i="1" dirty="0"/>
              <a:t> &lt;title&gt;Angular binding test&lt;/title&gt;</a:t>
            </a:r>
          </a:p>
          <a:p>
            <a:pPr marL="548640" lvl="2" indent="0">
              <a:buNone/>
            </a:pPr>
            <a:r>
              <a:rPr lang="en-US" b="1" i="1" dirty="0"/>
              <a:t>&lt;/head&gt;</a:t>
            </a:r>
          </a:p>
          <a:p>
            <a:pPr marL="548640" lvl="2" indent="0">
              <a:buNone/>
            </a:pPr>
            <a:r>
              <a:rPr lang="en-US" b="1" i="1" dirty="0"/>
              <a:t>&lt;body&gt;</a:t>
            </a:r>
          </a:p>
          <a:p>
            <a:pPr marL="822960" lvl="3" indent="0">
              <a:buNone/>
            </a:pPr>
            <a:r>
              <a:rPr lang="en-US" b="1" i="1" dirty="0"/>
              <a:t> &lt;input /&gt;</a:t>
            </a:r>
          </a:p>
          <a:p>
            <a:pPr marL="822960" lvl="3" indent="0">
              <a:buNone/>
            </a:pPr>
            <a:r>
              <a:rPr lang="en-US" b="1" i="1" dirty="0"/>
              <a:t> &lt;h1&gt;Hello &lt;/h1&gt;</a:t>
            </a:r>
          </a:p>
          <a:p>
            <a:pPr marL="548640" lvl="2" indent="0">
              <a:buNone/>
            </a:pPr>
            <a:r>
              <a:rPr lang="en-US" b="1" i="1" dirty="0"/>
              <a:t>&lt;/body&gt;</a:t>
            </a:r>
          </a:p>
          <a:p>
            <a:pPr marL="274320" lvl="1" indent="0">
              <a:buNone/>
            </a:pPr>
            <a:r>
              <a:rPr lang="en-US" b="1" i="1" dirty="0"/>
              <a:t>&lt;/html&gt;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610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0169" y="4715470"/>
            <a:ext cx="5159361" cy="203132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GOAL: </a:t>
            </a:r>
          </a:p>
          <a:p>
            <a:r>
              <a:rPr lang="en-US" dirty="0"/>
              <a:t>we want to take whatever text is entered into the input box </a:t>
            </a:r>
          </a:p>
          <a:p>
            <a:r>
              <a:rPr lang="en-US" dirty="0"/>
              <a:t>and immediately display it after the Hello in the h1</a:t>
            </a:r>
          </a:p>
          <a:p>
            <a:endParaRPr lang="en-US" dirty="0"/>
          </a:p>
          <a:p>
            <a:r>
              <a:rPr lang="en-US" dirty="0"/>
              <a:t>(you could do this with normal </a:t>
            </a:r>
            <a:r>
              <a:rPr lang="en-US" dirty="0" err="1"/>
              <a:t>Javascript</a:t>
            </a:r>
            <a:r>
              <a:rPr lang="en-US" dirty="0"/>
              <a:t> even listener but,</a:t>
            </a:r>
            <a:br>
              <a:rPr lang="en-US" dirty="0"/>
            </a:br>
            <a:r>
              <a:rPr lang="en-US" dirty="0"/>
              <a:t>lets see how to do with AngularJS without WRITING ANY</a:t>
            </a:r>
          </a:p>
          <a:p>
            <a:r>
              <a:rPr lang="en-US" dirty="0"/>
              <a:t>CODE—that’s the point)</a:t>
            </a:r>
          </a:p>
        </p:txBody>
      </p:sp>
    </p:spTree>
    <p:extLst>
      <p:ext uri="{BB962C8B-B14F-4D97-AF65-F5344CB8AC3E}">
        <p14:creationId xmlns:p14="http://schemas.microsoft.com/office/powerpoint/2010/main" val="78470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add reference to AngularJS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06846"/>
            <a:ext cx="87630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Add in head &lt;script </a:t>
            </a:r>
            <a:r>
              <a:rPr lang="en-US" b="1" dirty="0" err="1"/>
              <a:t>src</a:t>
            </a:r>
            <a:r>
              <a:rPr lang="en-US" b="1" dirty="0"/>
              <a:t>="angular.min.js"&gt;&lt;/script&gt;  </a:t>
            </a:r>
            <a:br>
              <a:rPr lang="en-US" b="1" dirty="0"/>
            </a:br>
            <a:r>
              <a:rPr lang="en-US" b="1" dirty="0"/>
              <a:t>****or for remote loading</a:t>
            </a:r>
            <a:br>
              <a:rPr lang="en-US" b="1" dirty="0"/>
            </a:br>
            <a:r>
              <a:rPr lang="en-US" b="1" dirty="0"/>
              <a:t>             &lt;script </a:t>
            </a:r>
            <a:r>
              <a:rPr lang="en-US" b="1" dirty="0" err="1"/>
              <a:t>src</a:t>
            </a:r>
            <a:r>
              <a:rPr lang="en-US" b="1" dirty="0"/>
              <a:t>="//ajax.googleapis.com/ajax/libs/</a:t>
            </a:r>
            <a:r>
              <a:rPr lang="en-US" b="1" dirty="0" err="1"/>
              <a:t>angularjs</a:t>
            </a:r>
            <a:r>
              <a:rPr lang="en-US" b="1" dirty="0"/>
              <a:t>/1.2.19/angular.min.js"&gt;&lt;/script&gt;</a:t>
            </a:r>
          </a:p>
          <a:p>
            <a:pPr marL="0" indent="0">
              <a:buNone/>
            </a:pPr>
            <a:r>
              <a:rPr lang="en-US" b="1" dirty="0"/>
              <a:t>AND add ng-app option to html tag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1" i="1" dirty="0"/>
              <a:t>&lt;!DOCTYPE html&gt;</a:t>
            </a:r>
          </a:p>
          <a:p>
            <a:pPr marL="274320" lvl="1" indent="0">
              <a:buNone/>
            </a:pPr>
            <a:r>
              <a:rPr lang="en-US" b="1" i="1" dirty="0"/>
              <a:t>&lt;html  </a:t>
            </a:r>
            <a:r>
              <a:rPr lang="en-US" b="1" i="1" dirty="0">
                <a:solidFill>
                  <a:srgbClr val="FF0000"/>
                </a:solidFill>
              </a:rPr>
              <a:t>ng-app</a:t>
            </a:r>
            <a:r>
              <a:rPr lang="en-US" b="1" i="1" dirty="0"/>
              <a:t>&gt;</a:t>
            </a:r>
          </a:p>
          <a:p>
            <a:pPr marL="548640" lvl="2" indent="0">
              <a:buNone/>
            </a:pPr>
            <a:r>
              <a:rPr lang="en-US" b="1" i="1" dirty="0"/>
              <a:t>&lt;head&gt;</a:t>
            </a:r>
          </a:p>
          <a:p>
            <a:pPr marL="822960" lvl="3" indent="0">
              <a:buNone/>
            </a:pPr>
            <a:r>
              <a:rPr lang="en-US" b="1" i="1" dirty="0"/>
              <a:t> &lt;meta charset="utf-8"&gt;</a:t>
            </a:r>
          </a:p>
          <a:p>
            <a:pPr marL="822960" lvl="3" indent="0">
              <a:buNone/>
            </a:pPr>
            <a:r>
              <a:rPr lang="en-US" b="1" i="1" dirty="0"/>
              <a:t> &lt;title&gt;Angular binding test&lt;/title&gt;</a:t>
            </a:r>
          </a:p>
          <a:p>
            <a:pPr marL="822960" lvl="3" indent="0">
              <a:buNone/>
            </a:pPr>
            <a:r>
              <a:rPr lang="en-US" b="1" dirty="0">
                <a:solidFill>
                  <a:srgbClr val="0070C0"/>
                </a:solidFill>
              </a:rPr>
              <a:t>&lt;script </a:t>
            </a:r>
            <a:r>
              <a:rPr lang="en-US" b="1" dirty="0" err="1">
                <a:solidFill>
                  <a:srgbClr val="0070C0"/>
                </a:solidFill>
              </a:rPr>
              <a:t>src</a:t>
            </a:r>
            <a:r>
              <a:rPr lang="en-US" b="1" dirty="0">
                <a:solidFill>
                  <a:srgbClr val="0070C0"/>
                </a:solidFill>
              </a:rPr>
              <a:t>="angular.min.js"&gt;&lt;/script&gt;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OR &lt;script </a:t>
            </a:r>
            <a:r>
              <a:rPr lang="en-US" b="1" dirty="0" err="1">
                <a:solidFill>
                  <a:srgbClr val="0070C0"/>
                </a:solidFill>
              </a:rPr>
              <a:t>src</a:t>
            </a:r>
            <a:r>
              <a:rPr lang="en-US" b="1" dirty="0">
                <a:solidFill>
                  <a:srgbClr val="0070C0"/>
                </a:solidFill>
              </a:rPr>
              <a:t>="//ajax.googleapis.com/ajax/libs/</a:t>
            </a:r>
            <a:r>
              <a:rPr lang="en-US" b="1" dirty="0" err="1">
                <a:solidFill>
                  <a:srgbClr val="0070C0"/>
                </a:solidFill>
              </a:rPr>
              <a:t>angularjs</a:t>
            </a:r>
            <a:r>
              <a:rPr lang="en-US" b="1" dirty="0">
                <a:solidFill>
                  <a:srgbClr val="0070C0"/>
                </a:solidFill>
              </a:rPr>
              <a:t>/1.2.19/angular.min.js"&gt;&lt;/script&gt;</a:t>
            </a:r>
            <a:endParaRPr lang="en-US" b="1" i="1" dirty="0">
              <a:solidFill>
                <a:srgbClr val="0070C0"/>
              </a:solidFill>
            </a:endParaRPr>
          </a:p>
          <a:p>
            <a:pPr marL="548640" lvl="2" indent="0">
              <a:buNone/>
            </a:pPr>
            <a:r>
              <a:rPr lang="en-US" b="1" i="1" dirty="0"/>
              <a:t>&lt;/head&gt;</a:t>
            </a:r>
          </a:p>
          <a:p>
            <a:pPr marL="548640" lvl="2" indent="0">
              <a:buNone/>
            </a:pPr>
            <a:r>
              <a:rPr lang="en-US" b="1" i="1" dirty="0"/>
              <a:t>&lt;body&gt;</a:t>
            </a:r>
          </a:p>
          <a:p>
            <a:pPr marL="822960" lvl="3" indent="0">
              <a:buNone/>
            </a:pPr>
            <a:r>
              <a:rPr lang="en-US" b="1" i="1" dirty="0"/>
              <a:t> &lt;input /&gt;</a:t>
            </a:r>
          </a:p>
          <a:p>
            <a:pPr marL="822960" lvl="3" indent="0">
              <a:buNone/>
            </a:pPr>
            <a:r>
              <a:rPr lang="en-US" b="1" i="1" dirty="0"/>
              <a:t> &lt;h1&gt;Hello &lt;/h1&gt;</a:t>
            </a:r>
          </a:p>
          <a:p>
            <a:pPr marL="548640" lvl="2" indent="0">
              <a:buNone/>
            </a:pPr>
            <a:r>
              <a:rPr lang="en-US" b="1" i="1" dirty="0"/>
              <a:t>&lt;/body&gt;</a:t>
            </a:r>
          </a:p>
          <a:p>
            <a:pPr marL="274320" lvl="1" indent="0">
              <a:buNone/>
            </a:pPr>
            <a:r>
              <a:rPr lang="en-US" b="1" i="1" dirty="0"/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9002" y="1952258"/>
            <a:ext cx="6456383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ng-app </a:t>
            </a:r>
            <a:r>
              <a:rPr lang="en-US" sz="2800" dirty="0"/>
              <a:t>tells Angular that anything nested inside</a:t>
            </a:r>
            <a:br>
              <a:rPr lang="en-US" sz="2800" dirty="0"/>
            </a:br>
            <a:r>
              <a:rPr lang="en-US" sz="2800" dirty="0"/>
              <a:t> the tag can be considered part of the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005885"/>
            <a:ext cx="8076185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SPECAIL NOTE</a:t>
            </a:r>
            <a:r>
              <a:rPr lang="en-US" dirty="0"/>
              <a:t>: you need to have downloaded the </a:t>
            </a:r>
            <a:r>
              <a:rPr lang="en-US" dirty="0" err="1"/>
              <a:t>angularjs</a:t>
            </a:r>
            <a:r>
              <a:rPr lang="en-US" dirty="0"/>
              <a:t> code to your system.   </a:t>
            </a:r>
            <a:br>
              <a:rPr lang="en-US" dirty="0"/>
            </a:br>
            <a:r>
              <a:rPr lang="en-US" dirty="0"/>
              <a:t>Otherwise you might look at using a remote </a:t>
            </a:r>
            <a:r>
              <a:rPr lang="en-US" dirty="0" err="1"/>
              <a:t>uri</a:t>
            </a:r>
            <a:br>
              <a:rPr lang="en-US" dirty="0"/>
            </a:b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="//ajax.googleapis.com/ajax/libs/</a:t>
            </a:r>
            <a:r>
              <a:rPr lang="en-US" dirty="0" err="1"/>
              <a:t>angularjs</a:t>
            </a:r>
            <a:r>
              <a:rPr lang="en-US" dirty="0"/>
              <a:t>/1.2.19/angular.min.js"&gt;&lt;/script&gt;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EE52C-35FA-4AF0-9E16-3169202E3AC3}"/>
              </a:ext>
            </a:extLst>
          </p:cNvPr>
          <p:cNvSpPr/>
          <p:nvPr/>
        </p:nvSpPr>
        <p:spPr>
          <a:xfrm>
            <a:off x="228600" y="2438400"/>
            <a:ext cx="1676400" cy="346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63FDA3B-27C5-429F-A916-6A1EFD53084D}"/>
              </a:ext>
            </a:extLst>
          </p:cNvPr>
          <p:cNvSpPr/>
          <p:nvPr/>
        </p:nvSpPr>
        <p:spPr>
          <a:xfrm>
            <a:off x="2133600" y="2438400"/>
            <a:ext cx="838200" cy="346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AFD4FA3-C646-43B8-90BD-CEBD1AD6A5D2}"/>
              </a:ext>
            </a:extLst>
          </p:cNvPr>
          <p:cNvSpPr/>
          <p:nvPr/>
        </p:nvSpPr>
        <p:spPr>
          <a:xfrm>
            <a:off x="4648200" y="3733800"/>
            <a:ext cx="304800" cy="12720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bind view input to a </a:t>
            </a:r>
            <a:r>
              <a:rPr lang="en-US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Here we are specifically going to:</a:t>
            </a:r>
          </a:p>
          <a:p>
            <a:pPr marL="0" indent="0">
              <a:buNone/>
            </a:pPr>
            <a:r>
              <a:rPr lang="en-US" dirty="0"/>
              <a:t>giving it a name—for example, </a:t>
            </a:r>
            <a:r>
              <a:rPr lang="en-US" dirty="0" err="1"/>
              <a:t>myInput</a:t>
            </a:r>
            <a:r>
              <a:rPr lang="en-US" dirty="0"/>
              <a:t>— like this: </a:t>
            </a:r>
            <a:br>
              <a:rPr lang="en-US" dirty="0"/>
            </a:br>
            <a:r>
              <a:rPr lang="en-US" dirty="0"/>
              <a:t>&lt;input ng-model="</a:t>
            </a:r>
            <a:r>
              <a:rPr lang="en-US" dirty="0" err="1"/>
              <a:t>myInput</a:t>
            </a:r>
            <a:r>
              <a:rPr lang="en-US" dirty="0"/>
              <a:t>" /&gt;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 ng-app&gt;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  <a:br>
              <a:rPr lang="en-US" dirty="0"/>
            </a:b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&lt;input ng-model="</a:t>
            </a:r>
            <a:r>
              <a:rPr lang="en-US" b="1" dirty="0" err="1">
                <a:solidFill>
                  <a:srgbClr val="FF0000"/>
                </a:solidFill>
              </a:rPr>
              <a:t>myInput</a:t>
            </a:r>
            <a:r>
              <a:rPr lang="en-US" b="1" dirty="0">
                <a:solidFill>
                  <a:srgbClr val="FF0000"/>
                </a:solidFill>
              </a:rPr>
              <a:t>" /&gt;</a:t>
            </a:r>
          </a:p>
          <a:p>
            <a:pPr marL="274320" lvl="1" indent="0">
              <a:buNone/>
            </a:pPr>
            <a:r>
              <a:rPr lang="en-US" dirty="0"/>
              <a:t> &lt;h1&gt;Hello &lt;/h1&gt;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4D916-9CD1-4D43-973F-FB92A47CD7BB}"/>
              </a:ext>
            </a:extLst>
          </p:cNvPr>
          <p:cNvSpPr/>
          <p:nvPr/>
        </p:nvSpPr>
        <p:spPr>
          <a:xfrm>
            <a:off x="1143000" y="4419600"/>
            <a:ext cx="30480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A816-85A2-4178-85E1-C40A687BC6E6}"/>
              </a:ext>
            </a:extLst>
          </p:cNvPr>
          <p:cNvSpPr txBox="1"/>
          <p:nvPr/>
        </p:nvSpPr>
        <p:spPr>
          <a:xfrm>
            <a:off x="4362370" y="4262735"/>
            <a:ext cx="477848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means that the input form tag –any value </a:t>
            </a:r>
          </a:p>
          <a:p>
            <a:r>
              <a:rPr lang="en-US" dirty="0"/>
              <a:t>someone types in will be associated with the Angular JS</a:t>
            </a:r>
            <a:br>
              <a:rPr lang="en-US" dirty="0"/>
            </a:br>
            <a:r>
              <a:rPr lang="en-US" dirty="0"/>
              <a:t>  model called </a:t>
            </a:r>
            <a:r>
              <a:rPr lang="en-US" dirty="0" err="1"/>
              <a:t>myInput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59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11490</TotalTime>
  <Words>3303</Words>
  <Application>Microsoft Office PowerPoint</Application>
  <PresentationFormat>On-screen Show (4:3)</PresentationFormat>
  <Paragraphs>482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Consolas</vt:lpstr>
      <vt:lpstr>Courier New</vt:lpstr>
      <vt:lpstr>Franklin Gothic Book</vt:lpstr>
      <vt:lpstr>Perpetua</vt:lpstr>
      <vt:lpstr>Verdana</vt:lpstr>
      <vt:lpstr>Wingdings</vt:lpstr>
      <vt:lpstr>Wingdings 2</vt:lpstr>
      <vt:lpstr>Equity</vt:lpstr>
      <vt:lpstr>AngularJS intro</vt:lpstr>
      <vt:lpstr>AngularJS</vt:lpstr>
      <vt:lpstr>Angular more MVC</vt:lpstr>
      <vt:lpstr>How to “get it”</vt:lpstr>
      <vt:lpstr>2way Data binding ( how SPA can be created)</vt:lpstr>
      <vt:lpstr>Curious: 1-way data binding versus 2-way</vt:lpstr>
      <vt:lpstr>An example to understand from Getting MEAN</vt:lpstr>
      <vt:lpstr>Step 1: add reference to AngularJS</vt:lpstr>
      <vt:lpstr>Step 2: bind view input to a model</vt:lpstr>
      <vt:lpstr>Step 3: take the model data and display in view</vt:lpstr>
      <vt:lpstr>What are these special ng-tags??</vt:lpstr>
      <vt:lpstr>The code we just saw –that’s not usually how we create AngularJS code</vt:lpstr>
      <vt:lpstr>Next Example – modifying previous to add a default value for model data  requires:</vt:lpstr>
      <vt:lpstr>Step 1.1: Defining angular application as a module</vt:lpstr>
      <vt:lpstr>Step 1.2: create app.js file and add the following code which defines the module</vt:lpstr>
      <vt:lpstr>Step 1.2: MORE about app.js</vt:lpstr>
      <vt:lpstr>Step 2: Add some controller javascript code to the app.js file</vt:lpstr>
      <vt:lpstr>Step 2: modify controller function to set default value for our model</vt:lpstr>
      <vt:lpstr>Another similar example</vt:lpstr>
      <vt:lpstr>Different example with ng-repeat</vt:lpstr>
      <vt:lpstr>STOP – what is data-ng-* and why not just ng-*   ???</vt:lpstr>
      <vt:lpstr>Another example – “Angular lists”</vt:lpstr>
      <vt:lpstr>Loc8rApp from Getting MEAN</vt:lpstr>
      <vt:lpstr>STEP 1: create a NodeJS+Express project (or use an existing one)</vt:lpstr>
      <vt:lpstr>Step1.1: setup URI mapping of /homepage to a NodeJ+Express Controller</vt:lpstr>
      <vt:lpstr>In routes/index.js   maps a get request /homepage URI   controllers/main.js and the function homelist   </vt:lpstr>
      <vt:lpstr>Step 1.2:  set up the corresponding NodeJS+Express controller homelist</vt:lpstr>
      <vt:lpstr>main.js Controller file for NodeJS+Express</vt:lpstr>
      <vt:lpstr>parts of NodeJS+Express Controller map to its EJS view locations-list.ejs</vt:lpstr>
      <vt:lpstr>SO where is the AngularJS going to work???</vt:lpstr>
      <vt:lpstr>Step 2:  setup the AngularJS code</vt:lpstr>
      <vt:lpstr>STEP 2: create your loc8rApp.js (or if you like app.js) javascript file that will define the angular app and its angular controllers</vt:lpstr>
      <vt:lpstr>The loc8rApp.js file- a start</vt:lpstr>
      <vt:lpstr>The loc8rApp.js file- continued</vt:lpstr>
      <vt:lpstr>STEP 3: Edit your View (EJS in our case called views/location-list.ejs)</vt:lpstr>
      <vt:lpstr>Beginning location-list.ejs file</vt:lpstr>
      <vt:lpstr>Beginning location-list.ejs file</vt:lpstr>
      <vt:lpstr>Generics of ng-repeat  x in List</vt:lpstr>
      <vt:lpstr>So we just did your first NodeJS+Express + Angular application</vt:lpstr>
      <vt:lpstr>Using Angular Filters to FORMAT Data</vt:lpstr>
      <vt:lpstr>Generic: applying filter (format) to data</vt:lpstr>
      <vt:lpstr>Example of Date Filter</vt:lpstr>
      <vt:lpstr>Creating a Custom Filter</vt:lpstr>
      <vt:lpstr>Creating custom filter ---adding code to activate its use</vt:lpstr>
      <vt:lpstr>Results adding custom filter for distance</vt:lpstr>
      <vt:lpstr>Using Directive in Angular generate HTML “snippets” </vt:lpstr>
      <vt:lpstr>Angular directives</vt:lpstr>
      <vt:lpstr>STEP 1: create directive in Angular Controller code file</vt:lpstr>
      <vt:lpstr>STEP2 – apply to view (in our case location-list.ejs)</vt:lpstr>
      <vt:lpstr>Results</vt:lpstr>
      <vt:lpstr>Directive with external template for further styling</vt:lpstr>
      <vt:lpstr>Our rating-stars.hml</vt:lpstr>
      <vt:lpstr>Filtering results</vt:lpstr>
      <vt:lpstr>For every data field there are predefined filters to transform data:</vt:lpstr>
      <vt:lpstr>Another example –predefined orderBy filter</vt:lpstr>
      <vt:lpstr>Another example –predefined filter filter</vt:lpstr>
      <vt:lpstr>Lets add a filter to our loc8r example so that looks for wifi in the facilities</vt:lpstr>
      <vt:lpstr>code in views/location-list.ejs that cycling through data with ng-repeat</vt:lpstr>
      <vt:lpstr>New code in views/location-list.ejs that adds the filter when cycling through data with ng-repeat</vt:lpstr>
      <vt:lpstr>NEXT   Lecture on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Lynne</cp:lastModifiedBy>
  <cp:revision>182</cp:revision>
  <dcterms:created xsi:type="dcterms:W3CDTF">2017-09-15T21:13:01Z</dcterms:created>
  <dcterms:modified xsi:type="dcterms:W3CDTF">2018-05-24T00:15:05Z</dcterms:modified>
</cp:coreProperties>
</file>