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9" r:id="rId1"/>
  </p:sldMasterIdLst>
  <p:notesMasterIdLst>
    <p:notesMasterId r:id="rId35"/>
  </p:notesMasterIdLst>
  <p:handoutMasterIdLst>
    <p:handoutMasterId r:id="rId36"/>
  </p:handoutMasterIdLst>
  <p:sldIdLst>
    <p:sldId id="315" r:id="rId2"/>
    <p:sldId id="316" r:id="rId3"/>
    <p:sldId id="320" r:id="rId4"/>
    <p:sldId id="394" r:id="rId5"/>
    <p:sldId id="319" r:id="rId6"/>
    <p:sldId id="487" r:id="rId7"/>
    <p:sldId id="486" r:id="rId8"/>
    <p:sldId id="328" r:id="rId9"/>
    <p:sldId id="433" r:id="rId10"/>
    <p:sldId id="488" r:id="rId11"/>
    <p:sldId id="327" r:id="rId12"/>
    <p:sldId id="434" r:id="rId13"/>
    <p:sldId id="397" r:id="rId14"/>
    <p:sldId id="384" r:id="rId15"/>
    <p:sldId id="385" r:id="rId16"/>
    <p:sldId id="332" r:id="rId17"/>
    <p:sldId id="345" r:id="rId18"/>
    <p:sldId id="435" r:id="rId19"/>
    <p:sldId id="346" r:id="rId20"/>
    <p:sldId id="344" r:id="rId21"/>
    <p:sldId id="491" r:id="rId22"/>
    <p:sldId id="337" r:id="rId23"/>
    <p:sldId id="437" r:id="rId24"/>
    <p:sldId id="439" r:id="rId25"/>
    <p:sldId id="347" r:id="rId26"/>
    <p:sldId id="348" r:id="rId27"/>
    <p:sldId id="441" r:id="rId28"/>
    <p:sldId id="442" r:id="rId29"/>
    <p:sldId id="444" r:id="rId30"/>
    <p:sldId id="489" r:id="rId31"/>
    <p:sldId id="490" r:id="rId32"/>
    <p:sldId id="492" r:id="rId33"/>
    <p:sldId id="493" r:id="rId34"/>
  </p:sldIdLst>
  <p:sldSz cx="9144000" cy="6858000" type="screen4x3"/>
  <p:notesSz cx="6991350" cy="9282113"/>
  <p:defaultTextStyle>
    <a:defPPr>
      <a:defRPr lang="en-US"/>
    </a:defPPr>
    <a:lvl1pPr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808080"/>
    <a:srgbClr val="869406"/>
    <a:srgbClr val="66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1212" y="-1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060"/>
    </p:cViewPr>
  </p:sorterViewPr>
  <p:notesViewPr>
    <p:cSldViewPr snapToObjects="1">
      <p:cViewPr varScale="1">
        <p:scale>
          <a:sx n="87" d="100"/>
          <a:sy n="87" d="100"/>
        </p:scale>
        <p:origin x="-1914" y="-96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0DB93EE5-1C8E-4D9D-BB39-331C6E220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34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FC830DE9-0001-4D8D-A9C0-EAC091036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18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6338" y="695325"/>
            <a:ext cx="4641850" cy="3481388"/>
          </a:xfrm>
          <a:ln/>
        </p:spPr>
      </p:sp>
      <p:sp>
        <p:nvSpPr>
          <p:cNvPr id="37891" name="Rectangle 3"/>
          <p:cNvSpPr>
            <a:spLocks noChangeArrowheads="1"/>
          </p:cNvSpPr>
          <p:nvPr>
            <p:ph type="body" idx="1"/>
          </p:nvPr>
        </p:nvSpPr>
        <p:spPr>
          <a:xfrm>
            <a:off x="931863" y="4408488"/>
            <a:ext cx="512762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00" tIns="46900" rIns="93800" bIns="46900"/>
          <a:lstStyle/>
          <a:p>
            <a:r>
              <a:rPr lang="en-US" altLang="en-US" smtClean="0"/>
              <a:t>This is the template we use when creating programmer-defined classes. </a:t>
            </a:r>
          </a:p>
          <a:p>
            <a:endParaRPr lang="en-US" alt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Notice that the difference in the return type alone is not enough to overload the methods. For example, the following declaration is </a:t>
            </a:r>
            <a:r>
              <a:rPr lang="en-US" altLang="en-US" b="1" smtClean="0">
                <a:solidFill>
                  <a:srgbClr val="FF0000"/>
                </a:solidFill>
              </a:rPr>
              <a:t>invalid</a:t>
            </a:r>
          </a:p>
          <a:p>
            <a:endParaRPr lang="en-US" altLang="en-US" smtClean="0">
              <a:latin typeface="Courier New" pitchFamily="49" charset="0"/>
            </a:endParaRPr>
          </a:p>
          <a:p>
            <a:r>
              <a:rPr lang="en-US" altLang="en-US" smtClean="0">
                <a:latin typeface="Courier New" pitchFamily="49" charset="0"/>
              </a:rPr>
              <a:t>	public double convert(int num) { . . . }</a:t>
            </a:r>
          </a:p>
          <a:p>
            <a:r>
              <a:rPr lang="en-US" altLang="en-US" smtClean="0">
                <a:latin typeface="Courier New" pitchFamily="49" charset="0"/>
              </a:rPr>
              <a:t>	public float  convert(int num) { . . . }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1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581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81EA-0FCA-4940-BE63-C697EFC76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0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A870-FB82-48FE-B215-E5B6CFF6BA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1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B66A8-5331-43D7-8FB3-76ABCAD4E9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89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6389-C6B4-47C4-A30B-94C293F45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46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12873-CE0E-4F7B-8EA9-F969BB04A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1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61C8-C2E8-4D9D-87D0-C5FF8D8BF1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E3A2-57BD-4EF8-974F-831A784A4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103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B8FAE-3BD3-4E45-A95A-FC613003D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10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CDB60-2EDA-4C7A-A13E-BE79A52EB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C3D02-76AE-45B9-9932-A181F36F5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58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1D75-D742-495A-9860-38E2AA401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28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475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475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7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7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7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4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6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9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9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98AD0B1-8B09-4FB5-9986-9B89B0013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479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609600"/>
            <a:ext cx="7721600" cy="16002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5400" smtClean="0"/>
              <a:t>Intro to Java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23963" y="3381375"/>
            <a:ext cx="6440487" cy="18002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altLang="en-US" smtClean="0">
                <a:latin typeface="Arial" charset="0"/>
              </a:rPr>
              <a:t>L. Grewe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Template for Class Definition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271588" y="1422400"/>
            <a:ext cx="6800850" cy="4292600"/>
            <a:chOff x="801" y="896"/>
            <a:chExt cx="4284" cy="2704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801" y="896"/>
              <a:ext cx="2631" cy="270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1021" y="1005"/>
              <a:ext cx="2067" cy="19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033" y="1308"/>
              <a:ext cx="2066" cy="447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531" y="1923"/>
              <a:ext cx="1276" cy="19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1212" y="2871"/>
              <a:ext cx="1878" cy="489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929" y="1868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chemeClr val="accent2"/>
                  </a:solidFill>
                  <a:latin typeface="Courier New" pitchFamily="49" charset="0"/>
                  <a:ea typeface="ＭＳ Ｐゴシック" pitchFamily="34" charset="-128"/>
                </a:rPr>
                <a:t>class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2905" y="1884"/>
              <a:ext cx="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rgbClr val="A50021"/>
                  </a:solidFill>
                  <a:latin typeface="Courier New" pitchFamily="49" charset="0"/>
                  <a:ea typeface="ＭＳ Ｐゴシック" pitchFamily="34" charset="-128"/>
                </a:rPr>
                <a:t>{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970" y="3312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rgbClr val="A50021"/>
                  </a:solidFill>
                  <a:latin typeface="Courier New" pitchFamily="49" charset="0"/>
                  <a:ea typeface="ＭＳ Ｐゴシック" pitchFamily="34" charset="-128"/>
                </a:rPr>
                <a:t>}</a:t>
              </a:r>
            </a:p>
          </p:txBody>
        </p: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3122" y="926"/>
              <a:ext cx="1947" cy="270"/>
              <a:chOff x="2675" y="952"/>
              <a:chExt cx="1861" cy="270"/>
            </a:xfrm>
          </p:grpSpPr>
          <p:sp>
            <p:nvSpPr>
              <p:cNvPr id="12313" name="AutoShape 13"/>
              <p:cNvSpPr>
                <a:spLocks noChangeArrowheads="1"/>
              </p:cNvSpPr>
              <p:nvPr/>
            </p:nvSpPr>
            <p:spPr bwMode="auto">
              <a:xfrm>
                <a:off x="3439" y="952"/>
                <a:ext cx="1097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Import Statements</a:t>
                </a:r>
              </a:p>
            </p:txBody>
          </p:sp>
          <p:cxnSp>
            <p:nvCxnSpPr>
              <p:cNvPr id="12314" name="AutoShape 14"/>
              <p:cNvCxnSpPr>
                <a:cxnSpLocks noChangeShapeType="1"/>
              </p:cNvCxnSpPr>
              <p:nvPr/>
            </p:nvCxnSpPr>
            <p:spPr bwMode="auto">
              <a:xfrm flipH="1" flipV="1">
                <a:off x="2675" y="1084"/>
                <a:ext cx="764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01" name="Group 15"/>
            <p:cNvGrpSpPr>
              <a:grpSpLocks/>
            </p:cNvGrpSpPr>
            <p:nvPr/>
          </p:nvGrpSpPr>
          <p:grpSpPr bwMode="auto">
            <a:xfrm>
              <a:off x="3121" y="1319"/>
              <a:ext cx="1963" cy="420"/>
              <a:chOff x="2944" y="1104"/>
              <a:chExt cx="1963" cy="420"/>
            </a:xfrm>
          </p:grpSpPr>
          <p:sp>
            <p:nvSpPr>
              <p:cNvPr id="12311" name="AutoShape 16"/>
              <p:cNvSpPr>
                <a:spLocks noChangeArrowheads="1"/>
              </p:cNvSpPr>
              <p:nvPr/>
            </p:nvSpPr>
            <p:spPr bwMode="auto">
              <a:xfrm>
                <a:off x="3725" y="1104"/>
                <a:ext cx="1182" cy="42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Class Comment</a:t>
                </a:r>
              </a:p>
            </p:txBody>
          </p:sp>
          <p:cxnSp>
            <p:nvCxnSpPr>
              <p:cNvPr id="12312" name="AutoShape 17"/>
              <p:cNvCxnSpPr>
                <a:cxnSpLocks noChangeShapeType="1"/>
                <a:stCxn id="12311" idx="1"/>
              </p:cNvCxnSpPr>
              <p:nvPr/>
            </p:nvCxnSpPr>
            <p:spPr bwMode="auto">
              <a:xfrm flipH="1" flipV="1">
                <a:off x="2944" y="1307"/>
                <a:ext cx="781" cy="7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02" name="Group 18"/>
            <p:cNvGrpSpPr>
              <a:grpSpLocks/>
            </p:cNvGrpSpPr>
            <p:nvPr/>
          </p:nvGrpSpPr>
          <p:grpSpPr bwMode="auto">
            <a:xfrm>
              <a:off x="3130" y="1875"/>
              <a:ext cx="1955" cy="270"/>
              <a:chOff x="2953" y="1660"/>
              <a:chExt cx="1955" cy="270"/>
            </a:xfrm>
          </p:grpSpPr>
          <p:sp>
            <p:nvSpPr>
              <p:cNvPr id="12309" name="AutoShape 19"/>
              <p:cNvSpPr>
                <a:spLocks noChangeArrowheads="1"/>
              </p:cNvSpPr>
              <p:nvPr/>
            </p:nvSpPr>
            <p:spPr bwMode="auto">
              <a:xfrm>
                <a:off x="3730" y="1660"/>
                <a:ext cx="1178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Class Name</a:t>
                </a:r>
              </a:p>
            </p:txBody>
          </p:sp>
          <p:cxnSp>
            <p:nvCxnSpPr>
              <p:cNvPr id="12310" name="AutoShape 20"/>
              <p:cNvCxnSpPr>
                <a:cxnSpLocks noChangeShapeType="1"/>
                <a:stCxn id="12309" idx="1"/>
              </p:cNvCxnSpPr>
              <p:nvPr/>
            </p:nvCxnSpPr>
            <p:spPr bwMode="auto">
              <a:xfrm flipH="1">
                <a:off x="2953" y="1795"/>
                <a:ext cx="777" cy="6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303" name="AutoShape 21"/>
            <p:cNvSpPr>
              <a:spLocks noChangeArrowheads="1"/>
            </p:cNvSpPr>
            <p:nvPr/>
          </p:nvSpPr>
          <p:spPr bwMode="auto">
            <a:xfrm>
              <a:off x="3940" y="2346"/>
              <a:ext cx="1135" cy="34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ja-JP" sz="140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Fields/Variables</a:t>
              </a:r>
              <a:endParaRPr kumimoji="0" lang="en-US" altLang="ja-JP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cxnSp>
          <p:nvCxnSpPr>
            <p:cNvPr id="12304" name="AutoShape 22"/>
            <p:cNvCxnSpPr>
              <a:cxnSpLocks noChangeShapeType="1"/>
            </p:cNvCxnSpPr>
            <p:nvPr/>
          </p:nvCxnSpPr>
          <p:spPr bwMode="auto">
            <a:xfrm flipH="1" flipV="1">
              <a:off x="3174" y="2504"/>
              <a:ext cx="764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305" name="Group 23"/>
            <p:cNvGrpSpPr>
              <a:grpSpLocks/>
            </p:cNvGrpSpPr>
            <p:nvPr/>
          </p:nvGrpSpPr>
          <p:grpSpPr bwMode="auto">
            <a:xfrm>
              <a:off x="3216" y="2976"/>
              <a:ext cx="1833" cy="270"/>
              <a:chOff x="3216" y="3116"/>
              <a:chExt cx="1833" cy="270"/>
            </a:xfrm>
          </p:grpSpPr>
          <p:sp>
            <p:nvSpPr>
              <p:cNvPr id="12307" name="AutoShape 24"/>
              <p:cNvSpPr>
                <a:spLocks noChangeArrowheads="1"/>
              </p:cNvSpPr>
              <p:nvPr/>
            </p:nvSpPr>
            <p:spPr bwMode="auto">
              <a:xfrm>
                <a:off x="3952" y="3116"/>
                <a:ext cx="1097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Methods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2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(incl. Constructor)</a:t>
                </a:r>
              </a:p>
            </p:txBody>
          </p:sp>
          <p:cxnSp>
            <p:nvCxnSpPr>
              <p:cNvPr id="12308" name="AutoShape 25"/>
              <p:cNvCxnSpPr>
                <a:cxnSpLocks noChangeShapeType="1"/>
              </p:cNvCxnSpPr>
              <p:nvPr/>
            </p:nvCxnSpPr>
            <p:spPr bwMode="auto">
              <a:xfrm flipH="1" flipV="1">
                <a:off x="3216" y="3264"/>
                <a:ext cx="764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306" name="Rectangle 26"/>
            <p:cNvSpPr>
              <a:spLocks noChangeArrowheads="1"/>
            </p:cNvSpPr>
            <p:nvPr/>
          </p:nvSpPr>
          <p:spPr bwMode="auto">
            <a:xfrm>
              <a:off x="1200" y="2256"/>
              <a:ext cx="1878" cy="489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Point Class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class Point {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private int x;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protected void setX (int y)  {x = y;}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public int  getX()     {return x;}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Point(int xval) {x = xval;}       // constructor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};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Object initialization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Java guarantees constructor call for each object</a:t>
            </a:r>
          </a:p>
          <a:p>
            <a:pPr lvl="1" eaLnBrk="1" hangingPunct="1">
              <a:defRPr/>
            </a:pPr>
            <a:r>
              <a:rPr lang="en-US" altLang="en-US" sz="2400" smtClean="0"/>
              <a:t>Memory allocated</a:t>
            </a:r>
          </a:p>
          <a:p>
            <a:pPr lvl="1" eaLnBrk="1" hangingPunct="1">
              <a:defRPr/>
            </a:pPr>
            <a:r>
              <a:rPr lang="en-US" altLang="en-US" sz="2400" smtClean="0"/>
              <a:t>Constructor called to initialize memory</a:t>
            </a:r>
          </a:p>
          <a:p>
            <a:pPr lvl="1" eaLnBrk="1" hangingPunct="1">
              <a:defRPr/>
            </a:pPr>
            <a:r>
              <a:rPr lang="en-US" altLang="en-US" sz="2400" smtClean="0"/>
              <a:t>Some interesting issues related to inheritance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Garbage Collection and Finalize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Objects are garbage collected</a:t>
            </a:r>
          </a:p>
          <a:p>
            <a:pPr lvl="1" eaLnBrk="1" hangingPunct="1">
              <a:defRPr/>
            </a:pPr>
            <a:r>
              <a:rPr lang="en-US" altLang="en-US" sz="2400" smtClean="0"/>
              <a:t>No explicit </a:t>
            </a:r>
            <a:r>
              <a:rPr lang="en-US" altLang="en-US" sz="2400" i="1" smtClean="0"/>
              <a:t>free</a:t>
            </a:r>
          </a:p>
          <a:p>
            <a:pPr lvl="1" eaLnBrk="1" hangingPunct="1">
              <a:defRPr/>
            </a:pPr>
            <a:r>
              <a:rPr lang="en-US" altLang="en-US" sz="2400" smtClean="0"/>
              <a:t>Avoids dangling pointers and resulting type errors</a:t>
            </a:r>
          </a:p>
          <a:p>
            <a:pPr eaLnBrk="1" hangingPunct="1">
              <a:defRPr/>
            </a:pPr>
            <a:r>
              <a:rPr lang="en-US" altLang="en-US" smtClean="0"/>
              <a:t>Problem</a:t>
            </a:r>
          </a:p>
          <a:p>
            <a:pPr lvl="1" eaLnBrk="1" hangingPunct="1">
              <a:defRPr/>
            </a:pPr>
            <a:r>
              <a:rPr lang="en-US" altLang="en-US" sz="2400" smtClean="0"/>
              <a:t>What if object has opened file or?</a:t>
            </a:r>
          </a:p>
          <a:p>
            <a:pPr eaLnBrk="1" hangingPunct="1">
              <a:defRPr/>
            </a:pPr>
            <a:r>
              <a:rPr lang="en-US" altLang="en-US" smtClean="0"/>
              <a:t>Solution</a:t>
            </a:r>
          </a:p>
          <a:p>
            <a:pPr lvl="1" eaLnBrk="1" hangingPunct="1">
              <a:defRPr/>
            </a:pPr>
            <a:r>
              <a:rPr lang="en-US" altLang="en-US" sz="2400" i="1" smtClean="0"/>
              <a:t>finalize</a:t>
            </a:r>
            <a:r>
              <a:rPr lang="en-US" altLang="en-US" sz="2400" smtClean="0"/>
              <a:t>  method, called by the garbage collector </a:t>
            </a:r>
          </a:p>
          <a:p>
            <a:pPr lvl="2" eaLnBrk="1" hangingPunct="1">
              <a:defRPr/>
            </a:pPr>
            <a:r>
              <a:rPr lang="en-US" altLang="en-US" smtClean="0"/>
              <a:t>Before space is reclaimed, or when virtual machine exits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Encapsulation and packages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294188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Every field, method belongs to a class</a:t>
            </a:r>
          </a:p>
          <a:p>
            <a:pPr eaLnBrk="1" hangingPunct="1">
              <a:defRPr/>
            </a:pPr>
            <a:r>
              <a:rPr lang="en-US" altLang="en-US" smtClean="0"/>
              <a:t>Every class is part of some package</a:t>
            </a:r>
          </a:p>
          <a:p>
            <a:pPr lvl="1" eaLnBrk="1" hangingPunct="1">
              <a:defRPr/>
            </a:pPr>
            <a:r>
              <a:rPr lang="en-US" altLang="en-US" smtClean="0"/>
              <a:t>Can be unnamed default package</a:t>
            </a:r>
          </a:p>
          <a:p>
            <a:pPr lvl="1" eaLnBrk="1" hangingPunct="1">
              <a:defRPr/>
            </a:pPr>
            <a:r>
              <a:rPr lang="en-US" altLang="en-US" smtClean="0"/>
              <a:t>File declares which package code belongs to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5486400" y="1828800"/>
            <a:ext cx="2895600" cy="2133600"/>
            <a:chOff x="3456" y="1152"/>
            <a:chExt cx="1824" cy="1344"/>
          </a:xfrm>
        </p:grpSpPr>
        <p:sp>
          <p:nvSpPr>
            <p:cNvPr id="16398" name="Rectangle 5"/>
            <p:cNvSpPr>
              <a:spLocks noChangeArrowheads="1"/>
            </p:cNvSpPr>
            <p:nvPr/>
          </p:nvSpPr>
          <p:spPr bwMode="auto">
            <a:xfrm>
              <a:off x="3456" y="1152"/>
              <a:ext cx="1824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9" name="Rectangle 6"/>
            <p:cNvSpPr>
              <a:spLocks noChangeArrowheads="1"/>
            </p:cNvSpPr>
            <p:nvPr/>
          </p:nvSpPr>
          <p:spPr bwMode="auto">
            <a:xfrm>
              <a:off x="3744" y="1440"/>
              <a:ext cx="1200" cy="9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0" name="Rectangle 7"/>
            <p:cNvSpPr>
              <a:spLocks noChangeArrowheads="1"/>
            </p:cNvSpPr>
            <p:nvPr/>
          </p:nvSpPr>
          <p:spPr bwMode="auto">
            <a:xfrm>
              <a:off x="4032" y="2112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1" name="Rectangle 8"/>
            <p:cNvSpPr>
              <a:spLocks noChangeArrowheads="1"/>
            </p:cNvSpPr>
            <p:nvPr/>
          </p:nvSpPr>
          <p:spPr bwMode="auto">
            <a:xfrm>
              <a:off x="4032" y="172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2" name="Text Box 9"/>
            <p:cNvSpPr txBox="1">
              <a:spLocks noChangeArrowheads="1"/>
            </p:cNvSpPr>
            <p:nvPr/>
          </p:nvSpPr>
          <p:spPr bwMode="auto">
            <a:xfrm>
              <a:off x="3456" y="115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package</a:t>
              </a:r>
            </a:p>
          </p:txBody>
        </p:sp>
        <p:sp>
          <p:nvSpPr>
            <p:cNvPr id="16403" name="Text Box 10"/>
            <p:cNvSpPr txBox="1">
              <a:spLocks noChangeArrowheads="1"/>
            </p:cNvSpPr>
            <p:nvPr/>
          </p:nvSpPr>
          <p:spPr bwMode="auto">
            <a:xfrm>
              <a:off x="3804" y="1440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folHlink"/>
                  </a:solidFill>
                  <a:latin typeface="Tahoma" pitchFamily="34" charset="0"/>
                </a:rPr>
                <a:t>class</a:t>
              </a:r>
            </a:p>
          </p:txBody>
        </p:sp>
        <p:sp>
          <p:nvSpPr>
            <p:cNvPr id="16404" name="Text Box 11"/>
            <p:cNvSpPr txBox="1">
              <a:spLocks noChangeArrowheads="1"/>
            </p:cNvSpPr>
            <p:nvPr/>
          </p:nvSpPr>
          <p:spPr bwMode="auto">
            <a:xfrm>
              <a:off x="4032" y="1703"/>
              <a:ext cx="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field</a:t>
              </a:r>
            </a:p>
          </p:txBody>
        </p:sp>
        <p:sp>
          <p:nvSpPr>
            <p:cNvPr id="16405" name="Text Box 12"/>
            <p:cNvSpPr txBox="1">
              <a:spLocks noChangeArrowheads="1"/>
            </p:cNvSpPr>
            <p:nvPr/>
          </p:nvSpPr>
          <p:spPr bwMode="auto">
            <a:xfrm>
              <a:off x="4032" y="2073"/>
              <a:ext cx="7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method</a:t>
              </a:r>
            </a:p>
          </p:txBody>
        </p:sp>
      </p:grpSp>
      <p:grpSp>
        <p:nvGrpSpPr>
          <p:cNvPr id="16389" name="Group 13"/>
          <p:cNvGrpSpPr>
            <a:grpSpLocks/>
          </p:cNvGrpSpPr>
          <p:nvPr/>
        </p:nvGrpSpPr>
        <p:grpSpPr bwMode="auto">
          <a:xfrm>
            <a:off x="5486400" y="4343400"/>
            <a:ext cx="2895600" cy="2133600"/>
            <a:chOff x="3456" y="1152"/>
            <a:chExt cx="1824" cy="1344"/>
          </a:xfrm>
        </p:grpSpPr>
        <p:sp>
          <p:nvSpPr>
            <p:cNvPr id="16390" name="Rectangle 14"/>
            <p:cNvSpPr>
              <a:spLocks noChangeArrowheads="1"/>
            </p:cNvSpPr>
            <p:nvPr/>
          </p:nvSpPr>
          <p:spPr bwMode="auto">
            <a:xfrm>
              <a:off x="3456" y="1152"/>
              <a:ext cx="1824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1" name="Rectangle 15"/>
            <p:cNvSpPr>
              <a:spLocks noChangeArrowheads="1"/>
            </p:cNvSpPr>
            <p:nvPr/>
          </p:nvSpPr>
          <p:spPr bwMode="auto">
            <a:xfrm>
              <a:off x="3744" y="1440"/>
              <a:ext cx="1200" cy="9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2" name="Rectangle 16"/>
            <p:cNvSpPr>
              <a:spLocks noChangeArrowheads="1"/>
            </p:cNvSpPr>
            <p:nvPr/>
          </p:nvSpPr>
          <p:spPr bwMode="auto">
            <a:xfrm>
              <a:off x="4032" y="2112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3" name="Rectangle 17"/>
            <p:cNvSpPr>
              <a:spLocks noChangeArrowheads="1"/>
            </p:cNvSpPr>
            <p:nvPr/>
          </p:nvSpPr>
          <p:spPr bwMode="auto">
            <a:xfrm>
              <a:off x="4032" y="172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4" name="Text Box 18"/>
            <p:cNvSpPr txBox="1">
              <a:spLocks noChangeArrowheads="1"/>
            </p:cNvSpPr>
            <p:nvPr/>
          </p:nvSpPr>
          <p:spPr bwMode="auto">
            <a:xfrm>
              <a:off x="3456" y="115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package</a:t>
              </a:r>
            </a:p>
          </p:txBody>
        </p:sp>
        <p:sp>
          <p:nvSpPr>
            <p:cNvPr id="16395" name="Text Box 19"/>
            <p:cNvSpPr txBox="1">
              <a:spLocks noChangeArrowheads="1"/>
            </p:cNvSpPr>
            <p:nvPr/>
          </p:nvSpPr>
          <p:spPr bwMode="auto">
            <a:xfrm>
              <a:off x="3804" y="1440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folHlink"/>
                  </a:solidFill>
                  <a:latin typeface="Tahoma" pitchFamily="34" charset="0"/>
                </a:rPr>
                <a:t>class</a:t>
              </a:r>
            </a:p>
          </p:txBody>
        </p:sp>
        <p:sp>
          <p:nvSpPr>
            <p:cNvPr id="16396" name="Text Box 20"/>
            <p:cNvSpPr txBox="1">
              <a:spLocks noChangeArrowheads="1"/>
            </p:cNvSpPr>
            <p:nvPr/>
          </p:nvSpPr>
          <p:spPr bwMode="auto">
            <a:xfrm>
              <a:off x="4032" y="1703"/>
              <a:ext cx="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field</a:t>
              </a:r>
            </a:p>
          </p:txBody>
        </p:sp>
        <p:sp>
          <p:nvSpPr>
            <p:cNvPr id="16397" name="Text Box 21"/>
            <p:cNvSpPr txBox="1">
              <a:spLocks noChangeArrowheads="1"/>
            </p:cNvSpPr>
            <p:nvPr/>
          </p:nvSpPr>
          <p:spPr bwMode="auto">
            <a:xfrm>
              <a:off x="4032" y="2073"/>
              <a:ext cx="7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method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889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Access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0668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Four access distinctions</a:t>
            </a:r>
          </a:p>
          <a:p>
            <a:pPr lvl="1" eaLnBrk="1" hangingPunct="1">
              <a:defRPr/>
            </a:pPr>
            <a:r>
              <a:rPr lang="en-US" altLang="en-US" smtClean="0"/>
              <a:t>public, private, protected, package</a:t>
            </a:r>
          </a:p>
          <a:p>
            <a:pPr eaLnBrk="1" hangingPunct="1">
              <a:defRPr/>
            </a:pPr>
            <a:r>
              <a:rPr lang="en-US" altLang="en-US" smtClean="0"/>
              <a:t>Method can refer to</a:t>
            </a:r>
          </a:p>
          <a:p>
            <a:pPr lvl="1" eaLnBrk="1" hangingPunct="1">
              <a:defRPr/>
            </a:pPr>
            <a:r>
              <a:rPr lang="en-US" altLang="en-US" sz="2000" smtClean="0"/>
              <a:t>private members of class it belongs to</a:t>
            </a:r>
          </a:p>
          <a:p>
            <a:pPr lvl="1" eaLnBrk="1" hangingPunct="1">
              <a:defRPr/>
            </a:pPr>
            <a:r>
              <a:rPr lang="en-US" altLang="en-US" sz="2000" smtClean="0"/>
              <a:t>non-private members of all classes in same package</a:t>
            </a:r>
          </a:p>
          <a:p>
            <a:pPr lvl="1" eaLnBrk="1" hangingPunct="1">
              <a:defRPr/>
            </a:pPr>
            <a:r>
              <a:rPr lang="en-US" altLang="en-US" sz="2000" smtClean="0"/>
              <a:t>protected members of superclasses (in diff package)</a:t>
            </a:r>
          </a:p>
          <a:p>
            <a:pPr lvl="1" eaLnBrk="1" hangingPunct="1">
              <a:defRPr/>
            </a:pPr>
            <a:r>
              <a:rPr lang="en-US" altLang="en-US" sz="2000" smtClean="0"/>
              <a:t>public members of classes in visible packages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Visibility determined by files system, etc. (outside language)</a:t>
            </a:r>
          </a:p>
          <a:p>
            <a:pPr eaLnBrk="1" hangingPunct="1">
              <a:defRPr/>
            </a:pPr>
            <a:r>
              <a:rPr lang="en-US" altLang="en-US" smtClean="0"/>
              <a:t>Qualified names  </a:t>
            </a:r>
            <a:r>
              <a:rPr lang="en-US" altLang="en-US" sz="2800" smtClean="0"/>
              <a:t>(or use import)</a:t>
            </a:r>
            <a:endParaRPr lang="en-US" altLang="en-US" smtClean="0"/>
          </a:p>
          <a:p>
            <a:pPr lvl="1" eaLnBrk="1" hangingPunct="1">
              <a:defRPr/>
            </a:pPr>
            <a:r>
              <a:rPr lang="en-US" altLang="en-US" smtClean="0"/>
              <a:t>java.lang.String.substring()</a:t>
            </a:r>
          </a:p>
        </p:txBody>
      </p:sp>
      <p:sp>
        <p:nvSpPr>
          <p:cNvPr id="17412" name="AutoShape 4"/>
          <p:cNvSpPr>
            <a:spLocks/>
          </p:cNvSpPr>
          <p:nvPr/>
        </p:nvSpPr>
        <p:spPr bwMode="auto">
          <a:xfrm rot="-5400000">
            <a:off x="1962150" y="5353050"/>
            <a:ext cx="304800" cy="1714500"/>
          </a:xfrm>
          <a:prstGeom prst="leftBrace">
            <a:avLst>
              <a:gd name="adj1" fmla="val 468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3" name="AutoShape 5"/>
          <p:cNvSpPr>
            <a:spLocks/>
          </p:cNvSpPr>
          <p:nvPr/>
        </p:nvSpPr>
        <p:spPr bwMode="auto">
          <a:xfrm rot="-5400000">
            <a:off x="3692525" y="5741988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 rot="-5400000">
            <a:off x="5035550" y="5486400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600200" y="6461125"/>
            <a:ext cx="110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package</a:t>
            </a:r>
            <a:endParaRPr kumimoji="0" lang="en-US" altLang="en-US" sz="2400">
              <a:latin typeface="Tahoma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582988" y="6362700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class</a:t>
            </a:r>
            <a:endParaRPr kumimoji="0" lang="en-US" altLang="en-US" sz="2400">
              <a:latin typeface="Tahoma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724400" y="6356350"/>
            <a:ext cx="103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method</a:t>
            </a:r>
            <a:endParaRPr kumimoji="0" lang="en-US" altLang="en-US" sz="24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Inheritance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Similar to Smalltalk, C++</a:t>
            </a:r>
          </a:p>
          <a:p>
            <a:pPr eaLnBrk="1" hangingPunct="1">
              <a:defRPr/>
            </a:pPr>
            <a:r>
              <a:rPr lang="en-US" altLang="en-US" smtClean="0"/>
              <a:t>Subclass inherits from superclass</a:t>
            </a:r>
          </a:p>
          <a:p>
            <a:pPr lvl="1" eaLnBrk="1" hangingPunct="1">
              <a:defRPr/>
            </a:pPr>
            <a:r>
              <a:rPr lang="en-US" altLang="en-US" b="1" smtClean="0"/>
              <a:t>Single inheritance only (but Java has interfaces)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Example subclass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class ColorPoint </a:t>
            </a:r>
            <a:r>
              <a:rPr lang="en-US" altLang="en-US" smtClean="0">
                <a:solidFill>
                  <a:schemeClr val="folHlink"/>
                </a:solidFill>
              </a:rPr>
              <a:t>extends</a:t>
            </a:r>
            <a:r>
              <a:rPr lang="en-US" altLang="en-US" smtClean="0"/>
              <a:t> Point {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// Additional fields and methods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private Color c;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protected void setC (Color d)  {c = d;}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public Color  getC()     {return c;}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// Define constructor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ColorPoint(int xval, Color cval) {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     super(xval);    // call Point constructor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        c = cval;  }     // initialize ColorPoint field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 smtClean="0"/>
              <a:t> };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Class </a:t>
            </a:r>
            <a:r>
              <a:rPr lang="en-US" altLang="en-US" sz="4000" i="1" smtClean="0"/>
              <a:t>Object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Every class extends another class</a:t>
            </a:r>
          </a:p>
          <a:p>
            <a:pPr lvl="1" eaLnBrk="1" hangingPunct="1">
              <a:defRPr/>
            </a:pPr>
            <a:r>
              <a:rPr lang="en-US" altLang="en-US" smtClean="0"/>
              <a:t>Superclass is </a:t>
            </a:r>
            <a:r>
              <a:rPr lang="en-US" altLang="en-US" i="1" smtClean="0">
                <a:solidFill>
                  <a:schemeClr val="folHlink"/>
                </a:solidFill>
              </a:rPr>
              <a:t>Object</a:t>
            </a:r>
            <a:r>
              <a:rPr lang="en-US" altLang="en-US" i="1" smtClean="0"/>
              <a:t> </a:t>
            </a:r>
            <a:r>
              <a:rPr lang="en-US" altLang="en-US" smtClean="0"/>
              <a:t>if no other class named</a:t>
            </a:r>
          </a:p>
          <a:p>
            <a:pPr eaLnBrk="1" hangingPunct="1">
              <a:defRPr/>
            </a:pPr>
            <a:r>
              <a:rPr lang="en-US" altLang="en-US" smtClean="0"/>
              <a:t>Methods of class</a:t>
            </a:r>
            <a:r>
              <a:rPr lang="en-US" altLang="en-US" i="1" smtClean="0"/>
              <a:t> Object</a:t>
            </a:r>
          </a:p>
          <a:p>
            <a:pPr lvl="1" eaLnBrk="1" hangingPunct="1">
              <a:defRPr/>
            </a:pPr>
            <a:r>
              <a:rPr lang="en-US" altLang="en-US" sz="2000" smtClean="0"/>
              <a:t>GetClass – return the Class object representing class of the object </a:t>
            </a:r>
          </a:p>
          <a:p>
            <a:pPr lvl="1" eaLnBrk="1" hangingPunct="1">
              <a:defRPr/>
            </a:pPr>
            <a:r>
              <a:rPr lang="en-US" altLang="en-US" sz="2000" smtClean="0"/>
              <a:t>ToString – returns string representation of object</a:t>
            </a:r>
          </a:p>
          <a:p>
            <a:pPr lvl="1" eaLnBrk="1" hangingPunct="1">
              <a:defRPr/>
            </a:pPr>
            <a:r>
              <a:rPr lang="en-US" altLang="en-US" sz="2000" smtClean="0"/>
              <a:t>equals – default object equality (not ptr equality)</a:t>
            </a:r>
          </a:p>
          <a:p>
            <a:pPr lvl="1" eaLnBrk="1" hangingPunct="1">
              <a:defRPr/>
            </a:pPr>
            <a:r>
              <a:rPr lang="en-US" altLang="en-US" sz="2000" smtClean="0"/>
              <a:t>hashCode </a:t>
            </a:r>
          </a:p>
          <a:p>
            <a:pPr lvl="1" eaLnBrk="1" hangingPunct="1">
              <a:defRPr/>
            </a:pPr>
            <a:r>
              <a:rPr lang="en-US" altLang="en-US" sz="2000" smtClean="0"/>
              <a:t>Clone – makes a duplicate of an object</a:t>
            </a:r>
          </a:p>
          <a:p>
            <a:pPr lvl="1" eaLnBrk="1" hangingPunct="1">
              <a:defRPr/>
            </a:pPr>
            <a:r>
              <a:rPr lang="en-US" altLang="en-US" sz="2000" smtClean="0"/>
              <a:t>wait, notify, notifyAll – used with concurrency</a:t>
            </a:r>
          </a:p>
          <a:p>
            <a:pPr lvl="1" eaLnBrk="1" hangingPunct="1">
              <a:defRPr/>
            </a:pPr>
            <a:r>
              <a:rPr lang="en-US" altLang="en-US" sz="2000" smtClean="0"/>
              <a:t>finalize</a:t>
            </a:r>
          </a:p>
          <a:p>
            <a:pPr lvl="1" eaLnBrk="1" hangingPunct="1">
              <a:defRPr/>
            </a:pPr>
            <a:endParaRPr lang="en-US" altLang="en-US" sz="20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Constructors and Super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Java guarantees constructor call for each object</a:t>
            </a:r>
          </a:p>
          <a:p>
            <a:pPr eaLnBrk="1" hangingPunct="1">
              <a:defRPr/>
            </a:pPr>
            <a:r>
              <a:rPr lang="en-US" altLang="en-US" sz="2800" smtClean="0"/>
              <a:t>Different conventions for finalize and super</a:t>
            </a:r>
          </a:p>
          <a:p>
            <a:pPr lvl="2" eaLnBrk="1" hangingPunct="1">
              <a:defRPr/>
            </a:pPr>
            <a:r>
              <a:rPr lang="en-US" altLang="en-US" smtClean="0"/>
              <a:t> Compiler does not force call to super finalize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6858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Java history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685800"/>
            <a:ext cx="83820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James Gosling and others at Sun, 1990 - 95</a:t>
            </a:r>
          </a:p>
          <a:p>
            <a:pPr eaLnBrk="1" hangingPunct="1">
              <a:defRPr/>
            </a:pPr>
            <a:r>
              <a:rPr lang="en-US" altLang="en-US" smtClean="0"/>
              <a:t>Internet application</a:t>
            </a:r>
          </a:p>
          <a:p>
            <a:pPr lvl="1" eaLnBrk="1" hangingPunct="1">
              <a:defRPr/>
            </a:pPr>
            <a:r>
              <a:rPr lang="en-US" altLang="en-US" smtClean="0"/>
              <a:t>simple language for writing programs that can be transmitted over network</a:t>
            </a:r>
          </a:p>
          <a:p>
            <a:pPr lvl="1"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39825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Final classes and methods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Restrict inheritance</a:t>
            </a:r>
          </a:p>
          <a:p>
            <a:pPr lvl="1" eaLnBrk="1" hangingPunct="1">
              <a:defRPr/>
            </a:pPr>
            <a:r>
              <a:rPr lang="en-US" altLang="en-US" sz="2400" smtClean="0"/>
              <a:t>Final classes and methods cannot be redefined</a:t>
            </a:r>
          </a:p>
          <a:p>
            <a:pPr eaLnBrk="1" hangingPunct="1">
              <a:defRPr/>
            </a:pPr>
            <a:r>
              <a:rPr lang="en-US" altLang="en-US" smtClean="0"/>
              <a:t>Example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mtClean="0"/>
              <a:t>   java.lang.String</a:t>
            </a:r>
          </a:p>
          <a:p>
            <a:pPr eaLnBrk="1" hangingPunct="1">
              <a:defRPr/>
            </a:pPr>
            <a:r>
              <a:rPr lang="en-US" altLang="en-US" smtClean="0"/>
              <a:t>Reasons for this feature</a:t>
            </a:r>
          </a:p>
          <a:p>
            <a:pPr lvl="1" eaLnBrk="1" hangingPunct="1">
              <a:defRPr/>
            </a:pPr>
            <a:r>
              <a:rPr lang="en-US" altLang="en-US" smtClean="0"/>
              <a:t>Important for security</a:t>
            </a:r>
          </a:p>
          <a:p>
            <a:pPr lvl="2" eaLnBrk="1" hangingPunct="1">
              <a:defRPr/>
            </a:pPr>
            <a:r>
              <a:rPr lang="en-US" altLang="en-US" sz="2000" smtClean="0"/>
              <a:t>Programmer controls  behavior of all subclasses</a:t>
            </a:r>
          </a:p>
          <a:p>
            <a:pPr lvl="2" eaLnBrk="1" hangingPunct="1">
              <a:defRPr/>
            </a:pPr>
            <a:r>
              <a:rPr lang="en-US" altLang="en-US" sz="2000" smtClean="0"/>
              <a:t>Critical because subclasses produce subtypes</a:t>
            </a:r>
          </a:p>
          <a:p>
            <a:pPr lvl="1" eaLnBrk="1" hangingPunct="1">
              <a:defRPr/>
            </a:pPr>
            <a:r>
              <a:rPr lang="en-US" altLang="en-US" smtClean="0"/>
              <a:t>Compare to C++ virtual/non-virtual</a:t>
            </a:r>
          </a:p>
          <a:p>
            <a:pPr lvl="2" eaLnBrk="1" hangingPunct="1">
              <a:defRPr/>
            </a:pPr>
            <a:r>
              <a:rPr lang="en-US" altLang="en-US" smtClean="0"/>
              <a:t>Method is “virtual” until it becomes final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7620000" y="4049713"/>
            <a:ext cx="230188" cy="1811337"/>
            <a:chOff x="5215" y="2551"/>
            <a:chExt cx="145" cy="1141"/>
          </a:xfrm>
        </p:grpSpPr>
        <p:sp>
          <p:nvSpPr>
            <p:cNvPr id="22533" name="Oval 5"/>
            <p:cNvSpPr>
              <a:spLocks noChangeArrowheads="1"/>
            </p:cNvSpPr>
            <p:nvPr/>
          </p:nvSpPr>
          <p:spPr bwMode="auto">
            <a:xfrm>
              <a:off x="5215" y="255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5216" y="288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5215" y="3213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5215" y="35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5288" y="270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5287" y="33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5288" y="3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Call-by-Value Parameter Passing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When a method is called, </a:t>
            </a:r>
          </a:p>
          <a:p>
            <a:pPr lvl="1" eaLnBrk="1" hangingPunct="1">
              <a:defRPr/>
            </a:pPr>
            <a:r>
              <a:rPr lang="en-US" altLang="en-US" sz="2000" smtClean="0"/>
              <a:t>value of argument is passed to the matching parameter, separate memory space is allocated to store this value. </a:t>
            </a:r>
          </a:p>
          <a:p>
            <a:pPr eaLnBrk="1" hangingPunct="1">
              <a:defRPr/>
            </a:pPr>
            <a:r>
              <a:rPr lang="en-US" altLang="en-US" sz="2800" smtClean="0"/>
              <a:t>This way of passing the value of arguments is called a </a:t>
            </a:r>
            <a:r>
              <a:rPr lang="en-US" altLang="en-US" sz="2800" i="1" smtClean="0">
                <a:solidFill>
                  <a:schemeClr val="folHlink"/>
                </a:solidFill>
              </a:rPr>
              <a:t>pass-by-value</a:t>
            </a:r>
            <a:r>
              <a:rPr lang="en-US" altLang="en-US" sz="2800" smtClean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altLang="en-US" sz="2800" smtClean="0"/>
              <a:t>Since separate memory space is allocated for each parameter during the execution of the method, </a:t>
            </a:r>
          </a:p>
          <a:p>
            <a:pPr lvl="1" eaLnBrk="1" hangingPunct="1">
              <a:defRPr/>
            </a:pPr>
            <a:r>
              <a:rPr lang="en-US" altLang="en-US" sz="2000" smtClean="0"/>
              <a:t>the parameter is local to the method, </a:t>
            </a:r>
          </a:p>
          <a:p>
            <a:pPr lvl="1" eaLnBrk="1" hangingPunct="1">
              <a:defRPr/>
            </a:pPr>
            <a:r>
              <a:rPr lang="en-US" altLang="en-US" sz="2000" smtClean="0"/>
              <a:t>changes made to the parameter will not affect the value of the corresponding argument.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Java Types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178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Two general kinds of types</a:t>
            </a:r>
          </a:p>
          <a:p>
            <a:pPr lvl="1" eaLnBrk="1" hangingPunct="1">
              <a:defRPr/>
            </a:pPr>
            <a:r>
              <a:rPr lang="en-US" altLang="en-US" sz="2400" smtClean="0"/>
              <a:t>Primitive types –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objects</a:t>
            </a:r>
          </a:p>
          <a:p>
            <a:pPr lvl="2" eaLnBrk="1" hangingPunct="1">
              <a:defRPr/>
            </a:pPr>
            <a:r>
              <a:rPr lang="en-US" altLang="en-US" sz="2000" smtClean="0"/>
              <a:t>Integers, Booleans, etc</a:t>
            </a:r>
          </a:p>
          <a:p>
            <a:pPr lvl="1" eaLnBrk="1" hangingPunct="1">
              <a:defRPr/>
            </a:pPr>
            <a:r>
              <a:rPr lang="en-US" altLang="en-US" sz="2400" smtClean="0"/>
              <a:t>Reference types</a:t>
            </a:r>
          </a:p>
          <a:p>
            <a:pPr lvl="2" eaLnBrk="1" hangingPunct="1">
              <a:defRPr/>
            </a:pPr>
            <a:r>
              <a:rPr lang="en-US" altLang="en-US" sz="2000" smtClean="0"/>
              <a:t>Classes, interfaces, arrays</a:t>
            </a:r>
          </a:p>
          <a:p>
            <a:pPr lvl="2" eaLnBrk="1" hangingPunct="1">
              <a:defRPr/>
            </a:pPr>
            <a:r>
              <a:rPr lang="en-US" altLang="en-US" sz="2000" smtClean="0"/>
              <a:t>No syntax distinguishing  Object * from Object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34"/>
          <p:cNvSpPr>
            <a:spLocks noChangeArrowheads="1"/>
          </p:cNvSpPr>
          <p:nvPr/>
        </p:nvSpPr>
        <p:spPr bwMode="auto">
          <a:xfrm>
            <a:off x="3886200" y="3352800"/>
            <a:ext cx="3167063" cy="184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25603" name="Oval 31"/>
          <p:cNvSpPr>
            <a:spLocks noChangeArrowheads="1"/>
          </p:cNvSpPr>
          <p:nvPr/>
        </p:nvSpPr>
        <p:spPr bwMode="auto">
          <a:xfrm>
            <a:off x="569913" y="3365500"/>
            <a:ext cx="3087687" cy="184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Classification of Java types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546100" y="1536700"/>
            <a:ext cx="8140700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latin typeface="Arial" charset="0"/>
              </a:rPr>
              <a:t>Reference Types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546100" y="5280025"/>
            <a:ext cx="81407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Primitive Types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2181225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int</a:t>
            </a:r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1593850" y="3482975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Shape</a:t>
            </a: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4703763" y="2584450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Object[ ]</a:t>
            </a:r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2633663" y="1985963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Object</a:t>
            </a:r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4703763" y="3482975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Shape[ ]</a:t>
            </a:r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728663" y="5727700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boolean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5086350" y="5727700"/>
            <a:ext cx="5207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 b="1">
                <a:latin typeface="Arial" charset="0"/>
              </a:rPr>
              <a:t>…</a:t>
            </a:r>
          </a:p>
        </p:txBody>
      </p: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7059613" y="2584450"/>
            <a:ext cx="1457325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Throwable</a:t>
            </a:r>
          </a:p>
        </p:txBody>
      </p:sp>
      <p:sp>
        <p:nvSpPr>
          <p:cNvPr id="25615" name="AutoShape 14"/>
          <p:cNvSpPr>
            <a:spLocks noChangeArrowheads="1"/>
          </p:cNvSpPr>
          <p:nvPr/>
        </p:nvSpPr>
        <p:spPr bwMode="auto">
          <a:xfrm>
            <a:off x="2287588" y="4230688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Square</a:t>
            </a: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5607050" y="4230688"/>
            <a:ext cx="1347788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Square[ ]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728663" y="4230688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Circle</a:t>
            </a:r>
          </a:p>
        </p:txBody>
      </p:sp>
      <p:sp>
        <p:nvSpPr>
          <p:cNvPr id="25618" name="AutoShape 17"/>
          <p:cNvSpPr>
            <a:spLocks noChangeArrowheads="1"/>
          </p:cNvSpPr>
          <p:nvPr/>
        </p:nvSpPr>
        <p:spPr bwMode="auto">
          <a:xfrm>
            <a:off x="4010025" y="4230688"/>
            <a:ext cx="1212850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Circle[ ]</a:t>
            </a:r>
          </a:p>
        </p:txBody>
      </p:sp>
      <p:sp>
        <p:nvSpPr>
          <p:cNvPr id="25619" name="AutoShape 18"/>
          <p:cNvSpPr>
            <a:spLocks noChangeArrowheads="1"/>
          </p:cNvSpPr>
          <p:nvPr/>
        </p:nvSpPr>
        <p:spPr bwMode="auto">
          <a:xfrm>
            <a:off x="7300913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long</a:t>
            </a:r>
          </a:p>
        </p:txBody>
      </p:sp>
      <p:sp>
        <p:nvSpPr>
          <p:cNvPr id="25620" name="AutoShape 19"/>
          <p:cNvSpPr>
            <a:spLocks noChangeArrowheads="1"/>
          </p:cNvSpPr>
          <p:nvPr/>
        </p:nvSpPr>
        <p:spPr bwMode="auto">
          <a:xfrm>
            <a:off x="5846763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float</a:t>
            </a:r>
          </a:p>
        </p:txBody>
      </p:sp>
      <p:sp>
        <p:nvSpPr>
          <p:cNvPr id="25621" name="AutoShape 20"/>
          <p:cNvSpPr>
            <a:spLocks noChangeArrowheads="1"/>
          </p:cNvSpPr>
          <p:nvPr/>
        </p:nvSpPr>
        <p:spPr bwMode="auto">
          <a:xfrm>
            <a:off x="3633788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byte</a:t>
            </a:r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2287588" y="2435225"/>
            <a:ext cx="103822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>
            <a:off x="3498850" y="2435225"/>
            <a:ext cx="1905000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3844925" y="2435225"/>
            <a:ext cx="3984625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4"/>
          <p:cNvSpPr>
            <a:spLocks noChangeShapeType="1"/>
          </p:cNvSpPr>
          <p:nvPr/>
        </p:nvSpPr>
        <p:spPr bwMode="auto">
          <a:xfrm flipH="1">
            <a:off x="1593850" y="3932238"/>
            <a:ext cx="519113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5"/>
          <p:cNvSpPr>
            <a:spLocks noChangeShapeType="1"/>
          </p:cNvSpPr>
          <p:nvPr/>
        </p:nvSpPr>
        <p:spPr bwMode="auto">
          <a:xfrm>
            <a:off x="2287588" y="3932238"/>
            <a:ext cx="346075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6"/>
          <p:cNvSpPr>
            <a:spLocks noChangeShapeType="1"/>
          </p:cNvSpPr>
          <p:nvPr/>
        </p:nvSpPr>
        <p:spPr bwMode="auto">
          <a:xfrm>
            <a:off x="5303838" y="3030538"/>
            <a:ext cx="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7"/>
          <p:cNvSpPr>
            <a:spLocks noChangeShapeType="1"/>
          </p:cNvSpPr>
          <p:nvPr/>
        </p:nvSpPr>
        <p:spPr bwMode="auto">
          <a:xfrm flipH="1">
            <a:off x="4529138" y="3932238"/>
            <a:ext cx="693737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28"/>
          <p:cNvSpPr>
            <a:spLocks noChangeShapeType="1"/>
          </p:cNvSpPr>
          <p:nvPr/>
        </p:nvSpPr>
        <p:spPr bwMode="auto">
          <a:xfrm>
            <a:off x="5395913" y="3932238"/>
            <a:ext cx="866775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29"/>
          <p:cNvSpPr>
            <a:spLocks noChangeShapeType="1"/>
          </p:cNvSpPr>
          <p:nvPr/>
        </p:nvSpPr>
        <p:spPr bwMode="auto">
          <a:xfrm>
            <a:off x="7824788" y="3033713"/>
            <a:ext cx="0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Text Box 30"/>
          <p:cNvSpPr txBox="1">
            <a:spLocks noChangeArrowheads="1"/>
          </p:cNvSpPr>
          <p:nvPr/>
        </p:nvSpPr>
        <p:spPr bwMode="auto">
          <a:xfrm>
            <a:off x="7131050" y="3632200"/>
            <a:ext cx="1385888" cy="749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Exception types</a:t>
            </a:r>
          </a:p>
        </p:txBody>
      </p:sp>
      <p:sp>
        <p:nvSpPr>
          <p:cNvPr id="25632" name="Text Box 33"/>
          <p:cNvSpPr txBox="1">
            <a:spLocks noChangeArrowheads="1"/>
          </p:cNvSpPr>
          <p:nvPr/>
        </p:nvSpPr>
        <p:spPr bwMode="auto">
          <a:xfrm>
            <a:off x="1389063" y="4738688"/>
            <a:ext cx="1582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ahoma" pitchFamily="34" charset="0"/>
              </a:rPr>
              <a:t>user-defined</a:t>
            </a:r>
          </a:p>
        </p:txBody>
      </p:sp>
      <p:sp>
        <p:nvSpPr>
          <p:cNvPr id="25633" name="Text Box 35"/>
          <p:cNvSpPr txBox="1">
            <a:spLocks noChangeArrowheads="1"/>
          </p:cNvSpPr>
          <p:nvPr/>
        </p:nvSpPr>
        <p:spPr bwMode="auto">
          <a:xfrm>
            <a:off x="5060950" y="4738688"/>
            <a:ext cx="874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ahoma" pitchFamily="34" charset="0"/>
              </a:rPr>
              <a:t>arrays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Arrays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Automatically defined</a:t>
            </a:r>
          </a:p>
          <a:p>
            <a:pPr lvl="1" eaLnBrk="1" hangingPunct="1">
              <a:defRPr/>
            </a:pPr>
            <a:r>
              <a:rPr lang="en-US" altLang="en-US" sz="2400" smtClean="0"/>
              <a:t>Can have for primitive types and objects.</a:t>
            </a:r>
          </a:p>
          <a:p>
            <a:pPr lvl="1" eaLnBrk="1" hangingPunct="1">
              <a:defRPr/>
            </a:pPr>
            <a:r>
              <a:rPr lang="en-US" altLang="en-US" sz="2400" smtClean="0"/>
              <a:t>Multi-dimensional arrays T[ ] [ ]</a:t>
            </a:r>
          </a:p>
          <a:p>
            <a:pPr eaLnBrk="1" hangingPunct="1">
              <a:defRPr/>
            </a:pPr>
            <a:r>
              <a:rPr lang="en-US" altLang="en-US" smtClean="0"/>
              <a:t>Treated as reference type</a:t>
            </a:r>
          </a:p>
          <a:p>
            <a:pPr lvl="1" eaLnBrk="1" hangingPunct="1">
              <a:defRPr/>
            </a:pPr>
            <a:r>
              <a:rPr lang="en-US" altLang="en-US" sz="2400" smtClean="0"/>
              <a:t>An array variable is a pointer to an array, can be null</a:t>
            </a:r>
          </a:p>
          <a:p>
            <a:pPr lvl="1" eaLnBrk="1" hangingPunct="1">
              <a:defRPr/>
            </a:pPr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hlink"/>
                </a:solidFill>
              </a:rPr>
              <a:t>Circle[] x = new Circle[array_size]</a:t>
            </a:r>
          </a:p>
          <a:p>
            <a:pPr eaLnBrk="1" hangingPunct="1">
              <a:defRPr/>
            </a:pPr>
            <a:r>
              <a:rPr lang="en-US" altLang="en-US" smtClean="0"/>
              <a:t>Every array type is a subtype of Object[ ],  Object</a:t>
            </a:r>
          </a:p>
          <a:p>
            <a:pPr lvl="1" eaLnBrk="1" hangingPunct="1">
              <a:defRPr/>
            </a:pPr>
            <a:r>
              <a:rPr lang="en-US" altLang="en-US" sz="2400" smtClean="0"/>
              <a:t>Length of array is not part of its static type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Interface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636000" cy="44577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interface Shape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	public float center();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   public void rotate(float degrees);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interface Drawable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	public void setColor(Color c);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   public void draw();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class Circle</a:t>
            </a:r>
            <a:r>
              <a:rPr lang="en-US" altLang="en-US" sz="2400" smtClean="0">
                <a:solidFill>
                  <a:schemeClr val="folHlink"/>
                </a:solidFill>
              </a:rPr>
              <a:t> implements</a:t>
            </a:r>
            <a:r>
              <a:rPr lang="en-US" altLang="en-US" sz="2400" smtClean="0"/>
              <a:t> Shape, Drawable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	// does not inherit any implementation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   // but must define Shape, Drawable methods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smtClean="0"/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Interfaces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Flexibility</a:t>
            </a:r>
          </a:p>
          <a:p>
            <a:pPr lvl="1" eaLnBrk="1" hangingPunct="1">
              <a:defRPr/>
            </a:pPr>
            <a:r>
              <a:rPr lang="en-US" altLang="en-US" smtClean="0"/>
              <a:t>Black box design….specify input/output but, not internals.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0"/>
            <a:ext cx="8051800" cy="6858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Java Exceptions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685800"/>
            <a:ext cx="8966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Similar basic functionality to C++ </a:t>
            </a:r>
          </a:p>
          <a:p>
            <a:pPr lvl="1" eaLnBrk="1" hangingPunct="1">
              <a:defRPr/>
            </a:pPr>
            <a:r>
              <a:rPr lang="en-US" altLang="en-US" sz="2400" smtClean="0"/>
              <a:t>Constructs to </a:t>
            </a:r>
            <a:r>
              <a:rPr lang="en-US" altLang="en-US" sz="2400" i="1" smtClean="0"/>
              <a:t>throw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catch</a:t>
            </a:r>
            <a:r>
              <a:rPr lang="en-US" altLang="en-US" sz="2400" smtClean="0"/>
              <a:t> exceptions</a:t>
            </a:r>
          </a:p>
          <a:p>
            <a:pPr lvl="1" eaLnBrk="1" hangingPunct="1">
              <a:defRPr/>
            </a:pPr>
            <a:r>
              <a:rPr lang="en-US" altLang="en-US" sz="2400" smtClean="0"/>
              <a:t>Dynamic scoping of handler</a:t>
            </a:r>
          </a:p>
          <a:p>
            <a:pPr eaLnBrk="1" hangingPunct="1">
              <a:defRPr/>
            </a:pPr>
            <a:r>
              <a:rPr lang="en-US" altLang="en-US" smtClean="0"/>
              <a:t>Some differences</a:t>
            </a:r>
          </a:p>
          <a:p>
            <a:pPr lvl="1" eaLnBrk="1" hangingPunct="1">
              <a:defRPr/>
            </a:pPr>
            <a:r>
              <a:rPr lang="en-US" altLang="en-US" sz="2400" smtClean="0"/>
              <a:t>An exception is an object from an exception class</a:t>
            </a:r>
          </a:p>
          <a:p>
            <a:pPr lvl="1" eaLnBrk="1" hangingPunct="1">
              <a:defRPr/>
            </a:pPr>
            <a:r>
              <a:rPr lang="en-US" altLang="en-US" sz="2400" smtClean="0"/>
              <a:t>Subtyping between exception classes</a:t>
            </a:r>
          </a:p>
          <a:p>
            <a:pPr lvl="2" eaLnBrk="1" hangingPunct="1">
              <a:defRPr/>
            </a:pPr>
            <a:r>
              <a:rPr lang="en-US" altLang="en-US" smtClean="0"/>
              <a:t>Use subtyping to match type of exception or pass it on … </a:t>
            </a:r>
          </a:p>
          <a:p>
            <a:pPr lvl="1" eaLnBrk="1" hangingPunct="1">
              <a:defRPr/>
            </a:pPr>
            <a:r>
              <a:rPr lang="en-US" altLang="en-US" sz="2400" smtClean="0"/>
              <a:t>Type of method includes exceptions it can throw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39825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Exception Classes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715000"/>
            <a:ext cx="8178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If a method may throw a checked exception, then this must be in the type of the method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114800" y="1825625"/>
            <a:ext cx="1984375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Throwable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2408238" y="2878138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725988" y="2878138"/>
            <a:ext cx="2209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Runtime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7162800" y="28956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Error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3733800" y="2420938"/>
            <a:ext cx="762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5468938" y="24384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5468938" y="2438400"/>
            <a:ext cx="2074862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3398838" y="3487738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1824038" y="3716338"/>
            <a:ext cx="3125787" cy="1447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User-defined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 classes</a:t>
            </a:r>
          </a:p>
        </p:txBody>
      </p:sp>
      <p:sp>
        <p:nvSpPr>
          <p:cNvPr id="30733" name="AutoShape 13"/>
          <p:cNvSpPr>
            <a:spLocks/>
          </p:cNvSpPr>
          <p:nvPr/>
        </p:nvSpPr>
        <p:spPr bwMode="auto">
          <a:xfrm rot="5334481">
            <a:off x="6753225" y="1912938"/>
            <a:ext cx="457200" cy="4064000"/>
          </a:xfrm>
          <a:prstGeom prst="rightBrace">
            <a:avLst>
              <a:gd name="adj1" fmla="val 740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468938" y="4471988"/>
            <a:ext cx="316706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Unchecked exceptions</a:t>
            </a:r>
          </a:p>
        </p:txBody>
      </p:sp>
      <p:sp>
        <p:nvSpPr>
          <p:cNvPr id="30735" name="AutoShape 15"/>
          <p:cNvSpPr>
            <a:spLocks/>
          </p:cNvSpPr>
          <p:nvPr/>
        </p:nvSpPr>
        <p:spPr bwMode="auto">
          <a:xfrm>
            <a:off x="1597025" y="2895600"/>
            <a:ext cx="227013" cy="2268538"/>
          </a:xfrm>
          <a:prstGeom prst="leftBrace">
            <a:avLst>
              <a:gd name="adj1" fmla="val 83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-11113" y="3649663"/>
            <a:ext cx="1608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checked 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Try/finally blocks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Exceptions are caught in try blocks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try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}		catch (ex-type1 identifier1)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} catch (ex-type2 identifier2)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}	finally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smtClean="0"/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079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Some Goals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144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Portability</a:t>
            </a:r>
          </a:p>
          <a:p>
            <a:pPr lvl="1" eaLnBrk="1" hangingPunct="1">
              <a:defRPr/>
            </a:pPr>
            <a:r>
              <a:rPr lang="en-US" altLang="en-US" sz="2400" smtClean="0"/>
              <a:t>Internet-wide distribution:  PC, Unix, Mac </a:t>
            </a:r>
          </a:p>
          <a:p>
            <a:pPr eaLnBrk="1" hangingPunct="1">
              <a:defRPr/>
            </a:pPr>
            <a:r>
              <a:rPr lang="en-US" altLang="en-US" sz="2400" smtClean="0"/>
              <a:t>Reliability</a:t>
            </a:r>
          </a:p>
          <a:p>
            <a:pPr lvl="1" eaLnBrk="1" hangingPunct="1">
              <a:defRPr/>
            </a:pPr>
            <a:r>
              <a:rPr lang="en-US" altLang="en-US" sz="2400" smtClean="0"/>
              <a:t>Avoid program crashes and error messages</a:t>
            </a:r>
          </a:p>
          <a:p>
            <a:pPr eaLnBrk="1" hangingPunct="1">
              <a:defRPr/>
            </a:pPr>
            <a:r>
              <a:rPr lang="en-US" altLang="en-US" sz="2400" smtClean="0"/>
              <a:t>Safety</a:t>
            </a:r>
          </a:p>
          <a:p>
            <a:pPr lvl="1" eaLnBrk="1" hangingPunct="1">
              <a:defRPr/>
            </a:pPr>
            <a:r>
              <a:rPr lang="en-US" altLang="en-US" sz="2400" smtClean="0"/>
              <a:t>Programmer may be malicious</a:t>
            </a:r>
          </a:p>
          <a:p>
            <a:pPr eaLnBrk="1" hangingPunct="1">
              <a:defRPr/>
            </a:pPr>
            <a:r>
              <a:rPr lang="en-US" altLang="en-US" sz="2400" smtClean="0"/>
              <a:t>Simplicity and familiarity</a:t>
            </a:r>
          </a:p>
          <a:p>
            <a:pPr lvl="1" eaLnBrk="1" hangingPunct="1">
              <a:defRPr/>
            </a:pPr>
            <a:r>
              <a:rPr lang="en-US" altLang="en-US" sz="2400" smtClean="0"/>
              <a:t>Appeal to average programmer; less complex than C++</a:t>
            </a:r>
          </a:p>
          <a:p>
            <a:pPr eaLnBrk="1" hangingPunct="1">
              <a:defRPr/>
            </a:pPr>
            <a:r>
              <a:rPr lang="en-US" altLang="en-US" sz="2400" smtClean="0"/>
              <a:t>Efficiency </a:t>
            </a:r>
          </a:p>
          <a:p>
            <a:pPr lvl="1" eaLnBrk="1" hangingPunct="1">
              <a:defRPr/>
            </a:pPr>
            <a:r>
              <a:rPr lang="en-US" altLang="en-US" sz="2400" smtClean="0"/>
              <a:t>Important but secondary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Keyword “this"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Object can use to refer to itself.</a:t>
            </a:r>
          </a:p>
          <a:p>
            <a:pPr eaLnBrk="1" hangingPunct="1">
              <a:defRPr/>
            </a:pPr>
            <a:r>
              <a:rPr lang="en-US" altLang="en-US" smtClean="0"/>
              <a:t>Can use to refer to its variables…see example.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191000" y="4044950"/>
            <a:ext cx="4953000" cy="3048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489450" y="4422775"/>
            <a:ext cx="4197350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class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Person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 {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600" b="1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	int  age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setAge(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val)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{</a:t>
            </a:r>
            <a:endParaRPr kumimoji="0" lang="en-US" altLang="en-US" sz="1600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   this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.age = val;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  <a:endParaRPr kumimoji="0" lang="en-US" altLang="en-US" sz="1600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. . 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Overloaded Methods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96963"/>
            <a:ext cx="8229600" cy="15097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Methods can share the same name as long as</a:t>
            </a:r>
          </a:p>
          <a:p>
            <a:pPr lvl="1" eaLnBrk="1" hangingPunct="1">
              <a:defRPr/>
            </a:pPr>
            <a:r>
              <a:rPr lang="en-US" altLang="en-US" smtClean="0"/>
              <a:t>different number of parameters (</a:t>
            </a:r>
            <a:r>
              <a:rPr lang="en-US" altLang="en-US" smtClean="0">
                <a:solidFill>
                  <a:schemeClr val="folHlink"/>
                </a:solidFill>
              </a:rPr>
              <a:t>Rule 1)</a:t>
            </a:r>
            <a:r>
              <a:rPr lang="en-US" altLang="en-US" smtClean="0"/>
              <a:t> </a:t>
            </a:r>
            <a:r>
              <a:rPr lang="en-US" altLang="en-US" b="1" smtClean="0"/>
              <a:t>or</a:t>
            </a:r>
          </a:p>
          <a:p>
            <a:pPr lvl="1" eaLnBrk="1" hangingPunct="1">
              <a:defRPr/>
            </a:pPr>
            <a:r>
              <a:rPr lang="en-US" altLang="en-US" smtClean="0"/>
              <a:t>their parameters are of different types when the number of parameters is the same (</a:t>
            </a:r>
            <a:r>
              <a:rPr lang="en-US" altLang="en-US" smtClean="0">
                <a:solidFill>
                  <a:schemeClr val="folHlink"/>
                </a:solidFill>
              </a:rPr>
              <a:t>Rule 2</a:t>
            </a:r>
            <a:r>
              <a:rPr lang="en-US" altLang="en-US" smtClean="0"/>
              <a:t>)</a:t>
            </a:r>
          </a:p>
          <a:p>
            <a:pPr lvl="1" eaLnBrk="1" hangingPunct="1">
              <a:defRPr/>
            </a:pPr>
            <a:endParaRPr lang="en-US" altLang="en-US" smtClean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57200" y="4419600"/>
            <a:ext cx="62484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4600575"/>
            <a:ext cx="53181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x,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y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57200" y="5562600"/>
            <a:ext cx="62484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38200" y="5700713"/>
            <a:ext cx="48291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(double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858000" y="4784725"/>
            <a:ext cx="1214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800">
                <a:latin typeface="Arial" charset="0"/>
              </a:rPr>
              <a:t>Rule 1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858000" y="5884863"/>
            <a:ext cx="12144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800">
                <a:latin typeface="Arial" charset="0"/>
              </a:rPr>
              <a:t>Rule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Simple Console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Lets create Hello World in Java</a:t>
            </a:r>
          </a:p>
          <a:p>
            <a:pPr eaLnBrk="1" hangingPunct="1">
              <a:defRPr/>
            </a:pPr>
            <a:r>
              <a:rPr lang="en-US" dirty="0" smtClean="0"/>
              <a:t>Single class </a:t>
            </a:r>
          </a:p>
          <a:p>
            <a:pPr eaLnBrk="1" hangingPunct="1">
              <a:defRPr/>
            </a:pPr>
            <a:r>
              <a:rPr lang="en-US" dirty="0" smtClean="0"/>
              <a:t>Contains VERY special method with signature: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CC00"/>
                </a:solidFill>
              </a:rPr>
              <a:t>public static void main(String </a:t>
            </a:r>
            <a:r>
              <a:rPr lang="en-US" dirty="0" err="1" smtClean="0">
                <a:solidFill>
                  <a:srgbClr val="FFCC00"/>
                </a:solidFill>
              </a:rPr>
              <a:t>args</a:t>
            </a:r>
            <a:r>
              <a:rPr lang="en-US" dirty="0" smtClean="0">
                <a:solidFill>
                  <a:srgbClr val="FFCC00"/>
                </a:solidFill>
              </a:rPr>
              <a:t>) {</a:t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>
                <a:solidFill>
                  <a:srgbClr val="FFCC00"/>
                </a:solidFill>
              </a:rPr>
              <a:t>        </a:t>
            </a:r>
            <a:r>
              <a:rPr lang="en-US" i="1" dirty="0" smtClean="0">
                <a:solidFill>
                  <a:srgbClr val="FFCC00"/>
                </a:solidFill>
              </a:rPr>
              <a:t>//your code here</a:t>
            </a:r>
            <a:r>
              <a:rPr lang="en-US" dirty="0" smtClean="0">
                <a:solidFill>
                  <a:srgbClr val="FFCC00"/>
                </a:solidFill>
              </a:rPr>
              <a:t/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>
                <a:solidFill>
                  <a:srgbClr val="FFCC00"/>
                </a:solidFill>
              </a:rPr>
              <a:t/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>
                <a:solidFill>
                  <a:srgbClr val="FFCC00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Simple Console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Here we see it in Eclipse</a:t>
            </a:r>
          </a:p>
        </p:txBody>
      </p:sp>
      <p:pic>
        <p:nvPicPr>
          <p:cNvPr id="35844" name="Picture 2" descr="http://algebra.sci.csueastbay.edu/~grewe/CS3340/Mat/mainApplic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1212850"/>
            <a:ext cx="8188325" cy="61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Characteristics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Simplicity</a:t>
            </a:r>
          </a:p>
          <a:p>
            <a:pPr lvl="1" eaLnBrk="1" hangingPunct="1">
              <a:defRPr/>
            </a:pPr>
            <a:r>
              <a:rPr lang="en-US" altLang="en-US" sz="2400" smtClean="0"/>
              <a:t>Everything an object</a:t>
            </a:r>
          </a:p>
          <a:p>
            <a:pPr lvl="1" eaLnBrk="1" hangingPunct="1">
              <a:defRPr/>
            </a:pPr>
            <a:r>
              <a:rPr lang="en-US" altLang="en-US" sz="2400" smtClean="0"/>
              <a:t>All objects on heap, accessed through pointers</a:t>
            </a:r>
          </a:p>
          <a:p>
            <a:pPr lvl="1" eaLnBrk="1" hangingPunct="1">
              <a:defRPr/>
            </a:pPr>
            <a:r>
              <a:rPr lang="en-US" altLang="en-US" sz="2400" smtClean="0"/>
              <a:t>no functions</a:t>
            </a:r>
          </a:p>
          <a:p>
            <a:pPr lvl="1" eaLnBrk="1" hangingPunct="1">
              <a:defRPr/>
            </a:pPr>
            <a:r>
              <a:rPr lang="en-US" altLang="en-US" sz="2400" smtClean="0"/>
              <a:t>no multiple inheritance, </a:t>
            </a:r>
          </a:p>
          <a:p>
            <a:pPr lvl="1" eaLnBrk="1" hangingPunct="1">
              <a:defRPr/>
            </a:pPr>
            <a:r>
              <a:rPr lang="en-US" altLang="en-US" sz="2400" smtClean="0"/>
              <a:t>no operator overloading</a:t>
            </a:r>
          </a:p>
          <a:p>
            <a:pPr eaLnBrk="1" hangingPunct="1">
              <a:defRPr/>
            </a:pPr>
            <a:r>
              <a:rPr lang="en-US" altLang="en-US" sz="2400" smtClean="0"/>
              <a:t>Portability </a:t>
            </a:r>
          </a:p>
          <a:p>
            <a:pPr lvl="1" eaLnBrk="1" hangingPunct="1">
              <a:defRPr/>
            </a:pPr>
            <a:r>
              <a:rPr lang="en-US" altLang="en-US" sz="2400" smtClean="0"/>
              <a:t>Bytecode interpreter on many platforms</a:t>
            </a:r>
          </a:p>
          <a:p>
            <a:pPr eaLnBrk="1" hangingPunct="1">
              <a:defRPr/>
            </a:pPr>
            <a:r>
              <a:rPr lang="en-US" altLang="en-US" sz="2400" smtClean="0"/>
              <a:t>Reliability and Safety</a:t>
            </a:r>
          </a:p>
          <a:p>
            <a:pPr lvl="1" eaLnBrk="1" hangingPunct="1">
              <a:defRPr/>
            </a:pPr>
            <a:r>
              <a:rPr lang="en-US" altLang="en-US" sz="2400" smtClean="0"/>
              <a:t>Run-time type and bounds checks</a:t>
            </a:r>
          </a:p>
          <a:p>
            <a:pPr lvl="1" eaLnBrk="1" hangingPunct="1">
              <a:defRPr/>
            </a:pPr>
            <a:r>
              <a:rPr lang="en-US" altLang="en-US" sz="2400" smtClean="0"/>
              <a:t>Garbage collection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Java System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The Java programming language </a:t>
            </a:r>
          </a:p>
          <a:p>
            <a:pPr eaLnBrk="1" hangingPunct="1">
              <a:defRPr/>
            </a:pPr>
            <a:r>
              <a:rPr lang="en-US" altLang="en-US" sz="2800" smtClean="0"/>
              <a:t>Compiler and run-time system</a:t>
            </a:r>
          </a:p>
          <a:p>
            <a:pPr lvl="1" eaLnBrk="1" hangingPunct="1">
              <a:defRPr/>
            </a:pPr>
            <a:r>
              <a:rPr lang="en-US" altLang="en-US" sz="2400" smtClean="0"/>
              <a:t>Programmer compiles code</a:t>
            </a:r>
          </a:p>
          <a:p>
            <a:pPr lvl="1" eaLnBrk="1" hangingPunct="1">
              <a:defRPr/>
            </a:pPr>
            <a:r>
              <a:rPr lang="en-US" altLang="en-US" sz="2400" smtClean="0"/>
              <a:t>Compiled code transmitted on network</a:t>
            </a:r>
          </a:p>
          <a:p>
            <a:pPr lvl="1" eaLnBrk="1" hangingPunct="1">
              <a:defRPr/>
            </a:pPr>
            <a:r>
              <a:rPr lang="en-US" altLang="en-US" sz="2400" smtClean="0"/>
              <a:t>Receiver executes on interpreter (JVM)</a:t>
            </a:r>
          </a:p>
          <a:p>
            <a:pPr lvl="1" eaLnBrk="1" hangingPunct="1">
              <a:defRPr/>
            </a:pPr>
            <a:r>
              <a:rPr lang="en-US" altLang="en-US" sz="2400" smtClean="0"/>
              <a:t>Safety checks made before/during execution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defRPr/>
            </a:pPr>
            <a:r>
              <a:rPr lang="en-US" altLang="en-US" sz="2800" smtClean="0"/>
              <a:t>Library, including graphics, security, etc.</a:t>
            </a:r>
          </a:p>
          <a:p>
            <a:pPr lvl="1" eaLnBrk="1" hangingPunct="1">
              <a:defRPr/>
            </a:pPr>
            <a:r>
              <a:rPr lang="en-US" altLang="en-US" sz="2400" smtClean="0"/>
              <a:t>Large library</a:t>
            </a:r>
            <a:r>
              <a:rPr lang="en-US" altLang="en-US" smtClean="0"/>
              <a:t> 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defRPr/>
            </a:pPr>
            <a:r>
              <a:rPr lang="en-US" altLang="en-US" sz="2800" smtClean="0"/>
              <a:t>Interoperability</a:t>
            </a:r>
          </a:p>
          <a:p>
            <a:pPr lvl="1" eaLnBrk="1" hangingPunct="1">
              <a:defRPr/>
            </a:pPr>
            <a:r>
              <a:rPr lang="en-US" altLang="en-US" sz="2400" smtClean="0"/>
              <a:t>Provision for “native” methods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Java Release History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178800" cy="48783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1995 (1.0) – First public release</a:t>
            </a:r>
          </a:p>
          <a:p>
            <a:pPr eaLnBrk="1" hangingPunct="1">
              <a:defRPr/>
            </a:pPr>
            <a:r>
              <a:rPr lang="en-US" altLang="en-US" sz="2400" smtClean="0"/>
              <a:t>1997 (1.1) – Inner classes</a:t>
            </a:r>
          </a:p>
          <a:p>
            <a:pPr eaLnBrk="1" hangingPunct="1">
              <a:defRPr/>
            </a:pPr>
            <a:r>
              <a:rPr lang="en-US" altLang="en-US" sz="2400" smtClean="0"/>
              <a:t>2001 (1.4) – Assertions</a:t>
            </a:r>
          </a:p>
          <a:p>
            <a:pPr lvl="1" eaLnBrk="1" hangingPunct="1">
              <a:defRPr/>
            </a:pPr>
            <a:r>
              <a:rPr lang="en-US" altLang="en-US" sz="2400" smtClean="0"/>
              <a:t>Verify programmers understanding of code</a:t>
            </a:r>
          </a:p>
          <a:p>
            <a:pPr eaLnBrk="1" hangingPunct="1">
              <a:defRPr/>
            </a:pPr>
            <a:r>
              <a:rPr lang="en-US" altLang="en-US" sz="2400" smtClean="0"/>
              <a:t>2004 (1.5) – Tiger</a:t>
            </a:r>
          </a:p>
          <a:p>
            <a:pPr lvl="1" eaLnBrk="1" hangingPunct="1">
              <a:defRPr/>
            </a:pPr>
            <a:r>
              <a:rPr lang="en-US" altLang="en-US" sz="2400" smtClean="0"/>
              <a:t>Generics, foreach, Autoboxing/Unboxing,</a:t>
            </a:r>
          </a:p>
          <a:p>
            <a:pPr lvl="1" eaLnBrk="1" hangingPunct="1">
              <a:defRPr/>
            </a:pPr>
            <a:r>
              <a:rPr lang="en-US" altLang="en-US" sz="2400" smtClean="0"/>
              <a:t>Typesafe Enums, Varargs, Static Import, </a:t>
            </a:r>
          </a:p>
          <a:p>
            <a:pPr lvl="1" eaLnBrk="1" hangingPunct="1">
              <a:defRPr/>
            </a:pPr>
            <a:r>
              <a:rPr lang="en-US" altLang="en-US" sz="2400" smtClean="0"/>
              <a:t>Annotations, concurrency utility library</a:t>
            </a:r>
          </a:p>
          <a:p>
            <a:pPr lvl="1" eaLnBrk="1" hangingPunct="1">
              <a:buFontTx/>
              <a:buNone/>
              <a:defRPr/>
            </a:pPr>
            <a:endParaRPr lang="en-US" altLang="en-US" sz="2400" smtClean="0"/>
          </a:p>
          <a:p>
            <a:pPr eaLnBrk="1" hangingPunct="1">
              <a:defRPr/>
            </a:pPr>
            <a:r>
              <a:rPr lang="en-US" altLang="en-US" sz="2800" smtClean="0"/>
              <a:t>2006 (1.6) – SE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66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Enhancements since  JDK 5 (= Java 1.5) 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397000"/>
            <a:ext cx="8534400" cy="4457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Generics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Polymorphism and compile-time type safety (JSR 14)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Enhanced for Loop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For iterating over collections and arrays (JSR 201)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Autoboxing/Unboxing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Automatic conversion between primitive, wrapper types (JSR 201)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Typesafe Enums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Enumerated types with arbitrary methods and fields (JSR 201)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Varargs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Puts argument lists into an array; variable-length </a:t>
            </a:r>
            <a:r>
              <a:rPr lang="en-US" altLang="en-US" sz="2000" b="1" smtClean="0"/>
              <a:t>argument lists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smtClean="0"/>
              <a:t>Static Import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Avoid qualifying static members with class names (JSR 201)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Annotations</a:t>
            </a:r>
            <a:r>
              <a:rPr lang="en-US" altLang="en-US" sz="2000" smtClean="0"/>
              <a:t> (Metadata)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smtClean="0"/>
              <a:t>Enables tools to generate code from annotations (JSR 175)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smtClean="0"/>
              <a:t>Concurrency utility library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7620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mtClean="0"/>
              <a:t>Language Terminology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Class, object</a:t>
            </a:r>
          </a:p>
          <a:p>
            <a:pPr eaLnBrk="1" hangingPunct="1">
              <a:defRPr/>
            </a:pPr>
            <a:r>
              <a:rPr lang="en-US" altLang="en-US" smtClean="0"/>
              <a:t>Field – data member </a:t>
            </a:r>
          </a:p>
          <a:p>
            <a:pPr eaLnBrk="1" hangingPunct="1">
              <a:defRPr/>
            </a:pPr>
            <a:r>
              <a:rPr lang="en-US" altLang="en-US" smtClean="0"/>
              <a:t>Method - member function</a:t>
            </a:r>
          </a:p>
          <a:p>
            <a:pPr eaLnBrk="1" hangingPunct="1">
              <a:defRPr/>
            </a:pPr>
            <a:r>
              <a:rPr lang="en-US" altLang="en-US" smtClean="0"/>
              <a:t>Static members - class fields and methods</a:t>
            </a:r>
          </a:p>
          <a:p>
            <a:pPr eaLnBrk="1" hangingPunct="1">
              <a:defRPr/>
            </a:pPr>
            <a:r>
              <a:rPr lang="en-US" altLang="en-US" smtClean="0"/>
              <a:t>this - self</a:t>
            </a:r>
          </a:p>
          <a:p>
            <a:pPr eaLnBrk="1" hangingPunct="1">
              <a:defRPr/>
            </a:pPr>
            <a:r>
              <a:rPr lang="en-US" altLang="en-US" smtClean="0"/>
              <a:t>Package - set of classes in shared namespace</a:t>
            </a:r>
          </a:p>
          <a:p>
            <a:pPr eaLnBrk="1" hangingPunct="1">
              <a:defRPr/>
            </a:pPr>
            <a:r>
              <a:rPr lang="en-US" altLang="en-US" smtClean="0"/>
              <a:t>Native method - method written in another language, often C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 smtClean="0"/>
              <a:t>Java Classes and Objects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Syntax similar to C++</a:t>
            </a:r>
          </a:p>
          <a:p>
            <a:pPr eaLnBrk="1" hangingPunct="1">
              <a:defRPr/>
            </a:pPr>
            <a:r>
              <a:rPr lang="en-US" altLang="en-US" smtClean="0"/>
              <a:t>Object </a:t>
            </a:r>
          </a:p>
          <a:p>
            <a:pPr lvl="1" eaLnBrk="1" hangingPunct="1">
              <a:defRPr/>
            </a:pPr>
            <a:r>
              <a:rPr lang="en-US" altLang="en-US" sz="2400" smtClean="0"/>
              <a:t>has fields and methods</a:t>
            </a:r>
          </a:p>
          <a:p>
            <a:pPr lvl="1" eaLnBrk="1" hangingPunct="1">
              <a:defRPr/>
            </a:pPr>
            <a:r>
              <a:rPr lang="en-US" altLang="en-US" sz="2400" smtClean="0"/>
              <a:t>is allocated on heap, not run-time stack</a:t>
            </a:r>
          </a:p>
          <a:p>
            <a:pPr lvl="1" eaLnBrk="1" hangingPunct="1">
              <a:defRPr/>
            </a:pPr>
            <a:r>
              <a:rPr lang="en-US" altLang="en-US" sz="2400" smtClean="0"/>
              <a:t>accessible through reference (only ptr assignment)</a:t>
            </a:r>
          </a:p>
          <a:p>
            <a:pPr lvl="1" eaLnBrk="1" hangingPunct="1">
              <a:defRPr/>
            </a:pPr>
            <a:r>
              <a:rPr lang="en-US" altLang="en-US" sz="2400" smtClean="0"/>
              <a:t>garbage collected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defRPr/>
            </a:pPr>
            <a:r>
              <a:rPr lang="en-US" altLang="en-US" smtClean="0"/>
              <a:t>Dynamic lookup</a:t>
            </a:r>
          </a:p>
          <a:p>
            <a:pPr lvl="1" eaLnBrk="1" hangingPunct="1">
              <a:defRPr/>
            </a:pPr>
            <a:r>
              <a:rPr lang="en-US" altLang="en-US" sz="2400" smtClean="0"/>
              <a:t>Similar in behavior to other languages</a:t>
            </a:r>
          </a:p>
          <a:p>
            <a:pPr lvl="1" eaLnBrk="1" hangingPunct="1">
              <a:defRPr/>
            </a:pPr>
            <a:r>
              <a:rPr lang="en-US" altLang="en-US" sz="2400" smtClean="0"/>
              <a:t>Static typing =&gt; more efficient than Smalltalk</a:t>
            </a:r>
          </a:p>
          <a:p>
            <a:pPr lvl="1" eaLnBrk="1" hangingPunct="1">
              <a:defRPr/>
            </a:pPr>
            <a:r>
              <a:rPr lang="en-US" altLang="en-US" sz="2400" smtClean="0"/>
              <a:t>Dynamic linking, interfaces =&gt; slower than C++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31.76"/>
  <p:tag name="TIMELINE" val="5.4/9.9/15.9/20.9/25.9"/>
</p:tagLst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1331</Words>
  <Application>Microsoft Office PowerPoint</Application>
  <PresentationFormat>On-screen Show (4:3)</PresentationFormat>
  <Paragraphs>313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Tahoma</vt:lpstr>
      <vt:lpstr>Arial</vt:lpstr>
      <vt:lpstr>Verdana</vt:lpstr>
      <vt:lpstr>Wingdings</vt:lpstr>
      <vt:lpstr>Times New Roman</vt:lpstr>
      <vt:lpstr>Courier New</vt:lpstr>
      <vt:lpstr>ＭＳ Ｐゴシック</vt:lpstr>
      <vt:lpstr>Monotype Sorts</vt:lpstr>
      <vt:lpstr>Globe</vt:lpstr>
      <vt:lpstr>Intro to Java</vt:lpstr>
      <vt:lpstr>Java history</vt:lpstr>
      <vt:lpstr>Some Goals</vt:lpstr>
      <vt:lpstr>Characteristics</vt:lpstr>
      <vt:lpstr>Java System</vt:lpstr>
      <vt:lpstr>Java Release History</vt:lpstr>
      <vt:lpstr>Enhancements since  JDK 5 (= Java 1.5) </vt:lpstr>
      <vt:lpstr>Language Terminology</vt:lpstr>
      <vt:lpstr>Java Classes and Objects</vt:lpstr>
      <vt:lpstr>Template for Class Definition</vt:lpstr>
      <vt:lpstr>Point Class</vt:lpstr>
      <vt:lpstr>Object initialization</vt:lpstr>
      <vt:lpstr>Garbage Collection and Finalize</vt:lpstr>
      <vt:lpstr>Encapsulation and packages</vt:lpstr>
      <vt:lpstr>Access</vt:lpstr>
      <vt:lpstr>Inheritance</vt:lpstr>
      <vt:lpstr>Example subclass</vt:lpstr>
      <vt:lpstr>Class Object</vt:lpstr>
      <vt:lpstr>Constructors and Super</vt:lpstr>
      <vt:lpstr>Final classes and methods</vt:lpstr>
      <vt:lpstr>Call-by-Value Parameter Passing</vt:lpstr>
      <vt:lpstr>Java Types</vt:lpstr>
      <vt:lpstr>Classification of Java types</vt:lpstr>
      <vt:lpstr>Arrays</vt:lpstr>
      <vt:lpstr>Interface example</vt:lpstr>
      <vt:lpstr>Interfaces</vt:lpstr>
      <vt:lpstr>Java Exceptions</vt:lpstr>
      <vt:lpstr>Exception Classes</vt:lpstr>
      <vt:lpstr>Try/finally blocks</vt:lpstr>
      <vt:lpstr>Keyword “this"</vt:lpstr>
      <vt:lpstr>Overloaded Methods</vt:lpstr>
      <vt:lpstr>Simple Console Application</vt:lpstr>
      <vt:lpstr>Simple Console Application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Consistency in Information Exchange</dc:title>
  <dc:creator>John C Mitchell</dc:creator>
  <cp:lastModifiedBy>Windows User</cp:lastModifiedBy>
  <cp:revision>5436</cp:revision>
  <cp:lastPrinted>1998-11-23T04:26:52Z</cp:lastPrinted>
  <dcterms:created xsi:type="dcterms:W3CDTF">1997-09-07T20:51:32Z</dcterms:created>
  <dcterms:modified xsi:type="dcterms:W3CDTF">2016-09-20T21:07:01Z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D:\Documents\stanford\cs242\slides</vt:lpwstr>
  </property>
</Properties>
</file>