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17" r:id="rId1"/>
  </p:sldMasterIdLst>
  <p:notesMasterIdLst>
    <p:notesMasterId r:id="rId35"/>
  </p:notesMasterIdLst>
  <p:handoutMasterIdLst>
    <p:handoutMasterId r:id="rId36"/>
  </p:handoutMasterIdLst>
  <p:sldIdLst>
    <p:sldId id="256" r:id="rId2"/>
    <p:sldId id="299" r:id="rId3"/>
    <p:sldId id="300" r:id="rId4"/>
    <p:sldId id="265" r:id="rId5"/>
    <p:sldId id="301" r:id="rId6"/>
    <p:sldId id="303" r:id="rId7"/>
    <p:sldId id="304" r:id="rId8"/>
    <p:sldId id="313" r:id="rId9"/>
    <p:sldId id="306" r:id="rId10"/>
    <p:sldId id="307" r:id="rId11"/>
    <p:sldId id="257" r:id="rId12"/>
    <p:sldId id="258" r:id="rId13"/>
    <p:sldId id="266" r:id="rId14"/>
    <p:sldId id="260" r:id="rId15"/>
    <p:sldId id="261" r:id="rId16"/>
    <p:sldId id="262" r:id="rId17"/>
    <p:sldId id="263" r:id="rId18"/>
    <p:sldId id="264" r:id="rId19"/>
    <p:sldId id="268" r:id="rId20"/>
    <p:sldId id="269" r:id="rId21"/>
    <p:sldId id="270" r:id="rId22"/>
    <p:sldId id="311" r:id="rId23"/>
    <p:sldId id="312" r:id="rId24"/>
    <p:sldId id="274" r:id="rId25"/>
    <p:sldId id="275" r:id="rId26"/>
    <p:sldId id="278" r:id="rId27"/>
    <p:sldId id="289" r:id="rId28"/>
    <p:sldId id="290" r:id="rId29"/>
    <p:sldId id="291" r:id="rId30"/>
    <p:sldId id="292" r:id="rId31"/>
    <p:sldId id="293" r:id="rId32"/>
    <p:sldId id="294" r:id="rId33"/>
    <p:sldId id="295" r:id="rId34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600" 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600" 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600" 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600" 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391275" y="8750300"/>
            <a:ext cx="39687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r"/>
            <a:fld id="{F91D484C-A504-4D59-9485-7636B4F470CE}" type="slidenum">
              <a:rPr lang="en-US" sz="140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/>
              <a:t>‹#›</a:t>
            </a:fld>
            <a:endParaRPr lang="en-US"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-1095375" y="2876550"/>
            <a:ext cx="4537075" cy="3403600"/>
          </a:xfrm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-1095375" y="2876550"/>
            <a:ext cx="4537075" cy="3403600"/>
          </a:xfrm>
          <a:ln cap="flat"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-1095375" y="2876550"/>
            <a:ext cx="4537075" cy="3403600"/>
          </a:xfrm>
          <a:ln cap="flat"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-1095375" y="2876550"/>
            <a:ext cx="4537075" cy="3403600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-1095375" y="2876550"/>
            <a:ext cx="4537075" cy="3403600"/>
          </a:xfrm>
          <a:ln cap="flat"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-1095375" y="2876550"/>
            <a:ext cx="4537075" cy="3403600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E4929-8525-4CC4-B768-74CE0CBA80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DCBED-A6AB-4A99-AB3C-D0ED1C5FF7DC}" type="slidenum">
              <a:rPr lang="en-US" smtClean="0"/>
              <a:pPr/>
              <a:t>‹#›</a:t>
            </a:fld>
            <a:fld id="{CBC850D3-4EA8-45A5-BE9C-551D79280D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84774-7239-4E0E-8A8C-4177ABF94711}" type="slidenum">
              <a:rPr lang="en-US" smtClean="0"/>
              <a:pPr/>
              <a:t>‹#›</a:t>
            </a:fld>
            <a:fld id="{EBF192F3-D48F-4A9B-8692-3E477A671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BD47-86CB-4BE0-8593-C14551F669D9}" type="slidenum">
              <a:rPr lang="en-US" smtClean="0"/>
              <a:pPr/>
              <a:t>‹#›</a:t>
            </a:fld>
            <a:fld id="{F04809AB-2B78-4957-AD5D-2DBC50B057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B1FD5-6F31-46A0-876F-AC06A5C9F466}" type="slidenum">
              <a:rPr lang="en-US" smtClean="0"/>
              <a:pPr/>
              <a:t>‹#›</a:t>
            </a:fld>
            <a:fld id="{8F8865F8-81E1-4E5D-97AD-C321D651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25F35-C680-49A0-AAA5-63DF2C7AB6CA}" type="slidenum">
              <a:rPr lang="en-US" smtClean="0"/>
              <a:pPr/>
              <a:t>‹#›</a:t>
            </a:fld>
            <a:fld id="{5201FCBC-9FA9-4B24-B9E0-8CFF28334D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EC33-27CA-4565-9523-9450CAAC7101}" type="slidenum">
              <a:rPr lang="en-US" smtClean="0"/>
              <a:pPr/>
              <a:t>‹#›</a:t>
            </a:fld>
            <a:fld id="{92CBEAAE-B852-4462-9197-113822A3B9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56D5C9-8AC9-4C75-87F0-B177529173B6}" type="slidenum">
              <a:rPr lang="en-US" smtClean="0"/>
              <a:pPr/>
              <a:t>‹#›</a:t>
            </a:fld>
            <a:fld id="{18327FDD-0E5C-4AAB-88B1-FB4C9AA842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5276D-EC84-4509-9B46-7A62163BA065}" type="slidenum">
              <a:rPr lang="en-US" smtClean="0"/>
              <a:pPr/>
              <a:t>‹#›</a:t>
            </a:fld>
            <a:fld id="{19C049D8-00C1-4FB8-A845-3A0911A5DF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9538B42-B983-469D-9A0B-95C9387C8E01}" type="slidenum">
              <a:rPr lang="en-US" smtClean="0"/>
              <a:pPr/>
              <a:t>‹#›</a:t>
            </a:fld>
            <a:fld id="{F5DE75CB-E5EE-435E-BC69-F8B862CA7E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4F7B-62F5-4A1E-8851-472A801A7D4A}" type="slidenum">
              <a:rPr lang="en-US" smtClean="0"/>
              <a:pPr/>
              <a:t>‹#›</a:t>
            </a:fld>
            <a:fld id="{20B57EE9-90CA-479F-8905-EA42F9107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06C8888-88DE-4DA3-AD1E-FFD46988AFB4}" type="slidenum">
              <a:rPr lang="en-US" smtClean="0"/>
              <a:pPr/>
              <a:t>‹#›</a:t>
            </a:fld>
            <a:fld id="{8DA0C271-7F4E-4CAF-8A87-6B4F3E3C3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524000"/>
            <a:ext cx="6480048" cy="2301240"/>
          </a:xfrm>
          <a:noFill/>
          <a:ln/>
        </p:spPr>
        <p:txBody>
          <a:bodyPr lIns="90488" tIns="44450" rIns="90488" bIns="44450" anchor="ctr"/>
          <a:lstStyle/>
          <a:p>
            <a:pPr algn="ctr"/>
            <a:r>
              <a:rPr lang="en-US" dirty="0" smtClean="0"/>
              <a:t>Framework Design</a:t>
            </a:r>
            <a:endParaRPr lang="en-US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(continued)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701675" y="2235200"/>
            <a:ext cx="3598863" cy="3767138"/>
          </a:xfrm>
          <a:noFill/>
          <a:ln/>
        </p:spPr>
        <p:txBody>
          <a:bodyPr lIns="90488" tIns="44450" rIns="90488" bIns="44450"/>
          <a:lstStyle/>
          <a:p>
            <a:pPr marL="0" indent="0">
              <a:lnSpc>
                <a:spcPct val="86000"/>
              </a:lnSpc>
              <a:spcBef>
                <a:spcPct val="40000"/>
              </a:spcBef>
              <a:buNone/>
            </a:pPr>
            <a:r>
              <a:rPr lang="en-US" sz="3200" b="1" dirty="0">
                <a:latin typeface="Times New Roman" pitchFamily="18" charset="0"/>
              </a:rPr>
              <a:t>White-box</a:t>
            </a:r>
          </a:p>
          <a:p>
            <a:pPr marL="0" indent="0">
              <a:lnSpc>
                <a:spcPct val="86000"/>
              </a:lnSpc>
              <a:spcBef>
                <a:spcPct val="40000"/>
              </a:spcBef>
              <a:buNone/>
            </a:pPr>
            <a:r>
              <a:rPr lang="en-US" sz="3200" dirty="0">
                <a:latin typeface="Times New Roman" pitchFamily="18" charset="0"/>
              </a:rPr>
              <a:t>Simpler, easier to </a:t>
            </a:r>
            <a:r>
              <a:rPr lang="en-US" sz="3200" dirty="0" smtClean="0">
                <a:latin typeface="Times New Roman" pitchFamily="18" charset="0"/>
              </a:rPr>
              <a:t>design</a:t>
            </a:r>
          </a:p>
          <a:p>
            <a:pPr marL="0" indent="0">
              <a:lnSpc>
                <a:spcPct val="86000"/>
              </a:lnSpc>
              <a:spcBef>
                <a:spcPct val="40000"/>
              </a:spcBef>
              <a:buNone/>
            </a:pPr>
            <a:endParaRPr lang="en-US" sz="3200" dirty="0">
              <a:latin typeface="Times New Roman" pitchFamily="18" charset="0"/>
            </a:endParaRPr>
          </a:p>
          <a:p>
            <a:pPr marL="0" indent="0">
              <a:lnSpc>
                <a:spcPct val="86000"/>
              </a:lnSpc>
              <a:spcBef>
                <a:spcPct val="40000"/>
              </a:spcBef>
              <a:buNone/>
            </a:pPr>
            <a:r>
              <a:rPr lang="en-US" sz="3200" dirty="0">
                <a:latin typeface="Times New Roman" pitchFamily="18" charset="0"/>
              </a:rPr>
              <a:t>Harder to learn, requires more programming.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4724400" y="2209800"/>
            <a:ext cx="4010025" cy="364529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r">
              <a:lnSpc>
                <a:spcPct val="86000"/>
              </a:lnSpc>
              <a:spcBef>
                <a:spcPct val="40000"/>
              </a:spcBef>
            </a:pPr>
            <a:r>
              <a:rPr lang="en-US" sz="3200" b="1" i="0" dirty="0">
                <a:effectLst/>
                <a:latin typeface="Times New Roman" pitchFamily="18" charset="0"/>
              </a:rPr>
              <a:t>Black-box</a:t>
            </a:r>
          </a:p>
          <a:p>
            <a:pPr algn="r">
              <a:lnSpc>
                <a:spcPct val="86000"/>
              </a:lnSpc>
              <a:spcBef>
                <a:spcPct val="40000"/>
              </a:spcBef>
            </a:pPr>
            <a:r>
              <a:rPr lang="en-US" sz="3200" i="0" dirty="0">
                <a:effectLst/>
                <a:latin typeface="Times New Roman" pitchFamily="18" charset="0"/>
              </a:rPr>
              <a:t>Complex, harder to design</a:t>
            </a:r>
          </a:p>
          <a:p>
            <a:pPr algn="r">
              <a:lnSpc>
                <a:spcPct val="86000"/>
              </a:lnSpc>
              <a:spcBef>
                <a:spcPct val="40000"/>
              </a:spcBef>
            </a:pPr>
            <a:endParaRPr lang="en-US" sz="3200" i="0" dirty="0" smtClean="0">
              <a:effectLst/>
              <a:latin typeface="Times New Roman" pitchFamily="18" charset="0"/>
            </a:endParaRPr>
          </a:p>
          <a:p>
            <a:pPr algn="r">
              <a:lnSpc>
                <a:spcPct val="86000"/>
              </a:lnSpc>
              <a:spcBef>
                <a:spcPct val="40000"/>
              </a:spcBef>
            </a:pPr>
            <a:r>
              <a:rPr lang="en-US" sz="3200" i="0" dirty="0" smtClean="0">
                <a:effectLst/>
                <a:latin typeface="Times New Roman" pitchFamily="18" charset="0"/>
              </a:rPr>
              <a:t>Easier </a:t>
            </a:r>
            <a:r>
              <a:rPr lang="en-US" sz="3200" i="0" dirty="0">
                <a:effectLst/>
                <a:latin typeface="Times New Roman" pitchFamily="18" charset="0"/>
              </a:rPr>
              <a:t>to learn, requires less programming.</a:t>
            </a:r>
          </a:p>
        </p:txBody>
      </p:sp>
      <p:sp>
        <p:nvSpPr>
          <p:cNvPr id="64517" name="Line 5"/>
          <p:cNvSpPr>
            <a:spLocks noChangeShapeType="1"/>
          </p:cNvSpPr>
          <p:nvPr/>
        </p:nvSpPr>
        <p:spPr bwMode="auto">
          <a:xfrm>
            <a:off x="2446338" y="1862138"/>
            <a:ext cx="42878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81075" y="844550"/>
            <a:ext cx="8027988" cy="569913"/>
          </a:xfrm>
          <a:noFill/>
          <a:ln/>
        </p:spPr>
        <p:txBody>
          <a:bodyPr lIns="90488" tIns="44450" rIns="90488" bIns="44450">
            <a:normAutofit fontScale="90000"/>
          </a:bodyPr>
          <a:lstStyle/>
          <a:p>
            <a:r>
              <a:rPr lang="en-US" dirty="0" smtClean="0"/>
              <a:t>A Suggestions for Framework Design…………</a:t>
            </a:r>
            <a:endParaRPr lang="en-US" dirty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916113" y="3248025"/>
            <a:ext cx="5834931" cy="5189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0325" tIns="23812" rIns="60325" bIns="23812">
            <a:spAutoFit/>
          </a:bodyPr>
          <a:lstStyle/>
          <a:p>
            <a:pPr defTabSz="868363">
              <a:lnSpc>
                <a:spcPct val="85000"/>
              </a:lnSpc>
            </a:pPr>
            <a:r>
              <a:rPr lang="en-US" i="0" u="sng" dirty="0">
                <a:effectLst/>
                <a:latin typeface="Times New Roman" pitchFamily="18" charset="0"/>
              </a:rPr>
              <a:t>Don't. </a:t>
            </a:r>
            <a:r>
              <a:rPr lang="en-US" i="0" dirty="0">
                <a:effectLst/>
                <a:latin typeface="Times New Roman" pitchFamily="18" charset="0"/>
              </a:rPr>
              <a:t>           Buy one, instead</a:t>
            </a:r>
            <a:r>
              <a:rPr lang="en-US" i="0" dirty="0" smtClean="0">
                <a:effectLst/>
                <a:latin typeface="Times New Roman" pitchFamily="18" charset="0"/>
              </a:rPr>
              <a:t>.</a:t>
            </a:r>
            <a:endParaRPr lang="en-US" i="0" dirty="0"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266825" y="715963"/>
            <a:ext cx="6430963" cy="642937"/>
          </a:xfrm>
          <a:noFill/>
          <a:ln/>
        </p:spPr>
        <p:txBody>
          <a:bodyPr lIns="90488" tIns="44450" rIns="90488" bIns="44450">
            <a:normAutofit fontScale="90000"/>
          </a:bodyPr>
          <a:lstStyle/>
          <a:p>
            <a:r>
              <a:rPr lang="en-US" dirty="0"/>
              <a:t>Relevant </a:t>
            </a:r>
            <a:r>
              <a:rPr lang="en-US" dirty="0" smtClean="0"/>
              <a:t>Principles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723900" y="1447800"/>
            <a:ext cx="8420100" cy="4732338"/>
          </a:xfrm>
          <a:noFill/>
          <a:ln/>
        </p:spPr>
        <p:txBody>
          <a:bodyPr lIns="90488" tIns="44450" rIns="90488" bIns="44450">
            <a:normAutofit fontScale="92500" lnSpcReduction="10000"/>
          </a:bodyPr>
          <a:lstStyle/>
          <a:p>
            <a:r>
              <a:rPr lang="en-US" dirty="0"/>
              <a:t>Frameworks are </a:t>
            </a:r>
            <a:r>
              <a:rPr lang="en-US" dirty="0" smtClean="0"/>
              <a:t>abstractions.</a:t>
            </a:r>
          </a:p>
          <a:p>
            <a:r>
              <a:rPr lang="en-US" dirty="0" smtClean="0"/>
              <a:t> You can do upstream or downstream abstraction.</a:t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sz="2400" dirty="0" smtClean="0"/>
              <a:t>people </a:t>
            </a:r>
            <a:r>
              <a:rPr lang="en-US" sz="2400" dirty="0"/>
              <a:t>generalize from concrete examples</a:t>
            </a:r>
          </a:p>
          <a:p>
            <a:r>
              <a:rPr lang="en-US" sz="2400" dirty="0"/>
              <a:t>Designing reusable code requires iteration</a:t>
            </a:r>
          </a:p>
          <a:p>
            <a:r>
              <a:rPr lang="en-US" sz="2400" dirty="0"/>
              <a:t>Frameworks encode domain knowledge</a:t>
            </a:r>
          </a:p>
          <a:p>
            <a:r>
              <a:rPr lang="en-US" sz="2400" dirty="0"/>
              <a:t>Customer of framework is application programmer</a:t>
            </a:r>
          </a:p>
        </p:txBody>
      </p:sp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2" cstate="print"/>
          <a:srcRect t="16000" r="85000" b="51000"/>
          <a:stretch>
            <a:fillRect/>
          </a:stretch>
        </p:blipFill>
        <p:spPr bwMode="auto">
          <a:xfrm>
            <a:off x="7315200" y="304800"/>
            <a:ext cx="1371600" cy="188595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med" len="med"/>
          </a:ln>
        </p:spPr>
      </p:pic>
      <p:sp>
        <p:nvSpPr>
          <p:cNvPr id="9" name="TextBox 8"/>
          <p:cNvSpPr txBox="1"/>
          <p:nvPr/>
        </p:nvSpPr>
        <p:spPr>
          <a:xfrm>
            <a:off x="7086600" y="0"/>
            <a:ext cx="16241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C000"/>
                </a:solidFill>
              </a:rPr>
              <a:t>Downstream</a:t>
            </a:r>
            <a:endParaRPr lang="en-US" sz="2000" dirty="0">
              <a:solidFill>
                <a:srgbClr val="FFC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62800" y="2743200"/>
            <a:ext cx="12955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C000"/>
                </a:solidFill>
              </a:rPr>
              <a:t>Upstream</a:t>
            </a:r>
            <a:endParaRPr lang="en-US" sz="2000" dirty="0">
              <a:solidFill>
                <a:srgbClr val="FFC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19800" y="3962400"/>
            <a:ext cx="10668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800" i="0" dirty="0" smtClean="0"/>
              <a:t>Dialog</a:t>
            </a:r>
            <a:endParaRPr lang="en-US" sz="1800" i="0" dirty="0"/>
          </a:p>
        </p:txBody>
      </p:sp>
      <p:sp>
        <p:nvSpPr>
          <p:cNvPr id="12" name="TextBox 11"/>
          <p:cNvSpPr txBox="1"/>
          <p:nvPr/>
        </p:nvSpPr>
        <p:spPr>
          <a:xfrm>
            <a:off x="7239000" y="3962400"/>
            <a:ext cx="10668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800" i="0" dirty="0" smtClean="0"/>
              <a:t>Prompt</a:t>
            </a:r>
            <a:endParaRPr lang="en-US" sz="1800" i="0" dirty="0"/>
          </a:p>
        </p:txBody>
      </p:sp>
      <p:sp>
        <p:nvSpPr>
          <p:cNvPr id="13" name="TextBox 12"/>
          <p:cNvSpPr txBox="1"/>
          <p:nvPr/>
        </p:nvSpPr>
        <p:spPr>
          <a:xfrm>
            <a:off x="8382000" y="3962400"/>
            <a:ext cx="7620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800" i="0" dirty="0" smtClean="0"/>
              <a:t>Form</a:t>
            </a:r>
            <a:endParaRPr lang="en-US" sz="1800" i="0" dirty="0"/>
          </a:p>
        </p:txBody>
      </p:sp>
      <p:sp>
        <p:nvSpPr>
          <p:cNvPr id="14" name="TextBox 13"/>
          <p:cNvSpPr txBox="1"/>
          <p:nvPr/>
        </p:nvSpPr>
        <p:spPr>
          <a:xfrm>
            <a:off x="7239000" y="3276600"/>
            <a:ext cx="10668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800" i="0" dirty="0" smtClean="0"/>
              <a:t>Window</a:t>
            </a:r>
            <a:endParaRPr lang="en-US" sz="1800" i="0" dirty="0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6934200" y="3657600"/>
            <a:ext cx="457200" cy="2743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2" idx="0"/>
            <a:endCxn id="14" idx="2"/>
          </p:cNvCxnSpPr>
          <p:nvPr/>
        </p:nvCxnSpPr>
        <p:spPr>
          <a:xfrm rot="5400000" flipH="1" flipV="1">
            <a:off x="7614166" y="3804166"/>
            <a:ext cx="31646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3" idx="0"/>
          </p:cNvCxnSpPr>
          <p:nvPr/>
        </p:nvCxnSpPr>
        <p:spPr>
          <a:xfrm rot="16200000" flipV="1">
            <a:off x="8305800" y="3505200"/>
            <a:ext cx="304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165350" y="601663"/>
            <a:ext cx="6673850" cy="692150"/>
          </a:xfrm>
          <a:noFill/>
          <a:ln/>
        </p:spPr>
        <p:txBody>
          <a:bodyPr lIns="90488" tIns="44450" rIns="90488" bIns="44450">
            <a:normAutofit fontScale="90000"/>
          </a:bodyPr>
          <a:lstStyle/>
          <a:p>
            <a:r>
              <a:rPr lang="en-US"/>
              <a:t>Example-driven Design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087438" y="3495675"/>
            <a:ext cx="7716837" cy="2114550"/>
          </a:xfrm>
          <a:noFill/>
          <a:ln/>
        </p:spPr>
        <p:txBody>
          <a:bodyPr lIns="60325" tIns="23812" rIns="60325" bIns="23812">
            <a:spAutoFit/>
          </a:bodyPr>
          <a:lstStyle/>
          <a:p>
            <a:pPr marL="325438" indent="-325438" defTabSz="868363">
              <a:lnSpc>
                <a:spcPct val="86000"/>
              </a:lnSpc>
              <a:spcBef>
                <a:spcPct val="40000"/>
              </a:spcBef>
            </a:pPr>
            <a:r>
              <a:rPr lang="en-US"/>
              <a:t>Generalization is iterative.</a:t>
            </a:r>
          </a:p>
          <a:p>
            <a:pPr marL="325438" indent="-325438" defTabSz="868363">
              <a:lnSpc>
                <a:spcPct val="86000"/>
              </a:lnSpc>
              <a:spcBef>
                <a:spcPct val="40000"/>
              </a:spcBef>
            </a:pPr>
            <a:r>
              <a:rPr lang="en-US"/>
              <a:t>Most changes are small.</a:t>
            </a:r>
          </a:p>
          <a:p>
            <a:pPr marL="325438" indent="-325438" defTabSz="868363">
              <a:lnSpc>
                <a:spcPct val="86000"/>
              </a:lnSpc>
              <a:spcBef>
                <a:spcPct val="40000"/>
              </a:spcBef>
            </a:pPr>
            <a:r>
              <a:rPr lang="en-US"/>
              <a:t>A few big changes represent new ways of looking at the problem.  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46238" y="2293938"/>
            <a:ext cx="2139950" cy="5540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60325" tIns="23812" rIns="60325" bIns="23812">
            <a:spAutoFit/>
          </a:bodyPr>
          <a:lstStyle/>
          <a:p>
            <a:pPr defTabSz="868363">
              <a:lnSpc>
                <a:spcPct val="90000"/>
              </a:lnSpc>
            </a:pPr>
            <a:r>
              <a:rPr lang="en-US" i="0">
                <a:effectLst>
                  <a:outerShdw blurRad="38100" dist="38100" dir="2700000" algn="tl">
                    <a:srgbClr val="000000"/>
                  </a:outerShdw>
                </a:effectLst>
              </a:rPr>
              <a:t>Examples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5399088" y="2298700"/>
            <a:ext cx="2419350" cy="5540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60325" tIns="23812" rIns="60325" bIns="23812">
            <a:spAutoFit/>
          </a:bodyPr>
          <a:lstStyle/>
          <a:p>
            <a:pPr defTabSz="868363">
              <a:lnSpc>
                <a:spcPct val="90000"/>
              </a:lnSpc>
            </a:pPr>
            <a:r>
              <a:rPr lang="en-US" i="0">
                <a:effectLst>
                  <a:outerShdw blurRad="38100" dist="38100" dir="2700000" algn="tl">
                    <a:srgbClr val="000000"/>
                  </a:outerShdw>
                </a:effectLst>
              </a:rPr>
              <a:t>Framework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3148013" y="1757363"/>
            <a:ext cx="3067050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0325" tIns="23812" rIns="60325" bIns="23812">
            <a:spAutoFit/>
          </a:bodyPr>
          <a:lstStyle/>
          <a:p>
            <a:pPr defTabSz="868363">
              <a:lnSpc>
                <a:spcPct val="85000"/>
              </a:lnSpc>
            </a:pPr>
            <a:r>
              <a:rPr lang="en-US" i="0">
                <a:effectLst>
                  <a:outerShdw blurRad="38100" dist="38100" dir="2700000" algn="tl">
                    <a:srgbClr val="000000"/>
                  </a:outerShdw>
                </a:effectLst>
              </a:rPr>
              <a:t>Generalization</a:t>
            </a:r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3662363" y="2432050"/>
            <a:ext cx="16287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dirty="0"/>
              <a:t>To </a:t>
            </a:r>
            <a:r>
              <a:rPr lang="en-US" dirty="0" smtClean="0"/>
              <a:t>Generalize (upstream):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dirty="0" smtClean="0"/>
              <a:t> Look at current example --</a:t>
            </a:r>
          </a:p>
          <a:p>
            <a:r>
              <a:rPr lang="en-US" dirty="0" smtClean="0"/>
              <a:t>find </a:t>
            </a:r>
            <a:r>
              <a:rPr lang="en-US" dirty="0"/>
              <a:t>things with different names that are really the same, </a:t>
            </a:r>
          </a:p>
          <a:p>
            <a:r>
              <a:rPr lang="en-US" dirty="0" smtClean="0"/>
              <a:t>parameterize </a:t>
            </a:r>
            <a:r>
              <a:rPr lang="en-US" dirty="0"/>
              <a:t>to eliminate differences, </a:t>
            </a:r>
          </a:p>
          <a:p>
            <a:r>
              <a:rPr lang="en-US" dirty="0" smtClean="0"/>
              <a:t>break </a:t>
            </a:r>
            <a:r>
              <a:rPr lang="en-US" dirty="0"/>
              <a:t>large things into small things so that similar components can be found, and </a:t>
            </a:r>
          </a:p>
          <a:p>
            <a:r>
              <a:rPr lang="en-US" dirty="0" smtClean="0"/>
              <a:t>categorize </a:t>
            </a:r>
            <a:r>
              <a:rPr lang="en-US" dirty="0"/>
              <a:t>things that are similar.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863725" y="617538"/>
            <a:ext cx="7094538" cy="677862"/>
          </a:xfrm>
          <a:noFill/>
          <a:ln/>
        </p:spPr>
        <p:txBody>
          <a:bodyPr lIns="90488" tIns="44450" rIns="90488" bIns="44450">
            <a:normAutofit fontScale="90000"/>
          </a:bodyPr>
          <a:lstStyle/>
          <a:p>
            <a:r>
              <a:rPr lang="en-US"/>
              <a:t>Finding Abstract Classes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42938" y="1701800"/>
            <a:ext cx="8272462" cy="4151313"/>
          </a:xfrm>
          <a:noFill/>
          <a:ln/>
        </p:spPr>
        <p:txBody>
          <a:bodyPr lIns="60325" tIns="23812" rIns="60325" bIns="23812">
            <a:spAutoFit/>
          </a:bodyPr>
          <a:lstStyle/>
          <a:p>
            <a:pPr marL="325438" indent="-325438" defTabSz="868363">
              <a:lnSpc>
                <a:spcPct val="86000"/>
              </a:lnSpc>
              <a:spcBef>
                <a:spcPct val="40000"/>
              </a:spcBef>
            </a:pPr>
            <a:r>
              <a:rPr lang="en-US"/>
              <a:t>Abstract classes are discovered by generalizing from concrete classes.</a:t>
            </a:r>
          </a:p>
          <a:p>
            <a:pPr marL="325438" indent="-325438" defTabSz="868363">
              <a:lnSpc>
                <a:spcPct val="86000"/>
              </a:lnSpc>
              <a:spcBef>
                <a:spcPct val="40000"/>
              </a:spcBef>
            </a:pPr>
            <a:r>
              <a:rPr lang="en-US"/>
              <a:t>To give classes a common superclass:</a:t>
            </a:r>
          </a:p>
          <a:p>
            <a:pPr marL="760413" lvl="1" indent="-320675" defTabSz="868363"/>
            <a:r>
              <a:rPr lang="en-US"/>
              <a:t>• give operations common interface</a:t>
            </a:r>
          </a:p>
          <a:p>
            <a:pPr marL="760413" lvl="1" indent="-320675" defTabSz="868363">
              <a:lnSpc>
                <a:spcPct val="86000"/>
              </a:lnSpc>
              <a:spcBef>
                <a:spcPct val="40000"/>
              </a:spcBef>
            </a:pPr>
            <a:r>
              <a:rPr lang="en-US"/>
              <a:t>• move operations with same implementation to superclass </a:t>
            </a:r>
          </a:p>
          <a:p>
            <a:pPr marL="760413" lvl="1" indent="-320675" defTabSz="868363">
              <a:lnSpc>
                <a:spcPct val="86000"/>
              </a:lnSpc>
              <a:spcBef>
                <a:spcPct val="40000"/>
              </a:spcBef>
            </a:pPr>
            <a:r>
              <a:rPr lang="en-US"/>
              <a:t>• make operations with different implementation abstract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(continued)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• give them common interface</a:t>
            </a:r>
          </a:p>
          <a:p>
            <a:pPr lvl="1"/>
            <a:r>
              <a:rPr lang="en-US"/>
              <a:t>+ rename operations so classes use same names</a:t>
            </a:r>
          </a:p>
          <a:p>
            <a:pPr lvl="1"/>
            <a:r>
              <a:rPr lang="en-US"/>
              <a:t>+ reorder arguments, change types of arguments, etc.</a:t>
            </a:r>
          </a:p>
          <a:p>
            <a:pPr lvl="1"/>
            <a:r>
              <a:rPr lang="en-US"/>
              <a:t>+ refactor (split or combine) operations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36663" y="754063"/>
            <a:ext cx="7673975" cy="592137"/>
          </a:xfrm>
          <a:noFill/>
          <a:ln/>
        </p:spPr>
        <p:txBody>
          <a:bodyPr lIns="90488" tIns="44450" rIns="90488" bIns="44450">
            <a:normAutofit fontScale="90000"/>
          </a:bodyPr>
          <a:lstStyle/>
          <a:p>
            <a:r>
              <a:rPr lang="en-US"/>
              <a:t>Frameworks Require Iteration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828800"/>
            <a:ext cx="7518400" cy="2919413"/>
          </a:xfrm>
          <a:noFill/>
          <a:ln/>
        </p:spPr>
        <p:txBody>
          <a:bodyPr lIns="60325" tIns="23812" rIns="60325" bIns="23812">
            <a:spAutoFit/>
          </a:bodyPr>
          <a:lstStyle/>
          <a:p>
            <a:pPr marL="325438" indent="-325438" defTabSz="868363">
              <a:lnSpc>
                <a:spcPct val="91000"/>
              </a:lnSpc>
              <a:spcBef>
                <a:spcPct val="45000"/>
              </a:spcBef>
            </a:pPr>
            <a:r>
              <a:rPr lang="en-US"/>
              <a:t>Reusable code requires many iterations.</a:t>
            </a:r>
          </a:p>
          <a:p>
            <a:pPr marL="325438" indent="-325438" defTabSz="868363">
              <a:lnSpc>
                <a:spcPct val="91000"/>
              </a:lnSpc>
              <a:spcBef>
                <a:spcPct val="45000"/>
              </a:spcBef>
            </a:pPr>
            <a:r>
              <a:rPr lang="en-US"/>
              <a:t>Basic law of software engineering</a:t>
            </a:r>
          </a:p>
          <a:p>
            <a:pPr marL="325438" indent="-325438" defTabSz="868363">
              <a:lnSpc>
                <a:spcPct val="91000"/>
              </a:lnSpc>
              <a:spcBef>
                <a:spcPct val="45000"/>
              </a:spcBef>
            </a:pPr>
            <a:r>
              <a:rPr lang="en-US" u="sng"/>
              <a:t>		 If it hasn't been tested, it doesn't work</a:t>
            </a:r>
            <a:r>
              <a:rPr lang="en-US"/>
              <a:t>.</a:t>
            </a:r>
          </a:p>
          <a:p>
            <a:pPr marL="325438" indent="-325438" defTabSz="868363">
              <a:lnSpc>
                <a:spcPct val="91000"/>
              </a:lnSpc>
              <a:spcBef>
                <a:spcPct val="45000"/>
              </a:spcBef>
            </a:pPr>
            <a:r>
              <a:rPr lang="en-US"/>
              <a:t>	Corollary:  software that hasn't been reused is not reusable.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838200"/>
            <a:ext cx="6324600" cy="965200"/>
          </a:xfrm>
          <a:noFill/>
          <a:ln/>
        </p:spPr>
        <p:txBody>
          <a:bodyPr lIns="90488" tIns="44450" rIns="90488" bIns="44450">
            <a:normAutofit fontScale="90000"/>
          </a:bodyPr>
          <a:lstStyle/>
          <a:p>
            <a:r>
              <a:rPr lang="en-US"/>
              <a:t>Frameworks Encode </a:t>
            </a:r>
            <a:br>
              <a:rPr lang="en-US"/>
            </a:br>
            <a:r>
              <a:rPr lang="en-US"/>
              <a:t>Domain Knowledge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905000"/>
            <a:ext cx="7526338" cy="4157663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Frameworks solve a particular set of problems.</a:t>
            </a:r>
          </a:p>
          <a:p>
            <a:r>
              <a:rPr lang="en-US"/>
              <a:t>Not always application-domain specific, but domain specific.   (GUI, distribution, structured drawing editor, business transaction processing, workflow)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85800"/>
            <a:ext cx="7896225" cy="609600"/>
          </a:xfrm>
          <a:noFill/>
          <a:ln/>
        </p:spPr>
        <p:txBody>
          <a:bodyPr lIns="90488" tIns="44450" rIns="90488" bIns="44450">
            <a:normAutofit fontScale="90000"/>
          </a:bodyPr>
          <a:lstStyle/>
          <a:p>
            <a:r>
              <a:rPr lang="en-US"/>
              <a:t>Ideal Way to Develop Framework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3352800"/>
            <a:ext cx="7573963" cy="2114550"/>
          </a:xfrm>
          <a:noFill/>
          <a:ln/>
        </p:spPr>
        <p:txBody>
          <a:bodyPr lIns="60325" tIns="23812" rIns="60325" bIns="23812">
            <a:spAutoFit/>
          </a:bodyPr>
          <a:lstStyle/>
          <a:p>
            <a:pPr marL="325438" indent="-325438" defTabSz="868363">
              <a:lnSpc>
                <a:spcPct val="86000"/>
              </a:lnSpc>
              <a:spcBef>
                <a:spcPct val="40000"/>
              </a:spcBef>
            </a:pPr>
            <a:r>
              <a:rPr lang="en-US"/>
              <a:t>1) Analyze problem domain</a:t>
            </a:r>
          </a:p>
          <a:p>
            <a:pPr marL="760413" lvl="1" indent="-320675" defTabSz="868363">
              <a:lnSpc>
                <a:spcPct val="86000"/>
              </a:lnSpc>
              <a:spcBef>
                <a:spcPct val="40000"/>
              </a:spcBef>
            </a:pPr>
            <a:r>
              <a:rPr lang="en-US"/>
              <a:t>• Learn well-known abstractions.</a:t>
            </a:r>
          </a:p>
          <a:p>
            <a:pPr marL="760413" lvl="1" indent="-320675" defTabSz="868363">
              <a:lnSpc>
                <a:spcPct val="86000"/>
              </a:lnSpc>
              <a:spcBef>
                <a:spcPct val="40000"/>
              </a:spcBef>
            </a:pPr>
            <a:r>
              <a:rPr lang="en-US"/>
              <a:t>• Collect examples of programs to be built from framework.  (Minimum of 4 or 5).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679575" y="1931988"/>
            <a:ext cx="1835150" cy="5540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60325" tIns="23812" rIns="60325" bIns="23812">
            <a:spAutoFit/>
          </a:bodyPr>
          <a:lstStyle/>
          <a:p>
            <a:pPr defTabSz="868363">
              <a:lnSpc>
                <a:spcPct val="90000"/>
              </a:lnSpc>
            </a:pPr>
            <a:r>
              <a:rPr lang="en-US" i="0">
                <a:effectLst>
                  <a:outerShdw blurRad="38100" dist="38100" dir="2700000" algn="tl">
                    <a:srgbClr val="000000"/>
                  </a:outerShdw>
                </a:effectLst>
              </a:rPr>
              <a:t>Analysis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4581525" y="1935163"/>
            <a:ext cx="1555750" cy="5540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60325" tIns="23812" rIns="60325" bIns="23812">
            <a:spAutoFit/>
          </a:bodyPr>
          <a:lstStyle/>
          <a:p>
            <a:pPr defTabSz="868363">
              <a:lnSpc>
                <a:spcPct val="90000"/>
              </a:lnSpc>
            </a:pPr>
            <a:r>
              <a:rPr lang="en-US" i="0">
                <a:effectLst>
                  <a:outerShdw blurRad="38100" dist="38100" dir="2700000" algn="tl">
                    <a:srgbClr val="000000"/>
                  </a:outerShdw>
                </a:effectLst>
              </a:rPr>
              <a:t>Design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7210425" y="1941513"/>
            <a:ext cx="1022350" cy="5540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60325" tIns="23812" rIns="60325" bIns="23812">
            <a:spAutoFit/>
          </a:bodyPr>
          <a:lstStyle/>
          <a:p>
            <a:pPr defTabSz="868363">
              <a:lnSpc>
                <a:spcPct val="90000"/>
              </a:lnSpc>
            </a:pPr>
            <a:r>
              <a:rPr lang="en-US" i="0">
                <a:effectLst>
                  <a:outerShdw blurRad="38100" dist="38100" dir="2700000" algn="tl">
                    <a:srgbClr val="000000"/>
                  </a:outerShdw>
                </a:effectLst>
              </a:rPr>
              <a:t>Test</a:t>
            </a:r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3627438" y="2236788"/>
            <a:ext cx="6270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6280150" y="2230438"/>
            <a:ext cx="6159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Framework is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0488" tIns="44450" rIns="90488" bIns="44450"/>
          <a:lstStyle/>
          <a:p>
            <a:pPr>
              <a:buFont typeface="Monotype Sorts" pitchFamily="2" charset="2"/>
              <a:buChar char="l"/>
            </a:pPr>
            <a:r>
              <a:rPr lang="en-US" dirty="0" smtClean="0"/>
              <a:t>Reusable Code, often domain specific (GUI, Net, Web, etc)</a:t>
            </a:r>
            <a:endParaRPr lang="en-US" dirty="0"/>
          </a:p>
          <a:p>
            <a:pPr>
              <a:buFont typeface="Monotype Sorts" pitchFamily="2" charset="2"/>
              <a:buChar char="l"/>
            </a:pPr>
            <a:r>
              <a:rPr lang="en-US" dirty="0"/>
              <a:t>expressed as </a:t>
            </a:r>
          </a:p>
          <a:p>
            <a:pPr lvl="1">
              <a:buFont typeface="Monotype Sorts" pitchFamily="2" charset="2"/>
              <a:buChar char="l"/>
            </a:pPr>
            <a:r>
              <a:rPr lang="en-US" dirty="0"/>
              <a:t>a set of </a:t>
            </a:r>
            <a:r>
              <a:rPr lang="en-US" dirty="0" smtClean="0"/>
              <a:t>classes </a:t>
            </a:r>
            <a:r>
              <a:rPr lang="en-US" dirty="0"/>
              <a:t>and</a:t>
            </a:r>
          </a:p>
          <a:p>
            <a:pPr lvl="1">
              <a:buFont typeface="Monotype Sorts" pitchFamily="2" charset="2"/>
              <a:buChar char="l"/>
            </a:pPr>
            <a:r>
              <a:rPr lang="en-US" dirty="0"/>
              <a:t>the way objects in those classes collaborate.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>
            <a:normAutofit fontScale="90000"/>
          </a:bodyPr>
          <a:lstStyle/>
          <a:p>
            <a:r>
              <a:rPr lang="en-US"/>
              <a:t>Ideal Way to Design Framework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0488" tIns="44450" rIns="90488" bIns="44450"/>
          <a:lstStyle/>
          <a:p>
            <a:pPr>
              <a:lnSpc>
                <a:spcPct val="86000"/>
              </a:lnSpc>
              <a:spcBef>
                <a:spcPct val="40000"/>
              </a:spcBef>
            </a:pPr>
            <a:r>
              <a:rPr lang="en-US"/>
              <a:t>2) Design abstraction that covers examples.</a:t>
            </a:r>
          </a:p>
          <a:p>
            <a:pPr>
              <a:lnSpc>
                <a:spcPct val="86000"/>
              </a:lnSpc>
              <a:spcBef>
                <a:spcPct val="40000"/>
              </a:spcBef>
            </a:pPr>
            <a:r>
              <a:rPr lang="en-US"/>
              <a:t>3) Test framework by using it to solve the examples.</a:t>
            </a:r>
          </a:p>
          <a:p>
            <a:pPr lvl="1">
              <a:lnSpc>
                <a:spcPct val="86000"/>
              </a:lnSpc>
              <a:spcBef>
                <a:spcPct val="40000"/>
              </a:spcBef>
            </a:pPr>
            <a:r>
              <a:rPr lang="en-US"/>
              <a:t>• Each example is a separate application.</a:t>
            </a:r>
          </a:p>
          <a:p>
            <a:pPr lvl="1">
              <a:lnSpc>
                <a:spcPct val="86000"/>
              </a:lnSpc>
              <a:spcBef>
                <a:spcPct val="40000"/>
              </a:spcBef>
            </a:pPr>
            <a:r>
              <a:rPr lang="en-US"/>
              <a:t>• Performing a test means writing software.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87438" y="684213"/>
            <a:ext cx="6931025" cy="638175"/>
          </a:xfrm>
          <a:noFill/>
          <a:ln/>
        </p:spPr>
        <p:txBody>
          <a:bodyPr lIns="90488" tIns="44450" rIns="90488" bIns="44450">
            <a:normAutofit fontScale="90000"/>
          </a:bodyPr>
          <a:lstStyle/>
          <a:p>
            <a:r>
              <a:rPr lang="en-US"/>
              <a:t>Designing Abstractions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2057400"/>
            <a:ext cx="7589838" cy="3148013"/>
          </a:xfrm>
          <a:noFill/>
          <a:ln/>
        </p:spPr>
        <p:txBody>
          <a:bodyPr lIns="60325" tIns="23812" rIns="60325" bIns="23812">
            <a:spAutoFit/>
          </a:bodyPr>
          <a:lstStyle/>
          <a:p>
            <a:pPr marL="325438" indent="-325438" defTabSz="868363">
              <a:lnSpc>
                <a:spcPct val="86000"/>
              </a:lnSpc>
              <a:spcBef>
                <a:spcPct val="40000"/>
              </a:spcBef>
            </a:pPr>
            <a:r>
              <a:rPr lang="en-US"/>
              <a:t>Design phase:  look for commonalities, represent each idea once.</a:t>
            </a:r>
          </a:p>
          <a:p>
            <a:pPr marL="325438" indent="-325438" defTabSz="868363">
              <a:lnSpc>
                <a:spcPct val="86000"/>
              </a:lnSpc>
              <a:spcBef>
                <a:spcPct val="40000"/>
              </a:spcBef>
            </a:pPr>
            <a:r>
              <a:rPr lang="en-US"/>
              <a:t>Use design patterns</a:t>
            </a:r>
          </a:p>
          <a:p>
            <a:pPr marL="760413" lvl="1" indent="-320675" defTabSz="868363">
              <a:lnSpc>
                <a:spcPct val="86000"/>
              </a:lnSpc>
              <a:spcBef>
                <a:spcPct val="40000"/>
              </a:spcBef>
            </a:pPr>
            <a:r>
              <a:rPr lang="en-US"/>
              <a:t>• implies that experience is needed</a:t>
            </a:r>
          </a:p>
          <a:p>
            <a:pPr marL="325438" indent="-325438" defTabSz="868363">
              <a:lnSpc>
                <a:spcPct val="86000"/>
              </a:lnSpc>
              <a:spcBef>
                <a:spcPct val="40000"/>
              </a:spcBef>
            </a:pPr>
            <a:r>
              <a:rPr lang="en-US"/>
              <a:t>Insight and ingenuity is always useful, but hard to schedule.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812800" y="722313"/>
            <a:ext cx="5011738" cy="633412"/>
          </a:xfrm>
          <a:noFill/>
          <a:ln/>
        </p:spPr>
        <p:txBody>
          <a:bodyPr lIns="90488" tIns="44450" rIns="90488" bIns="44450">
            <a:normAutofit fontScale="90000"/>
          </a:bodyPr>
          <a:lstStyle/>
          <a:p>
            <a:r>
              <a:rPr lang="en-US" dirty="0"/>
              <a:t>Design </a:t>
            </a:r>
            <a:r>
              <a:rPr lang="en-US" dirty="0">
                <a:solidFill>
                  <a:srgbClr val="FFC000"/>
                </a:solidFill>
              </a:rPr>
              <a:t>Patterns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752600"/>
            <a:ext cx="7988300" cy="4173538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Design patterns make designs more black-box.</a:t>
            </a:r>
          </a:p>
          <a:p>
            <a:r>
              <a:rPr lang="en-US"/>
              <a:t>Show how to represent something that changes as an object</a:t>
            </a:r>
          </a:p>
          <a:p>
            <a:pPr lvl="1"/>
            <a:r>
              <a:rPr lang="en-US"/>
              <a:t>• Strategy  --  algorithm</a:t>
            </a:r>
          </a:p>
          <a:p>
            <a:pPr lvl="1"/>
            <a:r>
              <a:rPr lang="en-US"/>
              <a:t>• Prototype --  products</a:t>
            </a:r>
          </a:p>
          <a:p>
            <a:pPr lvl="1"/>
            <a:r>
              <a:rPr lang="en-US"/>
              <a:t>• State  -- state of an object</a:t>
            </a:r>
          </a:p>
          <a:p>
            <a:pPr lvl="1"/>
            <a:r>
              <a:rPr lang="en-US"/>
              <a:t>• Mediator -- way objects interact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design patterns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Each pattern makes design more complex.</a:t>
            </a:r>
          </a:p>
          <a:p>
            <a:r>
              <a:rPr lang="en-US"/>
              <a:t>Each pattern makes design more flexible.</a:t>
            </a:r>
          </a:p>
          <a:p>
            <a:r>
              <a:rPr lang="en-US"/>
              <a:t>	Do you need that flexibility?</a:t>
            </a:r>
          </a:p>
          <a:p>
            <a:r>
              <a:rPr lang="en-US"/>
              <a:t>	Is the complexity worth while?</a:t>
            </a:r>
          </a:p>
          <a:p>
            <a:endParaRPr lang="en-US"/>
          </a:p>
          <a:p>
            <a:r>
              <a:rPr lang="en-US"/>
              <a:t>Only use a pattern when it results in a simpler design than the alternatives.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364538" cy="676275"/>
          </a:xfrm>
          <a:noFill/>
          <a:ln/>
        </p:spPr>
        <p:txBody>
          <a:bodyPr lIns="90488" tIns="44450" rIns="90488" bIns="44450">
            <a:normAutofit fontScale="90000"/>
          </a:bodyPr>
          <a:lstStyle/>
          <a:p>
            <a:r>
              <a:rPr lang="en-US" dirty="0" smtClean="0"/>
              <a:t>Iterative Development using multiple examples (applications)</a:t>
            </a:r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752600"/>
            <a:ext cx="7670800" cy="3381309"/>
          </a:xfrm>
          <a:noFill/>
          <a:ln/>
        </p:spPr>
        <p:txBody>
          <a:bodyPr lIns="60325" tIns="23812" rIns="60325" bIns="23812">
            <a:spAutoFit/>
          </a:bodyPr>
          <a:lstStyle/>
          <a:p>
            <a:pPr marL="325438" indent="-325438" defTabSz="868363">
              <a:lnSpc>
                <a:spcPct val="86000"/>
              </a:lnSpc>
              <a:spcBef>
                <a:spcPct val="40000"/>
              </a:spcBef>
            </a:pPr>
            <a:r>
              <a:rPr lang="en-US" dirty="0"/>
              <a:t>Notice that many applications are similar.</a:t>
            </a:r>
          </a:p>
          <a:p>
            <a:pPr marL="325438" indent="-325438" defTabSz="868363">
              <a:lnSpc>
                <a:spcPct val="86000"/>
              </a:lnSpc>
              <a:spcBef>
                <a:spcPct val="40000"/>
              </a:spcBef>
            </a:pPr>
            <a:r>
              <a:rPr lang="en-US" dirty="0"/>
              <a:t>Develop </a:t>
            </a:r>
            <a:r>
              <a:rPr lang="en-US" dirty="0" smtClean="0"/>
              <a:t>first </a:t>
            </a:r>
            <a:r>
              <a:rPr lang="en-US" dirty="0"/>
              <a:t>application in that domain in an OO language.</a:t>
            </a:r>
          </a:p>
          <a:p>
            <a:pPr marL="325438" indent="-325438" defTabSz="868363">
              <a:lnSpc>
                <a:spcPct val="86000"/>
              </a:lnSpc>
              <a:spcBef>
                <a:spcPct val="40000"/>
              </a:spcBef>
            </a:pPr>
            <a:r>
              <a:rPr lang="en-US" dirty="0"/>
              <a:t>Divide software into reusable and </a:t>
            </a:r>
            <a:r>
              <a:rPr lang="en-US" dirty="0" smtClean="0"/>
              <a:t>non-reusable </a:t>
            </a:r>
            <a:r>
              <a:rPr lang="en-US" dirty="0"/>
              <a:t>parts.</a:t>
            </a:r>
          </a:p>
          <a:p>
            <a:pPr marL="325438" indent="-325438" defTabSz="868363">
              <a:lnSpc>
                <a:spcPct val="86000"/>
              </a:lnSpc>
              <a:spcBef>
                <a:spcPct val="40000"/>
              </a:spcBef>
            </a:pPr>
            <a:r>
              <a:rPr lang="en-US" dirty="0"/>
              <a:t>Develop next application reusing as much software as </a:t>
            </a:r>
            <a:r>
              <a:rPr lang="en-US" dirty="0" smtClean="0"/>
              <a:t>possible and refine.</a:t>
            </a:r>
            <a:endParaRPr lang="en-US" dirty="0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0488" tIns="44450" rIns="90488" bIns="44450"/>
          <a:lstStyle/>
          <a:p>
            <a:pPr lvl="1">
              <a:lnSpc>
                <a:spcPct val="86000"/>
              </a:lnSpc>
              <a:spcBef>
                <a:spcPct val="40000"/>
              </a:spcBef>
            </a:pPr>
            <a:r>
              <a:rPr lang="en-US"/>
              <a:t>Surprise!  Framework is not very reusable.</a:t>
            </a:r>
          </a:p>
          <a:p>
            <a:pPr lvl="1">
              <a:lnSpc>
                <a:spcPct val="86000"/>
              </a:lnSpc>
              <a:spcBef>
                <a:spcPct val="40000"/>
              </a:spcBef>
            </a:pPr>
            <a:r>
              <a:rPr lang="en-US"/>
              <a:t>Fix it.</a:t>
            </a:r>
          </a:p>
          <a:p>
            <a:pPr lvl="1">
              <a:lnSpc>
                <a:spcPct val="86000"/>
              </a:lnSpc>
              <a:spcBef>
                <a:spcPct val="40000"/>
              </a:spcBef>
            </a:pPr>
            <a:r>
              <a:rPr lang="en-US"/>
              <a:t>Develop next application reusing as much software as possible.</a:t>
            </a:r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 flipH="1">
            <a:off x="795338" y="3878263"/>
            <a:ext cx="8572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 flipV="1">
            <a:off x="801688" y="2262188"/>
            <a:ext cx="0" cy="1622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>
            <a:off x="808038" y="2286000"/>
            <a:ext cx="3254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143000"/>
            <a:ext cx="5597525" cy="690563"/>
          </a:xfrm>
          <a:noFill/>
          <a:ln/>
        </p:spPr>
        <p:txBody>
          <a:bodyPr lIns="90488" tIns="44450" rIns="90488" bIns="44450">
            <a:normAutofit fontScale="90000"/>
          </a:bodyPr>
          <a:lstStyle/>
          <a:p>
            <a:r>
              <a:rPr lang="en-US"/>
              <a:t>Summary of Process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2133600"/>
            <a:ext cx="7221538" cy="41402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Start with examples of desired applications</a:t>
            </a:r>
          </a:p>
          <a:p>
            <a:r>
              <a:rPr lang="en-US"/>
              <a:t>Iteratively develop abstractions</a:t>
            </a:r>
          </a:p>
          <a:p>
            <a:r>
              <a:rPr lang="en-US"/>
              <a:t>Test by building applications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77975" y="617538"/>
            <a:ext cx="7312025" cy="576262"/>
          </a:xfrm>
          <a:noFill/>
          <a:ln/>
        </p:spPr>
        <p:txBody>
          <a:bodyPr lIns="90488" tIns="44450" rIns="90488" bIns="44450">
            <a:normAutofit fontScale="90000"/>
          </a:bodyPr>
          <a:lstStyle/>
          <a:p>
            <a:r>
              <a:rPr lang="en-US"/>
              <a:t>Hints for Framework Design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1166813" y="2028825"/>
            <a:ext cx="7153275" cy="2533650"/>
          </a:xfrm>
          <a:noFill/>
          <a:ln/>
        </p:spPr>
        <p:txBody>
          <a:bodyPr lIns="60325" tIns="23812" rIns="60325" bIns="23812">
            <a:spAutoFit/>
          </a:bodyPr>
          <a:lstStyle/>
          <a:p>
            <a:pPr marL="325438" indent="-325438" defTabSz="868363">
              <a:lnSpc>
                <a:spcPct val="86000"/>
              </a:lnSpc>
              <a:spcBef>
                <a:spcPct val="40000"/>
              </a:spcBef>
            </a:pPr>
            <a:r>
              <a:rPr lang="en-US"/>
              <a:t>Use object composition instead of inheritance</a:t>
            </a:r>
          </a:p>
          <a:p>
            <a:pPr marL="325438" indent="-325438" defTabSz="868363">
              <a:lnSpc>
                <a:spcPct val="86000"/>
              </a:lnSpc>
              <a:spcBef>
                <a:spcPct val="40000"/>
              </a:spcBef>
            </a:pPr>
            <a:r>
              <a:rPr lang="en-US"/>
              <a:t>Incrementally apply patterns / lazy generalization</a:t>
            </a:r>
          </a:p>
          <a:p>
            <a:pPr marL="325438" indent="-325438" defTabSz="868363">
              <a:lnSpc>
                <a:spcPct val="86000"/>
              </a:lnSpc>
              <a:spcBef>
                <a:spcPct val="40000"/>
              </a:spcBef>
            </a:pPr>
            <a:r>
              <a:rPr lang="en-US"/>
              <a:t>Framework should work out of the box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33475" y="798513"/>
            <a:ext cx="5913438" cy="558800"/>
          </a:xfrm>
          <a:noFill/>
          <a:ln/>
        </p:spPr>
        <p:txBody>
          <a:bodyPr lIns="90488" tIns="44450" rIns="90488" bIns="44450">
            <a:normAutofit fontScale="90000"/>
          </a:bodyPr>
          <a:lstStyle/>
          <a:p>
            <a:r>
              <a:rPr lang="en-US"/>
              <a:t>Strategic Concerns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932738" cy="3165475"/>
          </a:xfrm>
          <a:noFill/>
          <a:ln/>
        </p:spPr>
        <p:txBody>
          <a:bodyPr lIns="60325" tIns="23812" rIns="60325" bIns="23812">
            <a:spAutoFit/>
          </a:bodyPr>
          <a:lstStyle/>
          <a:p>
            <a:pPr marL="325438" indent="-325438" defTabSz="868363"/>
            <a:r>
              <a:rPr lang="en-US"/>
              <a:t>Developing a framework is expensive, so look before you leap.</a:t>
            </a:r>
          </a:p>
          <a:p>
            <a:pPr marL="760413" lvl="1" indent="-320675" defTabSz="868363"/>
            <a:r>
              <a:rPr lang="en-US"/>
              <a:t>• Framework development requires long term commitment.</a:t>
            </a:r>
          </a:p>
          <a:p>
            <a:pPr marL="760413" lvl="1" indent="-320675" defTabSz="868363"/>
            <a:r>
              <a:rPr lang="en-US"/>
              <a:t>• Pick frameworks that will give you competitive advantage.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Start small and work up.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• get experience with OOP</a:t>
            </a:r>
          </a:p>
          <a:p>
            <a:r>
              <a:rPr lang="en-US"/>
              <a:t>• select and train good abstractors</a:t>
            </a:r>
          </a:p>
          <a:p>
            <a:r>
              <a:rPr lang="en-US"/>
              <a:t>• build small frameworks first</a:t>
            </a:r>
          </a:p>
          <a:p>
            <a:r>
              <a:rPr lang="en-US"/>
              <a:t>• generalize existing systems</a:t>
            </a:r>
          </a:p>
          <a:p>
            <a:r>
              <a:rPr lang="en-US"/>
              <a:t>• keep user base small at first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90488" tIns="44450" rIns="90488" bIns="44450"/>
          <a:lstStyle/>
          <a:p>
            <a:r>
              <a:rPr lang="en-US" dirty="0" smtClean="0"/>
              <a:t>How a Framework is Used</a:t>
            </a:r>
            <a:endParaRPr lang="en-US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dirty="0" smtClean="0"/>
              <a:t>build </a:t>
            </a:r>
            <a:r>
              <a:rPr lang="en-US" dirty="0"/>
              <a:t>application by:</a:t>
            </a:r>
          </a:p>
          <a:p>
            <a:r>
              <a:rPr lang="en-US" dirty="0"/>
              <a:t>	• Creating new subclasses</a:t>
            </a:r>
          </a:p>
          <a:p>
            <a:r>
              <a:rPr lang="en-US" dirty="0"/>
              <a:t>	• Configuring objects together</a:t>
            </a:r>
          </a:p>
          <a:p>
            <a:r>
              <a:rPr lang="en-US" dirty="0"/>
              <a:t>	• Modifying working examples</a:t>
            </a:r>
          </a:p>
          <a:p>
            <a:r>
              <a:rPr lang="en-US" dirty="0"/>
              <a:t>		(editing scripts)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855663" y="923925"/>
            <a:ext cx="6048375" cy="617538"/>
          </a:xfrm>
          <a:noFill/>
          <a:ln/>
        </p:spPr>
        <p:txBody>
          <a:bodyPr lIns="90488" tIns="44450" rIns="90488" bIns="44450">
            <a:normAutofit fontScale="90000"/>
          </a:bodyPr>
          <a:lstStyle/>
          <a:p>
            <a:r>
              <a:rPr lang="en-US"/>
              <a:t>Customers are Crucial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1389063" y="1668463"/>
            <a:ext cx="7635875" cy="3148012"/>
          </a:xfrm>
          <a:noFill/>
          <a:ln/>
        </p:spPr>
        <p:txBody>
          <a:bodyPr lIns="60325" tIns="23812" rIns="60325" bIns="23812">
            <a:spAutoFit/>
          </a:bodyPr>
          <a:lstStyle/>
          <a:p>
            <a:pPr marL="325438" indent="-325438" defTabSz="868363">
              <a:lnSpc>
                <a:spcPct val="86000"/>
              </a:lnSpc>
              <a:spcBef>
                <a:spcPct val="40000"/>
              </a:spcBef>
            </a:pPr>
            <a:r>
              <a:rPr lang="en-US"/>
              <a:t>Get customers involved early, and use their feedback.</a:t>
            </a:r>
          </a:p>
          <a:p>
            <a:pPr marL="325438" indent="-325438" defTabSz="868363">
              <a:lnSpc>
                <a:spcPct val="86000"/>
              </a:lnSpc>
              <a:spcBef>
                <a:spcPct val="40000"/>
              </a:spcBef>
            </a:pPr>
            <a:r>
              <a:rPr lang="en-US"/>
              <a:t>Make your initial customers succeed.</a:t>
            </a:r>
          </a:p>
          <a:p>
            <a:pPr marL="325438" indent="-325438" defTabSz="868363">
              <a:lnSpc>
                <a:spcPct val="86000"/>
              </a:lnSpc>
              <a:spcBef>
                <a:spcPct val="40000"/>
              </a:spcBef>
            </a:pPr>
            <a:r>
              <a:rPr lang="en-US"/>
              <a:t>First set of customers are really part of the development team.</a:t>
            </a:r>
          </a:p>
          <a:p>
            <a:pPr marL="760413" lvl="1" indent="-320675" defTabSz="868363">
              <a:lnSpc>
                <a:spcPct val="86000"/>
              </a:lnSpc>
              <a:spcBef>
                <a:spcPct val="40000"/>
              </a:spcBef>
            </a:pPr>
            <a:endParaRPr lang="en-US"/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96963" y="657225"/>
            <a:ext cx="5986462" cy="682625"/>
          </a:xfrm>
          <a:noFill/>
          <a:ln/>
        </p:spPr>
        <p:txBody>
          <a:bodyPr lIns="90488" tIns="44450" rIns="90488" bIns="44450">
            <a:normAutofit fontScale="90000"/>
          </a:bodyPr>
          <a:lstStyle/>
          <a:p>
            <a:r>
              <a:rPr lang="en-US"/>
              <a:t>Reuse Scenarios</a:t>
            </a:r>
          </a:p>
        </p:txBody>
      </p:sp>
      <p:sp>
        <p:nvSpPr>
          <p:cNvPr id="45073" name="Rectangle 17"/>
          <p:cNvSpPr>
            <a:spLocks noGrp="1" noChangeArrowheads="1"/>
          </p:cNvSpPr>
          <p:nvPr>
            <p:ph idx="1"/>
          </p:nvPr>
        </p:nvSpPr>
        <p:spPr>
          <a:xfrm>
            <a:off x="958850" y="4956175"/>
            <a:ext cx="8116888" cy="1319213"/>
          </a:xfrm>
          <a:noFill/>
          <a:ln/>
        </p:spPr>
        <p:txBody>
          <a:bodyPr lIns="60325" tIns="23812" rIns="60325" bIns="23812">
            <a:spAutoFit/>
          </a:bodyPr>
          <a:lstStyle/>
          <a:p>
            <a:pPr marL="325438" indent="-325438" defTabSz="868363">
              <a:lnSpc>
                <a:spcPct val="87000"/>
              </a:lnSpc>
              <a:spcBef>
                <a:spcPct val="42000"/>
              </a:spcBef>
            </a:pPr>
            <a:r>
              <a:rPr lang="en-US"/>
              <a:t>Actual: Projects may customize the initial framework, and start competing streams of development.</a:t>
            </a:r>
          </a:p>
        </p:txBody>
      </p:sp>
      <p:sp>
        <p:nvSpPr>
          <p:cNvPr id="45059" name="Line 3"/>
          <p:cNvSpPr>
            <a:spLocks noChangeShapeType="1"/>
          </p:cNvSpPr>
          <p:nvPr/>
        </p:nvSpPr>
        <p:spPr bwMode="auto">
          <a:xfrm>
            <a:off x="1998663" y="1951038"/>
            <a:ext cx="15446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60" name="Line 4"/>
          <p:cNvSpPr>
            <a:spLocks noChangeShapeType="1"/>
          </p:cNvSpPr>
          <p:nvPr/>
        </p:nvSpPr>
        <p:spPr bwMode="auto">
          <a:xfrm>
            <a:off x="3702050" y="1951038"/>
            <a:ext cx="12160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61" name="Line 5"/>
          <p:cNvSpPr>
            <a:spLocks noChangeShapeType="1"/>
          </p:cNvSpPr>
          <p:nvPr/>
        </p:nvSpPr>
        <p:spPr bwMode="auto">
          <a:xfrm>
            <a:off x="5153025" y="1963738"/>
            <a:ext cx="1128713" cy="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62" name="Line 6"/>
          <p:cNvSpPr>
            <a:spLocks noChangeShapeType="1"/>
          </p:cNvSpPr>
          <p:nvPr/>
        </p:nvSpPr>
        <p:spPr bwMode="auto">
          <a:xfrm>
            <a:off x="2330450" y="3930650"/>
            <a:ext cx="14128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63" name="Line 7"/>
          <p:cNvSpPr>
            <a:spLocks noChangeShapeType="1"/>
          </p:cNvSpPr>
          <p:nvPr/>
        </p:nvSpPr>
        <p:spPr bwMode="auto">
          <a:xfrm>
            <a:off x="3152775" y="4352925"/>
            <a:ext cx="711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64" name="Line 8"/>
          <p:cNvSpPr>
            <a:spLocks noChangeShapeType="1"/>
          </p:cNvSpPr>
          <p:nvPr/>
        </p:nvSpPr>
        <p:spPr bwMode="auto">
          <a:xfrm>
            <a:off x="4156075" y="3917950"/>
            <a:ext cx="963613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>
            <a:off x="4337050" y="4341813"/>
            <a:ext cx="5048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>
            <a:off x="4541838" y="4572000"/>
            <a:ext cx="1447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67" name="Rectangle 11"/>
          <p:cNvSpPr>
            <a:spLocks noChangeArrowheads="1"/>
          </p:cNvSpPr>
          <p:nvPr/>
        </p:nvSpPr>
        <p:spPr bwMode="auto">
          <a:xfrm>
            <a:off x="1817688" y="1444625"/>
            <a:ext cx="1401762" cy="1825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68" name="Rectangle 12"/>
          <p:cNvSpPr>
            <a:spLocks noChangeArrowheads="1"/>
          </p:cNvSpPr>
          <p:nvPr/>
        </p:nvSpPr>
        <p:spPr bwMode="auto">
          <a:xfrm>
            <a:off x="3665538" y="973138"/>
            <a:ext cx="966787" cy="630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69" name="AutoShape 13"/>
          <p:cNvSpPr>
            <a:spLocks noChangeArrowheads="1"/>
          </p:cNvSpPr>
          <p:nvPr/>
        </p:nvSpPr>
        <p:spPr bwMode="auto">
          <a:xfrm>
            <a:off x="1890713" y="1239838"/>
            <a:ext cx="1135062" cy="327025"/>
          </a:xfrm>
          <a:prstGeom prst="roundRect">
            <a:avLst>
              <a:gd name="adj" fmla="val 12495"/>
            </a:avLst>
          </a:prstGeom>
          <a:noFill/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70" name="AutoShape 14"/>
          <p:cNvSpPr>
            <a:spLocks noChangeArrowheads="1"/>
          </p:cNvSpPr>
          <p:nvPr/>
        </p:nvSpPr>
        <p:spPr bwMode="auto">
          <a:xfrm>
            <a:off x="2071688" y="1058863"/>
            <a:ext cx="906462" cy="519112"/>
          </a:xfrm>
          <a:prstGeom prst="roundRect">
            <a:avLst>
              <a:gd name="adj" fmla="val 12495"/>
            </a:avLst>
          </a:prstGeom>
          <a:noFill/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71" name="Line 15"/>
          <p:cNvSpPr>
            <a:spLocks noChangeShapeType="1"/>
          </p:cNvSpPr>
          <p:nvPr/>
        </p:nvSpPr>
        <p:spPr bwMode="auto">
          <a:xfrm>
            <a:off x="3182938" y="3949700"/>
            <a:ext cx="252412" cy="396875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72" name="Rectangle 16"/>
          <p:cNvSpPr>
            <a:spLocks noChangeArrowheads="1"/>
          </p:cNvSpPr>
          <p:nvPr/>
        </p:nvSpPr>
        <p:spPr bwMode="auto">
          <a:xfrm>
            <a:off x="990600" y="2286000"/>
            <a:ext cx="7366000" cy="91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0325" tIns="23812" rIns="60325" bIns="23812">
            <a:spAutoFit/>
          </a:bodyPr>
          <a:lstStyle/>
          <a:p>
            <a:pPr marL="325438" indent="-325438" defTabSz="868363">
              <a:lnSpc>
                <a:spcPct val="89000"/>
              </a:lnSpc>
              <a:spcBef>
                <a:spcPct val="43000"/>
              </a:spcBef>
            </a:pPr>
            <a:r>
              <a:rPr lang="en-US" sz="3200" i="0">
                <a:effectLst/>
                <a:latin typeface="Times New Roman" pitchFamily="18" charset="0"/>
              </a:rPr>
              <a:t>Ideal: Framework grows along with customer base.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0" y="773113"/>
            <a:ext cx="6700838" cy="592137"/>
          </a:xfrm>
          <a:noFill/>
          <a:ln/>
        </p:spPr>
        <p:txBody>
          <a:bodyPr lIns="90488" tIns="44450" rIns="90488" bIns="44450">
            <a:normAutofit fontScale="90000"/>
          </a:bodyPr>
          <a:lstStyle/>
          <a:p>
            <a:r>
              <a:rPr lang="en-US"/>
              <a:t>Dealing with Iteration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1452563" y="1566863"/>
            <a:ext cx="7640637" cy="3986212"/>
          </a:xfrm>
          <a:noFill/>
          <a:ln/>
        </p:spPr>
        <p:txBody>
          <a:bodyPr lIns="60325" tIns="23812" rIns="60325" bIns="23812">
            <a:spAutoFit/>
          </a:bodyPr>
          <a:lstStyle/>
          <a:p>
            <a:pPr marL="325438" indent="-325438" defTabSz="868363">
              <a:lnSpc>
                <a:spcPct val="86000"/>
              </a:lnSpc>
              <a:spcBef>
                <a:spcPct val="40000"/>
              </a:spcBef>
            </a:pPr>
            <a:r>
              <a:rPr lang="en-US"/>
              <a:t>Don't claim framework is useful until your customers say it is.  </a:t>
            </a:r>
          </a:p>
          <a:p>
            <a:pPr marL="325438" indent="-325438" defTabSz="868363">
              <a:lnSpc>
                <a:spcPct val="86000"/>
              </a:lnSpc>
              <a:spcBef>
                <a:spcPct val="40000"/>
              </a:spcBef>
            </a:pPr>
            <a:r>
              <a:rPr lang="en-US"/>
              <a:t>Keep customer base small while framework is evolving.</a:t>
            </a:r>
          </a:p>
          <a:p>
            <a:pPr marL="325438" indent="-325438" defTabSz="868363">
              <a:lnSpc>
                <a:spcPct val="86000"/>
              </a:lnSpc>
              <a:spcBef>
                <a:spcPct val="40000"/>
              </a:spcBef>
            </a:pPr>
            <a:r>
              <a:rPr lang="en-US"/>
              <a:t>A successful framework must evolve to meet new customer needs.</a:t>
            </a:r>
          </a:p>
          <a:p>
            <a:pPr marL="325438" indent="-325438" defTabSz="868363">
              <a:lnSpc>
                <a:spcPct val="86000"/>
              </a:lnSpc>
              <a:spcBef>
                <a:spcPct val="40000"/>
              </a:spcBef>
            </a:pPr>
            <a:r>
              <a:rPr lang="en-US"/>
              <a:t>Don't constantly tinker. Plan releases and coordinate with customers.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09663" y="617538"/>
            <a:ext cx="7627937" cy="698500"/>
          </a:xfrm>
          <a:noFill/>
          <a:ln/>
        </p:spPr>
        <p:txBody>
          <a:bodyPr lIns="90488" tIns="44450" rIns="90488" bIns="44450">
            <a:normAutofit fontScale="90000"/>
          </a:bodyPr>
          <a:lstStyle/>
          <a:p>
            <a:r>
              <a:rPr lang="en-US"/>
              <a:t>Documentation and Training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1014413" y="1665288"/>
            <a:ext cx="7945437" cy="3807836"/>
          </a:xfrm>
          <a:noFill/>
          <a:ln/>
        </p:spPr>
        <p:txBody>
          <a:bodyPr lIns="60325" tIns="23812" rIns="60325" bIns="23812">
            <a:spAutoFit/>
          </a:bodyPr>
          <a:lstStyle/>
          <a:p>
            <a:pPr marL="325438" indent="-325438" defTabSz="868363">
              <a:lnSpc>
                <a:spcPct val="86000"/>
              </a:lnSpc>
              <a:spcBef>
                <a:spcPct val="40000"/>
              </a:spcBef>
            </a:pPr>
            <a:r>
              <a:rPr lang="en-US" dirty="0"/>
              <a:t>Documentation for framework costs several times </a:t>
            </a:r>
            <a:r>
              <a:rPr lang="en-US" dirty="0" smtClean="0"/>
              <a:t>non-framework application</a:t>
            </a:r>
            <a:endParaRPr lang="en-US" dirty="0"/>
          </a:p>
          <a:p>
            <a:pPr marL="760413" lvl="1" indent="-320675" defTabSz="868363">
              <a:lnSpc>
                <a:spcPct val="86000"/>
              </a:lnSpc>
              <a:spcBef>
                <a:spcPct val="40000"/>
              </a:spcBef>
            </a:pPr>
            <a:r>
              <a:rPr lang="en-US" dirty="0"/>
              <a:t>•  how to use</a:t>
            </a:r>
          </a:p>
          <a:p>
            <a:pPr marL="760413" lvl="1" indent="-320675" defTabSz="868363">
              <a:lnSpc>
                <a:spcPct val="86000"/>
              </a:lnSpc>
              <a:spcBef>
                <a:spcPct val="40000"/>
              </a:spcBef>
            </a:pPr>
            <a:r>
              <a:rPr lang="en-US" dirty="0"/>
              <a:t>•  how to extend / how it works</a:t>
            </a:r>
          </a:p>
          <a:p>
            <a:pPr marL="325438" indent="-325438" defTabSz="868363">
              <a:lnSpc>
                <a:spcPct val="86000"/>
              </a:lnSpc>
              <a:spcBef>
                <a:spcPct val="40000"/>
              </a:spcBef>
            </a:pPr>
            <a:r>
              <a:rPr lang="en-US" dirty="0"/>
              <a:t>Software must be understandable to be usable.</a:t>
            </a:r>
          </a:p>
          <a:p>
            <a:pPr marL="325438" indent="-325438" defTabSz="868363">
              <a:lnSpc>
                <a:spcPct val="86000"/>
              </a:lnSpc>
              <a:spcBef>
                <a:spcPct val="40000"/>
              </a:spcBef>
            </a:pPr>
            <a:r>
              <a:rPr lang="en-US" dirty="0"/>
              <a:t>Improving documentation can make software more reusable.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9338" y="558800"/>
            <a:ext cx="7551737" cy="703263"/>
          </a:xfrm>
          <a:noFill/>
          <a:ln/>
        </p:spPr>
        <p:txBody>
          <a:bodyPr lIns="90488" tIns="44450" rIns="90488" bIns="44450">
            <a:normAutofit fontScale="90000"/>
          </a:bodyPr>
          <a:lstStyle/>
          <a:p>
            <a:r>
              <a:rPr lang="en-US"/>
              <a:t>Customers are Programmers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Purpose of framework is to make it easier to build applications.</a:t>
            </a:r>
          </a:p>
          <a:p>
            <a:r>
              <a:rPr lang="en-US"/>
              <a:t>Apply these slogans to application programmers:</a:t>
            </a:r>
          </a:p>
          <a:p>
            <a:pPr lvl="1"/>
            <a:r>
              <a:rPr lang="en-US"/>
              <a:t>The customer is always right.</a:t>
            </a:r>
          </a:p>
          <a:p>
            <a:pPr lvl="1"/>
            <a:r>
              <a:rPr lang="en-US"/>
              <a:t>We are customer-driven.</a:t>
            </a:r>
          </a:p>
          <a:p>
            <a:pPr lvl="1"/>
            <a:r>
              <a:rPr lang="en-US"/>
              <a:t>Understand your customer.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Inversion of Control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dirty="0"/>
              <a:t>Subroutine library</a:t>
            </a:r>
          </a:p>
          <a:p>
            <a:pPr lvl="1"/>
            <a:r>
              <a:rPr lang="en-US" dirty="0"/>
              <a:t>User's program calls reused code.</a:t>
            </a:r>
          </a:p>
          <a:p>
            <a:pPr lvl="1"/>
            <a:r>
              <a:rPr lang="en-US" dirty="0"/>
              <a:t>User designs structure of program.</a:t>
            </a:r>
          </a:p>
          <a:p>
            <a:r>
              <a:rPr lang="en-US" dirty="0"/>
              <a:t>Framework</a:t>
            </a:r>
          </a:p>
          <a:p>
            <a:pPr lvl="1"/>
            <a:r>
              <a:rPr lang="en-US" dirty="0"/>
              <a:t>Reused code calls user's program</a:t>
            </a:r>
          </a:p>
          <a:p>
            <a:pPr lvl="1"/>
            <a:r>
              <a:rPr lang="en-US" dirty="0">
                <a:solidFill>
                  <a:srgbClr val="FFC000"/>
                </a:solidFill>
              </a:rPr>
              <a:t>Structure of program determined primarily by reused code.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 Example:  Testing </a:t>
            </a:r>
            <a:r>
              <a:rPr lang="en-US" dirty="0"/>
              <a:t>Framework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Classes - Test, TestResult, TestSuite</a:t>
            </a:r>
          </a:p>
          <a:p>
            <a:r>
              <a:rPr lang="en-US"/>
              <a:t>Use by subclassing Test</a:t>
            </a:r>
          </a:p>
          <a:p>
            <a:r>
              <a:rPr lang="en-US"/>
              <a:t>Define instance methods to set up test, to perform tests</a:t>
            </a:r>
          </a:p>
          <a:p>
            <a:r>
              <a:rPr lang="en-US"/>
              <a:t>Define class methods to create a test suite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Another Example:  Model/View/Controller</a:t>
            </a:r>
            <a:endParaRPr lang="en-US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Classes - Model, View, Controller, ApplicationModel, ValueModel, etc.</a:t>
            </a:r>
          </a:p>
          <a:p>
            <a:r>
              <a:rPr lang="en-US"/>
              <a:t>Use by using GUI builder to make a screen; the GUI builder automatically builds an ApplicationModel and a window-spec that later gets interpreted to build a window.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Design????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635876" cy="903288"/>
          </a:xfrm>
          <a:noFill/>
          <a:ln/>
        </p:spPr>
        <p:txBody>
          <a:bodyPr lIns="90488" tIns="44450" rIns="90488" bIns="44450">
            <a:normAutofit fontScale="90000"/>
          </a:bodyPr>
          <a:lstStyle/>
          <a:p>
            <a:r>
              <a:rPr lang="en-US" dirty="0" smtClean="0"/>
              <a:t>2 (</a:t>
            </a:r>
            <a:r>
              <a:rPr lang="en-US" sz="3100" i="1" dirty="0" smtClean="0"/>
              <a:t>“opposite”</a:t>
            </a:r>
            <a:r>
              <a:rPr lang="en-US" dirty="0" smtClean="0"/>
              <a:t>) Approaches to Design </a:t>
            </a:r>
            <a:br>
              <a:rPr lang="en-US" dirty="0" smtClean="0"/>
            </a:br>
            <a:r>
              <a:rPr lang="en-US" dirty="0" smtClean="0"/>
              <a:t>White-box </a:t>
            </a:r>
            <a:r>
              <a:rPr lang="en-US" dirty="0"/>
              <a:t>vs. Black-box</a:t>
            </a:r>
          </a:p>
        </p:txBody>
      </p:sp>
      <p:sp>
        <p:nvSpPr>
          <p:cNvPr id="63493" name="Rectangle 5"/>
          <p:cNvSpPr>
            <a:spLocks noGrp="1" noChangeArrowheads="1"/>
          </p:cNvSpPr>
          <p:nvPr>
            <p:ph idx="1"/>
          </p:nvPr>
        </p:nvSpPr>
        <p:spPr>
          <a:xfrm>
            <a:off x="1143000" y="2057400"/>
            <a:ext cx="3649662" cy="3577132"/>
          </a:xfrm>
          <a:noFill/>
          <a:ln/>
        </p:spPr>
        <p:txBody>
          <a:bodyPr lIns="60325" tIns="23812" rIns="60325" bIns="23812">
            <a:spAutoFit/>
          </a:bodyPr>
          <a:lstStyle/>
          <a:p>
            <a:pPr marL="0" indent="0" defTabSz="868363">
              <a:lnSpc>
                <a:spcPct val="86000"/>
              </a:lnSpc>
              <a:spcBef>
                <a:spcPct val="40000"/>
              </a:spcBef>
              <a:buNone/>
            </a:pPr>
            <a:r>
              <a:rPr lang="en-US" sz="3200" b="1" dirty="0">
                <a:latin typeface="Times New Roman" pitchFamily="18" charset="0"/>
              </a:rPr>
              <a:t>White-box</a:t>
            </a:r>
          </a:p>
          <a:p>
            <a:pPr marL="0" indent="0" defTabSz="868363">
              <a:lnSpc>
                <a:spcPct val="86000"/>
              </a:lnSpc>
              <a:spcBef>
                <a:spcPct val="40000"/>
              </a:spcBef>
              <a:buNone/>
            </a:pPr>
            <a:r>
              <a:rPr lang="en-US" sz="3200" dirty="0">
                <a:latin typeface="Times New Roman" pitchFamily="18" charset="0"/>
              </a:rPr>
              <a:t>Customize by </a:t>
            </a:r>
            <a:r>
              <a:rPr lang="en-US" sz="3200" dirty="0" err="1">
                <a:latin typeface="Times New Roman" pitchFamily="18" charset="0"/>
              </a:rPr>
              <a:t>subclassing</a:t>
            </a:r>
            <a:endParaRPr lang="en-US" sz="3200" dirty="0">
              <a:latin typeface="Times New Roman" pitchFamily="18" charset="0"/>
            </a:endParaRPr>
          </a:p>
          <a:p>
            <a:pPr marL="0" indent="0" defTabSz="868363">
              <a:lnSpc>
                <a:spcPct val="86000"/>
              </a:lnSpc>
              <a:spcBef>
                <a:spcPct val="40000"/>
              </a:spcBef>
              <a:buNone/>
            </a:pPr>
            <a:r>
              <a:rPr lang="en-US" sz="3200" dirty="0">
                <a:latin typeface="Times New Roman" pitchFamily="18" charset="0"/>
              </a:rPr>
              <a:t>Emphasize inheritance</a:t>
            </a:r>
          </a:p>
          <a:p>
            <a:pPr marL="0" indent="0" defTabSz="868363">
              <a:lnSpc>
                <a:spcPct val="86000"/>
              </a:lnSpc>
              <a:spcBef>
                <a:spcPct val="40000"/>
              </a:spcBef>
              <a:buNone/>
            </a:pPr>
            <a:r>
              <a:rPr lang="en-US" sz="3200" dirty="0" smtClean="0">
                <a:latin typeface="Times New Roman" pitchFamily="18" charset="0"/>
              </a:rPr>
              <a:t/>
            </a:r>
            <a:br>
              <a:rPr lang="en-US" sz="3200" dirty="0" smtClean="0">
                <a:latin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</a:rPr>
              <a:t>Must </a:t>
            </a:r>
            <a:r>
              <a:rPr lang="en-US" sz="3200" dirty="0">
                <a:latin typeface="Times New Roman" pitchFamily="18" charset="0"/>
              </a:rPr>
              <a:t>know internals</a:t>
            </a:r>
          </a:p>
        </p:txBody>
      </p:sp>
      <p:sp>
        <p:nvSpPr>
          <p:cNvPr id="63491" name="Line 3"/>
          <p:cNvSpPr>
            <a:spLocks noChangeShapeType="1"/>
          </p:cNvSpPr>
          <p:nvPr/>
        </p:nvSpPr>
        <p:spPr bwMode="auto">
          <a:xfrm>
            <a:off x="2446338" y="1862138"/>
            <a:ext cx="42878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5334000" y="2149475"/>
            <a:ext cx="3344863" cy="42241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0325" tIns="23812" rIns="60325" bIns="23812">
            <a:spAutoFit/>
          </a:bodyPr>
          <a:lstStyle/>
          <a:p>
            <a:pPr marL="325438" indent="-325438" algn="r" defTabSz="868363">
              <a:lnSpc>
                <a:spcPct val="86000"/>
              </a:lnSpc>
              <a:spcBef>
                <a:spcPct val="40000"/>
              </a:spcBef>
            </a:pPr>
            <a:r>
              <a:rPr lang="en-US" sz="3200" b="1" i="0" dirty="0">
                <a:effectLst/>
                <a:latin typeface="Times New Roman" pitchFamily="18" charset="0"/>
              </a:rPr>
              <a:t>Black-box</a:t>
            </a:r>
            <a:endParaRPr lang="en-US" sz="3200" i="0" dirty="0">
              <a:effectLst/>
              <a:latin typeface="Times New Roman" pitchFamily="18" charset="0"/>
            </a:endParaRPr>
          </a:p>
          <a:p>
            <a:pPr marL="325438" indent="-325438" algn="r" defTabSz="868363">
              <a:lnSpc>
                <a:spcPct val="86000"/>
              </a:lnSpc>
              <a:spcBef>
                <a:spcPct val="40000"/>
              </a:spcBef>
            </a:pPr>
            <a:r>
              <a:rPr lang="en-US" sz="3200" i="0" dirty="0">
                <a:effectLst/>
                <a:latin typeface="Times New Roman" pitchFamily="18" charset="0"/>
              </a:rPr>
              <a:t>Customize by configuring</a:t>
            </a:r>
          </a:p>
          <a:p>
            <a:pPr marL="325438" indent="-325438" algn="r" defTabSz="868363">
              <a:lnSpc>
                <a:spcPct val="86000"/>
              </a:lnSpc>
              <a:spcBef>
                <a:spcPct val="40000"/>
              </a:spcBef>
            </a:pPr>
            <a:r>
              <a:rPr lang="en-US" sz="3200" i="0" dirty="0">
                <a:effectLst/>
                <a:latin typeface="Times New Roman" pitchFamily="18" charset="0"/>
              </a:rPr>
              <a:t>Emphasize polymorphism</a:t>
            </a:r>
          </a:p>
          <a:p>
            <a:pPr marL="325438" indent="-325438" algn="r" defTabSz="868363">
              <a:lnSpc>
                <a:spcPct val="86000"/>
              </a:lnSpc>
              <a:spcBef>
                <a:spcPct val="40000"/>
              </a:spcBef>
            </a:pPr>
            <a:r>
              <a:rPr lang="en-US" sz="3200" i="0" dirty="0">
                <a:effectLst/>
                <a:latin typeface="Times New Roman" pitchFamily="18" charset="0"/>
              </a:rPr>
              <a:t>Must know interfaces</a:t>
            </a:r>
          </a:p>
          <a:p>
            <a:pPr marL="325438" indent="-325438" algn="r" defTabSz="868363" latinLnBrk="1">
              <a:lnSpc>
                <a:spcPct val="86000"/>
              </a:lnSpc>
              <a:spcBef>
                <a:spcPct val="40000"/>
              </a:spcBef>
            </a:pPr>
            <a:endParaRPr lang="en-US" sz="3200" i="0" dirty="0"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2804</TotalTime>
  <Pages>43</Pages>
  <Words>965</Words>
  <Application>Microsoft Office PowerPoint</Application>
  <PresentationFormat>On-screen Show (4:3)</PresentationFormat>
  <Paragraphs>177</Paragraphs>
  <Slides>33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Times New Roman</vt:lpstr>
      <vt:lpstr>Monotype Sorts</vt:lpstr>
      <vt:lpstr>Arial</vt:lpstr>
      <vt:lpstr>Technic</vt:lpstr>
      <vt:lpstr>Framework Design</vt:lpstr>
      <vt:lpstr>Framework is</vt:lpstr>
      <vt:lpstr>How a Framework is Used</vt:lpstr>
      <vt:lpstr>Customers are Programmers</vt:lpstr>
      <vt:lpstr>Inversion of Control</vt:lpstr>
      <vt:lpstr>An Example:  Testing Framework</vt:lpstr>
      <vt:lpstr>Another Example:  Model/View/Controller</vt:lpstr>
      <vt:lpstr>How to Design????</vt:lpstr>
      <vt:lpstr>2 (“opposite”) Approaches to Design  White-box vs. Black-box</vt:lpstr>
      <vt:lpstr>(continued)</vt:lpstr>
      <vt:lpstr>A Suggestions for Framework Design…………</vt:lpstr>
      <vt:lpstr>Relevant Principles</vt:lpstr>
      <vt:lpstr>Example-driven Design</vt:lpstr>
      <vt:lpstr>To Generalize (upstream):</vt:lpstr>
      <vt:lpstr>Finding Abstract Classes</vt:lpstr>
      <vt:lpstr>(continued)</vt:lpstr>
      <vt:lpstr>Frameworks Require Iteration</vt:lpstr>
      <vt:lpstr>Frameworks Encode  Domain Knowledge</vt:lpstr>
      <vt:lpstr>Ideal Way to Develop Framework</vt:lpstr>
      <vt:lpstr>Ideal Way to Design Framework</vt:lpstr>
      <vt:lpstr>Designing Abstractions</vt:lpstr>
      <vt:lpstr>Design Patterns</vt:lpstr>
      <vt:lpstr>Using design patterns</vt:lpstr>
      <vt:lpstr>Iterative Development using multiple examples (applications)</vt:lpstr>
      <vt:lpstr>Slide 25</vt:lpstr>
      <vt:lpstr>Summary of Process</vt:lpstr>
      <vt:lpstr>Hints for Framework Design</vt:lpstr>
      <vt:lpstr>Strategic Concerns</vt:lpstr>
      <vt:lpstr>Start small and work up.</vt:lpstr>
      <vt:lpstr>Customers are Crucial</vt:lpstr>
      <vt:lpstr>Reuse Scenarios</vt:lpstr>
      <vt:lpstr>Dealing with Iteration</vt:lpstr>
      <vt:lpstr>Documentation and Training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Design Frameworks</dc:title>
  <dc:creator>Ralph Johnson</dc:creator>
  <cp:lastModifiedBy>grewe</cp:lastModifiedBy>
  <cp:revision>17</cp:revision>
  <cp:lastPrinted>1601-01-01T00:00:00Z</cp:lastPrinted>
  <dcterms:created xsi:type="dcterms:W3CDTF">1996-11-17T17:26:04Z</dcterms:created>
  <dcterms:modified xsi:type="dcterms:W3CDTF">2011-09-09T16:29:00Z</dcterms:modified>
</cp:coreProperties>
</file>