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9" r:id="rId8"/>
    <p:sldId id="262" r:id="rId9"/>
    <p:sldId id="263" r:id="rId10"/>
    <p:sldId id="264" r:id="rId11"/>
    <p:sldId id="268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011407-F917-4AA3-98B2-5BDC86427668}" type="datetimeFigureOut">
              <a:rPr lang="en-US" smtClean="0"/>
              <a:t>4/10/2016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C8CA48-E4BF-4486-BF07-53ECC0FA2B8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Today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L. </a:t>
            </a:r>
            <a:r>
              <a:rPr lang="en-US" dirty="0" err="1" smtClean="0"/>
              <a:t>Grewe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37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Relational Databases use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SQL  - structured query language is a language of commands that implement CRUD operations</a:t>
            </a:r>
          </a:p>
          <a:p>
            <a:pPr lvl="1"/>
            <a:r>
              <a:rPr lang="en-US" dirty="0" smtClean="0"/>
              <a:t>We will have a separate lecture on 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1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there is much more to understanding todays “Data Solutions”…..</a:t>
            </a:r>
          </a:p>
          <a:p>
            <a:endParaRPr lang="en-US" dirty="0"/>
          </a:p>
          <a:p>
            <a:r>
              <a:rPr lang="en-US" dirty="0" smtClean="0"/>
              <a:t>To learn more consider taking a class like Web Systems featuring cloud, or distributed systems or…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But, here are a few more slides &amp;  things to think about.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41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SQL Database –a trend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a movement to avoid some of the “Heaviness” of Relational SQL based databases --- that has lead to the creation of NO SQL databases</a:t>
            </a:r>
            <a:endParaRPr lang="en-US" dirty="0"/>
          </a:p>
          <a:p>
            <a:r>
              <a:rPr lang="en-US" dirty="0" smtClean="0"/>
              <a:t>Example MongoDB (and others)</a:t>
            </a:r>
            <a:endParaRPr lang="en-US" dirty="0"/>
          </a:p>
        </p:txBody>
      </p:sp>
      <p:pic>
        <p:nvPicPr>
          <p:cNvPr id="5124" name="Picture 4" descr="http://img.deusm.com/informationweek/2014/06/1269559/NoSQL-&amp;-NewSQ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93980"/>
            <a:ext cx="5606143" cy="319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663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Differentiate solutions not based on performance/system level –but on kind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362200"/>
            <a:ext cx="4267200" cy="4495800"/>
          </a:xfrm>
        </p:spPr>
        <p:txBody>
          <a:bodyPr/>
          <a:lstStyle/>
          <a:p>
            <a:r>
              <a:rPr lang="en-US" dirty="0" smtClean="0"/>
              <a:t>Some other differences between data solutions –are their intent –or rather the kind of data they store and serve</a:t>
            </a:r>
            <a:endParaRPr lang="en-US" dirty="0"/>
          </a:p>
        </p:txBody>
      </p:sp>
      <p:pic>
        <p:nvPicPr>
          <p:cNvPr id="7170" name="Picture 2" descr="https://yhaviv.files.wordpress.com/2015/12/gcp-data-services1.png?w=67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46"/>
          <a:stretch/>
        </p:blipFill>
        <p:spPr bwMode="auto">
          <a:xfrm>
            <a:off x="4729843" y="2362200"/>
            <a:ext cx="4414157" cy="4305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408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Differentiate based on technologies used</a:t>
            </a:r>
            <a:endParaRPr lang="en-US" dirty="0"/>
          </a:p>
        </p:txBody>
      </p:sp>
      <p:pic>
        <p:nvPicPr>
          <p:cNvPr id="6146" name="Picture 2" descr="https://aryannava.files.wordpress.com/2014/04/nosql-database-famil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6937248" cy="541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934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 range of solutions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4"/>
          <a:stretch/>
        </p:blipFill>
        <p:spPr>
          <a:xfrm>
            <a:off x="612277" y="1719943"/>
            <a:ext cx="7617323" cy="490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20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Focus on learning Mid-end Traditional Data Systems = Relational Database Systems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Note: if we do an mobile project you will have the option of learning “low-end systems”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908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Relational Databases?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Uses construct of a “Table”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Uses Relational Math to manipulate tables.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3600"/>
            <a:ext cx="43148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58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Relational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Here we have a CUSTOMER Table</a:t>
            </a:r>
          </a:p>
          <a:p>
            <a:r>
              <a:rPr lang="en-US" dirty="0" smtClean="0"/>
              <a:t>With 4 keys/columns</a:t>
            </a:r>
          </a:p>
          <a:p>
            <a:pPr lvl="1"/>
            <a:r>
              <a:rPr lang="en-US" dirty="0" smtClean="0"/>
              <a:t>ID 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City</a:t>
            </a:r>
          </a:p>
          <a:p>
            <a:pPr lvl="1"/>
            <a:r>
              <a:rPr lang="en-US" dirty="0" smtClean="0"/>
              <a:t>Country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EACH row in the table is a DATABASE ENTRY</a:t>
            </a:r>
          </a:p>
          <a:p>
            <a:r>
              <a:rPr lang="en-US" dirty="0" smtClean="0"/>
              <a:t>Example:  Entry = (ID=1,Name=</a:t>
            </a:r>
            <a:r>
              <a:rPr lang="en-US" dirty="0" err="1" smtClean="0"/>
              <a:t>Espen</a:t>
            </a:r>
            <a:r>
              <a:rPr lang="en-US" dirty="0" smtClean="0"/>
              <a:t>, City = </a:t>
            </a:r>
            <a:r>
              <a:rPr lang="en-US" dirty="0" err="1" smtClean="0"/>
              <a:t>Olso</a:t>
            </a:r>
            <a:r>
              <a:rPr lang="en-US" dirty="0" smtClean="0"/>
              <a:t>, Country = Norway)</a:t>
            </a:r>
          </a:p>
          <a:p>
            <a:r>
              <a:rPr lang="en-US" dirty="0" smtClean="0"/>
              <a:t>Each Column is represented by a Key name.</a:t>
            </a:r>
          </a:p>
          <a:p>
            <a:r>
              <a:rPr lang="en-US" dirty="0" smtClean="0"/>
              <a:t>One or more Keys can serve as a unique identifier  (called a primary key)</a:t>
            </a:r>
          </a:p>
          <a:p>
            <a:pPr lvl="1"/>
            <a:r>
              <a:rPr lang="en-US" dirty="0" smtClean="0"/>
              <a:t>Above ID is the primary key (no 2 entries can have the same ID value)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35"/>
          <a:stretch/>
        </p:blipFill>
        <p:spPr bwMode="auto">
          <a:xfrm>
            <a:off x="3429000" y="3200400"/>
            <a:ext cx="4314825" cy="133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0346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CRUD – the essence of what we want to do in a Relational Database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895600"/>
            <a:ext cx="8153400" cy="4495800"/>
          </a:xfrm>
        </p:spPr>
        <p:txBody>
          <a:bodyPr/>
          <a:lstStyle/>
          <a:p>
            <a:r>
              <a:rPr lang="en-US" b="1" dirty="0" smtClean="0"/>
              <a:t>C</a:t>
            </a:r>
            <a:r>
              <a:rPr lang="en-US" dirty="0" smtClean="0"/>
              <a:t>reate</a:t>
            </a:r>
          </a:p>
          <a:p>
            <a:r>
              <a:rPr lang="en-US" b="1" dirty="0" smtClean="0"/>
              <a:t>R</a:t>
            </a:r>
            <a:r>
              <a:rPr lang="en-US" dirty="0" smtClean="0"/>
              <a:t>ead</a:t>
            </a:r>
          </a:p>
          <a:p>
            <a:r>
              <a:rPr lang="en-US" b="1" dirty="0" smtClean="0"/>
              <a:t>U</a:t>
            </a:r>
            <a:r>
              <a:rPr lang="en-US" dirty="0" smtClean="0"/>
              <a:t>pdate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elete</a:t>
            </a:r>
            <a:endParaRPr lang="en-US" dirty="0"/>
          </a:p>
        </p:txBody>
      </p:sp>
      <p:pic>
        <p:nvPicPr>
          <p:cNvPr id="8194" name="Picture 2" descr="http://wpdatatables.com/wp-content/uploads/2014/03/CRU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676400"/>
            <a:ext cx="5743575" cy="469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47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Output of a  CRUD operation is another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output of a CRUD operation is either the original table (select * from TABLENAME) or some sub-set of the table (select * form TABLENAME where ….)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235506"/>
              </p:ext>
            </p:extLst>
          </p:nvPr>
        </p:nvGraphicFramePr>
        <p:xfrm>
          <a:off x="990600" y="3733800"/>
          <a:ext cx="2438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1612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2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2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2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2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2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2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2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191834"/>
              </p:ext>
            </p:extLst>
          </p:nvPr>
        </p:nvGraphicFramePr>
        <p:xfrm>
          <a:off x="6172200" y="4191000"/>
          <a:ext cx="1752600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4038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38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4343400" y="4267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95758" y="4078736"/>
            <a:ext cx="1073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CRUD</a:t>
            </a:r>
            <a:br>
              <a:rPr lang="en-US" dirty="0" smtClean="0"/>
            </a:br>
            <a:r>
              <a:rPr lang="en-US" dirty="0" smtClean="0"/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690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28600"/>
            <a:ext cx="8915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of the CRUD operations in Relational Databases done w/Relational Math</a:t>
            </a:r>
            <a:endParaRPr lang="en-US" dirty="0"/>
          </a:p>
        </p:txBody>
      </p:sp>
      <p:sp>
        <p:nvSpPr>
          <p:cNvPr id="4" name="AutoShape 2" descr="data:image/png;base64,iVBORw0KGgoAAAANSUhEUgAAAPoAAADJCAMAAAA93N8MAAACSVBMVEX///+UIZKoqKj/AACXIpWvr68AAAC+w77AwMDj4+OKAIj09PTu7u7V1dXv8u9dAFv/9vb/KAr/yMb/hn//STqVGZPIysr/2Nb/WUzMYFn/UkW2v7+or6//sa1uAGz/jIXZ3dn/qKN1W3V8WXv/eHBhFmC6urr/urfn5+f/X1T///p8Z4f/9/f/Zlz/SjyampqFbIWiflH/4eAAAEwAADbgxKPy5MlycnL/lI3Nr4v1////+/AnWYZ9HHvp+f9qGGmViZVxGXCLi4t4eHjHI2kzCAD0273CkI3/8eAAACCNYTmbv91Zh6sYAAAhAACclJuDqshSAAA+AD3lYFdKIQCDVx03AAD/NiLN2+j/5fK9QjoAACTX8v60j2hCbpn/1OnbeHIAAC2uzuj/AB+7pqb/ADA6Ojr/fJpLAEn/s4//NWMAI1SVclgxOUenvc763bqlhHN0i6W+oYhsVkAEGTqGeGrm1ca6ydbAsKOLobKumItqcXxvaWZca4J3QRhHMAw1T2Haop8AQmxiUDsdQFhFGgBFR19jTkt0h5d4YVaAWEnKua+JZWbEn3uMq8WfeW1mOR57U1c5NlBWTVdmbJQ6VXdRODMYITlhTjSalXkqHQ1ZPEYAI1xnYG4bK0l7dWxTUXtdXXViNjVIKlJBO1H/aTT/ncD/xKD/E03/tdP/SBL/eUxUMwD/n7D/Y5BcV0wYKDb/i2D/QXH/glj/wuL/f6kgABQyFQD/W2v/tZr/b4rVgn5zPAApKDAjUGaBNVmla267SFS0GnxvXyZnAAATU0lEQVR4nO1di18TV9o+zZhZUghNJA1+CCW4LIRZZJbUBMiw0YY1DjdL6yXjNmANFUuLyMUkiKW61iqUlXZrsWqr2+62XuhFe3G3/bbfbf+y7z1nksnMZAzkIuEyz+/HzHnfc84755lzGybvOYOQDh06Ngu4OYEcx7Ui+S9C4nlHKI2JMe28207g088nUmI8Py1TpkDDT0fgdLeioWFnQ0PF/bj6rmiK2Xl0mfwrBPduGA5fX/BqRXroOHU6DXV+r2bsVw3HyelRSszd79MXiVn66RsLnLe21pRRrTWtCaY/iKZ46kj6/CsFdzAMzBcJ8xITnBgTDpqK8VGk7izhe0MkmigZJzkXO+MWrgw098Cp0STmjyNAleMictYfQXBZkAXIMK4jIgXGhe24kAVki8siZXJhfWM5JVXr3TfwUUzCLP3I4fhT90hmkoshObKnzn3QjovMjND0xzHE7w9L1Y1P/HWaZv8RQswYTXeOIuT+p3jufz7O86XuU8/7QH/sBk1flOr/y0ccZoCriLdR1P2lH9FdK0XhNrtUbaXesACFn6lHqJWiqP8Us/AVFHXvCBoGzY9xK999iw8UycdTrSTpMOjipvgg5Mi6+XMHY2/vIiSaF31Q/hBqHoCabEcJ6l2LPq6rM4SuXPChKC3wvZj2p0kDgV0+5qVuoE6Pe/nDfXHtXaoRLd0nVcRZTzTy1uNHTlH3EW+9jzjqpyO89RH6eRAKfxe48iJTzvqthfnhDZFbHEt3QCRJjkI7OgF/99FXdxAxBbngzjA/JFNnSv1r+uF+3GC5vTGnydnVhwLHvMzB7gR1fj9UJDR45utRp6kEoqFH2CPPJ1s2bu34Trk7oer7B0Qlg8uM+ybQGMaNdvge+vKEy+UC3alBaObD36PvxC7vcpWL1IdxQ8at5Ms7UuFI02dwkqOiHeANqZcegSkYRYapbxqzJU5GOJ+bBqY8NGRADx74PJiGSJ0Eub0h7mA8emI//fGDTyXq/OGHQ0PXaAG58e1IUL9LNTVVUFAfQIMwGf6WowgeiZUKB9woSOu2DZIhgKTzDB5hkl09gGOqIUnw+BHMGieCmyOZQj9Tx7Mf7vEwh/pfgT69N9FP+3uuxBkkap07HCIzAS4NHYNDstbbThsNBuO5HgV1hjpRVVNVew9hGoTi0h1xYG5EIoWlOxyWA5jmKTIVoC/JrXgDs08YxxV9avAoGe6YpaOkGUAX8gxaiCkwxpUNZj3eE+rM2zC5dQ14EReBWd5z7FpYos4cwg0a+nwzjIXcWBgPadx1iTrzC+ndbce8cuqk7WIOmC/ujMPUUQb6J45glrA8aAngNHfhwC+JLf+H7xHpy+KoLqoeifR567fA+g7CQ8EwDt5HzHf3SA6Oyn6YO4xp8tDdPfs7h2gy1v/ypk+ijjy9D2+ehxbBv9s51HvBxx2EVEPQC9rIhBgQpwK+t8+9S6LOU+QpBEpFqFHHB7dB3dylbBS0W/542WAQ+uswJsxZB21UUByoeAr0J+KjunhfrXfi6iAMEW9UHMf5cb/4WTQVoCB31qMcYuZJ2aMGHwQNAtGReZoU3oA7el0M1eF7MW+IkQxGgTHCaD9K8o2KKedjvBGLOAVyfSMqq46Uwz2wcFXkFiC+ais+1qOtVdBUy0ltcVVVFj7+uMbUV+HGWy+1YI7IXFV9Y/mPyHUU1dcTo5IpnCNPT3aJK+4N59Eanpe4pdRnujUIeLIZyKvBr6ggdS+HOWgVITbaPKJcbJ06dOjQoUNHIWH+VVYoLnS584AdTyvwnKbwjOr89HOOQpc7D/jds0/JsOU3WzSERGDL7oRi81J/Sqe+vqFT35zUt8jxG7mwW62VFBuD+nMKvK4pvJ6icBS63HkA61DALxdYtVZS1JkLXe48wJBGNKq1ksK0eambderrGjp1TXGD93XWqECLXOhQayUFayp0ufOATVzrel/XFB9P3bHeqZfvbGoKVihg0xRsKQpbU1NTbQ5+PQWGi6qoqfoPJf6oKfwxJba1pqYmaLUsf5G1iVobHAzFpXKwyWBJqRSX0EoKuwOyNlI1q17mtuc1vP6iZzI1Y6tGuQ1zO2szvWTOaHteQ3ko49+LbWVoY1Dv6tFQpsU6oM6N0fTDBQjwEZqeCYnUmele+iLx+pim6UUB/ULT6bxbtbAOqDeftpun6G7EH160myd3+Qj15mOj5mk6jJiuY6MOUDq6Fs2afr+PRw7UTatDnfka9+LiYtR/AYuH+jB10bMVAgGgj72aUFd2fd2f1TO8YZVqvY3uPBuDGj100Q+43o4Zt9EshCN0qO2VuPdXltTXdK3DvBW5iT2UD51seeutt1rGCfVOEm7xXdkVb+arSn01R/jSrgvJ6Quou1+JM24jLX9+dENS517C01ZzO3KTbg0SUOf3gpLp3+XFzo/Ik31fX9PUgfLJB9c6BWBKDz2gF73kac5NP3xwDpQkFiv76UvZTW7FMihEYKrUSrGr1+BLp9hKMpg5DCyeyskzKzfFjhIlBMj8PvWiLzOzZcFGhNjtCnRoCh1qRaUD4X9/Vv8ZPk+wUMGysgPVZTJUK8QDam1CUVZbC3/W4Lr9zw1Zqrdts21TwKYp2NSKiqZtFQ2t65c5QWUasVIdkBQOx5Mr0aphE7+WzO5B1rgRqG/iWtdfRmuKOnWdOtpofZ01KNChKfjjZymxfyP83KhDhw4dEqpq1agvdJFWB66gtVbxX31Z9U5qW6FLlTv2/HpZ2Kz/81s1/tdaVuiS54zfPavAbrnwAjn+2/rvF1Ji99RT6/xFRXqn8N3k9Afrs7ufUjmFP7vHQpUXuui5YiXUt+jUdeo69Q1AfbkRHoY5jRF+A1Dv2KHAF6nC/1GSNhnr3wDUVa8qjHKhjhzrqXhAHlu5eakbNjp1sl5Zp66M3ejUi8hx41I3K+CXC6wdH2soM6uONRk3AnWnSQYnKxOdBnKsosSAPLZEH+HXNfRhLoF1Qn1+VEPJODWUabA+R/gJLTfwX/o0lGnA1hk1vQkkofJflKSVYu1rcYR/KUPqa7zWp0a5KRZviDgVi/pjiImyZHUhafA8y4qbxjlZSMJN7Z3JbCHIGu/rXf/9wfkHNFTnoZP/9aCP+4C+SqTmdmj09HniKykG+rhI78mZjGyvcerN9ALmFkKHjoVAehMvhKDDmLqHhprn3+1DAZwEuwrns8GvAepdeFtnDkgdasc7YWJyzNs9mHr/BV9xcfGVCxCAmueMwkbr6+KKnl96iFs42d6buL8D9WayxTG9y9vVntjMO9MR3l4kg91vlwvk+C9KDMhjV+0ZXvT3lqh3x3WYertXdFVuvpAldUOxAgrRWIKPVVQ8IItdvVrf5UNkkQumzryNbwRe7QLU214hCwHOoLZOvN8zDH557evkWOBhbtE+f7A9vozPTc/Y58+96cXUua9vbzdP092IO3g7Zr8Ot+ilmcw8fNb8MDdF0+PexArG6Ds0PesTJzcOL3fD8zuXWANHv5LRmq81T11T3aytzgxrfYTX5pj5KlYN+A0KtKQ4j5FneHXsqj3DH9KiHqDp7jzYXuO1rrm1M18k5MP2Gu/rTxI69QTW2rz+JMGaFFCIBjM+VlGSVoot3ghvZFmT/M27iU0RHDVUQmuSEusvo9c39GEuAZ26iE1MXXqaK4or7MlsG4C6agGIBvZR+yrjQaOkrKxa/46iK0BDMHWfrXKqugAlWXVYgpStQYkgtbPQpVol1LeqVgK06l+20aFjfcGR3QdA7BqmVvQtkaIUTcmqc45jz0o+APLcc6oPgDz96+VNPSMX0nxL5FerzjmOF5U+4S/Ihd//fksioPIYf1aTeibfF5Bin9ZqQKuCNNSfijPWqevUdeoaptYfdcUHQF54SibAMKcMSB8AeQz1bL4lUkDqzyjwukJ4XRV4WYraoWFqj9LUy5rCy2rF6wWjblDsHVxc55RJdrO0V3B882ApyrCsKfk+xLKcrFphKtIwtSpQcSiSf6fNnNiQwhz3wJS9n1re1Ao3/CjevNRLdOqrj01NXeFAVeeUCXZzImBSu1dpU3+8L5ZBHZAUzsJRN8vd5or8dTLBYIgHWGM8VvKo06Ku9MAr6lDYVWslRd1aafB2eYN3bK4RXv7iINnX4wE59dRPjWe3VWPp9hWWNM/YaqWyhlX560t59YFqBQ5oCgfUirID1a0F+JyGhSrbV67An7ZqCYlAMvG+8q07Kbmpeqopy71JbRVBKg336Exyd1wuEs4XdRflqrTXyeGvlAksmwgYxHOHFGXAv7/If3lq2InYOgU6NIUOtcJoR43B1jTUZ5MekFwkL55TcerZz+tbFdS31eYwrzekof6EgGtdqVl71EmD56beOhsTG7znrA+EnGs/R+pGO3YzEhVPjLr7mA/xB4/5I/QA4vd2owA9dN5/js6Ve47UzazBZDIbDHhFWMUTo77Lh5rf9GLv0G6OUO+B6j+c8edOVMi5r5slzZOr9V0+7iDx8e8aEKnjCn87D9Qri0tkKK4zySS7Oa4tEgPw4J1Il+jr9sQ7FkxdaYqViVLOhDZpyrQ8df4wcQZubs8zdYddDna7TKisTARErdlvjivMlYlhLlGLQJ1VWLL7NQV/auzytf5u/mu9MVjxao0CCrG1VRV4VZ7OFsQmTPFqr22yvNZokaFRLkpCIpCMdb1mKU+3xT7u6134qy+e3r48UkeunUGbAkFNIZgSC6Gd4twWr3ZXDo/EVFPqPwQK6p79Fw3TvRe8fB6pp/zPYZcvHnEkFkU7StWJkyFpNCtXPRPv0xT2pcT+qTytKxamjvjpofOjMLC/A/P6SUx9JMPFTVpI90/rit7SSInUphQ31ajWrvifVkL9iUC1S4fBLhOMdYlAkXoPjyTN5BbKcs9i9YYffnUgGbsM9f43M/xy1cqpK3fpMJplQpFdjHTW2VW7dDiT1EvsjzGl2PAjISQCydj01Hkar9V9QtSVYhavJVOeVrTEbN/SMKYMN2HIALlTN2joUsS1+UZWgaypW2ptwSb5zNgkFyUhEZDFBm3bCuNtm26EN62Iupl09oZgzatVCryqKbyqVkC2hsK428o8fsmiPrm3sJ9VBaQVfnVyB2oWH6itiK1UoEVTaFErtttRI1UQ38vcax2Zsbc8lD7rYc6yJqhn9cOT0Z4D9ZJ1TR0VGZyblToqNq9/6tn0dYL12NeVUCwHYR+/OMSvtoOpq5I8VlBe0V4o6vlCLqUv0OSWL9hsW7NGbbofntY+XBXWrBFc7x+WsGSNQpdchw4dOnTo0KFjHYKZ6ojB/6Xe6LKuGUyG32nUSM6lbPDKj0YF3h+a1toAOSMky7/ScnLvnTGP9KHP0diy36t3Z7bLF6/xI2hqqU71cd6J0eh4zss6xyTqp1b4E2QbpGN2TNALkchpgZ98CFVwWUDMWO84mr5xWkBj9AJ68cbCRO8Md/hTbrJzlPPPxSY/DnMfQebozfMCN3nbH3Lvnz0TZQc81y75uMmLHSH3zfO+LlqYoMfJRTzjaCI08dfOsLubfwfy3pqM74A5cjsi7InSt/552zF5W+D8k8JI5ygSi3I6zI08FBsDf+1jwc0OuG8ueiG/wL/zEHjyHdd7xKL1IP76TIf3t1A50XMXTedOL1uL4s0KYeqeBe5qyD36Xoz/zLMo3pAR4S+hQE/bODPn+yTEjTrfC017RwT0ieOSNzBTSn5bZIzOiYURgft7dAZy9C9wX4Tc42Nh7gvva86JvrYwZH6f1EVbN2rx/i10qm8iNBfiPg8sohFSuivd6G++WXQWjfnmBM8Af8kLRi6XfuFzd48IjHlkFDT4Opd9nNDfHRiAq7jHSwX8hxCII8IncEXUH54LeT7z9EDN3/LxwtgKf5KdCENLhmIGoGLMQx0t423YBxNK1m8fR4G+5rMtZ6MQddb4oXcP9xlCO+a7GVOp6KgZvVU5t/0jxH0EeSaEOa/7YkdL5VnEzULEZPh97whkJhTfD/EzPBRc+DMPyWfgmrfIxf/ihbs+DmXewcOlz0CP+qCjZTbah6YdkM55GQRS6ePI6Z3zXgkj94KJjwgCj70lwcoYlPH9EJqAQkAthcFYH3JyK901mb/KRqASFqBi5rxzlRGB9PkrMzcGPB8aroauzE4vQIlGzkQu8B9632Mnu6dDzOSZyOg83Fr3zFRnCHR9gfPTp0s/Qvwl4y3fyJnJHojYH7osTMxOj3MwhjJz7PU+sPJ+6VnmMvtO+M8+vofBL+37Z0fa3d3ubk8Pd7nyr8KEABea7r4SZm7Bpa76IpWRUTx6cVfZz6GDuRfZS6XX2LnYNbixUD2zN3oCC6htZnoRrB7s7p+NDACbRf7kyto72K2L4eHR4WPsEBaQmfTC+RiaiBX5SMDkwxFmpsjHiPE4WRFOFo2ZSkrsE+Fih/0sg7tfnY8psU+HIZfDB4WGzDzu7fx2py8KF+DMJC9cSOD2gJ4pMgkmiOGFxKWZIjj5GJzOh/Dl3Lh9gV0OzEe3i9fGfwjdKo0hp0/cf5CrM/m4OqcAV0LMfM4+CJEV3Tzu8hB09KGhxOTETQ7NyC8dfUw5lp9LRdgf51DgyceGmnlG8fJJdOjQoUOHDh06csP/A4D0L0Gi9ERB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png;base64,iVBORw0KGgoAAAANSUhEUgAAAPoAAADJCAMAAAA93N8MAAACSVBMVEX///+UIZKoqKj/AACXIpWvr68AAAC+w77AwMDj4+OKAIj09PTu7u7V1dXv8u9dAFv/9vb/KAr/yMb/hn//STqVGZPIysr/2Nb/WUzMYFn/UkW2v7+or6//sa1uAGz/jIXZ3dn/qKN1W3V8WXv/eHBhFmC6urr/urfn5+f/X1T///p8Z4f/9/f/Zlz/SjyampqFbIWiflH/4eAAAEwAADbgxKPy5MlycnL/lI3Nr4v1////+/AnWYZ9HHvp+f9qGGmViZVxGXCLi4t4eHjHI2kzCAD0273CkI3/8eAAACCNYTmbv91Zh6sYAAAhAACclJuDqshSAAA+AD3lYFdKIQCDVx03AAD/NiLN2+j/5fK9QjoAACTX8v60j2hCbpn/1OnbeHIAAC2uzuj/AB+7pqb/ADA6Ojr/fJpLAEn/s4//NWMAI1SVclgxOUenvc763bqlhHN0i6W+oYhsVkAEGTqGeGrm1ca6ydbAsKOLobKumItqcXxvaWZca4J3QRhHMAw1T2Haop8AQmxiUDsdQFhFGgBFR19jTkt0h5d4YVaAWEnKua+JZWbEn3uMq8WfeW1mOR57U1c5NlBWTVdmbJQ6VXdRODMYITlhTjSalXkqHQ1ZPEYAI1xnYG4bK0l7dWxTUXtdXXViNjVIKlJBO1H/aTT/ncD/xKD/E03/tdP/SBL/eUxUMwD/n7D/Y5BcV0wYKDb/i2D/QXH/glj/wuL/f6kgABQyFQD/W2v/tZr/b4rVgn5zPAApKDAjUGaBNVmla267SFS0GnxvXyZnAAATU0lEQVR4nO1di18TV9o+zZhZUghNJA1+CCW4LIRZZJbUBMiw0YY1DjdL6yXjNmANFUuLyMUkiKW61iqUlXZrsWqr2+62XuhFe3G3/bbfbf+y7z1nksnMZAzkIuEyz+/HzHnfc84755lzGybvOYOQDh06Ngu4OYEcx7Ui+S9C4nlHKI2JMe28207g088nUmI8Py1TpkDDT0fgdLeioWFnQ0PF/bj6rmiK2Xl0mfwrBPduGA5fX/BqRXroOHU6DXV+r2bsVw3HyelRSszd79MXiVn66RsLnLe21pRRrTWtCaY/iKZ46kj6/CsFdzAMzBcJ8xITnBgTDpqK8VGk7izhe0MkmigZJzkXO+MWrgw098Cp0STmjyNAleMictYfQXBZkAXIMK4jIgXGhe24kAVki8siZXJhfWM5JVXr3TfwUUzCLP3I4fhT90hmkoshObKnzn3QjovMjND0xzHE7w9L1Y1P/HWaZv8RQswYTXeOIuT+p3jufz7O86XuU8/7QH/sBk1flOr/y0ccZoCriLdR1P2lH9FdK0XhNrtUbaXesACFn6lHqJWiqP8Us/AVFHXvCBoGzY9xK999iw8UycdTrSTpMOjipvgg5Mi6+XMHY2/vIiSaF31Q/hBqHoCabEcJ6l2LPq6rM4SuXPChKC3wvZj2p0kDgV0+5qVuoE6Pe/nDfXHtXaoRLd0nVcRZTzTy1uNHTlH3EW+9jzjqpyO89RH6eRAKfxe48iJTzvqthfnhDZFbHEt3QCRJjkI7OgF/99FXdxAxBbngzjA/JFNnSv1r+uF+3GC5vTGnydnVhwLHvMzB7gR1fj9UJDR45utRp6kEoqFH2CPPJ1s2bu34Trk7oer7B0Qlg8uM+ybQGMaNdvge+vKEy+UC3alBaObD36PvxC7vcpWL1IdxQ8at5Ms7UuFI02dwkqOiHeANqZcegSkYRYapbxqzJU5GOJ+bBqY8NGRADx74PJiGSJ0Eub0h7mA8emI//fGDTyXq/OGHQ0PXaAG58e1IUL9LNTVVUFAfQIMwGf6WowgeiZUKB9woSOu2DZIhgKTzDB5hkl09gGOqIUnw+BHMGieCmyOZQj9Tx7Mf7vEwh/pfgT69N9FP+3uuxBkkap07HCIzAS4NHYNDstbbThsNBuO5HgV1hjpRVVNVew9hGoTi0h1xYG5EIoWlOxyWA5jmKTIVoC/JrXgDs08YxxV9avAoGe6YpaOkGUAX8gxaiCkwxpUNZj3eE+rM2zC5dQ14EReBWd5z7FpYos4cwg0a+nwzjIXcWBgPadx1iTrzC+ndbce8cuqk7WIOmC/ujMPUUQb6J45glrA8aAngNHfhwC+JLf+H7xHpy+KoLqoeifR567fA+g7CQ8EwDt5HzHf3SA6Oyn6YO4xp8tDdPfs7h2gy1v/ypk+ijjy9D2+ehxbBv9s51HvBxx2EVEPQC9rIhBgQpwK+t8+9S6LOU+QpBEpFqFHHB7dB3dylbBS0W/542WAQ+uswJsxZB21UUByoeAr0J+KjunhfrXfi6iAMEW9UHMf5cb/4WTQVoCB31qMcYuZJ2aMGHwQNAtGReZoU3oA7el0M1eF7MW+IkQxGgTHCaD9K8o2KKedjvBGLOAVyfSMqq46Uwz2wcFXkFiC+ais+1qOtVdBUy0ltcVVVFj7+uMbUV+HGWy+1YI7IXFV9Y/mPyHUU1dcTo5IpnCNPT3aJK+4N59Eanpe4pdRnujUIeLIZyKvBr6ggdS+HOWgVITbaPKJcbJ06dOjQoUNHIWH+VVYoLnS584AdTyvwnKbwjOr89HOOQpc7D/jds0/JsOU3WzSERGDL7oRi81J/Sqe+vqFT35zUt8jxG7mwW62VFBuD+nMKvK4pvJ6icBS63HkA61DALxdYtVZS1JkLXe48wJBGNKq1ksK0eambderrGjp1TXGD93XWqECLXOhQayUFayp0ufOATVzrel/XFB9P3bHeqZfvbGoKVihg0xRsKQpbU1NTbQ5+PQWGi6qoqfoPJf6oKfwxJba1pqYmaLUsf5G1iVobHAzFpXKwyWBJqRSX0EoKuwOyNlI1q17mtuc1vP6iZzI1Y6tGuQ1zO2szvWTOaHteQ3ko49+LbWVoY1Dv6tFQpsU6oM6N0fTDBQjwEZqeCYnUmele+iLx+pim6UUB/ULT6bxbtbAOqDeftpun6G7EH160myd3+Qj15mOj5mk6jJiuY6MOUDq6Fs2afr+PRw7UTatDnfka9+LiYtR/AYuH+jB10bMVAgGgj72aUFd2fd2f1TO8YZVqvY3uPBuDGj100Q+43o4Zt9EshCN0qO2VuPdXltTXdK3DvBW5iT2UD51seeutt1rGCfVOEm7xXdkVb+arSn01R/jSrgvJ6Quou1+JM24jLX9+dENS517C01ZzO3KTbg0SUOf3gpLp3+XFzo/Ik31fX9PUgfLJB9c6BWBKDz2gF73kac5NP3xwDpQkFiv76UvZTW7FMihEYKrUSrGr1+BLp9hKMpg5DCyeyskzKzfFjhIlBMj8PvWiLzOzZcFGhNjtCnRoCh1qRaUD4X9/Vv8ZPk+wUMGysgPVZTJUK8QDam1CUVZbC3/W4Lr9zw1Zqrdts21TwKYp2NSKiqZtFQ2t65c5QWUasVIdkBQOx5Mr0aphE7+WzO5B1rgRqG/iWtdfRmuKOnWdOtpofZ01KNChKfjjZymxfyP83KhDhw4dEqpq1agvdJFWB66gtVbxX31Z9U5qW6FLlTv2/HpZ2Kz/81s1/tdaVuiS54zfPavAbrnwAjn+2/rvF1Ji99RT6/xFRXqn8N3k9Afrs7ufUjmFP7vHQpUXuui5YiXUt+jUdeo69Q1AfbkRHoY5jRF+A1Dv2KHAF6nC/1GSNhnr3wDUVa8qjHKhjhzrqXhAHlu5eakbNjp1sl5Zp66M3ejUi8hx41I3K+CXC6wdH2soM6uONRk3AnWnSQYnKxOdBnKsosSAPLZEH+HXNfRhLoF1Qn1+VEPJODWUabA+R/gJLTfwX/o0lGnA1hk1vQkkofJflKSVYu1rcYR/KUPqa7zWp0a5KRZviDgVi/pjiImyZHUhafA8y4qbxjlZSMJN7Z3JbCHIGu/rXf/9wfkHNFTnoZP/9aCP+4C+SqTmdmj09HniKykG+rhI78mZjGyvcerN9ALmFkKHjoVAehMvhKDDmLqHhprn3+1DAZwEuwrns8GvAepdeFtnDkgdasc7YWJyzNs9mHr/BV9xcfGVCxCAmueMwkbr6+KKnl96iFs42d6buL8D9WayxTG9y9vVntjMO9MR3l4kg91vlwvk+C9KDMhjV+0ZXvT3lqh3x3WYertXdFVuvpAldUOxAgrRWIKPVVQ8IItdvVrf5UNkkQumzryNbwRe7QLU214hCwHOoLZOvN8zDH557evkWOBhbtE+f7A9vozPTc/Y58+96cXUua9vbzdP092IO3g7Zr8Ot+ilmcw8fNb8MDdF0+PexArG6Ds0PesTJzcOL3fD8zuXWANHv5LRmq81T11T3aytzgxrfYTX5pj5KlYN+A0KtKQ4j5FneHXsqj3DH9KiHqDp7jzYXuO1rrm1M18k5MP2Gu/rTxI69QTW2rz+JMGaFFCIBjM+VlGSVoot3ghvZFmT/M27iU0RHDVUQmuSEusvo9c39GEuAZ26iE1MXXqaK4or7MlsG4C6agGIBvZR+yrjQaOkrKxa/46iK0BDMHWfrXKqugAlWXVYgpStQYkgtbPQpVol1LeqVgK06l+20aFjfcGR3QdA7BqmVvQtkaIUTcmqc45jz0o+APLcc6oPgDz96+VNPSMX0nxL5FerzjmOF5U+4S/Ihd//fksioPIYf1aTeibfF5Bin9ZqQKuCNNSfijPWqevUdeoaptYfdcUHQF54SibAMKcMSB8AeQz1bL4lUkDqzyjwukJ4XRV4WYraoWFqj9LUy5rCy2rF6wWjblDsHVxc55RJdrO0V3B882ApyrCsKfk+xLKcrFphKtIwtSpQcSiSf6fNnNiQwhz3wJS9n1re1Ao3/CjevNRLdOqrj01NXeFAVeeUCXZzImBSu1dpU3+8L5ZBHZAUzsJRN8vd5or8dTLBYIgHWGM8VvKo06Ku9MAr6lDYVWslRd1aafB2eYN3bK4RXv7iINnX4wE59dRPjWe3VWPp9hWWNM/YaqWyhlX560t59YFqBQ5oCgfUirID1a0F+JyGhSrbV67An7ZqCYlAMvG+8q07Kbmpeqopy71JbRVBKg336Exyd1wuEs4XdRflqrTXyeGvlAksmwgYxHOHFGXAv7/If3lq2InYOgU6NIUOtcJoR43B1jTUZ5MekFwkL55TcerZz+tbFdS31eYwrzekof6EgGtdqVl71EmD56beOhsTG7znrA+EnGs/R+pGO3YzEhVPjLr7mA/xB4/5I/QA4vd2owA9dN5/js6Ve47UzazBZDIbDHhFWMUTo77Lh5rf9GLv0G6OUO+B6j+c8edOVMi5r5slzZOr9V0+7iDx8e8aEKnjCn87D9Qri0tkKK4zySS7Oa4tEgPw4J1Il+jr9sQ7FkxdaYqViVLOhDZpyrQ8df4wcQZubs8zdYddDna7TKisTARErdlvjivMlYlhLlGLQJ1VWLL7NQV/auzytf5u/mu9MVjxao0CCrG1VRV4VZ7OFsQmTPFqr22yvNZokaFRLkpCIpCMdb1mKU+3xT7u6134qy+e3r48UkeunUGbAkFNIZgSC6Gd4twWr3ZXDo/EVFPqPwQK6p79Fw3TvRe8fB6pp/zPYZcvHnEkFkU7StWJkyFpNCtXPRPv0xT2pcT+qTytKxamjvjpofOjMLC/A/P6SUx9JMPFTVpI90/rit7SSInUphQ31ajWrvifVkL9iUC1S4fBLhOMdYlAkXoPjyTN5BbKcs9i9YYffnUgGbsM9f43M/xy1cqpK3fpMJplQpFdjHTW2VW7dDiT1EvsjzGl2PAjISQCydj01Hkar9V9QtSVYhavJVOeVrTEbN/SMKYMN2HIALlTN2joUsS1+UZWgaypW2ptwSb5zNgkFyUhEZDFBm3bCuNtm26EN62Iupl09oZgzatVCryqKbyqVkC2hsK428o8fsmiPrm3sJ9VBaQVfnVyB2oWH6itiK1UoEVTaFErtttRI1UQ38vcax2Zsbc8lD7rYc6yJqhn9cOT0Z4D9ZJ1TR0VGZyblToqNq9/6tn0dYL12NeVUCwHYR+/OMSvtoOpq5I8VlBe0V4o6vlCLqUv0OSWL9hsW7NGbbofntY+XBXWrBFc7x+WsGSNQpdchw4dOnTo0KFjHYKZ6ojB/6Xe6LKuGUyG32nUSM6lbPDKj0YF3h+a1toAOSMky7/ScnLvnTGP9KHP0diy36t3Z7bLF6/xI2hqqU71cd6J0eh4zss6xyTqp1b4E2QbpGN2TNALkchpgZ98CFVwWUDMWO84mr5xWkBj9AJ68cbCRO8Md/hTbrJzlPPPxSY/DnMfQebozfMCN3nbH3Lvnz0TZQc81y75uMmLHSH3zfO+LlqYoMfJRTzjaCI08dfOsLubfwfy3pqM74A5cjsi7InSt/552zF5W+D8k8JI5ygSi3I6zI08FBsDf+1jwc0OuG8ueiG/wL/zEHjyHdd7xKL1IP76TIf3t1A50XMXTedOL1uL4s0KYeqeBe5qyD36Xoz/zLMo3pAR4S+hQE/bODPn+yTEjTrfC017RwT0ieOSNzBTSn5bZIzOiYURgft7dAZy9C9wX4Tc42Nh7gvva86JvrYwZH6f1EVbN2rx/i10qm8iNBfiPg8sohFSuivd6G++WXQWjfnmBM8Af8kLRi6XfuFzd48IjHlkFDT4Opd9nNDfHRiAq7jHSwX8hxCII8IncEXUH54LeT7z9EDN3/LxwtgKf5KdCENLhmIGoGLMQx0t423YBxNK1m8fR4G+5rMtZ6MQddb4oXcP9xlCO+a7GVOp6KgZvVU5t/0jxH0EeSaEOa/7YkdL5VnEzULEZPh97whkJhTfD/EzPBRc+DMPyWfgmrfIxf/ihbs+DmXewcOlz0CP+qCjZTbah6YdkM55GQRS6ePI6Z3zXgkj94KJjwgCj70lwcoYlPH9EJqAQkAthcFYH3JyK901mb/KRqASFqBi5rxzlRGB9PkrMzcGPB8aroauzE4vQIlGzkQu8B9632Mnu6dDzOSZyOg83Fr3zFRnCHR9gfPTp0s/Qvwl4y3fyJnJHojYH7osTMxOj3MwhjJz7PU+sPJ+6VnmMvtO+M8+vofBL+37Z0fa3d3ubk8Pd7nyr8KEABea7r4SZm7Bpa76IpWRUTx6cVfZz6GDuRfZS6XX2LnYNbixUD2zN3oCC6htZnoRrB7s7p+NDACbRf7kyto72K2L4eHR4WPsEBaQmfTC+RiaiBX5SMDkwxFmpsjHiPE4WRFOFo2ZSkrsE+Fih/0sg7tfnY8psU+HIZfDB4WGzDzu7fx2py8KF+DMJC9cSOD2gJ4pMgkmiOGFxKWZIjj5GJzOh/Dl3Lh9gV0OzEe3i9fGfwjdKo0hp0/cf5CrM/m4OqcAV0LMfM4+CJEV3Tzu8hB09KGhxOTETQ7NyC8dfUw5lp9LRdgf51DgyceGmnlG8fJJdOjQoUOHDh06csP/A4D0L0Gi9ERBAAAAAElFTkSuQmCC"/>
          <p:cNvSpPr>
            <a:spLocks noGrp="1" noChangeAspect="1" noChangeArrowheads="1"/>
          </p:cNvSpPr>
          <p:nvPr>
            <p:ph sz="quarter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Select is like Read operation.</a:t>
            </a:r>
            <a:endParaRPr lang="en-US" dirty="0"/>
          </a:p>
        </p:txBody>
      </p:sp>
      <p:sp>
        <p:nvSpPr>
          <p:cNvPr id="6" name="AutoShape 6" descr="data:image/png;base64,iVBORw0KGgoAAAANSUhEUgAAAPoAAADJCAMAAAA93N8MAAACSVBMVEX///+UIZKoqKj/AACXIpWvr68AAAC+w77AwMDj4+OKAIj09PTu7u7V1dXv8u9dAFv/9vb/KAr/yMb/hn//STqVGZPIysr/2Nb/WUzMYFn/UkW2v7+or6//sa1uAGz/jIXZ3dn/qKN1W3V8WXv/eHBhFmC6urr/urfn5+f/X1T///p8Z4f/9/f/Zlz/SjyampqFbIWiflH/4eAAAEwAADbgxKPy5MlycnL/lI3Nr4v1////+/AnWYZ9HHvp+f9qGGmViZVxGXCLi4t4eHjHI2kzCAD0273CkI3/8eAAACCNYTmbv91Zh6sYAAAhAACclJuDqshSAAA+AD3lYFdKIQCDVx03AAD/NiLN2+j/5fK9QjoAACTX8v60j2hCbpn/1OnbeHIAAC2uzuj/AB+7pqb/ADA6Ojr/fJpLAEn/s4//NWMAI1SVclgxOUenvc763bqlhHN0i6W+oYhsVkAEGTqGeGrm1ca6ydbAsKOLobKumItqcXxvaWZca4J3QRhHMAw1T2Haop8AQmxiUDsdQFhFGgBFR19jTkt0h5d4YVaAWEnKua+JZWbEn3uMq8WfeW1mOR57U1c5NlBWTVdmbJQ6VXdRODMYITlhTjSalXkqHQ1ZPEYAI1xnYG4bK0l7dWxTUXtdXXViNjVIKlJBO1H/aTT/ncD/xKD/E03/tdP/SBL/eUxUMwD/n7D/Y5BcV0wYKDb/i2D/QXH/glj/wuL/f6kgABQyFQD/W2v/tZr/b4rVgn5zPAApKDAjUGaBNVmla267SFS0GnxvXyZnAAATU0lEQVR4nO1di18TV9o+zZhZUghNJA1+CCW4LIRZZJbUBMiw0YY1DjdL6yXjNmANFUuLyMUkiKW61iqUlXZrsWqr2+62XuhFe3G3/bbfbf+y7z1nksnMZAzkIuEyz+/HzHnfc84755lzGybvOYOQDh06Ngu4OYEcx7Ui+S9C4nlHKI2JMe28207g088nUmI8Py1TpkDDT0fgdLeioWFnQ0PF/bj6rmiK2Xl0mfwrBPduGA5fX/BqRXroOHU6DXV+r2bsVw3HyelRSszd79MXiVn66RsLnLe21pRRrTWtCaY/iKZ46kj6/CsFdzAMzBcJ8xITnBgTDpqK8VGk7izhe0MkmigZJzkXO+MWrgw098Cp0STmjyNAleMictYfQXBZkAXIMK4jIgXGhe24kAVki8siZXJhfWM5JVXr3TfwUUzCLP3I4fhT90hmkoshObKnzn3QjovMjND0xzHE7w9L1Y1P/HWaZv8RQswYTXeOIuT+p3jufz7O86XuU8/7QH/sBk1flOr/y0ccZoCriLdR1P2lH9FdK0XhNrtUbaXesACFn6lHqJWiqP8Us/AVFHXvCBoGzY9xK999iw8UycdTrSTpMOjipvgg5Mi6+XMHY2/vIiSaF31Q/hBqHoCabEcJ6l2LPq6rM4SuXPChKC3wvZj2p0kDgV0+5qVuoE6Pe/nDfXHtXaoRLd0nVcRZTzTy1uNHTlH3EW+9jzjqpyO89RH6eRAKfxe48iJTzvqthfnhDZFbHEt3QCRJjkI7OgF/99FXdxAxBbngzjA/JFNnSv1r+uF+3GC5vTGnydnVhwLHvMzB7gR1fj9UJDR45utRp6kEoqFH2CPPJ1s2bu34Trk7oer7B0Qlg8uM+ybQGMaNdvge+vKEy+UC3alBaObD36PvxC7vcpWL1IdxQ8at5Ms7UuFI02dwkqOiHeANqZcegSkYRYapbxqzJU5GOJ+bBqY8NGRADx74PJiGSJ0Eub0h7mA8emI//fGDTyXq/OGHQ0PXaAG58e1IUL9LNTVVUFAfQIMwGf6WowgeiZUKB9woSOu2DZIhgKTzDB5hkl09gGOqIUnw+BHMGieCmyOZQj9Tx7Mf7vEwh/pfgT69N9FP+3uuxBkkap07HCIzAS4NHYNDstbbThsNBuO5HgV1hjpRVVNVew9hGoTi0h1xYG5EIoWlOxyWA5jmKTIVoC/JrXgDs08YxxV9avAoGe6YpaOkGUAX8gxaiCkwxpUNZj3eE+rM2zC5dQ14EReBWd5z7FpYos4cwg0a+nwzjIXcWBgPadx1iTrzC+ndbce8cuqk7WIOmC/ujMPUUQb6J45glrA8aAngNHfhwC+JLf+H7xHpy+KoLqoeifR567fA+g7CQ8EwDt5HzHf3SA6Oyn6YO4xp8tDdPfs7h2gy1v/ypk+ijjy9D2+ehxbBv9s51HvBxx2EVEPQC9rIhBgQpwK+t8+9S6LOU+QpBEpFqFHHB7dB3dylbBS0W/542WAQ+uswJsxZB21UUByoeAr0J+KjunhfrXfi6iAMEW9UHMf5cb/4WTQVoCB31qMcYuZJ2aMGHwQNAtGReZoU3oA7el0M1eF7MW+IkQxGgTHCaD9K8o2KKedjvBGLOAVyfSMqq46Uwz2wcFXkFiC+ais+1qOtVdBUy0ltcVVVFj7+uMbUV+HGWy+1YI7IXFV9Y/mPyHUU1dcTo5IpnCNPT3aJK+4N59Eanpe4pdRnujUIeLIZyKvBr6ggdS+HOWgVITbaPKJcbJ06dOjQoUNHIWH+VVYoLnS584AdTyvwnKbwjOr89HOOQpc7D/jds0/JsOU3WzSERGDL7oRi81J/Sqe+vqFT35zUt8jxG7mwW62VFBuD+nMKvK4pvJ6icBS63HkA61DALxdYtVZS1JkLXe48wJBGNKq1ksK0eambderrGjp1TXGD93XWqECLXOhQayUFayp0ufOATVzrel/XFB9P3bHeqZfvbGoKVihg0xRsKQpbU1NTbQ5+PQWGi6qoqfoPJf6oKfwxJba1pqYmaLUsf5G1iVobHAzFpXKwyWBJqRSX0EoKuwOyNlI1q17mtuc1vP6iZzI1Y6tGuQ1zO2szvWTOaHteQ3ko49+LbWVoY1Dv6tFQpsU6oM6N0fTDBQjwEZqeCYnUmele+iLx+pim6UUB/ULT6bxbtbAOqDeftpun6G7EH160myd3+Qj15mOj5mk6jJiuY6MOUDq6Fs2afr+PRw7UTatDnfka9+LiYtR/AYuH+jB10bMVAgGgj72aUFd2fd2f1TO8YZVqvY3uPBuDGj100Q+43o4Zt9EshCN0qO2VuPdXltTXdK3DvBW5iT2UD51seeutt1rGCfVOEm7xXdkVb+arSn01R/jSrgvJ6Quou1+JM24jLX9+dENS517C01ZzO3KTbg0SUOf3gpLp3+XFzo/Ik31fX9PUgfLJB9c6BWBKDz2gF73kac5NP3xwDpQkFiv76UvZTW7FMihEYKrUSrGr1+BLp9hKMpg5DCyeyskzKzfFjhIlBMj8PvWiLzOzZcFGhNjtCnRoCh1qRaUD4X9/Vv8ZPk+wUMGysgPVZTJUK8QDam1CUVZbC3/W4Lr9zw1Zqrdts21TwKYp2NSKiqZtFQ2t65c5QWUasVIdkBQOx5Mr0aphE7+WzO5B1rgRqG/iWtdfRmuKOnWdOtpofZ01KNChKfjjZymxfyP83KhDhw4dEqpq1agvdJFWB66gtVbxX31Z9U5qW6FLlTv2/HpZ2Kz/81s1/tdaVuiS54zfPavAbrnwAjn+2/rvF1Ji99RT6/xFRXqn8N3k9Afrs7ufUjmFP7vHQpUXuui5YiXUt+jUdeo69Q1AfbkRHoY5jRF+A1Dv2KHAF6nC/1GSNhnr3wDUVa8qjHKhjhzrqXhAHlu5eakbNjp1sl5Zp66M3ejUi8hx41I3K+CXC6wdH2soM6uONRk3AnWnSQYnKxOdBnKsosSAPLZEH+HXNfRhLoF1Qn1+VEPJODWUabA+R/gJLTfwX/o0lGnA1hk1vQkkofJflKSVYu1rcYR/KUPqa7zWp0a5KRZviDgVi/pjiImyZHUhafA8y4qbxjlZSMJN7Z3JbCHIGu/rXf/9wfkHNFTnoZP/9aCP+4C+SqTmdmj09HniKykG+rhI78mZjGyvcerN9ALmFkKHjoVAehMvhKDDmLqHhprn3+1DAZwEuwrns8GvAepdeFtnDkgdasc7YWJyzNs9mHr/BV9xcfGVCxCAmueMwkbr6+KKnl96iFs42d6buL8D9WayxTG9y9vVntjMO9MR3l4kg91vlwvk+C9KDMhjV+0ZXvT3lqh3x3WYertXdFVuvpAldUOxAgrRWIKPVVQ8IItdvVrf5UNkkQumzryNbwRe7QLU214hCwHOoLZOvN8zDH557evkWOBhbtE+f7A9vozPTc/Y58+96cXUua9vbzdP092IO3g7Zr8Ot+ilmcw8fNb8MDdF0+PexArG6Ds0PesTJzcOL3fD8zuXWANHv5LRmq81T11T3aytzgxrfYTX5pj5KlYN+A0KtKQ4j5FneHXsqj3DH9KiHqDp7jzYXuO1rrm1M18k5MP2Gu/rTxI69QTW2rz+JMGaFFCIBjM+VlGSVoot3ghvZFmT/M27iU0RHDVUQmuSEusvo9c39GEuAZ26iE1MXXqaK4or7MlsG4C6agGIBvZR+yrjQaOkrKxa/46iK0BDMHWfrXKqugAlWXVYgpStQYkgtbPQpVol1LeqVgK06l+20aFjfcGR3QdA7BqmVvQtkaIUTcmqc45jz0o+APLcc6oPgDz96+VNPSMX0nxL5FerzjmOF5U+4S/Ihd//fksioPIYf1aTeibfF5Bin9ZqQKuCNNSfijPWqevUdeoaptYfdcUHQF54SibAMKcMSB8AeQz1bL4lUkDqzyjwukJ4XRV4WYraoWFqj9LUy5rCy2rF6wWjblDsHVxc55RJdrO0V3B882ApyrCsKfk+xLKcrFphKtIwtSpQcSiSf6fNnNiQwhz3wJS9n1re1Ao3/CjevNRLdOqrj01NXeFAVeeUCXZzImBSu1dpU3+8L5ZBHZAUzsJRN8vd5or8dTLBYIgHWGM8VvKo06Ku9MAr6lDYVWslRd1aafB2eYN3bK4RXv7iINnX4wE59dRPjWe3VWPp9hWWNM/YaqWyhlX560t59YFqBQ5oCgfUirID1a0F+JyGhSrbV67An7ZqCYlAMvG+8q07Kbmpeqopy71JbRVBKg336Exyd1wuEs4XdRflqrTXyeGvlAksmwgYxHOHFGXAv7/If3lq2InYOgU6NIUOtcJoR43B1jTUZ5MekFwkL55TcerZz+tbFdS31eYwrzekof6EgGtdqVl71EmD56beOhsTG7znrA+EnGs/R+pGO3YzEhVPjLr7mA/xB4/5I/QA4vd2owA9dN5/js6Ve47UzazBZDIbDHhFWMUTo77Lh5rf9GLv0G6OUO+B6j+c8edOVMi5r5slzZOr9V0+7iDx8e8aEKnjCn87D9Qri0tkKK4zySS7Oa4tEgPw4J1Il+jr9sQ7FkxdaYqViVLOhDZpyrQ8df4wcQZubs8zdYddDna7TKisTARErdlvjivMlYlhLlGLQJ1VWLL7NQV/auzytf5u/mu9MVjxao0CCrG1VRV4VZ7OFsQmTPFqr22yvNZokaFRLkpCIpCMdb1mKU+3xT7u6134qy+e3r48UkeunUGbAkFNIZgSC6Gd4twWr3ZXDo/EVFPqPwQK6p79Fw3TvRe8fB6pp/zPYZcvHnEkFkU7StWJkyFpNCtXPRPv0xT2pcT+qTytKxamjvjpofOjMLC/A/P6SUx9JMPFTVpI90/rit7SSInUphQ31ajWrvifVkL9iUC1S4fBLhOMdYlAkXoPjyTN5BbKcs9i9YYffnUgGbsM9f43M/xy1cqpK3fpMJplQpFdjHTW2VW7dDiT1EvsjzGl2PAjISQCydj01Hkar9V9QtSVYhavJVOeVrTEbN/SMKYMN2HIALlTN2joUsS1+UZWgaypW2ptwSb5zNgkFyUhEZDFBm3bCuNtm26EN62Iupl09oZgzatVCryqKbyqVkC2hsK428o8fsmiPrm3sJ9VBaQVfnVyB2oWH6itiK1UoEVTaFErtttRI1UQ38vcax2Zsbc8lD7rYc6yJqhn9cOT0Z4D9ZJ1TR0VGZyblToqNq9/6tn0dYL12NeVUCwHYR+/OMSvtoOpq5I8VlBe0V4o6vlCLqUv0OSWL9hsW7NGbbofntY+XBXWrBFc7x+WsGSNQpdchw4dOnTo0KFjHYKZ6ojB/6Xe6LKuGUyG32nUSM6lbPDKj0YF3h+a1toAOSMky7/ScnLvnTGP9KHP0diy36t3Z7bLF6/xI2hqqU71cd6J0eh4zss6xyTqp1b4E2QbpGN2TNALkchpgZ98CFVwWUDMWO84mr5xWkBj9AJ68cbCRO8Md/hTbrJzlPPPxSY/DnMfQebozfMCN3nbH3Lvnz0TZQc81y75uMmLHSH3zfO+LlqYoMfJRTzjaCI08dfOsLubfwfy3pqM74A5cjsi7InSt/552zF5W+D8k8JI5ygSi3I6zI08FBsDf+1jwc0OuG8ueiG/wL/zEHjyHdd7xKL1IP76TIf3t1A50XMXTedOL1uL4s0KYeqeBe5qyD36Xoz/zLMo3pAR4S+hQE/bODPn+yTEjTrfC017RwT0ieOSNzBTSn5bZIzOiYURgft7dAZy9C9wX4Tc42Nh7gvva86JvrYwZH6f1EVbN2rx/i10qm8iNBfiPg8sohFSuivd6G++WXQWjfnmBM8Af8kLRi6XfuFzd48IjHlkFDT4Opd9nNDfHRiAq7jHSwX8hxCII8IncEXUH54LeT7z9EDN3/LxwtgKf5KdCENLhmIGoGLMQx0t423YBxNK1m8fR4G+5rMtZ6MQddb4oXcP9xlCO+a7GVOp6KgZvVU5t/0jxH0EeSaEOa/7YkdL5VnEzULEZPh97whkJhTfD/EzPBRc+DMPyWfgmrfIxf/ihbs+DmXewcOlz0CP+qCjZTbah6YdkM55GQRS6ePI6Z3zXgkj94KJjwgCj70lwcoYlPH9EJqAQkAthcFYH3JyK901mb/KRqASFqBi5rxzlRGB9PkrMzcGPB8aroauzE4vQIlGzkQu8B9632Mnu6dDzOSZyOg83Fr3zFRnCHR9gfPTp0s/Qvwl4y3fyJnJHojYH7osTMxOj3MwhjJz7PU+sPJ+6VnmMvtO+M8+vofBL+37Z0fa3d3ubk8Pd7nyr8KEABea7r4SZm7Bpa76IpWRUTx6cVfZz6GDuRfZS6XX2LnYNbixUD2zN3oCC6htZnoRrB7s7p+NDACbRf7kyto72K2L4eHR4WPsEBaQmfTC+RiaiBX5SMDkwxFmpsjHiPE4WRFOFo2ZSkrsE+Fih/0sg7tfnY8psU+HIZfDB4WGzDzu7fx2py8KF+DMJC9cSOD2gJ4pMgkmiOGFxKWZIjj5GJzOh/Dl3Lh9gV0OzEe3i9fGfwjdKo0hp0/cf5CrM/m4OqcAV0LMfM4+CJEV3Tzu8hB09KGhxOTETQ7NyC8dfUw5lp9LRdgf51DgyceGmnlG8fJJdOjQoUOHDh06csP/A4D0L0Gi9ERB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743200"/>
            <a:ext cx="4543425" cy="3652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477000" y="1524000"/>
            <a:ext cx="2700932" cy="203132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 are not going to</a:t>
            </a:r>
            <a:br>
              <a:rPr lang="en-US" dirty="0" smtClean="0"/>
            </a:br>
            <a:r>
              <a:rPr lang="en-US" dirty="0" smtClean="0"/>
              <a:t>worry about HOW</a:t>
            </a:r>
            <a:br>
              <a:rPr lang="en-US" dirty="0" smtClean="0"/>
            </a:br>
            <a:r>
              <a:rPr lang="en-US" dirty="0" smtClean="0"/>
              <a:t>Relational Databases</a:t>
            </a:r>
            <a:br>
              <a:rPr lang="en-US" dirty="0" smtClean="0"/>
            </a:br>
            <a:r>
              <a:rPr lang="en-US" dirty="0" smtClean="0"/>
              <a:t>accomplish the CRUD</a:t>
            </a:r>
            <a:br>
              <a:rPr lang="en-US" dirty="0" smtClean="0"/>
            </a:br>
            <a:r>
              <a:rPr lang="en-US" dirty="0" smtClean="0"/>
              <a:t>operations but, it is based</a:t>
            </a:r>
            <a:br>
              <a:rPr lang="en-US" dirty="0" smtClean="0"/>
            </a:br>
            <a:r>
              <a:rPr lang="en-US" dirty="0" smtClean="0"/>
              <a:t>on concepts form Relational</a:t>
            </a:r>
            <a:br>
              <a:rPr lang="en-US" dirty="0" smtClean="0"/>
            </a:br>
            <a:r>
              <a:rPr lang="en-US" dirty="0" smtClean="0"/>
              <a:t>math---set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59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are many Relational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….here are a few</a:t>
            </a:r>
            <a:endParaRPr lang="en-US" dirty="0"/>
          </a:p>
        </p:txBody>
      </p:sp>
      <p:pic>
        <p:nvPicPr>
          <p:cNvPr id="4098" name="Picture 2" descr="http://catin.co.za/Images/databas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743200"/>
            <a:ext cx="578358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629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77</TotalTime>
  <Words>386</Words>
  <Application>Microsoft Office PowerPoint</Application>
  <PresentationFormat>On-screen Show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Data Today</vt:lpstr>
      <vt:lpstr>Whole range of solutions</vt:lpstr>
      <vt:lpstr>This class</vt:lpstr>
      <vt:lpstr>What are Relational Databases?</vt:lpstr>
      <vt:lpstr>Relational Table</vt:lpstr>
      <vt:lpstr>CRUD – the essence of what we want to do in a Relational Database Management System</vt:lpstr>
      <vt:lpstr>Output of a  CRUD operation is another TABLE</vt:lpstr>
      <vt:lpstr>Some of the CRUD operations in Relational Databases done w/Relational Math</vt:lpstr>
      <vt:lpstr>There are many Relational Databases</vt:lpstr>
      <vt:lpstr>Most Relational Databases use SQL</vt:lpstr>
      <vt:lpstr>Advanced….</vt:lpstr>
      <vt:lpstr>NO SQL Database –a trend</vt:lpstr>
      <vt:lpstr>Differentiate solutions not based on performance/system level –but on kind of data</vt:lpstr>
      <vt:lpstr>Differentiate based on technologies used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Today</dc:title>
  <dc:creator>Windows User</dc:creator>
  <cp:lastModifiedBy>Windows User</cp:lastModifiedBy>
  <cp:revision>28</cp:revision>
  <dcterms:created xsi:type="dcterms:W3CDTF">2016-04-11T02:46:07Z</dcterms:created>
  <dcterms:modified xsi:type="dcterms:W3CDTF">2016-04-11T04:04:01Z</dcterms:modified>
</cp:coreProperties>
</file>