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Default Extension="png" ContentType="image/png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5"/>
  </p:notesMasterIdLst>
  <p:handoutMasterIdLst>
    <p:handoutMasterId r:id="rId96"/>
  </p:handoutMasterIdLst>
  <p:sldIdLst>
    <p:sldId id="508" r:id="rId2"/>
    <p:sldId id="369" r:id="rId3"/>
    <p:sldId id="405" r:id="rId4"/>
    <p:sldId id="410" r:id="rId5"/>
    <p:sldId id="412" r:id="rId6"/>
    <p:sldId id="414" r:id="rId7"/>
    <p:sldId id="415" r:id="rId8"/>
    <p:sldId id="416" r:id="rId9"/>
    <p:sldId id="418" r:id="rId10"/>
    <p:sldId id="419" r:id="rId11"/>
    <p:sldId id="413" r:id="rId12"/>
    <p:sldId id="420" r:id="rId13"/>
    <p:sldId id="398" r:id="rId14"/>
    <p:sldId id="421" r:id="rId15"/>
    <p:sldId id="422" r:id="rId16"/>
    <p:sldId id="424" r:id="rId17"/>
    <p:sldId id="423" r:id="rId18"/>
    <p:sldId id="425" r:id="rId19"/>
    <p:sldId id="492" r:id="rId20"/>
    <p:sldId id="444" r:id="rId21"/>
    <p:sldId id="493" r:id="rId22"/>
    <p:sldId id="494" r:id="rId23"/>
    <p:sldId id="446" r:id="rId24"/>
    <p:sldId id="449" r:id="rId25"/>
    <p:sldId id="453" r:id="rId26"/>
    <p:sldId id="451" r:id="rId27"/>
    <p:sldId id="452" r:id="rId28"/>
    <p:sldId id="495" r:id="rId29"/>
    <p:sldId id="447" r:id="rId30"/>
    <p:sldId id="448" r:id="rId31"/>
    <p:sldId id="314" r:id="rId32"/>
    <p:sldId id="432" r:id="rId33"/>
    <p:sldId id="417" r:id="rId34"/>
    <p:sldId id="456" r:id="rId35"/>
    <p:sldId id="454" r:id="rId36"/>
    <p:sldId id="458" r:id="rId37"/>
    <p:sldId id="460" r:id="rId38"/>
    <p:sldId id="461" r:id="rId39"/>
    <p:sldId id="462" r:id="rId40"/>
    <p:sldId id="464" r:id="rId41"/>
    <p:sldId id="466" r:id="rId42"/>
    <p:sldId id="467" r:id="rId43"/>
    <p:sldId id="468" r:id="rId44"/>
    <p:sldId id="469" r:id="rId45"/>
    <p:sldId id="471" r:id="rId46"/>
    <p:sldId id="472" r:id="rId47"/>
    <p:sldId id="473" r:id="rId48"/>
    <p:sldId id="474" r:id="rId49"/>
    <p:sldId id="475" r:id="rId50"/>
    <p:sldId id="476" r:id="rId51"/>
    <p:sldId id="477" r:id="rId52"/>
    <p:sldId id="478" r:id="rId53"/>
    <p:sldId id="479" r:id="rId54"/>
    <p:sldId id="455" r:id="rId55"/>
    <p:sldId id="438" r:id="rId56"/>
    <p:sldId id="439" r:id="rId57"/>
    <p:sldId id="483" r:id="rId58"/>
    <p:sldId id="480" r:id="rId59"/>
    <p:sldId id="395" r:id="rId60"/>
    <p:sldId id="396" r:id="rId61"/>
    <p:sldId id="408" r:id="rId62"/>
    <p:sldId id="409" r:id="rId63"/>
    <p:sldId id="482" r:id="rId64"/>
    <p:sldId id="481" r:id="rId65"/>
    <p:sldId id="484" r:id="rId66"/>
    <p:sldId id="485" r:id="rId67"/>
    <p:sldId id="489" r:id="rId68"/>
    <p:sldId id="487" r:id="rId69"/>
    <p:sldId id="486" r:id="rId70"/>
    <p:sldId id="488" r:id="rId71"/>
    <p:sldId id="496" r:id="rId72"/>
    <p:sldId id="497" r:id="rId73"/>
    <p:sldId id="498" r:id="rId74"/>
    <p:sldId id="499" r:id="rId75"/>
    <p:sldId id="377" r:id="rId76"/>
    <p:sldId id="397" r:id="rId77"/>
    <p:sldId id="379" r:id="rId78"/>
    <p:sldId id="370" r:id="rId79"/>
    <p:sldId id="459" r:id="rId80"/>
    <p:sldId id="457" r:id="rId81"/>
    <p:sldId id="463" r:id="rId82"/>
    <p:sldId id="465" r:id="rId83"/>
    <p:sldId id="470" r:id="rId84"/>
    <p:sldId id="490" r:id="rId85"/>
    <p:sldId id="491" r:id="rId86"/>
    <p:sldId id="500" r:id="rId87"/>
    <p:sldId id="501" r:id="rId88"/>
    <p:sldId id="502" r:id="rId89"/>
    <p:sldId id="503" r:id="rId90"/>
    <p:sldId id="504" r:id="rId91"/>
    <p:sldId id="505" r:id="rId92"/>
    <p:sldId id="506" r:id="rId93"/>
    <p:sldId id="507" r:id="rId9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CC00"/>
    <a:srgbClr val="3366FF"/>
    <a:srgbClr val="006633"/>
    <a:srgbClr val="CC0000"/>
    <a:srgbClr val="990033"/>
    <a:srgbClr val="FFFFFF"/>
    <a:srgbClr val="006666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7" autoAdjust="0"/>
    <p:restoredTop sz="94649" autoAdjust="0"/>
  </p:normalViewPr>
  <p:slideViewPr>
    <p:cSldViewPr>
      <p:cViewPr>
        <p:scale>
          <a:sx n="50" d="100"/>
          <a:sy n="50" d="100"/>
        </p:scale>
        <p:origin x="-1518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9" d="100"/>
          <a:sy n="39" d="100"/>
        </p:scale>
        <p:origin x="-922" y="-83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endParaRPr lang="en-US" altLang="en-US"/>
          </a:p>
        </p:txBody>
      </p:sp>
      <p:sp>
        <p:nvSpPr>
          <p:cNvPr id="20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en-US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fld id="{7CB66EA3-7CDC-4EE2-B2B2-D9F7F40A30F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7538FA-0A9A-480F-A2B1-BD165E114339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870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7CA0FD-984E-43D6-B224-ECC97E84EC67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962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EB5A96-F09D-4C0B-AD9E-83CCFB4972CF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972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E78711-CC14-4F4D-BBE1-08A30722B9DE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983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5D25DE-C323-44C3-BAFE-806F467D427E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993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1EF25D-3C8A-4750-AF03-9A8B6B2359B1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003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17A663-C28C-4671-8581-F71BCD73BD09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013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8F6E0C-DAE8-44D1-9687-78180415C034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024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9EA3F3-7DD1-41D1-B056-0D5FB9239700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034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C85572-5513-4415-BD22-4A132C5C0968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689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F46FA9-6158-4EE3-BBD7-D23AE7955E8D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044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617FB8-73D0-45C0-B161-24554DD680D9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880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AFACCE-71FA-4C37-9D04-001C4B813BE7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699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C4D95C-3020-407B-AE35-80106C79C94F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710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367A15-FF08-4F67-8B2A-7B28E8A49D76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064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DCA62E-21AF-4A8E-A569-F128E926306B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075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D72B80-E431-40AC-91B5-93A06B590C86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085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C42DA1-858B-4361-8922-DB234086DB51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095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439E5D-CA0A-4535-ACAF-106F97C45243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105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80685D-3D9B-4CAE-B0CB-3FB5AF020C7F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751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A46D12-2E0D-49BB-94E1-13C6D7357F73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116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E8523D-3658-4751-8201-36D81AB97501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126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F66AF0-F30F-4D08-AAA4-A289D985B1EF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890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D4EDC9-62E9-4943-B39F-F280CA5E35D1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136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EE3204-5F9B-4028-81ED-0A40DCD0569C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146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152271-55BA-4AC2-9CFF-9228C2F35E4B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157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1FC27-D6A7-4FEC-AB3D-DD7C9047DA70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167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5D4865-0E8F-4638-991B-F1CED76165EF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1177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1CE588-CB3A-4EA6-94E1-C6E90468B8CC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1187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38C895-6791-4B89-8B9B-F7F909274B09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1198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6BBD71-FF5D-49A7-8DA3-065F1E27FE3C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1208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DE360B-A427-4821-8198-F67AC2CA7226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1218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1B587-7CE6-404E-8AF7-6E4658027AC6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228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7CEC0-A6F2-479F-8BF2-5DF6054D684A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901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9696BB-B330-4C7E-8CA3-C4B33BF10730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1239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003465-4C84-4BC9-B6E0-C94170F0A96C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1249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51C948-424F-4F1F-BDA7-55C56B01B1F9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1259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9215A1-7CFB-4D29-8BCE-C6A90C0012A5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1269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4D351D-F280-4232-B6F0-BC22BDEB259A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1280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1A2002-67CD-46B8-BABD-88849E4901D8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1290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3CB71E-1A6E-4A52-B1FA-7D85CF50E62C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1300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E0839B-039A-4FC1-9B19-5303949EEDC0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1310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D4A66D-65D4-4C18-BB57-5BF35A88DC9C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1320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9D8208-23A5-4D6F-80CF-6673FA613CC7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1331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C70E71-CA08-4504-9817-BEEB04646E82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911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586B97-1A45-4AD8-B49E-E13E2E71A043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1341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44A781-DBD9-47A8-9A4C-22EEF711F189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1351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51E34B-9D43-4476-AC52-E682FC303D32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1361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55DA07-E059-4042-B31A-8B1CEE7E96E5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1372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83CE42-FA23-4C32-94D7-84B118676269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1382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794C73-D237-420D-88C7-7C18DB2BD7B0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1392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E30888-58C5-42CD-9223-385DD10853A5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1402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DEA5CA-20F8-435F-87CD-11C432B4A1D9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1413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B204BA-1F21-4F13-AFD4-2F4DA6DA1AFC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1423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28B36D-4D89-46E6-B60C-50822709F506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1433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2E3984-0CCE-4817-8A4A-18D05B6D569D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921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6C96A0-3D57-475A-9687-894010832EF2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1443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DB283D-8B66-48C7-8A31-4B6A1B516C84}" type="slidenum">
              <a:rPr lang="en-US" altLang="en-US"/>
              <a:pPr/>
              <a:t>62</a:t>
            </a:fld>
            <a:endParaRPr lang="en-US" altLang="en-US"/>
          </a:p>
        </p:txBody>
      </p:sp>
      <p:sp>
        <p:nvSpPr>
          <p:cNvPr id="1454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AC73BC-2BDD-48F4-85F1-012D282971C9}" type="slidenum">
              <a:rPr lang="en-US" altLang="en-US"/>
              <a:pPr/>
              <a:t>63</a:t>
            </a:fld>
            <a:endParaRPr lang="en-US" altLang="en-US"/>
          </a:p>
        </p:txBody>
      </p:sp>
      <p:sp>
        <p:nvSpPr>
          <p:cNvPr id="1464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FFE5E9-6217-418C-AAAE-F1612C34DB2B}" type="slidenum">
              <a:rPr lang="en-US" altLang="en-US"/>
              <a:pPr/>
              <a:t>64</a:t>
            </a:fld>
            <a:endParaRPr lang="en-US" altLang="en-US"/>
          </a:p>
        </p:txBody>
      </p:sp>
      <p:sp>
        <p:nvSpPr>
          <p:cNvPr id="1474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2D88DD-A309-4F53-8215-A907C665F1E6}" type="slidenum">
              <a:rPr lang="en-US" altLang="en-US"/>
              <a:pPr/>
              <a:t>65</a:t>
            </a:fld>
            <a:endParaRPr lang="en-US" altLang="en-US"/>
          </a:p>
        </p:txBody>
      </p:sp>
      <p:sp>
        <p:nvSpPr>
          <p:cNvPr id="1484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9B9397-58F7-4A38-85E4-41DCE7086692}" type="slidenum">
              <a:rPr lang="en-US" altLang="en-US"/>
              <a:pPr/>
              <a:t>66</a:t>
            </a:fld>
            <a:endParaRPr lang="en-US" altLang="en-US"/>
          </a:p>
        </p:txBody>
      </p:sp>
      <p:sp>
        <p:nvSpPr>
          <p:cNvPr id="1495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DCEE0B-8B3F-4DD4-818B-C3E0AF328F41}" type="slidenum">
              <a:rPr lang="en-US" altLang="en-US"/>
              <a:pPr/>
              <a:t>67</a:t>
            </a:fld>
            <a:endParaRPr lang="en-US" altLang="en-US"/>
          </a:p>
        </p:txBody>
      </p:sp>
      <p:sp>
        <p:nvSpPr>
          <p:cNvPr id="1505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538508-E996-4DE9-886A-B9E7C6FF8F06}" type="slidenum">
              <a:rPr lang="en-US" altLang="en-US"/>
              <a:pPr/>
              <a:t>68</a:t>
            </a:fld>
            <a:endParaRPr lang="en-US" altLang="en-US"/>
          </a:p>
        </p:txBody>
      </p:sp>
      <p:sp>
        <p:nvSpPr>
          <p:cNvPr id="1515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76E1C2-861B-4EF3-824C-C8371D958494}" type="slidenum">
              <a:rPr lang="en-US" altLang="en-US"/>
              <a:pPr/>
              <a:t>69</a:t>
            </a:fld>
            <a:endParaRPr lang="en-US" altLang="en-US"/>
          </a:p>
        </p:txBody>
      </p:sp>
      <p:sp>
        <p:nvSpPr>
          <p:cNvPr id="1525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82201-93FF-4545-94EA-DA1744DE0331}" type="slidenum">
              <a:rPr lang="en-US" altLang="en-US"/>
              <a:pPr/>
              <a:t>70</a:t>
            </a:fld>
            <a:endParaRPr lang="en-US" altLang="en-US"/>
          </a:p>
        </p:txBody>
      </p:sp>
      <p:sp>
        <p:nvSpPr>
          <p:cNvPr id="1536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F05D79-5A47-4B2F-8247-AFEFFD0A5A31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931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FF2645-CEC8-4F28-9600-FBCE9D7C7421}" type="slidenum">
              <a:rPr lang="en-US" altLang="en-US"/>
              <a:pPr/>
              <a:t>71</a:t>
            </a:fld>
            <a:endParaRPr lang="en-US" altLang="en-US"/>
          </a:p>
        </p:txBody>
      </p:sp>
      <p:sp>
        <p:nvSpPr>
          <p:cNvPr id="1761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C5DD07-3C34-432D-84DF-94D6FAEA1464}" type="slidenum">
              <a:rPr lang="en-US" altLang="en-US"/>
              <a:pPr/>
              <a:t>72</a:t>
            </a:fld>
            <a:endParaRPr lang="en-US" altLang="en-US"/>
          </a:p>
        </p:txBody>
      </p:sp>
      <p:sp>
        <p:nvSpPr>
          <p:cNvPr id="1822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686723-D76B-4714-8BE4-71AC2AF34C8E}" type="slidenum">
              <a:rPr lang="en-US" altLang="en-US"/>
              <a:pPr/>
              <a:t>73</a:t>
            </a:fld>
            <a:endParaRPr lang="en-US" altLang="en-US"/>
          </a:p>
        </p:txBody>
      </p:sp>
      <p:sp>
        <p:nvSpPr>
          <p:cNvPr id="1832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179AC1-0CB9-4BE3-83C1-372E12CCEF9C}" type="slidenum">
              <a:rPr lang="en-US" altLang="en-US"/>
              <a:pPr/>
              <a:t>74</a:t>
            </a:fld>
            <a:endParaRPr lang="en-US" altLang="en-US"/>
          </a:p>
        </p:txBody>
      </p:sp>
      <p:sp>
        <p:nvSpPr>
          <p:cNvPr id="1843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697E3-2B77-4FD1-9D76-D1277EC4FF19}" type="slidenum">
              <a:rPr lang="en-US" altLang="en-US"/>
              <a:pPr/>
              <a:t>75</a:t>
            </a:fld>
            <a:endParaRPr lang="en-US" altLang="en-US"/>
          </a:p>
        </p:txBody>
      </p:sp>
      <p:sp>
        <p:nvSpPr>
          <p:cNvPr id="1546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E9328D-2C9B-4E4F-95C8-9520ABC3F42F}" type="slidenum">
              <a:rPr lang="en-US" altLang="en-US"/>
              <a:pPr/>
              <a:t>76</a:t>
            </a:fld>
            <a:endParaRPr lang="en-US" altLang="en-US"/>
          </a:p>
        </p:txBody>
      </p:sp>
      <p:sp>
        <p:nvSpPr>
          <p:cNvPr id="1556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BF3748-9414-48E7-BB3E-8A8CFB196D6F}" type="slidenum">
              <a:rPr lang="en-US" altLang="en-US"/>
              <a:pPr/>
              <a:t>77</a:t>
            </a:fld>
            <a:endParaRPr lang="en-US" altLang="en-US"/>
          </a:p>
        </p:txBody>
      </p:sp>
      <p:sp>
        <p:nvSpPr>
          <p:cNvPr id="1566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1D3B18-15B9-46D7-AF8E-25D2B7AE26E2}" type="slidenum">
              <a:rPr lang="en-US" altLang="en-US"/>
              <a:pPr/>
              <a:t>78</a:t>
            </a:fld>
            <a:endParaRPr lang="en-US" altLang="en-US"/>
          </a:p>
        </p:txBody>
      </p:sp>
      <p:sp>
        <p:nvSpPr>
          <p:cNvPr id="1576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4A29B8-0CAD-4D5B-8D91-A1924ADADF10}" type="slidenum">
              <a:rPr lang="en-US" altLang="en-US"/>
              <a:pPr/>
              <a:t>79</a:t>
            </a:fld>
            <a:endParaRPr lang="en-US" altLang="en-US"/>
          </a:p>
        </p:txBody>
      </p:sp>
      <p:sp>
        <p:nvSpPr>
          <p:cNvPr id="1587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E4F4E-1B2F-45CB-B074-3EF1255BA860}" type="slidenum">
              <a:rPr lang="en-US" altLang="en-US"/>
              <a:pPr/>
              <a:t>80</a:t>
            </a:fld>
            <a:endParaRPr lang="en-US" altLang="en-US"/>
          </a:p>
        </p:txBody>
      </p:sp>
      <p:sp>
        <p:nvSpPr>
          <p:cNvPr id="1597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399181-DFE7-44FB-BA24-5B18A86FC3F3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942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3C7D54-1D28-4A0F-9771-1F4B3EEBEE89}" type="slidenum">
              <a:rPr lang="en-US" altLang="en-US"/>
              <a:pPr/>
              <a:t>81</a:t>
            </a:fld>
            <a:endParaRPr lang="en-US" altLang="en-US"/>
          </a:p>
        </p:txBody>
      </p:sp>
      <p:sp>
        <p:nvSpPr>
          <p:cNvPr id="1607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850624-CA5B-413B-B7C4-4613F4C51A41}" type="slidenum">
              <a:rPr lang="en-US" altLang="en-US"/>
              <a:pPr/>
              <a:t>82</a:t>
            </a:fld>
            <a:endParaRPr lang="en-US" altLang="en-US"/>
          </a:p>
        </p:txBody>
      </p:sp>
      <p:sp>
        <p:nvSpPr>
          <p:cNvPr id="1617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F2A932-1C69-46C5-A2DE-E4069E2D1EDB}" type="slidenum">
              <a:rPr lang="en-US" altLang="en-US"/>
              <a:pPr/>
              <a:t>83</a:t>
            </a:fld>
            <a:endParaRPr lang="en-US" altLang="en-US"/>
          </a:p>
        </p:txBody>
      </p:sp>
      <p:sp>
        <p:nvSpPr>
          <p:cNvPr id="1628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4039CA-968B-4980-90F2-C23B77761C11}" type="slidenum">
              <a:rPr lang="en-US" altLang="en-US"/>
              <a:pPr/>
              <a:t>84</a:t>
            </a:fld>
            <a:endParaRPr lang="en-US" altLang="en-US"/>
          </a:p>
        </p:txBody>
      </p:sp>
      <p:sp>
        <p:nvSpPr>
          <p:cNvPr id="1638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F0D70E-6153-4FFF-8477-E51EC59E01F6}" type="slidenum">
              <a:rPr lang="en-US" altLang="en-US"/>
              <a:pPr/>
              <a:t>85</a:t>
            </a:fld>
            <a:endParaRPr lang="en-US" altLang="en-US"/>
          </a:p>
        </p:txBody>
      </p:sp>
      <p:sp>
        <p:nvSpPr>
          <p:cNvPr id="1648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9787B7-8909-48D2-B2CE-72A867786524}" type="slidenum">
              <a:rPr lang="en-US" altLang="en-US"/>
              <a:pPr/>
              <a:t>86</a:t>
            </a:fld>
            <a:endParaRPr lang="en-US" altLang="en-US"/>
          </a:p>
        </p:txBody>
      </p:sp>
      <p:sp>
        <p:nvSpPr>
          <p:cNvPr id="1853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29C4BF-F2AD-4576-8A1F-A56F0A00C160}" type="slidenum">
              <a:rPr lang="en-US" altLang="en-US"/>
              <a:pPr/>
              <a:t>87</a:t>
            </a:fld>
            <a:endParaRPr lang="en-US" altLang="en-US"/>
          </a:p>
        </p:txBody>
      </p:sp>
      <p:sp>
        <p:nvSpPr>
          <p:cNvPr id="1863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DEDEB3-527E-430B-9586-73B7D3B076B8}" type="slidenum">
              <a:rPr lang="en-US" altLang="en-US"/>
              <a:pPr/>
              <a:t>88</a:t>
            </a:fld>
            <a:endParaRPr lang="en-US" altLang="en-US"/>
          </a:p>
        </p:txBody>
      </p:sp>
      <p:sp>
        <p:nvSpPr>
          <p:cNvPr id="1935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B57F7A-3270-400E-AC0D-497A40B59281}" type="slidenum">
              <a:rPr lang="en-US" altLang="en-US"/>
              <a:pPr/>
              <a:t>89</a:t>
            </a:fld>
            <a:endParaRPr lang="en-US" altLang="en-US"/>
          </a:p>
        </p:txBody>
      </p:sp>
      <p:sp>
        <p:nvSpPr>
          <p:cNvPr id="1945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461F0-66D7-44A4-B7C9-BEC1AC96A0B0}" type="slidenum">
              <a:rPr lang="en-US" altLang="en-US"/>
              <a:pPr/>
              <a:t>90</a:t>
            </a:fld>
            <a:endParaRPr lang="en-US" altLang="en-US"/>
          </a:p>
        </p:txBody>
      </p:sp>
      <p:sp>
        <p:nvSpPr>
          <p:cNvPr id="1955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386E53-372C-400C-BE74-52EE31B6BA83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952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D61344-A280-4134-B8FA-8D03B65AA87C}" type="slidenum">
              <a:rPr lang="en-US" altLang="en-US"/>
              <a:pPr/>
              <a:t>91</a:t>
            </a:fld>
            <a:endParaRPr lang="en-US" altLang="en-US"/>
          </a:p>
        </p:txBody>
      </p:sp>
      <p:sp>
        <p:nvSpPr>
          <p:cNvPr id="1966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671538-B679-491C-8253-372046E33025}" type="slidenum">
              <a:rPr lang="en-US" altLang="en-US"/>
              <a:pPr/>
              <a:t>92</a:t>
            </a:fld>
            <a:endParaRPr lang="en-US" altLang="en-US"/>
          </a:p>
        </p:txBody>
      </p:sp>
      <p:sp>
        <p:nvSpPr>
          <p:cNvPr id="1976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20319A-EB2B-4409-8FE7-0D5A4A32AB2A}" type="slidenum">
              <a:rPr lang="en-US" altLang="en-US"/>
              <a:pPr/>
              <a:t>93</a:t>
            </a:fld>
            <a:endParaRPr lang="en-US" altLang="en-US"/>
          </a:p>
        </p:txBody>
      </p:sp>
      <p:sp>
        <p:nvSpPr>
          <p:cNvPr id="1986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4478FA5-2E80-4B18-A4A7-C248D9A3FFCB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4763" y="3276600"/>
            <a:ext cx="9137650" cy="152400"/>
            <a:chOff x="3" y="2064"/>
            <a:chExt cx="5756" cy="96"/>
          </a:xfrm>
        </p:grpSpPr>
        <p:sp>
          <p:nvSpPr>
            <p:cNvPr id="3079" name="Rectangle 7"/>
            <p:cNvSpPr>
              <a:spLocks noChangeArrowheads="1"/>
            </p:cNvSpPr>
            <p:nvPr/>
          </p:nvSpPr>
          <p:spPr bwMode="ltGray">
            <a:xfrm>
              <a:off x="3" y="2064"/>
              <a:ext cx="5756" cy="47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ltGray">
            <a:xfrm>
              <a:off x="3" y="2136"/>
              <a:ext cx="5756" cy="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9AE83-3C8D-49E7-9183-A876615DAD6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85800"/>
            <a:ext cx="21336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624840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2FED3-636C-49E2-8F3F-C9CC56C5BF5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F2794-F446-4F72-BAF6-DF5F71856AB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33247-4685-4D24-BFFE-ADF7F74B3C4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64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764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5880D-B18B-48C9-B762-D66FEFF583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7E71A-0A5B-4F4E-BBDC-BEBCABAFFE4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FA603-0294-4D48-B639-1E4F65385D0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54DF4-1F5E-4C23-B85A-7EE57490576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A67D9-93AA-444D-8BD9-DD800096916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32681-280D-45BC-9CAD-22280CCA49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685800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764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19800" y="6248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6248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0F24611-2B1E-453C-96B8-E9CE9B5F0B0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Monotype Sort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Monotype Sort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Monotype Sort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Monotype Sort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Monotype Sort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Monotype Sort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Sorting and Searching Algorithms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CS3240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478FA5-2E80-4B18-A4A7-C248D9A3FFCB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5892-37C8-49A2-BE4F-1B8C92D90E84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89113" y="685800"/>
            <a:ext cx="7283450" cy="533400"/>
          </a:xfrm>
          <a:noFill/>
          <a:ln/>
        </p:spPr>
        <p:txBody>
          <a:bodyPr/>
          <a:lstStyle/>
          <a:p>
            <a:r>
              <a:rPr lang="en-US" altLang="en-US"/>
              <a:t>Selection Sort: Pass Four 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06413" y="1620838"/>
            <a:ext cx="2224087" cy="42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endParaRPr lang="en-US" altLang="en-US" b="1">
              <a:latin typeface="Times New Roman" pitchFamily="18" charset="0"/>
            </a:endParaRPr>
          </a:p>
          <a:p>
            <a:r>
              <a:rPr lang="en-US" altLang="en-US" sz="800" b="1">
                <a:latin typeface="Times New Roman" pitchFamily="18" charset="0"/>
              </a:rPr>
              <a:t>  </a:t>
            </a:r>
            <a:endParaRPr lang="en-US" altLang="en-US" sz="10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values	 [ 0 ]       </a:t>
            </a:r>
            <a:endParaRPr lang="en-US" altLang="en-US" sz="16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	 [ 1 ]</a:t>
            </a:r>
            <a:endParaRPr lang="en-US" altLang="en-US" sz="8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	 [ 2 ]</a:t>
            </a:r>
          </a:p>
          <a:p>
            <a:r>
              <a:rPr lang="en-US" altLang="en-US" sz="800" b="1">
                <a:latin typeface="Times New Roman" pitchFamily="18" charset="0"/>
              </a:rPr>
              <a:t> </a:t>
            </a:r>
          </a:p>
          <a:p>
            <a:r>
              <a:rPr lang="en-US" altLang="en-US" sz="800" b="1">
                <a:latin typeface="Times New Roman" pitchFamily="18" charset="0"/>
              </a:rPr>
              <a:t> </a:t>
            </a:r>
            <a:endParaRPr lang="en-US" altLang="en-US" sz="10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             [ 3 ]</a:t>
            </a:r>
            <a:endParaRPr lang="en-US" altLang="en-US" sz="16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 	 [ 4 ]</a:t>
            </a:r>
          </a:p>
        </p:txBody>
      </p:sp>
      <p:grpSp>
        <p:nvGrpSpPr>
          <p:cNvPr id="14345" name="Group 9"/>
          <p:cNvGrpSpPr>
            <a:grpSpLocks/>
          </p:cNvGrpSpPr>
          <p:nvPr/>
        </p:nvGrpSpPr>
        <p:grpSpPr bwMode="auto">
          <a:xfrm>
            <a:off x="2414588" y="2209800"/>
            <a:ext cx="1416050" cy="3819525"/>
            <a:chOff x="1521" y="1392"/>
            <a:chExt cx="892" cy="2406"/>
          </a:xfrm>
        </p:grpSpPr>
        <p:sp>
          <p:nvSpPr>
            <p:cNvPr id="14340" name="Rectangle 4"/>
            <p:cNvSpPr>
              <a:spLocks noChangeArrowheads="1"/>
            </p:cNvSpPr>
            <p:nvPr/>
          </p:nvSpPr>
          <p:spPr bwMode="auto">
            <a:xfrm>
              <a:off x="1533" y="1392"/>
              <a:ext cx="876" cy="2406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1" name="Line 5"/>
            <p:cNvSpPr>
              <a:spLocks noChangeShapeType="1"/>
            </p:cNvSpPr>
            <p:nvPr/>
          </p:nvSpPr>
          <p:spPr bwMode="auto">
            <a:xfrm>
              <a:off x="1521" y="1872"/>
              <a:ext cx="8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2" name="Line 6"/>
            <p:cNvSpPr>
              <a:spLocks noChangeShapeType="1"/>
            </p:cNvSpPr>
            <p:nvPr/>
          </p:nvSpPr>
          <p:spPr bwMode="auto">
            <a:xfrm>
              <a:off x="1521" y="2354"/>
              <a:ext cx="8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3" name="Line 7"/>
            <p:cNvSpPr>
              <a:spLocks noChangeShapeType="1"/>
            </p:cNvSpPr>
            <p:nvPr/>
          </p:nvSpPr>
          <p:spPr bwMode="auto">
            <a:xfrm>
              <a:off x="1521" y="2837"/>
              <a:ext cx="8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4" name="Line 8"/>
            <p:cNvSpPr>
              <a:spLocks noChangeShapeType="1"/>
            </p:cNvSpPr>
            <p:nvPr/>
          </p:nvSpPr>
          <p:spPr bwMode="auto">
            <a:xfrm>
              <a:off x="1521" y="3320"/>
              <a:ext cx="8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2786063" y="2298700"/>
            <a:ext cx="636587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3200" b="1"/>
              <a:t>  6</a:t>
            </a:r>
          </a:p>
          <a:p>
            <a:endParaRPr lang="en-US" altLang="en-US" sz="2000" b="1"/>
          </a:p>
          <a:p>
            <a:r>
              <a:rPr lang="en-US" altLang="en-US" sz="3200" b="1"/>
              <a:t>10</a:t>
            </a:r>
          </a:p>
          <a:p>
            <a:endParaRPr lang="en-US" altLang="en-US" sz="2000" b="1"/>
          </a:p>
          <a:p>
            <a:r>
              <a:rPr lang="en-US" altLang="en-US" sz="3200" b="1"/>
              <a:t>12</a:t>
            </a:r>
          </a:p>
          <a:p>
            <a:endParaRPr lang="en-US" altLang="en-US" sz="2000" b="1"/>
          </a:p>
          <a:p>
            <a:r>
              <a:rPr lang="en-US" altLang="en-US" sz="3200" b="1"/>
              <a:t>36</a:t>
            </a:r>
          </a:p>
          <a:p>
            <a:endParaRPr lang="en-US" altLang="en-US" sz="2000" b="1"/>
          </a:p>
          <a:p>
            <a:r>
              <a:rPr lang="en-US" altLang="en-US" sz="3200" b="1"/>
              <a:t>24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7718425" y="2279650"/>
            <a:ext cx="42068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b="1"/>
              <a:t>S</a:t>
            </a:r>
          </a:p>
          <a:p>
            <a:r>
              <a:rPr lang="en-US" altLang="en-US" b="1"/>
              <a:t>O</a:t>
            </a:r>
          </a:p>
          <a:p>
            <a:r>
              <a:rPr lang="en-US" altLang="en-US" b="1"/>
              <a:t>R</a:t>
            </a:r>
          </a:p>
          <a:p>
            <a:r>
              <a:rPr lang="en-US" altLang="en-US" b="1"/>
              <a:t>T</a:t>
            </a:r>
          </a:p>
          <a:p>
            <a:r>
              <a:rPr lang="en-US" altLang="en-US" b="1"/>
              <a:t>E</a:t>
            </a:r>
          </a:p>
          <a:p>
            <a:r>
              <a:rPr lang="en-US" altLang="en-US" b="1"/>
              <a:t>D</a:t>
            </a:r>
          </a:p>
        </p:txBody>
      </p:sp>
      <p:grpSp>
        <p:nvGrpSpPr>
          <p:cNvPr id="14354" name="Group 18"/>
          <p:cNvGrpSpPr>
            <a:grpSpLocks/>
          </p:cNvGrpSpPr>
          <p:nvPr/>
        </p:nvGrpSpPr>
        <p:grpSpPr bwMode="auto">
          <a:xfrm>
            <a:off x="5256213" y="2230438"/>
            <a:ext cx="2265362" cy="2346325"/>
            <a:chOff x="3311" y="1405"/>
            <a:chExt cx="1427" cy="1478"/>
          </a:xfrm>
        </p:grpSpPr>
        <p:grpSp>
          <p:nvGrpSpPr>
            <p:cNvPr id="14352" name="Group 16"/>
            <p:cNvGrpSpPr>
              <a:grpSpLocks/>
            </p:cNvGrpSpPr>
            <p:nvPr/>
          </p:nvGrpSpPr>
          <p:grpSpPr bwMode="auto">
            <a:xfrm>
              <a:off x="3311" y="1405"/>
              <a:ext cx="1427" cy="1478"/>
              <a:chOff x="3311" y="1405"/>
              <a:chExt cx="1427" cy="1478"/>
            </a:xfrm>
          </p:grpSpPr>
          <p:sp>
            <p:nvSpPr>
              <p:cNvPr id="14348" name="AutoShape 12"/>
              <p:cNvSpPr>
                <a:spLocks noChangeArrowheads="1"/>
              </p:cNvSpPr>
              <p:nvPr/>
            </p:nvSpPr>
            <p:spPr bwMode="auto">
              <a:xfrm rot="16200000" flipH="1">
                <a:off x="2878" y="1839"/>
                <a:ext cx="1472" cy="60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49" name="Rectangle 13"/>
              <p:cNvSpPr>
                <a:spLocks noChangeArrowheads="1"/>
              </p:cNvSpPr>
              <p:nvPr/>
            </p:nvSpPr>
            <p:spPr bwMode="auto">
              <a:xfrm>
                <a:off x="3921" y="1411"/>
                <a:ext cx="815" cy="146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0" name="Line 14"/>
              <p:cNvSpPr>
                <a:spLocks noChangeShapeType="1"/>
              </p:cNvSpPr>
              <p:nvPr/>
            </p:nvSpPr>
            <p:spPr bwMode="auto">
              <a:xfrm>
                <a:off x="3921" y="2883"/>
                <a:ext cx="8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1" name="Line 15"/>
              <p:cNvSpPr>
                <a:spLocks noChangeShapeType="1"/>
              </p:cNvSpPr>
              <p:nvPr/>
            </p:nvSpPr>
            <p:spPr bwMode="auto">
              <a:xfrm>
                <a:off x="3924" y="1405"/>
                <a:ext cx="8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 flipV="1">
              <a:off x="4733" y="1413"/>
              <a:ext cx="0" cy="14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77" name="Group 41"/>
          <p:cNvGrpSpPr>
            <a:grpSpLocks/>
          </p:cNvGrpSpPr>
          <p:nvPr/>
        </p:nvGrpSpPr>
        <p:grpSpPr bwMode="auto">
          <a:xfrm>
            <a:off x="5257800" y="4648200"/>
            <a:ext cx="2243138" cy="1524000"/>
            <a:chOff x="3312" y="2928"/>
            <a:chExt cx="1413" cy="960"/>
          </a:xfrm>
        </p:grpSpPr>
        <p:grpSp>
          <p:nvGrpSpPr>
            <p:cNvPr id="14376" name="Group 40"/>
            <p:cNvGrpSpPr>
              <a:grpSpLocks/>
            </p:cNvGrpSpPr>
            <p:nvPr/>
          </p:nvGrpSpPr>
          <p:grpSpPr bwMode="auto">
            <a:xfrm>
              <a:off x="3312" y="2928"/>
              <a:ext cx="1408" cy="960"/>
              <a:chOff x="3920" y="3120"/>
              <a:chExt cx="1408" cy="960"/>
            </a:xfrm>
          </p:grpSpPr>
          <p:sp>
            <p:nvSpPr>
              <p:cNvPr id="14368" name="AutoShape 32"/>
              <p:cNvSpPr>
                <a:spLocks noChangeArrowheads="1"/>
              </p:cNvSpPr>
              <p:nvPr/>
            </p:nvSpPr>
            <p:spPr bwMode="auto">
              <a:xfrm rot="16200000">
                <a:off x="3790" y="3289"/>
                <a:ext cx="908" cy="600"/>
              </a:xfrm>
              <a:prstGeom prst="triangle">
                <a:avLst>
                  <a:gd name="adj" fmla="val 49995"/>
                </a:avLst>
              </a:prstGeom>
              <a:solidFill>
                <a:srgbClr val="FFCC66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9" name="Rectangle 33"/>
              <p:cNvSpPr>
                <a:spLocks noChangeArrowheads="1"/>
              </p:cNvSpPr>
              <p:nvPr/>
            </p:nvSpPr>
            <p:spPr bwMode="auto">
              <a:xfrm>
                <a:off x="4524" y="3136"/>
                <a:ext cx="804" cy="907"/>
              </a:xfrm>
              <a:prstGeom prst="rect">
                <a:avLst/>
              </a:prstGeom>
              <a:solidFill>
                <a:srgbClr val="FFCC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0" name="Line 34"/>
              <p:cNvSpPr>
                <a:spLocks noChangeShapeType="1"/>
              </p:cNvSpPr>
              <p:nvPr/>
            </p:nvSpPr>
            <p:spPr bwMode="auto">
              <a:xfrm>
                <a:off x="4524" y="3131"/>
                <a:ext cx="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1" name="Line 35"/>
              <p:cNvSpPr>
                <a:spLocks noChangeShapeType="1"/>
              </p:cNvSpPr>
              <p:nvPr/>
            </p:nvSpPr>
            <p:spPr bwMode="auto">
              <a:xfrm>
                <a:off x="4524" y="4046"/>
                <a:ext cx="8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2" name="Line 36"/>
              <p:cNvSpPr>
                <a:spLocks noChangeShapeType="1"/>
              </p:cNvSpPr>
              <p:nvPr/>
            </p:nvSpPr>
            <p:spPr bwMode="auto">
              <a:xfrm>
                <a:off x="5324" y="3131"/>
                <a:ext cx="0" cy="91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4" name="Line 38"/>
              <p:cNvSpPr>
                <a:spLocks noChangeShapeType="1"/>
              </p:cNvSpPr>
              <p:nvPr/>
            </p:nvSpPr>
            <p:spPr bwMode="auto">
              <a:xfrm flipV="1">
                <a:off x="3920" y="3120"/>
                <a:ext cx="624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5" name="Line 39"/>
              <p:cNvSpPr>
                <a:spLocks noChangeShapeType="1"/>
              </p:cNvSpPr>
              <p:nvPr/>
            </p:nvSpPr>
            <p:spPr bwMode="auto">
              <a:xfrm>
                <a:off x="3920" y="3600"/>
                <a:ext cx="672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62" name="Rectangle 26"/>
            <p:cNvSpPr>
              <a:spLocks noChangeArrowheads="1"/>
            </p:cNvSpPr>
            <p:nvPr/>
          </p:nvSpPr>
          <p:spPr bwMode="auto">
            <a:xfrm>
              <a:off x="3531" y="3246"/>
              <a:ext cx="11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b="1"/>
                <a:t>UNSORTED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40ED-F9B7-4316-8E6C-F65A7D0C8C21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762000"/>
            <a:ext cx="7156450" cy="304800"/>
          </a:xfrm>
          <a:noFill/>
          <a:ln/>
        </p:spPr>
        <p:txBody>
          <a:bodyPr/>
          <a:lstStyle/>
          <a:p>
            <a:r>
              <a:rPr lang="en-US" altLang="en-US"/>
              <a:t>Selection Sort: End Pass Four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06413" y="1620838"/>
            <a:ext cx="2224087" cy="42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endParaRPr lang="en-US" altLang="en-US" b="1">
              <a:latin typeface="Times New Roman" pitchFamily="18" charset="0"/>
            </a:endParaRPr>
          </a:p>
          <a:p>
            <a:r>
              <a:rPr lang="en-US" altLang="en-US" sz="800" b="1">
                <a:latin typeface="Times New Roman" pitchFamily="18" charset="0"/>
              </a:rPr>
              <a:t>  </a:t>
            </a:r>
            <a:endParaRPr lang="en-US" altLang="en-US" sz="10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values	 [ 0 ]       </a:t>
            </a:r>
            <a:endParaRPr lang="en-US" altLang="en-US" sz="16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	 [ 1 ]</a:t>
            </a:r>
            <a:endParaRPr lang="en-US" altLang="en-US" sz="8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	 [ 2 ]</a:t>
            </a:r>
          </a:p>
          <a:p>
            <a:r>
              <a:rPr lang="en-US" altLang="en-US" sz="800" b="1">
                <a:latin typeface="Times New Roman" pitchFamily="18" charset="0"/>
              </a:rPr>
              <a:t> </a:t>
            </a:r>
          </a:p>
          <a:p>
            <a:r>
              <a:rPr lang="en-US" altLang="en-US" sz="800" b="1">
                <a:latin typeface="Times New Roman" pitchFamily="18" charset="0"/>
              </a:rPr>
              <a:t> </a:t>
            </a:r>
            <a:endParaRPr lang="en-US" altLang="en-US" sz="10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             [ 3 ]</a:t>
            </a:r>
            <a:endParaRPr lang="en-US" altLang="en-US" sz="16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 	 [ 4 ]</a:t>
            </a:r>
          </a:p>
        </p:txBody>
      </p:sp>
      <p:grpSp>
        <p:nvGrpSpPr>
          <p:cNvPr id="15369" name="Group 9"/>
          <p:cNvGrpSpPr>
            <a:grpSpLocks/>
          </p:cNvGrpSpPr>
          <p:nvPr/>
        </p:nvGrpSpPr>
        <p:grpSpPr bwMode="auto">
          <a:xfrm>
            <a:off x="2414588" y="2209800"/>
            <a:ext cx="1416050" cy="3819525"/>
            <a:chOff x="1521" y="1392"/>
            <a:chExt cx="892" cy="2406"/>
          </a:xfrm>
        </p:grpSpPr>
        <p:sp>
          <p:nvSpPr>
            <p:cNvPr id="15364" name="Rectangle 4"/>
            <p:cNvSpPr>
              <a:spLocks noChangeArrowheads="1"/>
            </p:cNvSpPr>
            <p:nvPr/>
          </p:nvSpPr>
          <p:spPr bwMode="auto">
            <a:xfrm>
              <a:off x="1533" y="1392"/>
              <a:ext cx="876" cy="2406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5" name="Line 5"/>
            <p:cNvSpPr>
              <a:spLocks noChangeShapeType="1"/>
            </p:cNvSpPr>
            <p:nvPr/>
          </p:nvSpPr>
          <p:spPr bwMode="auto">
            <a:xfrm>
              <a:off x="1521" y="1872"/>
              <a:ext cx="8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6" name="Line 6"/>
            <p:cNvSpPr>
              <a:spLocks noChangeShapeType="1"/>
            </p:cNvSpPr>
            <p:nvPr/>
          </p:nvSpPr>
          <p:spPr bwMode="auto">
            <a:xfrm>
              <a:off x="1521" y="2354"/>
              <a:ext cx="8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7" name="Line 7"/>
            <p:cNvSpPr>
              <a:spLocks noChangeShapeType="1"/>
            </p:cNvSpPr>
            <p:nvPr/>
          </p:nvSpPr>
          <p:spPr bwMode="auto">
            <a:xfrm>
              <a:off x="1521" y="2837"/>
              <a:ext cx="8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8" name="Line 8"/>
            <p:cNvSpPr>
              <a:spLocks noChangeShapeType="1"/>
            </p:cNvSpPr>
            <p:nvPr/>
          </p:nvSpPr>
          <p:spPr bwMode="auto">
            <a:xfrm>
              <a:off x="1521" y="3320"/>
              <a:ext cx="8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2786063" y="2298700"/>
            <a:ext cx="636587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3200" b="1"/>
              <a:t>  6</a:t>
            </a:r>
          </a:p>
          <a:p>
            <a:endParaRPr lang="en-US" altLang="en-US" sz="2000" b="1"/>
          </a:p>
          <a:p>
            <a:r>
              <a:rPr lang="en-US" altLang="en-US" sz="3200" b="1"/>
              <a:t>10</a:t>
            </a:r>
          </a:p>
          <a:p>
            <a:endParaRPr lang="en-US" altLang="en-US" sz="2000" b="1"/>
          </a:p>
          <a:p>
            <a:r>
              <a:rPr lang="en-US" altLang="en-US" sz="3200" b="1"/>
              <a:t>12</a:t>
            </a:r>
          </a:p>
          <a:p>
            <a:endParaRPr lang="en-US" altLang="en-US" sz="2000" b="1"/>
          </a:p>
          <a:p>
            <a:r>
              <a:rPr lang="en-US" altLang="en-US" sz="3200" b="1"/>
              <a:t>24</a:t>
            </a:r>
          </a:p>
          <a:p>
            <a:endParaRPr lang="en-US" altLang="en-US" sz="2000" b="1"/>
          </a:p>
          <a:p>
            <a:r>
              <a:rPr lang="en-US" altLang="en-US" sz="3200" b="1"/>
              <a:t>36</a:t>
            </a:r>
          </a:p>
        </p:txBody>
      </p:sp>
      <p:grpSp>
        <p:nvGrpSpPr>
          <p:cNvPr id="15375" name="Group 15"/>
          <p:cNvGrpSpPr>
            <a:grpSpLocks/>
          </p:cNvGrpSpPr>
          <p:nvPr/>
        </p:nvGrpSpPr>
        <p:grpSpPr bwMode="auto">
          <a:xfrm>
            <a:off x="5256213" y="2201863"/>
            <a:ext cx="2265362" cy="3865562"/>
            <a:chOff x="3311" y="1387"/>
            <a:chExt cx="1427" cy="2435"/>
          </a:xfrm>
        </p:grpSpPr>
        <p:sp>
          <p:nvSpPr>
            <p:cNvPr id="15371" name="AutoShape 11"/>
            <p:cNvSpPr>
              <a:spLocks noChangeArrowheads="1"/>
            </p:cNvSpPr>
            <p:nvPr/>
          </p:nvSpPr>
          <p:spPr bwMode="auto">
            <a:xfrm rot="16200000">
              <a:off x="2399" y="2304"/>
              <a:ext cx="2430" cy="606"/>
            </a:xfrm>
            <a:prstGeom prst="triangle">
              <a:avLst>
                <a:gd name="adj" fmla="val 49995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2" name="Rectangle 12"/>
            <p:cNvSpPr>
              <a:spLocks noChangeArrowheads="1"/>
            </p:cNvSpPr>
            <p:nvPr/>
          </p:nvSpPr>
          <p:spPr bwMode="auto">
            <a:xfrm>
              <a:off x="3921" y="1400"/>
              <a:ext cx="815" cy="241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3" name="Line 13"/>
            <p:cNvSpPr>
              <a:spLocks noChangeShapeType="1"/>
            </p:cNvSpPr>
            <p:nvPr/>
          </p:nvSpPr>
          <p:spPr bwMode="auto">
            <a:xfrm>
              <a:off x="3921" y="1387"/>
              <a:ext cx="81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4" name="Line 14"/>
            <p:cNvSpPr>
              <a:spLocks noChangeShapeType="1"/>
            </p:cNvSpPr>
            <p:nvPr/>
          </p:nvSpPr>
          <p:spPr bwMode="auto">
            <a:xfrm>
              <a:off x="3924" y="3822"/>
              <a:ext cx="81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76" name="Line 16"/>
          <p:cNvSpPr>
            <a:spLocks noChangeShapeType="1"/>
          </p:cNvSpPr>
          <p:nvPr/>
        </p:nvSpPr>
        <p:spPr bwMode="auto">
          <a:xfrm>
            <a:off x="7513638" y="2201863"/>
            <a:ext cx="0" cy="3851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7718425" y="2540000"/>
            <a:ext cx="500063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3200" b="1"/>
              <a:t>S</a:t>
            </a:r>
          </a:p>
          <a:p>
            <a:r>
              <a:rPr lang="en-US" altLang="en-US" sz="3200" b="1"/>
              <a:t>O</a:t>
            </a:r>
          </a:p>
          <a:p>
            <a:r>
              <a:rPr lang="en-US" altLang="en-US" sz="3200" b="1"/>
              <a:t>R</a:t>
            </a:r>
          </a:p>
          <a:p>
            <a:r>
              <a:rPr lang="en-US" altLang="en-US" sz="3200" b="1"/>
              <a:t>T</a:t>
            </a:r>
          </a:p>
          <a:p>
            <a:r>
              <a:rPr lang="en-US" altLang="en-US" sz="3200" b="1"/>
              <a:t>E</a:t>
            </a:r>
          </a:p>
          <a:p>
            <a:r>
              <a:rPr lang="en-US" altLang="en-US" sz="3200" b="1"/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DDA6D-819C-4863-89FE-6122A0FBE2C3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914400"/>
            <a:ext cx="7315200" cy="533400"/>
          </a:xfrm>
          <a:noFill/>
          <a:ln/>
        </p:spPr>
        <p:txBody>
          <a:bodyPr/>
          <a:lstStyle/>
          <a:p>
            <a:r>
              <a:rPr lang="en-US" altLang="en-US" sz="3200"/>
              <a:t>Selection Sort: </a:t>
            </a:r>
            <a:br>
              <a:rPr lang="en-US" altLang="en-US" sz="3200"/>
            </a:br>
            <a:r>
              <a:rPr lang="en-US" altLang="en-US" sz="3200"/>
              <a:t>How many comparisons?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06413" y="1306513"/>
            <a:ext cx="2224087" cy="414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endParaRPr lang="en-US" altLang="en-US" b="1">
              <a:latin typeface="Times New Roman" pitchFamily="18" charset="0"/>
            </a:endParaRPr>
          </a:p>
          <a:p>
            <a:r>
              <a:rPr lang="en-US" altLang="en-US" sz="800" b="1">
                <a:latin typeface="Times New Roman" pitchFamily="18" charset="0"/>
              </a:rPr>
              <a:t>  </a:t>
            </a:r>
            <a:endParaRPr lang="en-US" altLang="en-US" sz="10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values	 [ 0 ]       </a:t>
            </a:r>
            <a:endParaRPr lang="en-US" altLang="en-US" sz="16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	 [ 1 ]</a:t>
            </a:r>
            <a:endParaRPr lang="en-US" altLang="en-US" sz="8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	 [ 2 ]</a:t>
            </a:r>
          </a:p>
          <a:p>
            <a:r>
              <a:rPr lang="en-US" altLang="en-US" sz="800" b="1">
                <a:latin typeface="Times New Roman" pitchFamily="18" charset="0"/>
              </a:rPr>
              <a:t> </a:t>
            </a:r>
          </a:p>
          <a:p>
            <a:r>
              <a:rPr lang="en-US" altLang="en-US" sz="800" b="1">
                <a:latin typeface="Times New Roman" pitchFamily="18" charset="0"/>
              </a:rPr>
              <a:t> </a:t>
            </a:r>
            <a:endParaRPr lang="en-US" altLang="en-US" sz="10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             [ 3 ]</a:t>
            </a:r>
            <a:endParaRPr lang="en-US" altLang="en-US" sz="16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 	 [ 4 ]</a:t>
            </a:r>
          </a:p>
        </p:txBody>
      </p:sp>
      <p:grpSp>
        <p:nvGrpSpPr>
          <p:cNvPr id="16393" name="Group 9"/>
          <p:cNvGrpSpPr>
            <a:grpSpLocks/>
          </p:cNvGrpSpPr>
          <p:nvPr/>
        </p:nvGrpSpPr>
        <p:grpSpPr bwMode="auto">
          <a:xfrm>
            <a:off x="2414588" y="1895475"/>
            <a:ext cx="1416050" cy="3819525"/>
            <a:chOff x="1521" y="1392"/>
            <a:chExt cx="892" cy="2406"/>
          </a:xfrm>
        </p:grpSpPr>
        <p:sp>
          <p:nvSpPr>
            <p:cNvPr id="16388" name="Rectangle 4"/>
            <p:cNvSpPr>
              <a:spLocks noChangeArrowheads="1"/>
            </p:cNvSpPr>
            <p:nvPr/>
          </p:nvSpPr>
          <p:spPr bwMode="auto">
            <a:xfrm>
              <a:off x="1533" y="1392"/>
              <a:ext cx="876" cy="2406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9" name="Line 5"/>
            <p:cNvSpPr>
              <a:spLocks noChangeShapeType="1"/>
            </p:cNvSpPr>
            <p:nvPr/>
          </p:nvSpPr>
          <p:spPr bwMode="auto">
            <a:xfrm>
              <a:off x="1521" y="1872"/>
              <a:ext cx="8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0" name="Line 6"/>
            <p:cNvSpPr>
              <a:spLocks noChangeShapeType="1"/>
            </p:cNvSpPr>
            <p:nvPr/>
          </p:nvSpPr>
          <p:spPr bwMode="auto">
            <a:xfrm>
              <a:off x="1521" y="2354"/>
              <a:ext cx="8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1" name="Line 7"/>
            <p:cNvSpPr>
              <a:spLocks noChangeShapeType="1"/>
            </p:cNvSpPr>
            <p:nvPr/>
          </p:nvSpPr>
          <p:spPr bwMode="auto">
            <a:xfrm>
              <a:off x="1521" y="2837"/>
              <a:ext cx="8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2" name="Line 8"/>
            <p:cNvSpPr>
              <a:spLocks noChangeShapeType="1"/>
            </p:cNvSpPr>
            <p:nvPr/>
          </p:nvSpPr>
          <p:spPr bwMode="auto">
            <a:xfrm>
              <a:off x="1521" y="3320"/>
              <a:ext cx="8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2786063" y="1981200"/>
            <a:ext cx="636587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3200" b="1"/>
              <a:t>  6</a:t>
            </a:r>
          </a:p>
          <a:p>
            <a:endParaRPr lang="en-US" altLang="en-US" sz="2000" b="1"/>
          </a:p>
          <a:p>
            <a:r>
              <a:rPr lang="en-US" altLang="en-US" sz="3200" b="1"/>
              <a:t>10</a:t>
            </a:r>
          </a:p>
          <a:p>
            <a:endParaRPr lang="en-US" altLang="en-US" sz="2000" b="1"/>
          </a:p>
          <a:p>
            <a:r>
              <a:rPr lang="en-US" altLang="en-US" sz="3200" b="1"/>
              <a:t>12</a:t>
            </a:r>
          </a:p>
          <a:p>
            <a:endParaRPr lang="en-US" altLang="en-US" sz="2000" b="1"/>
          </a:p>
          <a:p>
            <a:r>
              <a:rPr lang="en-US" altLang="en-US" sz="3200" b="1"/>
              <a:t>24</a:t>
            </a:r>
          </a:p>
          <a:p>
            <a:endParaRPr lang="en-US" altLang="en-US" sz="2000" b="1"/>
          </a:p>
          <a:p>
            <a:r>
              <a:rPr lang="en-US" altLang="en-US" sz="3200" b="1"/>
              <a:t>36</a:t>
            </a: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4395788" y="2057400"/>
            <a:ext cx="377507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b="1"/>
              <a:t>4 compares for values[0]</a:t>
            </a:r>
          </a:p>
          <a:p>
            <a:endParaRPr lang="en-US" altLang="en-US" b="1"/>
          </a:p>
          <a:p>
            <a:r>
              <a:rPr lang="en-US" altLang="en-US" b="1"/>
              <a:t>3 compares for values[1]</a:t>
            </a:r>
          </a:p>
          <a:p>
            <a:endParaRPr lang="en-US" altLang="en-US" b="1"/>
          </a:p>
          <a:p>
            <a:r>
              <a:rPr lang="en-US" altLang="en-US" b="1"/>
              <a:t>2 compares for values[2]</a:t>
            </a:r>
          </a:p>
          <a:p>
            <a:endParaRPr lang="en-US" altLang="en-US" b="1"/>
          </a:p>
          <a:p>
            <a:r>
              <a:rPr lang="en-US" altLang="en-US" b="1"/>
              <a:t>1 compare for values[3]</a:t>
            </a:r>
          </a:p>
          <a:p>
            <a:endParaRPr lang="en-US" altLang="en-US" b="1"/>
          </a:p>
          <a:p>
            <a:r>
              <a:rPr lang="en-US" altLang="en-US" b="1"/>
              <a:t>=  4  +  3  +  2  +  1</a:t>
            </a: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4338638" y="4953000"/>
            <a:ext cx="4086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999D-8100-4A08-9436-0DA71AF7AE2A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0"/>
            <a:ext cx="7391400" cy="304800"/>
          </a:xfrm>
          <a:ln/>
        </p:spPr>
        <p:txBody>
          <a:bodyPr/>
          <a:lstStyle/>
          <a:p>
            <a:r>
              <a:rPr lang="en-US" altLang="en-US">
                <a:solidFill>
                  <a:schemeClr val="accent2"/>
                </a:solidFill>
              </a:rPr>
              <a:t/>
            </a:r>
            <a:br>
              <a:rPr lang="en-US" altLang="en-US">
                <a:solidFill>
                  <a:schemeClr val="accent2"/>
                </a:solidFill>
              </a:rPr>
            </a:br>
            <a:r>
              <a:rPr lang="en-US" altLang="en-US"/>
              <a:t>For selection sort in general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55838"/>
            <a:ext cx="7696200" cy="4114800"/>
          </a:xfrm>
          <a:noFill/>
          <a:ln/>
        </p:spPr>
        <p:txBody>
          <a:bodyPr/>
          <a:lstStyle/>
          <a:p>
            <a:r>
              <a:rPr lang="en-US" altLang="en-US" sz="2800" b="1"/>
              <a:t>The number of comparisons when the array contains N elements is</a:t>
            </a:r>
            <a:r>
              <a:rPr lang="en-US" altLang="en-US"/>
              <a:t> </a:t>
            </a:r>
          </a:p>
          <a:p>
            <a:pPr>
              <a:buFont typeface="Monotype Sorts" pitchFamily="2" charset="2"/>
              <a:buNone/>
            </a:pPr>
            <a:endParaRPr lang="en-US" altLang="en-US" sz="1400">
              <a:solidFill>
                <a:srgbClr val="006666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altLang="en-US">
                <a:solidFill>
                  <a:srgbClr val="006666"/>
                </a:solidFill>
              </a:rPr>
              <a:t>  Sum = (N-1)  +   (N-2)  + .  .  .  +  2  +  1</a:t>
            </a:r>
            <a:endParaRPr lang="en-US" altLang="en-US"/>
          </a:p>
          <a:p>
            <a:pPr>
              <a:buFont typeface="Monotype Sorts" pitchFamily="2" charset="2"/>
              <a:buNone/>
            </a:pPr>
            <a:endParaRPr lang="en-US" altLang="en-US" sz="1600"/>
          </a:p>
          <a:p>
            <a:pPr>
              <a:buFont typeface="Monotype Sorts" pitchFamily="2" charset="2"/>
              <a:buNone/>
            </a:pPr>
            <a:endParaRPr lang="en-US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BDF3-D6CA-4E96-A8DE-4850364AF8E8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14350" y="5029200"/>
            <a:ext cx="7142163" cy="10239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609600"/>
            <a:ext cx="7391400" cy="381000"/>
          </a:xfrm>
          <a:ln/>
        </p:spPr>
        <p:txBody>
          <a:bodyPr/>
          <a:lstStyle/>
          <a:p>
            <a:r>
              <a:rPr lang="en-US" altLang="en-US">
                <a:solidFill>
                  <a:schemeClr val="accent2"/>
                </a:solidFill>
              </a:rPr>
              <a:t/>
            </a:r>
            <a:br>
              <a:rPr lang="en-US" altLang="en-US">
                <a:solidFill>
                  <a:schemeClr val="accent2"/>
                </a:solidFill>
              </a:rPr>
            </a:br>
            <a:r>
              <a:rPr lang="en-US" altLang="en-US"/>
              <a:t>Notice that . . .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05800" cy="49530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800" b="1"/>
              <a:t>    Sum =  (N-1)  +   (N-2)  +  .  .  .  +    2    +     1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sz="2800" b="1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800" b="1"/>
              <a:t>+  Sum =      1    +       2    +  .  .  .  + (N-2) +  (N-1)</a:t>
            </a:r>
            <a:endParaRPr lang="en-US" altLang="en-US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800" b="1"/>
              <a:t>2* Sum =     N    +      N    +  . . .     +   N    +     N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800" b="1"/>
              <a:t>2 * Sum = 			    N * (N-1)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sz="1400" b="1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800" b="1"/>
              <a:t>     Sum =                         N * (N-1)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800" b="1"/>
              <a:t>                                                2</a:t>
            </a: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533400" y="3048000"/>
            <a:ext cx="806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41" name="Group 9"/>
          <p:cNvGrpSpPr>
            <a:grpSpLocks/>
          </p:cNvGrpSpPr>
          <p:nvPr/>
        </p:nvGrpSpPr>
        <p:grpSpPr bwMode="auto">
          <a:xfrm>
            <a:off x="2589213" y="3746500"/>
            <a:ext cx="5722937" cy="576263"/>
            <a:chOff x="1611" y="2785"/>
            <a:chExt cx="3604" cy="363"/>
          </a:xfrm>
        </p:grpSpPr>
        <p:sp>
          <p:nvSpPr>
            <p:cNvPr id="18439" name="Freeform 7"/>
            <p:cNvSpPr>
              <a:spLocks/>
            </p:cNvSpPr>
            <p:nvPr/>
          </p:nvSpPr>
          <p:spPr bwMode="auto">
            <a:xfrm>
              <a:off x="1611" y="2785"/>
              <a:ext cx="1845" cy="363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5" y="0"/>
                </a:cxn>
                <a:cxn ang="0">
                  <a:pos x="55" y="12"/>
                </a:cxn>
                <a:cxn ang="0">
                  <a:pos x="55" y="50"/>
                </a:cxn>
                <a:cxn ang="0">
                  <a:pos x="105" y="78"/>
                </a:cxn>
                <a:cxn ang="0">
                  <a:pos x="105" y="94"/>
                </a:cxn>
                <a:cxn ang="0">
                  <a:pos x="131" y="103"/>
                </a:cxn>
                <a:cxn ang="0">
                  <a:pos x="164" y="122"/>
                </a:cxn>
                <a:cxn ang="0">
                  <a:pos x="198" y="151"/>
                </a:cxn>
                <a:cxn ang="0">
                  <a:pos x="246" y="160"/>
                </a:cxn>
                <a:cxn ang="0">
                  <a:pos x="313" y="179"/>
                </a:cxn>
                <a:cxn ang="0">
                  <a:pos x="378" y="188"/>
                </a:cxn>
                <a:cxn ang="0">
                  <a:pos x="428" y="188"/>
                </a:cxn>
                <a:cxn ang="0">
                  <a:pos x="575" y="217"/>
                </a:cxn>
                <a:cxn ang="0">
                  <a:pos x="658" y="217"/>
                </a:cxn>
                <a:cxn ang="0">
                  <a:pos x="709" y="220"/>
                </a:cxn>
                <a:cxn ang="0">
                  <a:pos x="839" y="229"/>
                </a:cxn>
                <a:cxn ang="0">
                  <a:pos x="905" y="239"/>
                </a:cxn>
                <a:cxn ang="0">
                  <a:pos x="955" y="239"/>
                </a:cxn>
                <a:cxn ang="0">
                  <a:pos x="1119" y="239"/>
                </a:cxn>
                <a:cxn ang="0">
                  <a:pos x="1151" y="239"/>
                </a:cxn>
                <a:cxn ang="0">
                  <a:pos x="1185" y="245"/>
                </a:cxn>
                <a:cxn ang="0">
                  <a:pos x="1234" y="245"/>
                </a:cxn>
                <a:cxn ang="0">
                  <a:pos x="1255" y="245"/>
                </a:cxn>
                <a:cxn ang="0">
                  <a:pos x="1283" y="239"/>
                </a:cxn>
                <a:cxn ang="0">
                  <a:pos x="1383" y="245"/>
                </a:cxn>
                <a:cxn ang="0">
                  <a:pos x="1404" y="248"/>
                </a:cxn>
                <a:cxn ang="0">
                  <a:pos x="1470" y="258"/>
                </a:cxn>
                <a:cxn ang="0">
                  <a:pos x="1536" y="264"/>
                </a:cxn>
                <a:cxn ang="0">
                  <a:pos x="1618" y="267"/>
                </a:cxn>
                <a:cxn ang="0">
                  <a:pos x="1651" y="286"/>
                </a:cxn>
                <a:cxn ang="0">
                  <a:pos x="1679" y="302"/>
                </a:cxn>
                <a:cxn ang="0">
                  <a:pos x="1744" y="311"/>
                </a:cxn>
                <a:cxn ang="0">
                  <a:pos x="1761" y="340"/>
                </a:cxn>
                <a:cxn ang="0">
                  <a:pos x="1766" y="352"/>
                </a:cxn>
                <a:cxn ang="0">
                  <a:pos x="1799" y="362"/>
                </a:cxn>
                <a:cxn ang="0">
                  <a:pos x="1844" y="330"/>
                </a:cxn>
              </a:cxnLst>
              <a:rect l="0" t="0" r="r" b="b"/>
              <a:pathLst>
                <a:path w="1845" h="363">
                  <a:moveTo>
                    <a:pt x="0" y="28"/>
                  </a:moveTo>
                  <a:lnTo>
                    <a:pt x="55" y="0"/>
                  </a:lnTo>
                  <a:lnTo>
                    <a:pt x="55" y="12"/>
                  </a:lnTo>
                  <a:lnTo>
                    <a:pt x="55" y="50"/>
                  </a:lnTo>
                  <a:lnTo>
                    <a:pt x="105" y="78"/>
                  </a:lnTo>
                  <a:lnTo>
                    <a:pt x="105" y="94"/>
                  </a:lnTo>
                  <a:lnTo>
                    <a:pt x="131" y="103"/>
                  </a:lnTo>
                  <a:lnTo>
                    <a:pt x="164" y="122"/>
                  </a:lnTo>
                  <a:lnTo>
                    <a:pt x="198" y="151"/>
                  </a:lnTo>
                  <a:lnTo>
                    <a:pt x="246" y="160"/>
                  </a:lnTo>
                  <a:lnTo>
                    <a:pt x="313" y="179"/>
                  </a:lnTo>
                  <a:lnTo>
                    <a:pt x="378" y="188"/>
                  </a:lnTo>
                  <a:lnTo>
                    <a:pt x="428" y="188"/>
                  </a:lnTo>
                  <a:lnTo>
                    <a:pt x="575" y="217"/>
                  </a:lnTo>
                  <a:lnTo>
                    <a:pt x="658" y="217"/>
                  </a:lnTo>
                  <a:lnTo>
                    <a:pt x="709" y="220"/>
                  </a:lnTo>
                  <a:lnTo>
                    <a:pt x="839" y="229"/>
                  </a:lnTo>
                  <a:lnTo>
                    <a:pt x="905" y="239"/>
                  </a:lnTo>
                  <a:lnTo>
                    <a:pt x="955" y="239"/>
                  </a:lnTo>
                  <a:lnTo>
                    <a:pt x="1119" y="239"/>
                  </a:lnTo>
                  <a:lnTo>
                    <a:pt x="1151" y="239"/>
                  </a:lnTo>
                  <a:lnTo>
                    <a:pt x="1185" y="245"/>
                  </a:lnTo>
                  <a:lnTo>
                    <a:pt x="1234" y="245"/>
                  </a:lnTo>
                  <a:lnTo>
                    <a:pt x="1255" y="245"/>
                  </a:lnTo>
                  <a:lnTo>
                    <a:pt x="1283" y="239"/>
                  </a:lnTo>
                  <a:lnTo>
                    <a:pt x="1383" y="245"/>
                  </a:lnTo>
                  <a:lnTo>
                    <a:pt x="1404" y="248"/>
                  </a:lnTo>
                  <a:lnTo>
                    <a:pt x="1470" y="258"/>
                  </a:lnTo>
                  <a:lnTo>
                    <a:pt x="1536" y="264"/>
                  </a:lnTo>
                  <a:lnTo>
                    <a:pt x="1618" y="267"/>
                  </a:lnTo>
                  <a:lnTo>
                    <a:pt x="1651" y="286"/>
                  </a:lnTo>
                  <a:lnTo>
                    <a:pt x="1679" y="302"/>
                  </a:lnTo>
                  <a:lnTo>
                    <a:pt x="1744" y="311"/>
                  </a:lnTo>
                  <a:lnTo>
                    <a:pt x="1761" y="340"/>
                  </a:lnTo>
                  <a:lnTo>
                    <a:pt x="1766" y="352"/>
                  </a:lnTo>
                  <a:lnTo>
                    <a:pt x="1799" y="362"/>
                  </a:lnTo>
                  <a:lnTo>
                    <a:pt x="1844" y="330"/>
                  </a:lnTo>
                </a:path>
              </a:pathLst>
            </a:custGeom>
            <a:noFill/>
            <a:ln w="12700" cap="rnd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40" name="Freeform 8"/>
            <p:cNvSpPr>
              <a:spLocks/>
            </p:cNvSpPr>
            <p:nvPr/>
          </p:nvSpPr>
          <p:spPr bwMode="auto">
            <a:xfrm>
              <a:off x="3371" y="2785"/>
              <a:ext cx="1844" cy="363"/>
            </a:xfrm>
            <a:custGeom>
              <a:avLst/>
              <a:gdLst/>
              <a:ahLst/>
              <a:cxnLst>
                <a:cxn ang="0">
                  <a:pos x="1843" y="28"/>
                </a:cxn>
                <a:cxn ang="0">
                  <a:pos x="1787" y="0"/>
                </a:cxn>
                <a:cxn ang="0">
                  <a:pos x="1787" y="12"/>
                </a:cxn>
                <a:cxn ang="0">
                  <a:pos x="1787" y="50"/>
                </a:cxn>
                <a:cxn ang="0">
                  <a:pos x="1737" y="78"/>
                </a:cxn>
                <a:cxn ang="0">
                  <a:pos x="1737" y="94"/>
                </a:cxn>
                <a:cxn ang="0">
                  <a:pos x="1711" y="103"/>
                </a:cxn>
                <a:cxn ang="0">
                  <a:pos x="1678" y="122"/>
                </a:cxn>
                <a:cxn ang="0">
                  <a:pos x="1644" y="151"/>
                </a:cxn>
                <a:cxn ang="0">
                  <a:pos x="1596" y="160"/>
                </a:cxn>
                <a:cxn ang="0">
                  <a:pos x="1529" y="179"/>
                </a:cxn>
                <a:cxn ang="0">
                  <a:pos x="1464" y="188"/>
                </a:cxn>
                <a:cxn ang="0">
                  <a:pos x="1414" y="188"/>
                </a:cxn>
                <a:cxn ang="0">
                  <a:pos x="1266" y="217"/>
                </a:cxn>
                <a:cxn ang="0">
                  <a:pos x="1184" y="217"/>
                </a:cxn>
                <a:cxn ang="0">
                  <a:pos x="1133" y="220"/>
                </a:cxn>
                <a:cxn ang="0">
                  <a:pos x="1003" y="229"/>
                </a:cxn>
                <a:cxn ang="0">
                  <a:pos x="937" y="239"/>
                </a:cxn>
                <a:cxn ang="0">
                  <a:pos x="887" y="239"/>
                </a:cxn>
                <a:cxn ang="0">
                  <a:pos x="723" y="239"/>
                </a:cxn>
                <a:cxn ang="0">
                  <a:pos x="690" y="239"/>
                </a:cxn>
                <a:cxn ang="0">
                  <a:pos x="657" y="245"/>
                </a:cxn>
                <a:cxn ang="0">
                  <a:pos x="608" y="245"/>
                </a:cxn>
                <a:cxn ang="0">
                  <a:pos x="586" y="245"/>
                </a:cxn>
                <a:cxn ang="0">
                  <a:pos x="559" y="239"/>
                </a:cxn>
                <a:cxn ang="0">
                  <a:pos x="461" y="245"/>
                </a:cxn>
                <a:cxn ang="0">
                  <a:pos x="438" y="248"/>
                </a:cxn>
                <a:cxn ang="0">
                  <a:pos x="372" y="258"/>
                </a:cxn>
                <a:cxn ang="0">
                  <a:pos x="306" y="264"/>
                </a:cxn>
                <a:cxn ang="0">
                  <a:pos x="223" y="267"/>
                </a:cxn>
                <a:cxn ang="0">
                  <a:pos x="191" y="286"/>
                </a:cxn>
                <a:cxn ang="0">
                  <a:pos x="163" y="302"/>
                </a:cxn>
                <a:cxn ang="0">
                  <a:pos x="98" y="311"/>
                </a:cxn>
                <a:cxn ang="0">
                  <a:pos x="81" y="339"/>
                </a:cxn>
                <a:cxn ang="0">
                  <a:pos x="76" y="352"/>
                </a:cxn>
                <a:cxn ang="0">
                  <a:pos x="43" y="362"/>
                </a:cxn>
                <a:cxn ang="0">
                  <a:pos x="0" y="330"/>
                </a:cxn>
              </a:cxnLst>
              <a:rect l="0" t="0" r="r" b="b"/>
              <a:pathLst>
                <a:path w="1844" h="363">
                  <a:moveTo>
                    <a:pt x="1843" y="28"/>
                  </a:moveTo>
                  <a:lnTo>
                    <a:pt x="1787" y="0"/>
                  </a:lnTo>
                  <a:lnTo>
                    <a:pt x="1787" y="12"/>
                  </a:lnTo>
                  <a:lnTo>
                    <a:pt x="1787" y="50"/>
                  </a:lnTo>
                  <a:lnTo>
                    <a:pt x="1737" y="78"/>
                  </a:lnTo>
                  <a:lnTo>
                    <a:pt x="1737" y="94"/>
                  </a:lnTo>
                  <a:lnTo>
                    <a:pt x="1711" y="103"/>
                  </a:lnTo>
                  <a:lnTo>
                    <a:pt x="1678" y="122"/>
                  </a:lnTo>
                  <a:lnTo>
                    <a:pt x="1644" y="151"/>
                  </a:lnTo>
                  <a:lnTo>
                    <a:pt x="1596" y="160"/>
                  </a:lnTo>
                  <a:lnTo>
                    <a:pt x="1529" y="179"/>
                  </a:lnTo>
                  <a:lnTo>
                    <a:pt x="1464" y="188"/>
                  </a:lnTo>
                  <a:lnTo>
                    <a:pt x="1414" y="188"/>
                  </a:lnTo>
                  <a:lnTo>
                    <a:pt x="1266" y="217"/>
                  </a:lnTo>
                  <a:lnTo>
                    <a:pt x="1184" y="217"/>
                  </a:lnTo>
                  <a:lnTo>
                    <a:pt x="1133" y="220"/>
                  </a:lnTo>
                  <a:lnTo>
                    <a:pt x="1003" y="229"/>
                  </a:lnTo>
                  <a:lnTo>
                    <a:pt x="937" y="239"/>
                  </a:lnTo>
                  <a:lnTo>
                    <a:pt x="887" y="239"/>
                  </a:lnTo>
                  <a:lnTo>
                    <a:pt x="723" y="239"/>
                  </a:lnTo>
                  <a:lnTo>
                    <a:pt x="690" y="239"/>
                  </a:lnTo>
                  <a:lnTo>
                    <a:pt x="657" y="245"/>
                  </a:lnTo>
                  <a:lnTo>
                    <a:pt x="608" y="245"/>
                  </a:lnTo>
                  <a:lnTo>
                    <a:pt x="586" y="245"/>
                  </a:lnTo>
                  <a:lnTo>
                    <a:pt x="559" y="239"/>
                  </a:lnTo>
                  <a:lnTo>
                    <a:pt x="461" y="245"/>
                  </a:lnTo>
                  <a:lnTo>
                    <a:pt x="438" y="248"/>
                  </a:lnTo>
                  <a:lnTo>
                    <a:pt x="372" y="258"/>
                  </a:lnTo>
                  <a:lnTo>
                    <a:pt x="306" y="264"/>
                  </a:lnTo>
                  <a:lnTo>
                    <a:pt x="223" y="267"/>
                  </a:lnTo>
                  <a:lnTo>
                    <a:pt x="191" y="286"/>
                  </a:lnTo>
                  <a:lnTo>
                    <a:pt x="163" y="302"/>
                  </a:lnTo>
                  <a:lnTo>
                    <a:pt x="98" y="311"/>
                  </a:lnTo>
                  <a:lnTo>
                    <a:pt x="81" y="339"/>
                  </a:lnTo>
                  <a:lnTo>
                    <a:pt x="76" y="352"/>
                  </a:lnTo>
                  <a:lnTo>
                    <a:pt x="43" y="362"/>
                  </a:lnTo>
                  <a:lnTo>
                    <a:pt x="0" y="330"/>
                  </a:lnTo>
                </a:path>
              </a:pathLst>
            </a:custGeom>
            <a:noFill/>
            <a:ln w="12700" cap="rnd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4495800" y="5562600"/>
            <a:ext cx="1628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4809-5E6E-4F82-8D9B-32828F4E8388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0"/>
            <a:ext cx="7391400" cy="381000"/>
          </a:xfrm>
          <a:ln/>
        </p:spPr>
        <p:txBody>
          <a:bodyPr/>
          <a:lstStyle/>
          <a:p>
            <a:r>
              <a:rPr lang="en-US" altLang="en-US">
                <a:solidFill>
                  <a:schemeClr val="accent2"/>
                </a:solidFill>
              </a:rPr>
              <a:t/>
            </a:r>
            <a:br>
              <a:rPr lang="en-US" altLang="en-US">
                <a:solidFill>
                  <a:schemeClr val="accent2"/>
                </a:solidFill>
              </a:rPr>
            </a:br>
            <a:r>
              <a:rPr lang="en-US" altLang="en-US"/>
              <a:t>For selection sort in general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696200" cy="4114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/>
              <a:t>The number of comparisons when the array contains N elements is</a:t>
            </a:r>
            <a:r>
              <a:rPr lang="en-US" altLang="en-US"/>
              <a:t>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sz="1400">
              <a:solidFill>
                <a:srgbClr val="006666"/>
              </a:solidFill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800" b="1">
                <a:solidFill>
                  <a:srgbClr val="006666"/>
                </a:solidFill>
              </a:rPr>
              <a:t>  Sum = (N-1)  +   (N-2)  + .  .  .  +  2  +  1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sz="1600" b="1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800" b="1"/>
              <a:t>  Sum = N * (N-1) /2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sz="1600" b="1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800" b="1"/>
              <a:t>  Sum = .5 N</a:t>
            </a:r>
            <a:r>
              <a:rPr lang="en-US" altLang="en-US" sz="2800" b="1" baseline="30000"/>
              <a:t>2</a:t>
            </a:r>
            <a:r>
              <a:rPr lang="en-US" altLang="en-US" sz="2800" b="1"/>
              <a:t> - .5 N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sz="1600" b="1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800" b="1">
                <a:solidFill>
                  <a:srgbClr val="006666"/>
                </a:solidFill>
              </a:rPr>
              <a:t>  </a:t>
            </a:r>
            <a:r>
              <a:rPr lang="en-US" altLang="en-US" sz="2800" b="1">
                <a:solidFill>
                  <a:srgbClr val="CC0000"/>
                </a:solidFill>
              </a:rPr>
              <a:t>Sum = O(N</a:t>
            </a:r>
            <a:r>
              <a:rPr lang="en-US" altLang="en-US" sz="2800" b="1" baseline="30000">
                <a:solidFill>
                  <a:srgbClr val="CC0000"/>
                </a:solidFill>
              </a:rPr>
              <a:t>2</a:t>
            </a:r>
            <a:r>
              <a:rPr lang="en-US" altLang="en-US" sz="2800" b="1">
                <a:solidFill>
                  <a:srgbClr val="CC0000"/>
                </a:solidFill>
              </a:rPr>
              <a:t>)</a:t>
            </a:r>
            <a:endParaRPr lang="en-US" altLang="en-US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sz="160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5EE5-70A0-426C-8E03-D631DC208054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7848600" y="6248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r"/>
            <a:fld id="{199E210A-6BD0-43C2-96DA-2B73890475C8}" type="slidenum">
              <a:rPr lang="en-US" altLang="en-US" sz="1400"/>
              <a:pPr algn="r"/>
              <a:t>16</a:t>
            </a:fld>
            <a:endParaRPr lang="en-US" altLang="en-US" sz="140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template &lt;class  ItemType &gt;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int  MinIndex(ItemType values [ ], int  start, int end)</a:t>
            </a:r>
            <a:endParaRPr lang="en-US" altLang="en-US" sz="1800" b="1">
              <a:solidFill>
                <a:schemeClr val="tx2"/>
              </a:solidFill>
              <a:latin typeface="Courier New" pitchFamily="49" charset="0"/>
            </a:endParaRP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solidFill>
                  <a:srgbClr val="339933"/>
                </a:solidFill>
                <a:latin typeface="Courier New" pitchFamily="49" charset="0"/>
              </a:rPr>
              <a:t>//  Post: Function value = index of the smallest value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solidFill>
                  <a:srgbClr val="339933"/>
                </a:solidFill>
                <a:latin typeface="Courier New" pitchFamily="49" charset="0"/>
              </a:rPr>
              <a:t>//  in values [start]  . . values [end].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{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	int  indexOfMin = start ;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endParaRPr lang="en-US" altLang="en-US" sz="1800" b="1">
              <a:latin typeface="Courier New" pitchFamily="49" charset="0"/>
            </a:endParaRP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	for(int index = start + 1 ; index &lt;= end ; index++)	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	  if  (values[ index] &lt; values [indexOfMin])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		 indexOfMin = index ;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endParaRPr lang="en-US" altLang="en-US" sz="1800" b="1">
              <a:latin typeface="Courier New" pitchFamily="49" charset="0"/>
            </a:endParaRP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	return   indexOfMin;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           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81C5-96AC-4AA7-A29D-0F6900B80C82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457200" y="1371600"/>
            <a:ext cx="8218488" cy="4821238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741363" y="1371600"/>
            <a:ext cx="7924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buClr>
                <a:schemeClr val="tx2"/>
              </a:buClr>
              <a:buSzPct val="75000"/>
              <a:buFont typeface="Monotype Sorts" pitchFamily="2" charset="2"/>
              <a:buNone/>
            </a:pPr>
            <a:endParaRPr lang="en-US" altLang="en-US" sz="1000" b="1">
              <a:latin typeface="Courier New" pitchFamily="49" charset="0"/>
            </a:endParaRPr>
          </a:p>
          <a:p>
            <a:pPr marL="342900" indent="-342900"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altLang="en-US" sz="2000" b="1">
                <a:latin typeface="Courier New" pitchFamily="49" charset="0"/>
              </a:rPr>
              <a:t>template &lt;class  ItemType &gt;</a:t>
            </a:r>
            <a:endParaRPr lang="en-US" altLang="en-US" sz="800" b="1">
              <a:latin typeface="Courier New" pitchFamily="49" charset="0"/>
            </a:endParaRPr>
          </a:p>
          <a:p>
            <a:pPr marL="342900" indent="-342900"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altLang="en-US" sz="2000" b="1">
                <a:latin typeface="Courier New" pitchFamily="49" charset="0"/>
              </a:rPr>
              <a:t>void  SelectionSort (ItemType values[ ], </a:t>
            </a:r>
          </a:p>
          <a:p>
            <a:pPr marL="342900" indent="-342900"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altLang="en-US" sz="2000" b="1">
                <a:latin typeface="Courier New" pitchFamily="49" charset="0"/>
              </a:rPr>
              <a:t>  int  numValues )</a:t>
            </a:r>
            <a:r>
              <a:rPr lang="en-US" altLang="en-US" sz="2000" b="1">
                <a:solidFill>
                  <a:schemeClr val="tx2"/>
                </a:solidFill>
                <a:latin typeface="Courier New" pitchFamily="49" charset="0"/>
              </a:rPr>
              <a:t>	</a:t>
            </a:r>
          </a:p>
          <a:p>
            <a:pPr marL="342900" indent="-342900"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altLang="en-US" sz="1000" b="1">
                <a:solidFill>
                  <a:schemeClr val="tx2"/>
                </a:solidFill>
                <a:latin typeface="Courier New" pitchFamily="49" charset="0"/>
              </a:rPr>
              <a:t>	</a:t>
            </a:r>
          </a:p>
          <a:p>
            <a:pPr marL="342900" indent="-342900"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altLang="en-US" sz="2000" b="1">
                <a:solidFill>
                  <a:srgbClr val="339933"/>
                </a:solidFill>
                <a:latin typeface="Courier New" pitchFamily="49" charset="0"/>
              </a:rPr>
              <a:t>// Post: Sorts array values[0 . . numValues-1 ]</a:t>
            </a:r>
          </a:p>
          <a:p>
            <a:pPr marL="342900" indent="-342900"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altLang="en-US" sz="2000" b="1">
                <a:solidFill>
                  <a:srgbClr val="339933"/>
                </a:solidFill>
                <a:latin typeface="Courier New" pitchFamily="49" charset="0"/>
              </a:rPr>
              <a:t>// into ascending order by key</a:t>
            </a:r>
            <a:endParaRPr lang="en-US" altLang="en-US" sz="2000" b="1">
              <a:latin typeface="Courier New" pitchFamily="49" charset="0"/>
            </a:endParaRPr>
          </a:p>
          <a:p>
            <a:pPr marL="342900" indent="-342900"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altLang="en-US" sz="2000" b="1">
                <a:latin typeface="Courier New" pitchFamily="49" charset="0"/>
              </a:rPr>
              <a:t>{</a:t>
            </a:r>
          </a:p>
          <a:p>
            <a:pPr marL="342900" indent="-342900"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altLang="en-US" sz="2000" b="1">
                <a:latin typeface="Courier New" pitchFamily="49" charset="0"/>
              </a:rPr>
              <a:t>	int  endIndex = numValues - 1 ;</a:t>
            </a:r>
          </a:p>
          <a:p>
            <a:pPr marL="342900" indent="-342900">
              <a:buClr>
                <a:schemeClr val="tx2"/>
              </a:buClr>
              <a:buSzPct val="75000"/>
              <a:buFont typeface="Monotype Sorts" pitchFamily="2" charset="2"/>
              <a:buNone/>
            </a:pPr>
            <a:endParaRPr lang="en-US" altLang="en-US" sz="1000" b="1">
              <a:latin typeface="Courier New" pitchFamily="49" charset="0"/>
            </a:endParaRPr>
          </a:p>
          <a:p>
            <a:pPr marL="342900" indent="-342900"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altLang="en-US" sz="2000" b="1">
                <a:latin typeface="Courier New" pitchFamily="49" charset="0"/>
              </a:rPr>
              <a:t>	for (int current = 0 ; current &lt; endIndex;</a:t>
            </a:r>
          </a:p>
          <a:p>
            <a:pPr marL="342900" indent="-342900"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altLang="en-US" sz="2000" b="1">
                <a:latin typeface="Courier New" pitchFamily="49" charset="0"/>
              </a:rPr>
              <a:t>    current++)	</a:t>
            </a:r>
          </a:p>
          <a:p>
            <a:pPr marL="342900" indent="-342900">
              <a:buClr>
                <a:schemeClr val="tx2"/>
              </a:buClr>
              <a:buSzPct val="75000"/>
              <a:buFont typeface="Monotype Sorts" pitchFamily="2" charset="2"/>
              <a:buNone/>
            </a:pPr>
            <a:endParaRPr lang="en-US" altLang="en-US" sz="1000" b="1">
              <a:latin typeface="Courier New" pitchFamily="49" charset="0"/>
            </a:endParaRPr>
          </a:p>
          <a:p>
            <a:pPr marL="342900" indent="-342900"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altLang="en-US" sz="2000" b="1">
                <a:latin typeface="Courier New" pitchFamily="49" charset="0"/>
              </a:rPr>
              <a:t>    Swap (values[current], </a:t>
            </a:r>
          </a:p>
          <a:p>
            <a:pPr marL="342900" indent="-342900"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altLang="en-US" sz="2000" b="1">
                <a:latin typeface="Courier New" pitchFamily="49" charset="0"/>
              </a:rPr>
              <a:t>      values[MinIndex(values,current, endIndex)]);</a:t>
            </a:r>
          </a:p>
          <a:p>
            <a:pPr marL="342900" indent="-342900"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altLang="en-US" sz="1000" b="1">
                <a:latin typeface="Courier New" pitchFamily="49" charset="0"/>
              </a:rPr>
              <a:t>           </a:t>
            </a:r>
          </a:p>
          <a:p>
            <a:pPr marL="342900" indent="-342900"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altLang="en-US" sz="2000" b="1">
                <a:latin typeface="Courier New" pitchFamily="49" charset="0"/>
              </a:rPr>
              <a:t>} </a:t>
            </a:r>
            <a:r>
              <a:rPr lang="en-US" altLang="en-US" sz="2000" b="1" i="1">
                <a:solidFill>
                  <a:schemeClr val="folHlink"/>
                </a:solidFill>
                <a:latin typeface="Courier New" pitchFamily="49" charset="0"/>
              </a:rPr>
              <a:t>	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7848600" y="6248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r"/>
            <a:fld id="{50D3CC1F-BABE-4AC7-B071-D4E6C75C536B}" type="slidenum">
              <a:rPr lang="en-US" altLang="en-US" sz="1400"/>
              <a:pPr algn="r"/>
              <a:t>17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BE27-3992-42E6-906E-A6C106B78909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398963" y="1989138"/>
            <a:ext cx="4259262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 altLang="en-US" b="1"/>
              <a:t>Compares neighboring pairs of array elements, starting with the last array element, and swaps neighbors whenever they are not in correct order.</a:t>
            </a:r>
            <a:r>
              <a:rPr lang="en-US" altLang="en-US" b="1">
                <a:solidFill>
                  <a:srgbClr val="990000"/>
                </a:solidFill>
              </a:rPr>
              <a:t> </a:t>
            </a:r>
          </a:p>
          <a:p>
            <a:endParaRPr lang="en-US" altLang="en-US" b="1">
              <a:solidFill>
                <a:srgbClr val="990000"/>
              </a:solidFill>
            </a:endParaRPr>
          </a:p>
          <a:p>
            <a:r>
              <a:rPr lang="en-US" altLang="en-US" b="1">
                <a:solidFill>
                  <a:srgbClr val="990033"/>
                </a:solidFill>
              </a:rPr>
              <a:t>On each pass, this causes the smallest element to “bubble up” to its correct place in the array.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838200"/>
            <a:ext cx="5876925" cy="228600"/>
          </a:xfrm>
          <a:noFill/>
          <a:ln/>
        </p:spPr>
        <p:txBody>
          <a:bodyPr/>
          <a:lstStyle/>
          <a:p>
            <a:r>
              <a:rPr lang="en-US" altLang="en-US"/>
              <a:t>Bubble Sort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06413" y="1620838"/>
            <a:ext cx="2224087" cy="42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endParaRPr lang="en-US" altLang="en-US" b="1">
              <a:latin typeface="Times New Roman" pitchFamily="18" charset="0"/>
            </a:endParaRPr>
          </a:p>
          <a:p>
            <a:r>
              <a:rPr lang="en-US" altLang="en-US" sz="800" b="1">
                <a:latin typeface="Times New Roman" pitchFamily="18" charset="0"/>
              </a:rPr>
              <a:t>  </a:t>
            </a:r>
            <a:endParaRPr lang="en-US" altLang="en-US" sz="10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values	 [ 0 ]       </a:t>
            </a:r>
            <a:endParaRPr lang="en-US" altLang="en-US" sz="16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	 [ 1 ]</a:t>
            </a:r>
            <a:endParaRPr lang="en-US" altLang="en-US" sz="8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	 [ 2 ]</a:t>
            </a:r>
          </a:p>
          <a:p>
            <a:r>
              <a:rPr lang="en-US" altLang="en-US" sz="800" b="1">
                <a:latin typeface="Times New Roman" pitchFamily="18" charset="0"/>
              </a:rPr>
              <a:t> </a:t>
            </a:r>
          </a:p>
          <a:p>
            <a:r>
              <a:rPr lang="en-US" altLang="en-US" sz="800" b="1">
                <a:latin typeface="Times New Roman" pitchFamily="18" charset="0"/>
              </a:rPr>
              <a:t> </a:t>
            </a:r>
            <a:endParaRPr lang="en-US" altLang="en-US" sz="10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             [ 3 ]</a:t>
            </a:r>
            <a:endParaRPr lang="en-US" altLang="en-US" sz="16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 	 [ 4 ]</a:t>
            </a:r>
          </a:p>
        </p:txBody>
      </p:sp>
      <p:grpSp>
        <p:nvGrpSpPr>
          <p:cNvPr id="22538" name="Group 10"/>
          <p:cNvGrpSpPr>
            <a:grpSpLocks/>
          </p:cNvGrpSpPr>
          <p:nvPr/>
        </p:nvGrpSpPr>
        <p:grpSpPr bwMode="auto">
          <a:xfrm>
            <a:off x="2414588" y="2209800"/>
            <a:ext cx="1416050" cy="3819525"/>
            <a:chOff x="1521" y="1392"/>
            <a:chExt cx="892" cy="2406"/>
          </a:xfrm>
        </p:grpSpPr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>
              <a:off x="1533" y="1392"/>
              <a:ext cx="876" cy="2406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4" name="Line 6"/>
            <p:cNvSpPr>
              <a:spLocks noChangeShapeType="1"/>
            </p:cNvSpPr>
            <p:nvPr/>
          </p:nvSpPr>
          <p:spPr bwMode="auto">
            <a:xfrm>
              <a:off x="1521" y="1872"/>
              <a:ext cx="8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5" name="Line 7"/>
            <p:cNvSpPr>
              <a:spLocks noChangeShapeType="1"/>
            </p:cNvSpPr>
            <p:nvPr/>
          </p:nvSpPr>
          <p:spPr bwMode="auto">
            <a:xfrm>
              <a:off x="1521" y="2354"/>
              <a:ext cx="8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6" name="Line 8"/>
            <p:cNvSpPr>
              <a:spLocks noChangeShapeType="1"/>
            </p:cNvSpPr>
            <p:nvPr/>
          </p:nvSpPr>
          <p:spPr bwMode="auto">
            <a:xfrm>
              <a:off x="1521" y="2837"/>
              <a:ext cx="8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7" name="Line 9"/>
            <p:cNvSpPr>
              <a:spLocks noChangeShapeType="1"/>
            </p:cNvSpPr>
            <p:nvPr/>
          </p:nvSpPr>
          <p:spPr bwMode="auto">
            <a:xfrm>
              <a:off x="1521" y="3320"/>
              <a:ext cx="8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2786063" y="2298700"/>
            <a:ext cx="636587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3200" b="1"/>
              <a:t>36</a:t>
            </a:r>
          </a:p>
          <a:p>
            <a:endParaRPr lang="en-US" altLang="en-US" sz="2000" b="1"/>
          </a:p>
          <a:p>
            <a:r>
              <a:rPr lang="en-US" altLang="en-US" sz="3200" b="1"/>
              <a:t>24</a:t>
            </a:r>
          </a:p>
          <a:p>
            <a:endParaRPr lang="en-US" altLang="en-US" sz="2000" b="1"/>
          </a:p>
          <a:p>
            <a:r>
              <a:rPr lang="en-US" altLang="en-US" sz="3200" b="1"/>
              <a:t>10</a:t>
            </a:r>
          </a:p>
          <a:p>
            <a:endParaRPr lang="en-US" altLang="en-US" sz="2000" b="1"/>
          </a:p>
          <a:p>
            <a:r>
              <a:rPr lang="en-US" altLang="en-US" sz="3200" b="1"/>
              <a:t>  6</a:t>
            </a:r>
          </a:p>
          <a:p>
            <a:endParaRPr lang="en-US" altLang="en-US" sz="2000" b="1"/>
          </a:p>
          <a:p>
            <a:r>
              <a:rPr lang="en-US" altLang="en-US" sz="3200" b="1"/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B7AFB-7559-4953-BDDD-0318B25AF508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Snapshot of BubbleSort</a:t>
            </a:r>
          </a:p>
        </p:txBody>
      </p:sp>
      <p:pic>
        <p:nvPicPr>
          <p:cNvPr id="165892" name="Picture 4" descr="Figure 1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200150"/>
            <a:ext cx="7010400" cy="489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B911-80F7-40EA-8D5F-758CBCD6AB80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0"/>
            <a:ext cx="7391400" cy="304800"/>
          </a:xfrm>
          <a:ln/>
        </p:spPr>
        <p:txBody>
          <a:bodyPr/>
          <a:lstStyle/>
          <a:p>
            <a:r>
              <a:rPr lang="en-US" altLang="en-US">
                <a:solidFill>
                  <a:schemeClr val="accent2"/>
                </a:solidFill>
              </a:rPr>
              <a:t/>
            </a:r>
            <a:br>
              <a:rPr lang="en-US" altLang="en-US">
                <a:solidFill>
                  <a:schemeClr val="accent2"/>
                </a:solidFill>
              </a:rPr>
            </a:br>
            <a:r>
              <a:rPr lang="en-US" altLang="en-US"/>
              <a:t>Sorting means . . 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30388"/>
            <a:ext cx="7704138" cy="43307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/>
              <a:t>The values stored in an array have keys of a type for which the relational operators are defined.   (We also assume unique keys.)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Monotype Sorts" pitchFamily="2" charset="2"/>
              <a:buNone/>
            </a:pPr>
            <a:endParaRPr lang="en-US" altLang="en-US" sz="1800"/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/>
              <a:t>Sorting rearranges the elements into either ascending or descending order within the array. (We’ll use ascending order.)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Monotype Sorts" pitchFamily="2" charset="2"/>
              <a:buNone/>
            </a:pPr>
            <a:endParaRPr lang="en-US" altLang="en-US" sz="1600"/>
          </a:p>
          <a:p>
            <a:pPr>
              <a:lnSpc>
                <a:spcPct val="90000"/>
              </a:lnSpc>
              <a:buClr>
                <a:schemeClr val="tx1"/>
              </a:buClr>
              <a:buFont typeface="Monotype Sorts" pitchFamily="2" charset="2"/>
              <a:buNone/>
            </a:pPr>
            <a:endParaRPr lang="en-US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DAB5-A104-422B-8C5B-E1F61A56B025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7848600" y="6248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r"/>
            <a:fld id="{119F1978-E4FB-49FD-9C00-1C73A5EB7C55}" type="slidenum">
              <a:rPr lang="en-US" altLang="en-US" sz="1400">
                <a:latin typeface="Courier New" pitchFamily="49" charset="0"/>
              </a:rPr>
              <a:pPr algn="r"/>
              <a:t>20</a:t>
            </a:fld>
            <a:endParaRPr lang="en-US" altLang="en-US" sz="1400">
              <a:latin typeface="Courier New" pitchFamily="49" charset="0"/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urier New" pitchFamily="49" charset="0"/>
              </a:rPr>
              <a:t>Code for BubbleSort</a:t>
            </a:r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848600" cy="43434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b="1">
                <a:latin typeface="Courier New" pitchFamily="49" charset="0"/>
                <a:cs typeface="Times New Roman" pitchFamily="18" charset="0"/>
              </a:rPr>
              <a:t>template&lt;class ItemType&gt;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b="1">
                <a:latin typeface="Courier New" pitchFamily="49" charset="0"/>
                <a:cs typeface="Times New Roman" pitchFamily="18" charset="0"/>
              </a:rPr>
              <a:t>void BubbleSort(ItemType values[],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b="1">
                <a:latin typeface="Courier New" pitchFamily="49" charset="0"/>
                <a:cs typeface="Times New Roman" pitchFamily="18" charset="0"/>
              </a:rPr>
              <a:t>  int numValues)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b="1">
                <a:latin typeface="Courier New" pitchFamily="49" charset="0"/>
                <a:cs typeface="Times New Roman" pitchFamily="18" charset="0"/>
              </a:rPr>
              <a:t>{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b="1">
                <a:latin typeface="Courier New" pitchFamily="49" charset="0"/>
                <a:cs typeface="Times New Roman" pitchFamily="18" charset="0"/>
              </a:rPr>
              <a:t>  int current = 0;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b="1">
                <a:latin typeface="Courier New" pitchFamily="49" charset="0"/>
                <a:cs typeface="Times New Roman" pitchFamily="18" charset="0"/>
              </a:rPr>
              <a:t>  while (current &lt; numValues - 1)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b="1">
                <a:latin typeface="Courier New" pitchFamily="49" charset="0"/>
                <a:cs typeface="Times New Roman" pitchFamily="18" charset="0"/>
              </a:rPr>
              <a:t>  {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b="1">
                <a:latin typeface="Courier New" pitchFamily="49" charset="0"/>
                <a:cs typeface="Times New Roman" pitchFamily="18" charset="0"/>
              </a:rPr>
              <a:t>    BubbleUp(values, current, numValues-1);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b="1">
                <a:latin typeface="Courier New" pitchFamily="49" charset="0"/>
                <a:cs typeface="Times New Roman" pitchFamily="18" charset="0"/>
              </a:rPr>
              <a:t>    current++;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b="1">
                <a:latin typeface="Courier New" pitchFamily="49" charset="0"/>
                <a:cs typeface="Times New Roman" pitchFamily="18" charset="0"/>
              </a:rPr>
              <a:t>  }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b="1">
                <a:latin typeface="Courier New" pitchFamily="49" charset="0"/>
                <a:cs typeface="Times" charset="0"/>
              </a:rPr>
              <a:t>}</a:t>
            </a:r>
            <a:r>
              <a:rPr lang="en-US" altLang="en-US" sz="2000" b="1">
                <a:latin typeface="Courier New" pitchFamily="49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4B4E-1278-4930-8DBD-91C18A437773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000">
                <a:latin typeface="Courier New" pitchFamily="49" charset="0"/>
              </a:rPr>
              <a:t>Code for BubbleUp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848600" cy="55626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b="1">
                <a:latin typeface="Courier New" pitchFamily="49" charset="0"/>
                <a:cs typeface="Times New Roman" pitchFamily="18" charset="0"/>
              </a:rPr>
              <a:t>template&lt;class ItemType&gt;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b="1">
                <a:latin typeface="Courier New" pitchFamily="49" charset="0"/>
                <a:cs typeface="Times New Roman" pitchFamily="18" charset="0"/>
              </a:rPr>
              <a:t>void BubbleUp(ItemType values[],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b="1">
                <a:latin typeface="Courier New" pitchFamily="49" charset="0"/>
                <a:cs typeface="Times New Roman" pitchFamily="18" charset="0"/>
              </a:rPr>
              <a:t>  int startIndex, int endIndex)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b="1">
                <a:latin typeface="Courier New" pitchFamily="49" charset="0"/>
                <a:cs typeface="Times New Roman" pitchFamily="18" charset="0"/>
              </a:rPr>
              <a:t>// Post: Adjacent pairs that are out of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b="1">
                <a:latin typeface="Courier New" pitchFamily="49" charset="0"/>
                <a:cs typeface="Times New Roman" pitchFamily="18" charset="0"/>
              </a:rPr>
              <a:t>//   order have been switched between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b="1">
                <a:latin typeface="Courier New" pitchFamily="49" charset="0"/>
                <a:cs typeface="Times New Roman" pitchFamily="18" charset="0"/>
              </a:rPr>
              <a:t>//   values[startIndex]..values[endIndex] 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b="1">
                <a:latin typeface="Courier New" pitchFamily="49" charset="0"/>
                <a:cs typeface="Times New Roman" pitchFamily="18" charset="0"/>
              </a:rPr>
              <a:t>//   beginning at values[endIndex].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b="1">
                <a:latin typeface="Courier New" pitchFamily="49" charset="0"/>
                <a:cs typeface="Times New Roman" pitchFamily="18" charset="0"/>
              </a:rPr>
              <a:t> 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b="1">
                <a:latin typeface="Courier New" pitchFamily="49" charset="0"/>
                <a:cs typeface="Times New Roman" pitchFamily="18" charset="0"/>
              </a:rPr>
              <a:t>{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b="1">
                <a:latin typeface="Courier New" pitchFamily="49" charset="0"/>
                <a:cs typeface="Times New Roman" pitchFamily="18" charset="0"/>
              </a:rPr>
              <a:t>  for (int index = endIndex;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b="1">
                <a:latin typeface="Courier New" pitchFamily="49" charset="0"/>
                <a:cs typeface="Times New Roman" pitchFamily="18" charset="0"/>
              </a:rPr>
              <a:t>    index &gt; startIndex; index--)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b="1">
                <a:latin typeface="Courier New" pitchFamily="49" charset="0"/>
                <a:cs typeface="Times New Roman" pitchFamily="18" charset="0"/>
              </a:rPr>
              <a:t>    if (values[index] &lt; values[index-1])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b="1">
                <a:latin typeface="Courier New" pitchFamily="49" charset="0"/>
                <a:cs typeface="Times New Roman" pitchFamily="18" charset="0"/>
              </a:rPr>
              <a:t>      Swap(values[index], values[index-1]);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b="1">
                <a:latin typeface="Courier New" pitchFamily="49" charset="0"/>
                <a:cs typeface="Times" charset="0"/>
              </a:rPr>
              <a:t>}</a:t>
            </a:r>
            <a:r>
              <a:rPr lang="en-US" altLang="en-US" sz="2000" b="1">
                <a:latin typeface="Courier New" pitchFamily="49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1C59-58E9-414F-B788-D66C24931931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Observations on BubbleSort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114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>
                <a:cs typeface="Times New Roman" pitchFamily="18" charset="0"/>
              </a:rPr>
              <a:t>This algorithm is </a:t>
            </a:r>
            <a:r>
              <a:rPr lang="en-US" altLang="en-US" i="1">
                <a:cs typeface="Times New Roman" pitchFamily="18" charset="0"/>
              </a:rPr>
              <a:t>always </a:t>
            </a:r>
            <a:r>
              <a:rPr lang="en-US" altLang="en-US">
                <a:cs typeface="Times New Roman" pitchFamily="18" charset="0"/>
              </a:rPr>
              <a:t>O(N</a:t>
            </a:r>
            <a:r>
              <a:rPr lang="en-US" altLang="en-US" baseline="30000">
                <a:cs typeface="Times New Roman" pitchFamily="18" charset="0"/>
              </a:rPr>
              <a:t>2</a:t>
            </a:r>
            <a:r>
              <a:rPr lang="en-US" altLang="en-US">
                <a:cs typeface="Times New Roman" pitchFamily="18" charset="0"/>
              </a:rPr>
              <a:t>). </a:t>
            </a:r>
          </a:p>
          <a:p>
            <a:pPr>
              <a:buFont typeface="Monotype Sorts" pitchFamily="2" charset="2"/>
              <a:buNone/>
            </a:pPr>
            <a:r>
              <a:rPr lang="en-US" altLang="en-US">
                <a:cs typeface="Times New Roman" pitchFamily="18" charset="0"/>
              </a:rPr>
              <a:t> </a:t>
            </a:r>
          </a:p>
          <a:p>
            <a:pPr>
              <a:buFont typeface="Monotype Sorts" pitchFamily="2" charset="2"/>
              <a:buNone/>
            </a:pPr>
            <a:r>
              <a:rPr lang="en-US" altLang="en-US">
                <a:cs typeface="Times New Roman" pitchFamily="18" charset="0"/>
              </a:rPr>
              <a:t>There can be a large number of </a:t>
            </a:r>
            <a:br>
              <a:rPr lang="en-US" altLang="en-US">
                <a:cs typeface="Times New Roman" pitchFamily="18" charset="0"/>
              </a:rPr>
            </a:br>
            <a:r>
              <a:rPr lang="en-US" altLang="en-US">
                <a:cs typeface="Times New Roman" pitchFamily="18" charset="0"/>
              </a:rPr>
              <a:t>intermediate swaps.</a:t>
            </a:r>
          </a:p>
          <a:p>
            <a:pPr>
              <a:buFont typeface="Monotype Sorts" pitchFamily="2" charset="2"/>
              <a:buNone/>
            </a:pPr>
            <a:endParaRPr lang="en-US" altLang="en-US">
              <a:cs typeface="Times New Roman" pitchFamily="18" charset="0"/>
            </a:endParaRPr>
          </a:p>
          <a:p>
            <a:pPr>
              <a:buFont typeface="Monotype Sorts" pitchFamily="2" charset="2"/>
              <a:buNone/>
            </a:pPr>
            <a:r>
              <a:rPr lang="en-US" altLang="en-US" b="1">
                <a:solidFill>
                  <a:srgbClr val="3366FF"/>
                </a:solidFill>
                <a:cs typeface="Times" charset="0"/>
              </a:rPr>
              <a:t>Can this algorithm be improved?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3C0D-DA9D-43D2-A46C-9985E611E784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398963" y="2195513"/>
            <a:ext cx="4259262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 altLang="en-US" b="1"/>
              <a:t>One by one, each as yet unsorted array element is inserted into its proper place with respect to the already sorted elements.</a:t>
            </a:r>
            <a:r>
              <a:rPr lang="en-US" altLang="en-US" b="1">
                <a:solidFill>
                  <a:srgbClr val="990000"/>
                </a:solidFill>
              </a:rPr>
              <a:t> </a:t>
            </a:r>
          </a:p>
          <a:p>
            <a:endParaRPr lang="en-US" altLang="en-US" b="1">
              <a:solidFill>
                <a:srgbClr val="990000"/>
              </a:solidFill>
            </a:endParaRPr>
          </a:p>
          <a:p>
            <a:r>
              <a:rPr lang="en-US" altLang="en-US" b="1">
                <a:solidFill>
                  <a:srgbClr val="990033"/>
                </a:solidFill>
              </a:rPr>
              <a:t>On each pass, this causes the number of already sorted elements to increase by one.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838200"/>
            <a:ext cx="5876925" cy="228600"/>
          </a:xfrm>
          <a:noFill/>
          <a:ln/>
        </p:spPr>
        <p:txBody>
          <a:bodyPr/>
          <a:lstStyle/>
          <a:p>
            <a:r>
              <a:rPr lang="en-US" altLang="en-US"/>
              <a:t>Insertion Sort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506413" y="1620838"/>
            <a:ext cx="2224087" cy="42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endParaRPr lang="en-US" altLang="en-US" b="1">
              <a:latin typeface="Times New Roman" pitchFamily="18" charset="0"/>
            </a:endParaRPr>
          </a:p>
          <a:p>
            <a:r>
              <a:rPr lang="en-US" altLang="en-US" sz="800" b="1">
                <a:latin typeface="Times New Roman" pitchFamily="18" charset="0"/>
              </a:rPr>
              <a:t>  </a:t>
            </a:r>
            <a:endParaRPr lang="en-US" altLang="en-US" sz="10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values	 [ 0 ]       </a:t>
            </a:r>
            <a:endParaRPr lang="en-US" altLang="en-US" sz="16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	 [ 1 ]</a:t>
            </a:r>
            <a:endParaRPr lang="en-US" altLang="en-US" sz="8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	 [ 2 ]</a:t>
            </a:r>
          </a:p>
          <a:p>
            <a:r>
              <a:rPr lang="en-US" altLang="en-US" sz="800" b="1">
                <a:latin typeface="Times New Roman" pitchFamily="18" charset="0"/>
              </a:rPr>
              <a:t> </a:t>
            </a:r>
          </a:p>
          <a:p>
            <a:r>
              <a:rPr lang="en-US" altLang="en-US" sz="800" b="1">
                <a:latin typeface="Times New Roman" pitchFamily="18" charset="0"/>
              </a:rPr>
              <a:t> </a:t>
            </a:r>
            <a:endParaRPr lang="en-US" altLang="en-US" sz="10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             [ 3 ]</a:t>
            </a:r>
            <a:endParaRPr lang="en-US" altLang="en-US" sz="16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 	 [ 4 ]</a:t>
            </a:r>
          </a:p>
        </p:txBody>
      </p:sp>
      <p:grpSp>
        <p:nvGrpSpPr>
          <p:cNvPr id="25610" name="Group 10"/>
          <p:cNvGrpSpPr>
            <a:grpSpLocks/>
          </p:cNvGrpSpPr>
          <p:nvPr/>
        </p:nvGrpSpPr>
        <p:grpSpPr bwMode="auto">
          <a:xfrm>
            <a:off x="2414588" y="2209800"/>
            <a:ext cx="1416050" cy="3819525"/>
            <a:chOff x="1521" y="1392"/>
            <a:chExt cx="892" cy="2406"/>
          </a:xfrm>
        </p:grpSpPr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1533" y="1392"/>
              <a:ext cx="876" cy="2406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6" name="Line 6"/>
            <p:cNvSpPr>
              <a:spLocks noChangeShapeType="1"/>
            </p:cNvSpPr>
            <p:nvPr/>
          </p:nvSpPr>
          <p:spPr bwMode="auto">
            <a:xfrm>
              <a:off x="1521" y="1872"/>
              <a:ext cx="8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7" name="Line 7"/>
            <p:cNvSpPr>
              <a:spLocks noChangeShapeType="1"/>
            </p:cNvSpPr>
            <p:nvPr/>
          </p:nvSpPr>
          <p:spPr bwMode="auto">
            <a:xfrm>
              <a:off x="1521" y="2354"/>
              <a:ext cx="8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8" name="Line 8"/>
            <p:cNvSpPr>
              <a:spLocks noChangeShapeType="1"/>
            </p:cNvSpPr>
            <p:nvPr/>
          </p:nvSpPr>
          <p:spPr bwMode="auto">
            <a:xfrm>
              <a:off x="1521" y="2837"/>
              <a:ext cx="8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9" name="Line 9"/>
            <p:cNvSpPr>
              <a:spLocks noChangeShapeType="1"/>
            </p:cNvSpPr>
            <p:nvPr/>
          </p:nvSpPr>
          <p:spPr bwMode="auto">
            <a:xfrm>
              <a:off x="1521" y="3320"/>
              <a:ext cx="8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2786063" y="2298700"/>
            <a:ext cx="636587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3200" b="1"/>
              <a:t>36</a:t>
            </a:r>
          </a:p>
          <a:p>
            <a:endParaRPr lang="en-US" altLang="en-US" sz="2000" b="1"/>
          </a:p>
          <a:p>
            <a:r>
              <a:rPr lang="en-US" altLang="en-US" sz="3200" b="1"/>
              <a:t>24</a:t>
            </a:r>
          </a:p>
          <a:p>
            <a:endParaRPr lang="en-US" altLang="en-US" sz="2000" b="1"/>
          </a:p>
          <a:p>
            <a:r>
              <a:rPr lang="en-US" altLang="en-US" sz="3200" b="1"/>
              <a:t>10</a:t>
            </a:r>
          </a:p>
          <a:p>
            <a:endParaRPr lang="en-US" altLang="en-US" sz="2000" b="1"/>
          </a:p>
          <a:p>
            <a:r>
              <a:rPr lang="en-US" altLang="en-US" sz="3200" b="1"/>
              <a:t>  6</a:t>
            </a:r>
          </a:p>
          <a:p>
            <a:endParaRPr lang="en-US" altLang="en-US" sz="2000" b="1"/>
          </a:p>
          <a:p>
            <a:r>
              <a:rPr lang="en-US" altLang="en-US" sz="3200" b="1"/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A7AC-DD2A-431E-B078-7BDA45C9C8ED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398963" y="1989138"/>
            <a:ext cx="4259262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 altLang="en-US" b="1"/>
              <a:t>Works like someone who “inserts” one more card at a time into a hand of cards that are already sorted.</a:t>
            </a:r>
            <a:r>
              <a:rPr lang="en-US" altLang="en-US" b="1">
                <a:solidFill>
                  <a:srgbClr val="990000"/>
                </a:solidFill>
              </a:rPr>
              <a:t> </a:t>
            </a:r>
          </a:p>
          <a:p>
            <a:endParaRPr lang="en-US" altLang="en-US" b="1">
              <a:solidFill>
                <a:srgbClr val="990000"/>
              </a:solidFill>
            </a:endParaRPr>
          </a:p>
          <a:p>
            <a:r>
              <a:rPr lang="en-US" altLang="en-US" b="1">
                <a:solidFill>
                  <a:srgbClr val="990033"/>
                </a:solidFill>
              </a:rPr>
              <a:t>To insert 12, we need to make room for it by moving first 36 and then 24.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990600"/>
            <a:ext cx="5800725" cy="152400"/>
          </a:xfrm>
          <a:noFill/>
          <a:ln/>
        </p:spPr>
        <p:txBody>
          <a:bodyPr/>
          <a:lstStyle/>
          <a:p>
            <a:r>
              <a:rPr lang="en-US" altLang="en-US"/>
              <a:t>Insertion Sort</a:t>
            </a:r>
          </a:p>
        </p:txBody>
      </p:sp>
      <p:grpSp>
        <p:nvGrpSpPr>
          <p:cNvPr id="26634" name="Group 10"/>
          <p:cNvGrpSpPr>
            <a:grpSpLocks/>
          </p:cNvGrpSpPr>
          <p:nvPr/>
        </p:nvGrpSpPr>
        <p:grpSpPr bwMode="auto">
          <a:xfrm>
            <a:off x="779463" y="2933700"/>
            <a:ext cx="2087562" cy="1235075"/>
            <a:chOff x="491" y="1848"/>
            <a:chExt cx="1315" cy="778"/>
          </a:xfrm>
        </p:grpSpPr>
        <p:sp>
          <p:nvSpPr>
            <p:cNvPr id="26628" name="AutoShape 4"/>
            <p:cNvSpPr>
              <a:spLocks noChangeArrowheads="1"/>
            </p:cNvSpPr>
            <p:nvPr/>
          </p:nvSpPr>
          <p:spPr bwMode="auto">
            <a:xfrm rot="20400000">
              <a:off x="491" y="1941"/>
              <a:ext cx="459" cy="685"/>
            </a:xfrm>
            <a:prstGeom prst="roundRect">
              <a:avLst>
                <a:gd name="adj" fmla="val 12495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9" name="AutoShape 5"/>
            <p:cNvSpPr>
              <a:spLocks noChangeArrowheads="1"/>
            </p:cNvSpPr>
            <p:nvPr/>
          </p:nvSpPr>
          <p:spPr bwMode="auto">
            <a:xfrm rot="21180000">
              <a:off x="931" y="1848"/>
              <a:ext cx="458" cy="684"/>
            </a:xfrm>
            <a:prstGeom prst="roundRect">
              <a:avLst>
                <a:gd name="adj" fmla="val 12495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0" name="AutoShape 6"/>
            <p:cNvSpPr>
              <a:spLocks noChangeArrowheads="1"/>
            </p:cNvSpPr>
            <p:nvPr/>
          </p:nvSpPr>
          <p:spPr bwMode="auto">
            <a:xfrm rot="720000">
              <a:off x="1341" y="1849"/>
              <a:ext cx="459" cy="684"/>
            </a:xfrm>
            <a:prstGeom prst="roundRect">
              <a:avLst>
                <a:gd name="adj" fmla="val 12495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 rot="20460000">
              <a:off x="556" y="1981"/>
              <a:ext cx="25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3200" b="1"/>
                <a:t>6</a:t>
              </a:r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 rot="21180000">
              <a:off x="938" y="1934"/>
              <a:ext cx="40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3200" b="1"/>
                <a:t>10</a:t>
              </a:r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 rot="480000">
              <a:off x="1405" y="1921"/>
              <a:ext cx="40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3200" b="1"/>
                <a:t>24</a:t>
              </a:r>
            </a:p>
          </p:txBody>
        </p:sp>
      </p:grpSp>
      <p:sp>
        <p:nvSpPr>
          <p:cNvPr id="26635" name="AutoShape 11"/>
          <p:cNvSpPr>
            <a:spLocks noChangeArrowheads="1"/>
          </p:cNvSpPr>
          <p:nvPr/>
        </p:nvSpPr>
        <p:spPr bwMode="auto">
          <a:xfrm rot="1740000" flipH="1">
            <a:off x="3019425" y="4705350"/>
            <a:ext cx="730250" cy="1085850"/>
          </a:xfrm>
          <a:prstGeom prst="roundRect">
            <a:avLst>
              <a:gd name="adj" fmla="val 1249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 rot="1800000">
            <a:off x="3084513" y="4832350"/>
            <a:ext cx="6365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3200" b="1"/>
              <a:t>12</a:t>
            </a:r>
          </a:p>
        </p:txBody>
      </p:sp>
      <p:sp>
        <p:nvSpPr>
          <p:cNvPr id="26637" name="AutoShape 13"/>
          <p:cNvSpPr>
            <a:spLocks noChangeArrowheads="1"/>
          </p:cNvSpPr>
          <p:nvPr/>
        </p:nvSpPr>
        <p:spPr bwMode="auto">
          <a:xfrm rot="1740000" flipH="1">
            <a:off x="2784475" y="3149600"/>
            <a:ext cx="730250" cy="1085850"/>
          </a:xfrm>
          <a:prstGeom prst="roundRect">
            <a:avLst>
              <a:gd name="adj" fmla="val 1249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 rot="1500000">
            <a:off x="2913063" y="3317875"/>
            <a:ext cx="6365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3200" b="1"/>
              <a:t>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8281-7647-4E5F-8C5C-23BEB28A2EB5}" type="slidenum">
              <a:rPr lang="en-US" altLang="en-US"/>
              <a:pPr/>
              <a:t>25</a:t>
            </a:fld>
            <a:endParaRPr lang="en-US" altLang="en-US"/>
          </a:p>
        </p:txBody>
      </p:sp>
      <p:grpSp>
        <p:nvGrpSpPr>
          <p:cNvPr id="27656" name="Group 8"/>
          <p:cNvGrpSpPr>
            <a:grpSpLocks/>
          </p:cNvGrpSpPr>
          <p:nvPr/>
        </p:nvGrpSpPr>
        <p:grpSpPr bwMode="auto">
          <a:xfrm>
            <a:off x="779463" y="2933700"/>
            <a:ext cx="2087562" cy="1235075"/>
            <a:chOff x="491" y="1848"/>
            <a:chExt cx="1315" cy="778"/>
          </a:xfrm>
        </p:grpSpPr>
        <p:sp>
          <p:nvSpPr>
            <p:cNvPr id="27650" name="AutoShape 2"/>
            <p:cNvSpPr>
              <a:spLocks noChangeArrowheads="1"/>
            </p:cNvSpPr>
            <p:nvPr/>
          </p:nvSpPr>
          <p:spPr bwMode="auto">
            <a:xfrm rot="20400000">
              <a:off x="491" y="1941"/>
              <a:ext cx="459" cy="685"/>
            </a:xfrm>
            <a:prstGeom prst="roundRect">
              <a:avLst>
                <a:gd name="adj" fmla="val 12495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1" name="AutoShape 3"/>
            <p:cNvSpPr>
              <a:spLocks noChangeArrowheads="1"/>
            </p:cNvSpPr>
            <p:nvPr/>
          </p:nvSpPr>
          <p:spPr bwMode="auto">
            <a:xfrm rot="21180000">
              <a:off x="931" y="1848"/>
              <a:ext cx="458" cy="684"/>
            </a:xfrm>
            <a:prstGeom prst="roundRect">
              <a:avLst>
                <a:gd name="adj" fmla="val 12495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2" name="AutoShape 4"/>
            <p:cNvSpPr>
              <a:spLocks noChangeArrowheads="1"/>
            </p:cNvSpPr>
            <p:nvPr/>
          </p:nvSpPr>
          <p:spPr bwMode="auto">
            <a:xfrm rot="720000">
              <a:off x="1341" y="1849"/>
              <a:ext cx="459" cy="684"/>
            </a:xfrm>
            <a:prstGeom prst="roundRect">
              <a:avLst>
                <a:gd name="adj" fmla="val 12495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 rot="20460000">
              <a:off x="556" y="1981"/>
              <a:ext cx="25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3200" b="1"/>
                <a:t>6</a:t>
              </a:r>
            </a:p>
          </p:txBody>
        </p:sp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 rot="21180000">
              <a:off x="938" y="1934"/>
              <a:ext cx="40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3200" b="1"/>
                <a:t>10</a:t>
              </a:r>
            </a:p>
          </p:txBody>
        </p:sp>
        <p:sp>
          <p:nvSpPr>
            <p:cNvPr id="27655" name="Rectangle 7"/>
            <p:cNvSpPr>
              <a:spLocks noChangeArrowheads="1"/>
            </p:cNvSpPr>
            <p:nvPr/>
          </p:nvSpPr>
          <p:spPr bwMode="auto">
            <a:xfrm rot="480000">
              <a:off x="1405" y="1921"/>
              <a:ext cx="40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3200" b="1"/>
                <a:t>24</a:t>
              </a:r>
            </a:p>
          </p:txBody>
        </p:sp>
      </p:grp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4398963" y="1989138"/>
            <a:ext cx="4259262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 altLang="en-US" b="1"/>
              <a:t>Works like someone who “inserts” one more card at a time into a hand of cards that are already sorted.</a:t>
            </a:r>
            <a:r>
              <a:rPr lang="en-US" altLang="en-US" b="1">
                <a:solidFill>
                  <a:srgbClr val="990000"/>
                </a:solidFill>
              </a:rPr>
              <a:t> </a:t>
            </a:r>
          </a:p>
          <a:p>
            <a:endParaRPr lang="en-US" altLang="en-US" b="1">
              <a:solidFill>
                <a:srgbClr val="990000"/>
              </a:solidFill>
            </a:endParaRPr>
          </a:p>
          <a:p>
            <a:r>
              <a:rPr lang="en-US" altLang="en-US" b="1">
                <a:solidFill>
                  <a:srgbClr val="FFCC66"/>
                </a:solidFill>
              </a:rPr>
              <a:t>To insert 12, we need to make room for it by moving first 36 and then 24.</a:t>
            </a:r>
          </a:p>
        </p:txBody>
      </p:sp>
      <p:sp>
        <p:nvSpPr>
          <p:cNvPr id="27658" name="Rectangle 10"/>
          <p:cNvSpPr>
            <a:spLocks noGrp="1" noChangeArrowheads="1"/>
          </p:cNvSpPr>
          <p:nvPr>
            <p:ph type="title"/>
          </p:nvPr>
        </p:nvSpPr>
        <p:spPr>
          <a:xfrm>
            <a:off x="1676400" y="838200"/>
            <a:ext cx="5888038" cy="228600"/>
          </a:xfrm>
          <a:noFill/>
          <a:ln/>
        </p:spPr>
        <p:txBody>
          <a:bodyPr/>
          <a:lstStyle/>
          <a:p>
            <a:r>
              <a:rPr lang="en-US" altLang="en-US"/>
              <a:t>Insertion Sort</a:t>
            </a:r>
          </a:p>
        </p:txBody>
      </p:sp>
      <p:sp>
        <p:nvSpPr>
          <p:cNvPr id="27659" name="AutoShape 11"/>
          <p:cNvSpPr>
            <a:spLocks noChangeArrowheads="1"/>
          </p:cNvSpPr>
          <p:nvPr/>
        </p:nvSpPr>
        <p:spPr bwMode="auto">
          <a:xfrm rot="1740000" flipH="1">
            <a:off x="3506788" y="3149600"/>
            <a:ext cx="730250" cy="1085850"/>
          </a:xfrm>
          <a:prstGeom prst="roundRect">
            <a:avLst>
              <a:gd name="adj" fmla="val 1249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 rot="1500000">
            <a:off x="3635375" y="3317875"/>
            <a:ext cx="636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3200" b="1"/>
              <a:t>36</a:t>
            </a:r>
          </a:p>
        </p:txBody>
      </p:sp>
      <p:sp>
        <p:nvSpPr>
          <p:cNvPr id="27661" name="AutoShape 13"/>
          <p:cNvSpPr>
            <a:spLocks noChangeArrowheads="1"/>
          </p:cNvSpPr>
          <p:nvPr/>
        </p:nvSpPr>
        <p:spPr bwMode="auto">
          <a:xfrm rot="1740000" flipH="1">
            <a:off x="3019425" y="4705350"/>
            <a:ext cx="730250" cy="1085850"/>
          </a:xfrm>
          <a:prstGeom prst="roundRect">
            <a:avLst>
              <a:gd name="adj" fmla="val 1249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 rot="1800000">
            <a:off x="3084513" y="4832350"/>
            <a:ext cx="6365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3200" b="1"/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1D6C-FF46-4F9E-BAA4-0743ED2C9FF8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398963" y="1989138"/>
            <a:ext cx="4259262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 altLang="en-US" b="1"/>
              <a:t>Works like someone who “inserts” one more card at a time into a hand of cards that are already sorted.</a:t>
            </a:r>
            <a:r>
              <a:rPr lang="en-US" altLang="en-US" b="1">
                <a:solidFill>
                  <a:srgbClr val="990000"/>
                </a:solidFill>
              </a:rPr>
              <a:t> </a:t>
            </a:r>
          </a:p>
          <a:p>
            <a:endParaRPr lang="en-US" altLang="en-US" b="1">
              <a:solidFill>
                <a:srgbClr val="990000"/>
              </a:solidFill>
            </a:endParaRPr>
          </a:p>
          <a:p>
            <a:r>
              <a:rPr lang="en-US" altLang="en-US" b="1">
                <a:solidFill>
                  <a:srgbClr val="FFCC66"/>
                </a:solidFill>
              </a:rPr>
              <a:t>To insert 12, we need to make room for it by moving first 36 and then 24.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762000"/>
            <a:ext cx="5953125" cy="304800"/>
          </a:xfrm>
          <a:noFill/>
          <a:ln/>
        </p:spPr>
        <p:txBody>
          <a:bodyPr/>
          <a:lstStyle/>
          <a:p>
            <a:r>
              <a:rPr lang="en-US" altLang="en-US"/>
              <a:t>Insertion Sort</a:t>
            </a: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 rot="20400000">
            <a:off x="779463" y="3081338"/>
            <a:ext cx="728662" cy="1087437"/>
          </a:xfrm>
          <a:prstGeom prst="roundRect">
            <a:avLst>
              <a:gd name="adj" fmla="val 1249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 rot="21180000">
            <a:off x="1477963" y="2933700"/>
            <a:ext cx="727075" cy="1085850"/>
          </a:xfrm>
          <a:prstGeom prst="roundRect">
            <a:avLst>
              <a:gd name="adj" fmla="val 1249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 rot="20460000">
            <a:off x="882650" y="3144838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3200" b="1"/>
              <a:t>6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 rot="21180000">
            <a:off x="1489075" y="3070225"/>
            <a:ext cx="636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3200" b="1"/>
              <a:t>10</a:t>
            </a:r>
          </a:p>
        </p:txBody>
      </p:sp>
      <p:grpSp>
        <p:nvGrpSpPr>
          <p:cNvPr id="28684" name="Group 12"/>
          <p:cNvGrpSpPr>
            <a:grpSpLocks/>
          </p:cNvGrpSpPr>
          <p:nvPr/>
        </p:nvGrpSpPr>
        <p:grpSpPr bwMode="auto">
          <a:xfrm>
            <a:off x="2851150" y="2935288"/>
            <a:ext cx="1420813" cy="1300162"/>
            <a:chOff x="1796" y="1849"/>
            <a:chExt cx="895" cy="819"/>
          </a:xfrm>
        </p:grpSpPr>
        <p:sp>
          <p:nvSpPr>
            <p:cNvPr id="28680" name="AutoShape 8"/>
            <p:cNvSpPr>
              <a:spLocks noChangeArrowheads="1"/>
            </p:cNvSpPr>
            <p:nvPr/>
          </p:nvSpPr>
          <p:spPr bwMode="auto">
            <a:xfrm rot="720000">
              <a:off x="1796" y="1849"/>
              <a:ext cx="459" cy="684"/>
            </a:xfrm>
            <a:prstGeom prst="roundRect">
              <a:avLst>
                <a:gd name="adj" fmla="val 12495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1" name="AutoShape 9"/>
            <p:cNvSpPr>
              <a:spLocks noChangeArrowheads="1"/>
            </p:cNvSpPr>
            <p:nvPr/>
          </p:nvSpPr>
          <p:spPr bwMode="auto">
            <a:xfrm rot="1740000" flipH="1">
              <a:off x="2209" y="1984"/>
              <a:ext cx="460" cy="684"/>
            </a:xfrm>
            <a:prstGeom prst="roundRect">
              <a:avLst>
                <a:gd name="adj" fmla="val 12495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2" name="Rectangle 10"/>
            <p:cNvSpPr>
              <a:spLocks noChangeArrowheads="1"/>
            </p:cNvSpPr>
            <p:nvPr/>
          </p:nvSpPr>
          <p:spPr bwMode="auto">
            <a:xfrm rot="480000">
              <a:off x="1860" y="1921"/>
              <a:ext cx="40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3200" b="1"/>
                <a:t>24</a:t>
              </a:r>
            </a:p>
          </p:txBody>
        </p:sp>
        <p:sp>
          <p:nvSpPr>
            <p:cNvPr id="28683" name="Rectangle 11"/>
            <p:cNvSpPr>
              <a:spLocks noChangeArrowheads="1"/>
            </p:cNvSpPr>
            <p:nvPr/>
          </p:nvSpPr>
          <p:spPr bwMode="auto">
            <a:xfrm rot="1500000">
              <a:off x="2290" y="2090"/>
              <a:ext cx="40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3200" b="1"/>
                <a:t>36</a:t>
              </a:r>
            </a:p>
          </p:txBody>
        </p:sp>
      </p:grpSp>
      <p:sp>
        <p:nvSpPr>
          <p:cNvPr id="28685" name="AutoShape 13"/>
          <p:cNvSpPr>
            <a:spLocks noChangeArrowheads="1"/>
          </p:cNvSpPr>
          <p:nvPr/>
        </p:nvSpPr>
        <p:spPr bwMode="auto">
          <a:xfrm rot="1740000" flipH="1">
            <a:off x="3019425" y="4705350"/>
            <a:ext cx="730250" cy="1085850"/>
          </a:xfrm>
          <a:prstGeom prst="roundRect">
            <a:avLst>
              <a:gd name="adj" fmla="val 1249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 rot="1800000">
            <a:off x="3084513" y="4832350"/>
            <a:ext cx="6365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3200" b="1"/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6A76-37C9-4C0B-8223-7335E8273AF3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398963" y="1989138"/>
            <a:ext cx="4259262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 altLang="en-US" b="1"/>
              <a:t>Works like someone who “inserts” one more card at a time into a hand of cards that are already sorted.</a:t>
            </a:r>
            <a:r>
              <a:rPr lang="en-US" altLang="en-US" b="1">
                <a:solidFill>
                  <a:srgbClr val="990000"/>
                </a:solidFill>
              </a:rPr>
              <a:t> </a:t>
            </a:r>
          </a:p>
          <a:p>
            <a:endParaRPr lang="en-US" altLang="en-US" b="1">
              <a:solidFill>
                <a:srgbClr val="990000"/>
              </a:solidFill>
            </a:endParaRPr>
          </a:p>
          <a:p>
            <a:r>
              <a:rPr lang="en-US" altLang="en-US" b="1">
                <a:solidFill>
                  <a:srgbClr val="FFCC66"/>
                </a:solidFill>
              </a:rPr>
              <a:t>To insert 12, we need to make room for it by moving first 36 and then 24.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533400"/>
            <a:ext cx="5659438" cy="533400"/>
          </a:xfrm>
          <a:noFill/>
          <a:ln/>
        </p:spPr>
        <p:txBody>
          <a:bodyPr/>
          <a:lstStyle/>
          <a:p>
            <a:r>
              <a:rPr lang="en-US" altLang="en-US"/>
              <a:t>Insertion Sort</a:t>
            </a: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 rot="20400000">
            <a:off x="779463" y="3081338"/>
            <a:ext cx="728662" cy="1087437"/>
          </a:xfrm>
          <a:prstGeom prst="roundRect">
            <a:avLst>
              <a:gd name="adj" fmla="val 1249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 rot="21180000">
            <a:off x="1477963" y="2933700"/>
            <a:ext cx="727075" cy="1085850"/>
          </a:xfrm>
          <a:prstGeom prst="roundRect">
            <a:avLst>
              <a:gd name="adj" fmla="val 1249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 rot="20460000">
            <a:off x="882650" y="3144838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3200" b="1"/>
              <a:t>6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 rot="21180000">
            <a:off x="1489075" y="3070225"/>
            <a:ext cx="636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3200" b="1"/>
              <a:t>10</a:t>
            </a:r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 rot="120000" flipH="1">
            <a:off x="2152650" y="2846388"/>
            <a:ext cx="730250" cy="1089025"/>
          </a:xfrm>
          <a:prstGeom prst="roundRect">
            <a:avLst>
              <a:gd name="adj" fmla="val 1249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 rot="120000">
            <a:off x="2152650" y="2928938"/>
            <a:ext cx="6365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3200" b="1"/>
              <a:t>12</a:t>
            </a:r>
          </a:p>
        </p:txBody>
      </p:sp>
      <p:grpSp>
        <p:nvGrpSpPr>
          <p:cNvPr id="29710" name="Group 14"/>
          <p:cNvGrpSpPr>
            <a:grpSpLocks/>
          </p:cNvGrpSpPr>
          <p:nvPr/>
        </p:nvGrpSpPr>
        <p:grpSpPr bwMode="auto">
          <a:xfrm>
            <a:off x="2851150" y="2935288"/>
            <a:ext cx="1420813" cy="1300162"/>
            <a:chOff x="1796" y="1849"/>
            <a:chExt cx="895" cy="819"/>
          </a:xfrm>
        </p:grpSpPr>
        <p:sp>
          <p:nvSpPr>
            <p:cNvPr id="29706" name="AutoShape 10"/>
            <p:cNvSpPr>
              <a:spLocks noChangeArrowheads="1"/>
            </p:cNvSpPr>
            <p:nvPr/>
          </p:nvSpPr>
          <p:spPr bwMode="auto">
            <a:xfrm rot="720000">
              <a:off x="1796" y="1849"/>
              <a:ext cx="459" cy="684"/>
            </a:xfrm>
            <a:prstGeom prst="roundRect">
              <a:avLst>
                <a:gd name="adj" fmla="val 12495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7" name="AutoShape 11"/>
            <p:cNvSpPr>
              <a:spLocks noChangeArrowheads="1"/>
            </p:cNvSpPr>
            <p:nvPr/>
          </p:nvSpPr>
          <p:spPr bwMode="auto">
            <a:xfrm rot="1740000" flipH="1">
              <a:off x="2209" y="1984"/>
              <a:ext cx="460" cy="684"/>
            </a:xfrm>
            <a:prstGeom prst="roundRect">
              <a:avLst>
                <a:gd name="adj" fmla="val 12495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 rot="480000">
              <a:off x="1860" y="1921"/>
              <a:ext cx="40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3200" b="1"/>
                <a:t>24</a:t>
              </a: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 rot="1500000">
              <a:off x="2290" y="2090"/>
              <a:ext cx="40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3200" b="1"/>
                <a:t>36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1B99-025D-42D5-9947-C326C2A1513E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685800"/>
            <a:ext cx="6096000" cy="838200"/>
          </a:xfrm>
        </p:spPr>
        <p:txBody>
          <a:bodyPr/>
          <a:lstStyle/>
          <a:p>
            <a:r>
              <a:rPr lang="en-US" altLang="en-US" sz="3200"/>
              <a:t>A  Snapshot of the </a:t>
            </a:r>
            <a:br>
              <a:rPr lang="en-US" altLang="en-US" sz="3200"/>
            </a:br>
            <a:r>
              <a:rPr lang="en-US" altLang="en-US" sz="3200"/>
              <a:t>Insertion Sort Algorithm</a:t>
            </a:r>
          </a:p>
        </p:txBody>
      </p:sp>
      <p:pic>
        <p:nvPicPr>
          <p:cNvPr id="172036" name="Picture 4" descr="Figure 1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400" y="1828800"/>
            <a:ext cx="7493000" cy="302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E2B76-53DD-44FF-A189-0B03C34C0A49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04800" y="1138238"/>
            <a:ext cx="8375650" cy="54911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363" y="1143000"/>
            <a:ext cx="7924800" cy="5410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template &lt;class  ItemType &gt;</a:t>
            </a:r>
            <a:endParaRPr lang="en-US" altLang="en-US" sz="1800" b="1">
              <a:solidFill>
                <a:srgbClr val="008080"/>
              </a:solidFill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void InsertItem  ( ItemType  values [ ] ,  </a:t>
            </a:r>
            <a:r>
              <a:rPr lang="en-US" altLang="en-US" sz="1800" b="1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altLang="en-US" sz="1800" b="1">
                <a:latin typeface="Courier New" pitchFamily="49" charset="0"/>
              </a:rPr>
              <a:t>int  start ,  int end )</a:t>
            </a:r>
            <a:r>
              <a:rPr lang="en-US" altLang="en-US" sz="1800" b="1">
                <a:solidFill>
                  <a:schemeClr val="tx2"/>
                </a:solidFill>
                <a:latin typeface="Courier New" pitchFamily="49" charset="0"/>
              </a:rPr>
              <a:t>		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solidFill>
                  <a:srgbClr val="339933"/>
                </a:solidFill>
                <a:latin typeface="Courier New" pitchFamily="49" charset="0"/>
              </a:rPr>
              <a:t>//  Post: Elements between values[start] and  values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solidFill>
                  <a:srgbClr val="339933"/>
                </a:solidFill>
                <a:latin typeface="Courier New" pitchFamily="49" charset="0"/>
              </a:rPr>
              <a:t>//   [end] have been sorted into ascending order by key.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{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	bool  finished = false 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	int   current  =  end 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	bool  moreToSearch = (current != start);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endParaRPr lang="en-US" altLang="en-US" sz="1800" b="1"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	while (moreToSearch  &amp;&amp;  !finished )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	{	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	  if  (values[current] &lt; values[current - 1])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	    {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        Swap(values[current], values[current - 1);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		 current--;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		 moreToSearch = ( current != start );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	    }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     else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		 finished = true 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	}     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}</a:t>
            </a:r>
            <a:endParaRPr lang="en-US" altLang="en-US" sz="1800" b="1" i="1">
              <a:solidFill>
                <a:schemeClr val="folHlink"/>
              </a:solidFill>
              <a:latin typeface="Courier New" pitchFamily="49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7848600" y="6248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r"/>
            <a:fld id="{74A1DB90-9667-497B-981E-D94075185473}" type="slidenum">
              <a:rPr lang="en-US" altLang="en-US" sz="1800">
                <a:latin typeface="Courier New" pitchFamily="49" charset="0"/>
              </a:rPr>
              <a:pPr algn="r"/>
              <a:t>29</a:t>
            </a:fld>
            <a:endParaRPr lang="en-US" altLang="en-US" sz="180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509D-F1AE-428D-AE23-BAD2D68A0749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398963" y="2216150"/>
            <a:ext cx="4259262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 altLang="en-US" b="1"/>
              <a:t>Divides the array into two parts:  already sorted, and not yet sorted.</a:t>
            </a:r>
            <a:r>
              <a:rPr lang="en-US" altLang="en-US" b="1">
                <a:solidFill>
                  <a:srgbClr val="990000"/>
                </a:solidFill>
              </a:rPr>
              <a:t>  </a:t>
            </a:r>
          </a:p>
          <a:p>
            <a:endParaRPr lang="en-US" altLang="en-US" b="1">
              <a:solidFill>
                <a:srgbClr val="990000"/>
              </a:solidFill>
            </a:endParaRPr>
          </a:p>
          <a:p>
            <a:r>
              <a:rPr lang="en-US" altLang="en-US" b="1">
                <a:solidFill>
                  <a:srgbClr val="FFCC66"/>
                </a:solidFill>
              </a:rPr>
              <a:t>On each pass, finds the smallest of the unsorted elements, and swaps it into its correct place,</a:t>
            </a:r>
            <a:r>
              <a:rPr lang="en-US" altLang="en-US" b="1">
                <a:solidFill>
                  <a:srgbClr val="990000"/>
                </a:solidFill>
              </a:rPr>
              <a:t> </a:t>
            </a:r>
            <a:r>
              <a:rPr lang="en-US" altLang="en-US" b="1"/>
              <a:t>thereby increasing the number of sorted elements by one.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990600"/>
            <a:ext cx="5800725" cy="228600"/>
          </a:xfrm>
          <a:noFill/>
          <a:ln/>
        </p:spPr>
        <p:txBody>
          <a:bodyPr/>
          <a:lstStyle/>
          <a:p>
            <a:r>
              <a:rPr lang="en-US" altLang="en-US"/>
              <a:t>Straight Selection Sort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06413" y="1620838"/>
            <a:ext cx="2224087" cy="42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endParaRPr lang="en-US" altLang="en-US" b="1">
              <a:latin typeface="Times New Roman" pitchFamily="18" charset="0"/>
            </a:endParaRPr>
          </a:p>
          <a:p>
            <a:r>
              <a:rPr lang="en-US" altLang="en-US" sz="800" b="1">
                <a:latin typeface="Times New Roman" pitchFamily="18" charset="0"/>
              </a:rPr>
              <a:t>  </a:t>
            </a:r>
            <a:endParaRPr lang="en-US" altLang="en-US" sz="10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values	 [ 0 ]       </a:t>
            </a:r>
            <a:endParaRPr lang="en-US" altLang="en-US" sz="16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	 [ 1 ]</a:t>
            </a:r>
            <a:endParaRPr lang="en-US" altLang="en-US" sz="8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	 [ 2 ]</a:t>
            </a:r>
          </a:p>
          <a:p>
            <a:r>
              <a:rPr lang="en-US" altLang="en-US" sz="800" b="1">
                <a:latin typeface="Times New Roman" pitchFamily="18" charset="0"/>
              </a:rPr>
              <a:t> </a:t>
            </a:r>
          </a:p>
          <a:p>
            <a:r>
              <a:rPr lang="en-US" altLang="en-US" sz="800" b="1">
                <a:latin typeface="Times New Roman" pitchFamily="18" charset="0"/>
              </a:rPr>
              <a:t> </a:t>
            </a:r>
            <a:endParaRPr lang="en-US" altLang="en-US" sz="10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             [ 3 ]</a:t>
            </a:r>
            <a:endParaRPr lang="en-US" altLang="en-US" sz="16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 	 [ 4 ]</a:t>
            </a:r>
          </a:p>
        </p:txBody>
      </p:sp>
      <p:grpSp>
        <p:nvGrpSpPr>
          <p:cNvPr id="7178" name="Group 10"/>
          <p:cNvGrpSpPr>
            <a:grpSpLocks/>
          </p:cNvGrpSpPr>
          <p:nvPr/>
        </p:nvGrpSpPr>
        <p:grpSpPr bwMode="auto">
          <a:xfrm>
            <a:off x="2414588" y="2209800"/>
            <a:ext cx="1416050" cy="3819525"/>
            <a:chOff x="1521" y="1392"/>
            <a:chExt cx="892" cy="2406"/>
          </a:xfrm>
        </p:grpSpPr>
        <p:sp>
          <p:nvSpPr>
            <p:cNvPr id="7173" name="Rectangle 5"/>
            <p:cNvSpPr>
              <a:spLocks noChangeArrowheads="1"/>
            </p:cNvSpPr>
            <p:nvPr/>
          </p:nvSpPr>
          <p:spPr bwMode="auto">
            <a:xfrm>
              <a:off x="1533" y="1392"/>
              <a:ext cx="876" cy="2406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4" name="Line 6"/>
            <p:cNvSpPr>
              <a:spLocks noChangeShapeType="1"/>
            </p:cNvSpPr>
            <p:nvPr/>
          </p:nvSpPr>
          <p:spPr bwMode="auto">
            <a:xfrm>
              <a:off x="1521" y="1872"/>
              <a:ext cx="8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5" name="Line 7"/>
            <p:cNvSpPr>
              <a:spLocks noChangeShapeType="1"/>
            </p:cNvSpPr>
            <p:nvPr/>
          </p:nvSpPr>
          <p:spPr bwMode="auto">
            <a:xfrm>
              <a:off x="1521" y="2354"/>
              <a:ext cx="8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6" name="Line 8"/>
            <p:cNvSpPr>
              <a:spLocks noChangeShapeType="1"/>
            </p:cNvSpPr>
            <p:nvPr/>
          </p:nvSpPr>
          <p:spPr bwMode="auto">
            <a:xfrm>
              <a:off x="1521" y="2837"/>
              <a:ext cx="8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7" name="Line 9"/>
            <p:cNvSpPr>
              <a:spLocks noChangeShapeType="1"/>
            </p:cNvSpPr>
            <p:nvPr/>
          </p:nvSpPr>
          <p:spPr bwMode="auto">
            <a:xfrm>
              <a:off x="1521" y="3320"/>
              <a:ext cx="8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2786063" y="2298700"/>
            <a:ext cx="636587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3200" b="1"/>
              <a:t>36</a:t>
            </a:r>
          </a:p>
          <a:p>
            <a:endParaRPr lang="en-US" altLang="en-US" sz="2000" b="1"/>
          </a:p>
          <a:p>
            <a:r>
              <a:rPr lang="en-US" altLang="en-US" sz="3200" b="1"/>
              <a:t>24</a:t>
            </a:r>
          </a:p>
          <a:p>
            <a:endParaRPr lang="en-US" altLang="en-US" sz="2000" b="1"/>
          </a:p>
          <a:p>
            <a:r>
              <a:rPr lang="en-US" altLang="en-US" sz="3200" b="1"/>
              <a:t>10</a:t>
            </a:r>
          </a:p>
          <a:p>
            <a:endParaRPr lang="en-US" altLang="en-US" sz="2000" b="1"/>
          </a:p>
          <a:p>
            <a:r>
              <a:rPr lang="en-US" altLang="en-US" sz="3200" b="1"/>
              <a:t>  6</a:t>
            </a:r>
          </a:p>
          <a:p>
            <a:endParaRPr lang="en-US" altLang="en-US" sz="2000" b="1"/>
          </a:p>
          <a:p>
            <a:r>
              <a:rPr lang="en-US" altLang="en-US" sz="3200" b="1"/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9DEF5-86B8-4845-BE91-6EC88DE1F3D0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457200" y="1524000"/>
            <a:ext cx="8218488" cy="4821238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363" y="1500188"/>
            <a:ext cx="7924800" cy="5129212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  <a:buFont typeface="Monotype Sorts" pitchFamily="2" charset="2"/>
              <a:buNone/>
            </a:pPr>
            <a:endParaRPr lang="en-US" altLang="en-US" sz="1800" b="1">
              <a:latin typeface="Courier New" pitchFamily="49" charset="0"/>
            </a:endParaRP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template &lt;class  ItemType &gt;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void  InsertionSort  ( ItemType  values [ ] ,  </a:t>
            </a:r>
            <a:r>
              <a:rPr lang="en-US" altLang="en-US" sz="1800" b="1">
                <a:solidFill>
                  <a:schemeClr val="accent2"/>
                </a:solidFill>
                <a:latin typeface="Courier New" pitchFamily="49" charset="0"/>
              </a:rPr>
              <a:t> 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altLang="en-US" sz="1800" b="1">
                <a:latin typeface="Courier New" pitchFamily="49" charset="0"/>
              </a:rPr>
              <a:t>int  numValues )</a:t>
            </a:r>
            <a:r>
              <a:rPr lang="en-US" altLang="en-US" sz="1800" b="1">
                <a:solidFill>
                  <a:schemeClr val="tx2"/>
                </a:solidFill>
                <a:latin typeface="Courier New" pitchFamily="49" charset="0"/>
              </a:rPr>
              <a:t>	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solidFill>
                  <a:schemeClr val="tx2"/>
                </a:solidFill>
                <a:latin typeface="Courier New" pitchFamily="49" charset="0"/>
              </a:rPr>
              <a:t>	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solidFill>
                  <a:srgbClr val="339933"/>
                </a:solidFill>
                <a:latin typeface="Courier New" pitchFamily="49" charset="0"/>
              </a:rPr>
              <a:t>//  Post: Sorts array values[0 . . numValues-1 ] into 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solidFill>
                  <a:srgbClr val="339933"/>
                </a:solidFill>
                <a:latin typeface="Courier New" pitchFamily="49" charset="0"/>
              </a:rPr>
              <a:t>//   ascending order by key</a:t>
            </a:r>
            <a:endParaRPr lang="en-US" altLang="en-US" sz="1800" b="1">
              <a:latin typeface="Courier New" pitchFamily="49" charset="0"/>
            </a:endParaRP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{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	for (int count = 0 ; count &lt; numValues; count++)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endParaRPr lang="en-US" altLang="en-US" sz="1800" b="1">
              <a:latin typeface="Courier New" pitchFamily="49" charset="0"/>
            </a:endParaRP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    InsertItem ( values , 0 , count ) ;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} 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7848600" y="6248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r"/>
            <a:endParaRPr lang="en-US" altLang="en-US" sz="180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1813" y="609600"/>
            <a:ext cx="7342187" cy="762000"/>
          </a:xfrm>
          <a:noFill/>
          <a:ln/>
        </p:spPr>
        <p:txBody>
          <a:bodyPr/>
          <a:lstStyle/>
          <a:p>
            <a:r>
              <a:rPr lang="en-US" altLang="en-US" sz="2800"/>
              <a:t>Sorting Algorithms and Average Case Number of Comparisons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1676400"/>
            <a:ext cx="6477000" cy="4191000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sz="2800" b="1">
                <a:solidFill>
                  <a:srgbClr val="990066"/>
                </a:solidFill>
              </a:rPr>
              <a:t>Simple Sorts</a:t>
            </a:r>
            <a:endParaRPr lang="en-US" altLang="en-US" sz="2800" b="1"/>
          </a:p>
          <a:p>
            <a:pPr lvl="1"/>
            <a:r>
              <a:rPr lang="en-US" altLang="en-US" sz="2400" b="1"/>
              <a:t>Straight Selection Sort</a:t>
            </a:r>
          </a:p>
          <a:p>
            <a:pPr lvl="1"/>
            <a:r>
              <a:rPr lang="en-US" altLang="en-US" sz="2400" b="1"/>
              <a:t>Bubble Sort</a:t>
            </a:r>
          </a:p>
          <a:p>
            <a:pPr lvl="1"/>
            <a:r>
              <a:rPr lang="en-US" altLang="en-US" sz="2400" b="1"/>
              <a:t>Insertion Sort</a:t>
            </a:r>
          </a:p>
          <a:p>
            <a:pPr lvl="1">
              <a:buFont typeface="Monotype Sorts" pitchFamily="2" charset="2"/>
              <a:buNone/>
            </a:pPr>
            <a:endParaRPr lang="en-US" altLang="en-US" sz="2000"/>
          </a:p>
          <a:p>
            <a:pPr>
              <a:buFont typeface="Monotype Sorts" pitchFamily="2" charset="2"/>
              <a:buNone/>
            </a:pPr>
            <a:r>
              <a:rPr lang="en-US" altLang="en-US" sz="2800" b="1">
                <a:solidFill>
                  <a:srgbClr val="990066"/>
                </a:solidFill>
              </a:rPr>
              <a:t>More Complex Sorts</a:t>
            </a:r>
            <a:endParaRPr lang="en-US" altLang="en-US" sz="2800" b="1"/>
          </a:p>
          <a:p>
            <a:pPr lvl="1"/>
            <a:r>
              <a:rPr lang="en-US" altLang="en-US" sz="2400" b="1"/>
              <a:t>Quick Sort</a:t>
            </a:r>
          </a:p>
          <a:p>
            <a:pPr lvl="1"/>
            <a:r>
              <a:rPr lang="en-US" altLang="en-US" sz="2400" b="1"/>
              <a:t>Merge Sort</a:t>
            </a:r>
          </a:p>
          <a:p>
            <a:pPr lvl="1"/>
            <a:r>
              <a:rPr lang="en-US" altLang="en-US" sz="2400" b="1"/>
              <a:t>Heap Sort</a:t>
            </a:r>
            <a:endParaRPr lang="en-US" altLang="en-US"/>
          </a:p>
          <a:p>
            <a:pPr>
              <a:buFont typeface="Monotype Sorts" pitchFamily="2" charset="2"/>
              <a:buNone/>
            </a:pPr>
            <a:r>
              <a:rPr lang="en-US" altLang="en-US" sz="800"/>
              <a:t>		</a:t>
            </a:r>
          </a:p>
        </p:txBody>
      </p:sp>
      <p:grpSp>
        <p:nvGrpSpPr>
          <p:cNvPr id="32774" name="Group 6"/>
          <p:cNvGrpSpPr>
            <a:grpSpLocks/>
          </p:cNvGrpSpPr>
          <p:nvPr/>
        </p:nvGrpSpPr>
        <p:grpSpPr bwMode="auto">
          <a:xfrm>
            <a:off x="5343525" y="1708150"/>
            <a:ext cx="2773363" cy="3478213"/>
            <a:chOff x="3366" y="1508"/>
            <a:chExt cx="1747" cy="2191"/>
          </a:xfrm>
        </p:grpSpPr>
        <p:sp>
          <p:nvSpPr>
            <p:cNvPr id="32772" name="AutoShape 4"/>
            <p:cNvSpPr>
              <a:spLocks noChangeArrowheads="1"/>
            </p:cNvSpPr>
            <p:nvPr/>
          </p:nvSpPr>
          <p:spPr bwMode="auto">
            <a:xfrm>
              <a:off x="3366" y="2843"/>
              <a:ext cx="1747" cy="856"/>
            </a:xfrm>
            <a:prstGeom prst="leftArrow">
              <a:avLst>
                <a:gd name="adj1" fmla="val 75009"/>
                <a:gd name="adj2" fmla="val 102035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3" name="AutoShape 5"/>
            <p:cNvSpPr>
              <a:spLocks noChangeArrowheads="1"/>
            </p:cNvSpPr>
            <p:nvPr/>
          </p:nvSpPr>
          <p:spPr bwMode="auto">
            <a:xfrm>
              <a:off x="3366" y="1508"/>
              <a:ext cx="1747" cy="856"/>
            </a:xfrm>
            <a:prstGeom prst="leftArrow">
              <a:avLst>
                <a:gd name="adj1" fmla="val 75009"/>
                <a:gd name="adj2" fmla="val 102035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6051550" y="2106613"/>
            <a:ext cx="2116138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 altLang="en-US" b="1"/>
              <a:t>     O(N</a:t>
            </a:r>
            <a:r>
              <a:rPr lang="en-US" altLang="en-US" b="1" baseline="30000"/>
              <a:t>2</a:t>
            </a:r>
            <a:r>
              <a:rPr lang="en-US" altLang="en-US" b="1"/>
              <a:t>)</a:t>
            </a:r>
          </a:p>
          <a:p>
            <a:endParaRPr lang="en-US" altLang="en-US" b="1"/>
          </a:p>
          <a:p>
            <a:endParaRPr lang="en-US" altLang="en-US" sz="1200" b="1"/>
          </a:p>
          <a:p>
            <a:endParaRPr lang="en-US" altLang="en-US" sz="1200" b="1"/>
          </a:p>
          <a:p>
            <a:endParaRPr lang="en-US" altLang="en-US" b="1"/>
          </a:p>
          <a:p>
            <a:endParaRPr lang="en-US" altLang="en-US" sz="2000" b="1"/>
          </a:p>
          <a:p>
            <a:endParaRPr lang="en-US" altLang="en-US" b="1"/>
          </a:p>
          <a:p>
            <a:r>
              <a:rPr lang="en-US" altLang="en-US" b="1"/>
              <a:t>  O(N*log N)</a:t>
            </a:r>
            <a:endParaRPr lang="en-US" altLang="en-US" sz="2000" b="1"/>
          </a:p>
          <a:p>
            <a:endParaRPr lang="en-US" altLang="en-US" sz="2000" b="1"/>
          </a:p>
          <a:p>
            <a:endParaRPr lang="en-US" altLang="en-US" sz="1000" b="1"/>
          </a:p>
          <a:p>
            <a:endParaRPr lang="en-US" altLang="en-US" sz="1800" b="1"/>
          </a:p>
          <a:p>
            <a:endParaRPr lang="en-US" altLang="en-US" sz="1800" b="1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7848600" y="6248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r"/>
            <a:fld id="{581EB0C8-47A9-4AEA-B381-F21D535DFD9B}" type="slidenum">
              <a:rPr lang="en-US" altLang="en-US" sz="1400"/>
              <a:pPr algn="r"/>
              <a:t>31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AE56-61FD-4CF4-A50E-447B267F0E35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914400"/>
            <a:ext cx="7467600" cy="304800"/>
          </a:xfrm>
          <a:ln/>
        </p:spPr>
        <p:txBody>
          <a:bodyPr/>
          <a:lstStyle/>
          <a:p>
            <a:r>
              <a:rPr lang="en-US" altLang="en-US">
                <a:solidFill>
                  <a:schemeClr val="accent2"/>
                </a:solidFill>
              </a:rPr>
              <a:t/>
            </a:r>
            <a:br>
              <a:rPr lang="en-US" altLang="en-US">
                <a:solidFill>
                  <a:schemeClr val="accent2"/>
                </a:solidFill>
              </a:rPr>
            </a:br>
            <a:r>
              <a:rPr lang="en-US" altLang="en-US"/>
              <a:t>Recall that . . .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077200" cy="4114800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/>
              <a:t>A heap is a binary tree that satisfies these</a:t>
            </a:r>
          </a:p>
          <a:p>
            <a:pPr>
              <a:buClr>
                <a:schemeClr val="tx1"/>
              </a:buClr>
              <a:buSzTx/>
              <a:buFont typeface="Monotype Sorts" pitchFamily="2" charset="2"/>
              <a:buNone/>
            </a:pPr>
            <a:r>
              <a:rPr lang="en-US" altLang="en-US"/>
              <a:t> special </a:t>
            </a:r>
            <a:r>
              <a:rPr lang="en-US" altLang="en-US">
                <a:solidFill>
                  <a:srgbClr val="FFCC66"/>
                </a:solidFill>
              </a:rPr>
              <a:t>SHAPE</a:t>
            </a:r>
            <a:r>
              <a:rPr lang="en-US" altLang="en-US">
                <a:solidFill>
                  <a:schemeClr val="folHlink"/>
                </a:solidFill>
              </a:rPr>
              <a:t> </a:t>
            </a:r>
            <a:r>
              <a:rPr lang="en-US" altLang="en-US"/>
              <a:t>and </a:t>
            </a:r>
            <a:r>
              <a:rPr lang="en-US" altLang="en-US">
                <a:solidFill>
                  <a:srgbClr val="FFCC66"/>
                </a:solidFill>
              </a:rPr>
              <a:t>ORDER</a:t>
            </a:r>
            <a:r>
              <a:rPr lang="en-US" altLang="en-US"/>
              <a:t> properties:</a:t>
            </a:r>
          </a:p>
          <a:p>
            <a:pPr>
              <a:buClr>
                <a:schemeClr val="tx1"/>
              </a:buClr>
              <a:buSzTx/>
              <a:buFont typeface="Monotype Sorts" pitchFamily="2" charset="2"/>
              <a:buNone/>
            </a:pPr>
            <a:endParaRPr lang="en-US" altLang="en-US" sz="1600"/>
          </a:p>
          <a:p>
            <a:pPr lvl="1">
              <a:buClr>
                <a:schemeClr val="tx1"/>
              </a:buClr>
              <a:buSzTx/>
            </a:pPr>
            <a:r>
              <a:rPr lang="en-US" altLang="en-US" b="1"/>
              <a:t>Its shape must be a complete binary tree. </a:t>
            </a:r>
          </a:p>
          <a:p>
            <a:pPr>
              <a:buClr>
                <a:schemeClr val="tx1"/>
              </a:buClr>
              <a:buSzTx/>
              <a:buFont typeface="Monotype Sorts" pitchFamily="2" charset="2"/>
              <a:buNone/>
            </a:pPr>
            <a:endParaRPr lang="en-US" altLang="en-US" sz="1600" b="1"/>
          </a:p>
          <a:p>
            <a:pPr lvl="1">
              <a:buClr>
                <a:schemeClr val="tx1"/>
              </a:buClr>
              <a:buSzTx/>
            </a:pPr>
            <a:r>
              <a:rPr lang="en-US" altLang="en-US" b="1"/>
              <a:t>For each node in the heap, the value stored in that node is greater than or equal to the value in each of its children.</a:t>
            </a:r>
            <a:endParaRPr lang="en-US" altLang="en-US"/>
          </a:p>
          <a:p>
            <a:pPr>
              <a:buClr>
                <a:schemeClr val="tx1"/>
              </a:buClr>
              <a:buSzTx/>
              <a:buFont typeface="Monotype Sorts" pitchFamily="2" charset="2"/>
              <a:buNone/>
            </a:pP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9F69-F0AF-4237-9C08-3AD347427ECF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35867" name="Rectangle 27"/>
          <p:cNvSpPr>
            <a:spLocks noGrp="1" noChangeArrowheads="1"/>
          </p:cNvSpPr>
          <p:nvPr>
            <p:ph type="title"/>
          </p:nvPr>
        </p:nvSpPr>
        <p:spPr>
          <a:xfrm>
            <a:off x="1676400" y="533400"/>
            <a:ext cx="7467600" cy="533400"/>
          </a:xfrm>
        </p:spPr>
        <p:txBody>
          <a:bodyPr/>
          <a:lstStyle/>
          <a:p>
            <a:r>
              <a:rPr lang="en-US" altLang="en-US"/>
              <a:t>The largest element in a heap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30313" y="1958975"/>
            <a:ext cx="7913687" cy="4311650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n-US" altLang="en-US" sz="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1800"/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1800"/>
          </a:p>
          <a:p>
            <a:pPr>
              <a:buFont typeface="Monotype Sorts" pitchFamily="2" charset="2"/>
              <a:buNone/>
            </a:pPr>
            <a:r>
              <a:rPr lang="en-US" altLang="en-US" sz="2800" b="1">
                <a:latin typeface="Courier New" pitchFamily="49" charset="0"/>
              </a:rPr>
              <a:t> </a:t>
            </a:r>
            <a:r>
              <a:rPr lang="en-US" altLang="en-US" sz="2800"/>
              <a:t> 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035175" y="4057650"/>
            <a:ext cx="957263" cy="571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030288" y="5214938"/>
            <a:ext cx="846137" cy="55086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833688" y="5170488"/>
            <a:ext cx="865187" cy="5953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848" name="Group 8"/>
          <p:cNvGrpSpPr>
            <a:grpSpLocks/>
          </p:cNvGrpSpPr>
          <p:nvPr/>
        </p:nvGrpSpPr>
        <p:grpSpPr bwMode="auto">
          <a:xfrm>
            <a:off x="4162425" y="2792413"/>
            <a:ext cx="927100" cy="566737"/>
            <a:chOff x="2622" y="1615"/>
            <a:chExt cx="584" cy="357"/>
          </a:xfrm>
        </p:grpSpPr>
        <p:sp>
          <p:nvSpPr>
            <p:cNvPr id="35846" name="Rectangle 6"/>
            <p:cNvSpPr>
              <a:spLocks noChangeArrowheads="1"/>
            </p:cNvSpPr>
            <p:nvPr/>
          </p:nvSpPr>
          <p:spPr bwMode="auto">
            <a:xfrm>
              <a:off x="2622" y="1617"/>
              <a:ext cx="584" cy="35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7" name="Rectangle 7"/>
            <p:cNvSpPr>
              <a:spLocks noChangeArrowheads="1"/>
            </p:cNvSpPr>
            <p:nvPr/>
          </p:nvSpPr>
          <p:spPr bwMode="auto">
            <a:xfrm>
              <a:off x="2708" y="1615"/>
              <a:ext cx="3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b="1"/>
                <a:t> 70</a:t>
              </a:r>
            </a:p>
          </p:txBody>
        </p:sp>
      </p:grpSp>
      <p:sp>
        <p:nvSpPr>
          <p:cNvPr id="35849" name="Line 9"/>
          <p:cNvSpPr>
            <a:spLocks noChangeShapeType="1"/>
          </p:cNvSpPr>
          <p:nvPr/>
        </p:nvSpPr>
        <p:spPr bwMode="auto">
          <a:xfrm flipH="1" flipV="1">
            <a:off x="5056188" y="3205163"/>
            <a:ext cx="1490662" cy="874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 flipH="1" flipV="1">
            <a:off x="2786063" y="4456113"/>
            <a:ext cx="542925" cy="692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 flipV="1">
            <a:off x="1706563" y="4475163"/>
            <a:ext cx="568325" cy="727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 flipV="1">
            <a:off x="2641600" y="3222625"/>
            <a:ext cx="1576388" cy="842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2151063" y="4089400"/>
            <a:ext cx="64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 altLang="en-US" b="1"/>
              <a:t> 60</a:t>
            </a: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1217613" y="5308600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 altLang="en-US" b="1"/>
              <a:t>40</a:t>
            </a: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3021013" y="5208588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 altLang="en-US" b="1"/>
              <a:t>30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6132513" y="4068763"/>
            <a:ext cx="882650" cy="5603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5226050" y="5192713"/>
            <a:ext cx="898525" cy="5730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6305550" y="4011613"/>
            <a:ext cx="542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 altLang="en-US" b="1"/>
              <a:t>12</a:t>
            </a:r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 flipV="1">
            <a:off x="5686425" y="4384675"/>
            <a:ext cx="593725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5256213" y="5232400"/>
            <a:ext cx="696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 altLang="en-US" b="1"/>
              <a:t>   8</a:t>
            </a:r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 flipH="1" flipV="1">
            <a:off x="4267200" y="2209800"/>
            <a:ext cx="304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3384550" y="1981200"/>
            <a:ext cx="958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 altLang="en-US" b="1"/>
              <a:t>root</a:t>
            </a:r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725488" y="1066800"/>
            <a:ext cx="79613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en-US" altLang="en-US" sz="3600" b="1"/>
              <a:t>is always found in the root node </a:t>
            </a: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6927850" y="5170488"/>
            <a:ext cx="865188" cy="5953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5" name="Line 25"/>
          <p:cNvSpPr>
            <a:spLocks noChangeShapeType="1"/>
          </p:cNvSpPr>
          <p:nvPr/>
        </p:nvSpPr>
        <p:spPr bwMode="auto">
          <a:xfrm flipH="1" flipV="1">
            <a:off x="6880225" y="4540250"/>
            <a:ext cx="542925" cy="692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6" name="Rectangle 26"/>
          <p:cNvSpPr>
            <a:spLocks noChangeArrowheads="1"/>
          </p:cNvSpPr>
          <p:nvPr/>
        </p:nvSpPr>
        <p:spPr bwMode="auto">
          <a:xfrm>
            <a:off x="7115175" y="5216525"/>
            <a:ext cx="57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 altLang="en-US" b="1"/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4960-2CB4-4042-9107-3DB9B2168F5F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0713" y="1958975"/>
            <a:ext cx="7913687" cy="4311650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n-US" altLang="en-US" sz="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1800"/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1800"/>
          </a:p>
          <a:p>
            <a:pPr>
              <a:buFont typeface="Monotype Sorts" pitchFamily="2" charset="2"/>
              <a:buNone/>
            </a:pPr>
            <a:r>
              <a:rPr lang="en-US" altLang="en-US" sz="2800" b="1">
                <a:latin typeface="Courier New" pitchFamily="49" charset="0"/>
              </a:rPr>
              <a:t> </a:t>
            </a:r>
            <a:r>
              <a:rPr lang="en-US" altLang="en-US" sz="2800"/>
              <a:t> </a:t>
            </a:r>
          </a:p>
        </p:txBody>
      </p:sp>
      <p:grpSp>
        <p:nvGrpSpPr>
          <p:cNvPr id="36874" name="Group 10"/>
          <p:cNvGrpSpPr>
            <a:grpSpLocks/>
          </p:cNvGrpSpPr>
          <p:nvPr/>
        </p:nvGrpSpPr>
        <p:grpSpPr bwMode="auto">
          <a:xfrm>
            <a:off x="1187450" y="2212975"/>
            <a:ext cx="825500" cy="4183063"/>
            <a:chOff x="748" y="1394"/>
            <a:chExt cx="520" cy="2635"/>
          </a:xfrm>
        </p:grpSpPr>
        <p:sp>
          <p:nvSpPr>
            <p:cNvPr id="36867" name="Rectangle 3"/>
            <p:cNvSpPr>
              <a:spLocks noChangeArrowheads="1"/>
            </p:cNvSpPr>
            <p:nvPr/>
          </p:nvSpPr>
          <p:spPr bwMode="auto">
            <a:xfrm>
              <a:off x="752" y="1394"/>
              <a:ext cx="512" cy="263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68" name="Line 4"/>
            <p:cNvSpPr>
              <a:spLocks noChangeShapeType="1"/>
            </p:cNvSpPr>
            <p:nvPr/>
          </p:nvSpPr>
          <p:spPr bwMode="auto">
            <a:xfrm>
              <a:off x="748" y="1737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69" name="Line 5"/>
            <p:cNvSpPr>
              <a:spLocks noChangeShapeType="1"/>
            </p:cNvSpPr>
            <p:nvPr/>
          </p:nvSpPr>
          <p:spPr bwMode="auto">
            <a:xfrm>
              <a:off x="748" y="2126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0" name="Line 6"/>
            <p:cNvSpPr>
              <a:spLocks noChangeShapeType="1"/>
            </p:cNvSpPr>
            <p:nvPr/>
          </p:nvSpPr>
          <p:spPr bwMode="auto">
            <a:xfrm>
              <a:off x="748" y="2517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1" name="Line 7"/>
            <p:cNvSpPr>
              <a:spLocks noChangeShapeType="1"/>
            </p:cNvSpPr>
            <p:nvPr/>
          </p:nvSpPr>
          <p:spPr bwMode="auto">
            <a:xfrm>
              <a:off x="748" y="2906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2" name="Line 8"/>
            <p:cNvSpPr>
              <a:spLocks noChangeShapeType="1"/>
            </p:cNvSpPr>
            <p:nvPr/>
          </p:nvSpPr>
          <p:spPr bwMode="auto">
            <a:xfrm>
              <a:off x="748" y="3297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3" name="Line 9"/>
            <p:cNvSpPr>
              <a:spLocks noChangeShapeType="1"/>
            </p:cNvSpPr>
            <p:nvPr/>
          </p:nvSpPr>
          <p:spPr bwMode="auto">
            <a:xfrm>
              <a:off x="748" y="3686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517525" y="2239963"/>
            <a:ext cx="6350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>
                <a:solidFill>
                  <a:srgbClr val="CC0000"/>
                </a:solidFill>
              </a:rPr>
              <a:t>[ 0 ]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[ 1 ]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[ 2 ]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[ 3 ]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[ 4 ]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[ 5 ]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[ 6 ]</a:t>
            </a: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1431925" y="2316163"/>
            <a:ext cx="466725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/>
              <a:t>70</a:t>
            </a:r>
          </a:p>
          <a:p>
            <a:endParaRPr lang="en-US" altLang="en-US" sz="2000" b="1"/>
          </a:p>
          <a:p>
            <a:r>
              <a:rPr lang="en-US" altLang="en-US" sz="2000" b="1"/>
              <a:t>60</a:t>
            </a:r>
          </a:p>
          <a:p>
            <a:endParaRPr lang="en-US" altLang="en-US" sz="2000" b="1"/>
          </a:p>
          <a:p>
            <a:r>
              <a:rPr lang="en-US" altLang="en-US" sz="2000" b="1"/>
              <a:t>12</a:t>
            </a:r>
          </a:p>
          <a:p>
            <a:endParaRPr lang="en-US" altLang="en-US" sz="2000" b="1"/>
          </a:p>
          <a:p>
            <a:r>
              <a:rPr lang="en-US" altLang="en-US" sz="2000" b="1"/>
              <a:t>40</a:t>
            </a:r>
          </a:p>
          <a:p>
            <a:endParaRPr lang="en-US" altLang="en-US" sz="2000" b="1"/>
          </a:p>
          <a:p>
            <a:r>
              <a:rPr lang="en-US" altLang="en-US" sz="2000" b="1"/>
              <a:t>30</a:t>
            </a:r>
          </a:p>
          <a:p>
            <a:endParaRPr lang="en-US" altLang="en-US" sz="2000" b="1"/>
          </a:p>
          <a:p>
            <a:r>
              <a:rPr lang="en-US" altLang="en-US" sz="2000" b="1"/>
              <a:t>  8</a:t>
            </a:r>
          </a:p>
          <a:p>
            <a:endParaRPr lang="en-US" altLang="en-US" sz="2000" b="1"/>
          </a:p>
          <a:p>
            <a:r>
              <a:rPr lang="en-US" altLang="en-US" sz="2000" b="1"/>
              <a:t>10</a:t>
            </a: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1171575" y="1782763"/>
            <a:ext cx="974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/>
              <a:t>values</a:t>
            </a: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3546475" y="3465513"/>
            <a:ext cx="763588" cy="4556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2743200" y="4392613"/>
            <a:ext cx="674688" cy="4381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882" name="Group 18"/>
          <p:cNvGrpSpPr>
            <a:grpSpLocks/>
          </p:cNvGrpSpPr>
          <p:nvPr/>
        </p:nvGrpSpPr>
        <p:grpSpPr bwMode="auto">
          <a:xfrm>
            <a:off x="5248275" y="2452688"/>
            <a:ext cx="739775" cy="863600"/>
            <a:chOff x="3610" y="1785"/>
            <a:chExt cx="466" cy="544"/>
          </a:xfrm>
        </p:grpSpPr>
        <p:sp>
          <p:nvSpPr>
            <p:cNvPr id="36880" name="Rectangle 16"/>
            <p:cNvSpPr>
              <a:spLocks noChangeArrowheads="1"/>
            </p:cNvSpPr>
            <p:nvPr/>
          </p:nvSpPr>
          <p:spPr bwMode="auto">
            <a:xfrm>
              <a:off x="3610" y="1787"/>
              <a:ext cx="466" cy="28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1" name="Rectangle 17"/>
            <p:cNvSpPr>
              <a:spLocks noChangeArrowheads="1"/>
            </p:cNvSpPr>
            <p:nvPr/>
          </p:nvSpPr>
          <p:spPr bwMode="auto">
            <a:xfrm>
              <a:off x="3678" y="1785"/>
              <a:ext cx="303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>
              <a:spAutoFit/>
            </a:bodyPr>
            <a:lstStyle/>
            <a:p>
              <a:pPr defTabSz="585788"/>
              <a:r>
                <a:rPr lang="en-US" altLang="en-US" sz="1900" b="1"/>
                <a:t> 70</a:t>
              </a:r>
            </a:p>
            <a:p>
              <a:pPr defTabSz="585788"/>
              <a:endParaRPr lang="en-US" altLang="en-US" sz="1400" b="1">
                <a:solidFill>
                  <a:srgbClr val="CC0000"/>
                </a:solidFill>
              </a:endParaRPr>
            </a:p>
            <a:p>
              <a:pPr defTabSz="585788"/>
              <a:r>
                <a:rPr lang="en-US" altLang="en-US" sz="1900" b="1">
                  <a:solidFill>
                    <a:srgbClr val="CC0000"/>
                  </a:solidFill>
                </a:rPr>
                <a:t> 0</a:t>
              </a:r>
            </a:p>
          </p:txBody>
        </p:sp>
      </p:grpSp>
      <p:sp>
        <p:nvSpPr>
          <p:cNvPr id="36883" name="Line 19"/>
          <p:cNvSpPr>
            <a:spLocks noChangeShapeType="1"/>
          </p:cNvSpPr>
          <p:nvPr/>
        </p:nvSpPr>
        <p:spPr bwMode="auto">
          <a:xfrm flipV="1">
            <a:off x="3282950" y="3798888"/>
            <a:ext cx="454025" cy="581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 flipV="1">
            <a:off x="4030663" y="2797175"/>
            <a:ext cx="1260475" cy="674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3638550" y="3455988"/>
            <a:ext cx="515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60</a:t>
            </a:r>
          </a:p>
          <a:p>
            <a:pPr defTabSz="585788"/>
            <a:endParaRPr lang="en-US" altLang="en-US" sz="1400" b="1">
              <a:solidFill>
                <a:srgbClr val="CC0000"/>
              </a:solidFill>
            </a:endParaRPr>
          </a:p>
          <a:p>
            <a:pPr defTabSz="585788"/>
            <a:r>
              <a:rPr lang="en-US" altLang="en-US" sz="1900" b="1">
                <a:solidFill>
                  <a:srgbClr val="CC0000"/>
                </a:solidFill>
              </a:rPr>
              <a:t>  1</a:t>
            </a: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2892425" y="4379913"/>
            <a:ext cx="4603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40</a:t>
            </a:r>
          </a:p>
          <a:p>
            <a:pPr defTabSz="585788"/>
            <a:r>
              <a:rPr lang="en-US" altLang="en-US" sz="1400" b="1"/>
              <a:t> </a:t>
            </a:r>
          </a:p>
          <a:p>
            <a:pPr defTabSz="585788"/>
            <a:r>
              <a:rPr lang="en-US" altLang="en-US" sz="1900" b="1"/>
              <a:t> </a:t>
            </a:r>
            <a:r>
              <a:rPr lang="en-US" altLang="en-US" sz="1900" b="1">
                <a:solidFill>
                  <a:srgbClr val="CC0000"/>
                </a:solidFill>
              </a:rPr>
              <a:t>3 </a:t>
            </a:r>
            <a:r>
              <a:rPr lang="en-US" altLang="en-US" sz="1900" b="1"/>
              <a:t>                </a:t>
            </a:r>
          </a:p>
        </p:txBody>
      </p:sp>
      <p:grpSp>
        <p:nvGrpSpPr>
          <p:cNvPr id="36890" name="Group 26"/>
          <p:cNvGrpSpPr>
            <a:grpSpLocks/>
          </p:cNvGrpSpPr>
          <p:nvPr/>
        </p:nvGrpSpPr>
        <p:grpSpPr bwMode="auto">
          <a:xfrm>
            <a:off x="4144963" y="3783013"/>
            <a:ext cx="730250" cy="1466850"/>
            <a:chOff x="2915" y="2623"/>
            <a:chExt cx="460" cy="924"/>
          </a:xfrm>
        </p:grpSpPr>
        <p:sp>
          <p:nvSpPr>
            <p:cNvPr id="36887" name="Rectangle 23"/>
            <p:cNvSpPr>
              <a:spLocks noChangeArrowheads="1"/>
            </p:cNvSpPr>
            <p:nvPr/>
          </p:nvSpPr>
          <p:spPr bwMode="auto">
            <a:xfrm>
              <a:off x="2941" y="2984"/>
              <a:ext cx="434" cy="29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8" name="Line 24"/>
            <p:cNvSpPr>
              <a:spLocks noChangeShapeType="1"/>
            </p:cNvSpPr>
            <p:nvPr/>
          </p:nvSpPr>
          <p:spPr bwMode="auto">
            <a:xfrm flipH="1" flipV="1">
              <a:off x="2915" y="2623"/>
              <a:ext cx="273" cy="3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9" name="Rectangle 25"/>
            <p:cNvSpPr>
              <a:spLocks noChangeArrowheads="1"/>
            </p:cNvSpPr>
            <p:nvPr/>
          </p:nvSpPr>
          <p:spPr bwMode="auto">
            <a:xfrm>
              <a:off x="3034" y="3003"/>
              <a:ext cx="291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3025" tIns="36512" rIns="73025" bIns="36512">
              <a:spAutoFit/>
            </a:bodyPr>
            <a:lstStyle/>
            <a:p>
              <a:pPr defTabSz="585788"/>
              <a:r>
                <a:rPr lang="en-US" altLang="en-US" sz="1900" b="1"/>
                <a:t>30</a:t>
              </a:r>
            </a:p>
            <a:p>
              <a:pPr defTabSz="585788"/>
              <a:endParaRPr lang="en-US" altLang="en-US" sz="1400" b="1"/>
            </a:p>
            <a:p>
              <a:pPr defTabSz="585788"/>
              <a:r>
                <a:rPr lang="en-US" altLang="en-US" sz="1900" b="1"/>
                <a:t> </a:t>
              </a:r>
              <a:r>
                <a:rPr lang="en-US" altLang="en-US" sz="1900" b="1">
                  <a:solidFill>
                    <a:srgbClr val="CC0000"/>
                  </a:solidFill>
                </a:rPr>
                <a:t>4</a:t>
              </a:r>
            </a:p>
          </p:txBody>
        </p:sp>
      </p:grp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6824663" y="3475038"/>
            <a:ext cx="703262" cy="4460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6099175" y="4373563"/>
            <a:ext cx="715963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6961188" y="3427413"/>
            <a:ext cx="4349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12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/>
              <a:t>  </a:t>
            </a:r>
            <a:r>
              <a:rPr lang="en-US" altLang="en-US" sz="1900" b="1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36894" name="Line 30"/>
          <p:cNvSpPr>
            <a:spLocks noChangeShapeType="1"/>
          </p:cNvSpPr>
          <p:nvPr/>
        </p:nvSpPr>
        <p:spPr bwMode="auto">
          <a:xfrm flipV="1">
            <a:off x="6465888" y="3725863"/>
            <a:ext cx="474662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5" name="Rectangle 31"/>
          <p:cNvSpPr>
            <a:spLocks noChangeArrowheads="1"/>
          </p:cNvSpPr>
          <p:nvPr/>
        </p:nvSpPr>
        <p:spPr bwMode="auto">
          <a:xfrm>
            <a:off x="6122988" y="4389438"/>
            <a:ext cx="5572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  8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>
                <a:solidFill>
                  <a:srgbClr val="CC0000"/>
                </a:solidFill>
              </a:rPr>
              <a:t>   5</a:t>
            </a:r>
          </a:p>
        </p:txBody>
      </p:sp>
      <p:sp>
        <p:nvSpPr>
          <p:cNvPr id="36896" name="Line 32"/>
          <p:cNvSpPr>
            <a:spLocks noChangeShapeType="1"/>
          </p:cNvSpPr>
          <p:nvPr/>
        </p:nvSpPr>
        <p:spPr bwMode="auto">
          <a:xfrm flipH="1" flipV="1">
            <a:off x="5330825" y="2027238"/>
            <a:ext cx="244475" cy="487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7" name="Rectangle 33"/>
          <p:cNvSpPr>
            <a:spLocks noChangeArrowheads="1"/>
          </p:cNvSpPr>
          <p:nvPr/>
        </p:nvSpPr>
        <p:spPr bwMode="auto">
          <a:xfrm>
            <a:off x="4394200" y="1905000"/>
            <a:ext cx="827088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 root</a:t>
            </a:r>
          </a:p>
        </p:txBody>
      </p:sp>
      <p:grpSp>
        <p:nvGrpSpPr>
          <p:cNvPr id="36901" name="Group 37"/>
          <p:cNvGrpSpPr>
            <a:grpSpLocks/>
          </p:cNvGrpSpPr>
          <p:nvPr/>
        </p:nvGrpSpPr>
        <p:grpSpPr bwMode="auto">
          <a:xfrm>
            <a:off x="7434263" y="3790950"/>
            <a:ext cx="730250" cy="1466850"/>
            <a:chOff x="4987" y="2628"/>
            <a:chExt cx="460" cy="924"/>
          </a:xfrm>
        </p:grpSpPr>
        <p:sp>
          <p:nvSpPr>
            <p:cNvPr id="36898" name="Rectangle 34"/>
            <p:cNvSpPr>
              <a:spLocks noChangeArrowheads="1"/>
            </p:cNvSpPr>
            <p:nvPr/>
          </p:nvSpPr>
          <p:spPr bwMode="auto">
            <a:xfrm>
              <a:off x="5013" y="2989"/>
              <a:ext cx="434" cy="29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9" name="Line 35"/>
            <p:cNvSpPr>
              <a:spLocks noChangeShapeType="1"/>
            </p:cNvSpPr>
            <p:nvPr/>
          </p:nvSpPr>
          <p:spPr bwMode="auto">
            <a:xfrm flipH="1" flipV="1">
              <a:off x="4987" y="2628"/>
              <a:ext cx="273" cy="3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0" name="Rectangle 36"/>
            <p:cNvSpPr>
              <a:spLocks noChangeArrowheads="1"/>
            </p:cNvSpPr>
            <p:nvPr/>
          </p:nvSpPr>
          <p:spPr bwMode="auto">
            <a:xfrm>
              <a:off x="5106" y="3008"/>
              <a:ext cx="291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3025" tIns="36512" rIns="73025" bIns="36512">
              <a:spAutoFit/>
            </a:bodyPr>
            <a:lstStyle/>
            <a:p>
              <a:pPr defTabSz="585788"/>
              <a:r>
                <a:rPr lang="en-US" altLang="en-US" sz="1900" b="1"/>
                <a:t>10</a:t>
              </a:r>
            </a:p>
            <a:p>
              <a:pPr defTabSz="585788"/>
              <a:endParaRPr lang="en-US" altLang="en-US" sz="1400" b="1"/>
            </a:p>
            <a:p>
              <a:pPr defTabSz="585788"/>
              <a:r>
                <a:rPr lang="en-US" altLang="en-US" sz="1900" b="1"/>
                <a:t> </a:t>
              </a:r>
              <a:r>
                <a:rPr lang="en-US" altLang="en-US" sz="1900" b="1">
                  <a:solidFill>
                    <a:srgbClr val="CC0000"/>
                  </a:solidFill>
                </a:rPr>
                <a:t>6</a:t>
              </a:r>
            </a:p>
          </p:txBody>
        </p:sp>
      </p:grpSp>
      <p:sp>
        <p:nvSpPr>
          <p:cNvPr id="36903" name="Line 39"/>
          <p:cNvSpPr>
            <a:spLocks noChangeShapeType="1"/>
          </p:cNvSpPr>
          <p:nvPr/>
        </p:nvSpPr>
        <p:spPr bwMode="auto">
          <a:xfrm flipH="1" flipV="1">
            <a:off x="5962650" y="2782888"/>
            <a:ext cx="1192213" cy="7000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04" name="Rectangle 40"/>
          <p:cNvSpPr>
            <a:spLocks noGrp="1" noChangeArrowheads="1"/>
          </p:cNvSpPr>
          <p:nvPr>
            <p:ph type="title"/>
          </p:nvPr>
        </p:nvSpPr>
        <p:spPr>
          <a:xfrm>
            <a:off x="1600200" y="1066800"/>
            <a:ext cx="7543800" cy="533400"/>
          </a:xfrm>
        </p:spPr>
        <p:txBody>
          <a:bodyPr/>
          <a:lstStyle/>
          <a:p>
            <a:r>
              <a:rPr lang="en-US" altLang="en-US"/>
              <a:t>The heap can be stored </a:t>
            </a:r>
            <a:br>
              <a:rPr lang="en-US" altLang="en-US"/>
            </a:br>
            <a:r>
              <a:rPr lang="en-US" altLang="en-US"/>
              <a:t>in an array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8DB3-9A02-4E29-A5B4-7C27ACF14E4A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6477000" cy="762000"/>
          </a:xfrm>
          <a:noFill/>
          <a:ln/>
        </p:spPr>
        <p:txBody>
          <a:bodyPr/>
          <a:lstStyle/>
          <a:p>
            <a:r>
              <a:rPr lang="en-US" altLang="en-US"/>
              <a:t>Heap Sort Approach   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990600" y="1793875"/>
            <a:ext cx="723900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altLang="en-US" b="1"/>
              <a:t>First, make the unsorted array into a heap by satisfying the order property.  Then repeat the steps below until there are no more unsorted elements.</a:t>
            </a:r>
          </a:p>
          <a:p>
            <a:pPr marL="342900" indent="-342900">
              <a:spcBef>
                <a:spcPct val="20000"/>
              </a:spcBef>
            </a:pPr>
            <a:endParaRPr lang="en-US" altLang="en-US" sz="1200" b="1"/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Monotype Sorts" pitchFamily="2" charset="2"/>
              <a:buChar char="l"/>
            </a:pPr>
            <a:r>
              <a:rPr lang="en-US" altLang="en-US" b="1">
                <a:solidFill>
                  <a:srgbClr val="FFCC66"/>
                </a:solidFill>
              </a:rPr>
              <a:t>Take the root (maximum) element off the heap</a:t>
            </a:r>
            <a:r>
              <a:rPr lang="en-US" altLang="en-US" b="1"/>
              <a:t> by swapping it into its correct place in the array at the end of the unsorted elements.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altLang="en-US" sz="800" b="1"/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Monotype Sorts" pitchFamily="2" charset="2"/>
              <a:buChar char="l"/>
            </a:pPr>
            <a:r>
              <a:rPr lang="en-US" altLang="en-US" b="1">
                <a:solidFill>
                  <a:srgbClr val="FFCC66"/>
                </a:solidFill>
              </a:rPr>
              <a:t>Reheap the remaining unsorted elements.</a:t>
            </a:r>
            <a:r>
              <a:rPr lang="en-US" altLang="en-US" b="1"/>
              <a:t> (This puts the next-largest element into the root position).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altLang="en-US" sz="1200" b="1"/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altLang="en-US" sz="1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A521-BB76-4D91-8761-91FF4A67A9FC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0713" y="1958975"/>
            <a:ext cx="7913687" cy="4311650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n-US" altLang="en-US" sz="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1800"/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1800"/>
          </a:p>
          <a:p>
            <a:pPr>
              <a:buFont typeface="Monotype Sorts" pitchFamily="2" charset="2"/>
              <a:buNone/>
            </a:pPr>
            <a:r>
              <a:rPr lang="en-US" altLang="en-US" sz="2800" b="1">
                <a:latin typeface="Courier New" pitchFamily="49" charset="0"/>
              </a:rPr>
              <a:t> </a:t>
            </a:r>
            <a:r>
              <a:rPr lang="en-US" altLang="en-US" sz="2800"/>
              <a:t> 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411288" y="533400"/>
            <a:ext cx="77327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en-US" altLang="en-US" sz="3600" b="1"/>
              <a:t>After creating the original heap</a:t>
            </a:r>
            <a:r>
              <a:rPr lang="en-US" altLang="en-US" sz="4400" b="1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</p:txBody>
      </p:sp>
      <p:grpSp>
        <p:nvGrpSpPr>
          <p:cNvPr id="38923" name="Group 11"/>
          <p:cNvGrpSpPr>
            <a:grpSpLocks/>
          </p:cNvGrpSpPr>
          <p:nvPr/>
        </p:nvGrpSpPr>
        <p:grpSpPr bwMode="auto">
          <a:xfrm>
            <a:off x="1187450" y="2212975"/>
            <a:ext cx="825500" cy="4183063"/>
            <a:chOff x="748" y="1394"/>
            <a:chExt cx="520" cy="2635"/>
          </a:xfrm>
        </p:grpSpPr>
        <p:sp>
          <p:nvSpPr>
            <p:cNvPr id="38916" name="Rectangle 4"/>
            <p:cNvSpPr>
              <a:spLocks noChangeArrowheads="1"/>
            </p:cNvSpPr>
            <p:nvPr/>
          </p:nvSpPr>
          <p:spPr bwMode="auto">
            <a:xfrm>
              <a:off x="752" y="1394"/>
              <a:ext cx="512" cy="263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17" name="Line 5"/>
            <p:cNvSpPr>
              <a:spLocks noChangeShapeType="1"/>
            </p:cNvSpPr>
            <p:nvPr/>
          </p:nvSpPr>
          <p:spPr bwMode="auto">
            <a:xfrm>
              <a:off x="748" y="1737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18" name="Line 6"/>
            <p:cNvSpPr>
              <a:spLocks noChangeShapeType="1"/>
            </p:cNvSpPr>
            <p:nvPr/>
          </p:nvSpPr>
          <p:spPr bwMode="auto">
            <a:xfrm>
              <a:off x="748" y="2126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19" name="Line 7"/>
            <p:cNvSpPr>
              <a:spLocks noChangeShapeType="1"/>
            </p:cNvSpPr>
            <p:nvPr/>
          </p:nvSpPr>
          <p:spPr bwMode="auto">
            <a:xfrm>
              <a:off x="748" y="2517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0" name="Line 8"/>
            <p:cNvSpPr>
              <a:spLocks noChangeShapeType="1"/>
            </p:cNvSpPr>
            <p:nvPr/>
          </p:nvSpPr>
          <p:spPr bwMode="auto">
            <a:xfrm>
              <a:off x="748" y="2906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1" name="Line 9"/>
            <p:cNvSpPr>
              <a:spLocks noChangeShapeType="1"/>
            </p:cNvSpPr>
            <p:nvPr/>
          </p:nvSpPr>
          <p:spPr bwMode="auto">
            <a:xfrm>
              <a:off x="748" y="3297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2" name="Line 10"/>
            <p:cNvSpPr>
              <a:spLocks noChangeShapeType="1"/>
            </p:cNvSpPr>
            <p:nvPr/>
          </p:nvSpPr>
          <p:spPr bwMode="auto">
            <a:xfrm>
              <a:off x="748" y="3686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517525" y="2239963"/>
            <a:ext cx="6350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>
                <a:solidFill>
                  <a:srgbClr val="CC0000"/>
                </a:solidFill>
              </a:rPr>
              <a:t>[ 0 ]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[ 1 ]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[ 2 ]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[ 3 ]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[ 4 ]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[ 5 ]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[ 6 ]</a:t>
            </a:r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1431925" y="2316163"/>
            <a:ext cx="466725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/>
              <a:t>70</a:t>
            </a:r>
          </a:p>
          <a:p>
            <a:endParaRPr lang="en-US" altLang="en-US" sz="2000" b="1"/>
          </a:p>
          <a:p>
            <a:r>
              <a:rPr lang="en-US" altLang="en-US" sz="2000" b="1"/>
              <a:t>60</a:t>
            </a:r>
          </a:p>
          <a:p>
            <a:endParaRPr lang="en-US" altLang="en-US" sz="2000" b="1"/>
          </a:p>
          <a:p>
            <a:r>
              <a:rPr lang="en-US" altLang="en-US" sz="2000" b="1"/>
              <a:t>12</a:t>
            </a:r>
          </a:p>
          <a:p>
            <a:endParaRPr lang="en-US" altLang="en-US" sz="2000" b="1"/>
          </a:p>
          <a:p>
            <a:r>
              <a:rPr lang="en-US" altLang="en-US" sz="2000" b="1"/>
              <a:t>40</a:t>
            </a:r>
          </a:p>
          <a:p>
            <a:endParaRPr lang="en-US" altLang="en-US" sz="2000" b="1"/>
          </a:p>
          <a:p>
            <a:r>
              <a:rPr lang="en-US" altLang="en-US" sz="2000" b="1"/>
              <a:t>30</a:t>
            </a:r>
          </a:p>
          <a:p>
            <a:endParaRPr lang="en-US" altLang="en-US" sz="2000" b="1"/>
          </a:p>
          <a:p>
            <a:r>
              <a:rPr lang="en-US" altLang="en-US" sz="2000" b="1"/>
              <a:t>  8</a:t>
            </a:r>
          </a:p>
          <a:p>
            <a:endParaRPr lang="en-US" altLang="en-US" sz="2000" b="1"/>
          </a:p>
          <a:p>
            <a:r>
              <a:rPr lang="en-US" altLang="en-US" sz="2000" b="1"/>
              <a:t>10</a:t>
            </a:r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1130300" y="1782763"/>
            <a:ext cx="974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/>
              <a:t>values</a:t>
            </a:r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4008438" y="3846513"/>
            <a:ext cx="763587" cy="4556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28" name="Rectangle 16"/>
          <p:cNvSpPr>
            <a:spLocks noChangeArrowheads="1"/>
          </p:cNvSpPr>
          <p:nvPr/>
        </p:nvSpPr>
        <p:spPr bwMode="auto">
          <a:xfrm>
            <a:off x="3205163" y="4773613"/>
            <a:ext cx="674687" cy="4381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31" name="Group 19"/>
          <p:cNvGrpSpPr>
            <a:grpSpLocks/>
          </p:cNvGrpSpPr>
          <p:nvPr/>
        </p:nvGrpSpPr>
        <p:grpSpPr bwMode="auto">
          <a:xfrm>
            <a:off x="5710238" y="2833688"/>
            <a:ext cx="739775" cy="863600"/>
            <a:chOff x="3597" y="1785"/>
            <a:chExt cx="466" cy="544"/>
          </a:xfrm>
        </p:grpSpPr>
        <p:sp>
          <p:nvSpPr>
            <p:cNvPr id="38929" name="Rectangle 17"/>
            <p:cNvSpPr>
              <a:spLocks noChangeArrowheads="1"/>
            </p:cNvSpPr>
            <p:nvPr/>
          </p:nvSpPr>
          <p:spPr bwMode="auto">
            <a:xfrm>
              <a:off x="3597" y="1787"/>
              <a:ext cx="466" cy="28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0" name="Rectangle 18"/>
            <p:cNvSpPr>
              <a:spLocks noChangeArrowheads="1"/>
            </p:cNvSpPr>
            <p:nvPr/>
          </p:nvSpPr>
          <p:spPr bwMode="auto">
            <a:xfrm>
              <a:off x="3665" y="1785"/>
              <a:ext cx="303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>
              <a:spAutoFit/>
            </a:bodyPr>
            <a:lstStyle/>
            <a:p>
              <a:pPr defTabSz="585788"/>
              <a:r>
                <a:rPr lang="en-US" altLang="en-US" sz="1900" b="1"/>
                <a:t> 70</a:t>
              </a:r>
            </a:p>
            <a:p>
              <a:pPr defTabSz="585788"/>
              <a:endParaRPr lang="en-US" altLang="en-US" sz="1400" b="1">
                <a:solidFill>
                  <a:srgbClr val="CC0000"/>
                </a:solidFill>
              </a:endParaRPr>
            </a:p>
            <a:p>
              <a:pPr defTabSz="585788"/>
              <a:r>
                <a:rPr lang="en-US" altLang="en-US" sz="1900" b="1">
                  <a:solidFill>
                    <a:srgbClr val="CC0000"/>
                  </a:solidFill>
                </a:rPr>
                <a:t> 0</a:t>
              </a:r>
            </a:p>
          </p:txBody>
        </p:sp>
      </p:grpSp>
      <p:sp>
        <p:nvSpPr>
          <p:cNvPr id="38932" name="Line 20"/>
          <p:cNvSpPr>
            <a:spLocks noChangeShapeType="1"/>
          </p:cNvSpPr>
          <p:nvPr/>
        </p:nvSpPr>
        <p:spPr bwMode="auto">
          <a:xfrm flipV="1">
            <a:off x="3744913" y="4179888"/>
            <a:ext cx="454025" cy="581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33" name="Line 21"/>
          <p:cNvSpPr>
            <a:spLocks noChangeShapeType="1"/>
          </p:cNvSpPr>
          <p:nvPr/>
        </p:nvSpPr>
        <p:spPr bwMode="auto">
          <a:xfrm flipV="1">
            <a:off x="4492625" y="3178175"/>
            <a:ext cx="1260475" cy="674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34" name="Rectangle 22"/>
          <p:cNvSpPr>
            <a:spLocks noChangeArrowheads="1"/>
          </p:cNvSpPr>
          <p:nvPr/>
        </p:nvSpPr>
        <p:spPr bwMode="auto">
          <a:xfrm>
            <a:off x="4100513" y="3836988"/>
            <a:ext cx="5159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60</a:t>
            </a:r>
          </a:p>
          <a:p>
            <a:pPr defTabSz="585788"/>
            <a:endParaRPr lang="en-US" altLang="en-US" sz="1400" b="1">
              <a:solidFill>
                <a:srgbClr val="CC0000"/>
              </a:solidFill>
            </a:endParaRPr>
          </a:p>
          <a:p>
            <a:pPr defTabSz="585788"/>
            <a:r>
              <a:rPr lang="en-US" altLang="en-US" sz="1900" b="1">
                <a:solidFill>
                  <a:srgbClr val="CC0000"/>
                </a:solidFill>
              </a:rPr>
              <a:t>  1</a:t>
            </a:r>
          </a:p>
        </p:txBody>
      </p:sp>
      <p:sp>
        <p:nvSpPr>
          <p:cNvPr id="38935" name="Rectangle 23"/>
          <p:cNvSpPr>
            <a:spLocks noChangeArrowheads="1"/>
          </p:cNvSpPr>
          <p:nvPr/>
        </p:nvSpPr>
        <p:spPr bwMode="auto">
          <a:xfrm>
            <a:off x="3354388" y="4760913"/>
            <a:ext cx="4603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40</a:t>
            </a:r>
          </a:p>
          <a:p>
            <a:pPr defTabSz="585788"/>
            <a:r>
              <a:rPr lang="en-US" altLang="en-US" sz="1400" b="1"/>
              <a:t> </a:t>
            </a:r>
          </a:p>
          <a:p>
            <a:pPr defTabSz="585788"/>
            <a:r>
              <a:rPr lang="en-US" altLang="en-US" sz="1900" b="1"/>
              <a:t> </a:t>
            </a:r>
            <a:r>
              <a:rPr lang="en-US" altLang="en-US" sz="1900" b="1">
                <a:solidFill>
                  <a:srgbClr val="CC0000"/>
                </a:solidFill>
              </a:rPr>
              <a:t>3 </a:t>
            </a:r>
            <a:r>
              <a:rPr lang="en-US" altLang="en-US" sz="1900" b="1"/>
              <a:t>                </a:t>
            </a:r>
          </a:p>
        </p:txBody>
      </p:sp>
      <p:grpSp>
        <p:nvGrpSpPr>
          <p:cNvPr id="38939" name="Group 27"/>
          <p:cNvGrpSpPr>
            <a:grpSpLocks/>
          </p:cNvGrpSpPr>
          <p:nvPr/>
        </p:nvGrpSpPr>
        <p:grpSpPr bwMode="auto">
          <a:xfrm>
            <a:off x="4606925" y="4164013"/>
            <a:ext cx="730250" cy="1466850"/>
            <a:chOff x="2902" y="2623"/>
            <a:chExt cx="460" cy="924"/>
          </a:xfrm>
        </p:grpSpPr>
        <p:sp>
          <p:nvSpPr>
            <p:cNvPr id="38936" name="Rectangle 24"/>
            <p:cNvSpPr>
              <a:spLocks noChangeArrowheads="1"/>
            </p:cNvSpPr>
            <p:nvPr/>
          </p:nvSpPr>
          <p:spPr bwMode="auto">
            <a:xfrm>
              <a:off x="2928" y="2984"/>
              <a:ext cx="434" cy="29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7" name="Line 25"/>
            <p:cNvSpPr>
              <a:spLocks noChangeShapeType="1"/>
            </p:cNvSpPr>
            <p:nvPr/>
          </p:nvSpPr>
          <p:spPr bwMode="auto">
            <a:xfrm flipH="1" flipV="1">
              <a:off x="2902" y="2623"/>
              <a:ext cx="273" cy="3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8" name="Rectangle 26"/>
            <p:cNvSpPr>
              <a:spLocks noChangeArrowheads="1"/>
            </p:cNvSpPr>
            <p:nvPr/>
          </p:nvSpPr>
          <p:spPr bwMode="auto">
            <a:xfrm>
              <a:off x="3021" y="3003"/>
              <a:ext cx="291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3025" tIns="36512" rIns="73025" bIns="36512">
              <a:spAutoFit/>
            </a:bodyPr>
            <a:lstStyle/>
            <a:p>
              <a:pPr defTabSz="585788"/>
              <a:r>
                <a:rPr lang="en-US" altLang="en-US" sz="1900" b="1"/>
                <a:t>30</a:t>
              </a:r>
            </a:p>
            <a:p>
              <a:pPr defTabSz="585788"/>
              <a:endParaRPr lang="en-US" altLang="en-US" sz="1400" b="1"/>
            </a:p>
            <a:p>
              <a:pPr defTabSz="585788"/>
              <a:r>
                <a:rPr lang="en-US" altLang="en-US" sz="1900" b="1"/>
                <a:t> </a:t>
              </a:r>
              <a:r>
                <a:rPr lang="en-US" altLang="en-US" sz="1900" b="1">
                  <a:solidFill>
                    <a:srgbClr val="CC0000"/>
                  </a:solidFill>
                </a:rPr>
                <a:t>4</a:t>
              </a:r>
            </a:p>
          </p:txBody>
        </p:sp>
      </p:grpSp>
      <p:sp>
        <p:nvSpPr>
          <p:cNvPr id="38940" name="Rectangle 28"/>
          <p:cNvSpPr>
            <a:spLocks noChangeArrowheads="1"/>
          </p:cNvSpPr>
          <p:nvPr/>
        </p:nvSpPr>
        <p:spPr bwMode="auto">
          <a:xfrm>
            <a:off x="7286625" y="3856038"/>
            <a:ext cx="703263" cy="4460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41" name="Rectangle 29"/>
          <p:cNvSpPr>
            <a:spLocks noChangeArrowheads="1"/>
          </p:cNvSpPr>
          <p:nvPr/>
        </p:nvSpPr>
        <p:spPr bwMode="auto">
          <a:xfrm>
            <a:off x="6561138" y="4754563"/>
            <a:ext cx="715962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42" name="Rectangle 30"/>
          <p:cNvSpPr>
            <a:spLocks noChangeArrowheads="1"/>
          </p:cNvSpPr>
          <p:nvPr/>
        </p:nvSpPr>
        <p:spPr bwMode="auto">
          <a:xfrm>
            <a:off x="7423150" y="3808413"/>
            <a:ext cx="4349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12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/>
              <a:t>  </a:t>
            </a:r>
            <a:r>
              <a:rPr lang="en-US" altLang="en-US" sz="1900" b="1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38943" name="Line 31"/>
          <p:cNvSpPr>
            <a:spLocks noChangeShapeType="1"/>
          </p:cNvSpPr>
          <p:nvPr/>
        </p:nvSpPr>
        <p:spPr bwMode="auto">
          <a:xfrm flipV="1">
            <a:off x="6927850" y="4106863"/>
            <a:ext cx="474663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44" name="Rectangle 32"/>
          <p:cNvSpPr>
            <a:spLocks noChangeArrowheads="1"/>
          </p:cNvSpPr>
          <p:nvPr/>
        </p:nvSpPr>
        <p:spPr bwMode="auto">
          <a:xfrm>
            <a:off x="6584950" y="4770438"/>
            <a:ext cx="5572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  8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>
                <a:solidFill>
                  <a:srgbClr val="CC0000"/>
                </a:solidFill>
              </a:rPr>
              <a:t>   5</a:t>
            </a:r>
          </a:p>
        </p:txBody>
      </p:sp>
      <p:sp>
        <p:nvSpPr>
          <p:cNvPr id="38945" name="Line 33"/>
          <p:cNvSpPr>
            <a:spLocks noChangeShapeType="1"/>
          </p:cNvSpPr>
          <p:nvPr/>
        </p:nvSpPr>
        <p:spPr bwMode="auto">
          <a:xfrm flipH="1" flipV="1">
            <a:off x="5792788" y="2365375"/>
            <a:ext cx="244475" cy="487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46" name="Rectangle 34"/>
          <p:cNvSpPr>
            <a:spLocks noChangeArrowheads="1"/>
          </p:cNvSpPr>
          <p:nvPr/>
        </p:nvSpPr>
        <p:spPr bwMode="auto">
          <a:xfrm>
            <a:off x="4960938" y="2184400"/>
            <a:ext cx="8270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 root</a:t>
            </a:r>
          </a:p>
        </p:txBody>
      </p:sp>
      <p:grpSp>
        <p:nvGrpSpPr>
          <p:cNvPr id="38950" name="Group 38"/>
          <p:cNvGrpSpPr>
            <a:grpSpLocks/>
          </p:cNvGrpSpPr>
          <p:nvPr/>
        </p:nvGrpSpPr>
        <p:grpSpPr bwMode="auto">
          <a:xfrm>
            <a:off x="7896225" y="4171950"/>
            <a:ext cx="730250" cy="1466850"/>
            <a:chOff x="4974" y="2628"/>
            <a:chExt cx="460" cy="924"/>
          </a:xfrm>
        </p:grpSpPr>
        <p:sp>
          <p:nvSpPr>
            <p:cNvPr id="38947" name="Rectangle 35"/>
            <p:cNvSpPr>
              <a:spLocks noChangeArrowheads="1"/>
            </p:cNvSpPr>
            <p:nvPr/>
          </p:nvSpPr>
          <p:spPr bwMode="auto">
            <a:xfrm>
              <a:off x="5000" y="2989"/>
              <a:ext cx="434" cy="29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8" name="Line 36"/>
            <p:cNvSpPr>
              <a:spLocks noChangeShapeType="1"/>
            </p:cNvSpPr>
            <p:nvPr/>
          </p:nvSpPr>
          <p:spPr bwMode="auto">
            <a:xfrm flipH="1" flipV="1">
              <a:off x="4974" y="2628"/>
              <a:ext cx="273" cy="3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9" name="Rectangle 37"/>
            <p:cNvSpPr>
              <a:spLocks noChangeArrowheads="1"/>
            </p:cNvSpPr>
            <p:nvPr/>
          </p:nvSpPr>
          <p:spPr bwMode="auto">
            <a:xfrm>
              <a:off x="5093" y="3008"/>
              <a:ext cx="291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3025" tIns="36512" rIns="73025" bIns="36512">
              <a:spAutoFit/>
            </a:bodyPr>
            <a:lstStyle/>
            <a:p>
              <a:pPr defTabSz="585788"/>
              <a:r>
                <a:rPr lang="en-US" altLang="en-US" sz="1900" b="1"/>
                <a:t>10</a:t>
              </a:r>
            </a:p>
            <a:p>
              <a:pPr defTabSz="585788"/>
              <a:endParaRPr lang="en-US" altLang="en-US" sz="1400" b="1"/>
            </a:p>
            <a:p>
              <a:pPr defTabSz="585788"/>
              <a:r>
                <a:rPr lang="en-US" altLang="en-US" sz="1900" b="1"/>
                <a:t> </a:t>
              </a:r>
              <a:r>
                <a:rPr lang="en-US" altLang="en-US" sz="1900" b="1">
                  <a:solidFill>
                    <a:srgbClr val="CC0000"/>
                  </a:solidFill>
                </a:rPr>
                <a:t>6</a:t>
              </a:r>
            </a:p>
          </p:txBody>
        </p:sp>
      </p:grpSp>
      <p:sp>
        <p:nvSpPr>
          <p:cNvPr id="38951" name="Line 39"/>
          <p:cNvSpPr>
            <a:spLocks noChangeShapeType="1"/>
          </p:cNvSpPr>
          <p:nvPr/>
        </p:nvSpPr>
        <p:spPr bwMode="auto">
          <a:xfrm flipH="1" flipV="1">
            <a:off x="6424613" y="3163888"/>
            <a:ext cx="1192212" cy="7000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157D-C2D6-4071-AEA6-A0A60BE503A6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0713" y="1958975"/>
            <a:ext cx="7913687" cy="4311650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n-US" altLang="en-US" sz="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1800"/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1800"/>
          </a:p>
          <a:p>
            <a:pPr>
              <a:buFont typeface="Monotype Sorts" pitchFamily="2" charset="2"/>
              <a:buNone/>
            </a:pPr>
            <a:r>
              <a:rPr lang="en-US" altLang="en-US" sz="2800" b="1">
                <a:latin typeface="Courier New" pitchFamily="49" charset="0"/>
              </a:rPr>
              <a:t> </a:t>
            </a:r>
            <a:r>
              <a:rPr lang="en-US" altLang="en-US" sz="2800"/>
              <a:t> 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219200" y="609600"/>
            <a:ext cx="76009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en-US" altLang="en-US" sz="3200" b="1"/>
              <a:t>Swap root element into last place in unsorted array</a:t>
            </a:r>
            <a:r>
              <a:rPr lang="en-US" altLang="en-US" sz="3200" b="1">
                <a:latin typeface="Times New Roman" pitchFamily="18" charset="0"/>
              </a:rPr>
              <a:t> </a:t>
            </a:r>
          </a:p>
        </p:txBody>
      </p:sp>
      <p:grpSp>
        <p:nvGrpSpPr>
          <p:cNvPr id="39947" name="Group 11"/>
          <p:cNvGrpSpPr>
            <a:grpSpLocks/>
          </p:cNvGrpSpPr>
          <p:nvPr/>
        </p:nvGrpSpPr>
        <p:grpSpPr bwMode="auto">
          <a:xfrm>
            <a:off x="1187450" y="2212975"/>
            <a:ext cx="825500" cy="4183063"/>
            <a:chOff x="748" y="1394"/>
            <a:chExt cx="520" cy="2635"/>
          </a:xfrm>
        </p:grpSpPr>
        <p:sp>
          <p:nvSpPr>
            <p:cNvPr id="39940" name="Rectangle 4"/>
            <p:cNvSpPr>
              <a:spLocks noChangeArrowheads="1"/>
            </p:cNvSpPr>
            <p:nvPr/>
          </p:nvSpPr>
          <p:spPr bwMode="auto">
            <a:xfrm>
              <a:off x="752" y="1394"/>
              <a:ext cx="512" cy="263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1" name="Line 5"/>
            <p:cNvSpPr>
              <a:spLocks noChangeShapeType="1"/>
            </p:cNvSpPr>
            <p:nvPr/>
          </p:nvSpPr>
          <p:spPr bwMode="auto">
            <a:xfrm>
              <a:off x="748" y="1737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2" name="Line 6"/>
            <p:cNvSpPr>
              <a:spLocks noChangeShapeType="1"/>
            </p:cNvSpPr>
            <p:nvPr/>
          </p:nvSpPr>
          <p:spPr bwMode="auto">
            <a:xfrm>
              <a:off x="748" y="2126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3" name="Line 7"/>
            <p:cNvSpPr>
              <a:spLocks noChangeShapeType="1"/>
            </p:cNvSpPr>
            <p:nvPr/>
          </p:nvSpPr>
          <p:spPr bwMode="auto">
            <a:xfrm>
              <a:off x="748" y="2517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4" name="Line 8"/>
            <p:cNvSpPr>
              <a:spLocks noChangeShapeType="1"/>
            </p:cNvSpPr>
            <p:nvPr/>
          </p:nvSpPr>
          <p:spPr bwMode="auto">
            <a:xfrm>
              <a:off x="748" y="2906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5" name="Line 9"/>
            <p:cNvSpPr>
              <a:spLocks noChangeShapeType="1"/>
            </p:cNvSpPr>
            <p:nvPr/>
          </p:nvSpPr>
          <p:spPr bwMode="auto">
            <a:xfrm>
              <a:off x="748" y="3297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6" name="Line 10"/>
            <p:cNvSpPr>
              <a:spLocks noChangeShapeType="1"/>
            </p:cNvSpPr>
            <p:nvPr/>
          </p:nvSpPr>
          <p:spPr bwMode="auto">
            <a:xfrm>
              <a:off x="748" y="3686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517525" y="2239963"/>
            <a:ext cx="6350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>
                <a:solidFill>
                  <a:srgbClr val="CC0000"/>
                </a:solidFill>
              </a:rPr>
              <a:t>[ 0 ]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[ 1 ]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[ 2 ]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[ 3 ]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[ 4 ]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[ 5 ]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[ 6 ]</a:t>
            </a: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1431925" y="2316163"/>
            <a:ext cx="466725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/>
              <a:t>70</a:t>
            </a:r>
          </a:p>
          <a:p>
            <a:endParaRPr lang="en-US" altLang="en-US" sz="2000" b="1"/>
          </a:p>
          <a:p>
            <a:r>
              <a:rPr lang="en-US" altLang="en-US" sz="2000" b="1"/>
              <a:t>60</a:t>
            </a:r>
          </a:p>
          <a:p>
            <a:endParaRPr lang="en-US" altLang="en-US" sz="2000" b="1"/>
          </a:p>
          <a:p>
            <a:r>
              <a:rPr lang="en-US" altLang="en-US" sz="2000" b="1"/>
              <a:t>12</a:t>
            </a:r>
          </a:p>
          <a:p>
            <a:endParaRPr lang="en-US" altLang="en-US" sz="2000" b="1"/>
          </a:p>
          <a:p>
            <a:r>
              <a:rPr lang="en-US" altLang="en-US" sz="2000" b="1"/>
              <a:t>40</a:t>
            </a:r>
          </a:p>
          <a:p>
            <a:endParaRPr lang="en-US" altLang="en-US" sz="2000" b="1"/>
          </a:p>
          <a:p>
            <a:r>
              <a:rPr lang="en-US" altLang="en-US" sz="2000" b="1"/>
              <a:t>30</a:t>
            </a:r>
          </a:p>
          <a:p>
            <a:endParaRPr lang="en-US" altLang="en-US" sz="2000" b="1"/>
          </a:p>
          <a:p>
            <a:r>
              <a:rPr lang="en-US" altLang="en-US" sz="2000" b="1"/>
              <a:t>  8</a:t>
            </a:r>
          </a:p>
          <a:p>
            <a:endParaRPr lang="en-US" altLang="en-US" sz="2000" b="1"/>
          </a:p>
          <a:p>
            <a:r>
              <a:rPr lang="en-US" altLang="en-US" sz="2000" b="1"/>
              <a:t>10</a:t>
            </a:r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1130300" y="1782763"/>
            <a:ext cx="974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/>
              <a:t>values</a:t>
            </a:r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4008438" y="3846513"/>
            <a:ext cx="763587" cy="4556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3205163" y="4773613"/>
            <a:ext cx="674687" cy="4381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55" name="Group 19"/>
          <p:cNvGrpSpPr>
            <a:grpSpLocks/>
          </p:cNvGrpSpPr>
          <p:nvPr/>
        </p:nvGrpSpPr>
        <p:grpSpPr bwMode="auto">
          <a:xfrm>
            <a:off x="5710238" y="2833688"/>
            <a:ext cx="739775" cy="863600"/>
            <a:chOff x="3597" y="1785"/>
            <a:chExt cx="466" cy="544"/>
          </a:xfrm>
        </p:grpSpPr>
        <p:sp>
          <p:nvSpPr>
            <p:cNvPr id="39953" name="Rectangle 17"/>
            <p:cNvSpPr>
              <a:spLocks noChangeArrowheads="1"/>
            </p:cNvSpPr>
            <p:nvPr/>
          </p:nvSpPr>
          <p:spPr bwMode="auto">
            <a:xfrm>
              <a:off x="3597" y="1787"/>
              <a:ext cx="466" cy="28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4" name="Rectangle 18"/>
            <p:cNvSpPr>
              <a:spLocks noChangeArrowheads="1"/>
            </p:cNvSpPr>
            <p:nvPr/>
          </p:nvSpPr>
          <p:spPr bwMode="auto">
            <a:xfrm>
              <a:off x="3665" y="1785"/>
              <a:ext cx="303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>
              <a:spAutoFit/>
            </a:bodyPr>
            <a:lstStyle/>
            <a:p>
              <a:pPr defTabSz="585788"/>
              <a:r>
                <a:rPr lang="en-US" altLang="en-US" sz="1900" b="1"/>
                <a:t> 70</a:t>
              </a:r>
            </a:p>
            <a:p>
              <a:pPr defTabSz="585788"/>
              <a:endParaRPr lang="en-US" altLang="en-US" sz="1400" b="1">
                <a:solidFill>
                  <a:srgbClr val="CC0000"/>
                </a:solidFill>
              </a:endParaRPr>
            </a:p>
            <a:p>
              <a:pPr defTabSz="585788"/>
              <a:r>
                <a:rPr lang="en-US" altLang="en-US" sz="1900" b="1">
                  <a:solidFill>
                    <a:srgbClr val="CC0000"/>
                  </a:solidFill>
                </a:rPr>
                <a:t> 0</a:t>
              </a:r>
            </a:p>
          </p:txBody>
        </p:sp>
      </p:grpSp>
      <p:sp>
        <p:nvSpPr>
          <p:cNvPr id="39956" name="Line 20"/>
          <p:cNvSpPr>
            <a:spLocks noChangeShapeType="1"/>
          </p:cNvSpPr>
          <p:nvPr/>
        </p:nvSpPr>
        <p:spPr bwMode="auto">
          <a:xfrm flipV="1">
            <a:off x="3744913" y="4179888"/>
            <a:ext cx="454025" cy="581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 flipV="1">
            <a:off x="4492625" y="3178175"/>
            <a:ext cx="1260475" cy="674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8" name="Rectangle 22"/>
          <p:cNvSpPr>
            <a:spLocks noChangeArrowheads="1"/>
          </p:cNvSpPr>
          <p:nvPr/>
        </p:nvSpPr>
        <p:spPr bwMode="auto">
          <a:xfrm>
            <a:off x="4100513" y="3836988"/>
            <a:ext cx="5159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60</a:t>
            </a:r>
          </a:p>
          <a:p>
            <a:pPr defTabSz="585788"/>
            <a:endParaRPr lang="en-US" altLang="en-US" sz="1400" b="1">
              <a:solidFill>
                <a:srgbClr val="CC0000"/>
              </a:solidFill>
            </a:endParaRPr>
          </a:p>
          <a:p>
            <a:pPr defTabSz="585788"/>
            <a:r>
              <a:rPr lang="en-US" altLang="en-US" sz="1900" b="1">
                <a:solidFill>
                  <a:srgbClr val="CC0000"/>
                </a:solidFill>
              </a:rPr>
              <a:t>  1</a:t>
            </a:r>
          </a:p>
        </p:txBody>
      </p:sp>
      <p:sp>
        <p:nvSpPr>
          <p:cNvPr id="39959" name="Rectangle 23"/>
          <p:cNvSpPr>
            <a:spLocks noChangeArrowheads="1"/>
          </p:cNvSpPr>
          <p:nvPr/>
        </p:nvSpPr>
        <p:spPr bwMode="auto">
          <a:xfrm>
            <a:off x="3354388" y="4760913"/>
            <a:ext cx="4603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40</a:t>
            </a:r>
          </a:p>
          <a:p>
            <a:pPr defTabSz="585788"/>
            <a:r>
              <a:rPr lang="en-US" altLang="en-US" sz="1400" b="1"/>
              <a:t> </a:t>
            </a:r>
          </a:p>
          <a:p>
            <a:pPr defTabSz="585788"/>
            <a:r>
              <a:rPr lang="en-US" altLang="en-US" sz="1900" b="1"/>
              <a:t> </a:t>
            </a:r>
            <a:r>
              <a:rPr lang="en-US" altLang="en-US" sz="1900" b="1">
                <a:solidFill>
                  <a:srgbClr val="CC0000"/>
                </a:solidFill>
              </a:rPr>
              <a:t>3 </a:t>
            </a:r>
            <a:r>
              <a:rPr lang="en-US" altLang="en-US" sz="1900" b="1"/>
              <a:t>                </a:t>
            </a:r>
          </a:p>
        </p:txBody>
      </p:sp>
      <p:grpSp>
        <p:nvGrpSpPr>
          <p:cNvPr id="39963" name="Group 27"/>
          <p:cNvGrpSpPr>
            <a:grpSpLocks/>
          </p:cNvGrpSpPr>
          <p:nvPr/>
        </p:nvGrpSpPr>
        <p:grpSpPr bwMode="auto">
          <a:xfrm>
            <a:off x="4606925" y="4164013"/>
            <a:ext cx="730250" cy="1466850"/>
            <a:chOff x="2902" y="2623"/>
            <a:chExt cx="460" cy="924"/>
          </a:xfrm>
        </p:grpSpPr>
        <p:sp>
          <p:nvSpPr>
            <p:cNvPr id="39960" name="Rectangle 24"/>
            <p:cNvSpPr>
              <a:spLocks noChangeArrowheads="1"/>
            </p:cNvSpPr>
            <p:nvPr/>
          </p:nvSpPr>
          <p:spPr bwMode="auto">
            <a:xfrm>
              <a:off x="2928" y="2984"/>
              <a:ext cx="434" cy="29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1" name="Line 25"/>
            <p:cNvSpPr>
              <a:spLocks noChangeShapeType="1"/>
            </p:cNvSpPr>
            <p:nvPr/>
          </p:nvSpPr>
          <p:spPr bwMode="auto">
            <a:xfrm flipH="1" flipV="1">
              <a:off x="2902" y="2623"/>
              <a:ext cx="273" cy="3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2" name="Rectangle 26"/>
            <p:cNvSpPr>
              <a:spLocks noChangeArrowheads="1"/>
            </p:cNvSpPr>
            <p:nvPr/>
          </p:nvSpPr>
          <p:spPr bwMode="auto">
            <a:xfrm>
              <a:off x="3021" y="3003"/>
              <a:ext cx="291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3025" tIns="36512" rIns="73025" bIns="36512">
              <a:spAutoFit/>
            </a:bodyPr>
            <a:lstStyle/>
            <a:p>
              <a:pPr defTabSz="585788"/>
              <a:r>
                <a:rPr lang="en-US" altLang="en-US" sz="1900" b="1"/>
                <a:t>30</a:t>
              </a:r>
            </a:p>
            <a:p>
              <a:pPr defTabSz="585788"/>
              <a:endParaRPr lang="en-US" altLang="en-US" sz="1400" b="1"/>
            </a:p>
            <a:p>
              <a:pPr defTabSz="585788"/>
              <a:r>
                <a:rPr lang="en-US" altLang="en-US" sz="1900" b="1"/>
                <a:t> </a:t>
              </a:r>
              <a:r>
                <a:rPr lang="en-US" altLang="en-US" sz="1900" b="1">
                  <a:solidFill>
                    <a:srgbClr val="CC0000"/>
                  </a:solidFill>
                </a:rPr>
                <a:t>4</a:t>
              </a:r>
            </a:p>
          </p:txBody>
        </p:sp>
      </p:grpSp>
      <p:sp>
        <p:nvSpPr>
          <p:cNvPr id="39964" name="Rectangle 28"/>
          <p:cNvSpPr>
            <a:spLocks noChangeArrowheads="1"/>
          </p:cNvSpPr>
          <p:nvPr/>
        </p:nvSpPr>
        <p:spPr bwMode="auto">
          <a:xfrm>
            <a:off x="7286625" y="3856038"/>
            <a:ext cx="703263" cy="4460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5" name="Rectangle 29"/>
          <p:cNvSpPr>
            <a:spLocks noChangeArrowheads="1"/>
          </p:cNvSpPr>
          <p:nvPr/>
        </p:nvSpPr>
        <p:spPr bwMode="auto">
          <a:xfrm>
            <a:off x="6561138" y="4754563"/>
            <a:ext cx="715962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6" name="Rectangle 30"/>
          <p:cNvSpPr>
            <a:spLocks noChangeArrowheads="1"/>
          </p:cNvSpPr>
          <p:nvPr/>
        </p:nvSpPr>
        <p:spPr bwMode="auto">
          <a:xfrm>
            <a:off x="7423150" y="3808413"/>
            <a:ext cx="4349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12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/>
              <a:t>  </a:t>
            </a:r>
            <a:r>
              <a:rPr lang="en-US" altLang="en-US" sz="1900" b="1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39967" name="Line 31"/>
          <p:cNvSpPr>
            <a:spLocks noChangeShapeType="1"/>
          </p:cNvSpPr>
          <p:nvPr/>
        </p:nvSpPr>
        <p:spPr bwMode="auto">
          <a:xfrm flipV="1">
            <a:off x="6927850" y="4106863"/>
            <a:ext cx="474663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8" name="Rectangle 32"/>
          <p:cNvSpPr>
            <a:spLocks noChangeArrowheads="1"/>
          </p:cNvSpPr>
          <p:nvPr/>
        </p:nvSpPr>
        <p:spPr bwMode="auto">
          <a:xfrm>
            <a:off x="6584950" y="4770438"/>
            <a:ext cx="5572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  8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>
                <a:solidFill>
                  <a:srgbClr val="CC0000"/>
                </a:solidFill>
              </a:rPr>
              <a:t>   5</a:t>
            </a:r>
          </a:p>
        </p:txBody>
      </p:sp>
      <p:sp>
        <p:nvSpPr>
          <p:cNvPr id="39969" name="Line 33"/>
          <p:cNvSpPr>
            <a:spLocks noChangeShapeType="1"/>
          </p:cNvSpPr>
          <p:nvPr/>
        </p:nvSpPr>
        <p:spPr bwMode="auto">
          <a:xfrm flipH="1" flipV="1">
            <a:off x="5792788" y="2365375"/>
            <a:ext cx="244475" cy="487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70" name="Rectangle 34"/>
          <p:cNvSpPr>
            <a:spLocks noChangeArrowheads="1"/>
          </p:cNvSpPr>
          <p:nvPr/>
        </p:nvSpPr>
        <p:spPr bwMode="auto">
          <a:xfrm>
            <a:off x="4960938" y="2184400"/>
            <a:ext cx="8270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 root</a:t>
            </a:r>
          </a:p>
        </p:txBody>
      </p:sp>
      <p:grpSp>
        <p:nvGrpSpPr>
          <p:cNvPr id="39974" name="Group 38"/>
          <p:cNvGrpSpPr>
            <a:grpSpLocks/>
          </p:cNvGrpSpPr>
          <p:nvPr/>
        </p:nvGrpSpPr>
        <p:grpSpPr bwMode="auto">
          <a:xfrm>
            <a:off x="7896225" y="4171950"/>
            <a:ext cx="730250" cy="1466850"/>
            <a:chOff x="4974" y="2628"/>
            <a:chExt cx="460" cy="924"/>
          </a:xfrm>
        </p:grpSpPr>
        <p:sp>
          <p:nvSpPr>
            <p:cNvPr id="39971" name="Rectangle 35"/>
            <p:cNvSpPr>
              <a:spLocks noChangeArrowheads="1"/>
            </p:cNvSpPr>
            <p:nvPr/>
          </p:nvSpPr>
          <p:spPr bwMode="auto">
            <a:xfrm>
              <a:off x="5000" y="2989"/>
              <a:ext cx="434" cy="29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2" name="Line 36"/>
            <p:cNvSpPr>
              <a:spLocks noChangeShapeType="1"/>
            </p:cNvSpPr>
            <p:nvPr/>
          </p:nvSpPr>
          <p:spPr bwMode="auto">
            <a:xfrm flipH="1" flipV="1">
              <a:off x="4974" y="2628"/>
              <a:ext cx="273" cy="3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3" name="Rectangle 37"/>
            <p:cNvSpPr>
              <a:spLocks noChangeArrowheads="1"/>
            </p:cNvSpPr>
            <p:nvPr/>
          </p:nvSpPr>
          <p:spPr bwMode="auto">
            <a:xfrm>
              <a:off x="5093" y="3008"/>
              <a:ext cx="291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3025" tIns="36512" rIns="73025" bIns="36512">
              <a:spAutoFit/>
            </a:bodyPr>
            <a:lstStyle/>
            <a:p>
              <a:pPr defTabSz="585788"/>
              <a:r>
                <a:rPr lang="en-US" altLang="en-US" sz="1900" b="1"/>
                <a:t>10</a:t>
              </a:r>
            </a:p>
            <a:p>
              <a:pPr defTabSz="585788"/>
              <a:endParaRPr lang="en-US" altLang="en-US" sz="1400" b="1"/>
            </a:p>
            <a:p>
              <a:pPr defTabSz="585788"/>
              <a:r>
                <a:rPr lang="en-US" altLang="en-US" sz="1900" b="1"/>
                <a:t> </a:t>
              </a:r>
              <a:r>
                <a:rPr lang="en-US" altLang="en-US" sz="1900" b="1">
                  <a:solidFill>
                    <a:srgbClr val="CC0000"/>
                  </a:solidFill>
                </a:rPr>
                <a:t>6</a:t>
              </a:r>
            </a:p>
          </p:txBody>
        </p:sp>
      </p:grpSp>
      <p:grpSp>
        <p:nvGrpSpPr>
          <p:cNvPr id="39978" name="Group 42"/>
          <p:cNvGrpSpPr>
            <a:grpSpLocks/>
          </p:cNvGrpSpPr>
          <p:nvPr/>
        </p:nvGrpSpPr>
        <p:grpSpPr bwMode="auto">
          <a:xfrm>
            <a:off x="2124075" y="2478088"/>
            <a:ext cx="579438" cy="3619500"/>
            <a:chOff x="1338" y="1561"/>
            <a:chExt cx="365" cy="2280"/>
          </a:xfrm>
        </p:grpSpPr>
        <p:sp>
          <p:nvSpPr>
            <p:cNvPr id="39975" name="Line 39"/>
            <p:cNvSpPr>
              <a:spLocks noChangeShapeType="1"/>
            </p:cNvSpPr>
            <p:nvPr/>
          </p:nvSpPr>
          <p:spPr bwMode="auto">
            <a:xfrm>
              <a:off x="1698" y="1581"/>
              <a:ext cx="0" cy="22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6" name="Line 40"/>
            <p:cNvSpPr>
              <a:spLocks noChangeShapeType="1"/>
            </p:cNvSpPr>
            <p:nvPr/>
          </p:nvSpPr>
          <p:spPr bwMode="auto">
            <a:xfrm>
              <a:off x="1338" y="1561"/>
              <a:ext cx="3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7" name="Line 41"/>
            <p:cNvSpPr>
              <a:spLocks noChangeShapeType="1"/>
            </p:cNvSpPr>
            <p:nvPr/>
          </p:nvSpPr>
          <p:spPr bwMode="auto">
            <a:xfrm>
              <a:off x="1343" y="3841"/>
              <a:ext cx="3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79" name="Line 43"/>
          <p:cNvSpPr>
            <a:spLocks noChangeShapeType="1"/>
          </p:cNvSpPr>
          <p:nvPr/>
        </p:nvSpPr>
        <p:spPr bwMode="auto">
          <a:xfrm flipH="1" flipV="1">
            <a:off x="6424613" y="3163888"/>
            <a:ext cx="1192212" cy="7000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22FF-6885-4CC6-BF23-2F2F24EB5B70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0713" y="1547813"/>
            <a:ext cx="7913687" cy="4311650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n-US" altLang="en-US" sz="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1800"/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1800"/>
          </a:p>
          <a:p>
            <a:pPr>
              <a:buFont typeface="Monotype Sorts" pitchFamily="2" charset="2"/>
              <a:buNone/>
            </a:pPr>
            <a:r>
              <a:rPr lang="en-US" altLang="en-US" sz="2800" b="1">
                <a:latin typeface="Courier New" pitchFamily="49" charset="0"/>
              </a:rPr>
              <a:t> </a:t>
            </a:r>
            <a:r>
              <a:rPr lang="en-US" altLang="en-US" sz="2800"/>
              <a:t> 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030288" y="457200"/>
            <a:ext cx="81137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r>
              <a:rPr lang="en-US" altLang="en-US" sz="3200" b="1"/>
              <a:t>After swapping root element into it place</a:t>
            </a:r>
            <a:r>
              <a:rPr lang="en-US" altLang="en-US" sz="4400" b="1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</p:txBody>
      </p:sp>
      <p:grpSp>
        <p:nvGrpSpPr>
          <p:cNvPr id="40971" name="Group 11"/>
          <p:cNvGrpSpPr>
            <a:grpSpLocks/>
          </p:cNvGrpSpPr>
          <p:nvPr/>
        </p:nvGrpSpPr>
        <p:grpSpPr bwMode="auto">
          <a:xfrm>
            <a:off x="1187450" y="1801813"/>
            <a:ext cx="825500" cy="4183062"/>
            <a:chOff x="748" y="1394"/>
            <a:chExt cx="520" cy="2635"/>
          </a:xfrm>
        </p:grpSpPr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752" y="1394"/>
              <a:ext cx="512" cy="263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5" name="Line 5"/>
            <p:cNvSpPr>
              <a:spLocks noChangeShapeType="1"/>
            </p:cNvSpPr>
            <p:nvPr/>
          </p:nvSpPr>
          <p:spPr bwMode="auto">
            <a:xfrm>
              <a:off x="748" y="1737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6" name="Line 6"/>
            <p:cNvSpPr>
              <a:spLocks noChangeShapeType="1"/>
            </p:cNvSpPr>
            <p:nvPr/>
          </p:nvSpPr>
          <p:spPr bwMode="auto">
            <a:xfrm>
              <a:off x="748" y="2126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7" name="Line 7"/>
            <p:cNvSpPr>
              <a:spLocks noChangeShapeType="1"/>
            </p:cNvSpPr>
            <p:nvPr/>
          </p:nvSpPr>
          <p:spPr bwMode="auto">
            <a:xfrm>
              <a:off x="748" y="2517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8" name="Line 8"/>
            <p:cNvSpPr>
              <a:spLocks noChangeShapeType="1"/>
            </p:cNvSpPr>
            <p:nvPr/>
          </p:nvSpPr>
          <p:spPr bwMode="auto">
            <a:xfrm>
              <a:off x="748" y="2906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9" name="Line 9"/>
            <p:cNvSpPr>
              <a:spLocks noChangeShapeType="1"/>
            </p:cNvSpPr>
            <p:nvPr/>
          </p:nvSpPr>
          <p:spPr bwMode="auto">
            <a:xfrm>
              <a:off x="748" y="3297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0" name="Line 10"/>
            <p:cNvSpPr>
              <a:spLocks noChangeShapeType="1"/>
            </p:cNvSpPr>
            <p:nvPr/>
          </p:nvSpPr>
          <p:spPr bwMode="auto">
            <a:xfrm>
              <a:off x="748" y="3686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517525" y="1828800"/>
            <a:ext cx="6350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>
                <a:solidFill>
                  <a:srgbClr val="CC0000"/>
                </a:solidFill>
              </a:rPr>
              <a:t>[ 0 ]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[ 1 ]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[ 2 ]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[ 3 ]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[ 4 ]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[ 5 ]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[ 6 ]</a:t>
            </a:r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1130300" y="1371600"/>
            <a:ext cx="974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/>
              <a:t>values</a:t>
            </a:r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4008438" y="3435350"/>
            <a:ext cx="763587" cy="4556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3205163" y="4362450"/>
            <a:ext cx="674687" cy="4381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978" name="Group 18"/>
          <p:cNvGrpSpPr>
            <a:grpSpLocks/>
          </p:cNvGrpSpPr>
          <p:nvPr/>
        </p:nvGrpSpPr>
        <p:grpSpPr bwMode="auto">
          <a:xfrm>
            <a:off x="5710238" y="2422525"/>
            <a:ext cx="739775" cy="863600"/>
            <a:chOff x="3597" y="1785"/>
            <a:chExt cx="466" cy="544"/>
          </a:xfrm>
        </p:grpSpPr>
        <p:sp>
          <p:nvSpPr>
            <p:cNvPr id="40976" name="Rectangle 16"/>
            <p:cNvSpPr>
              <a:spLocks noChangeArrowheads="1"/>
            </p:cNvSpPr>
            <p:nvPr/>
          </p:nvSpPr>
          <p:spPr bwMode="auto">
            <a:xfrm>
              <a:off x="3597" y="1787"/>
              <a:ext cx="466" cy="28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7" name="Rectangle 17"/>
            <p:cNvSpPr>
              <a:spLocks noChangeArrowheads="1"/>
            </p:cNvSpPr>
            <p:nvPr/>
          </p:nvSpPr>
          <p:spPr bwMode="auto">
            <a:xfrm>
              <a:off x="3665" y="1785"/>
              <a:ext cx="303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>
              <a:spAutoFit/>
            </a:bodyPr>
            <a:lstStyle/>
            <a:p>
              <a:pPr defTabSz="585788"/>
              <a:r>
                <a:rPr lang="en-US" altLang="en-US" sz="1900" b="1"/>
                <a:t> 10</a:t>
              </a:r>
            </a:p>
            <a:p>
              <a:pPr defTabSz="585788"/>
              <a:endParaRPr lang="en-US" altLang="en-US" sz="1400" b="1">
                <a:solidFill>
                  <a:srgbClr val="CC0000"/>
                </a:solidFill>
              </a:endParaRPr>
            </a:p>
            <a:p>
              <a:pPr defTabSz="585788"/>
              <a:r>
                <a:rPr lang="en-US" altLang="en-US" sz="1900" b="1">
                  <a:solidFill>
                    <a:srgbClr val="CC0000"/>
                  </a:solidFill>
                </a:rPr>
                <a:t> 0</a:t>
              </a:r>
            </a:p>
          </p:txBody>
        </p:sp>
      </p:grpSp>
      <p:sp>
        <p:nvSpPr>
          <p:cNvPr id="40979" name="Line 19"/>
          <p:cNvSpPr>
            <a:spLocks noChangeShapeType="1"/>
          </p:cNvSpPr>
          <p:nvPr/>
        </p:nvSpPr>
        <p:spPr bwMode="auto">
          <a:xfrm flipV="1">
            <a:off x="3744913" y="3768725"/>
            <a:ext cx="454025" cy="581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80" name="Line 20"/>
          <p:cNvSpPr>
            <a:spLocks noChangeShapeType="1"/>
          </p:cNvSpPr>
          <p:nvPr/>
        </p:nvSpPr>
        <p:spPr bwMode="auto">
          <a:xfrm flipV="1">
            <a:off x="4492625" y="2767013"/>
            <a:ext cx="1260475" cy="6746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81" name="Rectangle 21"/>
          <p:cNvSpPr>
            <a:spLocks noChangeArrowheads="1"/>
          </p:cNvSpPr>
          <p:nvPr/>
        </p:nvSpPr>
        <p:spPr bwMode="auto">
          <a:xfrm>
            <a:off x="4100513" y="3425825"/>
            <a:ext cx="5159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60</a:t>
            </a:r>
          </a:p>
          <a:p>
            <a:pPr defTabSz="585788"/>
            <a:endParaRPr lang="en-US" altLang="en-US" sz="1400" b="1">
              <a:solidFill>
                <a:srgbClr val="CC0000"/>
              </a:solidFill>
            </a:endParaRPr>
          </a:p>
          <a:p>
            <a:pPr defTabSz="585788"/>
            <a:r>
              <a:rPr lang="en-US" altLang="en-US" sz="1900" b="1">
                <a:solidFill>
                  <a:srgbClr val="CC0000"/>
                </a:solidFill>
              </a:rPr>
              <a:t>  1</a:t>
            </a:r>
          </a:p>
        </p:txBody>
      </p:sp>
      <p:sp>
        <p:nvSpPr>
          <p:cNvPr id="40982" name="Rectangle 22"/>
          <p:cNvSpPr>
            <a:spLocks noChangeArrowheads="1"/>
          </p:cNvSpPr>
          <p:nvPr/>
        </p:nvSpPr>
        <p:spPr bwMode="auto">
          <a:xfrm>
            <a:off x="3354388" y="4349750"/>
            <a:ext cx="4603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40</a:t>
            </a:r>
          </a:p>
          <a:p>
            <a:pPr defTabSz="585788"/>
            <a:r>
              <a:rPr lang="en-US" altLang="en-US" sz="1400" b="1"/>
              <a:t> </a:t>
            </a:r>
          </a:p>
          <a:p>
            <a:pPr defTabSz="585788"/>
            <a:r>
              <a:rPr lang="en-US" altLang="en-US" sz="1900" b="1"/>
              <a:t> </a:t>
            </a:r>
            <a:r>
              <a:rPr lang="en-US" altLang="en-US" sz="1900" b="1">
                <a:solidFill>
                  <a:srgbClr val="CC0000"/>
                </a:solidFill>
              </a:rPr>
              <a:t>3 </a:t>
            </a:r>
            <a:r>
              <a:rPr lang="en-US" altLang="en-US" sz="1900" b="1"/>
              <a:t>                </a:t>
            </a:r>
          </a:p>
        </p:txBody>
      </p:sp>
      <p:grpSp>
        <p:nvGrpSpPr>
          <p:cNvPr id="40986" name="Group 26"/>
          <p:cNvGrpSpPr>
            <a:grpSpLocks/>
          </p:cNvGrpSpPr>
          <p:nvPr/>
        </p:nvGrpSpPr>
        <p:grpSpPr bwMode="auto">
          <a:xfrm>
            <a:off x="4606925" y="3752850"/>
            <a:ext cx="730250" cy="1466850"/>
            <a:chOff x="2902" y="2623"/>
            <a:chExt cx="460" cy="924"/>
          </a:xfrm>
        </p:grpSpPr>
        <p:sp>
          <p:nvSpPr>
            <p:cNvPr id="40983" name="Rectangle 23"/>
            <p:cNvSpPr>
              <a:spLocks noChangeArrowheads="1"/>
            </p:cNvSpPr>
            <p:nvPr/>
          </p:nvSpPr>
          <p:spPr bwMode="auto">
            <a:xfrm>
              <a:off x="2928" y="2984"/>
              <a:ext cx="434" cy="29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4" name="Line 24"/>
            <p:cNvSpPr>
              <a:spLocks noChangeShapeType="1"/>
            </p:cNvSpPr>
            <p:nvPr/>
          </p:nvSpPr>
          <p:spPr bwMode="auto">
            <a:xfrm flipH="1" flipV="1">
              <a:off x="2902" y="2623"/>
              <a:ext cx="273" cy="3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5" name="Rectangle 25"/>
            <p:cNvSpPr>
              <a:spLocks noChangeArrowheads="1"/>
            </p:cNvSpPr>
            <p:nvPr/>
          </p:nvSpPr>
          <p:spPr bwMode="auto">
            <a:xfrm>
              <a:off x="3021" y="3003"/>
              <a:ext cx="291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3025" tIns="36512" rIns="73025" bIns="36512">
              <a:spAutoFit/>
            </a:bodyPr>
            <a:lstStyle/>
            <a:p>
              <a:pPr defTabSz="585788"/>
              <a:r>
                <a:rPr lang="en-US" altLang="en-US" sz="1900" b="1"/>
                <a:t>30</a:t>
              </a:r>
            </a:p>
            <a:p>
              <a:pPr defTabSz="585788"/>
              <a:endParaRPr lang="en-US" altLang="en-US" sz="1400" b="1"/>
            </a:p>
            <a:p>
              <a:pPr defTabSz="585788"/>
              <a:r>
                <a:rPr lang="en-US" altLang="en-US" sz="1900" b="1"/>
                <a:t> </a:t>
              </a:r>
              <a:r>
                <a:rPr lang="en-US" altLang="en-US" sz="1900" b="1">
                  <a:solidFill>
                    <a:srgbClr val="CC0000"/>
                  </a:solidFill>
                </a:rPr>
                <a:t>4</a:t>
              </a:r>
            </a:p>
          </p:txBody>
        </p:sp>
      </p:grpSp>
      <p:sp>
        <p:nvSpPr>
          <p:cNvPr id="40987" name="Rectangle 27"/>
          <p:cNvSpPr>
            <a:spLocks noChangeArrowheads="1"/>
          </p:cNvSpPr>
          <p:nvPr/>
        </p:nvSpPr>
        <p:spPr bwMode="auto">
          <a:xfrm>
            <a:off x="7286625" y="3444875"/>
            <a:ext cx="703263" cy="44608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88" name="Rectangle 28"/>
          <p:cNvSpPr>
            <a:spLocks noChangeArrowheads="1"/>
          </p:cNvSpPr>
          <p:nvPr/>
        </p:nvSpPr>
        <p:spPr bwMode="auto">
          <a:xfrm>
            <a:off x="6561138" y="4343400"/>
            <a:ext cx="715962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89" name="Rectangle 29"/>
          <p:cNvSpPr>
            <a:spLocks noChangeArrowheads="1"/>
          </p:cNvSpPr>
          <p:nvPr/>
        </p:nvSpPr>
        <p:spPr bwMode="auto">
          <a:xfrm>
            <a:off x="7423150" y="3397250"/>
            <a:ext cx="4349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12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/>
              <a:t>  </a:t>
            </a:r>
            <a:r>
              <a:rPr lang="en-US" altLang="en-US" sz="1900" b="1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40990" name="Line 30"/>
          <p:cNvSpPr>
            <a:spLocks noChangeShapeType="1"/>
          </p:cNvSpPr>
          <p:nvPr/>
        </p:nvSpPr>
        <p:spPr bwMode="auto">
          <a:xfrm flipV="1">
            <a:off x="6927850" y="3695700"/>
            <a:ext cx="474663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91" name="Rectangle 31"/>
          <p:cNvSpPr>
            <a:spLocks noChangeArrowheads="1"/>
          </p:cNvSpPr>
          <p:nvPr/>
        </p:nvSpPr>
        <p:spPr bwMode="auto">
          <a:xfrm>
            <a:off x="6584950" y="4359275"/>
            <a:ext cx="5572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  8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>
                <a:solidFill>
                  <a:srgbClr val="CC0000"/>
                </a:solidFill>
              </a:rPr>
              <a:t>   5</a:t>
            </a:r>
          </a:p>
        </p:txBody>
      </p:sp>
      <p:sp>
        <p:nvSpPr>
          <p:cNvPr id="40992" name="Line 32"/>
          <p:cNvSpPr>
            <a:spLocks noChangeShapeType="1"/>
          </p:cNvSpPr>
          <p:nvPr/>
        </p:nvSpPr>
        <p:spPr bwMode="auto">
          <a:xfrm flipH="1" flipV="1">
            <a:off x="5792788" y="1954213"/>
            <a:ext cx="244475" cy="487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4960938" y="1773238"/>
            <a:ext cx="8270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 root</a:t>
            </a:r>
          </a:p>
        </p:txBody>
      </p:sp>
      <p:sp>
        <p:nvSpPr>
          <p:cNvPr id="40994" name="Rectangle 34"/>
          <p:cNvSpPr>
            <a:spLocks noChangeArrowheads="1"/>
          </p:cNvSpPr>
          <p:nvPr/>
        </p:nvSpPr>
        <p:spPr bwMode="auto">
          <a:xfrm>
            <a:off x="7937500" y="4333875"/>
            <a:ext cx="688975" cy="474663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95" name="Line 35"/>
          <p:cNvSpPr>
            <a:spLocks noChangeShapeType="1"/>
          </p:cNvSpPr>
          <p:nvPr/>
        </p:nvSpPr>
        <p:spPr bwMode="auto">
          <a:xfrm flipH="1" flipV="1">
            <a:off x="7896225" y="3760788"/>
            <a:ext cx="433388" cy="554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96" name="Rectangle 36"/>
          <p:cNvSpPr>
            <a:spLocks noChangeArrowheads="1"/>
          </p:cNvSpPr>
          <p:nvPr/>
        </p:nvSpPr>
        <p:spPr bwMode="auto">
          <a:xfrm>
            <a:off x="1192213" y="5437188"/>
            <a:ext cx="812800" cy="5588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8085138" y="4364038"/>
            <a:ext cx="4619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70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/>
              <a:t> </a:t>
            </a:r>
            <a:r>
              <a:rPr lang="en-US" altLang="en-US" sz="1900" b="1">
                <a:solidFill>
                  <a:srgbClr val="CC0000"/>
                </a:solidFill>
              </a:rPr>
              <a:t>6</a:t>
            </a: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1431925" y="1905000"/>
            <a:ext cx="466725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/>
              <a:t>10</a:t>
            </a:r>
          </a:p>
          <a:p>
            <a:endParaRPr lang="en-US" altLang="en-US" sz="2000" b="1"/>
          </a:p>
          <a:p>
            <a:r>
              <a:rPr lang="en-US" altLang="en-US" sz="2000" b="1"/>
              <a:t>60</a:t>
            </a:r>
          </a:p>
          <a:p>
            <a:endParaRPr lang="en-US" altLang="en-US" sz="2000" b="1"/>
          </a:p>
          <a:p>
            <a:r>
              <a:rPr lang="en-US" altLang="en-US" sz="2000" b="1"/>
              <a:t>12</a:t>
            </a:r>
          </a:p>
          <a:p>
            <a:endParaRPr lang="en-US" altLang="en-US" sz="2000" b="1"/>
          </a:p>
          <a:p>
            <a:r>
              <a:rPr lang="en-US" altLang="en-US" sz="2000" b="1"/>
              <a:t>40</a:t>
            </a:r>
          </a:p>
          <a:p>
            <a:endParaRPr lang="en-US" altLang="en-US" sz="2000" b="1"/>
          </a:p>
          <a:p>
            <a:r>
              <a:rPr lang="en-US" altLang="en-US" sz="2000" b="1"/>
              <a:t>30</a:t>
            </a:r>
          </a:p>
          <a:p>
            <a:endParaRPr lang="en-US" altLang="en-US" sz="2000" b="1"/>
          </a:p>
          <a:p>
            <a:r>
              <a:rPr lang="en-US" altLang="en-US" sz="2000" b="1"/>
              <a:t>  8</a:t>
            </a:r>
          </a:p>
          <a:p>
            <a:endParaRPr lang="en-US" altLang="en-US" sz="2000" b="1"/>
          </a:p>
          <a:p>
            <a:r>
              <a:rPr lang="en-US" altLang="en-US" sz="2000" b="1"/>
              <a:t>70</a:t>
            </a:r>
          </a:p>
        </p:txBody>
      </p:sp>
      <p:sp>
        <p:nvSpPr>
          <p:cNvPr id="40999" name="Line 39"/>
          <p:cNvSpPr>
            <a:spLocks noChangeShapeType="1"/>
          </p:cNvSpPr>
          <p:nvPr/>
        </p:nvSpPr>
        <p:spPr bwMode="auto">
          <a:xfrm>
            <a:off x="1947863" y="5600700"/>
            <a:ext cx="1036637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00" name="Rectangle 40"/>
          <p:cNvSpPr>
            <a:spLocks noChangeArrowheads="1"/>
          </p:cNvSpPr>
          <p:nvPr/>
        </p:nvSpPr>
        <p:spPr bwMode="auto">
          <a:xfrm>
            <a:off x="3021013" y="5572125"/>
            <a:ext cx="4841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b="1">
                <a:solidFill>
                  <a:srgbClr val="990033"/>
                </a:solidFill>
              </a:rPr>
              <a:t>NO NEED TO CONSIDER AGAIN</a:t>
            </a:r>
          </a:p>
        </p:txBody>
      </p:sp>
      <p:sp>
        <p:nvSpPr>
          <p:cNvPr id="41001" name="Line 41"/>
          <p:cNvSpPr>
            <a:spLocks noChangeShapeType="1"/>
          </p:cNvSpPr>
          <p:nvPr/>
        </p:nvSpPr>
        <p:spPr bwMode="auto">
          <a:xfrm flipH="1" flipV="1">
            <a:off x="6424613" y="2752725"/>
            <a:ext cx="1192212" cy="700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606A-F7F0-437A-94FD-5E360E845EEA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0713" y="1624013"/>
            <a:ext cx="7913687" cy="4311650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n-US" altLang="en-US" sz="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1800"/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1800"/>
          </a:p>
          <a:p>
            <a:pPr>
              <a:buFont typeface="Monotype Sorts" pitchFamily="2" charset="2"/>
              <a:buNone/>
            </a:pPr>
            <a:r>
              <a:rPr lang="en-US" altLang="en-US" sz="2800" b="1">
                <a:latin typeface="Courier New" pitchFamily="49" charset="0"/>
              </a:rPr>
              <a:t> </a:t>
            </a:r>
            <a:r>
              <a:rPr lang="en-US" altLang="en-US" sz="2800"/>
              <a:t> 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182688" y="609600"/>
            <a:ext cx="79613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en-US" altLang="en-US" sz="3200" b="1"/>
              <a:t>After reheaping remaining unsorted elements</a:t>
            </a:r>
            <a:r>
              <a:rPr lang="en-US" altLang="en-US" sz="3200" b="1">
                <a:latin typeface="Times New Roman" pitchFamily="18" charset="0"/>
              </a:rPr>
              <a:t> </a:t>
            </a:r>
          </a:p>
        </p:txBody>
      </p:sp>
      <p:grpSp>
        <p:nvGrpSpPr>
          <p:cNvPr id="41995" name="Group 11"/>
          <p:cNvGrpSpPr>
            <a:grpSpLocks/>
          </p:cNvGrpSpPr>
          <p:nvPr/>
        </p:nvGrpSpPr>
        <p:grpSpPr bwMode="auto">
          <a:xfrm>
            <a:off x="1187450" y="1878013"/>
            <a:ext cx="825500" cy="4183062"/>
            <a:chOff x="748" y="1394"/>
            <a:chExt cx="520" cy="2635"/>
          </a:xfrm>
        </p:grpSpPr>
        <p:sp>
          <p:nvSpPr>
            <p:cNvPr id="41988" name="Rectangle 4"/>
            <p:cNvSpPr>
              <a:spLocks noChangeArrowheads="1"/>
            </p:cNvSpPr>
            <p:nvPr/>
          </p:nvSpPr>
          <p:spPr bwMode="auto">
            <a:xfrm>
              <a:off x="752" y="1394"/>
              <a:ext cx="512" cy="263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89" name="Line 5"/>
            <p:cNvSpPr>
              <a:spLocks noChangeShapeType="1"/>
            </p:cNvSpPr>
            <p:nvPr/>
          </p:nvSpPr>
          <p:spPr bwMode="auto">
            <a:xfrm>
              <a:off x="748" y="1737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0" name="Line 6"/>
            <p:cNvSpPr>
              <a:spLocks noChangeShapeType="1"/>
            </p:cNvSpPr>
            <p:nvPr/>
          </p:nvSpPr>
          <p:spPr bwMode="auto">
            <a:xfrm>
              <a:off x="748" y="2126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1" name="Line 7"/>
            <p:cNvSpPr>
              <a:spLocks noChangeShapeType="1"/>
            </p:cNvSpPr>
            <p:nvPr/>
          </p:nvSpPr>
          <p:spPr bwMode="auto">
            <a:xfrm>
              <a:off x="748" y="2517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2" name="Line 8"/>
            <p:cNvSpPr>
              <a:spLocks noChangeShapeType="1"/>
            </p:cNvSpPr>
            <p:nvPr/>
          </p:nvSpPr>
          <p:spPr bwMode="auto">
            <a:xfrm>
              <a:off x="748" y="2906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3" name="Line 9"/>
            <p:cNvSpPr>
              <a:spLocks noChangeShapeType="1"/>
            </p:cNvSpPr>
            <p:nvPr/>
          </p:nvSpPr>
          <p:spPr bwMode="auto">
            <a:xfrm>
              <a:off x="748" y="3297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4" name="Line 10"/>
            <p:cNvSpPr>
              <a:spLocks noChangeShapeType="1"/>
            </p:cNvSpPr>
            <p:nvPr/>
          </p:nvSpPr>
          <p:spPr bwMode="auto">
            <a:xfrm>
              <a:off x="748" y="3686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517525" y="1905000"/>
            <a:ext cx="6350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>
                <a:solidFill>
                  <a:srgbClr val="CC0000"/>
                </a:solidFill>
              </a:rPr>
              <a:t>[ 0 ]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[ 1 ]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[ 2 ]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[ 3 ]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[ 4 ]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[ 5 ]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[ 6 ]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1130300" y="1447800"/>
            <a:ext cx="974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/>
              <a:t>values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4008438" y="3511550"/>
            <a:ext cx="763587" cy="4556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3205163" y="4438650"/>
            <a:ext cx="674687" cy="4381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002" name="Group 18"/>
          <p:cNvGrpSpPr>
            <a:grpSpLocks/>
          </p:cNvGrpSpPr>
          <p:nvPr/>
        </p:nvGrpSpPr>
        <p:grpSpPr bwMode="auto">
          <a:xfrm>
            <a:off x="5710238" y="2498725"/>
            <a:ext cx="739775" cy="863600"/>
            <a:chOff x="3597" y="1785"/>
            <a:chExt cx="466" cy="544"/>
          </a:xfrm>
        </p:grpSpPr>
        <p:sp>
          <p:nvSpPr>
            <p:cNvPr id="42000" name="Rectangle 16"/>
            <p:cNvSpPr>
              <a:spLocks noChangeArrowheads="1"/>
            </p:cNvSpPr>
            <p:nvPr/>
          </p:nvSpPr>
          <p:spPr bwMode="auto">
            <a:xfrm>
              <a:off x="3597" y="1787"/>
              <a:ext cx="466" cy="28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1" name="Rectangle 17"/>
            <p:cNvSpPr>
              <a:spLocks noChangeArrowheads="1"/>
            </p:cNvSpPr>
            <p:nvPr/>
          </p:nvSpPr>
          <p:spPr bwMode="auto">
            <a:xfrm>
              <a:off x="3665" y="1785"/>
              <a:ext cx="303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>
              <a:spAutoFit/>
            </a:bodyPr>
            <a:lstStyle/>
            <a:p>
              <a:pPr defTabSz="585788"/>
              <a:r>
                <a:rPr lang="en-US" altLang="en-US" sz="1900" b="1"/>
                <a:t> 60</a:t>
              </a:r>
            </a:p>
            <a:p>
              <a:pPr defTabSz="585788"/>
              <a:endParaRPr lang="en-US" altLang="en-US" sz="1400" b="1">
                <a:solidFill>
                  <a:srgbClr val="CC0000"/>
                </a:solidFill>
              </a:endParaRPr>
            </a:p>
            <a:p>
              <a:pPr defTabSz="585788"/>
              <a:r>
                <a:rPr lang="en-US" altLang="en-US" sz="1900" b="1">
                  <a:solidFill>
                    <a:srgbClr val="CC0000"/>
                  </a:solidFill>
                </a:rPr>
                <a:t> 0</a:t>
              </a:r>
            </a:p>
          </p:txBody>
        </p:sp>
      </p:grpSp>
      <p:sp>
        <p:nvSpPr>
          <p:cNvPr id="42003" name="Line 19"/>
          <p:cNvSpPr>
            <a:spLocks noChangeShapeType="1"/>
          </p:cNvSpPr>
          <p:nvPr/>
        </p:nvSpPr>
        <p:spPr bwMode="auto">
          <a:xfrm flipV="1">
            <a:off x="3744913" y="3844925"/>
            <a:ext cx="454025" cy="581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 flipV="1">
            <a:off x="4492625" y="2843213"/>
            <a:ext cx="1260475" cy="6746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4100513" y="3502025"/>
            <a:ext cx="5159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40</a:t>
            </a:r>
          </a:p>
          <a:p>
            <a:pPr defTabSz="585788"/>
            <a:endParaRPr lang="en-US" altLang="en-US" sz="1400" b="1">
              <a:solidFill>
                <a:srgbClr val="CC0000"/>
              </a:solidFill>
            </a:endParaRPr>
          </a:p>
          <a:p>
            <a:pPr defTabSz="585788"/>
            <a:r>
              <a:rPr lang="en-US" altLang="en-US" sz="1900" b="1">
                <a:solidFill>
                  <a:srgbClr val="CC0000"/>
                </a:solidFill>
              </a:rPr>
              <a:t>  1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3354388" y="4425950"/>
            <a:ext cx="4603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10</a:t>
            </a:r>
          </a:p>
          <a:p>
            <a:pPr defTabSz="585788"/>
            <a:r>
              <a:rPr lang="en-US" altLang="en-US" sz="1400" b="1"/>
              <a:t> </a:t>
            </a:r>
          </a:p>
          <a:p>
            <a:pPr defTabSz="585788"/>
            <a:r>
              <a:rPr lang="en-US" altLang="en-US" sz="1900" b="1"/>
              <a:t> </a:t>
            </a:r>
            <a:r>
              <a:rPr lang="en-US" altLang="en-US" sz="1900" b="1">
                <a:solidFill>
                  <a:srgbClr val="CC0000"/>
                </a:solidFill>
              </a:rPr>
              <a:t>3 </a:t>
            </a:r>
            <a:r>
              <a:rPr lang="en-US" altLang="en-US" sz="1900" b="1"/>
              <a:t>                </a:t>
            </a:r>
          </a:p>
        </p:txBody>
      </p:sp>
      <p:grpSp>
        <p:nvGrpSpPr>
          <p:cNvPr id="42010" name="Group 26"/>
          <p:cNvGrpSpPr>
            <a:grpSpLocks/>
          </p:cNvGrpSpPr>
          <p:nvPr/>
        </p:nvGrpSpPr>
        <p:grpSpPr bwMode="auto">
          <a:xfrm>
            <a:off x="4606925" y="3829050"/>
            <a:ext cx="730250" cy="1466850"/>
            <a:chOff x="2902" y="2623"/>
            <a:chExt cx="460" cy="924"/>
          </a:xfrm>
        </p:grpSpPr>
        <p:sp>
          <p:nvSpPr>
            <p:cNvPr id="42007" name="Rectangle 23"/>
            <p:cNvSpPr>
              <a:spLocks noChangeArrowheads="1"/>
            </p:cNvSpPr>
            <p:nvPr/>
          </p:nvSpPr>
          <p:spPr bwMode="auto">
            <a:xfrm>
              <a:off x="2928" y="2984"/>
              <a:ext cx="434" cy="29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8" name="Line 24"/>
            <p:cNvSpPr>
              <a:spLocks noChangeShapeType="1"/>
            </p:cNvSpPr>
            <p:nvPr/>
          </p:nvSpPr>
          <p:spPr bwMode="auto">
            <a:xfrm flipH="1" flipV="1">
              <a:off x="2902" y="2623"/>
              <a:ext cx="273" cy="3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9" name="Rectangle 25"/>
            <p:cNvSpPr>
              <a:spLocks noChangeArrowheads="1"/>
            </p:cNvSpPr>
            <p:nvPr/>
          </p:nvSpPr>
          <p:spPr bwMode="auto">
            <a:xfrm>
              <a:off x="3021" y="3003"/>
              <a:ext cx="291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3025" tIns="36512" rIns="73025" bIns="36512">
              <a:spAutoFit/>
            </a:bodyPr>
            <a:lstStyle/>
            <a:p>
              <a:pPr defTabSz="585788"/>
              <a:r>
                <a:rPr lang="en-US" altLang="en-US" sz="1900" b="1"/>
                <a:t>30</a:t>
              </a:r>
            </a:p>
            <a:p>
              <a:pPr defTabSz="585788"/>
              <a:endParaRPr lang="en-US" altLang="en-US" sz="1400" b="1"/>
            </a:p>
            <a:p>
              <a:pPr defTabSz="585788"/>
              <a:r>
                <a:rPr lang="en-US" altLang="en-US" sz="1900" b="1"/>
                <a:t> </a:t>
              </a:r>
              <a:r>
                <a:rPr lang="en-US" altLang="en-US" sz="1900" b="1">
                  <a:solidFill>
                    <a:srgbClr val="CC0000"/>
                  </a:solidFill>
                </a:rPr>
                <a:t>4</a:t>
              </a:r>
            </a:p>
          </p:txBody>
        </p:sp>
      </p:grp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7286625" y="3521075"/>
            <a:ext cx="703263" cy="44608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6561138" y="4419600"/>
            <a:ext cx="715962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7423150" y="3473450"/>
            <a:ext cx="4349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12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/>
              <a:t>  </a:t>
            </a:r>
            <a:r>
              <a:rPr lang="en-US" altLang="en-US" sz="1900" b="1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42014" name="Line 30"/>
          <p:cNvSpPr>
            <a:spLocks noChangeShapeType="1"/>
          </p:cNvSpPr>
          <p:nvPr/>
        </p:nvSpPr>
        <p:spPr bwMode="auto">
          <a:xfrm flipV="1">
            <a:off x="6927850" y="3771900"/>
            <a:ext cx="474663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6584950" y="4435475"/>
            <a:ext cx="5572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  8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>
                <a:solidFill>
                  <a:srgbClr val="CC0000"/>
                </a:solidFill>
              </a:rPr>
              <a:t>   5</a:t>
            </a:r>
          </a:p>
        </p:txBody>
      </p:sp>
      <p:sp>
        <p:nvSpPr>
          <p:cNvPr id="42016" name="Line 32"/>
          <p:cNvSpPr>
            <a:spLocks noChangeShapeType="1"/>
          </p:cNvSpPr>
          <p:nvPr/>
        </p:nvSpPr>
        <p:spPr bwMode="auto">
          <a:xfrm flipH="1" flipV="1">
            <a:off x="5792788" y="2030413"/>
            <a:ext cx="244475" cy="487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7" name="Rectangle 33"/>
          <p:cNvSpPr>
            <a:spLocks noChangeArrowheads="1"/>
          </p:cNvSpPr>
          <p:nvPr/>
        </p:nvSpPr>
        <p:spPr bwMode="auto">
          <a:xfrm>
            <a:off x="4960938" y="1849438"/>
            <a:ext cx="8270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 root</a:t>
            </a:r>
          </a:p>
        </p:txBody>
      </p:sp>
      <p:sp>
        <p:nvSpPr>
          <p:cNvPr id="42018" name="Rectangle 34"/>
          <p:cNvSpPr>
            <a:spLocks noChangeArrowheads="1"/>
          </p:cNvSpPr>
          <p:nvPr/>
        </p:nvSpPr>
        <p:spPr bwMode="auto">
          <a:xfrm>
            <a:off x="7937500" y="4410075"/>
            <a:ext cx="688975" cy="474663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9" name="Line 35"/>
          <p:cNvSpPr>
            <a:spLocks noChangeShapeType="1"/>
          </p:cNvSpPr>
          <p:nvPr/>
        </p:nvSpPr>
        <p:spPr bwMode="auto">
          <a:xfrm flipH="1" flipV="1">
            <a:off x="7896225" y="3836988"/>
            <a:ext cx="433388" cy="554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20" name="Rectangle 36"/>
          <p:cNvSpPr>
            <a:spLocks noChangeArrowheads="1"/>
          </p:cNvSpPr>
          <p:nvPr/>
        </p:nvSpPr>
        <p:spPr bwMode="auto">
          <a:xfrm>
            <a:off x="1192213" y="5513388"/>
            <a:ext cx="812800" cy="5588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21" name="Rectangle 37"/>
          <p:cNvSpPr>
            <a:spLocks noChangeArrowheads="1"/>
          </p:cNvSpPr>
          <p:nvPr/>
        </p:nvSpPr>
        <p:spPr bwMode="auto">
          <a:xfrm>
            <a:off x="8085138" y="4440238"/>
            <a:ext cx="4619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70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/>
              <a:t> </a:t>
            </a:r>
            <a:r>
              <a:rPr lang="en-US" altLang="en-US" sz="1900" b="1">
                <a:solidFill>
                  <a:srgbClr val="CC0000"/>
                </a:solidFill>
              </a:rPr>
              <a:t>6</a:t>
            </a:r>
          </a:p>
        </p:txBody>
      </p:sp>
      <p:sp>
        <p:nvSpPr>
          <p:cNvPr id="42022" name="Rectangle 38"/>
          <p:cNvSpPr>
            <a:spLocks noChangeArrowheads="1"/>
          </p:cNvSpPr>
          <p:nvPr/>
        </p:nvSpPr>
        <p:spPr bwMode="auto">
          <a:xfrm>
            <a:off x="1431925" y="1981200"/>
            <a:ext cx="466725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/>
              <a:t>60</a:t>
            </a:r>
          </a:p>
          <a:p>
            <a:endParaRPr lang="en-US" altLang="en-US" sz="2000" b="1"/>
          </a:p>
          <a:p>
            <a:r>
              <a:rPr lang="en-US" altLang="en-US" sz="2000" b="1"/>
              <a:t>40</a:t>
            </a:r>
          </a:p>
          <a:p>
            <a:endParaRPr lang="en-US" altLang="en-US" sz="2000" b="1"/>
          </a:p>
          <a:p>
            <a:r>
              <a:rPr lang="en-US" altLang="en-US" sz="2000" b="1"/>
              <a:t>12</a:t>
            </a:r>
          </a:p>
          <a:p>
            <a:endParaRPr lang="en-US" altLang="en-US" sz="2000" b="1"/>
          </a:p>
          <a:p>
            <a:r>
              <a:rPr lang="en-US" altLang="en-US" sz="2000" b="1"/>
              <a:t>10</a:t>
            </a:r>
          </a:p>
          <a:p>
            <a:endParaRPr lang="en-US" altLang="en-US" sz="2000" b="1"/>
          </a:p>
          <a:p>
            <a:r>
              <a:rPr lang="en-US" altLang="en-US" sz="2000" b="1"/>
              <a:t>30</a:t>
            </a:r>
          </a:p>
          <a:p>
            <a:endParaRPr lang="en-US" altLang="en-US" sz="2000" b="1"/>
          </a:p>
          <a:p>
            <a:r>
              <a:rPr lang="en-US" altLang="en-US" sz="2000" b="1"/>
              <a:t>  8</a:t>
            </a:r>
          </a:p>
          <a:p>
            <a:endParaRPr lang="en-US" altLang="en-US" sz="2000" b="1"/>
          </a:p>
          <a:p>
            <a:r>
              <a:rPr lang="en-US" altLang="en-US" sz="2000" b="1"/>
              <a:t>70</a:t>
            </a:r>
          </a:p>
        </p:txBody>
      </p:sp>
      <p:sp>
        <p:nvSpPr>
          <p:cNvPr id="42023" name="Line 39"/>
          <p:cNvSpPr>
            <a:spLocks noChangeShapeType="1"/>
          </p:cNvSpPr>
          <p:nvPr/>
        </p:nvSpPr>
        <p:spPr bwMode="auto">
          <a:xfrm flipH="1" flipV="1">
            <a:off x="6424613" y="2828925"/>
            <a:ext cx="1192212" cy="700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0AF7-D563-437F-9BA0-8480E29A735A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838200"/>
            <a:ext cx="6373813" cy="304800"/>
          </a:xfrm>
          <a:noFill/>
          <a:ln/>
        </p:spPr>
        <p:txBody>
          <a:bodyPr/>
          <a:lstStyle/>
          <a:p>
            <a:r>
              <a:rPr lang="en-US" altLang="en-US"/>
              <a:t>Selection Sort: Pass One 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06413" y="1620838"/>
            <a:ext cx="2224087" cy="42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endParaRPr lang="en-US" altLang="en-US" b="1">
              <a:latin typeface="Times New Roman" pitchFamily="18" charset="0"/>
            </a:endParaRPr>
          </a:p>
          <a:p>
            <a:r>
              <a:rPr lang="en-US" altLang="en-US" sz="800" b="1">
                <a:latin typeface="Times New Roman" pitchFamily="18" charset="0"/>
              </a:rPr>
              <a:t>  </a:t>
            </a:r>
            <a:endParaRPr lang="en-US" altLang="en-US" sz="10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values	 [ 0 ]       </a:t>
            </a:r>
            <a:endParaRPr lang="en-US" altLang="en-US" sz="16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	 [ 1 ]</a:t>
            </a:r>
            <a:endParaRPr lang="en-US" altLang="en-US" sz="8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	 [ 2 ]</a:t>
            </a:r>
          </a:p>
          <a:p>
            <a:r>
              <a:rPr lang="en-US" altLang="en-US" sz="800" b="1">
                <a:latin typeface="Times New Roman" pitchFamily="18" charset="0"/>
              </a:rPr>
              <a:t> </a:t>
            </a:r>
          </a:p>
          <a:p>
            <a:r>
              <a:rPr lang="en-US" altLang="en-US" sz="800" b="1">
                <a:latin typeface="Times New Roman" pitchFamily="18" charset="0"/>
              </a:rPr>
              <a:t> </a:t>
            </a:r>
            <a:endParaRPr lang="en-US" altLang="en-US" sz="10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             [ 3 ]</a:t>
            </a:r>
            <a:endParaRPr lang="en-US" altLang="en-US" sz="16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 	 [ 4 ]</a:t>
            </a:r>
          </a:p>
        </p:txBody>
      </p: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2414588" y="2208213"/>
            <a:ext cx="1416050" cy="3819525"/>
            <a:chOff x="1521" y="1391"/>
            <a:chExt cx="892" cy="2406"/>
          </a:xfrm>
        </p:grpSpPr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1533" y="1391"/>
              <a:ext cx="876" cy="2406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" name="Line 5"/>
            <p:cNvSpPr>
              <a:spLocks noChangeShapeType="1"/>
            </p:cNvSpPr>
            <p:nvPr/>
          </p:nvSpPr>
          <p:spPr bwMode="auto">
            <a:xfrm>
              <a:off x="1521" y="1871"/>
              <a:ext cx="8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8" name="Line 6"/>
            <p:cNvSpPr>
              <a:spLocks noChangeShapeType="1"/>
            </p:cNvSpPr>
            <p:nvPr/>
          </p:nvSpPr>
          <p:spPr bwMode="auto">
            <a:xfrm>
              <a:off x="1521" y="2353"/>
              <a:ext cx="8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9" name="Line 7"/>
            <p:cNvSpPr>
              <a:spLocks noChangeShapeType="1"/>
            </p:cNvSpPr>
            <p:nvPr/>
          </p:nvSpPr>
          <p:spPr bwMode="auto">
            <a:xfrm>
              <a:off x="1521" y="2836"/>
              <a:ext cx="8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0" name="Line 8"/>
            <p:cNvSpPr>
              <a:spLocks noChangeShapeType="1"/>
            </p:cNvSpPr>
            <p:nvPr/>
          </p:nvSpPr>
          <p:spPr bwMode="auto">
            <a:xfrm>
              <a:off x="1521" y="3319"/>
              <a:ext cx="8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2786063" y="2298700"/>
            <a:ext cx="636587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3200" b="1"/>
              <a:t>36</a:t>
            </a:r>
          </a:p>
          <a:p>
            <a:endParaRPr lang="en-US" altLang="en-US" sz="2000" b="1"/>
          </a:p>
          <a:p>
            <a:r>
              <a:rPr lang="en-US" altLang="en-US" sz="3200" b="1"/>
              <a:t>24</a:t>
            </a:r>
          </a:p>
          <a:p>
            <a:endParaRPr lang="en-US" altLang="en-US" sz="2000" b="1"/>
          </a:p>
          <a:p>
            <a:r>
              <a:rPr lang="en-US" altLang="en-US" sz="3200" b="1"/>
              <a:t>10</a:t>
            </a:r>
          </a:p>
          <a:p>
            <a:endParaRPr lang="en-US" altLang="en-US" sz="2000" b="1"/>
          </a:p>
          <a:p>
            <a:r>
              <a:rPr lang="en-US" altLang="en-US" sz="3200" b="1"/>
              <a:t>  6</a:t>
            </a:r>
          </a:p>
          <a:p>
            <a:endParaRPr lang="en-US" altLang="en-US" sz="2000" b="1"/>
          </a:p>
          <a:p>
            <a:r>
              <a:rPr lang="en-US" altLang="en-US" sz="3200" b="1"/>
              <a:t>12</a:t>
            </a:r>
          </a:p>
        </p:txBody>
      </p:sp>
      <p:grpSp>
        <p:nvGrpSpPr>
          <p:cNvPr id="8209" name="Group 17"/>
          <p:cNvGrpSpPr>
            <a:grpSpLocks/>
          </p:cNvGrpSpPr>
          <p:nvPr/>
        </p:nvGrpSpPr>
        <p:grpSpPr bwMode="auto">
          <a:xfrm>
            <a:off x="5256213" y="2201863"/>
            <a:ext cx="2265362" cy="3824287"/>
            <a:chOff x="3311" y="1387"/>
            <a:chExt cx="1427" cy="2409"/>
          </a:xfrm>
        </p:grpSpPr>
        <p:grpSp>
          <p:nvGrpSpPr>
            <p:cNvPr id="8207" name="Group 15"/>
            <p:cNvGrpSpPr>
              <a:grpSpLocks/>
            </p:cNvGrpSpPr>
            <p:nvPr/>
          </p:nvGrpSpPr>
          <p:grpSpPr bwMode="auto">
            <a:xfrm>
              <a:off x="3311" y="1387"/>
              <a:ext cx="1427" cy="2409"/>
              <a:chOff x="3311" y="1387"/>
              <a:chExt cx="1427" cy="2409"/>
            </a:xfrm>
          </p:grpSpPr>
          <p:sp>
            <p:nvSpPr>
              <p:cNvPr id="8203" name="AutoShape 11"/>
              <p:cNvSpPr>
                <a:spLocks noChangeArrowheads="1"/>
              </p:cNvSpPr>
              <p:nvPr/>
            </p:nvSpPr>
            <p:spPr bwMode="auto">
              <a:xfrm rot="16200000">
                <a:off x="2412" y="2291"/>
                <a:ext cx="2404" cy="606"/>
              </a:xfrm>
              <a:prstGeom prst="triangle">
                <a:avLst>
                  <a:gd name="adj" fmla="val 49995"/>
                </a:avLst>
              </a:prstGeom>
              <a:solidFill>
                <a:srgbClr val="FFCC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4" name="Rectangle 12"/>
              <p:cNvSpPr>
                <a:spLocks noChangeArrowheads="1"/>
              </p:cNvSpPr>
              <p:nvPr/>
            </p:nvSpPr>
            <p:spPr bwMode="auto">
              <a:xfrm>
                <a:off x="3921" y="1400"/>
                <a:ext cx="815" cy="2385"/>
              </a:xfrm>
              <a:prstGeom prst="rect">
                <a:avLst/>
              </a:prstGeom>
              <a:solidFill>
                <a:srgbClr val="FFCC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3921" y="1387"/>
                <a:ext cx="8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6" name="Line 14"/>
              <p:cNvSpPr>
                <a:spLocks noChangeShapeType="1"/>
              </p:cNvSpPr>
              <p:nvPr/>
            </p:nvSpPr>
            <p:spPr bwMode="auto">
              <a:xfrm>
                <a:off x="3924" y="3795"/>
                <a:ext cx="8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08" name="Line 16"/>
            <p:cNvSpPr>
              <a:spLocks noChangeShapeType="1"/>
            </p:cNvSpPr>
            <p:nvPr/>
          </p:nvSpPr>
          <p:spPr bwMode="auto">
            <a:xfrm>
              <a:off x="4733" y="1387"/>
              <a:ext cx="0" cy="23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7718425" y="2419350"/>
            <a:ext cx="46037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800" b="1"/>
              <a:t>U</a:t>
            </a:r>
          </a:p>
          <a:p>
            <a:r>
              <a:rPr lang="en-US" altLang="en-US" sz="2800" b="1"/>
              <a:t>N</a:t>
            </a:r>
          </a:p>
          <a:p>
            <a:r>
              <a:rPr lang="en-US" altLang="en-US" sz="2800" b="1"/>
              <a:t>S</a:t>
            </a:r>
          </a:p>
          <a:p>
            <a:r>
              <a:rPr lang="en-US" altLang="en-US" sz="2800" b="1"/>
              <a:t>O</a:t>
            </a:r>
          </a:p>
          <a:p>
            <a:r>
              <a:rPr lang="en-US" altLang="en-US" sz="2800" b="1"/>
              <a:t>R</a:t>
            </a:r>
          </a:p>
          <a:p>
            <a:r>
              <a:rPr lang="en-US" altLang="en-US" sz="2800" b="1"/>
              <a:t>T</a:t>
            </a:r>
          </a:p>
          <a:p>
            <a:r>
              <a:rPr lang="en-US" altLang="en-US" sz="2800" b="1"/>
              <a:t>E</a:t>
            </a:r>
          </a:p>
          <a:p>
            <a:r>
              <a:rPr lang="en-US" altLang="en-US" sz="2800" b="1"/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E2ED-825C-49BC-8476-CB17F6C53000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0713" y="1624013"/>
            <a:ext cx="7913687" cy="4311650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n-US" altLang="en-US" sz="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1800"/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1800"/>
          </a:p>
          <a:p>
            <a:pPr>
              <a:buFont typeface="Monotype Sorts" pitchFamily="2" charset="2"/>
              <a:buNone/>
            </a:pPr>
            <a:r>
              <a:rPr lang="en-US" altLang="en-US" sz="2800" b="1">
                <a:latin typeface="Courier New" pitchFamily="49" charset="0"/>
              </a:rPr>
              <a:t> </a:t>
            </a:r>
            <a:r>
              <a:rPr lang="en-US" altLang="en-US" sz="2800"/>
              <a:t> 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600200" y="838200"/>
            <a:ext cx="7086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r>
              <a:rPr lang="en-US" altLang="en-US" sz="3200" b="1"/>
              <a:t>Swap root element into last place  in unsorted array</a:t>
            </a:r>
          </a:p>
        </p:txBody>
      </p:sp>
      <p:grpSp>
        <p:nvGrpSpPr>
          <p:cNvPr id="43019" name="Group 11"/>
          <p:cNvGrpSpPr>
            <a:grpSpLocks/>
          </p:cNvGrpSpPr>
          <p:nvPr/>
        </p:nvGrpSpPr>
        <p:grpSpPr bwMode="auto">
          <a:xfrm>
            <a:off x="1187450" y="1878013"/>
            <a:ext cx="825500" cy="4183062"/>
            <a:chOff x="748" y="1394"/>
            <a:chExt cx="520" cy="2635"/>
          </a:xfrm>
        </p:grpSpPr>
        <p:sp>
          <p:nvSpPr>
            <p:cNvPr id="43012" name="Rectangle 4"/>
            <p:cNvSpPr>
              <a:spLocks noChangeArrowheads="1"/>
            </p:cNvSpPr>
            <p:nvPr/>
          </p:nvSpPr>
          <p:spPr bwMode="auto">
            <a:xfrm>
              <a:off x="752" y="1394"/>
              <a:ext cx="512" cy="263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3" name="Line 5"/>
            <p:cNvSpPr>
              <a:spLocks noChangeShapeType="1"/>
            </p:cNvSpPr>
            <p:nvPr/>
          </p:nvSpPr>
          <p:spPr bwMode="auto">
            <a:xfrm>
              <a:off x="748" y="1737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4" name="Line 6"/>
            <p:cNvSpPr>
              <a:spLocks noChangeShapeType="1"/>
            </p:cNvSpPr>
            <p:nvPr/>
          </p:nvSpPr>
          <p:spPr bwMode="auto">
            <a:xfrm>
              <a:off x="748" y="2126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5" name="Line 7"/>
            <p:cNvSpPr>
              <a:spLocks noChangeShapeType="1"/>
            </p:cNvSpPr>
            <p:nvPr/>
          </p:nvSpPr>
          <p:spPr bwMode="auto">
            <a:xfrm>
              <a:off x="748" y="2517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6" name="Line 8"/>
            <p:cNvSpPr>
              <a:spLocks noChangeShapeType="1"/>
            </p:cNvSpPr>
            <p:nvPr/>
          </p:nvSpPr>
          <p:spPr bwMode="auto">
            <a:xfrm>
              <a:off x="748" y="2906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7" name="Line 9"/>
            <p:cNvSpPr>
              <a:spLocks noChangeShapeType="1"/>
            </p:cNvSpPr>
            <p:nvPr/>
          </p:nvSpPr>
          <p:spPr bwMode="auto">
            <a:xfrm>
              <a:off x="748" y="3297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8" name="Line 10"/>
            <p:cNvSpPr>
              <a:spLocks noChangeShapeType="1"/>
            </p:cNvSpPr>
            <p:nvPr/>
          </p:nvSpPr>
          <p:spPr bwMode="auto">
            <a:xfrm>
              <a:off x="748" y="3686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517525" y="1905000"/>
            <a:ext cx="6350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>
                <a:solidFill>
                  <a:srgbClr val="CC0000"/>
                </a:solidFill>
              </a:rPr>
              <a:t>[ 0 ]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[ 1 ]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[ 2 ]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[ 3 ]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[ 4 ]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[ 5 ]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[ 6 ]</a:t>
            </a:r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1130300" y="1447800"/>
            <a:ext cx="974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/>
              <a:t>values</a:t>
            </a:r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4008438" y="3511550"/>
            <a:ext cx="763587" cy="4556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3205163" y="4438650"/>
            <a:ext cx="674687" cy="4381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26" name="Group 18"/>
          <p:cNvGrpSpPr>
            <a:grpSpLocks/>
          </p:cNvGrpSpPr>
          <p:nvPr/>
        </p:nvGrpSpPr>
        <p:grpSpPr bwMode="auto">
          <a:xfrm>
            <a:off x="5710238" y="2498725"/>
            <a:ext cx="739775" cy="863600"/>
            <a:chOff x="3597" y="1785"/>
            <a:chExt cx="466" cy="544"/>
          </a:xfrm>
        </p:grpSpPr>
        <p:sp>
          <p:nvSpPr>
            <p:cNvPr id="43024" name="Rectangle 16"/>
            <p:cNvSpPr>
              <a:spLocks noChangeArrowheads="1"/>
            </p:cNvSpPr>
            <p:nvPr/>
          </p:nvSpPr>
          <p:spPr bwMode="auto">
            <a:xfrm>
              <a:off x="3597" y="1787"/>
              <a:ext cx="466" cy="28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5" name="Rectangle 17"/>
            <p:cNvSpPr>
              <a:spLocks noChangeArrowheads="1"/>
            </p:cNvSpPr>
            <p:nvPr/>
          </p:nvSpPr>
          <p:spPr bwMode="auto">
            <a:xfrm>
              <a:off x="3665" y="1785"/>
              <a:ext cx="303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>
              <a:spAutoFit/>
            </a:bodyPr>
            <a:lstStyle/>
            <a:p>
              <a:pPr defTabSz="585788"/>
              <a:r>
                <a:rPr lang="en-US" altLang="en-US" sz="1900" b="1"/>
                <a:t> 60</a:t>
              </a:r>
            </a:p>
            <a:p>
              <a:pPr defTabSz="585788"/>
              <a:endParaRPr lang="en-US" altLang="en-US" sz="1400" b="1">
                <a:solidFill>
                  <a:srgbClr val="CC0000"/>
                </a:solidFill>
              </a:endParaRPr>
            </a:p>
            <a:p>
              <a:pPr defTabSz="585788"/>
              <a:r>
                <a:rPr lang="en-US" altLang="en-US" sz="1900" b="1">
                  <a:solidFill>
                    <a:srgbClr val="CC0000"/>
                  </a:solidFill>
                </a:rPr>
                <a:t> 0</a:t>
              </a:r>
            </a:p>
          </p:txBody>
        </p:sp>
      </p:grpSp>
      <p:sp>
        <p:nvSpPr>
          <p:cNvPr id="43027" name="Line 19"/>
          <p:cNvSpPr>
            <a:spLocks noChangeShapeType="1"/>
          </p:cNvSpPr>
          <p:nvPr/>
        </p:nvSpPr>
        <p:spPr bwMode="auto">
          <a:xfrm flipV="1">
            <a:off x="3744913" y="3844925"/>
            <a:ext cx="454025" cy="581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 flipV="1">
            <a:off x="4492625" y="2843213"/>
            <a:ext cx="1260475" cy="6746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4100513" y="3502025"/>
            <a:ext cx="5159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40</a:t>
            </a:r>
          </a:p>
          <a:p>
            <a:pPr defTabSz="585788"/>
            <a:endParaRPr lang="en-US" altLang="en-US" sz="1400" b="1">
              <a:solidFill>
                <a:srgbClr val="CC0000"/>
              </a:solidFill>
            </a:endParaRPr>
          </a:p>
          <a:p>
            <a:pPr defTabSz="585788"/>
            <a:r>
              <a:rPr lang="en-US" altLang="en-US" sz="1900" b="1">
                <a:solidFill>
                  <a:srgbClr val="CC0000"/>
                </a:solidFill>
              </a:rPr>
              <a:t>  1</a:t>
            </a:r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3354388" y="4425950"/>
            <a:ext cx="4603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10</a:t>
            </a:r>
          </a:p>
          <a:p>
            <a:pPr defTabSz="585788"/>
            <a:r>
              <a:rPr lang="en-US" altLang="en-US" sz="1400" b="1"/>
              <a:t> </a:t>
            </a:r>
          </a:p>
          <a:p>
            <a:pPr defTabSz="585788"/>
            <a:r>
              <a:rPr lang="en-US" altLang="en-US" sz="1900" b="1"/>
              <a:t> </a:t>
            </a:r>
            <a:r>
              <a:rPr lang="en-US" altLang="en-US" sz="1900" b="1">
                <a:solidFill>
                  <a:srgbClr val="CC0000"/>
                </a:solidFill>
              </a:rPr>
              <a:t>3 </a:t>
            </a:r>
            <a:r>
              <a:rPr lang="en-US" altLang="en-US" sz="1900" b="1"/>
              <a:t>                </a:t>
            </a:r>
          </a:p>
        </p:txBody>
      </p:sp>
      <p:grpSp>
        <p:nvGrpSpPr>
          <p:cNvPr id="43034" name="Group 26"/>
          <p:cNvGrpSpPr>
            <a:grpSpLocks/>
          </p:cNvGrpSpPr>
          <p:nvPr/>
        </p:nvGrpSpPr>
        <p:grpSpPr bwMode="auto">
          <a:xfrm>
            <a:off x="4606925" y="3829050"/>
            <a:ext cx="730250" cy="1466850"/>
            <a:chOff x="2902" y="2623"/>
            <a:chExt cx="460" cy="924"/>
          </a:xfrm>
        </p:grpSpPr>
        <p:sp>
          <p:nvSpPr>
            <p:cNvPr id="43031" name="Rectangle 23"/>
            <p:cNvSpPr>
              <a:spLocks noChangeArrowheads="1"/>
            </p:cNvSpPr>
            <p:nvPr/>
          </p:nvSpPr>
          <p:spPr bwMode="auto">
            <a:xfrm>
              <a:off x="2928" y="2984"/>
              <a:ext cx="434" cy="29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2" name="Line 24"/>
            <p:cNvSpPr>
              <a:spLocks noChangeShapeType="1"/>
            </p:cNvSpPr>
            <p:nvPr/>
          </p:nvSpPr>
          <p:spPr bwMode="auto">
            <a:xfrm flipH="1" flipV="1">
              <a:off x="2902" y="2623"/>
              <a:ext cx="273" cy="3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3" name="Rectangle 25"/>
            <p:cNvSpPr>
              <a:spLocks noChangeArrowheads="1"/>
            </p:cNvSpPr>
            <p:nvPr/>
          </p:nvSpPr>
          <p:spPr bwMode="auto">
            <a:xfrm>
              <a:off x="3021" y="3003"/>
              <a:ext cx="291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3025" tIns="36512" rIns="73025" bIns="36512">
              <a:spAutoFit/>
            </a:bodyPr>
            <a:lstStyle/>
            <a:p>
              <a:pPr defTabSz="585788"/>
              <a:r>
                <a:rPr lang="en-US" altLang="en-US" sz="1900" b="1"/>
                <a:t>30</a:t>
              </a:r>
            </a:p>
            <a:p>
              <a:pPr defTabSz="585788"/>
              <a:endParaRPr lang="en-US" altLang="en-US" sz="1400" b="1"/>
            </a:p>
            <a:p>
              <a:pPr defTabSz="585788"/>
              <a:r>
                <a:rPr lang="en-US" altLang="en-US" sz="1900" b="1"/>
                <a:t> </a:t>
              </a:r>
              <a:r>
                <a:rPr lang="en-US" altLang="en-US" sz="1900" b="1">
                  <a:solidFill>
                    <a:srgbClr val="CC0000"/>
                  </a:solidFill>
                </a:rPr>
                <a:t>4</a:t>
              </a:r>
            </a:p>
          </p:txBody>
        </p:sp>
      </p:grpSp>
      <p:sp>
        <p:nvSpPr>
          <p:cNvPr id="43035" name="Rectangle 27"/>
          <p:cNvSpPr>
            <a:spLocks noChangeArrowheads="1"/>
          </p:cNvSpPr>
          <p:nvPr/>
        </p:nvSpPr>
        <p:spPr bwMode="auto">
          <a:xfrm>
            <a:off x="7286625" y="3521075"/>
            <a:ext cx="703263" cy="44608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36" name="Rectangle 28"/>
          <p:cNvSpPr>
            <a:spLocks noChangeArrowheads="1"/>
          </p:cNvSpPr>
          <p:nvPr/>
        </p:nvSpPr>
        <p:spPr bwMode="auto">
          <a:xfrm>
            <a:off x="6561138" y="4419600"/>
            <a:ext cx="715962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37" name="Rectangle 29"/>
          <p:cNvSpPr>
            <a:spLocks noChangeArrowheads="1"/>
          </p:cNvSpPr>
          <p:nvPr/>
        </p:nvSpPr>
        <p:spPr bwMode="auto">
          <a:xfrm>
            <a:off x="7423150" y="3473450"/>
            <a:ext cx="4349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12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/>
              <a:t>  </a:t>
            </a:r>
            <a:r>
              <a:rPr lang="en-US" altLang="en-US" sz="1900" b="1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43038" name="Line 30"/>
          <p:cNvSpPr>
            <a:spLocks noChangeShapeType="1"/>
          </p:cNvSpPr>
          <p:nvPr/>
        </p:nvSpPr>
        <p:spPr bwMode="auto">
          <a:xfrm flipV="1">
            <a:off x="6927850" y="3771900"/>
            <a:ext cx="474663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39" name="Rectangle 31"/>
          <p:cNvSpPr>
            <a:spLocks noChangeArrowheads="1"/>
          </p:cNvSpPr>
          <p:nvPr/>
        </p:nvSpPr>
        <p:spPr bwMode="auto">
          <a:xfrm>
            <a:off x="6584950" y="4435475"/>
            <a:ext cx="5572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  8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>
                <a:solidFill>
                  <a:srgbClr val="CC0000"/>
                </a:solidFill>
              </a:rPr>
              <a:t>   5</a:t>
            </a:r>
          </a:p>
        </p:txBody>
      </p:sp>
      <p:sp>
        <p:nvSpPr>
          <p:cNvPr id="43040" name="Line 32"/>
          <p:cNvSpPr>
            <a:spLocks noChangeShapeType="1"/>
          </p:cNvSpPr>
          <p:nvPr/>
        </p:nvSpPr>
        <p:spPr bwMode="auto">
          <a:xfrm flipH="1" flipV="1">
            <a:off x="5792788" y="2030413"/>
            <a:ext cx="244475" cy="487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41" name="Rectangle 33"/>
          <p:cNvSpPr>
            <a:spLocks noChangeArrowheads="1"/>
          </p:cNvSpPr>
          <p:nvPr/>
        </p:nvSpPr>
        <p:spPr bwMode="auto">
          <a:xfrm>
            <a:off x="4960938" y="1849438"/>
            <a:ext cx="8270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 root</a:t>
            </a:r>
          </a:p>
        </p:txBody>
      </p:sp>
      <p:sp>
        <p:nvSpPr>
          <p:cNvPr id="43042" name="Rectangle 34"/>
          <p:cNvSpPr>
            <a:spLocks noChangeArrowheads="1"/>
          </p:cNvSpPr>
          <p:nvPr/>
        </p:nvSpPr>
        <p:spPr bwMode="auto">
          <a:xfrm>
            <a:off x="7937500" y="4410075"/>
            <a:ext cx="688975" cy="474663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43" name="Line 35"/>
          <p:cNvSpPr>
            <a:spLocks noChangeShapeType="1"/>
          </p:cNvSpPr>
          <p:nvPr/>
        </p:nvSpPr>
        <p:spPr bwMode="auto">
          <a:xfrm flipH="1" flipV="1">
            <a:off x="7896225" y="3836988"/>
            <a:ext cx="433388" cy="554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44" name="Rectangle 36"/>
          <p:cNvSpPr>
            <a:spLocks noChangeArrowheads="1"/>
          </p:cNvSpPr>
          <p:nvPr/>
        </p:nvSpPr>
        <p:spPr bwMode="auto">
          <a:xfrm>
            <a:off x="1192213" y="5513388"/>
            <a:ext cx="812800" cy="5588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45" name="Rectangle 37"/>
          <p:cNvSpPr>
            <a:spLocks noChangeArrowheads="1"/>
          </p:cNvSpPr>
          <p:nvPr/>
        </p:nvSpPr>
        <p:spPr bwMode="auto">
          <a:xfrm>
            <a:off x="8085138" y="4440238"/>
            <a:ext cx="4619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70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/>
              <a:t> </a:t>
            </a:r>
            <a:r>
              <a:rPr lang="en-US" altLang="en-US" sz="1900" b="1">
                <a:solidFill>
                  <a:srgbClr val="CC0000"/>
                </a:solidFill>
              </a:rPr>
              <a:t>6</a:t>
            </a:r>
          </a:p>
        </p:txBody>
      </p:sp>
      <p:sp>
        <p:nvSpPr>
          <p:cNvPr id="43046" name="Rectangle 38"/>
          <p:cNvSpPr>
            <a:spLocks noChangeArrowheads="1"/>
          </p:cNvSpPr>
          <p:nvPr/>
        </p:nvSpPr>
        <p:spPr bwMode="auto">
          <a:xfrm>
            <a:off x="1431925" y="1981200"/>
            <a:ext cx="466725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/>
              <a:t>60</a:t>
            </a:r>
          </a:p>
          <a:p>
            <a:endParaRPr lang="en-US" altLang="en-US" sz="2000" b="1"/>
          </a:p>
          <a:p>
            <a:r>
              <a:rPr lang="en-US" altLang="en-US" sz="2000" b="1"/>
              <a:t>40</a:t>
            </a:r>
          </a:p>
          <a:p>
            <a:endParaRPr lang="en-US" altLang="en-US" sz="2000" b="1"/>
          </a:p>
          <a:p>
            <a:r>
              <a:rPr lang="en-US" altLang="en-US" sz="2000" b="1"/>
              <a:t>12</a:t>
            </a:r>
          </a:p>
          <a:p>
            <a:endParaRPr lang="en-US" altLang="en-US" sz="2000" b="1"/>
          </a:p>
          <a:p>
            <a:r>
              <a:rPr lang="en-US" altLang="en-US" sz="2000" b="1"/>
              <a:t>10</a:t>
            </a:r>
          </a:p>
          <a:p>
            <a:endParaRPr lang="en-US" altLang="en-US" sz="2000" b="1"/>
          </a:p>
          <a:p>
            <a:r>
              <a:rPr lang="en-US" altLang="en-US" sz="2000" b="1"/>
              <a:t>30</a:t>
            </a:r>
          </a:p>
          <a:p>
            <a:endParaRPr lang="en-US" altLang="en-US" sz="2000" b="1"/>
          </a:p>
          <a:p>
            <a:r>
              <a:rPr lang="en-US" altLang="en-US" sz="2000" b="1"/>
              <a:t>  8</a:t>
            </a:r>
          </a:p>
          <a:p>
            <a:endParaRPr lang="en-US" altLang="en-US" sz="2000" b="1"/>
          </a:p>
          <a:p>
            <a:r>
              <a:rPr lang="en-US" altLang="en-US" sz="2000" b="1"/>
              <a:t>70</a:t>
            </a:r>
          </a:p>
        </p:txBody>
      </p:sp>
      <p:grpSp>
        <p:nvGrpSpPr>
          <p:cNvPr id="43050" name="Group 42"/>
          <p:cNvGrpSpPr>
            <a:grpSpLocks/>
          </p:cNvGrpSpPr>
          <p:nvPr/>
        </p:nvGrpSpPr>
        <p:grpSpPr bwMode="auto">
          <a:xfrm>
            <a:off x="2124075" y="2143125"/>
            <a:ext cx="579438" cy="3109913"/>
            <a:chOff x="1338" y="1561"/>
            <a:chExt cx="365" cy="1959"/>
          </a:xfrm>
        </p:grpSpPr>
        <p:sp>
          <p:nvSpPr>
            <p:cNvPr id="43047" name="Line 39"/>
            <p:cNvSpPr>
              <a:spLocks noChangeShapeType="1"/>
            </p:cNvSpPr>
            <p:nvPr/>
          </p:nvSpPr>
          <p:spPr bwMode="auto">
            <a:xfrm>
              <a:off x="1698" y="1578"/>
              <a:ext cx="0" cy="19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8" name="Line 40"/>
            <p:cNvSpPr>
              <a:spLocks noChangeShapeType="1"/>
            </p:cNvSpPr>
            <p:nvPr/>
          </p:nvSpPr>
          <p:spPr bwMode="auto">
            <a:xfrm>
              <a:off x="1338" y="1561"/>
              <a:ext cx="3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9" name="Line 41"/>
            <p:cNvSpPr>
              <a:spLocks noChangeShapeType="1"/>
            </p:cNvSpPr>
            <p:nvPr/>
          </p:nvSpPr>
          <p:spPr bwMode="auto">
            <a:xfrm>
              <a:off x="1343" y="3520"/>
              <a:ext cx="3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51" name="Line 43"/>
          <p:cNvSpPr>
            <a:spLocks noChangeShapeType="1"/>
          </p:cNvSpPr>
          <p:nvPr/>
        </p:nvSpPr>
        <p:spPr bwMode="auto">
          <a:xfrm flipH="1" flipV="1">
            <a:off x="6424613" y="2828925"/>
            <a:ext cx="1192212" cy="700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91F5-E29C-408B-81D6-A3C83144CA70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0713" y="1471613"/>
            <a:ext cx="7913687" cy="4311650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n-US" altLang="en-US" sz="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1800"/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1800"/>
          </a:p>
          <a:p>
            <a:pPr>
              <a:buFont typeface="Monotype Sorts" pitchFamily="2" charset="2"/>
              <a:buNone/>
            </a:pPr>
            <a:r>
              <a:rPr lang="en-US" altLang="en-US" sz="2800" b="1">
                <a:latin typeface="Courier New" pitchFamily="49" charset="0"/>
              </a:rPr>
              <a:t> </a:t>
            </a:r>
            <a:r>
              <a:rPr lang="en-US" altLang="en-US" sz="2800"/>
              <a:t> 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609600" y="838200"/>
            <a:ext cx="82105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en-US" altLang="en-US" sz="3200" b="1"/>
              <a:t>After swapping root element </a:t>
            </a:r>
            <a:br>
              <a:rPr lang="en-US" altLang="en-US" sz="3200" b="1"/>
            </a:br>
            <a:r>
              <a:rPr lang="en-US" altLang="en-US" sz="3200" b="1"/>
              <a:t>into its place</a:t>
            </a:r>
            <a:r>
              <a:rPr lang="en-US" altLang="en-US" sz="3200" b="1">
                <a:solidFill>
                  <a:srgbClr val="FFFFFF"/>
                </a:solidFill>
              </a:rPr>
              <a:t> </a:t>
            </a:r>
          </a:p>
        </p:txBody>
      </p:sp>
      <p:grpSp>
        <p:nvGrpSpPr>
          <p:cNvPr id="44043" name="Group 11"/>
          <p:cNvGrpSpPr>
            <a:grpSpLocks/>
          </p:cNvGrpSpPr>
          <p:nvPr/>
        </p:nvGrpSpPr>
        <p:grpSpPr bwMode="auto">
          <a:xfrm>
            <a:off x="1187450" y="1725613"/>
            <a:ext cx="825500" cy="4183062"/>
            <a:chOff x="748" y="1394"/>
            <a:chExt cx="520" cy="2635"/>
          </a:xfrm>
        </p:grpSpPr>
        <p:sp>
          <p:nvSpPr>
            <p:cNvPr id="44036" name="Rectangle 4"/>
            <p:cNvSpPr>
              <a:spLocks noChangeArrowheads="1"/>
            </p:cNvSpPr>
            <p:nvPr/>
          </p:nvSpPr>
          <p:spPr bwMode="auto">
            <a:xfrm>
              <a:off x="752" y="1394"/>
              <a:ext cx="512" cy="263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7" name="Line 5"/>
            <p:cNvSpPr>
              <a:spLocks noChangeShapeType="1"/>
            </p:cNvSpPr>
            <p:nvPr/>
          </p:nvSpPr>
          <p:spPr bwMode="auto">
            <a:xfrm>
              <a:off x="748" y="1737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8" name="Line 6"/>
            <p:cNvSpPr>
              <a:spLocks noChangeShapeType="1"/>
            </p:cNvSpPr>
            <p:nvPr/>
          </p:nvSpPr>
          <p:spPr bwMode="auto">
            <a:xfrm>
              <a:off x="748" y="2126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9" name="Line 7"/>
            <p:cNvSpPr>
              <a:spLocks noChangeShapeType="1"/>
            </p:cNvSpPr>
            <p:nvPr/>
          </p:nvSpPr>
          <p:spPr bwMode="auto">
            <a:xfrm>
              <a:off x="748" y="2517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0" name="Line 8"/>
            <p:cNvSpPr>
              <a:spLocks noChangeShapeType="1"/>
            </p:cNvSpPr>
            <p:nvPr/>
          </p:nvSpPr>
          <p:spPr bwMode="auto">
            <a:xfrm>
              <a:off x="748" y="2906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1" name="Line 9"/>
            <p:cNvSpPr>
              <a:spLocks noChangeShapeType="1"/>
            </p:cNvSpPr>
            <p:nvPr/>
          </p:nvSpPr>
          <p:spPr bwMode="auto">
            <a:xfrm>
              <a:off x="748" y="3297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2" name="Line 10"/>
            <p:cNvSpPr>
              <a:spLocks noChangeShapeType="1"/>
            </p:cNvSpPr>
            <p:nvPr/>
          </p:nvSpPr>
          <p:spPr bwMode="auto">
            <a:xfrm>
              <a:off x="748" y="3686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517525" y="1752600"/>
            <a:ext cx="6350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>
                <a:solidFill>
                  <a:srgbClr val="CC0000"/>
                </a:solidFill>
              </a:rPr>
              <a:t>[ 0 ]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[ 1 ]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[ 2 ]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[ 3 ]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[ 4 ]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[ 5 ]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[ 6 ]</a:t>
            </a: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1130300" y="1295400"/>
            <a:ext cx="974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/>
              <a:t>values</a:t>
            </a:r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4008438" y="3359150"/>
            <a:ext cx="763587" cy="4556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3205163" y="4286250"/>
            <a:ext cx="674687" cy="4381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50" name="Group 18"/>
          <p:cNvGrpSpPr>
            <a:grpSpLocks/>
          </p:cNvGrpSpPr>
          <p:nvPr/>
        </p:nvGrpSpPr>
        <p:grpSpPr bwMode="auto">
          <a:xfrm>
            <a:off x="5710238" y="2346325"/>
            <a:ext cx="739775" cy="863600"/>
            <a:chOff x="3597" y="1785"/>
            <a:chExt cx="466" cy="544"/>
          </a:xfrm>
        </p:grpSpPr>
        <p:sp>
          <p:nvSpPr>
            <p:cNvPr id="44048" name="Rectangle 16"/>
            <p:cNvSpPr>
              <a:spLocks noChangeArrowheads="1"/>
            </p:cNvSpPr>
            <p:nvPr/>
          </p:nvSpPr>
          <p:spPr bwMode="auto">
            <a:xfrm>
              <a:off x="3597" y="1787"/>
              <a:ext cx="466" cy="28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9" name="Rectangle 17"/>
            <p:cNvSpPr>
              <a:spLocks noChangeArrowheads="1"/>
            </p:cNvSpPr>
            <p:nvPr/>
          </p:nvSpPr>
          <p:spPr bwMode="auto">
            <a:xfrm>
              <a:off x="3665" y="1785"/>
              <a:ext cx="261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>
              <a:spAutoFit/>
            </a:bodyPr>
            <a:lstStyle/>
            <a:p>
              <a:pPr defTabSz="585788"/>
              <a:r>
                <a:rPr lang="en-US" altLang="en-US" sz="1900" b="1"/>
                <a:t>  8</a:t>
              </a:r>
            </a:p>
            <a:p>
              <a:pPr defTabSz="585788"/>
              <a:endParaRPr lang="en-US" altLang="en-US" sz="1400" b="1">
                <a:solidFill>
                  <a:srgbClr val="CC0000"/>
                </a:solidFill>
              </a:endParaRPr>
            </a:p>
            <a:p>
              <a:pPr defTabSz="585788"/>
              <a:r>
                <a:rPr lang="en-US" altLang="en-US" sz="1900" b="1">
                  <a:solidFill>
                    <a:srgbClr val="CC0000"/>
                  </a:solidFill>
                </a:rPr>
                <a:t> 0</a:t>
              </a:r>
            </a:p>
          </p:txBody>
        </p:sp>
      </p:grpSp>
      <p:sp>
        <p:nvSpPr>
          <p:cNvPr id="44051" name="Line 19"/>
          <p:cNvSpPr>
            <a:spLocks noChangeShapeType="1"/>
          </p:cNvSpPr>
          <p:nvPr/>
        </p:nvSpPr>
        <p:spPr bwMode="auto">
          <a:xfrm flipV="1">
            <a:off x="3744913" y="3692525"/>
            <a:ext cx="454025" cy="581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52" name="Line 20"/>
          <p:cNvSpPr>
            <a:spLocks noChangeShapeType="1"/>
          </p:cNvSpPr>
          <p:nvPr/>
        </p:nvSpPr>
        <p:spPr bwMode="auto">
          <a:xfrm flipV="1">
            <a:off x="4492625" y="2690813"/>
            <a:ext cx="1260475" cy="6746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4100513" y="3349625"/>
            <a:ext cx="5159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40</a:t>
            </a:r>
          </a:p>
          <a:p>
            <a:pPr defTabSz="585788"/>
            <a:endParaRPr lang="en-US" altLang="en-US" sz="1400" b="1">
              <a:solidFill>
                <a:srgbClr val="CC0000"/>
              </a:solidFill>
            </a:endParaRPr>
          </a:p>
          <a:p>
            <a:pPr defTabSz="585788"/>
            <a:r>
              <a:rPr lang="en-US" altLang="en-US" sz="1900" b="1">
                <a:solidFill>
                  <a:srgbClr val="CC0000"/>
                </a:solidFill>
              </a:rPr>
              <a:t>  1</a:t>
            </a:r>
          </a:p>
        </p:txBody>
      </p:sp>
      <p:sp>
        <p:nvSpPr>
          <p:cNvPr id="44054" name="Rectangle 22"/>
          <p:cNvSpPr>
            <a:spLocks noChangeArrowheads="1"/>
          </p:cNvSpPr>
          <p:nvPr/>
        </p:nvSpPr>
        <p:spPr bwMode="auto">
          <a:xfrm>
            <a:off x="3354388" y="4273550"/>
            <a:ext cx="4603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10</a:t>
            </a:r>
          </a:p>
          <a:p>
            <a:pPr defTabSz="585788"/>
            <a:r>
              <a:rPr lang="en-US" altLang="en-US" sz="1400" b="1"/>
              <a:t> </a:t>
            </a:r>
          </a:p>
          <a:p>
            <a:pPr defTabSz="585788"/>
            <a:r>
              <a:rPr lang="en-US" altLang="en-US" sz="1900" b="1"/>
              <a:t> </a:t>
            </a:r>
            <a:r>
              <a:rPr lang="en-US" altLang="en-US" sz="1900" b="1">
                <a:solidFill>
                  <a:srgbClr val="CC0000"/>
                </a:solidFill>
              </a:rPr>
              <a:t>3 </a:t>
            </a:r>
            <a:r>
              <a:rPr lang="en-US" altLang="en-US" sz="1900" b="1"/>
              <a:t>                </a:t>
            </a:r>
          </a:p>
        </p:txBody>
      </p:sp>
      <p:grpSp>
        <p:nvGrpSpPr>
          <p:cNvPr id="44058" name="Group 26"/>
          <p:cNvGrpSpPr>
            <a:grpSpLocks/>
          </p:cNvGrpSpPr>
          <p:nvPr/>
        </p:nvGrpSpPr>
        <p:grpSpPr bwMode="auto">
          <a:xfrm>
            <a:off x="4606925" y="3676650"/>
            <a:ext cx="730250" cy="1466850"/>
            <a:chOff x="2902" y="2623"/>
            <a:chExt cx="460" cy="924"/>
          </a:xfrm>
        </p:grpSpPr>
        <p:sp>
          <p:nvSpPr>
            <p:cNvPr id="44055" name="Rectangle 23"/>
            <p:cNvSpPr>
              <a:spLocks noChangeArrowheads="1"/>
            </p:cNvSpPr>
            <p:nvPr/>
          </p:nvSpPr>
          <p:spPr bwMode="auto">
            <a:xfrm>
              <a:off x="2928" y="2984"/>
              <a:ext cx="434" cy="29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6" name="Line 24"/>
            <p:cNvSpPr>
              <a:spLocks noChangeShapeType="1"/>
            </p:cNvSpPr>
            <p:nvPr/>
          </p:nvSpPr>
          <p:spPr bwMode="auto">
            <a:xfrm flipH="1" flipV="1">
              <a:off x="2902" y="2623"/>
              <a:ext cx="273" cy="3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7" name="Rectangle 25"/>
            <p:cNvSpPr>
              <a:spLocks noChangeArrowheads="1"/>
            </p:cNvSpPr>
            <p:nvPr/>
          </p:nvSpPr>
          <p:spPr bwMode="auto">
            <a:xfrm>
              <a:off x="3021" y="3003"/>
              <a:ext cx="291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3025" tIns="36512" rIns="73025" bIns="36512">
              <a:spAutoFit/>
            </a:bodyPr>
            <a:lstStyle/>
            <a:p>
              <a:pPr defTabSz="585788"/>
              <a:r>
                <a:rPr lang="en-US" altLang="en-US" sz="1900" b="1"/>
                <a:t>30</a:t>
              </a:r>
            </a:p>
            <a:p>
              <a:pPr defTabSz="585788"/>
              <a:endParaRPr lang="en-US" altLang="en-US" sz="1400" b="1"/>
            </a:p>
            <a:p>
              <a:pPr defTabSz="585788"/>
              <a:r>
                <a:rPr lang="en-US" altLang="en-US" sz="1900" b="1"/>
                <a:t> </a:t>
              </a:r>
              <a:r>
                <a:rPr lang="en-US" altLang="en-US" sz="1900" b="1">
                  <a:solidFill>
                    <a:srgbClr val="CC0000"/>
                  </a:solidFill>
                </a:rPr>
                <a:t>4</a:t>
              </a:r>
            </a:p>
          </p:txBody>
        </p:sp>
      </p:grpSp>
      <p:sp>
        <p:nvSpPr>
          <p:cNvPr id="44059" name="Rectangle 27"/>
          <p:cNvSpPr>
            <a:spLocks noChangeArrowheads="1"/>
          </p:cNvSpPr>
          <p:nvPr/>
        </p:nvSpPr>
        <p:spPr bwMode="auto">
          <a:xfrm>
            <a:off x="7286625" y="3368675"/>
            <a:ext cx="703263" cy="44608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60" name="Rectangle 28"/>
          <p:cNvSpPr>
            <a:spLocks noChangeArrowheads="1"/>
          </p:cNvSpPr>
          <p:nvPr/>
        </p:nvSpPr>
        <p:spPr bwMode="auto">
          <a:xfrm>
            <a:off x="6561138" y="4267200"/>
            <a:ext cx="715962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61" name="Rectangle 29"/>
          <p:cNvSpPr>
            <a:spLocks noChangeArrowheads="1"/>
          </p:cNvSpPr>
          <p:nvPr/>
        </p:nvSpPr>
        <p:spPr bwMode="auto">
          <a:xfrm>
            <a:off x="7423150" y="3321050"/>
            <a:ext cx="4349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12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/>
              <a:t>  </a:t>
            </a:r>
            <a:r>
              <a:rPr lang="en-US" altLang="en-US" sz="1900" b="1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44062" name="Line 30"/>
          <p:cNvSpPr>
            <a:spLocks noChangeShapeType="1"/>
          </p:cNvSpPr>
          <p:nvPr/>
        </p:nvSpPr>
        <p:spPr bwMode="auto">
          <a:xfrm flipV="1">
            <a:off x="6927850" y="3619500"/>
            <a:ext cx="474663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63" name="Line 31"/>
          <p:cNvSpPr>
            <a:spLocks noChangeShapeType="1"/>
          </p:cNvSpPr>
          <p:nvPr/>
        </p:nvSpPr>
        <p:spPr bwMode="auto">
          <a:xfrm flipH="1" flipV="1">
            <a:off x="5792788" y="1878013"/>
            <a:ext cx="244475" cy="487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64" name="Rectangle 32"/>
          <p:cNvSpPr>
            <a:spLocks noChangeArrowheads="1"/>
          </p:cNvSpPr>
          <p:nvPr/>
        </p:nvSpPr>
        <p:spPr bwMode="auto">
          <a:xfrm>
            <a:off x="4960938" y="1697038"/>
            <a:ext cx="8270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 root</a:t>
            </a:r>
          </a:p>
        </p:txBody>
      </p:sp>
      <p:sp>
        <p:nvSpPr>
          <p:cNvPr id="44065" name="Rectangle 33"/>
          <p:cNvSpPr>
            <a:spLocks noChangeArrowheads="1"/>
          </p:cNvSpPr>
          <p:nvPr/>
        </p:nvSpPr>
        <p:spPr bwMode="auto">
          <a:xfrm>
            <a:off x="7937500" y="4257675"/>
            <a:ext cx="688975" cy="474663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66" name="Line 34"/>
          <p:cNvSpPr>
            <a:spLocks noChangeShapeType="1"/>
          </p:cNvSpPr>
          <p:nvPr/>
        </p:nvSpPr>
        <p:spPr bwMode="auto">
          <a:xfrm flipH="1" flipV="1">
            <a:off x="7896225" y="3684588"/>
            <a:ext cx="433388" cy="554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67" name="Rectangle 35"/>
          <p:cNvSpPr>
            <a:spLocks noChangeArrowheads="1"/>
          </p:cNvSpPr>
          <p:nvPr/>
        </p:nvSpPr>
        <p:spPr bwMode="auto">
          <a:xfrm>
            <a:off x="1192213" y="5340350"/>
            <a:ext cx="812800" cy="5588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68" name="Rectangle 36"/>
          <p:cNvSpPr>
            <a:spLocks noChangeArrowheads="1"/>
          </p:cNvSpPr>
          <p:nvPr/>
        </p:nvSpPr>
        <p:spPr bwMode="auto">
          <a:xfrm>
            <a:off x="8085138" y="4287838"/>
            <a:ext cx="4619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70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/>
              <a:t> </a:t>
            </a:r>
            <a:r>
              <a:rPr lang="en-US" altLang="en-US" sz="1900" b="1">
                <a:solidFill>
                  <a:srgbClr val="CC0000"/>
                </a:solidFill>
              </a:rPr>
              <a:t>6</a:t>
            </a:r>
          </a:p>
        </p:txBody>
      </p:sp>
      <p:sp>
        <p:nvSpPr>
          <p:cNvPr id="44069" name="Rectangle 37"/>
          <p:cNvSpPr>
            <a:spLocks noChangeArrowheads="1"/>
          </p:cNvSpPr>
          <p:nvPr/>
        </p:nvSpPr>
        <p:spPr bwMode="auto">
          <a:xfrm>
            <a:off x="1200150" y="4749800"/>
            <a:ext cx="812800" cy="57785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70" name="Rectangle 38"/>
          <p:cNvSpPr>
            <a:spLocks noChangeArrowheads="1"/>
          </p:cNvSpPr>
          <p:nvPr/>
        </p:nvSpPr>
        <p:spPr bwMode="auto">
          <a:xfrm>
            <a:off x="1431925" y="1828800"/>
            <a:ext cx="466725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/>
              <a:t>  8</a:t>
            </a:r>
          </a:p>
          <a:p>
            <a:endParaRPr lang="en-US" altLang="en-US" sz="2000" b="1"/>
          </a:p>
          <a:p>
            <a:r>
              <a:rPr lang="en-US" altLang="en-US" sz="2000" b="1"/>
              <a:t>40</a:t>
            </a:r>
          </a:p>
          <a:p>
            <a:endParaRPr lang="en-US" altLang="en-US" sz="2000" b="1"/>
          </a:p>
          <a:p>
            <a:r>
              <a:rPr lang="en-US" altLang="en-US" sz="2000" b="1"/>
              <a:t>12</a:t>
            </a:r>
          </a:p>
          <a:p>
            <a:endParaRPr lang="en-US" altLang="en-US" sz="2000" b="1"/>
          </a:p>
          <a:p>
            <a:r>
              <a:rPr lang="en-US" altLang="en-US" sz="2000" b="1"/>
              <a:t>10</a:t>
            </a:r>
          </a:p>
          <a:p>
            <a:endParaRPr lang="en-US" altLang="en-US" sz="2000" b="1"/>
          </a:p>
          <a:p>
            <a:r>
              <a:rPr lang="en-US" altLang="en-US" sz="2000" b="1"/>
              <a:t>30</a:t>
            </a:r>
          </a:p>
          <a:p>
            <a:endParaRPr lang="en-US" altLang="en-US" sz="2000" b="1"/>
          </a:p>
          <a:p>
            <a:r>
              <a:rPr lang="en-US" altLang="en-US" sz="2000" b="1"/>
              <a:t>60</a:t>
            </a:r>
          </a:p>
          <a:p>
            <a:endParaRPr lang="en-US" altLang="en-US" sz="2000" b="1"/>
          </a:p>
          <a:p>
            <a:r>
              <a:rPr lang="en-US" altLang="en-US" sz="2000" b="1"/>
              <a:t>70</a:t>
            </a:r>
          </a:p>
        </p:txBody>
      </p:sp>
      <p:grpSp>
        <p:nvGrpSpPr>
          <p:cNvPr id="44074" name="Group 42"/>
          <p:cNvGrpSpPr>
            <a:grpSpLocks/>
          </p:cNvGrpSpPr>
          <p:nvPr/>
        </p:nvGrpSpPr>
        <p:grpSpPr bwMode="auto">
          <a:xfrm>
            <a:off x="1905000" y="5057775"/>
            <a:ext cx="5957888" cy="895350"/>
            <a:chOff x="1200" y="3493"/>
            <a:chExt cx="3753" cy="564"/>
          </a:xfrm>
        </p:grpSpPr>
        <p:sp>
          <p:nvSpPr>
            <p:cNvPr id="44071" name="Line 39"/>
            <p:cNvSpPr>
              <a:spLocks noChangeShapeType="1"/>
            </p:cNvSpPr>
            <p:nvPr/>
          </p:nvSpPr>
          <p:spPr bwMode="auto">
            <a:xfrm>
              <a:off x="1227" y="3787"/>
              <a:ext cx="653" cy="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2" name="Rectangle 40"/>
            <p:cNvSpPr>
              <a:spLocks noChangeArrowheads="1"/>
            </p:cNvSpPr>
            <p:nvPr/>
          </p:nvSpPr>
          <p:spPr bwMode="auto">
            <a:xfrm>
              <a:off x="1903" y="3769"/>
              <a:ext cx="30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b="1">
                  <a:solidFill>
                    <a:srgbClr val="990033"/>
                  </a:solidFill>
                </a:rPr>
                <a:t>NO NEED TO CONSIDER AGAIN</a:t>
              </a:r>
            </a:p>
          </p:txBody>
        </p:sp>
        <p:sp>
          <p:nvSpPr>
            <p:cNvPr id="44073" name="Line 41"/>
            <p:cNvSpPr>
              <a:spLocks noChangeShapeType="1"/>
            </p:cNvSpPr>
            <p:nvPr/>
          </p:nvSpPr>
          <p:spPr bwMode="auto">
            <a:xfrm flipH="1" flipV="1">
              <a:off x="1200" y="3493"/>
              <a:ext cx="627" cy="3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75" name="Rectangle 43"/>
          <p:cNvSpPr>
            <a:spLocks noChangeArrowheads="1"/>
          </p:cNvSpPr>
          <p:nvPr/>
        </p:nvSpPr>
        <p:spPr bwMode="auto">
          <a:xfrm>
            <a:off x="6526213" y="4265613"/>
            <a:ext cx="746125" cy="474662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76" name="Rectangle 44"/>
          <p:cNvSpPr>
            <a:spLocks noChangeArrowheads="1"/>
          </p:cNvSpPr>
          <p:nvPr/>
        </p:nvSpPr>
        <p:spPr bwMode="auto">
          <a:xfrm>
            <a:off x="6584950" y="4283075"/>
            <a:ext cx="5572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 60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>
                <a:solidFill>
                  <a:srgbClr val="CC0000"/>
                </a:solidFill>
              </a:rPr>
              <a:t>   5</a:t>
            </a:r>
          </a:p>
        </p:txBody>
      </p:sp>
      <p:sp>
        <p:nvSpPr>
          <p:cNvPr id="44077" name="Line 45"/>
          <p:cNvSpPr>
            <a:spLocks noChangeShapeType="1"/>
          </p:cNvSpPr>
          <p:nvPr/>
        </p:nvSpPr>
        <p:spPr bwMode="auto">
          <a:xfrm flipH="1" flipV="1">
            <a:off x="6424613" y="2676525"/>
            <a:ext cx="1192212" cy="700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E51CC-115D-4ECB-AB96-5C507B78DE1B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0713" y="1958975"/>
            <a:ext cx="7913687" cy="4311650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n-US" altLang="en-US" sz="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1800"/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1800"/>
          </a:p>
          <a:p>
            <a:pPr>
              <a:buFont typeface="Monotype Sorts" pitchFamily="2" charset="2"/>
              <a:buNone/>
            </a:pPr>
            <a:r>
              <a:rPr lang="en-US" altLang="en-US" sz="2800" b="1">
                <a:latin typeface="Courier New" pitchFamily="49" charset="0"/>
              </a:rPr>
              <a:t> </a:t>
            </a:r>
            <a:r>
              <a:rPr lang="en-US" altLang="en-US" sz="2800"/>
              <a:t> </a:t>
            </a:r>
          </a:p>
        </p:txBody>
      </p:sp>
      <p:grpSp>
        <p:nvGrpSpPr>
          <p:cNvPr id="45066" name="Group 10"/>
          <p:cNvGrpSpPr>
            <a:grpSpLocks/>
          </p:cNvGrpSpPr>
          <p:nvPr/>
        </p:nvGrpSpPr>
        <p:grpSpPr bwMode="auto">
          <a:xfrm>
            <a:off x="1187450" y="2212975"/>
            <a:ext cx="825500" cy="4183063"/>
            <a:chOff x="748" y="1394"/>
            <a:chExt cx="520" cy="2635"/>
          </a:xfrm>
        </p:grpSpPr>
        <p:sp>
          <p:nvSpPr>
            <p:cNvPr id="45059" name="Rectangle 3"/>
            <p:cNvSpPr>
              <a:spLocks noChangeArrowheads="1"/>
            </p:cNvSpPr>
            <p:nvPr/>
          </p:nvSpPr>
          <p:spPr bwMode="auto">
            <a:xfrm>
              <a:off x="752" y="1394"/>
              <a:ext cx="512" cy="263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0" name="Line 4"/>
            <p:cNvSpPr>
              <a:spLocks noChangeShapeType="1"/>
            </p:cNvSpPr>
            <p:nvPr/>
          </p:nvSpPr>
          <p:spPr bwMode="auto">
            <a:xfrm>
              <a:off x="748" y="1737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1" name="Line 5"/>
            <p:cNvSpPr>
              <a:spLocks noChangeShapeType="1"/>
            </p:cNvSpPr>
            <p:nvPr/>
          </p:nvSpPr>
          <p:spPr bwMode="auto">
            <a:xfrm>
              <a:off x="748" y="2126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2" name="Line 6"/>
            <p:cNvSpPr>
              <a:spLocks noChangeShapeType="1"/>
            </p:cNvSpPr>
            <p:nvPr/>
          </p:nvSpPr>
          <p:spPr bwMode="auto">
            <a:xfrm>
              <a:off x="748" y="2517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3" name="Line 7"/>
            <p:cNvSpPr>
              <a:spLocks noChangeShapeType="1"/>
            </p:cNvSpPr>
            <p:nvPr/>
          </p:nvSpPr>
          <p:spPr bwMode="auto">
            <a:xfrm>
              <a:off x="748" y="2906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4" name="Line 8"/>
            <p:cNvSpPr>
              <a:spLocks noChangeShapeType="1"/>
            </p:cNvSpPr>
            <p:nvPr/>
          </p:nvSpPr>
          <p:spPr bwMode="auto">
            <a:xfrm>
              <a:off x="748" y="3297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5" name="Line 9"/>
            <p:cNvSpPr>
              <a:spLocks noChangeShapeType="1"/>
            </p:cNvSpPr>
            <p:nvPr/>
          </p:nvSpPr>
          <p:spPr bwMode="auto">
            <a:xfrm>
              <a:off x="748" y="3686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517525" y="2239963"/>
            <a:ext cx="6350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>
                <a:solidFill>
                  <a:srgbClr val="CC0000"/>
                </a:solidFill>
              </a:rPr>
              <a:t>[ 0 ]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[ 1 ]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[ 2 ]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[ 3 ]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[ 4 ]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[ 5 ]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[ 6 ]</a:t>
            </a: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1130300" y="1782763"/>
            <a:ext cx="974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/>
              <a:t>values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4008438" y="3846513"/>
            <a:ext cx="763587" cy="4556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3205163" y="4773613"/>
            <a:ext cx="674687" cy="4381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73" name="Group 17"/>
          <p:cNvGrpSpPr>
            <a:grpSpLocks/>
          </p:cNvGrpSpPr>
          <p:nvPr/>
        </p:nvGrpSpPr>
        <p:grpSpPr bwMode="auto">
          <a:xfrm>
            <a:off x="5710238" y="2833688"/>
            <a:ext cx="739775" cy="863600"/>
            <a:chOff x="3597" y="1785"/>
            <a:chExt cx="466" cy="544"/>
          </a:xfrm>
        </p:grpSpPr>
        <p:sp>
          <p:nvSpPr>
            <p:cNvPr id="45071" name="Rectangle 15"/>
            <p:cNvSpPr>
              <a:spLocks noChangeArrowheads="1"/>
            </p:cNvSpPr>
            <p:nvPr/>
          </p:nvSpPr>
          <p:spPr bwMode="auto">
            <a:xfrm>
              <a:off x="3597" y="1787"/>
              <a:ext cx="466" cy="28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2" name="Rectangle 16"/>
            <p:cNvSpPr>
              <a:spLocks noChangeArrowheads="1"/>
            </p:cNvSpPr>
            <p:nvPr/>
          </p:nvSpPr>
          <p:spPr bwMode="auto">
            <a:xfrm>
              <a:off x="3665" y="1785"/>
              <a:ext cx="261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>
              <a:spAutoFit/>
            </a:bodyPr>
            <a:lstStyle/>
            <a:p>
              <a:pPr defTabSz="585788"/>
              <a:r>
                <a:rPr lang="en-US" altLang="en-US" sz="1900" b="1"/>
                <a:t>40</a:t>
              </a:r>
            </a:p>
            <a:p>
              <a:pPr defTabSz="585788"/>
              <a:endParaRPr lang="en-US" altLang="en-US" sz="1400" b="1">
                <a:solidFill>
                  <a:srgbClr val="CC0000"/>
                </a:solidFill>
              </a:endParaRPr>
            </a:p>
            <a:p>
              <a:pPr defTabSz="585788"/>
              <a:r>
                <a:rPr lang="en-US" altLang="en-US" sz="1900" b="1">
                  <a:solidFill>
                    <a:srgbClr val="CC0000"/>
                  </a:solidFill>
                </a:rPr>
                <a:t> 0</a:t>
              </a:r>
            </a:p>
          </p:txBody>
        </p:sp>
      </p:grpSp>
      <p:sp>
        <p:nvSpPr>
          <p:cNvPr id="45074" name="Line 18"/>
          <p:cNvSpPr>
            <a:spLocks noChangeShapeType="1"/>
          </p:cNvSpPr>
          <p:nvPr/>
        </p:nvSpPr>
        <p:spPr bwMode="auto">
          <a:xfrm flipV="1">
            <a:off x="3744913" y="4179888"/>
            <a:ext cx="454025" cy="581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75" name="Line 19"/>
          <p:cNvSpPr>
            <a:spLocks noChangeShapeType="1"/>
          </p:cNvSpPr>
          <p:nvPr/>
        </p:nvSpPr>
        <p:spPr bwMode="auto">
          <a:xfrm flipV="1">
            <a:off x="4492625" y="3178175"/>
            <a:ext cx="1260475" cy="674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4100513" y="3836988"/>
            <a:ext cx="5159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30</a:t>
            </a:r>
          </a:p>
          <a:p>
            <a:pPr defTabSz="585788"/>
            <a:endParaRPr lang="en-US" altLang="en-US" sz="1400" b="1">
              <a:solidFill>
                <a:srgbClr val="CC0000"/>
              </a:solidFill>
            </a:endParaRPr>
          </a:p>
          <a:p>
            <a:pPr defTabSz="585788"/>
            <a:r>
              <a:rPr lang="en-US" altLang="en-US" sz="1900" b="1">
                <a:solidFill>
                  <a:srgbClr val="CC0000"/>
                </a:solidFill>
              </a:rPr>
              <a:t>  1</a:t>
            </a: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3354388" y="4760913"/>
            <a:ext cx="4603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10</a:t>
            </a:r>
          </a:p>
          <a:p>
            <a:pPr defTabSz="585788"/>
            <a:r>
              <a:rPr lang="en-US" altLang="en-US" sz="1400" b="1"/>
              <a:t> </a:t>
            </a:r>
          </a:p>
          <a:p>
            <a:pPr defTabSz="585788"/>
            <a:r>
              <a:rPr lang="en-US" altLang="en-US" sz="1900" b="1"/>
              <a:t> </a:t>
            </a:r>
            <a:r>
              <a:rPr lang="en-US" altLang="en-US" sz="1900" b="1">
                <a:solidFill>
                  <a:srgbClr val="CC0000"/>
                </a:solidFill>
              </a:rPr>
              <a:t>3 </a:t>
            </a:r>
            <a:r>
              <a:rPr lang="en-US" altLang="en-US" sz="1900" b="1"/>
              <a:t>                </a:t>
            </a:r>
          </a:p>
        </p:txBody>
      </p:sp>
      <p:grpSp>
        <p:nvGrpSpPr>
          <p:cNvPr id="45081" name="Group 25"/>
          <p:cNvGrpSpPr>
            <a:grpSpLocks/>
          </p:cNvGrpSpPr>
          <p:nvPr/>
        </p:nvGrpSpPr>
        <p:grpSpPr bwMode="auto">
          <a:xfrm>
            <a:off x="4606925" y="4164013"/>
            <a:ext cx="730250" cy="1466850"/>
            <a:chOff x="2902" y="2623"/>
            <a:chExt cx="460" cy="924"/>
          </a:xfrm>
        </p:grpSpPr>
        <p:sp>
          <p:nvSpPr>
            <p:cNvPr id="45078" name="Rectangle 22"/>
            <p:cNvSpPr>
              <a:spLocks noChangeArrowheads="1"/>
            </p:cNvSpPr>
            <p:nvPr/>
          </p:nvSpPr>
          <p:spPr bwMode="auto">
            <a:xfrm>
              <a:off x="2928" y="2984"/>
              <a:ext cx="434" cy="29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9" name="Line 23"/>
            <p:cNvSpPr>
              <a:spLocks noChangeShapeType="1"/>
            </p:cNvSpPr>
            <p:nvPr/>
          </p:nvSpPr>
          <p:spPr bwMode="auto">
            <a:xfrm flipH="1" flipV="1">
              <a:off x="2902" y="2623"/>
              <a:ext cx="273" cy="3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0" name="Rectangle 24"/>
            <p:cNvSpPr>
              <a:spLocks noChangeArrowheads="1"/>
            </p:cNvSpPr>
            <p:nvPr/>
          </p:nvSpPr>
          <p:spPr bwMode="auto">
            <a:xfrm>
              <a:off x="3021" y="3003"/>
              <a:ext cx="291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3025" tIns="36512" rIns="73025" bIns="36512">
              <a:spAutoFit/>
            </a:bodyPr>
            <a:lstStyle/>
            <a:p>
              <a:pPr defTabSz="585788"/>
              <a:r>
                <a:rPr lang="en-US" altLang="en-US" sz="1900" b="1"/>
                <a:t> 6</a:t>
              </a:r>
            </a:p>
            <a:p>
              <a:pPr defTabSz="585788"/>
              <a:endParaRPr lang="en-US" altLang="en-US" sz="1400" b="1"/>
            </a:p>
            <a:p>
              <a:pPr defTabSz="585788"/>
              <a:r>
                <a:rPr lang="en-US" altLang="en-US" sz="1900" b="1"/>
                <a:t> </a:t>
              </a:r>
              <a:r>
                <a:rPr lang="en-US" altLang="en-US" sz="1900" b="1">
                  <a:solidFill>
                    <a:srgbClr val="CC0000"/>
                  </a:solidFill>
                </a:rPr>
                <a:t>4</a:t>
              </a:r>
            </a:p>
          </p:txBody>
        </p:sp>
      </p:grpSp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7286625" y="3856038"/>
            <a:ext cx="703263" cy="4460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6561138" y="4754563"/>
            <a:ext cx="715962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7443788" y="3849688"/>
            <a:ext cx="4349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12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/>
              <a:t>  </a:t>
            </a:r>
            <a:r>
              <a:rPr lang="en-US" altLang="en-US" sz="1900" b="1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45085" name="Line 29"/>
          <p:cNvSpPr>
            <a:spLocks noChangeShapeType="1"/>
          </p:cNvSpPr>
          <p:nvPr/>
        </p:nvSpPr>
        <p:spPr bwMode="auto">
          <a:xfrm flipV="1">
            <a:off x="6927850" y="4106863"/>
            <a:ext cx="474663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86" name="Line 30"/>
          <p:cNvSpPr>
            <a:spLocks noChangeShapeType="1"/>
          </p:cNvSpPr>
          <p:nvPr/>
        </p:nvSpPr>
        <p:spPr bwMode="auto">
          <a:xfrm flipH="1" flipV="1">
            <a:off x="5792788" y="2365375"/>
            <a:ext cx="244475" cy="487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87" name="Rectangle 31"/>
          <p:cNvSpPr>
            <a:spLocks noChangeArrowheads="1"/>
          </p:cNvSpPr>
          <p:nvPr/>
        </p:nvSpPr>
        <p:spPr bwMode="auto">
          <a:xfrm>
            <a:off x="4960938" y="2184400"/>
            <a:ext cx="8270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 root</a:t>
            </a:r>
          </a:p>
        </p:txBody>
      </p:sp>
      <p:sp>
        <p:nvSpPr>
          <p:cNvPr id="45088" name="Rectangle 32"/>
          <p:cNvSpPr>
            <a:spLocks noChangeArrowheads="1"/>
          </p:cNvSpPr>
          <p:nvPr/>
        </p:nvSpPr>
        <p:spPr bwMode="auto">
          <a:xfrm>
            <a:off x="7937500" y="4745038"/>
            <a:ext cx="688975" cy="474662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89" name="Line 33"/>
          <p:cNvSpPr>
            <a:spLocks noChangeShapeType="1"/>
          </p:cNvSpPr>
          <p:nvPr/>
        </p:nvSpPr>
        <p:spPr bwMode="auto">
          <a:xfrm flipH="1" flipV="1">
            <a:off x="7896225" y="4171950"/>
            <a:ext cx="433388" cy="554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90" name="Rectangle 34"/>
          <p:cNvSpPr>
            <a:spLocks noChangeArrowheads="1"/>
          </p:cNvSpPr>
          <p:nvPr/>
        </p:nvSpPr>
        <p:spPr bwMode="auto">
          <a:xfrm>
            <a:off x="1192213" y="5827713"/>
            <a:ext cx="812800" cy="5588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91" name="Rectangle 35"/>
          <p:cNvSpPr>
            <a:spLocks noChangeArrowheads="1"/>
          </p:cNvSpPr>
          <p:nvPr/>
        </p:nvSpPr>
        <p:spPr bwMode="auto">
          <a:xfrm>
            <a:off x="8085138" y="4775200"/>
            <a:ext cx="4619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70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/>
              <a:t> </a:t>
            </a:r>
            <a:r>
              <a:rPr lang="en-US" altLang="en-US" sz="1900" b="1">
                <a:solidFill>
                  <a:srgbClr val="CC0000"/>
                </a:solidFill>
              </a:rPr>
              <a:t>6</a:t>
            </a:r>
          </a:p>
        </p:txBody>
      </p:sp>
      <p:sp>
        <p:nvSpPr>
          <p:cNvPr id="45092" name="Rectangle 36"/>
          <p:cNvSpPr>
            <a:spLocks noChangeArrowheads="1"/>
          </p:cNvSpPr>
          <p:nvPr/>
        </p:nvSpPr>
        <p:spPr bwMode="auto">
          <a:xfrm>
            <a:off x="1200150" y="5237163"/>
            <a:ext cx="812800" cy="57785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93" name="Rectangle 37"/>
          <p:cNvSpPr>
            <a:spLocks noChangeArrowheads="1"/>
          </p:cNvSpPr>
          <p:nvPr/>
        </p:nvSpPr>
        <p:spPr bwMode="auto">
          <a:xfrm>
            <a:off x="1431925" y="2316163"/>
            <a:ext cx="466725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/>
              <a:t>40</a:t>
            </a:r>
          </a:p>
          <a:p>
            <a:endParaRPr lang="en-US" altLang="en-US" sz="2000" b="1"/>
          </a:p>
          <a:p>
            <a:r>
              <a:rPr lang="en-US" altLang="en-US" sz="2000" b="1"/>
              <a:t>30</a:t>
            </a:r>
          </a:p>
          <a:p>
            <a:endParaRPr lang="en-US" altLang="en-US" sz="2000" b="1"/>
          </a:p>
          <a:p>
            <a:r>
              <a:rPr lang="en-US" altLang="en-US" sz="2000" b="1"/>
              <a:t>12</a:t>
            </a:r>
          </a:p>
          <a:p>
            <a:endParaRPr lang="en-US" altLang="en-US" sz="2000" b="1"/>
          </a:p>
          <a:p>
            <a:r>
              <a:rPr lang="en-US" altLang="en-US" sz="2000" b="1"/>
              <a:t>10</a:t>
            </a:r>
          </a:p>
          <a:p>
            <a:endParaRPr lang="en-US" altLang="en-US" sz="2000" b="1"/>
          </a:p>
          <a:p>
            <a:r>
              <a:rPr lang="en-US" altLang="en-US" sz="2000" b="1"/>
              <a:t>  6</a:t>
            </a:r>
          </a:p>
          <a:p>
            <a:endParaRPr lang="en-US" altLang="en-US" sz="2000" b="1"/>
          </a:p>
          <a:p>
            <a:r>
              <a:rPr lang="en-US" altLang="en-US" sz="2000" b="1"/>
              <a:t>60</a:t>
            </a:r>
          </a:p>
          <a:p>
            <a:endParaRPr lang="en-US" altLang="en-US" sz="2000" b="1"/>
          </a:p>
          <a:p>
            <a:r>
              <a:rPr lang="en-US" altLang="en-US" sz="2000" b="1"/>
              <a:t>70</a:t>
            </a:r>
          </a:p>
        </p:txBody>
      </p:sp>
      <p:sp>
        <p:nvSpPr>
          <p:cNvPr id="45094" name="Rectangle 38"/>
          <p:cNvSpPr>
            <a:spLocks noChangeArrowheads="1"/>
          </p:cNvSpPr>
          <p:nvPr/>
        </p:nvSpPr>
        <p:spPr bwMode="auto">
          <a:xfrm>
            <a:off x="6526213" y="4752975"/>
            <a:ext cx="746125" cy="474663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95" name="Rectangle 39"/>
          <p:cNvSpPr>
            <a:spLocks noChangeArrowheads="1"/>
          </p:cNvSpPr>
          <p:nvPr/>
        </p:nvSpPr>
        <p:spPr bwMode="auto">
          <a:xfrm>
            <a:off x="6584950" y="4770438"/>
            <a:ext cx="5572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 60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>
                <a:solidFill>
                  <a:srgbClr val="CC0000"/>
                </a:solidFill>
              </a:rPr>
              <a:t>   5</a:t>
            </a:r>
          </a:p>
        </p:txBody>
      </p:sp>
      <p:sp>
        <p:nvSpPr>
          <p:cNvPr id="45096" name="Rectangle 40"/>
          <p:cNvSpPr>
            <a:spLocks noChangeArrowheads="1"/>
          </p:cNvSpPr>
          <p:nvPr/>
        </p:nvSpPr>
        <p:spPr bwMode="auto">
          <a:xfrm>
            <a:off x="1411288" y="838200"/>
            <a:ext cx="77327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en-US" altLang="en-US" sz="3200" b="1"/>
              <a:t>After reheaping remaining unsorted elements</a:t>
            </a:r>
            <a:r>
              <a:rPr lang="en-US" altLang="en-US" sz="3200" b="1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5097" name="Line 41"/>
          <p:cNvSpPr>
            <a:spLocks noChangeShapeType="1"/>
          </p:cNvSpPr>
          <p:nvPr/>
        </p:nvSpPr>
        <p:spPr bwMode="auto">
          <a:xfrm flipH="1" flipV="1">
            <a:off x="6424613" y="3163888"/>
            <a:ext cx="1192212" cy="7000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AEF25-A30E-4DE6-B0FB-B58816F41C19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0713" y="1700213"/>
            <a:ext cx="7913687" cy="4311650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n-US" altLang="en-US" sz="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1800"/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1800"/>
          </a:p>
          <a:p>
            <a:pPr>
              <a:buFont typeface="Monotype Sorts" pitchFamily="2" charset="2"/>
              <a:buNone/>
            </a:pPr>
            <a:r>
              <a:rPr lang="en-US" altLang="en-US" sz="2800" b="1">
                <a:latin typeface="Courier New" pitchFamily="49" charset="0"/>
              </a:rPr>
              <a:t> </a:t>
            </a:r>
            <a:r>
              <a:rPr lang="en-US" altLang="en-US" sz="2800"/>
              <a:t> </a:t>
            </a:r>
          </a:p>
        </p:txBody>
      </p:sp>
      <p:grpSp>
        <p:nvGrpSpPr>
          <p:cNvPr id="46090" name="Group 10"/>
          <p:cNvGrpSpPr>
            <a:grpSpLocks/>
          </p:cNvGrpSpPr>
          <p:nvPr/>
        </p:nvGrpSpPr>
        <p:grpSpPr bwMode="auto">
          <a:xfrm>
            <a:off x="1187450" y="1954213"/>
            <a:ext cx="825500" cy="4183062"/>
            <a:chOff x="748" y="1394"/>
            <a:chExt cx="520" cy="2635"/>
          </a:xfrm>
        </p:grpSpPr>
        <p:sp>
          <p:nvSpPr>
            <p:cNvPr id="46083" name="Rectangle 3"/>
            <p:cNvSpPr>
              <a:spLocks noChangeArrowheads="1"/>
            </p:cNvSpPr>
            <p:nvPr/>
          </p:nvSpPr>
          <p:spPr bwMode="auto">
            <a:xfrm>
              <a:off x="752" y="1394"/>
              <a:ext cx="512" cy="263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4" name="Line 4"/>
            <p:cNvSpPr>
              <a:spLocks noChangeShapeType="1"/>
            </p:cNvSpPr>
            <p:nvPr/>
          </p:nvSpPr>
          <p:spPr bwMode="auto">
            <a:xfrm>
              <a:off x="748" y="1737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5" name="Line 5"/>
            <p:cNvSpPr>
              <a:spLocks noChangeShapeType="1"/>
            </p:cNvSpPr>
            <p:nvPr/>
          </p:nvSpPr>
          <p:spPr bwMode="auto">
            <a:xfrm>
              <a:off x="748" y="2126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6" name="Line 6"/>
            <p:cNvSpPr>
              <a:spLocks noChangeShapeType="1"/>
            </p:cNvSpPr>
            <p:nvPr/>
          </p:nvSpPr>
          <p:spPr bwMode="auto">
            <a:xfrm>
              <a:off x="748" y="2517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7" name="Line 7"/>
            <p:cNvSpPr>
              <a:spLocks noChangeShapeType="1"/>
            </p:cNvSpPr>
            <p:nvPr/>
          </p:nvSpPr>
          <p:spPr bwMode="auto">
            <a:xfrm>
              <a:off x="748" y="2906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8" name="Line 8"/>
            <p:cNvSpPr>
              <a:spLocks noChangeShapeType="1"/>
            </p:cNvSpPr>
            <p:nvPr/>
          </p:nvSpPr>
          <p:spPr bwMode="auto">
            <a:xfrm>
              <a:off x="748" y="3297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9" name="Line 9"/>
            <p:cNvSpPr>
              <a:spLocks noChangeShapeType="1"/>
            </p:cNvSpPr>
            <p:nvPr/>
          </p:nvSpPr>
          <p:spPr bwMode="auto">
            <a:xfrm>
              <a:off x="748" y="3686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517525" y="1981200"/>
            <a:ext cx="6350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>
                <a:solidFill>
                  <a:srgbClr val="CC0000"/>
                </a:solidFill>
              </a:rPr>
              <a:t>[ 0 ]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[ 1 ]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[ 2 ]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[ 3 ]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[ 4 ]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[ 5 ]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[ 6 ]</a:t>
            </a: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1130300" y="1524000"/>
            <a:ext cx="974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/>
              <a:t>values</a:t>
            </a: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4008438" y="3587750"/>
            <a:ext cx="763587" cy="4556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3205163" y="4514850"/>
            <a:ext cx="674687" cy="4381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097" name="Group 17"/>
          <p:cNvGrpSpPr>
            <a:grpSpLocks/>
          </p:cNvGrpSpPr>
          <p:nvPr/>
        </p:nvGrpSpPr>
        <p:grpSpPr bwMode="auto">
          <a:xfrm>
            <a:off x="5710238" y="2574925"/>
            <a:ext cx="739775" cy="863600"/>
            <a:chOff x="3597" y="1785"/>
            <a:chExt cx="466" cy="544"/>
          </a:xfrm>
        </p:grpSpPr>
        <p:sp>
          <p:nvSpPr>
            <p:cNvPr id="46095" name="Rectangle 15"/>
            <p:cNvSpPr>
              <a:spLocks noChangeArrowheads="1"/>
            </p:cNvSpPr>
            <p:nvPr/>
          </p:nvSpPr>
          <p:spPr bwMode="auto">
            <a:xfrm>
              <a:off x="3597" y="1787"/>
              <a:ext cx="466" cy="28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6" name="Rectangle 16"/>
            <p:cNvSpPr>
              <a:spLocks noChangeArrowheads="1"/>
            </p:cNvSpPr>
            <p:nvPr/>
          </p:nvSpPr>
          <p:spPr bwMode="auto">
            <a:xfrm>
              <a:off x="3665" y="1785"/>
              <a:ext cx="261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>
              <a:spAutoFit/>
            </a:bodyPr>
            <a:lstStyle/>
            <a:p>
              <a:pPr defTabSz="585788"/>
              <a:r>
                <a:rPr lang="en-US" altLang="en-US" sz="1900" b="1"/>
                <a:t>40</a:t>
              </a:r>
            </a:p>
            <a:p>
              <a:pPr defTabSz="585788"/>
              <a:endParaRPr lang="en-US" altLang="en-US" sz="1400" b="1">
                <a:solidFill>
                  <a:srgbClr val="CC0000"/>
                </a:solidFill>
              </a:endParaRPr>
            </a:p>
            <a:p>
              <a:pPr defTabSz="585788"/>
              <a:r>
                <a:rPr lang="en-US" altLang="en-US" sz="1900" b="1">
                  <a:solidFill>
                    <a:srgbClr val="CC0000"/>
                  </a:solidFill>
                </a:rPr>
                <a:t> 0</a:t>
              </a:r>
            </a:p>
          </p:txBody>
        </p:sp>
      </p:grpSp>
      <p:sp>
        <p:nvSpPr>
          <p:cNvPr id="46098" name="Line 18"/>
          <p:cNvSpPr>
            <a:spLocks noChangeShapeType="1"/>
          </p:cNvSpPr>
          <p:nvPr/>
        </p:nvSpPr>
        <p:spPr bwMode="auto">
          <a:xfrm flipV="1">
            <a:off x="3744913" y="3921125"/>
            <a:ext cx="454025" cy="581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99" name="Line 19"/>
          <p:cNvSpPr>
            <a:spLocks noChangeShapeType="1"/>
          </p:cNvSpPr>
          <p:nvPr/>
        </p:nvSpPr>
        <p:spPr bwMode="auto">
          <a:xfrm flipV="1">
            <a:off x="4492625" y="2919413"/>
            <a:ext cx="1260475" cy="6746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4100513" y="3578225"/>
            <a:ext cx="5159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30</a:t>
            </a:r>
          </a:p>
          <a:p>
            <a:pPr defTabSz="585788"/>
            <a:endParaRPr lang="en-US" altLang="en-US" sz="1400" b="1">
              <a:solidFill>
                <a:srgbClr val="CC0000"/>
              </a:solidFill>
            </a:endParaRPr>
          </a:p>
          <a:p>
            <a:pPr defTabSz="585788"/>
            <a:r>
              <a:rPr lang="en-US" altLang="en-US" sz="1900" b="1">
                <a:solidFill>
                  <a:srgbClr val="CC0000"/>
                </a:solidFill>
              </a:rPr>
              <a:t>  1</a:t>
            </a: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3354388" y="4502150"/>
            <a:ext cx="4603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10</a:t>
            </a:r>
          </a:p>
          <a:p>
            <a:pPr defTabSz="585788"/>
            <a:r>
              <a:rPr lang="en-US" altLang="en-US" sz="1400" b="1"/>
              <a:t> </a:t>
            </a:r>
          </a:p>
          <a:p>
            <a:pPr defTabSz="585788"/>
            <a:r>
              <a:rPr lang="en-US" altLang="en-US" sz="1900" b="1"/>
              <a:t> </a:t>
            </a:r>
            <a:r>
              <a:rPr lang="en-US" altLang="en-US" sz="1900" b="1">
                <a:solidFill>
                  <a:srgbClr val="CC0000"/>
                </a:solidFill>
              </a:rPr>
              <a:t>3 </a:t>
            </a:r>
            <a:r>
              <a:rPr lang="en-US" altLang="en-US" sz="1900" b="1"/>
              <a:t>                </a:t>
            </a:r>
          </a:p>
        </p:txBody>
      </p:sp>
      <p:grpSp>
        <p:nvGrpSpPr>
          <p:cNvPr id="46105" name="Group 25"/>
          <p:cNvGrpSpPr>
            <a:grpSpLocks/>
          </p:cNvGrpSpPr>
          <p:nvPr/>
        </p:nvGrpSpPr>
        <p:grpSpPr bwMode="auto">
          <a:xfrm>
            <a:off x="4606925" y="3905250"/>
            <a:ext cx="730250" cy="1466850"/>
            <a:chOff x="2902" y="2623"/>
            <a:chExt cx="460" cy="924"/>
          </a:xfrm>
        </p:grpSpPr>
        <p:sp>
          <p:nvSpPr>
            <p:cNvPr id="46102" name="Rectangle 22"/>
            <p:cNvSpPr>
              <a:spLocks noChangeArrowheads="1"/>
            </p:cNvSpPr>
            <p:nvPr/>
          </p:nvSpPr>
          <p:spPr bwMode="auto">
            <a:xfrm>
              <a:off x="2928" y="2984"/>
              <a:ext cx="434" cy="29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3" name="Line 23"/>
            <p:cNvSpPr>
              <a:spLocks noChangeShapeType="1"/>
            </p:cNvSpPr>
            <p:nvPr/>
          </p:nvSpPr>
          <p:spPr bwMode="auto">
            <a:xfrm flipH="1" flipV="1">
              <a:off x="2902" y="2623"/>
              <a:ext cx="273" cy="3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4" name="Rectangle 24"/>
            <p:cNvSpPr>
              <a:spLocks noChangeArrowheads="1"/>
            </p:cNvSpPr>
            <p:nvPr/>
          </p:nvSpPr>
          <p:spPr bwMode="auto">
            <a:xfrm>
              <a:off x="3021" y="3003"/>
              <a:ext cx="291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3025" tIns="36512" rIns="73025" bIns="36512">
              <a:spAutoFit/>
            </a:bodyPr>
            <a:lstStyle/>
            <a:p>
              <a:pPr defTabSz="585788"/>
              <a:r>
                <a:rPr lang="en-US" altLang="en-US" sz="1900" b="1"/>
                <a:t> 6</a:t>
              </a:r>
            </a:p>
            <a:p>
              <a:pPr defTabSz="585788"/>
              <a:endParaRPr lang="en-US" altLang="en-US" sz="1400" b="1"/>
            </a:p>
            <a:p>
              <a:pPr defTabSz="585788"/>
              <a:r>
                <a:rPr lang="en-US" altLang="en-US" sz="1900" b="1"/>
                <a:t> </a:t>
              </a:r>
              <a:r>
                <a:rPr lang="en-US" altLang="en-US" sz="1900" b="1">
                  <a:solidFill>
                    <a:srgbClr val="CC0000"/>
                  </a:solidFill>
                </a:rPr>
                <a:t>4</a:t>
              </a:r>
            </a:p>
          </p:txBody>
        </p:sp>
      </p:grpSp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7286625" y="3597275"/>
            <a:ext cx="703263" cy="44608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6561138" y="4495800"/>
            <a:ext cx="715962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7443788" y="3590925"/>
            <a:ext cx="4349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12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/>
              <a:t>  </a:t>
            </a:r>
            <a:r>
              <a:rPr lang="en-US" altLang="en-US" sz="1900" b="1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46109" name="Line 29"/>
          <p:cNvSpPr>
            <a:spLocks noChangeShapeType="1"/>
          </p:cNvSpPr>
          <p:nvPr/>
        </p:nvSpPr>
        <p:spPr bwMode="auto">
          <a:xfrm flipV="1">
            <a:off x="6927850" y="3848100"/>
            <a:ext cx="474663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10" name="Line 30"/>
          <p:cNvSpPr>
            <a:spLocks noChangeShapeType="1"/>
          </p:cNvSpPr>
          <p:nvPr/>
        </p:nvSpPr>
        <p:spPr bwMode="auto">
          <a:xfrm flipH="1" flipV="1">
            <a:off x="5792788" y="2106613"/>
            <a:ext cx="244475" cy="487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11" name="Rectangle 31"/>
          <p:cNvSpPr>
            <a:spLocks noChangeArrowheads="1"/>
          </p:cNvSpPr>
          <p:nvPr/>
        </p:nvSpPr>
        <p:spPr bwMode="auto">
          <a:xfrm>
            <a:off x="4960938" y="1925638"/>
            <a:ext cx="8270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 root</a:t>
            </a:r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7937500" y="4486275"/>
            <a:ext cx="688975" cy="474663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13" name="Line 33"/>
          <p:cNvSpPr>
            <a:spLocks noChangeShapeType="1"/>
          </p:cNvSpPr>
          <p:nvPr/>
        </p:nvSpPr>
        <p:spPr bwMode="auto">
          <a:xfrm flipH="1" flipV="1">
            <a:off x="7896225" y="3913188"/>
            <a:ext cx="433388" cy="554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14" name="Rectangle 34"/>
          <p:cNvSpPr>
            <a:spLocks noChangeArrowheads="1"/>
          </p:cNvSpPr>
          <p:nvPr/>
        </p:nvSpPr>
        <p:spPr bwMode="auto">
          <a:xfrm>
            <a:off x="1192213" y="5568950"/>
            <a:ext cx="812800" cy="5588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15" name="Rectangle 35"/>
          <p:cNvSpPr>
            <a:spLocks noChangeArrowheads="1"/>
          </p:cNvSpPr>
          <p:nvPr/>
        </p:nvSpPr>
        <p:spPr bwMode="auto">
          <a:xfrm>
            <a:off x="8085138" y="4516438"/>
            <a:ext cx="4619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70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/>
              <a:t> </a:t>
            </a:r>
            <a:r>
              <a:rPr lang="en-US" altLang="en-US" sz="1900" b="1">
                <a:solidFill>
                  <a:srgbClr val="CC0000"/>
                </a:solidFill>
              </a:rPr>
              <a:t>6</a:t>
            </a:r>
          </a:p>
        </p:txBody>
      </p:sp>
      <p:sp>
        <p:nvSpPr>
          <p:cNvPr id="46116" name="Rectangle 36"/>
          <p:cNvSpPr>
            <a:spLocks noChangeArrowheads="1"/>
          </p:cNvSpPr>
          <p:nvPr/>
        </p:nvSpPr>
        <p:spPr bwMode="auto">
          <a:xfrm>
            <a:off x="1200150" y="4978400"/>
            <a:ext cx="812800" cy="57785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17" name="Rectangle 37"/>
          <p:cNvSpPr>
            <a:spLocks noChangeArrowheads="1"/>
          </p:cNvSpPr>
          <p:nvPr/>
        </p:nvSpPr>
        <p:spPr bwMode="auto">
          <a:xfrm>
            <a:off x="1431925" y="2057400"/>
            <a:ext cx="466725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/>
              <a:t>40</a:t>
            </a:r>
          </a:p>
          <a:p>
            <a:endParaRPr lang="en-US" altLang="en-US" sz="2000" b="1"/>
          </a:p>
          <a:p>
            <a:r>
              <a:rPr lang="en-US" altLang="en-US" sz="2000" b="1"/>
              <a:t>30</a:t>
            </a:r>
          </a:p>
          <a:p>
            <a:endParaRPr lang="en-US" altLang="en-US" sz="2000" b="1"/>
          </a:p>
          <a:p>
            <a:r>
              <a:rPr lang="en-US" altLang="en-US" sz="2000" b="1"/>
              <a:t>12</a:t>
            </a:r>
          </a:p>
          <a:p>
            <a:endParaRPr lang="en-US" altLang="en-US" sz="2000" b="1"/>
          </a:p>
          <a:p>
            <a:r>
              <a:rPr lang="en-US" altLang="en-US" sz="2000" b="1"/>
              <a:t>10</a:t>
            </a:r>
          </a:p>
          <a:p>
            <a:endParaRPr lang="en-US" altLang="en-US" sz="2000" b="1"/>
          </a:p>
          <a:p>
            <a:r>
              <a:rPr lang="en-US" altLang="en-US" sz="2000" b="1"/>
              <a:t>  6</a:t>
            </a:r>
          </a:p>
          <a:p>
            <a:endParaRPr lang="en-US" altLang="en-US" sz="2000" b="1"/>
          </a:p>
          <a:p>
            <a:r>
              <a:rPr lang="en-US" altLang="en-US" sz="2000" b="1"/>
              <a:t>60</a:t>
            </a:r>
          </a:p>
          <a:p>
            <a:endParaRPr lang="en-US" altLang="en-US" sz="2000" b="1"/>
          </a:p>
          <a:p>
            <a:r>
              <a:rPr lang="en-US" altLang="en-US" sz="2000" b="1"/>
              <a:t>70</a:t>
            </a:r>
          </a:p>
        </p:txBody>
      </p:sp>
      <p:sp>
        <p:nvSpPr>
          <p:cNvPr id="46118" name="Rectangle 38"/>
          <p:cNvSpPr>
            <a:spLocks noChangeArrowheads="1"/>
          </p:cNvSpPr>
          <p:nvPr/>
        </p:nvSpPr>
        <p:spPr bwMode="auto">
          <a:xfrm>
            <a:off x="6526213" y="4494213"/>
            <a:ext cx="746125" cy="474662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19" name="Rectangle 39"/>
          <p:cNvSpPr>
            <a:spLocks noChangeArrowheads="1"/>
          </p:cNvSpPr>
          <p:nvPr/>
        </p:nvSpPr>
        <p:spPr bwMode="auto">
          <a:xfrm>
            <a:off x="6584950" y="4511675"/>
            <a:ext cx="5572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 60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>
                <a:solidFill>
                  <a:srgbClr val="CC0000"/>
                </a:solidFill>
              </a:rPr>
              <a:t>   5</a:t>
            </a:r>
          </a:p>
        </p:txBody>
      </p:sp>
      <p:sp>
        <p:nvSpPr>
          <p:cNvPr id="46120" name="Rectangle 40"/>
          <p:cNvSpPr>
            <a:spLocks noChangeArrowheads="1"/>
          </p:cNvSpPr>
          <p:nvPr/>
        </p:nvSpPr>
        <p:spPr bwMode="auto">
          <a:xfrm>
            <a:off x="1295400" y="685800"/>
            <a:ext cx="75803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en-US" altLang="en-US" sz="3200" b="1"/>
              <a:t>Swap root element into last place in unsorted array</a:t>
            </a:r>
          </a:p>
        </p:txBody>
      </p:sp>
      <p:grpSp>
        <p:nvGrpSpPr>
          <p:cNvPr id="46124" name="Group 44"/>
          <p:cNvGrpSpPr>
            <a:grpSpLocks/>
          </p:cNvGrpSpPr>
          <p:nvPr/>
        </p:nvGrpSpPr>
        <p:grpSpPr bwMode="auto">
          <a:xfrm>
            <a:off x="2124075" y="2219325"/>
            <a:ext cx="579438" cy="2474913"/>
            <a:chOff x="1338" y="1561"/>
            <a:chExt cx="365" cy="1559"/>
          </a:xfrm>
        </p:grpSpPr>
        <p:sp>
          <p:nvSpPr>
            <p:cNvPr id="46121" name="Line 41"/>
            <p:cNvSpPr>
              <a:spLocks noChangeShapeType="1"/>
            </p:cNvSpPr>
            <p:nvPr/>
          </p:nvSpPr>
          <p:spPr bwMode="auto">
            <a:xfrm>
              <a:off x="1698" y="1575"/>
              <a:ext cx="0" cy="15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2" name="Line 42"/>
            <p:cNvSpPr>
              <a:spLocks noChangeShapeType="1"/>
            </p:cNvSpPr>
            <p:nvPr/>
          </p:nvSpPr>
          <p:spPr bwMode="auto">
            <a:xfrm>
              <a:off x="1338" y="1561"/>
              <a:ext cx="3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3" name="Line 43"/>
            <p:cNvSpPr>
              <a:spLocks noChangeShapeType="1"/>
            </p:cNvSpPr>
            <p:nvPr/>
          </p:nvSpPr>
          <p:spPr bwMode="auto">
            <a:xfrm>
              <a:off x="1343" y="3120"/>
              <a:ext cx="3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125" name="Line 45"/>
          <p:cNvSpPr>
            <a:spLocks noChangeShapeType="1"/>
          </p:cNvSpPr>
          <p:nvPr/>
        </p:nvSpPr>
        <p:spPr bwMode="auto">
          <a:xfrm flipH="1" flipV="1">
            <a:off x="6424613" y="2905125"/>
            <a:ext cx="1192212" cy="700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66C2-4F35-48E1-B750-89542BBEB0B4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0713" y="1547813"/>
            <a:ext cx="7913687" cy="4311650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n-US" altLang="en-US" sz="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1800"/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1800"/>
          </a:p>
          <a:p>
            <a:pPr>
              <a:buFont typeface="Monotype Sorts" pitchFamily="2" charset="2"/>
              <a:buNone/>
            </a:pPr>
            <a:r>
              <a:rPr lang="en-US" altLang="en-US" sz="2800" b="1">
                <a:latin typeface="Courier New" pitchFamily="49" charset="0"/>
              </a:rPr>
              <a:t> </a:t>
            </a:r>
            <a:r>
              <a:rPr lang="en-US" altLang="en-US" sz="2800"/>
              <a:t> </a:t>
            </a:r>
          </a:p>
        </p:txBody>
      </p:sp>
      <p:grpSp>
        <p:nvGrpSpPr>
          <p:cNvPr id="47114" name="Group 10"/>
          <p:cNvGrpSpPr>
            <a:grpSpLocks/>
          </p:cNvGrpSpPr>
          <p:nvPr/>
        </p:nvGrpSpPr>
        <p:grpSpPr bwMode="auto">
          <a:xfrm>
            <a:off x="1184275" y="1801813"/>
            <a:ext cx="825500" cy="4183062"/>
            <a:chOff x="746" y="1394"/>
            <a:chExt cx="520" cy="2635"/>
          </a:xfrm>
        </p:grpSpPr>
        <p:sp>
          <p:nvSpPr>
            <p:cNvPr id="47107" name="Rectangle 3"/>
            <p:cNvSpPr>
              <a:spLocks noChangeArrowheads="1"/>
            </p:cNvSpPr>
            <p:nvPr/>
          </p:nvSpPr>
          <p:spPr bwMode="auto">
            <a:xfrm>
              <a:off x="750" y="1394"/>
              <a:ext cx="512" cy="263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8" name="Line 4"/>
            <p:cNvSpPr>
              <a:spLocks noChangeShapeType="1"/>
            </p:cNvSpPr>
            <p:nvPr/>
          </p:nvSpPr>
          <p:spPr bwMode="auto">
            <a:xfrm>
              <a:off x="746" y="1737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9" name="Line 5"/>
            <p:cNvSpPr>
              <a:spLocks noChangeShapeType="1"/>
            </p:cNvSpPr>
            <p:nvPr/>
          </p:nvSpPr>
          <p:spPr bwMode="auto">
            <a:xfrm>
              <a:off x="746" y="2126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0" name="Line 6"/>
            <p:cNvSpPr>
              <a:spLocks noChangeShapeType="1"/>
            </p:cNvSpPr>
            <p:nvPr/>
          </p:nvSpPr>
          <p:spPr bwMode="auto">
            <a:xfrm>
              <a:off x="746" y="2517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1" name="Line 7"/>
            <p:cNvSpPr>
              <a:spLocks noChangeShapeType="1"/>
            </p:cNvSpPr>
            <p:nvPr/>
          </p:nvSpPr>
          <p:spPr bwMode="auto">
            <a:xfrm>
              <a:off x="746" y="2906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2" name="Line 8"/>
            <p:cNvSpPr>
              <a:spLocks noChangeShapeType="1"/>
            </p:cNvSpPr>
            <p:nvPr/>
          </p:nvSpPr>
          <p:spPr bwMode="auto">
            <a:xfrm>
              <a:off x="746" y="3297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3" name="Line 9"/>
            <p:cNvSpPr>
              <a:spLocks noChangeShapeType="1"/>
            </p:cNvSpPr>
            <p:nvPr/>
          </p:nvSpPr>
          <p:spPr bwMode="auto">
            <a:xfrm>
              <a:off x="746" y="3686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517525" y="1828800"/>
            <a:ext cx="6350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>
                <a:solidFill>
                  <a:srgbClr val="CC0000"/>
                </a:solidFill>
              </a:rPr>
              <a:t>[ 0 ]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[ 1 ]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[ 2 ]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[ 3 ]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[ 4 ]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[ 5 ]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[ 6 ]</a:t>
            </a: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1130300" y="1371600"/>
            <a:ext cx="974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/>
              <a:t>values</a:t>
            </a: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4008438" y="3435350"/>
            <a:ext cx="763587" cy="4556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3205163" y="4362450"/>
            <a:ext cx="674687" cy="4381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121" name="Group 17"/>
          <p:cNvGrpSpPr>
            <a:grpSpLocks/>
          </p:cNvGrpSpPr>
          <p:nvPr/>
        </p:nvGrpSpPr>
        <p:grpSpPr bwMode="auto">
          <a:xfrm>
            <a:off x="5710238" y="2422525"/>
            <a:ext cx="739775" cy="863600"/>
            <a:chOff x="3597" y="1785"/>
            <a:chExt cx="466" cy="544"/>
          </a:xfrm>
        </p:grpSpPr>
        <p:sp>
          <p:nvSpPr>
            <p:cNvPr id="47119" name="Rectangle 15"/>
            <p:cNvSpPr>
              <a:spLocks noChangeArrowheads="1"/>
            </p:cNvSpPr>
            <p:nvPr/>
          </p:nvSpPr>
          <p:spPr bwMode="auto">
            <a:xfrm>
              <a:off x="3597" y="1787"/>
              <a:ext cx="466" cy="28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0" name="Rectangle 16"/>
            <p:cNvSpPr>
              <a:spLocks noChangeArrowheads="1"/>
            </p:cNvSpPr>
            <p:nvPr/>
          </p:nvSpPr>
          <p:spPr bwMode="auto">
            <a:xfrm>
              <a:off x="3665" y="1785"/>
              <a:ext cx="219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>
              <a:spAutoFit/>
            </a:bodyPr>
            <a:lstStyle/>
            <a:p>
              <a:pPr defTabSz="585788"/>
              <a:r>
                <a:rPr lang="en-US" altLang="en-US" sz="1900" b="1"/>
                <a:t> 6</a:t>
              </a:r>
            </a:p>
            <a:p>
              <a:pPr defTabSz="585788"/>
              <a:endParaRPr lang="en-US" altLang="en-US" sz="1400" b="1">
                <a:solidFill>
                  <a:srgbClr val="CC0000"/>
                </a:solidFill>
              </a:endParaRPr>
            </a:p>
            <a:p>
              <a:pPr defTabSz="585788"/>
              <a:r>
                <a:rPr lang="en-US" altLang="en-US" sz="1900" b="1">
                  <a:solidFill>
                    <a:srgbClr val="CC0000"/>
                  </a:solidFill>
                </a:rPr>
                <a:t> 0</a:t>
              </a:r>
            </a:p>
          </p:txBody>
        </p:sp>
      </p:grpSp>
      <p:sp>
        <p:nvSpPr>
          <p:cNvPr id="47122" name="Line 18"/>
          <p:cNvSpPr>
            <a:spLocks noChangeShapeType="1"/>
          </p:cNvSpPr>
          <p:nvPr/>
        </p:nvSpPr>
        <p:spPr bwMode="auto">
          <a:xfrm flipV="1">
            <a:off x="3744913" y="3768725"/>
            <a:ext cx="454025" cy="581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23" name="Line 19"/>
          <p:cNvSpPr>
            <a:spLocks noChangeShapeType="1"/>
          </p:cNvSpPr>
          <p:nvPr/>
        </p:nvSpPr>
        <p:spPr bwMode="auto">
          <a:xfrm flipV="1">
            <a:off x="4492625" y="2767013"/>
            <a:ext cx="1260475" cy="6746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24" name="Rectangle 20"/>
          <p:cNvSpPr>
            <a:spLocks noChangeArrowheads="1"/>
          </p:cNvSpPr>
          <p:nvPr/>
        </p:nvSpPr>
        <p:spPr bwMode="auto">
          <a:xfrm>
            <a:off x="4100513" y="3425825"/>
            <a:ext cx="5159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30</a:t>
            </a:r>
          </a:p>
          <a:p>
            <a:pPr defTabSz="585788"/>
            <a:endParaRPr lang="en-US" altLang="en-US" sz="1400" b="1">
              <a:solidFill>
                <a:srgbClr val="CC0000"/>
              </a:solidFill>
            </a:endParaRPr>
          </a:p>
          <a:p>
            <a:pPr defTabSz="585788"/>
            <a:r>
              <a:rPr lang="en-US" altLang="en-US" sz="1900" b="1">
                <a:solidFill>
                  <a:srgbClr val="CC0000"/>
                </a:solidFill>
              </a:rPr>
              <a:t>  1</a:t>
            </a:r>
          </a:p>
        </p:txBody>
      </p:sp>
      <p:sp>
        <p:nvSpPr>
          <p:cNvPr id="47125" name="Rectangle 21"/>
          <p:cNvSpPr>
            <a:spLocks noChangeArrowheads="1"/>
          </p:cNvSpPr>
          <p:nvPr/>
        </p:nvSpPr>
        <p:spPr bwMode="auto">
          <a:xfrm>
            <a:off x="3354388" y="4349750"/>
            <a:ext cx="4603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10</a:t>
            </a:r>
          </a:p>
          <a:p>
            <a:pPr defTabSz="585788"/>
            <a:r>
              <a:rPr lang="en-US" altLang="en-US" sz="1400" b="1"/>
              <a:t> </a:t>
            </a:r>
          </a:p>
          <a:p>
            <a:pPr defTabSz="585788"/>
            <a:r>
              <a:rPr lang="en-US" altLang="en-US" sz="1900" b="1"/>
              <a:t> </a:t>
            </a:r>
            <a:r>
              <a:rPr lang="en-US" altLang="en-US" sz="1900" b="1">
                <a:solidFill>
                  <a:srgbClr val="CC0000"/>
                </a:solidFill>
              </a:rPr>
              <a:t>3 </a:t>
            </a:r>
            <a:r>
              <a:rPr lang="en-US" altLang="en-US" sz="1900" b="1"/>
              <a:t>                </a:t>
            </a:r>
          </a:p>
        </p:txBody>
      </p:sp>
      <p:sp>
        <p:nvSpPr>
          <p:cNvPr id="47126" name="Rectangle 22"/>
          <p:cNvSpPr>
            <a:spLocks noChangeArrowheads="1"/>
          </p:cNvSpPr>
          <p:nvPr/>
        </p:nvSpPr>
        <p:spPr bwMode="auto">
          <a:xfrm>
            <a:off x="7286625" y="3444875"/>
            <a:ext cx="703263" cy="44608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6561138" y="4343400"/>
            <a:ext cx="715962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28" name="Rectangle 24"/>
          <p:cNvSpPr>
            <a:spLocks noChangeArrowheads="1"/>
          </p:cNvSpPr>
          <p:nvPr/>
        </p:nvSpPr>
        <p:spPr bwMode="auto">
          <a:xfrm>
            <a:off x="7443788" y="3438525"/>
            <a:ext cx="4349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12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/>
              <a:t>  </a:t>
            </a:r>
            <a:r>
              <a:rPr lang="en-US" altLang="en-US" sz="1900" b="1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47129" name="Line 25"/>
          <p:cNvSpPr>
            <a:spLocks noChangeShapeType="1"/>
          </p:cNvSpPr>
          <p:nvPr/>
        </p:nvSpPr>
        <p:spPr bwMode="auto">
          <a:xfrm flipV="1">
            <a:off x="6927850" y="3695700"/>
            <a:ext cx="474663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30" name="Line 26"/>
          <p:cNvSpPr>
            <a:spLocks noChangeShapeType="1"/>
          </p:cNvSpPr>
          <p:nvPr/>
        </p:nvSpPr>
        <p:spPr bwMode="auto">
          <a:xfrm flipH="1" flipV="1">
            <a:off x="5792788" y="1954213"/>
            <a:ext cx="244475" cy="487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31" name="Rectangle 27"/>
          <p:cNvSpPr>
            <a:spLocks noChangeArrowheads="1"/>
          </p:cNvSpPr>
          <p:nvPr/>
        </p:nvSpPr>
        <p:spPr bwMode="auto">
          <a:xfrm>
            <a:off x="4960938" y="1773238"/>
            <a:ext cx="8270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 root</a:t>
            </a:r>
          </a:p>
        </p:txBody>
      </p:sp>
      <p:sp>
        <p:nvSpPr>
          <p:cNvPr id="47132" name="Rectangle 28"/>
          <p:cNvSpPr>
            <a:spLocks noChangeArrowheads="1"/>
          </p:cNvSpPr>
          <p:nvPr/>
        </p:nvSpPr>
        <p:spPr bwMode="auto">
          <a:xfrm>
            <a:off x="7937500" y="4333875"/>
            <a:ext cx="688975" cy="474663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33" name="Line 29"/>
          <p:cNvSpPr>
            <a:spLocks noChangeShapeType="1"/>
          </p:cNvSpPr>
          <p:nvPr/>
        </p:nvSpPr>
        <p:spPr bwMode="auto">
          <a:xfrm flipH="1" flipV="1">
            <a:off x="7896225" y="3760788"/>
            <a:ext cx="433388" cy="554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34" name="Rectangle 30"/>
          <p:cNvSpPr>
            <a:spLocks noChangeArrowheads="1"/>
          </p:cNvSpPr>
          <p:nvPr/>
        </p:nvSpPr>
        <p:spPr bwMode="auto">
          <a:xfrm>
            <a:off x="1192213" y="5416550"/>
            <a:ext cx="812800" cy="5588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35" name="Rectangle 31"/>
          <p:cNvSpPr>
            <a:spLocks noChangeArrowheads="1"/>
          </p:cNvSpPr>
          <p:nvPr/>
        </p:nvSpPr>
        <p:spPr bwMode="auto">
          <a:xfrm>
            <a:off x="8085138" y="4364038"/>
            <a:ext cx="4619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70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/>
              <a:t> </a:t>
            </a:r>
            <a:r>
              <a:rPr lang="en-US" altLang="en-US" sz="1900" b="1">
                <a:solidFill>
                  <a:srgbClr val="CC0000"/>
                </a:solidFill>
              </a:rPr>
              <a:t>6</a:t>
            </a:r>
          </a:p>
        </p:txBody>
      </p:sp>
      <p:sp>
        <p:nvSpPr>
          <p:cNvPr id="47136" name="Rectangle 32"/>
          <p:cNvSpPr>
            <a:spLocks noChangeArrowheads="1"/>
          </p:cNvSpPr>
          <p:nvPr/>
        </p:nvSpPr>
        <p:spPr bwMode="auto">
          <a:xfrm>
            <a:off x="1200150" y="4826000"/>
            <a:ext cx="812800" cy="57785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37" name="Rectangle 33"/>
          <p:cNvSpPr>
            <a:spLocks noChangeArrowheads="1"/>
          </p:cNvSpPr>
          <p:nvPr/>
        </p:nvSpPr>
        <p:spPr bwMode="auto">
          <a:xfrm>
            <a:off x="6526213" y="4341813"/>
            <a:ext cx="746125" cy="474662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38" name="Rectangle 34"/>
          <p:cNvSpPr>
            <a:spLocks noChangeArrowheads="1"/>
          </p:cNvSpPr>
          <p:nvPr/>
        </p:nvSpPr>
        <p:spPr bwMode="auto">
          <a:xfrm>
            <a:off x="6584950" y="4359275"/>
            <a:ext cx="5572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 60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>
                <a:solidFill>
                  <a:srgbClr val="CC0000"/>
                </a:solidFill>
              </a:rPr>
              <a:t>   5</a:t>
            </a:r>
          </a:p>
        </p:txBody>
      </p:sp>
      <p:sp>
        <p:nvSpPr>
          <p:cNvPr id="47139" name="Rectangle 35"/>
          <p:cNvSpPr>
            <a:spLocks noChangeArrowheads="1"/>
          </p:cNvSpPr>
          <p:nvPr/>
        </p:nvSpPr>
        <p:spPr bwMode="auto">
          <a:xfrm>
            <a:off x="1066800" y="762000"/>
            <a:ext cx="78089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en-US" altLang="en-US" sz="3200" b="1"/>
              <a:t>After swapping root element </a:t>
            </a:r>
            <a:br>
              <a:rPr lang="en-US" altLang="en-US" sz="3200" b="1"/>
            </a:br>
            <a:r>
              <a:rPr lang="en-US" altLang="en-US" sz="3200" b="1"/>
              <a:t>into its place</a:t>
            </a:r>
            <a:r>
              <a:rPr lang="en-US" altLang="en-US" sz="3200" b="1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7140" name="Rectangle 36"/>
          <p:cNvSpPr>
            <a:spLocks noChangeArrowheads="1"/>
          </p:cNvSpPr>
          <p:nvPr/>
        </p:nvSpPr>
        <p:spPr bwMode="auto">
          <a:xfrm>
            <a:off x="4648200" y="4341813"/>
            <a:ext cx="688975" cy="4889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41" name="Line 37"/>
          <p:cNvSpPr>
            <a:spLocks noChangeShapeType="1"/>
          </p:cNvSpPr>
          <p:nvPr/>
        </p:nvSpPr>
        <p:spPr bwMode="auto">
          <a:xfrm flipH="1" flipV="1">
            <a:off x="4606925" y="3752850"/>
            <a:ext cx="433388" cy="569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42" name="Rectangle 38"/>
          <p:cNvSpPr>
            <a:spLocks noChangeArrowheads="1"/>
          </p:cNvSpPr>
          <p:nvPr/>
        </p:nvSpPr>
        <p:spPr bwMode="auto">
          <a:xfrm>
            <a:off x="4643438" y="4294188"/>
            <a:ext cx="688975" cy="542925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43" name="Rectangle 39"/>
          <p:cNvSpPr>
            <a:spLocks noChangeArrowheads="1"/>
          </p:cNvSpPr>
          <p:nvPr/>
        </p:nvSpPr>
        <p:spPr bwMode="auto">
          <a:xfrm>
            <a:off x="4795838" y="4373563"/>
            <a:ext cx="4619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40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/>
              <a:t> </a:t>
            </a:r>
            <a:r>
              <a:rPr lang="en-US" altLang="en-US" sz="1900" b="1">
                <a:solidFill>
                  <a:srgbClr val="CC0000"/>
                </a:solidFill>
              </a:rPr>
              <a:t>4</a:t>
            </a:r>
          </a:p>
        </p:txBody>
      </p:sp>
      <p:sp>
        <p:nvSpPr>
          <p:cNvPr id="47144" name="Rectangle 40"/>
          <p:cNvSpPr>
            <a:spLocks noChangeArrowheads="1"/>
          </p:cNvSpPr>
          <p:nvPr/>
        </p:nvSpPr>
        <p:spPr bwMode="auto">
          <a:xfrm>
            <a:off x="1190625" y="4210050"/>
            <a:ext cx="812800" cy="600075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45" name="Rectangle 41"/>
          <p:cNvSpPr>
            <a:spLocks noChangeArrowheads="1"/>
          </p:cNvSpPr>
          <p:nvPr/>
        </p:nvSpPr>
        <p:spPr bwMode="auto">
          <a:xfrm>
            <a:off x="1431925" y="1905000"/>
            <a:ext cx="466725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/>
              <a:t>  6</a:t>
            </a:r>
          </a:p>
          <a:p>
            <a:endParaRPr lang="en-US" altLang="en-US" sz="2000" b="1"/>
          </a:p>
          <a:p>
            <a:r>
              <a:rPr lang="en-US" altLang="en-US" sz="2000" b="1"/>
              <a:t>30</a:t>
            </a:r>
          </a:p>
          <a:p>
            <a:endParaRPr lang="en-US" altLang="en-US" sz="2000" b="1"/>
          </a:p>
          <a:p>
            <a:r>
              <a:rPr lang="en-US" altLang="en-US" sz="2000" b="1"/>
              <a:t>12</a:t>
            </a:r>
          </a:p>
          <a:p>
            <a:endParaRPr lang="en-US" altLang="en-US" sz="2000" b="1"/>
          </a:p>
          <a:p>
            <a:r>
              <a:rPr lang="en-US" altLang="en-US" sz="2000" b="1"/>
              <a:t>10</a:t>
            </a:r>
          </a:p>
          <a:p>
            <a:endParaRPr lang="en-US" altLang="en-US" sz="2000" b="1"/>
          </a:p>
          <a:p>
            <a:r>
              <a:rPr lang="en-US" altLang="en-US" sz="2000" b="1"/>
              <a:t>40</a:t>
            </a:r>
          </a:p>
          <a:p>
            <a:endParaRPr lang="en-US" altLang="en-US" sz="2000" b="1"/>
          </a:p>
          <a:p>
            <a:r>
              <a:rPr lang="en-US" altLang="en-US" sz="2000" b="1"/>
              <a:t>60</a:t>
            </a:r>
          </a:p>
          <a:p>
            <a:endParaRPr lang="en-US" altLang="en-US" sz="2000" b="1"/>
          </a:p>
          <a:p>
            <a:r>
              <a:rPr lang="en-US" altLang="en-US" sz="2000" b="1"/>
              <a:t>70</a:t>
            </a:r>
          </a:p>
        </p:txBody>
      </p:sp>
      <p:grpSp>
        <p:nvGrpSpPr>
          <p:cNvPr id="47149" name="Group 45"/>
          <p:cNvGrpSpPr>
            <a:grpSpLocks/>
          </p:cNvGrpSpPr>
          <p:nvPr/>
        </p:nvGrpSpPr>
        <p:grpSpPr bwMode="auto">
          <a:xfrm>
            <a:off x="1905000" y="5133975"/>
            <a:ext cx="5957888" cy="895350"/>
            <a:chOff x="1200" y="3493"/>
            <a:chExt cx="3753" cy="564"/>
          </a:xfrm>
        </p:grpSpPr>
        <p:sp>
          <p:nvSpPr>
            <p:cNvPr id="47146" name="Line 42"/>
            <p:cNvSpPr>
              <a:spLocks noChangeShapeType="1"/>
            </p:cNvSpPr>
            <p:nvPr/>
          </p:nvSpPr>
          <p:spPr bwMode="auto">
            <a:xfrm>
              <a:off x="1227" y="3787"/>
              <a:ext cx="653" cy="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7" name="Rectangle 43"/>
            <p:cNvSpPr>
              <a:spLocks noChangeArrowheads="1"/>
            </p:cNvSpPr>
            <p:nvPr/>
          </p:nvSpPr>
          <p:spPr bwMode="auto">
            <a:xfrm>
              <a:off x="1903" y="3769"/>
              <a:ext cx="30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b="1">
                  <a:solidFill>
                    <a:srgbClr val="990033"/>
                  </a:solidFill>
                </a:rPr>
                <a:t>NO NEED TO CONSIDER AGAIN</a:t>
              </a:r>
            </a:p>
          </p:txBody>
        </p:sp>
        <p:sp>
          <p:nvSpPr>
            <p:cNvPr id="47148" name="Line 44"/>
            <p:cNvSpPr>
              <a:spLocks noChangeShapeType="1"/>
            </p:cNvSpPr>
            <p:nvPr/>
          </p:nvSpPr>
          <p:spPr bwMode="auto">
            <a:xfrm flipH="1" flipV="1">
              <a:off x="1200" y="3493"/>
              <a:ext cx="627" cy="3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50" name="Line 46"/>
          <p:cNvSpPr>
            <a:spLocks noChangeShapeType="1"/>
          </p:cNvSpPr>
          <p:nvPr/>
        </p:nvSpPr>
        <p:spPr bwMode="auto">
          <a:xfrm flipH="1" flipV="1">
            <a:off x="1925638" y="4605338"/>
            <a:ext cx="952500" cy="1100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51" name="Line 47"/>
          <p:cNvSpPr>
            <a:spLocks noChangeShapeType="1"/>
          </p:cNvSpPr>
          <p:nvPr/>
        </p:nvSpPr>
        <p:spPr bwMode="auto">
          <a:xfrm flipH="1" flipV="1">
            <a:off x="6424613" y="2752725"/>
            <a:ext cx="1192212" cy="700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68FE-6B64-4914-816E-775F727EECFB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0713" y="1624013"/>
            <a:ext cx="7913687" cy="4311650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n-US" altLang="en-US" sz="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1800"/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1800"/>
          </a:p>
          <a:p>
            <a:pPr>
              <a:buFont typeface="Monotype Sorts" pitchFamily="2" charset="2"/>
              <a:buNone/>
            </a:pPr>
            <a:r>
              <a:rPr lang="en-US" altLang="en-US" sz="2800" b="1">
                <a:latin typeface="Courier New" pitchFamily="49" charset="0"/>
              </a:rPr>
              <a:t> </a:t>
            </a:r>
            <a:r>
              <a:rPr lang="en-US" altLang="en-US" sz="2800"/>
              <a:t> </a:t>
            </a:r>
          </a:p>
        </p:txBody>
      </p:sp>
      <p:grpSp>
        <p:nvGrpSpPr>
          <p:cNvPr id="48138" name="Group 10"/>
          <p:cNvGrpSpPr>
            <a:grpSpLocks/>
          </p:cNvGrpSpPr>
          <p:nvPr/>
        </p:nvGrpSpPr>
        <p:grpSpPr bwMode="auto">
          <a:xfrm>
            <a:off x="1184275" y="1878013"/>
            <a:ext cx="825500" cy="4183062"/>
            <a:chOff x="746" y="1394"/>
            <a:chExt cx="520" cy="2635"/>
          </a:xfrm>
        </p:grpSpPr>
        <p:sp>
          <p:nvSpPr>
            <p:cNvPr id="48131" name="Rectangle 3"/>
            <p:cNvSpPr>
              <a:spLocks noChangeArrowheads="1"/>
            </p:cNvSpPr>
            <p:nvPr/>
          </p:nvSpPr>
          <p:spPr bwMode="auto">
            <a:xfrm>
              <a:off x="750" y="1394"/>
              <a:ext cx="512" cy="263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2" name="Line 4"/>
            <p:cNvSpPr>
              <a:spLocks noChangeShapeType="1"/>
            </p:cNvSpPr>
            <p:nvPr/>
          </p:nvSpPr>
          <p:spPr bwMode="auto">
            <a:xfrm>
              <a:off x="746" y="1737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3" name="Line 5"/>
            <p:cNvSpPr>
              <a:spLocks noChangeShapeType="1"/>
            </p:cNvSpPr>
            <p:nvPr/>
          </p:nvSpPr>
          <p:spPr bwMode="auto">
            <a:xfrm>
              <a:off x="746" y="2126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4" name="Line 6"/>
            <p:cNvSpPr>
              <a:spLocks noChangeShapeType="1"/>
            </p:cNvSpPr>
            <p:nvPr/>
          </p:nvSpPr>
          <p:spPr bwMode="auto">
            <a:xfrm>
              <a:off x="746" y="2517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5" name="Line 7"/>
            <p:cNvSpPr>
              <a:spLocks noChangeShapeType="1"/>
            </p:cNvSpPr>
            <p:nvPr/>
          </p:nvSpPr>
          <p:spPr bwMode="auto">
            <a:xfrm>
              <a:off x="746" y="2906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6" name="Line 8"/>
            <p:cNvSpPr>
              <a:spLocks noChangeShapeType="1"/>
            </p:cNvSpPr>
            <p:nvPr/>
          </p:nvSpPr>
          <p:spPr bwMode="auto">
            <a:xfrm>
              <a:off x="746" y="3297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7" name="Line 9"/>
            <p:cNvSpPr>
              <a:spLocks noChangeShapeType="1"/>
            </p:cNvSpPr>
            <p:nvPr/>
          </p:nvSpPr>
          <p:spPr bwMode="auto">
            <a:xfrm>
              <a:off x="746" y="3686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517525" y="1905000"/>
            <a:ext cx="6350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>
                <a:solidFill>
                  <a:srgbClr val="CC0000"/>
                </a:solidFill>
              </a:rPr>
              <a:t>[ 0 ]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[ 1 ]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[ 2 ]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[ 3 ]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[ 4 ]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[ 5 ]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[ 6 ]</a:t>
            </a: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1130300" y="1447800"/>
            <a:ext cx="974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/>
              <a:t>values</a:t>
            </a:r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4008438" y="3511550"/>
            <a:ext cx="763587" cy="4556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3205163" y="4438650"/>
            <a:ext cx="674687" cy="4381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145" name="Group 17"/>
          <p:cNvGrpSpPr>
            <a:grpSpLocks/>
          </p:cNvGrpSpPr>
          <p:nvPr/>
        </p:nvGrpSpPr>
        <p:grpSpPr bwMode="auto">
          <a:xfrm>
            <a:off x="5710238" y="2498725"/>
            <a:ext cx="739775" cy="863600"/>
            <a:chOff x="3597" y="1785"/>
            <a:chExt cx="466" cy="544"/>
          </a:xfrm>
        </p:grpSpPr>
        <p:sp>
          <p:nvSpPr>
            <p:cNvPr id="48143" name="Rectangle 15"/>
            <p:cNvSpPr>
              <a:spLocks noChangeArrowheads="1"/>
            </p:cNvSpPr>
            <p:nvPr/>
          </p:nvSpPr>
          <p:spPr bwMode="auto">
            <a:xfrm>
              <a:off x="3597" y="1787"/>
              <a:ext cx="466" cy="28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4" name="Rectangle 16"/>
            <p:cNvSpPr>
              <a:spLocks noChangeArrowheads="1"/>
            </p:cNvSpPr>
            <p:nvPr/>
          </p:nvSpPr>
          <p:spPr bwMode="auto">
            <a:xfrm>
              <a:off x="3665" y="1785"/>
              <a:ext cx="303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>
              <a:spAutoFit/>
            </a:bodyPr>
            <a:lstStyle/>
            <a:p>
              <a:pPr defTabSz="585788"/>
              <a:r>
                <a:rPr lang="en-US" altLang="en-US" sz="1900" b="1"/>
                <a:t> 30</a:t>
              </a:r>
            </a:p>
            <a:p>
              <a:pPr defTabSz="585788"/>
              <a:endParaRPr lang="en-US" altLang="en-US" sz="1400" b="1">
                <a:solidFill>
                  <a:srgbClr val="CC0000"/>
                </a:solidFill>
              </a:endParaRPr>
            </a:p>
            <a:p>
              <a:pPr defTabSz="585788"/>
              <a:r>
                <a:rPr lang="en-US" altLang="en-US" sz="1900" b="1">
                  <a:solidFill>
                    <a:srgbClr val="CC0000"/>
                  </a:solidFill>
                </a:rPr>
                <a:t>  0</a:t>
              </a:r>
            </a:p>
          </p:txBody>
        </p:sp>
      </p:grpSp>
      <p:sp>
        <p:nvSpPr>
          <p:cNvPr id="48146" name="Line 18"/>
          <p:cNvSpPr>
            <a:spLocks noChangeShapeType="1"/>
          </p:cNvSpPr>
          <p:nvPr/>
        </p:nvSpPr>
        <p:spPr bwMode="auto">
          <a:xfrm flipV="1">
            <a:off x="3744913" y="3844925"/>
            <a:ext cx="454025" cy="581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47" name="Line 19"/>
          <p:cNvSpPr>
            <a:spLocks noChangeShapeType="1"/>
          </p:cNvSpPr>
          <p:nvPr/>
        </p:nvSpPr>
        <p:spPr bwMode="auto">
          <a:xfrm flipV="1">
            <a:off x="4492625" y="2843213"/>
            <a:ext cx="1260475" cy="6746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4100513" y="3502025"/>
            <a:ext cx="5159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10</a:t>
            </a:r>
          </a:p>
          <a:p>
            <a:pPr defTabSz="585788"/>
            <a:endParaRPr lang="en-US" altLang="en-US" sz="1400" b="1">
              <a:solidFill>
                <a:srgbClr val="CC0000"/>
              </a:solidFill>
            </a:endParaRPr>
          </a:p>
          <a:p>
            <a:pPr defTabSz="585788"/>
            <a:r>
              <a:rPr lang="en-US" altLang="en-US" sz="1900" b="1">
                <a:solidFill>
                  <a:srgbClr val="CC0000"/>
                </a:solidFill>
              </a:rPr>
              <a:t>  1</a:t>
            </a:r>
          </a:p>
        </p:txBody>
      </p:sp>
      <p:sp>
        <p:nvSpPr>
          <p:cNvPr id="48149" name="Rectangle 21"/>
          <p:cNvSpPr>
            <a:spLocks noChangeArrowheads="1"/>
          </p:cNvSpPr>
          <p:nvPr/>
        </p:nvSpPr>
        <p:spPr bwMode="auto">
          <a:xfrm>
            <a:off x="3354388" y="4425950"/>
            <a:ext cx="4603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 6</a:t>
            </a:r>
          </a:p>
          <a:p>
            <a:pPr defTabSz="585788"/>
            <a:r>
              <a:rPr lang="en-US" altLang="en-US" sz="1400" b="1"/>
              <a:t> </a:t>
            </a:r>
          </a:p>
          <a:p>
            <a:pPr defTabSz="585788"/>
            <a:r>
              <a:rPr lang="en-US" altLang="en-US" sz="1900" b="1"/>
              <a:t> </a:t>
            </a:r>
            <a:r>
              <a:rPr lang="en-US" altLang="en-US" sz="1900" b="1">
                <a:solidFill>
                  <a:srgbClr val="CC0000"/>
                </a:solidFill>
              </a:rPr>
              <a:t>3 </a:t>
            </a:r>
            <a:r>
              <a:rPr lang="en-US" altLang="en-US" sz="1900" b="1"/>
              <a:t>                </a:t>
            </a:r>
          </a:p>
        </p:txBody>
      </p:sp>
      <p:sp>
        <p:nvSpPr>
          <p:cNvPr id="48150" name="Rectangle 22"/>
          <p:cNvSpPr>
            <a:spLocks noChangeArrowheads="1"/>
          </p:cNvSpPr>
          <p:nvPr/>
        </p:nvSpPr>
        <p:spPr bwMode="auto">
          <a:xfrm>
            <a:off x="7286625" y="3521075"/>
            <a:ext cx="703263" cy="44608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51" name="Rectangle 23"/>
          <p:cNvSpPr>
            <a:spLocks noChangeArrowheads="1"/>
          </p:cNvSpPr>
          <p:nvPr/>
        </p:nvSpPr>
        <p:spPr bwMode="auto">
          <a:xfrm>
            <a:off x="6561138" y="4419600"/>
            <a:ext cx="715962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52" name="Rectangle 24"/>
          <p:cNvSpPr>
            <a:spLocks noChangeArrowheads="1"/>
          </p:cNvSpPr>
          <p:nvPr/>
        </p:nvSpPr>
        <p:spPr bwMode="auto">
          <a:xfrm>
            <a:off x="7443788" y="3514725"/>
            <a:ext cx="4349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12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/>
              <a:t>  </a:t>
            </a:r>
            <a:r>
              <a:rPr lang="en-US" altLang="en-US" sz="1900" b="1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 flipV="1">
            <a:off x="6927850" y="3771900"/>
            <a:ext cx="474663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54" name="Line 26"/>
          <p:cNvSpPr>
            <a:spLocks noChangeShapeType="1"/>
          </p:cNvSpPr>
          <p:nvPr/>
        </p:nvSpPr>
        <p:spPr bwMode="auto">
          <a:xfrm flipH="1" flipV="1">
            <a:off x="5792788" y="2030413"/>
            <a:ext cx="244475" cy="487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55" name="Rectangle 27"/>
          <p:cNvSpPr>
            <a:spLocks noChangeArrowheads="1"/>
          </p:cNvSpPr>
          <p:nvPr/>
        </p:nvSpPr>
        <p:spPr bwMode="auto">
          <a:xfrm>
            <a:off x="4960938" y="1849438"/>
            <a:ext cx="8270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 root</a:t>
            </a:r>
          </a:p>
        </p:txBody>
      </p:sp>
      <p:sp>
        <p:nvSpPr>
          <p:cNvPr id="48156" name="Rectangle 28"/>
          <p:cNvSpPr>
            <a:spLocks noChangeArrowheads="1"/>
          </p:cNvSpPr>
          <p:nvPr/>
        </p:nvSpPr>
        <p:spPr bwMode="auto">
          <a:xfrm>
            <a:off x="7937500" y="4410075"/>
            <a:ext cx="688975" cy="474663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57" name="Line 29"/>
          <p:cNvSpPr>
            <a:spLocks noChangeShapeType="1"/>
          </p:cNvSpPr>
          <p:nvPr/>
        </p:nvSpPr>
        <p:spPr bwMode="auto">
          <a:xfrm flipH="1" flipV="1">
            <a:off x="7896225" y="3836988"/>
            <a:ext cx="433388" cy="554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58" name="Rectangle 30"/>
          <p:cNvSpPr>
            <a:spLocks noChangeArrowheads="1"/>
          </p:cNvSpPr>
          <p:nvPr/>
        </p:nvSpPr>
        <p:spPr bwMode="auto">
          <a:xfrm>
            <a:off x="1192213" y="5492750"/>
            <a:ext cx="812800" cy="5588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59" name="Rectangle 31"/>
          <p:cNvSpPr>
            <a:spLocks noChangeArrowheads="1"/>
          </p:cNvSpPr>
          <p:nvPr/>
        </p:nvSpPr>
        <p:spPr bwMode="auto">
          <a:xfrm>
            <a:off x="8085138" y="4440238"/>
            <a:ext cx="4619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70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/>
              <a:t> </a:t>
            </a:r>
            <a:r>
              <a:rPr lang="en-US" altLang="en-US" sz="1900" b="1">
                <a:solidFill>
                  <a:srgbClr val="CC0000"/>
                </a:solidFill>
              </a:rPr>
              <a:t>6</a:t>
            </a:r>
          </a:p>
        </p:txBody>
      </p:sp>
      <p:sp>
        <p:nvSpPr>
          <p:cNvPr id="48160" name="Rectangle 32"/>
          <p:cNvSpPr>
            <a:spLocks noChangeArrowheads="1"/>
          </p:cNvSpPr>
          <p:nvPr/>
        </p:nvSpPr>
        <p:spPr bwMode="auto">
          <a:xfrm>
            <a:off x="1200150" y="4902200"/>
            <a:ext cx="812800" cy="57785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61" name="Rectangle 33"/>
          <p:cNvSpPr>
            <a:spLocks noChangeArrowheads="1"/>
          </p:cNvSpPr>
          <p:nvPr/>
        </p:nvSpPr>
        <p:spPr bwMode="auto">
          <a:xfrm>
            <a:off x="6526213" y="4418013"/>
            <a:ext cx="746125" cy="474662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62" name="Rectangle 34"/>
          <p:cNvSpPr>
            <a:spLocks noChangeArrowheads="1"/>
          </p:cNvSpPr>
          <p:nvPr/>
        </p:nvSpPr>
        <p:spPr bwMode="auto">
          <a:xfrm>
            <a:off x="6584950" y="4435475"/>
            <a:ext cx="5572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 60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>
                <a:solidFill>
                  <a:srgbClr val="CC0000"/>
                </a:solidFill>
              </a:rPr>
              <a:t>   5</a:t>
            </a:r>
          </a:p>
        </p:txBody>
      </p:sp>
      <p:sp>
        <p:nvSpPr>
          <p:cNvPr id="48163" name="Rectangle 35"/>
          <p:cNvSpPr>
            <a:spLocks noChangeArrowheads="1"/>
          </p:cNvSpPr>
          <p:nvPr/>
        </p:nvSpPr>
        <p:spPr bwMode="auto">
          <a:xfrm>
            <a:off x="4648200" y="4418013"/>
            <a:ext cx="688975" cy="4889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64" name="Line 36"/>
          <p:cNvSpPr>
            <a:spLocks noChangeShapeType="1"/>
          </p:cNvSpPr>
          <p:nvPr/>
        </p:nvSpPr>
        <p:spPr bwMode="auto">
          <a:xfrm flipH="1" flipV="1">
            <a:off x="4606925" y="3829050"/>
            <a:ext cx="433388" cy="569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65" name="Rectangle 37"/>
          <p:cNvSpPr>
            <a:spLocks noChangeArrowheads="1"/>
          </p:cNvSpPr>
          <p:nvPr/>
        </p:nvSpPr>
        <p:spPr bwMode="auto">
          <a:xfrm>
            <a:off x="4643438" y="4370388"/>
            <a:ext cx="688975" cy="542925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66" name="Rectangle 38"/>
          <p:cNvSpPr>
            <a:spLocks noChangeArrowheads="1"/>
          </p:cNvSpPr>
          <p:nvPr/>
        </p:nvSpPr>
        <p:spPr bwMode="auto">
          <a:xfrm>
            <a:off x="4795838" y="4449763"/>
            <a:ext cx="4619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40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/>
              <a:t> </a:t>
            </a:r>
            <a:r>
              <a:rPr lang="en-US" altLang="en-US" sz="1900" b="1">
                <a:solidFill>
                  <a:srgbClr val="CC0000"/>
                </a:solidFill>
              </a:rPr>
              <a:t>4</a:t>
            </a:r>
          </a:p>
        </p:txBody>
      </p:sp>
      <p:sp>
        <p:nvSpPr>
          <p:cNvPr id="48167" name="Rectangle 39"/>
          <p:cNvSpPr>
            <a:spLocks noChangeArrowheads="1"/>
          </p:cNvSpPr>
          <p:nvPr/>
        </p:nvSpPr>
        <p:spPr bwMode="auto">
          <a:xfrm>
            <a:off x="1190625" y="4286250"/>
            <a:ext cx="812800" cy="600075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68" name="Rectangle 40"/>
          <p:cNvSpPr>
            <a:spLocks noChangeArrowheads="1"/>
          </p:cNvSpPr>
          <p:nvPr/>
        </p:nvSpPr>
        <p:spPr bwMode="auto">
          <a:xfrm>
            <a:off x="1431925" y="1981200"/>
            <a:ext cx="466725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/>
              <a:t>30</a:t>
            </a:r>
          </a:p>
          <a:p>
            <a:endParaRPr lang="en-US" altLang="en-US" sz="2000" b="1"/>
          </a:p>
          <a:p>
            <a:r>
              <a:rPr lang="en-US" altLang="en-US" sz="2000" b="1"/>
              <a:t>10</a:t>
            </a:r>
          </a:p>
          <a:p>
            <a:endParaRPr lang="en-US" altLang="en-US" sz="2000" b="1"/>
          </a:p>
          <a:p>
            <a:r>
              <a:rPr lang="en-US" altLang="en-US" sz="2000" b="1"/>
              <a:t>12</a:t>
            </a:r>
          </a:p>
          <a:p>
            <a:endParaRPr lang="en-US" altLang="en-US" sz="2000" b="1"/>
          </a:p>
          <a:p>
            <a:r>
              <a:rPr lang="en-US" altLang="en-US" sz="2000" b="1"/>
              <a:t>  6</a:t>
            </a:r>
          </a:p>
          <a:p>
            <a:endParaRPr lang="en-US" altLang="en-US" sz="2000" b="1"/>
          </a:p>
          <a:p>
            <a:r>
              <a:rPr lang="en-US" altLang="en-US" sz="2000" b="1"/>
              <a:t>40</a:t>
            </a:r>
          </a:p>
          <a:p>
            <a:endParaRPr lang="en-US" altLang="en-US" sz="2000" b="1"/>
          </a:p>
          <a:p>
            <a:r>
              <a:rPr lang="en-US" altLang="en-US" sz="2000" b="1"/>
              <a:t>60</a:t>
            </a:r>
          </a:p>
          <a:p>
            <a:endParaRPr lang="en-US" altLang="en-US" sz="2000" b="1"/>
          </a:p>
          <a:p>
            <a:r>
              <a:rPr lang="en-US" altLang="en-US" sz="2000" b="1"/>
              <a:t>70</a:t>
            </a:r>
          </a:p>
        </p:txBody>
      </p:sp>
      <p:sp>
        <p:nvSpPr>
          <p:cNvPr id="48169" name="Rectangle 41"/>
          <p:cNvSpPr>
            <a:spLocks noChangeArrowheads="1"/>
          </p:cNvSpPr>
          <p:nvPr/>
        </p:nvSpPr>
        <p:spPr bwMode="auto">
          <a:xfrm>
            <a:off x="1295400" y="609600"/>
            <a:ext cx="75803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en-US" altLang="en-US" sz="3200" b="1"/>
              <a:t>After reheaping remaining unsorted elements</a:t>
            </a:r>
            <a:r>
              <a:rPr lang="en-US" altLang="en-US" sz="36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8170" name="Line 42"/>
          <p:cNvSpPr>
            <a:spLocks noChangeShapeType="1"/>
          </p:cNvSpPr>
          <p:nvPr/>
        </p:nvSpPr>
        <p:spPr bwMode="auto">
          <a:xfrm flipH="1" flipV="1">
            <a:off x="6424613" y="2828925"/>
            <a:ext cx="1192212" cy="700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017B-32AC-49B9-A3AE-E40E0535FBFC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0713" y="1958975"/>
            <a:ext cx="7913687" cy="4311650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n-US" altLang="en-US" sz="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1800"/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1800"/>
          </a:p>
          <a:p>
            <a:pPr>
              <a:buFont typeface="Monotype Sorts" pitchFamily="2" charset="2"/>
              <a:buNone/>
            </a:pPr>
            <a:r>
              <a:rPr lang="en-US" altLang="en-US" sz="2800" b="1">
                <a:latin typeface="Courier New" pitchFamily="49" charset="0"/>
              </a:rPr>
              <a:t> </a:t>
            </a:r>
            <a:r>
              <a:rPr lang="en-US" altLang="en-US" sz="2800"/>
              <a:t> </a:t>
            </a:r>
          </a:p>
        </p:txBody>
      </p:sp>
      <p:grpSp>
        <p:nvGrpSpPr>
          <p:cNvPr id="49162" name="Group 10"/>
          <p:cNvGrpSpPr>
            <a:grpSpLocks/>
          </p:cNvGrpSpPr>
          <p:nvPr/>
        </p:nvGrpSpPr>
        <p:grpSpPr bwMode="auto">
          <a:xfrm>
            <a:off x="1184275" y="2212975"/>
            <a:ext cx="825500" cy="4183063"/>
            <a:chOff x="746" y="1394"/>
            <a:chExt cx="520" cy="2635"/>
          </a:xfrm>
        </p:grpSpPr>
        <p:sp>
          <p:nvSpPr>
            <p:cNvPr id="49155" name="Rectangle 3"/>
            <p:cNvSpPr>
              <a:spLocks noChangeArrowheads="1"/>
            </p:cNvSpPr>
            <p:nvPr/>
          </p:nvSpPr>
          <p:spPr bwMode="auto">
            <a:xfrm>
              <a:off x="750" y="1394"/>
              <a:ext cx="512" cy="263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56" name="Line 4"/>
            <p:cNvSpPr>
              <a:spLocks noChangeShapeType="1"/>
            </p:cNvSpPr>
            <p:nvPr/>
          </p:nvSpPr>
          <p:spPr bwMode="auto">
            <a:xfrm>
              <a:off x="746" y="1737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57" name="Line 5"/>
            <p:cNvSpPr>
              <a:spLocks noChangeShapeType="1"/>
            </p:cNvSpPr>
            <p:nvPr/>
          </p:nvSpPr>
          <p:spPr bwMode="auto">
            <a:xfrm>
              <a:off x="746" y="2126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58" name="Line 6"/>
            <p:cNvSpPr>
              <a:spLocks noChangeShapeType="1"/>
            </p:cNvSpPr>
            <p:nvPr/>
          </p:nvSpPr>
          <p:spPr bwMode="auto">
            <a:xfrm>
              <a:off x="746" y="2517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59" name="Line 7"/>
            <p:cNvSpPr>
              <a:spLocks noChangeShapeType="1"/>
            </p:cNvSpPr>
            <p:nvPr/>
          </p:nvSpPr>
          <p:spPr bwMode="auto">
            <a:xfrm>
              <a:off x="746" y="2906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0" name="Line 8"/>
            <p:cNvSpPr>
              <a:spLocks noChangeShapeType="1"/>
            </p:cNvSpPr>
            <p:nvPr/>
          </p:nvSpPr>
          <p:spPr bwMode="auto">
            <a:xfrm>
              <a:off x="746" y="3297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1" name="Line 9"/>
            <p:cNvSpPr>
              <a:spLocks noChangeShapeType="1"/>
            </p:cNvSpPr>
            <p:nvPr/>
          </p:nvSpPr>
          <p:spPr bwMode="auto">
            <a:xfrm>
              <a:off x="746" y="3686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517525" y="2239963"/>
            <a:ext cx="6350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>
                <a:solidFill>
                  <a:srgbClr val="CC0000"/>
                </a:solidFill>
              </a:rPr>
              <a:t>[ 0 ]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[ 1 ]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[ 2 ]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[ 3 ]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[ 4 ]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[ 5 ]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[ 6 ]</a:t>
            </a: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1130300" y="1782763"/>
            <a:ext cx="974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/>
              <a:t>values</a:t>
            </a: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4008438" y="3846513"/>
            <a:ext cx="763587" cy="4556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3205163" y="4773613"/>
            <a:ext cx="674687" cy="4381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9169" name="Group 17"/>
          <p:cNvGrpSpPr>
            <a:grpSpLocks/>
          </p:cNvGrpSpPr>
          <p:nvPr/>
        </p:nvGrpSpPr>
        <p:grpSpPr bwMode="auto">
          <a:xfrm>
            <a:off x="5710238" y="2833688"/>
            <a:ext cx="739775" cy="863600"/>
            <a:chOff x="3597" y="1785"/>
            <a:chExt cx="466" cy="544"/>
          </a:xfrm>
        </p:grpSpPr>
        <p:sp>
          <p:nvSpPr>
            <p:cNvPr id="49167" name="Rectangle 15"/>
            <p:cNvSpPr>
              <a:spLocks noChangeArrowheads="1"/>
            </p:cNvSpPr>
            <p:nvPr/>
          </p:nvSpPr>
          <p:spPr bwMode="auto">
            <a:xfrm>
              <a:off x="3597" y="1787"/>
              <a:ext cx="466" cy="28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8" name="Rectangle 16"/>
            <p:cNvSpPr>
              <a:spLocks noChangeArrowheads="1"/>
            </p:cNvSpPr>
            <p:nvPr/>
          </p:nvSpPr>
          <p:spPr bwMode="auto">
            <a:xfrm>
              <a:off x="3665" y="1785"/>
              <a:ext cx="303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>
              <a:spAutoFit/>
            </a:bodyPr>
            <a:lstStyle/>
            <a:p>
              <a:pPr defTabSz="585788"/>
              <a:r>
                <a:rPr lang="en-US" altLang="en-US" sz="1900" b="1"/>
                <a:t> 30</a:t>
              </a:r>
            </a:p>
            <a:p>
              <a:pPr defTabSz="585788"/>
              <a:endParaRPr lang="en-US" altLang="en-US" sz="1400" b="1">
                <a:solidFill>
                  <a:srgbClr val="CC0000"/>
                </a:solidFill>
              </a:endParaRPr>
            </a:p>
            <a:p>
              <a:pPr defTabSz="585788"/>
              <a:r>
                <a:rPr lang="en-US" altLang="en-US" sz="1900" b="1">
                  <a:solidFill>
                    <a:srgbClr val="CC0000"/>
                  </a:solidFill>
                </a:rPr>
                <a:t>  0</a:t>
              </a:r>
            </a:p>
          </p:txBody>
        </p:sp>
      </p:grpSp>
      <p:sp>
        <p:nvSpPr>
          <p:cNvPr id="49170" name="Line 18"/>
          <p:cNvSpPr>
            <a:spLocks noChangeShapeType="1"/>
          </p:cNvSpPr>
          <p:nvPr/>
        </p:nvSpPr>
        <p:spPr bwMode="auto">
          <a:xfrm flipV="1">
            <a:off x="3744913" y="4179888"/>
            <a:ext cx="454025" cy="581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 flipV="1">
            <a:off x="4492625" y="3178175"/>
            <a:ext cx="1260475" cy="674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4100513" y="3836988"/>
            <a:ext cx="5159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10</a:t>
            </a:r>
          </a:p>
          <a:p>
            <a:pPr defTabSz="585788"/>
            <a:endParaRPr lang="en-US" altLang="en-US" sz="1400" b="1">
              <a:solidFill>
                <a:srgbClr val="CC0000"/>
              </a:solidFill>
            </a:endParaRPr>
          </a:p>
          <a:p>
            <a:pPr defTabSz="585788"/>
            <a:r>
              <a:rPr lang="en-US" altLang="en-US" sz="1900" b="1">
                <a:solidFill>
                  <a:srgbClr val="CC0000"/>
                </a:solidFill>
              </a:rPr>
              <a:t>  1</a:t>
            </a:r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3354388" y="4760913"/>
            <a:ext cx="4603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 6</a:t>
            </a:r>
          </a:p>
          <a:p>
            <a:pPr defTabSz="585788"/>
            <a:r>
              <a:rPr lang="en-US" altLang="en-US" sz="1400" b="1"/>
              <a:t> </a:t>
            </a:r>
          </a:p>
          <a:p>
            <a:pPr defTabSz="585788"/>
            <a:r>
              <a:rPr lang="en-US" altLang="en-US" sz="1900" b="1"/>
              <a:t> </a:t>
            </a:r>
            <a:r>
              <a:rPr lang="en-US" altLang="en-US" sz="1900" b="1">
                <a:solidFill>
                  <a:srgbClr val="CC0000"/>
                </a:solidFill>
              </a:rPr>
              <a:t>3 </a:t>
            </a:r>
            <a:r>
              <a:rPr lang="en-US" altLang="en-US" sz="1900" b="1"/>
              <a:t>                </a:t>
            </a:r>
          </a:p>
        </p:txBody>
      </p:sp>
      <p:sp>
        <p:nvSpPr>
          <p:cNvPr id="49174" name="Rectangle 22"/>
          <p:cNvSpPr>
            <a:spLocks noChangeArrowheads="1"/>
          </p:cNvSpPr>
          <p:nvPr/>
        </p:nvSpPr>
        <p:spPr bwMode="auto">
          <a:xfrm>
            <a:off x="7286625" y="3856038"/>
            <a:ext cx="703263" cy="4460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75" name="Rectangle 23"/>
          <p:cNvSpPr>
            <a:spLocks noChangeArrowheads="1"/>
          </p:cNvSpPr>
          <p:nvPr/>
        </p:nvSpPr>
        <p:spPr bwMode="auto">
          <a:xfrm>
            <a:off x="6561138" y="4754563"/>
            <a:ext cx="715962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76" name="Rectangle 24"/>
          <p:cNvSpPr>
            <a:spLocks noChangeArrowheads="1"/>
          </p:cNvSpPr>
          <p:nvPr/>
        </p:nvSpPr>
        <p:spPr bwMode="auto">
          <a:xfrm>
            <a:off x="7443788" y="3849688"/>
            <a:ext cx="4349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12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/>
              <a:t>  </a:t>
            </a:r>
            <a:r>
              <a:rPr lang="en-US" altLang="en-US" sz="1900" b="1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49177" name="Line 25"/>
          <p:cNvSpPr>
            <a:spLocks noChangeShapeType="1"/>
          </p:cNvSpPr>
          <p:nvPr/>
        </p:nvSpPr>
        <p:spPr bwMode="auto">
          <a:xfrm flipV="1">
            <a:off x="6927850" y="4106863"/>
            <a:ext cx="474663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78" name="Line 26"/>
          <p:cNvSpPr>
            <a:spLocks noChangeShapeType="1"/>
          </p:cNvSpPr>
          <p:nvPr/>
        </p:nvSpPr>
        <p:spPr bwMode="auto">
          <a:xfrm flipH="1" flipV="1">
            <a:off x="5792788" y="2365375"/>
            <a:ext cx="244475" cy="487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79" name="Rectangle 27"/>
          <p:cNvSpPr>
            <a:spLocks noChangeArrowheads="1"/>
          </p:cNvSpPr>
          <p:nvPr/>
        </p:nvSpPr>
        <p:spPr bwMode="auto">
          <a:xfrm>
            <a:off x="4960938" y="2184400"/>
            <a:ext cx="8270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 root</a:t>
            </a: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7937500" y="4745038"/>
            <a:ext cx="688975" cy="474662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81" name="Line 29"/>
          <p:cNvSpPr>
            <a:spLocks noChangeShapeType="1"/>
          </p:cNvSpPr>
          <p:nvPr/>
        </p:nvSpPr>
        <p:spPr bwMode="auto">
          <a:xfrm flipH="1" flipV="1">
            <a:off x="7896225" y="4171950"/>
            <a:ext cx="433388" cy="554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1192213" y="5827713"/>
            <a:ext cx="812800" cy="5588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83" name="Rectangle 31"/>
          <p:cNvSpPr>
            <a:spLocks noChangeArrowheads="1"/>
          </p:cNvSpPr>
          <p:nvPr/>
        </p:nvSpPr>
        <p:spPr bwMode="auto">
          <a:xfrm>
            <a:off x="8085138" y="4775200"/>
            <a:ext cx="4619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70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/>
              <a:t> </a:t>
            </a:r>
            <a:r>
              <a:rPr lang="en-US" altLang="en-US" sz="1900" b="1">
                <a:solidFill>
                  <a:srgbClr val="CC0000"/>
                </a:solidFill>
              </a:rPr>
              <a:t>6</a:t>
            </a:r>
          </a:p>
        </p:txBody>
      </p:sp>
      <p:sp>
        <p:nvSpPr>
          <p:cNvPr id="49184" name="Rectangle 32"/>
          <p:cNvSpPr>
            <a:spLocks noChangeArrowheads="1"/>
          </p:cNvSpPr>
          <p:nvPr/>
        </p:nvSpPr>
        <p:spPr bwMode="auto">
          <a:xfrm>
            <a:off x="1200150" y="5237163"/>
            <a:ext cx="812800" cy="57785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85" name="Rectangle 33"/>
          <p:cNvSpPr>
            <a:spLocks noChangeArrowheads="1"/>
          </p:cNvSpPr>
          <p:nvPr/>
        </p:nvSpPr>
        <p:spPr bwMode="auto">
          <a:xfrm>
            <a:off x="6526213" y="4752975"/>
            <a:ext cx="746125" cy="474663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6584950" y="4770438"/>
            <a:ext cx="5572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 60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>
                <a:solidFill>
                  <a:srgbClr val="CC0000"/>
                </a:solidFill>
              </a:rPr>
              <a:t>   5</a:t>
            </a:r>
          </a:p>
        </p:txBody>
      </p:sp>
      <p:sp>
        <p:nvSpPr>
          <p:cNvPr id="49187" name="Rectangle 35"/>
          <p:cNvSpPr>
            <a:spLocks noChangeArrowheads="1"/>
          </p:cNvSpPr>
          <p:nvPr/>
        </p:nvSpPr>
        <p:spPr bwMode="auto">
          <a:xfrm>
            <a:off x="4648200" y="4752975"/>
            <a:ext cx="688975" cy="4889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88" name="Line 36"/>
          <p:cNvSpPr>
            <a:spLocks noChangeShapeType="1"/>
          </p:cNvSpPr>
          <p:nvPr/>
        </p:nvSpPr>
        <p:spPr bwMode="auto">
          <a:xfrm flipH="1" flipV="1">
            <a:off x="4606925" y="4164013"/>
            <a:ext cx="433388" cy="5699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89" name="Rectangle 37"/>
          <p:cNvSpPr>
            <a:spLocks noChangeArrowheads="1"/>
          </p:cNvSpPr>
          <p:nvPr/>
        </p:nvSpPr>
        <p:spPr bwMode="auto">
          <a:xfrm>
            <a:off x="4643438" y="4705350"/>
            <a:ext cx="688975" cy="542925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90" name="Rectangle 38"/>
          <p:cNvSpPr>
            <a:spLocks noChangeArrowheads="1"/>
          </p:cNvSpPr>
          <p:nvPr/>
        </p:nvSpPr>
        <p:spPr bwMode="auto">
          <a:xfrm>
            <a:off x="4795838" y="4784725"/>
            <a:ext cx="4619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40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/>
              <a:t> </a:t>
            </a:r>
            <a:r>
              <a:rPr lang="en-US" altLang="en-US" sz="1900" b="1">
                <a:solidFill>
                  <a:srgbClr val="CC0000"/>
                </a:solidFill>
              </a:rPr>
              <a:t>4</a:t>
            </a:r>
          </a:p>
        </p:txBody>
      </p:sp>
      <p:sp>
        <p:nvSpPr>
          <p:cNvPr id="49191" name="Rectangle 39"/>
          <p:cNvSpPr>
            <a:spLocks noChangeArrowheads="1"/>
          </p:cNvSpPr>
          <p:nvPr/>
        </p:nvSpPr>
        <p:spPr bwMode="auto">
          <a:xfrm>
            <a:off x="1190625" y="4621213"/>
            <a:ext cx="812800" cy="600075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92" name="Rectangle 40"/>
          <p:cNvSpPr>
            <a:spLocks noChangeArrowheads="1"/>
          </p:cNvSpPr>
          <p:nvPr/>
        </p:nvSpPr>
        <p:spPr bwMode="auto">
          <a:xfrm>
            <a:off x="1431925" y="2316163"/>
            <a:ext cx="466725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/>
              <a:t>30</a:t>
            </a:r>
          </a:p>
          <a:p>
            <a:endParaRPr lang="en-US" altLang="en-US" sz="2000" b="1"/>
          </a:p>
          <a:p>
            <a:r>
              <a:rPr lang="en-US" altLang="en-US" sz="2000" b="1"/>
              <a:t>10</a:t>
            </a:r>
          </a:p>
          <a:p>
            <a:endParaRPr lang="en-US" altLang="en-US" sz="2000" b="1"/>
          </a:p>
          <a:p>
            <a:r>
              <a:rPr lang="en-US" altLang="en-US" sz="2000" b="1"/>
              <a:t>12</a:t>
            </a:r>
          </a:p>
          <a:p>
            <a:endParaRPr lang="en-US" altLang="en-US" sz="2000" b="1"/>
          </a:p>
          <a:p>
            <a:r>
              <a:rPr lang="en-US" altLang="en-US" sz="2000" b="1"/>
              <a:t>  6</a:t>
            </a:r>
          </a:p>
          <a:p>
            <a:endParaRPr lang="en-US" altLang="en-US" sz="2000" b="1"/>
          </a:p>
          <a:p>
            <a:r>
              <a:rPr lang="en-US" altLang="en-US" sz="2000" b="1"/>
              <a:t>40</a:t>
            </a:r>
          </a:p>
          <a:p>
            <a:endParaRPr lang="en-US" altLang="en-US" sz="2000" b="1"/>
          </a:p>
          <a:p>
            <a:r>
              <a:rPr lang="en-US" altLang="en-US" sz="2000" b="1"/>
              <a:t>60</a:t>
            </a:r>
          </a:p>
          <a:p>
            <a:endParaRPr lang="en-US" altLang="en-US" sz="2000" b="1"/>
          </a:p>
          <a:p>
            <a:r>
              <a:rPr lang="en-US" altLang="en-US" sz="2000" b="1"/>
              <a:t>70</a:t>
            </a:r>
          </a:p>
        </p:txBody>
      </p:sp>
      <p:sp>
        <p:nvSpPr>
          <p:cNvPr id="49193" name="Rectangle 41"/>
          <p:cNvSpPr>
            <a:spLocks noChangeArrowheads="1"/>
          </p:cNvSpPr>
          <p:nvPr/>
        </p:nvSpPr>
        <p:spPr bwMode="auto">
          <a:xfrm>
            <a:off x="1447800" y="914400"/>
            <a:ext cx="7427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en-US" altLang="en-US" sz="3600" b="1"/>
              <a:t>Swap root element into last place in unsorted array</a:t>
            </a:r>
          </a:p>
        </p:txBody>
      </p:sp>
      <p:grpSp>
        <p:nvGrpSpPr>
          <p:cNvPr id="49197" name="Group 45"/>
          <p:cNvGrpSpPr>
            <a:grpSpLocks/>
          </p:cNvGrpSpPr>
          <p:nvPr/>
        </p:nvGrpSpPr>
        <p:grpSpPr bwMode="auto">
          <a:xfrm>
            <a:off x="2124075" y="2478088"/>
            <a:ext cx="579438" cy="1839912"/>
            <a:chOff x="1338" y="1561"/>
            <a:chExt cx="365" cy="1159"/>
          </a:xfrm>
        </p:grpSpPr>
        <p:sp>
          <p:nvSpPr>
            <p:cNvPr id="49194" name="Line 42"/>
            <p:cNvSpPr>
              <a:spLocks noChangeShapeType="1"/>
            </p:cNvSpPr>
            <p:nvPr/>
          </p:nvSpPr>
          <p:spPr bwMode="auto">
            <a:xfrm>
              <a:off x="1698" y="1571"/>
              <a:ext cx="0" cy="11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5" name="Line 43"/>
            <p:cNvSpPr>
              <a:spLocks noChangeShapeType="1"/>
            </p:cNvSpPr>
            <p:nvPr/>
          </p:nvSpPr>
          <p:spPr bwMode="auto">
            <a:xfrm>
              <a:off x="1338" y="1561"/>
              <a:ext cx="3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6" name="Line 44"/>
            <p:cNvSpPr>
              <a:spLocks noChangeShapeType="1"/>
            </p:cNvSpPr>
            <p:nvPr/>
          </p:nvSpPr>
          <p:spPr bwMode="auto">
            <a:xfrm>
              <a:off x="1343" y="2720"/>
              <a:ext cx="3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198" name="Line 46"/>
          <p:cNvSpPr>
            <a:spLocks noChangeShapeType="1"/>
          </p:cNvSpPr>
          <p:nvPr/>
        </p:nvSpPr>
        <p:spPr bwMode="auto">
          <a:xfrm flipH="1" flipV="1">
            <a:off x="6424613" y="3163888"/>
            <a:ext cx="1192212" cy="7000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3031-65F4-45DC-AE6C-443235A4FC95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0713" y="1547813"/>
            <a:ext cx="7913687" cy="4311650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n-US" altLang="en-US" sz="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1800"/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1800"/>
          </a:p>
          <a:p>
            <a:pPr>
              <a:buFont typeface="Monotype Sorts" pitchFamily="2" charset="2"/>
              <a:buNone/>
            </a:pPr>
            <a:r>
              <a:rPr lang="en-US" altLang="en-US" sz="2800" b="1">
                <a:latin typeface="Courier New" pitchFamily="49" charset="0"/>
              </a:rPr>
              <a:t> </a:t>
            </a:r>
            <a:r>
              <a:rPr lang="en-US" altLang="en-US" sz="2800"/>
              <a:t> </a:t>
            </a:r>
          </a:p>
        </p:txBody>
      </p:sp>
      <p:grpSp>
        <p:nvGrpSpPr>
          <p:cNvPr id="50186" name="Group 10"/>
          <p:cNvGrpSpPr>
            <a:grpSpLocks/>
          </p:cNvGrpSpPr>
          <p:nvPr/>
        </p:nvGrpSpPr>
        <p:grpSpPr bwMode="auto">
          <a:xfrm>
            <a:off x="1184275" y="1801813"/>
            <a:ext cx="825500" cy="4183062"/>
            <a:chOff x="746" y="1394"/>
            <a:chExt cx="520" cy="2635"/>
          </a:xfrm>
        </p:grpSpPr>
        <p:sp>
          <p:nvSpPr>
            <p:cNvPr id="50179" name="Rectangle 3"/>
            <p:cNvSpPr>
              <a:spLocks noChangeArrowheads="1"/>
            </p:cNvSpPr>
            <p:nvPr/>
          </p:nvSpPr>
          <p:spPr bwMode="auto">
            <a:xfrm>
              <a:off x="750" y="1394"/>
              <a:ext cx="512" cy="263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0" name="Line 4"/>
            <p:cNvSpPr>
              <a:spLocks noChangeShapeType="1"/>
            </p:cNvSpPr>
            <p:nvPr/>
          </p:nvSpPr>
          <p:spPr bwMode="auto">
            <a:xfrm>
              <a:off x="746" y="1737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1" name="Line 5"/>
            <p:cNvSpPr>
              <a:spLocks noChangeShapeType="1"/>
            </p:cNvSpPr>
            <p:nvPr/>
          </p:nvSpPr>
          <p:spPr bwMode="auto">
            <a:xfrm>
              <a:off x="746" y="2126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2" name="Line 6"/>
            <p:cNvSpPr>
              <a:spLocks noChangeShapeType="1"/>
            </p:cNvSpPr>
            <p:nvPr/>
          </p:nvSpPr>
          <p:spPr bwMode="auto">
            <a:xfrm>
              <a:off x="746" y="2517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3" name="Line 7"/>
            <p:cNvSpPr>
              <a:spLocks noChangeShapeType="1"/>
            </p:cNvSpPr>
            <p:nvPr/>
          </p:nvSpPr>
          <p:spPr bwMode="auto">
            <a:xfrm>
              <a:off x="746" y="2906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4" name="Line 8"/>
            <p:cNvSpPr>
              <a:spLocks noChangeShapeType="1"/>
            </p:cNvSpPr>
            <p:nvPr/>
          </p:nvSpPr>
          <p:spPr bwMode="auto">
            <a:xfrm>
              <a:off x="746" y="3297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5" name="Line 9"/>
            <p:cNvSpPr>
              <a:spLocks noChangeShapeType="1"/>
            </p:cNvSpPr>
            <p:nvPr/>
          </p:nvSpPr>
          <p:spPr bwMode="auto">
            <a:xfrm>
              <a:off x="746" y="3686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517525" y="1828800"/>
            <a:ext cx="6350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>
                <a:solidFill>
                  <a:srgbClr val="CC0000"/>
                </a:solidFill>
              </a:rPr>
              <a:t>[ 0 ]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[ 1 ]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[ 2 ]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[ 3 ]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[ 4 ]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[ 5 ]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[ 6 ]</a:t>
            </a: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1130300" y="1371600"/>
            <a:ext cx="974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/>
              <a:t>values</a:t>
            </a: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4008438" y="3435350"/>
            <a:ext cx="763587" cy="4556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3205163" y="4362450"/>
            <a:ext cx="674687" cy="4381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0193" name="Group 17"/>
          <p:cNvGrpSpPr>
            <a:grpSpLocks/>
          </p:cNvGrpSpPr>
          <p:nvPr/>
        </p:nvGrpSpPr>
        <p:grpSpPr bwMode="auto">
          <a:xfrm>
            <a:off x="5710238" y="2422525"/>
            <a:ext cx="739775" cy="863600"/>
            <a:chOff x="3597" y="1785"/>
            <a:chExt cx="466" cy="544"/>
          </a:xfrm>
        </p:grpSpPr>
        <p:sp>
          <p:nvSpPr>
            <p:cNvPr id="50191" name="Rectangle 15"/>
            <p:cNvSpPr>
              <a:spLocks noChangeArrowheads="1"/>
            </p:cNvSpPr>
            <p:nvPr/>
          </p:nvSpPr>
          <p:spPr bwMode="auto">
            <a:xfrm>
              <a:off x="3597" y="1787"/>
              <a:ext cx="466" cy="28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2" name="Rectangle 16"/>
            <p:cNvSpPr>
              <a:spLocks noChangeArrowheads="1"/>
            </p:cNvSpPr>
            <p:nvPr/>
          </p:nvSpPr>
          <p:spPr bwMode="auto">
            <a:xfrm>
              <a:off x="3665" y="1785"/>
              <a:ext cx="261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>
              <a:spAutoFit/>
            </a:bodyPr>
            <a:lstStyle/>
            <a:p>
              <a:pPr defTabSz="585788"/>
              <a:r>
                <a:rPr lang="en-US" altLang="en-US" sz="1900" b="1"/>
                <a:t>  6</a:t>
              </a:r>
            </a:p>
            <a:p>
              <a:pPr defTabSz="585788"/>
              <a:endParaRPr lang="en-US" altLang="en-US" sz="1400" b="1">
                <a:solidFill>
                  <a:srgbClr val="CC0000"/>
                </a:solidFill>
              </a:endParaRPr>
            </a:p>
            <a:p>
              <a:pPr defTabSz="585788"/>
              <a:r>
                <a:rPr lang="en-US" altLang="en-US" sz="1900" b="1">
                  <a:solidFill>
                    <a:srgbClr val="CC0000"/>
                  </a:solidFill>
                </a:rPr>
                <a:t>  0</a:t>
              </a:r>
            </a:p>
          </p:txBody>
        </p:sp>
      </p:grpSp>
      <p:sp>
        <p:nvSpPr>
          <p:cNvPr id="50194" name="Line 18"/>
          <p:cNvSpPr>
            <a:spLocks noChangeShapeType="1"/>
          </p:cNvSpPr>
          <p:nvPr/>
        </p:nvSpPr>
        <p:spPr bwMode="auto">
          <a:xfrm flipV="1">
            <a:off x="3744913" y="3768725"/>
            <a:ext cx="454025" cy="581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95" name="Line 19"/>
          <p:cNvSpPr>
            <a:spLocks noChangeShapeType="1"/>
          </p:cNvSpPr>
          <p:nvPr/>
        </p:nvSpPr>
        <p:spPr bwMode="auto">
          <a:xfrm flipV="1">
            <a:off x="4492625" y="2767013"/>
            <a:ext cx="1260475" cy="6746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96" name="Rectangle 20"/>
          <p:cNvSpPr>
            <a:spLocks noChangeArrowheads="1"/>
          </p:cNvSpPr>
          <p:nvPr/>
        </p:nvSpPr>
        <p:spPr bwMode="auto">
          <a:xfrm>
            <a:off x="4100513" y="3425825"/>
            <a:ext cx="5159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10</a:t>
            </a:r>
          </a:p>
          <a:p>
            <a:pPr defTabSz="585788"/>
            <a:endParaRPr lang="en-US" altLang="en-US" sz="1400" b="1">
              <a:solidFill>
                <a:srgbClr val="CC0000"/>
              </a:solidFill>
            </a:endParaRPr>
          </a:p>
          <a:p>
            <a:pPr defTabSz="585788"/>
            <a:r>
              <a:rPr lang="en-US" altLang="en-US" sz="1900" b="1">
                <a:solidFill>
                  <a:srgbClr val="CC0000"/>
                </a:solidFill>
              </a:rPr>
              <a:t>  1</a:t>
            </a:r>
          </a:p>
        </p:txBody>
      </p:sp>
      <p:sp>
        <p:nvSpPr>
          <p:cNvPr id="50197" name="Rectangle 21"/>
          <p:cNvSpPr>
            <a:spLocks noChangeArrowheads="1"/>
          </p:cNvSpPr>
          <p:nvPr/>
        </p:nvSpPr>
        <p:spPr bwMode="auto">
          <a:xfrm>
            <a:off x="7286625" y="3444875"/>
            <a:ext cx="703263" cy="44608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98" name="Rectangle 22"/>
          <p:cNvSpPr>
            <a:spLocks noChangeArrowheads="1"/>
          </p:cNvSpPr>
          <p:nvPr/>
        </p:nvSpPr>
        <p:spPr bwMode="auto">
          <a:xfrm>
            <a:off x="6561138" y="4343400"/>
            <a:ext cx="715962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99" name="Rectangle 23"/>
          <p:cNvSpPr>
            <a:spLocks noChangeArrowheads="1"/>
          </p:cNvSpPr>
          <p:nvPr/>
        </p:nvSpPr>
        <p:spPr bwMode="auto">
          <a:xfrm>
            <a:off x="7443788" y="3438525"/>
            <a:ext cx="4349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12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/>
              <a:t>  </a:t>
            </a:r>
            <a:r>
              <a:rPr lang="en-US" altLang="en-US" sz="1900" b="1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50200" name="Line 24"/>
          <p:cNvSpPr>
            <a:spLocks noChangeShapeType="1"/>
          </p:cNvSpPr>
          <p:nvPr/>
        </p:nvSpPr>
        <p:spPr bwMode="auto">
          <a:xfrm flipV="1">
            <a:off x="6927850" y="3695700"/>
            <a:ext cx="474663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01" name="Line 25"/>
          <p:cNvSpPr>
            <a:spLocks noChangeShapeType="1"/>
          </p:cNvSpPr>
          <p:nvPr/>
        </p:nvSpPr>
        <p:spPr bwMode="auto">
          <a:xfrm flipH="1" flipV="1">
            <a:off x="5792788" y="1954213"/>
            <a:ext cx="244475" cy="487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02" name="Rectangle 26"/>
          <p:cNvSpPr>
            <a:spLocks noChangeArrowheads="1"/>
          </p:cNvSpPr>
          <p:nvPr/>
        </p:nvSpPr>
        <p:spPr bwMode="auto">
          <a:xfrm>
            <a:off x="4960938" y="1773238"/>
            <a:ext cx="8270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 root</a:t>
            </a:r>
          </a:p>
        </p:txBody>
      </p:sp>
      <p:sp>
        <p:nvSpPr>
          <p:cNvPr id="50203" name="Rectangle 27"/>
          <p:cNvSpPr>
            <a:spLocks noChangeArrowheads="1"/>
          </p:cNvSpPr>
          <p:nvPr/>
        </p:nvSpPr>
        <p:spPr bwMode="auto">
          <a:xfrm>
            <a:off x="7937500" y="4333875"/>
            <a:ext cx="688975" cy="474663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04" name="Line 28"/>
          <p:cNvSpPr>
            <a:spLocks noChangeShapeType="1"/>
          </p:cNvSpPr>
          <p:nvPr/>
        </p:nvSpPr>
        <p:spPr bwMode="auto">
          <a:xfrm flipH="1" flipV="1">
            <a:off x="7896225" y="3760788"/>
            <a:ext cx="433388" cy="554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05" name="Rectangle 29"/>
          <p:cNvSpPr>
            <a:spLocks noChangeArrowheads="1"/>
          </p:cNvSpPr>
          <p:nvPr/>
        </p:nvSpPr>
        <p:spPr bwMode="auto">
          <a:xfrm>
            <a:off x="1192213" y="5416550"/>
            <a:ext cx="812800" cy="5588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06" name="Rectangle 30"/>
          <p:cNvSpPr>
            <a:spLocks noChangeArrowheads="1"/>
          </p:cNvSpPr>
          <p:nvPr/>
        </p:nvSpPr>
        <p:spPr bwMode="auto">
          <a:xfrm>
            <a:off x="8085138" y="4364038"/>
            <a:ext cx="4619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70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/>
              <a:t> </a:t>
            </a:r>
            <a:r>
              <a:rPr lang="en-US" altLang="en-US" sz="1900" b="1">
                <a:solidFill>
                  <a:srgbClr val="CC0000"/>
                </a:solidFill>
              </a:rPr>
              <a:t>6</a:t>
            </a:r>
          </a:p>
        </p:txBody>
      </p:sp>
      <p:sp>
        <p:nvSpPr>
          <p:cNvPr id="50207" name="Rectangle 31"/>
          <p:cNvSpPr>
            <a:spLocks noChangeArrowheads="1"/>
          </p:cNvSpPr>
          <p:nvPr/>
        </p:nvSpPr>
        <p:spPr bwMode="auto">
          <a:xfrm>
            <a:off x="1200150" y="4826000"/>
            <a:ext cx="812800" cy="57785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08" name="Rectangle 32"/>
          <p:cNvSpPr>
            <a:spLocks noChangeArrowheads="1"/>
          </p:cNvSpPr>
          <p:nvPr/>
        </p:nvSpPr>
        <p:spPr bwMode="auto">
          <a:xfrm>
            <a:off x="6526213" y="4341813"/>
            <a:ext cx="746125" cy="474662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09" name="Rectangle 33"/>
          <p:cNvSpPr>
            <a:spLocks noChangeArrowheads="1"/>
          </p:cNvSpPr>
          <p:nvPr/>
        </p:nvSpPr>
        <p:spPr bwMode="auto">
          <a:xfrm>
            <a:off x="6584950" y="4359275"/>
            <a:ext cx="5572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 60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>
                <a:solidFill>
                  <a:srgbClr val="CC0000"/>
                </a:solidFill>
              </a:rPr>
              <a:t>   5</a:t>
            </a:r>
          </a:p>
        </p:txBody>
      </p:sp>
      <p:sp>
        <p:nvSpPr>
          <p:cNvPr id="50210" name="Rectangle 34"/>
          <p:cNvSpPr>
            <a:spLocks noChangeArrowheads="1"/>
          </p:cNvSpPr>
          <p:nvPr/>
        </p:nvSpPr>
        <p:spPr bwMode="auto">
          <a:xfrm>
            <a:off x="4648200" y="4341813"/>
            <a:ext cx="688975" cy="4889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11" name="Line 35"/>
          <p:cNvSpPr>
            <a:spLocks noChangeShapeType="1"/>
          </p:cNvSpPr>
          <p:nvPr/>
        </p:nvSpPr>
        <p:spPr bwMode="auto">
          <a:xfrm flipH="1" flipV="1">
            <a:off x="4606925" y="3752850"/>
            <a:ext cx="433388" cy="569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12" name="Rectangle 36"/>
          <p:cNvSpPr>
            <a:spLocks noChangeArrowheads="1"/>
          </p:cNvSpPr>
          <p:nvPr/>
        </p:nvSpPr>
        <p:spPr bwMode="auto">
          <a:xfrm>
            <a:off x="4643438" y="4314825"/>
            <a:ext cx="688975" cy="522288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13" name="Rectangle 37"/>
          <p:cNvSpPr>
            <a:spLocks noChangeArrowheads="1"/>
          </p:cNvSpPr>
          <p:nvPr/>
        </p:nvSpPr>
        <p:spPr bwMode="auto">
          <a:xfrm>
            <a:off x="4795838" y="4373563"/>
            <a:ext cx="4619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40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/>
              <a:t> </a:t>
            </a:r>
            <a:r>
              <a:rPr lang="en-US" altLang="en-US" sz="1900" b="1">
                <a:solidFill>
                  <a:srgbClr val="CC0000"/>
                </a:solidFill>
              </a:rPr>
              <a:t>4</a:t>
            </a:r>
          </a:p>
        </p:txBody>
      </p:sp>
      <p:sp>
        <p:nvSpPr>
          <p:cNvPr id="50214" name="Rectangle 38"/>
          <p:cNvSpPr>
            <a:spLocks noChangeArrowheads="1"/>
          </p:cNvSpPr>
          <p:nvPr/>
        </p:nvSpPr>
        <p:spPr bwMode="auto">
          <a:xfrm>
            <a:off x="1190625" y="4210050"/>
            <a:ext cx="812800" cy="600075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15" name="Rectangle 39"/>
          <p:cNvSpPr>
            <a:spLocks noChangeArrowheads="1"/>
          </p:cNvSpPr>
          <p:nvPr/>
        </p:nvSpPr>
        <p:spPr bwMode="auto">
          <a:xfrm>
            <a:off x="762000" y="990600"/>
            <a:ext cx="81137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en-US" altLang="en-US" sz="3600" b="1"/>
              <a:t>After swapping root element </a:t>
            </a:r>
            <a:br>
              <a:rPr lang="en-US" altLang="en-US" sz="3600" b="1"/>
            </a:br>
            <a:r>
              <a:rPr lang="en-US" altLang="en-US" sz="3600" b="1"/>
              <a:t>into its place </a:t>
            </a:r>
          </a:p>
        </p:txBody>
      </p:sp>
      <p:sp>
        <p:nvSpPr>
          <p:cNvPr id="50216" name="Rectangle 40"/>
          <p:cNvSpPr>
            <a:spLocks noChangeArrowheads="1"/>
          </p:cNvSpPr>
          <p:nvPr/>
        </p:nvSpPr>
        <p:spPr bwMode="auto">
          <a:xfrm>
            <a:off x="1190625" y="3595688"/>
            <a:ext cx="812800" cy="601662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17" name="Rectangle 41"/>
          <p:cNvSpPr>
            <a:spLocks noChangeArrowheads="1"/>
          </p:cNvSpPr>
          <p:nvPr/>
        </p:nvSpPr>
        <p:spPr bwMode="auto">
          <a:xfrm>
            <a:off x="1431925" y="1905000"/>
            <a:ext cx="466725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/>
              <a:t>  6</a:t>
            </a:r>
          </a:p>
          <a:p>
            <a:endParaRPr lang="en-US" altLang="en-US" sz="2000" b="1"/>
          </a:p>
          <a:p>
            <a:r>
              <a:rPr lang="en-US" altLang="en-US" sz="2000" b="1"/>
              <a:t>10</a:t>
            </a:r>
          </a:p>
          <a:p>
            <a:endParaRPr lang="en-US" altLang="en-US" sz="2000" b="1"/>
          </a:p>
          <a:p>
            <a:r>
              <a:rPr lang="en-US" altLang="en-US" sz="2000" b="1"/>
              <a:t>12</a:t>
            </a:r>
          </a:p>
          <a:p>
            <a:endParaRPr lang="en-US" altLang="en-US" sz="2000" b="1"/>
          </a:p>
          <a:p>
            <a:r>
              <a:rPr lang="en-US" altLang="en-US" sz="2000" b="1"/>
              <a:t>30</a:t>
            </a:r>
          </a:p>
          <a:p>
            <a:endParaRPr lang="en-US" altLang="en-US" sz="2000" b="1"/>
          </a:p>
          <a:p>
            <a:r>
              <a:rPr lang="en-US" altLang="en-US" sz="2000" b="1"/>
              <a:t>40</a:t>
            </a:r>
          </a:p>
          <a:p>
            <a:endParaRPr lang="en-US" altLang="en-US" sz="2000" b="1"/>
          </a:p>
          <a:p>
            <a:r>
              <a:rPr lang="en-US" altLang="en-US" sz="2000" b="1"/>
              <a:t>60</a:t>
            </a:r>
          </a:p>
          <a:p>
            <a:endParaRPr lang="en-US" altLang="en-US" sz="2000" b="1"/>
          </a:p>
          <a:p>
            <a:r>
              <a:rPr lang="en-US" altLang="en-US" sz="2000" b="1"/>
              <a:t>70</a:t>
            </a:r>
          </a:p>
        </p:txBody>
      </p:sp>
      <p:sp>
        <p:nvSpPr>
          <p:cNvPr id="50218" name="Rectangle 42"/>
          <p:cNvSpPr>
            <a:spLocks noChangeArrowheads="1"/>
          </p:cNvSpPr>
          <p:nvPr/>
        </p:nvSpPr>
        <p:spPr bwMode="auto">
          <a:xfrm>
            <a:off x="3190875" y="4329113"/>
            <a:ext cx="746125" cy="474662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19" name="Rectangle 43"/>
          <p:cNvSpPr>
            <a:spLocks noChangeArrowheads="1"/>
          </p:cNvSpPr>
          <p:nvPr/>
        </p:nvSpPr>
        <p:spPr bwMode="auto">
          <a:xfrm>
            <a:off x="3354388" y="4349750"/>
            <a:ext cx="4603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30</a:t>
            </a:r>
          </a:p>
          <a:p>
            <a:pPr defTabSz="585788"/>
            <a:r>
              <a:rPr lang="en-US" altLang="en-US" sz="1400" b="1"/>
              <a:t> </a:t>
            </a:r>
          </a:p>
          <a:p>
            <a:pPr defTabSz="585788"/>
            <a:r>
              <a:rPr lang="en-US" altLang="en-US" sz="1900" b="1"/>
              <a:t> </a:t>
            </a:r>
            <a:r>
              <a:rPr lang="en-US" altLang="en-US" sz="1900" b="1">
                <a:solidFill>
                  <a:srgbClr val="CC0000"/>
                </a:solidFill>
              </a:rPr>
              <a:t>3 </a:t>
            </a:r>
            <a:r>
              <a:rPr lang="en-US" altLang="en-US" sz="1900" b="1"/>
              <a:t>                </a:t>
            </a:r>
          </a:p>
        </p:txBody>
      </p:sp>
      <p:grpSp>
        <p:nvGrpSpPr>
          <p:cNvPr id="50226" name="Group 50"/>
          <p:cNvGrpSpPr>
            <a:grpSpLocks/>
          </p:cNvGrpSpPr>
          <p:nvPr/>
        </p:nvGrpSpPr>
        <p:grpSpPr bwMode="auto">
          <a:xfrm>
            <a:off x="1905000" y="3927475"/>
            <a:ext cx="5957888" cy="2101850"/>
            <a:chOff x="1200" y="2733"/>
            <a:chExt cx="3753" cy="1324"/>
          </a:xfrm>
        </p:grpSpPr>
        <p:grpSp>
          <p:nvGrpSpPr>
            <p:cNvPr id="50223" name="Group 47"/>
            <p:cNvGrpSpPr>
              <a:grpSpLocks/>
            </p:cNvGrpSpPr>
            <p:nvPr/>
          </p:nvGrpSpPr>
          <p:grpSpPr bwMode="auto">
            <a:xfrm>
              <a:off x="1200" y="3493"/>
              <a:ext cx="3753" cy="564"/>
              <a:chOff x="1200" y="3493"/>
              <a:chExt cx="3753" cy="564"/>
            </a:xfrm>
          </p:grpSpPr>
          <p:sp>
            <p:nvSpPr>
              <p:cNvPr id="50220" name="Line 44"/>
              <p:cNvSpPr>
                <a:spLocks noChangeShapeType="1"/>
              </p:cNvSpPr>
              <p:nvPr/>
            </p:nvSpPr>
            <p:spPr bwMode="auto">
              <a:xfrm>
                <a:off x="1227" y="3787"/>
                <a:ext cx="653" cy="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21" name="Rectangle 45"/>
              <p:cNvSpPr>
                <a:spLocks noChangeArrowheads="1"/>
              </p:cNvSpPr>
              <p:nvPr/>
            </p:nvSpPr>
            <p:spPr bwMode="auto">
              <a:xfrm>
                <a:off x="1903" y="3769"/>
                <a:ext cx="305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altLang="en-US" b="1">
                    <a:solidFill>
                      <a:srgbClr val="990033"/>
                    </a:solidFill>
                  </a:rPr>
                  <a:t>NO NEED TO CONSIDER AGAIN</a:t>
                </a:r>
              </a:p>
            </p:txBody>
          </p:sp>
          <p:sp>
            <p:nvSpPr>
              <p:cNvPr id="50222" name="Line 46"/>
              <p:cNvSpPr>
                <a:spLocks noChangeShapeType="1"/>
              </p:cNvSpPr>
              <p:nvPr/>
            </p:nvSpPr>
            <p:spPr bwMode="auto">
              <a:xfrm flipH="1" flipV="1">
                <a:off x="1200" y="3493"/>
                <a:ext cx="627" cy="3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0224" name="Line 48"/>
            <p:cNvSpPr>
              <a:spLocks noChangeShapeType="1"/>
            </p:cNvSpPr>
            <p:nvPr/>
          </p:nvSpPr>
          <p:spPr bwMode="auto">
            <a:xfrm flipH="1" flipV="1">
              <a:off x="1213" y="3160"/>
              <a:ext cx="600" cy="6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25" name="Line 49"/>
            <p:cNvSpPr>
              <a:spLocks noChangeShapeType="1"/>
            </p:cNvSpPr>
            <p:nvPr/>
          </p:nvSpPr>
          <p:spPr bwMode="auto">
            <a:xfrm flipH="1" flipV="1">
              <a:off x="1213" y="2733"/>
              <a:ext cx="614" cy="1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227" name="Line 51"/>
          <p:cNvSpPr>
            <a:spLocks noChangeShapeType="1"/>
          </p:cNvSpPr>
          <p:nvPr/>
        </p:nvSpPr>
        <p:spPr bwMode="auto">
          <a:xfrm flipH="1" flipV="1">
            <a:off x="6424613" y="2752725"/>
            <a:ext cx="1192212" cy="700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6197-99C5-481F-9663-585DEC0D4B84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0713" y="1958975"/>
            <a:ext cx="7913687" cy="4311650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n-US" altLang="en-US" sz="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1800"/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1800"/>
          </a:p>
          <a:p>
            <a:pPr>
              <a:buFont typeface="Monotype Sorts" pitchFamily="2" charset="2"/>
              <a:buNone/>
            </a:pPr>
            <a:r>
              <a:rPr lang="en-US" altLang="en-US" sz="2800" b="1">
                <a:latin typeface="Courier New" pitchFamily="49" charset="0"/>
              </a:rPr>
              <a:t> </a:t>
            </a:r>
            <a:r>
              <a:rPr lang="en-US" altLang="en-US" sz="2800"/>
              <a:t> </a:t>
            </a:r>
          </a:p>
        </p:txBody>
      </p:sp>
      <p:grpSp>
        <p:nvGrpSpPr>
          <p:cNvPr id="51210" name="Group 10"/>
          <p:cNvGrpSpPr>
            <a:grpSpLocks/>
          </p:cNvGrpSpPr>
          <p:nvPr/>
        </p:nvGrpSpPr>
        <p:grpSpPr bwMode="auto">
          <a:xfrm>
            <a:off x="1182688" y="2212975"/>
            <a:ext cx="825500" cy="4183063"/>
            <a:chOff x="745" y="1394"/>
            <a:chExt cx="520" cy="2635"/>
          </a:xfrm>
        </p:grpSpPr>
        <p:sp>
          <p:nvSpPr>
            <p:cNvPr id="51203" name="Rectangle 3"/>
            <p:cNvSpPr>
              <a:spLocks noChangeArrowheads="1"/>
            </p:cNvSpPr>
            <p:nvPr/>
          </p:nvSpPr>
          <p:spPr bwMode="auto">
            <a:xfrm>
              <a:off x="749" y="1394"/>
              <a:ext cx="512" cy="263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4" name="Line 4"/>
            <p:cNvSpPr>
              <a:spLocks noChangeShapeType="1"/>
            </p:cNvSpPr>
            <p:nvPr/>
          </p:nvSpPr>
          <p:spPr bwMode="auto">
            <a:xfrm>
              <a:off x="745" y="1737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5" name="Line 5"/>
            <p:cNvSpPr>
              <a:spLocks noChangeShapeType="1"/>
            </p:cNvSpPr>
            <p:nvPr/>
          </p:nvSpPr>
          <p:spPr bwMode="auto">
            <a:xfrm>
              <a:off x="745" y="2126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6" name="Line 6"/>
            <p:cNvSpPr>
              <a:spLocks noChangeShapeType="1"/>
            </p:cNvSpPr>
            <p:nvPr/>
          </p:nvSpPr>
          <p:spPr bwMode="auto">
            <a:xfrm>
              <a:off x="745" y="2517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7" name="Line 7"/>
            <p:cNvSpPr>
              <a:spLocks noChangeShapeType="1"/>
            </p:cNvSpPr>
            <p:nvPr/>
          </p:nvSpPr>
          <p:spPr bwMode="auto">
            <a:xfrm>
              <a:off x="745" y="2906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8" name="Line 8"/>
            <p:cNvSpPr>
              <a:spLocks noChangeShapeType="1"/>
            </p:cNvSpPr>
            <p:nvPr/>
          </p:nvSpPr>
          <p:spPr bwMode="auto">
            <a:xfrm>
              <a:off x="745" y="3297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9" name="Line 9"/>
            <p:cNvSpPr>
              <a:spLocks noChangeShapeType="1"/>
            </p:cNvSpPr>
            <p:nvPr/>
          </p:nvSpPr>
          <p:spPr bwMode="auto">
            <a:xfrm>
              <a:off x="745" y="3686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517525" y="2239963"/>
            <a:ext cx="6350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>
                <a:solidFill>
                  <a:srgbClr val="CC0000"/>
                </a:solidFill>
              </a:rPr>
              <a:t>[ 0 ]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[ 1 ]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[ 2 ]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[ 3 ]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[ 4 ]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[ 5 ]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[ 6 ]</a:t>
            </a:r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1130300" y="1782763"/>
            <a:ext cx="974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/>
              <a:t>values</a:t>
            </a:r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4008438" y="3846513"/>
            <a:ext cx="763587" cy="4556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3205163" y="4773613"/>
            <a:ext cx="674687" cy="4381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17" name="Group 17"/>
          <p:cNvGrpSpPr>
            <a:grpSpLocks/>
          </p:cNvGrpSpPr>
          <p:nvPr/>
        </p:nvGrpSpPr>
        <p:grpSpPr bwMode="auto">
          <a:xfrm>
            <a:off x="5710238" y="2833688"/>
            <a:ext cx="739775" cy="863600"/>
            <a:chOff x="3597" y="1785"/>
            <a:chExt cx="466" cy="544"/>
          </a:xfrm>
        </p:grpSpPr>
        <p:sp>
          <p:nvSpPr>
            <p:cNvPr id="51215" name="Rectangle 15"/>
            <p:cNvSpPr>
              <a:spLocks noChangeArrowheads="1"/>
            </p:cNvSpPr>
            <p:nvPr/>
          </p:nvSpPr>
          <p:spPr bwMode="auto">
            <a:xfrm>
              <a:off x="3597" y="1787"/>
              <a:ext cx="466" cy="28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6" name="Rectangle 16"/>
            <p:cNvSpPr>
              <a:spLocks noChangeArrowheads="1"/>
            </p:cNvSpPr>
            <p:nvPr/>
          </p:nvSpPr>
          <p:spPr bwMode="auto">
            <a:xfrm>
              <a:off x="3665" y="1785"/>
              <a:ext cx="303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>
              <a:spAutoFit/>
            </a:bodyPr>
            <a:lstStyle/>
            <a:p>
              <a:pPr defTabSz="585788"/>
              <a:r>
                <a:rPr lang="en-US" altLang="en-US" sz="1900" b="1"/>
                <a:t> 12</a:t>
              </a:r>
            </a:p>
            <a:p>
              <a:pPr defTabSz="585788"/>
              <a:endParaRPr lang="en-US" altLang="en-US" sz="1400" b="1">
                <a:solidFill>
                  <a:srgbClr val="CC0000"/>
                </a:solidFill>
              </a:endParaRPr>
            </a:p>
            <a:p>
              <a:pPr defTabSz="585788"/>
              <a:r>
                <a:rPr lang="en-US" altLang="en-US" sz="1900" b="1">
                  <a:solidFill>
                    <a:srgbClr val="CC0000"/>
                  </a:solidFill>
                </a:rPr>
                <a:t>  0</a:t>
              </a:r>
            </a:p>
          </p:txBody>
        </p:sp>
      </p:grpSp>
      <p:sp>
        <p:nvSpPr>
          <p:cNvPr id="51218" name="Line 18"/>
          <p:cNvSpPr>
            <a:spLocks noChangeShapeType="1"/>
          </p:cNvSpPr>
          <p:nvPr/>
        </p:nvSpPr>
        <p:spPr bwMode="auto">
          <a:xfrm flipV="1">
            <a:off x="3744913" y="4179888"/>
            <a:ext cx="454025" cy="581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 flipV="1">
            <a:off x="4492625" y="3178175"/>
            <a:ext cx="1260475" cy="674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20" name="Rectangle 20"/>
          <p:cNvSpPr>
            <a:spLocks noChangeArrowheads="1"/>
          </p:cNvSpPr>
          <p:nvPr/>
        </p:nvSpPr>
        <p:spPr bwMode="auto">
          <a:xfrm>
            <a:off x="4100513" y="3836988"/>
            <a:ext cx="5159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10</a:t>
            </a:r>
          </a:p>
          <a:p>
            <a:pPr defTabSz="585788"/>
            <a:endParaRPr lang="en-US" altLang="en-US" sz="1400" b="1">
              <a:solidFill>
                <a:srgbClr val="CC0000"/>
              </a:solidFill>
            </a:endParaRPr>
          </a:p>
          <a:p>
            <a:pPr defTabSz="585788"/>
            <a:r>
              <a:rPr lang="en-US" altLang="en-US" sz="1900" b="1">
                <a:solidFill>
                  <a:srgbClr val="CC0000"/>
                </a:solidFill>
              </a:rPr>
              <a:t>  1</a:t>
            </a:r>
          </a:p>
        </p:txBody>
      </p:sp>
      <p:sp>
        <p:nvSpPr>
          <p:cNvPr id="51221" name="Rectangle 21"/>
          <p:cNvSpPr>
            <a:spLocks noChangeArrowheads="1"/>
          </p:cNvSpPr>
          <p:nvPr/>
        </p:nvSpPr>
        <p:spPr bwMode="auto">
          <a:xfrm>
            <a:off x="7286625" y="3856038"/>
            <a:ext cx="703263" cy="4460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22" name="Rectangle 22"/>
          <p:cNvSpPr>
            <a:spLocks noChangeArrowheads="1"/>
          </p:cNvSpPr>
          <p:nvPr/>
        </p:nvSpPr>
        <p:spPr bwMode="auto">
          <a:xfrm>
            <a:off x="6561138" y="4754563"/>
            <a:ext cx="715962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23" name="Rectangle 23"/>
          <p:cNvSpPr>
            <a:spLocks noChangeArrowheads="1"/>
          </p:cNvSpPr>
          <p:nvPr/>
        </p:nvSpPr>
        <p:spPr bwMode="auto">
          <a:xfrm>
            <a:off x="7443788" y="3849688"/>
            <a:ext cx="4349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 6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/>
              <a:t>  </a:t>
            </a:r>
            <a:r>
              <a:rPr lang="en-US" altLang="en-US" sz="1900" b="1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51224" name="Line 24"/>
          <p:cNvSpPr>
            <a:spLocks noChangeShapeType="1"/>
          </p:cNvSpPr>
          <p:nvPr/>
        </p:nvSpPr>
        <p:spPr bwMode="auto">
          <a:xfrm flipV="1">
            <a:off x="6927850" y="4106863"/>
            <a:ext cx="474663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25" name="Line 25"/>
          <p:cNvSpPr>
            <a:spLocks noChangeShapeType="1"/>
          </p:cNvSpPr>
          <p:nvPr/>
        </p:nvSpPr>
        <p:spPr bwMode="auto">
          <a:xfrm flipH="1" flipV="1">
            <a:off x="5792788" y="2365375"/>
            <a:ext cx="244475" cy="487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26" name="Rectangle 26"/>
          <p:cNvSpPr>
            <a:spLocks noChangeArrowheads="1"/>
          </p:cNvSpPr>
          <p:nvPr/>
        </p:nvSpPr>
        <p:spPr bwMode="auto">
          <a:xfrm>
            <a:off x="4960938" y="2184400"/>
            <a:ext cx="8270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 root</a:t>
            </a:r>
          </a:p>
        </p:txBody>
      </p:sp>
      <p:sp>
        <p:nvSpPr>
          <p:cNvPr id="51227" name="Rectangle 27"/>
          <p:cNvSpPr>
            <a:spLocks noChangeArrowheads="1"/>
          </p:cNvSpPr>
          <p:nvPr/>
        </p:nvSpPr>
        <p:spPr bwMode="auto">
          <a:xfrm>
            <a:off x="7937500" y="4745038"/>
            <a:ext cx="688975" cy="474662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28" name="Line 28"/>
          <p:cNvSpPr>
            <a:spLocks noChangeShapeType="1"/>
          </p:cNvSpPr>
          <p:nvPr/>
        </p:nvSpPr>
        <p:spPr bwMode="auto">
          <a:xfrm flipH="1" flipV="1">
            <a:off x="7896225" y="4171950"/>
            <a:ext cx="433388" cy="554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29" name="Rectangle 29"/>
          <p:cNvSpPr>
            <a:spLocks noChangeArrowheads="1"/>
          </p:cNvSpPr>
          <p:nvPr/>
        </p:nvSpPr>
        <p:spPr bwMode="auto">
          <a:xfrm>
            <a:off x="1192213" y="5827713"/>
            <a:ext cx="812800" cy="5588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30" name="Rectangle 30"/>
          <p:cNvSpPr>
            <a:spLocks noChangeArrowheads="1"/>
          </p:cNvSpPr>
          <p:nvPr/>
        </p:nvSpPr>
        <p:spPr bwMode="auto">
          <a:xfrm>
            <a:off x="8085138" y="4775200"/>
            <a:ext cx="4619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70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/>
              <a:t> </a:t>
            </a:r>
            <a:r>
              <a:rPr lang="en-US" altLang="en-US" sz="1900" b="1">
                <a:solidFill>
                  <a:srgbClr val="CC0000"/>
                </a:solidFill>
              </a:rPr>
              <a:t>6</a:t>
            </a:r>
          </a:p>
        </p:txBody>
      </p:sp>
      <p:sp>
        <p:nvSpPr>
          <p:cNvPr id="51231" name="Rectangle 31"/>
          <p:cNvSpPr>
            <a:spLocks noChangeArrowheads="1"/>
          </p:cNvSpPr>
          <p:nvPr/>
        </p:nvSpPr>
        <p:spPr bwMode="auto">
          <a:xfrm>
            <a:off x="1200150" y="5237163"/>
            <a:ext cx="812800" cy="57785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32" name="Rectangle 32"/>
          <p:cNvSpPr>
            <a:spLocks noChangeArrowheads="1"/>
          </p:cNvSpPr>
          <p:nvPr/>
        </p:nvSpPr>
        <p:spPr bwMode="auto">
          <a:xfrm>
            <a:off x="6526213" y="4752975"/>
            <a:ext cx="746125" cy="474663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33" name="Rectangle 33"/>
          <p:cNvSpPr>
            <a:spLocks noChangeArrowheads="1"/>
          </p:cNvSpPr>
          <p:nvPr/>
        </p:nvSpPr>
        <p:spPr bwMode="auto">
          <a:xfrm>
            <a:off x="6584950" y="4770438"/>
            <a:ext cx="5572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 60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>
                <a:solidFill>
                  <a:srgbClr val="CC0000"/>
                </a:solidFill>
              </a:rPr>
              <a:t>   5</a:t>
            </a:r>
          </a:p>
        </p:txBody>
      </p:sp>
      <p:sp>
        <p:nvSpPr>
          <p:cNvPr id="51234" name="Rectangle 34"/>
          <p:cNvSpPr>
            <a:spLocks noChangeArrowheads="1"/>
          </p:cNvSpPr>
          <p:nvPr/>
        </p:nvSpPr>
        <p:spPr bwMode="auto">
          <a:xfrm>
            <a:off x="4648200" y="4752975"/>
            <a:ext cx="688975" cy="4889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35" name="Line 35"/>
          <p:cNvSpPr>
            <a:spLocks noChangeShapeType="1"/>
          </p:cNvSpPr>
          <p:nvPr/>
        </p:nvSpPr>
        <p:spPr bwMode="auto">
          <a:xfrm flipH="1" flipV="1">
            <a:off x="4606925" y="4164013"/>
            <a:ext cx="433388" cy="5699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36" name="Rectangle 36"/>
          <p:cNvSpPr>
            <a:spLocks noChangeArrowheads="1"/>
          </p:cNvSpPr>
          <p:nvPr/>
        </p:nvSpPr>
        <p:spPr bwMode="auto">
          <a:xfrm>
            <a:off x="4643438" y="4725988"/>
            <a:ext cx="688975" cy="522287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37" name="Rectangle 37"/>
          <p:cNvSpPr>
            <a:spLocks noChangeArrowheads="1"/>
          </p:cNvSpPr>
          <p:nvPr/>
        </p:nvSpPr>
        <p:spPr bwMode="auto">
          <a:xfrm>
            <a:off x="4795838" y="4784725"/>
            <a:ext cx="4619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40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/>
              <a:t> </a:t>
            </a:r>
            <a:r>
              <a:rPr lang="en-US" altLang="en-US" sz="1900" b="1">
                <a:solidFill>
                  <a:srgbClr val="CC0000"/>
                </a:solidFill>
              </a:rPr>
              <a:t>4</a:t>
            </a:r>
          </a:p>
        </p:txBody>
      </p:sp>
      <p:sp>
        <p:nvSpPr>
          <p:cNvPr id="51238" name="Rectangle 38"/>
          <p:cNvSpPr>
            <a:spLocks noChangeArrowheads="1"/>
          </p:cNvSpPr>
          <p:nvPr/>
        </p:nvSpPr>
        <p:spPr bwMode="auto">
          <a:xfrm>
            <a:off x="1190625" y="4621213"/>
            <a:ext cx="812800" cy="600075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39" name="Rectangle 39"/>
          <p:cNvSpPr>
            <a:spLocks noChangeArrowheads="1"/>
          </p:cNvSpPr>
          <p:nvPr/>
        </p:nvSpPr>
        <p:spPr bwMode="auto">
          <a:xfrm>
            <a:off x="1189038" y="4006850"/>
            <a:ext cx="812800" cy="601663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40" name="Rectangle 40"/>
          <p:cNvSpPr>
            <a:spLocks noChangeArrowheads="1"/>
          </p:cNvSpPr>
          <p:nvPr/>
        </p:nvSpPr>
        <p:spPr bwMode="auto">
          <a:xfrm>
            <a:off x="1431925" y="2316163"/>
            <a:ext cx="466725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/>
              <a:t>12</a:t>
            </a:r>
          </a:p>
          <a:p>
            <a:endParaRPr lang="en-US" altLang="en-US" sz="2000" b="1"/>
          </a:p>
          <a:p>
            <a:r>
              <a:rPr lang="en-US" altLang="en-US" sz="2000" b="1"/>
              <a:t>10</a:t>
            </a:r>
          </a:p>
          <a:p>
            <a:endParaRPr lang="en-US" altLang="en-US" sz="2000" b="1"/>
          </a:p>
          <a:p>
            <a:r>
              <a:rPr lang="en-US" altLang="en-US" sz="2000" b="1"/>
              <a:t>  6</a:t>
            </a:r>
          </a:p>
          <a:p>
            <a:endParaRPr lang="en-US" altLang="en-US" sz="2000" b="1"/>
          </a:p>
          <a:p>
            <a:r>
              <a:rPr lang="en-US" altLang="en-US" sz="2000" b="1"/>
              <a:t>30</a:t>
            </a:r>
          </a:p>
          <a:p>
            <a:endParaRPr lang="en-US" altLang="en-US" sz="2000" b="1"/>
          </a:p>
          <a:p>
            <a:r>
              <a:rPr lang="en-US" altLang="en-US" sz="2000" b="1"/>
              <a:t>40</a:t>
            </a:r>
          </a:p>
          <a:p>
            <a:endParaRPr lang="en-US" altLang="en-US" sz="2000" b="1"/>
          </a:p>
          <a:p>
            <a:r>
              <a:rPr lang="en-US" altLang="en-US" sz="2000" b="1"/>
              <a:t>60</a:t>
            </a:r>
          </a:p>
          <a:p>
            <a:endParaRPr lang="en-US" altLang="en-US" sz="2000" b="1"/>
          </a:p>
          <a:p>
            <a:r>
              <a:rPr lang="en-US" altLang="en-US" sz="2000" b="1"/>
              <a:t>70</a:t>
            </a:r>
          </a:p>
        </p:txBody>
      </p:sp>
      <p:sp>
        <p:nvSpPr>
          <p:cNvPr id="51241" name="Rectangle 41"/>
          <p:cNvSpPr>
            <a:spLocks noChangeArrowheads="1"/>
          </p:cNvSpPr>
          <p:nvPr/>
        </p:nvSpPr>
        <p:spPr bwMode="auto">
          <a:xfrm>
            <a:off x="3190875" y="4740275"/>
            <a:ext cx="746125" cy="474663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42" name="Rectangle 42"/>
          <p:cNvSpPr>
            <a:spLocks noChangeArrowheads="1"/>
          </p:cNvSpPr>
          <p:nvPr/>
        </p:nvSpPr>
        <p:spPr bwMode="auto">
          <a:xfrm>
            <a:off x="3354388" y="4760913"/>
            <a:ext cx="4603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30</a:t>
            </a:r>
          </a:p>
          <a:p>
            <a:pPr defTabSz="585788"/>
            <a:r>
              <a:rPr lang="en-US" altLang="en-US" sz="1400" b="1"/>
              <a:t> </a:t>
            </a:r>
          </a:p>
          <a:p>
            <a:pPr defTabSz="585788"/>
            <a:r>
              <a:rPr lang="en-US" altLang="en-US" sz="1900" b="1"/>
              <a:t> </a:t>
            </a:r>
            <a:r>
              <a:rPr lang="en-US" altLang="en-US" sz="1900" b="1">
                <a:solidFill>
                  <a:srgbClr val="CC0000"/>
                </a:solidFill>
              </a:rPr>
              <a:t>3 </a:t>
            </a:r>
            <a:r>
              <a:rPr lang="en-US" altLang="en-US" sz="1900" b="1"/>
              <a:t>                </a:t>
            </a:r>
          </a:p>
        </p:txBody>
      </p:sp>
      <p:sp>
        <p:nvSpPr>
          <p:cNvPr id="51243" name="Rectangle 43"/>
          <p:cNvSpPr>
            <a:spLocks noChangeArrowheads="1"/>
          </p:cNvSpPr>
          <p:nvPr/>
        </p:nvSpPr>
        <p:spPr bwMode="auto">
          <a:xfrm>
            <a:off x="1524000" y="838200"/>
            <a:ext cx="73517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en-US" altLang="en-US" sz="3600" b="1"/>
              <a:t>After reheaping remaining unsorted elements</a:t>
            </a:r>
            <a:r>
              <a:rPr lang="en-US" altLang="en-US" sz="36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1244" name="Line 44"/>
          <p:cNvSpPr>
            <a:spLocks noChangeShapeType="1"/>
          </p:cNvSpPr>
          <p:nvPr/>
        </p:nvSpPr>
        <p:spPr bwMode="auto">
          <a:xfrm flipH="1" flipV="1">
            <a:off x="6424613" y="3163888"/>
            <a:ext cx="1192212" cy="7000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4A14-C706-4487-964B-637FB4F51B4A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0713" y="1958975"/>
            <a:ext cx="7913687" cy="4311650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n-US" altLang="en-US" sz="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1800"/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1800"/>
          </a:p>
          <a:p>
            <a:pPr>
              <a:buFont typeface="Monotype Sorts" pitchFamily="2" charset="2"/>
              <a:buNone/>
            </a:pPr>
            <a:r>
              <a:rPr lang="en-US" altLang="en-US" sz="2800" b="1">
                <a:latin typeface="Courier New" pitchFamily="49" charset="0"/>
              </a:rPr>
              <a:t> </a:t>
            </a:r>
            <a:r>
              <a:rPr lang="en-US" altLang="en-US" sz="2800"/>
              <a:t> </a:t>
            </a:r>
          </a:p>
        </p:txBody>
      </p:sp>
      <p:grpSp>
        <p:nvGrpSpPr>
          <p:cNvPr id="52234" name="Group 10"/>
          <p:cNvGrpSpPr>
            <a:grpSpLocks/>
          </p:cNvGrpSpPr>
          <p:nvPr/>
        </p:nvGrpSpPr>
        <p:grpSpPr bwMode="auto">
          <a:xfrm>
            <a:off x="1184275" y="2212975"/>
            <a:ext cx="825500" cy="4183063"/>
            <a:chOff x="746" y="1394"/>
            <a:chExt cx="520" cy="2635"/>
          </a:xfrm>
        </p:grpSpPr>
        <p:sp>
          <p:nvSpPr>
            <p:cNvPr id="52227" name="Rectangle 3"/>
            <p:cNvSpPr>
              <a:spLocks noChangeArrowheads="1"/>
            </p:cNvSpPr>
            <p:nvPr/>
          </p:nvSpPr>
          <p:spPr bwMode="auto">
            <a:xfrm>
              <a:off x="750" y="1394"/>
              <a:ext cx="512" cy="263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28" name="Line 4"/>
            <p:cNvSpPr>
              <a:spLocks noChangeShapeType="1"/>
            </p:cNvSpPr>
            <p:nvPr/>
          </p:nvSpPr>
          <p:spPr bwMode="auto">
            <a:xfrm>
              <a:off x="746" y="1737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29" name="Line 5"/>
            <p:cNvSpPr>
              <a:spLocks noChangeShapeType="1"/>
            </p:cNvSpPr>
            <p:nvPr/>
          </p:nvSpPr>
          <p:spPr bwMode="auto">
            <a:xfrm>
              <a:off x="746" y="2126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0" name="Line 6"/>
            <p:cNvSpPr>
              <a:spLocks noChangeShapeType="1"/>
            </p:cNvSpPr>
            <p:nvPr/>
          </p:nvSpPr>
          <p:spPr bwMode="auto">
            <a:xfrm>
              <a:off x="746" y="2517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1" name="Line 7"/>
            <p:cNvSpPr>
              <a:spLocks noChangeShapeType="1"/>
            </p:cNvSpPr>
            <p:nvPr/>
          </p:nvSpPr>
          <p:spPr bwMode="auto">
            <a:xfrm>
              <a:off x="746" y="2906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2" name="Line 8"/>
            <p:cNvSpPr>
              <a:spLocks noChangeShapeType="1"/>
            </p:cNvSpPr>
            <p:nvPr/>
          </p:nvSpPr>
          <p:spPr bwMode="auto">
            <a:xfrm>
              <a:off x="746" y="3297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3" name="Line 9"/>
            <p:cNvSpPr>
              <a:spLocks noChangeShapeType="1"/>
            </p:cNvSpPr>
            <p:nvPr/>
          </p:nvSpPr>
          <p:spPr bwMode="auto">
            <a:xfrm>
              <a:off x="746" y="3686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517525" y="2239963"/>
            <a:ext cx="6350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>
                <a:solidFill>
                  <a:srgbClr val="CC0000"/>
                </a:solidFill>
              </a:rPr>
              <a:t>[ 0 ]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[ 1 ]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[ 2 ]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[ 3 ]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[ 4 ]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[ 5 ]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[ 6 ]</a:t>
            </a:r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1130300" y="1782763"/>
            <a:ext cx="974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/>
              <a:t>values</a:t>
            </a:r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4008438" y="3846513"/>
            <a:ext cx="763587" cy="4556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3205163" y="4773613"/>
            <a:ext cx="674687" cy="4381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2241" name="Group 17"/>
          <p:cNvGrpSpPr>
            <a:grpSpLocks/>
          </p:cNvGrpSpPr>
          <p:nvPr/>
        </p:nvGrpSpPr>
        <p:grpSpPr bwMode="auto">
          <a:xfrm>
            <a:off x="5710238" y="2833688"/>
            <a:ext cx="739775" cy="863600"/>
            <a:chOff x="3597" y="1785"/>
            <a:chExt cx="466" cy="544"/>
          </a:xfrm>
        </p:grpSpPr>
        <p:sp>
          <p:nvSpPr>
            <p:cNvPr id="52239" name="Rectangle 15"/>
            <p:cNvSpPr>
              <a:spLocks noChangeArrowheads="1"/>
            </p:cNvSpPr>
            <p:nvPr/>
          </p:nvSpPr>
          <p:spPr bwMode="auto">
            <a:xfrm>
              <a:off x="3597" y="1787"/>
              <a:ext cx="466" cy="28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0" name="Rectangle 16"/>
            <p:cNvSpPr>
              <a:spLocks noChangeArrowheads="1"/>
            </p:cNvSpPr>
            <p:nvPr/>
          </p:nvSpPr>
          <p:spPr bwMode="auto">
            <a:xfrm>
              <a:off x="3665" y="1785"/>
              <a:ext cx="303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>
              <a:spAutoFit/>
            </a:bodyPr>
            <a:lstStyle/>
            <a:p>
              <a:pPr defTabSz="585788"/>
              <a:r>
                <a:rPr lang="en-US" altLang="en-US" sz="1900" b="1"/>
                <a:t> 12</a:t>
              </a:r>
            </a:p>
            <a:p>
              <a:pPr defTabSz="585788"/>
              <a:endParaRPr lang="en-US" altLang="en-US" sz="1400" b="1">
                <a:solidFill>
                  <a:srgbClr val="CC0000"/>
                </a:solidFill>
              </a:endParaRPr>
            </a:p>
            <a:p>
              <a:pPr defTabSz="585788"/>
              <a:r>
                <a:rPr lang="en-US" altLang="en-US" sz="1900" b="1">
                  <a:solidFill>
                    <a:srgbClr val="CC0000"/>
                  </a:solidFill>
                </a:rPr>
                <a:t>  0</a:t>
              </a:r>
            </a:p>
          </p:txBody>
        </p:sp>
      </p:grpSp>
      <p:sp>
        <p:nvSpPr>
          <p:cNvPr id="52242" name="Line 18"/>
          <p:cNvSpPr>
            <a:spLocks noChangeShapeType="1"/>
          </p:cNvSpPr>
          <p:nvPr/>
        </p:nvSpPr>
        <p:spPr bwMode="auto">
          <a:xfrm flipV="1">
            <a:off x="3744913" y="4179888"/>
            <a:ext cx="454025" cy="581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43" name="Line 19"/>
          <p:cNvSpPr>
            <a:spLocks noChangeShapeType="1"/>
          </p:cNvSpPr>
          <p:nvPr/>
        </p:nvSpPr>
        <p:spPr bwMode="auto">
          <a:xfrm flipV="1">
            <a:off x="4492625" y="3178175"/>
            <a:ext cx="1260475" cy="674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44" name="Rectangle 20"/>
          <p:cNvSpPr>
            <a:spLocks noChangeArrowheads="1"/>
          </p:cNvSpPr>
          <p:nvPr/>
        </p:nvSpPr>
        <p:spPr bwMode="auto">
          <a:xfrm>
            <a:off x="4100513" y="3836988"/>
            <a:ext cx="5159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10</a:t>
            </a:r>
          </a:p>
          <a:p>
            <a:pPr defTabSz="585788"/>
            <a:endParaRPr lang="en-US" altLang="en-US" sz="1400" b="1">
              <a:solidFill>
                <a:srgbClr val="CC0000"/>
              </a:solidFill>
            </a:endParaRPr>
          </a:p>
          <a:p>
            <a:pPr defTabSz="585788"/>
            <a:r>
              <a:rPr lang="en-US" altLang="en-US" sz="1900" b="1">
                <a:solidFill>
                  <a:srgbClr val="CC0000"/>
                </a:solidFill>
              </a:rPr>
              <a:t>  1</a:t>
            </a:r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7286625" y="3856038"/>
            <a:ext cx="703263" cy="4460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46" name="Rectangle 22"/>
          <p:cNvSpPr>
            <a:spLocks noChangeArrowheads="1"/>
          </p:cNvSpPr>
          <p:nvPr/>
        </p:nvSpPr>
        <p:spPr bwMode="auto">
          <a:xfrm>
            <a:off x="6561138" y="4754563"/>
            <a:ext cx="715962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47" name="Rectangle 23"/>
          <p:cNvSpPr>
            <a:spLocks noChangeArrowheads="1"/>
          </p:cNvSpPr>
          <p:nvPr/>
        </p:nvSpPr>
        <p:spPr bwMode="auto">
          <a:xfrm>
            <a:off x="7443788" y="3849688"/>
            <a:ext cx="4349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 6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/>
              <a:t>  </a:t>
            </a:r>
            <a:r>
              <a:rPr lang="en-US" altLang="en-US" sz="1900" b="1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52248" name="Line 24"/>
          <p:cNvSpPr>
            <a:spLocks noChangeShapeType="1"/>
          </p:cNvSpPr>
          <p:nvPr/>
        </p:nvSpPr>
        <p:spPr bwMode="auto">
          <a:xfrm flipV="1">
            <a:off x="6927850" y="4106863"/>
            <a:ext cx="474663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49" name="Line 25"/>
          <p:cNvSpPr>
            <a:spLocks noChangeShapeType="1"/>
          </p:cNvSpPr>
          <p:nvPr/>
        </p:nvSpPr>
        <p:spPr bwMode="auto">
          <a:xfrm flipH="1" flipV="1">
            <a:off x="5792788" y="2365375"/>
            <a:ext cx="244475" cy="487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50" name="Rectangle 26"/>
          <p:cNvSpPr>
            <a:spLocks noChangeArrowheads="1"/>
          </p:cNvSpPr>
          <p:nvPr/>
        </p:nvSpPr>
        <p:spPr bwMode="auto">
          <a:xfrm>
            <a:off x="4960938" y="2184400"/>
            <a:ext cx="8270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 root</a:t>
            </a:r>
          </a:p>
        </p:txBody>
      </p:sp>
      <p:sp>
        <p:nvSpPr>
          <p:cNvPr id="52251" name="Rectangle 27"/>
          <p:cNvSpPr>
            <a:spLocks noChangeArrowheads="1"/>
          </p:cNvSpPr>
          <p:nvPr/>
        </p:nvSpPr>
        <p:spPr bwMode="auto">
          <a:xfrm>
            <a:off x="7937500" y="4745038"/>
            <a:ext cx="688975" cy="474662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52" name="Line 28"/>
          <p:cNvSpPr>
            <a:spLocks noChangeShapeType="1"/>
          </p:cNvSpPr>
          <p:nvPr/>
        </p:nvSpPr>
        <p:spPr bwMode="auto">
          <a:xfrm flipH="1" flipV="1">
            <a:off x="7896225" y="4171950"/>
            <a:ext cx="433388" cy="554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53" name="Rectangle 29"/>
          <p:cNvSpPr>
            <a:spLocks noChangeArrowheads="1"/>
          </p:cNvSpPr>
          <p:nvPr/>
        </p:nvSpPr>
        <p:spPr bwMode="auto">
          <a:xfrm>
            <a:off x="1192213" y="5827713"/>
            <a:ext cx="812800" cy="5588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54" name="Rectangle 30"/>
          <p:cNvSpPr>
            <a:spLocks noChangeArrowheads="1"/>
          </p:cNvSpPr>
          <p:nvPr/>
        </p:nvSpPr>
        <p:spPr bwMode="auto">
          <a:xfrm>
            <a:off x="8085138" y="4775200"/>
            <a:ext cx="4619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70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/>
              <a:t> </a:t>
            </a:r>
            <a:r>
              <a:rPr lang="en-US" altLang="en-US" sz="1900" b="1">
                <a:solidFill>
                  <a:srgbClr val="CC0000"/>
                </a:solidFill>
              </a:rPr>
              <a:t>6</a:t>
            </a:r>
          </a:p>
        </p:txBody>
      </p:sp>
      <p:sp>
        <p:nvSpPr>
          <p:cNvPr id="52255" name="Rectangle 31"/>
          <p:cNvSpPr>
            <a:spLocks noChangeArrowheads="1"/>
          </p:cNvSpPr>
          <p:nvPr/>
        </p:nvSpPr>
        <p:spPr bwMode="auto">
          <a:xfrm>
            <a:off x="1200150" y="5237163"/>
            <a:ext cx="812800" cy="57785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56" name="Rectangle 32"/>
          <p:cNvSpPr>
            <a:spLocks noChangeArrowheads="1"/>
          </p:cNvSpPr>
          <p:nvPr/>
        </p:nvSpPr>
        <p:spPr bwMode="auto">
          <a:xfrm>
            <a:off x="6526213" y="4752975"/>
            <a:ext cx="746125" cy="474663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57" name="Rectangle 33"/>
          <p:cNvSpPr>
            <a:spLocks noChangeArrowheads="1"/>
          </p:cNvSpPr>
          <p:nvPr/>
        </p:nvSpPr>
        <p:spPr bwMode="auto">
          <a:xfrm>
            <a:off x="6584950" y="4770438"/>
            <a:ext cx="5572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 60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>
                <a:solidFill>
                  <a:srgbClr val="CC0000"/>
                </a:solidFill>
              </a:rPr>
              <a:t>   5</a:t>
            </a:r>
          </a:p>
        </p:txBody>
      </p:sp>
      <p:sp>
        <p:nvSpPr>
          <p:cNvPr id="52258" name="Rectangle 34"/>
          <p:cNvSpPr>
            <a:spLocks noChangeArrowheads="1"/>
          </p:cNvSpPr>
          <p:nvPr/>
        </p:nvSpPr>
        <p:spPr bwMode="auto">
          <a:xfrm>
            <a:off x="4648200" y="4752975"/>
            <a:ext cx="688975" cy="4889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59" name="Line 35"/>
          <p:cNvSpPr>
            <a:spLocks noChangeShapeType="1"/>
          </p:cNvSpPr>
          <p:nvPr/>
        </p:nvSpPr>
        <p:spPr bwMode="auto">
          <a:xfrm flipH="1" flipV="1">
            <a:off x="4606925" y="4164013"/>
            <a:ext cx="433388" cy="5699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60" name="Rectangle 36"/>
          <p:cNvSpPr>
            <a:spLocks noChangeArrowheads="1"/>
          </p:cNvSpPr>
          <p:nvPr/>
        </p:nvSpPr>
        <p:spPr bwMode="auto">
          <a:xfrm>
            <a:off x="4643438" y="4725988"/>
            <a:ext cx="688975" cy="522287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61" name="Rectangle 37"/>
          <p:cNvSpPr>
            <a:spLocks noChangeArrowheads="1"/>
          </p:cNvSpPr>
          <p:nvPr/>
        </p:nvSpPr>
        <p:spPr bwMode="auto">
          <a:xfrm>
            <a:off x="4795838" y="4784725"/>
            <a:ext cx="4619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40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/>
              <a:t> </a:t>
            </a:r>
            <a:r>
              <a:rPr lang="en-US" altLang="en-US" sz="1900" b="1">
                <a:solidFill>
                  <a:srgbClr val="CC0000"/>
                </a:solidFill>
              </a:rPr>
              <a:t>4</a:t>
            </a:r>
          </a:p>
        </p:txBody>
      </p:sp>
      <p:sp>
        <p:nvSpPr>
          <p:cNvPr id="52262" name="Rectangle 38"/>
          <p:cNvSpPr>
            <a:spLocks noChangeArrowheads="1"/>
          </p:cNvSpPr>
          <p:nvPr/>
        </p:nvSpPr>
        <p:spPr bwMode="auto">
          <a:xfrm>
            <a:off x="1190625" y="4621213"/>
            <a:ext cx="812800" cy="600075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63" name="Rectangle 39"/>
          <p:cNvSpPr>
            <a:spLocks noChangeArrowheads="1"/>
          </p:cNvSpPr>
          <p:nvPr/>
        </p:nvSpPr>
        <p:spPr bwMode="auto">
          <a:xfrm>
            <a:off x="1190625" y="4006850"/>
            <a:ext cx="812800" cy="601663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64" name="Rectangle 40"/>
          <p:cNvSpPr>
            <a:spLocks noChangeArrowheads="1"/>
          </p:cNvSpPr>
          <p:nvPr/>
        </p:nvSpPr>
        <p:spPr bwMode="auto">
          <a:xfrm>
            <a:off x="1431925" y="2316163"/>
            <a:ext cx="466725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/>
              <a:t>12</a:t>
            </a:r>
          </a:p>
          <a:p>
            <a:endParaRPr lang="en-US" altLang="en-US" sz="2000" b="1"/>
          </a:p>
          <a:p>
            <a:r>
              <a:rPr lang="en-US" altLang="en-US" sz="2000" b="1"/>
              <a:t>10</a:t>
            </a:r>
          </a:p>
          <a:p>
            <a:endParaRPr lang="en-US" altLang="en-US" sz="2000" b="1"/>
          </a:p>
          <a:p>
            <a:r>
              <a:rPr lang="en-US" altLang="en-US" sz="2000" b="1"/>
              <a:t>  6</a:t>
            </a:r>
          </a:p>
          <a:p>
            <a:endParaRPr lang="en-US" altLang="en-US" sz="2000" b="1"/>
          </a:p>
          <a:p>
            <a:r>
              <a:rPr lang="en-US" altLang="en-US" sz="2000" b="1"/>
              <a:t>30</a:t>
            </a:r>
          </a:p>
          <a:p>
            <a:endParaRPr lang="en-US" altLang="en-US" sz="2000" b="1"/>
          </a:p>
          <a:p>
            <a:r>
              <a:rPr lang="en-US" altLang="en-US" sz="2000" b="1"/>
              <a:t>40</a:t>
            </a:r>
          </a:p>
          <a:p>
            <a:endParaRPr lang="en-US" altLang="en-US" sz="2000" b="1"/>
          </a:p>
          <a:p>
            <a:r>
              <a:rPr lang="en-US" altLang="en-US" sz="2000" b="1"/>
              <a:t>60</a:t>
            </a:r>
          </a:p>
          <a:p>
            <a:endParaRPr lang="en-US" altLang="en-US" sz="2000" b="1"/>
          </a:p>
          <a:p>
            <a:r>
              <a:rPr lang="en-US" altLang="en-US" sz="2000" b="1"/>
              <a:t>70</a:t>
            </a:r>
          </a:p>
        </p:txBody>
      </p:sp>
      <p:sp>
        <p:nvSpPr>
          <p:cNvPr id="52265" name="Rectangle 41"/>
          <p:cNvSpPr>
            <a:spLocks noChangeArrowheads="1"/>
          </p:cNvSpPr>
          <p:nvPr/>
        </p:nvSpPr>
        <p:spPr bwMode="auto">
          <a:xfrm>
            <a:off x="3190875" y="4740275"/>
            <a:ext cx="746125" cy="474663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66" name="Rectangle 42"/>
          <p:cNvSpPr>
            <a:spLocks noChangeArrowheads="1"/>
          </p:cNvSpPr>
          <p:nvPr/>
        </p:nvSpPr>
        <p:spPr bwMode="auto">
          <a:xfrm>
            <a:off x="3354388" y="4760913"/>
            <a:ext cx="4603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30</a:t>
            </a:r>
          </a:p>
          <a:p>
            <a:pPr defTabSz="585788"/>
            <a:r>
              <a:rPr lang="en-US" altLang="en-US" sz="1400" b="1"/>
              <a:t> </a:t>
            </a:r>
          </a:p>
          <a:p>
            <a:pPr defTabSz="585788"/>
            <a:r>
              <a:rPr lang="en-US" altLang="en-US" sz="1900" b="1"/>
              <a:t> </a:t>
            </a:r>
            <a:r>
              <a:rPr lang="en-US" altLang="en-US" sz="1900" b="1">
                <a:solidFill>
                  <a:srgbClr val="CC0000"/>
                </a:solidFill>
              </a:rPr>
              <a:t>3 </a:t>
            </a:r>
            <a:r>
              <a:rPr lang="en-US" altLang="en-US" sz="1900" b="1"/>
              <a:t>                </a:t>
            </a:r>
          </a:p>
        </p:txBody>
      </p:sp>
      <p:sp>
        <p:nvSpPr>
          <p:cNvPr id="52267" name="Rectangle 43"/>
          <p:cNvSpPr>
            <a:spLocks noChangeArrowheads="1"/>
          </p:cNvSpPr>
          <p:nvPr/>
        </p:nvSpPr>
        <p:spPr bwMode="auto">
          <a:xfrm>
            <a:off x="1295400" y="685800"/>
            <a:ext cx="73517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en-US" altLang="en-US" sz="3600" b="1"/>
              <a:t>Swap root element into last place in unsorted array</a:t>
            </a:r>
          </a:p>
        </p:txBody>
      </p:sp>
      <p:grpSp>
        <p:nvGrpSpPr>
          <p:cNvPr id="52271" name="Group 47"/>
          <p:cNvGrpSpPr>
            <a:grpSpLocks/>
          </p:cNvGrpSpPr>
          <p:nvPr/>
        </p:nvGrpSpPr>
        <p:grpSpPr bwMode="auto">
          <a:xfrm>
            <a:off x="2124075" y="2478088"/>
            <a:ext cx="579438" cy="1247775"/>
            <a:chOff x="1338" y="1561"/>
            <a:chExt cx="365" cy="786"/>
          </a:xfrm>
        </p:grpSpPr>
        <p:sp>
          <p:nvSpPr>
            <p:cNvPr id="52268" name="Line 44"/>
            <p:cNvSpPr>
              <a:spLocks noChangeShapeType="1"/>
            </p:cNvSpPr>
            <p:nvPr/>
          </p:nvSpPr>
          <p:spPr bwMode="auto">
            <a:xfrm>
              <a:off x="1698" y="1568"/>
              <a:ext cx="0" cy="7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9" name="Line 45"/>
            <p:cNvSpPr>
              <a:spLocks noChangeShapeType="1"/>
            </p:cNvSpPr>
            <p:nvPr/>
          </p:nvSpPr>
          <p:spPr bwMode="auto">
            <a:xfrm>
              <a:off x="1338" y="1561"/>
              <a:ext cx="3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0" name="Line 46"/>
            <p:cNvSpPr>
              <a:spLocks noChangeShapeType="1"/>
            </p:cNvSpPr>
            <p:nvPr/>
          </p:nvSpPr>
          <p:spPr bwMode="auto">
            <a:xfrm>
              <a:off x="1343" y="2347"/>
              <a:ext cx="3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72" name="Line 48"/>
          <p:cNvSpPr>
            <a:spLocks noChangeShapeType="1"/>
          </p:cNvSpPr>
          <p:nvPr/>
        </p:nvSpPr>
        <p:spPr bwMode="auto">
          <a:xfrm flipH="1" flipV="1">
            <a:off x="6424613" y="3163888"/>
            <a:ext cx="1192212" cy="7000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7E344-EC8D-41BE-A980-2B35A78BCDD4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87525" y="685800"/>
            <a:ext cx="7283450" cy="533400"/>
          </a:xfrm>
          <a:noFill/>
          <a:ln/>
        </p:spPr>
        <p:txBody>
          <a:bodyPr/>
          <a:lstStyle/>
          <a:p>
            <a:r>
              <a:rPr lang="en-US" altLang="en-US"/>
              <a:t>Selection Sort: End Pass One 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06413" y="1620838"/>
            <a:ext cx="2224087" cy="42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endParaRPr lang="en-US" altLang="en-US" b="1">
              <a:latin typeface="Times New Roman" pitchFamily="18" charset="0"/>
            </a:endParaRPr>
          </a:p>
          <a:p>
            <a:r>
              <a:rPr lang="en-US" altLang="en-US" sz="800" b="1">
                <a:latin typeface="Times New Roman" pitchFamily="18" charset="0"/>
              </a:rPr>
              <a:t>  </a:t>
            </a:r>
            <a:endParaRPr lang="en-US" altLang="en-US" sz="10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values	 [ 0 ]       </a:t>
            </a:r>
            <a:endParaRPr lang="en-US" altLang="en-US" sz="16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	 [ 1 ]</a:t>
            </a:r>
            <a:endParaRPr lang="en-US" altLang="en-US" sz="8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	 [ 2 ]</a:t>
            </a:r>
          </a:p>
          <a:p>
            <a:r>
              <a:rPr lang="en-US" altLang="en-US" sz="800" b="1">
                <a:latin typeface="Times New Roman" pitchFamily="18" charset="0"/>
              </a:rPr>
              <a:t> </a:t>
            </a:r>
          </a:p>
          <a:p>
            <a:r>
              <a:rPr lang="en-US" altLang="en-US" sz="800" b="1">
                <a:latin typeface="Times New Roman" pitchFamily="18" charset="0"/>
              </a:rPr>
              <a:t> </a:t>
            </a:r>
            <a:endParaRPr lang="en-US" altLang="en-US" sz="10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             [ 3 ]</a:t>
            </a:r>
            <a:endParaRPr lang="en-US" altLang="en-US" sz="16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 	 [ 4 ]</a:t>
            </a:r>
          </a:p>
        </p:txBody>
      </p:sp>
      <p:grpSp>
        <p:nvGrpSpPr>
          <p:cNvPr id="9225" name="Group 9"/>
          <p:cNvGrpSpPr>
            <a:grpSpLocks/>
          </p:cNvGrpSpPr>
          <p:nvPr/>
        </p:nvGrpSpPr>
        <p:grpSpPr bwMode="auto">
          <a:xfrm>
            <a:off x="2414588" y="2209800"/>
            <a:ext cx="1416050" cy="3819525"/>
            <a:chOff x="1521" y="1392"/>
            <a:chExt cx="892" cy="2406"/>
          </a:xfrm>
        </p:grpSpPr>
        <p:sp>
          <p:nvSpPr>
            <p:cNvPr id="9220" name="Rectangle 4"/>
            <p:cNvSpPr>
              <a:spLocks noChangeArrowheads="1"/>
            </p:cNvSpPr>
            <p:nvPr/>
          </p:nvSpPr>
          <p:spPr bwMode="auto">
            <a:xfrm>
              <a:off x="1533" y="1392"/>
              <a:ext cx="876" cy="2406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1" name="Line 5"/>
            <p:cNvSpPr>
              <a:spLocks noChangeShapeType="1"/>
            </p:cNvSpPr>
            <p:nvPr/>
          </p:nvSpPr>
          <p:spPr bwMode="auto">
            <a:xfrm>
              <a:off x="1521" y="1872"/>
              <a:ext cx="8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" name="Line 6"/>
            <p:cNvSpPr>
              <a:spLocks noChangeShapeType="1"/>
            </p:cNvSpPr>
            <p:nvPr/>
          </p:nvSpPr>
          <p:spPr bwMode="auto">
            <a:xfrm>
              <a:off x="1521" y="2354"/>
              <a:ext cx="8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" name="Line 7"/>
            <p:cNvSpPr>
              <a:spLocks noChangeShapeType="1"/>
            </p:cNvSpPr>
            <p:nvPr/>
          </p:nvSpPr>
          <p:spPr bwMode="auto">
            <a:xfrm>
              <a:off x="1521" y="2837"/>
              <a:ext cx="8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" name="Line 8"/>
            <p:cNvSpPr>
              <a:spLocks noChangeShapeType="1"/>
            </p:cNvSpPr>
            <p:nvPr/>
          </p:nvSpPr>
          <p:spPr bwMode="auto">
            <a:xfrm>
              <a:off x="1521" y="3320"/>
              <a:ext cx="8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2786063" y="2298700"/>
            <a:ext cx="749300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3200" b="1"/>
              <a:t>  6</a:t>
            </a:r>
          </a:p>
          <a:p>
            <a:endParaRPr lang="en-US" altLang="en-US" sz="2000" b="1"/>
          </a:p>
          <a:p>
            <a:r>
              <a:rPr lang="en-US" altLang="en-US" sz="3200" b="1"/>
              <a:t>24</a:t>
            </a:r>
          </a:p>
          <a:p>
            <a:endParaRPr lang="en-US" altLang="en-US" sz="2000" b="1"/>
          </a:p>
          <a:p>
            <a:r>
              <a:rPr lang="en-US" altLang="en-US" sz="3200" b="1"/>
              <a:t>10</a:t>
            </a:r>
          </a:p>
          <a:p>
            <a:endParaRPr lang="en-US" altLang="en-US" sz="2000" b="1"/>
          </a:p>
          <a:p>
            <a:r>
              <a:rPr lang="en-US" altLang="en-US" sz="3200" b="1"/>
              <a:t> 36</a:t>
            </a:r>
          </a:p>
          <a:p>
            <a:endParaRPr lang="en-US" altLang="en-US" sz="2000" b="1"/>
          </a:p>
          <a:p>
            <a:r>
              <a:rPr lang="en-US" altLang="en-US" sz="3200" b="1"/>
              <a:t>12</a:t>
            </a:r>
          </a:p>
        </p:txBody>
      </p:sp>
      <p:grpSp>
        <p:nvGrpSpPr>
          <p:cNvPr id="9233" name="Group 17"/>
          <p:cNvGrpSpPr>
            <a:grpSpLocks/>
          </p:cNvGrpSpPr>
          <p:nvPr/>
        </p:nvGrpSpPr>
        <p:grpSpPr bwMode="auto">
          <a:xfrm>
            <a:off x="5256213" y="2941638"/>
            <a:ext cx="2265362" cy="3105150"/>
            <a:chOff x="3311" y="1853"/>
            <a:chExt cx="1427" cy="1956"/>
          </a:xfrm>
        </p:grpSpPr>
        <p:grpSp>
          <p:nvGrpSpPr>
            <p:cNvPr id="9231" name="Group 15"/>
            <p:cNvGrpSpPr>
              <a:grpSpLocks/>
            </p:cNvGrpSpPr>
            <p:nvPr/>
          </p:nvGrpSpPr>
          <p:grpSpPr bwMode="auto">
            <a:xfrm>
              <a:off x="3311" y="1853"/>
              <a:ext cx="1427" cy="1956"/>
              <a:chOff x="3311" y="1853"/>
              <a:chExt cx="1427" cy="1956"/>
            </a:xfrm>
          </p:grpSpPr>
          <p:sp>
            <p:nvSpPr>
              <p:cNvPr id="9227" name="AutoShape 11"/>
              <p:cNvSpPr>
                <a:spLocks noChangeArrowheads="1"/>
              </p:cNvSpPr>
              <p:nvPr/>
            </p:nvSpPr>
            <p:spPr bwMode="auto">
              <a:xfrm rot="16200000">
                <a:off x="2639" y="2530"/>
                <a:ext cx="1950" cy="606"/>
              </a:xfrm>
              <a:prstGeom prst="triangle">
                <a:avLst>
                  <a:gd name="adj" fmla="val 49995"/>
                </a:avLst>
              </a:prstGeom>
              <a:solidFill>
                <a:srgbClr val="FFCC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8" name="Rectangle 12"/>
              <p:cNvSpPr>
                <a:spLocks noChangeArrowheads="1"/>
              </p:cNvSpPr>
              <p:nvPr/>
            </p:nvSpPr>
            <p:spPr bwMode="auto">
              <a:xfrm>
                <a:off x="3921" y="1864"/>
                <a:ext cx="815" cy="1937"/>
              </a:xfrm>
              <a:prstGeom prst="rect">
                <a:avLst/>
              </a:prstGeom>
              <a:solidFill>
                <a:srgbClr val="FFCC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9" name="Line 13"/>
              <p:cNvSpPr>
                <a:spLocks noChangeShapeType="1"/>
              </p:cNvSpPr>
              <p:nvPr/>
            </p:nvSpPr>
            <p:spPr bwMode="auto">
              <a:xfrm>
                <a:off x="3921" y="1853"/>
                <a:ext cx="8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0" name="Line 14"/>
              <p:cNvSpPr>
                <a:spLocks noChangeShapeType="1"/>
              </p:cNvSpPr>
              <p:nvPr/>
            </p:nvSpPr>
            <p:spPr bwMode="auto">
              <a:xfrm>
                <a:off x="3924" y="3809"/>
                <a:ext cx="8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32" name="Line 16"/>
            <p:cNvSpPr>
              <a:spLocks noChangeShapeType="1"/>
            </p:cNvSpPr>
            <p:nvPr/>
          </p:nvSpPr>
          <p:spPr bwMode="auto">
            <a:xfrm>
              <a:off x="4733" y="1853"/>
              <a:ext cx="0" cy="19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7718425" y="3043238"/>
            <a:ext cx="420688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b="1"/>
              <a:t>U</a:t>
            </a:r>
          </a:p>
          <a:p>
            <a:r>
              <a:rPr lang="en-US" altLang="en-US" b="1"/>
              <a:t>N</a:t>
            </a:r>
          </a:p>
          <a:p>
            <a:r>
              <a:rPr lang="en-US" altLang="en-US" b="1"/>
              <a:t>S</a:t>
            </a:r>
          </a:p>
          <a:p>
            <a:r>
              <a:rPr lang="en-US" altLang="en-US" b="1"/>
              <a:t>O</a:t>
            </a:r>
          </a:p>
          <a:p>
            <a:r>
              <a:rPr lang="en-US" altLang="en-US" b="1"/>
              <a:t>R</a:t>
            </a:r>
          </a:p>
          <a:p>
            <a:r>
              <a:rPr lang="en-US" altLang="en-US" b="1"/>
              <a:t>T</a:t>
            </a:r>
          </a:p>
          <a:p>
            <a:r>
              <a:rPr lang="en-US" altLang="en-US" b="1"/>
              <a:t>E</a:t>
            </a:r>
          </a:p>
          <a:p>
            <a:r>
              <a:rPr lang="en-US" altLang="en-US" b="1"/>
              <a:t>D</a:t>
            </a:r>
          </a:p>
        </p:txBody>
      </p:sp>
      <p:grpSp>
        <p:nvGrpSpPr>
          <p:cNvPr id="9243" name="Group 27"/>
          <p:cNvGrpSpPr>
            <a:grpSpLocks/>
          </p:cNvGrpSpPr>
          <p:nvPr/>
        </p:nvGrpSpPr>
        <p:grpSpPr bwMode="auto">
          <a:xfrm>
            <a:off x="5181600" y="2209800"/>
            <a:ext cx="2311400" cy="685800"/>
            <a:chOff x="3264" y="1392"/>
            <a:chExt cx="1456" cy="432"/>
          </a:xfrm>
        </p:grpSpPr>
        <p:grpSp>
          <p:nvGrpSpPr>
            <p:cNvPr id="9244" name="Group 28"/>
            <p:cNvGrpSpPr>
              <a:grpSpLocks/>
            </p:cNvGrpSpPr>
            <p:nvPr/>
          </p:nvGrpSpPr>
          <p:grpSpPr bwMode="auto">
            <a:xfrm>
              <a:off x="3264" y="1392"/>
              <a:ext cx="1456" cy="432"/>
              <a:chOff x="3264" y="1392"/>
              <a:chExt cx="1456" cy="432"/>
            </a:xfrm>
          </p:grpSpPr>
          <p:sp>
            <p:nvSpPr>
              <p:cNvPr id="9245" name="AutoShape 29"/>
              <p:cNvSpPr>
                <a:spLocks noChangeArrowheads="1"/>
              </p:cNvSpPr>
              <p:nvPr/>
            </p:nvSpPr>
            <p:spPr bwMode="auto">
              <a:xfrm rot="16200000">
                <a:off x="3414" y="1304"/>
                <a:ext cx="394" cy="600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6" name="Rectangle 30"/>
              <p:cNvSpPr>
                <a:spLocks noChangeArrowheads="1"/>
              </p:cNvSpPr>
              <p:nvPr/>
            </p:nvSpPr>
            <p:spPr bwMode="auto">
              <a:xfrm>
                <a:off x="3916" y="1405"/>
                <a:ext cx="804" cy="39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247" name="Group 31"/>
              <p:cNvGrpSpPr>
                <a:grpSpLocks/>
              </p:cNvGrpSpPr>
              <p:nvPr/>
            </p:nvGrpSpPr>
            <p:grpSpPr bwMode="auto">
              <a:xfrm>
                <a:off x="3264" y="1392"/>
                <a:ext cx="1456" cy="432"/>
                <a:chOff x="3264" y="1392"/>
                <a:chExt cx="1456" cy="432"/>
              </a:xfrm>
            </p:grpSpPr>
            <p:sp>
              <p:nvSpPr>
                <p:cNvPr id="9248" name="Line 32"/>
                <p:cNvSpPr>
                  <a:spLocks noChangeShapeType="1"/>
                </p:cNvSpPr>
                <p:nvPr/>
              </p:nvSpPr>
              <p:spPr bwMode="auto">
                <a:xfrm>
                  <a:off x="3916" y="1403"/>
                  <a:ext cx="8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49" name="Line 33"/>
                <p:cNvSpPr>
                  <a:spLocks noChangeShapeType="1"/>
                </p:cNvSpPr>
                <p:nvPr/>
              </p:nvSpPr>
              <p:spPr bwMode="auto">
                <a:xfrm>
                  <a:off x="3916" y="1805"/>
                  <a:ext cx="80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50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3264" y="1392"/>
                  <a:ext cx="672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51" name="Line 35"/>
                <p:cNvSpPr>
                  <a:spLocks noChangeShapeType="1"/>
                </p:cNvSpPr>
                <p:nvPr/>
              </p:nvSpPr>
              <p:spPr bwMode="auto">
                <a:xfrm>
                  <a:off x="3264" y="1584"/>
                  <a:ext cx="672" cy="2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252" name="Rectangle 36"/>
            <p:cNvSpPr>
              <a:spLocks noChangeArrowheads="1"/>
            </p:cNvSpPr>
            <p:nvPr/>
          </p:nvSpPr>
          <p:spPr bwMode="auto">
            <a:xfrm>
              <a:off x="3726" y="1465"/>
              <a:ext cx="9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b="1"/>
                <a:t>SORTED</a:t>
              </a:r>
            </a:p>
          </p:txBody>
        </p:sp>
      </p:grpSp>
      <p:sp>
        <p:nvSpPr>
          <p:cNvPr id="9253" name="Line 37"/>
          <p:cNvSpPr>
            <a:spLocks noChangeShapeType="1"/>
          </p:cNvSpPr>
          <p:nvPr/>
        </p:nvSpPr>
        <p:spPr bwMode="auto">
          <a:xfrm>
            <a:off x="7486650" y="2227263"/>
            <a:ext cx="0" cy="63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2432-177D-4CEB-BBD4-9C90D4B7C0B1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0713" y="1624013"/>
            <a:ext cx="7913687" cy="4311650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n-US" altLang="en-US" sz="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1800"/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1800"/>
          </a:p>
          <a:p>
            <a:pPr>
              <a:buFont typeface="Monotype Sorts" pitchFamily="2" charset="2"/>
              <a:buNone/>
            </a:pPr>
            <a:r>
              <a:rPr lang="en-US" altLang="en-US" sz="2800" b="1">
                <a:latin typeface="Courier New" pitchFamily="49" charset="0"/>
              </a:rPr>
              <a:t> </a:t>
            </a:r>
            <a:r>
              <a:rPr lang="en-US" altLang="en-US" sz="2800"/>
              <a:t> </a:t>
            </a:r>
          </a:p>
        </p:txBody>
      </p:sp>
      <p:grpSp>
        <p:nvGrpSpPr>
          <p:cNvPr id="53258" name="Group 10"/>
          <p:cNvGrpSpPr>
            <a:grpSpLocks/>
          </p:cNvGrpSpPr>
          <p:nvPr/>
        </p:nvGrpSpPr>
        <p:grpSpPr bwMode="auto">
          <a:xfrm>
            <a:off x="1184275" y="1878013"/>
            <a:ext cx="825500" cy="4183062"/>
            <a:chOff x="746" y="1394"/>
            <a:chExt cx="520" cy="2635"/>
          </a:xfrm>
        </p:grpSpPr>
        <p:sp>
          <p:nvSpPr>
            <p:cNvPr id="53251" name="Rectangle 3"/>
            <p:cNvSpPr>
              <a:spLocks noChangeArrowheads="1"/>
            </p:cNvSpPr>
            <p:nvPr/>
          </p:nvSpPr>
          <p:spPr bwMode="auto">
            <a:xfrm>
              <a:off x="750" y="1394"/>
              <a:ext cx="512" cy="263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2" name="Line 4"/>
            <p:cNvSpPr>
              <a:spLocks noChangeShapeType="1"/>
            </p:cNvSpPr>
            <p:nvPr/>
          </p:nvSpPr>
          <p:spPr bwMode="auto">
            <a:xfrm>
              <a:off x="746" y="1737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3" name="Line 5"/>
            <p:cNvSpPr>
              <a:spLocks noChangeShapeType="1"/>
            </p:cNvSpPr>
            <p:nvPr/>
          </p:nvSpPr>
          <p:spPr bwMode="auto">
            <a:xfrm>
              <a:off x="746" y="2126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4" name="Line 6"/>
            <p:cNvSpPr>
              <a:spLocks noChangeShapeType="1"/>
            </p:cNvSpPr>
            <p:nvPr/>
          </p:nvSpPr>
          <p:spPr bwMode="auto">
            <a:xfrm>
              <a:off x="746" y="2517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5" name="Line 7"/>
            <p:cNvSpPr>
              <a:spLocks noChangeShapeType="1"/>
            </p:cNvSpPr>
            <p:nvPr/>
          </p:nvSpPr>
          <p:spPr bwMode="auto">
            <a:xfrm>
              <a:off x="746" y="2906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6" name="Line 8"/>
            <p:cNvSpPr>
              <a:spLocks noChangeShapeType="1"/>
            </p:cNvSpPr>
            <p:nvPr/>
          </p:nvSpPr>
          <p:spPr bwMode="auto">
            <a:xfrm>
              <a:off x="746" y="3297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7" name="Line 9"/>
            <p:cNvSpPr>
              <a:spLocks noChangeShapeType="1"/>
            </p:cNvSpPr>
            <p:nvPr/>
          </p:nvSpPr>
          <p:spPr bwMode="auto">
            <a:xfrm>
              <a:off x="746" y="3686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517525" y="1905000"/>
            <a:ext cx="6350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>
                <a:solidFill>
                  <a:srgbClr val="CC0000"/>
                </a:solidFill>
              </a:rPr>
              <a:t>[ 0 ]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[ 1 ]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[ 2 ]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[ 3 ]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[ 4 ]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[ 5 ]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[ 6 ]</a:t>
            </a: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1130300" y="1447800"/>
            <a:ext cx="974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/>
              <a:t>values</a:t>
            </a:r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4008438" y="3511550"/>
            <a:ext cx="763587" cy="4556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3205163" y="4438650"/>
            <a:ext cx="674687" cy="4381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265" name="Group 17"/>
          <p:cNvGrpSpPr>
            <a:grpSpLocks/>
          </p:cNvGrpSpPr>
          <p:nvPr/>
        </p:nvGrpSpPr>
        <p:grpSpPr bwMode="auto">
          <a:xfrm>
            <a:off x="5710238" y="2498725"/>
            <a:ext cx="739775" cy="863600"/>
            <a:chOff x="3597" y="1785"/>
            <a:chExt cx="466" cy="544"/>
          </a:xfrm>
        </p:grpSpPr>
        <p:sp>
          <p:nvSpPr>
            <p:cNvPr id="53263" name="Rectangle 15"/>
            <p:cNvSpPr>
              <a:spLocks noChangeArrowheads="1"/>
            </p:cNvSpPr>
            <p:nvPr/>
          </p:nvSpPr>
          <p:spPr bwMode="auto">
            <a:xfrm>
              <a:off x="3597" y="1787"/>
              <a:ext cx="466" cy="28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4" name="Rectangle 16"/>
            <p:cNvSpPr>
              <a:spLocks noChangeArrowheads="1"/>
            </p:cNvSpPr>
            <p:nvPr/>
          </p:nvSpPr>
          <p:spPr bwMode="auto">
            <a:xfrm>
              <a:off x="3665" y="1785"/>
              <a:ext cx="261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>
              <a:spAutoFit/>
            </a:bodyPr>
            <a:lstStyle/>
            <a:p>
              <a:pPr defTabSz="585788"/>
              <a:r>
                <a:rPr lang="en-US" altLang="en-US" sz="1900" b="1"/>
                <a:t>  6</a:t>
              </a:r>
            </a:p>
            <a:p>
              <a:pPr defTabSz="585788"/>
              <a:endParaRPr lang="en-US" altLang="en-US" sz="1400" b="1">
                <a:solidFill>
                  <a:srgbClr val="CC0000"/>
                </a:solidFill>
              </a:endParaRPr>
            </a:p>
            <a:p>
              <a:pPr defTabSz="585788"/>
              <a:r>
                <a:rPr lang="en-US" altLang="en-US" sz="1900" b="1">
                  <a:solidFill>
                    <a:srgbClr val="CC0000"/>
                  </a:solidFill>
                </a:rPr>
                <a:t>  0</a:t>
              </a:r>
            </a:p>
          </p:txBody>
        </p:sp>
      </p:grpSp>
      <p:sp>
        <p:nvSpPr>
          <p:cNvPr id="53266" name="Line 18"/>
          <p:cNvSpPr>
            <a:spLocks noChangeShapeType="1"/>
          </p:cNvSpPr>
          <p:nvPr/>
        </p:nvSpPr>
        <p:spPr bwMode="auto">
          <a:xfrm flipV="1">
            <a:off x="3744913" y="3844925"/>
            <a:ext cx="454025" cy="581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7" name="Line 19"/>
          <p:cNvSpPr>
            <a:spLocks noChangeShapeType="1"/>
          </p:cNvSpPr>
          <p:nvPr/>
        </p:nvSpPr>
        <p:spPr bwMode="auto">
          <a:xfrm flipV="1">
            <a:off x="4492625" y="2843213"/>
            <a:ext cx="1260475" cy="6746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4100513" y="3502025"/>
            <a:ext cx="5159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10</a:t>
            </a:r>
          </a:p>
          <a:p>
            <a:pPr defTabSz="585788"/>
            <a:endParaRPr lang="en-US" altLang="en-US" sz="1400" b="1">
              <a:solidFill>
                <a:srgbClr val="CC0000"/>
              </a:solidFill>
            </a:endParaRPr>
          </a:p>
          <a:p>
            <a:pPr defTabSz="585788"/>
            <a:r>
              <a:rPr lang="en-US" altLang="en-US" sz="1900" b="1">
                <a:solidFill>
                  <a:srgbClr val="CC0000"/>
                </a:solidFill>
              </a:rPr>
              <a:t>  1</a:t>
            </a:r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7286625" y="3521075"/>
            <a:ext cx="703263" cy="44608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6561138" y="4419600"/>
            <a:ext cx="715962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71" name="Line 23"/>
          <p:cNvSpPr>
            <a:spLocks noChangeShapeType="1"/>
          </p:cNvSpPr>
          <p:nvPr/>
        </p:nvSpPr>
        <p:spPr bwMode="auto">
          <a:xfrm flipH="1" flipV="1">
            <a:off x="5792788" y="2030413"/>
            <a:ext cx="244475" cy="487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4960938" y="1849438"/>
            <a:ext cx="8270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 root</a:t>
            </a:r>
          </a:p>
        </p:txBody>
      </p:sp>
      <p:sp>
        <p:nvSpPr>
          <p:cNvPr id="53273" name="Rectangle 25"/>
          <p:cNvSpPr>
            <a:spLocks noChangeArrowheads="1"/>
          </p:cNvSpPr>
          <p:nvPr/>
        </p:nvSpPr>
        <p:spPr bwMode="auto">
          <a:xfrm>
            <a:off x="7937500" y="4410075"/>
            <a:ext cx="688975" cy="474663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74" name="Rectangle 26"/>
          <p:cNvSpPr>
            <a:spLocks noChangeArrowheads="1"/>
          </p:cNvSpPr>
          <p:nvPr/>
        </p:nvSpPr>
        <p:spPr bwMode="auto">
          <a:xfrm>
            <a:off x="1192213" y="5492750"/>
            <a:ext cx="812800" cy="5588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75" name="Rectangle 27"/>
          <p:cNvSpPr>
            <a:spLocks noChangeArrowheads="1"/>
          </p:cNvSpPr>
          <p:nvPr/>
        </p:nvSpPr>
        <p:spPr bwMode="auto">
          <a:xfrm>
            <a:off x="8085138" y="4440238"/>
            <a:ext cx="4619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70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/>
              <a:t> </a:t>
            </a:r>
            <a:r>
              <a:rPr lang="en-US" altLang="en-US" sz="1900" b="1">
                <a:solidFill>
                  <a:srgbClr val="CC0000"/>
                </a:solidFill>
              </a:rPr>
              <a:t>6</a:t>
            </a:r>
          </a:p>
        </p:txBody>
      </p:sp>
      <p:sp>
        <p:nvSpPr>
          <p:cNvPr id="53276" name="Rectangle 28"/>
          <p:cNvSpPr>
            <a:spLocks noChangeArrowheads="1"/>
          </p:cNvSpPr>
          <p:nvPr/>
        </p:nvSpPr>
        <p:spPr bwMode="auto">
          <a:xfrm>
            <a:off x="1200150" y="4902200"/>
            <a:ext cx="812800" cy="57785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77" name="Rectangle 29"/>
          <p:cNvSpPr>
            <a:spLocks noChangeArrowheads="1"/>
          </p:cNvSpPr>
          <p:nvPr/>
        </p:nvSpPr>
        <p:spPr bwMode="auto">
          <a:xfrm>
            <a:off x="6526213" y="4418013"/>
            <a:ext cx="746125" cy="474662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78" name="Rectangle 30"/>
          <p:cNvSpPr>
            <a:spLocks noChangeArrowheads="1"/>
          </p:cNvSpPr>
          <p:nvPr/>
        </p:nvSpPr>
        <p:spPr bwMode="auto">
          <a:xfrm>
            <a:off x="6584950" y="4435475"/>
            <a:ext cx="5572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 60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>
                <a:solidFill>
                  <a:srgbClr val="CC0000"/>
                </a:solidFill>
              </a:rPr>
              <a:t>   5</a:t>
            </a:r>
          </a:p>
        </p:txBody>
      </p:sp>
      <p:sp>
        <p:nvSpPr>
          <p:cNvPr id="53279" name="Rectangle 31"/>
          <p:cNvSpPr>
            <a:spLocks noChangeArrowheads="1"/>
          </p:cNvSpPr>
          <p:nvPr/>
        </p:nvSpPr>
        <p:spPr bwMode="auto">
          <a:xfrm>
            <a:off x="4648200" y="4418013"/>
            <a:ext cx="688975" cy="4889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80" name="Line 32"/>
          <p:cNvSpPr>
            <a:spLocks noChangeShapeType="1"/>
          </p:cNvSpPr>
          <p:nvPr/>
        </p:nvSpPr>
        <p:spPr bwMode="auto">
          <a:xfrm flipH="1" flipV="1">
            <a:off x="4606925" y="3829050"/>
            <a:ext cx="433388" cy="569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81" name="Rectangle 33"/>
          <p:cNvSpPr>
            <a:spLocks noChangeArrowheads="1"/>
          </p:cNvSpPr>
          <p:nvPr/>
        </p:nvSpPr>
        <p:spPr bwMode="auto">
          <a:xfrm>
            <a:off x="4643438" y="4391025"/>
            <a:ext cx="688975" cy="522288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82" name="Rectangle 34"/>
          <p:cNvSpPr>
            <a:spLocks noChangeArrowheads="1"/>
          </p:cNvSpPr>
          <p:nvPr/>
        </p:nvSpPr>
        <p:spPr bwMode="auto">
          <a:xfrm>
            <a:off x="4795838" y="4449763"/>
            <a:ext cx="4619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40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/>
              <a:t> </a:t>
            </a:r>
            <a:r>
              <a:rPr lang="en-US" altLang="en-US" sz="1900" b="1">
                <a:solidFill>
                  <a:srgbClr val="CC0000"/>
                </a:solidFill>
              </a:rPr>
              <a:t>4</a:t>
            </a:r>
          </a:p>
        </p:txBody>
      </p:sp>
      <p:sp>
        <p:nvSpPr>
          <p:cNvPr id="53283" name="Rectangle 35"/>
          <p:cNvSpPr>
            <a:spLocks noChangeArrowheads="1"/>
          </p:cNvSpPr>
          <p:nvPr/>
        </p:nvSpPr>
        <p:spPr bwMode="auto">
          <a:xfrm>
            <a:off x="1190625" y="4286250"/>
            <a:ext cx="812800" cy="600075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84" name="Rectangle 36"/>
          <p:cNvSpPr>
            <a:spLocks noChangeArrowheads="1"/>
          </p:cNvSpPr>
          <p:nvPr/>
        </p:nvSpPr>
        <p:spPr bwMode="auto">
          <a:xfrm>
            <a:off x="1190625" y="3671888"/>
            <a:ext cx="812800" cy="601662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85" name="Rectangle 37"/>
          <p:cNvSpPr>
            <a:spLocks noChangeArrowheads="1"/>
          </p:cNvSpPr>
          <p:nvPr/>
        </p:nvSpPr>
        <p:spPr bwMode="auto">
          <a:xfrm>
            <a:off x="3190875" y="4405313"/>
            <a:ext cx="746125" cy="474662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86" name="Rectangle 38"/>
          <p:cNvSpPr>
            <a:spLocks noChangeArrowheads="1"/>
          </p:cNvSpPr>
          <p:nvPr/>
        </p:nvSpPr>
        <p:spPr bwMode="auto">
          <a:xfrm>
            <a:off x="3354388" y="4425950"/>
            <a:ext cx="4603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30</a:t>
            </a:r>
          </a:p>
          <a:p>
            <a:pPr defTabSz="585788"/>
            <a:r>
              <a:rPr lang="en-US" altLang="en-US" sz="1400" b="1"/>
              <a:t> </a:t>
            </a:r>
          </a:p>
          <a:p>
            <a:pPr defTabSz="585788"/>
            <a:r>
              <a:rPr lang="en-US" altLang="en-US" sz="1900" b="1"/>
              <a:t> </a:t>
            </a:r>
            <a:r>
              <a:rPr lang="en-US" altLang="en-US" sz="1900" b="1">
                <a:solidFill>
                  <a:srgbClr val="CC0000"/>
                </a:solidFill>
              </a:rPr>
              <a:t>3 </a:t>
            </a:r>
            <a:r>
              <a:rPr lang="en-US" altLang="en-US" sz="1900" b="1"/>
              <a:t>                </a:t>
            </a:r>
          </a:p>
        </p:txBody>
      </p:sp>
      <p:sp>
        <p:nvSpPr>
          <p:cNvPr id="53287" name="Rectangle 39"/>
          <p:cNvSpPr>
            <a:spLocks noChangeArrowheads="1"/>
          </p:cNvSpPr>
          <p:nvPr/>
        </p:nvSpPr>
        <p:spPr bwMode="auto">
          <a:xfrm>
            <a:off x="1524000" y="990600"/>
            <a:ext cx="73517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en-US" altLang="en-US" sz="3600" b="1"/>
              <a:t>After swapping root element </a:t>
            </a:r>
            <a:br>
              <a:rPr lang="en-US" altLang="en-US" sz="3600" b="1"/>
            </a:br>
            <a:r>
              <a:rPr lang="en-US" altLang="en-US" sz="3600" b="1"/>
              <a:t>into its place</a:t>
            </a:r>
            <a:r>
              <a:rPr lang="en-US" altLang="en-US" sz="3600" b="1">
                <a:solidFill>
                  <a:srgbClr val="FFFFFF"/>
                </a:solidFill>
              </a:rPr>
              <a:t> </a:t>
            </a:r>
          </a:p>
        </p:txBody>
      </p:sp>
      <p:grpSp>
        <p:nvGrpSpPr>
          <p:cNvPr id="53294" name="Group 46"/>
          <p:cNvGrpSpPr>
            <a:grpSpLocks/>
          </p:cNvGrpSpPr>
          <p:nvPr/>
        </p:nvGrpSpPr>
        <p:grpSpPr bwMode="auto">
          <a:xfrm>
            <a:off x="1905000" y="4003675"/>
            <a:ext cx="5957888" cy="2101850"/>
            <a:chOff x="1200" y="2733"/>
            <a:chExt cx="3753" cy="1324"/>
          </a:xfrm>
        </p:grpSpPr>
        <p:grpSp>
          <p:nvGrpSpPr>
            <p:cNvPr id="53291" name="Group 43"/>
            <p:cNvGrpSpPr>
              <a:grpSpLocks/>
            </p:cNvGrpSpPr>
            <p:nvPr/>
          </p:nvGrpSpPr>
          <p:grpSpPr bwMode="auto">
            <a:xfrm>
              <a:off x="1200" y="3493"/>
              <a:ext cx="3753" cy="564"/>
              <a:chOff x="1200" y="3493"/>
              <a:chExt cx="3753" cy="564"/>
            </a:xfrm>
          </p:grpSpPr>
          <p:sp>
            <p:nvSpPr>
              <p:cNvPr id="53288" name="Line 40"/>
              <p:cNvSpPr>
                <a:spLocks noChangeShapeType="1"/>
              </p:cNvSpPr>
              <p:nvPr/>
            </p:nvSpPr>
            <p:spPr bwMode="auto">
              <a:xfrm>
                <a:off x="1227" y="3787"/>
                <a:ext cx="653" cy="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89" name="Rectangle 41"/>
              <p:cNvSpPr>
                <a:spLocks noChangeArrowheads="1"/>
              </p:cNvSpPr>
              <p:nvPr/>
            </p:nvSpPr>
            <p:spPr bwMode="auto">
              <a:xfrm>
                <a:off x="1903" y="3769"/>
                <a:ext cx="305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altLang="en-US" b="1">
                    <a:solidFill>
                      <a:srgbClr val="990033"/>
                    </a:solidFill>
                  </a:rPr>
                  <a:t>NO NEED TO CONSIDER AGAIN</a:t>
                </a:r>
              </a:p>
            </p:txBody>
          </p:sp>
          <p:sp>
            <p:nvSpPr>
              <p:cNvPr id="53290" name="Line 42"/>
              <p:cNvSpPr>
                <a:spLocks noChangeShapeType="1"/>
              </p:cNvSpPr>
              <p:nvPr/>
            </p:nvSpPr>
            <p:spPr bwMode="auto">
              <a:xfrm flipH="1" flipV="1">
                <a:off x="1200" y="3493"/>
                <a:ext cx="627" cy="3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292" name="Line 44"/>
            <p:cNvSpPr>
              <a:spLocks noChangeShapeType="1"/>
            </p:cNvSpPr>
            <p:nvPr/>
          </p:nvSpPr>
          <p:spPr bwMode="auto">
            <a:xfrm flipH="1" flipV="1">
              <a:off x="1213" y="3160"/>
              <a:ext cx="600" cy="6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3" name="Line 45"/>
            <p:cNvSpPr>
              <a:spLocks noChangeShapeType="1"/>
            </p:cNvSpPr>
            <p:nvPr/>
          </p:nvSpPr>
          <p:spPr bwMode="auto">
            <a:xfrm flipH="1" flipV="1">
              <a:off x="1213" y="2733"/>
              <a:ext cx="614" cy="1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295" name="Rectangle 47"/>
          <p:cNvSpPr>
            <a:spLocks noChangeArrowheads="1"/>
          </p:cNvSpPr>
          <p:nvPr/>
        </p:nvSpPr>
        <p:spPr bwMode="auto">
          <a:xfrm>
            <a:off x="7277100" y="3524250"/>
            <a:ext cx="746125" cy="452438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endParaRPr lang="en-US" altLang="en-US"/>
          </a:p>
          <a:p>
            <a:pPr algn="ctr"/>
            <a:endParaRPr lang="en-US" altLang="en-US"/>
          </a:p>
          <a:p>
            <a:pPr algn="ctr"/>
            <a:endParaRPr lang="en-US" altLang="en-US"/>
          </a:p>
          <a:p>
            <a:pPr algn="ctr"/>
            <a:endParaRPr lang="en-US" altLang="en-US"/>
          </a:p>
          <a:p>
            <a:pPr algn="ctr"/>
            <a:endParaRPr lang="en-US" altLang="en-US"/>
          </a:p>
          <a:p>
            <a:pPr algn="ctr"/>
            <a:endParaRPr lang="en-US" altLang="en-US"/>
          </a:p>
          <a:p>
            <a:pPr algn="ctr"/>
            <a:endParaRPr lang="en-US" altLang="en-US"/>
          </a:p>
        </p:txBody>
      </p:sp>
      <p:sp>
        <p:nvSpPr>
          <p:cNvPr id="53296" name="Rectangle 48"/>
          <p:cNvSpPr>
            <a:spLocks noChangeArrowheads="1"/>
          </p:cNvSpPr>
          <p:nvPr/>
        </p:nvSpPr>
        <p:spPr bwMode="auto">
          <a:xfrm>
            <a:off x="7443788" y="3514725"/>
            <a:ext cx="4349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12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/>
              <a:t>  </a:t>
            </a:r>
            <a:r>
              <a:rPr lang="en-US" altLang="en-US" sz="1900" b="1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53297" name="Rectangle 49"/>
          <p:cNvSpPr>
            <a:spLocks noChangeArrowheads="1"/>
          </p:cNvSpPr>
          <p:nvPr/>
        </p:nvSpPr>
        <p:spPr bwMode="auto">
          <a:xfrm>
            <a:off x="1195388" y="3036888"/>
            <a:ext cx="812800" cy="642937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98" name="Rectangle 50"/>
          <p:cNvSpPr>
            <a:spLocks noChangeArrowheads="1"/>
          </p:cNvSpPr>
          <p:nvPr/>
        </p:nvSpPr>
        <p:spPr bwMode="auto">
          <a:xfrm>
            <a:off x="1431925" y="1981200"/>
            <a:ext cx="466725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/>
              <a:t>  6</a:t>
            </a:r>
          </a:p>
          <a:p>
            <a:endParaRPr lang="en-US" altLang="en-US" sz="2000" b="1"/>
          </a:p>
          <a:p>
            <a:r>
              <a:rPr lang="en-US" altLang="en-US" sz="2000" b="1"/>
              <a:t>10</a:t>
            </a:r>
          </a:p>
          <a:p>
            <a:endParaRPr lang="en-US" altLang="en-US" sz="2000" b="1"/>
          </a:p>
          <a:p>
            <a:r>
              <a:rPr lang="en-US" altLang="en-US" sz="2000" b="1"/>
              <a:t>12</a:t>
            </a:r>
          </a:p>
          <a:p>
            <a:endParaRPr lang="en-US" altLang="en-US" sz="2000" b="1"/>
          </a:p>
          <a:p>
            <a:r>
              <a:rPr lang="en-US" altLang="en-US" sz="2000" b="1"/>
              <a:t>30</a:t>
            </a:r>
          </a:p>
          <a:p>
            <a:endParaRPr lang="en-US" altLang="en-US" sz="2000" b="1"/>
          </a:p>
          <a:p>
            <a:r>
              <a:rPr lang="en-US" altLang="en-US" sz="2000" b="1"/>
              <a:t>40</a:t>
            </a:r>
          </a:p>
          <a:p>
            <a:endParaRPr lang="en-US" altLang="en-US" sz="2000" b="1"/>
          </a:p>
          <a:p>
            <a:r>
              <a:rPr lang="en-US" altLang="en-US" sz="2000" b="1"/>
              <a:t>60</a:t>
            </a:r>
          </a:p>
          <a:p>
            <a:endParaRPr lang="en-US" altLang="en-US" sz="2000" b="1"/>
          </a:p>
          <a:p>
            <a:r>
              <a:rPr lang="en-US" altLang="en-US" sz="2000" b="1"/>
              <a:t>70</a:t>
            </a:r>
          </a:p>
        </p:txBody>
      </p:sp>
      <p:sp>
        <p:nvSpPr>
          <p:cNvPr id="53299" name="Line 51"/>
          <p:cNvSpPr>
            <a:spLocks noChangeShapeType="1"/>
          </p:cNvSpPr>
          <p:nvPr/>
        </p:nvSpPr>
        <p:spPr bwMode="auto">
          <a:xfrm flipH="1" flipV="1">
            <a:off x="1968500" y="3327400"/>
            <a:ext cx="911225" cy="2476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300" name="Line 52"/>
          <p:cNvSpPr>
            <a:spLocks noChangeShapeType="1"/>
          </p:cNvSpPr>
          <p:nvPr/>
        </p:nvSpPr>
        <p:spPr bwMode="auto">
          <a:xfrm flipH="1" flipV="1">
            <a:off x="6424613" y="2828925"/>
            <a:ext cx="1192212" cy="700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301" name="Line 53"/>
          <p:cNvSpPr>
            <a:spLocks noChangeShapeType="1"/>
          </p:cNvSpPr>
          <p:nvPr/>
        </p:nvSpPr>
        <p:spPr bwMode="auto">
          <a:xfrm flipV="1">
            <a:off x="6927850" y="3771900"/>
            <a:ext cx="474663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302" name="Line 54"/>
          <p:cNvSpPr>
            <a:spLocks noChangeShapeType="1"/>
          </p:cNvSpPr>
          <p:nvPr/>
        </p:nvSpPr>
        <p:spPr bwMode="auto">
          <a:xfrm flipH="1" flipV="1">
            <a:off x="7896225" y="3836988"/>
            <a:ext cx="433388" cy="554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198E-4F13-4CC6-B701-DA4FCC2AC6DE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0713" y="1958975"/>
            <a:ext cx="7913687" cy="4311650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n-US" altLang="en-US" sz="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1800"/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1800"/>
          </a:p>
          <a:p>
            <a:pPr>
              <a:buFont typeface="Monotype Sorts" pitchFamily="2" charset="2"/>
              <a:buNone/>
            </a:pPr>
            <a:r>
              <a:rPr lang="en-US" altLang="en-US" sz="2800" b="1">
                <a:latin typeface="Courier New" pitchFamily="49" charset="0"/>
              </a:rPr>
              <a:t> </a:t>
            </a:r>
            <a:r>
              <a:rPr lang="en-US" altLang="en-US" sz="2800"/>
              <a:t> </a:t>
            </a:r>
          </a:p>
        </p:txBody>
      </p:sp>
      <p:grpSp>
        <p:nvGrpSpPr>
          <p:cNvPr id="54282" name="Group 10"/>
          <p:cNvGrpSpPr>
            <a:grpSpLocks/>
          </p:cNvGrpSpPr>
          <p:nvPr/>
        </p:nvGrpSpPr>
        <p:grpSpPr bwMode="auto">
          <a:xfrm>
            <a:off x="1184275" y="2212975"/>
            <a:ext cx="825500" cy="4183063"/>
            <a:chOff x="746" y="1394"/>
            <a:chExt cx="520" cy="2635"/>
          </a:xfrm>
        </p:grpSpPr>
        <p:sp>
          <p:nvSpPr>
            <p:cNvPr id="54275" name="Rectangle 3"/>
            <p:cNvSpPr>
              <a:spLocks noChangeArrowheads="1"/>
            </p:cNvSpPr>
            <p:nvPr/>
          </p:nvSpPr>
          <p:spPr bwMode="auto">
            <a:xfrm>
              <a:off x="750" y="1394"/>
              <a:ext cx="512" cy="263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76" name="Line 4"/>
            <p:cNvSpPr>
              <a:spLocks noChangeShapeType="1"/>
            </p:cNvSpPr>
            <p:nvPr/>
          </p:nvSpPr>
          <p:spPr bwMode="auto">
            <a:xfrm>
              <a:off x="746" y="1737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77" name="Line 5"/>
            <p:cNvSpPr>
              <a:spLocks noChangeShapeType="1"/>
            </p:cNvSpPr>
            <p:nvPr/>
          </p:nvSpPr>
          <p:spPr bwMode="auto">
            <a:xfrm>
              <a:off x="746" y="2126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78" name="Line 6"/>
            <p:cNvSpPr>
              <a:spLocks noChangeShapeType="1"/>
            </p:cNvSpPr>
            <p:nvPr/>
          </p:nvSpPr>
          <p:spPr bwMode="auto">
            <a:xfrm>
              <a:off x="746" y="2517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79" name="Line 7"/>
            <p:cNvSpPr>
              <a:spLocks noChangeShapeType="1"/>
            </p:cNvSpPr>
            <p:nvPr/>
          </p:nvSpPr>
          <p:spPr bwMode="auto">
            <a:xfrm>
              <a:off x="746" y="2906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0" name="Line 8"/>
            <p:cNvSpPr>
              <a:spLocks noChangeShapeType="1"/>
            </p:cNvSpPr>
            <p:nvPr/>
          </p:nvSpPr>
          <p:spPr bwMode="auto">
            <a:xfrm>
              <a:off x="746" y="3297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1" name="Line 9"/>
            <p:cNvSpPr>
              <a:spLocks noChangeShapeType="1"/>
            </p:cNvSpPr>
            <p:nvPr/>
          </p:nvSpPr>
          <p:spPr bwMode="auto">
            <a:xfrm>
              <a:off x="746" y="3686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517525" y="2239963"/>
            <a:ext cx="6350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>
                <a:solidFill>
                  <a:srgbClr val="CC0000"/>
                </a:solidFill>
              </a:rPr>
              <a:t>[ 0 ]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[ 1 ]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[ 2 ]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[ 3 ]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[ 4 ]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[ 5 ]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[ 6 ]</a:t>
            </a: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1130300" y="1782763"/>
            <a:ext cx="974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/>
              <a:t>values</a:t>
            </a: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4008438" y="3846513"/>
            <a:ext cx="763587" cy="4556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3205163" y="4773613"/>
            <a:ext cx="674687" cy="4381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289" name="Group 17"/>
          <p:cNvGrpSpPr>
            <a:grpSpLocks/>
          </p:cNvGrpSpPr>
          <p:nvPr/>
        </p:nvGrpSpPr>
        <p:grpSpPr bwMode="auto">
          <a:xfrm>
            <a:off x="5710238" y="2833688"/>
            <a:ext cx="739775" cy="863600"/>
            <a:chOff x="3597" y="1785"/>
            <a:chExt cx="466" cy="544"/>
          </a:xfrm>
        </p:grpSpPr>
        <p:sp>
          <p:nvSpPr>
            <p:cNvPr id="54287" name="Rectangle 15"/>
            <p:cNvSpPr>
              <a:spLocks noChangeArrowheads="1"/>
            </p:cNvSpPr>
            <p:nvPr/>
          </p:nvSpPr>
          <p:spPr bwMode="auto">
            <a:xfrm>
              <a:off x="3597" y="1787"/>
              <a:ext cx="466" cy="28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8" name="Rectangle 16"/>
            <p:cNvSpPr>
              <a:spLocks noChangeArrowheads="1"/>
            </p:cNvSpPr>
            <p:nvPr/>
          </p:nvSpPr>
          <p:spPr bwMode="auto">
            <a:xfrm>
              <a:off x="3665" y="1785"/>
              <a:ext cx="303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>
              <a:spAutoFit/>
            </a:bodyPr>
            <a:lstStyle/>
            <a:p>
              <a:pPr defTabSz="585788"/>
              <a:r>
                <a:rPr lang="en-US" altLang="en-US" sz="1900" b="1"/>
                <a:t> 10</a:t>
              </a:r>
            </a:p>
            <a:p>
              <a:pPr defTabSz="585788"/>
              <a:endParaRPr lang="en-US" altLang="en-US" sz="1400" b="1">
                <a:solidFill>
                  <a:srgbClr val="CC0000"/>
                </a:solidFill>
              </a:endParaRPr>
            </a:p>
            <a:p>
              <a:pPr defTabSz="585788"/>
              <a:r>
                <a:rPr lang="en-US" altLang="en-US" sz="1900" b="1">
                  <a:solidFill>
                    <a:srgbClr val="CC0000"/>
                  </a:solidFill>
                </a:rPr>
                <a:t>  0</a:t>
              </a:r>
            </a:p>
          </p:txBody>
        </p:sp>
      </p:grpSp>
      <p:sp>
        <p:nvSpPr>
          <p:cNvPr id="54290" name="Line 18"/>
          <p:cNvSpPr>
            <a:spLocks noChangeShapeType="1"/>
          </p:cNvSpPr>
          <p:nvPr/>
        </p:nvSpPr>
        <p:spPr bwMode="auto">
          <a:xfrm flipV="1">
            <a:off x="3744913" y="4179888"/>
            <a:ext cx="454025" cy="581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91" name="Line 19"/>
          <p:cNvSpPr>
            <a:spLocks noChangeShapeType="1"/>
          </p:cNvSpPr>
          <p:nvPr/>
        </p:nvSpPr>
        <p:spPr bwMode="auto">
          <a:xfrm flipV="1">
            <a:off x="4492625" y="3178175"/>
            <a:ext cx="1260475" cy="674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92" name="Rectangle 20"/>
          <p:cNvSpPr>
            <a:spLocks noChangeArrowheads="1"/>
          </p:cNvSpPr>
          <p:nvPr/>
        </p:nvSpPr>
        <p:spPr bwMode="auto">
          <a:xfrm>
            <a:off x="4100513" y="3836988"/>
            <a:ext cx="5159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 6</a:t>
            </a:r>
          </a:p>
          <a:p>
            <a:pPr defTabSz="585788"/>
            <a:endParaRPr lang="en-US" altLang="en-US" sz="1400" b="1">
              <a:solidFill>
                <a:srgbClr val="CC0000"/>
              </a:solidFill>
            </a:endParaRPr>
          </a:p>
          <a:p>
            <a:pPr defTabSz="585788"/>
            <a:r>
              <a:rPr lang="en-US" altLang="en-US" sz="1900" b="1">
                <a:solidFill>
                  <a:srgbClr val="CC0000"/>
                </a:solidFill>
              </a:rPr>
              <a:t>  1</a:t>
            </a:r>
          </a:p>
        </p:txBody>
      </p:sp>
      <p:sp>
        <p:nvSpPr>
          <p:cNvPr id="54293" name="Rectangle 21"/>
          <p:cNvSpPr>
            <a:spLocks noChangeArrowheads="1"/>
          </p:cNvSpPr>
          <p:nvPr/>
        </p:nvSpPr>
        <p:spPr bwMode="auto">
          <a:xfrm>
            <a:off x="7286625" y="3856038"/>
            <a:ext cx="703263" cy="4460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94" name="Rectangle 22"/>
          <p:cNvSpPr>
            <a:spLocks noChangeArrowheads="1"/>
          </p:cNvSpPr>
          <p:nvPr/>
        </p:nvSpPr>
        <p:spPr bwMode="auto">
          <a:xfrm>
            <a:off x="6561138" y="4754563"/>
            <a:ext cx="715962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95" name="Line 23"/>
          <p:cNvSpPr>
            <a:spLocks noChangeShapeType="1"/>
          </p:cNvSpPr>
          <p:nvPr/>
        </p:nvSpPr>
        <p:spPr bwMode="auto">
          <a:xfrm flipH="1" flipV="1">
            <a:off x="5792788" y="2365375"/>
            <a:ext cx="244475" cy="487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96" name="Rectangle 24"/>
          <p:cNvSpPr>
            <a:spLocks noChangeArrowheads="1"/>
          </p:cNvSpPr>
          <p:nvPr/>
        </p:nvSpPr>
        <p:spPr bwMode="auto">
          <a:xfrm>
            <a:off x="4960938" y="2184400"/>
            <a:ext cx="8270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 root</a:t>
            </a:r>
          </a:p>
        </p:txBody>
      </p:sp>
      <p:sp>
        <p:nvSpPr>
          <p:cNvPr id="54297" name="Rectangle 25"/>
          <p:cNvSpPr>
            <a:spLocks noChangeArrowheads="1"/>
          </p:cNvSpPr>
          <p:nvPr/>
        </p:nvSpPr>
        <p:spPr bwMode="auto">
          <a:xfrm>
            <a:off x="7937500" y="4745038"/>
            <a:ext cx="688975" cy="474662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1192213" y="5827713"/>
            <a:ext cx="812800" cy="5588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99" name="Rectangle 27"/>
          <p:cNvSpPr>
            <a:spLocks noChangeArrowheads="1"/>
          </p:cNvSpPr>
          <p:nvPr/>
        </p:nvSpPr>
        <p:spPr bwMode="auto">
          <a:xfrm>
            <a:off x="8085138" y="4775200"/>
            <a:ext cx="4619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70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/>
              <a:t> </a:t>
            </a:r>
            <a:r>
              <a:rPr lang="en-US" altLang="en-US" sz="1900" b="1">
                <a:solidFill>
                  <a:srgbClr val="CC0000"/>
                </a:solidFill>
              </a:rPr>
              <a:t>6</a:t>
            </a:r>
          </a:p>
        </p:txBody>
      </p:sp>
      <p:sp>
        <p:nvSpPr>
          <p:cNvPr id="54300" name="Rectangle 28"/>
          <p:cNvSpPr>
            <a:spLocks noChangeArrowheads="1"/>
          </p:cNvSpPr>
          <p:nvPr/>
        </p:nvSpPr>
        <p:spPr bwMode="auto">
          <a:xfrm>
            <a:off x="1200150" y="5237163"/>
            <a:ext cx="812800" cy="57785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301" name="Rectangle 29"/>
          <p:cNvSpPr>
            <a:spLocks noChangeArrowheads="1"/>
          </p:cNvSpPr>
          <p:nvPr/>
        </p:nvSpPr>
        <p:spPr bwMode="auto">
          <a:xfrm>
            <a:off x="6526213" y="4752975"/>
            <a:ext cx="746125" cy="474663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302" name="Rectangle 30"/>
          <p:cNvSpPr>
            <a:spLocks noChangeArrowheads="1"/>
          </p:cNvSpPr>
          <p:nvPr/>
        </p:nvSpPr>
        <p:spPr bwMode="auto">
          <a:xfrm>
            <a:off x="6584950" y="4770438"/>
            <a:ext cx="5572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 60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>
                <a:solidFill>
                  <a:srgbClr val="CC0000"/>
                </a:solidFill>
              </a:rPr>
              <a:t>   5</a:t>
            </a:r>
          </a:p>
        </p:txBody>
      </p:sp>
      <p:sp>
        <p:nvSpPr>
          <p:cNvPr id="54303" name="Rectangle 31"/>
          <p:cNvSpPr>
            <a:spLocks noChangeArrowheads="1"/>
          </p:cNvSpPr>
          <p:nvPr/>
        </p:nvSpPr>
        <p:spPr bwMode="auto">
          <a:xfrm>
            <a:off x="4648200" y="4752975"/>
            <a:ext cx="688975" cy="4889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304" name="Line 32"/>
          <p:cNvSpPr>
            <a:spLocks noChangeShapeType="1"/>
          </p:cNvSpPr>
          <p:nvPr/>
        </p:nvSpPr>
        <p:spPr bwMode="auto">
          <a:xfrm flipH="1" flipV="1">
            <a:off x="4606925" y="4164013"/>
            <a:ext cx="433388" cy="5699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305" name="Rectangle 33"/>
          <p:cNvSpPr>
            <a:spLocks noChangeArrowheads="1"/>
          </p:cNvSpPr>
          <p:nvPr/>
        </p:nvSpPr>
        <p:spPr bwMode="auto">
          <a:xfrm>
            <a:off x="4643438" y="4725988"/>
            <a:ext cx="688975" cy="522287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306" name="Rectangle 34"/>
          <p:cNvSpPr>
            <a:spLocks noChangeArrowheads="1"/>
          </p:cNvSpPr>
          <p:nvPr/>
        </p:nvSpPr>
        <p:spPr bwMode="auto">
          <a:xfrm>
            <a:off x="4795838" y="4784725"/>
            <a:ext cx="4619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40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/>
              <a:t> </a:t>
            </a:r>
            <a:r>
              <a:rPr lang="en-US" altLang="en-US" sz="1900" b="1">
                <a:solidFill>
                  <a:srgbClr val="CC0000"/>
                </a:solidFill>
              </a:rPr>
              <a:t>4</a:t>
            </a:r>
          </a:p>
        </p:txBody>
      </p:sp>
      <p:sp>
        <p:nvSpPr>
          <p:cNvPr id="54307" name="Rectangle 35"/>
          <p:cNvSpPr>
            <a:spLocks noChangeArrowheads="1"/>
          </p:cNvSpPr>
          <p:nvPr/>
        </p:nvSpPr>
        <p:spPr bwMode="auto">
          <a:xfrm>
            <a:off x="1190625" y="4621213"/>
            <a:ext cx="812800" cy="600075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308" name="Rectangle 36"/>
          <p:cNvSpPr>
            <a:spLocks noChangeArrowheads="1"/>
          </p:cNvSpPr>
          <p:nvPr/>
        </p:nvSpPr>
        <p:spPr bwMode="auto">
          <a:xfrm>
            <a:off x="1190625" y="4006850"/>
            <a:ext cx="812800" cy="601663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309" name="Rectangle 37"/>
          <p:cNvSpPr>
            <a:spLocks noChangeArrowheads="1"/>
          </p:cNvSpPr>
          <p:nvPr/>
        </p:nvSpPr>
        <p:spPr bwMode="auto">
          <a:xfrm>
            <a:off x="3190875" y="4740275"/>
            <a:ext cx="746125" cy="474663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310" name="Rectangle 38"/>
          <p:cNvSpPr>
            <a:spLocks noChangeArrowheads="1"/>
          </p:cNvSpPr>
          <p:nvPr/>
        </p:nvSpPr>
        <p:spPr bwMode="auto">
          <a:xfrm>
            <a:off x="3354388" y="4760913"/>
            <a:ext cx="4603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30</a:t>
            </a:r>
          </a:p>
          <a:p>
            <a:pPr defTabSz="585788"/>
            <a:r>
              <a:rPr lang="en-US" altLang="en-US" sz="1400" b="1"/>
              <a:t> </a:t>
            </a:r>
          </a:p>
          <a:p>
            <a:pPr defTabSz="585788"/>
            <a:r>
              <a:rPr lang="en-US" altLang="en-US" sz="1900" b="1"/>
              <a:t> </a:t>
            </a:r>
            <a:r>
              <a:rPr lang="en-US" altLang="en-US" sz="1900" b="1">
                <a:solidFill>
                  <a:srgbClr val="CC0000"/>
                </a:solidFill>
              </a:rPr>
              <a:t>3 </a:t>
            </a:r>
            <a:r>
              <a:rPr lang="en-US" altLang="en-US" sz="1900" b="1"/>
              <a:t>                </a:t>
            </a:r>
          </a:p>
        </p:txBody>
      </p:sp>
      <p:sp>
        <p:nvSpPr>
          <p:cNvPr id="54311" name="Rectangle 39"/>
          <p:cNvSpPr>
            <a:spLocks noChangeArrowheads="1"/>
          </p:cNvSpPr>
          <p:nvPr/>
        </p:nvSpPr>
        <p:spPr bwMode="auto">
          <a:xfrm>
            <a:off x="7277100" y="3859213"/>
            <a:ext cx="746125" cy="452437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endParaRPr lang="en-US" altLang="en-US"/>
          </a:p>
          <a:p>
            <a:pPr algn="ctr"/>
            <a:endParaRPr lang="en-US" altLang="en-US"/>
          </a:p>
          <a:p>
            <a:pPr algn="ctr"/>
            <a:endParaRPr lang="en-US" altLang="en-US"/>
          </a:p>
          <a:p>
            <a:pPr algn="ctr"/>
            <a:endParaRPr lang="en-US" altLang="en-US"/>
          </a:p>
          <a:p>
            <a:pPr algn="ctr"/>
            <a:endParaRPr lang="en-US" altLang="en-US"/>
          </a:p>
          <a:p>
            <a:pPr algn="ctr"/>
            <a:endParaRPr lang="en-US" altLang="en-US"/>
          </a:p>
          <a:p>
            <a:pPr algn="ctr"/>
            <a:endParaRPr lang="en-US" altLang="en-US"/>
          </a:p>
        </p:txBody>
      </p:sp>
      <p:sp>
        <p:nvSpPr>
          <p:cNvPr id="54312" name="Rectangle 40"/>
          <p:cNvSpPr>
            <a:spLocks noChangeArrowheads="1"/>
          </p:cNvSpPr>
          <p:nvPr/>
        </p:nvSpPr>
        <p:spPr bwMode="auto">
          <a:xfrm>
            <a:off x="7443788" y="3849688"/>
            <a:ext cx="4349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12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/>
              <a:t>  </a:t>
            </a:r>
            <a:r>
              <a:rPr lang="en-US" altLang="en-US" sz="1900" b="1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54313" name="Rectangle 41"/>
          <p:cNvSpPr>
            <a:spLocks noChangeArrowheads="1"/>
          </p:cNvSpPr>
          <p:nvPr/>
        </p:nvSpPr>
        <p:spPr bwMode="auto">
          <a:xfrm>
            <a:off x="1195388" y="3371850"/>
            <a:ext cx="812800" cy="642938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314" name="Rectangle 42"/>
          <p:cNvSpPr>
            <a:spLocks noChangeArrowheads="1"/>
          </p:cNvSpPr>
          <p:nvPr/>
        </p:nvSpPr>
        <p:spPr bwMode="auto">
          <a:xfrm>
            <a:off x="1431925" y="2316163"/>
            <a:ext cx="466725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/>
              <a:t>10</a:t>
            </a:r>
          </a:p>
          <a:p>
            <a:endParaRPr lang="en-US" altLang="en-US" sz="2000" b="1"/>
          </a:p>
          <a:p>
            <a:r>
              <a:rPr lang="en-US" altLang="en-US" sz="2000" b="1"/>
              <a:t>  6</a:t>
            </a:r>
          </a:p>
          <a:p>
            <a:endParaRPr lang="en-US" altLang="en-US" sz="2000" b="1"/>
          </a:p>
          <a:p>
            <a:r>
              <a:rPr lang="en-US" altLang="en-US" sz="2000" b="1"/>
              <a:t>12</a:t>
            </a:r>
          </a:p>
          <a:p>
            <a:endParaRPr lang="en-US" altLang="en-US" sz="2000" b="1"/>
          </a:p>
          <a:p>
            <a:r>
              <a:rPr lang="en-US" altLang="en-US" sz="2000" b="1"/>
              <a:t>30</a:t>
            </a:r>
          </a:p>
          <a:p>
            <a:endParaRPr lang="en-US" altLang="en-US" sz="2000" b="1"/>
          </a:p>
          <a:p>
            <a:r>
              <a:rPr lang="en-US" altLang="en-US" sz="2000" b="1"/>
              <a:t>40</a:t>
            </a:r>
          </a:p>
          <a:p>
            <a:endParaRPr lang="en-US" altLang="en-US" sz="2000" b="1"/>
          </a:p>
          <a:p>
            <a:r>
              <a:rPr lang="en-US" altLang="en-US" sz="2000" b="1"/>
              <a:t>60</a:t>
            </a:r>
          </a:p>
          <a:p>
            <a:endParaRPr lang="en-US" altLang="en-US" sz="2000" b="1"/>
          </a:p>
          <a:p>
            <a:r>
              <a:rPr lang="en-US" altLang="en-US" sz="2000" b="1"/>
              <a:t>70</a:t>
            </a:r>
          </a:p>
        </p:txBody>
      </p:sp>
      <p:sp>
        <p:nvSpPr>
          <p:cNvPr id="54315" name="Rectangle 43"/>
          <p:cNvSpPr>
            <a:spLocks noChangeArrowheads="1"/>
          </p:cNvSpPr>
          <p:nvPr/>
        </p:nvSpPr>
        <p:spPr bwMode="auto">
          <a:xfrm>
            <a:off x="1143000" y="762000"/>
            <a:ext cx="69707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en-US" altLang="en-US" sz="3600" b="1"/>
              <a:t>After reheaping remaining unsorted elements </a:t>
            </a:r>
          </a:p>
        </p:txBody>
      </p:sp>
      <p:sp>
        <p:nvSpPr>
          <p:cNvPr id="54316" name="Line 44"/>
          <p:cNvSpPr>
            <a:spLocks noChangeShapeType="1"/>
          </p:cNvSpPr>
          <p:nvPr/>
        </p:nvSpPr>
        <p:spPr bwMode="auto">
          <a:xfrm flipH="1" flipV="1">
            <a:off x="6424613" y="3163888"/>
            <a:ext cx="1192212" cy="7000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317" name="Line 45"/>
          <p:cNvSpPr>
            <a:spLocks noChangeShapeType="1"/>
          </p:cNvSpPr>
          <p:nvPr/>
        </p:nvSpPr>
        <p:spPr bwMode="auto">
          <a:xfrm flipV="1">
            <a:off x="6927850" y="4106863"/>
            <a:ext cx="474663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318" name="Line 46"/>
          <p:cNvSpPr>
            <a:spLocks noChangeShapeType="1"/>
          </p:cNvSpPr>
          <p:nvPr/>
        </p:nvSpPr>
        <p:spPr bwMode="auto">
          <a:xfrm flipH="1" flipV="1">
            <a:off x="7896225" y="4171950"/>
            <a:ext cx="433388" cy="554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C2CC-D2FD-410A-8221-E0FF68A44C3D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0713" y="1958975"/>
            <a:ext cx="7913687" cy="4311650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n-US" altLang="en-US" sz="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1800"/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1800"/>
          </a:p>
          <a:p>
            <a:pPr>
              <a:buFont typeface="Monotype Sorts" pitchFamily="2" charset="2"/>
              <a:buNone/>
            </a:pPr>
            <a:r>
              <a:rPr lang="en-US" altLang="en-US" sz="2800" b="1">
                <a:latin typeface="Courier New" pitchFamily="49" charset="0"/>
              </a:rPr>
              <a:t> </a:t>
            </a:r>
            <a:r>
              <a:rPr lang="en-US" altLang="en-US" sz="2800"/>
              <a:t> </a:t>
            </a:r>
          </a:p>
        </p:txBody>
      </p:sp>
      <p:grpSp>
        <p:nvGrpSpPr>
          <p:cNvPr id="55306" name="Group 10"/>
          <p:cNvGrpSpPr>
            <a:grpSpLocks/>
          </p:cNvGrpSpPr>
          <p:nvPr/>
        </p:nvGrpSpPr>
        <p:grpSpPr bwMode="auto">
          <a:xfrm>
            <a:off x="1184275" y="2212975"/>
            <a:ext cx="825500" cy="4183063"/>
            <a:chOff x="746" y="1394"/>
            <a:chExt cx="520" cy="2635"/>
          </a:xfrm>
        </p:grpSpPr>
        <p:sp>
          <p:nvSpPr>
            <p:cNvPr id="55299" name="Rectangle 3"/>
            <p:cNvSpPr>
              <a:spLocks noChangeArrowheads="1"/>
            </p:cNvSpPr>
            <p:nvPr/>
          </p:nvSpPr>
          <p:spPr bwMode="auto">
            <a:xfrm>
              <a:off x="750" y="1394"/>
              <a:ext cx="512" cy="263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0" name="Line 4"/>
            <p:cNvSpPr>
              <a:spLocks noChangeShapeType="1"/>
            </p:cNvSpPr>
            <p:nvPr/>
          </p:nvSpPr>
          <p:spPr bwMode="auto">
            <a:xfrm>
              <a:off x="746" y="1737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1" name="Line 5"/>
            <p:cNvSpPr>
              <a:spLocks noChangeShapeType="1"/>
            </p:cNvSpPr>
            <p:nvPr/>
          </p:nvSpPr>
          <p:spPr bwMode="auto">
            <a:xfrm>
              <a:off x="746" y="2126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2" name="Line 6"/>
            <p:cNvSpPr>
              <a:spLocks noChangeShapeType="1"/>
            </p:cNvSpPr>
            <p:nvPr/>
          </p:nvSpPr>
          <p:spPr bwMode="auto">
            <a:xfrm>
              <a:off x="746" y="2517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3" name="Line 7"/>
            <p:cNvSpPr>
              <a:spLocks noChangeShapeType="1"/>
            </p:cNvSpPr>
            <p:nvPr/>
          </p:nvSpPr>
          <p:spPr bwMode="auto">
            <a:xfrm>
              <a:off x="746" y="2906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4" name="Line 8"/>
            <p:cNvSpPr>
              <a:spLocks noChangeShapeType="1"/>
            </p:cNvSpPr>
            <p:nvPr/>
          </p:nvSpPr>
          <p:spPr bwMode="auto">
            <a:xfrm>
              <a:off x="746" y="3297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5" name="Line 9"/>
            <p:cNvSpPr>
              <a:spLocks noChangeShapeType="1"/>
            </p:cNvSpPr>
            <p:nvPr/>
          </p:nvSpPr>
          <p:spPr bwMode="auto">
            <a:xfrm>
              <a:off x="746" y="3686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517525" y="2239963"/>
            <a:ext cx="6350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>
                <a:solidFill>
                  <a:srgbClr val="CC0000"/>
                </a:solidFill>
              </a:rPr>
              <a:t>[ 0 ]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[ 1 ]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[ 2 ]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[ 3 ]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[ 4 ]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[ 5 ]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[ 6 ]</a:t>
            </a: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1130300" y="1782763"/>
            <a:ext cx="974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/>
              <a:t>values</a:t>
            </a: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4008438" y="3846513"/>
            <a:ext cx="763587" cy="4556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3205163" y="4773613"/>
            <a:ext cx="674687" cy="4381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313" name="Group 17"/>
          <p:cNvGrpSpPr>
            <a:grpSpLocks/>
          </p:cNvGrpSpPr>
          <p:nvPr/>
        </p:nvGrpSpPr>
        <p:grpSpPr bwMode="auto">
          <a:xfrm>
            <a:off x="5710238" y="2833688"/>
            <a:ext cx="739775" cy="863600"/>
            <a:chOff x="3597" y="1785"/>
            <a:chExt cx="466" cy="544"/>
          </a:xfrm>
        </p:grpSpPr>
        <p:sp>
          <p:nvSpPr>
            <p:cNvPr id="55311" name="Rectangle 15"/>
            <p:cNvSpPr>
              <a:spLocks noChangeArrowheads="1"/>
            </p:cNvSpPr>
            <p:nvPr/>
          </p:nvSpPr>
          <p:spPr bwMode="auto">
            <a:xfrm>
              <a:off x="3597" y="1787"/>
              <a:ext cx="466" cy="28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2" name="Rectangle 16"/>
            <p:cNvSpPr>
              <a:spLocks noChangeArrowheads="1"/>
            </p:cNvSpPr>
            <p:nvPr/>
          </p:nvSpPr>
          <p:spPr bwMode="auto">
            <a:xfrm>
              <a:off x="3665" y="1785"/>
              <a:ext cx="303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>
              <a:spAutoFit/>
            </a:bodyPr>
            <a:lstStyle/>
            <a:p>
              <a:pPr defTabSz="585788"/>
              <a:r>
                <a:rPr lang="en-US" altLang="en-US" sz="1900" b="1"/>
                <a:t> 10</a:t>
              </a:r>
            </a:p>
            <a:p>
              <a:pPr defTabSz="585788"/>
              <a:endParaRPr lang="en-US" altLang="en-US" sz="1400" b="1">
                <a:solidFill>
                  <a:srgbClr val="CC0000"/>
                </a:solidFill>
              </a:endParaRPr>
            </a:p>
            <a:p>
              <a:pPr defTabSz="585788"/>
              <a:r>
                <a:rPr lang="en-US" altLang="en-US" sz="1900" b="1">
                  <a:solidFill>
                    <a:srgbClr val="CC0000"/>
                  </a:solidFill>
                </a:rPr>
                <a:t>  0</a:t>
              </a:r>
            </a:p>
          </p:txBody>
        </p:sp>
      </p:grpSp>
      <p:sp>
        <p:nvSpPr>
          <p:cNvPr id="55314" name="Line 18"/>
          <p:cNvSpPr>
            <a:spLocks noChangeShapeType="1"/>
          </p:cNvSpPr>
          <p:nvPr/>
        </p:nvSpPr>
        <p:spPr bwMode="auto">
          <a:xfrm flipV="1">
            <a:off x="3744913" y="4179888"/>
            <a:ext cx="454025" cy="581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15" name="Line 19"/>
          <p:cNvSpPr>
            <a:spLocks noChangeShapeType="1"/>
          </p:cNvSpPr>
          <p:nvPr/>
        </p:nvSpPr>
        <p:spPr bwMode="auto">
          <a:xfrm flipV="1">
            <a:off x="4492625" y="3178175"/>
            <a:ext cx="1260475" cy="674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16" name="Rectangle 20"/>
          <p:cNvSpPr>
            <a:spLocks noChangeArrowheads="1"/>
          </p:cNvSpPr>
          <p:nvPr/>
        </p:nvSpPr>
        <p:spPr bwMode="auto">
          <a:xfrm>
            <a:off x="4100513" y="3836988"/>
            <a:ext cx="5159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 6</a:t>
            </a:r>
          </a:p>
          <a:p>
            <a:pPr defTabSz="585788"/>
            <a:endParaRPr lang="en-US" altLang="en-US" sz="1400" b="1">
              <a:solidFill>
                <a:srgbClr val="CC0000"/>
              </a:solidFill>
            </a:endParaRPr>
          </a:p>
          <a:p>
            <a:pPr defTabSz="585788"/>
            <a:r>
              <a:rPr lang="en-US" altLang="en-US" sz="1900" b="1">
                <a:solidFill>
                  <a:srgbClr val="CC0000"/>
                </a:solidFill>
              </a:rPr>
              <a:t>  1</a:t>
            </a:r>
          </a:p>
        </p:txBody>
      </p:sp>
      <p:sp>
        <p:nvSpPr>
          <p:cNvPr id="55317" name="Rectangle 21"/>
          <p:cNvSpPr>
            <a:spLocks noChangeArrowheads="1"/>
          </p:cNvSpPr>
          <p:nvPr/>
        </p:nvSpPr>
        <p:spPr bwMode="auto">
          <a:xfrm>
            <a:off x="7286625" y="3856038"/>
            <a:ext cx="703263" cy="4460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18" name="Rectangle 22"/>
          <p:cNvSpPr>
            <a:spLocks noChangeArrowheads="1"/>
          </p:cNvSpPr>
          <p:nvPr/>
        </p:nvSpPr>
        <p:spPr bwMode="auto">
          <a:xfrm>
            <a:off x="6561138" y="4754563"/>
            <a:ext cx="715962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19" name="Line 23"/>
          <p:cNvSpPr>
            <a:spLocks noChangeShapeType="1"/>
          </p:cNvSpPr>
          <p:nvPr/>
        </p:nvSpPr>
        <p:spPr bwMode="auto">
          <a:xfrm flipH="1" flipV="1">
            <a:off x="5792788" y="2365375"/>
            <a:ext cx="244475" cy="487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20" name="Rectangle 24"/>
          <p:cNvSpPr>
            <a:spLocks noChangeArrowheads="1"/>
          </p:cNvSpPr>
          <p:nvPr/>
        </p:nvSpPr>
        <p:spPr bwMode="auto">
          <a:xfrm>
            <a:off x="4960938" y="2184400"/>
            <a:ext cx="8270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 root</a:t>
            </a:r>
          </a:p>
        </p:txBody>
      </p:sp>
      <p:sp>
        <p:nvSpPr>
          <p:cNvPr id="55321" name="Rectangle 25"/>
          <p:cNvSpPr>
            <a:spLocks noChangeArrowheads="1"/>
          </p:cNvSpPr>
          <p:nvPr/>
        </p:nvSpPr>
        <p:spPr bwMode="auto">
          <a:xfrm>
            <a:off x="7937500" y="4745038"/>
            <a:ext cx="688975" cy="474662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22" name="Rectangle 26"/>
          <p:cNvSpPr>
            <a:spLocks noChangeArrowheads="1"/>
          </p:cNvSpPr>
          <p:nvPr/>
        </p:nvSpPr>
        <p:spPr bwMode="auto">
          <a:xfrm>
            <a:off x="1192213" y="5827713"/>
            <a:ext cx="812800" cy="5588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23" name="Rectangle 27"/>
          <p:cNvSpPr>
            <a:spLocks noChangeArrowheads="1"/>
          </p:cNvSpPr>
          <p:nvPr/>
        </p:nvSpPr>
        <p:spPr bwMode="auto">
          <a:xfrm>
            <a:off x="8085138" y="4775200"/>
            <a:ext cx="4619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70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/>
              <a:t> </a:t>
            </a:r>
            <a:r>
              <a:rPr lang="en-US" altLang="en-US" sz="1900" b="1">
                <a:solidFill>
                  <a:srgbClr val="CC0000"/>
                </a:solidFill>
              </a:rPr>
              <a:t>6</a:t>
            </a:r>
          </a:p>
        </p:txBody>
      </p:sp>
      <p:sp>
        <p:nvSpPr>
          <p:cNvPr id="55324" name="Rectangle 28"/>
          <p:cNvSpPr>
            <a:spLocks noChangeArrowheads="1"/>
          </p:cNvSpPr>
          <p:nvPr/>
        </p:nvSpPr>
        <p:spPr bwMode="auto">
          <a:xfrm>
            <a:off x="1200150" y="5237163"/>
            <a:ext cx="812800" cy="57785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25" name="Rectangle 29"/>
          <p:cNvSpPr>
            <a:spLocks noChangeArrowheads="1"/>
          </p:cNvSpPr>
          <p:nvPr/>
        </p:nvSpPr>
        <p:spPr bwMode="auto">
          <a:xfrm>
            <a:off x="6526213" y="4752975"/>
            <a:ext cx="746125" cy="474663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26" name="Rectangle 30"/>
          <p:cNvSpPr>
            <a:spLocks noChangeArrowheads="1"/>
          </p:cNvSpPr>
          <p:nvPr/>
        </p:nvSpPr>
        <p:spPr bwMode="auto">
          <a:xfrm>
            <a:off x="6584950" y="4770438"/>
            <a:ext cx="5572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 60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>
                <a:solidFill>
                  <a:srgbClr val="CC0000"/>
                </a:solidFill>
              </a:rPr>
              <a:t>   5</a:t>
            </a:r>
          </a:p>
        </p:txBody>
      </p:sp>
      <p:sp>
        <p:nvSpPr>
          <p:cNvPr id="55327" name="Rectangle 31"/>
          <p:cNvSpPr>
            <a:spLocks noChangeArrowheads="1"/>
          </p:cNvSpPr>
          <p:nvPr/>
        </p:nvSpPr>
        <p:spPr bwMode="auto">
          <a:xfrm>
            <a:off x="4648200" y="4752975"/>
            <a:ext cx="688975" cy="4889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28" name="Line 32"/>
          <p:cNvSpPr>
            <a:spLocks noChangeShapeType="1"/>
          </p:cNvSpPr>
          <p:nvPr/>
        </p:nvSpPr>
        <p:spPr bwMode="auto">
          <a:xfrm flipH="1" flipV="1">
            <a:off x="4606925" y="4164013"/>
            <a:ext cx="433388" cy="5699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29" name="Rectangle 33"/>
          <p:cNvSpPr>
            <a:spLocks noChangeArrowheads="1"/>
          </p:cNvSpPr>
          <p:nvPr/>
        </p:nvSpPr>
        <p:spPr bwMode="auto">
          <a:xfrm>
            <a:off x="4643438" y="4725988"/>
            <a:ext cx="688975" cy="522287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30" name="Rectangle 34"/>
          <p:cNvSpPr>
            <a:spLocks noChangeArrowheads="1"/>
          </p:cNvSpPr>
          <p:nvPr/>
        </p:nvSpPr>
        <p:spPr bwMode="auto">
          <a:xfrm>
            <a:off x="4795838" y="4784725"/>
            <a:ext cx="4619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40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/>
              <a:t> </a:t>
            </a:r>
            <a:r>
              <a:rPr lang="en-US" altLang="en-US" sz="1900" b="1">
                <a:solidFill>
                  <a:srgbClr val="CC0000"/>
                </a:solidFill>
              </a:rPr>
              <a:t>4</a:t>
            </a:r>
          </a:p>
        </p:txBody>
      </p:sp>
      <p:sp>
        <p:nvSpPr>
          <p:cNvPr id="55331" name="Rectangle 35"/>
          <p:cNvSpPr>
            <a:spLocks noChangeArrowheads="1"/>
          </p:cNvSpPr>
          <p:nvPr/>
        </p:nvSpPr>
        <p:spPr bwMode="auto">
          <a:xfrm>
            <a:off x="1190625" y="4621213"/>
            <a:ext cx="812800" cy="600075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32" name="Rectangle 36"/>
          <p:cNvSpPr>
            <a:spLocks noChangeArrowheads="1"/>
          </p:cNvSpPr>
          <p:nvPr/>
        </p:nvSpPr>
        <p:spPr bwMode="auto">
          <a:xfrm>
            <a:off x="1190625" y="4006850"/>
            <a:ext cx="812800" cy="601663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33" name="Rectangle 37"/>
          <p:cNvSpPr>
            <a:spLocks noChangeArrowheads="1"/>
          </p:cNvSpPr>
          <p:nvPr/>
        </p:nvSpPr>
        <p:spPr bwMode="auto">
          <a:xfrm>
            <a:off x="3190875" y="4740275"/>
            <a:ext cx="746125" cy="474663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34" name="Rectangle 38"/>
          <p:cNvSpPr>
            <a:spLocks noChangeArrowheads="1"/>
          </p:cNvSpPr>
          <p:nvPr/>
        </p:nvSpPr>
        <p:spPr bwMode="auto">
          <a:xfrm>
            <a:off x="3354388" y="4760913"/>
            <a:ext cx="4603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30</a:t>
            </a:r>
          </a:p>
          <a:p>
            <a:pPr defTabSz="585788"/>
            <a:r>
              <a:rPr lang="en-US" altLang="en-US" sz="1400" b="1"/>
              <a:t> </a:t>
            </a:r>
          </a:p>
          <a:p>
            <a:pPr defTabSz="585788"/>
            <a:r>
              <a:rPr lang="en-US" altLang="en-US" sz="1900" b="1"/>
              <a:t> </a:t>
            </a:r>
            <a:r>
              <a:rPr lang="en-US" altLang="en-US" sz="1900" b="1">
                <a:solidFill>
                  <a:srgbClr val="CC0000"/>
                </a:solidFill>
              </a:rPr>
              <a:t>3 </a:t>
            </a:r>
            <a:r>
              <a:rPr lang="en-US" altLang="en-US" sz="1900" b="1"/>
              <a:t>                </a:t>
            </a:r>
          </a:p>
        </p:txBody>
      </p:sp>
      <p:sp>
        <p:nvSpPr>
          <p:cNvPr id="55335" name="Rectangle 39"/>
          <p:cNvSpPr>
            <a:spLocks noChangeArrowheads="1"/>
          </p:cNvSpPr>
          <p:nvPr/>
        </p:nvSpPr>
        <p:spPr bwMode="auto">
          <a:xfrm>
            <a:off x="7277100" y="3859213"/>
            <a:ext cx="746125" cy="452437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endParaRPr lang="en-US" altLang="en-US"/>
          </a:p>
          <a:p>
            <a:pPr algn="ctr"/>
            <a:endParaRPr lang="en-US" altLang="en-US"/>
          </a:p>
          <a:p>
            <a:pPr algn="ctr"/>
            <a:endParaRPr lang="en-US" altLang="en-US"/>
          </a:p>
          <a:p>
            <a:pPr algn="ctr"/>
            <a:endParaRPr lang="en-US" altLang="en-US"/>
          </a:p>
          <a:p>
            <a:pPr algn="ctr"/>
            <a:endParaRPr lang="en-US" altLang="en-US"/>
          </a:p>
          <a:p>
            <a:pPr algn="ctr"/>
            <a:endParaRPr lang="en-US" altLang="en-US"/>
          </a:p>
          <a:p>
            <a:pPr algn="ctr"/>
            <a:endParaRPr lang="en-US" altLang="en-US"/>
          </a:p>
        </p:txBody>
      </p:sp>
      <p:sp>
        <p:nvSpPr>
          <p:cNvPr id="55336" name="Rectangle 40"/>
          <p:cNvSpPr>
            <a:spLocks noChangeArrowheads="1"/>
          </p:cNvSpPr>
          <p:nvPr/>
        </p:nvSpPr>
        <p:spPr bwMode="auto">
          <a:xfrm>
            <a:off x="7443788" y="3849688"/>
            <a:ext cx="4349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12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/>
              <a:t>  </a:t>
            </a:r>
            <a:r>
              <a:rPr lang="en-US" altLang="en-US" sz="1900" b="1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55337" name="Rectangle 41"/>
          <p:cNvSpPr>
            <a:spLocks noChangeArrowheads="1"/>
          </p:cNvSpPr>
          <p:nvPr/>
        </p:nvSpPr>
        <p:spPr bwMode="auto">
          <a:xfrm>
            <a:off x="1195388" y="3371850"/>
            <a:ext cx="812800" cy="642938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38" name="Rectangle 42"/>
          <p:cNvSpPr>
            <a:spLocks noChangeArrowheads="1"/>
          </p:cNvSpPr>
          <p:nvPr/>
        </p:nvSpPr>
        <p:spPr bwMode="auto">
          <a:xfrm>
            <a:off x="1431925" y="2316163"/>
            <a:ext cx="466725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/>
              <a:t>10</a:t>
            </a:r>
          </a:p>
          <a:p>
            <a:endParaRPr lang="en-US" altLang="en-US" sz="2000" b="1"/>
          </a:p>
          <a:p>
            <a:r>
              <a:rPr lang="en-US" altLang="en-US" sz="2000" b="1"/>
              <a:t>  6</a:t>
            </a:r>
          </a:p>
          <a:p>
            <a:endParaRPr lang="en-US" altLang="en-US" sz="2000" b="1"/>
          </a:p>
          <a:p>
            <a:r>
              <a:rPr lang="en-US" altLang="en-US" sz="2000" b="1"/>
              <a:t>12</a:t>
            </a:r>
          </a:p>
          <a:p>
            <a:endParaRPr lang="en-US" altLang="en-US" sz="2000" b="1"/>
          </a:p>
          <a:p>
            <a:r>
              <a:rPr lang="en-US" altLang="en-US" sz="2000" b="1"/>
              <a:t>30</a:t>
            </a:r>
          </a:p>
          <a:p>
            <a:endParaRPr lang="en-US" altLang="en-US" sz="2000" b="1"/>
          </a:p>
          <a:p>
            <a:r>
              <a:rPr lang="en-US" altLang="en-US" sz="2000" b="1"/>
              <a:t>40</a:t>
            </a:r>
          </a:p>
          <a:p>
            <a:endParaRPr lang="en-US" altLang="en-US" sz="2000" b="1"/>
          </a:p>
          <a:p>
            <a:r>
              <a:rPr lang="en-US" altLang="en-US" sz="2000" b="1"/>
              <a:t>60</a:t>
            </a:r>
          </a:p>
          <a:p>
            <a:endParaRPr lang="en-US" altLang="en-US" sz="2000" b="1"/>
          </a:p>
          <a:p>
            <a:r>
              <a:rPr lang="en-US" altLang="en-US" sz="2000" b="1"/>
              <a:t>70</a:t>
            </a:r>
          </a:p>
        </p:txBody>
      </p:sp>
      <p:sp>
        <p:nvSpPr>
          <p:cNvPr id="55339" name="Rectangle 43"/>
          <p:cNvSpPr>
            <a:spLocks noChangeArrowheads="1"/>
          </p:cNvSpPr>
          <p:nvPr/>
        </p:nvSpPr>
        <p:spPr bwMode="auto">
          <a:xfrm>
            <a:off x="1411288" y="1219200"/>
            <a:ext cx="7732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en-US" altLang="en-US" sz="3600" b="1"/>
              <a:t>Swap root element into last place in unsorted array</a:t>
            </a:r>
          </a:p>
        </p:txBody>
      </p:sp>
      <p:grpSp>
        <p:nvGrpSpPr>
          <p:cNvPr id="55343" name="Group 47"/>
          <p:cNvGrpSpPr>
            <a:grpSpLocks/>
          </p:cNvGrpSpPr>
          <p:nvPr/>
        </p:nvGrpSpPr>
        <p:grpSpPr bwMode="auto">
          <a:xfrm>
            <a:off x="2124075" y="2478088"/>
            <a:ext cx="579438" cy="612775"/>
            <a:chOff x="1338" y="1561"/>
            <a:chExt cx="365" cy="386"/>
          </a:xfrm>
        </p:grpSpPr>
        <p:sp>
          <p:nvSpPr>
            <p:cNvPr id="55340" name="Line 44"/>
            <p:cNvSpPr>
              <a:spLocks noChangeShapeType="1"/>
            </p:cNvSpPr>
            <p:nvPr/>
          </p:nvSpPr>
          <p:spPr bwMode="auto">
            <a:xfrm>
              <a:off x="1698" y="1565"/>
              <a:ext cx="0" cy="3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41" name="Line 45"/>
            <p:cNvSpPr>
              <a:spLocks noChangeShapeType="1"/>
            </p:cNvSpPr>
            <p:nvPr/>
          </p:nvSpPr>
          <p:spPr bwMode="auto">
            <a:xfrm>
              <a:off x="1338" y="1561"/>
              <a:ext cx="3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42" name="Line 46"/>
            <p:cNvSpPr>
              <a:spLocks noChangeShapeType="1"/>
            </p:cNvSpPr>
            <p:nvPr/>
          </p:nvSpPr>
          <p:spPr bwMode="auto">
            <a:xfrm>
              <a:off x="1343" y="1947"/>
              <a:ext cx="3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44" name="Line 48"/>
          <p:cNvSpPr>
            <a:spLocks noChangeShapeType="1"/>
          </p:cNvSpPr>
          <p:nvPr/>
        </p:nvSpPr>
        <p:spPr bwMode="auto">
          <a:xfrm flipV="1">
            <a:off x="6927850" y="4106863"/>
            <a:ext cx="474663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45" name="Line 49"/>
          <p:cNvSpPr>
            <a:spLocks noChangeShapeType="1"/>
          </p:cNvSpPr>
          <p:nvPr/>
        </p:nvSpPr>
        <p:spPr bwMode="auto">
          <a:xfrm flipH="1" flipV="1">
            <a:off x="7896225" y="4171950"/>
            <a:ext cx="433388" cy="554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46" name="Line 50"/>
          <p:cNvSpPr>
            <a:spLocks noChangeShapeType="1"/>
          </p:cNvSpPr>
          <p:nvPr/>
        </p:nvSpPr>
        <p:spPr bwMode="auto">
          <a:xfrm flipH="1" flipV="1">
            <a:off x="6424613" y="3163888"/>
            <a:ext cx="1192212" cy="7000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5F28-A156-4EB2-8834-563098DA36D8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0713" y="1471613"/>
            <a:ext cx="7913687" cy="4311650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n-US" altLang="en-US" sz="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1800"/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1800"/>
          </a:p>
          <a:p>
            <a:pPr>
              <a:buFont typeface="Monotype Sorts" pitchFamily="2" charset="2"/>
              <a:buNone/>
            </a:pPr>
            <a:r>
              <a:rPr lang="en-US" altLang="en-US" sz="2800" b="1">
                <a:latin typeface="Courier New" pitchFamily="49" charset="0"/>
              </a:rPr>
              <a:t> </a:t>
            </a:r>
            <a:r>
              <a:rPr lang="en-US" altLang="en-US" sz="2800"/>
              <a:t> </a:t>
            </a:r>
          </a:p>
        </p:txBody>
      </p:sp>
      <p:grpSp>
        <p:nvGrpSpPr>
          <p:cNvPr id="56330" name="Group 10"/>
          <p:cNvGrpSpPr>
            <a:grpSpLocks/>
          </p:cNvGrpSpPr>
          <p:nvPr/>
        </p:nvGrpSpPr>
        <p:grpSpPr bwMode="auto">
          <a:xfrm>
            <a:off x="1187450" y="1725613"/>
            <a:ext cx="825500" cy="4183062"/>
            <a:chOff x="748" y="1394"/>
            <a:chExt cx="520" cy="2635"/>
          </a:xfrm>
        </p:grpSpPr>
        <p:sp>
          <p:nvSpPr>
            <p:cNvPr id="56323" name="Rectangle 3"/>
            <p:cNvSpPr>
              <a:spLocks noChangeArrowheads="1"/>
            </p:cNvSpPr>
            <p:nvPr/>
          </p:nvSpPr>
          <p:spPr bwMode="auto">
            <a:xfrm>
              <a:off x="752" y="1394"/>
              <a:ext cx="512" cy="263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4" name="Line 4"/>
            <p:cNvSpPr>
              <a:spLocks noChangeShapeType="1"/>
            </p:cNvSpPr>
            <p:nvPr/>
          </p:nvSpPr>
          <p:spPr bwMode="auto">
            <a:xfrm>
              <a:off x="748" y="1737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5" name="Line 5"/>
            <p:cNvSpPr>
              <a:spLocks noChangeShapeType="1"/>
            </p:cNvSpPr>
            <p:nvPr/>
          </p:nvSpPr>
          <p:spPr bwMode="auto">
            <a:xfrm>
              <a:off x="748" y="2126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6" name="Line 6"/>
            <p:cNvSpPr>
              <a:spLocks noChangeShapeType="1"/>
            </p:cNvSpPr>
            <p:nvPr/>
          </p:nvSpPr>
          <p:spPr bwMode="auto">
            <a:xfrm>
              <a:off x="748" y="2517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7" name="Line 7"/>
            <p:cNvSpPr>
              <a:spLocks noChangeShapeType="1"/>
            </p:cNvSpPr>
            <p:nvPr/>
          </p:nvSpPr>
          <p:spPr bwMode="auto">
            <a:xfrm>
              <a:off x="748" y="2906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8" name="Line 8"/>
            <p:cNvSpPr>
              <a:spLocks noChangeShapeType="1"/>
            </p:cNvSpPr>
            <p:nvPr/>
          </p:nvSpPr>
          <p:spPr bwMode="auto">
            <a:xfrm>
              <a:off x="748" y="3297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9" name="Line 9"/>
            <p:cNvSpPr>
              <a:spLocks noChangeShapeType="1"/>
            </p:cNvSpPr>
            <p:nvPr/>
          </p:nvSpPr>
          <p:spPr bwMode="auto">
            <a:xfrm>
              <a:off x="748" y="3686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517525" y="1752600"/>
            <a:ext cx="6350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>
                <a:solidFill>
                  <a:srgbClr val="CC0000"/>
                </a:solidFill>
              </a:rPr>
              <a:t>[ 0 ]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[ 1 ]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[ 2 ]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[ 3 ]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[ 4 ]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[ 5 ]</a:t>
            </a:r>
          </a:p>
          <a:p>
            <a:endParaRPr lang="en-US" altLang="en-US" sz="2000" b="1">
              <a:solidFill>
                <a:srgbClr val="CC0000"/>
              </a:solidFill>
            </a:endParaRPr>
          </a:p>
          <a:p>
            <a:r>
              <a:rPr lang="en-US" altLang="en-US" sz="2000" b="1">
                <a:solidFill>
                  <a:srgbClr val="CC0000"/>
                </a:solidFill>
              </a:rPr>
              <a:t>[ 6 ]</a:t>
            </a: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1130300" y="1295400"/>
            <a:ext cx="974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/>
              <a:t>values</a:t>
            </a: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4008438" y="3359150"/>
            <a:ext cx="763587" cy="4556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3205163" y="4286250"/>
            <a:ext cx="674687" cy="4381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5710238" y="2349500"/>
            <a:ext cx="739775" cy="4492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7286625" y="3368675"/>
            <a:ext cx="703263" cy="44608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6561138" y="4267200"/>
            <a:ext cx="715962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38" name="Line 18"/>
          <p:cNvSpPr>
            <a:spLocks noChangeShapeType="1"/>
          </p:cNvSpPr>
          <p:nvPr/>
        </p:nvSpPr>
        <p:spPr bwMode="auto">
          <a:xfrm flipH="1" flipV="1">
            <a:off x="5792788" y="1878013"/>
            <a:ext cx="244475" cy="487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4960938" y="1697038"/>
            <a:ext cx="8270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 root</a:t>
            </a: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7937500" y="4257675"/>
            <a:ext cx="688975" cy="474663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1192213" y="5340350"/>
            <a:ext cx="812800" cy="5588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8085138" y="4287838"/>
            <a:ext cx="4619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70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/>
              <a:t> </a:t>
            </a:r>
            <a:r>
              <a:rPr lang="en-US" altLang="en-US" sz="1900" b="1">
                <a:solidFill>
                  <a:srgbClr val="CC0000"/>
                </a:solidFill>
              </a:rPr>
              <a:t>6</a:t>
            </a: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1200150" y="4749800"/>
            <a:ext cx="812800" cy="57785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6526213" y="4265613"/>
            <a:ext cx="746125" cy="474662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6584950" y="4283075"/>
            <a:ext cx="5572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 60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>
                <a:solidFill>
                  <a:srgbClr val="CC0000"/>
                </a:solidFill>
              </a:rPr>
              <a:t>   5</a:t>
            </a: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4648200" y="4265613"/>
            <a:ext cx="688975" cy="4889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4643438" y="4238625"/>
            <a:ext cx="688975" cy="522288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4795838" y="4297363"/>
            <a:ext cx="4619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40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/>
              <a:t> </a:t>
            </a:r>
            <a:r>
              <a:rPr lang="en-US" altLang="en-US" sz="1900" b="1">
                <a:solidFill>
                  <a:srgbClr val="CC0000"/>
                </a:solidFill>
              </a:rPr>
              <a:t>4</a:t>
            </a:r>
          </a:p>
        </p:txBody>
      </p:sp>
      <p:sp>
        <p:nvSpPr>
          <p:cNvPr id="56349" name="Rectangle 29"/>
          <p:cNvSpPr>
            <a:spLocks noChangeArrowheads="1"/>
          </p:cNvSpPr>
          <p:nvPr/>
        </p:nvSpPr>
        <p:spPr bwMode="auto">
          <a:xfrm>
            <a:off x="1190625" y="4133850"/>
            <a:ext cx="812800" cy="600075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1190625" y="3519488"/>
            <a:ext cx="812800" cy="601662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51" name="Rectangle 31"/>
          <p:cNvSpPr>
            <a:spLocks noChangeArrowheads="1"/>
          </p:cNvSpPr>
          <p:nvPr/>
        </p:nvSpPr>
        <p:spPr bwMode="auto">
          <a:xfrm>
            <a:off x="3190875" y="4252913"/>
            <a:ext cx="746125" cy="474662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52" name="Rectangle 32"/>
          <p:cNvSpPr>
            <a:spLocks noChangeArrowheads="1"/>
          </p:cNvSpPr>
          <p:nvPr/>
        </p:nvSpPr>
        <p:spPr bwMode="auto">
          <a:xfrm>
            <a:off x="3354388" y="4273550"/>
            <a:ext cx="4603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30</a:t>
            </a:r>
          </a:p>
          <a:p>
            <a:pPr defTabSz="585788"/>
            <a:r>
              <a:rPr lang="en-US" altLang="en-US" sz="1400" b="1"/>
              <a:t> </a:t>
            </a:r>
          </a:p>
          <a:p>
            <a:pPr defTabSz="585788"/>
            <a:r>
              <a:rPr lang="en-US" altLang="en-US" sz="1900" b="1"/>
              <a:t> </a:t>
            </a:r>
            <a:r>
              <a:rPr lang="en-US" altLang="en-US" sz="1900" b="1">
                <a:solidFill>
                  <a:srgbClr val="CC0000"/>
                </a:solidFill>
              </a:rPr>
              <a:t>3 </a:t>
            </a:r>
            <a:r>
              <a:rPr lang="en-US" altLang="en-US" sz="1900" b="1"/>
              <a:t>                </a:t>
            </a:r>
          </a:p>
        </p:txBody>
      </p:sp>
      <p:sp>
        <p:nvSpPr>
          <p:cNvPr id="56353" name="Rectangle 33"/>
          <p:cNvSpPr>
            <a:spLocks noChangeArrowheads="1"/>
          </p:cNvSpPr>
          <p:nvPr/>
        </p:nvSpPr>
        <p:spPr bwMode="auto">
          <a:xfrm>
            <a:off x="7277100" y="3371850"/>
            <a:ext cx="746125" cy="452438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endParaRPr lang="en-US" altLang="en-US"/>
          </a:p>
          <a:p>
            <a:pPr algn="ctr"/>
            <a:endParaRPr lang="en-US" altLang="en-US"/>
          </a:p>
          <a:p>
            <a:pPr algn="ctr"/>
            <a:endParaRPr lang="en-US" altLang="en-US"/>
          </a:p>
          <a:p>
            <a:pPr algn="ctr"/>
            <a:endParaRPr lang="en-US" altLang="en-US"/>
          </a:p>
          <a:p>
            <a:pPr algn="ctr"/>
            <a:endParaRPr lang="en-US" altLang="en-US"/>
          </a:p>
          <a:p>
            <a:pPr algn="ctr"/>
            <a:endParaRPr lang="en-US" altLang="en-US"/>
          </a:p>
          <a:p>
            <a:pPr algn="ctr"/>
            <a:endParaRPr lang="en-US" altLang="en-US"/>
          </a:p>
        </p:txBody>
      </p:sp>
      <p:sp>
        <p:nvSpPr>
          <p:cNvPr id="56354" name="Rectangle 34"/>
          <p:cNvSpPr>
            <a:spLocks noChangeArrowheads="1"/>
          </p:cNvSpPr>
          <p:nvPr/>
        </p:nvSpPr>
        <p:spPr bwMode="auto">
          <a:xfrm>
            <a:off x="7443788" y="3362325"/>
            <a:ext cx="4349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12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/>
              <a:t>  </a:t>
            </a:r>
            <a:r>
              <a:rPr lang="en-US" altLang="en-US" sz="1900" b="1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56355" name="Rectangle 35"/>
          <p:cNvSpPr>
            <a:spLocks noChangeArrowheads="1"/>
          </p:cNvSpPr>
          <p:nvPr/>
        </p:nvSpPr>
        <p:spPr bwMode="auto">
          <a:xfrm>
            <a:off x="1195388" y="2884488"/>
            <a:ext cx="812800" cy="642937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56" name="Rectangle 36"/>
          <p:cNvSpPr>
            <a:spLocks noChangeArrowheads="1"/>
          </p:cNvSpPr>
          <p:nvPr/>
        </p:nvSpPr>
        <p:spPr bwMode="auto">
          <a:xfrm>
            <a:off x="1447800" y="762000"/>
            <a:ext cx="70469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en-US" altLang="en-US" sz="3600" b="1"/>
              <a:t>After swapping root element </a:t>
            </a:r>
            <a:br>
              <a:rPr lang="en-US" altLang="en-US" sz="3600" b="1"/>
            </a:br>
            <a:r>
              <a:rPr lang="en-US" altLang="en-US" sz="3600" b="1"/>
              <a:t>into its place</a:t>
            </a:r>
            <a:r>
              <a:rPr lang="en-US" altLang="en-US" sz="36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6357" name="Rectangle 37"/>
          <p:cNvSpPr>
            <a:spLocks noChangeArrowheads="1"/>
          </p:cNvSpPr>
          <p:nvPr/>
        </p:nvSpPr>
        <p:spPr bwMode="auto">
          <a:xfrm>
            <a:off x="1195388" y="2268538"/>
            <a:ext cx="812800" cy="601662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58" name="Rectangle 38"/>
          <p:cNvSpPr>
            <a:spLocks noChangeArrowheads="1"/>
          </p:cNvSpPr>
          <p:nvPr/>
        </p:nvSpPr>
        <p:spPr bwMode="auto">
          <a:xfrm>
            <a:off x="1190625" y="1690688"/>
            <a:ext cx="812800" cy="601662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59" name="Rectangle 39"/>
          <p:cNvSpPr>
            <a:spLocks noChangeArrowheads="1"/>
          </p:cNvSpPr>
          <p:nvPr/>
        </p:nvSpPr>
        <p:spPr bwMode="auto">
          <a:xfrm>
            <a:off x="1431925" y="1828800"/>
            <a:ext cx="466725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/>
              <a:t>  6</a:t>
            </a:r>
          </a:p>
          <a:p>
            <a:endParaRPr lang="en-US" altLang="en-US" sz="2000" b="1"/>
          </a:p>
          <a:p>
            <a:r>
              <a:rPr lang="en-US" altLang="en-US" sz="2000" b="1"/>
              <a:t>10</a:t>
            </a:r>
          </a:p>
          <a:p>
            <a:endParaRPr lang="en-US" altLang="en-US" sz="2000" b="1"/>
          </a:p>
          <a:p>
            <a:r>
              <a:rPr lang="en-US" altLang="en-US" sz="2000" b="1"/>
              <a:t>12</a:t>
            </a:r>
          </a:p>
          <a:p>
            <a:endParaRPr lang="en-US" altLang="en-US" sz="2000" b="1"/>
          </a:p>
          <a:p>
            <a:r>
              <a:rPr lang="en-US" altLang="en-US" sz="2000" b="1"/>
              <a:t>30</a:t>
            </a:r>
          </a:p>
          <a:p>
            <a:endParaRPr lang="en-US" altLang="en-US" sz="2000" b="1"/>
          </a:p>
          <a:p>
            <a:r>
              <a:rPr lang="en-US" altLang="en-US" sz="2000" b="1"/>
              <a:t>40</a:t>
            </a:r>
          </a:p>
          <a:p>
            <a:endParaRPr lang="en-US" altLang="en-US" sz="2000" b="1"/>
          </a:p>
          <a:p>
            <a:r>
              <a:rPr lang="en-US" altLang="en-US" sz="2000" b="1"/>
              <a:t>60</a:t>
            </a:r>
          </a:p>
          <a:p>
            <a:endParaRPr lang="en-US" altLang="en-US" sz="2000" b="1"/>
          </a:p>
          <a:p>
            <a:r>
              <a:rPr lang="en-US" altLang="en-US" sz="2000" b="1"/>
              <a:t>70</a:t>
            </a:r>
          </a:p>
        </p:txBody>
      </p:sp>
      <p:sp>
        <p:nvSpPr>
          <p:cNvPr id="56360" name="Rectangle 40"/>
          <p:cNvSpPr>
            <a:spLocks noChangeArrowheads="1"/>
          </p:cNvSpPr>
          <p:nvPr/>
        </p:nvSpPr>
        <p:spPr bwMode="auto">
          <a:xfrm>
            <a:off x="3963988" y="3352800"/>
            <a:ext cx="806450" cy="474663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61" name="Rectangle 41"/>
          <p:cNvSpPr>
            <a:spLocks noChangeArrowheads="1"/>
          </p:cNvSpPr>
          <p:nvPr/>
        </p:nvSpPr>
        <p:spPr bwMode="auto">
          <a:xfrm>
            <a:off x="5705475" y="2349500"/>
            <a:ext cx="806450" cy="474663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62" name="Rectangle 42"/>
          <p:cNvSpPr>
            <a:spLocks noChangeArrowheads="1"/>
          </p:cNvSpPr>
          <p:nvPr/>
        </p:nvSpPr>
        <p:spPr bwMode="auto">
          <a:xfrm>
            <a:off x="4100513" y="3349625"/>
            <a:ext cx="5159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10</a:t>
            </a:r>
          </a:p>
          <a:p>
            <a:pPr defTabSz="585788"/>
            <a:endParaRPr lang="en-US" altLang="en-US" sz="1400" b="1">
              <a:solidFill>
                <a:srgbClr val="CC0000"/>
              </a:solidFill>
            </a:endParaRPr>
          </a:p>
          <a:p>
            <a:pPr defTabSz="585788"/>
            <a:r>
              <a:rPr lang="en-US" altLang="en-US" sz="1900" b="1">
                <a:solidFill>
                  <a:srgbClr val="CC0000"/>
                </a:solidFill>
              </a:rPr>
              <a:t>  1</a:t>
            </a:r>
          </a:p>
        </p:txBody>
      </p:sp>
      <p:sp>
        <p:nvSpPr>
          <p:cNvPr id="56363" name="Rectangle 43"/>
          <p:cNvSpPr>
            <a:spLocks noChangeArrowheads="1"/>
          </p:cNvSpPr>
          <p:nvPr/>
        </p:nvSpPr>
        <p:spPr bwMode="auto">
          <a:xfrm>
            <a:off x="5818188" y="2346325"/>
            <a:ext cx="4143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 6</a:t>
            </a:r>
          </a:p>
          <a:p>
            <a:pPr defTabSz="585788"/>
            <a:endParaRPr lang="en-US" altLang="en-US" sz="1400" b="1">
              <a:solidFill>
                <a:srgbClr val="CC0000"/>
              </a:solidFill>
            </a:endParaRPr>
          </a:p>
          <a:p>
            <a:pPr defTabSz="585788"/>
            <a:r>
              <a:rPr lang="en-US" altLang="en-US" sz="1900" b="1">
                <a:solidFill>
                  <a:srgbClr val="CC0000"/>
                </a:solidFill>
              </a:rPr>
              <a:t>  0</a:t>
            </a:r>
          </a:p>
        </p:txBody>
      </p:sp>
      <p:sp>
        <p:nvSpPr>
          <p:cNvPr id="56364" name="Line 44"/>
          <p:cNvSpPr>
            <a:spLocks noChangeShapeType="1"/>
          </p:cNvSpPr>
          <p:nvPr/>
        </p:nvSpPr>
        <p:spPr bwMode="auto">
          <a:xfrm flipH="1" flipV="1">
            <a:off x="6424613" y="2676525"/>
            <a:ext cx="1192212" cy="700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65" name="Line 45"/>
          <p:cNvSpPr>
            <a:spLocks noChangeShapeType="1"/>
          </p:cNvSpPr>
          <p:nvPr/>
        </p:nvSpPr>
        <p:spPr bwMode="auto">
          <a:xfrm flipV="1">
            <a:off x="4492625" y="2690813"/>
            <a:ext cx="1260475" cy="6746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66" name="Line 46"/>
          <p:cNvSpPr>
            <a:spLocks noChangeShapeType="1"/>
          </p:cNvSpPr>
          <p:nvPr/>
        </p:nvSpPr>
        <p:spPr bwMode="auto">
          <a:xfrm flipV="1">
            <a:off x="3744913" y="3692525"/>
            <a:ext cx="454025" cy="581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67" name="Line 47"/>
          <p:cNvSpPr>
            <a:spLocks noChangeShapeType="1"/>
          </p:cNvSpPr>
          <p:nvPr/>
        </p:nvSpPr>
        <p:spPr bwMode="auto">
          <a:xfrm flipV="1">
            <a:off x="6927850" y="3619500"/>
            <a:ext cx="474663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68" name="Line 48"/>
          <p:cNvSpPr>
            <a:spLocks noChangeShapeType="1"/>
          </p:cNvSpPr>
          <p:nvPr/>
        </p:nvSpPr>
        <p:spPr bwMode="auto">
          <a:xfrm flipH="1" flipV="1">
            <a:off x="7896225" y="3684588"/>
            <a:ext cx="433388" cy="554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69" name="Line 49"/>
          <p:cNvSpPr>
            <a:spLocks noChangeShapeType="1"/>
          </p:cNvSpPr>
          <p:nvPr/>
        </p:nvSpPr>
        <p:spPr bwMode="auto">
          <a:xfrm flipH="1" flipV="1">
            <a:off x="4606925" y="3676650"/>
            <a:ext cx="433388" cy="569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70" name="Rectangle 50"/>
          <p:cNvSpPr>
            <a:spLocks noChangeArrowheads="1"/>
          </p:cNvSpPr>
          <p:nvPr/>
        </p:nvSpPr>
        <p:spPr bwMode="auto">
          <a:xfrm>
            <a:off x="3021013" y="5495925"/>
            <a:ext cx="460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b="1">
                <a:solidFill>
                  <a:srgbClr val="990033"/>
                </a:solidFill>
              </a:rPr>
              <a:t>ALL ELEMENTS ARE SORTED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ACA4-1FD5-4937-B0C8-77DAF3CEED7C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461963" y="838200"/>
            <a:ext cx="8218487" cy="5843588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7924800" cy="4900613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template &lt;class  ItemType &gt;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void  HeapSort  ( ItemType  values [ ] ,  </a:t>
            </a:r>
            <a:r>
              <a:rPr lang="en-US" altLang="en-US" sz="1800" b="1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altLang="en-US" sz="1800" b="1">
                <a:latin typeface="Courier New" pitchFamily="49" charset="0"/>
              </a:rPr>
              <a:t>int  numValues )</a:t>
            </a:r>
            <a:r>
              <a:rPr lang="en-US" altLang="en-US" sz="1800" b="1">
                <a:solidFill>
                  <a:schemeClr val="tx2"/>
                </a:solidFill>
                <a:latin typeface="Courier New" pitchFamily="49" charset="0"/>
              </a:rPr>
              <a:t>	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solidFill>
                  <a:srgbClr val="339933"/>
                </a:solidFill>
                <a:latin typeface="Courier New" pitchFamily="49" charset="0"/>
              </a:rPr>
              <a:t>//  Post: Sorts array values[ 0 . . numValues-1 ] into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solidFill>
                  <a:srgbClr val="339933"/>
                </a:solidFill>
                <a:latin typeface="Courier New" pitchFamily="49" charset="0"/>
              </a:rPr>
              <a:t>//   ascending order by key</a:t>
            </a:r>
            <a:endParaRPr lang="en-US" altLang="en-US" sz="1800" b="1"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{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	int  index 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	</a:t>
            </a:r>
            <a:r>
              <a:rPr lang="en-US" altLang="en-US" sz="1800" b="1">
                <a:solidFill>
                  <a:srgbClr val="339933"/>
                </a:solidFill>
                <a:latin typeface="Courier New" pitchFamily="49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solidFill>
                  <a:srgbClr val="339933"/>
                </a:solidFill>
                <a:latin typeface="Courier New" pitchFamily="49" charset="0"/>
              </a:rPr>
              <a:t>	</a:t>
            </a:r>
            <a:r>
              <a:rPr lang="en-US" altLang="en-US" sz="1800" b="1">
                <a:solidFill>
                  <a:srgbClr val="CC0000"/>
                </a:solidFill>
                <a:latin typeface="Courier New" pitchFamily="49" charset="0"/>
              </a:rPr>
              <a:t>// Convert array  values[0..numValues-1] into a heap</a:t>
            </a:r>
            <a:endParaRPr lang="en-US" altLang="en-US" sz="1800" b="1"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	for  (index = numValues/2 - 1;  index &gt;= 0;  index--)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     ReheapDown ( values , index , numValues - 1 ) 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endParaRPr lang="en-US" altLang="en-US" sz="1800" b="1"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solidFill>
                  <a:srgbClr val="CC0000"/>
                </a:solidFill>
                <a:latin typeface="Courier New" pitchFamily="49" charset="0"/>
              </a:rPr>
              <a:t>	//  Sort the array.</a:t>
            </a:r>
            <a:endParaRPr lang="en-US" altLang="en-US" sz="1800" b="1"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	for (index = numValues - 1;  index &gt;= 1;  index--)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	{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	   Swap (values [0] , values[index]);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      ReheapDown (values , 0 , index - 1);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	}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} 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7848600" y="6248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r"/>
            <a:fld id="{8AFA9F6A-3BC5-47F4-BC3F-39A3485C48E7}" type="slidenum">
              <a:rPr lang="en-US" altLang="en-US" sz="1800">
                <a:latin typeface="Courier New" pitchFamily="49" charset="0"/>
              </a:rPr>
              <a:pPr algn="r"/>
              <a:t>54</a:t>
            </a:fld>
            <a:endParaRPr lang="en-US" altLang="en-US" sz="180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3B382-1377-4987-A507-F2B3C7CC0154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234950" y="1308100"/>
            <a:ext cx="8674100" cy="48641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07975" y="1362075"/>
            <a:ext cx="845502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 altLang="en-US" sz="1800" b="1">
                <a:solidFill>
                  <a:srgbClr val="008080"/>
                </a:solidFill>
                <a:latin typeface="Courier New" pitchFamily="49" charset="0"/>
              </a:rPr>
              <a:t>template&lt; class  ItemType &gt;</a:t>
            </a:r>
            <a:endParaRPr lang="en-US" altLang="en-US" sz="1800" b="1" i="1">
              <a:solidFill>
                <a:srgbClr val="A50021"/>
              </a:solidFill>
              <a:latin typeface="Courier New" pitchFamily="49" charset="0"/>
            </a:endParaRPr>
          </a:p>
          <a:p>
            <a:r>
              <a:rPr lang="en-US" altLang="en-US" sz="1800" b="1">
                <a:latin typeface="Courier New" pitchFamily="49" charset="0"/>
              </a:rPr>
              <a:t>void  ReheapDown ( ItemType  values [ ],  int  root,  </a:t>
            </a:r>
          </a:p>
          <a:p>
            <a:r>
              <a:rPr lang="en-US" altLang="en-US" sz="1800" b="1">
                <a:latin typeface="Courier New" pitchFamily="49" charset="0"/>
              </a:rPr>
              <a:t>  int  bottom )</a:t>
            </a:r>
          </a:p>
          <a:p>
            <a:endParaRPr lang="en-US" altLang="en-US" sz="1800" b="1">
              <a:latin typeface="Courier New" pitchFamily="49" charset="0"/>
            </a:endParaRPr>
          </a:p>
          <a:p>
            <a:r>
              <a:rPr lang="en-US" altLang="en-US" sz="1800" b="1" i="1">
                <a:solidFill>
                  <a:srgbClr val="CC0000"/>
                </a:solidFill>
                <a:latin typeface="Courier New" pitchFamily="49" charset="0"/>
              </a:rPr>
              <a:t>//  Pre:  root is the index of a node that may violate the</a:t>
            </a:r>
          </a:p>
          <a:p>
            <a:r>
              <a:rPr lang="en-US" altLang="en-US" sz="1800" b="1" i="1">
                <a:solidFill>
                  <a:srgbClr val="CC0000"/>
                </a:solidFill>
                <a:latin typeface="Courier New" pitchFamily="49" charset="0"/>
              </a:rPr>
              <a:t>//    heap order property</a:t>
            </a:r>
            <a:endParaRPr lang="en-US" altLang="en-US" sz="1800" b="1" i="1">
              <a:latin typeface="Courier New" pitchFamily="49" charset="0"/>
            </a:endParaRPr>
          </a:p>
          <a:p>
            <a:r>
              <a:rPr lang="en-US" altLang="en-US" sz="1800" b="1" i="1">
                <a:solidFill>
                  <a:schemeClr val="folHlink"/>
                </a:solidFill>
                <a:latin typeface="Courier New" pitchFamily="49" charset="0"/>
              </a:rPr>
              <a:t>//  Post:  Heap order property is restored between root and </a:t>
            </a:r>
          </a:p>
          <a:p>
            <a:r>
              <a:rPr lang="en-US" altLang="en-US" sz="1800" b="1" i="1">
                <a:solidFill>
                  <a:schemeClr val="folHlink"/>
                </a:solidFill>
                <a:latin typeface="Courier New" pitchFamily="49" charset="0"/>
              </a:rPr>
              <a:t>//    bottom</a:t>
            </a:r>
            <a:endParaRPr lang="en-US" altLang="en-US" sz="1800" b="1">
              <a:solidFill>
                <a:srgbClr val="CC0000"/>
              </a:solidFill>
              <a:latin typeface="Courier New" pitchFamily="49" charset="0"/>
            </a:endParaRPr>
          </a:p>
          <a:p>
            <a:endParaRPr lang="en-US" altLang="en-US" sz="1800" b="1">
              <a:latin typeface="Courier New" pitchFamily="49" charset="0"/>
            </a:endParaRPr>
          </a:p>
          <a:p>
            <a:r>
              <a:rPr lang="en-US" altLang="en-US" sz="1800" b="1">
                <a:latin typeface="Courier New" pitchFamily="49" charset="0"/>
              </a:rPr>
              <a:t>{</a:t>
            </a:r>
          </a:p>
          <a:p>
            <a:r>
              <a:rPr lang="en-US" altLang="en-US" sz="1800" b="1">
                <a:latin typeface="Courier New" pitchFamily="49" charset="0"/>
              </a:rPr>
              <a:t>    int  maxChild ;</a:t>
            </a:r>
          </a:p>
          <a:p>
            <a:r>
              <a:rPr lang="en-US" altLang="en-US" sz="1800" b="1">
                <a:latin typeface="Courier New" pitchFamily="49" charset="0"/>
              </a:rPr>
              <a:t>    int  rightChild ;</a:t>
            </a:r>
          </a:p>
          <a:p>
            <a:r>
              <a:rPr lang="en-US" altLang="en-US" sz="1800" b="1">
                <a:latin typeface="Courier New" pitchFamily="49" charset="0"/>
              </a:rPr>
              <a:t>    int  leftChild ;</a:t>
            </a:r>
          </a:p>
          <a:p>
            <a:endParaRPr lang="en-US" altLang="en-US" sz="1800" b="1">
              <a:latin typeface="Courier New" pitchFamily="49" charset="0"/>
            </a:endParaRPr>
          </a:p>
          <a:p>
            <a:r>
              <a:rPr lang="en-US" altLang="en-US" sz="1800" b="1">
                <a:latin typeface="Courier New" pitchFamily="49" charset="0"/>
              </a:rPr>
              <a:t>    leftChild  =  root * 2 + 1 ;</a:t>
            </a:r>
          </a:p>
          <a:p>
            <a:r>
              <a:rPr lang="en-US" altLang="en-US" sz="1800" b="1">
                <a:latin typeface="Courier New" pitchFamily="49" charset="0"/>
              </a:rPr>
              <a:t>    rightChild  =  root * 2 + 2 ;</a:t>
            </a:r>
          </a:p>
          <a:p>
            <a:r>
              <a:rPr lang="en-US" altLang="en-US" sz="2000" b="1"/>
              <a:t>      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7848600" y="6248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r"/>
            <a:fld id="{D50FB79B-6E19-41EE-92E4-F62B935F9E8B}" type="slidenum">
              <a:rPr lang="en-US" altLang="en-US" sz="1400"/>
              <a:pPr algn="r"/>
              <a:t>55</a:t>
            </a:fld>
            <a:endParaRPr lang="en-US" altLang="en-US" sz="1400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ReheapDown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E15A-E98A-43A4-8B71-CD4E03E8A480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228600" y="990600"/>
            <a:ext cx="8610600" cy="5638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07975" y="990600"/>
            <a:ext cx="8455025" cy="5065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 altLang="en-US" sz="2000" b="1"/>
              <a:t>      </a:t>
            </a:r>
            <a:r>
              <a:rPr lang="en-US" altLang="en-US" sz="1800" b="1">
                <a:latin typeface="Courier New" pitchFamily="49" charset="0"/>
              </a:rPr>
              <a:t>if (leftChild  &lt;=  bottom)	</a:t>
            </a:r>
            <a:r>
              <a:rPr lang="en-US" altLang="en-US" sz="1800" b="1" i="1">
                <a:solidFill>
                  <a:srgbClr val="CC0000"/>
                </a:solidFill>
                <a:latin typeface="Courier New" pitchFamily="49" charset="0"/>
              </a:rPr>
              <a:t>// ReheapDown continued</a:t>
            </a:r>
            <a:endParaRPr lang="en-US" altLang="en-US" sz="1800" b="1">
              <a:latin typeface="Courier New" pitchFamily="49" charset="0"/>
            </a:endParaRPr>
          </a:p>
          <a:p>
            <a:r>
              <a:rPr lang="en-US" altLang="en-US" sz="1800" b="1">
                <a:latin typeface="Courier New" pitchFamily="49" charset="0"/>
              </a:rPr>
              <a:t>   {</a:t>
            </a:r>
          </a:p>
          <a:p>
            <a:r>
              <a:rPr lang="en-US" altLang="en-US" sz="1800" b="1">
                <a:latin typeface="Courier New" pitchFamily="49" charset="0"/>
              </a:rPr>
              <a:t>     if  (leftChild  ==  bottom)</a:t>
            </a:r>
          </a:p>
          <a:p>
            <a:r>
              <a:rPr lang="en-US" altLang="en-US" sz="1800" b="1">
                <a:latin typeface="Courier New" pitchFamily="49" charset="0"/>
              </a:rPr>
              <a:t>	maxChild  = leftChild;</a:t>
            </a:r>
          </a:p>
          <a:p>
            <a:r>
              <a:rPr lang="en-US" altLang="en-US" sz="1800" b="1">
                <a:latin typeface="Courier New" pitchFamily="49" charset="0"/>
              </a:rPr>
              <a:t>     else</a:t>
            </a:r>
          </a:p>
          <a:p>
            <a:r>
              <a:rPr lang="en-US" altLang="en-US" sz="1800" b="1">
                <a:latin typeface="Courier New" pitchFamily="49" charset="0"/>
              </a:rPr>
              <a:t>     {</a:t>
            </a:r>
          </a:p>
          <a:p>
            <a:r>
              <a:rPr lang="en-US" altLang="en-US" sz="1800" b="1">
                <a:latin typeface="Courier New" pitchFamily="49" charset="0"/>
              </a:rPr>
              <a:t>	if (values[leftChild] &lt;=  values [rightChild])</a:t>
            </a:r>
          </a:p>
          <a:p>
            <a:r>
              <a:rPr lang="en-US" altLang="en-US" sz="1800" b="1">
                <a:latin typeface="Courier New" pitchFamily="49" charset="0"/>
              </a:rPr>
              <a:t>	  maxChild  =  rightChild ;</a:t>
            </a:r>
          </a:p>
          <a:p>
            <a:r>
              <a:rPr lang="en-US" altLang="en-US" sz="1800" b="1">
                <a:latin typeface="Courier New" pitchFamily="49" charset="0"/>
              </a:rPr>
              <a:t>	else</a:t>
            </a:r>
          </a:p>
          <a:p>
            <a:r>
              <a:rPr lang="en-US" altLang="en-US" sz="1800" b="1">
                <a:latin typeface="Courier New" pitchFamily="49" charset="0"/>
              </a:rPr>
              <a:t>         maxChild  =  leftChild ;</a:t>
            </a:r>
          </a:p>
          <a:p>
            <a:r>
              <a:rPr lang="en-US" altLang="en-US" sz="1800" b="1">
                <a:latin typeface="Courier New" pitchFamily="49" charset="0"/>
              </a:rPr>
              <a:t>     }</a:t>
            </a:r>
          </a:p>
          <a:p>
            <a:r>
              <a:rPr lang="en-US" altLang="en-US" sz="1800" b="1">
                <a:latin typeface="Courier New" pitchFamily="49" charset="0"/>
              </a:rPr>
              <a:t>     if  (values[ root ] &lt; values[maxChild])</a:t>
            </a:r>
          </a:p>
          <a:p>
            <a:r>
              <a:rPr lang="en-US" altLang="en-US" sz="1800" b="1">
                <a:latin typeface="Courier New" pitchFamily="49" charset="0"/>
              </a:rPr>
              <a:t>     {</a:t>
            </a:r>
          </a:p>
          <a:p>
            <a:r>
              <a:rPr lang="en-US" altLang="en-US" sz="1800" b="1">
                <a:latin typeface="Courier New" pitchFamily="49" charset="0"/>
              </a:rPr>
              <a:t>	Swap (values[root], values[maxChild]);</a:t>
            </a:r>
          </a:p>
          <a:p>
            <a:r>
              <a:rPr lang="en-US" altLang="en-US" sz="1800" b="1">
                <a:latin typeface="Courier New" pitchFamily="49" charset="0"/>
              </a:rPr>
              <a:t>	ReheapDown ( maxChild, bottom  ;</a:t>
            </a:r>
          </a:p>
          <a:p>
            <a:r>
              <a:rPr lang="en-US" altLang="en-US" sz="1800" b="1">
                <a:latin typeface="Courier New" pitchFamily="49" charset="0"/>
              </a:rPr>
              <a:t>     }</a:t>
            </a:r>
          </a:p>
          <a:p>
            <a:r>
              <a:rPr lang="en-US" altLang="en-US" sz="1800" b="1">
                <a:latin typeface="Courier New" pitchFamily="49" charset="0"/>
              </a:rPr>
              <a:t>    }</a:t>
            </a:r>
          </a:p>
          <a:p>
            <a:r>
              <a:rPr lang="en-US" altLang="en-US" sz="1800" b="1">
                <a:latin typeface="Courier New" pitchFamily="49" charset="0"/>
              </a:rPr>
              <a:t>}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7848600" y="6248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r"/>
            <a:fld id="{AB403316-CCFB-4FBC-AB82-0EAA26DFC9E6}" type="slidenum">
              <a:rPr lang="en-US" altLang="en-US" sz="1400"/>
              <a:pPr algn="r"/>
              <a:t>56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B1A59-2379-4D0D-A41D-382C1B222AF9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0713" y="1958975"/>
            <a:ext cx="7913687" cy="4311650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n-US" altLang="en-US" sz="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1800"/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1800"/>
          </a:p>
          <a:p>
            <a:pPr>
              <a:buFont typeface="Monotype Sorts" pitchFamily="2" charset="2"/>
              <a:buNone/>
            </a:pPr>
            <a:r>
              <a:rPr lang="en-US" altLang="en-US" sz="2800" b="1">
                <a:latin typeface="Courier New" pitchFamily="49" charset="0"/>
              </a:rPr>
              <a:t> </a:t>
            </a:r>
            <a:r>
              <a:rPr lang="en-US" altLang="en-US" sz="2800"/>
              <a:t>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914400"/>
            <a:ext cx="6819900" cy="609600"/>
          </a:xfrm>
          <a:noFill/>
          <a:ln/>
        </p:spPr>
        <p:txBody>
          <a:bodyPr/>
          <a:lstStyle/>
          <a:p>
            <a:r>
              <a:rPr lang="en-US" altLang="en-US" sz="3200"/>
              <a:t>Heap Sort: </a:t>
            </a:r>
            <a:br>
              <a:rPr lang="en-US" altLang="en-US" sz="3200"/>
            </a:br>
            <a:r>
              <a:rPr lang="en-US" altLang="en-US" sz="3200"/>
              <a:t>How many comparisons?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5751513" y="2568575"/>
            <a:ext cx="739775" cy="4492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5921375" y="2565400"/>
            <a:ext cx="4143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24</a:t>
            </a:r>
          </a:p>
          <a:p>
            <a:pPr defTabSz="585788"/>
            <a:endParaRPr lang="en-US" altLang="en-US" sz="1400" b="1">
              <a:solidFill>
                <a:srgbClr val="CC0000"/>
              </a:solidFill>
            </a:endParaRPr>
          </a:p>
          <a:p>
            <a:pPr defTabSz="585788"/>
            <a:r>
              <a:rPr lang="en-US" altLang="en-US" sz="1900" b="1">
                <a:solidFill>
                  <a:srgbClr val="CC0000"/>
                </a:solidFill>
              </a:rPr>
              <a:t> 0</a:t>
            </a:r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 flipV="1">
            <a:off x="4533900" y="2909888"/>
            <a:ext cx="1260475" cy="6746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4049713" y="3578225"/>
            <a:ext cx="763587" cy="4556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3101975" y="4505325"/>
            <a:ext cx="674688" cy="4381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 flipV="1">
            <a:off x="3683000" y="3911600"/>
            <a:ext cx="454025" cy="581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4141788" y="3568700"/>
            <a:ext cx="5159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60</a:t>
            </a:r>
          </a:p>
          <a:p>
            <a:pPr defTabSz="585788"/>
            <a:endParaRPr lang="en-US" altLang="en-US" sz="1400" b="1">
              <a:solidFill>
                <a:srgbClr val="CC0000"/>
              </a:solidFill>
            </a:endParaRPr>
          </a:p>
          <a:p>
            <a:pPr defTabSz="585788"/>
            <a:r>
              <a:rPr lang="en-US" altLang="en-US" sz="1900" b="1">
                <a:solidFill>
                  <a:srgbClr val="CC0000"/>
                </a:solidFill>
              </a:rPr>
              <a:t>  1</a:t>
            </a: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3251200" y="4513263"/>
            <a:ext cx="4603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30</a:t>
            </a:r>
          </a:p>
          <a:p>
            <a:pPr defTabSz="585788"/>
            <a:r>
              <a:rPr lang="en-US" altLang="en-US" sz="1400" b="1"/>
              <a:t> </a:t>
            </a:r>
          </a:p>
          <a:p>
            <a:pPr defTabSz="585788"/>
            <a:r>
              <a:rPr lang="en-US" altLang="en-US" sz="1900" b="1"/>
              <a:t> </a:t>
            </a:r>
            <a:r>
              <a:rPr lang="en-US" altLang="en-US" sz="1900" b="1">
                <a:solidFill>
                  <a:srgbClr val="CC0000"/>
                </a:solidFill>
              </a:rPr>
              <a:t>3 </a:t>
            </a:r>
            <a:r>
              <a:rPr lang="en-US" altLang="en-US" sz="1900" b="1"/>
              <a:t>                </a:t>
            </a: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4854575" y="4468813"/>
            <a:ext cx="688975" cy="47466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 flipH="1" flipV="1">
            <a:off x="4813300" y="3895725"/>
            <a:ext cx="433388" cy="554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5002213" y="4478338"/>
            <a:ext cx="4619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40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/>
              <a:t> </a:t>
            </a:r>
            <a:r>
              <a:rPr lang="en-US" altLang="en-US" sz="1900" b="1">
                <a:solidFill>
                  <a:srgbClr val="CC0000"/>
                </a:solidFill>
              </a:rPr>
              <a:t>4</a:t>
            </a:r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7327900" y="3587750"/>
            <a:ext cx="703263" cy="44608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6602413" y="4484688"/>
            <a:ext cx="715962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7485063" y="3581400"/>
            <a:ext cx="4349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12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/>
              <a:t>  </a:t>
            </a:r>
            <a:r>
              <a:rPr lang="en-US" altLang="en-US" sz="1900" b="1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60434" name="Line 18"/>
          <p:cNvSpPr>
            <a:spLocks noChangeShapeType="1"/>
          </p:cNvSpPr>
          <p:nvPr/>
        </p:nvSpPr>
        <p:spPr bwMode="auto">
          <a:xfrm flipV="1">
            <a:off x="6886575" y="3894138"/>
            <a:ext cx="522288" cy="574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35" name="Rectangle 19"/>
          <p:cNvSpPr>
            <a:spLocks noChangeArrowheads="1"/>
          </p:cNvSpPr>
          <p:nvPr/>
        </p:nvSpPr>
        <p:spPr bwMode="auto">
          <a:xfrm>
            <a:off x="6605588" y="4502150"/>
            <a:ext cx="5572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  8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>
                <a:solidFill>
                  <a:srgbClr val="CC0000"/>
                </a:solidFill>
              </a:rPr>
              <a:t>   5</a:t>
            </a:r>
          </a:p>
        </p:txBody>
      </p:sp>
      <p:sp>
        <p:nvSpPr>
          <p:cNvPr id="60436" name="Line 20"/>
          <p:cNvSpPr>
            <a:spLocks noChangeShapeType="1"/>
          </p:cNvSpPr>
          <p:nvPr/>
        </p:nvSpPr>
        <p:spPr bwMode="auto">
          <a:xfrm flipH="1" flipV="1">
            <a:off x="5649913" y="2281238"/>
            <a:ext cx="428625" cy="303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37" name="Rectangle 21"/>
          <p:cNvSpPr>
            <a:spLocks noChangeArrowheads="1"/>
          </p:cNvSpPr>
          <p:nvPr/>
        </p:nvSpPr>
        <p:spPr bwMode="auto">
          <a:xfrm>
            <a:off x="4919663" y="2152650"/>
            <a:ext cx="8270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  root</a:t>
            </a:r>
          </a:p>
        </p:txBody>
      </p:sp>
      <p:sp>
        <p:nvSpPr>
          <p:cNvPr id="60438" name="Rectangle 22"/>
          <p:cNvSpPr>
            <a:spLocks noChangeArrowheads="1"/>
          </p:cNvSpPr>
          <p:nvPr/>
        </p:nvSpPr>
        <p:spPr bwMode="auto">
          <a:xfrm>
            <a:off x="7978775" y="4476750"/>
            <a:ext cx="688975" cy="4746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39" name="Line 23"/>
          <p:cNvSpPr>
            <a:spLocks noChangeShapeType="1"/>
          </p:cNvSpPr>
          <p:nvPr/>
        </p:nvSpPr>
        <p:spPr bwMode="auto">
          <a:xfrm flipH="1" flipV="1">
            <a:off x="7978775" y="3903663"/>
            <a:ext cx="433388" cy="554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8126413" y="4506913"/>
            <a:ext cx="4619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10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/>
              <a:t> </a:t>
            </a:r>
            <a:r>
              <a:rPr lang="en-US" altLang="en-US" sz="1900" b="1">
                <a:solidFill>
                  <a:srgbClr val="CC0000"/>
                </a:solidFill>
              </a:rPr>
              <a:t>6</a:t>
            </a:r>
          </a:p>
        </p:txBody>
      </p:sp>
      <p:sp>
        <p:nvSpPr>
          <p:cNvPr id="60441" name="Line 25"/>
          <p:cNvSpPr>
            <a:spLocks noChangeShapeType="1"/>
          </p:cNvSpPr>
          <p:nvPr/>
        </p:nvSpPr>
        <p:spPr bwMode="auto">
          <a:xfrm flipH="1" flipV="1">
            <a:off x="6465888" y="2895600"/>
            <a:ext cx="1192212" cy="700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448" name="Group 32"/>
          <p:cNvGrpSpPr>
            <a:grpSpLocks/>
          </p:cNvGrpSpPr>
          <p:nvPr/>
        </p:nvGrpSpPr>
        <p:grpSpPr bwMode="auto">
          <a:xfrm>
            <a:off x="2566988" y="4821238"/>
            <a:ext cx="1636712" cy="1466850"/>
            <a:chOff x="1617" y="3037"/>
            <a:chExt cx="1031" cy="924"/>
          </a:xfrm>
        </p:grpSpPr>
        <p:sp>
          <p:nvSpPr>
            <p:cNvPr id="60442" name="Rectangle 26"/>
            <p:cNvSpPr>
              <a:spLocks noChangeArrowheads="1"/>
            </p:cNvSpPr>
            <p:nvPr/>
          </p:nvSpPr>
          <p:spPr bwMode="auto">
            <a:xfrm>
              <a:off x="1617" y="3421"/>
              <a:ext cx="425" cy="27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3" name="Line 27"/>
            <p:cNvSpPr>
              <a:spLocks noChangeShapeType="1"/>
            </p:cNvSpPr>
            <p:nvPr/>
          </p:nvSpPr>
          <p:spPr bwMode="auto">
            <a:xfrm flipV="1">
              <a:off x="1749" y="3047"/>
              <a:ext cx="286" cy="3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4" name="Rectangle 28"/>
            <p:cNvSpPr>
              <a:spLocks noChangeArrowheads="1"/>
            </p:cNvSpPr>
            <p:nvPr/>
          </p:nvSpPr>
          <p:spPr bwMode="auto">
            <a:xfrm>
              <a:off x="1711" y="3413"/>
              <a:ext cx="290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3025" tIns="36512" rIns="73025" bIns="36512">
              <a:spAutoFit/>
            </a:bodyPr>
            <a:lstStyle/>
            <a:p>
              <a:pPr defTabSz="585788"/>
              <a:r>
                <a:rPr lang="en-US" altLang="en-US" sz="1900" b="1"/>
                <a:t>15</a:t>
              </a:r>
            </a:p>
            <a:p>
              <a:pPr defTabSz="585788"/>
              <a:r>
                <a:rPr lang="en-US" altLang="en-US" sz="1400" b="1"/>
                <a:t> </a:t>
              </a:r>
            </a:p>
            <a:p>
              <a:pPr defTabSz="585788"/>
              <a:r>
                <a:rPr lang="en-US" altLang="en-US" sz="1900" b="1"/>
                <a:t> </a:t>
              </a:r>
              <a:r>
                <a:rPr lang="en-US" altLang="en-US" sz="1900" b="1">
                  <a:solidFill>
                    <a:srgbClr val="CC0000"/>
                  </a:solidFill>
                </a:rPr>
                <a:t>7 </a:t>
              </a:r>
              <a:r>
                <a:rPr lang="en-US" altLang="en-US" sz="1900" b="1"/>
                <a:t>                </a:t>
              </a:r>
            </a:p>
          </p:txBody>
        </p:sp>
        <p:sp>
          <p:nvSpPr>
            <p:cNvPr id="60445" name="Rectangle 29"/>
            <p:cNvSpPr>
              <a:spLocks noChangeArrowheads="1"/>
            </p:cNvSpPr>
            <p:nvPr/>
          </p:nvSpPr>
          <p:spPr bwMode="auto">
            <a:xfrm>
              <a:off x="2214" y="3398"/>
              <a:ext cx="434" cy="29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6" name="Line 30"/>
            <p:cNvSpPr>
              <a:spLocks noChangeShapeType="1"/>
            </p:cNvSpPr>
            <p:nvPr/>
          </p:nvSpPr>
          <p:spPr bwMode="auto">
            <a:xfrm flipH="1" flipV="1">
              <a:off x="2292" y="3037"/>
              <a:ext cx="273" cy="3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7" name="Rectangle 31"/>
            <p:cNvSpPr>
              <a:spLocks noChangeArrowheads="1"/>
            </p:cNvSpPr>
            <p:nvPr/>
          </p:nvSpPr>
          <p:spPr bwMode="auto">
            <a:xfrm>
              <a:off x="2307" y="3417"/>
              <a:ext cx="291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3025" tIns="36512" rIns="73025" bIns="36512">
              <a:spAutoFit/>
            </a:bodyPr>
            <a:lstStyle/>
            <a:p>
              <a:pPr defTabSz="585788"/>
              <a:r>
                <a:rPr lang="en-US" altLang="en-US" sz="1900" b="1"/>
                <a:t> 6</a:t>
              </a:r>
            </a:p>
            <a:p>
              <a:pPr defTabSz="585788"/>
              <a:endParaRPr lang="en-US" altLang="en-US" sz="1400" b="1"/>
            </a:p>
            <a:p>
              <a:pPr defTabSz="585788"/>
              <a:r>
                <a:rPr lang="en-US" altLang="en-US" sz="1900" b="1"/>
                <a:t> </a:t>
              </a:r>
              <a:r>
                <a:rPr lang="en-US" altLang="en-US" sz="1900" b="1">
                  <a:solidFill>
                    <a:srgbClr val="CC0000"/>
                  </a:solidFill>
                </a:rPr>
                <a:t>8</a:t>
              </a:r>
            </a:p>
          </p:txBody>
        </p:sp>
      </p:grpSp>
      <p:sp>
        <p:nvSpPr>
          <p:cNvPr id="60449" name="Rectangle 33"/>
          <p:cNvSpPr>
            <a:spLocks noChangeArrowheads="1"/>
          </p:cNvSpPr>
          <p:nvPr/>
        </p:nvSpPr>
        <p:spPr bwMode="auto">
          <a:xfrm>
            <a:off x="4452938" y="5383213"/>
            <a:ext cx="674687" cy="4937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50" name="Line 34"/>
          <p:cNvSpPr>
            <a:spLocks noChangeShapeType="1"/>
          </p:cNvSpPr>
          <p:nvPr/>
        </p:nvSpPr>
        <p:spPr bwMode="auto">
          <a:xfrm flipV="1">
            <a:off x="4600575" y="4824413"/>
            <a:ext cx="454025" cy="581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51" name="Rectangle 35"/>
          <p:cNvSpPr>
            <a:spLocks noChangeArrowheads="1"/>
          </p:cNvSpPr>
          <p:nvPr/>
        </p:nvSpPr>
        <p:spPr bwMode="auto">
          <a:xfrm>
            <a:off x="4602163" y="5426075"/>
            <a:ext cx="4603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18</a:t>
            </a:r>
          </a:p>
          <a:p>
            <a:pPr defTabSz="585788"/>
            <a:r>
              <a:rPr lang="en-US" altLang="en-US" sz="1400" b="1"/>
              <a:t> </a:t>
            </a:r>
          </a:p>
          <a:p>
            <a:pPr defTabSz="585788"/>
            <a:r>
              <a:rPr lang="en-US" altLang="en-US" sz="1900" b="1"/>
              <a:t> </a:t>
            </a:r>
            <a:r>
              <a:rPr lang="en-US" altLang="en-US" sz="1900" b="1">
                <a:solidFill>
                  <a:srgbClr val="CC0000"/>
                </a:solidFill>
              </a:rPr>
              <a:t>9 </a:t>
            </a:r>
            <a:r>
              <a:rPr lang="en-US" altLang="en-US" sz="1900" b="1"/>
              <a:t>                </a:t>
            </a:r>
          </a:p>
        </p:txBody>
      </p:sp>
      <p:sp>
        <p:nvSpPr>
          <p:cNvPr id="60452" name="Rectangle 36"/>
          <p:cNvSpPr>
            <a:spLocks noChangeArrowheads="1"/>
          </p:cNvSpPr>
          <p:nvPr/>
        </p:nvSpPr>
        <p:spPr bwMode="auto">
          <a:xfrm>
            <a:off x="5357813" y="5402263"/>
            <a:ext cx="688975" cy="47466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53" name="Line 37"/>
          <p:cNvSpPr>
            <a:spLocks noChangeShapeType="1"/>
          </p:cNvSpPr>
          <p:nvPr/>
        </p:nvSpPr>
        <p:spPr bwMode="auto">
          <a:xfrm flipH="1" flipV="1">
            <a:off x="5462588" y="4829175"/>
            <a:ext cx="433387" cy="554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54" name="Rectangle 38"/>
          <p:cNvSpPr>
            <a:spLocks noChangeArrowheads="1"/>
          </p:cNvSpPr>
          <p:nvPr/>
        </p:nvSpPr>
        <p:spPr bwMode="auto">
          <a:xfrm>
            <a:off x="473075" y="2346325"/>
            <a:ext cx="351155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>
                <a:solidFill>
                  <a:srgbClr val="990033"/>
                </a:solidFill>
              </a:rPr>
              <a:t>In reheap down, an element</a:t>
            </a:r>
          </a:p>
          <a:p>
            <a:r>
              <a:rPr lang="en-US" altLang="en-US" sz="2000" b="1">
                <a:solidFill>
                  <a:srgbClr val="990033"/>
                </a:solidFill>
              </a:rPr>
              <a:t>is compared with its 2 </a:t>
            </a:r>
          </a:p>
          <a:p>
            <a:r>
              <a:rPr lang="en-US" altLang="en-US" sz="2000" b="1">
                <a:solidFill>
                  <a:srgbClr val="990033"/>
                </a:solidFill>
              </a:rPr>
              <a:t>children (and swapped </a:t>
            </a:r>
          </a:p>
          <a:p>
            <a:r>
              <a:rPr lang="en-US" altLang="en-US" sz="2000" b="1">
                <a:solidFill>
                  <a:srgbClr val="990033"/>
                </a:solidFill>
              </a:rPr>
              <a:t>with the larger).  But </a:t>
            </a:r>
          </a:p>
          <a:p>
            <a:r>
              <a:rPr lang="en-US" altLang="en-US" sz="2000" b="1">
                <a:solidFill>
                  <a:srgbClr val="990033"/>
                </a:solidFill>
              </a:rPr>
              <a:t>only one element at</a:t>
            </a:r>
          </a:p>
          <a:p>
            <a:r>
              <a:rPr lang="en-US" altLang="en-US" sz="2000" b="1">
                <a:solidFill>
                  <a:srgbClr val="990033"/>
                </a:solidFill>
              </a:rPr>
              <a:t>each level makes</a:t>
            </a:r>
          </a:p>
          <a:p>
            <a:r>
              <a:rPr lang="en-US" altLang="en-US" sz="2000" b="1">
                <a:solidFill>
                  <a:srgbClr val="990033"/>
                </a:solidFill>
              </a:rPr>
              <a:t>this comparison,</a:t>
            </a:r>
          </a:p>
          <a:p>
            <a:r>
              <a:rPr lang="en-US" altLang="en-US" sz="2000" b="1">
                <a:solidFill>
                  <a:srgbClr val="990033"/>
                </a:solidFill>
              </a:rPr>
              <a:t>and a complete</a:t>
            </a:r>
          </a:p>
          <a:p>
            <a:r>
              <a:rPr lang="en-US" altLang="en-US" sz="2000" b="1">
                <a:solidFill>
                  <a:srgbClr val="990033"/>
                </a:solidFill>
              </a:rPr>
              <a:t>binary tree with </a:t>
            </a:r>
          </a:p>
          <a:p>
            <a:r>
              <a:rPr lang="en-US" altLang="en-US" sz="2000" b="1">
                <a:solidFill>
                  <a:srgbClr val="990033"/>
                </a:solidFill>
              </a:rPr>
              <a:t>N nodes has </a:t>
            </a:r>
          </a:p>
          <a:p>
            <a:r>
              <a:rPr lang="en-US" altLang="en-US" sz="2000" b="1">
                <a:solidFill>
                  <a:srgbClr val="990033"/>
                </a:solidFill>
              </a:rPr>
              <a:t>only O(log</a:t>
            </a:r>
            <a:r>
              <a:rPr lang="en-US" altLang="en-US" sz="2000" b="1" baseline="-25000">
                <a:solidFill>
                  <a:srgbClr val="990033"/>
                </a:solidFill>
              </a:rPr>
              <a:t>2</a:t>
            </a:r>
            <a:r>
              <a:rPr lang="en-US" altLang="en-US" sz="2000" b="1">
                <a:solidFill>
                  <a:srgbClr val="990033"/>
                </a:solidFill>
              </a:rPr>
              <a:t>N)</a:t>
            </a:r>
          </a:p>
          <a:p>
            <a:r>
              <a:rPr lang="en-US" altLang="en-US" sz="2000" b="1">
                <a:solidFill>
                  <a:srgbClr val="990033"/>
                </a:solidFill>
              </a:rPr>
              <a:t>levels.</a:t>
            </a:r>
          </a:p>
        </p:txBody>
      </p:sp>
      <p:sp>
        <p:nvSpPr>
          <p:cNvPr id="60455" name="Rectangle 39"/>
          <p:cNvSpPr>
            <a:spLocks noChangeArrowheads="1"/>
          </p:cNvSpPr>
          <p:nvPr/>
        </p:nvSpPr>
        <p:spPr bwMode="auto">
          <a:xfrm>
            <a:off x="5329238" y="5392738"/>
            <a:ext cx="746125" cy="474662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56" name="Rectangle 40"/>
          <p:cNvSpPr>
            <a:spLocks noChangeArrowheads="1"/>
          </p:cNvSpPr>
          <p:nvPr/>
        </p:nvSpPr>
        <p:spPr bwMode="auto">
          <a:xfrm>
            <a:off x="5507038" y="5432425"/>
            <a:ext cx="4619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/>
            <a:r>
              <a:rPr lang="en-US" altLang="en-US" sz="1900" b="1"/>
              <a:t>70</a:t>
            </a:r>
          </a:p>
          <a:p>
            <a:pPr defTabSz="585788"/>
            <a:endParaRPr lang="en-US" altLang="en-US" sz="1400" b="1"/>
          </a:p>
          <a:p>
            <a:pPr defTabSz="585788"/>
            <a:r>
              <a:rPr lang="en-US" altLang="en-US" sz="1900" b="1">
                <a:solidFill>
                  <a:srgbClr val="CC0000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6A9E8-6231-4E0F-A33F-DD4D14B4E291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914400"/>
            <a:ext cx="6172200" cy="685800"/>
          </a:xfrm>
          <a:noFill/>
          <a:ln/>
        </p:spPr>
        <p:txBody>
          <a:bodyPr/>
          <a:lstStyle/>
          <a:p>
            <a:r>
              <a:rPr lang="en-US" altLang="en-US" sz="3200"/>
              <a:t>Heap Sort of N elements: </a:t>
            </a:r>
            <a:br>
              <a:rPr lang="en-US" altLang="en-US" sz="3200"/>
            </a:br>
            <a:r>
              <a:rPr lang="en-US" altLang="en-US" sz="3200"/>
              <a:t>How many comparisons?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941388" y="2670175"/>
            <a:ext cx="720883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b="1"/>
              <a:t>(N/2) * O(log N) compares to create original heap</a:t>
            </a:r>
          </a:p>
          <a:p>
            <a:endParaRPr lang="en-US" altLang="en-US" b="1"/>
          </a:p>
          <a:p>
            <a:r>
              <a:rPr lang="en-US" altLang="en-US" b="1"/>
              <a:t>(N-1) * O(log N) compares for the sorting loop</a:t>
            </a:r>
          </a:p>
          <a:p>
            <a:endParaRPr lang="en-US" altLang="en-US" b="1"/>
          </a:p>
          <a:p>
            <a:endParaRPr lang="en-US" altLang="en-US" b="1"/>
          </a:p>
          <a:p>
            <a:r>
              <a:rPr lang="en-US" altLang="en-US" b="1"/>
              <a:t>=  O ( N * log N) compares total</a:t>
            </a:r>
          </a:p>
        </p:txBody>
      </p:sp>
      <p:sp>
        <p:nvSpPr>
          <p:cNvPr id="61444" name="Line 4"/>
          <p:cNvSpPr>
            <a:spLocks noChangeShapeType="1"/>
          </p:cNvSpPr>
          <p:nvPr/>
        </p:nvSpPr>
        <p:spPr bwMode="auto">
          <a:xfrm>
            <a:off x="1036638" y="4191000"/>
            <a:ext cx="6753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595B-DDF4-41F4-B5E1-F30E8390D585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990600"/>
            <a:ext cx="7391400" cy="228600"/>
          </a:xfrm>
          <a:noFill/>
          <a:ln/>
        </p:spPr>
        <p:txBody>
          <a:bodyPr/>
          <a:lstStyle/>
          <a:p>
            <a:r>
              <a:rPr lang="en-US" altLang="en-US"/>
              <a:t>Using quick sort algorithm</a:t>
            </a:r>
          </a:p>
        </p:txBody>
      </p:sp>
      <p:sp>
        <p:nvSpPr>
          <p:cNvPr id="62467" name="Line 3"/>
          <p:cNvSpPr>
            <a:spLocks noChangeShapeType="1"/>
          </p:cNvSpPr>
          <p:nvPr/>
        </p:nvSpPr>
        <p:spPr bwMode="auto">
          <a:xfrm>
            <a:off x="2263775" y="2590800"/>
            <a:ext cx="144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476" name="Group 12"/>
          <p:cNvGrpSpPr>
            <a:grpSpLocks/>
          </p:cNvGrpSpPr>
          <p:nvPr/>
        </p:nvGrpSpPr>
        <p:grpSpPr bwMode="auto">
          <a:xfrm>
            <a:off x="3717925" y="1911350"/>
            <a:ext cx="1587500" cy="1435100"/>
            <a:chOff x="2342" y="1204"/>
            <a:chExt cx="1000" cy="904"/>
          </a:xfrm>
        </p:grpSpPr>
        <p:sp>
          <p:nvSpPr>
            <p:cNvPr id="62468" name="Rectangle 4"/>
            <p:cNvSpPr>
              <a:spLocks noChangeArrowheads="1"/>
            </p:cNvSpPr>
            <p:nvPr/>
          </p:nvSpPr>
          <p:spPr bwMode="auto">
            <a:xfrm>
              <a:off x="2678" y="1204"/>
              <a:ext cx="664" cy="56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69" name="Rectangle 5"/>
            <p:cNvSpPr>
              <a:spLocks noChangeArrowheads="1"/>
            </p:cNvSpPr>
            <p:nvPr/>
          </p:nvSpPr>
          <p:spPr bwMode="auto">
            <a:xfrm>
              <a:off x="2630" y="1252"/>
              <a:ext cx="664" cy="56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0" name="Rectangle 6"/>
            <p:cNvSpPr>
              <a:spLocks noChangeArrowheads="1"/>
            </p:cNvSpPr>
            <p:nvPr/>
          </p:nvSpPr>
          <p:spPr bwMode="auto">
            <a:xfrm>
              <a:off x="2582" y="1300"/>
              <a:ext cx="664" cy="56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1" name="Rectangle 7"/>
            <p:cNvSpPr>
              <a:spLocks noChangeArrowheads="1"/>
            </p:cNvSpPr>
            <p:nvPr/>
          </p:nvSpPr>
          <p:spPr bwMode="auto">
            <a:xfrm>
              <a:off x="2534" y="1348"/>
              <a:ext cx="664" cy="56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2" name="Rectangle 8"/>
            <p:cNvSpPr>
              <a:spLocks noChangeArrowheads="1"/>
            </p:cNvSpPr>
            <p:nvPr/>
          </p:nvSpPr>
          <p:spPr bwMode="auto">
            <a:xfrm>
              <a:off x="2486" y="1396"/>
              <a:ext cx="664" cy="56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3" name="Rectangle 9"/>
            <p:cNvSpPr>
              <a:spLocks noChangeArrowheads="1"/>
            </p:cNvSpPr>
            <p:nvPr/>
          </p:nvSpPr>
          <p:spPr bwMode="auto">
            <a:xfrm>
              <a:off x="2438" y="1444"/>
              <a:ext cx="664" cy="56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4" name="Rectangle 10"/>
            <p:cNvSpPr>
              <a:spLocks noChangeArrowheads="1"/>
            </p:cNvSpPr>
            <p:nvPr/>
          </p:nvSpPr>
          <p:spPr bwMode="auto">
            <a:xfrm>
              <a:off x="2390" y="1492"/>
              <a:ext cx="664" cy="56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5" name="Rectangle 11"/>
            <p:cNvSpPr>
              <a:spLocks noChangeArrowheads="1"/>
            </p:cNvSpPr>
            <p:nvPr/>
          </p:nvSpPr>
          <p:spPr bwMode="auto">
            <a:xfrm>
              <a:off x="2342" y="1540"/>
              <a:ext cx="664" cy="56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477" name="Line 13"/>
          <p:cNvSpPr>
            <a:spLocks noChangeShapeType="1"/>
          </p:cNvSpPr>
          <p:nvPr/>
        </p:nvSpPr>
        <p:spPr bwMode="auto">
          <a:xfrm>
            <a:off x="2263775" y="2590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480" name="Group 16"/>
          <p:cNvGrpSpPr>
            <a:grpSpLocks/>
          </p:cNvGrpSpPr>
          <p:nvPr/>
        </p:nvGrpSpPr>
        <p:grpSpPr bwMode="auto">
          <a:xfrm>
            <a:off x="5159375" y="2590800"/>
            <a:ext cx="1371600" cy="533400"/>
            <a:chOff x="3250" y="1632"/>
            <a:chExt cx="864" cy="336"/>
          </a:xfrm>
        </p:grpSpPr>
        <p:sp>
          <p:nvSpPr>
            <p:cNvPr id="62478" name="Line 14"/>
            <p:cNvSpPr>
              <a:spLocks noChangeShapeType="1"/>
            </p:cNvSpPr>
            <p:nvPr/>
          </p:nvSpPr>
          <p:spPr bwMode="auto">
            <a:xfrm>
              <a:off x="3250" y="1632"/>
              <a:ext cx="8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9" name="Line 15"/>
            <p:cNvSpPr>
              <a:spLocks noChangeShapeType="1"/>
            </p:cNvSpPr>
            <p:nvPr/>
          </p:nvSpPr>
          <p:spPr bwMode="auto">
            <a:xfrm>
              <a:off x="4114" y="1632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87" name="Group 23"/>
          <p:cNvGrpSpPr>
            <a:grpSpLocks/>
          </p:cNvGrpSpPr>
          <p:nvPr/>
        </p:nvGrpSpPr>
        <p:grpSpPr bwMode="auto">
          <a:xfrm>
            <a:off x="6003925" y="3054350"/>
            <a:ext cx="1435100" cy="1282700"/>
            <a:chOff x="3782" y="1924"/>
            <a:chExt cx="904" cy="808"/>
          </a:xfrm>
        </p:grpSpPr>
        <p:sp>
          <p:nvSpPr>
            <p:cNvPr id="62481" name="Rectangle 17"/>
            <p:cNvSpPr>
              <a:spLocks noChangeArrowheads="1"/>
            </p:cNvSpPr>
            <p:nvPr/>
          </p:nvSpPr>
          <p:spPr bwMode="auto">
            <a:xfrm>
              <a:off x="4022" y="1924"/>
              <a:ext cx="664" cy="56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2" name="Rectangle 18"/>
            <p:cNvSpPr>
              <a:spLocks noChangeArrowheads="1"/>
            </p:cNvSpPr>
            <p:nvPr/>
          </p:nvSpPr>
          <p:spPr bwMode="auto">
            <a:xfrm>
              <a:off x="3974" y="1972"/>
              <a:ext cx="664" cy="56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3" name="Rectangle 19"/>
            <p:cNvSpPr>
              <a:spLocks noChangeArrowheads="1"/>
            </p:cNvSpPr>
            <p:nvPr/>
          </p:nvSpPr>
          <p:spPr bwMode="auto">
            <a:xfrm>
              <a:off x="3926" y="2020"/>
              <a:ext cx="664" cy="56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4" name="Rectangle 20"/>
            <p:cNvSpPr>
              <a:spLocks noChangeArrowheads="1"/>
            </p:cNvSpPr>
            <p:nvPr/>
          </p:nvSpPr>
          <p:spPr bwMode="auto">
            <a:xfrm>
              <a:off x="3878" y="2068"/>
              <a:ext cx="664" cy="56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5" name="Rectangle 21"/>
            <p:cNvSpPr>
              <a:spLocks noChangeArrowheads="1"/>
            </p:cNvSpPr>
            <p:nvPr/>
          </p:nvSpPr>
          <p:spPr bwMode="auto">
            <a:xfrm>
              <a:off x="3830" y="2116"/>
              <a:ext cx="664" cy="56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6" name="Rectangle 22"/>
            <p:cNvSpPr>
              <a:spLocks noChangeArrowheads="1"/>
            </p:cNvSpPr>
            <p:nvPr/>
          </p:nvSpPr>
          <p:spPr bwMode="auto">
            <a:xfrm>
              <a:off x="3782" y="2164"/>
              <a:ext cx="664" cy="56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93" name="Group 29"/>
          <p:cNvGrpSpPr>
            <a:grpSpLocks/>
          </p:cNvGrpSpPr>
          <p:nvPr/>
        </p:nvGrpSpPr>
        <p:grpSpPr bwMode="auto">
          <a:xfrm>
            <a:off x="1584325" y="3054350"/>
            <a:ext cx="1358900" cy="1206500"/>
            <a:chOff x="998" y="1924"/>
            <a:chExt cx="856" cy="760"/>
          </a:xfrm>
        </p:grpSpPr>
        <p:sp>
          <p:nvSpPr>
            <p:cNvPr id="62488" name="Rectangle 24"/>
            <p:cNvSpPr>
              <a:spLocks noChangeArrowheads="1"/>
            </p:cNvSpPr>
            <p:nvPr/>
          </p:nvSpPr>
          <p:spPr bwMode="auto">
            <a:xfrm>
              <a:off x="1190" y="1924"/>
              <a:ext cx="664" cy="56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9" name="Rectangle 25"/>
            <p:cNvSpPr>
              <a:spLocks noChangeArrowheads="1"/>
            </p:cNvSpPr>
            <p:nvPr/>
          </p:nvSpPr>
          <p:spPr bwMode="auto">
            <a:xfrm>
              <a:off x="1142" y="1972"/>
              <a:ext cx="664" cy="56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0" name="Rectangle 26"/>
            <p:cNvSpPr>
              <a:spLocks noChangeArrowheads="1"/>
            </p:cNvSpPr>
            <p:nvPr/>
          </p:nvSpPr>
          <p:spPr bwMode="auto">
            <a:xfrm>
              <a:off x="1094" y="2020"/>
              <a:ext cx="664" cy="56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1" name="Rectangle 27"/>
            <p:cNvSpPr>
              <a:spLocks noChangeArrowheads="1"/>
            </p:cNvSpPr>
            <p:nvPr/>
          </p:nvSpPr>
          <p:spPr bwMode="auto">
            <a:xfrm>
              <a:off x="1046" y="2068"/>
              <a:ext cx="664" cy="56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2" name="Rectangle 28"/>
            <p:cNvSpPr>
              <a:spLocks noChangeArrowheads="1"/>
            </p:cNvSpPr>
            <p:nvPr/>
          </p:nvSpPr>
          <p:spPr bwMode="auto">
            <a:xfrm>
              <a:off x="998" y="2116"/>
              <a:ext cx="664" cy="56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513" name="Group 49"/>
          <p:cNvGrpSpPr>
            <a:grpSpLocks/>
          </p:cNvGrpSpPr>
          <p:nvPr/>
        </p:nvGrpSpPr>
        <p:grpSpPr bwMode="auto">
          <a:xfrm>
            <a:off x="441325" y="4502150"/>
            <a:ext cx="7912100" cy="1130300"/>
            <a:chOff x="278" y="2836"/>
            <a:chExt cx="4984" cy="712"/>
          </a:xfrm>
        </p:grpSpPr>
        <p:grpSp>
          <p:nvGrpSpPr>
            <p:cNvPr id="62497" name="Group 33"/>
            <p:cNvGrpSpPr>
              <a:grpSpLocks/>
            </p:cNvGrpSpPr>
            <p:nvPr/>
          </p:nvGrpSpPr>
          <p:grpSpPr bwMode="auto">
            <a:xfrm>
              <a:off x="278" y="2836"/>
              <a:ext cx="760" cy="664"/>
              <a:chOff x="278" y="2836"/>
              <a:chExt cx="760" cy="664"/>
            </a:xfrm>
          </p:grpSpPr>
          <p:sp>
            <p:nvSpPr>
              <p:cNvPr id="62494" name="Rectangle 30"/>
              <p:cNvSpPr>
                <a:spLocks noChangeArrowheads="1"/>
              </p:cNvSpPr>
              <p:nvPr/>
            </p:nvSpPr>
            <p:spPr bwMode="auto">
              <a:xfrm>
                <a:off x="374" y="2836"/>
                <a:ext cx="664" cy="568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5" name="Rectangle 31"/>
              <p:cNvSpPr>
                <a:spLocks noChangeArrowheads="1"/>
              </p:cNvSpPr>
              <p:nvPr/>
            </p:nvSpPr>
            <p:spPr bwMode="auto">
              <a:xfrm>
                <a:off x="326" y="2884"/>
                <a:ext cx="664" cy="568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6" name="Rectangle 32"/>
              <p:cNvSpPr>
                <a:spLocks noChangeArrowheads="1"/>
              </p:cNvSpPr>
              <p:nvPr/>
            </p:nvSpPr>
            <p:spPr bwMode="auto">
              <a:xfrm>
                <a:off x="278" y="2932"/>
                <a:ext cx="664" cy="568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502" name="Group 38"/>
            <p:cNvGrpSpPr>
              <a:grpSpLocks/>
            </p:cNvGrpSpPr>
            <p:nvPr/>
          </p:nvGrpSpPr>
          <p:grpSpPr bwMode="auto">
            <a:xfrm>
              <a:off x="3158" y="2836"/>
              <a:ext cx="808" cy="712"/>
              <a:chOff x="3158" y="2836"/>
              <a:chExt cx="808" cy="712"/>
            </a:xfrm>
          </p:grpSpPr>
          <p:sp>
            <p:nvSpPr>
              <p:cNvPr id="62498" name="Rectangle 34"/>
              <p:cNvSpPr>
                <a:spLocks noChangeArrowheads="1"/>
              </p:cNvSpPr>
              <p:nvPr/>
            </p:nvSpPr>
            <p:spPr bwMode="auto">
              <a:xfrm>
                <a:off x="3302" y="2836"/>
                <a:ext cx="664" cy="568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9" name="Rectangle 35"/>
              <p:cNvSpPr>
                <a:spLocks noChangeArrowheads="1"/>
              </p:cNvSpPr>
              <p:nvPr/>
            </p:nvSpPr>
            <p:spPr bwMode="auto">
              <a:xfrm>
                <a:off x="3254" y="2884"/>
                <a:ext cx="664" cy="568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0" name="Rectangle 36"/>
              <p:cNvSpPr>
                <a:spLocks noChangeArrowheads="1"/>
              </p:cNvSpPr>
              <p:nvPr/>
            </p:nvSpPr>
            <p:spPr bwMode="auto">
              <a:xfrm>
                <a:off x="3206" y="2932"/>
                <a:ext cx="664" cy="568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1" name="Rectangle 37"/>
              <p:cNvSpPr>
                <a:spLocks noChangeArrowheads="1"/>
              </p:cNvSpPr>
              <p:nvPr/>
            </p:nvSpPr>
            <p:spPr bwMode="auto">
              <a:xfrm>
                <a:off x="3158" y="2980"/>
                <a:ext cx="664" cy="568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507" name="Group 43"/>
            <p:cNvGrpSpPr>
              <a:grpSpLocks/>
            </p:cNvGrpSpPr>
            <p:nvPr/>
          </p:nvGrpSpPr>
          <p:grpSpPr bwMode="auto">
            <a:xfrm>
              <a:off x="1718" y="2836"/>
              <a:ext cx="808" cy="712"/>
              <a:chOff x="1718" y="2836"/>
              <a:chExt cx="808" cy="712"/>
            </a:xfrm>
          </p:grpSpPr>
          <p:sp>
            <p:nvSpPr>
              <p:cNvPr id="62503" name="Rectangle 39"/>
              <p:cNvSpPr>
                <a:spLocks noChangeArrowheads="1"/>
              </p:cNvSpPr>
              <p:nvPr/>
            </p:nvSpPr>
            <p:spPr bwMode="auto">
              <a:xfrm>
                <a:off x="1862" y="2836"/>
                <a:ext cx="664" cy="568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4" name="Rectangle 40"/>
              <p:cNvSpPr>
                <a:spLocks noChangeArrowheads="1"/>
              </p:cNvSpPr>
              <p:nvPr/>
            </p:nvSpPr>
            <p:spPr bwMode="auto">
              <a:xfrm>
                <a:off x="1814" y="2884"/>
                <a:ext cx="664" cy="568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5" name="Rectangle 41"/>
              <p:cNvSpPr>
                <a:spLocks noChangeArrowheads="1"/>
              </p:cNvSpPr>
              <p:nvPr/>
            </p:nvSpPr>
            <p:spPr bwMode="auto">
              <a:xfrm>
                <a:off x="1766" y="2932"/>
                <a:ext cx="664" cy="568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6" name="Rectangle 42"/>
              <p:cNvSpPr>
                <a:spLocks noChangeArrowheads="1"/>
              </p:cNvSpPr>
              <p:nvPr/>
            </p:nvSpPr>
            <p:spPr bwMode="auto">
              <a:xfrm>
                <a:off x="1718" y="2980"/>
                <a:ext cx="664" cy="568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512" name="Group 48"/>
            <p:cNvGrpSpPr>
              <a:grpSpLocks/>
            </p:cNvGrpSpPr>
            <p:nvPr/>
          </p:nvGrpSpPr>
          <p:grpSpPr bwMode="auto">
            <a:xfrm>
              <a:off x="4454" y="2836"/>
              <a:ext cx="808" cy="712"/>
              <a:chOff x="4454" y="2836"/>
              <a:chExt cx="808" cy="712"/>
            </a:xfrm>
          </p:grpSpPr>
          <p:sp>
            <p:nvSpPr>
              <p:cNvPr id="62508" name="Rectangle 44"/>
              <p:cNvSpPr>
                <a:spLocks noChangeArrowheads="1"/>
              </p:cNvSpPr>
              <p:nvPr/>
            </p:nvSpPr>
            <p:spPr bwMode="auto">
              <a:xfrm>
                <a:off x="4598" y="2836"/>
                <a:ext cx="664" cy="568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9" name="Rectangle 45"/>
              <p:cNvSpPr>
                <a:spLocks noChangeArrowheads="1"/>
              </p:cNvSpPr>
              <p:nvPr/>
            </p:nvSpPr>
            <p:spPr bwMode="auto">
              <a:xfrm>
                <a:off x="4550" y="2884"/>
                <a:ext cx="664" cy="568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0" name="Rectangle 46"/>
              <p:cNvSpPr>
                <a:spLocks noChangeArrowheads="1"/>
              </p:cNvSpPr>
              <p:nvPr/>
            </p:nvSpPr>
            <p:spPr bwMode="auto">
              <a:xfrm>
                <a:off x="4502" y="2932"/>
                <a:ext cx="664" cy="568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1" name="Rectangle 47"/>
              <p:cNvSpPr>
                <a:spLocks noChangeArrowheads="1"/>
              </p:cNvSpPr>
              <p:nvPr/>
            </p:nvSpPr>
            <p:spPr bwMode="auto">
              <a:xfrm>
                <a:off x="4454" y="2980"/>
                <a:ext cx="664" cy="568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2526" name="Group 62"/>
          <p:cNvGrpSpPr>
            <a:grpSpLocks/>
          </p:cNvGrpSpPr>
          <p:nvPr/>
        </p:nvGrpSpPr>
        <p:grpSpPr bwMode="auto">
          <a:xfrm>
            <a:off x="815975" y="3962400"/>
            <a:ext cx="7086600" cy="533400"/>
            <a:chOff x="514" y="2496"/>
            <a:chExt cx="4464" cy="336"/>
          </a:xfrm>
        </p:grpSpPr>
        <p:grpSp>
          <p:nvGrpSpPr>
            <p:cNvPr id="62516" name="Group 52"/>
            <p:cNvGrpSpPr>
              <a:grpSpLocks/>
            </p:cNvGrpSpPr>
            <p:nvPr/>
          </p:nvGrpSpPr>
          <p:grpSpPr bwMode="auto">
            <a:xfrm>
              <a:off x="4498" y="2496"/>
              <a:ext cx="480" cy="336"/>
              <a:chOff x="4498" y="2496"/>
              <a:chExt cx="480" cy="336"/>
            </a:xfrm>
          </p:grpSpPr>
          <p:sp>
            <p:nvSpPr>
              <p:cNvPr id="62514" name="Line 50"/>
              <p:cNvSpPr>
                <a:spLocks noChangeShapeType="1"/>
              </p:cNvSpPr>
              <p:nvPr/>
            </p:nvSpPr>
            <p:spPr bwMode="auto">
              <a:xfrm>
                <a:off x="4498" y="2496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5" name="Line 51"/>
              <p:cNvSpPr>
                <a:spLocks noChangeShapeType="1"/>
              </p:cNvSpPr>
              <p:nvPr/>
            </p:nvSpPr>
            <p:spPr bwMode="auto">
              <a:xfrm>
                <a:off x="4978" y="2496"/>
                <a:ext cx="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519" name="Group 55"/>
            <p:cNvGrpSpPr>
              <a:grpSpLocks/>
            </p:cNvGrpSpPr>
            <p:nvPr/>
          </p:nvGrpSpPr>
          <p:grpSpPr bwMode="auto">
            <a:xfrm>
              <a:off x="1714" y="2496"/>
              <a:ext cx="480" cy="336"/>
              <a:chOff x="1714" y="2496"/>
              <a:chExt cx="480" cy="336"/>
            </a:xfrm>
          </p:grpSpPr>
          <p:sp>
            <p:nvSpPr>
              <p:cNvPr id="62517" name="Line 53"/>
              <p:cNvSpPr>
                <a:spLocks noChangeShapeType="1"/>
              </p:cNvSpPr>
              <p:nvPr/>
            </p:nvSpPr>
            <p:spPr bwMode="auto">
              <a:xfrm>
                <a:off x="1714" y="2496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8" name="Line 54"/>
              <p:cNvSpPr>
                <a:spLocks noChangeShapeType="1"/>
              </p:cNvSpPr>
              <p:nvPr/>
            </p:nvSpPr>
            <p:spPr bwMode="auto">
              <a:xfrm>
                <a:off x="2194" y="2496"/>
                <a:ext cx="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522" name="Group 58"/>
            <p:cNvGrpSpPr>
              <a:grpSpLocks/>
            </p:cNvGrpSpPr>
            <p:nvPr/>
          </p:nvGrpSpPr>
          <p:grpSpPr bwMode="auto">
            <a:xfrm>
              <a:off x="3298" y="2496"/>
              <a:ext cx="480" cy="336"/>
              <a:chOff x="3298" y="2496"/>
              <a:chExt cx="480" cy="336"/>
            </a:xfrm>
          </p:grpSpPr>
          <p:sp>
            <p:nvSpPr>
              <p:cNvPr id="62520" name="Line 56"/>
              <p:cNvSpPr>
                <a:spLocks noChangeShapeType="1"/>
              </p:cNvSpPr>
              <p:nvPr/>
            </p:nvSpPr>
            <p:spPr bwMode="auto">
              <a:xfrm flipH="1">
                <a:off x="3298" y="2496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21" name="Line 57"/>
              <p:cNvSpPr>
                <a:spLocks noChangeShapeType="1"/>
              </p:cNvSpPr>
              <p:nvPr/>
            </p:nvSpPr>
            <p:spPr bwMode="auto">
              <a:xfrm>
                <a:off x="3298" y="2496"/>
                <a:ext cx="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525" name="Group 61"/>
            <p:cNvGrpSpPr>
              <a:grpSpLocks/>
            </p:cNvGrpSpPr>
            <p:nvPr/>
          </p:nvGrpSpPr>
          <p:grpSpPr bwMode="auto">
            <a:xfrm>
              <a:off x="514" y="2496"/>
              <a:ext cx="480" cy="336"/>
              <a:chOff x="514" y="2496"/>
              <a:chExt cx="480" cy="336"/>
            </a:xfrm>
          </p:grpSpPr>
          <p:sp>
            <p:nvSpPr>
              <p:cNvPr id="62523" name="Line 59"/>
              <p:cNvSpPr>
                <a:spLocks noChangeShapeType="1"/>
              </p:cNvSpPr>
              <p:nvPr/>
            </p:nvSpPr>
            <p:spPr bwMode="auto">
              <a:xfrm flipH="1">
                <a:off x="514" y="2496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24" name="Line 60"/>
              <p:cNvSpPr>
                <a:spLocks noChangeShapeType="1"/>
              </p:cNvSpPr>
              <p:nvPr/>
            </p:nvSpPr>
            <p:spPr bwMode="auto">
              <a:xfrm>
                <a:off x="514" y="2496"/>
                <a:ext cx="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2527" name="Rectangle 63"/>
          <p:cNvSpPr>
            <a:spLocks noGrp="1" noChangeArrowheads="1"/>
          </p:cNvSpPr>
          <p:nvPr>
            <p:ph type="body" idx="1"/>
          </p:nvPr>
        </p:nvSpPr>
        <p:spPr>
          <a:xfrm>
            <a:off x="466725" y="2868613"/>
            <a:ext cx="8058150" cy="3151187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400" b="1"/>
              <a:t>                                       A . . Z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sz="2400" b="1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400" b="1"/>
              <a:t>             A . . L                                           M . . Z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sz="2400" b="1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sz="2400" b="1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400" b="1"/>
              <a:t>A . . F                 G . . L                 M . . R              S . . Z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sz="2400" b="1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4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6E32-6F86-445B-8FA7-87E0A8D389B0}" type="slidenum">
              <a:rPr lang="en-US" altLang="en-US"/>
              <a:pPr/>
              <a:t>6</a:t>
            </a:fld>
            <a:endParaRPr lang="en-US" altLang="en-US"/>
          </a:p>
        </p:txBody>
      </p:sp>
      <p:grpSp>
        <p:nvGrpSpPr>
          <p:cNvPr id="10280" name="Group 40"/>
          <p:cNvGrpSpPr>
            <a:grpSpLocks/>
          </p:cNvGrpSpPr>
          <p:nvPr/>
        </p:nvGrpSpPr>
        <p:grpSpPr bwMode="auto">
          <a:xfrm>
            <a:off x="5181600" y="2209800"/>
            <a:ext cx="2311400" cy="685800"/>
            <a:chOff x="3264" y="1392"/>
            <a:chExt cx="1456" cy="432"/>
          </a:xfrm>
        </p:grpSpPr>
        <p:grpSp>
          <p:nvGrpSpPr>
            <p:cNvPr id="10279" name="Group 39"/>
            <p:cNvGrpSpPr>
              <a:grpSpLocks/>
            </p:cNvGrpSpPr>
            <p:nvPr/>
          </p:nvGrpSpPr>
          <p:grpSpPr bwMode="auto">
            <a:xfrm>
              <a:off x="3264" y="1392"/>
              <a:ext cx="1456" cy="432"/>
              <a:chOff x="3264" y="1392"/>
              <a:chExt cx="1456" cy="432"/>
            </a:xfrm>
          </p:grpSpPr>
          <p:sp>
            <p:nvSpPr>
              <p:cNvPr id="10259" name="AutoShape 19"/>
              <p:cNvSpPr>
                <a:spLocks noChangeArrowheads="1"/>
              </p:cNvSpPr>
              <p:nvPr/>
            </p:nvSpPr>
            <p:spPr bwMode="auto">
              <a:xfrm rot="16200000">
                <a:off x="3414" y="1304"/>
                <a:ext cx="394" cy="600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0" name="Rectangle 20"/>
              <p:cNvSpPr>
                <a:spLocks noChangeArrowheads="1"/>
              </p:cNvSpPr>
              <p:nvPr/>
            </p:nvSpPr>
            <p:spPr bwMode="auto">
              <a:xfrm>
                <a:off x="3916" y="1405"/>
                <a:ext cx="804" cy="39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278" name="Group 38"/>
              <p:cNvGrpSpPr>
                <a:grpSpLocks/>
              </p:cNvGrpSpPr>
              <p:nvPr/>
            </p:nvGrpSpPr>
            <p:grpSpPr bwMode="auto">
              <a:xfrm>
                <a:off x="3264" y="1392"/>
                <a:ext cx="1456" cy="432"/>
                <a:chOff x="3264" y="1392"/>
                <a:chExt cx="1456" cy="432"/>
              </a:xfrm>
            </p:grpSpPr>
            <p:sp>
              <p:nvSpPr>
                <p:cNvPr id="10261" name="Line 21"/>
                <p:cNvSpPr>
                  <a:spLocks noChangeShapeType="1"/>
                </p:cNvSpPr>
                <p:nvPr/>
              </p:nvSpPr>
              <p:spPr bwMode="auto">
                <a:xfrm>
                  <a:off x="3916" y="1403"/>
                  <a:ext cx="8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62" name="Line 22"/>
                <p:cNvSpPr>
                  <a:spLocks noChangeShapeType="1"/>
                </p:cNvSpPr>
                <p:nvPr/>
              </p:nvSpPr>
              <p:spPr bwMode="auto">
                <a:xfrm>
                  <a:off x="3916" y="1805"/>
                  <a:ext cx="80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71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3264" y="1392"/>
                  <a:ext cx="672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76" name="Line 36"/>
                <p:cNvSpPr>
                  <a:spLocks noChangeShapeType="1"/>
                </p:cNvSpPr>
                <p:nvPr/>
              </p:nvSpPr>
              <p:spPr bwMode="auto">
                <a:xfrm>
                  <a:off x="3264" y="1584"/>
                  <a:ext cx="672" cy="2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266" name="Rectangle 26"/>
            <p:cNvSpPr>
              <a:spLocks noChangeArrowheads="1"/>
            </p:cNvSpPr>
            <p:nvPr/>
          </p:nvSpPr>
          <p:spPr bwMode="auto">
            <a:xfrm>
              <a:off x="3726" y="1465"/>
              <a:ext cx="9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b="1"/>
                <a:t>SORTED</a:t>
              </a:r>
            </a:p>
          </p:txBody>
        </p:sp>
      </p:grp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5850" y="685800"/>
            <a:ext cx="6396038" cy="533400"/>
          </a:xfrm>
          <a:noFill/>
          <a:ln/>
        </p:spPr>
        <p:txBody>
          <a:bodyPr/>
          <a:lstStyle/>
          <a:p>
            <a:r>
              <a:rPr lang="en-US" altLang="en-US"/>
              <a:t>Selection Sort: Pass Two 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06413" y="1620838"/>
            <a:ext cx="2224087" cy="42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endParaRPr lang="en-US" altLang="en-US" b="1">
              <a:latin typeface="Times New Roman" pitchFamily="18" charset="0"/>
            </a:endParaRPr>
          </a:p>
          <a:p>
            <a:r>
              <a:rPr lang="en-US" altLang="en-US" sz="800" b="1">
                <a:latin typeface="Times New Roman" pitchFamily="18" charset="0"/>
              </a:rPr>
              <a:t>  </a:t>
            </a:r>
            <a:endParaRPr lang="en-US" altLang="en-US" sz="10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values	 [ 0 ]       </a:t>
            </a:r>
            <a:endParaRPr lang="en-US" altLang="en-US" sz="16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	 [ 1 ]</a:t>
            </a:r>
            <a:endParaRPr lang="en-US" altLang="en-US" sz="8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	 [ 2 ]</a:t>
            </a:r>
          </a:p>
          <a:p>
            <a:r>
              <a:rPr lang="en-US" altLang="en-US" sz="800" b="1">
                <a:latin typeface="Times New Roman" pitchFamily="18" charset="0"/>
              </a:rPr>
              <a:t> </a:t>
            </a:r>
          </a:p>
          <a:p>
            <a:r>
              <a:rPr lang="en-US" altLang="en-US" sz="800" b="1">
                <a:latin typeface="Times New Roman" pitchFamily="18" charset="0"/>
              </a:rPr>
              <a:t> </a:t>
            </a:r>
            <a:endParaRPr lang="en-US" altLang="en-US" sz="10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             [ 3 ]</a:t>
            </a:r>
            <a:endParaRPr lang="en-US" altLang="en-US" sz="16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 	 [ 4 ]</a:t>
            </a:r>
          </a:p>
        </p:txBody>
      </p:sp>
      <p:grpSp>
        <p:nvGrpSpPr>
          <p:cNvPr id="10249" name="Group 9"/>
          <p:cNvGrpSpPr>
            <a:grpSpLocks/>
          </p:cNvGrpSpPr>
          <p:nvPr/>
        </p:nvGrpSpPr>
        <p:grpSpPr bwMode="auto">
          <a:xfrm>
            <a:off x="2414588" y="2209800"/>
            <a:ext cx="1416050" cy="3819525"/>
            <a:chOff x="1521" y="1392"/>
            <a:chExt cx="892" cy="2406"/>
          </a:xfrm>
        </p:grpSpPr>
        <p:sp>
          <p:nvSpPr>
            <p:cNvPr id="10244" name="Rectangle 4"/>
            <p:cNvSpPr>
              <a:spLocks noChangeArrowheads="1"/>
            </p:cNvSpPr>
            <p:nvPr/>
          </p:nvSpPr>
          <p:spPr bwMode="auto">
            <a:xfrm>
              <a:off x="1533" y="1392"/>
              <a:ext cx="876" cy="2406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5" name="Line 5"/>
            <p:cNvSpPr>
              <a:spLocks noChangeShapeType="1"/>
            </p:cNvSpPr>
            <p:nvPr/>
          </p:nvSpPr>
          <p:spPr bwMode="auto">
            <a:xfrm>
              <a:off x="1521" y="1872"/>
              <a:ext cx="8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" name="Line 6"/>
            <p:cNvSpPr>
              <a:spLocks noChangeShapeType="1"/>
            </p:cNvSpPr>
            <p:nvPr/>
          </p:nvSpPr>
          <p:spPr bwMode="auto">
            <a:xfrm>
              <a:off x="1521" y="2354"/>
              <a:ext cx="8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>
              <a:off x="1521" y="2837"/>
              <a:ext cx="8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8" name="Line 8"/>
            <p:cNvSpPr>
              <a:spLocks noChangeShapeType="1"/>
            </p:cNvSpPr>
            <p:nvPr/>
          </p:nvSpPr>
          <p:spPr bwMode="auto">
            <a:xfrm>
              <a:off x="1521" y="3320"/>
              <a:ext cx="8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2786063" y="2298700"/>
            <a:ext cx="749300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3200" b="1"/>
              <a:t>  6</a:t>
            </a:r>
          </a:p>
          <a:p>
            <a:endParaRPr lang="en-US" altLang="en-US" sz="2000" b="1"/>
          </a:p>
          <a:p>
            <a:r>
              <a:rPr lang="en-US" altLang="en-US" sz="3200" b="1"/>
              <a:t>24</a:t>
            </a:r>
          </a:p>
          <a:p>
            <a:endParaRPr lang="en-US" altLang="en-US" sz="2000" b="1"/>
          </a:p>
          <a:p>
            <a:r>
              <a:rPr lang="en-US" altLang="en-US" sz="3200" b="1"/>
              <a:t>10</a:t>
            </a:r>
          </a:p>
          <a:p>
            <a:endParaRPr lang="en-US" altLang="en-US" sz="2000" b="1"/>
          </a:p>
          <a:p>
            <a:r>
              <a:rPr lang="en-US" altLang="en-US" sz="3200" b="1"/>
              <a:t> 36</a:t>
            </a:r>
          </a:p>
          <a:p>
            <a:endParaRPr lang="en-US" altLang="en-US" sz="2000" b="1"/>
          </a:p>
          <a:p>
            <a:r>
              <a:rPr lang="en-US" altLang="en-US" sz="3200" b="1"/>
              <a:t>12</a:t>
            </a:r>
          </a:p>
        </p:txBody>
      </p:sp>
      <p:grpSp>
        <p:nvGrpSpPr>
          <p:cNvPr id="10257" name="Group 17"/>
          <p:cNvGrpSpPr>
            <a:grpSpLocks/>
          </p:cNvGrpSpPr>
          <p:nvPr/>
        </p:nvGrpSpPr>
        <p:grpSpPr bwMode="auto">
          <a:xfrm>
            <a:off x="5256213" y="2941638"/>
            <a:ext cx="2265362" cy="3084512"/>
            <a:chOff x="3311" y="1853"/>
            <a:chExt cx="1427" cy="1943"/>
          </a:xfrm>
        </p:grpSpPr>
        <p:grpSp>
          <p:nvGrpSpPr>
            <p:cNvPr id="10255" name="Group 15"/>
            <p:cNvGrpSpPr>
              <a:grpSpLocks/>
            </p:cNvGrpSpPr>
            <p:nvPr/>
          </p:nvGrpSpPr>
          <p:grpSpPr bwMode="auto">
            <a:xfrm>
              <a:off x="3311" y="1853"/>
              <a:ext cx="1427" cy="1943"/>
              <a:chOff x="3311" y="1853"/>
              <a:chExt cx="1427" cy="1943"/>
            </a:xfrm>
          </p:grpSpPr>
          <p:sp>
            <p:nvSpPr>
              <p:cNvPr id="10251" name="AutoShape 11"/>
              <p:cNvSpPr>
                <a:spLocks noChangeArrowheads="1"/>
              </p:cNvSpPr>
              <p:nvPr/>
            </p:nvSpPr>
            <p:spPr bwMode="auto">
              <a:xfrm rot="16200000">
                <a:off x="2645" y="2524"/>
                <a:ext cx="1938" cy="606"/>
              </a:xfrm>
              <a:prstGeom prst="triangle">
                <a:avLst>
                  <a:gd name="adj" fmla="val 49995"/>
                </a:avLst>
              </a:prstGeom>
              <a:solidFill>
                <a:srgbClr val="FFCC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2" name="Rectangle 12"/>
              <p:cNvSpPr>
                <a:spLocks noChangeArrowheads="1"/>
              </p:cNvSpPr>
              <p:nvPr/>
            </p:nvSpPr>
            <p:spPr bwMode="auto">
              <a:xfrm>
                <a:off x="3921" y="1864"/>
                <a:ext cx="815" cy="1924"/>
              </a:xfrm>
              <a:prstGeom prst="rect">
                <a:avLst/>
              </a:prstGeom>
              <a:solidFill>
                <a:srgbClr val="FFCC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3" name="Line 13"/>
              <p:cNvSpPr>
                <a:spLocks noChangeShapeType="1"/>
              </p:cNvSpPr>
              <p:nvPr/>
            </p:nvSpPr>
            <p:spPr bwMode="auto">
              <a:xfrm>
                <a:off x="3921" y="1853"/>
                <a:ext cx="8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4" name="Line 14"/>
              <p:cNvSpPr>
                <a:spLocks noChangeShapeType="1"/>
              </p:cNvSpPr>
              <p:nvPr/>
            </p:nvSpPr>
            <p:spPr bwMode="auto">
              <a:xfrm>
                <a:off x="3924" y="3796"/>
                <a:ext cx="8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56" name="Line 16"/>
            <p:cNvSpPr>
              <a:spLocks noChangeShapeType="1"/>
            </p:cNvSpPr>
            <p:nvPr/>
          </p:nvSpPr>
          <p:spPr bwMode="auto">
            <a:xfrm>
              <a:off x="4733" y="1853"/>
              <a:ext cx="0" cy="19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7718425" y="3043238"/>
            <a:ext cx="420688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b="1"/>
              <a:t>U</a:t>
            </a:r>
          </a:p>
          <a:p>
            <a:r>
              <a:rPr lang="en-US" altLang="en-US" b="1"/>
              <a:t>N</a:t>
            </a:r>
          </a:p>
          <a:p>
            <a:r>
              <a:rPr lang="en-US" altLang="en-US" b="1"/>
              <a:t>S</a:t>
            </a:r>
          </a:p>
          <a:p>
            <a:r>
              <a:rPr lang="en-US" altLang="en-US" b="1"/>
              <a:t>O</a:t>
            </a:r>
          </a:p>
          <a:p>
            <a:r>
              <a:rPr lang="en-US" altLang="en-US" b="1"/>
              <a:t>R</a:t>
            </a:r>
          </a:p>
          <a:p>
            <a:r>
              <a:rPr lang="en-US" altLang="en-US" b="1"/>
              <a:t>T</a:t>
            </a:r>
          </a:p>
          <a:p>
            <a:r>
              <a:rPr lang="en-US" altLang="en-US" b="1"/>
              <a:t>E</a:t>
            </a:r>
          </a:p>
          <a:p>
            <a:r>
              <a:rPr lang="en-US" altLang="en-US" b="1"/>
              <a:t>D</a:t>
            </a:r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7486650" y="2227263"/>
            <a:ext cx="0" cy="63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0E3F-3AC2-4D20-B73C-09BF436668C1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457200" y="914400"/>
            <a:ext cx="8223250" cy="57848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7924800" cy="53340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solidFill>
                  <a:srgbClr val="008080"/>
                </a:solidFill>
                <a:latin typeface="Courier New" pitchFamily="49" charset="0"/>
              </a:rPr>
              <a:t>// Recursive quick sort algorithm</a:t>
            </a:r>
            <a:endParaRPr lang="en-US" altLang="en-US" sz="1800" b="1"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template &lt;class  ItemType &gt;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void  QuickSort  ( ItemType  values[ ] , </a:t>
            </a:r>
            <a:r>
              <a:rPr lang="en-US" altLang="en-US" sz="1800" b="1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altLang="en-US" sz="1800" b="1">
                <a:latin typeface="Courier New" pitchFamily="49" charset="0"/>
              </a:rPr>
              <a:t>int  first ,</a:t>
            </a:r>
            <a:r>
              <a:rPr lang="en-US" altLang="en-US" sz="1800" b="1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altLang="en-US" sz="1800" b="1">
                <a:latin typeface="Courier New" pitchFamily="49" charset="0"/>
              </a:rPr>
              <a:t> int  last )</a:t>
            </a:r>
            <a:r>
              <a:rPr lang="en-US" altLang="en-US" sz="1800" b="1">
                <a:solidFill>
                  <a:schemeClr val="tx2"/>
                </a:solidFill>
                <a:latin typeface="Courier New" pitchFamily="49" charset="0"/>
              </a:rPr>
              <a:t>	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solidFill>
                  <a:schemeClr val="tx2"/>
                </a:solidFill>
                <a:latin typeface="Courier New" pitchFamily="49" charset="0"/>
              </a:rPr>
              <a:t>	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solidFill>
                  <a:srgbClr val="CC0000"/>
                </a:solidFill>
                <a:latin typeface="Courier New" pitchFamily="49" charset="0"/>
              </a:rPr>
              <a:t>//  Pre:   first &lt;= last</a:t>
            </a:r>
            <a:endParaRPr lang="en-US" altLang="en-US" sz="1800" b="1"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solidFill>
                  <a:srgbClr val="339933"/>
                </a:solidFill>
                <a:latin typeface="Courier New" pitchFamily="49" charset="0"/>
              </a:rPr>
              <a:t>//  Post: Sorts array values[ first .  . last ] into ascending order</a:t>
            </a:r>
            <a:endParaRPr lang="en-US" altLang="en-US" sz="1800" b="1"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{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	if  ( first &lt; last ) 	         </a:t>
            </a:r>
            <a:r>
              <a:rPr lang="en-US" altLang="en-US" sz="1800" b="1" i="1">
                <a:solidFill>
                  <a:srgbClr val="CC0000"/>
                </a:solidFill>
                <a:latin typeface="Courier New" pitchFamily="49" charset="0"/>
              </a:rPr>
              <a:t>//  general case</a:t>
            </a:r>
            <a:endParaRPr lang="en-US" altLang="en-US" sz="1800" b="1"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	{	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     int  splitPoint 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	   Split ( values, first, last, splitPoint ) ;	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	   </a:t>
            </a:r>
            <a:r>
              <a:rPr lang="en-US" altLang="en-US" sz="1600" b="1" i="1">
                <a:solidFill>
                  <a:srgbClr val="CC0000"/>
                </a:solidFill>
                <a:latin typeface="Courier New" pitchFamily="49" charset="0"/>
              </a:rPr>
              <a:t>// values [first]..values[splitPoint - 1] &lt;= splitVal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600" b="1" i="1">
                <a:solidFill>
                  <a:srgbClr val="CC0000"/>
                </a:solidFill>
                <a:latin typeface="Courier New" pitchFamily="49" charset="0"/>
              </a:rPr>
              <a:t>	   // values  [splitPoint] = splitVal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600" b="1" i="1">
                <a:solidFill>
                  <a:srgbClr val="CC0000"/>
                </a:solidFill>
                <a:latin typeface="Courier New" pitchFamily="49" charset="0"/>
              </a:rPr>
              <a:t>	   // values [splitPoint + 1]..values[last] &gt; splitVal</a:t>
            </a:r>
            <a:endParaRPr lang="en-US" altLang="en-US" sz="1800" b="1"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	   QuickSort(values,  first,  splitPoint - 1);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	   QuickSort(values,  splitPoint + 1,  last);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	}         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} ;</a:t>
            </a:r>
            <a:r>
              <a:rPr lang="en-US" altLang="en-US" sz="1800" b="1" i="1">
                <a:solidFill>
                  <a:schemeClr val="folHlink"/>
                </a:solidFill>
                <a:latin typeface="Courier New" pitchFamily="49" charset="0"/>
              </a:rPr>
              <a:t>	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7848600" y="6248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r"/>
            <a:fld id="{FE044CD6-1C91-4F1A-A94C-976F07BCE838}" type="slidenum">
              <a:rPr lang="en-US" altLang="en-US" sz="1800">
                <a:latin typeface="Courier New" pitchFamily="49" charset="0"/>
              </a:rPr>
              <a:pPr algn="r"/>
              <a:t>60</a:t>
            </a:fld>
            <a:endParaRPr lang="en-US" altLang="en-US" sz="180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8088-D86E-4FEA-AA7B-0BB9EC08AFBE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762000"/>
            <a:ext cx="6858000" cy="304800"/>
          </a:xfrm>
          <a:noFill/>
          <a:ln/>
        </p:spPr>
        <p:txBody>
          <a:bodyPr/>
          <a:lstStyle/>
          <a:p>
            <a:r>
              <a:rPr lang="en-US" altLang="en-US"/>
              <a:t>Before call to function Split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77788" y="5408613"/>
            <a:ext cx="79295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600" b="1"/>
              <a:t>    values[first] 					                               [last]</a:t>
            </a:r>
          </a:p>
        </p:txBody>
      </p:sp>
      <p:grpSp>
        <p:nvGrpSpPr>
          <p:cNvPr id="64525" name="Group 13"/>
          <p:cNvGrpSpPr>
            <a:grpSpLocks/>
          </p:cNvGrpSpPr>
          <p:nvPr/>
        </p:nvGrpSpPr>
        <p:grpSpPr bwMode="auto">
          <a:xfrm>
            <a:off x="768350" y="4572000"/>
            <a:ext cx="7378700" cy="609600"/>
            <a:chOff x="484" y="2880"/>
            <a:chExt cx="4648" cy="384"/>
          </a:xfrm>
        </p:grpSpPr>
        <p:grpSp>
          <p:nvGrpSpPr>
            <p:cNvPr id="64521" name="Group 9"/>
            <p:cNvGrpSpPr>
              <a:grpSpLocks/>
            </p:cNvGrpSpPr>
            <p:nvPr/>
          </p:nvGrpSpPr>
          <p:grpSpPr bwMode="auto">
            <a:xfrm>
              <a:off x="484" y="2880"/>
              <a:ext cx="2880" cy="384"/>
              <a:chOff x="484" y="2880"/>
              <a:chExt cx="2880" cy="384"/>
            </a:xfrm>
          </p:grpSpPr>
          <p:sp>
            <p:nvSpPr>
              <p:cNvPr id="64516" name="Rectangle 4"/>
              <p:cNvSpPr>
                <a:spLocks noChangeArrowheads="1"/>
              </p:cNvSpPr>
              <p:nvPr/>
            </p:nvSpPr>
            <p:spPr bwMode="auto">
              <a:xfrm>
                <a:off x="484" y="2884"/>
                <a:ext cx="2880" cy="376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17" name="Line 5"/>
              <p:cNvSpPr>
                <a:spLocks noChangeShapeType="1"/>
              </p:cNvSpPr>
              <p:nvPr/>
            </p:nvSpPr>
            <p:spPr bwMode="auto">
              <a:xfrm>
                <a:off x="1045" y="2880"/>
                <a:ext cx="0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18" name="Line 6"/>
              <p:cNvSpPr>
                <a:spLocks noChangeShapeType="1"/>
              </p:cNvSpPr>
              <p:nvPr/>
            </p:nvSpPr>
            <p:spPr bwMode="auto">
              <a:xfrm>
                <a:off x="1608" y="2880"/>
                <a:ext cx="0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19" name="Line 7"/>
              <p:cNvSpPr>
                <a:spLocks noChangeShapeType="1"/>
              </p:cNvSpPr>
              <p:nvPr/>
            </p:nvSpPr>
            <p:spPr bwMode="auto">
              <a:xfrm>
                <a:off x="2173" y="2880"/>
                <a:ext cx="0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0" name="Line 8"/>
              <p:cNvSpPr>
                <a:spLocks noChangeShapeType="1"/>
              </p:cNvSpPr>
              <p:nvPr/>
            </p:nvSpPr>
            <p:spPr bwMode="auto">
              <a:xfrm>
                <a:off x="2770" y="2880"/>
                <a:ext cx="0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4522" name="Rectangle 10"/>
            <p:cNvSpPr>
              <a:spLocks noChangeArrowheads="1"/>
            </p:cNvSpPr>
            <p:nvPr/>
          </p:nvSpPr>
          <p:spPr bwMode="auto">
            <a:xfrm>
              <a:off x="3372" y="2884"/>
              <a:ext cx="1760" cy="376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3" name="Line 11"/>
            <p:cNvSpPr>
              <a:spLocks noChangeShapeType="1"/>
            </p:cNvSpPr>
            <p:nvPr/>
          </p:nvSpPr>
          <p:spPr bwMode="auto">
            <a:xfrm>
              <a:off x="3934" y="2880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4" name="Line 12"/>
            <p:cNvSpPr>
              <a:spLocks noChangeShapeType="1"/>
            </p:cNvSpPr>
            <p:nvPr/>
          </p:nvSpPr>
          <p:spPr bwMode="auto">
            <a:xfrm>
              <a:off x="4498" y="2880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52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77200" cy="3657600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n-US" altLang="en-US" sz="2800">
              <a:solidFill>
                <a:schemeClr val="tx2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2800"/>
              <a:t>				</a:t>
            </a:r>
            <a:r>
              <a:rPr lang="en-US" altLang="en-US" sz="2800" b="1"/>
              <a:t>splitVal = 9</a:t>
            </a:r>
            <a:endParaRPr lang="en-US" altLang="en-US" sz="2800"/>
          </a:p>
          <a:p>
            <a:pPr>
              <a:buFont typeface="Monotype Sorts" pitchFamily="2" charset="2"/>
              <a:buNone/>
            </a:pPr>
            <a:endParaRPr lang="en-US" altLang="en-US" sz="1600"/>
          </a:p>
          <a:p>
            <a:pPr>
              <a:buFont typeface="Monotype Sorts" pitchFamily="2" charset="2"/>
              <a:buNone/>
            </a:pPr>
            <a:r>
              <a:rPr lang="en-US" altLang="en-US" sz="2000" b="1">
                <a:solidFill>
                  <a:srgbClr val="CC0000"/>
                </a:solidFill>
              </a:rPr>
              <a:t>       </a:t>
            </a:r>
            <a:r>
              <a:rPr lang="en-US" altLang="en-US" sz="2000" b="1">
                <a:solidFill>
                  <a:srgbClr val="FFCC66"/>
                </a:solidFill>
              </a:rPr>
              <a:t>GOAL:  place  splitVal in its proper position with </a:t>
            </a:r>
          </a:p>
          <a:p>
            <a:pPr>
              <a:buFont typeface="Monotype Sorts" pitchFamily="2" charset="2"/>
              <a:buNone/>
            </a:pPr>
            <a:r>
              <a:rPr lang="en-US" altLang="en-US" sz="2000" b="1">
                <a:solidFill>
                  <a:srgbClr val="FFCC66"/>
                </a:solidFill>
              </a:rPr>
              <a:t>		       all values less than or equal to splitVal on its left </a:t>
            </a:r>
          </a:p>
          <a:p>
            <a:pPr>
              <a:buFont typeface="Monotype Sorts" pitchFamily="2" charset="2"/>
              <a:buNone/>
            </a:pPr>
            <a:r>
              <a:rPr lang="en-US" altLang="en-US" sz="2000" b="1">
                <a:solidFill>
                  <a:srgbClr val="FFCC66"/>
                </a:solidFill>
              </a:rPr>
              <a:t>		       and all larger values on its right</a:t>
            </a:r>
          </a:p>
          <a:p>
            <a:pPr>
              <a:buFont typeface="Monotype Sorts" pitchFamily="2" charset="2"/>
              <a:buNone/>
            </a:pPr>
            <a:endParaRPr lang="en-US" altLang="en-US" sz="2000" b="1">
              <a:solidFill>
                <a:srgbClr val="FFCC66"/>
              </a:solidFill>
            </a:endParaRPr>
          </a:p>
          <a:p>
            <a:pPr>
              <a:buFont typeface="Monotype Sorts" pitchFamily="2" charset="2"/>
              <a:buNone/>
            </a:pPr>
            <a:endParaRPr lang="en-US" altLang="en-US" sz="1800" b="1" i="1"/>
          </a:p>
          <a:p>
            <a:pPr>
              <a:buFont typeface="Monotype Sorts" pitchFamily="2" charset="2"/>
              <a:buNone/>
            </a:pPr>
            <a:r>
              <a:rPr lang="en-US" altLang="en-US" sz="2400" b="1" i="1"/>
              <a:t>     9       20         6        18       14       3       60      11  </a:t>
            </a:r>
          </a:p>
          <a:p>
            <a:pPr>
              <a:buFont typeface="Monotype Sorts" pitchFamily="2" charset="2"/>
              <a:buNone/>
            </a:pPr>
            <a:endParaRPr lang="en-US" altLang="en-US" sz="24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7F8-002C-4ABD-9E18-3B7F2C410534}" type="slidenum">
              <a:rPr lang="en-US" altLang="en-US"/>
              <a:pPr/>
              <a:t>62</a:t>
            </a:fld>
            <a:endParaRPr lang="en-US" alt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762000"/>
            <a:ext cx="6781800" cy="304800"/>
          </a:xfrm>
          <a:noFill/>
          <a:ln/>
        </p:spPr>
        <p:txBody>
          <a:bodyPr/>
          <a:lstStyle/>
          <a:p>
            <a:r>
              <a:rPr lang="en-US" altLang="en-US"/>
              <a:t>After call to function Split</a:t>
            </a: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77788" y="5408613"/>
            <a:ext cx="79295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600" b="1"/>
              <a:t>    values[first] 					                               [last]</a:t>
            </a:r>
          </a:p>
        </p:txBody>
      </p:sp>
      <p:grpSp>
        <p:nvGrpSpPr>
          <p:cNvPr id="65549" name="Group 13"/>
          <p:cNvGrpSpPr>
            <a:grpSpLocks/>
          </p:cNvGrpSpPr>
          <p:nvPr/>
        </p:nvGrpSpPr>
        <p:grpSpPr bwMode="auto">
          <a:xfrm>
            <a:off x="768350" y="4572000"/>
            <a:ext cx="7378700" cy="609600"/>
            <a:chOff x="484" y="2880"/>
            <a:chExt cx="4648" cy="384"/>
          </a:xfrm>
        </p:grpSpPr>
        <p:grpSp>
          <p:nvGrpSpPr>
            <p:cNvPr id="65545" name="Group 9"/>
            <p:cNvGrpSpPr>
              <a:grpSpLocks/>
            </p:cNvGrpSpPr>
            <p:nvPr/>
          </p:nvGrpSpPr>
          <p:grpSpPr bwMode="auto">
            <a:xfrm>
              <a:off x="484" y="2880"/>
              <a:ext cx="2880" cy="384"/>
              <a:chOff x="484" y="2880"/>
              <a:chExt cx="2880" cy="384"/>
            </a:xfrm>
          </p:grpSpPr>
          <p:sp>
            <p:nvSpPr>
              <p:cNvPr id="65540" name="Rectangle 4"/>
              <p:cNvSpPr>
                <a:spLocks noChangeArrowheads="1"/>
              </p:cNvSpPr>
              <p:nvPr/>
            </p:nvSpPr>
            <p:spPr bwMode="auto">
              <a:xfrm>
                <a:off x="484" y="2884"/>
                <a:ext cx="2880" cy="376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41" name="Line 5"/>
              <p:cNvSpPr>
                <a:spLocks noChangeShapeType="1"/>
              </p:cNvSpPr>
              <p:nvPr/>
            </p:nvSpPr>
            <p:spPr bwMode="auto">
              <a:xfrm>
                <a:off x="1045" y="2880"/>
                <a:ext cx="0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42" name="Line 6"/>
              <p:cNvSpPr>
                <a:spLocks noChangeShapeType="1"/>
              </p:cNvSpPr>
              <p:nvPr/>
            </p:nvSpPr>
            <p:spPr bwMode="auto">
              <a:xfrm>
                <a:off x="1608" y="2880"/>
                <a:ext cx="0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43" name="Line 7"/>
              <p:cNvSpPr>
                <a:spLocks noChangeShapeType="1"/>
              </p:cNvSpPr>
              <p:nvPr/>
            </p:nvSpPr>
            <p:spPr bwMode="auto">
              <a:xfrm>
                <a:off x="2173" y="2880"/>
                <a:ext cx="0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44" name="Line 8"/>
              <p:cNvSpPr>
                <a:spLocks noChangeShapeType="1"/>
              </p:cNvSpPr>
              <p:nvPr/>
            </p:nvSpPr>
            <p:spPr bwMode="auto">
              <a:xfrm>
                <a:off x="2770" y="2880"/>
                <a:ext cx="0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5546" name="Rectangle 10"/>
            <p:cNvSpPr>
              <a:spLocks noChangeArrowheads="1"/>
            </p:cNvSpPr>
            <p:nvPr/>
          </p:nvSpPr>
          <p:spPr bwMode="auto">
            <a:xfrm>
              <a:off x="3372" y="2884"/>
              <a:ext cx="1760" cy="376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7" name="Line 11"/>
            <p:cNvSpPr>
              <a:spLocks noChangeShapeType="1"/>
            </p:cNvSpPr>
            <p:nvPr/>
          </p:nvSpPr>
          <p:spPr bwMode="auto">
            <a:xfrm>
              <a:off x="3934" y="2880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8" name="Line 12"/>
            <p:cNvSpPr>
              <a:spLocks noChangeShapeType="1"/>
            </p:cNvSpPr>
            <p:nvPr/>
          </p:nvSpPr>
          <p:spPr bwMode="auto">
            <a:xfrm>
              <a:off x="4498" y="2880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552" name="Group 16"/>
          <p:cNvGrpSpPr>
            <a:grpSpLocks/>
          </p:cNvGrpSpPr>
          <p:nvPr/>
        </p:nvGrpSpPr>
        <p:grpSpPr bwMode="auto">
          <a:xfrm>
            <a:off x="3429000" y="3840163"/>
            <a:ext cx="4725988" cy="576262"/>
            <a:chOff x="2160" y="2419"/>
            <a:chExt cx="2977" cy="363"/>
          </a:xfrm>
        </p:grpSpPr>
        <p:sp>
          <p:nvSpPr>
            <p:cNvPr id="65550" name="Freeform 14"/>
            <p:cNvSpPr>
              <a:spLocks/>
            </p:cNvSpPr>
            <p:nvPr/>
          </p:nvSpPr>
          <p:spPr bwMode="auto">
            <a:xfrm>
              <a:off x="2160" y="2419"/>
              <a:ext cx="1524" cy="3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45" y="362"/>
                </a:cxn>
                <a:cxn ang="0">
                  <a:pos x="45" y="350"/>
                </a:cxn>
                <a:cxn ang="0">
                  <a:pos x="45" y="312"/>
                </a:cxn>
                <a:cxn ang="0">
                  <a:pos x="86" y="284"/>
                </a:cxn>
                <a:cxn ang="0">
                  <a:pos x="86" y="268"/>
                </a:cxn>
                <a:cxn ang="0">
                  <a:pos x="108" y="259"/>
                </a:cxn>
                <a:cxn ang="0">
                  <a:pos x="135" y="240"/>
                </a:cxn>
                <a:cxn ang="0">
                  <a:pos x="163" y="211"/>
                </a:cxn>
                <a:cxn ang="0">
                  <a:pos x="203" y="202"/>
                </a:cxn>
                <a:cxn ang="0">
                  <a:pos x="258" y="183"/>
                </a:cxn>
                <a:cxn ang="0">
                  <a:pos x="312" y="174"/>
                </a:cxn>
                <a:cxn ang="0">
                  <a:pos x="353" y="174"/>
                </a:cxn>
                <a:cxn ang="0">
                  <a:pos x="475" y="145"/>
                </a:cxn>
                <a:cxn ang="0">
                  <a:pos x="543" y="145"/>
                </a:cxn>
                <a:cxn ang="0">
                  <a:pos x="585" y="142"/>
                </a:cxn>
                <a:cxn ang="0">
                  <a:pos x="693" y="133"/>
                </a:cxn>
                <a:cxn ang="0">
                  <a:pos x="747" y="123"/>
                </a:cxn>
                <a:cxn ang="0">
                  <a:pos x="789" y="123"/>
                </a:cxn>
                <a:cxn ang="0">
                  <a:pos x="924" y="123"/>
                </a:cxn>
                <a:cxn ang="0">
                  <a:pos x="951" y="123"/>
                </a:cxn>
                <a:cxn ang="0">
                  <a:pos x="979" y="117"/>
                </a:cxn>
                <a:cxn ang="0">
                  <a:pos x="1019" y="117"/>
                </a:cxn>
                <a:cxn ang="0">
                  <a:pos x="1037" y="117"/>
                </a:cxn>
                <a:cxn ang="0">
                  <a:pos x="1060" y="123"/>
                </a:cxn>
                <a:cxn ang="0">
                  <a:pos x="1142" y="117"/>
                </a:cxn>
                <a:cxn ang="0">
                  <a:pos x="1160" y="114"/>
                </a:cxn>
                <a:cxn ang="0">
                  <a:pos x="1214" y="104"/>
                </a:cxn>
                <a:cxn ang="0">
                  <a:pos x="1269" y="98"/>
                </a:cxn>
                <a:cxn ang="0">
                  <a:pos x="1337" y="95"/>
                </a:cxn>
                <a:cxn ang="0">
                  <a:pos x="1364" y="76"/>
                </a:cxn>
                <a:cxn ang="0">
                  <a:pos x="1387" y="60"/>
                </a:cxn>
                <a:cxn ang="0">
                  <a:pos x="1441" y="51"/>
                </a:cxn>
                <a:cxn ang="0">
                  <a:pos x="1455" y="22"/>
                </a:cxn>
                <a:cxn ang="0">
                  <a:pos x="1459" y="10"/>
                </a:cxn>
                <a:cxn ang="0">
                  <a:pos x="1486" y="0"/>
                </a:cxn>
                <a:cxn ang="0">
                  <a:pos x="1523" y="32"/>
                </a:cxn>
              </a:cxnLst>
              <a:rect l="0" t="0" r="r" b="b"/>
              <a:pathLst>
                <a:path w="1524" h="363">
                  <a:moveTo>
                    <a:pt x="0" y="334"/>
                  </a:moveTo>
                  <a:lnTo>
                    <a:pt x="45" y="362"/>
                  </a:lnTo>
                  <a:lnTo>
                    <a:pt x="45" y="350"/>
                  </a:lnTo>
                  <a:lnTo>
                    <a:pt x="45" y="312"/>
                  </a:lnTo>
                  <a:lnTo>
                    <a:pt x="86" y="284"/>
                  </a:lnTo>
                  <a:lnTo>
                    <a:pt x="86" y="268"/>
                  </a:lnTo>
                  <a:lnTo>
                    <a:pt x="108" y="259"/>
                  </a:lnTo>
                  <a:lnTo>
                    <a:pt x="135" y="240"/>
                  </a:lnTo>
                  <a:lnTo>
                    <a:pt x="163" y="211"/>
                  </a:lnTo>
                  <a:lnTo>
                    <a:pt x="203" y="202"/>
                  </a:lnTo>
                  <a:lnTo>
                    <a:pt x="258" y="183"/>
                  </a:lnTo>
                  <a:lnTo>
                    <a:pt x="312" y="174"/>
                  </a:lnTo>
                  <a:lnTo>
                    <a:pt x="353" y="174"/>
                  </a:lnTo>
                  <a:lnTo>
                    <a:pt x="475" y="145"/>
                  </a:lnTo>
                  <a:lnTo>
                    <a:pt x="543" y="145"/>
                  </a:lnTo>
                  <a:lnTo>
                    <a:pt x="585" y="142"/>
                  </a:lnTo>
                  <a:lnTo>
                    <a:pt x="693" y="133"/>
                  </a:lnTo>
                  <a:lnTo>
                    <a:pt x="747" y="123"/>
                  </a:lnTo>
                  <a:lnTo>
                    <a:pt x="789" y="123"/>
                  </a:lnTo>
                  <a:lnTo>
                    <a:pt x="924" y="123"/>
                  </a:lnTo>
                  <a:lnTo>
                    <a:pt x="951" y="123"/>
                  </a:lnTo>
                  <a:lnTo>
                    <a:pt x="979" y="117"/>
                  </a:lnTo>
                  <a:lnTo>
                    <a:pt x="1019" y="117"/>
                  </a:lnTo>
                  <a:lnTo>
                    <a:pt x="1037" y="117"/>
                  </a:lnTo>
                  <a:lnTo>
                    <a:pt x="1060" y="123"/>
                  </a:lnTo>
                  <a:lnTo>
                    <a:pt x="1142" y="117"/>
                  </a:lnTo>
                  <a:lnTo>
                    <a:pt x="1160" y="114"/>
                  </a:lnTo>
                  <a:lnTo>
                    <a:pt x="1214" y="104"/>
                  </a:lnTo>
                  <a:lnTo>
                    <a:pt x="1269" y="98"/>
                  </a:lnTo>
                  <a:lnTo>
                    <a:pt x="1337" y="95"/>
                  </a:lnTo>
                  <a:lnTo>
                    <a:pt x="1364" y="76"/>
                  </a:lnTo>
                  <a:lnTo>
                    <a:pt x="1387" y="60"/>
                  </a:lnTo>
                  <a:lnTo>
                    <a:pt x="1441" y="51"/>
                  </a:lnTo>
                  <a:lnTo>
                    <a:pt x="1455" y="22"/>
                  </a:lnTo>
                  <a:lnTo>
                    <a:pt x="1459" y="10"/>
                  </a:lnTo>
                  <a:lnTo>
                    <a:pt x="1486" y="0"/>
                  </a:lnTo>
                  <a:lnTo>
                    <a:pt x="1523" y="32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551" name="Freeform 15"/>
            <p:cNvSpPr>
              <a:spLocks/>
            </p:cNvSpPr>
            <p:nvPr/>
          </p:nvSpPr>
          <p:spPr bwMode="auto">
            <a:xfrm>
              <a:off x="3613" y="2419"/>
              <a:ext cx="1524" cy="363"/>
            </a:xfrm>
            <a:custGeom>
              <a:avLst/>
              <a:gdLst/>
              <a:ahLst/>
              <a:cxnLst>
                <a:cxn ang="0">
                  <a:pos x="1523" y="334"/>
                </a:cxn>
                <a:cxn ang="0">
                  <a:pos x="1477" y="362"/>
                </a:cxn>
                <a:cxn ang="0">
                  <a:pos x="1477" y="350"/>
                </a:cxn>
                <a:cxn ang="0">
                  <a:pos x="1477" y="312"/>
                </a:cxn>
                <a:cxn ang="0">
                  <a:pos x="1436" y="284"/>
                </a:cxn>
                <a:cxn ang="0">
                  <a:pos x="1436" y="268"/>
                </a:cxn>
                <a:cxn ang="0">
                  <a:pos x="1414" y="259"/>
                </a:cxn>
                <a:cxn ang="0">
                  <a:pos x="1387" y="240"/>
                </a:cxn>
                <a:cxn ang="0">
                  <a:pos x="1359" y="211"/>
                </a:cxn>
                <a:cxn ang="0">
                  <a:pos x="1319" y="202"/>
                </a:cxn>
                <a:cxn ang="0">
                  <a:pos x="1264" y="183"/>
                </a:cxn>
                <a:cxn ang="0">
                  <a:pos x="1210" y="174"/>
                </a:cxn>
                <a:cxn ang="0">
                  <a:pos x="1169" y="174"/>
                </a:cxn>
                <a:cxn ang="0">
                  <a:pos x="1047" y="145"/>
                </a:cxn>
                <a:cxn ang="0">
                  <a:pos x="979" y="145"/>
                </a:cxn>
                <a:cxn ang="0">
                  <a:pos x="937" y="142"/>
                </a:cxn>
                <a:cxn ang="0">
                  <a:pos x="829" y="133"/>
                </a:cxn>
                <a:cxn ang="0">
                  <a:pos x="775" y="123"/>
                </a:cxn>
                <a:cxn ang="0">
                  <a:pos x="733" y="123"/>
                </a:cxn>
                <a:cxn ang="0">
                  <a:pos x="598" y="123"/>
                </a:cxn>
                <a:cxn ang="0">
                  <a:pos x="571" y="123"/>
                </a:cxn>
                <a:cxn ang="0">
                  <a:pos x="543" y="117"/>
                </a:cxn>
                <a:cxn ang="0">
                  <a:pos x="503" y="117"/>
                </a:cxn>
                <a:cxn ang="0">
                  <a:pos x="485" y="117"/>
                </a:cxn>
                <a:cxn ang="0">
                  <a:pos x="462" y="123"/>
                </a:cxn>
                <a:cxn ang="0">
                  <a:pos x="381" y="117"/>
                </a:cxn>
                <a:cxn ang="0">
                  <a:pos x="362" y="114"/>
                </a:cxn>
                <a:cxn ang="0">
                  <a:pos x="308" y="104"/>
                </a:cxn>
                <a:cxn ang="0">
                  <a:pos x="253" y="98"/>
                </a:cxn>
                <a:cxn ang="0">
                  <a:pos x="185" y="95"/>
                </a:cxn>
                <a:cxn ang="0">
                  <a:pos x="158" y="76"/>
                </a:cxn>
                <a:cxn ang="0">
                  <a:pos x="135" y="60"/>
                </a:cxn>
                <a:cxn ang="0">
                  <a:pos x="81" y="51"/>
                </a:cxn>
                <a:cxn ang="0">
                  <a:pos x="67" y="23"/>
                </a:cxn>
                <a:cxn ang="0">
                  <a:pos x="63" y="10"/>
                </a:cxn>
                <a:cxn ang="0">
                  <a:pos x="36" y="0"/>
                </a:cxn>
                <a:cxn ang="0">
                  <a:pos x="0" y="32"/>
                </a:cxn>
              </a:cxnLst>
              <a:rect l="0" t="0" r="r" b="b"/>
              <a:pathLst>
                <a:path w="1524" h="363">
                  <a:moveTo>
                    <a:pt x="1523" y="334"/>
                  </a:moveTo>
                  <a:lnTo>
                    <a:pt x="1477" y="362"/>
                  </a:lnTo>
                  <a:lnTo>
                    <a:pt x="1477" y="350"/>
                  </a:lnTo>
                  <a:lnTo>
                    <a:pt x="1477" y="312"/>
                  </a:lnTo>
                  <a:lnTo>
                    <a:pt x="1436" y="284"/>
                  </a:lnTo>
                  <a:lnTo>
                    <a:pt x="1436" y="268"/>
                  </a:lnTo>
                  <a:lnTo>
                    <a:pt x="1414" y="259"/>
                  </a:lnTo>
                  <a:lnTo>
                    <a:pt x="1387" y="240"/>
                  </a:lnTo>
                  <a:lnTo>
                    <a:pt x="1359" y="211"/>
                  </a:lnTo>
                  <a:lnTo>
                    <a:pt x="1319" y="202"/>
                  </a:lnTo>
                  <a:lnTo>
                    <a:pt x="1264" y="183"/>
                  </a:lnTo>
                  <a:lnTo>
                    <a:pt x="1210" y="174"/>
                  </a:lnTo>
                  <a:lnTo>
                    <a:pt x="1169" y="174"/>
                  </a:lnTo>
                  <a:lnTo>
                    <a:pt x="1047" y="145"/>
                  </a:lnTo>
                  <a:lnTo>
                    <a:pt x="979" y="145"/>
                  </a:lnTo>
                  <a:lnTo>
                    <a:pt x="937" y="142"/>
                  </a:lnTo>
                  <a:lnTo>
                    <a:pt x="829" y="133"/>
                  </a:lnTo>
                  <a:lnTo>
                    <a:pt x="775" y="123"/>
                  </a:lnTo>
                  <a:lnTo>
                    <a:pt x="733" y="123"/>
                  </a:lnTo>
                  <a:lnTo>
                    <a:pt x="598" y="123"/>
                  </a:lnTo>
                  <a:lnTo>
                    <a:pt x="571" y="123"/>
                  </a:lnTo>
                  <a:lnTo>
                    <a:pt x="543" y="117"/>
                  </a:lnTo>
                  <a:lnTo>
                    <a:pt x="503" y="117"/>
                  </a:lnTo>
                  <a:lnTo>
                    <a:pt x="485" y="117"/>
                  </a:lnTo>
                  <a:lnTo>
                    <a:pt x="462" y="123"/>
                  </a:lnTo>
                  <a:lnTo>
                    <a:pt x="381" y="117"/>
                  </a:lnTo>
                  <a:lnTo>
                    <a:pt x="362" y="114"/>
                  </a:lnTo>
                  <a:lnTo>
                    <a:pt x="308" y="104"/>
                  </a:lnTo>
                  <a:lnTo>
                    <a:pt x="253" y="98"/>
                  </a:lnTo>
                  <a:lnTo>
                    <a:pt x="185" y="95"/>
                  </a:lnTo>
                  <a:lnTo>
                    <a:pt x="158" y="76"/>
                  </a:lnTo>
                  <a:lnTo>
                    <a:pt x="135" y="60"/>
                  </a:lnTo>
                  <a:lnTo>
                    <a:pt x="81" y="51"/>
                  </a:lnTo>
                  <a:lnTo>
                    <a:pt x="67" y="23"/>
                  </a:lnTo>
                  <a:lnTo>
                    <a:pt x="63" y="10"/>
                  </a:lnTo>
                  <a:lnTo>
                    <a:pt x="36" y="0"/>
                  </a:lnTo>
                  <a:lnTo>
                    <a:pt x="0" y="32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555" name="Group 19"/>
          <p:cNvGrpSpPr>
            <a:grpSpLocks/>
          </p:cNvGrpSpPr>
          <p:nvPr/>
        </p:nvGrpSpPr>
        <p:grpSpPr bwMode="auto">
          <a:xfrm>
            <a:off x="838200" y="3865563"/>
            <a:ext cx="1724025" cy="554037"/>
            <a:chOff x="528" y="2435"/>
            <a:chExt cx="1086" cy="349"/>
          </a:xfrm>
        </p:grpSpPr>
        <p:sp>
          <p:nvSpPr>
            <p:cNvPr id="65553" name="Freeform 17"/>
            <p:cNvSpPr>
              <a:spLocks/>
            </p:cNvSpPr>
            <p:nvPr/>
          </p:nvSpPr>
          <p:spPr bwMode="auto">
            <a:xfrm>
              <a:off x="528" y="2435"/>
              <a:ext cx="557" cy="348"/>
            </a:xfrm>
            <a:custGeom>
              <a:avLst/>
              <a:gdLst/>
              <a:ahLst/>
              <a:cxnLst>
                <a:cxn ang="0">
                  <a:pos x="0" y="320"/>
                </a:cxn>
                <a:cxn ang="0">
                  <a:pos x="16" y="347"/>
                </a:cxn>
                <a:cxn ang="0">
                  <a:pos x="16" y="335"/>
                </a:cxn>
                <a:cxn ang="0">
                  <a:pos x="16" y="299"/>
                </a:cxn>
                <a:cxn ang="0">
                  <a:pos x="31" y="272"/>
                </a:cxn>
                <a:cxn ang="0">
                  <a:pos x="31" y="256"/>
                </a:cxn>
                <a:cxn ang="0">
                  <a:pos x="39" y="247"/>
                </a:cxn>
                <a:cxn ang="0">
                  <a:pos x="49" y="229"/>
                </a:cxn>
                <a:cxn ang="0">
                  <a:pos x="59" y="202"/>
                </a:cxn>
                <a:cxn ang="0">
                  <a:pos x="74" y="193"/>
                </a:cxn>
                <a:cxn ang="0">
                  <a:pos x="94" y="175"/>
                </a:cxn>
                <a:cxn ang="0">
                  <a:pos x="114" y="166"/>
                </a:cxn>
                <a:cxn ang="0">
                  <a:pos x="129" y="166"/>
                </a:cxn>
                <a:cxn ang="0">
                  <a:pos x="173" y="139"/>
                </a:cxn>
                <a:cxn ang="0">
                  <a:pos x="198" y="139"/>
                </a:cxn>
                <a:cxn ang="0">
                  <a:pos x="213" y="136"/>
                </a:cxn>
                <a:cxn ang="0">
                  <a:pos x="253" y="127"/>
                </a:cxn>
                <a:cxn ang="0">
                  <a:pos x="272" y="118"/>
                </a:cxn>
                <a:cxn ang="0">
                  <a:pos x="287" y="118"/>
                </a:cxn>
                <a:cxn ang="0">
                  <a:pos x="337" y="118"/>
                </a:cxn>
                <a:cxn ang="0">
                  <a:pos x="347" y="118"/>
                </a:cxn>
                <a:cxn ang="0">
                  <a:pos x="357" y="112"/>
                </a:cxn>
                <a:cxn ang="0">
                  <a:pos x="372" y="112"/>
                </a:cxn>
                <a:cxn ang="0">
                  <a:pos x="378" y="112"/>
                </a:cxn>
                <a:cxn ang="0">
                  <a:pos x="387" y="118"/>
                </a:cxn>
                <a:cxn ang="0">
                  <a:pos x="417" y="112"/>
                </a:cxn>
                <a:cxn ang="0">
                  <a:pos x="423" y="109"/>
                </a:cxn>
                <a:cxn ang="0">
                  <a:pos x="442" y="100"/>
                </a:cxn>
                <a:cxn ang="0">
                  <a:pos x="463" y="94"/>
                </a:cxn>
                <a:cxn ang="0">
                  <a:pos x="487" y="91"/>
                </a:cxn>
                <a:cxn ang="0">
                  <a:pos x="497" y="72"/>
                </a:cxn>
                <a:cxn ang="0">
                  <a:pos x="506" y="57"/>
                </a:cxn>
                <a:cxn ang="0">
                  <a:pos x="526" y="48"/>
                </a:cxn>
                <a:cxn ang="0">
                  <a:pos x="531" y="21"/>
                </a:cxn>
                <a:cxn ang="0">
                  <a:pos x="532" y="9"/>
                </a:cxn>
                <a:cxn ang="0">
                  <a:pos x="542" y="0"/>
                </a:cxn>
                <a:cxn ang="0">
                  <a:pos x="556" y="30"/>
                </a:cxn>
              </a:cxnLst>
              <a:rect l="0" t="0" r="r" b="b"/>
              <a:pathLst>
                <a:path w="557" h="348">
                  <a:moveTo>
                    <a:pt x="0" y="320"/>
                  </a:moveTo>
                  <a:lnTo>
                    <a:pt x="16" y="347"/>
                  </a:lnTo>
                  <a:lnTo>
                    <a:pt x="16" y="335"/>
                  </a:lnTo>
                  <a:lnTo>
                    <a:pt x="16" y="299"/>
                  </a:lnTo>
                  <a:lnTo>
                    <a:pt x="31" y="272"/>
                  </a:lnTo>
                  <a:lnTo>
                    <a:pt x="31" y="256"/>
                  </a:lnTo>
                  <a:lnTo>
                    <a:pt x="39" y="247"/>
                  </a:lnTo>
                  <a:lnTo>
                    <a:pt x="49" y="229"/>
                  </a:lnTo>
                  <a:lnTo>
                    <a:pt x="59" y="202"/>
                  </a:lnTo>
                  <a:lnTo>
                    <a:pt x="74" y="193"/>
                  </a:lnTo>
                  <a:lnTo>
                    <a:pt x="94" y="175"/>
                  </a:lnTo>
                  <a:lnTo>
                    <a:pt x="114" y="166"/>
                  </a:lnTo>
                  <a:lnTo>
                    <a:pt x="129" y="166"/>
                  </a:lnTo>
                  <a:lnTo>
                    <a:pt x="173" y="139"/>
                  </a:lnTo>
                  <a:lnTo>
                    <a:pt x="198" y="139"/>
                  </a:lnTo>
                  <a:lnTo>
                    <a:pt x="213" y="136"/>
                  </a:lnTo>
                  <a:lnTo>
                    <a:pt x="253" y="127"/>
                  </a:lnTo>
                  <a:lnTo>
                    <a:pt x="272" y="118"/>
                  </a:lnTo>
                  <a:lnTo>
                    <a:pt x="287" y="118"/>
                  </a:lnTo>
                  <a:lnTo>
                    <a:pt x="337" y="118"/>
                  </a:lnTo>
                  <a:lnTo>
                    <a:pt x="347" y="118"/>
                  </a:lnTo>
                  <a:lnTo>
                    <a:pt x="357" y="112"/>
                  </a:lnTo>
                  <a:lnTo>
                    <a:pt x="372" y="112"/>
                  </a:lnTo>
                  <a:lnTo>
                    <a:pt x="378" y="112"/>
                  </a:lnTo>
                  <a:lnTo>
                    <a:pt x="387" y="118"/>
                  </a:lnTo>
                  <a:lnTo>
                    <a:pt x="417" y="112"/>
                  </a:lnTo>
                  <a:lnTo>
                    <a:pt x="423" y="109"/>
                  </a:lnTo>
                  <a:lnTo>
                    <a:pt x="442" y="100"/>
                  </a:lnTo>
                  <a:lnTo>
                    <a:pt x="463" y="94"/>
                  </a:lnTo>
                  <a:lnTo>
                    <a:pt x="487" y="91"/>
                  </a:lnTo>
                  <a:lnTo>
                    <a:pt x="497" y="72"/>
                  </a:lnTo>
                  <a:lnTo>
                    <a:pt x="506" y="57"/>
                  </a:lnTo>
                  <a:lnTo>
                    <a:pt x="526" y="48"/>
                  </a:lnTo>
                  <a:lnTo>
                    <a:pt x="531" y="21"/>
                  </a:lnTo>
                  <a:lnTo>
                    <a:pt x="532" y="9"/>
                  </a:lnTo>
                  <a:lnTo>
                    <a:pt x="542" y="0"/>
                  </a:lnTo>
                  <a:lnTo>
                    <a:pt x="556" y="3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554" name="Freeform 18"/>
            <p:cNvSpPr>
              <a:spLocks/>
            </p:cNvSpPr>
            <p:nvPr/>
          </p:nvSpPr>
          <p:spPr bwMode="auto">
            <a:xfrm>
              <a:off x="1057" y="2436"/>
              <a:ext cx="557" cy="348"/>
            </a:xfrm>
            <a:custGeom>
              <a:avLst/>
              <a:gdLst/>
              <a:ahLst/>
              <a:cxnLst>
                <a:cxn ang="0">
                  <a:pos x="556" y="320"/>
                </a:cxn>
                <a:cxn ang="0">
                  <a:pos x="539" y="347"/>
                </a:cxn>
                <a:cxn ang="0">
                  <a:pos x="539" y="335"/>
                </a:cxn>
                <a:cxn ang="0">
                  <a:pos x="539" y="299"/>
                </a:cxn>
                <a:cxn ang="0">
                  <a:pos x="524" y="272"/>
                </a:cxn>
                <a:cxn ang="0">
                  <a:pos x="524" y="256"/>
                </a:cxn>
                <a:cxn ang="0">
                  <a:pos x="516" y="247"/>
                </a:cxn>
                <a:cxn ang="0">
                  <a:pos x="506" y="229"/>
                </a:cxn>
                <a:cxn ang="0">
                  <a:pos x="496" y="202"/>
                </a:cxn>
                <a:cxn ang="0">
                  <a:pos x="481" y="193"/>
                </a:cxn>
                <a:cxn ang="0">
                  <a:pos x="461" y="175"/>
                </a:cxn>
                <a:cxn ang="0">
                  <a:pos x="441" y="166"/>
                </a:cxn>
                <a:cxn ang="0">
                  <a:pos x="426" y="166"/>
                </a:cxn>
                <a:cxn ang="0">
                  <a:pos x="381" y="139"/>
                </a:cxn>
                <a:cxn ang="0">
                  <a:pos x="357" y="139"/>
                </a:cxn>
                <a:cxn ang="0">
                  <a:pos x="342" y="136"/>
                </a:cxn>
                <a:cxn ang="0">
                  <a:pos x="302" y="127"/>
                </a:cxn>
                <a:cxn ang="0">
                  <a:pos x="283" y="118"/>
                </a:cxn>
                <a:cxn ang="0">
                  <a:pos x="268" y="118"/>
                </a:cxn>
                <a:cxn ang="0">
                  <a:pos x="218" y="118"/>
                </a:cxn>
                <a:cxn ang="0">
                  <a:pos x="208" y="118"/>
                </a:cxn>
                <a:cxn ang="0">
                  <a:pos x="198" y="112"/>
                </a:cxn>
                <a:cxn ang="0">
                  <a:pos x="183" y="112"/>
                </a:cxn>
                <a:cxn ang="0">
                  <a:pos x="177" y="112"/>
                </a:cxn>
                <a:cxn ang="0">
                  <a:pos x="168" y="118"/>
                </a:cxn>
                <a:cxn ang="0">
                  <a:pos x="139" y="112"/>
                </a:cxn>
                <a:cxn ang="0">
                  <a:pos x="132" y="109"/>
                </a:cxn>
                <a:cxn ang="0">
                  <a:pos x="113" y="100"/>
                </a:cxn>
                <a:cxn ang="0">
                  <a:pos x="92" y="94"/>
                </a:cxn>
                <a:cxn ang="0">
                  <a:pos x="68" y="91"/>
                </a:cxn>
                <a:cxn ang="0">
                  <a:pos x="57" y="72"/>
                </a:cxn>
                <a:cxn ang="0">
                  <a:pos x="49" y="57"/>
                </a:cxn>
                <a:cxn ang="0">
                  <a:pos x="29" y="48"/>
                </a:cxn>
                <a:cxn ang="0">
                  <a:pos x="24" y="21"/>
                </a:cxn>
                <a:cxn ang="0">
                  <a:pos x="23" y="9"/>
                </a:cxn>
                <a:cxn ang="0">
                  <a:pos x="13" y="0"/>
                </a:cxn>
                <a:cxn ang="0">
                  <a:pos x="0" y="30"/>
                </a:cxn>
              </a:cxnLst>
              <a:rect l="0" t="0" r="r" b="b"/>
              <a:pathLst>
                <a:path w="557" h="348">
                  <a:moveTo>
                    <a:pt x="556" y="320"/>
                  </a:moveTo>
                  <a:lnTo>
                    <a:pt x="539" y="347"/>
                  </a:lnTo>
                  <a:lnTo>
                    <a:pt x="539" y="335"/>
                  </a:lnTo>
                  <a:lnTo>
                    <a:pt x="539" y="299"/>
                  </a:lnTo>
                  <a:lnTo>
                    <a:pt x="524" y="272"/>
                  </a:lnTo>
                  <a:lnTo>
                    <a:pt x="524" y="256"/>
                  </a:lnTo>
                  <a:lnTo>
                    <a:pt x="516" y="247"/>
                  </a:lnTo>
                  <a:lnTo>
                    <a:pt x="506" y="229"/>
                  </a:lnTo>
                  <a:lnTo>
                    <a:pt x="496" y="202"/>
                  </a:lnTo>
                  <a:lnTo>
                    <a:pt x="481" y="193"/>
                  </a:lnTo>
                  <a:lnTo>
                    <a:pt x="461" y="175"/>
                  </a:lnTo>
                  <a:lnTo>
                    <a:pt x="441" y="166"/>
                  </a:lnTo>
                  <a:lnTo>
                    <a:pt x="426" y="166"/>
                  </a:lnTo>
                  <a:lnTo>
                    <a:pt x="381" y="139"/>
                  </a:lnTo>
                  <a:lnTo>
                    <a:pt x="357" y="139"/>
                  </a:lnTo>
                  <a:lnTo>
                    <a:pt x="342" y="136"/>
                  </a:lnTo>
                  <a:lnTo>
                    <a:pt x="302" y="127"/>
                  </a:lnTo>
                  <a:lnTo>
                    <a:pt x="283" y="118"/>
                  </a:lnTo>
                  <a:lnTo>
                    <a:pt x="268" y="118"/>
                  </a:lnTo>
                  <a:lnTo>
                    <a:pt x="218" y="118"/>
                  </a:lnTo>
                  <a:lnTo>
                    <a:pt x="208" y="118"/>
                  </a:lnTo>
                  <a:lnTo>
                    <a:pt x="198" y="112"/>
                  </a:lnTo>
                  <a:lnTo>
                    <a:pt x="183" y="112"/>
                  </a:lnTo>
                  <a:lnTo>
                    <a:pt x="177" y="112"/>
                  </a:lnTo>
                  <a:lnTo>
                    <a:pt x="168" y="118"/>
                  </a:lnTo>
                  <a:lnTo>
                    <a:pt x="139" y="112"/>
                  </a:lnTo>
                  <a:lnTo>
                    <a:pt x="132" y="109"/>
                  </a:lnTo>
                  <a:lnTo>
                    <a:pt x="113" y="100"/>
                  </a:lnTo>
                  <a:lnTo>
                    <a:pt x="92" y="94"/>
                  </a:lnTo>
                  <a:lnTo>
                    <a:pt x="68" y="91"/>
                  </a:lnTo>
                  <a:lnTo>
                    <a:pt x="57" y="72"/>
                  </a:lnTo>
                  <a:lnTo>
                    <a:pt x="49" y="57"/>
                  </a:lnTo>
                  <a:lnTo>
                    <a:pt x="29" y="48"/>
                  </a:lnTo>
                  <a:lnTo>
                    <a:pt x="24" y="21"/>
                  </a:lnTo>
                  <a:lnTo>
                    <a:pt x="23" y="9"/>
                  </a:lnTo>
                  <a:lnTo>
                    <a:pt x="13" y="0"/>
                  </a:lnTo>
                  <a:lnTo>
                    <a:pt x="0" y="3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65556" name="Oval 20"/>
          <p:cNvSpPr>
            <a:spLocks noChangeArrowheads="1"/>
          </p:cNvSpPr>
          <p:nvPr/>
        </p:nvSpPr>
        <p:spPr bwMode="auto">
          <a:xfrm>
            <a:off x="3048000" y="4343400"/>
            <a:ext cx="685800" cy="76200"/>
          </a:xfrm>
          <a:prstGeom prst="ellipse">
            <a:avLst/>
          </a:prstGeom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65557" name="Oval 21"/>
          <p:cNvSpPr>
            <a:spLocks noChangeArrowheads="1"/>
          </p:cNvSpPr>
          <p:nvPr/>
        </p:nvSpPr>
        <p:spPr bwMode="auto">
          <a:xfrm>
            <a:off x="7772400" y="4343400"/>
            <a:ext cx="685800" cy="76200"/>
          </a:xfrm>
          <a:prstGeom prst="ellipse">
            <a:avLst/>
          </a:prstGeom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58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077200" cy="3657600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n-US" altLang="en-US" sz="2800">
              <a:solidFill>
                <a:schemeClr val="tx2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2800"/>
              <a:t>				</a:t>
            </a:r>
            <a:r>
              <a:rPr lang="en-US" altLang="en-US" sz="2800" b="1"/>
              <a:t>splitVal = 9</a:t>
            </a:r>
            <a:endParaRPr lang="en-US" altLang="en-US" sz="2800"/>
          </a:p>
          <a:p>
            <a:pPr>
              <a:buFont typeface="Monotype Sorts" pitchFamily="2" charset="2"/>
              <a:buNone/>
            </a:pPr>
            <a:endParaRPr lang="en-US" altLang="en-US" sz="1600"/>
          </a:p>
          <a:p>
            <a:pPr>
              <a:buFont typeface="Monotype Sorts" pitchFamily="2" charset="2"/>
              <a:buNone/>
            </a:pPr>
            <a:r>
              <a:rPr lang="en-US" altLang="en-US" sz="2000" b="1">
                <a:solidFill>
                  <a:srgbClr val="CC0000"/>
                </a:solidFill>
              </a:rPr>
              <a:t>   smaller values	                        larger values</a:t>
            </a:r>
          </a:p>
          <a:p>
            <a:pPr>
              <a:buFont typeface="Monotype Sorts" pitchFamily="2" charset="2"/>
              <a:buNone/>
            </a:pPr>
            <a:r>
              <a:rPr lang="en-US" altLang="en-US" sz="2000" b="1">
                <a:solidFill>
                  <a:srgbClr val="CC0000"/>
                </a:solidFill>
              </a:rPr>
              <a:t>   in left part			           in right part</a:t>
            </a:r>
          </a:p>
          <a:p>
            <a:pPr>
              <a:buFont typeface="Monotype Sorts" pitchFamily="2" charset="2"/>
              <a:buNone/>
            </a:pPr>
            <a:endParaRPr lang="en-US" altLang="en-US" sz="2400" b="1">
              <a:solidFill>
                <a:srgbClr val="CC0000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2800" b="1" i="1"/>
              <a:t> </a:t>
            </a:r>
            <a:endParaRPr lang="en-US" altLang="en-US" sz="2800" b="1">
              <a:solidFill>
                <a:srgbClr val="CC0000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2400" b="1" i="1"/>
              <a:t>     6        3         9        18       14       20       60      11  </a:t>
            </a:r>
          </a:p>
          <a:p>
            <a:pPr>
              <a:buFont typeface="Monotype Sorts" pitchFamily="2" charset="2"/>
              <a:buNone/>
            </a:pPr>
            <a:endParaRPr lang="en-US" altLang="en-US" sz="2400" b="1" i="1"/>
          </a:p>
        </p:txBody>
      </p:sp>
      <p:sp>
        <p:nvSpPr>
          <p:cNvPr id="65559" name="Line 23"/>
          <p:cNvSpPr>
            <a:spLocks noChangeShapeType="1"/>
          </p:cNvSpPr>
          <p:nvPr/>
        </p:nvSpPr>
        <p:spPr bwMode="auto">
          <a:xfrm>
            <a:off x="2878138" y="5059363"/>
            <a:ext cx="127000" cy="655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60" name="Rectangle 24"/>
          <p:cNvSpPr>
            <a:spLocks noChangeArrowheads="1"/>
          </p:cNvSpPr>
          <p:nvPr/>
        </p:nvSpPr>
        <p:spPr bwMode="auto">
          <a:xfrm>
            <a:off x="2413000" y="5775325"/>
            <a:ext cx="400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b="1">
                <a:solidFill>
                  <a:srgbClr val="CC0000"/>
                </a:solidFill>
              </a:rPr>
              <a:t>splitVal in correct 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AB11-FD0E-4F2B-9A20-FD7CC65336CC}" type="slidenum">
              <a:rPr lang="en-US" altLang="en-US"/>
              <a:pPr/>
              <a:t>63</a:t>
            </a:fld>
            <a:endParaRPr lang="en-US" alt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609600"/>
            <a:ext cx="5943600" cy="838200"/>
          </a:xfrm>
          <a:noFill/>
          <a:ln/>
        </p:spPr>
        <p:txBody>
          <a:bodyPr/>
          <a:lstStyle/>
          <a:p>
            <a:r>
              <a:rPr lang="en-US" altLang="en-US" sz="3200"/>
              <a:t>Quick Sort of N elements: </a:t>
            </a:r>
            <a:br>
              <a:rPr lang="en-US" altLang="en-US" sz="3200"/>
            </a:br>
            <a:r>
              <a:rPr lang="en-US" altLang="en-US" sz="3200"/>
              <a:t>How many comparisons?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404813" y="1524000"/>
            <a:ext cx="84804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b="1"/>
              <a:t>N	  	For first call, when each of N elements </a:t>
            </a:r>
          </a:p>
          <a:p>
            <a:r>
              <a:rPr lang="en-US" altLang="en-US" b="1"/>
              <a:t>		is compared to the split value</a:t>
            </a:r>
          </a:p>
          <a:p>
            <a:endParaRPr lang="en-US" altLang="en-US" sz="1200" b="1"/>
          </a:p>
          <a:p>
            <a:r>
              <a:rPr lang="en-US" altLang="en-US" b="1"/>
              <a:t>2 * N/2 	For the next pair of calls, when N/2 </a:t>
            </a:r>
          </a:p>
          <a:p>
            <a:r>
              <a:rPr lang="en-US" altLang="en-US" b="1"/>
              <a:t>		elements in each “half” of the original</a:t>
            </a:r>
          </a:p>
          <a:p>
            <a:r>
              <a:rPr lang="en-US" altLang="en-US" b="1"/>
              <a:t>		array are compared to their own split values.</a:t>
            </a:r>
          </a:p>
          <a:p>
            <a:endParaRPr lang="en-US" altLang="en-US" sz="1200" b="1"/>
          </a:p>
          <a:p>
            <a:r>
              <a:rPr lang="en-US" altLang="en-US" b="1"/>
              <a:t>4 * N/4	For the four calls when N/4 elements in each</a:t>
            </a:r>
          </a:p>
          <a:p>
            <a:r>
              <a:rPr lang="en-US" altLang="en-US" b="1"/>
              <a:t>		“quarter” of original array are compared to </a:t>
            </a:r>
          </a:p>
          <a:p>
            <a:r>
              <a:rPr lang="en-US" altLang="en-US" b="1"/>
              <a:t>		their own split values.</a:t>
            </a:r>
          </a:p>
          <a:p>
            <a:r>
              <a:rPr lang="en-US" altLang="en-US" sz="1400" b="1">
                <a:latin typeface="Arial Black" pitchFamily="34" charset="0"/>
              </a:rPr>
              <a:t>	.</a:t>
            </a:r>
          </a:p>
          <a:p>
            <a:r>
              <a:rPr lang="en-US" altLang="en-US" sz="1400" b="1">
                <a:latin typeface="Arial Black" pitchFamily="34" charset="0"/>
              </a:rPr>
              <a:t>	.	</a:t>
            </a:r>
            <a:r>
              <a:rPr lang="en-US" altLang="en-US" b="1">
                <a:solidFill>
                  <a:srgbClr val="990033"/>
                </a:solidFill>
              </a:rPr>
              <a:t> </a:t>
            </a:r>
            <a:endParaRPr lang="en-US" altLang="en-US" sz="1400" b="1">
              <a:latin typeface="Arial Black" pitchFamily="34" charset="0"/>
            </a:endParaRPr>
          </a:p>
          <a:p>
            <a:r>
              <a:rPr lang="en-US" altLang="en-US" sz="1400" b="1">
                <a:latin typeface="Arial Black" pitchFamily="34" charset="0"/>
              </a:rPr>
              <a:t>	.		</a:t>
            </a:r>
            <a:r>
              <a:rPr lang="en-US" altLang="en-US" b="1">
                <a:solidFill>
                  <a:srgbClr val="990033"/>
                </a:solidFill>
              </a:rPr>
              <a:t>HOW MANY SPLITS CAN OCCUR?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C766E-72CC-4AAD-B2B3-EE68FDC6B4D9}" type="slidenum">
              <a:rPr lang="en-US" altLang="en-US"/>
              <a:pPr/>
              <a:t>64</a:t>
            </a:fld>
            <a:endParaRPr lang="en-US" alt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5715000" cy="838200"/>
          </a:xfrm>
          <a:noFill/>
          <a:ln/>
        </p:spPr>
        <p:txBody>
          <a:bodyPr/>
          <a:lstStyle/>
          <a:p>
            <a:r>
              <a:rPr lang="en-US" altLang="en-US" sz="3200"/>
              <a:t>Quick Sort of N elements:</a:t>
            </a:r>
            <a:br>
              <a:rPr lang="en-US" altLang="en-US" sz="3200"/>
            </a:br>
            <a:r>
              <a:rPr lang="en-US" altLang="en-US" sz="3200"/>
              <a:t>How many splits can occur?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487363" y="1514475"/>
            <a:ext cx="8212137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 altLang="en-US" b="1">
                <a:solidFill>
                  <a:srgbClr val="FFCC00"/>
                </a:solidFill>
              </a:rPr>
              <a:t>It depends on the order of the original array elements!</a:t>
            </a:r>
          </a:p>
          <a:p>
            <a:endParaRPr lang="en-US" altLang="en-US" b="1">
              <a:solidFill>
                <a:srgbClr val="FFCC00"/>
              </a:solidFill>
            </a:endParaRPr>
          </a:p>
          <a:p>
            <a:r>
              <a:rPr lang="en-US" altLang="en-US" b="1"/>
              <a:t>If each split divides the subarray approximately in half, </a:t>
            </a:r>
          </a:p>
          <a:p>
            <a:r>
              <a:rPr lang="en-US" altLang="en-US" b="1"/>
              <a:t>there will be only log</a:t>
            </a:r>
            <a:r>
              <a:rPr lang="en-US" altLang="en-US" b="1" baseline="-25000"/>
              <a:t>2</a:t>
            </a:r>
            <a:r>
              <a:rPr lang="en-US" altLang="en-US" b="1"/>
              <a:t>N splits, and QuickSort is O(N*log</a:t>
            </a:r>
            <a:r>
              <a:rPr lang="en-US" altLang="en-US" b="1" baseline="-25000"/>
              <a:t>2</a:t>
            </a:r>
            <a:r>
              <a:rPr lang="en-US" altLang="en-US" b="1"/>
              <a:t>N).</a:t>
            </a:r>
          </a:p>
          <a:p>
            <a:endParaRPr lang="en-US" altLang="en-US" sz="1600" b="1"/>
          </a:p>
          <a:p>
            <a:r>
              <a:rPr lang="en-US" altLang="en-US" b="1"/>
              <a:t>But, if the original array was sorted to begin with, the </a:t>
            </a:r>
          </a:p>
          <a:p>
            <a:r>
              <a:rPr lang="en-US" altLang="en-US" b="1"/>
              <a:t>recursive calls will split up the array into parts of </a:t>
            </a:r>
          </a:p>
          <a:p>
            <a:r>
              <a:rPr lang="en-US" altLang="en-US" b="1"/>
              <a:t>unequal length, with one part empty, and the</a:t>
            </a:r>
          </a:p>
          <a:p>
            <a:r>
              <a:rPr lang="en-US" altLang="en-US" b="1"/>
              <a:t>other part containing all the rest of the array except for split value itself.  In this case, there can be as many as N-1 splits, and QuickSort is O(N</a:t>
            </a:r>
            <a:r>
              <a:rPr lang="en-US" altLang="en-US" b="1" baseline="30000"/>
              <a:t>2</a:t>
            </a:r>
            <a:r>
              <a:rPr lang="en-US" altLang="en-US" b="1"/>
              <a:t>).</a:t>
            </a:r>
            <a:r>
              <a:rPr lang="en-US" altLang="en-US" b="1">
                <a:solidFill>
                  <a:srgbClr val="990033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6C3D-5E91-4E82-A91E-FDA33696FA52}" type="slidenum">
              <a:rPr lang="en-US" altLang="en-US"/>
              <a:pPr/>
              <a:t>65</a:t>
            </a:fld>
            <a:endParaRPr lang="en-US" alt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914400"/>
            <a:ext cx="6858000" cy="152400"/>
          </a:xfrm>
          <a:noFill/>
          <a:ln/>
        </p:spPr>
        <p:txBody>
          <a:bodyPr/>
          <a:lstStyle/>
          <a:p>
            <a:r>
              <a:rPr lang="en-US" altLang="en-US"/>
              <a:t>Before call to function Split</a:t>
            </a: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230188" y="5103813"/>
            <a:ext cx="79295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600" b="1"/>
              <a:t>    values[first] 					                               [last]</a:t>
            </a:r>
          </a:p>
        </p:txBody>
      </p:sp>
      <p:grpSp>
        <p:nvGrpSpPr>
          <p:cNvPr id="68621" name="Group 13"/>
          <p:cNvGrpSpPr>
            <a:grpSpLocks/>
          </p:cNvGrpSpPr>
          <p:nvPr/>
        </p:nvGrpSpPr>
        <p:grpSpPr bwMode="auto">
          <a:xfrm>
            <a:off x="920750" y="4267200"/>
            <a:ext cx="7378700" cy="609600"/>
            <a:chOff x="484" y="2880"/>
            <a:chExt cx="4648" cy="384"/>
          </a:xfrm>
        </p:grpSpPr>
        <p:grpSp>
          <p:nvGrpSpPr>
            <p:cNvPr id="68617" name="Group 9"/>
            <p:cNvGrpSpPr>
              <a:grpSpLocks/>
            </p:cNvGrpSpPr>
            <p:nvPr/>
          </p:nvGrpSpPr>
          <p:grpSpPr bwMode="auto">
            <a:xfrm>
              <a:off x="484" y="2880"/>
              <a:ext cx="2880" cy="384"/>
              <a:chOff x="484" y="2880"/>
              <a:chExt cx="2880" cy="384"/>
            </a:xfrm>
          </p:grpSpPr>
          <p:sp>
            <p:nvSpPr>
              <p:cNvPr id="68612" name="Rectangle 4"/>
              <p:cNvSpPr>
                <a:spLocks noChangeArrowheads="1"/>
              </p:cNvSpPr>
              <p:nvPr/>
            </p:nvSpPr>
            <p:spPr bwMode="auto">
              <a:xfrm>
                <a:off x="484" y="2884"/>
                <a:ext cx="2880" cy="376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13" name="Line 5"/>
              <p:cNvSpPr>
                <a:spLocks noChangeShapeType="1"/>
              </p:cNvSpPr>
              <p:nvPr/>
            </p:nvSpPr>
            <p:spPr bwMode="auto">
              <a:xfrm>
                <a:off x="1045" y="2880"/>
                <a:ext cx="0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14" name="Line 6"/>
              <p:cNvSpPr>
                <a:spLocks noChangeShapeType="1"/>
              </p:cNvSpPr>
              <p:nvPr/>
            </p:nvSpPr>
            <p:spPr bwMode="auto">
              <a:xfrm>
                <a:off x="1608" y="2880"/>
                <a:ext cx="0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15" name="Line 7"/>
              <p:cNvSpPr>
                <a:spLocks noChangeShapeType="1"/>
              </p:cNvSpPr>
              <p:nvPr/>
            </p:nvSpPr>
            <p:spPr bwMode="auto">
              <a:xfrm>
                <a:off x="2173" y="2880"/>
                <a:ext cx="0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16" name="Line 8"/>
              <p:cNvSpPr>
                <a:spLocks noChangeShapeType="1"/>
              </p:cNvSpPr>
              <p:nvPr/>
            </p:nvSpPr>
            <p:spPr bwMode="auto">
              <a:xfrm>
                <a:off x="2770" y="2880"/>
                <a:ext cx="0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8618" name="Rectangle 10"/>
            <p:cNvSpPr>
              <a:spLocks noChangeArrowheads="1"/>
            </p:cNvSpPr>
            <p:nvPr/>
          </p:nvSpPr>
          <p:spPr bwMode="auto">
            <a:xfrm>
              <a:off x="3372" y="2884"/>
              <a:ext cx="1760" cy="376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9" name="Line 11"/>
            <p:cNvSpPr>
              <a:spLocks noChangeShapeType="1"/>
            </p:cNvSpPr>
            <p:nvPr/>
          </p:nvSpPr>
          <p:spPr bwMode="auto">
            <a:xfrm>
              <a:off x="3934" y="2880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0" name="Line 12"/>
            <p:cNvSpPr>
              <a:spLocks noChangeShapeType="1"/>
            </p:cNvSpPr>
            <p:nvPr/>
          </p:nvSpPr>
          <p:spPr bwMode="auto">
            <a:xfrm>
              <a:off x="4498" y="2880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62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8077200" cy="3657600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n-US" altLang="en-US" sz="2800">
              <a:solidFill>
                <a:schemeClr val="tx2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2800"/>
              <a:t>				</a:t>
            </a:r>
            <a:r>
              <a:rPr lang="en-US" altLang="en-US" sz="2800" b="1"/>
              <a:t>splitVal = 9</a:t>
            </a:r>
            <a:endParaRPr lang="en-US" altLang="en-US" sz="2800"/>
          </a:p>
          <a:p>
            <a:pPr>
              <a:buFont typeface="Monotype Sorts" pitchFamily="2" charset="2"/>
              <a:buNone/>
            </a:pPr>
            <a:endParaRPr lang="en-US" altLang="en-US" sz="1600"/>
          </a:p>
          <a:p>
            <a:pPr>
              <a:buFont typeface="Monotype Sorts" pitchFamily="2" charset="2"/>
              <a:buNone/>
            </a:pPr>
            <a:r>
              <a:rPr lang="en-US" altLang="en-US" sz="2000" b="1">
                <a:solidFill>
                  <a:srgbClr val="CC0000"/>
                </a:solidFill>
              </a:rPr>
              <a:t>       GOAL:  place  splitVal in its proper position with </a:t>
            </a:r>
          </a:p>
          <a:p>
            <a:pPr>
              <a:buFont typeface="Monotype Sorts" pitchFamily="2" charset="2"/>
              <a:buNone/>
            </a:pPr>
            <a:r>
              <a:rPr lang="en-US" altLang="en-US" sz="2000" b="1">
                <a:solidFill>
                  <a:srgbClr val="CC0000"/>
                </a:solidFill>
              </a:rPr>
              <a:t>		       all values less than or equal to splitVal on its left </a:t>
            </a:r>
          </a:p>
          <a:p>
            <a:pPr>
              <a:buFont typeface="Monotype Sorts" pitchFamily="2" charset="2"/>
              <a:buNone/>
            </a:pPr>
            <a:r>
              <a:rPr lang="en-US" altLang="en-US" sz="2000" b="1">
                <a:solidFill>
                  <a:srgbClr val="CC0000"/>
                </a:solidFill>
              </a:rPr>
              <a:t>		       and all larger values on its right</a:t>
            </a:r>
          </a:p>
          <a:p>
            <a:pPr>
              <a:buFont typeface="Monotype Sorts" pitchFamily="2" charset="2"/>
              <a:buNone/>
            </a:pPr>
            <a:endParaRPr lang="en-US" altLang="en-US" sz="1600" b="1">
              <a:solidFill>
                <a:srgbClr val="CC0000"/>
              </a:solidFill>
            </a:endParaRPr>
          </a:p>
          <a:p>
            <a:pPr>
              <a:buFont typeface="Monotype Sorts" pitchFamily="2" charset="2"/>
              <a:buNone/>
            </a:pPr>
            <a:endParaRPr lang="en-US" altLang="en-US" sz="1800" b="1" i="1"/>
          </a:p>
          <a:p>
            <a:pPr>
              <a:buFont typeface="Monotype Sorts" pitchFamily="2" charset="2"/>
              <a:buNone/>
            </a:pPr>
            <a:r>
              <a:rPr lang="en-US" altLang="en-US" sz="2400" b="1" i="1"/>
              <a:t>     9       20        26       18       14      53       60      11  </a:t>
            </a:r>
          </a:p>
          <a:p>
            <a:pPr>
              <a:buFont typeface="Monotype Sorts" pitchFamily="2" charset="2"/>
              <a:buNone/>
            </a:pPr>
            <a:endParaRPr lang="en-US" altLang="en-US" sz="24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AB21C-897C-4F6B-B308-FAE1969D8882}" type="slidenum">
              <a:rPr lang="en-US" altLang="en-US"/>
              <a:pPr/>
              <a:t>66</a:t>
            </a:fld>
            <a:endParaRPr lang="en-US" alt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After call to function Split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77788" y="5027613"/>
            <a:ext cx="79295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600" b="1"/>
              <a:t>    values[first] 					                               [last]</a:t>
            </a:r>
          </a:p>
        </p:txBody>
      </p:sp>
      <p:grpSp>
        <p:nvGrpSpPr>
          <p:cNvPr id="69645" name="Group 13"/>
          <p:cNvGrpSpPr>
            <a:grpSpLocks/>
          </p:cNvGrpSpPr>
          <p:nvPr/>
        </p:nvGrpSpPr>
        <p:grpSpPr bwMode="auto">
          <a:xfrm>
            <a:off x="768350" y="4191000"/>
            <a:ext cx="7378700" cy="609600"/>
            <a:chOff x="484" y="2880"/>
            <a:chExt cx="4648" cy="384"/>
          </a:xfrm>
        </p:grpSpPr>
        <p:grpSp>
          <p:nvGrpSpPr>
            <p:cNvPr id="69641" name="Group 9"/>
            <p:cNvGrpSpPr>
              <a:grpSpLocks/>
            </p:cNvGrpSpPr>
            <p:nvPr/>
          </p:nvGrpSpPr>
          <p:grpSpPr bwMode="auto">
            <a:xfrm>
              <a:off x="484" y="2880"/>
              <a:ext cx="2880" cy="384"/>
              <a:chOff x="484" y="2880"/>
              <a:chExt cx="2880" cy="384"/>
            </a:xfrm>
          </p:grpSpPr>
          <p:sp>
            <p:nvSpPr>
              <p:cNvPr id="69636" name="Rectangle 4"/>
              <p:cNvSpPr>
                <a:spLocks noChangeArrowheads="1"/>
              </p:cNvSpPr>
              <p:nvPr/>
            </p:nvSpPr>
            <p:spPr bwMode="auto">
              <a:xfrm>
                <a:off x="484" y="2884"/>
                <a:ext cx="2880" cy="376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37" name="Line 5"/>
              <p:cNvSpPr>
                <a:spLocks noChangeShapeType="1"/>
              </p:cNvSpPr>
              <p:nvPr/>
            </p:nvSpPr>
            <p:spPr bwMode="auto">
              <a:xfrm>
                <a:off x="1045" y="2880"/>
                <a:ext cx="0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38" name="Line 6"/>
              <p:cNvSpPr>
                <a:spLocks noChangeShapeType="1"/>
              </p:cNvSpPr>
              <p:nvPr/>
            </p:nvSpPr>
            <p:spPr bwMode="auto">
              <a:xfrm>
                <a:off x="1608" y="2880"/>
                <a:ext cx="0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39" name="Line 7"/>
              <p:cNvSpPr>
                <a:spLocks noChangeShapeType="1"/>
              </p:cNvSpPr>
              <p:nvPr/>
            </p:nvSpPr>
            <p:spPr bwMode="auto">
              <a:xfrm>
                <a:off x="2173" y="2880"/>
                <a:ext cx="0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40" name="Line 8"/>
              <p:cNvSpPr>
                <a:spLocks noChangeShapeType="1"/>
              </p:cNvSpPr>
              <p:nvPr/>
            </p:nvSpPr>
            <p:spPr bwMode="auto">
              <a:xfrm>
                <a:off x="2770" y="2880"/>
                <a:ext cx="0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642" name="Rectangle 10"/>
            <p:cNvSpPr>
              <a:spLocks noChangeArrowheads="1"/>
            </p:cNvSpPr>
            <p:nvPr/>
          </p:nvSpPr>
          <p:spPr bwMode="auto">
            <a:xfrm>
              <a:off x="3372" y="2884"/>
              <a:ext cx="1760" cy="376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3" name="Line 11"/>
            <p:cNvSpPr>
              <a:spLocks noChangeShapeType="1"/>
            </p:cNvSpPr>
            <p:nvPr/>
          </p:nvSpPr>
          <p:spPr bwMode="auto">
            <a:xfrm>
              <a:off x="3934" y="2880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4" name="Line 12"/>
            <p:cNvSpPr>
              <a:spLocks noChangeShapeType="1"/>
            </p:cNvSpPr>
            <p:nvPr/>
          </p:nvSpPr>
          <p:spPr bwMode="auto">
            <a:xfrm>
              <a:off x="4498" y="2880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648" name="Group 16"/>
          <p:cNvGrpSpPr>
            <a:grpSpLocks/>
          </p:cNvGrpSpPr>
          <p:nvPr/>
        </p:nvGrpSpPr>
        <p:grpSpPr bwMode="auto">
          <a:xfrm>
            <a:off x="1608138" y="3459163"/>
            <a:ext cx="6546850" cy="576262"/>
            <a:chOff x="1013" y="2419"/>
            <a:chExt cx="4124" cy="363"/>
          </a:xfrm>
        </p:grpSpPr>
        <p:sp>
          <p:nvSpPr>
            <p:cNvPr id="69646" name="Freeform 14"/>
            <p:cNvSpPr>
              <a:spLocks/>
            </p:cNvSpPr>
            <p:nvPr/>
          </p:nvSpPr>
          <p:spPr bwMode="auto">
            <a:xfrm>
              <a:off x="1013" y="2419"/>
              <a:ext cx="2111" cy="363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63" y="362"/>
                </a:cxn>
                <a:cxn ang="0">
                  <a:pos x="63" y="350"/>
                </a:cxn>
                <a:cxn ang="0">
                  <a:pos x="63" y="312"/>
                </a:cxn>
                <a:cxn ang="0">
                  <a:pos x="119" y="284"/>
                </a:cxn>
                <a:cxn ang="0">
                  <a:pos x="119" y="268"/>
                </a:cxn>
                <a:cxn ang="0">
                  <a:pos x="150" y="259"/>
                </a:cxn>
                <a:cxn ang="0">
                  <a:pos x="188" y="240"/>
                </a:cxn>
                <a:cxn ang="0">
                  <a:pos x="226" y="211"/>
                </a:cxn>
                <a:cxn ang="0">
                  <a:pos x="282" y="202"/>
                </a:cxn>
                <a:cxn ang="0">
                  <a:pos x="357" y="183"/>
                </a:cxn>
                <a:cxn ang="0">
                  <a:pos x="432" y="174"/>
                </a:cxn>
                <a:cxn ang="0">
                  <a:pos x="489" y="174"/>
                </a:cxn>
                <a:cxn ang="0">
                  <a:pos x="659" y="145"/>
                </a:cxn>
                <a:cxn ang="0">
                  <a:pos x="753" y="145"/>
                </a:cxn>
                <a:cxn ang="0">
                  <a:pos x="810" y="142"/>
                </a:cxn>
                <a:cxn ang="0">
                  <a:pos x="960" y="133"/>
                </a:cxn>
                <a:cxn ang="0">
                  <a:pos x="1035" y="123"/>
                </a:cxn>
                <a:cxn ang="0">
                  <a:pos x="1093" y="123"/>
                </a:cxn>
                <a:cxn ang="0">
                  <a:pos x="1281" y="123"/>
                </a:cxn>
                <a:cxn ang="0">
                  <a:pos x="1318" y="123"/>
                </a:cxn>
                <a:cxn ang="0">
                  <a:pos x="1356" y="117"/>
                </a:cxn>
                <a:cxn ang="0">
                  <a:pos x="1412" y="117"/>
                </a:cxn>
                <a:cxn ang="0">
                  <a:pos x="1437" y="117"/>
                </a:cxn>
                <a:cxn ang="0">
                  <a:pos x="1469" y="123"/>
                </a:cxn>
                <a:cxn ang="0">
                  <a:pos x="1583" y="117"/>
                </a:cxn>
                <a:cxn ang="0">
                  <a:pos x="1608" y="114"/>
                </a:cxn>
                <a:cxn ang="0">
                  <a:pos x="1683" y="104"/>
                </a:cxn>
                <a:cxn ang="0">
                  <a:pos x="1758" y="98"/>
                </a:cxn>
                <a:cxn ang="0">
                  <a:pos x="1852" y="95"/>
                </a:cxn>
                <a:cxn ang="0">
                  <a:pos x="1890" y="76"/>
                </a:cxn>
                <a:cxn ang="0">
                  <a:pos x="1921" y="60"/>
                </a:cxn>
                <a:cxn ang="0">
                  <a:pos x="1996" y="51"/>
                </a:cxn>
                <a:cxn ang="0">
                  <a:pos x="2015" y="22"/>
                </a:cxn>
                <a:cxn ang="0">
                  <a:pos x="2021" y="10"/>
                </a:cxn>
                <a:cxn ang="0">
                  <a:pos x="2059" y="0"/>
                </a:cxn>
                <a:cxn ang="0">
                  <a:pos x="2110" y="32"/>
                </a:cxn>
              </a:cxnLst>
              <a:rect l="0" t="0" r="r" b="b"/>
              <a:pathLst>
                <a:path w="2111" h="363">
                  <a:moveTo>
                    <a:pt x="0" y="334"/>
                  </a:moveTo>
                  <a:lnTo>
                    <a:pt x="63" y="362"/>
                  </a:lnTo>
                  <a:lnTo>
                    <a:pt x="63" y="350"/>
                  </a:lnTo>
                  <a:lnTo>
                    <a:pt x="63" y="312"/>
                  </a:lnTo>
                  <a:lnTo>
                    <a:pt x="119" y="284"/>
                  </a:lnTo>
                  <a:lnTo>
                    <a:pt x="119" y="268"/>
                  </a:lnTo>
                  <a:lnTo>
                    <a:pt x="150" y="259"/>
                  </a:lnTo>
                  <a:lnTo>
                    <a:pt x="188" y="240"/>
                  </a:lnTo>
                  <a:lnTo>
                    <a:pt x="226" y="211"/>
                  </a:lnTo>
                  <a:lnTo>
                    <a:pt x="282" y="202"/>
                  </a:lnTo>
                  <a:lnTo>
                    <a:pt x="357" y="183"/>
                  </a:lnTo>
                  <a:lnTo>
                    <a:pt x="432" y="174"/>
                  </a:lnTo>
                  <a:lnTo>
                    <a:pt x="489" y="174"/>
                  </a:lnTo>
                  <a:lnTo>
                    <a:pt x="659" y="145"/>
                  </a:lnTo>
                  <a:lnTo>
                    <a:pt x="753" y="145"/>
                  </a:lnTo>
                  <a:lnTo>
                    <a:pt x="810" y="142"/>
                  </a:lnTo>
                  <a:lnTo>
                    <a:pt x="960" y="133"/>
                  </a:lnTo>
                  <a:lnTo>
                    <a:pt x="1035" y="123"/>
                  </a:lnTo>
                  <a:lnTo>
                    <a:pt x="1093" y="123"/>
                  </a:lnTo>
                  <a:lnTo>
                    <a:pt x="1281" y="123"/>
                  </a:lnTo>
                  <a:lnTo>
                    <a:pt x="1318" y="123"/>
                  </a:lnTo>
                  <a:lnTo>
                    <a:pt x="1356" y="117"/>
                  </a:lnTo>
                  <a:lnTo>
                    <a:pt x="1412" y="117"/>
                  </a:lnTo>
                  <a:lnTo>
                    <a:pt x="1437" y="117"/>
                  </a:lnTo>
                  <a:lnTo>
                    <a:pt x="1469" y="123"/>
                  </a:lnTo>
                  <a:lnTo>
                    <a:pt x="1583" y="117"/>
                  </a:lnTo>
                  <a:lnTo>
                    <a:pt x="1608" y="114"/>
                  </a:lnTo>
                  <a:lnTo>
                    <a:pt x="1683" y="104"/>
                  </a:lnTo>
                  <a:lnTo>
                    <a:pt x="1758" y="98"/>
                  </a:lnTo>
                  <a:lnTo>
                    <a:pt x="1852" y="95"/>
                  </a:lnTo>
                  <a:lnTo>
                    <a:pt x="1890" y="76"/>
                  </a:lnTo>
                  <a:lnTo>
                    <a:pt x="1921" y="60"/>
                  </a:lnTo>
                  <a:lnTo>
                    <a:pt x="1996" y="51"/>
                  </a:lnTo>
                  <a:lnTo>
                    <a:pt x="2015" y="22"/>
                  </a:lnTo>
                  <a:lnTo>
                    <a:pt x="2021" y="10"/>
                  </a:lnTo>
                  <a:lnTo>
                    <a:pt x="2059" y="0"/>
                  </a:lnTo>
                  <a:lnTo>
                    <a:pt x="2110" y="32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647" name="Freeform 15"/>
            <p:cNvSpPr>
              <a:spLocks/>
            </p:cNvSpPr>
            <p:nvPr/>
          </p:nvSpPr>
          <p:spPr bwMode="auto">
            <a:xfrm>
              <a:off x="3026" y="2419"/>
              <a:ext cx="2111" cy="363"/>
            </a:xfrm>
            <a:custGeom>
              <a:avLst/>
              <a:gdLst/>
              <a:ahLst/>
              <a:cxnLst>
                <a:cxn ang="0">
                  <a:pos x="2110" y="334"/>
                </a:cxn>
                <a:cxn ang="0">
                  <a:pos x="2046" y="362"/>
                </a:cxn>
                <a:cxn ang="0">
                  <a:pos x="2046" y="350"/>
                </a:cxn>
                <a:cxn ang="0">
                  <a:pos x="2046" y="312"/>
                </a:cxn>
                <a:cxn ang="0">
                  <a:pos x="1990" y="284"/>
                </a:cxn>
                <a:cxn ang="0">
                  <a:pos x="1990" y="268"/>
                </a:cxn>
                <a:cxn ang="0">
                  <a:pos x="1959" y="259"/>
                </a:cxn>
                <a:cxn ang="0">
                  <a:pos x="1921" y="240"/>
                </a:cxn>
                <a:cxn ang="0">
                  <a:pos x="1883" y="211"/>
                </a:cxn>
                <a:cxn ang="0">
                  <a:pos x="1827" y="202"/>
                </a:cxn>
                <a:cxn ang="0">
                  <a:pos x="1752" y="183"/>
                </a:cxn>
                <a:cxn ang="0">
                  <a:pos x="1677" y="174"/>
                </a:cxn>
                <a:cxn ang="0">
                  <a:pos x="1620" y="174"/>
                </a:cxn>
                <a:cxn ang="0">
                  <a:pos x="1450" y="145"/>
                </a:cxn>
                <a:cxn ang="0">
                  <a:pos x="1356" y="145"/>
                </a:cxn>
                <a:cxn ang="0">
                  <a:pos x="1299" y="142"/>
                </a:cxn>
                <a:cxn ang="0">
                  <a:pos x="1149" y="133"/>
                </a:cxn>
                <a:cxn ang="0">
                  <a:pos x="1074" y="123"/>
                </a:cxn>
                <a:cxn ang="0">
                  <a:pos x="1016" y="123"/>
                </a:cxn>
                <a:cxn ang="0">
                  <a:pos x="828" y="123"/>
                </a:cxn>
                <a:cxn ang="0">
                  <a:pos x="791" y="123"/>
                </a:cxn>
                <a:cxn ang="0">
                  <a:pos x="753" y="117"/>
                </a:cxn>
                <a:cxn ang="0">
                  <a:pos x="697" y="117"/>
                </a:cxn>
                <a:cxn ang="0">
                  <a:pos x="672" y="117"/>
                </a:cxn>
                <a:cxn ang="0">
                  <a:pos x="640" y="123"/>
                </a:cxn>
                <a:cxn ang="0">
                  <a:pos x="528" y="117"/>
                </a:cxn>
                <a:cxn ang="0">
                  <a:pos x="501" y="114"/>
                </a:cxn>
                <a:cxn ang="0">
                  <a:pos x="426" y="104"/>
                </a:cxn>
                <a:cxn ang="0">
                  <a:pos x="351" y="98"/>
                </a:cxn>
                <a:cxn ang="0">
                  <a:pos x="257" y="95"/>
                </a:cxn>
                <a:cxn ang="0">
                  <a:pos x="219" y="76"/>
                </a:cxn>
                <a:cxn ang="0">
                  <a:pos x="188" y="60"/>
                </a:cxn>
                <a:cxn ang="0">
                  <a:pos x="113" y="51"/>
                </a:cxn>
                <a:cxn ang="0">
                  <a:pos x="94" y="23"/>
                </a:cxn>
                <a:cxn ang="0">
                  <a:pos x="88" y="10"/>
                </a:cxn>
                <a:cxn ang="0">
                  <a:pos x="50" y="0"/>
                </a:cxn>
                <a:cxn ang="0">
                  <a:pos x="0" y="32"/>
                </a:cxn>
              </a:cxnLst>
              <a:rect l="0" t="0" r="r" b="b"/>
              <a:pathLst>
                <a:path w="2111" h="363">
                  <a:moveTo>
                    <a:pt x="2110" y="334"/>
                  </a:moveTo>
                  <a:lnTo>
                    <a:pt x="2046" y="362"/>
                  </a:lnTo>
                  <a:lnTo>
                    <a:pt x="2046" y="350"/>
                  </a:lnTo>
                  <a:lnTo>
                    <a:pt x="2046" y="312"/>
                  </a:lnTo>
                  <a:lnTo>
                    <a:pt x="1990" y="284"/>
                  </a:lnTo>
                  <a:lnTo>
                    <a:pt x="1990" y="268"/>
                  </a:lnTo>
                  <a:lnTo>
                    <a:pt x="1959" y="259"/>
                  </a:lnTo>
                  <a:lnTo>
                    <a:pt x="1921" y="240"/>
                  </a:lnTo>
                  <a:lnTo>
                    <a:pt x="1883" y="211"/>
                  </a:lnTo>
                  <a:lnTo>
                    <a:pt x="1827" y="202"/>
                  </a:lnTo>
                  <a:lnTo>
                    <a:pt x="1752" y="183"/>
                  </a:lnTo>
                  <a:lnTo>
                    <a:pt x="1677" y="174"/>
                  </a:lnTo>
                  <a:lnTo>
                    <a:pt x="1620" y="174"/>
                  </a:lnTo>
                  <a:lnTo>
                    <a:pt x="1450" y="145"/>
                  </a:lnTo>
                  <a:lnTo>
                    <a:pt x="1356" y="145"/>
                  </a:lnTo>
                  <a:lnTo>
                    <a:pt x="1299" y="142"/>
                  </a:lnTo>
                  <a:lnTo>
                    <a:pt x="1149" y="133"/>
                  </a:lnTo>
                  <a:lnTo>
                    <a:pt x="1074" y="123"/>
                  </a:lnTo>
                  <a:lnTo>
                    <a:pt x="1016" y="123"/>
                  </a:lnTo>
                  <a:lnTo>
                    <a:pt x="828" y="123"/>
                  </a:lnTo>
                  <a:lnTo>
                    <a:pt x="791" y="123"/>
                  </a:lnTo>
                  <a:lnTo>
                    <a:pt x="753" y="117"/>
                  </a:lnTo>
                  <a:lnTo>
                    <a:pt x="697" y="117"/>
                  </a:lnTo>
                  <a:lnTo>
                    <a:pt x="672" y="117"/>
                  </a:lnTo>
                  <a:lnTo>
                    <a:pt x="640" y="123"/>
                  </a:lnTo>
                  <a:lnTo>
                    <a:pt x="528" y="117"/>
                  </a:lnTo>
                  <a:lnTo>
                    <a:pt x="501" y="114"/>
                  </a:lnTo>
                  <a:lnTo>
                    <a:pt x="426" y="104"/>
                  </a:lnTo>
                  <a:lnTo>
                    <a:pt x="351" y="98"/>
                  </a:lnTo>
                  <a:lnTo>
                    <a:pt x="257" y="95"/>
                  </a:lnTo>
                  <a:lnTo>
                    <a:pt x="219" y="76"/>
                  </a:lnTo>
                  <a:lnTo>
                    <a:pt x="188" y="60"/>
                  </a:lnTo>
                  <a:lnTo>
                    <a:pt x="113" y="51"/>
                  </a:lnTo>
                  <a:lnTo>
                    <a:pt x="94" y="23"/>
                  </a:lnTo>
                  <a:lnTo>
                    <a:pt x="88" y="10"/>
                  </a:lnTo>
                  <a:lnTo>
                    <a:pt x="50" y="0"/>
                  </a:lnTo>
                  <a:lnTo>
                    <a:pt x="0" y="32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51" name="Line 19"/>
          <p:cNvSpPr>
            <a:spLocks noChangeShapeType="1"/>
          </p:cNvSpPr>
          <p:nvPr/>
        </p:nvSpPr>
        <p:spPr bwMode="auto">
          <a:xfrm>
            <a:off x="1376363" y="4551363"/>
            <a:ext cx="571500" cy="782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52" name="Rectangle 20"/>
          <p:cNvSpPr>
            <a:spLocks noChangeArrowheads="1"/>
          </p:cNvSpPr>
          <p:nvPr/>
        </p:nvSpPr>
        <p:spPr bwMode="auto">
          <a:xfrm>
            <a:off x="1463675" y="5394325"/>
            <a:ext cx="400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b="1">
                <a:solidFill>
                  <a:srgbClr val="CC0000"/>
                </a:solidFill>
              </a:rPr>
              <a:t>splitVal in correct position</a:t>
            </a:r>
          </a:p>
        </p:txBody>
      </p:sp>
      <p:sp>
        <p:nvSpPr>
          <p:cNvPr id="69653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24800" cy="3657600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n-US" altLang="en-US" sz="2800">
              <a:solidFill>
                <a:schemeClr val="tx2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2800"/>
              <a:t>				</a:t>
            </a:r>
            <a:r>
              <a:rPr lang="en-US" altLang="en-US" sz="2800" b="1"/>
              <a:t>splitVal = 9</a:t>
            </a:r>
            <a:endParaRPr lang="en-US" altLang="en-US" sz="2800"/>
          </a:p>
          <a:p>
            <a:pPr>
              <a:buFont typeface="Monotype Sorts" pitchFamily="2" charset="2"/>
              <a:buNone/>
            </a:pPr>
            <a:endParaRPr lang="en-US" altLang="en-US" sz="1600"/>
          </a:p>
          <a:p>
            <a:pPr>
              <a:buFont typeface="Monotype Sorts" pitchFamily="2" charset="2"/>
              <a:buNone/>
            </a:pPr>
            <a:r>
              <a:rPr lang="en-US" altLang="en-US" sz="2000" b="1">
                <a:solidFill>
                  <a:srgbClr val="CC0000"/>
                </a:solidFill>
              </a:rPr>
              <a:t>   no smaller values	            larger values</a:t>
            </a:r>
          </a:p>
          <a:p>
            <a:pPr>
              <a:buFont typeface="Monotype Sorts" pitchFamily="2" charset="2"/>
              <a:buNone/>
            </a:pPr>
            <a:r>
              <a:rPr lang="en-US" altLang="en-US" sz="2000" b="1" i="1"/>
              <a:t>   </a:t>
            </a:r>
            <a:r>
              <a:rPr lang="en-US" altLang="en-US" sz="2000" b="1">
                <a:solidFill>
                  <a:srgbClr val="CC0000"/>
                </a:solidFill>
              </a:rPr>
              <a:t>empty left part	            in right part with N-1 elements</a:t>
            </a:r>
          </a:p>
          <a:p>
            <a:pPr>
              <a:buFont typeface="Monotype Sorts" pitchFamily="2" charset="2"/>
              <a:buNone/>
            </a:pPr>
            <a:endParaRPr lang="en-US" altLang="en-US" sz="2400" b="1" i="1"/>
          </a:p>
          <a:p>
            <a:pPr>
              <a:buFont typeface="Monotype Sorts" pitchFamily="2" charset="2"/>
              <a:buNone/>
            </a:pPr>
            <a:endParaRPr lang="en-US" altLang="en-US" sz="2400" b="1" i="1"/>
          </a:p>
          <a:p>
            <a:pPr>
              <a:buFont typeface="Monotype Sorts" pitchFamily="2" charset="2"/>
              <a:buNone/>
            </a:pPr>
            <a:r>
              <a:rPr lang="en-US" altLang="en-US" sz="2400" b="1" i="1"/>
              <a:t>     9        20       26       18       14       53       60      11  </a:t>
            </a:r>
          </a:p>
          <a:p>
            <a:pPr>
              <a:buFont typeface="Monotype Sorts" pitchFamily="2" charset="2"/>
              <a:buNone/>
            </a:pPr>
            <a:endParaRPr lang="en-US" altLang="en-US" sz="24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D344-F511-4985-B8AE-ED4576DA44F3}" type="slidenum">
              <a:rPr lang="en-US" altLang="en-US"/>
              <a:pPr/>
              <a:t>67</a:t>
            </a:fld>
            <a:endParaRPr lang="en-US" alt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38300" y="914400"/>
            <a:ext cx="7353300" cy="304800"/>
          </a:xfrm>
          <a:noFill/>
          <a:ln/>
        </p:spPr>
        <p:txBody>
          <a:bodyPr/>
          <a:lstStyle/>
          <a:p>
            <a:r>
              <a:rPr lang="en-US" altLang="en-US"/>
              <a:t>Merge Sort Algorithm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671513" y="1524000"/>
            <a:ext cx="7769225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 altLang="en-US" b="1"/>
              <a:t>Cut the array in half.</a:t>
            </a:r>
          </a:p>
          <a:p>
            <a:endParaRPr lang="en-US" altLang="en-US" sz="800" b="1"/>
          </a:p>
          <a:p>
            <a:r>
              <a:rPr lang="en-US" altLang="en-US" b="1"/>
              <a:t>Sort the left half.</a:t>
            </a:r>
          </a:p>
          <a:p>
            <a:endParaRPr lang="en-US" altLang="en-US" sz="800" b="1"/>
          </a:p>
          <a:p>
            <a:r>
              <a:rPr lang="en-US" altLang="en-US" b="1"/>
              <a:t>Sort the right half.</a:t>
            </a:r>
          </a:p>
          <a:p>
            <a:endParaRPr lang="en-US" altLang="en-US" sz="800" b="1"/>
          </a:p>
          <a:p>
            <a:r>
              <a:rPr lang="en-US" altLang="en-US" b="1"/>
              <a:t>Merge the two sorted halves into one sorted array. 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109538" y="4637088"/>
            <a:ext cx="591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 b="1">
                <a:solidFill>
                  <a:srgbClr val="993300"/>
                </a:solidFill>
              </a:rPr>
              <a:t>              [first]                              [middle]   [middle + 1]</a:t>
            </a: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4651375" y="4549775"/>
            <a:ext cx="346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 b="1">
                <a:solidFill>
                  <a:srgbClr val="993300"/>
                </a:solidFill>
              </a:rPr>
              <a:t>                                           [last]</a:t>
            </a:r>
          </a:p>
        </p:txBody>
      </p:sp>
      <p:grpSp>
        <p:nvGrpSpPr>
          <p:cNvPr id="70664" name="Group 8"/>
          <p:cNvGrpSpPr>
            <a:grpSpLocks/>
          </p:cNvGrpSpPr>
          <p:nvPr/>
        </p:nvGrpSpPr>
        <p:grpSpPr bwMode="auto">
          <a:xfrm>
            <a:off x="1041400" y="3914775"/>
            <a:ext cx="7034213" cy="520700"/>
            <a:chOff x="656" y="2665"/>
            <a:chExt cx="4431" cy="328"/>
          </a:xfrm>
        </p:grpSpPr>
        <p:sp>
          <p:nvSpPr>
            <p:cNvPr id="70662" name="Rectangle 6"/>
            <p:cNvSpPr>
              <a:spLocks noChangeArrowheads="1"/>
            </p:cNvSpPr>
            <p:nvPr/>
          </p:nvSpPr>
          <p:spPr bwMode="auto">
            <a:xfrm>
              <a:off x="656" y="2665"/>
              <a:ext cx="2211" cy="32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3" name="Rectangle 7"/>
            <p:cNvSpPr>
              <a:spLocks noChangeArrowheads="1"/>
            </p:cNvSpPr>
            <p:nvPr/>
          </p:nvSpPr>
          <p:spPr bwMode="auto">
            <a:xfrm>
              <a:off x="2875" y="2665"/>
              <a:ext cx="2212" cy="32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995363" y="3968750"/>
            <a:ext cx="3306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b="1"/>
              <a:t>   74    36     . . .        95</a:t>
            </a:r>
          </a:p>
        </p:txBody>
      </p:sp>
      <p:sp>
        <p:nvSpPr>
          <p:cNvPr id="70666" name="Line 10"/>
          <p:cNvSpPr>
            <a:spLocks noChangeShapeType="1"/>
          </p:cNvSpPr>
          <p:nvPr/>
        </p:nvSpPr>
        <p:spPr bwMode="auto">
          <a:xfrm>
            <a:off x="1839913" y="3908425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67" name="Line 11"/>
          <p:cNvSpPr>
            <a:spLocks noChangeShapeType="1"/>
          </p:cNvSpPr>
          <p:nvPr/>
        </p:nvSpPr>
        <p:spPr bwMode="auto">
          <a:xfrm>
            <a:off x="3697288" y="3908425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4776788" y="3968750"/>
            <a:ext cx="3222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b="1"/>
              <a:t>75      29      . . .       52</a:t>
            </a:r>
          </a:p>
        </p:txBody>
      </p:sp>
      <p:sp>
        <p:nvSpPr>
          <p:cNvPr id="70669" name="Line 13"/>
          <p:cNvSpPr>
            <a:spLocks noChangeShapeType="1"/>
          </p:cNvSpPr>
          <p:nvPr/>
        </p:nvSpPr>
        <p:spPr bwMode="auto">
          <a:xfrm>
            <a:off x="5454650" y="3908425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70" name="Line 14"/>
          <p:cNvSpPr>
            <a:spLocks noChangeShapeType="1"/>
          </p:cNvSpPr>
          <p:nvPr/>
        </p:nvSpPr>
        <p:spPr bwMode="auto">
          <a:xfrm>
            <a:off x="7292975" y="3908425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71" name="Line 15"/>
          <p:cNvSpPr>
            <a:spLocks noChangeShapeType="1"/>
          </p:cNvSpPr>
          <p:nvPr/>
        </p:nvSpPr>
        <p:spPr bwMode="auto">
          <a:xfrm>
            <a:off x="4548188" y="4044950"/>
            <a:ext cx="0" cy="1565275"/>
          </a:xfrm>
          <a:prstGeom prst="line">
            <a:avLst/>
          </a:prstGeom>
          <a:noFill/>
          <a:ln w="12700">
            <a:solidFill>
              <a:srgbClr val="CC00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72" name="Rectangle 16"/>
          <p:cNvSpPr>
            <a:spLocks noChangeArrowheads="1"/>
          </p:cNvSpPr>
          <p:nvPr/>
        </p:nvSpPr>
        <p:spPr bwMode="auto">
          <a:xfrm>
            <a:off x="738188" y="5387975"/>
            <a:ext cx="3511550" cy="520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73" name="Rectangle 17"/>
          <p:cNvSpPr>
            <a:spLocks noChangeArrowheads="1"/>
          </p:cNvSpPr>
          <p:nvPr/>
        </p:nvSpPr>
        <p:spPr bwMode="auto">
          <a:xfrm>
            <a:off x="4902200" y="5387975"/>
            <a:ext cx="3509963" cy="520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74" name="Rectangle 18"/>
          <p:cNvSpPr>
            <a:spLocks noChangeArrowheads="1"/>
          </p:cNvSpPr>
          <p:nvPr/>
        </p:nvSpPr>
        <p:spPr bwMode="auto">
          <a:xfrm>
            <a:off x="631825" y="5441950"/>
            <a:ext cx="3475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b="1"/>
              <a:t>   36    74     . . .          95</a:t>
            </a:r>
          </a:p>
        </p:txBody>
      </p:sp>
      <p:sp>
        <p:nvSpPr>
          <p:cNvPr id="70675" name="Rectangle 19"/>
          <p:cNvSpPr>
            <a:spLocks noChangeArrowheads="1"/>
          </p:cNvSpPr>
          <p:nvPr/>
        </p:nvSpPr>
        <p:spPr bwMode="auto">
          <a:xfrm>
            <a:off x="5053013" y="5400675"/>
            <a:ext cx="3306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b="1"/>
              <a:t>29     52    . . .          75 </a:t>
            </a:r>
          </a:p>
        </p:txBody>
      </p:sp>
      <p:sp>
        <p:nvSpPr>
          <p:cNvPr id="70676" name="Line 20"/>
          <p:cNvSpPr>
            <a:spLocks noChangeShapeType="1"/>
          </p:cNvSpPr>
          <p:nvPr/>
        </p:nvSpPr>
        <p:spPr bwMode="auto">
          <a:xfrm>
            <a:off x="1484313" y="5368925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77" name="Line 21"/>
          <p:cNvSpPr>
            <a:spLocks noChangeShapeType="1"/>
          </p:cNvSpPr>
          <p:nvPr/>
        </p:nvSpPr>
        <p:spPr bwMode="auto">
          <a:xfrm>
            <a:off x="3409950" y="5368925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78" name="Line 22"/>
          <p:cNvSpPr>
            <a:spLocks noChangeShapeType="1"/>
          </p:cNvSpPr>
          <p:nvPr/>
        </p:nvSpPr>
        <p:spPr bwMode="auto">
          <a:xfrm>
            <a:off x="5675313" y="5367338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79" name="Line 23"/>
          <p:cNvSpPr>
            <a:spLocks noChangeShapeType="1"/>
          </p:cNvSpPr>
          <p:nvPr/>
        </p:nvSpPr>
        <p:spPr bwMode="auto">
          <a:xfrm>
            <a:off x="7602538" y="5368925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80" name="Line 24"/>
          <p:cNvSpPr>
            <a:spLocks noChangeShapeType="1"/>
          </p:cNvSpPr>
          <p:nvPr/>
        </p:nvSpPr>
        <p:spPr bwMode="auto">
          <a:xfrm flipH="1">
            <a:off x="719138" y="4492625"/>
            <a:ext cx="296862" cy="741363"/>
          </a:xfrm>
          <a:prstGeom prst="line">
            <a:avLst/>
          </a:prstGeom>
          <a:noFill/>
          <a:ln w="12700">
            <a:solidFill>
              <a:srgbClr val="CC00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81" name="Line 25"/>
          <p:cNvSpPr>
            <a:spLocks noChangeShapeType="1"/>
          </p:cNvSpPr>
          <p:nvPr/>
        </p:nvSpPr>
        <p:spPr bwMode="auto">
          <a:xfrm>
            <a:off x="8088313" y="4476750"/>
            <a:ext cx="296862" cy="741363"/>
          </a:xfrm>
          <a:prstGeom prst="line">
            <a:avLst/>
          </a:prstGeom>
          <a:noFill/>
          <a:ln w="12700">
            <a:solidFill>
              <a:srgbClr val="CC00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7B79-F779-4A32-B577-1590AE3E6465}" type="slidenum">
              <a:rPr lang="en-US" altLang="en-US"/>
              <a:pPr/>
              <a:t>68</a:t>
            </a:fld>
            <a:endParaRPr lang="en-US" altLang="en-US"/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457200" y="838200"/>
            <a:ext cx="8223250" cy="5715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7924800" cy="54864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solidFill>
                  <a:srgbClr val="008080"/>
                </a:solidFill>
                <a:latin typeface="Courier New" pitchFamily="49" charset="0"/>
              </a:rPr>
              <a:t>// Recursive merge sort algorithm</a:t>
            </a:r>
            <a:endParaRPr lang="en-US" altLang="en-US" sz="1800" b="1"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endParaRPr lang="en-US" altLang="en-US" sz="1800" b="1"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template &lt;class  ItemType &gt;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void  MergeSort  ( ItemType  values[ ] , </a:t>
            </a:r>
            <a:r>
              <a:rPr lang="en-US" altLang="en-US" sz="1800" b="1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altLang="en-US" sz="1800" b="1">
                <a:latin typeface="Courier New" pitchFamily="49" charset="0"/>
              </a:rPr>
              <a:t>int  first ,</a:t>
            </a:r>
            <a:r>
              <a:rPr lang="en-US" altLang="en-US" sz="1800" b="1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altLang="en-US" sz="1800" b="1">
                <a:latin typeface="Courier New" pitchFamily="49" charset="0"/>
              </a:rPr>
              <a:t> int  last )</a:t>
            </a:r>
            <a:r>
              <a:rPr lang="en-US" altLang="en-US" sz="1800" b="1">
                <a:solidFill>
                  <a:schemeClr val="tx2"/>
                </a:solidFill>
                <a:latin typeface="Courier New" pitchFamily="49" charset="0"/>
              </a:rPr>
              <a:t>		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solidFill>
                  <a:srgbClr val="CC0000"/>
                </a:solidFill>
                <a:latin typeface="Courier New" pitchFamily="49" charset="0"/>
              </a:rPr>
              <a:t>//  Pre:   first &lt;= last</a:t>
            </a:r>
            <a:endParaRPr lang="en-US" altLang="en-US" sz="1800" b="1"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solidFill>
                  <a:srgbClr val="339933"/>
                </a:solidFill>
                <a:latin typeface="Courier New" pitchFamily="49" charset="0"/>
              </a:rPr>
              <a:t>//  Post: Array values[first..last] sorted into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solidFill>
                  <a:srgbClr val="339933"/>
                </a:solidFill>
                <a:latin typeface="Courier New" pitchFamily="49" charset="0"/>
              </a:rPr>
              <a:t>//    ascending order.</a:t>
            </a:r>
            <a:endParaRPr lang="en-US" altLang="en-US" sz="1800" b="1"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{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	if  ( first &lt; last ) 	           </a:t>
            </a:r>
            <a:r>
              <a:rPr lang="en-US" altLang="en-US" sz="1800" b="1" i="1">
                <a:solidFill>
                  <a:srgbClr val="CC0000"/>
                </a:solidFill>
                <a:latin typeface="Courier New" pitchFamily="49" charset="0"/>
              </a:rPr>
              <a:t>//  general case</a:t>
            </a:r>
            <a:endParaRPr lang="en-US" altLang="en-US" sz="1800" b="1"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	{	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      int  middle = ( first  +  last ) / 2  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		MergeSort ( values, first, middle ) ;		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		MergeSort( values,  middle + 1, last ) 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endParaRPr lang="en-US" altLang="en-US" sz="1800" b="1"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		</a:t>
            </a:r>
            <a:r>
              <a:rPr lang="en-US" altLang="en-US" sz="1800" b="1" i="1">
                <a:solidFill>
                  <a:srgbClr val="CC0000"/>
                </a:solidFill>
                <a:latin typeface="Courier New" pitchFamily="49" charset="0"/>
              </a:rPr>
              <a:t>// now  merge two subarrays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 i="1">
                <a:solidFill>
                  <a:srgbClr val="CC0000"/>
                </a:solidFill>
                <a:latin typeface="Courier New" pitchFamily="49" charset="0"/>
              </a:rPr>
              <a:t>		// values  [ first . . . middle ] with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 i="1">
                <a:solidFill>
                  <a:srgbClr val="CC0000"/>
                </a:solidFill>
                <a:latin typeface="Courier New" pitchFamily="49" charset="0"/>
              </a:rPr>
              <a:t>		// values [ middle + 1,  . . . last ].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endParaRPr lang="en-US" altLang="en-US" sz="1800" b="1"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		Merge(values,  first, middle, middle + 1, last);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	}          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800" b="1">
                <a:latin typeface="Courier New" pitchFamily="49" charset="0"/>
              </a:rPr>
              <a:t>} </a:t>
            </a:r>
            <a:r>
              <a:rPr lang="en-US" altLang="en-US" sz="1800" b="1" i="1">
                <a:solidFill>
                  <a:schemeClr val="folHlink"/>
                </a:solidFill>
                <a:latin typeface="Courier New" pitchFamily="49" charset="0"/>
              </a:rPr>
              <a:t>	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7848600" y="6248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r"/>
            <a:fld id="{702EF33E-A071-4969-B806-2D745568D0A8}" type="slidenum">
              <a:rPr lang="en-US" altLang="en-US" sz="1400"/>
              <a:pPr algn="r"/>
              <a:t>68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0908A-856E-4778-8569-6668D83557AB}" type="slidenum">
              <a:rPr lang="en-US" altLang="en-US"/>
              <a:pPr/>
              <a:t>69</a:t>
            </a:fld>
            <a:endParaRPr lang="en-US" alt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7581900" y="5664200"/>
            <a:ext cx="315913" cy="4651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7177088" y="5664200"/>
            <a:ext cx="315912" cy="4651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8010525" y="5664200"/>
            <a:ext cx="315913" cy="4651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8451850" y="5664200"/>
            <a:ext cx="315913" cy="4651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482600" y="5664200"/>
            <a:ext cx="315913" cy="4651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965200" y="5664200"/>
            <a:ext cx="315913" cy="4651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1447800" y="5664200"/>
            <a:ext cx="315913" cy="4651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1889125" y="5664200"/>
            <a:ext cx="315913" cy="4651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4826000" y="5664200"/>
            <a:ext cx="315913" cy="4651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5308600" y="5664200"/>
            <a:ext cx="315913" cy="4651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5791200" y="5664200"/>
            <a:ext cx="315913" cy="4651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6273800" y="5664200"/>
            <a:ext cx="315913" cy="4651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18" name="Rectangle 14"/>
          <p:cNvSpPr>
            <a:spLocks noChangeArrowheads="1"/>
          </p:cNvSpPr>
          <p:nvPr/>
        </p:nvSpPr>
        <p:spPr bwMode="auto">
          <a:xfrm>
            <a:off x="2495550" y="5664200"/>
            <a:ext cx="315913" cy="4651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19" name="Rectangle 15"/>
          <p:cNvSpPr>
            <a:spLocks noChangeArrowheads="1"/>
          </p:cNvSpPr>
          <p:nvPr/>
        </p:nvSpPr>
        <p:spPr bwMode="auto">
          <a:xfrm>
            <a:off x="2978150" y="5664200"/>
            <a:ext cx="315913" cy="4651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20" name="Rectangle 16"/>
          <p:cNvSpPr>
            <a:spLocks noChangeArrowheads="1"/>
          </p:cNvSpPr>
          <p:nvPr/>
        </p:nvSpPr>
        <p:spPr bwMode="auto">
          <a:xfrm>
            <a:off x="3460750" y="5664200"/>
            <a:ext cx="315913" cy="4651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21" name="Rectangle 17"/>
          <p:cNvSpPr>
            <a:spLocks noChangeArrowheads="1"/>
          </p:cNvSpPr>
          <p:nvPr/>
        </p:nvSpPr>
        <p:spPr bwMode="auto">
          <a:xfrm>
            <a:off x="3963988" y="5664200"/>
            <a:ext cx="315912" cy="4651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22" name="Rectangle 18"/>
          <p:cNvSpPr>
            <a:spLocks noChangeArrowheads="1"/>
          </p:cNvSpPr>
          <p:nvPr/>
        </p:nvSpPr>
        <p:spPr bwMode="auto">
          <a:xfrm>
            <a:off x="3392488" y="1700213"/>
            <a:ext cx="2295525" cy="7270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23" name="Rectangle 19"/>
          <p:cNvSpPr>
            <a:spLocks noGrp="1" noChangeArrowheads="1"/>
          </p:cNvSpPr>
          <p:nvPr>
            <p:ph type="title"/>
          </p:nvPr>
        </p:nvSpPr>
        <p:spPr>
          <a:xfrm>
            <a:off x="1960563" y="914400"/>
            <a:ext cx="7183437" cy="533400"/>
          </a:xfrm>
          <a:noFill/>
          <a:ln/>
        </p:spPr>
        <p:txBody>
          <a:bodyPr/>
          <a:lstStyle/>
          <a:p>
            <a:r>
              <a:rPr lang="en-US" altLang="en-US" sz="3200"/>
              <a:t>Using Merge Sort Algorithm </a:t>
            </a:r>
            <a:br>
              <a:rPr lang="en-US" altLang="en-US" sz="3200"/>
            </a:br>
            <a:r>
              <a:rPr lang="en-US" altLang="en-US" sz="3200"/>
              <a:t>with N = 16</a:t>
            </a:r>
          </a:p>
        </p:txBody>
      </p:sp>
      <p:sp>
        <p:nvSpPr>
          <p:cNvPr id="72724" name="Rectangle 20"/>
          <p:cNvSpPr>
            <a:spLocks noChangeArrowheads="1"/>
          </p:cNvSpPr>
          <p:nvPr/>
        </p:nvSpPr>
        <p:spPr bwMode="auto">
          <a:xfrm>
            <a:off x="1858963" y="2703513"/>
            <a:ext cx="1122362" cy="6223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25" name="Rectangle 21"/>
          <p:cNvSpPr>
            <a:spLocks noChangeArrowheads="1"/>
          </p:cNvSpPr>
          <p:nvPr/>
        </p:nvSpPr>
        <p:spPr bwMode="auto">
          <a:xfrm>
            <a:off x="6156325" y="2703513"/>
            <a:ext cx="1122363" cy="6223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26" name="Rectangle 22"/>
          <p:cNvSpPr>
            <a:spLocks noChangeArrowheads="1"/>
          </p:cNvSpPr>
          <p:nvPr/>
        </p:nvSpPr>
        <p:spPr bwMode="auto">
          <a:xfrm>
            <a:off x="1014413" y="4049713"/>
            <a:ext cx="609600" cy="4651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27" name="Rectangle 23"/>
          <p:cNvSpPr>
            <a:spLocks noChangeArrowheads="1"/>
          </p:cNvSpPr>
          <p:nvPr/>
        </p:nvSpPr>
        <p:spPr bwMode="auto">
          <a:xfrm>
            <a:off x="3209925" y="4049713"/>
            <a:ext cx="609600" cy="4651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28" name="Rectangle 24"/>
          <p:cNvSpPr>
            <a:spLocks noChangeArrowheads="1"/>
          </p:cNvSpPr>
          <p:nvPr/>
        </p:nvSpPr>
        <p:spPr bwMode="auto">
          <a:xfrm>
            <a:off x="5405438" y="4049713"/>
            <a:ext cx="609600" cy="4651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29" name="Rectangle 25"/>
          <p:cNvSpPr>
            <a:spLocks noChangeArrowheads="1"/>
          </p:cNvSpPr>
          <p:nvPr/>
        </p:nvSpPr>
        <p:spPr bwMode="auto">
          <a:xfrm>
            <a:off x="7580313" y="4049713"/>
            <a:ext cx="609600" cy="4651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30" name="Rectangle 26"/>
          <p:cNvSpPr>
            <a:spLocks noChangeArrowheads="1"/>
          </p:cNvSpPr>
          <p:nvPr/>
        </p:nvSpPr>
        <p:spPr bwMode="auto">
          <a:xfrm>
            <a:off x="688975" y="4867275"/>
            <a:ext cx="468313" cy="4651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31" name="Rectangle 27"/>
          <p:cNvSpPr>
            <a:spLocks noChangeArrowheads="1"/>
          </p:cNvSpPr>
          <p:nvPr/>
        </p:nvSpPr>
        <p:spPr bwMode="auto">
          <a:xfrm>
            <a:off x="1439863" y="4867275"/>
            <a:ext cx="468312" cy="4651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32" name="Rectangle 28"/>
          <p:cNvSpPr>
            <a:spLocks noChangeArrowheads="1"/>
          </p:cNvSpPr>
          <p:nvPr/>
        </p:nvSpPr>
        <p:spPr bwMode="auto">
          <a:xfrm>
            <a:off x="2727325" y="4867275"/>
            <a:ext cx="468313" cy="4651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33" name="Rectangle 29"/>
          <p:cNvSpPr>
            <a:spLocks noChangeArrowheads="1"/>
          </p:cNvSpPr>
          <p:nvPr/>
        </p:nvSpPr>
        <p:spPr bwMode="auto">
          <a:xfrm>
            <a:off x="5087938" y="4867275"/>
            <a:ext cx="468312" cy="4651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34" name="Rectangle 30"/>
          <p:cNvSpPr>
            <a:spLocks noChangeArrowheads="1"/>
          </p:cNvSpPr>
          <p:nvPr/>
        </p:nvSpPr>
        <p:spPr bwMode="auto">
          <a:xfrm>
            <a:off x="7345363" y="4867275"/>
            <a:ext cx="468312" cy="4651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35" name="Rectangle 31"/>
          <p:cNvSpPr>
            <a:spLocks noChangeArrowheads="1"/>
          </p:cNvSpPr>
          <p:nvPr/>
        </p:nvSpPr>
        <p:spPr bwMode="auto">
          <a:xfrm>
            <a:off x="8096250" y="4867275"/>
            <a:ext cx="468313" cy="4651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36" name="Rectangle 32"/>
          <p:cNvSpPr>
            <a:spLocks noChangeArrowheads="1"/>
          </p:cNvSpPr>
          <p:nvPr/>
        </p:nvSpPr>
        <p:spPr bwMode="auto">
          <a:xfrm>
            <a:off x="5854700" y="4867275"/>
            <a:ext cx="468313" cy="4651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37" name="Rectangle 33"/>
          <p:cNvSpPr>
            <a:spLocks noChangeArrowheads="1"/>
          </p:cNvSpPr>
          <p:nvPr/>
        </p:nvSpPr>
        <p:spPr bwMode="auto">
          <a:xfrm>
            <a:off x="3613150" y="4867275"/>
            <a:ext cx="468313" cy="4651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38" name="Line 34"/>
          <p:cNvSpPr>
            <a:spLocks noChangeShapeType="1"/>
          </p:cNvSpPr>
          <p:nvPr/>
        </p:nvSpPr>
        <p:spPr bwMode="auto">
          <a:xfrm flipH="1">
            <a:off x="2582863" y="2074863"/>
            <a:ext cx="803275" cy="592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39" name="Line 35"/>
          <p:cNvSpPr>
            <a:spLocks noChangeShapeType="1"/>
          </p:cNvSpPr>
          <p:nvPr/>
        </p:nvSpPr>
        <p:spPr bwMode="auto">
          <a:xfrm>
            <a:off x="5692775" y="2011363"/>
            <a:ext cx="889000" cy="676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40" name="Line 36"/>
          <p:cNvSpPr>
            <a:spLocks noChangeShapeType="1"/>
          </p:cNvSpPr>
          <p:nvPr/>
        </p:nvSpPr>
        <p:spPr bwMode="auto">
          <a:xfrm>
            <a:off x="7269163" y="3113088"/>
            <a:ext cx="688975" cy="930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41" name="Line 37"/>
          <p:cNvSpPr>
            <a:spLocks noChangeShapeType="1"/>
          </p:cNvSpPr>
          <p:nvPr/>
        </p:nvSpPr>
        <p:spPr bwMode="auto">
          <a:xfrm>
            <a:off x="2979738" y="3094038"/>
            <a:ext cx="688975" cy="930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42" name="Line 38"/>
          <p:cNvSpPr>
            <a:spLocks noChangeShapeType="1"/>
          </p:cNvSpPr>
          <p:nvPr/>
        </p:nvSpPr>
        <p:spPr bwMode="auto">
          <a:xfrm flipH="1">
            <a:off x="5457825" y="3121025"/>
            <a:ext cx="688975" cy="930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43" name="Line 39"/>
          <p:cNvSpPr>
            <a:spLocks noChangeShapeType="1"/>
          </p:cNvSpPr>
          <p:nvPr/>
        </p:nvSpPr>
        <p:spPr bwMode="auto">
          <a:xfrm flipH="1">
            <a:off x="1168400" y="3082925"/>
            <a:ext cx="688975" cy="930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44" name="Rectangle 40"/>
          <p:cNvSpPr>
            <a:spLocks noGrp="1" noChangeArrowheads="1"/>
          </p:cNvSpPr>
          <p:nvPr>
            <p:ph type="body" idx="1"/>
          </p:nvPr>
        </p:nvSpPr>
        <p:spPr>
          <a:xfrm>
            <a:off x="339725" y="1752600"/>
            <a:ext cx="8575675" cy="4648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400" b="1"/>
              <a:t>                                              16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sz="2400" b="1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sz="2400" b="1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400" b="1"/>
              <a:t>                       8                                                 8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sz="2400" b="1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sz="2400" b="1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400" b="1"/>
              <a:t>          4                        4                        4                        4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sz="2400" b="1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400" b="1"/>
              <a:t>     2       2             2        2                2       2                2      2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sz="1600" b="1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400" b="1"/>
              <a:t>  1   1    1   1      1   1    1    1        1    1    1    1        1   1   1    1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sz="2400" b="1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400" b="1"/>
              <a:t> </a:t>
            </a:r>
          </a:p>
        </p:txBody>
      </p:sp>
      <p:sp>
        <p:nvSpPr>
          <p:cNvPr id="72745" name="Line 41"/>
          <p:cNvSpPr>
            <a:spLocks noChangeShapeType="1"/>
          </p:cNvSpPr>
          <p:nvPr/>
        </p:nvSpPr>
        <p:spPr bwMode="auto">
          <a:xfrm flipH="1">
            <a:off x="804863" y="4529138"/>
            <a:ext cx="231775" cy="339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46" name="Line 42"/>
          <p:cNvSpPr>
            <a:spLocks noChangeShapeType="1"/>
          </p:cNvSpPr>
          <p:nvPr/>
        </p:nvSpPr>
        <p:spPr bwMode="auto">
          <a:xfrm flipH="1">
            <a:off x="2979738" y="4537075"/>
            <a:ext cx="231775" cy="339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47" name="Line 43"/>
          <p:cNvSpPr>
            <a:spLocks noChangeShapeType="1"/>
          </p:cNvSpPr>
          <p:nvPr/>
        </p:nvSpPr>
        <p:spPr bwMode="auto">
          <a:xfrm flipH="1">
            <a:off x="5216525" y="4524375"/>
            <a:ext cx="231775" cy="339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48" name="Line 44"/>
          <p:cNvSpPr>
            <a:spLocks noChangeShapeType="1"/>
          </p:cNvSpPr>
          <p:nvPr/>
        </p:nvSpPr>
        <p:spPr bwMode="auto">
          <a:xfrm flipH="1">
            <a:off x="7432675" y="4532313"/>
            <a:ext cx="231775" cy="339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49" name="Line 45"/>
          <p:cNvSpPr>
            <a:spLocks noChangeShapeType="1"/>
          </p:cNvSpPr>
          <p:nvPr/>
        </p:nvSpPr>
        <p:spPr bwMode="auto">
          <a:xfrm>
            <a:off x="8162925" y="4560888"/>
            <a:ext cx="231775" cy="339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50" name="Line 46"/>
          <p:cNvSpPr>
            <a:spLocks noChangeShapeType="1"/>
          </p:cNvSpPr>
          <p:nvPr/>
        </p:nvSpPr>
        <p:spPr bwMode="auto">
          <a:xfrm>
            <a:off x="5942013" y="4548188"/>
            <a:ext cx="231775" cy="339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51" name="Line 47"/>
          <p:cNvSpPr>
            <a:spLocks noChangeShapeType="1"/>
          </p:cNvSpPr>
          <p:nvPr/>
        </p:nvSpPr>
        <p:spPr bwMode="auto">
          <a:xfrm>
            <a:off x="3803650" y="4535488"/>
            <a:ext cx="231775" cy="339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52" name="Line 48"/>
          <p:cNvSpPr>
            <a:spLocks noChangeShapeType="1"/>
          </p:cNvSpPr>
          <p:nvPr/>
        </p:nvSpPr>
        <p:spPr bwMode="auto">
          <a:xfrm>
            <a:off x="1644650" y="4522788"/>
            <a:ext cx="231775" cy="339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53" name="Line 49"/>
          <p:cNvSpPr>
            <a:spLocks noChangeShapeType="1"/>
          </p:cNvSpPr>
          <p:nvPr/>
        </p:nvSpPr>
        <p:spPr bwMode="auto">
          <a:xfrm>
            <a:off x="1838325" y="5335588"/>
            <a:ext cx="231775" cy="339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54" name="Line 50"/>
          <p:cNvSpPr>
            <a:spLocks noChangeShapeType="1"/>
          </p:cNvSpPr>
          <p:nvPr/>
        </p:nvSpPr>
        <p:spPr bwMode="auto">
          <a:xfrm>
            <a:off x="3022600" y="5343525"/>
            <a:ext cx="231775" cy="339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55" name="Line 51"/>
          <p:cNvSpPr>
            <a:spLocks noChangeShapeType="1"/>
          </p:cNvSpPr>
          <p:nvPr/>
        </p:nvSpPr>
        <p:spPr bwMode="auto">
          <a:xfrm>
            <a:off x="3979863" y="5330825"/>
            <a:ext cx="231775" cy="339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56" name="Line 52"/>
          <p:cNvSpPr>
            <a:spLocks noChangeShapeType="1"/>
          </p:cNvSpPr>
          <p:nvPr/>
        </p:nvSpPr>
        <p:spPr bwMode="auto">
          <a:xfrm>
            <a:off x="1041400" y="5343525"/>
            <a:ext cx="231775" cy="339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57" name="Line 53"/>
          <p:cNvSpPr>
            <a:spLocks noChangeShapeType="1"/>
          </p:cNvSpPr>
          <p:nvPr/>
        </p:nvSpPr>
        <p:spPr bwMode="auto">
          <a:xfrm>
            <a:off x="5387975" y="5330825"/>
            <a:ext cx="231775" cy="339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58" name="Line 54"/>
          <p:cNvSpPr>
            <a:spLocks noChangeShapeType="1"/>
          </p:cNvSpPr>
          <p:nvPr/>
        </p:nvSpPr>
        <p:spPr bwMode="auto">
          <a:xfrm>
            <a:off x="6283325" y="5338763"/>
            <a:ext cx="231775" cy="339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59" name="Line 55"/>
          <p:cNvSpPr>
            <a:spLocks noChangeShapeType="1"/>
          </p:cNvSpPr>
          <p:nvPr/>
        </p:nvSpPr>
        <p:spPr bwMode="auto">
          <a:xfrm>
            <a:off x="7612063" y="5326063"/>
            <a:ext cx="231775" cy="339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60" name="Line 56"/>
          <p:cNvSpPr>
            <a:spLocks noChangeShapeType="1"/>
          </p:cNvSpPr>
          <p:nvPr/>
        </p:nvSpPr>
        <p:spPr bwMode="auto">
          <a:xfrm>
            <a:off x="8382000" y="5334000"/>
            <a:ext cx="231775" cy="339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61" name="Line 57"/>
          <p:cNvSpPr>
            <a:spLocks noChangeShapeType="1"/>
          </p:cNvSpPr>
          <p:nvPr/>
        </p:nvSpPr>
        <p:spPr bwMode="auto">
          <a:xfrm flipH="1">
            <a:off x="595313" y="5330825"/>
            <a:ext cx="231775" cy="339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62" name="Line 58"/>
          <p:cNvSpPr>
            <a:spLocks noChangeShapeType="1"/>
          </p:cNvSpPr>
          <p:nvPr/>
        </p:nvSpPr>
        <p:spPr bwMode="auto">
          <a:xfrm flipH="1">
            <a:off x="1490663" y="5338763"/>
            <a:ext cx="231775" cy="339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63" name="Line 59"/>
          <p:cNvSpPr>
            <a:spLocks noChangeShapeType="1"/>
          </p:cNvSpPr>
          <p:nvPr/>
        </p:nvSpPr>
        <p:spPr bwMode="auto">
          <a:xfrm flipH="1">
            <a:off x="2633663" y="5326063"/>
            <a:ext cx="231775" cy="339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64" name="Line 60"/>
          <p:cNvSpPr>
            <a:spLocks noChangeShapeType="1"/>
          </p:cNvSpPr>
          <p:nvPr/>
        </p:nvSpPr>
        <p:spPr bwMode="auto">
          <a:xfrm flipH="1">
            <a:off x="3529013" y="5334000"/>
            <a:ext cx="231775" cy="339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65" name="Line 61"/>
          <p:cNvSpPr>
            <a:spLocks noChangeShapeType="1"/>
          </p:cNvSpPr>
          <p:nvPr/>
        </p:nvSpPr>
        <p:spPr bwMode="auto">
          <a:xfrm flipH="1">
            <a:off x="5022850" y="5341938"/>
            <a:ext cx="231775" cy="339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66" name="Line 62"/>
          <p:cNvSpPr>
            <a:spLocks noChangeShapeType="1"/>
          </p:cNvSpPr>
          <p:nvPr/>
        </p:nvSpPr>
        <p:spPr bwMode="auto">
          <a:xfrm flipH="1">
            <a:off x="5876925" y="5349875"/>
            <a:ext cx="231775" cy="339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67" name="Line 63"/>
          <p:cNvSpPr>
            <a:spLocks noChangeShapeType="1"/>
          </p:cNvSpPr>
          <p:nvPr/>
        </p:nvSpPr>
        <p:spPr bwMode="auto">
          <a:xfrm flipH="1">
            <a:off x="7308850" y="5357813"/>
            <a:ext cx="231775" cy="339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68" name="Line 64"/>
          <p:cNvSpPr>
            <a:spLocks noChangeShapeType="1"/>
          </p:cNvSpPr>
          <p:nvPr/>
        </p:nvSpPr>
        <p:spPr bwMode="auto">
          <a:xfrm flipH="1">
            <a:off x="8059738" y="5324475"/>
            <a:ext cx="231775" cy="339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E89D-4986-4970-8080-5289BFF72965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990600"/>
            <a:ext cx="6783388" cy="152400"/>
          </a:xfrm>
          <a:noFill/>
          <a:ln/>
        </p:spPr>
        <p:txBody>
          <a:bodyPr/>
          <a:lstStyle/>
          <a:p>
            <a:r>
              <a:rPr lang="en-US" altLang="en-US"/>
              <a:t>Selection Sort: End Pass Two 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506413" y="1620838"/>
            <a:ext cx="2224087" cy="42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endParaRPr lang="en-US" altLang="en-US" b="1">
              <a:latin typeface="Times New Roman" pitchFamily="18" charset="0"/>
            </a:endParaRPr>
          </a:p>
          <a:p>
            <a:r>
              <a:rPr lang="en-US" altLang="en-US" sz="800" b="1">
                <a:latin typeface="Times New Roman" pitchFamily="18" charset="0"/>
              </a:rPr>
              <a:t>  </a:t>
            </a:r>
            <a:endParaRPr lang="en-US" altLang="en-US" sz="10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values	 [ 0 ]       </a:t>
            </a:r>
            <a:endParaRPr lang="en-US" altLang="en-US" sz="16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	 [ 1 ]</a:t>
            </a:r>
            <a:endParaRPr lang="en-US" altLang="en-US" sz="8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	 [ 2 ]</a:t>
            </a:r>
          </a:p>
          <a:p>
            <a:r>
              <a:rPr lang="en-US" altLang="en-US" sz="800" b="1">
                <a:latin typeface="Times New Roman" pitchFamily="18" charset="0"/>
              </a:rPr>
              <a:t> </a:t>
            </a:r>
          </a:p>
          <a:p>
            <a:r>
              <a:rPr lang="en-US" altLang="en-US" sz="800" b="1">
                <a:latin typeface="Times New Roman" pitchFamily="18" charset="0"/>
              </a:rPr>
              <a:t> </a:t>
            </a:r>
            <a:endParaRPr lang="en-US" altLang="en-US" sz="10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             [ 3 ]</a:t>
            </a:r>
            <a:endParaRPr lang="en-US" altLang="en-US" sz="16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 	 [ 4 ]</a:t>
            </a:r>
          </a:p>
        </p:txBody>
      </p:sp>
      <p:grpSp>
        <p:nvGrpSpPr>
          <p:cNvPr id="11273" name="Group 9"/>
          <p:cNvGrpSpPr>
            <a:grpSpLocks/>
          </p:cNvGrpSpPr>
          <p:nvPr/>
        </p:nvGrpSpPr>
        <p:grpSpPr bwMode="auto">
          <a:xfrm>
            <a:off x="2414588" y="2209800"/>
            <a:ext cx="1416050" cy="3819525"/>
            <a:chOff x="1521" y="1392"/>
            <a:chExt cx="892" cy="2406"/>
          </a:xfrm>
        </p:grpSpPr>
        <p:sp>
          <p:nvSpPr>
            <p:cNvPr id="11268" name="Rectangle 4"/>
            <p:cNvSpPr>
              <a:spLocks noChangeArrowheads="1"/>
            </p:cNvSpPr>
            <p:nvPr/>
          </p:nvSpPr>
          <p:spPr bwMode="auto">
            <a:xfrm>
              <a:off x="1533" y="1392"/>
              <a:ext cx="876" cy="2406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9" name="Line 5"/>
            <p:cNvSpPr>
              <a:spLocks noChangeShapeType="1"/>
            </p:cNvSpPr>
            <p:nvPr/>
          </p:nvSpPr>
          <p:spPr bwMode="auto">
            <a:xfrm>
              <a:off x="1521" y="1872"/>
              <a:ext cx="8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0" name="Line 6"/>
            <p:cNvSpPr>
              <a:spLocks noChangeShapeType="1"/>
            </p:cNvSpPr>
            <p:nvPr/>
          </p:nvSpPr>
          <p:spPr bwMode="auto">
            <a:xfrm>
              <a:off x="1521" y="2354"/>
              <a:ext cx="8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>
              <a:off x="1521" y="2837"/>
              <a:ext cx="8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2" name="Line 8"/>
            <p:cNvSpPr>
              <a:spLocks noChangeShapeType="1"/>
            </p:cNvSpPr>
            <p:nvPr/>
          </p:nvSpPr>
          <p:spPr bwMode="auto">
            <a:xfrm>
              <a:off x="1521" y="3320"/>
              <a:ext cx="8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2786063" y="2298700"/>
            <a:ext cx="636587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3200" b="1"/>
              <a:t>  6</a:t>
            </a:r>
          </a:p>
          <a:p>
            <a:endParaRPr lang="en-US" altLang="en-US" sz="2000" b="1"/>
          </a:p>
          <a:p>
            <a:r>
              <a:rPr lang="en-US" altLang="en-US" sz="3200" b="1"/>
              <a:t>10</a:t>
            </a:r>
          </a:p>
          <a:p>
            <a:endParaRPr lang="en-US" altLang="en-US" sz="2000" b="1"/>
          </a:p>
          <a:p>
            <a:r>
              <a:rPr lang="en-US" altLang="en-US" sz="3200" b="1"/>
              <a:t>24</a:t>
            </a:r>
          </a:p>
          <a:p>
            <a:endParaRPr lang="en-US" altLang="en-US" sz="2000" b="1"/>
          </a:p>
          <a:p>
            <a:r>
              <a:rPr lang="en-US" altLang="en-US" sz="3200" b="1"/>
              <a:t>36</a:t>
            </a:r>
          </a:p>
          <a:p>
            <a:endParaRPr lang="en-US" altLang="en-US" sz="2000" b="1"/>
          </a:p>
          <a:p>
            <a:r>
              <a:rPr lang="en-US" altLang="en-US" sz="3200" b="1"/>
              <a:t>12</a:t>
            </a:r>
          </a:p>
        </p:txBody>
      </p:sp>
      <p:grpSp>
        <p:nvGrpSpPr>
          <p:cNvPr id="11281" name="Group 17"/>
          <p:cNvGrpSpPr>
            <a:grpSpLocks/>
          </p:cNvGrpSpPr>
          <p:nvPr/>
        </p:nvGrpSpPr>
        <p:grpSpPr bwMode="auto">
          <a:xfrm>
            <a:off x="5256213" y="3789363"/>
            <a:ext cx="2265362" cy="2259012"/>
            <a:chOff x="3311" y="2387"/>
            <a:chExt cx="1427" cy="1423"/>
          </a:xfrm>
        </p:grpSpPr>
        <p:grpSp>
          <p:nvGrpSpPr>
            <p:cNvPr id="11279" name="Group 15"/>
            <p:cNvGrpSpPr>
              <a:grpSpLocks/>
            </p:cNvGrpSpPr>
            <p:nvPr/>
          </p:nvGrpSpPr>
          <p:grpSpPr bwMode="auto">
            <a:xfrm>
              <a:off x="3311" y="2387"/>
              <a:ext cx="1427" cy="1423"/>
              <a:chOff x="3311" y="2387"/>
              <a:chExt cx="1427" cy="1423"/>
            </a:xfrm>
          </p:grpSpPr>
          <p:sp>
            <p:nvSpPr>
              <p:cNvPr id="11275" name="AutoShape 11"/>
              <p:cNvSpPr>
                <a:spLocks noChangeArrowheads="1"/>
              </p:cNvSpPr>
              <p:nvPr/>
            </p:nvSpPr>
            <p:spPr bwMode="auto">
              <a:xfrm rot="16200000">
                <a:off x="2906" y="2797"/>
                <a:ext cx="1416" cy="606"/>
              </a:xfrm>
              <a:prstGeom prst="triangle">
                <a:avLst>
                  <a:gd name="adj" fmla="val 49995"/>
                </a:avLst>
              </a:prstGeom>
              <a:solidFill>
                <a:srgbClr val="FFCC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6" name="Rectangle 12"/>
              <p:cNvSpPr>
                <a:spLocks noChangeArrowheads="1"/>
              </p:cNvSpPr>
              <p:nvPr/>
            </p:nvSpPr>
            <p:spPr bwMode="auto">
              <a:xfrm>
                <a:off x="3921" y="2395"/>
                <a:ext cx="815" cy="1409"/>
              </a:xfrm>
              <a:prstGeom prst="rect">
                <a:avLst/>
              </a:prstGeom>
              <a:solidFill>
                <a:srgbClr val="FFCC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7" name="Line 13"/>
              <p:cNvSpPr>
                <a:spLocks noChangeShapeType="1"/>
              </p:cNvSpPr>
              <p:nvPr/>
            </p:nvSpPr>
            <p:spPr bwMode="auto">
              <a:xfrm>
                <a:off x="3921" y="2387"/>
                <a:ext cx="8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8" name="Line 14"/>
              <p:cNvSpPr>
                <a:spLocks noChangeShapeType="1"/>
              </p:cNvSpPr>
              <p:nvPr/>
            </p:nvSpPr>
            <p:spPr bwMode="auto">
              <a:xfrm>
                <a:off x="3924" y="3810"/>
                <a:ext cx="8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80" name="Line 16"/>
            <p:cNvSpPr>
              <a:spLocks noChangeShapeType="1"/>
            </p:cNvSpPr>
            <p:nvPr/>
          </p:nvSpPr>
          <p:spPr bwMode="auto">
            <a:xfrm>
              <a:off x="4733" y="2387"/>
              <a:ext cx="0" cy="14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7718425" y="3833813"/>
            <a:ext cx="3619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 b="1"/>
              <a:t>U</a:t>
            </a:r>
          </a:p>
          <a:p>
            <a:r>
              <a:rPr lang="en-US" altLang="en-US" sz="1800" b="1"/>
              <a:t>N</a:t>
            </a:r>
          </a:p>
          <a:p>
            <a:r>
              <a:rPr lang="en-US" altLang="en-US" sz="1800" b="1"/>
              <a:t>S</a:t>
            </a:r>
          </a:p>
          <a:p>
            <a:r>
              <a:rPr lang="en-US" altLang="en-US" sz="1800" b="1"/>
              <a:t>O</a:t>
            </a:r>
          </a:p>
          <a:p>
            <a:r>
              <a:rPr lang="en-US" altLang="en-US" sz="1800" b="1"/>
              <a:t>R</a:t>
            </a:r>
          </a:p>
          <a:p>
            <a:r>
              <a:rPr lang="en-US" altLang="en-US" sz="1800" b="1"/>
              <a:t>T</a:t>
            </a:r>
          </a:p>
          <a:p>
            <a:r>
              <a:rPr lang="en-US" altLang="en-US" sz="1800" b="1"/>
              <a:t>E</a:t>
            </a:r>
          </a:p>
          <a:p>
            <a:r>
              <a:rPr lang="en-US" altLang="en-US" sz="1800" b="1"/>
              <a:t>D</a:t>
            </a:r>
          </a:p>
        </p:txBody>
      </p:sp>
      <p:grpSp>
        <p:nvGrpSpPr>
          <p:cNvPr id="11293" name="Group 29"/>
          <p:cNvGrpSpPr>
            <a:grpSpLocks/>
          </p:cNvGrpSpPr>
          <p:nvPr/>
        </p:nvGrpSpPr>
        <p:grpSpPr bwMode="auto">
          <a:xfrm>
            <a:off x="5257800" y="2209800"/>
            <a:ext cx="2235200" cy="1524000"/>
            <a:chOff x="3312" y="1392"/>
            <a:chExt cx="1408" cy="960"/>
          </a:xfrm>
        </p:grpSpPr>
        <p:sp>
          <p:nvSpPr>
            <p:cNvPr id="11283" name="AutoShape 19"/>
            <p:cNvSpPr>
              <a:spLocks noChangeArrowheads="1"/>
            </p:cNvSpPr>
            <p:nvPr/>
          </p:nvSpPr>
          <p:spPr bwMode="auto">
            <a:xfrm rot="16200000">
              <a:off x="3182" y="1561"/>
              <a:ext cx="908" cy="600"/>
            </a:xfrm>
            <a:prstGeom prst="triangle">
              <a:avLst>
                <a:gd name="adj" fmla="val 49995"/>
              </a:avLst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4" name="Rectangle 20"/>
            <p:cNvSpPr>
              <a:spLocks noChangeArrowheads="1"/>
            </p:cNvSpPr>
            <p:nvPr/>
          </p:nvSpPr>
          <p:spPr bwMode="auto">
            <a:xfrm>
              <a:off x="3916" y="1408"/>
              <a:ext cx="804" cy="90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5" name="Line 21"/>
            <p:cNvSpPr>
              <a:spLocks noChangeShapeType="1"/>
            </p:cNvSpPr>
            <p:nvPr/>
          </p:nvSpPr>
          <p:spPr bwMode="auto">
            <a:xfrm>
              <a:off x="3916" y="1403"/>
              <a:ext cx="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6" name="Line 22"/>
            <p:cNvSpPr>
              <a:spLocks noChangeShapeType="1"/>
            </p:cNvSpPr>
            <p:nvPr/>
          </p:nvSpPr>
          <p:spPr bwMode="auto">
            <a:xfrm>
              <a:off x="3916" y="2318"/>
              <a:ext cx="8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8" name="Line 24"/>
            <p:cNvSpPr>
              <a:spLocks noChangeShapeType="1"/>
            </p:cNvSpPr>
            <p:nvPr/>
          </p:nvSpPr>
          <p:spPr bwMode="auto">
            <a:xfrm>
              <a:off x="4716" y="1403"/>
              <a:ext cx="0" cy="9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Rectangle 26"/>
            <p:cNvSpPr>
              <a:spLocks noChangeArrowheads="1"/>
            </p:cNvSpPr>
            <p:nvPr/>
          </p:nvSpPr>
          <p:spPr bwMode="auto">
            <a:xfrm>
              <a:off x="3726" y="1673"/>
              <a:ext cx="9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b="1"/>
                <a:t>SORTED</a:t>
              </a:r>
            </a:p>
          </p:txBody>
        </p:sp>
        <p:sp>
          <p:nvSpPr>
            <p:cNvPr id="11291" name="Line 27"/>
            <p:cNvSpPr>
              <a:spLocks noChangeShapeType="1"/>
            </p:cNvSpPr>
            <p:nvPr/>
          </p:nvSpPr>
          <p:spPr bwMode="auto">
            <a:xfrm flipV="1">
              <a:off x="3312" y="1392"/>
              <a:ext cx="624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2" name="Line 28"/>
            <p:cNvSpPr>
              <a:spLocks noChangeShapeType="1"/>
            </p:cNvSpPr>
            <p:nvPr/>
          </p:nvSpPr>
          <p:spPr bwMode="auto">
            <a:xfrm>
              <a:off x="3312" y="1872"/>
              <a:ext cx="672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7D133-2AA5-450D-97E9-BF9CF9FDC017}" type="slidenum">
              <a:rPr lang="en-US" altLang="en-US"/>
              <a:pPr/>
              <a:t>70</a:t>
            </a:fld>
            <a:endParaRPr lang="en-US" alt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838200"/>
            <a:ext cx="6989763" cy="533400"/>
          </a:xfrm>
          <a:noFill/>
          <a:ln/>
        </p:spPr>
        <p:txBody>
          <a:bodyPr/>
          <a:lstStyle/>
          <a:p>
            <a:r>
              <a:rPr lang="en-US" altLang="en-US" sz="3200"/>
              <a:t>Merge Sort of N elements: </a:t>
            </a:r>
            <a:br>
              <a:rPr lang="en-US" altLang="en-US" sz="3200"/>
            </a:br>
            <a:r>
              <a:rPr lang="en-US" altLang="en-US" sz="3200"/>
              <a:t>How many comparisons?</a:t>
            </a: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611188" y="1447800"/>
            <a:ext cx="765175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b="1"/>
              <a:t>The entire array can be subdivided into halves </a:t>
            </a:r>
          </a:p>
          <a:p>
            <a:r>
              <a:rPr lang="en-US" altLang="en-US" b="1"/>
              <a:t>only log</a:t>
            </a:r>
            <a:r>
              <a:rPr lang="en-US" altLang="en-US" b="1" baseline="-25000"/>
              <a:t>2</a:t>
            </a:r>
            <a:r>
              <a:rPr lang="en-US" altLang="en-US" b="1"/>
              <a:t>N times. </a:t>
            </a:r>
          </a:p>
          <a:p>
            <a:endParaRPr lang="en-US" altLang="en-US" sz="1200" b="1"/>
          </a:p>
          <a:p>
            <a:r>
              <a:rPr lang="en-US" altLang="en-US" b="1"/>
              <a:t>Each time it is subdivided, function Merge is called</a:t>
            </a:r>
          </a:p>
          <a:p>
            <a:r>
              <a:rPr lang="en-US" altLang="en-US" b="1"/>
              <a:t>to re-combine the halves. Function Merge uses a </a:t>
            </a:r>
          </a:p>
          <a:p>
            <a:r>
              <a:rPr lang="en-US" altLang="en-US" b="1"/>
              <a:t>temporary array to store the merged elements.  </a:t>
            </a:r>
          </a:p>
          <a:p>
            <a:r>
              <a:rPr lang="en-US" altLang="en-US" b="1"/>
              <a:t>Merging is O(N) because it compares each element </a:t>
            </a:r>
          </a:p>
          <a:p>
            <a:r>
              <a:rPr lang="en-US" altLang="en-US" b="1"/>
              <a:t>in the subarrays. </a:t>
            </a:r>
          </a:p>
          <a:p>
            <a:endParaRPr lang="en-US" altLang="en-US" sz="1200" b="1"/>
          </a:p>
          <a:p>
            <a:r>
              <a:rPr lang="en-US" altLang="en-US" b="1"/>
              <a:t>Copying elements back from the temporary array </a:t>
            </a:r>
          </a:p>
          <a:p>
            <a:r>
              <a:rPr lang="en-US" altLang="en-US" b="1"/>
              <a:t>to the values array is also O(N).</a:t>
            </a:r>
          </a:p>
          <a:p>
            <a:endParaRPr lang="en-US" altLang="en-US" sz="1200" b="1"/>
          </a:p>
          <a:p>
            <a:r>
              <a:rPr lang="en-US" altLang="en-US" b="1">
                <a:solidFill>
                  <a:srgbClr val="990033"/>
                </a:solidFill>
              </a:rPr>
              <a:t>MERGE SORT IS O(N*log</a:t>
            </a:r>
            <a:r>
              <a:rPr lang="en-US" altLang="en-US" b="1" baseline="-25000">
                <a:solidFill>
                  <a:srgbClr val="990033"/>
                </a:solidFill>
              </a:rPr>
              <a:t>2</a:t>
            </a:r>
            <a:r>
              <a:rPr lang="en-US" altLang="en-US" b="1">
                <a:solidFill>
                  <a:srgbClr val="990033"/>
                </a:solidFill>
              </a:rPr>
              <a:t>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CBBD-28E8-4C69-8667-76AEAD242F63}" type="slidenum">
              <a:rPr lang="en-US" altLang="en-US"/>
              <a:pPr/>
              <a:t>71</a:t>
            </a:fld>
            <a:endParaRPr lang="en-US" altLang="en-US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85800"/>
            <a:ext cx="7848600" cy="533400"/>
          </a:xfrm>
        </p:spPr>
        <p:txBody>
          <a:bodyPr/>
          <a:lstStyle/>
          <a:p>
            <a:pPr algn="r"/>
            <a:r>
              <a:rPr lang="en-US" altLang="en-US"/>
              <a:t>Comparison of Sorting Algorithms</a:t>
            </a:r>
          </a:p>
        </p:txBody>
      </p:sp>
      <p:pic>
        <p:nvPicPr>
          <p:cNvPr id="174084" name="Picture 4" descr="10_738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2078038"/>
            <a:ext cx="7848600" cy="3309937"/>
          </a:xfr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47FC-6D54-4E98-954F-03BA9C47C1C1}" type="slidenum">
              <a:rPr lang="en-US" altLang="en-US"/>
              <a:pPr/>
              <a:t>72</a:t>
            </a:fld>
            <a:endParaRPr lang="en-US" altLang="en-US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Testing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To thoroughly test our sorting methods we should vary the size of the array they are sorting</a:t>
            </a:r>
          </a:p>
          <a:p>
            <a:r>
              <a:rPr lang="en-US" altLang="en-US"/>
              <a:t>Vary the original order of the array-test</a:t>
            </a:r>
          </a:p>
          <a:p>
            <a:pPr lvl="1"/>
            <a:r>
              <a:rPr lang="en-US" altLang="en-US"/>
              <a:t>Reverse order</a:t>
            </a:r>
          </a:p>
          <a:p>
            <a:pPr lvl="1"/>
            <a:r>
              <a:rPr lang="en-US" altLang="en-US"/>
              <a:t>Almost sorted</a:t>
            </a:r>
          </a:p>
          <a:p>
            <a:pPr lvl="1"/>
            <a:r>
              <a:rPr lang="en-US" altLang="en-US"/>
              <a:t>All identical elements</a:t>
            </a:r>
          </a:p>
          <a:p>
            <a:pPr>
              <a:buFont typeface="Monotype Sorts" pitchFamily="2" charset="2"/>
              <a:buNone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10BF-CE55-4FFC-8FDA-83E517D4CE68}" type="slidenum">
              <a:rPr lang="en-US" altLang="en-US"/>
              <a:pPr/>
              <a:t>73</a:t>
            </a:fld>
            <a:endParaRPr lang="en-US" altLang="en-US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Sorting Objects</a:t>
            </a: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  <a:noFill/>
          <a:ln/>
        </p:spPr>
        <p:txBody>
          <a:bodyPr/>
          <a:lstStyle/>
          <a:p>
            <a:r>
              <a:rPr lang="en-US" altLang="en-US"/>
              <a:t>When sorting an array of objects we are manipulating references to the object, and not the objects themselves</a:t>
            </a:r>
          </a:p>
          <a:p>
            <a:endParaRPr lang="en-US" altLang="en-US"/>
          </a:p>
        </p:txBody>
      </p:sp>
      <p:pic>
        <p:nvPicPr>
          <p:cNvPr id="178181" name="Picture 5" descr="10_7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362325"/>
            <a:ext cx="7010400" cy="25812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B844-3E31-49D0-A6E6-1518BC9C4189}" type="slidenum">
              <a:rPr lang="en-US" altLang="en-US"/>
              <a:pPr/>
              <a:t>74</a:t>
            </a:fld>
            <a:endParaRPr lang="en-US" altLang="en-US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Stability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Stable Sort: A sorting algorithm that preserves the order of duplicates</a:t>
            </a:r>
          </a:p>
          <a:p>
            <a:pPr>
              <a:buFont typeface="Monotype Sorts" pitchFamily="2" charset="2"/>
              <a:buNone/>
            </a:pPr>
            <a:endParaRPr lang="en-US" altLang="en-US"/>
          </a:p>
          <a:p>
            <a:r>
              <a:rPr lang="en-US" altLang="en-US"/>
              <a:t>Of the sorts that we have discussed in this book, only </a:t>
            </a:r>
            <a:r>
              <a:rPr lang="en-US" altLang="en-US">
                <a:latin typeface="Courier New" pitchFamily="49" charset="0"/>
              </a:rPr>
              <a:t>heapSort</a:t>
            </a:r>
            <a:r>
              <a:rPr lang="en-US" altLang="en-US"/>
              <a:t> and </a:t>
            </a:r>
            <a:r>
              <a:rPr lang="en-US" altLang="en-US">
                <a:latin typeface="Courier New" pitchFamily="49" charset="0"/>
              </a:rPr>
              <a:t>quickSort</a:t>
            </a:r>
            <a:r>
              <a:rPr lang="en-US" altLang="en-US"/>
              <a:t> are inherently unstable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1C499-251A-454B-ADFC-C3C63990F770}" type="slidenum">
              <a:rPr lang="en-US" altLang="en-US"/>
              <a:pPr/>
              <a:t>75</a:t>
            </a:fld>
            <a:endParaRPr lang="en-US" alt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863600"/>
            <a:ext cx="7397750" cy="355600"/>
          </a:xfrm>
          <a:noFill/>
          <a:ln/>
        </p:spPr>
        <p:txBody>
          <a:bodyPr/>
          <a:lstStyle/>
          <a:p>
            <a:r>
              <a:rPr lang="en-US" altLang="en-US"/>
              <a:t>Function  </a:t>
            </a:r>
            <a:r>
              <a:rPr lang="en-US" altLang="en-US">
                <a:latin typeface="Courier New" pitchFamily="49" charset="0"/>
              </a:rPr>
              <a:t>BinarySearch( )</a:t>
            </a:r>
            <a:r>
              <a:rPr lang="en-US" altLang="en-US"/>
              <a:t>      </a:t>
            </a: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990600" y="1979613"/>
            <a:ext cx="7239000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Monotype Sorts" pitchFamily="2" charset="2"/>
              <a:buChar char="l"/>
            </a:pPr>
            <a:r>
              <a:rPr lang="en-US" altLang="en-US" b="1">
                <a:latin typeface="Courier New" pitchFamily="49" charset="0"/>
              </a:rPr>
              <a:t>BinarySearch</a:t>
            </a:r>
            <a:r>
              <a:rPr lang="en-US" altLang="en-US" b="1"/>
              <a:t> takes </a:t>
            </a:r>
            <a:r>
              <a:rPr lang="en-US" altLang="en-US" b="1">
                <a:solidFill>
                  <a:srgbClr val="990000"/>
                </a:solidFill>
              </a:rPr>
              <a:t>sorted</a:t>
            </a:r>
            <a:r>
              <a:rPr lang="en-US" altLang="en-US" b="1"/>
              <a:t> array </a:t>
            </a:r>
            <a:r>
              <a:rPr lang="en-US" altLang="en-US" b="1">
                <a:latin typeface="Courier New" pitchFamily="49" charset="0"/>
              </a:rPr>
              <a:t>info</a:t>
            </a:r>
            <a:r>
              <a:rPr lang="en-US" altLang="en-US" b="1">
                <a:latin typeface="Times New Roman" pitchFamily="18" charset="0"/>
              </a:rPr>
              <a:t>,</a:t>
            </a:r>
            <a:r>
              <a:rPr lang="en-US" altLang="en-US" b="1"/>
              <a:t> and two subscripts, </a:t>
            </a:r>
            <a:r>
              <a:rPr lang="en-US" altLang="en-US" b="1">
                <a:latin typeface="Courier New" pitchFamily="49" charset="0"/>
              </a:rPr>
              <a:t>fromLoc</a:t>
            </a:r>
            <a:r>
              <a:rPr lang="en-US" altLang="en-US" b="1"/>
              <a:t> and </a:t>
            </a:r>
            <a:r>
              <a:rPr lang="en-US" altLang="en-US" b="1">
                <a:latin typeface="Courier New" pitchFamily="49" charset="0"/>
              </a:rPr>
              <a:t>toLoc</a:t>
            </a:r>
            <a:r>
              <a:rPr lang="en-US" altLang="en-US" b="1"/>
              <a:t>, and </a:t>
            </a:r>
            <a:r>
              <a:rPr lang="en-US" altLang="en-US" b="1">
                <a:latin typeface="Courier New" pitchFamily="49" charset="0"/>
              </a:rPr>
              <a:t>item </a:t>
            </a:r>
            <a:r>
              <a:rPr lang="en-US" altLang="en-US" b="1"/>
              <a:t>as arguments.  It returns false if </a:t>
            </a:r>
            <a:r>
              <a:rPr lang="en-US" altLang="en-US" b="1">
                <a:latin typeface="Courier New" pitchFamily="49" charset="0"/>
              </a:rPr>
              <a:t>item</a:t>
            </a:r>
            <a:r>
              <a:rPr lang="en-US" altLang="en-US" b="1"/>
              <a:t> is not found in the elements </a:t>
            </a:r>
            <a:r>
              <a:rPr lang="en-US" altLang="en-US" b="1">
                <a:latin typeface="Courier New" pitchFamily="49" charset="0"/>
              </a:rPr>
              <a:t>info[fromLoc…toLoc]</a:t>
            </a:r>
            <a:r>
              <a:rPr lang="en-US" altLang="en-US" b="1"/>
              <a:t>.   Otherwise, it returns true.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altLang="en-US" b="1"/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Monotype Sorts" pitchFamily="2" charset="2"/>
              <a:buChar char="l"/>
            </a:pPr>
            <a:r>
              <a:rPr lang="en-US" altLang="en-US" b="1">
                <a:latin typeface="Courier New" pitchFamily="49" charset="0"/>
              </a:rPr>
              <a:t>BinarySearch</a:t>
            </a:r>
            <a:r>
              <a:rPr lang="en-US" altLang="en-US" b="1"/>
              <a:t> is O(log</a:t>
            </a:r>
            <a:r>
              <a:rPr lang="en-US" altLang="en-US" b="1" baseline="-25000"/>
              <a:t>2</a:t>
            </a:r>
            <a:r>
              <a:rPr lang="en-US" altLang="en-US" b="1"/>
              <a:t>N).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altLang="en-US" sz="1200" b="1"/>
          </a:p>
          <a:p>
            <a:pPr marL="342900" indent="-342900">
              <a:spcBef>
                <a:spcPct val="20000"/>
              </a:spcBef>
            </a:pPr>
            <a:endParaRPr lang="en-US" altLang="en-US" sz="1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84E5-065C-4250-886D-7C76FBF9FA3B}" type="slidenum">
              <a:rPr lang="en-US" altLang="en-US"/>
              <a:pPr/>
              <a:t>76</a:t>
            </a:fld>
            <a:endParaRPr lang="en-US" altLang="en-US"/>
          </a:p>
        </p:txBody>
      </p: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920750" y="2520950"/>
            <a:ext cx="8064500" cy="15113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7848600" cy="762000"/>
          </a:xfrm>
          <a:noFill/>
          <a:ln/>
        </p:spPr>
        <p:txBody>
          <a:bodyPr/>
          <a:lstStyle/>
          <a:p>
            <a:pPr algn="r"/>
            <a:r>
              <a:rPr lang="en-US" altLang="en-US" sz="2400">
                <a:latin typeface="Courier New" pitchFamily="49" charset="0"/>
              </a:rPr>
              <a:t>found = BinarySearch(info, 25, 0, 14 );</a:t>
            </a:r>
            <a:r>
              <a:rPr lang="en-US" altLang="en-US" sz="2400"/>
              <a:t>       </a:t>
            </a:r>
          </a:p>
        </p:txBody>
      </p:sp>
      <p:sp>
        <p:nvSpPr>
          <p:cNvPr id="75780" name="Line 4"/>
          <p:cNvSpPr>
            <a:spLocks noChangeShapeType="1"/>
          </p:cNvSpPr>
          <p:nvPr/>
        </p:nvSpPr>
        <p:spPr bwMode="auto">
          <a:xfrm>
            <a:off x="914400" y="3200400"/>
            <a:ext cx="807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1" name="Line 5"/>
          <p:cNvSpPr>
            <a:spLocks noChangeShapeType="1"/>
          </p:cNvSpPr>
          <p:nvPr/>
        </p:nvSpPr>
        <p:spPr bwMode="auto">
          <a:xfrm flipH="1">
            <a:off x="4953000" y="1295400"/>
            <a:ext cx="914400" cy="609600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 flipH="1">
            <a:off x="6934200" y="1371600"/>
            <a:ext cx="609600" cy="381000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auto">
          <a:xfrm flipH="1">
            <a:off x="6019800" y="1295400"/>
            <a:ext cx="685800" cy="457200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4" name="Oval 8"/>
          <p:cNvSpPr>
            <a:spLocks noChangeArrowheads="1"/>
          </p:cNvSpPr>
          <p:nvPr/>
        </p:nvSpPr>
        <p:spPr bwMode="auto">
          <a:xfrm>
            <a:off x="1149350" y="5645150"/>
            <a:ext cx="520700" cy="520700"/>
          </a:xfrm>
          <a:prstGeom prst="ellipse">
            <a:avLst/>
          </a:prstGeom>
          <a:solidFill>
            <a:srgbClr val="CC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5" name="Oval 9"/>
          <p:cNvSpPr>
            <a:spLocks noChangeArrowheads="1"/>
          </p:cNvSpPr>
          <p:nvPr/>
        </p:nvSpPr>
        <p:spPr bwMode="auto">
          <a:xfrm>
            <a:off x="4502150" y="3435350"/>
            <a:ext cx="520700" cy="520700"/>
          </a:xfrm>
          <a:prstGeom prst="ellipse">
            <a:avLst/>
          </a:prstGeom>
          <a:solidFill>
            <a:srgbClr val="CC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6" name="Oval 10"/>
          <p:cNvSpPr>
            <a:spLocks noChangeArrowheads="1"/>
          </p:cNvSpPr>
          <p:nvPr/>
        </p:nvSpPr>
        <p:spPr bwMode="auto">
          <a:xfrm>
            <a:off x="6711950" y="4121150"/>
            <a:ext cx="520700" cy="520700"/>
          </a:xfrm>
          <a:prstGeom prst="ellipse">
            <a:avLst/>
          </a:prstGeom>
          <a:solidFill>
            <a:srgbClr val="CC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7" name="Oval 11"/>
          <p:cNvSpPr>
            <a:spLocks noChangeArrowheads="1"/>
          </p:cNvSpPr>
          <p:nvPr/>
        </p:nvSpPr>
        <p:spPr bwMode="auto">
          <a:xfrm>
            <a:off x="7245350" y="5340350"/>
            <a:ext cx="520700" cy="520700"/>
          </a:xfrm>
          <a:prstGeom prst="ellipse">
            <a:avLst/>
          </a:prstGeom>
          <a:solidFill>
            <a:srgbClr val="CC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8" name="Oval 12"/>
          <p:cNvSpPr>
            <a:spLocks noChangeArrowheads="1"/>
          </p:cNvSpPr>
          <p:nvPr/>
        </p:nvSpPr>
        <p:spPr bwMode="auto">
          <a:xfrm>
            <a:off x="7854950" y="4730750"/>
            <a:ext cx="520700" cy="520700"/>
          </a:xfrm>
          <a:prstGeom prst="ellipse">
            <a:avLst/>
          </a:prstGeom>
          <a:solidFill>
            <a:srgbClr val="CC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138113" y="1782763"/>
            <a:ext cx="8877300" cy="43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/>
              <a:t>				           </a:t>
            </a:r>
            <a:r>
              <a:rPr lang="en-US" altLang="en-US" sz="2000" b="1">
                <a:solidFill>
                  <a:srgbClr val="990000"/>
                </a:solidFill>
              </a:rPr>
              <a:t>item     fromLoc     toLoc</a:t>
            </a:r>
            <a:endParaRPr lang="en-US" altLang="en-US" sz="2000" b="1"/>
          </a:p>
          <a:p>
            <a:r>
              <a:rPr lang="en-US" altLang="en-US" sz="2000" b="1"/>
              <a:t>indexes</a:t>
            </a:r>
          </a:p>
          <a:p>
            <a:endParaRPr lang="en-US" altLang="en-US" sz="2000" b="1"/>
          </a:p>
          <a:p>
            <a:r>
              <a:rPr lang="en-US" altLang="en-US" sz="2000" b="1"/>
              <a:t>            0     1     2     3     4     5      6      7      8      9     10    11    12    13    14  </a:t>
            </a:r>
          </a:p>
          <a:p>
            <a:endParaRPr lang="en-US" altLang="en-US" sz="1800" b="1"/>
          </a:p>
          <a:p>
            <a:r>
              <a:rPr lang="en-US" altLang="en-US" sz="2000" b="1"/>
              <a:t>info </a:t>
            </a:r>
          </a:p>
          <a:p>
            <a:r>
              <a:rPr lang="en-US" altLang="en-US" sz="2000" b="1"/>
              <a:t>            0     2     4     6     8    10    12    14    16    18    20    22    24    26    28</a:t>
            </a:r>
          </a:p>
          <a:p>
            <a:r>
              <a:rPr lang="en-US" altLang="en-US" sz="2000" b="1"/>
              <a:t>					 </a:t>
            </a:r>
          </a:p>
          <a:p>
            <a:r>
              <a:rPr lang="en-US" altLang="en-US" sz="2000" b="1"/>
              <a:t>                                                                      16    18    20    22    24    26    28</a:t>
            </a:r>
          </a:p>
          <a:p>
            <a:r>
              <a:rPr lang="en-US" altLang="en-US" sz="2000" b="1"/>
              <a:t> </a:t>
            </a:r>
          </a:p>
          <a:p>
            <a:r>
              <a:rPr lang="en-US" altLang="en-US" sz="2000" b="1"/>
              <a:t>					                                     24    26    28</a:t>
            </a:r>
          </a:p>
          <a:p>
            <a:endParaRPr lang="en-US" altLang="en-US" sz="2000" b="1"/>
          </a:p>
          <a:p>
            <a:r>
              <a:rPr lang="en-US" altLang="en-US" sz="2000" b="1"/>
              <a:t>						                        24   </a:t>
            </a:r>
          </a:p>
          <a:p>
            <a:r>
              <a:rPr lang="en-US" altLang="en-US" sz="2000" b="1">
                <a:solidFill>
                  <a:srgbClr val="990000"/>
                </a:solidFill>
              </a:rPr>
              <a:t>NOTE:           denotes element examined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BADAB-C757-493F-990B-B84C17B35BFB}" type="slidenum">
              <a:rPr lang="en-US" altLang="en-US"/>
              <a:pPr/>
              <a:t>77</a:t>
            </a:fld>
            <a:endParaRPr lang="en-US" altLang="en-US"/>
          </a:p>
        </p:txBody>
      </p:sp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258763" y="1066800"/>
            <a:ext cx="8623300" cy="568007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685213" cy="53340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endParaRPr lang="en-US" altLang="en-US" sz="2400" b="1"/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600" b="1">
                <a:latin typeface="Courier New" pitchFamily="49" charset="0"/>
              </a:rPr>
              <a:t>template&lt;class  ItemType&gt;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600" b="1">
                <a:latin typeface="Courier New" pitchFamily="49" charset="0"/>
              </a:rPr>
              <a:t>bool  BinarySearch(ItemType  info[ ], ItemType  item,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600" b="1">
                <a:solidFill>
                  <a:schemeClr val="accent2"/>
                </a:solidFill>
                <a:latin typeface="Courier New" pitchFamily="49" charset="0"/>
              </a:rPr>
              <a:t>                   </a:t>
            </a:r>
            <a:r>
              <a:rPr lang="en-US" altLang="en-US" sz="1600" b="1">
                <a:latin typeface="Courier New" pitchFamily="49" charset="0"/>
              </a:rPr>
              <a:t>int   fromLoc ,  </a:t>
            </a:r>
            <a:r>
              <a:rPr lang="en-US" altLang="en-US" sz="1600" b="1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altLang="en-US" sz="1600" b="1">
                <a:latin typeface="Courier New" pitchFamily="49" charset="0"/>
              </a:rPr>
              <a:t> int  toLoc )</a:t>
            </a:r>
            <a:r>
              <a:rPr lang="en-US" altLang="en-US" sz="1600" b="1">
                <a:solidFill>
                  <a:schemeClr val="tx2"/>
                </a:solidFill>
                <a:latin typeface="Courier New" pitchFamily="49" charset="0"/>
              </a:rPr>
              <a:t> 	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600" b="1" i="1">
                <a:solidFill>
                  <a:srgbClr val="990000"/>
                </a:solidFill>
                <a:latin typeface="Courier New" pitchFamily="49" charset="0"/>
              </a:rPr>
              <a:t>	// Pre:  info [ fromLoc . . toLoc ] sorted in ascending order</a:t>
            </a:r>
            <a:r>
              <a:rPr lang="en-US" altLang="en-US" sz="1600" b="1" i="1">
                <a:latin typeface="Courier New" pitchFamily="49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600" b="1" i="1">
                <a:solidFill>
                  <a:schemeClr val="folHlink"/>
                </a:solidFill>
                <a:latin typeface="Courier New" pitchFamily="49" charset="0"/>
              </a:rPr>
              <a:t>	// Post: Function value =  ( item  in info[fromLoc .. toLoc])</a:t>
            </a:r>
            <a:r>
              <a:rPr lang="en-US" altLang="en-US" sz="1600" b="1">
                <a:latin typeface="Courier New" pitchFamily="49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600" b="1">
                <a:latin typeface="Courier New" pitchFamily="49" charset="0"/>
              </a:rPr>
              <a:t>{		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600" b="1">
                <a:latin typeface="Courier New" pitchFamily="49" charset="0"/>
              </a:rPr>
              <a:t>   int  mid 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600" b="1">
                <a:latin typeface="Courier New" pitchFamily="49" charset="0"/>
              </a:rPr>
              <a:t>	if  ( fromLoc &gt; toLoc ) </a:t>
            </a:r>
            <a:r>
              <a:rPr lang="en-US" altLang="en-US" sz="1600" b="1" i="1">
                <a:solidFill>
                  <a:srgbClr val="CC0000"/>
                </a:solidFill>
                <a:latin typeface="Courier New" pitchFamily="49" charset="0"/>
              </a:rPr>
              <a:t>//  base case -- not found</a:t>
            </a:r>
            <a:endParaRPr lang="en-US" altLang="en-US" sz="1600" b="1"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600" b="1">
                <a:latin typeface="Courier New" pitchFamily="49" charset="0"/>
              </a:rPr>
              <a:t>	   return  false ;                             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600" b="1">
                <a:latin typeface="Courier New" pitchFamily="49" charset="0"/>
              </a:rPr>
              <a:t>	else 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600" b="1">
                <a:latin typeface="Courier New" pitchFamily="49" charset="0"/>
              </a:rPr>
              <a:t>   {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600" b="1">
                <a:latin typeface="Courier New" pitchFamily="49" charset="0"/>
              </a:rPr>
              <a:t>     mid = ( fromLoc + toLoc ) / 2 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600" b="1">
                <a:latin typeface="Courier New" pitchFamily="49" charset="0"/>
              </a:rPr>
              <a:t>     if ( info[mid] == item )      </a:t>
            </a:r>
            <a:r>
              <a:rPr lang="en-US" altLang="en-US" sz="1600" b="1" i="1">
                <a:solidFill>
                  <a:srgbClr val="CC0000"/>
                </a:solidFill>
                <a:latin typeface="Courier New" pitchFamily="49" charset="0"/>
              </a:rPr>
              <a:t>// base case-- found at mid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600" b="1">
                <a:latin typeface="Courier New" pitchFamily="49" charset="0"/>
              </a:rPr>
              <a:t>	     return  true  ;         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600" b="1">
                <a:latin typeface="Courier New" pitchFamily="49" charset="0"/>
              </a:rPr>
              <a:t>	  else 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600" b="1">
                <a:latin typeface="Courier New" pitchFamily="49" charset="0"/>
              </a:rPr>
              <a:t>       if ( item &lt; info[mid])     </a:t>
            </a:r>
            <a:r>
              <a:rPr lang="en-US" altLang="en-US" sz="1600" b="1" i="1">
                <a:solidFill>
                  <a:srgbClr val="CC0000"/>
                </a:solidFill>
                <a:latin typeface="Courier New" pitchFamily="49" charset="0"/>
              </a:rPr>
              <a:t>//  search lower half </a:t>
            </a:r>
            <a:endParaRPr lang="en-US" altLang="en-US" sz="1600" b="1"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600" b="1">
                <a:latin typeface="Courier New" pitchFamily="49" charset="0"/>
              </a:rPr>
              <a:t>          return BinarySearch( info, item, fromLoc, mid-1 );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600" b="1">
                <a:latin typeface="Courier New" pitchFamily="49" charset="0"/>
              </a:rPr>
              <a:t>     else 	                   </a:t>
            </a:r>
            <a:r>
              <a:rPr lang="en-US" altLang="en-US" sz="1600" b="1" i="1">
                <a:solidFill>
                  <a:srgbClr val="CC0000"/>
                </a:solidFill>
                <a:latin typeface="Courier New" pitchFamily="49" charset="0"/>
              </a:rPr>
              <a:t>// search upper half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600" b="1">
                <a:latin typeface="Courier New" pitchFamily="49" charset="0"/>
              </a:rPr>
              <a:t>	     return  BinarySearch( info, item, mid + 1, toLoc );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600" b="1">
                <a:latin typeface="Courier New" pitchFamily="49" charset="0"/>
              </a:rPr>
              <a:t>   }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600" b="1">
                <a:latin typeface="Courier New" pitchFamily="49" charset="0"/>
              </a:rPr>
              <a:t>          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1600" b="1">
                <a:latin typeface="Courier New" pitchFamily="49" charset="0"/>
              </a:rPr>
              <a:t>} 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7848600" y="6248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r"/>
            <a:fld id="{3EA290FF-E850-40ED-A8AB-EE19E950656C}" type="slidenum">
              <a:rPr lang="en-US" altLang="en-US" sz="1400"/>
              <a:pPr algn="r"/>
              <a:t>77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9DBC-4A50-48A7-9525-432F110A53FE}" type="slidenum">
              <a:rPr lang="en-US" altLang="en-US"/>
              <a:pPr/>
              <a:t>78</a:t>
            </a:fld>
            <a:endParaRPr lang="en-US" alt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762000"/>
            <a:ext cx="6934200" cy="381000"/>
          </a:xfrm>
          <a:ln/>
        </p:spPr>
        <p:txBody>
          <a:bodyPr/>
          <a:lstStyle/>
          <a:p>
            <a:r>
              <a:rPr lang="en-US" altLang="en-US">
                <a:solidFill>
                  <a:schemeClr val="accent2"/>
                </a:solidFill>
              </a:rPr>
              <a:t/>
            </a:r>
            <a:br>
              <a:rPr lang="en-US" altLang="en-US">
                <a:solidFill>
                  <a:schemeClr val="accent2"/>
                </a:solidFill>
              </a:rPr>
            </a:br>
            <a:r>
              <a:rPr lang="en-US" altLang="en-US"/>
              <a:t>Hashing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1851025"/>
            <a:ext cx="7429500" cy="4330700"/>
          </a:xfrm>
          <a:noFill/>
          <a:ln/>
        </p:spPr>
        <p:txBody>
          <a:bodyPr/>
          <a:lstStyle/>
          <a:p>
            <a:r>
              <a:rPr lang="en-US" altLang="en-US" sz="2800" b="1"/>
              <a:t>is a means used to order and access elements in a list quickly -- the goal is O(1) time -- by using a function of the key value to identify its location in the list.</a:t>
            </a:r>
            <a:r>
              <a:rPr lang="en-US" altLang="en-US"/>
              <a:t>  </a:t>
            </a:r>
          </a:p>
          <a:p>
            <a:pPr>
              <a:buFont typeface="Monotype Sorts" pitchFamily="2" charset="2"/>
              <a:buNone/>
            </a:pPr>
            <a:endParaRPr lang="en-US" altLang="en-US" sz="1800"/>
          </a:p>
          <a:p>
            <a:r>
              <a:rPr lang="en-US" altLang="en-US" sz="2800" b="1"/>
              <a:t>The function of the key value is called a hash function.</a:t>
            </a:r>
            <a:r>
              <a:rPr lang="en-US" altLang="en-US"/>
              <a:t>  </a:t>
            </a:r>
          </a:p>
          <a:p>
            <a:pPr>
              <a:buFont typeface="Monotype Sorts" pitchFamily="2" charset="2"/>
              <a:buNone/>
            </a:pPr>
            <a:r>
              <a:rPr lang="en-US" altLang="en-US" sz="1600"/>
              <a:t>					       </a:t>
            </a:r>
            <a:r>
              <a:rPr lang="en-US" altLang="en-US" sz="2400" b="1">
                <a:solidFill>
                  <a:srgbClr val="990033"/>
                </a:solidFill>
              </a:rPr>
              <a:t>FOR EXAMPLE . . .</a:t>
            </a:r>
            <a:endParaRPr lang="en-US" altLang="en-US" sz="2400">
              <a:solidFill>
                <a:srgbClr val="990033"/>
              </a:solidFill>
            </a:endParaRPr>
          </a:p>
          <a:p>
            <a:pPr>
              <a:buFont typeface="Monotype Sorts" pitchFamily="2" charset="2"/>
              <a:buNone/>
            </a:pPr>
            <a:endParaRPr lang="en-US" altLang="en-US" sz="240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A7ED-C581-43ED-9FB5-478FED77F448}" type="slidenum">
              <a:rPr lang="en-US" altLang="en-US"/>
              <a:pPr/>
              <a:t>79</a:t>
            </a:fld>
            <a:endParaRPr lang="en-US" alt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0713" y="1547813"/>
            <a:ext cx="7913687" cy="4311650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n-US" altLang="en-US" sz="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1800"/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1800"/>
          </a:p>
          <a:p>
            <a:pPr>
              <a:buFont typeface="Monotype Sorts" pitchFamily="2" charset="2"/>
              <a:buNone/>
            </a:pPr>
            <a:r>
              <a:rPr lang="en-US" altLang="en-US" sz="2800" b="1">
                <a:latin typeface="Courier New" pitchFamily="49" charset="0"/>
              </a:rPr>
              <a:t> </a:t>
            </a:r>
            <a:r>
              <a:rPr lang="en-US" altLang="en-US" sz="2800"/>
              <a:t> 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533400" y="914400"/>
            <a:ext cx="71993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en-US" altLang="en-US" sz="3600" b="1"/>
              <a:t>Using a hash function</a:t>
            </a:r>
            <a:r>
              <a:rPr lang="en-US" altLang="en-US" sz="3600" b="1">
                <a:solidFill>
                  <a:srgbClr val="FFFFFF"/>
                </a:solidFill>
              </a:rPr>
              <a:t>  </a:t>
            </a:r>
          </a:p>
        </p:txBody>
      </p:sp>
      <p:grpSp>
        <p:nvGrpSpPr>
          <p:cNvPr id="78867" name="Group 19"/>
          <p:cNvGrpSpPr>
            <a:grpSpLocks/>
          </p:cNvGrpSpPr>
          <p:nvPr/>
        </p:nvGrpSpPr>
        <p:grpSpPr bwMode="auto">
          <a:xfrm>
            <a:off x="517525" y="1371600"/>
            <a:ext cx="2133600" cy="4819650"/>
            <a:chOff x="326" y="1123"/>
            <a:chExt cx="1344" cy="3036"/>
          </a:xfrm>
        </p:grpSpPr>
        <p:sp>
          <p:nvSpPr>
            <p:cNvPr id="78852" name="Rectangle 4"/>
            <p:cNvSpPr>
              <a:spLocks noChangeArrowheads="1"/>
            </p:cNvSpPr>
            <p:nvPr/>
          </p:nvSpPr>
          <p:spPr bwMode="auto">
            <a:xfrm>
              <a:off x="932" y="1342"/>
              <a:ext cx="732" cy="841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3" name="Line 5"/>
            <p:cNvSpPr>
              <a:spLocks noChangeShapeType="1"/>
            </p:cNvSpPr>
            <p:nvPr/>
          </p:nvSpPr>
          <p:spPr bwMode="auto">
            <a:xfrm>
              <a:off x="927" y="1598"/>
              <a:ext cx="7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4" name="Line 6"/>
            <p:cNvSpPr>
              <a:spLocks noChangeShapeType="1"/>
            </p:cNvSpPr>
            <p:nvPr/>
          </p:nvSpPr>
          <p:spPr bwMode="auto">
            <a:xfrm>
              <a:off x="927" y="1889"/>
              <a:ext cx="7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5" name="Line 7"/>
            <p:cNvSpPr>
              <a:spLocks noChangeShapeType="1"/>
            </p:cNvSpPr>
            <p:nvPr/>
          </p:nvSpPr>
          <p:spPr bwMode="auto">
            <a:xfrm>
              <a:off x="927" y="2183"/>
              <a:ext cx="7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6" name="Rectangle 8"/>
            <p:cNvSpPr>
              <a:spLocks noChangeArrowheads="1"/>
            </p:cNvSpPr>
            <p:nvPr/>
          </p:nvSpPr>
          <p:spPr bwMode="auto">
            <a:xfrm>
              <a:off x="326" y="1409"/>
              <a:ext cx="315" cy="1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CC0000"/>
                  </a:solidFill>
                </a:rPr>
                <a:t>[ 0 ]</a:t>
              </a:r>
            </a:p>
            <a:p>
              <a:endParaRPr lang="en-US" altLang="en-US" sz="1400" b="1">
                <a:solidFill>
                  <a:srgbClr val="CC0000"/>
                </a:solidFill>
              </a:endParaRPr>
            </a:p>
            <a:p>
              <a:r>
                <a:rPr lang="en-US" altLang="en-US" sz="1400" b="1">
                  <a:solidFill>
                    <a:srgbClr val="CC0000"/>
                  </a:solidFill>
                </a:rPr>
                <a:t>[ 1 ]</a:t>
              </a:r>
            </a:p>
            <a:p>
              <a:endParaRPr lang="en-US" altLang="en-US" sz="1400" b="1">
                <a:solidFill>
                  <a:srgbClr val="CC0000"/>
                </a:solidFill>
              </a:endParaRPr>
            </a:p>
            <a:p>
              <a:r>
                <a:rPr lang="en-US" altLang="en-US" sz="1400" b="1">
                  <a:solidFill>
                    <a:srgbClr val="CC0000"/>
                  </a:solidFill>
                </a:rPr>
                <a:t>[ 2 ]</a:t>
              </a:r>
            </a:p>
            <a:p>
              <a:endParaRPr lang="en-US" altLang="en-US" sz="1400" b="1">
                <a:solidFill>
                  <a:srgbClr val="CC0000"/>
                </a:solidFill>
              </a:endParaRPr>
            </a:p>
            <a:p>
              <a:r>
                <a:rPr lang="en-US" altLang="en-US" sz="1400" b="1">
                  <a:solidFill>
                    <a:srgbClr val="CC0000"/>
                  </a:solidFill>
                </a:rPr>
                <a:t>[ 3 ]</a:t>
              </a:r>
            </a:p>
            <a:p>
              <a:endParaRPr lang="en-US" altLang="en-US" sz="1400" b="1">
                <a:solidFill>
                  <a:srgbClr val="CC0000"/>
                </a:solidFill>
              </a:endParaRPr>
            </a:p>
            <a:p>
              <a:r>
                <a:rPr lang="en-US" altLang="en-US" sz="1400" b="1">
                  <a:solidFill>
                    <a:srgbClr val="CC0000"/>
                  </a:solidFill>
                </a:rPr>
                <a:t>[ 4 ]</a:t>
              </a:r>
            </a:p>
            <a:p>
              <a:endParaRPr lang="en-US" altLang="en-US" sz="1400" b="1">
                <a:solidFill>
                  <a:srgbClr val="CC0000"/>
                </a:solidFill>
              </a:endParaRPr>
            </a:p>
            <a:p>
              <a:r>
                <a:rPr lang="en-US" altLang="en-US" sz="1400" b="1">
                  <a:solidFill>
                    <a:srgbClr val="CC0000"/>
                  </a:solidFill>
                  <a:latin typeface="Arial Black" pitchFamily="34" charset="0"/>
                </a:rPr>
                <a:t>  .</a:t>
              </a:r>
            </a:p>
            <a:p>
              <a:r>
                <a:rPr lang="en-US" altLang="en-US" sz="1400" b="1">
                  <a:solidFill>
                    <a:srgbClr val="CC0000"/>
                  </a:solidFill>
                  <a:latin typeface="Arial Black" pitchFamily="34" charset="0"/>
                </a:rPr>
                <a:t>  .</a:t>
              </a:r>
            </a:p>
            <a:p>
              <a:r>
                <a:rPr lang="en-US" altLang="en-US" sz="1400" b="1">
                  <a:solidFill>
                    <a:srgbClr val="CC0000"/>
                  </a:solidFill>
                  <a:latin typeface="Arial Black" pitchFamily="34" charset="0"/>
                </a:rPr>
                <a:t>  .</a:t>
              </a:r>
              <a:endParaRPr lang="en-US" altLang="en-US" sz="1400" b="1">
                <a:solidFill>
                  <a:srgbClr val="CC0000"/>
                </a:solidFill>
              </a:endParaRPr>
            </a:p>
            <a:p>
              <a:endParaRPr lang="en-US" altLang="en-US" sz="1400" b="1">
                <a:solidFill>
                  <a:srgbClr val="CC0000"/>
                </a:solidFill>
              </a:endParaRPr>
            </a:p>
          </p:txBody>
        </p:sp>
        <p:sp>
          <p:nvSpPr>
            <p:cNvPr id="78857" name="Rectangle 9"/>
            <p:cNvSpPr>
              <a:spLocks noChangeArrowheads="1"/>
            </p:cNvSpPr>
            <p:nvPr/>
          </p:nvSpPr>
          <p:spPr bwMode="auto">
            <a:xfrm>
              <a:off x="1146" y="1447"/>
              <a:ext cx="458" cy="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/>
                <a:t>Empty</a:t>
              </a:r>
            </a:p>
            <a:p>
              <a:endParaRPr lang="en-US" altLang="en-US" sz="1400" b="1"/>
            </a:p>
            <a:p>
              <a:r>
                <a:rPr lang="en-US" altLang="en-US" sz="1400" b="1"/>
                <a:t>4501</a:t>
              </a:r>
            </a:p>
            <a:p>
              <a:endParaRPr lang="en-US" altLang="en-US" sz="1400" b="1"/>
            </a:p>
            <a:p>
              <a:r>
                <a:rPr lang="en-US" altLang="en-US" sz="1400" b="1"/>
                <a:t>Empty</a:t>
              </a:r>
            </a:p>
            <a:p>
              <a:endParaRPr lang="en-US" altLang="en-US" sz="1400" b="1"/>
            </a:p>
            <a:p>
              <a:r>
                <a:rPr lang="en-US" altLang="en-US" sz="1400" b="1"/>
                <a:t>8903</a:t>
              </a:r>
            </a:p>
            <a:p>
              <a:endParaRPr lang="en-US" altLang="en-US" sz="1400" b="1"/>
            </a:p>
            <a:p>
              <a:endParaRPr lang="en-US" altLang="en-US" sz="1400" b="1"/>
            </a:p>
            <a:p>
              <a:endParaRPr lang="en-US" altLang="en-US" sz="1400" b="1"/>
            </a:p>
            <a:p>
              <a:r>
                <a:rPr lang="en-US" altLang="en-US" sz="1400" b="1"/>
                <a:t>  8</a:t>
              </a:r>
            </a:p>
            <a:p>
              <a:endParaRPr lang="en-US" altLang="en-US" sz="1400" b="1"/>
            </a:p>
            <a:p>
              <a:r>
                <a:rPr lang="en-US" altLang="en-US" sz="1400" b="1"/>
                <a:t>10</a:t>
              </a:r>
            </a:p>
          </p:txBody>
        </p:sp>
        <p:sp>
          <p:nvSpPr>
            <p:cNvPr id="78858" name="Rectangle 10"/>
            <p:cNvSpPr>
              <a:spLocks noChangeArrowheads="1"/>
            </p:cNvSpPr>
            <p:nvPr/>
          </p:nvSpPr>
          <p:spPr bwMode="auto">
            <a:xfrm>
              <a:off x="790" y="1123"/>
              <a:ext cx="7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2000" b="1"/>
                <a:t>    values</a:t>
              </a:r>
            </a:p>
          </p:txBody>
        </p:sp>
        <p:sp>
          <p:nvSpPr>
            <p:cNvPr id="78859" name="Rectangle 11"/>
            <p:cNvSpPr>
              <a:spLocks noChangeArrowheads="1"/>
            </p:cNvSpPr>
            <p:nvPr/>
          </p:nvSpPr>
          <p:spPr bwMode="auto">
            <a:xfrm>
              <a:off x="932" y="2185"/>
              <a:ext cx="732" cy="197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0" name="Line 12"/>
            <p:cNvSpPr>
              <a:spLocks noChangeShapeType="1"/>
            </p:cNvSpPr>
            <p:nvPr/>
          </p:nvSpPr>
          <p:spPr bwMode="auto">
            <a:xfrm>
              <a:off x="930" y="2441"/>
              <a:ext cx="7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1" name="Line 13"/>
            <p:cNvSpPr>
              <a:spLocks noChangeShapeType="1"/>
            </p:cNvSpPr>
            <p:nvPr/>
          </p:nvSpPr>
          <p:spPr bwMode="auto">
            <a:xfrm>
              <a:off x="930" y="2732"/>
              <a:ext cx="7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2" name="Line 14"/>
            <p:cNvSpPr>
              <a:spLocks noChangeShapeType="1"/>
            </p:cNvSpPr>
            <p:nvPr/>
          </p:nvSpPr>
          <p:spPr bwMode="auto">
            <a:xfrm>
              <a:off x="930" y="3317"/>
              <a:ext cx="7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3" name="Line 15"/>
            <p:cNvSpPr>
              <a:spLocks noChangeShapeType="1"/>
            </p:cNvSpPr>
            <p:nvPr/>
          </p:nvSpPr>
          <p:spPr bwMode="auto">
            <a:xfrm>
              <a:off x="930" y="3612"/>
              <a:ext cx="7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4" name="Line 16"/>
            <p:cNvSpPr>
              <a:spLocks noChangeShapeType="1"/>
            </p:cNvSpPr>
            <p:nvPr/>
          </p:nvSpPr>
          <p:spPr bwMode="auto">
            <a:xfrm>
              <a:off x="930" y="3903"/>
              <a:ext cx="7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5" name="Rectangle 17"/>
            <p:cNvSpPr>
              <a:spLocks noChangeArrowheads="1"/>
            </p:cNvSpPr>
            <p:nvPr/>
          </p:nvSpPr>
          <p:spPr bwMode="auto">
            <a:xfrm>
              <a:off x="329" y="2304"/>
              <a:ext cx="346" cy="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endParaRPr lang="en-US" altLang="en-US" sz="1400" b="1">
                <a:solidFill>
                  <a:srgbClr val="CC0000"/>
                </a:solidFill>
              </a:endParaRPr>
            </a:p>
            <a:p>
              <a:endParaRPr lang="en-US" altLang="en-US" sz="1400" b="1">
                <a:solidFill>
                  <a:srgbClr val="CC0000"/>
                </a:solidFill>
              </a:endParaRPr>
            </a:p>
            <a:p>
              <a:endParaRPr lang="en-US" altLang="en-US" sz="1400" b="1">
                <a:solidFill>
                  <a:srgbClr val="CC0000"/>
                </a:solidFill>
              </a:endParaRPr>
            </a:p>
            <a:p>
              <a:endParaRPr lang="en-US" altLang="en-US" sz="1400" b="1">
                <a:solidFill>
                  <a:srgbClr val="CC0000"/>
                </a:solidFill>
              </a:endParaRPr>
            </a:p>
            <a:p>
              <a:r>
                <a:rPr lang="en-US" altLang="en-US" sz="1400" b="1">
                  <a:solidFill>
                    <a:srgbClr val="CC0000"/>
                  </a:solidFill>
                </a:rPr>
                <a:t> </a:t>
              </a:r>
            </a:p>
            <a:p>
              <a:r>
                <a:rPr lang="en-US" altLang="en-US" sz="1400" b="1">
                  <a:solidFill>
                    <a:srgbClr val="CC0000"/>
                  </a:solidFill>
                </a:rPr>
                <a:t> </a:t>
              </a:r>
            </a:p>
            <a:p>
              <a:endParaRPr lang="en-US" altLang="en-US" sz="1400" b="1">
                <a:solidFill>
                  <a:srgbClr val="CC0000"/>
                </a:solidFill>
              </a:endParaRPr>
            </a:p>
            <a:p>
              <a:endParaRPr lang="en-US" altLang="en-US" sz="1400" b="1">
                <a:solidFill>
                  <a:srgbClr val="CC0000"/>
                </a:solidFill>
              </a:endParaRPr>
            </a:p>
            <a:p>
              <a:r>
                <a:rPr lang="en-US" altLang="en-US" sz="1400" b="1">
                  <a:solidFill>
                    <a:srgbClr val="CC0000"/>
                  </a:solidFill>
                </a:rPr>
                <a:t>[ 97]</a:t>
              </a:r>
            </a:p>
            <a:p>
              <a:endParaRPr lang="en-US" altLang="en-US" sz="1400" b="1">
                <a:solidFill>
                  <a:srgbClr val="CC0000"/>
                </a:solidFill>
              </a:endParaRPr>
            </a:p>
            <a:p>
              <a:r>
                <a:rPr lang="en-US" altLang="en-US" sz="1400" b="1">
                  <a:solidFill>
                    <a:srgbClr val="CC0000"/>
                  </a:solidFill>
                </a:rPr>
                <a:t>[ 98]</a:t>
              </a:r>
            </a:p>
            <a:p>
              <a:endParaRPr lang="en-US" altLang="en-US" sz="1400" b="1">
                <a:solidFill>
                  <a:srgbClr val="CC0000"/>
                </a:solidFill>
              </a:endParaRPr>
            </a:p>
            <a:p>
              <a:r>
                <a:rPr lang="en-US" altLang="en-US" sz="1400" b="1">
                  <a:solidFill>
                    <a:srgbClr val="CC0000"/>
                  </a:solidFill>
                </a:rPr>
                <a:t>[ 99]</a:t>
              </a:r>
            </a:p>
          </p:txBody>
        </p:sp>
        <p:sp>
          <p:nvSpPr>
            <p:cNvPr id="78866" name="Rectangle 18"/>
            <p:cNvSpPr>
              <a:spLocks noChangeArrowheads="1"/>
            </p:cNvSpPr>
            <p:nvPr/>
          </p:nvSpPr>
          <p:spPr bwMode="auto">
            <a:xfrm>
              <a:off x="1149" y="2290"/>
              <a:ext cx="458" cy="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/>
                <a:t>7803</a:t>
              </a:r>
            </a:p>
            <a:p>
              <a:endParaRPr lang="en-US" altLang="en-US" sz="1400" b="1"/>
            </a:p>
            <a:p>
              <a:r>
                <a:rPr lang="en-US" altLang="en-US" sz="1400" b="1"/>
                <a:t>Empty</a:t>
              </a:r>
            </a:p>
            <a:p>
              <a:endParaRPr lang="en-US" altLang="en-US" sz="1400" b="1"/>
            </a:p>
            <a:p>
              <a:r>
                <a:rPr lang="en-US" altLang="en-US" sz="1400" b="1">
                  <a:latin typeface="Arial Black" pitchFamily="34" charset="0"/>
                </a:rPr>
                <a:t>.</a:t>
              </a:r>
            </a:p>
            <a:p>
              <a:r>
                <a:rPr lang="en-US" altLang="en-US" sz="1400" b="1">
                  <a:latin typeface="Arial Black" pitchFamily="34" charset="0"/>
                </a:rPr>
                <a:t>.</a:t>
              </a:r>
            </a:p>
            <a:p>
              <a:r>
                <a:rPr lang="en-US" altLang="en-US" sz="1400" b="1">
                  <a:latin typeface="Arial Black" pitchFamily="34" charset="0"/>
                </a:rPr>
                <a:t>.</a:t>
              </a:r>
              <a:endParaRPr lang="en-US" altLang="en-US" sz="1400" b="1"/>
            </a:p>
            <a:p>
              <a:endParaRPr lang="en-US" altLang="en-US" sz="1400" b="1"/>
            </a:p>
            <a:p>
              <a:r>
                <a:rPr lang="en-US" altLang="en-US" sz="1400" b="1"/>
                <a:t>Empty</a:t>
              </a:r>
            </a:p>
            <a:p>
              <a:endParaRPr lang="en-US" altLang="en-US" sz="1400" b="1"/>
            </a:p>
            <a:p>
              <a:r>
                <a:rPr lang="en-US" altLang="en-US" sz="1400" b="1"/>
                <a:t>2298</a:t>
              </a:r>
            </a:p>
            <a:p>
              <a:endParaRPr lang="en-US" altLang="en-US" sz="1400" b="1"/>
            </a:p>
            <a:p>
              <a:r>
                <a:rPr lang="en-US" altLang="en-US" sz="1400" b="1"/>
                <a:t>3699</a:t>
              </a:r>
            </a:p>
          </p:txBody>
        </p:sp>
      </p:grpSp>
      <p:sp>
        <p:nvSpPr>
          <p:cNvPr id="78868" name="Rectangle 20"/>
          <p:cNvSpPr>
            <a:spLocks noChangeArrowheads="1"/>
          </p:cNvSpPr>
          <p:nvPr/>
        </p:nvSpPr>
        <p:spPr bwMode="auto">
          <a:xfrm>
            <a:off x="3633788" y="1773238"/>
            <a:ext cx="52832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b="1"/>
              <a:t>HandyParts company </a:t>
            </a:r>
          </a:p>
          <a:p>
            <a:r>
              <a:rPr lang="en-US" altLang="en-US" b="1"/>
              <a:t>makes no more than 100 </a:t>
            </a:r>
          </a:p>
          <a:p>
            <a:r>
              <a:rPr lang="en-US" altLang="en-US" b="1"/>
              <a:t>different parts.  But the</a:t>
            </a:r>
          </a:p>
          <a:p>
            <a:r>
              <a:rPr lang="en-US" altLang="en-US" b="1"/>
              <a:t>parts all have four digit numbers.</a:t>
            </a:r>
          </a:p>
          <a:p>
            <a:endParaRPr lang="en-US" altLang="en-US" b="1">
              <a:solidFill>
                <a:srgbClr val="990033"/>
              </a:solidFill>
            </a:endParaRPr>
          </a:p>
          <a:p>
            <a:r>
              <a:rPr lang="en-US" altLang="en-US" b="1">
                <a:solidFill>
                  <a:srgbClr val="990033"/>
                </a:solidFill>
              </a:rPr>
              <a:t>This hash function can be used to</a:t>
            </a:r>
          </a:p>
          <a:p>
            <a:r>
              <a:rPr lang="en-US" altLang="en-US" b="1">
                <a:solidFill>
                  <a:srgbClr val="990033"/>
                </a:solidFill>
              </a:rPr>
              <a:t>store and retrieve parts in an array.</a:t>
            </a:r>
          </a:p>
          <a:p>
            <a:endParaRPr lang="en-US" altLang="en-US" b="1">
              <a:solidFill>
                <a:srgbClr val="990033"/>
              </a:solidFill>
            </a:endParaRPr>
          </a:p>
          <a:p>
            <a:r>
              <a:rPr lang="en-US" altLang="en-US" b="1">
                <a:solidFill>
                  <a:srgbClr val="990033"/>
                </a:solidFill>
              </a:rPr>
              <a:t>Hash(key) = partNum % 100</a:t>
            </a:r>
            <a:endParaRPr lang="en-US" altLang="en-US" b="1"/>
          </a:p>
          <a:p>
            <a:endParaRPr lang="en-US" alt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EE088-2AE8-4941-A4C1-5B3586A999A2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990600"/>
            <a:ext cx="6707188" cy="228600"/>
          </a:xfrm>
          <a:noFill/>
          <a:ln/>
        </p:spPr>
        <p:txBody>
          <a:bodyPr/>
          <a:lstStyle/>
          <a:p>
            <a:r>
              <a:rPr lang="en-US" altLang="en-US"/>
              <a:t>Selection Sort: Pass Three 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06413" y="1620838"/>
            <a:ext cx="2224087" cy="42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endParaRPr lang="en-US" altLang="en-US" b="1">
              <a:latin typeface="Times New Roman" pitchFamily="18" charset="0"/>
            </a:endParaRPr>
          </a:p>
          <a:p>
            <a:r>
              <a:rPr lang="en-US" altLang="en-US" sz="800" b="1">
                <a:latin typeface="Times New Roman" pitchFamily="18" charset="0"/>
              </a:rPr>
              <a:t>  </a:t>
            </a:r>
            <a:endParaRPr lang="en-US" altLang="en-US" sz="10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values	 [ 0 ]       </a:t>
            </a:r>
            <a:endParaRPr lang="en-US" altLang="en-US" sz="16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	 [ 1 ]</a:t>
            </a:r>
            <a:endParaRPr lang="en-US" altLang="en-US" sz="8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	 [ 2 ]</a:t>
            </a:r>
          </a:p>
          <a:p>
            <a:r>
              <a:rPr lang="en-US" altLang="en-US" sz="800" b="1">
                <a:latin typeface="Times New Roman" pitchFamily="18" charset="0"/>
              </a:rPr>
              <a:t> </a:t>
            </a:r>
          </a:p>
          <a:p>
            <a:r>
              <a:rPr lang="en-US" altLang="en-US" sz="800" b="1">
                <a:latin typeface="Times New Roman" pitchFamily="18" charset="0"/>
              </a:rPr>
              <a:t> </a:t>
            </a:r>
            <a:endParaRPr lang="en-US" altLang="en-US" sz="10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             [ 3 ]</a:t>
            </a:r>
            <a:endParaRPr lang="en-US" altLang="en-US" sz="16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 	 [ 4 ]</a:t>
            </a:r>
          </a:p>
        </p:txBody>
      </p:sp>
      <p:grpSp>
        <p:nvGrpSpPr>
          <p:cNvPr id="12297" name="Group 9"/>
          <p:cNvGrpSpPr>
            <a:grpSpLocks/>
          </p:cNvGrpSpPr>
          <p:nvPr/>
        </p:nvGrpSpPr>
        <p:grpSpPr bwMode="auto">
          <a:xfrm>
            <a:off x="2414588" y="2209800"/>
            <a:ext cx="1416050" cy="3819525"/>
            <a:chOff x="1521" y="1392"/>
            <a:chExt cx="892" cy="2406"/>
          </a:xfrm>
        </p:grpSpPr>
        <p:sp>
          <p:nvSpPr>
            <p:cNvPr id="12292" name="Rectangle 4"/>
            <p:cNvSpPr>
              <a:spLocks noChangeArrowheads="1"/>
            </p:cNvSpPr>
            <p:nvPr/>
          </p:nvSpPr>
          <p:spPr bwMode="auto">
            <a:xfrm>
              <a:off x="1533" y="1392"/>
              <a:ext cx="876" cy="2406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3" name="Line 5"/>
            <p:cNvSpPr>
              <a:spLocks noChangeShapeType="1"/>
            </p:cNvSpPr>
            <p:nvPr/>
          </p:nvSpPr>
          <p:spPr bwMode="auto">
            <a:xfrm>
              <a:off x="1521" y="1872"/>
              <a:ext cx="8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4" name="Line 6"/>
            <p:cNvSpPr>
              <a:spLocks noChangeShapeType="1"/>
            </p:cNvSpPr>
            <p:nvPr/>
          </p:nvSpPr>
          <p:spPr bwMode="auto">
            <a:xfrm>
              <a:off x="1521" y="2354"/>
              <a:ext cx="8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>
              <a:off x="1521" y="2837"/>
              <a:ext cx="8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6" name="Line 8"/>
            <p:cNvSpPr>
              <a:spLocks noChangeShapeType="1"/>
            </p:cNvSpPr>
            <p:nvPr/>
          </p:nvSpPr>
          <p:spPr bwMode="auto">
            <a:xfrm>
              <a:off x="1521" y="3320"/>
              <a:ext cx="8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2786063" y="2298700"/>
            <a:ext cx="636587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3200" b="1"/>
              <a:t>  6</a:t>
            </a:r>
          </a:p>
          <a:p>
            <a:endParaRPr lang="en-US" altLang="en-US" sz="2000" b="1"/>
          </a:p>
          <a:p>
            <a:r>
              <a:rPr lang="en-US" altLang="en-US" sz="3200" b="1"/>
              <a:t>10</a:t>
            </a:r>
          </a:p>
          <a:p>
            <a:endParaRPr lang="en-US" altLang="en-US" sz="2000" b="1"/>
          </a:p>
          <a:p>
            <a:r>
              <a:rPr lang="en-US" altLang="en-US" sz="3200" b="1"/>
              <a:t>24</a:t>
            </a:r>
          </a:p>
          <a:p>
            <a:endParaRPr lang="en-US" altLang="en-US" sz="2000" b="1"/>
          </a:p>
          <a:p>
            <a:r>
              <a:rPr lang="en-US" altLang="en-US" sz="3200" b="1"/>
              <a:t>36</a:t>
            </a:r>
          </a:p>
          <a:p>
            <a:endParaRPr lang="en-US" altLang="en-US" sz="2000" b="1"/>
          </a:p>
          <a:p>
            <a:r>
              <a:rPr lang="en-US" altLang="en-US" sz="3200" b="1"/>
              <a:t>12</a:t>
            </a:r>
          </a:p>
        </p:txBody>
      </p:sp>
      <p:grpSp>
        <p:nvGrpSpPr>
          <p:cNvPr id="12305" name="Group 17"/>
          <p:cNvGrpSpPr>
            <a:grpSpLocks/>
          </p:cNvGrpSpPr>
          <p:nvPr/>
        </p:nvGrpSpPr>
        <p:grpSpPr bwMode="auto">
          <a:xfrm>
            <a:off x="5256213" y="3789363"/>
            <a:ext cx="2265362" cy="2259012"/>
            <a:chOff x="3311" y="2387"/>
            <a:chExt cx="1427" cy="1423"/>
          </a:xfrm>
        </p:grpSpPr>
        <p:grpSp>
          <p:nvGrpSpPr>
            <p:cNvPr id="12303" name="Group 15"/>
            <p:cNvGrpSpPr>
              <a:grpSpLocks/>
            </p:cNvGrpSpPr>
            <p:nvPr/>
          </p:nvGrpSpPr>
          <p:grpSpPr bwMode="auto">
            <a:xfrm>
              <a:off x="3311" y="2387"/>
              <a:ext cx="1427" cy="1423"/>
              <a:chOff x="3311" y="2387"/>
              <a:chExt cx="1427" cy="1423"/>
            </a:xfrm>
          </p:grpSpPr>
          <p:sp>
            <p:nvSpPr>
              <p:cNvPr id="12299" name="AutoShape 11"/>
              <p:cNvSpPr>
                <a:spLocks noChangeArrowheads="1"/>
              </p:cNvSpPr>
              <p:nvPr/>
            </p:nvSpPr>
            <p:spPr bwMode="auto">
              <a:xfrm rot="16200000">
                <a:off x="2906" y="2797"/>
                <a:ext cx="1416" cy="606"/>
              </a:xfrm>
              <a:prstGeom prst="triangle">
                <a:avLst>
                  <a:gd name="adj" fmla="val 49995"/>
                </a:avLst>
              </a:prstGeom>
              <a:solidFill>
                <a:srgbClr val="FFCC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0" name="Rectangle 12"/>
              <p:cNvSpPr>
                <a:spLocks noChangeArrowheads="1"/>
              </p:cNvSpPr>
              <p:nvPr/>
            </p:nvSpPr>
            <p:spPr bwMode="auto">
              <a:xfrm>
                <a:off x="3921" y="2395"/>
                <a:ext cx="815" cy="1409"/>
              </a:xfrm>
              <a:prstGeom prst="rect">
                <a:avLst/>
              </a:prstGeom>
              <a:solidFill>
                <a:srgbClr val="FFCC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1" name="Line 13"/>
              <p:cNvSpPr>
                <a:spLocks noChangeShapeType="1"/>
              </p:cNvSpPr>
              <p:nvPr/>
            </p:nvSpPr>
            <p:spPr bwMode="auto">
              <a:xfrm>
                <a:off x="3921" y="2387"/>
                <a:ext cx="8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2" name="Line 14"/>
              <p:cNvSpPr>
                <a:spLocks noChangeShapeType="1"/>
              </p:cNvSpPr>
              <p:nvPr/>
            </p:nvSpPr>
            <p:spPr bwMode="auto">
              <a:xfrm>
                <a:off x="3924" y="3810"/>
                <a:ext cx="8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04" name="Line 16"/>
            <p:cNvSpPr>
              <a:spLocks noChangeShapeType="1"/>
            </p:cNvSpPr>
            <p:nvPr/>
          </p:nvSpPr>
          <p:spPr bwMode="auto">
            <a:xfrm>
              <a:off x="4733" y="2387"/>
              <a:ext cx="0" cy="14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7718425" y="3833813"/>
            <a:ext cx="3619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 b="1"/>
              <a:t>U</a:t>
            </a:r>
          </a:p>
          <a:p>
            <a:r>
              <a:rPr lang="en-US" altLang="en-US" sz="1800" b="1"/>
              <a:t>N</a:t>
            </a:r>
          </a:p>
          <a:p>
            <a:r>
              <a:rPr lang="en-US" altLang="en-US" sz="1800" b="1"/>
              <a:t>S</a:t>
            </a:r>
          </a:p>
          <a:p>
            <a:r>
              <a:rPr lang="en-US" altLang="en-US" sz="1800" b="1"/>
              <a:t>O</a:t>
            </a:r>
          </a:p>
          <a:p>
            <a:r>
              <a:rPr lang="en-US" altLang="en-US" sz="1800" b="1"/>
              <a:t>R</a:t>
            </a:r>
          </a:p>
          <a:p>
            <a:r>
              <a:rPr lang="en-US" altLang="en-US" sz="1800" b="1"/>
              <a:t>T</a:t>
            </a:r>
          </a:p>
          <a:p>
            <a:r>
              <a:rPr lang="en-US" altLang="en-US" sz="1800" b="1"/>
              <a:t>E</a:t>
            </a:r>
          </a:p>
          <a:p>
            <a:r>
              <a:rPr lang="en-US" altLang="en-US" sz="1800" b="1"/>
              <a:t>D</a:t>
            </a:r>
          </a:p>
        </p:txBody>
      </p:sp>
      <p:grpSp>
        <p:nvGrpSpPr>
          <p:cNvPr id="12319" name="Group 31"/>
          <p:cNvGrpSpPr>
            <a:grpSpLocks/>
          </p:cNvGrpSpPr>
          <p:nvPr/>
        </p:nvGrpSpPr>
        <p:grpSpPr bwMode="auto">
          <a:xfrm>
            <a:off x="5257800" y="2209800"/>
            <a:ext cx="2235200" cy="1524000"/>
            <a:chOff x="3312" y="1392"/>
            <a:chExt cx="1408" cy="960"/>
          </a:xfrm>
        </p:grpSpPr>
        <p:sp>
          <p:nvSpPr>
            <p:cNvPr id="12320" name="AutoShape 32"/>
            <p:cNvSpPr>
              <a:spLocks noChangeArrowheads="1"/>
            </p:cNvSpPr>
            <p:nvPr/>
          </p:nvSpPr>
          <p:spPr bwMode="auto">
            <a:xfrm rot="16200000">
              <a:off x="3182" y="1561"/>
              <a:ext cx="908" cy="600"/>
            </a:xfrm>
            <a:prstGeom prst="triangle">
              <a:avLst>
                <a:gd name="adj" fmla="val 49995"/>
              </a:avLst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1" name="Rectangle 33"/>
            <p:cNvSpPr>
              <a:spLocks noChangeArrowheads="1"/>
            </p:cNvSpPr>
            <p:nvPr/>
          </p:nvSpPr>
          <p:spPr bwMode="auto">
            <a:xfrm>
              <a:off x="3916" y="1408"/>
              <a:ext cx="804" cy="90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2" name="Line 34"/>
            <p:cNvSpPr>
              <a:spLocks noChangeShapeType="1"/>
            </p:cNvSpPr>
            <p:nvPr/>
          </p:nvSpPr>
          <p:spPr bwMode="auto">
            <a:xfrm>
              <a:off x="3916" y="1403"/>
              <a:ext cx="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3" name="Line 35"/>
            <p:cNvSpPr>
              <a:spLocks noChangeShapeType="1"/>
            </p:cNvSpPr>
            <p:nvPr/>
          </p:nvSpPr>
          <p:spPr bwMode="auto">
            <a:xfrm>
              <a:off x="3916" y="2318"/>
              <a:ext cx="8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4" name="Line 36"/>
            <p:cNvSpPr>
              <a:spLocks noChangeShapeType="1"/>
            </p:cNvSpPr>
            <p:nvPr/>
          </p:nvSpPr>
          <p:spPr bwMode="auto">
            <a:xfrm>
              <a:off x="4716" y="1403"/>
              <a:ext cx="0" cy="9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5" name="Rectangle 37"/>
            <p:cNvSpPr>
              <a:spLocks noChangeArrowheads="1"/>
            </p:cNvSpPr>
            <p:nvPr/>
          </p:nvSpPr>
          <p:spPr bwMode="auto">
            <a:xfrm>
              <a:off x="3726" y="1673"/>
              <a:ext cx="9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b="1"/>
                <a:t>SORTED</a:t>
              </a:r>
            </a:p>
          </p:txBody>
        </p:sp>
        <p:sp>
          <p:nvSpPr>
            <p:cNvPr id="12326" name="Line 38"/>
            <p:cNvSpPr>
              <a:spLocks noChangeShapeType="1"/>
            </p:cNvSpPr>
            <p:nvPr/>
          </p:nvSpPr>
          <p:spPr bwMode="auto">
            <a:xfrm flipV="1">
              <a:off x="3312" y="1392"/>
              <a:ext cx="624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7" name="Line 39"/>
            <p:cNvSpPr>
              <a:spLocks noChangeShapeType="1"/>
            </p:cNvSpPr>
            <p:nvPr/>
          </p:nvSpPr>
          <p:spPr bwMode="auto">
            <a:xfrm>
              <a:off x="3312" y="1872"/>
              <a:ext cx="672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1CDF-FC94-42AF-AB42-59465E2E70B1}" type="slidenum">
              <a:rPr lang="en-US" altLang="en-US"/>
              <a:pPr/>
              <a:t>80</a:t>
            </a:fld>
            <a:endParaRPr lang="en-US" alt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0713" y="1547813"/>
            <a:ext cx="7913687" cy="4311650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n-US" altLang="en-US" sz="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1800"/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1800"/>
          </a:p>
          <a:p>
            <a:pPr>
              <a:buFont typeface="Monotype Sorts" pitchFamily="2" charset="2"/>
              <a:buNone/>
            </a:pPr>
            <a:r>
              <a:rPr lang="en-US" altLang="en-US" sz="2800" b="1">
                <a:latin typeface="Courier New" pitchFamily="49" charset="0"/>
              </a:rPr>
              <a:t> </a:t>
            </a:r>
            <a:r>
              <a:rPr lang="en-US" altLang="en-US" sz="2800"/>
              <a:t> 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633788" y="1724025"/>
            <a:ext cx="41925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b="1"/>
              <a:t>Use the hash function</a:t>
            </a:r>
          </a:p>
          <a:p>
            <a:endParaRPr lang="en-US" altLang="en-US" b="1"/>
          </a:p>
          <a:p>
            <a:r>
              <a:rPr lang="en-US" altLang="en-US" b="1">
                <a:solidFill>
                  <a:srgbClr val="990033"/>
                </a:solidFill>
              </a:rPr>
              <a:t>Hash(key) = partNum % 100</a:t>
            </a:r>
            <a:endParaRPr lang="en-US" altLang="en-US" b="1"/>
          </a:p>
          <a:p>
            <a:endParaRPr lang="en-US" altLang="en-US" b="1"/>
          </a:p>
          <a:p>
            <a:r>
              <a:rPr lang="en-US" altLang="en-US" b="1"/>
              <a:t>to place the element with </a:t>
            </a:r>
          </a:p>
          <a:p>
            <a:endParaRPr lang="en-US" altLang="en-US" b="1"/>
          </a:p>
          <a:p>
            <a:r>
              <a:rPr lang="en-US" altLang="en-US" b="1"/>
              <a:t>part number 5502 in the</a:t>
            </a:r>
          </a:p>
          <a:p>
            <a:endParaRPr lang="en-US" altLang="en-US" b="1"/>
          </a:p>
          <a:p>
            <a:r>
              <a:rPr lang="en-US" altLang="en-US" b="1"/>
              <a:t>array.</a:t>
            </a:r>
          </a:p>
          <a:p>
            <a:endParaRPr lang="en-US" altLang="en-US" b="1"/>
          </a:p>
        </p:txBody>
      </p:sp>
      <p:grpSp>
        <p:nvGrpSpPr>
          <p:cNvPr id="79892" name="Group 20"/>
          <p:cNvGrpSpPr>
            <a:grpSpLocks/>
          </p:cNvGrpSpPr>
          <p:nvPr/>
        </p:nvGrpSpPr>
        <p:grpSpPr bwMode="auto">
          <a:xfrm>
            <a:off x="517525" y="1371600"/>
            <a:ext cx="2133600" cy="4922838"/>
            <a:chOff x="326" y="1123"/>
            <a:chExt cx="1344" cy="3101"/>
          </a:xfrm>
        </p:grpSpPr>
        <p:sp>
          <p:nvSpPr>
            <p:cNvPr id="79877" name="Rectangle 5"/>
            <p:cNvSpPr>
              <a:spLocks noChangeArrowheads="1"/>
            </p:cNvSpPr>
            <p:nvPr/>
          </p:nvSpPr>
          <p:spPr bwMode="auto">
            <a:xfrm>
              <a:off x="932" y="1342"/>
              <a:ext cx="732" cy="841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78" name="Line 6"/>
            <p:cNvSpPr>
              <a:spLocks noChangeShapeType="1"/>
            </p:cNvSpPr>
            <p:nvPr/>
          </p:nvSpPr>
          <p:spPr bwMode="auto">
            <a:xfrm>
              <a:off x="927" y="1598"/>
              <a:ext cx="7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79" name="Line 7"/>
            <p:cNvSpPr>
              <a:spLocks noChangeShapeType="1"/>
            </p:cNvSpPr>
            <p:nvPr/>
          </p:nvSpPr>
          <p:spPr bwMode="auto">
            <a:xfrm>
              <a:off x="927" y="1889"/>
              <a:ext cx="7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0" name="Line 8"/>
            <p:cNvSpPr>
              <a:spLocks noChangeShapeType="1"/>
            </p:cNvSpPr>
            <p:nvPr/>
          </p:nvSpPr>
          <p:spPr bwMode="auto">
            <a:xfrm>
              <a:off x="927" y="2183"/>
              <a:ext cx="7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1" name="Rectangle 9"/>
            <p:cNvSpPr>
              <a:spLocks noChangeArrowheads="1"/>
            </p:cNvSpPr>
            <p:nvPr/>
          </p:nvSpPr>
          <p:spPr bwMode="auto">
            <a:xfrm>
              <a:off x="326" y="1409"/>
              <a:ext cx="315" cy="1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CC0000"/>
                  </a:solidFill>
                </a:rPr>
                <a:t>[ 0 ]</a:t>
              </a:r>
            </a:p>
            <a:p>
              <a:endParaRPr lang="en-US" altLang="en-US" sz="1400" b="1">
                <a:solidFill>
                  <a:srgbClr val="CC0000"/>
                </a:solidFill>
              </a:endParaRPr>
            </a:p>
            <a:p>
              <a:r>
                <a:rPr lang="en-US" altLang="en-US" sz="1400" b="1">
                  <a:solidFill>
                    <a:srgbClr val="CC0000"/>
                  </a:solidFill>
                </a:rPr>
                <a:t>[ 1 ]</a:t>
              </a:r>
            </a:p>
            <a:p>
              <a:endParaRPr lang="en-US" altLang="en-US" sz="1400" b="1">
                <a:solidFill>
                  <a:srgbClr val="CC0000"/>
                </a:solidFill>
              </a:endParaRPr>
            </a:p>
            <a:p>
              <a:r>
                <a:rPr lang="en-US" altLang="en-US" sz="1400" b="1">
                  <a:solidFill>
                    <a:srgbClr val="CC0000"/>
                  </a:solidFill>
                </a:rPr>
                <a:t>[ 2 ]</a:t>
              </a:r>
            </a:p>
            <a:p>
              <a:endParaRPr lang="en-US" altLang="en-US" sz="1400" b="1">
                <a:solidFill>
                  <a:srgbClr val="CC0000"/>
                </a:solidFill>
              </a:endParaRPr>
            </a:p>
            <a:p>
              <a:r>
                <a:rPr lang="en-US" altLang="en-US" sz="1400" b="1">
                  <a:solidFill>
                    <a:srgbClr val="CC0000"/>
                  </a:solidFill>
                </a:rPr>
                <a:t>[ 3 ]</a:t>
              </a:r>
            </a:p>
            <a:p>
              <a:endParaRPr lang="en-US" altLang="en-US" sz="1400" b="1">
                <a:solidFill>
                  <a:srgbClr val="CC0000"/>
                </a:solidFill>
              </a:endParaRPr>
            </a:p>
            <a:p>
              <a:r>
                <a:rPr lang="en-US" altLang="en-US" sz="1400" b="1">
                  <a:solidFill>
                    <a:srgbClr val="CC0000"/>
                  </a:solidFill>
                </a:rPr>
                <a:t>[ 4 ]</a:t>
              </a:r>
            </a:p>
            <a:p>
              <a:endParaRPr lang="en-US" altLang="en-US" sz="1400" b="1">
                <a:solidFill>
                  <a:srgbClr val="CC0000"/>
                </a:solidFill>
              </a:endParaRPr>
            </a:p>
            <a:p>
              <a:r>
                <a:rPr lang="en-US" altLang="en-US" sz="1400" b="1">
                  <a:solidFill>
                    <a:srgbClr val="CC0000"/>
                  </a:solidFill>
                  <a:latin typeface="Arial Black" pitchFamily="34" charset="0"/>
                </a:rPr>
                <a:t>  .</a:t>
              </a:r>
            </a:p>
            <a:p>
              <a:r>
                <a:rPr lang="en-US" altLang="en-US" sz="1400" b="1">
                  <a:solidFill>
                    <a:srgbClr val="CC0000"/>
                  </a:solidFill>
                  <a:latin typeface="Arial Black" pitchFamily="34" charset="0"/>
                </a:rPr>
                <a:t>  .</a:t>
              </a:r>
            </a:p>
            <a:p>
              <a:r>
                <a:rPr lang="en-US" altLang="en-US" sz="1400" b="1">
                  <a:solidFill>
                    <a:srgbClr val="CC0000"/>
                  </a:solidFill>
                  <a:latin typeface="Arial Black" pitchFamily="34" charset="0"/>
                </a:rPr>
                <a:t>  .</a:t>
              </a:r>
              <a:endParaRPr lang="en-US" altLang="en-US" sz="1400" b="1">
                <a:solidFill>
                  <a:srgbClr val="CC0000"/>
                </a:solidFill>
              </a:endParaRPr>
            </a:p>
            <a:p>
              <a:endParaRPr lang="en-US" altLang="en-US" sz="1400" b="1">
                <a:solidFill>
                  <a:srgbClr val="CC0000"/>
                </a:solidFill>
              </a:endParaRPr>
            </a:p>
          </p:txBody>
        </p:sp>
        <p:sp>
          <p:nvSpPr>
            <p:cNvPr id="79882" name="Rectangle 10"/>
            <p:cNvSpPr>
              <a:spLocks noChangeArrowheads="1"/>
            </p:cNvSpPr>
            <p:nvPr/>
          </p:nvSpPr>
          <p:spPr bwMode="auto">
            <a:xfrm>
              <a:off x="1146" y="1447"/>
              <a:ext cx="458" cy="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/>
                <a:t>Empty</a:t>
              </a:r>
            </a:p>
            <a:p>
              <a:endParaRPr lang="en-US" altLang="en-US" sz="1400" b="1"/>
            </a:p>
            <a:p>
              <a:r>
                <a:rPr lang="en-US" altLang="en-US" sz="1400" b="1"/>
                <a:t>4501</a:t>
              </a:r>
            </a:p>
            <a:p>
              <a:endParaRPr lang="en-US" altLang="en-US" sz="1400" b="1"/>
            </a:p>
            <a:p>
              <a:r>
                <a:rPr lang="en-US" altLang="en-US" sz="1400" b="1"/>
                <a:t>Empty</a:t>
              </a:r>
            </a:p>
            <a:p>
              <a:endParaRPr lang="en-US" altLang="en-US" sz="1400" b="1"/>
            </a:p>
            <a:p>
              <a:r>
                <a:rPr lang="en-US" altLang="en-US" sz="1400" b="1"/>
                <a:t>8903</a:t>
              </a:r>
            </a:p>
            <a:p>
              <a:endParaRPr lang="en-US" altLang="en-US" sz="1400" b="1"/>
            </a:p>
            <a:p>
              <a:endParaRPr lang="en-US" altLang="en-US" sz="1400" b="1"/>
            </a:p>
            <a:p>
              <a:endParaRPr lang="en-US" altLang="en-US" sz="1400" b="1"/>
            </a:p>
            <a:p>
              <a:r>
                <a:rPr lang="en-US" altLang="en-US" sz="1400" b="1"/>
                <a:t>  8</a:t>
              </a:r>
            </a:p>
            <a:p>
              <a:endParaRPr lang="en-US" altLang="en-US" sz="1400" b="1"/>
            </a:p>
            <a:p>
              <a:r>
                <a:rPr lang="en-US" altLang="en-US" sz="1400" b="1"/>
                <a:t>10</a:t>
              </a:r>
            </a:p>
          </p:txBody>
        </p:sp>
        <p:sp>
          <p:nvSpPr>
            <p:cNvPr id="79883" name="Rectangle 11"/>
            <p:cNvSpPr>
              <a:spLocks noChangeArrowheads="1"/>
            </p:cNvSpPr>
            <p:nvPr/>
          </p:nvSpPr>
          <p:spPr bwMode="auto">
            <a:xfrm>
              <a:off x="790" y="1123"/>
              <a:ext cx="7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2000" b="1"/>
                <a:t>    values</a:t>
              </a:r>
            </a:p>
          </p:txBody>
        </p:sp>
        <p:sp>
          <p:nvSpPr>
            <p:cNvPr id="79884" name="Rectangle 12"/>
            <p:cNvSpPr>
              <a:spLocks noChangeArrowheads="1"/>
            </p:cNvSpPr>
            <p:nvPr/>
          </p:nvSpPr>
          <p:spPr bwMode="auto">
            <a:xfrm>
              <a:off x="932" y="2185"/>
              <a:ext cx="732" cy="197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5" name="Line 13"/>
            <p:cNvSpPr>
              <a:spLocks noChangeShapeType="1"/>
            </p:cNvSpPr>
            <p:nvPr/>
          </p:nvSpPr>
          <p:spPr bwMode="auto">
            <a:xfrm>
              <a:off x="930" y="2441"/>
              <a:ext cx="7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6" name="Line 14"/>
            <p:cNvSpPr>
              <a:spLocks noChangeShapeType="1"/>
            </p:cNvSpPr>
            <p:nvPr/>
          </p:nvSpPr>
          <p:spPr bwMode="auto">
            <a:xfrm>
              <a:off x="930" y="2732"/>
              <a:ext cx="7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7" name="Line 15"/>
            <p:cNvSpPr>
              <a:spLocks noChangeShapeType="1"/>
            </p:cNvSpPr>
            <p:nvPr/>
          </p:nvSpPr>
          <p:spPr bwMode="auto">
            <a:xfrm>
              <a:off x="930" y="3317"/>
              <a:ext cx="7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8" name="Line 16"/>
            <p:cNvSpPr>
              <a:spLocks noChangeShapeType="1"/>
            </p:cNvSpPr>
            <p:nvPr/>
          </p:nvSpPr>
          <p:spPr bwMode="auto">
            <a:xfrm>
              <a:off x="930" y="3612"/>
              <a:ext cx="7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9" name="Line 17"/>
            <p:cNvSpPr>
              <a:spLocks noChangeShapeType="1"/>
            </p:cNvSpPr>
            <p:nvPr/>
          </p:nvSpPr>
          <p:spPr bwMode="auto">
            <a:xfrm>
              <a:off x="930" y="3903"/>
              <a:ext cx="7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0" name="Rectangle 18"/>
            <p:cNvSpPr>
              <a:spLocks noChangeArrowheads="1"/>
            </p:cNvSpPr>
            <p:nvPr/>
          </p:nvSpPr>
          <p:spPr bwMode="auto">
            <a:xfrm>
              <a:off x="329" y="2304"/>
              <a:ext cx="346" cy="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endParaRPr lang="en-US" altLang="en-US" sz="1400" b="1">
                <a:solidFill>
                  <a:srgbClr val="CC0000"/>
                </a:solidFill>
              </a:endParaRPr>
            </a:p>
            <a:p>
              <a:endParaRPr lang="en-US" altLang="en-US" sz="1400" b="1">
                <a:solidFill>
                  <a:srgbClr val="CC0000"/>
                </a:solidFill>
              </a:endParaRPr>
            </a:p>
            <a:p>
              <a:endParaRPr lang="en-US" altLang="en-US" sz="1400" b="1">
                <a:solidFill>
                  <a:srgbClr val="CC0000"/>
                </a:solidFill>
              </a:endParaRPr>
            </a:p>
            <a:p>
              <a:endParaRPr lang="en-US" altLang="en-US" sz="1400" b="1">
                <a:solidFill>
                  <a:srgbClr val="CC0000"/>
                </a:solidFill>
              </a:endParaRPr>
            </a:p>
            <a:p>
              <a:r>
                <a:rPr lang="en-US" altLang="en-US" sz="1400" b="1">
                  <a:solidFill>
                    <a:srgbClr val="CC0000"/>
                  </a:solidFill>
                </a:rPr>
                <a:t> </a:t>
              </a:r>
            </a:p>
            <a:p>
              <a:r>
                <a:rPr lang="en-US" altLang="en-US" sz="1400" b="1">
                  <a:solidFill>
                    <a:srgbClr val="CC0000"/>
                  </a:solidFill>
                </a:rPr>
                <a:t> </a:t>
              </a:r>
            </a:p>
            <a:p>
              <a:endParaRPr lang="en-US" altLang="en-US" sz="1400" b="1">
                <a:solidFill>
                  <a:srgbClr val="CC0000"/>
                </a:solidFill>
              </a:endParaRPr>
            </a:p>
            <a:p>
              <a:endParaRPr lang="en-US" altLang="en-US" sz="1400" b="1">
                <a:solidFill>
                  <a:srgbClr val="CC0000"/>
                </a:solidFill>
              </a:endParaRPr>
            </a:p>
            <a:p>
              <a:r>
                <a:rPr lang="en-US" altLang="en-US" sz="1400" b="1">
                  <a:solidFill>
                    <a:srgbClr val="CC0000"/>
                  </a:solidFill>
                </a:rPr>
                <a:t>[ 97]</a:t>
              </a:r>
            </a:p>
            <a:p>
              <a:endParaRPr lang="en-US" altLang="en-US" sz="1400" b="1">
                <a:solidFill>
                  <a:srgbClr val="CC0000"/>
                </a:solidFill>
              </a:endParaRPr>
            </a:p>
            <a:p>
              <a:r>
                <a:rPr lang="en-US" altLang="en-US" sz="1400" b="1">
                  <a:solidFill>
                    <a:srgbClr val="CC0000"/>
                  </a:solidFill>
                </a:rPr>
                <a:t>[ 98]</a:t>
              </a:r>
            </a:p>
            <a:p>
              <a:endParaRPr lang="en-US" altLang="en-US" sz="1400" b="1">
                <a:solidFill>
                  <a:srgbClr val="CC0000"/>
                </a:solidFill>
              </a:endParaRPr>
            </a:p>
            <a:p>
              <a:r>
                <a:rPr lang="en-US" altLang="en-US" sz="1400" b="1">
                  <a:solidFill>
                    <a:srgbClr val="CC0000"/>
                  </a:solidFill>
                </a:rPr>
                <a:t>[ 99]</a:t>
              </a:r>
            </a:p>
          </p:txBody>
        </p:sp>
        <p:sp>
          <p:nvSpPr>
            <p:cNvPr id="79891" name="Rectangle 19"/>
            <p:cNvSpPr>
              <a:spLocks noChangeArrowheads="1"/>
            </p:cNvSpPr>
            <p:nvPr/>
          </p:nvSpPr>
          <p:spPr bwMode="auto">
            <a:xfrm>
              <a:off x="1149" y="2290"/>
              <a:ext cx="489" cy="1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/>
                <a:t>7803</a:t>
              </a:r>
            </a:p>
            <a:p>
              <a:endParaRPr lang="en-US" altLang="en-US" sz="1400" b="1"/>
            </a:p>
            <a:p>
              <a:r>
                <a:rPr lang="en-US" altLang="en-US" sz="1400" b="1"/>
                <a:t>Empty</a:t>
              </a:r>
            </a:p>
            <a:p>
              <a:endParaRPr lang="en-US" altLang="en-US" sz="1400" b="1"/>
            </a:p>
            <a:p>
              <a:r>
                <a:rPr lang="en-US" altLang="en-US" sz="1400" b="1">
                  <a:latin typeface="Arial Black" pitchFamily="34" charset="0"/>
                </a:rPr>
                <a:t>.</a:t>
              </a:r>
            </a:p>
            <a:p>
              <a:r>
                <a:rPr lang="en-US" altLang="en-US" sz="1400" b="1">
                  <a:latin typeface="Arial Black" pitchFamily="34" charset="0"/>
                </a:rPr>
                <a:t>.</a:t>
              </a:r>
            </a:p>
            <a:p>
              <a:r>
                <a:rPr lang="en-US" altLang="en-US" sz="1400" b="1">
                  <a:latin typeface="Arial Black" pitchFamily="34" charset="0"/>
                </a:rPr>
                <a:t>.</a:t>
              </a:r>
              <a:endParaRPr lang="en-US" altLang="en-US" sz="1400" b="1"/>
            </a:p>
            <a:p>
              <a:endParaRPr lang="en-US" altLang="en-US" sz="1400" b="1"/>
            </a:p>
            <a:p>
              <a:r>
                <a:rPr lang="en-US" altLang="en-US" sz="1400" b="1"/>
                <a:t>Empty </a:t>
              </a:r>
            </a:p>
            <a:p>
              <a:endParaRPr lang="en-US" altLang="en-US" sz="1400" b="1"/>
            </a:p>
            <a:p>
              <a:r>
                <a:rPr lang="en-US" altLang="en-US" sz="1400" b="1"/>
                <a:t>2298</a:t>
              </a:r>
            </a:p>
            <a:p>
              <a:endParaRPr lang="en-US" altLang="en-US" sz="1400" b="1"/>
            </a:p>
            <a:p>
              <a:r>
                <a:rPr lang="en-US" altLang="en-US" sz="1400" b="1"/>
                <a:t>3699</a:t>
              </a:r>
            </a:p>
            <a:p>
              <a:endParaRPr lang="en-US" altLang="en-US" sz="1400" b="1"/>
            </a:p>
          </p:txBody>
        </p:sp>
      </p:grpSp>
      <p:sp>
        <p:nvSpPr>
          <p:cNvPr id="79893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Placing Elements in the Array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2DFC-8896-4DDA-ABC8-874BD6210F18}" type="slidenum">
              <a:rPr lang="en-US" altLang="en-US"/>
              <a:pPr/>
              <a:t>81</a:t>
            </a:fld>
            <a:endParaRPr lang="en-US" altLang="en-US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49313" y="1547813"/>
            <a:ext cx="7913687" cy="4311650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n-US" altLang="en-US" sz="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1800"/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1800"/>
          </a:p>
          <a:p>
            <a:pPr>
              <a:buFont typeface="Monotype Sorts" pitchFamily="2" charset="2"/>
              <a:buNone/>
            </a:pPr>
            <a:r>
              <a:rPr lang="en-US" altLang="en-US" sz="2800" b="1">
                <a:latin typeface="Courier New" pitchFamily="49" charset="0"/>
              </a:rPr>
              <a:t> </a:t>
            </a:r>
            <a:r>
              <a:rPr lang="en-US" altLang="en-US" sz="2800"/>
              <a:t> </a:t>
            </a: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3862388" y="1724025"/>
            <a:ext cx="4192587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b="1"/>
              <a:t>Next place part number</a:t>
            </a:r>
          </a:p>
          <a:p>
            <a:r>
              <a:rPr lang="en-US" altLang="en-US" b="1"/>
              <a:t>6702 in the array.</a:t>
            </a:r>
          </a:p>
          <a:p>
            <a:endParaRPr lang="en-US" altLang="en-US" b="1"/>
          </a:p>
          <a:p>
            <a:r>
              <a:rPr lang="en-US" altLang="en-US" b="1">
                <a:solidFill>
                  <a:srgbClr val="990033"/>
                </a:solidFill>
              </a:rPr>
              <a:t>Hash(key) = partNum % 100</a:t>
            </a:r>
            <a:endParaRPr lang="en-US" altLang="en-US" b="1"/>
          </a:p>
          <a:p>
            <a:endParaRPr lang="en-US" altLang="en-US" b="1"/>
          </a:p>
          <a:p>
            <a:r>
              <a:rPr lang="en-US" altLang="en-US" b="1"/>
              <a:t>        6702 % 100 = 2 </a:t>
            </a:r>
          </a:p>
          <a:p>
            <a:endParaRPr lang="en-US" altLang="en-US" b="1"/>
          </a:p>
          <a:p>
            <a:r>
              <a:rPr lang="en-US" altLang="en-US" b="1"/>
              <a:t>But values[2] is already </a:t>
            </a:r>
          </a:p>
          <a:p>
            <a:r>
              <a:rPr lang="en-US" altLang="en-US" b="1"/>
              <a:t>occupied.   </a:t>
            </a:r>
          </a:p>
          <a:p>
            <a:endParaRPr lang="en-US" altLang="en-US" b="1">
              <a:solidFill>
                <a:srgbClr val="CC0000"/>
              </a:solidFill>
            </a:endParaRPr>
          </a:p>
          <a:p>
            <a:r>
              <a:rPr lang="en-US" altLang="en-US" b="1">
                <a:solidFill>
                  <a:srgbClr val="CC0000"/>
                </a:solidFill>
              </a:rPr>
              <a:t>    COLLISION OCCURS </a:t>
            </a: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1708150" y="1719263"/>
            <a:ext cx="1162050" cy="133508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02" name="Line 6"/>
          <p:cNvSpPr>
            <a:spLocks noChangeShapeType="1"/>
          </p:cNvSpPr>
          <p:nvPr/>
        </p:nvSpPr>
        <p:spPr bwMode="auto">
          <a:xfrm>
            <a:off x="1700213" y="2125663"/>
            <a:ext cx="1174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03" name="Line 7"/>
          <p:cNvSpPr>
            <a:spLocks noChangeShapeType="1"/>
          </p:cNvSpPr>
          <p:nvPr/>
        </p:nvSpPr>
        <p:spPr bwMode="auto">
          <a:xfrm>
            <a:off x="1700213" y="2587625"/>
            <a:ext cx="1174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04" name="Line 8"/>
          <p:cNvSpPr>
            <a:spLocks noChangeShapeType="1"/>
          </p:cNvSpPr>
          <p:nvPr/>
        </p:nvSpPr>
        <p:spPr bwMode="auto">
          <a:xfrm>
            <a:off x="1700213" y="3054350"/>
            <a:ext cx="1174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746125" y="1825625"/>
            <a:ext cx="498475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>
                <a:solidFill>
                  <a:srgbClr val="CC0000"/>
                </a:solidFill>
              </a:rPr>
              <a:t>[ 0 ]</a:t>
            </a: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r>
              <a:rPr lang="en-US" altLang="en-US" sz="1400" b="1">
                <a:solidFill>
                  <a:srgbClr val="CC0000"/>
                </a:solidFill>
              </a:rPr>
              <a:t>[ 1 ]</a:t>
            </a: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r>
              <a:rPr lang="en-US" altLang="en-US" sz="1400" b="1">
                <a:solidFill>
                  <a:srgbClr val="CC0000"/>
                </a:solidFill>
              </a:rPr>
              <a:t>[ 2 ]</a:t>
            </a: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r>
              <a:rPr lang="en-US" altLang="en-US" sz="1400" b="1">
                <a:solidFill>
                  <a:srgbClr val="CC0000"/>
                </a:solidFill>
              </a:rPr>
              <a:t>[ 3 ]</a:t>
            </a: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r>
              <a:rPr lang="en-US" altLang="en-US" sz="1400" b="1">
                <a:solidFill>
                  <a:srgbClr val="CC0000"/>
                </a:solidFill>
              </a:rPr>
              <a:t>[ 4 ]</a:t>
            </a: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r>
              <a:rPr lang="en-US" altLang="en-US" sz="1400" b="1">
                <a:solidFill>
                  <a:srgbClr val="CC0000"/>
                </a:solidFill>
                <a:latin typeface="Arial Black" pitchFamily="34" charset="0"/>
              </a:rPr>
              <a:t>  .</a:t>
            </a:r>
          </a:p>
          <a:p>
            <a:r>
              <a:rPr lang="en-US" altLang="en-US" sz="1400" b="1">
                <a:solidFill>
                  <a:srgbClr val="CC0000"/>
                </a:solidFill>
                <a:latin typeface="Arial Black" pitchFamily="34" charset="0"/>
              </a:rPr>
              <a:t>  .</a:t>
            </a:r>
          </a:p>
          <a:p>
            <a:r>
              <a:rPr lang="en-US" altLang="en-US" sz="1400" b="1">
                <a:solidFill>
                  <a:srgbClr val="CC0000"/>
                </a:solidFill>
                <a:latin typeface="Arial Black" pitchFamily="34" charset="0"/>
              </a:rPr>
              <a:t>  .</a:t>
            </a:r>
            <a:endParaRPr lang="en-US" altLang="en-US" sz="1400" b="1">
              <a:solidFill>
                <a:srgbClr val="CC0000"/>
              </a:solidFill>
            </a:endParaRPr>
          </a:p>
          <a:p>
            <a:endParaRPr lang="en-US" altLang="en-US" sz="1400" b="1">
              <a:solidFill>
                <a:srgbClr val="CC0000"/>
              </a:solidFill>
            </a:endParaRPr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1482725" y="1371600"/>
            <a:ext cx="1254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/>
              <a:t>    values</a:t>
            </a:r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1708150" y="3057525"/>
            <a:ext cx="1162050" cy="313372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08" name="Line 12"/>
          <p:cNvSpPr>
            <a:spLocks noChangeShapeType="1"/>
          </p:cNvSpPr>
          <p:nvPr/>
        </p:nvSpPr>
        <p:spPr bwMode="auto">
          <a:xfrm>
            <a:off x="1704975" y="3463925"/>
            <a:ext cx="1174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09" name="Line 13"/>
          <p:cNvSpPr>
            <a:spLocks noChangeShapeType="1"/>
          </p:cNvSpPr>
          <p:nvPr/>
        </p:nvSpPr>
        <p:spPr bwMode="auto">
          <a:xfrm>
            <a:off x="1704975" y="3925888"/>
            <a:ext cx="1174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10" name="Line 14"/>
          <p:cNvSpPr>
            <a:spLocks noChangeShapeType="1"/>
          </p:cNvSpPr>
          <p:nvPr/>
        </p:nvSpPr>
        <p:spPr bwMode="auto">
          <a:xfrm>
            <a:off x="1704975" y="4854575"/>
            <a:ext cx="1174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11" name="Line 15"/>
          <p:cNvSpPr>
            <a:spLocks noChangeShapeType="1"/>
          </p:cNvSpPr>
          <p:nvPr/>
        </p:nvSpPr>
        <p:spPr bwMode="auto">
          <a:xfrm>
            <a:off x="1704975" y="5322888"/>
            <a:ext cx="1174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12" name="Line 16"/>
          <p:cNvSpPr>
            <a:spLocks noChangeShapeType="1"/>
          </p:cNvSpPr>
          <p:nvPr/>
        </p:nvSpPr>
        <p:spPr bwMode="auto">
          <a:xfrm>
            <a:off x="1704975" y="5784850"/>
            <a:ext cx="1174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13" name="Rectangle 17"/>
          <p:cNvSpPr>
            <a:spLocks noChangeArrowheads="1"/>
          </p:cNvSpPr>
          <p:nvPr/>
        </p:nvSpPr>
        <p:spPr bwMode="auto">
          <a:xfrm>
            <a:off x="750888" y="3246438"/>
            <a:ext cx="54768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endParaRPr lang="en-US" altLang="en-US" sz="1400" b="1">
              <a:solidFill>
                <a:srgbClr val="CC0000"/>
              </a:solidFill>
            </a:endParaRP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r>
              <a:rPr lang="en-US" altLang="en-US" sz="1400" b="1">
                <a:solidFill>
                  <a:srgbClr val="CC0000"/>
                </a:solidFill>
              </a:rPr>
              <a:t> </a:t>
            </a:r>
          </a:p>
          <a:p>
            <a:r>
              <a:rPr lang="en-US" altLang="en-US" sz="1400" b="1">
                <a:solidFill>
                  <a:srgbClr val="CC0000"/>
                </a:solidFill>
              </a:rPr>
              <a:t> </a:t>
            </a: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r>
              <a:rPr lang="en-US" altLang="en-US" sz="1400" b="1">
                <a:solidFill>
                  <a:srgbClr val="CC0000"/>
                </a:solidFill>
              </a:rPr>
              <a:t>[ 97]</a:t>
            </a: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r>
              <a:rPr lang="en-US" altLang="en-US" sz="1400" b="1">
                <a:solidFill>
                  <a:srgbClr val="CC0000"/>
                </a:solidFill>
              </a:rPr>
              <a:t>[ 98]</a:t>
            </a: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r>
              <a:rPr lang="en-US" altLang="en-US" sz="1400" b="1">
                <a:solidFill>
                  <a:srgbClr val="CC0000"/>
                </a:solidFill>
              </a:rPr>
              <a:t>[ 99]</a:t>
            </a:r>
          </a:p>
        </p:txBody>
      </p:sp>
      <p:sp>
        <p:nvSpPr>
          <p:cNvPr id="80914" name="Rectangle 18"/>
          <p:cNvSpPr>
            <a:spLocks noChangeArrowheads="1"/>
          </p:cNvSpPr>
          <p:nvPr/>
        </p:nvSpPr>
        <p:spPr bwMode="auto">
          <a:xfrm>
            <a:off x="2052638" y="3224213"/>
            <a:ext cx="7270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/>
              <a:t>7803</a:t>
            </a:r>
          </a:p>
          <a:p>
            <a:endParaRPr lang="en-US" altLang="en-US" sz="1400" b="1"/>
          </a:p>
          <a:p>
            <a:r>
              <a:rPr lang="en-US" altLang="en-US" sz="1400" b="1"/>
              <a:t>Empty</a:t>
            </a:r>
          </a:p>
          <a:p>
            <a:endParaRPr lang="en-US" altLang="en-US" sz="1400" b="1"/>
          </a:p>
          <a:p>
            <a:r>
              <a:rPr lang="en-US" altLang="en-US" sz="1400" b="1">
                <a:latin typeface="Arial Black" pitchFamily="34" charset="0"/>
              </a:rPr>
              <a:t>.</a:t>
            </a:r>
          </a:p>
          <a:p>
            <a:r>
              <a:rPr lang="en-US" altLang="en-US" sz="1400" b="1">
                <a:latin typeface="Arial Black" pitchFamily="34" charset="0"/>
              </a:rPr>
              <a:t>.</a:t>
            </a:r>
          </a:p>
          <a:p>
            <a:r>
              <a:rPr lang="en-US" altLang="en-US" sz="1400" b="1">
                <a:latin typeface="Arial Black" pitchFamily="34" charset="0"/>
              </a:rPr>
              <a:t>.</a:t>
            </a:r>
            <a:endParaRPr lang="en-US" altLang="en-US" sz="1400" b="1"/>
          </a:p>
          <a:p>
            <a:endParaRPr lang="en-US" altLang="en-US" sz="1400" b="1"/>
          </a:p>
          <a:p>
            <a:r>
              <a:rPr lang="en-US" altLang="en-US" sz="1400" b="1"/>
              <a:t>Empty</a:t>
            </a:r>
          </a:p>
          <a:p>
            <a:r>
              <a:rPr lang="en-US" altLang="en-US" sz="1400" b="1"/>
              <a:t> </a:t>
            </a:r>
          </a:p>
          <a:p>
            <a:r>
              <a:rPr lang="en-US" altLang="en-US" sz="1400" b="1"/>
              <a:t>2298</a:t>
            </a:r>
          </a:p>
          <a:p>
            <a:endParaRPr lang="en-US" altLang="en-US" sz="1400" b="1"/>
          </a:p>
          <a:p>
            <a:r>
              <a:rPr lang="en-US" altLang="en-US" sz="1400" b="1"/>
              <a:t>3699</a:t>
            </a:r>
          </a:p>
        </p:txBody>
      </p:sp>
      <p:sp>
        <p:nvSpPr>
          <p:cNvPr id="80915" name="Rectangle 19"/>
          <p:cNvSpPr>
            <a:spLocks noChangeArrowheads="1"/>
          </p:cNvSpPr>
          <p:nvPr/>
        </p:nvSpPr>
        <p:spPr bwMode="auto">
          <a:xfrm>
            <a:off x="2047875" y="1885950"/>
            <a:ext cx="7270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/>
              <a:t>Empty</a:t>
            </a:r>
          </a:p>
          <a:p>
            <a:endParaRPr lang="en-US" altLang="en-US" sz="1400" b="1"/>
          </a:p>
          <a:p>
            <a:r>
              <a:rPr lang="en-US" altLang="en-US" sz="1400" b="1"/>
              <a:t>4501</a:t>
            </a:r>
          </a:p>
          <a:p>
            <a:endParaRPr lang="en-US" altLang="en-US" sz="1400" b="1"/>
          </a:p>
          <a:p>
            <a:r>
              <a:rPr lang="en-US" altLang="en-US" sz="1400" b="1"/>
              <a:t>5502</a:t>
            </a:r>
          </a:p>
          <a:p>
            <a:endParaRPr lang="en-US" altLang="en-US" sz="1400" b="1"/>
          </a:p>
        </p:txBody>
      </p:sp>
      <p:sp>
        <p:nvSpPr>
          <p:cNvPr id="80916" name="Oval 20"/>
          <p:cNvSpPr>
            <a:spLocks noChangeArrowheads="1"/>
          </p:cNvSpPr>
          <p:nvPr/>
        </p:nvSpPr>
        <p:spPr bwMode="auto">
          <a:xfrm>
            <a:off x="1384300" y="2573338"/>
            <a:ext cx="1879600" cy="508000"/>
          </a:xfrm>
          <a:prstGeom prst="ellipse">
            <a:avLst/>
          </a:prstGeom>
          <a:noFill/>
          <a:ln w="25400">
            <a:solidFill>
              <a:srgbClr val="99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17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Placing Elements in the Array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F4B7E-EFD8-46DE-B22D-34C61BE23ADC}" type="slidenum">
              <a:rPr lang="en-US" altLang="en-US"/>
              <a:pPr/>
              <a:t>82</a:t>
            </a:fld>
            <a:endParaRPr lang="en-US" altLang="en-US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0713" y="1547813"/>
            <a:ext cx="7913687" cy="4311650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n-US" altLang="en-US" sz="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1800"/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1800"/>
          </a:p>
          <a:p>
            <a:pPr>
              <a:buFont typeface="Monotype Sorts" pitchFamily="2" charset="2"/>
              <a:buNone/>
            </a:pPr>
            <a:r>
              <a:rPr lang="en-US" altLang="en-US" sz="2800" b="1">
                <a:latin typeface="Courier New" pitchFamily="49" charset="0"/>
              </a:rPr>
              <a:t> </a:t>
            </a:r>
            <a:r>
              <a:rPr lang="en-US" altLang="en-US" sz="2800"/>
              <a:t> 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3633788" y="1724025"/>
            <a:ext cx="51085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b="1"/>
              <a:t>One way is by linear probing.</a:t>
            </a:r>
          </a:p>
          <a:p>
            <a:r>
              <a:rPr lang="en-US" altLang="en-US" b="1"/>
              <a:t>This uses the rehash function</a:t>
            </a:r>
          </a:p>
          <a:p>
            <a:endParaRPr lang="en-US" altLang="en-US" b="1"/>
          </a:p>
          <a:p>
            <a:r>
              <a:rPr lang="en-US" altLang="en-US" b="1">
                <a:solidFill>
                  <a:srgbClr val="990033"/>
                </a:solidFill>
              </a:rPr>
              <a:t>    (HashValue + 1) % 100 </a:t>
            </a:r>
            <a:endParaRPr lang="en-US" altLang="en-US" b="1"/>
          </a:p>
          <a:p>
            <a:endParaRPr lang="en-US" altLang="en-US" b="1"/>
          </a:p>
          <a:p>
            <a:r>
              <a:rPr lang="en-US" altLang="en-US" b="1"/>
              <a:t>repeatedly until an empty location</a:t>
            </a:r>
          </a:p>
          <a:p>
            <a:r>
              <a:rPr lang="en-US" altLang="en-US" b="1"/>
              <a:t>is found for part number 6702. </a:t>
            </a:r>
          </a:p>
          <a:p>
            <a:endParaRPr lang="en-US" altLang="en-US" b="1"/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1479550" y="1719263"/>
            <a:ext cx="1162050" cy="133508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26" name="Line 6"/>
          <p:cNvSpPr>
            <a:spLocks noChangeShapeType="1"/>
          </p:cNvSpPr>
          <p:nvPr/>
        </p:nvSpPr>
        <p:spPr bwMode="auto">
          <a:xfrm>
            <a:off x="1471613" y="2125663"/>
            <a:ext cx="1174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27" name="Line 7"/>
          <p:cNvSpPr>
            <a:spLocks noChangeShapeType="1"/>
          </p:cNvSpPr>
          <p:nvPr/>
        </p:nvSpPr>
        <p:spPr bwMode="auto">
          <a:xfrm>
            <a:off x="1471613" y="2587625"/>
            <a:ext cx="1174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>
            <a:off x="1471613" y="3054350"/>
            <a:ext cx="1174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517525" y="1825625"/>
            <a:ext cx="498475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>
                <a:solidFill>
                  <a:srgbClr val="CC0000"/>
                </a:solidFill>
              </a:rPr>
              <a:t>[ 0 ]</a:t>
            </a: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r>
              <a:rPr lang="en-US" altLang="en-US" sz="1400" b="1">
                <a:solidFill>
                  <a:srgbClr val="CC0000"/>
                </a:solidFill>
              </a:rPr>
              <a:t>[ 1 ]</a:t>
            </a: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r>
              <a:rPr lang="en-US" altLang="en-US" sz="1400" b="1">
                <a:solidFill>
                  <a:srgbClr val="CC0000"/>
                </a:solidFill>
              </a:rPr>
              <a:t>[ 2 ]</a:t>
            </a: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r>
              <a:rPr lang="en-US" altLang="en-US" sz="1400" b="1">
                <a:solidFill>
                  <a:srgbClr val="CC0000"/>
                </a:solidFill>
              </a:rPr>
              <a:t>[ 3 ]</a:t>
            </a: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r>
              <a:rPr lang="en-US" altLang="en-US" sz="1400" b="1">
                <a:solidFill>
                  <a:srgbClr val="CC0000"/>
                </a:solidFill>
              </a:rPr>
              <a:t>[ 4 ]</a:t>
            </a: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r>
              <a:rPr lang="en-US" altLang="en-US" sz="1400" b="1">
                <a:solidFill>
                  <a:srgbClr val="CC0000"/>
                </a:solidFill>
                <a:latin typeface="Arial Black" pitchFamily="34" charset="0"/>
              </a:rPr>
              <a:t>  .</a:t>
            </a:r>
          </a:p>
          <a:p>
            <a:r>
              <a:rPr lang="en-US" altLang="en-US" sz="1400" b="1">
                <a:solidFill>
                  <a:srgbClr val="CC0000"/>
                </a:solidFill>
                <a:latin typeface="Arial Black" pitchFamily="34" charset="0"/>
              </a:rPr>
              <a:t>  .</a:t>
            </a:r>
          </a:p>
          <a:p>
            <a:r>
              <a:rPr lang="en-US" altLang="en-US" sz="1400" b="1">
                <a:solidFill>
                  <a:srgbClr val="CC0000"/>
                </a:solidFill>
                <a:latin typeface="Arial Black" pitchFamily="34" charset="0"/>
              </a:rPr>
              <a:t>  .</a:t>
            </a:r>
            <a:endParaRPr lang="en-US" altLang="en-US" sz="1400" b="1">
              <a:solidFill>
                <a:srgbClr val="CC0000"/>
              </a:solidFill>
            </a:endParaRPr>
          </a:p>
          <a:p>
            <a:endParaRPr lang="en-US" altLang="en-US" sz="1400" b="1">
              <a:solidFill>
                <a:srgbClr val="CC0000"/>
              </a:solidFill>
            </a:endParaRPr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1254125" y="1371600"/>
            <a:ext cx="1254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/>
              <a:t>    values</a:t>
            </a:r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1479550" y="3057525"/>
            <a:ext cx="1162050" cy="313372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32" name="Line 12"/>
          <p:cNvSpPr>
            <a:spLocks noChangeShapeType="1"/>
          </p:cNvSpPr>
          <p:nvPr/>
        </p:nvSpPr>
        <p:spPr bwMode="auto">
          <a:xfrm>
            <a:off x="1476375" y="3463925"/>
            <a:ext cx="1174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33" name="Line 13"/>
          <p:cNvSpPr>
            <a:spLocks noChangeShapeType="1"/>
          </p:cNvSpPr>
          <p:nvPr/>
        </p:nvSpPr>
        <p:spPr bwMode="auto">
          <a:xfrm>
            <a:off x="1476375" y="3925888"/>
            <a:ext cx="1174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34" name="Line 14"/>
          <p:cNvSpPr>
            <a:spLocks noChangeShapeType="1"/>
          </p:cNvSpPr>
          <p:nvPr/>
        </p:nvSpPr>
        <p:spPr bwMode="auto">
          <a:xfrm>
            <a:off x="1476375" y="4854575"/>
            <a:ext cx="1174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35" name="Line 15"/>
          <p:cNvSpPr>
            <a:spLocks noChangeShapeType="1"/>
          </p:cNvSpPr>
          <p:nvPr/>
        </p:nvSpPr>
        <p:spPr bwMode="auto">
          <a:xfrm>
            <a:off x="1476375" y="5322888"/>
            <a:ext cx="1174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36" name="Line 16"/>
          <p:cNvSpPr>
            <a:spLocks noChangeShapeType="1"/>
          </p:cNvSpPr>
          <p:nvPr/>
        </p:nvSpPr>
        <p:spPr bwMode="auto">
          <a:xfrm>
            <a:off x="1476375" y="5784850"/>
            <a:ext cx="1174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37" name="Rectangle 17"/>
          <p:cNvSpPr>
            <a:spLocks noChangeArrowheads="1"/>
          </p:cNvSpPr>
          <p:nvPr/>
        </p:nvSpPr>
        <p:spPr bwMode="auto">
          <a:xfrm>
            <a:off x="522288" y="3246438"/>
            <a:ext cx="54768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endParaRPr lang="en-US" altLang="en-US" sz="1400" b="1">
              <a:solidFill>
                <a:srgbClr val="CC0000"/>
              </a:solidFill>
            </a:endParaRP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r>
              <a:rPr lang="en-US" altLang="en-US" sz="1400" b="1">
                <a:solidFill>
                  <a:srgbClr val="CC0000"/>
                </a:solidFill>
              </a:rPr>
              <a:t> </a:t>
            </a:r>
          </a:p>
          <a:p>
            <a:r>
              <a:rPr lang="en-US" altLang="en-US" sz="1400" b="1">
                <a:solidFill>
                  <a:srgbClr val="CC0000"/>
                </a:solidFill>
              </a:rPr>
              <a:t> </a:t>
            </a: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r>
              <a:rPr lang="en-US" altLang="en-US" sz="1400" b="1">
                <a:solidFill>
                  <a:srgbClr val="CC0000"/>
                </a:solidFill>
              </a:rPr>
              <a:t>[ 97]</a:t>
            </a: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r>
              <a:rPr lang="en-US" altLang="en-US" sz="1400" b="1">
                <a:solidFill>
                  <a:srgbClr val="CC0000"/>
                </a:solidFill>
              </a:rPr>
              <a:t>[ 98]</a:t>
            </a: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r>
              <a:rPr lang="en-US" altLang="en-US" sz="1400" b="1">
                <a:solidFill>
                  <a:srgbClr val="CC0000"/>
                </a:solidFill>
              </a:rPr>
              <a:t>[ 99]</a:t>
            </a:r>
          </a:p>
        </p:txBody>
      </p:sp>
      <p:sp>
        <p:nvSpPr>
          <p:cNvPr id="81938" name="Rectangle 18"/>
          <p:cNvSpPr>
            <a:spLocks noChangeArrowheads="1"/>
          </p:cNvSpPr>
          <p:nvPr/>
        </p:nvSpPr>
        <p:spPr bwMode="auto">
          <a:xfrm>
            <a:off x="1824038" y="3224213"/>
            <a:ext cx="7270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/>
              <a:t>7803</a:t>
            </a:r>
          </a:p>
          <a:p>
            <a:endParaRPr lang="en-US" altLang="en-US" sz="1400" b="1"/>
          </a:p>
          <a:p>
            <a:r>
              <a:rPr lang="en-US" altLang="en-US" sz="1400" b="1"/>
              <a:t>Empty</a:t>
            </a:r>
          </a:p>
          <a:p>
            <a:endParaRPr lang="en-US" altLang="en-US" sz="1400" b="1"/>
          </a:p>
          <a:p>
            <a:r>
              <a:rPr lang="en-US" altLang="en-US" sz="1400" b="1">
                <a:latin typeface="Arial Black" pitchFamily="34" charset="0"/>
              </a:rPr>
              <a:t>.</a:t>
            </a:r>
          </a:p>
          <a:p>
            <a:r>
              <a:rPr lang="en-US" altLang="en-US" sz="1400" b="1">
                <a:latin typeface="Arial Black" pitchFamily="34" charset="0"/>
              </a:rPr>
              <a:t>.</a:t>
            </a:r>
          </a:p>
          <a:p>
            <a:r>
              <a:rPr lang="en-US" altLang="en-US" sz="1400" b="1">
                <a:latin typeface="Arial Black" pitchFamily="34" charset="0"/>
              </a:rPr>
              <a:t>.</a:t>
            </a:r>
            <a:endParaRPr lang="en-US" altLang="en-US" sz="1400" b="1"/>
          </a:p>
          <a:p>
            <a:endParaRPr lang="en-US" altLang="en-US" sz="1400" b="1"/>
          </a:p>
          <a:p>
            <a:r>
              <a:rPr lang="en-US" altLang="en-US" sz="1400" b="1"/>
              <a:t>Empty</a:t>
            </a:r>
          </a:p>
          <a:p>
            <a:endParaRPr lang="en-US" altLang="en-US" sz="1400" b="1"/>
          </a:p>
          <a:p>
            <a:r>
              <a:rPr lang="en-US" altLang="en-US" sz="1400" b="1"/>
              <a:t>2298</a:t>
            </a:r>
          </a:p>
          <a:p>
            <a:endParaRPr lang="en-US" altLang="en-US" sz="1400" b="1"/>
          </a:p>
          <a:p>
            <a:r>
              <a:rPr lang="en-US" altLang="en-US" sz="1400" b="1"/>
              <a:t>3699</a:t>
            </a:r>
          </a:p>
        </p:txBody>
      </p:sp>
      <p:sp>
        <p:nvSpPr>
          <p:cNvPr id="81939" name="Rectangle 19"/>
          <p:cNvSpPr>
            <a:spLocks noChangeArrowheads="1"/>
          </p:cNvSpPr>
          <p:nvPr/>
        </p:nvSpPr>
        <p:spPr bwMode="auto">
          <a:xfrm>
            <a:off x="1819275" y="1885950"/>
            <a:ext cx="7270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/>
              <a:t>Empty</a:t>
            </a:r>
          </a:p>
          <a:p>
            <a:endParaRPr lang="en-US" altLang="en-US" sz="1400" b="1"/>
          </a:p>
          <a:p>
            <a:r>
              <a:rPr lang="en-US" altLang="en-US" sz="1400" b="1"/>
              <a:t>4501</a:t>
            </a:r>
          </a:p>
          <a:p>
            <a:endParaRPr lang="en-US" altLang="en-US" sz="1400" b="1"/>
          </a:p>
          <a:p>
            <a:r>
              <a:rPr lang="en-US" altLang="en-US" sz="1400" b="1"/>
              <a:t>5502</a:t>
            </a:r>
          </a:p>
          <a:p>
            <a:endParaRPr lang="en-US" altLang="en-US" sz="1400" b="1"/>
          </a:p>
        </p:txBody>
      </p:sp>
      <p:sp>
        <p:nvSpPr>
          <p:cNvPr id="81940" name="Oval 20"/>
          <p:cNvSpPr>
            <a:spLocks noChangeArrowheads="1"/>
          </p:cNvSpPr>
          <p:nvPr/>
        </p:nvSpPr>
        <p:spPr bwMode="auto">
          <a:xfrm>
            <a:off x="1155700" y="2573338"/>
            <a:ext cx="1879600" cy="508000"/>
          </a:xfrm>
          <a:prstGeom prst="ellipse">
            <a:avLst/>
          </a:prstGeom>
          <a:noFill/>
          <a:ln w="25400">
            <a:solidFill>
              <a:srgbClr val="99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41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to Resolve the Collision?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14D1-30DC-43E8-979E-AB1367ECE553}" type="slidenum">
              <a:rPr lang="en-US" altLang="en-US"/>
              <a:pPr/>
              <a:t>83</a:t>
            </a:fld>
            <a:endParaRPr lang="en-US" alt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0713" y="1958975"/>
            <a:ext cx="7913687" cy="4311650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n-US" altLang="en-US" sz="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1800"/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1800"/>
          </a:p>
          <a:p>
            <a:pPr>
              <a:buFont typeface="Monotype Sorts" pitchFamily="2" charset="2"/>
              <a:buNone/>
            </a:pPr>
            <a:r>
              <a:rPr lang="en-US" altLang="en-US" sz="2800" b="1">
                <a:latin typeface="Courier New" pitchFamily="49" charset="0"/>
              </a:rPr>
              <a:t> </a:t>
            </a:r>
            <a:r>
              <a:rPr lang="en-US" altLang="en-US" sz="2800"/>
              <a:t> 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3633788" y="2135188"/>
            <a:ext cx="47688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b="1"/>
              <a:t>Still looking for a place for 6702</a:t>
            </a:r>
          </a:p>
          <a:p>
            <a:r>
              <a:rPr lang="en-US" altLang="en-US" b="1"/>
              <a:t>using the function</a:t>
            </a:r>
          </a:p>
          <a:p>
            <a:endParaRPr lang="en-US" altLang="en-US" b="1"/>
          </a:p>
          <a:p>
            <a:r>
              <a:rPr lang="en-US" altLang="en-US" b="1">
                <a:solidFill>
                  <a:srgbClr val="990033"/>
                </a:solidFill>
              </a:rPr>
              <a:t>    (HashValue + 1) % 100 </a:t>
            </a:r>
            <a:endParaRPr lang="en-US" altLang="en-US" b="1"/>
          </a:p>
          <a:p>
            <a:endParaRPr lang="en-US" altLang="en-US" b="1"/>
          </a:p>
          <a:p>
            <a:endParaRPr lang="en-US" altLang="en-US" b="1"/>
          </a:p>
          <a:p>
            <a:endParaRPr lang="en-US" altLang="en-US" b="1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1479550" y="2130425"/>
            <a:ext cx="1162050" cy="1335088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0" name="Line 6"/>
          <p:cNvSpPr>
            <a:spLocks noChangeShapeType="1"/>
          </p:cNvSpPr>
          <p:nvPr/>
        </p:nvSpPr>
        <p:spPr bwMode="auto">
          <a:xfrm>
            <a:off x="1471613" y="2536825"/>
            <a:ext cx="1174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1" name="Line 7"/>
          <p:cNvSpPr>
            <a:spLocks noChangeShapeType="1"/>
          </p:cNvSpPr>
          <p:nvPr/>
        </p:nvSpPr>
        <p:spPr bwMode="auto">
          <a:xfrm>
            <a:off x="1471613" y="2998788"/>
            <a:ext cx="1174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2" name="Line 8"/>
          <p:cNvSpPr>
            <a:spLocks noChangeShapeType="1"/>
          </p:cNvSpPr>
          <p:nvPr/>
        </p:nvSpPr>
        <p:spPr bwMode="auto">
          <a:xfrm>
            <a:off x="1471613" y="3465513"/>
            <a:ext cx="1174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517525" y="2236788"/>
            <a:ext cx="498475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>
                <a:solidFill>
                  <a:srgbClr val="CC0000"/>
                </a:solidFill>
              </a:rPr>
              <a:t>[ 0 ]</a:t>
            </a: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r>
              <a:rPr lang="en-US" altLang="en-US" sz="1400" b="1">
                <a:solidFill>
                  <a:srgbClr val="CC0000"/>
                </a:solidFill>
              </a:rPr>
              <a:t>[ 1 ]</a:t>
            </a: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r>
              <a:rPr lang="en-US" altLang="en-US" sz="1400" b="1">
                <a:solidFill>
                  <a:srgbClr val="CC0000"/>
                </a:solidFill>
              </a:rPr>
              <a:t>[ 2 ]</a:t>
            </a: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r>
              <a:rPr lang="en-US" altLang="en-US" sz="1400" b="1">
                <a:solidFill>
                  <a:srgbClr val="CC0000"/>
                </a:solidFill>
              </a:rPr>
              <a:t>[ 3 ]</a:t>
            </a: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r>
              <a:rPr lang="en-US" altLang="en-US" sz="1400" b="1">
                <a:solidFill>
                  <a:srgbClr val="CC0000"/>
                </a:solidFill>
              </a:rPr>
              <a:t>[ 4 ]</a:t>
            </a: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r>
              <a:rPr lang="en-US" altLang="en-US" sz="1400" b="1">
                <a:solidFill>
                  <a:srgbClr val="CC0000"/>
                </a:solidFill>
                <a:latin typeface="Arial Black" pitchFamily="34" charset="0"/>
              </a:rPr>
              <a:t>  .</a:t>
            </a:r>
          </a:p>
          <a:p>
            <a:r>
              <a:rPr lang="en-US" altLang="en-US" sz="1400" b="1">
                <a:solidFill>
                  <a:srgbClr val="CC0000"/>
                </a:solidFill>
                <a:latin typeface="Arial Black" pitchFamily="34" charset="0"/>
              </a:rPr>
              <a:t>  .</a:t>
            </a:r>
          </a:p>
          <a:p>
            <a:r>
              <a:rPr lang="en-US" altLang="en-US" sz="1400" b="1">
                <a:solidFill>
                  <a:srgbClr val="CC0000"/>
                </a:solidFill>
                <a:latin typeface="Arial Black" pitchFamily="34" charset="0"/>
              </a:rPr>
              <a:t>  .</a:t>
            </a:r>
            <a:endParaRPr lang="en-US" altLang="en-US" sz="1400" b="1">
              <a:solidFill>
                <a:srgbClr val="CC0000"/>
              </a:solidFill>
            </a:endParaRPr>
          </a:p>
          <a:p>
            <a:endParaRPr lang="en-US" altLang="en-US" sz="1400" b="1">
              <a:solidFill>
                <a:srgbClr val="CC0000"/>
              </a:solidFill>
            </a:endParaRPr>
          </a:p>
        </p:txBody>
      </p:sp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1254125" y="1782763"/>
            <a:ext cx="1254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/>
              <a:t>    values</a:t>
            </a:r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1479550" y="3468688"/>
            <a:ext cx="1162050" cy="313372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6" name="Line 12"/>
          <p:cNvSpPr>
            <a:spLocks noChangeShapeType="1"/>
          </p:cNvSpPr>
          <p:nvPr/>
        </p:nvSpPr>
        <p:spPr bwMode="auto">
          <a:xfrm>
            <a:off x="1476375" y="3875088"/>
            <a:ext cx="1174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7" name="Line 13"/>
          <p:cNvSpPr>
            <a:spLocks noChangeShapeType="1"/>
          </p:cNvSpPr>
          <p:nvPr/>
        </p:nvSpPr>
        <p:spPr bwMode="auto">
          <a:xfrm>
            <a:off x="1476375" y="4337050"/>
            <a:ext cx="1174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8" name="Line 14"/>
          <p:cNvSpPr>
            <a:spLocks noChangeShapeType="1"/>
          </p:cNvSpPr>
          <p:nvPr/>
        </p:nvSpPr>
        <p:spPr bwMode="auto">
          <a:xfrm>
            <a:off x="1476375" y="5265738"/>
            <a:ext cx="1174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9" name="Line 15"/>
          <p:cNvSpPr>
            <a:spLocks noChangeShapeType="1"/>
          </p:cNvSpPr>
          <p:nvPr/>
        </p:nvSpPr>
        <p:spPr bwMode="auto">
          <a:xfrm>
            <a:off x="1476375" y="5734050"/>
            <a:ext cx="1174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60" name="Line 16"/>
          <p:cNvSpPr>
            <a:spLocks noChangeShapeType="1"/>
          </p:cNvSpPr>
          <p:nvPr/>
        </p:nvSpPr>
        <p:spPr bwMode="auto">
          <a:xfrm>
            <a:off x="1476375" y="6196013"/>
            <a:ext cx="1174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61" name="Rectangle 17"/>
          <p:cNvSpPr>
            <a:spLocks noChangeArrowheads="1"/>
          </p:cNvSpPr>
          <p:nvPr/>
        </p:nvSpPr>
        <p:spPr bwMode="auto">
          <a:xfrm>
            <a:off x="522288" y="3657600"/>
            <a:ext cx="54768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endParaRPr lang="en-US" altLang="en-US" sz="1400" b="1">
              <a:solidFill>
                <a:srgbClr val="CC0000"/>
              </a:solidFill>
            </a:endParaRP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r>
              <a:rPr lang="en-US" altLang="en-US" sz="1400" b="1">
                <a:solidFill>
                  <a:srgbClr val="CC0000"/>
                </a:solidFill>
              </a:rPr>
              <a:t> </a:t>
            </a:r>
          </a:p>
          <a:p>
            <a:r>
              <a:rPr lang="en-US" altLang="en-US" sz="1400" b="1">
                <a:solidFill>
                  <a:srgbClr val="CC0000"/>
                </a:solidFill>
              </a:rPr>
              <a:t> </a:t>
            </a: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r>
              <a:rPr lang="en-US" altLang="en-US" sz="1400" b="1">
                <a:solidFill>
                  <a:srgbClr val="CC0000"/>
                </a:solidFill>
              </a:rPr>
              <a:t>[ 97]</a:t>
            </a: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r>
              <a:rPr lang="en-US" altLang="en-US" sz="1400" b="1">
                <a:solidFill>
                  <a:srgbClr val="CC0000"/>
                </a:solidFill>
              </a:rPr>
              <a:t>[ 98]</a:t>
            </a: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r>
              <a:rPr lang="en-US" altLang="en-US" sz="1400" b="1">
                <a:solidFill>
                  <a:srgbClr val="CC0000"/>
                </a:solidFill>
              </a:rPr>
              <a:t>[ 99]</a:t>
            </a:r>
          </a:p>
        </p:txBody>
      </p:sp>
      <p:sp>
        <p:nvSpPr>
          <p:cNvPr id="82962" name="Rectangle 18"/>
          <p:cNvSpPr>
            <a:spLocks noChangeArrowheads="1"/>
          </p:cNvSpPr>
          <p:nvPr/>
        </p:nvSpPr>
        <p:spPr bwMode="auto">
          <a:xfrm>
            <a:off x="1824038" y="3635375"/>
            <a:ext cx="776287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/>
              <a:t>7803</a:t>
            </a:r>
          </a:p>
          <a:p>
            <a:endParaRPr lang="en-US" altLang="en-US" sz="1400" b="1"/>
          </a:p>
          <a:p>
            <a:r>
              <a:rPr lang="en-US" altLang="en-US" sz="1400" b="1"/>
              <a:t>Empty</a:t>
            </a:r>
          </a:p>
          <a:p>
            <a:endParaRPr lang="en-US" altLang="en-US" sz="1400" b="1"/>
          </a:p>
          <a:p>
            <a:r>
              <a:rPr lang="en-US" altLang="en-US" sz="1400" b="1">
                <a:latin typeface="Arial Black" pitchFamily="34" charset="0"/>
              </a:rPr>
              <a:t>.</a:t>
            </a:r>
          </a:p>
          <a:p>
            <a:r>
              <a:rPr lang="en-US" altLang="en-US" sz="1400" b="1">
                <a:latin typeface="Arial Black" pitchFamily="34" charset="0"/>
              </a:rPr>
              <a:t>.</a:t>
            </a:r>
          </a:p>
          <a:p>
            <a:r>
              <a:rPr lang="en-US" altLang="en-US" sz="1400" b="1">
                <a:latin typeface="Arial Black" pitchFamily="34" charset="0"/>
              </a:rPr>
              <a:t>.</a:t>
            </a:r>
            <a:endParaRPr lang="en-US" altLang="en-US" sz="1400" b="1"/>
          </a:p>
          <a:p>
            <a:endParaRPr lang="en-US" altLang="en-US" sz="1400" b="1"/>
          </a:p>
          <a:p>
            <a:r>
              <a:rPr lang="en-US" altLang="en-US" sz="1400" b="1"/>
              <a:t>Empty </a:t>
            </a:r>
          </a:p>
          <a:p>
            <a:endParaRPr lang="en-US" altLang="en-US" sz="1400" b="1"/>
          </a:p>
          <a:p>
            <a:r>
              <a:rPr lang="en-US" altLang="en-US" sz="1400" b="1"/>
              <a:t>2298</a:t>
            </a:r>
          </a:p>
          <a:p>
            <a:endParaRPr lang="en-US" altLang="en-US" sz="1400" b="1"/>
          </a:p>
          <a:p>
            <a:r>
              <a:rPr lang="en-US" altLang="en-US" sz="1400" b="1"/>
              <a:t>3699</a:t>
            </a:r>
          </a:p>
          <a:p>
            <a:endParaRPr lang="en-US" altLang="en-US" sz="1400" b="1"/>
          </a:p>
        </p:txBody>
      </p:sp>
      <p:sp>
        <p:nvSpPr>
          <p:cNvPr id="82963" name="Rectangle 19"/>
          <p:cNvSpPr>
            <a:spLocks noChangeArrowheads="1"/>
          </p:cNvSpPr>
          <p:nvPr/>
        </p:nvSpPr>
        <p:spPr bwMode="auto">
          <a:xfrm>
            <a:off x="1819275" y="2297113"/>
            <a:ext cx="7270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/>
              <a:t>Empty</a:t>
            </a:r>
          </a:p>
          <a:p>
            <a:endParaRPr lang="en-US" altLang="en-US" sz="1400" b="1"/>
          </a:p>
          <a:p>
            <a:r>
              <a:rPr lang="en-US" altLang="en-US" sz="1400" b="1"/>
              <a:t>4501</a:t>
            </a:r>
          </a:p>
          <a:p>
            <a:endParaRPr lang="en-US" altLang="en-US" sz="1400" b="1"/>
          </a:p>
          <a:p>
            <a:r>
              <a:rPr lang="en-US" altLang="en-US" sz="1400" b="1"/>
              <a:t>5502</a:t>
            </a:r>
          </a:p>
          <a:p>
            <a:endParaRPr lang="en-US" altLang="en-US" sz="1400" b="1"/>
          </a:p>
        </p:txBody>
      </p:sp>
      <p:sp>
        <p:nvSpPr>
          <p:cNvPr id="82964" name="Oval 20"/>
          <p:cNvSpPr>
            <a:spLocks noChangeArrowheads="1"/>
          </p:cNvSpPr>
          <p:nvPr/>
        </p:nvSpPr>
        <p:spPr bwMode="auto">
          <a:xfrm>
            <a:off x="1155700" y="3441700"/>
            <a:ext cx="1879600" cy="508000"/>
          </a:xfrm>
          <a:prstGeom prst="ellipse">
            <a:avLst/>
          </a:prstGeom>
          <a:noFill/>
          <a:ln w="25400">
            <a:solidFill>
              <a:srgbClr val="99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65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Resolving the Collision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310A-BABF-4363-89D8-8EF0383C317D}" type="slidenum">
              <a:rPr lang="en-US" altLang="en-US"/>
              <a:pPr/>
              <a:t>84</a:t>
            </a:fld>
            <a:endParaRPr lang="en-US" alt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0713" y="1958975"/>
            <a:ext cx="7913687" cy="4311650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n-US" altLang="en-US" sz="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1800"/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1800"/>
          </a:p>
          <a:p>
            <a:pPr>
              <a:buFont typeface="Monotype Sorts" pitchFamily="2" charset="2"/>
              <a:buNone/>
            </a:pPr>
            <a:r>
              <a:rPr lang="en-US" altLang="en-US" sz="2800" b="1">
                <a:latin typeface="Courier New" pitchFamily="49" charset="0"/>
              </a:rPr>
              <a:t> </a:t>
            </a:r>
            <a:r>
              <a:rPr lang="en-US" altLang="en-US" sz="2800"/>
              <a:t> 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3776663" y="1876425"/>
            <a:ext cx="39957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b="1"/>
              <a:t>Part 6702 can be placed at</a:t>
            </a:r>
          </a:p>
          <a:p>
            <a:r>
              <a:rPr lang="en-US" altLang="en-US" b="1"/>
              <a:t>the location with index 4. </a:t>
            </a:r>
          </a:p>
          <a:p>
            <a:endParaRPr lang="en-US" altLang="en-US" b="1"/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1622425" y="1871663"/>
            <a:ext cx="1162050" cy="133508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74" name="Line 6"/>
          <p:cNvSpPr>
            <a:spLocks noChangeShapeType="1"/>
          </p:cNvSpPr>
          <p:nvPr/>
        </p:nvSpPr>
        <p:spPr bwMode="auto">
          <a:xfrm>
            <a:off x="1614488" y="2278063"/>
            <a:ext cx="1174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75" name="Line 7"/>
          <p:cNvSpPr>
            <a:spLocks noChangeShapeType="1"/>
          </p:cNvSpPr>
          <p:nvPr/>
        </p:nvSpPr>
        <p:spPr bwMode="auto">
          <a:xfrm>
            <a:off x="1614488" y="2740025"/>
            <a:ext cx="1174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76" name="Line 8"/>
          <p:cNvSpPr>
            <a:spLocks noChangeShapeType="1"/>
          </p:cNvSpPr>
          <p:nvPr/>
        </p:nvSpPr>
        <p:spPr bwMode="auto">
          <a:xfrm>
            <a:off x="1614488" y="3206750"/>
            <a:ext cx="1174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660400" y="1978025"/>
            <a:ext cx="498475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>
                <a:solidFill>
                  <a:srgbClr val="CC0000"/>
                </a:solidFill>
              </a:rPr>
              <a:t>[ 0 ]</a:t>
            </a: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r>
              <a:rPr lang="en-US" altLang="en-US" sz="1400" b="1">
                <a:solidFill>
                  <a:srgbClr val="CC0000"/>
                </a:solidFill>
              </a:rPr>
              <a:t>[ 1 ]</a:t>
            </a: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r>
              <a:rPr lang="en-US" altLang="en-US" sz="1400" b="1">
                <a:solidFill>
                  <a:srgbClr val="CC0000"/>
                </a:solidFill>
              </a:rPr>
              <a:t>[ 2 ]</a:t>
            </a: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r>
              <a:rPr lang="en-US" altLang="en-US" sz="1400" b="1">
                <a:solidFill>
                  <a:srgbClr val="CC0000"/>
                </a:solidFill>
              </a:rPr>
              <a:t>[ 3 ]</a:t>
            </a: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r>
              <a:rPr lang="en-US" altLang="en-US" sz="1400" b="1">
                <a:solidFill>
                  <a:srgbClr val="CC0000"/>
                </a:solidFill>
              </a:rPr>
              <a:t>[ 4 ]</a:t>
            </a: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r>
              <a:rPr lang="en-US" altLang="en-US" sz="1400" b="1">
                <a:solidFill>
                  <a:srgbClr val="CC0000"/>
                </a:solidFill>
                <a:latin typeface="Arial Black" pitchFamily="34" charset="0"/>
              </a:rPr>
              <a:t>  .</a:t>
            </a:r>
          </a:p>
          <a:p>
            <a:r>
              <a:rPr lang="en-US" altLang="en-US" sz="1400" b="1">
                <a:solidFill>
                  <a:srgbClr val="CC0000"/>
                </a:solidFill>
                <a:latin typeface="Arial Black" pitchFamily="34" charset="0"/>
              </a:rPr>
              <a:t>  .</a:t>
            </a:r>
          </a:p>
          <a:p>
            <a:r>
              <a:rPr lang="en-US" altLang="en-US" sz="1400" b="1">
                <a:solidFill>
                  <a:srgbClr val="CC0000"/>
                </a:solidFill>
                <a:latin typeface="Arial Black" pitchFamily="34" charset="0"/>
              </a:rPr>
              <a:t>  .</a:t>
            </a:r>
            <a:endParaRPr lang="en-US" altLang="en-US" sz="1400" b="1">
              <a:solidFill>
                <a:srgbClr val="CC0000"/>
              </a:solidFill>
            </a:endParaRPr>
          </a:p>
          <a:p>
            <a:endParaRPr lang="en-US" altLang="en-US" sz="1400" b="1">
              <a:solidFill>
                <a:srgbClr val="CC0000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1397000" y="1524000"/>
            <a:ext cx="1254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/>
              <a:t>    values</a:t>
            </a: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1622425" y="3209925"/>
            <a:ext cx="1162050" cy="313372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80" name="Line 12"/>
          <p:cNvSpPr>
            <a:spLocks noChangeShapeType="1"/>
          </p:cNvSpPr>
          <p:nvPr/>
        </p:nvSpPr>
        <p:spPr bwMode="auto">
          <a:xfrm>
            <a:off x="1619250" y="3616325"/>
            <a:ext cx="1174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81" name="Line 13"/>
          <p:cNvSpPr>
            <a:spLocks noChangeShapeType="1"/>
          </p:cNvSpPr>
          <p:nvPr/>
        </p:nvSpPr>
        <p:spPr bwMode="auto">
          <a:xfrm>
            <a:off x="1619250" y="4078288"/>
            <a:ext cx="1174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82" name="Line 14"/>
          <p:cNvSpPr>
            <a:spLocks noChangeShapeType="1"/>
          </p:cNvSpPr>
          <p:nvPr/>
        </p:nvSpPr>
        <p:spPr bwMode="auto">
          <a:xfrm>
            <a:off x="1619250" y="5006975"/>
            <a:ext cx="1174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83" name="Line 15"/>
          <p:cNvSpPr>
            <a:spLocks noChangeShapeType="1"/>
          </p:cNvSpPr>
          <p:nvPr/>
        </p:nvSpPr>
        <p:spPr bwMode="auto">
          <a:xfrm>
            <a:off x="1619250" y="5475288"/>
            <a:ext cx="1174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84" name="Line 16"/>
          <p:cNvSpPr>
            <a:spLocks noChangeShapeType="1"/>
          </p:cNvSpPr>
          <p:nvPr/>
        </p:nvSpPr>
        <p:spPr bwMode="auto">
          <a:xfrm>
            <a:off x="1619250" y="5937250"/>
            <a:ext cx="1174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665163" y="3398838"/>
            <a:ext cx="54768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endParaRPr lang="en-US" altLang="en-US" sz="1400" b="1">
              <a:solidFill>
                <a:srgbClr val="CC0000"/>
              </a:solidFill>
            </a:endParaRP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r>
              <a:rPr lang="en-US" altLang="en-US" sz="1400" b="1">
                <a:solidFill>
                  <a:srgbClr val="CC0000"/>
                </a:solidFill>
              </a:rPr>
              <a:t> </a:t>
            </a:r>
          </a:p>
          <a:p>
            <a:r>
              <a:rPr lang="en-US" altLang="en-US" sz="1400" b="1">
                <a:solidFill>
                  <a:srgbClr val="CC0000"/>
                </a:solidFill>
              </a:rPr>
              <a:t> </a:t>
            </a: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r>
              <a:rPr lang="en-US" altLang="en-US" sz="1400" b="1">
                <a:solidFill>
                  <a:srgbClr val="CC0000"/>
                </a:solidFill>
              </a:rPr>
              <a:t>[ 97]</a:t>
            </a: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r>
              <a:rPr lang="en-US" altLang="en-US" sz="1400" b="1">
                <a:solidFill>
                  <a:srgbClr val="CC0000"/>
                </a:solidFill>
              </a:rPr>
              <a:t>[ 98]</a:t>
            </a: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r>
              <a:rPr lang="en-US" altLang="en-US" sz="1400" b="1">
                <a:solidFill>
                  <a:srgbClr val="CC0000"/>
                </a:solidFill>
              </a:rPr>
              <a:t>[ 99]</a:t>
            </a: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1966913" y="3376613"/>
            <a:ext cx="776287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/>
              <a:t>7803</a:t>
            </a:r>
          </a:p>
          <a:p>
            <a:endParaRPr lang="en-US" altLang="en-US" sz="1400" b="1"/>
          </a:p>
          <a:p>
            <a:r>
              <a:rPr lang="en-US" altLang="en-US" sz="1400" b="1"/>
              <a:t>Empty</a:t>
            </a:r>
          </a:p>
          <a:p>
            <a:endParaRPr lang="en-US" altLang="en-US" sz="1400" b="1"/>
          </a:p>
          <a:p>
            <a:r>
              <a:rPr lang="en-US" altLang="en-US" sz="1400" b="1">
                <a:latin typeface="Arial Black" pitchFamily="34" charset="0"/>
              </a:rPr>
              <a:t>.</a:t>
            </a:r>
          </a:p>
          <a:p>
            <a:r>
              <a:rPr lang="en-US" altLang="en-US" sz="1400" b="1">
                <a:latin typeface="Arial Black" pitchFamily="34" charset="0"/>
              </a:rPr>
              <a:t>.</a:t>
            </a:r>
          </a:p>
          <a:p>
            <a:r>
              <a:rPr lang="en-US" altLang="en-US" sz="1400" b="1">
                <a:latin typeface="Arial Black" pitchFamily="34" charset="0"/>
              </a:rPr>
              <a:t>.</a:t>
            </a:r>
            <a:endParaRPr lang="en-US" altLang="en-US" sz="1400" b="1"/>
          </a:p>
          <a:p>
            <a:endParaRPr lang="en-US" altLang="en-US" sz="1400" b="1"/>
          </a:p>
          <a:p>
            <a:r>
              <a:rPr lang="en-US" altLang="en-US" sz="1400" b="1"/>
              <a:t>Empty </a:t>
            </a:r>
          </a:p>
          <a:p>
            <a:endParaRPr lang="en-US" altLang="en-US" sz="1400" b="1"/>
          </a:p>
          <a:p>
            <a:r>
              <a:rPr lang="en-US" altLang="en-US" sz="1400" b="1"/>
              <a:t>2298</a:t>
            </a:r>
          </a:p>
          <a:p>
            <a:endParaRPr lang="en-US" altLang="en-US" sz="1400" b="1"/>
          </a:p>
          <a:p>
            <a:r>
              <a:rPr lang="en-US" altLang="en-US" sz="1400" b="1"/>
              <a:t>3699</a:t>
            </a:r>
          </a:p>
          <a:p>
            <a:endParaRPr lang="en-US" altLang="en-US" sz="1400" b="1"/>
          </a:p>
        </p:txBody>
      </p:sp>
      <p:sp>
        <p:nvSpPr>
          <p:cNvPr id="83987" name="Rectangle 19"/>
          <p:cNvSpPr>
            <a:spLocks noChangeArrowheads="1"/>
          </p:cNvSpPr>
          <p:nvPr/>
        </p:nvSpPr>
        <p:spPr bwMode="auto">
          <a:xfrm>
            <a:off x="1962150" y="2038350"/>
            <a:ext cx="7270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/>
              <a:t>Empty</a:t>
            </a:r>
          </a:p>
          <a:p>
            <a:endParaRPr lang="en-US" altLang="en-US" sz="1400" b="1"/>
          </a:p>
          <a:p>
            <a:r>
              <a:rPr lang="en-US" altLang="en-US" sz="1400" b="1"/>
              <a:t>4501</a:t>
            </a:r>
          </a:p>
          <a:p>
            <a:endParaRPr lang="en-US" altLang="en-US" sz="1400" b="1"/>
          </a:p>
          <a:p>
            <a:r>
              <a:rPr lang="en-US" altLang="en-US" sz="1400" b="1"/>
              <a:t>5502</a:t>
            </a:r>
          </a:p>
          <a:p>
            <a:endParaRPr lang="en-US" altLang="en-US" sz="1400" b="1"/>
          </a:p>
        </p:txBody>
      </p:sp>
      <p:sp>
        <p:nvSpPr>
          <p:cNvPr id="83988" name="Oval 20"/>
          <p:cNvSpPr>
            <a:spLocks noChangeArrowheads="1"/>
          </p:cNvSpPr>
          <p:nvPr/>
        </p:nvSpPr>
        <p:spPr bwMode="auto">
          <a:xfrm>
            <a:off x="1298575" y="3640138"/>
            <a:ext cx="1879600" cy="508000"/>
          </a:xfrm>
          <a:prstGeom prst="ellipse">
            <a:avLst/>
          </a:prstGeom>
          <a:noFill/>
          <a:ln w="25400">
            <a:solidFill>
              <a:srgbClr val="99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89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Collision Resolved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1D3E8-4059-405B-83DC-981539A7C9E6}" type="slidenum">
              <a:rPr lang="en-US" altLang="en-US"/>
              <a:pPr/>
              <a:t>85</a:t>
            </a:fld>
            <a:endParaRPr lang="en-US" altLang="en-US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3779838" y="1876425"/>
            <a:ext cx="4449762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b="1"/>
              <a:t>Part 6702 is placed at</a:t>
            </a:r>
          </a:p>
          <a:p>
            <a:r>
              <a:rPr lang="en-US" altLang="en-US" b="1"/>
              <a:t>the location with index 4. </a:t>
            </a:r>
          </a:p>
          <a:p>
            <a:endParaRPr lang="en-US" altLang="en-US" b="1"/>
          </a:p>
          <a:p>
            <a:endParaRPr lang="en-US" altLang="en-US" b="1"/>
          </a:p>
          <a:p>
            <a:r>
              <a:rPr lang="en-US" altLang="en-US" b="1"/>
              <a:t>Where would the part with</a:t>
            </a:r>
          </a:p>
          <a:p>
            <a:r>
              <a:rPr lang="en-US" altLang="en-US" b="1"/>
              <a:t>number 4598 be placed using</a:t>
            </a:r>
          </a:p>
          <a:p>
            <a:r>
              <a:rPr lang="en-US" altLang="en-US" b="1"/>
              <a:t>linear probing?</a:t>
            </a:r>
          </a:p>
          <a:p>
            <a:endParaRPr lang="en-US" altLang="en-US" b="1"/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1625600" y="1871663"/>
            <a:ext cx="1162050" cy="133508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>
            <a:off x="1617663" y="2278063"/>
            <a:ext cx="1174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999" name="Line 7"/>
          <p:cNvSpPr>
            <a:spLocks noChangeShapeType="1"/>
          </p:cNvSpPr>
          <p:nvPr/>
        </p:nvSpPr>
        <p:spPr bwMode="auto">
          <a:xfrm>
            <a:off x="1617663" y="2740025"/>
            <a:ext cx="1174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00" name="Line 8"/>
          <p:cNvSpPr>
            <a:spLocks noChangeShapeType="1"/>
          </p:cNvSpPr>
          <p:nvPr/>
        </p:nvSpPr>
        <p:spPr bwMode="auto">
          <a:xfrm>
            <a:off x="1617663" y="3206750"/>
            <a:ext cx="1174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663575" y="1978025"/>
            <a:ext cx="498475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>
                <a:solidFill>
                  <a:srgbClr val="CC0000"/>
                </a:solidFill>
              </a:rPr>
              <a:t>[ 0 ]</a:t>
            </a: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r>
              <a:rPr lang="en-US" altLang="en-US" sz="1400" b="1">
                <a:solidFill>
                  <a:srgbClr val="CC0000"/>
                </a:solidFill>
              </a:rPr>
              <a:t>[ 1 ]</a:t>
            </a: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r>
              <a:rPr lang="en-US" altLang="en-US" sz="1400" b="1">
                <a:solidFill>
                  <a:srgbClr val="CC0000"/>
                </a:solidFill>
              </a:rPr>
              <a:t>[ 2 ]</a:t>
            </a: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r>
              <a:rPr lang="en-US" altLang="en-US" sz="1400" b="1">
                <a:solidFill>
                  <a:srgbClr val="CC0000"/>
                </a:solidFill>
              </a:rPr>
              <a:t>[ 3 ]</a:t>
            </a: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r>
              <a:rPr lang="en-US" altLang="en-US" sz="1400" b="1">
                <a:solidFill>
                  <a:srgbClr val="CC0000"/>
                </a:solidFill>
              </a:rPr>
              <a:t>[ 4 ]</a:t>
            </a: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r>
              <a:rPr lang="en-US" altLang="en-US" sz="1400" b="1">
                <a:solidFill>
                  <a:srgbClr val="CC0000"/>
                </a:solidFill>
                <a:latin typeface="Arial Black" pitchFamily="34" charset="0"/>
              </a:rPr>
              <a:t>  .</a:t>
            </a:r>
          </a:p>
          <a:p>
            <a:r>
              <a:rPr lang="en-US" altLang="en-US" sz="1400" b="1">
                <a:solidFill>
                  <a:srgbClr val="CC0000"/>
                </a:solidFill>
                <a:latin typeface="Arial Black" pitchFamily="34" charset="0"/>
              </a:rPr>
              <a:t>  .</a:t>
            </a:r>
          </a:p>
          <a:p>
            <a:r>
              <a:rPr lang="en-US" altLang="en-US" sz="1400" b="1">
                <a:solidFill>
                  <a:srgbClr val="CC0000"/>
                </a:solidFill>
                <a:latin typeface="Arial Black" pitchFamily="34" charset="0"/>
              </a:rPr>
              <a:t>  .</a:t>
            </a:r>
            <a:endParaRPr lang="en-US" altLang="en-US" sz="1400" b="1">
              <a:solidFill>
                <a:srgbClr val="CC0000"/>
              </a:solidFill>
            </a:endParaRPr>
          </a:p>
          <a:p>
            <a:endParaRPr lang="en-US" altLang="en-US" sz="1400" b="1">
              <a:solidFill>
                <a:srgbClr val="CC0000"/>
              </a:solidFill>
            </a:endParaRPr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1400175" y="1524000"/>
            <a:ext cx="1254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/>
              <a:t>    values</a:t>
            </a:r>
          </a:p>
        </p:txBody>
      </p:sp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1625600" y="3209925"/>
            <a:ext cx="1162050" cy="313372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04" name="Line 12"/>
          <p:cNvSpPr>
            <a:spLocks noChangeShapeType="1"/>
          </p:cNvSpPr>
          <p:nvPr/>
        </p:nvSpPr>
        <p:spPr bwMode="auto">
          <a:xfrm>
            <a:off x="1622425" y="3616325"/>
            <a:ext cx="1174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05" name="Line 13"/>
          <p:cNvSpPr>
            <a:spLocks noChangeShapeType="1"/>
          </p:cNvSpPr>
          <p:nvPr/>
        </p:nvSpPr>
        <p:spPr bwMode="auto">
          <a:xfrm>
            <a:off x="1622425" y="4078288"/>
            <a:ext cx="1174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06" name="Line 14"/>
          <p:cNvSpPr>
            <a:spLocks noChangeShapeType="1"/>
          </p:cNvSpPr>
          <p:nvPr/>
        </p:nvSpPr>
        <p:spPr bwMode="auto">
          <a:xfrm>
            <a:off x="1622425" y="5006975"/>
            <a:ext cx="1174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07" name="Line 15"/>
          <p:cNvSpPr>
            <a:spLocks noChangeShapeType="1"/>
          </p:cNvSpPr>
          <p:nvPr/>
        </p:nvSpPr>
        <p:spPr bwMode="auto">
          <a:xfrm>
            <a:off x="1622425" y="5475288"/>
            <a:ext cx="1174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08" name="Line 16"/>
          <p:cNvSpPr>
            <a:spLocks noChangeShapeType="1"/>
          </p:cNvSpPr>
          <p:nvPr/>
        </p:nvSpPr>
        <p:spPr bwMode="auto">
          <a:xfrm>
            <a:off x="1622425" y="5937250"/>
            <a:ext cx="1174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09" name="Rectangle 17"/>
          <p:cNvSpPr>
            <a:spLocks noChangeArrowheads="1"/>
          </p:cNvSpPr>
          <p:nvPr/>
        </p:nvSpPr>
        <p:spPr bwMode="auto">
          <a:xfrm>
            <a:off x="668338" y="3398838"/>
            <a:ext cx="54768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endParaRPr lang="en-US" altLang="en-US" sz="1400" b="1">
              <a:solidFill>
                <a:srgbClr val="CC0000"/>
              </a:solidFill>
            </a:endParaRP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r>
              <a:rPr lang="en-US" altLang="en-US" sz="1400" b="1">
                <a:solidFill>
                  <a:srgbClr val="CC0000"/>
                </a:solidFill>
              </a:rPr>
              <a:t> </a:t>
            </a:r>
          </a:p>
          <a:p>
            <a:r>
              <a:rPr lang="en-US" altLang="en-US" sz="1400" b="1">
                <a:solidFill>
                  <a:srgbClr val="CC0000"/>
                </a:solidFill>
              </a:rPr>
              <a:t> </a:t>
            </a: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r>
              <a:rPr lang="en-US" altLang="en-US" sz="1400" b="1">
                <a:solidFill>
                  <a:srgbClr val="CC0000"/>
                </a:solidFill>
              </a:rPr>
              <a:t>[ 97]</a:t>
            </a: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r>
              <a:rPr lang="en-US" altLang="en-US" sz="1400" b="1">
                <a:solidFill>
                  <a:srgbClr val="CC0000"/>
                </a:solidFill>
              </a:rPr>
              <a:t>[ 98]</a:t>
            </a:r>
          </a:p>
          <a:p>
            <a:endParaRPr lang="en-US" altLang="en-US" sz="1400" b="1">
              <a:solidFill>
                <a:srgbClr val="CC0000"/>
              </a:solidFill>
            </a:endParaRPr>
          </a:p>
          <a:p>
            <a:r>
              <a:rPr lang="en-US" altLang="en-US" sz="1400" b="1">
                <a:solidFill>
                  <a:srgbClr val="CC0000"/>
                </a:solidFill>
              </a:rPr>
              <a:t>[ 99]</a:t>
            </a:r>
          </a:p>
        </p:txBody>
      </p:sp>
      <p:sp>
        <p:nvSpPr>
          <p:cNvPr id="85010" name="Rectangle 18"/>
          <p:cNvSpPr>
            <a:spLocks noChangeArrowheads="1"/>
          </p:cNvSpPr>
          <p:nvPr/>
        </p:nvSpPr>
        <p:spPr bwMode="auto">
          <a:xfrm>
            <a:off x="1824038" y="3635375"/>
            <a:ext cx="727075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/>
              <a:t>7803</a:t>
            </a:r>
          </a:p>
          <a:p>
            <a:endParaRPr lang="en-US" altLang="en-US" sz="1400" b="1"/>
          </a:p>
          <a:p>
            <a:r>
              <a:rPr lang="en-US" altLang="en-US" sz="1400" b="1"/>
              <a:t>6702</a:t>
            </a:r>
          </a:p>
          <a:p>
            <a:endParaRPr lang="en-US" altLang="en-US" sz="1400" b="1"/>
          </a:p>
          <a:p>
            <a:r>
              <a:rPr lang="en-US" altLang="en-US" sz="1400" b="1">
                <a:latin typeface="Arial Black" pitchFamily="34" charset="0"/>
              </a:rPr>
              <a:t>.</a:t>
            </a:r>
          </a:p>
          <a:p>
            <a:r>
              <a:rPr lang="en-US" altLang="en-US" sz="1400" b="1">
                <a:latin typeface="Arial Black" pitchFamily="34" charset="0"/>
              </a:rPr>
              <a:t>.</a:t>
            </a:r>
          </a:p>
          <a:p>
            <a:r>
              <a:rPr lang="en-US" altLang="en-US" sz="1400" b="1">
                <a:latin typeface="Arial Black" pitchFamily="34" charset="0"/>
              </a:rPr>
              <a:t>.</a:t>
            </a:r>
            <a:endParaRPr lang="en-US" altLang="en-US" sz="1400" b="1"/>
          </a:p>
          <a:p>
            <a:endParaRPr lang="en-US" altLang="en-US" sz="1400" b="1"/>
          </a:p>
          <a:p>
            <a:r>
              <a:rPr lang="en-US" altLang="en-US" sz="1400" b="1"/>
              <a:t>Empty</a:t>
            </a:r>
          </a:p>
          <a:p>
            <a:endParaRPr lang="en-US" altLang="en-US" sz="1400" b="1"/>
          </a:p>
          <a:p>
            <a:r>
              <a:rPr lang="en-US" altLang="en-US" sz="1400" b="1"/>
              <a:t>2298</a:t>
            </a:r>
          </a:p>
          <a:p>
            <a:endParaRPr lang="en-US" altLang="en-US" sz="1400" b="1"/>
          </a:p>
          <a:p>
            <a:r>
              <a:rPr lang="en-US" altLang="en-US" sz="1400" b="1"/>
              <a:t>3699</a:t>
            </a:r>
          </a:p>
          <a:p>
            <a:endParaRPr lang="en-US" altLang="en-US" sz="1400" b="1"/>
          </a:p>
        </p:txBody>
      </p:sp>
      <p:sp>
        <p:nvSpPr>
          <p:cNvPr id="85011" name="Rectangle 19"/>
          <p:cNvSpPr>
            <a:spLocks noChangeArrowheads="1"/>
          </p:cNvSpPr>
          <p:nvPr/>
        </p:nvSpPr>
        <p:spPr bwMode="auto">
          <a:xfrm>
            <a:off x="1965325" y="2038350"/>
            <a:ext cx="7270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/>
              <a:t>Empty</a:t>
            </a:r>
          </a:p>
          <a:p>
            <a:endParaRPr lang="en-US" altLang="en-US" sz="1400" b="1"/>
          </a:p>
          <a:p>
            <a:r>
              <a:rPr lang="en-US" altLang="en-US" sz="1400" b="1"/>
              <a:t>4501</a:t>
            </a:r>
          </a:p>
          <a:p>
            <a:endParaRPr lang="en-US" altLang="en-US" sz="1400" b="1"/>
          </a:p>
          <a:p>
            <a:r>
              <a:rPr lang="en-US" altLang="en-US" sz="1400" b="1"/>
              <a:t>5502</a:t>
            </a:r>
          </a:p>
          <a:p>
            <a:endParaRPr lang="en-US" altLang="en-US" sz="1400" b="1"/>
          </a:p>
        </p:txBody>
      </p:sp>
      <p:sp>
        <p:nvSpPr>
          <p:cNvPr id="85012" name="Oval 20"/>
          <p:cNvSpPr>
            <a:spLocks noChangeArrowheads="1"/>
          </p:cNvSpPr>
          <p:nvPr/>
        </p:nvSpPr>
        <p:spPr bwMode="auto">
          <a:xfrm>
            <a:off x="1301750" y="3640138"/>
            <a:ext cx="1879600" cy="508000"/>
          </a:xfrm>
          <a:prstGeom prst="ellipse">
            <a:avLst/>
          </a:prstGeom>
          <a:noFill/>
          <a:ln w="25400">
            <a:solidFill>
              <a:srgbClr val="99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13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Collision Resolved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C199-332E-4E75-AF30-BBFF5F4FB6C7}" type="slidenum">
              <a:rPr lang="en-US" altLang="en-US"/>
              <a:pPr/>
              <a:t>86</a:t>
            </a:fld>
            <a:endParaRPr lang="en-US" alt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Radix Sort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800">
                <a:latin typeface="Palatino" charset="0"/>
                <a:cs typeface="Times New Roman" pitchFamily="18" charset="0"/>
              </a:rPr>
              <a:t>Radix sort</a:t>
            </a: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800">
                <a:latin typeface="Palatino" charset="0"/>
                <a:cs typeface="Times New Roman" pitchFamily="18" charset="0"/>
              </a:rPr>
              <a:t>	Is </a:t>
            </a:r>
            <a:r>
              <a:rPr lang="en-US" altLang="en-US" sz="2800" i="1">
                <a:latin typeface="Palatino" charset="0"/>
                <a:cs typeface="Times New Roman" pitchFamily="18" charset="0"/>
              </a:rPr>
              <a:t>not</a:t>
            </a:r>
            <a:r>
              <a:rPr lang="en-US" altLang="en-US" sz="2800">
                <a:latin typeface="Palatino" charset="0"/>
                <a:cs typeface="Times New Roman" pitchFamily="18" charset="0"/>
              </a:rPr>
              <a:t> a comparison sort</a:t>
            </a: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800">
                <a:latin typeface="Palatino" charset="0"/>
                <a:cs typeface="Times New Roman" pitchFamily="18" charset="0"/>
              </a:rPr>
              <a:t> </a:t>
            </a: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800">
                <a:latin typeface="Palatino" charset="0"/>
                <a:cs typeface="Times New Roman" pitchFamily="18" charset="0"/>
              </a:rPr>
              <a:t>	Uses a radix-length array of queues of</a:t>
            </a: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800">
                <a:latin typeface="Palatino" charset="0"/>
                <a:cs typeface="Times New Roman" pitchFamily="18" charset="0"/>
              </a:rPr>
              <a:t>	records</a:t>
            </a: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800">
                <a:latin typeface="Palatino" charset="0"/>
                <a:cs typeface="Times New Roman" pitchFamily="18" charset="0"/>
              </a:rPr>
              <a:t> </a:t>
            </a: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800">
                <a:latin typeface="Palatino" charset="0"/>
                <a:cs typeface="Times New Roman" pitchFamily="18" charset="0"/>
              </a:rPr>
              <a:t>	Makes use of the values in digit positions in</a:t>
            </a: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800">
                <a:latin typeface="Palatino" charset="0"/>
                <a:cs typeface="Times New Roman" pitchFamily="18" charset="0"/>
              </a:rPr>
              <a:t>	the keys to select the queue into which a</a:t>
            </a: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800">
                <a:latin typeface="Palatino" charset="0"/>
                <a:cs typeface="Times New Roman" pitchFamily="18" charset="0"/>
              </a:rPr>
              <a:t>	record must be enqueued</a:t>
            </a: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CA82-EF48-4F81-B72E-C32FE556AE35}" type="slidenum">
              <a:rPr lang="en-US" altLang="en-US"/>
              <a:pPr/>
              <a:t>87</a:t>
            </a:fld>
            <a:endParaRPr lang="en-US" altLang="en-US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Original Array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endParaRPr lang="en-US" altLang="en-US" sz="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1800"/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800" b="1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1800"/>
          </a:p>
          <a:p>
            <a:pPr>
              <a:buFont typeface="Monotype Sorts" pitchFamily="2" charset="2"/>
              <a:buNone/>
            </a:pPr>
            <a:r>
              <a:rPr lang="en-US" altLang="en-US" sz="2800" b="1">
                <a:latin typeface="Courier New" pitchFamily="49" charset="0"/>
              </a:rPr>
              <a:t> </a:t>
            </a:r>
            <a:r>
              <a:rPr lang="en-US" altLang="en-US" sz="2800"/>
              <a:t> </a:t>
            </a:r>
          </a:p>
        </p:txBody>
      </p:sp>
      <p:pic>
        <p:nvPicPr>
          <p:cNvPr id="181252" name="Picture 4" descr="Figure 1026"/>
          <p:cNvPicPr>
            <a:picLocks noChangeAspect="1" noChangeArrowheads="1"/>
          </p:cNvPicPr>
          <p:nvPr/>
        </p:nvPicPr>
        <p:blipFill>
          <a:blip r:embed="rId3"/>
          <a:srcRect t="7253" r="76237"/>
          <a:stretch>
            <a:fillRect/>
          </a:stretch>
        </p:blipFill>
        <p:spPr bwMode="auto">
          <a:xfrm>
            <a:off x="2514600" y="1219200"/>
            <a:ext cx="3695700" cy="4872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00522-9FE9-42B9-9C50-D96BEFE81924}" type="slidenum">
              <a:rPr lang="en-US" altLang="en-US"/>
              <a:pPr/>
              <a:t>88</a:t>
            </a:fld>
            <a:endParaRPr lang="en-US" altLang="en-US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Queues After First Pass</a:t>
            </a:r>
          </a:p>
        </p:txBody>
      </p:sp>
      <p:pic>
        <p:nvPicPr>
          <p:cNvPr id="187396" name="Picture 4" descr="Figure 1027"/>
          <p:cNvPicPr>
            <a:picLocks noChangeAspect="1" noChangeArrowheads="1"/>
          </p:cNvPicPr>
          <p:nvPr/>
        </p:nvPicPr>
        <p:blipFill>
          <a:blip r:embed="rId3"/>
          <a:srcRect b="76199"/>
          <a:stretch>
            <a:fillRect/>
          </a:stretch>
        </p:blipFill>
        <p:spPr bwMode="auto">
          <a:xfrm>
            <a:off x="228600" y="2516188"/>
            <a:ext cx="8686800" cy="1446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CFDF-7B87-4A1F-8E19-94E845DE6DF6}" type="slidenum">
              <a:rPr lang="en-US" altLang="en-US"/>
              <a:pPr/>
              <a:t>89</a:t>
            </a:fld>
            <a:endParaRPr lang="en-US" altLang="en-US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Array After First Pass</a:t>
            </a:r>
          </a:p>
        </p:txBody>
      </p:sp>
      <p:pic>
        <p:nvPicPr>
          <p:cNvPr id="188419" name="Picture 3" descr="Figure 1026"/>
          <p:cNvPicPr>
            <a:picLocks noChangeAspect="1" noChangeArrowheads="1"/>
          </p:cNvPicPr>
          <p:nvPr/>
        </p:nvPicPr>
        <p:blipFill>
          <a:blip r:embed="rId3"/>
          <a:srcRect l="23763" t="8588" r="48456"/>
          <a:stretch>
            <a:fillRect/>
          </a:stretch>
        </p:blipFill>
        <p:spPr bwMode="auto">
          <a:xfrm>
            <a:off x="2133600" y="1295400"/>
            <a:ext cx="4179888" cy="4643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5FA7-DCF1-47B3-A5C1-245978DE3002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762000"/>
            <a:ext cx="7543800" cy="381000"/>
          </a:xfrm>
          <a:noFill/>
          <a:ln/>
        </p:spPr>
        <p:txBody>
          <a:bodyPr/>
          <a:lstStyle/>
          <a:p>
            <a:r>
              <a:rPr lang="en-US" altLang="en-US"/>
              <a:t>Selection Sort: End Pass Three 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506413" y="1620838"/>
            <a:ext cx="2224087" cy="42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endParaRPr lang="en-US" altLang="en-US" b="1">
              <a:latin typeface="Times New Roman" pitchFamily="18" charset="0"/>
            </a:endParaRPr>
          </a:p>
          <a:p>
            <a:r>
              <a:rPr lang="en-US" altLang="en-US" sz="800" b="1">
                <a:latin typeface="Times New Roman" pitchFamily="18" charset="0"/>
              </a:rPr>
              <a:t>  </a:t>
            </a:r>
            <a:endParaRPr lang="en-US" altLang="en-US" sz="10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values	 [ 0 ]       </a:t>
            </a:r>
            <a:endParaRPr lang="en-US" altLang="en-US" sz="16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	 [ 1 ]</a:t>
            </a:r>
            <a:endParaRPr lang="en-US" altLang="en-US" sz="8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	 [ 2 ]</a:t>
            </a:r>
          </a:p>
          <a:p>
            <a:r>
              <a:rPr lang="en-US" altLang="en-US" sz="800" b="1">
                <a:latin typeface="Times New Roman" pitchFamily="18" charset="0"/>
              </a:rPr>
              <a:t> </a:t>
            </a:r>
          </a:p>
          <a:p>
            <a:r>
              <a:rPr lang="en-US" altLang="en-US" sz="800" b="1">
                <a:latin typeface="Times New Roman" pitchFamily="18" charset="0"/>
              </a:rPr>
              <a:t> </a:t>
            </a:r>
            <a:endParaRPr lang="en-US" altLang="en-US" sz="1000" b="1">
              <a:latin typeface="Times New Roman" pitchFamily="18" charset="0"/>
            </a:endParaRPr>
          </a:p>
          <a:p>
            <a:endParaRPr lang="en-US" altLang="en-US" sz="10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             [ 3 ]</a:t>
            </a:r>
            <a:endParaRPr lang="en-US" altLang="en-US" sz="16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endParaRPr lang="en-US" altLang="en-US" sz="800" b="1">
              <a:latin typeface="Times New Roman" pitchFamily="18" charset="0"/>
            </a:endParaRPr>
          </a:p>
          <a:p>
            <a:r>
              <a:rPr lang="en-US" altLang="en-US" b="1">
                <a:latin typeface="Times New Roman" pitchFamily="18" charset="0"/>
              </a:rPr>
              <a:t> 	 [ 4 ]</a:t>
            </a:r>
          </a:p>
        </p:txBody>
      </p:sp>
      <p:grpSp>
        <p:nvGrpSpPr>
          <p:cNvPr id="13321" name="Group 9"/>
          <p:cNvGrpSpPr>
            <a:grpSpLocks/>
          </p:cNvGrpSpPr>
          <p:nvPr/>
        </p:nvGrpSpPr>
        <p:grpSpPr bwMode="auto">
          <a:xfrm>
            <a:off x="2414588" y="2209800"/>
            <a:ext cx="1416050" cy="3819525"/>
            <a:chOff x="1521" y="1392"/>
            <a:chExt cx="892" cy="2406"/>
          </a:xfrm>
        </p:grpSpPr>
        <p:sp>
          <p:nvSpPr>
            <p:cNvPr id="13316" name="Rectangle 4"/>
            <p:cNvSpPr>
              <a:spLocks noChangeArrowheads="1"/>
            </p:cNvSpPr>
            <p:nvPr/>
          </p:nvSpPr>
          <p:spPr bwMode="auto">
            <a:xfrm>
              <a:off x="1533" y="1392"/>
              <a:ext cx="876" cy="2406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>
              <a:off x="1521" y="1872"/>
              <a:ext cx="8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8" name="Line 6"/>
            <p:cNvSpPr>
              <a:spLocks noChangeShapeType="1"/>
            </p:cNvSpPr>
            <p:nvPr/>
          </p:nvSpPr>
          <p:spPr bwMode="auto">
            <a:xfrm>
              <a:off x="1521" y="2354"/>
              <a:ext cx="8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>
              <a:off x="1521" y="2837"/>
              <a:ext cx="8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>
              <a:off x="1521" y="3320"/>
              <a:ext cx="8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2786063" y="2298700"/>
            <a:ext cx="636587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3200" b="1"/>
              <a:t>  6</a:t>
            </a:r>
          </a:p>
          <a:p>
            <a:endParaRPr lang="en-US" altLang="en-US" sz="2000" b="1"/>
          </a:p>
          <a:p>
            <a:r>
              <a:rPr lang="en-US" altLang="en-US" sz="3200" b="1"/>
              <a:t>10</a:t>
            </a:r>
          </a:p>
          <a:p>
            <a:endParaRPr lang="en-US" altLang="en-US" sz="2000" b="1"/>
          </a:p>
          <a:p>
            <a:r>
              <a:rPr lang="en-US" altLang="en-US" sz="3200" b="1"/>
              <a:t>12</a:t>
            </a:r>
          </a:p>
          <a:p>
            <a:endParaRPr lang="en-US" altLang="en-US" sz="2000" b="1"/>
          </a:p>
          <a:p>
            <a:r>
              <a:rPr lang="en-US" altLang="en-US" sz="3200" b="1"/>
              <a:t>36</a:t>
            </a:r>
          </a:p>
          <a:p>
            <a:endParaRPr lang="en-US" altLang="en-US" sz="2000" b="1"/>
          </a:p>
          <a:p>
            <a:r>
              <a:rPr lang="en-US" altLang="en-US" sz="3200" b="1"/>
              <a:t>24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7718425" y="2279650"/>
            <a:ext cx="42068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b="1"/>
              <a:t>S</a:t>
            </a:r>
          </a:p>
          <a:p>
            <a:r>
              <a:rPr lang="en-US" altLang="en-US" b="1"/>
              <a:t>O</a:t>
            </a:r>
          </a:p>
          <a:p>
            <a:r>
              <a:rPr lang="en-US" altLang="en-US" b="1"/>
              <a:t>R</a:t>
            </a:r>
          </a:p>
          <a:p>
            <a:r>
              <a:rPr lang="en-US" altLang="en-US" b="1"/>
              <a:t>T</a:t>
            </a:r>
          </a:p>
          <a:p>
            <a:r>
              <a:rPr lang="en-US" altLang="en-US" b="1"/>
              <a:t>E</a:t>
            </a:r>
          </a:p>
          <a:p>
            <a:r>
              <a:rPr lang="en-US" altLang="en-US" b="1"/>
              <a:t>D</a:t>
            </a:r>
          </a:p>
        </p:txBody>
      </p:sp>
      <p:grpSp>
        <p:nvGrpSpPr>
          <p:cNvPr id="13330" name="Group 18"/>
          <p:cNvGrpSpPr>
            <a:grpSpLocks/>
          </p:cNvGrpSpPr>
          <p:nvPr/>
        </p:nvGrpSpPr>
        <p:grpSpPr bwMode="auto">
          <a:xfrm>
            <a:off x="5256213" y="2230438"/>
            <a:ext cx="2265362" cy="2346325"/>
            <a:chOff x="3311" y="1405"/>
            <a:chExt cx="1427" cy="1478"/>
          </a:xfrm>
        </p:grpSpPr>
        <p:grpSp>
          <p:nvGrpSpPr>
            <p:cNvPr id="13328" name="Group 16"/>
            <p:cNvGrpSpPr>
              <a:grpSpLocks/>
            </p:cNvGrpSpPr>
            <p:nvPr/>
          </p:nvGrpSpPr>
          <p:grpSpPr bwMode="auto">
            <a:xfrm>
              <a:off x="3311" y="1405"/>
              <a:ext cx="1427" cy="1478"/>
              <a:chOff x="3311" y="1405"/>
              <a:chExt cx="1427" cy="1478"/>
            </a:xfrm>
          </p:grpSpPr>
          <p:sp>
            <p:nvSpPr>
              <p:cNvPr id="13324" name="AutoShape 12"/>
              <p:cNvSpPr>
                <a:spLocks noChangeArrowheads="1"/>
              </p:cNvSpPr>
              <p:nvPr/>
            </p:nvSpPr>
            <p:spPr bwMode="auto">
              <a:xfrm rot="16200000" flipH="1">
                <a:off x="2878" y="1839"/>
                <a:ext cx="1472" cy="60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5" name="Rectangle 13"/>
              <p:cNvSpPr>
                <a:spLocks noChangeArrowheads="1"/>
              </p:cNvSpPr>
              <p:nvPr/>
            </p:nvSpPr>
            <p:spPr bwMode="auto">
              <a:xfrm>
                <a:off x="3921" y="1411"/>
                <a:ext cx="815" cy="146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6" name="Line 14"/>
              <p:cNvSpPr>
                <a:spLocks noChangeShapeType="1"/>
              </p:cNvSpPr>
              <p:nvPr/>
            </p:nvSpPr>
            <p:spPr bwMode="auto">
              <a:xfrm>
                <a:off x="3921" y="2883"/>
                <a:ext cx="8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7" name="Line 15"/>
              <p:cNvSpPr>
                <a:spLocks noChangeShapeType="1"/>
              </p:cNvSpPr>
              <p:nvPr/>
            </p:nvSpPr>
            <p:spPr bwMode="auto">
              <a:xfrm>
                <a:off x="3924" y="1405"/>
                <a:ext cx="8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29" name="Line 17"/>
            <p:cNvSpPr>
              <a:spLocks noChangeShapeType="1"/>
            </p:cNvSpPr>
            <p:nvPr/>
          </p:nvSpPr>
          <p:spPr bwMode="auto">
            <a:xfrm flipV="1">
              <a:off x="4733" y="1413"/>
              <a:ext cx="0" cy="14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339" name="Group 27"/>
          <p:cNvGrpSpPr>
            <a:grpSpLocks/>
          </p:cNvGrpSpPr>
          <p:nvPr/>
        </p:nvGrpSpPr>
        <p:grpSpPr bwMode="auto">
          <a:xfrm>
            <a:off x="5257800" y="4648200"/>
            <a:ext cx="2243138" cy="1524000"/>
            <a:chOff x="3312" y="2928"/>
            <a:chExt cx="1413" cy="960"/>
          </a:xfrm>
        </p:grpSpPr>
        <p:grpSp>
          <p:nvGrpSpPr>
            <p:cNvPr id="13340" name="Group 28"/>
            <p:cNvGrpSpPr>
              <a:grpSpLocks/>
            </p:cNvGrpSpPr>
            <p:nvPr/>
          </p:nvGrpSpPr>
          <p:grpSpPr bwMode="auto">
            <a:xfrm>
              <a:off x="3312" y="2928"/>
              <a:ext cx="1408" cy="960"/>
              <a:chOff x="3920" y="3120"/>
              <a:chExt cx="1408" cy="960"/>
            </a:xfrm>
          </p:grpSpPr>
          <p:sp>
            <p:nvSpPr>
              <p:cNvPr id="13341" name="AutoShape 29"/>
              <p:cNvSpPr>
                <a:spLocks noChangeArrowheads="1"/>
              </p:cNvSpPr>
              <p:nvPr/>
            </p:nvSpPr>
            <p:spPr bwMode="auto">
              <a:xfrm rot="16200000">
                <a:off x="3790" y="3289"/>
                <a:ext cx="908" cy="600"/>
              </a:xfrm>
              <a:prstGeom prst="triangle">
                <a:avLst>
                  <a:gd name="adj" fmla="val 49995"/>
                </a:avLst>
              </a:prstGeom>
              <a:solidFill>
                <a:srgbClr val="FFCC66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2" name="Rectangle 30"/>
              <p:cNvSpPr>
                <a:spLocks noChangeArrowheads="1"/>
              </p:cNvSpPr>
              <p:nvPr/>
            </p:nvSpPr>
            <p:spPr bwMode="auto">
              <a:xfrm>
                <a:off x="4524" y="3136"/>
                <a:ext cx="804" cy="907"/>
              </a:xfrm>
              <a:prstGeom prst="rect">
                <a:avLst/>
              </a:prstGeom>
              <a:solidFill>
                <a:srgbClr val="FFCC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3" name="Line 31"/>
              <p:cNvSpPr>
                <a:spLocks noChangeShapeType="1"/>
              </p:cNvSpPr>
              <p:nvPr/>
            </p:nvSpPr>
            <p:spPr bwMode="auto">
              <a:xfrm>
                <a:off x="4524" y="3131"/>
                <a:ext cx="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4" name="Line 32"/>
              <p:cNvSpPr>
                <a:spLocks noChangeShapeType="1"/>
              </p:cNvSpPr>
              <p:nvPr/>
            </p:nvSpPr>
            <p:spPr bwMode="auto">
              <a:xfrm>
                <a:off x="4524" y="4046"/>
                <a:ext cx="8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5" name="Line 33"/>
              <p:cNvSpPr>
                <a:spLocks noChangeShapeType="1"/>
              </p:cNvSpPr>
              <p:nvPr/>
            </p:nvSpPr>
            <p:spPr bwMode="auto">
              <a:xfrm>
                <a:off x="5324" y="3131"/>
                <a:ext cx="0" cy="91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6" name="Line 34"/>
              <p:cNvSpPr>
                <a:spLocks noChangeShapeType="1"/>
              </p:cNvSpPr>
              <p:nvPr/>
            </p:nvSpPr>
            <p:spPr bwMode="auto">
              <a:xfrm flipV="1">
                <a:off x="3920" y="3120"/>
                <a:ext cx="624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7" name="Line 35"/>
              <p:cNvSpPr>
                <a:spLocks noChangeShapeType="1"/>
              </p:cNvSpPr>
              <p:nvPr/>
            </p:nvSpPr>
            <p:spPr bwMode="auto">
              <a:xfrm>
                <a:off x="3920" y="3600"/>
                <a:ext cx="672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48" name="Rectangle 36"/>
            <p:cNvSpPr>
              <a:spLocks noChangeArrowheads="1"/>
            </p:cNvSpPr>
            <p:nvPr/>
          </p:nvSpPr>
          <p:spPr bwMode="auto">
            <a:xfrm>
              <a:off x="3531" y="3246"/>
              <a:ext cx="11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b="1"/>
                <a:t>UNSORTED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078E-509E-41EC-9D01-C079CFB5D114}" type="slidenum">
              <a:rPr lang="en-US" altLang="en-US"/>
              <a:pPr/>
              <a:t>90</a:t>
            </a:fld>
            <a:endParaRPr lang="en-US" altLang="en-US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Queues After Second Pass</a:t>
            </a:r>
          </a:p>
        </p:txBody>
      </p:sp>
      <p:pic>
        <p:nvPicPr>
          <p:cNvPr id="189443" name="Picture 3" descr="Figure 1027"/>
          <p:cNvPicPr>
            <a:picLocks noChangeAspect="1" noChangeArrowheads="1"/>
          </p:cNvPicPr>
          <p:nvPr/>
        </p:nvPicPr>
        <p:blipFill>
          <a:blip r:embed="rId3"/>
          <a:srcRect t="32544" b="35397"/>
          <a:stretch>
            <a:fillRect/>
          </a:stretch>
        </p:blipFill>
        <p:spPr bwMode="auto">
          <a:xfrm>
            <a:off x="228600" y="2057400"/>
            <a:ext cx="8686800" cy="180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77E5-4598-4281-A867-A2DBDF8E3E88}" type="slidenum">
              <a:rPr lang="en-US" altLang="en-US"/>
              <a:pPr/>
              <a:t>91</a:t>
            </a:fld>
            <a:endParaRPr lang="en-US" altLang="en-US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Array After Second Pass</a:t>
            </a:r>
          </a:p>
        </p:txBody>
      </p:sp>
      <p:pic>
        <p:nvPicPr>
          <p:cNvPr id="190467" name="Picture 3" descr="Figure 1026"/>
          <p:cNvPicPr>
            <a:picLocks noChangeAspect="1" noChangeArrowheads="1"/>
          </p:cNvPicPr>
          <p:nvPr/>
        </p:nvPicPr>
        <p:blipFill>
          <a:blip r:embed="rId3"/>
          <a:srcRect l="51543" t="7143" r="23763"/>
          <a:stretch>
            <a:fillRect/>
          </a:stretch>
        </p:blipFill>
        <p:spPr bwMode="auto">
          <a:xfrm>
            <a:off x="2743200" y="1447800"/>
            <a:ext cx="3902075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5ACE-A115-4372-B0AE-4B60FD7AD2EC}" type="slidenum">
              <a:rPr lang="en-US" altLang="en-US"/>
              <a:pPr/>
              <a:t>92</a:t>
            </a:fld>
            <a:endParaRPr lang="en-US" altLang="en-US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Queues After Third Pass</a:t>
            </a:r>
          </a:p>
        </p:txBody>
      </p:sp>
      <p:pic>
        <p:nvPicPr>
          <p:cNvPr id="191491" name="Picture 3" descr="Figure 1027"/>
          <p:cNvPicPr>
            <a:picLocks noChangeAspect="1" noChangeArrowheads="1"/>
          </p:cNvPicPr>
          <p:nvPr/>
        </p:nvPicPr>
        <p:blipFill>
          <a:blip r:embed="rId3"/>
          <a:srcRect t="73346" b="6253"/>
          <a:stretch>
            <a:fillRect/>
          </a:stretch>
        </p:blipFill>
        <p:spPr bwMode="auto">
          <a:xfrm>
            <a:off x="228600" y="2590800"/>
            <a:ext cx="8686800" cy="1373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CEBA-C07F-4186-A229-7268E9F6B185}" type="slidenum">
              <a:rPr lang="en-US" altLang="en-US"/>
              <a:pPr/>
              <a:t>93</a:t>
            </a:fld>
            <a:endParaRPr lang="en-US" altLang="en-US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Array After Third Pass</a:t>
            </a:r>
          </a:p>
        </p:txBody>
      </p:sp>
      <p:pic>
        <p:nvPicPr>
          <p:cNvPr id="192515" name="Picture 3" descr="Figure 1026"/>
          <p:cNvPicPr>
            <a:picLocks noChangeAspect="1" noChangeArrowheads="1"/>
          </p:cNvPicPr>
          <p:nvPr/>
        </p:nvPicPr>
        <p:blipFill>
          <a:blip r:embed="rId3"/>
          <a:srcRect l="76237" t="7907"/>
          <a:stretch>
            <a:fillRect/>
          </a:stretch>
        </p:blipFill>
        <p:spPr bwMode="auto">
          <a:xfrm>
            <a:off x="2384425" y="1371600"/>
            <a:ext cx="3841750" cy="5024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uble Lines">
  <a:themeElements>
    <a:clrScheme name="">
      <a:dk1>
        <a:srgbClr val="000000"/>
      </a:dk1>
      <a:lt1>
        <a:srgbClr val="FFFF99"/>
      </a:lt1>
      <a:dk2>
        <a:srgbClr val="008080"/>
      </a:dk2>
      <a:lt2>
        <a:srgbClr val="FFFFCC"/>
      </a:lt2>
      <a:accent1>
        <a:srgbClr val="CCFFCC"/>
      </a:accent1>
      <a:accent2>
        <a:srgbClr val="CC9900"/>
      </a:accent2>
      <a:accent3>
        <a:srgbClr val="FFFFCA"/>
      </a:accent3>
      <a:accent4>
        <a:srgbClr val="000000"/>
      </a:accent4>
      <a:accent5>
        <a:srgbClr val="E2FFE2"/>
      </a:accent5>
      <a:accent6>
        <a:srgbClr val="B98A00"/>
      </a:accent6>
      <a:hlink>
        <a:srgbClr val="FF9933"/>
      </a:hlink>
      <a:folHlink>
        <a:srgbClr val="009999"/>
      </a:folHlink>
    </a:clrScheme>
    <a:fontScheme name="Double Lin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ouble Lines 1">
        <a:dk1>
          <a:srgbClr val="000000"/>
        </a:dk1>
        <a:lt1>
          <a:srgbClr val="FFFFFF"/>
        </a:lt1>
        <a:dk2>
          <a:srgbClr val="990066"/>
        </a:dk2>
        <a:lt2>
          <a:srgbClr val="00CCCC"/>
        </a:lt2>
        <a:accent1>
          <a:srgbClr val="D60093"/>
        </a:accent1>
        <a:accent2>
          <a:srgbClr val="FFFF66"/>
        </a:accent2>
        <a:accent3>
          <a:srgbClr val="CAAAB8"/>
        </a:accent3>
        <a:accent4>
          <a:srgbClr val="DADADA"/>
        </a:accent4>
        <a:accent5>
          <a:srgbClr val="E8AAC8"/>
        </a:accent5>
        <a:accent6>
          <a:srgbClr val="E7E75C"/>
        </a:accent6>
        <a:hlink>
          <a:srgbClr val="FF9933"/>
        </a:hlink>
        <a:folHlink>
          <a:srgbClr val="FF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uble Lines 2">
        <a:dk1>
          <a:srgbClr val="000000"/>
        </a:dk1>
        <a:lt1>
          <a:srgbClr val="FFFFCC"/>
        </a:lt1>
        <a:dk2>
          <a:srgbClr val="996600"/>
        </a:dk2>
        <a:lt2>
          <a:srgbClr val="FFFFCC"/>
        </a:lt2>
        <a:accent1>
          <a:srgbClr val="FFCC00"/>
        </a:accent1>
        <a:accent2>
          <a:srgbClr val="6666FF"/>
        </a:accent2>
        <a:accent3>
          <a:srgbClr val="FFFFE2"/>
        </a:accent3>
        <a:accent4>
          <a:srgbClr val="000000"/>
        </a:accent4>
        <a:accent5>
          <a:srgbClr val="FFE2AA"/>
        </a:accent5>
        <a:accent6>
          <a:srgbClr val="5C5CE7"/>
        </a:accent6>
        <a:hlink>
          <a:srgbClr val="999933"/>
        </a:hlink>
        <a:folHlink>
          <a:srgbClr val="99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uble Lines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 Designs\Double Lines.pot</Template>
  <TotalTime>3559</TotalTime>
  <Words>4027</Words>
  <Application>Microsoft PowerPoint 7.0</Application>
  <PresentationFormat>On-screen Show (4:3)</PresentationFormat>
  <Paragraphs>2780</Paragraphs>
  <Slides>93</Slides>
  <Notes>92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101" baseType="lpstr">
      <vt:lpstr>Times New Roman</vt:lpstr>
      <vt:lpstr>Arial</vt:lpstr>
      <vt:lpstr>Monotype Sorts</vt:lpstr>
      <vt:lpstr>Courier New</vt:lpstr>
      <vt:lpstr>Times</vt:lpstr>
      <vt:lpstr>Arial Black</vt:lpstr>
      <vt:lpstr>Palatino</vt:lpstr>
      <vt:lpstr>Double Lines</vt:lpstr>
      <vt:lpstr>Sorting and Searching Algorithms</vt:lpstr>
      <vt:lpstr> Sorting means . . .</vt:lpstr>
      <vt:lpstr>Straight Selection Sort</vt:lpstr>
      <vt:lpstr>Selection Sort: Pass One </vt:lpstr>
      <vt:lpstr>Selection Sort: End Pass One </vt:lpstr>
      <vt:lpstr>Selection Sort: Pass Two </vt:lpstr>
      <vt:lpstr>Selection Sort: End Pass Two </vt:lpstr>
      <vt:lpstr>Selection Sort: Pass Three </vt:lpstr>
      <vt:lpstr>Selection Sort: End Pass Three </vt:lpstr>
      <vt:lpstr>Selection Sort: Pass Four </vt:lpstr>
      <vt:lpstr>Selection Sort: End Pass Four</vt:lpstr>
      <vt:lpstr>Selection Sort:  How many comparisons?</vt:lpstr>
      <vt:lpstr> For selection sort in general</vt:lpstr>
      <vt:lpstr> Notice that . . .</vt:lpstr>
      <vt:lpstr> For selection sort in general</vt:lpstr>
      <vt:lpstr>Slide 16</vt:lpstr>
      <vt:lpstr>Slide 17</vt:lpstr>
      <vt:lpstr>Bubble Sort</vt:lpstr>
      <vt:lpstr>Snapshot of BubbleSort</vt:lpstr>
      <vt:lpstr>Code for BubbleSort</vt:lpstr>
      <vt:lpstr>Code for BubbleUp</vt:lpstr>
      <vt:lpstr>Observations on BubbleSort</vt:lpstr>
      <vt:lpstr>Insertion Sort</vt:lpstr>
      <vt:lpstr>Insertion Sort</vt:lpstr>
      <vt:lpstr>Insertion Sort</vt:lpstr>
      <vt:lpstr>Insertion Sort</vt:lpstr>
      <vt:lpstr>Insertion Sort</vt:lpstr>
      <vt:lpstr>A  Snapshot of the  Insertion Sort Algorithm</vt:lpstr>
      <vt:lpstr>Slide 29</vt:lpstr>
      <vt:lpstr>Slide 30</vt:lpstr>
      <vt:lpstr>Sorting Algorithms and Average Case Number of Comparisons</vt:lpstr>
      <vt:lpstr> Recall that . . .</vt:lpstr>
      <vt:lpstr>The largest element in a heap</vt:lpstr>
      <vt:lpstr>The heap can be stored  in an array</vt:lpstr>
      <vt:lpstr>Heap Sort Approach   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ReheapDown</vt:lpstr>
      <vt:lpstr>Slide 56</vt:lpstr>
      <vt:lpstr>Heap Sort:  How many comparisons?</vt:lpstr>
      <vt:lpstr>Heap Sort of N elements:  How many comparisons?</vt:lpstr>
      <vt:lpstr>Using quick sort algorithm</vt:lpstr>
      <vt:lpstr>Slide 60</vt:lpstr>
      <vt:lpstr>Before call to function Split</vt:lpstr>
      <vt:lpstr>After call to function Split</vt:lpstr>
      <vt:lpstr>Quick Sort of N elements:  How many comparisons?</vt:lpstr>
      <vt:lpstr>Quick Sort of N elements: How many splits can occur?</vt:lpstr>
      <vt:lpstr>Before call to function Split</vt:lpstr>
      <vt:lpstr>After call to function Split</vt:lpstr>
      <vt:lpstr>Merge Sort Algorithm</vt:lpstr>
      <vt:lpstr>Slide 68</vt:lpstr>
      <vt:lpstr>Using Merge Sort Algorithm  with N = 16</vt:lpstr>
      <vt:lpstr>Merge Sort of N elements:  How many comparisons?</vt:lpstr>
      <vt:lpstr>Comparison of Sorting Algorithms</vt:lpstr>
      <vt:lpstr>Testing</vt:lpstr>
      <vt:lpstr>Sorting Objects</vt:lpstr>
      <vt:lpstr>Stability</vt:lpstr>
      <vt:lpstr>Function  BinarySearch( )      </vt:lpstr>
      <vt:lpstr>found = BinarySearch(info, 25, 0, 14 );       </vt:lpstr>
      <vt:lpstr>Slide 77</vt:lpstr>
      <vt:lpstr> Hashing</vt:lpstr>
      <vt:lpstr>Slide 79</vt:lpstr>
      <vt:lpstr>Placing Elements in the Array</vt:lpstr>
      <vt:lpstr>Placing Elements in the Array</vt:lpstr>
      <vt:lpstr>How to Resolve the Collision?</vt:lpstr>
      <vt:lpstr>Resolving the Collision</vt:lpstr>
      <vt:lpstr>Collision Resolved</vt:lpstr>
      <vt:lpstr>Collision Resolved</vt:lpstr>
      <vt:lpstr>Radix Sort</vt:lpstr>
      <vt:lpstr>Original Array</vt:lpstr>
      <vt:lpstr>Queues After First Pass</vt:lpstr>
      <vt:lpstr>Array After First Pass</vt:lpstr>
      <vt:lpstr>Queues After Second Pass</vt:lpstr>
      <vt:lpstr>Array After Second Pass</vt:lpstr>
      <vt:lpstr>Queues After Third Pass</vt:lpstr>
      <vt:lpstr>Array After Third Pass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Sylvia Sorkin</dc:creator>
  <cp:lastModifiedBy>grewe</cp:lastModifiedBy>
  <cp:revision>516</cp:revision>
  <dcterms:created xsi:type="dcterms:W3CDTF">1995-05-28T16:12:40Z</dcterms:created>
  <dcterms:modified xsi:type="dcterms:W3CDTF">2009-03-19T21:08:24Z</dcterms:modified>
</cp:coreProperties>
</file>