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8"/>
  </p:notesMasterIdLst>
  <p:sldIdLst>
    <p:sldId id="363" r:id="rId2"/>
    <p:sldId id="333" r:id="rId3"/>
    <p:sldId id="334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326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61" r:id="rId23"/>
    <p:sldId id="290" r:id="rId24"/>
    <p:sldId id="291" r:id="rId25"/>
    <p:sldId id="293" r:id="rId26"/>
    <p:sldId id="29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99CC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100" d="100"/>
          <a:sy n="100" d="100"/>
        </p:scale>
        <p:origin x="5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FF5F1650-4ED8-4173-B5CA-307757F47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4805F-2D3B-4724-AAE6-EDD36B4C6EA2}" type="slidenum">
              <a:rPr lang="en-US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41E98-7691-4FA4-A65A-A9AA854CDC87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2E09C-A790-4867-B9B1-45F43CD4E5B7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D45C3-31C9-48C3-A01B-D2DC4D586000}" type="slidenum">
              <a:rPr lang="en-US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28A43-32EB-481F-822B-14FC5EE377F6}" type="slidenum">
              <a:rPr lang="en-US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C43CD-FF63-458C-AB69-828A9173518C}" type="slidenum">
              <a:rPr lang="en-US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9FD03-8AF5-44F1-8242-5CF53918DC06}" type="slidenum">
              <a:rPr lang="en-US">
                <a:latin typeface="Arial" charset="0"/>
              </a:rPr>
              <a:pPr/>
              <a:t>26</a:t>
            </a:fld>
            <a:endParaRPr lang="en-US">
              <a:latin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C4041-DD9C-4AA1-98B4-792B350575AC}" type="slidenum">
              <a:rPr lang="en-US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E72BE-6AF1-4367-AA30-DBBE3C544D23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F661FE-1137-402C-B973-A018E01E2A90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793EE-93A4-48E3-ABA5-CDA7505D3260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A7502-AFAF-4A14-A945-D3DD2A89FA45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A2F39-5A94-4C5B-B319-211DCAB1ECDC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2C7DB-3CAA-4680-8D89-2EA5CDA9DEDB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124F8-84F1-4B9B-B3E1-27EC2A00DAAC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962400"/>
            <a:ext cx="6400800" cy="1752600"/>
          </a:xfrm>
        </p:spPr>
        <p:txBody>
          <a:bodyPr/>
          <a:lstStyle>
            <a:lvl1pPr marL="0" indent="0" algn="ctr">
              <a:defRPr sz="4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000" b="0" smtClean="0"/>
            </a:lvl1pPr>
          </a:lstStyle>
          <a:p>
            <a:pPr>
              <a:defRPr/>
            </a:pPr>
            <a:r>
              <a:rPr lang="en-US"/>
              <a:t>1-</a:t>
            </a:r>
            <a:fld id="{A65C529E-9165-46B2-BD06-1D0F85D1F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A1293D-B753-4204-89BE-ADA93ADFAFB5}" type="slidenum">
              <a:rPr lang="en-US"/>
              <a:pPr>
                <a:defRPr/>
              </a:pPr>
              <a:t>‹#›</a:t>
            </a:fld>
            <a:endParaRPr lang="en-US" sz="1000" b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30F240-C2AF-49E9-9411-F8AD6389F70C}" type="slidenum">
              <a:rPr lang="en-US"/>
              <a:pPr>
                <a:defRPr/>
              </a:pPr>
              <a:t>‹#›</a:t>
            </a:fld>
            <a:endParaRPr lang="en-US" sz="1000" b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A10877-1F98-45E8-B32D-3703F6E47E0D}" type="slidenum">
              <a:rPr lang="en-US"/>
              <a:pPr>
                <a:defRPr/>
              </a:pPr>
              <a:t>‹#›</a:t>
            </a:fld>
            <a:endParaRPr lang="en-US" sz="1000" b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F85AC4-A864-4468-8D4A-42A704DE08F0}" type="slidenum">
              <a:rPr lang="en-US"/>
              <a:pPr>
                <a:defRPr/>
              </a:pPr>
              <a:t>‹#›</a:t>
            </a:fld>
            <a:endParaRPr lang="en-US" sz="1000" b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2B748B-AF90-4E86-9A40-2BE67E45695A}" type="slidenum">
              <a:rPr lang="en-US"/>
              <a:pPr>
                <a:defRPr/>
              </a:pPr>
              <a:t>‹#›</a:t>
            </a:fld>
            <a:endParaRPr lang="en-US" sz="1000" b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1A6C7A-4511-4E4B-90CE-BCFD82FE37F2}" type="slidenum">
              <a:rPr lang="en-US"/>
              <a:pPr>
                <a:defRPr/>
              </a:pPr>
              <a:t>‹#›</a:t>
            </a:fld>
            <a:endParaRPr lang="en-US" sz="1000" b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ADFEA5-4C50-41CA-9966-6F506C8E5661}" type="slidenum">
              <a:rPr lang="en-US"/>
              <a:pPr>
                <a:defRPr/>
              </a:pPr>
              <a:t>‹#›</a:t>
            </a:fld>
            <a:endParaRPr lang="en-US" sz="1000" b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2D01B1-2FA0-417F-BDB8-18772534065B}" type="slidenum">
              <a:rPr lang="en-US"/>
              <a:pPr>
                <a:defRPr/>
              </a:pPr>
              <a:t>‹#›</a:t>
            </a:fld>
            <a:endParaRPr lang="en-US" sz="1000" b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6454A6-0BD4-4498-8B7B-FB593229C22B}" type="slidenum">
              <a:rPr lang="en-US"/>
              <a:pPr>
                <a:defRPr/>
              </a:pPr>
              <a:t>‹#›</a:t>
            </a:fld>
            <a:endParaRPr lang="en-US" sz="1000" b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A077F-2DA0-4656-87FD-F650DEA1A2C0}" type="slidenum">
              <a:rPr lang="en-US"/>
              <a:pPr>
                <a:defRPr/>
              </a:pPr>
              <a:t>‹#›</a:t>
            </a:fld>
            <a:endParaRPr lang="en-US" sz="1000" b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52400" y="914400"/>
            <a:ext cx="8915400" cy="586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1" smtClean="0">
                <a:latin typeface="Arial" pitchFamily="34" charset="0"/>
              </a:defRPr>
            </a:lvl1pPr>
          </a:lstStyle>
          <a:p>
            <a:pPr>
              <a:defRPr/>
            </a:pPr>
            <a:fld id="{9F7F9A50-278B-4B0A-9429-075A4F5C591B}" type="slidenum">
              <a:rPr lang="en-US"/>
              <a:pPr>
                <a:defRPr/>
              </a:pPr>
              <a:t>‹#›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239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Graphs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4114800"/>
            <a:ext cx="7772400" cy="1905000"/>
          </a:xfrm>
        </p:spPr>
        <p:txBody>
          <a:bodyPr/>
          <a:lstStyle/>
          <a:p>
            <a:pPr eaLnBrk="1" hangingPunct="1"/>
            <a:r>
              <a:rPr lang="en-US" smtClean="0"/>
              <a:t>CS3240, L. grewe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E3FD86-405D-4982-94F6-95CAF678D5A2}" type="slidenum">
              <a:rPr lang="en-US">
                <a:latin typeface="Arial" charset="0"/>
              </a:rPr>
              <a:pPr/>
              <a:t>1</a:t>
            </a:fld>
            <a:endParaRPr lang="en-US" sz="1000" b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B388E7-0A7B-4B42-871A-09827FF4DBE6}" type="slidenum">
              <a:rPr lang="en-US">
                <a:latin typeface="Arial" charset="0"/>
              </a:rPr>
              <a:pPr/>
              <a:t>10</a:t>
            </a:fld>
            <a:endParaRPr lang="en-US" sz="1000" b="0">
              <a:latin typeface="Arial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Graphs</a:t>
            </a:r>
          </a:p>
        </p:txBody>
      </p:sp>
      <p:pic>
        <p:nvPicPr>
          <p:cNvPr id="53252" name="Picture 4" descr="9_633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219200"/>
            <a:ext cx="7772400" cy="3352800"/>
          </a:xfrm>
          <a:noFill/>
        </p:spPr>
      </p:pic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685800" y="4953000"/>
            <a:ext cx="3429000" cy="1219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/>
              <a:t>How many edges in</a:t>
            </a:r>
          </a:p>
          <a:p>
            <a:pPr algn="ctr"/>
            <a:r>
              <a:rPr lang="en-US" sz="2400" i="1"/>
              <a:t>a directed graph with </a:t>
            </a:r>
          </a:p>
          <a:p>
            <a:pPr algn="ctr"/>
            <a:r>
              <a:rPr lang="en-US" sz="2400" i="1"/>
              <a:t>N vertices? </a:t>
            </a: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4953000" y="4953000"/>
            <a:ext cx="3657600" cy="1219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/>
              <a:t>How many edges in an</a:t>
            </a:r>
          </a:p>
          <a:p>
            <a:pPr algn="ctr"/>
            <a:r>
              <a:rPr lang="en-US" sz="2400" i="1"/>
              <a:t>undirected graph with</a:t>
            </a:r>
          </a:p>
          <a:p>
            <a:pPr algn="ctr"/>
            <a:r>
              <a:rPr lang="en-US" sz="2400" i="1"/>
              <a:t>N vertices?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C02F6E5-4C29-453B-B1C9-EFDC19D17AB6}" type="slidenum">
              <a:rPr lang="en-US">
                <a:latin typeface="Arial" charset="0"/>
              </a:rPr>
              <a:pPr/>
              <a:t>11</a:t>
            </a:fld>
            <a:endParaRPr lang="en-US" sz="1000" b="0">
              <a:latin typeface="Arial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Graphs</a:t>
            </a:r>
          </a:p>
        </p:txBody>
      </p:sp>
      <p:pic>
        <p:nvPicPr>
          <p:cNvPr id="54276" name="Picture 4" descr="9_633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1295400"/>
            <a:ext cx="6324600" cy="4038600"/>
          </a:xfrm>
          <a:noFill/>
        </p:spPr>
      </p:pic>
      <p:sp>
        <p:nvSpPr>
          <p:cNvPr id="54277" name="AutoShape 6"/>
          <p:cNvSpPr>
            <a:spLocks noChangeArrowheads="1"/>
          </p:cNvSpPr>
          <p:nvPr/>
        </p:nvSpPr>
        <p:spPr bwMode="auto">
          <a:xfrm>
            <a:off x="685800" y="3505200"/>
            <a:ext cx="1676400" cy="685800"/>
          </a:xfrm>
          <a:prstGeom prst="rightArrow">
            <a:avLst>
              <a:gd name="adj1" fmla="val 53333"/>
              <a:gd name="adj2" fmla="val 453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Weight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0CDA55-F1C1-426A-87CD-E83467DEFBFE}" type="slidenum">
              <a:rPr lang="en-US">
                <a:latin typeface="Arial" charset="0"/>
              </a:rPr>
              <a:pPr/>
              <a:t>12</a:t>
            </a:fld>
            <a:endParaRPr lang="en-US" sz="1000" b="0">
              <a:latin typeface="Arial" charset="0"/>
            </a:endParaRPr>
          </a:p>
        </p:txBody>
      </p:sp>
      <p:sp>
        <p:nvSpPr>
          <p:cNvPr id="552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 Algorithms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4958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accent2"/>
                </a:solidFill>
                <a:cs typeface="Times New Roman" pitchFamily="18" charset="0"/>
              </a:rPr>
              <a:t>Depth-first search  algorithm</a:t>
            </a:r>
            <a:endParaRPr lang="en-US" sz="2400" b="1" smtClean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Visit all the nodes in a branch to its deepest point before moving up</a:t>
            </a:r>
          </a:p>
          <a:p>
            <a:pPr marL="0" indent="0" algn="just"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accent2"/>
                </a:solidFill>
                <a:cs typeface="Times New Roman" pitchFamily="18" charset="0"/>
              </a:rPr>
              <a:t>Breadth-first search algorithm</a:t>
            </a:r>
            <a:endParaRPr lang="en-US" sz="2400" b="1" smtClean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Visit all the nodes on one level before going to the next level</a:t>
            </a:r>
          </a:p>
          <a:p>
            <a:pPr marL="0" indent="0" algn="just"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 </a:t>
            </a:r>
          </a:p>
          <a:p>
            <a:pPr marL="0" indent="0" algn="just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accent2"/>
                </a:solidFill>
                <a:cs typeface="Times New Roman" pitchFamily="18" charset="0"/>
              </a:rPr>
              <a:t>Single-source shortest-path algorithm</a:t>
            </a:r>
            <a:endParaRPr lang="en-US" sz="2400" b="1" smtClean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An algorithm that displays the shortest path from a designated starting node to every other node in the graph</a:t>
            </a:r>
            <a:endParaRPr lang="en-US" sz="24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28944F9-66DE-473A-AABB-E01B79EF56CE}" type="slidenum">
              <a:rPr lang="en-US">
                <a:latin typeface="Arial" charset="0"/>
              </a:rPr>
              <a:pPr/>
              <a:t>13</a:t>
            </a:fld>
            <a:endParaRPr lang="en-US" sz="1000" b="0">
              <a:latin typeface="Arial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Graphs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pPr eaLnBrk="1" hangingPunct="1"/>
            <a:r>
              <a:rPr lang="en-US" smtClean="0"/>
              <a:t>Operations: The usual suspects</a:t>
            </a:r>
          </a:p>
          <a:p>
            <a:pPr eaLnBrk="1" hangingPunct="1"/>
            <a:r>
              <a:rPr lang="en-US" smtClean="0"/>
              <a:t>	IsFull</a:t>
            </a:r>
          </a:p>
          <a:p>
            <a:pPr eaLnBrk="1" hangingPunct="1"/>
            <a:r>
              <a:rPr lang="en-US" smtClean="0"/>
              <a:t>	IsEmpty</a:t>
            </a:r>
          </a:p>
          <a:p>
            <a:pPr eaLnBrk="1" hangingPunct="1"/>
            <a:r>
              <a:rPr lang="en-US" smtClean="0"/>
              <a:t>	Initialize</a:t>
            </a:r>
          </a:p>
          <a:p>
            <a:pPr eaLnBrk="1" hangingPunct="1"/>
            <a:r>
              <a:rPr lang="en-US" smtClean="0"/>
              <a:t>Insert requires two operations</a:t>
            </a:r>
          </a:p>
          <a:p>
            <a:pPr eaLnBrk="1" hangingPunct="1"/>
            <a:r>
              <a:rPr lang="en-US" smtClean="0"/>
              <a:t>	Add vertex</a:t>
            </a:r>
          </a:p>
          <a:p>
            <a:pPr eaLnBrk="1" hangingPunct="1"/>
            <a:r>
              <a:rPr lang="en-US" smtClean="0"/>
              <a:t>	Add Edge</a:t>
            </a:r>
          </a:p>
          <a:p>
            <a:pPr eaLnBrk="1" hangingPunct="1"/>
            <a:r>
              <a:rPr lang="en-US" i="1" smtClean="0"/>
              <a:t>Others?  Let's see.</a:t>
            </a:r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256427-8C63-422E-A9E8-97C90F3FA4BD}" type="slidenum">
              <a:rPr lang="en-US">
                <a:latin typeface="Arial" charset="0"/>
              </a:rPr>
              <a:pPr/>
              <a:t>14</a:t>
            </a:fld>
            <a:endParaRPr lang="en-US" sz="1000" b="0">
              <a:latin typeface="Arial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648200"/>
          </a:xfrm>
          <a:solidFill>
            <a:schemeClr val="folHlink"/>
          </a:solidFill>
        </p:spPr>
        <p:txBody>
          <a:bodyPr/>
          <a:lstStyle/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2000" b="1" i="1" smtClean="0"/>
              <a:t>DepthFirstSearch</a:t>
            </a:r>
            <a:endParaRPr lang="en-US" sz="2000" i="1" smtClean="0"/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Set found to false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stack.Push(startVertex)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do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	stack.Pop(vertex)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	if vertex = endVertex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		Write final vertex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		Set found to true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	else	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		Write this vertex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		Push all adjacent vertices onto stack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while !stack.IsEmpty() AND !found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if (!found)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	Write "Path does not exist"</a:t>
            </a:r>
            <a:endParaRPr lang="en-US" sz="20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FAE557A-4226-4D2C-874B-B4E99D4BF2DB}" type="slidenum">
              <a:rPr lang="en-US">
                <a:latin typeface="Arial" charset="0"/>
              </a:rPr>
              <a:pPr/>
              <a:t>15</a:t>
            </a:fld>
            <a:endParaRPr lang="en-US" sz="1000" b="0">
              <a:latin typeface="Arial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Graphs</a:t>
            </a:r>
          </a:p>
        </p:txBody>
      </p:sp>
      <p:pic>
        <p:nvPicPr>
          <p:cNvPr id="58372" name="Picture 4" descr="00257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85863"/>
            <a:ext cx="547052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514600" y="5257800"/>
            <a:ext cx="53340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/>
              <a:t>Try depth first search from Austin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3390B62-FD4F-431A-801E-5861C725FC8A}" type="slidenum">
              <a:rPr lang="en-US">
                <a:latin typeface="Arial" charset="0"/>
              </a:rPr>
              <a:pPr/>
              <a:t>16</a:t>
            </a:fld>
            <a:endParaRPr lang="en-US" sz="1000" b="0">
              <a:latin typeface="Arial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Graphs</a:t>
            </a:r>
          </a:p>
        </p:txBody>
      </p:sp>
      <p:pic>
        <p:nvPicPr>
          <p:cNvPr id="59396" name="Picture 4" descr="00257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6348413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990600" y="4648200"/>
            <a:ext cx="6858000" cy="1066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/>
              <a:t>Do you see a problem?  Do you have a solution?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E83549-A9B6-4B2B-92DD-768009237205}" type="slidenum">
              <a:rPr lang="en-US">
                <a:latin typeface="Arial" charset="0"/>
              </a:rPr>
              <a:pPr/>
              <a:t>17</a:t>
            </a:fld>
            <a:endParaRPr lang="en-US" sz="1000" b="0">
              <a:latin typeface="Arial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2133600"/>
          </a:xfrm>
        </p:spPr>
        <p:txBody>
          <a:bodyPr/>
          <a:lstStyle/>
          <a:p>
            <a:pPr eaLnBrk="1" hangingPunct="1"/>
            <a:r>
              <a:rPr lang="en-US" smtClean="0"/>
              <a:t>We need to "mark" a vertex as visited</a:t>
            </a:r>
          </a:p>
          <a:p>
            <a:pPr eaLnBrk="1" hangingPunct="1"/>
            <a:r>
              <a:rPr lang="en-US" smtClean="0"/>
              <a:t>	ClearMarks</a:t>
            </a:r>
          </a:p>
          <a:p>
            <a:pPr eaLnBrk="1" hangingPunct="1"/>
            <a:r>
              <a:rPr lang="en-US" smtClean="0"/>
              <a:t>	MarkVertex(VertexType, vertex)</a:t>
            </a:r>
          </a:p>
          <a:p>
            <a:pPr eaLnBrk="1" hangingPunct="1"/>
            <a:r>
              <a:rPr lang="en-US" smtClean="0"/>
              <a:t>	Boolean IsMarked(VertexType, vertex)</a:t>
            </a:r>
          </a:p>
        </p:txBody>
      </p:sp>
      <p:pic>
        <p:nvPicPr>
          <p:cNvPr id="60421" name="Picture 4" descr="00257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0"/>
            <a:ext cx="601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72515F6-8F28-4FAE-9AD6-75B01414B8C1}" type="slidenum">
              <a:rPr lang="en-US">
                <a:latin typeface="Arial" charset="0"/>
              </a:rPr>
              <a:pPr/>
              <a:t>18</a:t>
            </a:fld>
            <a:endParaRPr lang="en-US" sz="1000" b="0">
              <a:latin typeface="Arial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7620000" cy="5334000"/>
          </a:xfrm>
          <a:solidFill>
            <a:schemeClr val="folHlink"/>
          </a:solidFill>
        </p:spPr>
        <p:txBody>
          <a:bodyPr/>
          <a:lstStyle/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1600" b="1" i="1" smtClean="0"/>
              <a:t>BreadthFirstSearch</a:t>
            </a:r>
            <a:endParaRPr lang="en-US" sz="1600" i="1" smtClean="0"/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1600" i="1" smtClean="0"/>
              <a:t>Set found to false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1600" i="1" smtClean="0"/>
              <a:t>queue.Enqueue(startVertex)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1600" i="1" smtClean="0"/>
              <a:t>do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1600" i="1" smtClean="0"/>
              <a:t>	queue.Dequeue(vertex)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1600" i="1" smtClean="0"/>
              <a:t>	if vertex = endVertex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1600" i="1" smtClean="0"/>
              <a:t>		Write final vertex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1600" i="1" smtClean="0"/>
              <a:t>		Set found to true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1600" i="1" smtClean="0"/>
              <a:t>	else	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1600" i="1" smtClean="0"/>
              <a:t>		if (vertex is not marked)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1600" i="1" smtClean="0"/>
              <a:t>			Mark vertex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1600" i="1" smtClean="0"/>
              <a:t>			Write vertex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1600" i="1" smtClean="0"/>
              <a:t>			Get a queue of outgoing vertices from vertex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1600" i="1" smtClean="0"/>
              <a:t>			while (vertexQ is not empty)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1600" i="1" smtClean="0"/>
              <a:t>				vertexQ.Dequeue(Item)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1600" i="1" smtClean="0"/>
              <a:t>				if (item is not marked)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1600" i="1" smtClean="0"/>
              <a:t>					queue.Enqueue(item)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1600" i="1" smtClean="0"/>
              <a:t>while queue IsEmpty() AND !found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1600" i="1" smtClean="0"/>
              <a:t>if (!found)</a:t>
            </a:r>
          </a:p>
          <a:p>
            <a:pPr marL="228600" lvl="2" indent="0" eaLnBrk="1" hangingPunct="1">
              <a:lnSpc>
                <a:spcPct val="90000"/>
              </a:lnSpc>
              <a:buFontTx/>
              <a:buNone/>
            </a:pPr>
            <a:r>
              <a:rPr lang="en-US" sz="1600" i="1" smtClean="0"/>
              <a:t>	Write "Path does not exist"</a:t>
            </a:r>
            <a:endParaRPr lang="en-US" sz="16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C39A328-0E8D-45DF-AB3F-F7F7D8BCCAF8}" type="slidenum">
              <a:rPr lang="en-US">
                <a:latin typeface="Arial" charset="0"/>
              </a:rPr>
              <a:pPr/>
              <a:t>19</a:t>
            </a:fld>
            <a:endParaRPr lang="en-US" sz="1000" b="0">
              <a:latin typeface="Arial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Graphs</a:t>
            </a:r>
          </a:p>
        </p:txBody>
      </p:sp>
      <p:pic>
        <p:nvPicPr>
          <p:cNvPr id="62468" name="Picture 3" descr="00257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85863"/>
            <a:ext cx="547052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2514600" y="5257800"/>
            <a:ext cx="53340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/>
              <a:t>Try depth breadth search from Austin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71E095-55E5-4E26-8C12-E20204B77671}" type="slidenum">
              <a:rPr lang="en-US">
                <a:latin typeface="Arial" charset="0"/>
              </a:rPr>
              <a:pPr/>
              <a:t>2</a:t>
            </a:fld>
            <a:endParaRPr lang="en-US" sz="1000" b="0">
              <a:latin typeface="Arial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Goals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838200" y="1676400"/>
            <a:ext cx="731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76962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/>
              <a:t>Define the following terms related to graphs:</a:t>
            </a:r>
          </a:p>
          <a:p>
            <a:pPr marL="342900" indent="-342900">
              <a:spcBef>
                <a:spcPct val="20000"/>
              </a:spcBef>
            </a:pPr>
            <a:r>
              <a:rPr lang="en-US"/>
              <a:t>	</a:t>
            </a:r>
            <a:r>
              <a:rPr lang="en-US">
                <a:solidFill>
                  <a:schemeClr val="accent2"/>
                </a:solidFill>
              </a:rPr>
              <a:t>Directed graph		Complete graph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</a:rPr>
              <a:t>	Undirected graph	Weighted graph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</a:rPr>
              <a:t>	Vertex			Adjacency matrix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</a:rPr>
              <a:t>	Edge			Adjacency list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</a:rPr>
              <a:t>	Path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Implement a graph using an adjacency matrix to represent the edges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68BA27-773D-469A-BDCB-FF4C04397E57}" type="slidenum">
              <a:rPr lang="en-US">
                <a:latin typeface="Arial" charset="0"/>
              </a:rPr>
              <a:pPr/>
              <a:t>20</a:t>
            </a:fld>
            <a:endParaRPr lang="en-US" sz="1000" b="0">
              <a:latin typeface="Arial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Graphs</a:t>
            </a:r>
          </a:p>
        </p:txBody>
      </p:sp>
      <p:pic>
        <p:nvPicPr>
          <p:cNvPr id="63492" name="Picture 4" descr="00257_Figure 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71628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1143000" y="4953000"/>
            <a:ext cx="61722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/>
              <a:t>DFS uses a stack; BFS uses a queue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CA3C33E-A37F-41CE-BE3E-967894E8864D}" type="slidenum">
              <a:rPr lang="en-US">
                <a:latin typeface="Arial" charset="0"/>
              </a:rPr>
              <a:pPr/>
              <a:t>21</a:t>
            </a:fld>
            <a:endParaRPr lang="en-US" sz="1000" b="0">
              <a:latin typeface="Arial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Graphs</a:t>
            </a:r>
          </a:p>
        </p:txBody>
      </p:sp>
      <p:pic>
        <p:nvPicPr>
          <p:cNvPr id="64516" name="Picture 4" descr="00257_0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990725"/>
            <a:ext cx="6477000" cy="3284538"/>
          </a:xfrm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6553200" y="4953000"/>
            <a:ext cx="2133600" cy="1143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/>
              <a:t>BFS result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32D0FC5-AEEB-4510-8C58-70095EAAC640}" type="slidenum">
              <a:rPr lang="en-US">
                <a:latin typeface="Arial" charset="0"/>
              </a:rPr>
              <a:pPr/>
              <a:t>22</a:t>
            </a:fld>
            <a:endParaRPr lang="en-US" sz="1000" b="0">
              <a:latin typeface="Arial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Graphs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i="1" smtClean="0"/>
              <a:t>What other operation does the Graph ADT need?</a:t>
            </a:r>
          </a:p>
          <a:p>
            <a:pPr marL="0" indent="0" eaLnBrk="1" hangingPunct="1"/>
            <a:r>
              <a:rPr lang="en-US" i="1" smtClean="0"/>
              <a:t>	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059D503-BEC4-4525-AAB9-9237B9A8A520}" type="slidenum">
              <a:rPr lang="en-US">
                <a:latin typeface="Arial" charset="0"/>
              </a:rPr>
              <a:pPr/>
              <a:t>23</a:t>
            </a:fld>
            <a:endParaRPr lang="en-US" sz="1000" b="0">
              <a:latin typeface="Arial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Array-Based Implementation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Adjacency Matrix</a:t>
            </a:r>
            <a:endParaRPr lang="en-US" b="1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mtClean="0"/>
              <a:t>For a graph with N nodes, an N by N table that shows the existence (and weights) of all edges in the graph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Mapping Array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mtClean="0"/>
              <a:t>An array that maps vertex names into array indexes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accent2"/>
                </a:solidFill>
              </a:rPr>
              <a:t>Marking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mtClean="0"/>
              <a:t>Associate a Boolean variable with each vertex: true if visited, false if not yet visited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6F33760-D018-40F8-AC4F-AD5B209FE923}" type="slidenum">
              <a:rPr lang="en-US">
                <a:latin typeface="Arial" charset="0"/>
              </a:rPr>
              <a:pPr/>
              <a:t>24</a:t>
            </a:fld>
            <a:endParaRPr lang="en-US" sz="1000" b="0">
              <a:latin typeface="Arial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Adjacency Matrix for Flight Connections</a:t>
            </a:r>
          </a:p>
        </p:txBody>
      </p:sp>
      <p:pic>
        <p:nvPicPr>
          <p:cNvPr id="67588" name="Picture 4" descr="9_64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143000"/>
            <a:ext cx="7086600" cy="4648200"/>
          </a:xfrm>
          <a:noFill/>
        </p:spPr>
      </p:pic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1371600" y="6019800"/>
            <a:ext cx="73152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/>
              <a:t>Where could marking variable be kept?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5DE0DE7-DCA2-4C53-A792-2128231E0579}" type="slidenum">
              <a:rPr lang="en-US">
                <a:latin typeface="Arial" charset="0"/>
              </a:rPr>
              <a:pPr/>
              <a:t>25</a:t>
            </a:fld>
            <a:endParaRPr lang="en-US" sz="1000" b="0">
              <a:latin typeface="Arial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Linked Implementation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b="1" smtClean="0">
                <a:solidFill>
                  <a:schemeClr val="accent2"/>
                </a:solidFill>
              </a:rPr>
              <a:t>Adjacency List</a:t>
            </a:r>
            <a:endParaRPr lang="en-US" b="1" smtClean="0"/>
          </a:p>
          <a:p>
            <a:pPr marL="0" indent="0" eaLnBrk="1" hangingPunct="1"/>
            <a:r>
              <a:rPr lang="en-US" smtClean="0"/>
              <a:t>A linked list that identifies all the vertices to which a particular vertex is connected; each vertex has its own adjacency list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4FAB63-AFCB-4E5F-B30E-48F2EE0405C3}" type="slidenum">
              <a:rPr lang="en-US">
                <a:latin typeface="Arial" charset="0"/>
              </a:rPr>
              <a:pPr/>
              <a:t>26</a:t>
            </a:fld>
            <a:endParaRPr lang="en-US" sz="1000" b="0">
              <a:latin typeface="Arial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Adjacency List Representation of Graphs</a:t>
            </a:r>
          </a:p>
        </p:txBody>
      </p:sp>
      <p:pic>
        <p:nvPicPr>
          <p:cNvPr id="69636" name="Picture 4" descr="9_65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338263"/>
            <a:ext cx="6172200" cy="4556125"/>
          </a:xfrm>
          <a:noFill/>
        </p:spPr>
      </p:pic>
      <p:sp>
        <p:nvSpPr>
          <p:cNvPr id="69637" name="Rectangle 7"/>
          <p:cNvSpPr>
            <a:spLocks noChangeArrowheads="1"/>
          </p:cNvSpPr>
          <p:nvPr/>
        </p:nvSpPr>
        <p:spPr bwMode="auto">
          <a:xfrm>
            <a:off x="7467600" y="3505200"/>
            <a:ext cx="1371600" cy="2590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/>
              <a:t>Where</a:t>
            </a:r>
          </a:p>
          <a:p>
            <a:pPr algn="ctr"/>
            <a:r>
              <a:rPr lang="en-US" sz="2400" i="1"/>
              <a:t>could</a:t>
            </a:r>
          </a:p>
          <a:p>
            <a:pPr algn="ctr"/>
            <a:r>
              <a:rPr lang="en-US" sz="2400" i="1"/>
              <a:t>a</a:t>
            </a:r>
          </a:p>
          <a:p>
            <a:pPr algn="ctr"/>
            <a:r>
              <a:rPr lang="en-US" sz="2400" i="1"/>
              <a:t>marking</a:t>
            </a:r>
          </a:p>
          <a:p>
            <a:pPr algn="ctr"/>
            <a:r>
              <a:rPr lang="en-US" sz="2400" i="1"/>
              <a:t>variable</a:t>
            </a:r>
          </a:p>
          <a:p>
            <a:pPr algn="ctr"/>
            <a:r>
              <a:rPr lang="en-US" sz="2400" i="1"/>
              <a:t>go</a:t>
            </a:r>
          </a:p>
          <a:p>
            <a:pPr algn="ctr"/>
            <a:r>
              <a:rPr lang="en-US" sz="2400" i="1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07A03C8-7164-4359-8F18-6F0294B92BF4}" type="slidenum">
              <a:rPr lang="en-US">
                <a:latin typeface="Arial" charset="0"/>
              </a:rPr>
              <a:pPr/>
              <a:t>3</a:t>
            </a:fld>
            <a:endParaRPr lang="en-US" sz="1000" b="0">
              <a:latin typeface="Arial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Goals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762000" y="1600200"/>
            <a:ext cx="7848600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Explain the difference between a </a:t>
            </a:r>
            <a:r>
              <a:rPr lang="en-US">
                <a:solidFill>
                  <a:schemeClr val="accent2"/>
                </a:solidFill>
              </a:rPr>
              <a:t>depth-first </a:t>
            </a:r>
            <a:r>
              <a:rPr lang="en-US"/>
              <a:t>and a </a:t>
            </a:r>
            <a:r>
              <a:rPr lang="en-US">
                <a:solidFill>
                  <a:schemeClr val="accent2"/>
                </a:solidFill>
              </a:rPr>
              <a:t>breadth-first search</a:t>
            </a:r>
            <a:r>
              <a:rPr lang="en-US"/>
              <a:t> and implement these searching strategies using stacks and queues for auxiliary storage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/>
              <a:t>Implement a </a:t>
            </a:r>
            <a:r>
              <a:rPr lang="en-US">
                <a:solidFill>
                  <a:schemeClr val="accent2"/>
                </a:solidFill>
              </a:rPr>
              <a:t>shortest-path</a:t>
            </a:r>
            <a:r>
              <a:rPr lang="en-US"/>
              <a:t> operation, using a priority queue to access the edge with the minimum weight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/>
              <a:t>Describe a </a:t>
            </a:r>
            <a:r>
              <a:rPr lang="en-US">
                <a:solidFill>
                  <a:schemeClr val="accent2"/>
                </a:solidFill>
              </a:rPr>
              <a:t>set </a:t>
            </a:r>
            <a:r>
              <a:rPr lang="en-US"/>
              <a:t>at the </a:t>
            </a:r>
            <a:r>
              <a:rPr lang="en-US">
                <a:solidFill>
                  <a:schemeClr val="accent2"/>
                </a:solidFill>
              </a:rPr>
              <a:t>logical level</a:t>
            </a:r>
            <a:r>
              <a:rPr lang="en-US"/>
              <a:t> and </a:t>
            </a:r>
            <a:r>
              <a:rPr lang="en-US">
                <a:solidFill>
                  <a:schemeClr val="accent2"/>
                </a:solidFill>
              </a:rPr>
              <a:t>implement</a:t>
            </a:r>
            <a:r>
              <a:rPr lang="en-US"/>
              <a:t> a set both </a:t>
            </a:r>
            <a:r>
              <a:rPr lang="en-US">
                <a:solidFill>
                  <a:schemeClr val="accent2"/>
                </a:solidFill>
              </a:rPr>
              <a:t>explicitly</a:t>
            </a:r>
            <a:r>
              <a:rPr lang="en-US"/>
              <a:t> and implicitly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E3DF65-1FD8-4540-8C40-7F2FEB4D1118}" type="slidenum">
              <a:rPr lang="en-US">
                <a:latin typeface="Arial" charset="0"/>
              </a:rPr>
              <a:pPr/>
              <a:t>4</a:t>
            </a:fld>
            <a:endParaRPr lang="en-US" sz="1000" b="0">
              <a:latin typeface="Arial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724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accent2"/>
                </a:solidFill>
              </a:rPr>
              <a:t>Graph</a:t>
            </a:r>
            <a:endParaRPr lang="en-US" sz="240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2400" smtClean="0"/>
              <a:t>A data structure that consists of a set of models and a set of edges that relate the nodes to each other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accent2"/>
                </a:solidFill>
              </a:rPr>
              <a:t>Vertex</a:t>
            </a:r>
            <a:endParaRPr lang="en-US" sz="240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2400" smtClean="0"/>
              <a:t>A node in a graph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accent2"/>
                </a:solidFill>
              </a:rPr>
              <a:t>Edge (arc)</a:t>
            </a:r>
            <a:r>
              <a:rPr lang="en-US" sz="2400" smtClean="0"/>
              <a:t>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400" smtClean="0"/>
              <a:t>A pair of vertices representing a connection between two nodes in a graph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accent2"/>
                </a:solidFill>
              </a:rPr>
              <a:t>Undirected graph</a:t>
            </a:r>
            <a:endParaRPr lang="en-US" sz="2400" b="1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2400" smtClean="0"/>
              <a:t>A graph in which the edges have no direction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400" b="1" smtClean="0">
                <a:solidFill>
                  <a:schemeClr val="accent2"/>
                </a:solidFill>
              </a:rPr>
              <a:t>Directed graph (digraph)</a:t>
            </a:r>
            <a:r>
              <a:rPr lang="en-US" sz="2400" smtClean="0"/>
              <a:t>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400" smtClean="0"/>
              <a:t>A graph in which each edge is directed from one vertex to another (or the same) vertex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9D9CB4-F13A-4CA9-AF4B-BF3AF5A9236E}" type="slidenum">
              <a:rPr lang="en-US">
                <a:latin typeface="Arial" charset="0"/>
              </a:rPr>
              <a:pPr/>
              <a:t>5</a:t>
            </a:fld>
            <a:endParaRPr lang="en-US" sz="1000" b="0">
              <a:latin typeface="Arial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Formally a graph G is defined as follows</a:t>
            </a:r>
          </a:p>
          <a:p>
            <a:pPr lvl="4" eaLnBrk="1" hangingPunct="1">
              <a:buFontTx/>
              <a:buNone/>
            </a:pPr>
            <a:r>
              <a:rPr lang="en-US" smtClean="0"/>
              <a:t>	</a:t>
            </a:r>
            <a:r>
              <a:rPr lang="en-US" sz="3200" smtClean="0"/>
              <a:t>G = (V,E)</a:t>
            </a:r>
          </a:p>
          <a:p>
            <a:pPr eaLnBrk="1" hangingPunct="1"/>
            <a:r>
              <a:rPr lang="en-US" smtClean="0"/>
              <a:t>where</a:t>
            </a:r>
            <a:endParaRPr lang="en-US" sz="3200" smtClean="0"/>
          </a:p>
          <a:p>
            <a:pPr lvl="1" eaLnBrk="1" hangingPunct="1">
              <a:buFontTx/>
              <a:buNone/>
            </a:pPr>
            <a:r>
              <a:rPr lang="en-US" sz="3200" smtClean="0"/>
              <a:t>	V(G) is a finite, nonempty set of vertices</a:t>
            </a:r>
          </a:p>
          <a:p>
            <a:pPr lvl="1" eaLnBrk="1" hangingPunct="1">
              <a:buFontTx/>
              <a:buNone/>
            </a:pPr>
            <a:r>
              <a:rPr lang="en-US" sz="3200" smtClean="0"/>
              <a:t>	E(G) is a set of edges (written as pairs of vertices)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E69101-6D2A-4FC0-9C9F-1559E35472AD}" type="slidenum">
              <a:rPr lang="en-US">
                <a:latin typeface="Arial" charset="0"/>
              </a:rPr>
              <a:pPr/>
              <a:t>6</a:t>
            </a:fld>
            <a:endParaRPr lang="en-US" sz="1000" b="0">
              <a:latin typeface="Arial" charset="0"/>
            </a:endParaRPr>
          </a:p>
        </p:txBody>
      </p:sp>
      <p:sp>
        <p:nvSpPr>
          <p:cNvPr id="49155" name="AutoShape 2"/>
          <p:cNvSpPr>
            <a:spLocks noGrp="1" noChangeArrowheads="1"/>
          </p:cNvSpPr>
          <p:nvPr>
            <p:ph type="title"/>
          </p:nvPr>
        </p:nvSpPr>
        <p:spPr>
          <a:prstGeom prst="leftArrow">
            <a:avLst>
              <a:gd name="adj1" fmla="val 50000"/>
              <a:gd name="adj2" fmla="val 237500"/>
            </a:avLst>
          </a:prstGeom>
        </p:spPr>
        <p:txBody>
          <a:bodyPr/>
          <a:lstStyle/>
          <a:p>
            <a:pPr eaLnBrk="1" hangingPunct="1"/>
            <a:r>
              <a:rPr lang="en-US" smtClean="0"/>
              <a:t>Graphs</a:t>
            </a:r>
          </a:p>
        </p:txBody>
      </p:sp>
      <p:pic>
        <p:nvPicPr>
          <p:cNvPr id="49156" name="Picture 4" descr="631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371600"/>
            <a:ext cx="4419600" cy="4610100"/>
          </a:xfrm>
          <a:noFill/>
        </p:spPr>
      </p:pic>
      <p:sp>
        <p:nvSpPr>
          <p:cNvPr id="49157" name="AutoShape 6"/>
          <p:cNvSpPr>
            <a:spLocks noChangeArrowheads="1"/>
          </p:cNvSpPr>
          <p:nvPr/>
        </p:nvSpPr>
        <p:spPr bwMode="auto">
          <a:xfrm>
            <a:off x="3733800" y="1828800"/>
            <a:ext cx="1676400" cy="485775"/>
          </a:xfrm>
          <a:prstGeom prst="leftArrow">
            <a:avLst>
              <a:gd name="adj1" fmla="val 50000"/>
              <a:gd name="adj2" fmla="val 862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Vertex</a:t>
            </a:r>
          </a:p>
        </p:txBody>
      </p:sp>
      <p:sp>
        <p:nvSpPr>
          <p:cNvPr id="49158" name="AutoShape 7"/>
          <p:cNvSpPr>
            <a:spLocks noChangeArrowheads="1"/>
          </p:cNvSpPr>
          <p:nvPr/>
        </p:nvSpPr>
        <p:spPr bwMode="auto">
          <a:xfrm>
            <a:off x="3276600" y="3810000"/>
            <a:ext cx="1828800" cy="609600"/>
          </a:xfrm>
          <a:prstGeom prst="leftArrow">
            <a:avLst>
              <a:gd name="adj1" fmla="val 49676"/>
              <a:gd name="adj2" fmla="val 829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Edge or arc</a:t>
            </a:r>
            <a:endParaRPr lang="en-US" sz="1400"/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6705600" y="2514600"/>
            <a:ext cx="1828800" cy="2438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/>
              <a:t>Undirected</a:t>
            </a:r>
          </a:p>
          <a:p>
            <a:pPr algn="ctr"/>
            <a:r>
              <a:rPr lang="en-US" sz="2400" i="1"/>
              <a:t>Graphs</a:t>
            </a:r>
          </a:p>
          <a:p>
            <a:pPr algn="ctr"/>
            <a:r>
              <a:rPr lang="en-US" sz="2400" i="1"/>
              <a:t>have no</a:t>
            </a:r>
          </a:p>
          <a:p>
            <a:pPr algn="ctr"/>
            <a:r>
              <a:rPr lang="en-US" sz="2400" i="1"/>
              <a:t>arrows </a:t>
            </a:r>
          </a:p>
          <a:p>
            <a:pPr algn="ctr"/>
            <a:r>
              <a:rPr lang="en-US" sz="2400" i="1"/>
              <a:t>on the</a:t>
            </a:r>
          </a:p>
          <a:p>
            <a:pPr algn="ctr"/>
            <a:r>
              <a:rPr lang="en-US" sz="2400" i="1"/>
              <a:t>edges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FD5EFC-5F88-4B82-93A3-2764B256A506}" type="slidenum">
              <a:rPr lang="en-US">
                <a:latin typeface="Arial" charset="0"/>
              </a:rPr>
              <a:pPr/>
              <a:t>7</a:t>
            </a:fld>
            <a:endParaRPr lang="en-US" sz="1000" b="0">
              <a:latin typeface="Arial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Graphs</a:t>
            </a:r>
          </a:p>
        </p:txBody>
      </p:sp>
      <p:pic>
        <p:nvPicPr>
          <p:cNvPr id="50180" name="Picture 4" descr="631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676400"/>
            <a:ext cx="4800600" cy="4332288"/>
          </a:xfrm>
          <a:noFill/>
        </p:spPr>
      </p:pic>
      <p:sp>
        <p:nvSpPr>
          <p:cNvPr id="50181" name="AutoShape 6"/>
          <p:cNvSpPr>
            <a:spLocks noChangeArrowheads="1"/>
          </p:cNvSpPr>
          <p:nvPr/>
        </p:nvSpPr>
        <p:spPr bwMode="auto">
          <a:xfrm rot="-2011622">
            <a:off x="4648200" y="2590800"/>
            <a:ext cx="1890713" cy="485775"/>
          </a:xfrm>
          <a:prstGeom prst="leftArrow">
            <a:avLst>
              <a:gd name="adj1" fmla="val 50000"/>
              <a:gd name="adj2" fmla="val 973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Directed edge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7C696CF-D19F-4F46-8B4B-37867F9D6B66}" type="slidenum">
              <a:rPr lang="en-US">
                <a:latin typeface="Arial" charset="0"/>
              </a:rPr>
              <a:pPr/>
              <a:t>8</a:t>
            </a:fld>
            <a:endParaRPr lang="en-US" sz="1000" b="0">
              <a:latin typeface="Arial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Graphs</a:t>
            </a:r>
          </a:p>
        </p:txBody>
      </p:sp>
      <p:pic>
        <p:nvPicPr>
          <p:cNvPr id="51204" name="Picture 4" descr="631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524000"/>
            <a:ext cx="5562600" cy="4176713"/>
          </a:xfrm>
          <a:noFill/>
        </p:spPr>
      </p:pic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7239000" y="1905000"/>
            <a:ext cx="1600200" cy="3048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/>
              <a:t>What</a:t>
            </a:r>
          </a:p>
          <a:p>
            <a:pPr algn="ctr"/>
            <a:r>
              <a:rPr lang="en-US" sz="2400" i="1"/>
              <a:t>other</a:t>
            </a:r>
          </a:p>
          <a:p>
            <a:pPr algn="ctr"/>
            <a:r>
              <a:rPr lang="en-US" sz="2400" i="1"/>
              <a:t>structure</a:t>
            </a:r>
          </a:p>
          <a:p>
            <a:pPr algn="ctr"/>
            <a:r>
              <a:rPr lang="en-US" sz="2400" i="1"/>
              <a:t>is this</a:t>
            </a:r>
          </a:p>
          <a:p>
            <a:pPr algn="ctr"/>
            <a:r>
              <a:rPr lang="en-US" sz="2400" i="1"/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7A3359D-71DB-430B-A9D3-D914395659F8}" type="slidenum">
              <a:rPr lang="en-US">
                <a:latin typeface="Arial" charset="0"/>
              </a:rPr>
              <a:pPr/>
              <a:t>9</a:t>
            </a:fld>
            <a:endParaRPr lang="en-US" sz="1000" b="0">
              <a:latin typeface="Arial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Graphs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accent2"/>
                </a:solidFill>
              </a:rPr>
              <a:t>Adjacent vertices</a:t>
            </a:r>
            <a:endParaRPr lang="en-US" sz="2400" b="1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2400" smtClean="0"/>
              <a:t>Two vertices in a graph that are connected by an edge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accent2"/>
                </a:solidFill>
              </a:rPr>
              <a:t>Path</a:t>
            </a:r>
            <a:endParaRPr lang="en-US" sz="2400" b="1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2400" smtClean="0"/>
              <a:t>A sequence of vertices that connects two nodes in a graph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accent2"/>
                </a:solidFill>
              </a:rPr>
              <a:t>Complete graph</a:t>
            </a:r>
            <a:endParaRPr lang="en-US" sz="2400" b="1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2400" smtClean="0"/>
              <a:t>A graph in which every vertex is directly connected to every other vertex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accent2"/>
                </a:solidFill>
              </a:rPr>
              <a:t>Weighted graph</a:t>
            </a:r>
            <a:endParaRPr lang="en-US" sz="2400" b="1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2400" smtClean="0"/>
              <a:t>A graph in which each edge carries a value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4298</TotalTime>
  <Words>517</Words>
  <Application>Microsoft Office PowerPoint</Application>
  <PresentationFormat>On-screen Show (4:3)</PresentationFormat>
  <Paragraphs>199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1_Default Design</vt:lpstr>
      <vt:lpstr>Graphs</vt:lpstr>
      <vt:lpstr>Goals</vt:lpstr>
      <vt:lpstr>Goals</vt:lpstr>
      <vt:lpstr>Graphs</vt:lpstr>
      <vt:lpstr>Graphs</vt:lpstr>
      <vt:lpstr>Graphs</vt:lpstr>
      <vt:lpstr>Graphs</vt:lpstr>
      <vt:lpstr>Graphs</vt:lpstr>
      <vt:lpstr> Graphs</vt:lpstr>
      <vt:lpstr>Graphs</vt:lpstr>
      <vt:lpstr>Graphs</vt:lpstr>
      <vt:lpstr>Graph Algorithms</vt:lpstr>
      <vt:lpstr>Graphs</vt:lpstr>
      <vt:lpstr>Graphs</vt:lpstr>
      <vt:lpstr>Graphs</vt:lpstr>
      <vt:lpstr>Graphs</vt:lpstr>
      <vt:lpstr>Graphs</vt:lpstr>
      <vt:lpstr>Graphs</vt:lpstr>
      <vt:lpstr>Graphs</vt:lpstr>
      <vt:lpstr>Graphs</vt:lpstr>
      <vt:lpstr>Graphs</vt:lpstr>
      <vt:lpstr>Graphs</vt:lpstr>
      <vt:lpstr>Array-Based Implementation</vt:lpstr>
      <vt:lpstr>Adjacency Matrix for Flight Connections</vt:lpstr>
      <vt:lpstr>Linked Implementation</vt:lpstr>
      <vt:lpstr>Adjacency List Representation of Graphs</vt:lpstr>
    </vt:vector>
  </TitlesOfParts>
  <Company>Nell Dale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Nell Dale</dc:creator>
  <cp:lastModifiedBy>grewe</cp:lastModifiedBy>
  <cp:revision>8</cp:revision>
  <dcterms:created xsi:type="dcterms:W3CDTF">2007-04-23T17:16:12Z</dcterms:created>
  <dcterms:modified xsi:type="dcterms:W3CDTF">2011-01-07T19:22:46Z</dcterms:modified>
</cp:coreProperties>
</file>