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46" r:id="rId2"/>
    <p:sldId id="412" r:id="rId3"/>
    <p:sldId id="413" r:id="rId4"/>
    <p:sldId id="414" r:id="rId5"/>
    <p:sldId id="415" r:id="rId6"/>
    <p:sldId id="408" r:id="rId7"/>
    <p:sldId id="416" r:id="rId8"/>
    <p:sldId id="417" r:id="rId9"/>
    <p:sldId id="418" r:id="rId10"/>
    <p:sldId id="410" r:id="rId11"/>
    <p:sldId id="419" r:id="rId12"/>
    <p:sldId id="420" r:id="rId13"/>
    <p:sldId id="421" r:id="rId14"/>
    <p:sldId id="266" r:id="rId15"/>
    <p:sldId id="422" r:id="rId16"/>
    <p:sldId id="423" r:id="rId17"/>
    <p:sldId id="399" r:id="rId18"/>
    <p:sldId id="425" r:id="rId19"/>
    <p:sldId id="426" r:id="rId20"/>
    <p:sldId id="427" r:id="rId21"/>
    <p:sldId id="428" r:id="rId22"/>
    <p:sldId id="291" r:id="rId23"/>
    <p:sldId id="429" r:id="rId24"/>
    <p:sldId id="431" r:id="rId25"/>
    <p:sldId id="430" r:id="rId26"/>
    <p:sldId id="307" r:id="rId27"/>
    <p:sldId id="379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360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9999"/>
    <a:srgbClr val="990000"/>
    <a:srgbClr val="FFFF66"/>
    <a:srgbClr val="339933"/>
    <a:srgbClr val="CC0000"/>
    <a:srgbClr val="6699FF"/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2787"/>
    <p:restoredTop sz="90959" autoAdjust="0"/>
  </p:normalViewPr>
  <p:slideViewPr>
    <p:cSldViewPr>
      <p:cViewPr>
        <p:scale>
          <a:sx n="100" d="100"/>
          <a:sy n="100" d="100"/>
        </p:scale>
        <p:origin x="234" y="732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76"/>
    </p:cViewPr>
  </p:sorterViewPr>
  <p:notesViewPr>
    <p:cSldViewPr>
      <p:cViewPr varScale="1">
        <p:scale>
          <a:sx n="39" d="100"/>
          <a:sy n="39" d="100"/>
        </p:scale>
        <p:origin x="-922" y="-83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5664E74B-6F77-479F-9B3E-60167E369EF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58E29-DF84-4AF1-B692-5C085959745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7E6D35-5B10-437F-B169-E06AC18FBAA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11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C3547-3161-4258-A677-6506E79A8A4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36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EE08E-7D03-4DEC-92C0-75FEE950171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46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CDCB0-EF9F-4A8B-ADD6-DD55B3F69CA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157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D6DD7-9F73-42DE-882B-15AEC8B6FB8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9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D9855-9557-48E4-947A-AC5A56188E10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269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61883-14D3-4831-9AA0-6711595B59A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80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BE20B-D958-404A-AF51-962B5EFD1CA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32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6A5E8-920F-4712-9571-B9A34ED5FB7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300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0B5FF8-6228-4AD7-A2DF-E34DFCE8C52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3107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6E4B22-D4A5-4D39-95A4-D37407C399C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064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23B438-CB90-4FC6-8CAE-ED773AE7DE2A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320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9EA03-F037-4E4A-9573-80D6C2193C1A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43011-2AA4-4B47-BB55-C7D9689E8B2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9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5C5AF8-572A-477E-896F-CF156A725F03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341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4FD7D-616E-4A73-8511-804036FA4871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35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2D4F27-F4B3-41F1-B502-9BCF382C32D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361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641C6-73CA-4F72-9D01-09B98C29A7B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2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5AA2C-A175-45B1-B86B-656DED8864D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A33C01-CAAF-4C86-AA30-BC38CEBC8CE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423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F9121-3F79-4B6C-8055-768E4EF462D0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43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A6A5C-D1CD-41F1-97A1-E7F5529BF21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75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0DA177-ABDF-4739-99CE-7E2CA1F44217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443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242DC-80AF-4991-83FA-5F6F2D57B32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45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931F5-FA52-4C61-8490-82FFF6951B0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464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916FE4-030A-4EBE-B8D7-CA3595BEDEF0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51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00CB1-626F-4FF7-B33F-504438C05FA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525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2BCDA-D8F1-4B8F-ACC8-B6D8A685414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53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095C0-E604-4BC6-86F1-373C95F1B33B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546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D9055-CCB8-497E-8BEE-AC022CABC182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607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0A7195-5676-44AE-B6B6-C87FE0950138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617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D3EC4-FA0D-4B51-8782-B1721279E891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628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B6A8A4-FBA7-4B95-A1B5-0EA26F0A933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085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5ED36-8F68-4247-B86D-D3F570CEBB4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63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2F8B5B-5E2D-49ED-A7E3-D60F99C7A762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648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5DC487-212C-4DC5-958D-1A426752BFB2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808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0C315-D838-4496-B867-07ED71622A39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95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9F60DA-AF92-4098-86EF-E8A32FD0556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90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998E2-78F4-4573-A1EC-044BA88F8E0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05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B7DE0-0E5E-4FBC-9F40-4815D0230E79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16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FD0A5-48BF-45CC-93BD-A8399F62C11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26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b="0"/>
            </a:lvl1pPr>
          </a:lstStyle>
          <a:p>
            <a:fld id="{1536D896-ADF5-408F-89F9-9F68C71FAE52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4763" y="3276600"/>
            <a:ext cx="9137650" cy="152400"/>
            <a:chOff x="3" y="2064"/>
            <a:chExt cx="5756" cy="96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ltGray">
            <a:xfrm>
              <a:off x="3" y="2064"/>
              <a:ext cx="5756" cy="47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ltGray">
            <a:xfrm>
              <a:off x="3" y="2136"/>
              <a:ext cx="5756" cy="2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31DC91-8A04-41D6-B059-F5BC6C5ED1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E78DA6-4BDD-40B0-BECE-9C6CB6B227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BD6C8B-CED0-4CEF-AEB2-DA2BD1BFD00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C5D9DA-01E8-430A-8F98-0997949728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1600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B31A90-2C78-4E68-82EC-E1DB7F0D65F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F89BC3-F89E-454C-9D6A-D4DB9399ED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8CD3DB-49E7-4AEF-9676-6BEBC8F0C48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953C84-8AA6-46D1-926F-21E8BAFABE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7D263B-8394-4B6A-8D01-BB12729460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F917A5-95D3-4D2D-9D93-E66131536DF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990600"/>
            <a:ext cx="8991600" cy="5867400"/>
          </a:xfrm>
          <a:prstGeom prst="rect">
            <a:avLst/>
          </a:prstGeom>
          <a:solidFill>
            <a:srgbClr val="FFFF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019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fld id="{F7B0A498-0A17-4578-A1FE-11713D3B1B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64" charset="2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Times New Roman" pitchFamily="18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64" charset="2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64" charset="2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64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64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64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64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Recursion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CS3240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B9B0C7-DB5C-4DA2-837C-DE0E77FEB15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 of Recursion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848600" cy="4267200"/>
          </a:xfrm>
        </p:spPr>
        <p:txBody>
          <a:bodyPr/>
          <a:lstStyle/>
          <a:p>
            <a:pPr marL="57150" indent="0">
              <a:lnSpc>
                <a:spcPct val="90000"/>
              </a:lnSpc>
            </a:pPr>
            <a:r>
              <a:rPr lang="en-US" altLang="en-US" sz="2800" b="1">
                <a:solidFill>
                  <a:srgbClr val="0000FF"/>
                </a:solidFill>
              </a:rPr>
              <a:t>Base case</a:t>
            </a:r>
            <a:r>
              <a:rPr lang="en-US" altLang="en-US" sz="2800"/>
              <a:t>  </a:t>
            </a:r>
          </a:p>
          <a:p>
            <a:pPr marL="57150" indent="0">
              <a:lnSpc>
                <a:spcPct val="90000"/>
              </a:lnSpc>
            </a:pPr>
            <a:r>
              <a:rPr lang="en-US" altLang="en-US" sz="2800"/>
              <a:t>The case for which the solution can be stated nonrecursively</a:t>
            </a:r>
          </a:p>
          <a:p>
            <a:pPr marL="57150" indent="0">
              <a:lnSpc>
                <a:spcPct val="90000"/>
              </a:lnSpc>
            </a:pPr>
            <a:r>
              <a:rPr lang="en-US" altLang="en-US" sz="2800" b="1">
                <a:solidFill>
                  <a:srgbClr val="0000FF"/>
                </a:solidFill>
              </a:rPr>
              <a:t>General (recursive) case</a:t>
            </a:r>
            <a:r>
              <a:rPr lang="en-US" altLang="en-US" sz="2800"/>
              <a:t>  </a:t>
            </a:r>
          </a:p>
          <a:p>
            <a:pPr marL="57150" indent="0">
              <a:lnSpc>
                <a:spcPct val="90000"/>
              </a:lnSpc>
            </a:pPr>
            <a:r>
              <a:rPr lang="en-US" altLang="en-US" sz="2800"/>
              <a:t>The case for which the solution is expressed in terms of a smaller version of itself</a:t>
            </a:r>
          </a:p>
          <a:p>
            <a:pPr marL="57150" indent="0">
              <a:lnSpc>
                <a:spcPct val="90000"/>
              </a:lnSpc>
            </a:pPr>
            <a:r>
              <a:rPr lang="en-US" altLang="en-US" sz="2800" b="1">
                <a:solidFill>
                  <a:srgbClr val="0000FF"/>
                </a:solidFill>
              </a:rPr>
              <a:t>Recursive algorithm</a:t>
            </a:r>
            <a:r>
              <a:rPr lang="en-US" altLang="en-US" sz="2800"/>
              <a:t>  </a:t>
            </a:r>
          </a:p>
          <a:p>
            <a:pPr marL="57150" indent="0">
              <a:lnSpc>
                <a:spcPct val="90000"/>
              </a:lnSpc>
            </a:pPr>
            <a:r>
              <a:rPr lang="en-US" altLang="en-US" sz="2800"/>
              <a:t>A solution that is expressed in terms of (a) a smaller instance(s) of itself and (b) a base case(s)</a:t>
            </a:r>
            <a:endParaRPr lang="en-US" altLang="en-US" sz="2800" b="1"/>
          </a:p>
          <a:p>
            <a:pPr marL="57150" indent="0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6DA3E-77AC-4CF1-B183-AA5BC399702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Recursive Solutions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7924800" cy="45354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Algorithm for writing recursive solutions</a:t>
            </a:r>
          </a:p>
          <a:p>
            <a:pPr>
              <a:spcBef>
                <a:spcPct val="20000"/>
              </a:spcBef>
            </a:pPr>
            <a:r>
              <a:rPr lang="en-US"/>
              <a:t>Determine the </a:t>
            </a:r>
            <a:r>
              <a:rPr lang="en-US" b="1">
                <a:solidFill>
                  <a:srgbClr val="0000FF"/>
                </a:solidFill>
              </a:rPr>
              <a:t>size</a:t>
            </a:r>
            <a:r>
              <a:rPr lang="en-US"/>
              <a:t> of the problem</a:t>
            </a:r>
          </a:p>
          <a:p>
            <a:pPr lvl="1">
              <a:spcBef>
                <a:spcPct val="20000"/>
              </a:spcBef>
            </a:pPr>
            <a:r>
              <a:rPr lang="en-US"/>
              <a:t>Size is the factor that is getting smaller</a:t>
            </a:r>
          </a:p>
          <a:p>
            <a:pPr lvl="1">
              <a:spcBef>
                <a:spcPct val="20000"/>
              </a:spcBef>
            </a:pPr>
            <a:r>
              <a:rPr lang="en-US"/>
              <a:t>Size is usually a parameter to the problem</a:t>
            </a:r>
          </a:p>
          <a:p>
            <a:pPr>
              <a:spcBef>
                <a:spcPct val="20000"/>
              </a:spcBef>
            </a:pPr>
            <a:r>
              <a:rPr lang="en-US"/>
              <a:t>Identify the </a:t>
            </a:r>
            <a:r>
              <a:rPr lang="en-US" b="1">
                <a:solidFill>
                  <a:srgbClr val="0000FF"/>
                </a:solidFill>
              </a:rPr>
              <a:t>base case(s)</a:t>
            </a:r>
          </a:p>
          <a:p>
            <a:pPr lvl="1">
              <a:spcBef>
                <a:spcPct val="20000"/>
              </a:spcBef>
            </a:pPr>
            <a:r>
              <a:rPr lang="en-US"/>
              <a:t>The case(s) for which you know the answer</a:t>
            </a:r>
          </a:p>
          <a:p>
            <a:pPr>
              <a:spcBef>
                <a:spcPct val="20000"/>
              </a:spcBef>
            </a:pPr>
            <a:r>
              <a:rPr lang="en-US"/>
              <a:t>Identify the </a:t>
            </a:r>
            <a:r>
              <a:rPr lang="en-US" b="1">
                <a:solidFill>
                  <a:srgbClr val="0000FF"/>
                </a:solidFill>
              </a:rPr>
              <a:t>general case(s)</a:t>
            </a:r>
          </a:p>
          <a:p>
            <a:pPr lvl="1">
              <a:spcBef>
                <a:spcPct val="20000"/>
              </a:spcBef>
            </a:pPr>
            <a:r>
              <a:rPr lang="en-US"/>
              <a:t>The case(s) that can be expressed as a smaller version of the size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7AF76-71C3-44A3-8457-2B6DB72AD52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Recursive Solutions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772400" cy="4152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Let’s try it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Problem:</a:t>
            </a:r>
            <a:r>
              <a:rPr lang="en-US"/>
              <a:t> Calculate X</a:t>
            </a:r>
            <a:r>
              <a:rPr lang="en-US" baseline="30000"/>
              <a:t>n </a:t>
            </a:r>
            <a:r>
              <a:rPr lang="en-US"/>
              <a:t>(X to the nth power)</a:t>
            </a:r>
            <a:endParaRPr lang="en-US" baseline="30000"/>
          </a:p>
          <a:p>
            <a:pPr>
              <a:spcBef>
                <a:spcPct val="50000"/>
              </a:spcBef>
            </a:pPr>
            <a:r>
              <a:rPr lang="en-US"/>
              <a:t>Recursive formulation: X*(X</a:t>
            </a:r>
            <a:r>
              <a:rPr lang="en-US" baseline="30000"/>
              <a:t>n-1</a:t>
            </a:r>
            <a:r>
              <a:rPr lang="en-US"/>
              <a:t>)*(X</a:t>
            </a:r>
            <a:r>
              <a:rPr lang="en-US" baseline="30000"/>
              <a:t>n-2</a:t>
            </a:r>
            <a:r>
              <a:rPr lang="en-US"/>
              <a:t>)*...*X</a:t>
            </a:r>
            <a:r>
              <a:rPr lang="en-US" baseline="30000"/>
              <a:t>0</a:t>
            </a:r>
          </a:p>
          <a:p>
            <a:pPr lvl="1">
              <a:spcBef>
                <a:spcPct val="50000"/>
              </a:spcBef>
            </a:pPr>
            <a:r>
              <a:rPr lang="en-US" i="1"/>
              <a:t>What is the size of the problem?</a:t>
            </a:r>
          </a:p>
          <a:p>
            <a:pPr lvl="1">
              <a:spcBef>
                <a:spcPct val="50000"/>
              </a:spcBef>
            </a:pPr>
            <a:r>
              <a:rPr lang="en-US" i="1"/>
              <a:t>Which case do you know the answer to?</a:t>
            </a:r>
          </a:p>
          <a:p>
            <a:pPr lvl="1">
              <a:spcBef>
                <a:spcPct val="50000"/>
              </a:spcBef>
            </a:pPr>
            <a:r>
              <a:rPr lang="en-US" i="1"/>
              <a:t>Which case can you express as a smaller version of the size?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3449D-9BCE-4DBE-8192-451FAA5417A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Recursive Solutions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467600" cy="2587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int Power(int number, int exponent)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{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if (exponent == 0)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  return 1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else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  return number * Power(number, exponent - 1)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} 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743200" y="4953000"/>
            <a:ext cx="4572000" cy="6096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Do we need a precondition?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FB51E-0A55-4E8B-8423-A4DE6758A38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7350" y="1676400"/>
            <a:ext cx="8369300" cy="3568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228600"/>
            <a:ext cx="5715000" cy="685800"/>
          </a:xfrm>
          <a:noFill/>
          <a:ln/>
        </p:spPr>
        <p:txBody>
          <a:bodyPr/>
          <a:lstStyle/>
          <a:p>
            <a:r>
              <a:rPr lang="en-US" altLang="en-US" sz="3200"/>
              <a:t>Writing Recursive Solutions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102100"/>
          </a:xfrm>
          <a:noFill/>
          <a:ln/>
        </p:spPr>
        <p:txBody>
          <a:bodyPr/>
          <a:lstStyle/>
          <a:p>
            <a:r>
              <a:rPr lang="en-US" altLang="en-US" b="1"/>
              <a:t>Pattern of solution</a:t>
            </a:r>
          </a:p>
          <a:p>
            <a:endParaRPr lang="en-US" altLang="en-US"/>
          </a:p>
          <a:p>
            <a:r>
              <a:rPr lang="en-US" altLang="en-US"/>
              <a:t> </a:t>
            </a:r>
            <a:r>
              <a:rPr lang="en-US" altLang="en-US" sz="2400"/>
              <a:t>if  (some condition for which answer is know) </a:t>
            </a:r>
          </a:p>
          <a:p>
            <a:r>
              <a:rPr lang="en-US" altLang="en-US" sz="2400"/>
              <a:t>	solution statement</a:t>
            </a:r>
          </a:p>
          <a:p>
            <a:endParaRPr lang="en-US" altLang="en-US" sz="2400"/>
          </a:p>
          <a:p>
            <a:r>
              <a:rPr lang="en-US" altLang="en-US" sz="2400"/>
              <a:t> else</a:t>
            </a:r>
            <a:r>
              <a:rPr lang="en-US" altLang="en-US" sz="2400" b="1" i="1">
                <a:solidFill>
                  <a:srgbClr val="FF6633"/>
                </a:solidFill>
              </a:rPr>
              <a:t>				 	      </a:t>
            </a:r>
          </a:p>
          <a:p>
            <a:r>
              <a:rPr lang="en-US" altLang="en-US" sz="2400"/>
              <a:t>	function call 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341666">
            <a:off x="4343400" y="3048000"/>
            <a:ext cx="2819400" cy="762000"/>
          </a:xfrm>
          <a:prstGeom prst="leftArrow">
            <a:avLst>
              <a:gd name="adj1" fmla="val 50000"/>
              <a:gd name="adj2" fmla="val 92500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/>
              <a:t>Base case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-5096310">
            <a:off x="3908425" y="3124200"/>
            <a:ext cx="835025" cy="3521075"/>
          </a:xfrm>
          <a:prstGeom prst="upArrow">
            <a:avLst>
              <a:gd name="adj1" fmla="val 50000"/>
              <a:gd name="adj2" fmla="val 105418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 algn="ctr"/>
            <a:r>
              <a:rPr lang="en-US"/>
              <a:t>Recursive case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51CE2-D3B0-41A4-A9D7-FD97F91A101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Recursive Solutions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696200" cy="44497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Shall we try it again?</a:t>
            </a:r>
          </a:p>
          <a:p>
            <a:pPr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</a:rPr>
              <a:t>Problem:</a:t>
            </a:r>
            <a:r>
              <a:rPr lang="en-US"/>
              <a:t> Calculate Nth item in Fibonacci sequence</a:t>
            </a:r>
          </a:p>
          <a:p>
            <a:pPr>
              <a:spcBef>
                <a:spcPct val="20000"/>
              </a:spcBef>
            </a:pPr>
            <a:r>
              <a:rPr lang="en-US"/>
              <a:t>	0, 1, 1, 2, 3, 5, 8, 13, 21, 34, 55</a:t>
            </a:r>
          </a:p>
          <a:p>
            <a:pPr lvl="1">
              <a:spcBef>
                <a:spcPct val="20000"/>
              </a:spcBef>
            </a:pPr>
            <a:r>
              <a:rPr lang="en-US" i="1"/>
              <a:t>What is the next number?</a:t>
            </a:r>
          </a:p>
          <a:p>
            <a:pPr lvl="1">
              <a:spcBef>
                <a:spcPct val="20000"/>
              </a:spcBef>
            </a:pPr>
            <a:r>
              <a:rPr lang="en-US" i="1"/>
              <a:t>What is the size of the problem?</a:t>
            </a:r>
          </a:p>
          <a:p>
            <a:pPr lvl="1">
              <a:spcBef>
                <a:spcPct val="20000"/>
              </a:spcBef>
            </a:pPr>
            <a:r>
              <a:rPr lang="en-US" i="1"/>
              <a:t>Which case do you know the answer to?</a:t>
            </a:r>
          </a:p>
          <a:p>
            <a:pPr lvl="1">
              <a:spcBef>
                <a:spcPct val="20000"/>
              </a:spcBef>
            </a:pPr>
            <a:r>
              <a:rPr lang="en-US" i="1"/>
              <a:t>Which case can you express as a smaller version of the size?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A37ED-95A3-4A0B-A8A7-B3E0BC33460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Recursive Solutions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685800" y="1524000"/>
            <a:ext cx="7848600" cy="30861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>
                <a:latin typeface="Courier" pitchFamily="64" charset="0"/>
              </a:rPr>
              <a:t>int Fibonacci(int n)</a:t>
            </a:r>
          </a:p>
          <a:p>
            <a:pPr>
              <a:spcBef>
                <a:spcPct val="20000"/>
              </a:spcBef>
            </a:pPr>
            <a:r>
              <a:rPr lang="en-US" sz="2400" b="1">
                <a:latin typeface="Courier" pitchFamily="64" charset="0"/>
              </a:rPr>
              <a:t>{</a:t>
            </a:r>
          </a:p>
          <a:p>
            <a:pPr>
              <a:spcBef>
                <a:spcPct val="20000"/>
              </a:spcBef>
            </a:pPr>
            <a:r>
              <a:rPr lang="en-US" sz="2400" b="1">
                <a:latin typeface="Courier" pitchFamily="64" charset="0"/>
              </a:rPr>
              <a:t>  if (n == 0 || n == 1)</a:t>
            </a:r>
          </a:p>
          <a:p>
            <a:pPr>
              <a:spcBef>
                <a:spcPct val="20000"/>
              </a:spcBef>
            </a:pPr>
            <a:r>
              <a:rPr lang="en-US" sz="2400" b="1">
                <a:latin typeface="Courier" pitchFamily="64" charset="0"/>
              </a:rPr>
              <a:t>    return n;</a:t>
            </a:r>
          </a:p>
          <a:p>
            <a:pPr>
              <a:spcBef>
                <a:spcPct val="20000"/>
              </a:spcBef>
            </a:pPr>
            <a:r>
              <a:rPr lang="en-US" sz="2400" b="1">
                <a:latin typeface="Courier" pitchFamily="64" charset="0"/>
              </a:rPr>
              <a:t>  else</a:t>
            </a:r>
          </a:p>
          <a:p>
            <a:pPr>
              <a:spcBef>
                <a:spcPct val="20000"/>
              </a:spcBef>
            </a:pPr>
            <a:r>
              <a:rPr lang="en-US" sz="2400" b="1">
                <a:latin typeface="Courier" pitchFamily="64" charset="0"/>
              </a:rPr>
              <a:t>    return Fibonacci(n-2) + Fibonacci(n-1);</a:t>
            </a:r>
          </a:p>
          <a:p>
            <a:pPr>
              <a:spcBef>
                <a:spcPct val="20000"/>
              </a:spcBef>
            </a:pPr>
            <a:r>
              <a:rPr lang="en-US" sz="2400" b="1">
                <a:latin typeface="Courier" pitchFamily="64" charset="0"/>
              </a:rPr>
              <a:t>)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1905000" y="4953000"/>
            <a:ext cx="5867400" cy="9144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That was easy, but it is not very efficient.</a:t>
            </a:r>
          </a:p>
          <a:p>
            <a:pPr algn="ctr"/>
            <a:r>
              <a:rPr lang="en-US" sz="2400" i="1"/>
              <a:t>Why?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9B65-16E0-4151-A287-B74BD86B88D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15200" cy="914400"/>
          </a:xfrm>
          <a:noFill/>
          <a:ln/>
        </p:spPr>
        <p:txBody>
          <a:bodyPr/>
          <a:lstStyle/>
          <a:p>
            <a:r>
              <a:rPr lang="en-US" altLang="en-US"/>
              <a:t>Verifying Recursive Solutions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01000" cy="3886200"/>
          </a:xfrm>
          <a:noFill/>
          <a:ln/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z="2800" b="1" i="1"/>
              <a:t>How can we “prove” that the solution works?</a:t>
            </a:r>
          </a:p>
          <a:p>
            <a:pPr>
              <a:buClr>
                <a:schemeClr val="tx1"/>
              </a:buClr>
            </a:pPr>
            <a:endParaRPr lang="en-US" altLang="en-US" sz="1000" b="1">
              <a:solidFill>
                <a:srgbClr val="FFCC00"/>
              </a:solidFill>
            </a:endParaRPr>
          </a:p>
          <a:p>
            <a:pPr>
              <a:buClr>
                <a:schemeClr val="tx1"/>
              </a:buClr>
            </a:pPr>
            <a:r>
              <a:rPr lang="en-US" altLang="en-US" sz="2400" b="1">
                <a:solidFill>
                  <a:srgbClr val="0000FF"/>
                </a:solidFill>
              </a:rPr>
              <a:t>Base-Case Question:</a:t>
            </a:r>
            <a:r>
              <a:rPr lang="en-US" altLang="en-US" sz="2400" b="1"/>
              <a:t> Is there a nonrecursive way  out of the function?</a:t>
            </a:r>
          </a:p>
          <a:p>
            <a:pPr>
              <a:buClr>
                <a:schemeClr val="tx1"/>
              </a:buClr>
            </a:pPr>
            <a:r>
              <a:rPr lang="en-US" altLang="en-US" sz="2400" b="1">
                <a:solidFill>
                  <a:srgbClr val="0000FF"/>
                </a:solidFill>
              </a:rPr>
              <a:t>Smaller-Caller Question:</a:t>
            </a:r>
            <a:r>
              <a:rPr lang="en-US" altLang="en-US" sz="2400" b="1">
                <a:solidFill>
                  <a:srgbClr val="CC0000"/>
                </a:solidFill>
              </a:rPr>
              <a:t> </a:t>
            </a:r>
            <a:r>
              <a:rPr lang="en-US" altLang="en-US" sz="2400" b="1"/>
              <a:t>Does each recursive function call involve a smaller case of the original problem leading to the base case?</a:t>
            </a:r>
          </a:p>
          <a:p>
            <a:pPr>
              <a:buClr>
                <a:schemeClr val="tx1"/>
              </a:buClr>
            </a:pPr>
            <a:r>
              <a:rPr lang="en-US" altLang="en-US" sz="2400" b="1">
                <a:solidFill>
                  <a:srgbClr val="0000FF"/>
                </a:solidFill>
              </a:rPr>
              <a:t>General-Case Question:</a:t>
            </a:r>
            <a:r>
              <a:rPr lang="en-US" altLang="en-US" sz="2400" b="1"/>
              <a:t> Assuming each recursive call works correctly, does the whole function work correctly?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447800" y="5638800"/>
            <a:ext cx="6858000" cy="5334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Can you answer yes to all three questions?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9BA2-F570-4721-83B2-84DED8E28A46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Verifying Recursive Solutions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838200" y="1371600"/>
            <a:ext cx="6019800" cy="2587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int Power(int number, int exponent)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{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if (exponent == 0)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  return 1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else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  return number * Power(number, exponent - 1)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} 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524000" y="4343400"/>
            <a:ext cx="6934200" cy="191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i="1"/>
              <a:t>Is there a nonrecursive way out?</a:t>
            </a:r>
          </a:p>
          <a:p>
            <a:pPr>
              <a:spcBef>
                <a:spcPct val="50000"/>
              </a:spcBef>
            </a:pPr>
            <a:r>
              <a:rPr lang="en-US" sz="2400" i="1"/>
              <a:t>Does each call involve a small case of original?</a:t>
            </a:r>
          </a:p>
          <a:p>
            <a:pPr>
              <a:spcBef>
                <a:spcPct val="50000"/>
              </a:spcBef>
            </a:pPr>
            <a:r>
              <a:rPr lang="en-US" sz="2400" i="1"/>
              <a:t>Assuming recursive call works, does the entire function work?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DEB4C-3ACF-43A1-8264-F19C2F7E970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Recursive Solutions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914400" y="1600200"/>
            <a:ext cx="7467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0838" name="Rectangle 6"/>
          <p:cNvSpPr>
            <a:spLocks noChangeArrowheads="1"/>
          </p:cNvSpPr>
          <p:nvPr/>
        </p:nvSpPr>
        <p:spPr bwMode="auto">
          <a:xfrm>
            <a:off x="838200" y="1447800"/>
            <a:ext cx="7239000" cy="2655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Shall we try it again?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Problem:</a:t>
            </a:r>
            <a:r>
              <a:rPr lang="en-US"/>
              <a:t> Search a list of integers for a value and return true if it is in the list and false otherwise</a:t>
            </a:r>
            <a:endParaRPr lang="en-US" i="1"/>
          </a:p>
          <a:p>
            <a:pPr lvl="1">
              <a:spcBef>
                <a:spcPct val="50000"/>
              </a:spcBef>
            </a:pPr>
            <a:r>
              <a:rPr lang="en-US" i="1"/>
              <a:t>What is the size of the problem?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C70B1-6C0C-4385-97A3-A6773B14B73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80010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2000" b="1">
              <a:solidFill>
                <a:srgbClr val="990033"/>
              </a:solidFill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7772400" cy="4876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Discuss </a:t>
            </a:r>
            <a:r>
              <a:rPr lang="en-US">
                <a:solidFill>
                  <a:srgbClr val="0000FF"/>
                </a:solidFill>
              </a:rPr>
              <a:t>recursion</a:t>
            </a:r>
            <a:r>
              <a:rPr lang="en-US"/>
              <a:t> as another form of </a:t>
            </a:r>
            <a:r>
              <a:rPr lang="en-US">
                <a:solidFill>
                  <a:srgbClr val="0000FF"/>
                </a:solidFill>
              </a:rPr>
              <a:t>repetition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Do the </a:t>
            </a:r>
            <a:r>
              <a:rPr lang="en-US">
                <a:solidFill>
                  <a:srgbClr val="0000FF"/>
                </a:solidFill>
              </a:rPr>
              <a:t>following tasks</a:t>
            </a:r>
            <a:r>
              <a:rPr lang="en-US"/>
              <a:t>, given a recursive routine</a:t>
            </a:r>
          </a:p>
          <a:p>
            <a:pPr marL="914400" lvl="1" indent="-342900">
              <a:spcBef>
                <a:spcPct val="20000"/>
              </a:spcBef>
              <a:buFontTx/>
              <a:buChar char="•"/>
            </a:pPr>
            <a:r>
              <a:rPr lang="en-US"/>
              <a:t>Determine whether the routine </a:t>
            </a:r>
            <a:r>
              <a:rPr lang="en-US">
                <a:solidFill>
                  <a:srgbClr val="0000FF"/>
                </a:solidFill>
              </a:rPr>
              <a:t>halts</a:t>
            </a:r>
          </a:p>
          <a:p>
            <a:pPr marL="914400" lvl="1" indent="-342900">
              <a:spcBef>
                <a:spcPct val="20000"/>
              </a:spcBef>
              <a:buFontTx/>
              <a:buChar char="•"/>
            </a:pPr>
            <a:r>
              <a:rPr lang="en-US"/>
              <a:t>Determine the </a:t>
            </a:r>
            <a:r>
              <a:rPr lang="en-US">
                <a:solidFill>
                  <a:srgbClr val="0000FF"/>
                </a:solidFill>
              </a:rPr>
              <a:t>base case(s)</a:t>
            </a:r>
          </a:p>
          <a:p>
            <a:pPr marL="914400" lvl="1" indent="-342900">
              <a:spcBef>
                <a:spcPct val="20000"/>
              </a:spcBef>
              <a:buFontTx/>
              <a:buChar char="•"/>
            </a:pPr>
            <a:r>
              <a:rPr lang="en-US"/>
              <a:t>Determine the </a:t>
            </a:r>
            <a:r>
              <a:rPr lang="en-US">
                <a:solidFill>
                  <a:srgbClr val="0000FF"/>
                </a:solidFill>
              </a:rPr>
              <a:t>general case(s)</a:t>
            </a:r>
          </a:p>
          <a:p>
            <a:pPr marL="914400" lvl="1" indent="-342900">
              <a:spcBef>
                <a:spcPct val="20000"/>
              </a:spcBef>
              <a:buFontTx/>
              <a:buChar char="•"/>
            </a:pPr>
            <a:r>
              <a:rPr lang="en-US"/>
              <a:t>Determine </a:t>
            </a:r>
            <a:r>
              <a:rPr lang="en-US">
                <a:solidFill>
                  <a:srgbClr val="0000FF"/>
                </a:solidFill>
              </a:rPr>
              <a:t>what</a:t>
            </a:r>
            <a:r>
              <a:rPr lang="en-US"/>
              <a:t> the routine does</a:t>
            </a:r>
          </a:p>
          <a:p>
            <a:pPr marL="914400" lvl="1" indent="-342900">
              <a:spcBef>
                <a:spcPct val="20000"/>
              </a:spcBef>
              <a:buFontTx/>
              <a:buChar char="•"/>
            </a:pPr>
            <a:r>
              <a:rPr lang="en-US"/>
              <a:t>Determine whether the routine is </a:t>
            </a:r>
            <a:r>
              <a:rPr lang="en-US">
                <a:solidFill>
                  <a:srgbClr val="0000FF"/>
                </a:solidFill>
              </a:rPr>
              <a:t>correct</a:t>
            </a:r>
            <a:r>
              <a:rPr lang="en-US"/>
              <a:t> and, if it is not, </a:t>
            </a:r>
            <a:r>
              <a:rPr lang="en-US">
                <a:solidFill>
                  <a:srgbClr val="0000FF"/>
                </a:solidFill>
              </a:rPr>
              <a:t>correct it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742CE-0A33-45BA-84BF-053D4672003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Recursive Solutions</a:t>
            </a:r>
          </a:p>
        </p:txBody>
      </p:sp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533400" y="3886200"/>
            <a:ext cx="7848600" cy="2343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000" b="1">
              <a:latin typeface="Courier" pitchFamily="64" charset="0"/>
            </a:endParaRP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bool ValueInList(ListType data, int value, int startIndex);</a:t>
            </a:r>
          </a:p>
          <a:p>
            <a:pPr lvl="1">
              <a:spcBef>
                <a:spcPct val="20000"/>
              </a:spcBef>
            </a:pPr>
            <a:r>
              <a:rPr lang="en-US" i="1"/>
              <a:t>Which case do you know the answer to?</a:t>
            </a:r>
          </a:p>
          <a:p>
            <a:pPr lvl="1">
              <a:spcBef>
                <a:spcPct val="50000"/>
              </a:spcBef>
            </a:pPr>
            <a:r>
              <a:rPr lang="en-US" i="1"/>
              <a:t>Which case can you express as a smaller version of the size?</a:t>
            </a:r>
          </a:p>
        </p:txBody>
      </p:sp>
      <p:pic>
        <p:nvPicPr>
          <p:cNvPr id="121861" name="Picture 5" descr="E:\Plus45hPP\Chapter 7\00257_Figure 07.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47800"/>
            <a:ext cx="6477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54F6D-81D9-4C70-89F4-97F6486CDB77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Recursive Solutions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533400" y="3581400"/>
            <a:ext cx="7848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i="1"/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762000" y="1447800"/>
            <a:ext cx="7848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914400" y="1524000"/>
            <a:ext cx="6553200" cy="3902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bool ValueInList(ListType list, int value, int startIndex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{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  if (list.info[startIndex] == value)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    return true;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  else if (startIndex == list.length -1)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    return false;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  else return ValueInList(list, value, startIndex + 1);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}</a:t>
            </a:r>
          </a:p>
        </p:txBody>
      </p:sp>
      <p:sp>
        <p:nvSpPr>
          <p:cNvPr id="122888" name="AutoShape 8"/>
          <p:cNvSpPr>
            <a:spLocks noChangeArrowheads="1"/>
          </p:cNvSpPr>
          <p:nvPr/>
        </p:nvSpPr>
        <p:spPr bwMode="auto">
          <a:xfrm>
            <a:off x="5867400" y="2667000"/>
            <a:ext cx="2438400" cy="533400"/>
          </a:xfrm>
          <a:prstGeom prst="leftArrow">
            <a:avLst>
              <a:gd name="adj1" fmla="val 50000"/>
              <a:gd name="adj2" fmla="val 114286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Base Case 1</a:t>
            </a:r>
          </a:p>
        </p:txBody>
      </p:sp>
      <p:sp>
        <p:nvSpPr>
          <p:cNvPr id="122890" name="AutoShape 10"/>
          <p:cNvSpPr>
            <a:spLocks noChangeArrowheads="1"/>
          </p:cNvSpPr>
          <p:nvPr/>
        </p:nvSpPr>
        <p:spPr bwMode="auto">
          <a:xfrm>
            <a:off x="5867400" y="3962400"/>
            <a:ext cx="2576513" cy="533400"/>
          </a:xfrm>
          <a:prstGeom prst="leftArrow">
            <a:avLst>
              <a:gd name="adj1" fmla="val 50000"/>
              <a:gd name="adj2" fmla="val 120759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Base Case 2</a:t>
            </a:r>
          </a:p>
        </p:txBody>
      </p:sp>
      <p:sp>
        <p:nvSpPr>
          <p:cNvPr id="122891" name="AutoShape 11"/>
          <p:cNvSpPr>
            <a:spLocks noChangeArrowheads="1"/>
          </p:cNvSpPr>
          <p:nvPr/>
        </p:nvSpPr>
        <p:spPr bwMode="auto">
          <a:xfrm rot="928235">
            <a:off x="4340225" y="5257800"/>
            <a:ext cx="2981325" cy="552450"/>
          </a:xfrm>
          <a:prstGeom prst="leftArrow">
            <a:avLst>
              <a:gd name="adj1" fmla="val 54981"/>
              <a:gd name="adj2" fmla="val 140560"/>
            </a:avLst>
          </a:prstGeom>
          <a:solidFill>
            <a:srgbClr val="CC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Recursive Case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5CBCF-ECF3-4B87-AAB3-086C4822296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467600" cy="657225"/>
          </a:xfrm>
          <a:noFill/>
          <a:ln/>
        </p:spPr>
        <p:txBody>
          <a:bodyPr/>
          <a:lstStyle/>
          <a:p>
            <a:r>
              <a:rPr lang="en-US" altLang="en-US"/>
              <a:t>Writing Recursive Solutions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593725" y="1371600"/>
            <a:ext cx="7788275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r>
              <a:rPr lang="en-US" altLang="en-US" b="1" i="1"/>
              <a:t>Why use recursion?</a:t>
            </a:r>
          </a:p>
          <a:p>
            <a:endParaRPr lang="en-US" altLang="en-US"/>
          </a:p>
          <a:p>
            <a:r>
              <a:rPr lang="en-US" altLang="en-US"/>
              <a:t>True, these examples could more easily be solved using iteration</a:t>
            </a:r>
          </a:p>
          <a:p>
            <a:endParaRPr lang="en-US" altLang="en-US" sz="2400"/>
          </a:p>
          <a:p>
            <a:r>
              <a:rPr lang="en-US" altLang="en-US" b="1"/>
              <a:t>However, </a:t>
            </a:r>
            <a:r>
              <a:rPr lang="en-US" altLang="en-US"/>
              <a:t>a recursive solution is a natural solution in certain cases, especially when pointers are involved</a:t>
            </a:r>
          </a:p>
          <a:p>
            <a:r>
              <a:rPr lang="en-US" altLang="en-US" sz="2400" b="1"/>
              <a:t>  </a:t>
            </a:r>
            <a:endParaRPr lang="en-US" altLang="en-US"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7F1A6-BA57-44F4-A3F2-0468CEA1966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Recursive Solutions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219200" y="1524000"/>
            <a:ext cx="6400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Printing a list in order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3505200" y="4876800"/>
            <a:ext cx="4495800" cy="12192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Size?</a:t>
            </a:r>
          </a:p>
          <a:p>
            <a:pPr algn="ctr"/>
            <a:r>
              <a:rPr lang="en-US" sz="2400" i="1"/>
              <a:t>Base case?</a:t>
            </a:r>
          </a:p>
          <a:p>
            <a:pPr algn="ctr"/>
            <a:r>
              <a:rPr lang="en-US" sz="2400" i="1"/>
              <a:t>Recursive (general) case?</a:t>
            </a:r>
          </a:p>
        </p:txBody>
      </p:sp>
      <p:pic>
        <p:nvPicPr>
          <p:cNvPr id="123911" name="Picture 7" descr="E:\Plus45hPP\Chapter 7\00257_AIT 07.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514600"/>
            <a:ext cx="6248400" cy="993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99769-0E39-4799-89EF-AD247CF89CEA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Reverse Solutions</a:t>
            </a:r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914400" y="1828800"/>
            <a:ext cx="7391400" cy="295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void Print(NodeType* listPtr)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{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if (listPtr != NULL)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{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  std::cout &lt;&lt; listPtr-&gt;info &lt;&lt; std::endl;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  Print(listPrt-&gt;next);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}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}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3581400" y="5181600"/>
            <a:ext cx="4267200" cy="6858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Where is the base case?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D3AE5-E617-41DF-9790-07A9DAE6D94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Recursive Solutions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76200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Printing a list in </a:t>
            </a:r>
            <a:r>
              <a:rPr lang="en-US" b="1"/>
              <a:t>reverse</a:t>
            </a:r>
            <a:r>
              <a:rPr lang="en-US"/>
              <a:t> order</a:t>
            </a:r>
            <a:endParaRPr lang="en-US" sz="1400"/>
          </a:p>
        </p:txBody>
      </p:sp>
      <p:pic>
        <p:nvPicPr>
          <p:cNvPr id="124933" name="Picture 5" descr="E:\Plus45hPP\Chapter 7\41582_CH07_FIG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667000"/>
            <a:ext cx="6324600" cy="1828800"/>
          </a:xfrm>
          <a:prstGeom prst="rect">
            <a:avLst/>
          </a:prstGeom>
          <a:noFill/>
        </p:spPr>
      </p:pic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1066800" y="4876800"/>
            <a:ext cx="74676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What must be changed from the in-order print to make the code print in reverse order?</a:t>
            </a:r>
            <a:endParaRPr lang="en-US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6490B-99FD-4C2E-B7FD-F930FED4852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95300"/>
            <a:ext cx="6781800" cy="495300"/>
          </a:xfrm>
          <a:noFill/>
          <a:ln/>
        </p:spPr>
        <p:txBody>
          <a:bodyPr/>
          <a:lstStyle/>
          <a:p>
            <a:r>
              <a:rPr lang="en-US" altLang="en-US"/>
              <a:t>Writing Recursive Solutions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867650" cy="4343400"/>
          </a:xfrm>
          <a:noFill/>
          <a:ln/>
        </p:spPr>
        <p:txBody>
          <a:bodyPr/>
          <a:lstStyle/>
          <a:p>
            <a:pPr marL="0" indent="0"/>
            <a:r>
              <a:rPr lang="en-US" altLang="en-US" sz="2800" i="1"/>
              <a:t>Can you verify the RevPrint algorithm using the three-question method?</a:t>
            </a:r>
          </a:p>
          <a:p>
            <a:pPr marL="0" indent="0"/>
            <a:r>
              <a:rPr lang="en-US" altLang="en-US" sz="2800" i="1"/>
              <a:t>	Base-Case question?</a:t>
            </a:r>
          </a:p>
          <a:p>
            <a:pPr marL="0" indent="0"/>
            <a:endParaRPr lang="en-US" altLang="en-US" sz="2800" i="1"/>
          </a:p>
          <a:p>
            <a:pPr marL="0" indent="0"/>
            <a:r>
              <a:rPr lang="en-US" altLang="en-US" sz="2800" i="1"/>
              <a:t>	Smaller-Caller Question?</a:t>
            </a:r>
          </a:p>
          <a:p>
            <a:pPr marL="0" indent="0"/>
            <a:endParaRPr lang="en-US" altLang="en-US" sz="2800" i="1"/>
          </a:p>
          <a:p>
            <a:pPr marL="0" indent="0"/>
            <a:r>
              <a:rPr lang="en-US" altLang="en-US" sz="2800" i="1"/>
              <a:t>	General-Case Question?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DBEF7-7628-4843-9500-82E8C5BF3C9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8075613" cy="4572000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bool  Mystery( ItemType info[ ], ItemType item, 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chemeClr val="accent2"/>
                </a:solidFill>
                <a:latin typeface="Courier" pitchFamily="64" charset="0"/>
              </a:rPr>
              <a:t>                    </a:t>
            </a:r>
            <a:r>
              <a:rPr lang="en-US" altLang="en-US" sz="1800" b="1">
                <a:latin typeface="Courier" pitchFamily="64" charset="0"/>
              </a:rPr>
              <a:t>               int  fromLoc,  int toLoc )</a:t>
            </a:r>
            <a:r>
              <a:rPr lang="en-US" altLang="en-US" sz="1800" b="1">
                <a:solidFill>
                  <a:schemeClr val="tx2"/>
                </a:solidFill>
                <a:latin typeface="Courier" pitchFamily="64" charset="0"/>
              </a:rPr>
              <a:t> 	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{		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  int  mid;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  if  ( fromLoc &gt; toLoc ) return  false;                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  else  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  {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    mid = ( fromLoc + toLoc ) / 2 ;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    if (info[mid] == item) return  true ;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    else  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       if (item &lt; info[mid])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         return Mystery (info, item, fromLoc, mid-1 );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      else 	              	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         return  Mystery(info, item, mid + 1, toLoc) ;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   }       </a:t>
            </a:r>
          </a:p>
          <a:p>
            <a:pPr>
              <a:spcBef>
                <a:spcPct val="0"/>
              </a:spcBef>
            </a:pPr>
            <a:r>
              <a:rPr lang="en-US" altLang="en-US" sz="1800" b="1">
                <a:latin typeface="Courier" pitchFamily="64" charset="0"/>
              </a:rPr>
              <a:t>} </a:t>
            </a:r>
            <a:r>
              <a:rPr lang="en-US" altLang="en-US" sz="1800" b="1" i="1">
                <a:solidFill>
                  <a:schemeClr val="folHlink"/>
                </a:solidFill>
                <a:latin typeface="Courier" pitchFamily="64" charset="0"/>
              </a:rPr>
              <a:t>	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8486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r"/>
            <a:endParaRPr lang="en-US" altLang="en-US" sz="14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438400" y="5486400"/>
            <a:ext cx="5715000" cy="7620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What does this function return?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EA011-4DC2-4559-878E-C8904C88C03A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Recursive Solutions</a:t>
            </a:r>
          </a:p>
        </p:txBody>
      </p:sp>
      <p:pic>
        <p:nvPicPr>
          <p:cNvPr id="137219" name="Picture 3" descr="E:\Plus45hPP\Chapter 7\41582_CH07_AIT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828800"/>
            <a:ext cx="6019800" cy="762000"/>
          </a:xfrm>
          <a:prstGeom prst="rect">
            <a:avLst/>
          </a:prstGeom>
          <a:noFill/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914400" y="3124200"/>
            <a:ext cx="6553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Problem:</a:t>
            </a:r>
            <a:r>
              <a:rPr lang="en-US"/>
              <a:t> Insert item into list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066800" y="3810000"/>
            <a:ext cx="7086600" cy="2398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i="1"/>
              <a:t>What is the size of the problem?</a:t>
            </a:r>
          </a:p>
          <a:p>
            <a:pPr lvl="1">
              <a:spcBef>
                <a:spcPct val="20000"/>
              </a:spcBef>
            </a:pPr>
            <a:r>
              <a:rPr lang="en-US" i="1"/>
              <a:t>Which case(s) do you know the answer to?</a:t>
            </a:r>
          </a:p>
          <a:p>
            <a:pPr lvl="1">
              <a:spcBef>
                <a:spcPct val="20000"/>
              </a:spcBef>
            </a:pPr>
            <a:r>
              <a:rPr lang="en-US" i="1"/>
              <a:t>Which case can you express as a smaller version of the size?</a:t>
            </a:r>
            <a:endParaRPr 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AF9586-1ED3-47CF-BA24-D6A565999463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Recursive Solutions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762000" y="1371600"/>
            <a:ext cx="6019800" cy="4048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void Insert(NodeType*&amp; listPtr, ItemType item)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{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if (listPtr == NULL || item &lt; listPtr-&gt;info)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{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  NodeType* tempPtr = listPtr;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  listPtr = new NodeType;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  listPtr-&gt;info = iten;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  listPtr-&gt;next = tempPtr;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}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  else Insert(listPtr-&gt;next, item)</a:t>
            </a:r>
          </a:p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}</a:t>
            </a:r>
            <a:r>
              <a:rPr lang="en-US" sz="2000" b="1">
                <a:latin typeface="Coruier" charset="0"/>
              </a:rPr>
              <a:t> 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3733800" y="5486400"/>
            <a:ext cx="4876800" cy="6096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NodeType*&amp;: Is the *&amp; important?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0A387-859B-4C3B-B1AD-3D3C5C2B4EB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914400" y="1371600"/>
            <a:ext cx="7772400" cy="441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838200" y="1447800"/>
            <a:ext cx="74676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990033"/>
              </a:solidFill>
            </a:endParaRPr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838200" y="1524000"/>
            <a:ext cx="76962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762000" y="1219200"/>
            <a:ext cx="7620000" cy="4791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/>
              <a:t>Do the </a:t>
            </a:r>
            <a:r>
              <a:rPr lang="en-US">
                <a:solidFill>
                  <a:srgbClr val="0000FF"/>
                </a:solidFill>
              </a:rPr>
              <a:t>following tasks</a:t>
            </a:r>
            <a:r>
              <a:rPr lang="en-US"/>
              <a:t>, given a simple </a:t>
            </a:r>
            <a:r>
              <a:rPr lang="en-US">
                <a:solidFill>
                  <a:srgbClr val="0000FF"/>
                </a:solidFill>
              </a:rPr>
              <a:t>recursive</a:t>
            </a:r>
            <a:r>
              <a:rPr lang="en-US"/>
              <a:t> problem</a:t>
            </a:r>
          </a:p>
          <a:p>
            <a:pPr marL="800100" lvl="1" indent="-285750">
              <a:spcBef>
                <a:spcPct val="20000"/>
              </a:spcBef>
              <a:buFontTx/>
              <a:buChar char="•"/>
            </a:pPr>
            <a:r>
              <a:rPr lang="en-US"/>
              <a:t>Determine the </a:t>
            </a:r>
            <a:r>
              <a:rPr lang="en-US">
                <a:solidFill>
                  <a:srgbClr val="0000FF"/>
                </a:solidFill>
              </a:rPr>
              <a:t>base case(s)</a:t>
            </a:r>
          </a:p>
          <a:p>
            <a:pPr marL="800100" lvl="1" indent="-285750">
              <a:spcBef>
                <a:spcPct val="20000"/>
              </a:spcBef>
              <a:buFontTx/>
              <a:buChar char="•"/>
            </a:pPr>
            <a:r>
              <a:rPr lang="en-US"/>
              <a:t>Determine the </a:t>
            </a:r>
            <a:r>
              <a:rPr lang="en-US">
                <a:solidFill>
                  <a:srgbClr val="0000FF"/>
                </a:solidFill>
              </a:rPr>
              <a:t>general case(s)</a:t>
            </a:r>
          </a:p>
          <a:p>
            <a:pPr marL="800100" lvl="1" indent="-285750">
              <a:spcBef>
                <a:spcPct val="20000"/>
              </a:spcBef>
              <a:buFontTx/>
              <a:buChar char="•"/>
            </a:pPr>
            <a:r>
              <a:rPr lang="en-US"/>
              <a:t>Design and code the solution as a </a:t>
            </a:r>
            <a:r>
              <a:rPr lang="en-US">
                <a:solidFill>
                  <a:srgbClr val="0000FF"/>
                </a:solidFill>
              </a:rPr>
              <a:t>recursive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void</a:t>
            </a:r>
            <a:r>
              <a:rPr lang="en-US"/>
              <a:t> or </a:t>
            </a:r>
            <a:r>
              <a:rPr lang="en-US">
                <a:solidFill>
                  <a:srgbClr val="0000FF"/>
                </a:solidFill>
              </a:rPr>
              <a:t>value-returning</a:t>
            </a:r>
            <a:r>
              <a:rPr lang="en-US"/>
              <a:t> function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Verify a recursive routine, according to the </a:t>
            </a:r>
            <a:r>
              <a:rPr lang="en-US">
                <a:solidFill>
                  <a:srgbClr val="0000FF"/>
                </a:solidFill>
              </a:rPr>
              <a:t>Three-Question Method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Decide whether a </a:t>
            </a:r>
            <a:r>
              <a:rPr lang="en-US">
                <a:solidFill>
                  <a:srgbClr val="0000FF"/>
                </a:solidFill>
              </a:rPr>
              <a:t>recursive solution</a:t>
            </a:r>
            <a:r>
              <a:rPr lang="en-US"/>
              <a:t> is </a:t>
            </a:r>
            <a:r>
              <a:rPr lang="en-US">
                <a:solidFill>
                  <a:srgbClr val="0000FF"/>
                </a:solidFill>
              </a:rPr>
              <a:t>appropriate</a:t>
            </a:r>
            <a:r>
              <a:rPr lang="en-US"/>
              <a:t> for a problem</a:t>
            </a: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87403-BF60-4C74-B836-07BEE47DB76D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Recursion Works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6962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>
              <a:latin typeface="Courier" pitchFamily="64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7620000" cy="3509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</a:rPr>
              <a:t>Binding Time</a:t>
            </a:r>
          </a:p>
          <a:p>
            <a:pPr>
              <a:spcBef>
                <a:spcPct val="20000"/>
              </a:spcBef>
            </a:pPr>
            <a:r>
              <a:rPr lang="en-US"/>
              <a:t>The time at which a variable is assigned to a memory address</a:t>
            </a:r>
          </a:p>
          <a:p>
            <a:pPr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</a:rPr>
              <a:t>Static Storage Allocation</a:t>
            </a:r>
          </a:p>
          <a:p>
            <a:pPr>
              <a:spcBef>
                <a:spcPct val="20000"/>
              </a:spcBef>
            </a:pPr>
            <a:r>
              <a:rPr lang="en-US"/>
              <a:t>Binding occurs during compilation</a:t>
            </a:r>
          </a:p>
          <a:p>
            <a:pPr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</a:rPr>
              <a:t>Dynamic Storage Allocation</a:t>
            </a:r>
          </a:p>
          <a:p>
            <a:pPr>
              <a:spcBef>
                <a:spcPct val="20000"/>
              </a:spcBef>
            </a:pPr>
            <a:r>
              <a:rPr lang="en-US"/>
              <a:t>Binding occurs during run time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990600" y="5257800"/>
            <a:ext cx="7391400" cy="8382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Global variables are bound at compile time.</a:t>
            </a:r>
          </a:p>
          <a:p>
            <a:pPr algn="ctr"/>
            <a:r>
              <a:rPr lang="en-US" sz="2400" i="1"/>
              <a:t>When are parameters bound to an address?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ECD9C-F963-40F8-BB20-FD63DF9B0F6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Recursion Works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9248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7924800" cy="385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</a:rPr>
              <a:t>Transfer of Control</a:t>
            </a:r>
          </a:p>
          <a:p>
            <a:pPr>
              <a:spcBef>
                <a:spcPct val="20000"/>
              </a:spcBef>
            </a:pPr>
            <a:r>
              <a:rPr lang="en-US"/>
              <a:t>When a function is called, control is passed to the first executable statement in the function</a:t>
            </a:r>
          </a:p>
          <a:p>
            <a:pPr lvl="1">
              <a:spcBef>
                <a:spcPct val="20000"/>
              </a:spcBef>
            </a:pPr>
            <a:r>
              <a:rPr lang="en-US" i="1"/>
              <a:t>How does control get passed back to the calling code?</a:t>
            </a:r>
          </a:p>
          <a:p>
            <a:pPr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</a:rPr>
              <a:t>Return Address</a:t>
            </a:r>
          </a:p>
          <a:p>
            <a:pPr>
              <a:spcBef>
                <a:spcPct val="20000"/>
              </a:spcBef>
            </a:pPr>
            <a:r>
              <a:rPr lang="en-US"/>
              <a:t>The address of the instruction in the calling code that immediately follows the function call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1295400" y="5410200"/>
            <a:ext cx="7162800" cy="8382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How does the function access the return address?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1AE0BF-845F-4E00-98AF-8625F4D3F2FB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Recursion Works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8001000" cy="3765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</a:rPr>
              <a:t>Activation Record (Stack Frame)</a:t>
            </a:r>
          </a:p>
          <a:p>
            <a:pPr>
              <a:spcBef>
                <a:spcPct val="20000"/>
              </a:spcBef>
            </a:pPr>
            <a:r>
              <a:rPr lang="en-US"/>
              <a:t>A record used at run time to store information about a function call, including the parameters, local variables, return address, and function return value (if a value-returning function)</a:t>
            </a:r>
          </a:p>
          <a:p>
            <a:pPr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</a:rPr>
              <a:t>Run-time Stack</a:t>
            </a:r>
          </a:p>
          <a:p>
            <a:pPr>
              <a:spcBef>
                <a:spcPct val="20000"/>
              </a:spcBef>
            </a:pPr>
            <a:r>
              <a:rPr lang="en-US"/>
              <a:t>A data structure that keeps track of activation records during the execution of a program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77B1F-7C39-4DAF-8F6E-9DAF64F4919B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Recursion Works</a:t>
            </a:r>
          </a:p>
        </p:txBody>
      </p:sp>
      <p:pic>
        <p:nvPicPr>
          <p:cNvPr id="147459" name="Picture 3" descr="E:\Plus45hPP\Chapter 7\00257_Figure 07.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5241925" cy="3733800"/>
          </a:xfrm>
          <a:prstGeom prst="rect">
            <a:avLst/>
          </a:prstGeom>
          <a:noFill/>
        </p:spPr>
      </p:pic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7010400" y="2057400"/>
            <a:ext cx="1447800" cy="22098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Function</a:t>
            </a:r>
          </a:p>
          <a:p>
            <a:pPr algn="ctr"/>
            <a:r>
              <a:rPr lang="en-US" sz="2400" i="1"/>
              <a:t>Factorial</a:t>
            </a:r>
          </a:p>
          <a:p>
            <a:pPr algn="ctr"/>
            <a:r>
              <a:rPr lang="en-US" sz="2400" i="1"/>
              <a:t>loaded</a:t>
            </a:r>
          </a:p>
          <a:p>
            <a:pPr algn="ctr"/>
            <a:r>
              <a:rPr lang="en-US" sz="2400" i="1"/>
              <a:t>in</a:t>
            </a:r>
          </a:p>
          <a:p>
            <a:pPr algn="ctr"/>
            <a:r>
              <a:rPr lang="en-US" sz="2400" i="1"/>
              <a:t>memory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771A55-70CB-40D3-AB99-7618465243D0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Recursion Works</a:t>
            </a:r>
          </a:p>
        </p:txBody>
      </p:sp>
      <p:pic>
        <p:nvPicPr>
          <p:cNvPr id="148483" name="Picture 3" descr="E:\Plus45hPP\Chapter 7\00257_AIT 07.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209800"/>
            <a:ext cx="4891088" cy="762000"/>
          </a:xfrm>
          <a:prstGeom prst="rect">
            <a:avLst/>
          </a:prstGeom>
          <a:noFill/>
        </p:spPr>
      </p:pic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219200" y="1447800"/>
            <a:ext cx="43434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answer = Factorial(4);</a:t>
            </a:r>
          </a:p>
        </p:txBody>
      </p:sp>
      <p:pic>
        <p:nvPicPr>
          <p:cNvPr id="148485" name="Picture 5" descr="E:\Plus45hPP\Chapter 7\00257_AIT 07.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114800"/>
            <a:ext cx="4781550" cy="1371600"/>
          </a:xfrm>
          <a:prstGeom prst="rect">
            <a:avLst/>
          </a:prstGeom>
          <a:noFill/>
        </p:spPr>
      </p:pic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1295400" y="3505200"/>
            <a:ext cx="5181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return number * Factorial(number-1);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D0C39-AD5F-47C9-B7E0-8D621D0FF80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Recursion Wroks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838200" y="1676400"/>
            <a:ext cx="70866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return number * Factorial(number-1);		</a:t>
            </a:r>
            <a:r>
              <a:rPr lang="en-US" sz="2000" b="1">
                <a:solidFill>
                  <a:srgbClr val="0000FF"/>
                </a:solidFill>
                <a:latin typeface="Courier" pitchFamily="64" charset="0"/>
              </a:rPr>
              <a:t>(2)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return number * Factorial(number-1);		</a:t>
            </a:r>
            <a:r>
              <a:rPr lang="en-US" sz="2000" b="1">
                <a:solidFill>
                  <a:srgbClr val="0000FF"/>
                </a:solidFill>
                <a:latin typeface="Courier" pitchFamily="64" charset="0"/>
              </a:rPr>
              <a:t>(1) 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return number * Factorial(number-1);		</a:t>
            </a:r>
            <a:r>
              <a:rPr lang="en-US" sz="2000" b="1">
                <a:solidFill>
                  <a:srgbClr val="0000FF"/>
                </a:solidFill>
                <a:latin typeface="Courier" pitchFamily="64" charset="0"/>
              </a:rPr>
              <a:t>(0)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149508" name="Picture 4" descr="E:\Plus45hPP\Chapter 7\00257_AIT 07.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81400"/>
            <a:ext cx="6324600" cy="1981200"/>
          </a:xfrm>
          <a:prstGeom prst="rect">
            <a:avLst/>
          </a:prstGeom>
          <a:noFill/>
        </p:spPr>
      </p:pic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3505200" y="5791200"/>
            <a:ext cx="3810000" cy="6096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So now what?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1064B-24D7-4F15-94F2-9B777AB0D507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Recursion Works</a:t>
            </a: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762000" y="1371600"/>
            <a:ext cx="73152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return number * Factorial(number-1);		</a:t>
            </a:r>
            <a:r>
              <a:rPr lang="en-US" sz="2000" b="1">
                <a:solidFill>
                  <a:srgbClr val="0000FF"/>
                </a:solidFill>
                <a:latin typeface="Courier" pitchFamily="64" charset="0"/>
              </a:rPr>
              <a:t>(2)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urier" pitchFamily="64" charset="0"/>
              </a:rPr>
              <a:t>return number * Factorial(number-1);		</a:t>
            </a:r>
            <a:r>
              <a:rPr lang="en-US" sz="2000" b="1" i="1">
                <a:solidFill>
                  <a:srgbClr val="0000FF"/>
                </a:solidFill>
                <a:latin typeface="Courier" pitchFamily="64" charset="0"/>
              </a:rPr>
              <a:t>(1)    popped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urier" pitchFamily="64" charset="0"/>
              </a:rPr>
              <a:t>return number * Factorial(number-1);		</a:t>
            </a:r>
            <a:r>
              <a:rPr lang="en-US" sz="2000" b="1" i="1">
                <a:solidFill>
                  <a:srgbClr val="0000FF"/>
                </a:solidFill>
                <a:latin typeface="Courier" pitchFamily="64" charset="0"/>
              </a:rPr>
              <a:t>(0)    popped</a:t>
            </a:r>
            <a:endParaRPr lang="en-US" i="1"/>
          </a:p>
        </p:txBody>
      </p:sp>
      <p:pic>
        <p:nvPicPr>
          <p:cNvPr id="150532" name="Picture 4" descr="E:\Plus45hPP\Chapter 7\00257_AIT 07.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971800"/>
            <a:ext cx="59436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3BCD9-6AD9-4FAF-99D0-2F763732A26C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Recursion Works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7696200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return number * Factorial(number-1);		</a:t>
            </a:r>
            <a:r>
              <a:rPr lang="en-US" sz="2000" b="1">
                <a:solidFill>
                  <a:srgbClr val="0000FF"/>
                </a:solidFill>
                <a:latin typeface="Courier" pitchFamily="64" charset="0"/>
              </a:rPr>
              <a:t>(4)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urier" pitchFamily="64" charset="0"/>
              </a:rPr>
              <a:t>return number * Factorial(number-1);		</a:t>
            </a:r>
            <a:r>
              <a:rPr lang="en-US" sz="2000" b="1" i="1">
                <a:solidFill>
                  <a:srgbClr val="0000FF"/>
                </a:solidFill>
                <a:latin typeface="Courier" pitchFamily="64" charset="0"/>
              </a:rPr>
              <a:t>(3)  popped</a:t>
            </a:r>
          </a:p>
          <a:p>
            <a:pPr>
              <a:spcBef>
                <a:spcPct val="50000"/>
              </a:spcBef>
            </a:pPr>
            <a:r>
              <a:rPr lang="en-US" sz="2000" b="1" i="1">
                <a:latin typeface="Courier" pitchFamily="64" charset="0"/>
              </a:rPr>
              <a:t>return number * Factorial(number-1);		</a:t>
            </a:r>
            <a:r>
              <a:rPr lang="en-US" sz="2000" b="1" i="1">
                <a:solidFill>
                  <a:srgbClr val="0000FF"/>
                </a:solidFill>
                <a:latin typeface="Courier" pitchFamily="64" charset="0"/>
              </a:rPr>
              <a:t>(2)  popped</a:t>
            </a:r>
            <a:endParaRPr lang="en-US" i="1"/>
          </a:p>
        </p:txBody>
      </p:sp>
      <p:pic>
        <p:nvPicPr>
          <p:cNvPr id="155652" name="Picture 4" descr="E:\Plus45hPP\Chapter 7\00257_AIT 07.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81400"/>
            <a:ext cx="5272088" cy="838200"/>
          </a:xfrm>
          <a:prstGeom prst="rect">
            <a:avLst/>
          </a:prstGeom>
          <a:noFill/>
        </p:spPr>
      </p:pic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990600" y="4724400"/>
            <a:ext cx="6629400" cy="10668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result from previous call (6) is multiplied by </a:t>
            </a:r>
          </a:p>
          <a:p>
            <a:pPr algn="ctr"/>
            <a:r>
              <a:rPr lang="en-US" sz="2400" i="1"/>
              <a:t>current number giving 24.  Now what happens?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60C12-9747-4EF9-9D96-E29972842C82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Recursion Works</a:t>
            </a: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609600" y="1447800"/>
            <a:ext cx="8001000" cy="1679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latin typeface="Courier" pitchFamily="64" charset="0"/>
              </a:rPr>
              <a:t>void Insert(NodeType*&amp; listPtr, ItemType item)</a:t>
            </a:r>
          </a:p>
          <a:p>
            <a:pPr>
              <a:spcBef>
                <a:spcPct val="50000"/>
              </a:spcBef>
            </a:pPr>
            <a:r>
              <a:rPr lang="en-US" i="1"/>
              <a:t>Did you figure out why it must be </a:t>
            </a:r>
            <a:r>
              <a:rPr lang="en-US" sz="2400" b="1" i="1">
                <a:latin typeface="Courier" pitchFamily="64" charset="0"/>
              </a:rPr>
              <a:t>NodeType*&amp;</a:t>
            </a:r>
            <a:r>
              <a:rPr lang="en-US" i="1"/>
              <a:t>?</a:t>
            </a:r>
          </a:p>
          <a:p>
            <a:pPr>
              <a:spcBef>
                <a:spcPct val="50000"/>
              </a:spcBef>
            </a:pPr>
            <a:r>
              <a:rPr lang="en-US"/>
              <a:t>Let’s trace </a:t>
            </a:r>
            <a:r>
              <a:rPr lang="en-US" sz="2400" b="1">
                <a:latin typeface="Courier" pitchFamily="64" charset="0"/>
              </a:rPr>
              <a:t>Insert(listData, 11)</a:t>
            </a:r>
          </a:p>
        </p:txBody>
      </p:sp>
      <p:pic>
        <p:nvPicPr>
          <p:cNvPr id="156676" name="Picture 4" descr="E:\Plus45hPP\Chapter 7\00257_AIT 07.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733800"/>
            <a:ext cx="6019800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E14EC-7E87-4DCA-9B6C-FC58DB078541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Recursion Works</a:t>
            </a:r>
          </a:p>
        </p:txBody>
      </p:sp>
      <p:pic>
        <p:nvPicPr>
          <p:cNvPr id="157699" name="Picture 3" descr="E:\Plus45hPP\Chapter 7\00257_AIT 07.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828800"/>
            <a:ext cx="5599113" cy="838200"/>
          </a:xfrm>
          <a:prstGeom prst="rect">
            <a:avLst/>
          </a:prstGeom>
          <a:noFill/>
        </p:spPr>
      </p:pic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6858000" y="1752600"/>
            <a:ext cx="1981200" cy="10668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000" i="1"/>
              <a:t>R0 is non-</a:t>
            </a:r>
          </a:p>
          <a:p>
            <a:pPr algn="ctr"/>
            <a:r>
              <a:rPr lang="en-US" sz="2000" i="1"/>
              <a:t>recursive call </a:t>
            </a:r>
          </a:p>
        </p:txBody>
      </p:sp>
      <p:pic>
        <p:nvPicPr>
          <p:cNvPr id="157701" name="Picture 5" descr="E:\Plus45hPP\Chapter 7\00257_AIT 07.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108325"/>
            <a:ext cx="5599113" cy="960438"/>
          </a:xfrm>
          <a:prstGeom prst="rect">
            <a:avLst/>
          </a:prstGeom>
          <a:noFill/>
        </p:spPr>
      </p:pic>
      <p:pic>
        <p:nvPicPr>
          <p:cNvPr id="157702" name="Picture 6" descr="E:\Plus45hPP\Chapter 7\00257_AIT 07.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343400"/>
            <a:ext cx="5599113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E8E00-DE15-4E4E-8ED4-DBC588C699F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7620000" cy="4619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Compare and contrast </a:t>
            </a:r>
            <a:r>
              <a:rPr lang="en-US">
                <a:solidFill>
                  <a:srgbClr val="0000FF"/>
                </a:solidFill>
              </a:rPr>
              <a:t>dynamic storage allocation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static storage allocation</a:t>
            </a:r>
            <a:r>
              <a:rPr lang="en-US"/>
              <a:t> in relation to using </a:t>
            </a:r>
            <a:r>
              <a:rPr lang="en-US">
                <a:solidFill>
                  <a:srgbClr val="0000FF"/>
                </a:solidFill>
              </a:rPr>
              <a:t>recursion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Explain how recursion works internally by showing the contents of the </a:t>
            </a:r>
            <a:r>
              <a:rPr lang="en-US">
                <a:solidFill>
                  <a:srgbClr val="0000FF"/>
                </a:solidFill>
              </a:rPr>
              <a:t>run-time stack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Replace a recursive solution with </a:t>
            </a:r>
            <a:r>
              <a:rPr lang="en-US">
                <a:solidFill>
                  <a:srgbClr val="0000FF"/>
                </a:solidFill>
              </a:rPr>
              <a:t>iteration </a:t>
            </a:r>
            <a:r>
              <a:rPr lang="en-US"/>
              <a:t>and/or the use of a stack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Explain why recursion may or may not be a </a:t>
            </a:r>
            <a:r>
              <a:rPr lang="en-US">
                <a:solidFill>
                  <a:srgbClr val="0000FF"/>
                </a:solidFill>
              </a:rPr>
              <a:t>good choice</a:t>
            </a:r>
            <a:r>
              <a:rPr lang="en-US"/>
              <a:t> to implement the solution to a problem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6CB25D-F77B-4D31-A332-132939A25C5A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Recursion Works</a:t>
            </a:r>
          </a:p>
        </p:txBody>
      </p:sp>
      <p:pic>
        <p:nvPicPr>
          <p:cNvPr id="158723" name="Picture 3" descr="E:\Plus45hPP\Chapter 7\00257_AIT 07.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95400"/>
            <a:ext cx="6062663" cy="1806575"/>
          </a:xfrm>
          <a:prstGeom prst="rect">
            <a:avLst/>
          </a:prstGeom>
          <a:noFill/>
        </p:spPr>
      </p:pic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838200" y="3657600"/>
            <a:ext cx="65532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Courier" pitchFamily="64" charset="0"/>
              </a:rPr>
              <a:t>listPtr-&gt;next = tempPtr;</a:t>
            </a:r>
          </a:p>
        </p:txBody>
      </p:sp>
      <p:pic>
        <p:nvPicPr>
          <p:cNvPr id="158725" name="Picture 5" descr="E:\Plus45hPP\Chapter 7\00257_AIT 07.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343400"/>
            <a:ext cx="5711825" cy="1395413"/>
          </a:xfrm>
          <a:prstGeom prst="rect">
            <a:avLst/>
          </a:prstGeom>
          <a:noFill/>
        </p:spPr>
      </p:pic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7391400" y="3657600"/>
            <a:ext cx="1143000" cy="24384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See</a:t>
            </a:r>
          </a:p>
          <a:p>
            <a:pPr algn="ctr"/>
            <a:r>
              <a:rPr lang="en-US" sz="2400" i="1"/>
              <a:t>why</a:t>
            </a:r>
          </a:p>
          <a:p>
            <a:pPr algn="ctr"/>
            <a:r>
              <a:rPr lang="en-US" sz="2400" i="1"/>
              <a:t>it</a:t>
            </a:r>
          </a:p>
          <a:p>
            <a:pPr algn="ctr"/>
            <a:r>
              <a:rPr lang="en-US" sz="2400" i="1"/>
              <a:t>works</a:t>
            </a:r>
          </a:p>
          <a:p>
            <a:pPr algn="ctr"/>
            <a:r>
              <a:rPr lang="en-US" sz="2400" i="1"/>
              <a:t>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ED094-F9AE-4612-B054-072DAF46E70A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Removing Recursion</a:t>
            </a: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620000" cy="4278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</a:rPr>
              <a:t>Tail Recursion</a:t>
            </a:r>
          </a:p>
          <a:p>
            <a:pPr>
              <a:spcBef>
                <a:spcPct val="20000"/>
              </a:spcBef>
            </a:pPr>
            <a:r>
              <a:rPr lang="en-US"/>
              <a:t>The case in which a function contains only a single recursive invocation and it is the last statement to be executed in the function</a:t>
            </a:r>
          </a:p>
          <a:p>
            <a:pPr>
              <a:spcBef>
                <a:spcPct val="20000"/>
              </a:spcBef>
            </a:pPr>
            <a:r>
              <a:rPr lang="en-US"/>
              <a:t>A tail recursive function can be replaced with iteration</a:t>
            </a:r>
          </a:p>
          <a:p>
            <a:pPr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</a:rPr>
              <a:t>Stacking</a:t>
            </a:r>
          </a:p>
          <a:p>
            <a:pPr>
              <a:spcBef>
                <a:spcPct val="20000"/>
              </a:spcBef>
            </a:pPr>
            <a:r>
              <a:rPr lang="en-US"/>
              <a:t>Using a stack to keep track of each local environment, i.e., simulate the run-time stack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30C0-AFA3-4676-A6B7-83371DC73C8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315200" cy="838200"/>
          </a:xfrm>
          <a:noFill/>
          <a:ln/>
        </p:spPr>
        <p:txBody>
          <a:bodyPr/>
          <a:lstStyle/>
          <a:p>
            <a:r>
              <a:rPr lang="en-US" altLang="en-US"/>
              <a:t>When To Use Recursion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1013"/>
            <a:ext cx="7772400" cy="4497387"/>
          </a:xfrm>
          <a:noFill/>
          <a:ln/>
        </p:spPr>
        <p:txBody>
          <a:bodyPr/>
          <a:lstStyle/>
          <a:p>
            <a:pPr marL="0" indent="0">
              <a:buClr>
                <a:schemeClr val="tx1"/>
              </a:buClr>
            </a:pPr>
            <a:r>
              <a:rPr lang="en-US" altLang="en-US" sz="2400"/>
              <a:t>Depth of recursive calls is relatively “shallow” compared to the size of the problem</a:t>
            </a:r>
            <a:endParaRPr lang="en-US" altLang="en-US" sz="2800">
              <a:latin typeface="Courier New" pitchFamily="49" charset="0"/>
            </a:endParaRPr>
          </a:p>
          <a:p>
            <a:pPr marL="0" indent="0">
              <a:buClr>
                <a:schemeClr val="tx1"/>
              </a:buClr>
            </a:pPr>
            <a:endParaRPr lang="en-US" altLang="en-US" sz="1200"/>
          </a:p>
          <a:p>
            <a:pPr marL="0" indent="0">
              <a:buClr>
                <a:schemeClr val="tx1"/>
              </a:buClr>
            </a:pPr>
            <a:r>
              <a:rPr lang="en-US" altLang="en-US" sz="2400"/>
              <a:t>Recursive version does about the same amount of work as the nonrecursive version (same Big-O)</a:t>
            </a:r>
          </a:p>
          <a:p>
            <a:pPr marL="0" indent="0">
              <a:buClr>
                <a:schemeClr val="tx1"/>
              </a:buClr>
            </a:pPr>
            <a:endParaRPr lang="en-US" altLang="en-US" sz="1200"/>
          </a:p>
          <a:p>
            <a:pPr marL="0" indent="0">
              <a:buClr>
                <a:schemeClr val="tx1"/>
              </a:buClr>
            </a:pPr>
            <a:r>
              <a:rPr lang="en-US" altLang="en-US" sz="2400"/>
              <a:t>The recursive version is shorter and simpler than the nonrecursive solution </a:t>
            </a:r>
          </a:p>
        </p:txBody>
      </p:sp>
      <p:grpSp>
        <p:nvGrpSpPr>
          <p:cNvPr id="39943" name="Group 7"/>
          <p:cNvGrpSpPr>
            <a:grpSpLocks/>
          </p:cNvGrpSpPr>
          <p:nvPr/>
        </p:nvGrpSpPr>
        <p:grpSpPr bwMode="auto">
          <a:xfrm>
            <a:off x="615950" y="5035550"/>
            <a:ext cx="7759700" cy="901700"/>
            <a:chOff x="388" y="3172"/>
            <a:chExt cx="4888" cy="568"/>
          </a:xfrm>
        </p:grpSpPr>
        <p:sp>
          <p:nvSpPr>
            <p:cNvPr id="39940" name="Oval 4"/>
            <p:cNvSpPr>
              <a:spLocks noChangeArrowheads="1"/>
            </p:cNvSpPr>
            <p:nvPr/>
          </p:nvSpPr>
          <p:spPr bwMode="auto">
            <a:xfrm>
              <a:off x="388" y="3172"/>
              <a:ext cx="1522" cy="56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1" name="Oval 5"/>
            <p:cNvSpPr>
              <a:spLocks noChangeArrowheads="1"/>
            </p:cNvSpPr>
            <p:nvPr/>
          </p:nvSpPr>
          <p:spPr bwMode="auto">
            <a:xfrm>
              <a:off x="2071" y="3172"/>
              <a:ext cx="1522" cy="56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2" name="Oval 6"/>
            <p:cNvSpPr>
              <a:spLocks noChangeArrowheads="1"/>
            </p:cNvSpPr>
            <p:nvPr/>
          </p:nvSpPr>
          <p:spPr bwMode="auto">
            <a:xfrm>
              <a:off x="3754" y="3172"/>
              <a:ext cx="1522" cy="56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593725" y="5287963"/>
            <a:ext cx="69754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solidFill>
                  <a:srgbClr val="990033"/>
                </a:solidFill>
              </a:rPr>
              <a:t> SHALLOW DEPTH       EFFICIENCY                    CLARITY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25C5A-722D-4865-A239-19EE7832288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Recursion?</a:t>
            </a:r>
          </a:p>
        </p:txBody>
      </p:sp>
      <p:pic>
        <p:nvPicPr>
          <p:cNvPr id="99331" name="Picture 3" descr="E:\Plus45hPP\Chapter 7\10792_02_0152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752600"/>
            <a:ext cx="5410200" cy="2414588"/>
          </a:xfrm>
          <a:prstGeom prst="rect">
            <a:avLst/>
          </a:prstGeom>
          <a:noFill/>
        </p:spPr>
      </p:pic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1676400" y="4953000"/>
            <a:ext cx="6248400" cy="9144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How is recursion like a  set of Russian dolls?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91ABE-30B5-42CF-BF9B-DDC36846483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Recursion?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altLang="en-US" sz="2800" b="1">
                <a:solidFill>
                  <a:srgbClr val="0000FF"/>
                </a:solidFill>
              </a:rPr>
              <a:t>Recursive call</a:t>
            </a:r>
            <a:r>
              <a:rPr lang="en-US" altLang="en-US" sz="2800" b="1"/>
              <a:t>  </a:t>
            </a:r>
          </a:p>
          <a:p>
            <a:pPr marL="0" indent="0">
              <a:lnSpc>
                <a:spcPct val="90000"/>
              </a:lnSpc>
            </a:pPr>
            <a:r>
              <a:rPr lang="en-US" altLang="en-US" sz="2800"/>
              <a:t>A method call in which the method being called is the same as the one making the call</a:t>
            </a:r>
          </a:p>
          <a:p>
            <a:pPr marL="0" indent="0">
              <a:lnSpc>
                <a:spcPct val="90000"/>
              </a:lnSpc>
            </a:pPr>
            <a:r>
              <a:rPr lang="en-US" altLang="en-US" sz="2800" b="1">
                <a:solidFill>
                  <a:srgbClr val="0000FF"/>
                </a:solidFill>
              </a:rPr>
              <a:t>Direct recursion</a:t>
            </a:r>
            <a:r>
              <a:rPr lang="en-US" altLang="en-US" sz="2800"/>
              <a:t>  </a:t>
            </a:r>
          </a:p>
          <a:p>
            <a:pPr marL="0" indent="0">
              <a:lnSpc>
                <a:spcPct val="90000"/>
              </a:lnSpc>
            </a:pPr>
            <a:r>
              <a:rPr lang="en-US" altLang="en-US" sz="2800"/>
              <a:t>Recursion in which a method directly calls itself</a:t>
            </a:r>
          </a:p>
          <a:p>
            <a:pPr marL="0" indent="0">
              <a:lnSpc>
                <a:spcPct val="90000"/>
              </a:lnSpc>
            </a:pPr>
            <a:r>
              <a:rPr lang="en-US" altLang="en-US" sz="2800" b="1">
                <a:solidFill>
                  <a:srgbClr val="0000FF"/>
                </a:solidFill>
              </a:rPr>
              <a:t>Indirect recursion</a:t>
            </a:r>
            <a:r>
              <a:rPr lang="en-US" altLang="en-US" sz="2800"/>
              <a:t>  </a:t>
            </a:r>
          </a:p>
          <a:p>
            <a:pPr marL="0" indent="0">
              <a:lnSpc>
                <a:spcPct val="90000"/>
              </a:lnSpc>
            </a:pPr>
            <a:r>
              <a:rPr lang="en-US" altLang="en-US" sz="2800"/>
              <a:t>Recursion in which a chain of two or more method calls returns to the method that originated the chain</a:t>
            </a:r>
            <a:endParaRPr lang="en-US" altLang="en-US" sz="2800" b="1"/>
          </a:p>
          <a:p>
            <a:pPr marL="0" indent="0">
              <a:lnSpc>
                <a:spcPct val="9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0A057-1D5F-4379-9120-FF0E7BA871F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Recursion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8077200" cy="1587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Recursive definition</a:t>
            </a:r>
          </a:p>
          <a:p>
            <a:pPr>
              <a:spcBef>
                <a:spcPct val="50000"/>
              </a:spcBef>
            </a:pPr>
            <a:r>
              <a:rPr lang="en-US"/>
              <a:t>A definition in which something is defined in terms of a smaller version of itself</a:t>
            </a:r>
          </a:p>
        </p:txBody>
      </p:sp>
      <p:pic>
        <p:nvPicPr>
          <p:cNvPr id="100356" name="Picture 4" descr="E:\Plus45hPP\Chapter 7\00257_Figure AIT 07.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505200"/>
            <a:ext cx="2819400" cy="2057400"/>
          </a:xfrm>
          <a:prstGeom prst="rect">
            <a:avLst/>
          </a:prstGeom>
          <a:noFill/>
        </p:spPr>
      </p:pic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838200" y="3962400"/>
            <a:ext cx="2743200" cy="685800"/>
          </a:xfrm>
          <a:prstGeom prst="rect">
            <a:avLst/>
          </a:prstGeom>
          <a:solidFill>
            <a:srgbClr val="6699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2400" i="1"/>
              <a:t>What is 3 factorial?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75462-35EC-4FF8-9B9E-5DCC4709F85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Recursion</a:t>
            </a:r>
          </a:p>
        </p:txBody>
      </p:sp>
      <p:pic>
        <p:nvPicPr>
          <p:cNvPr id="101379" name="Picture 3" descr="E:\Plus45hPP\Chapter 7\00257_Figure AIT 07.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722438"/>
            <a:ext cx="3352800" cy="2084387"/>
          </a:xfrm>
          <a:prstGeom prst="rect">
            <a:avLst/>
          </a:prstGeom>
          <a:noFill/>
        </p:spPr>
      </p:pic>
      <p:pic>
        <p:nvPicPr>
          <p:cNvPr id="101380" name="Picture 4" descr="E:\Plus45hPP\Chapter 7\00257_Figure AIT 07.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4225" y="3810000"/>
            <a:ext cx="4219575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76D1-D140-432D-B2CF-90DB97740A9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Recursion</a:t>
            </a:r>
          </a:p>
        </p:txBody>
      </p:sp>
      <p:pic>
        <p:nvPicPr>
          <p:cNvPr id="102403" name="Picture 3" descr="E:\Plus45hPP\Chapter 7\00257_Figure AIT 07.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4038600" cy="2133600"/>
          </a:xfrm>
          <a:prstGeom prst="rect">
            <a:avLst/>
          </a:prstGeom>
          <a:noFill/>
        </p:spPr>
      </p:pic>
      <p:pic>
        <p:nvPicPr>
          <p:cNvPr id="102404" name="Picture 4" descr="E:\Plus45hPP\Chapter 7\00257_Figure AIT 07.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191000"/>
            <a:ext cx="4522788" cy="209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ouble Lines">
  <a:themeElements>
    <a:clrScheme name="">
      <a:dk1>
        <a:srgbClr val="000000"/>
      </a:dk1>
      <a:lt1>
        <a:srgbClr val="FFFFFF"/>
      </a:lt1>
      <a:dk2>
        <a:srgbClr val="006666"/>
      </a:dk2>
      <a:lt2>
        <a:srgbClr val="FFFFCC"/>
      </a:lt2>
      <a:accent1>
        <a:srgbClr val="FFFFFF"/>
      </a:accent1>
      <a:accent2>
        <a:srgbClr val="6666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5C5CE7"/>
      </a:accent6>
      <a:hlink>
        <a:srgbClr val="FFCC00"/>
      </a:hlink>
      <a:folHlink>
        <a:srgbClr val="006666"/>
      </a:folHlink>
    </a:clrScheme>
    <a:fontScheme name="Double 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uble Lines 1">
        <a:dk1>
          <a:srgbClr val="000000"/>
        </a:dk1>
        <a:lt1>
          <a:srgbClr val="FFFFFF"/>
        </a:lt1>
        <a:dk2>
          <a:srgbClr val="990066"/>
        </a:dk2>
        <a:lt2>
          <a:srgbClr val="00CCCC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Lines 2">
        <a:dk1>
          <a:srgbClr val="000000"/>
        </a:dk1>
        <a:lt1>
          <a:srgbClr val="FFFFCC"/>
        </a:lt1>
        <a:dk2>
          <a:srgbClr val="996600"/>
        </a:dk2>
        <a:lt2>
          <a:srgbClr val="FFFFCC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000000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ble Lin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Designs\Double Lines.pot</Template>
  <TotalTime>4535</TotalTime>
  <Words>1594</Words>
  <Application>Microsoft PowerPoint 7.0</Application>
  <PresentationFormat>On-screen Show (4:3)</PresentationFormat>
  <Paragraphs>358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Times New Roman</vt:lpstr>
      <vt:lpstr>Arial</vt:lpstr>
      <vt:lpstr>Monotype Sorts</vt:lpstr>
      <vt:lpstr>Courier</vt:lpstr>
      <vt:lpstr>Coruier</vt:lpstr>
      <vt:lpstr>Courier New</vt:lpstr>
      <vt:lpstr>Double Lines</vt:lpstr>
      <vt:lpstr>Recursion</vt:lpstr>
      <vt:lpstr>Goals</vt:lpstr>
      <vt:lpstr>Goals</vt:lpstr>
      <vt:lpstr>Goals</vt:lpstr>
      <vt:lpstr>What Is Recursion?</vt:lpstr>
      <vt:lpstr>What Is Recursion?</vt:lpstr>
      <vt:lpstr>Example of Recursion</vt:lpstr>
      <vt:lpstr>Example of Recursion</vt:lpstr>
      <vt:lpstr>Examples of Recursion</vt:lpstr>
      <vt:lpstr>Example of Recursion</vt:lpstr>
      <vt:lpstr>Writing Recursive Solutions</vt:lpstr>
      <vt:lpstr>Writing Recursive Solutions</vt:lpstr>
      <vt:lpstr>Writing Recursive Solutions</vt:lpstr>
      <vt:lpstr>Writing Recursive Solutions</vt:lpstr>
      <vt:lpstr>Writing Recursive Solutions</vt:lpstr>
      <vt:lpstr>Writing Recursive Solutions</vt:lpstr>
      <vt:lpstr>Verifying Recursive Solutions</vt:lpstr>
      <vt:lpstr>Verifying Recursive Solutions</vt:lpstr>
      <vt:lpstr>Writing Recursive Solutions</vt:lpstr>
      <vt:lpstr>Writing Recursive Solutions</vt:lpstr>
      <vt:lpstr>Writing Recursive Solutions</vt:lpstr>
      <vt:lpstr>Writing Recursive Solutions</vt:lpstr>
      <vt:lpstr>Writing Recursive Solutions</vt:lpstr>
      <vt:lpstr>Writing Reverse Solutions</vt:lpstr>
      <vt:lpstr>Writing Recursive Solutions</vt:lpstr>
      <vt:lpstr>Writing Recursive Solutions</vt:lpstr>
      <vt:lpstr>Slide 27</vt:lpstr>
      <vt:lpstr>Writing Recursive Solutions</vt:lpstr>
      <vt:lpstr>Writing Recursive Solutions</vt:lpstr>
      <vt:lpstr>How Recursion Works</vt:lpstr>
      <vt:lpstr>How Recursion Works</vt:lpstr>
      <vt:lpstr>How Recursion Works</vt:lpstr>
      <vt:lpstr>How Recursion Works</vt:lpstr>
      <vt:lpstr>How Recursion Works</vt:lpstr>
      <vt:lpstr>How Recursion Wroks</vt:lpstr>
      <vt:lpstr>How Recursion Works</vt:lpstr>
      <vt:lpstr>How Recursion Works</vt:lpstr>
      <vt:lpstr>How Recursion Works</vt:lpstr>
      <vt:lpstr>How Recursion Works</vt:lpstr>
      <vt:lpstr>How Recursion Works</vt:lpstr>
      <vt:lpstr>Removing Recursion</vt:lpstr>
      <vt:lpstr>When To Use Recursion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Sylvia Sorkin</dc:creator>
  <cp:lastModifiedBy>grewe</cp:lastModifiedBy>
  <cp:revision>647</cp:revision>
  <cp:lastPrinted>1998-09-30T17:55:04Z</cp:lastPrinted>
  <dcterms:created xsi:type="dcterms:W3CDTF">1995-05-28T16:12:40Z</dcterms:created>
  <dcterms:modified xsi:type="dcterms:W3CDTF">2009-03-19T18:26:42Z</dcterms:modified>
</cp:coreProperties>
</file>