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23"/>
  </p:notesMasterIdLst>
  <p:handoutMasterIdLst>
    <p:handoutMasterId r:id="rId24"/>
  </p:handoutMasterIdLst>
  <p:sldIdLst>
    <p:sldId id="562" r:id="rId2"/>
    <p:sldId id="522" r:id="rId3"/>
    <p:sldId id="523" r:id="rId4"/>
    <p:sldId id="556" r:id="rId5"/>
    <p:sldId id="559" r:id="rId6"/>
    <p:sldId id="525" r:id="rId7"/>
    <p:sldId id="526" r:id="rId8"/>
    <p:sldId id="527" r:id="rId9"/>
    <p:sldId id="528" r:id="rId10"/>
    <p:sldId id="529" r:id="rId11"/>
    <p:sldId id="535" r:id="rId12"/>
    <p:sldId id="530" r:id="rId13"/>
    <p:sldId id="536" r:id="rId14"/>
    <p:sldId id="540" r:id="rId15"/>
    <p:sldId id="544" r:id="rId16"/>
    <p:sldId id="545" r:id="rId17"/>
    <p:sldId id="546" r:id="rId18"/>
    <p:sldId id="547" r:id="rId19"/>
    <p:sldId id="561" r:id="rId20"/>
    <p:sldId id="554" r:id="rId21"/>
    <p:sldId id="534" r:id="rId22"/>
  </p:sldIdLst>
  <p:sldSz cx="9144000" cy="6858000" type="screen4x3"/>
  <p:notesSz cx="7034213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3300"/>
    <a:srgbClr val="008080"/>
    <a:srgbClr val="339933"/>
    <a:srgbClr val="CC6600"/>
    <a:srgbClr val="009999"/>
    <a:srgbClr val="9933FF"/>
    <a:srgbClr val="CC00FF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80220" autoAdjust="0"/>
  </p:normalViewPr>
  <p:slideViewPr>
    <p:cSldViewPr>
      <p:cViewPr varScale="1">
        <p:scale>
          <a:sx n="56" d="100"/>
          <a:sy n="56" d="100"/>
        </p:scale>
        <p:origin x="-294" y="-90"/>
      </p:cViewPr>
      <p:guideLst>
        <p:guide orient="horz" pos="10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18"/>
    </p:cViewPr>
  </p:sorterViewPr>
  <p:notesViewPr>
    <p:cSldViewPr>
      <p:cViewPr>
        <p:scale>
          <a:sx n="100" d="100"/>
          <a:sy n="100" d="100"/>
        </p:scale>
        <p:origin x="-342" y="1350"/>
      </p:cViewPr>
      <p:guideLst>
        <p:guide orient="horz" pos="2924"/>
        <p:guide pos="221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21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</a:defRPr>
            </a:lvl1pPr>
          </a:lstStyle>
          <a:p>
            <a:r>
              <a:rPr lang="en-US"/>
              <a:t>CSE1301 Lect 26 -- 2001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6213" y="0"/>
            <a:ext cx="30480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</a:defRPr>
            </a:lvl1pPr>
          </a:lstStyle>
          <a:p>
            <a:fld id="{CB22097B-D5E5-4B5D-B016-DAF79AE2E967}" type="datetime1">
              <a:rPr lang="en-US"/>
              <a:pPr/>
              <a:t>4/20/2009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2464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</a:defRPr>
            </a:lvl1pPr>
          </a:lstStyle>
          <a:p>
            <a:r>
              <a:rPr lang="en-US"/>
              <a:t>Lecture 26: Lists (Search)</a:t>
            </a:r>
          </a:p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6213" y="8818563"/>
            <a:ext cx="30480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</a:defRPr>
            </a:lvl1pPr>
          </a:lstStyle>
          <a:p>
            <a:fld id="{8C676657-9667-4F44-BDDB-93F28A48A7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95388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0075"/>
            <a:ext cx="5160963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86213" y="0"/>
            <a:ext cx="30480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</a:defRPr>
            </a:lvl1pPr>
          </a:lstStyle>
          <a:p>
            <a:fld id="{3B818EAA-B86E-4331-8FD0-41671D4C80C3}" type="datetime1">
              <a:rPr lang="en-US"/>
              <a:pPr/>
              <a:t>4/20/2009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480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6213" y="8818563"/>
            <a:ext cx="30480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0" tIns="46620" rIns="93240" bIns="4662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</a:defRPr>
            </a:lvl1pPr>
          </a:lstStyle>
          <a:p>
            <a:fld id="{91A035E2-5BEA-413F-966F-1D68515170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4913" y="703263"/>
            <a:ext cx="4624387" cy="3468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76087C-27F5-4BE7-B1BA-2F52FCE6B122}" type="slidenum">
              <a:rPr lang="en-US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1594E-62C2-4340-AF5E-85CF53CE1117}" type="slidenum">
              <a:rPr lang="en-US"/>
              <a:pPr/>
              <a:t>16</a:t>
            </a:fld>
            <a:endParaRPr lang="en-US"/>
          </a:p>
        </p:txBody>
      </p:sp>
      <p:sp>
        <p:nvSpPr>
          <p:cNvPr id="580610" name="Rectangle 2"/>
          <p:cNvSpPr>
            <a:spLocks noChangeArrowheads="1"/>
          </p:cNvSpPr>
          <p:nvPr>
            <p:ph type="sldImg"/>
          </p:nvPr>
        </p:nvSpPr>
        <p:spPr>
          <a:xfrm>
            <a:off x="1203325" y="701675"/>
            <a:ext cx="4627563" cy="3470275"/>
          </a:xfrm>
          <a:ln w="12700" cap="flat">
            <a:solidFill>
              <a:schemeClr val="tx1"/>
            </a:solidFill>
          </a:ln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784" tIns="46392" rIns="92784" bIns="46392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76DAC-8311-4603-9F50-C9A9A9BF4380}" type="slidenum">
              <a:rPr lang="en-US"/>
              <a:pPr/>
              <a:t>17</a:t>
            </a:fld>
            <a:endParaRPr lang="en-US"/>
          </a:p>
        </p:txBody>
      </p:sp>
      <p:sp>
        <p:nvSpPr>
          <p:cNvPr id="582658" name="Rectangle 2"/>
          <p:cNvSpPr>
            <a:spLocks noChangeArrowheads="1"/>
          </p:cNvSpPr>
          <p:nvPr>
            <p:ph type="sldImg"/>
          </p:nvPr>
        </p:nvSpPr>
        <p:spPr>
          <a:xfrm>
            <a:off x="1203325" y="701675"/>
            <a:ext cx="4627563" cy="3470275"/>
          </a:xfrm>
          <a:ln w="12700" cap="flat">
            <a:solidFill>
              <a:schemeClr val="tx1"/>
            </a:solidFill>
          </a:ln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784" tIns="46392" rIns="92784" bIns="46392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EEEA3-63F2-4339-B815-C372236C1A12}" type="slidenum">
              <a:rPr lang="en-US"/>
              <a:pPr/>
              <a:t>18</a:t>
            </a:fld>
            <a:endParaRPr lang="en-US"/>
          </a:p>
        </p:txBody>
      </p:sp>
      <p:sp>
        <p:nvSpPr>
          <p:cNvPr id="584706" name="Rectangle 2"/>
          <p:cNvSpPr>
            <a:spLocks noChangeArrowheads="1"/>
          </p:cNvSpPr>
          <p:nvPr>
            <p:ph type="sldImg"/>
          </p:nvPr>
        </p:nvSpPr>
        <p:spPr>
          <a:xfrm>
            <a:off x="1203325" y="701675"/>
            <a:ext cx="4627563" cy="3470275"/>
          </a:xfrm>
          <a:ln w="12700" cap="flat">
            <a:solidFill>
              <a:schemeClr val="tx1"/>
            </a:solidFill>
          </a:ln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784" tIns="46392" rIns="92784" bIns="46392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315CB-12AD-4518-B8A9-76EF6DB12B6F}" type="slidenum">
              <a:rPr lang="en-US"/>
              <a:pPr/>
              <a:t>19</a:t>
            </a:fld>
            <a:endParaRPr lang="en-US"/>
          </a:p>
        </p:txBody>
      </p:sp>
      <p:sp>
        <p:nvSpPr>
          <p:cNvPr id="6144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95388" y="695325"/>
            <a:ext cx="4641850" cy="34813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10075"/>
            <a:ext cx="5160963" cy="4178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144" tIns="46072" rIns="92144" bIns="46072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A9DDB-D0E5-4258-9B74-202C16E7EF43}" type="slidenum">
              <a:rPr lang="en-US"/>
              <a:pPr/>
              <a:t>4</a:t>
            </a:fld>
            <a:endParaRPr lang="en-US"/>
          </a:p>
        </p:txBody>
      </p:sp>
      <p:sp>
        <p:nvSpPr>
          <p:cNvPr id="607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A4B57-700A-4FC3-B3C6-CF8BB228DD1D}" type="slidenum">
              <a:rPr lang="en-US"/>
              <a:pPr/>
              <a:t>6</a:t>
            </a:fld>
            <a:endParaRPr lang="en-US"/>
          </a:p>
        </p:txBody>
      </p:sp>
      <p:sp>
        <p:nvSpPr>
          <p:cNvPr id="5550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2A8C7-35B5-4625-B5CA-9BD59F9BACCB}" type="slidenum">
              <a:rPr lang="en-US"/>
              <a:pPr/>
              <a:t>7</a:t>
            </a:fld>
            <a:endParaRPr lang="en-US"/>
          </a:p>
        </p:txBody>
      </p:sp>
      <p:sp>
        <p:nvSpPr>
          <p:cNvPr id="606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7AFC31-372E-4074-9F1F-639422DF3F9E}" type="slidenum">
              <a:rPr lang="en-US"/>
              <a:pPr/>
              <a:t>9</a:t>
            </a:fld>
            <a:endParaRPr lang="en-US"/>
          </a:p>
        </p:txBody>
      </p:sp>
      <p:sp>
        <p:nvSpPr>
          <p:cNvPr id="5560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A2FF9A-FB0E-40F3-A5DA-310897358B05}" type="slidenum">
              <a:rPr lang="en-US"/>
              <a:pPr/>
              <a:t>10</a:t>
            </a:fld>
            <a:endParaRPr lang="en-US"/>
          </a:p>
        </p:txBody>
      </p:sp>
      <p:sp>
        <p:nvSpPr>
          <p:cNvPr id="608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42665B-4FE6-4F83-A654-519221C3D669}" type="slidenum">
              <a:rPr lang="en-US"/>
              <a:pPr/>
              <a:t>11</a:t>
            </a:fld>
            <a:endParaRPr lang="en-US"/>
          </a:p>
        </p:txBody>
      </p:sp>
      <p:sp>
        <p:nvSpPr>
          <p:cNvPr id="609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B3EE8-1B3B-439D-85F0-F445FF25C076}" type="slidenum">
              <a:rPr lang="en-US"/>
              <a:pPr/>
              <a:t>14</a:t>
            </a:fld>
            <a:endParaRPr lang="en-US"/>
          </a:p>
        </p:txBody>
      </p:sp>
      <p:sp>
        <p:nvSpPr>
          <p:cNvPr id="570370" name="Rectangle 2"/>
          <p:cNvSpPr>
            <a:spLocks noChangeArrowheads="1"/>
          </p:cNvSpPr>
          <p:nvPr>
            <p:ph type="sldImg"/>
          </p:nvPr>
        </p:nvSpPr>
        <p:spPr>
          <a:xfrm>
            <a:off x="1203325" y="701675"/>
            <a:ext cx="4627563" cy="3470275"/>
          </a:xfrm>
          <a:ln w="12700" cap="flat">
            <a:solidFill>
              <a:schemeClr val="tx1"/>
            </a:solidFill>
          </a:ln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784" tIns="46392" rIns="92784" bIns="46392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005E8D-12A4-413D-8F0E-E7B3F79C1A9F}" type="slidenum">
              <a:rPr lang="en-US"/>
              <a:pPr/>
              <a:t>15</a:t>
            </a:fld>
            <a:endParaRPr lang="en-US"/>
          </a:p>
        </p:txBody>
      </p:sp>
      <p:sp>
        <p:nvSpPr>
          <p:cNvPr id="578562" name="Rectangle 2"/>
          <p:cNvSpPr>
            <a:spLocks noChangeArrowheads="1"/>
          </p:cNvSpPr>
          <p:nvPr>
            <p:ph type="sldImg"/>
          </p:nvPr>
        </p:nvSpPr>
        <p:spPr>
          <a:xfrm>
            <a:off x="1203325" y="701675"/>
            <a:ext cx="4627563" cy="3470275"/>
          </a:xfrm>
          <a:ln w="12700" cap="flat">
            <a:solidFill>
              <a:schemeClr val="tx1"/>
            </a:solidFill>
          </a:ln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784" tIns="46392" rIns="92784" bIns="46392"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67C152-CB21-4513-93E9-DD9E3D77D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4C4D3-0F9B-4A82-B8FF-04053E1AA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374805-5034-4466-B1B3-3B59016F6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E2F9C6-CD68-4787-B422-6B0BC9DA49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E5EE9-66E4-482C-956C-69B26A50CE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1492B3-E9A4-4219-B2B2-7103EF0E1C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AA355-8D1A-4665-A02B-599837EB5D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8178A8-85B1-49EC-A872-EAA70D6C9A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1B2176-66DF-44BA-9EAA-C9B6E6AC7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FF79F7-1A3C-4EC9-90DE-E90570284D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BC0224-D69A-4E07-ADCD-E29595EC1B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67C152-CB21-4513-93E9-DD9E3D77D7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 bldLvl="2" autoUpdateAnimBg="0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List Search and Binary </a:t>
            </a:r>
            <a:r>
              <a:rPr lang="en-US" dirty="0" smtClean="0"/>
              <a:t>Search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smtClean="0"/>
              <a:t>L. Grewe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8305800" cy="5638800"/>
          </a:xfrm>
        </p:spPr>
        <p:txBody>
          <a:bodyPr/>
          <a:lstStyle/>
          <a:p>
            <a:r>
              <a:rPr lang="en-US"/>
              <a:t>What is the size of the input data?</a:t>
            </a:r>
          </a:p>
          <a:p>
            <a:pPr lvl="1"/>
            <a:r>
              <a:rPr lang="en-US"/>
              <a:t>The size of the array being searched is </a:t>
            </a:r>
            <a:r>
              <a:rPr lang="en-US">
                <a:solidFill>
                  <a:srgbClr val="3333CC"/>
                </a:solidFill>
              </a:rPr>
              <a:t>N</a:t>
            </a:r>
            <a:endParaRPr lang="en-US"/>
          </a:p>
          <a:p>
            <a:r>
              <a:rPr lang="en-US"/>
              <a:t>How efficient is this algorithm?</a:t>
            </a:r>
          </a:p>
          <a:p>
            <a:pPr lvl="1"/>
            <a:r>
              <a:rPr lang="en-US"/>
              <a:t>Each time through the loop we perform</a:t>
            </a:r>
          </a:p>
          <a:p>
            <a:pPr lvl="2"/>
            <a:r>
              <a:rPr lang="en-US" sz="2800"/>
              <a:t>2 comparisons </a:t>
            </a:r>
          </a:p>
          <a:p>
            <a:pPr lvl="3">
              <a:buFont typeface="Wingdings" pitchFamily="2" charset="2"/>
              <a:buChar char="q"/>
            </a:pPr>
            <a:r>
              <a:rPr lang="en-US" sz="2800">
                <a:solidFill>
                  <a:srgbClr val="3333CC"/>
                </a:solidFill>
              </a:rPr>
              <a:t> count&lt;N</a:t>
            </a:r>
          </a:p>
          <a:p>
            <a:pPr lvl="3">
              <a:buFont typeface="Wingdings" pitchFamily="2" charset="2"/>
              <a:buChar char="q"/>
            </a:pPr>
            <a:r>
              <a:rPr lang="en-US" sz="2800">
                <a:solidFill>
                  <a:srgbClr val="3333CC"/>
                </a:solidFill>
              </a:rPr>
              <a:t> arr[count]==val</a:t>
            </a:r>
          </a:p>
          <a:p>
            <a:pPr lvl="2"/>
            <a:r>
              <a:rPr lang="en-US" sz="2800"/>
              <a:t>1 increment and 1 assignment</a:t>
            </a:r>
          </a:p>
          <a:p>
            <a:pPr lvl="3">
              <a:buFont typeface="Wingdings" pitchFamily="2" charset="2"/>
              <a:buChar char="q"/>
            </a:pPr>
            <a:r>
              <a:rPr lang="en-US" sz="2800">
                <a:solidFill>
                  <a:srgbClr val="3333CC"/>
                </a:solidFill>
              </a:rPr>
              <a:t> count++</a:t>
            </a:r>
          </a:p>
          <a:p>
            <a:pPr lvl="2"/>
            <a:r>
              <a:rPr lang="en-US" sz="2800"/>
              <a:t>Total: 4 operations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F0D56-7D28-4988-97F4-844628496341}" type="slidenum">
              <a:rPr lang="en-US"/>
              <a:pPr/>
              <a:t>10</a:t>
            </a:fld>
            <a:endParaRPr lang="en-US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/>
              <a:t>Linear Search Efficiency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915400" cy="5181600"/>
          </a:xfrm>
        </p:spPr>
        <p:txBody>
          <a:bodyPr/>
          <a:lstStyle/>
          <a:p>
            <a:r>
              <a:rPr lang="en-US"/>
              <a:t>Best case?</a:t>
            </a:r>
          </a:p>
          <a:p>
            <a:pPr lvl="1"/>
            <a:r>
              <a:rPr lang="en-US"/>
              <a:t>Wanted item is at the start of the list</a:t>
            </a:r>
          </a:p>
          <a:p>
            <a:pPr lvl="2">
              <a:buClr>
                <a:srgbClr val="3333CC"/>
              </a:buClr>
              <a:buFont typeface="Wingdings" pitchFamily="2" charset="2"/>
              <a:buChar char="q"/>
            </a:pPr>
            <a:r>
              <a:rPr lang="en-US" sz="2800">
                <a:solidFill>
                  <a:srgbClr val="3333CC"/>
                </a:solidFill>
              </a:rPr>
              <a:t> 1 (initialization) + 4 operations </a:t>
            </a:r>
          </a:p>
          <a:p>
            <a:r>
              <a:rPr lang="en-US"/>
              <a:t>Worst case?  </a:t>
            </a:r>
          </a:p>
          <a:p>
            <a:pPr lvl="1"/>
            <a:r>
              <a:rPr lang="en-US"/>
              <a:t>Wanted item is not found</a:t>
            </a:r>
          </a:p>
          <a:p>
            <a:pPr lvl="2">
              <a:buFont typeface="Wingdings" pitchFamily="2" charset="2"/>
              <a:buChar char="q"/>
            </a:pPr>
            <a:r>
              <a:rPr lang="en-US" sz="2800">
                <a:solidFill>
                  <a:srgbClr val="3333CC"/>
                </a:solidFill>
              </a:rPr>
              <a:t> 1 + 4N + 2 (last increment and test) </a:t>
            </a:r>
            <a:endParaRPr lang="en-US" sz="2800">
              <a:solidFill>
                <a:srgbClr val="3333CC"/>
              </a:solidFill>
              <a:sym typeface="Symbol" pitchFamily="18" charset="2"/>
            </a:endParaRPr>
          </a:p>
          <a:p>
            <a:r>
              <a:rPr lang="en-US"/>
              <a:t>Average case? </a:t>
            </a:r>
          </a:p>
          <a:p>
            <a:pPr lvl="1"/>
            <a:r>
              <a:rPr lang="en-US"/>
              <a:t>Average of  [Wanted item is in position 1, 2, …, N ]</a:t>
            </a:r>
            <a:endParaRPr lang="en-US" sz="3200">
              <a:solidFill>
                <a:srgbClr val="3333CC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C8587-4DEC-4D57-B85F-FCF77EC9DEDD}" type="slidenum">
              <a:rPr lang="en-US"/>
              <a:pPr/>
              <a:t>11</a:t>
            </a:fld>
            <a:endParaRPr lang="en-US"/>
          </a:p>
        </p:txBody>
      </p:sp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/>
              <a:t>Linear Search Efficiency (cont)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 we do any better than linear search? </a:t>
            </a:r>
          </a:p>
          <a:p>
            <a:r>
              <a:rPr lang="en-US"/>
              <a:t>Example:</a:t>
            </a:r>
          </a:p>
          <a:p>
            <a:pPr lvl="1"/>
            <a:r>
              <a:rPr lang="en-US"/>
              <a:t>How do you find a word in the dictionary, or a number in the phone directory?</a:t>
            </a:r>
          </a:p>
          <a:p>
            <a:pPr lvl="1"/>
            <a:r>
              <a:rPr lang="en-US"/>
              <a:t>Choose a spot, then work out whether you're before or after the entry you're looking for</a:t>
            </a:r>
          </a:p>
          <a:p>
            <a:pPr lvl="1"/>
            <a:r>
              <a:rPr lang="en-US"/>
              <a:t>Assume that the </a:t>
            </a:r>
            <a:r>
              <a:rPr lang="en-US">
                <a:solidFill>
                  <a:schemeClr val="tx2"/>
                </a:solidFill>
              </a:rPr>
              <a:t>array is sorted</a:t>
            </a:r>
            <a:r>
              <a:rPr lang="en-US"/>
              <a:t>  and use </a:t>
            </a:r>
            <a:r>
              <a:rPr lang="en-US" b="1" i="1"/>
              <a:t>bisection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9ACA1-B99C-4121-882E-86631BB1FA43}" type="slidenum">
              <a:rPr lang="en-US"/>
              <a:pPr/>
              <a:t>12</a:t>
            </a:fld>
            <a:endParaRPr lang="en-US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05800" cy="609600"/>
          </a:xfrm>
        </p:spPr>
        <p:txBody>
          <a:bodyPr>
            <a:normAutofit fontScale="40000" lnSpcReduction="20000"/>
          </a:bodyPr>
          <a:lstStyle/>
          <a:p>
            <a:pPr>
              <a:buFontTx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>  </a:t>
            </a:r>
          </a:p>
          <a:p>
            <a:pPr>
              <a:buFontTx/>
              <a:buNone/>
            </a:pPr>
            <a:r>
              <a:rPr lang="en-US" sz="2800" i="1">
                <a:solidFill>
                  <a:srgbClr val="99FF99"/>
                </a:solidFill>
                <a:latin typeface="Arial" charset="0"/>
              </a:rPr>
              <a:t>	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01E7-6E59-43AC-A93E-123620393F74}" type="slidenum">
              <a:rPr lang="en-US"/>
              <a:pPr/>
              <a:t>13</a:t>
            </a:fld>
            <a:endParaRPr lang="en-US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r>
              <a:rPr lang="en-US"/>
              <a:t>Binary Search (cont)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685800" y="1676400"/>
            <a:ext cx="7772400" cy="2752725"/>
          </a:xfrm>
          <a:prstGeom prst="rect">
            <a:avLst/>
          </a:prstGeom>
          <a:solidFill>
            <a:srgbClr val="CCC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i="1">
                <a:latin typeface="Arial" charset="0"/>
              </a:rPr>
              <a:t>If ( value == middle element ) </a:t>
            </a:r>
            <a:br>
              <a:rPr lang="en-US" sz="2800" i="1">
                <a:latin typeface="Arial" charset="0"/>
              </a:rPr>
            </a:br>
            <a:r>
              <a:rPr lang="en-US" sz="2800" i="1">
                <a:latin typeface="Arial" charset="0"/>
              </a:rPr>
              <a:t>     value is found </a:t>
            </a:r>
            <a:br>
              <a:rPr lang="en-US" sz="2800" i="1">
                <a:latin typeface="Arial" charset="0"/>
              </a:rPr>
            </a:br>
            <a:r>
              <a:rPr lang="en-US" sz="2800" i="1">
                <a:latin typeface="Arial" charset="0"/>
              </a:rPr>
              <a:t>else if ( value &lt; middle element ) </a:t>
            </a:r>
          </a:p>
          <a:p>
            <a:pPr>
              <a:spcBef>
                <a:spcPct val="20000"/>
              </a:spcBef>
            </a:pPr>
            <a:r>
              <a:rPr lang="en-US" sz="2800" i="1">
                <a:latin typeface="Arial" charset="0"/>
              </a:rPr>
              <a:t>    search left-half of list with the same method </a:t>
            </a:r>
            <a:br>
              <a:rPr lang="en-US" sz="2800" i="1">
                <a:latin typeface="Arial" charset="0"/>
              </a:rPr>
            </a:br>
            <a:r>
              <a:rPr lang="en-US" sz="2800" i="1">
                <a:latin typeface="Arial" charset="0"/>
              </a:rPr>
              <a:t>else  </a:t>
            </a:r>
            <a:br>
              <a:rPr lang="en-US" sz="2800" i="1">
                <a:latin typeface="Arial" charset="0"/>
              </a:rPr>
            </a:br>
            <a:r>
              <a:rPr lang="en-US" sz="2800" i="1">
                <a:latin typeface="Arial" charset="0"/>
              </a:rPr>
              <a:t>    search right-half of list with the same method</a:t>
            </a:r>
            <a:endParaRPr lang="en-AU" sz="280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99B7-A03D-492A-BB03-B2FCE6FF4C1F}" type="slidenum">
              <a:rPr lang="en-US"/>
              <a:pPr/>
              <a:t>14</a:t>
            </a:fld>
            <a:endParaRPr lang="en-US"/>
          </a:p>
        </p:txBody>
      </p:sp>
      <p:sp>
        <p:nvSpPr>
          <p:cNvPr id="569353" name="Rectangle 9"/>
          <p:cNvSpPr>
            <a:spLocks noChangeArrowheads="1"/>
          </p:cNvSpPr>
          <p:nvPr/>
        </p:nvSpPr>
        <p:spPr bwMode="auto">
          <a:xfrm>
            <a:off x="609600" y="1143000"/>
            <a:ext cx="647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200" b="1" i="1" u="sng">
                <a:solidFill>
                  <a:schemeClr val="tx2"/>
                </a:solidFill>
                <a:latin typeface="Arial" charset="0"/>
              </a:rPr>
              <a:t>Case 1:</a:t>
            </a:r>
            <a:r>
              <a:rPr kumimoji="1" lang="en-US" sz="3200" b="1">
                <a:solidFill>
                  <a:schemeClr val="tx2"/>
                </a:solidFill>
                <a:latin typeface="Arial" charset="0"/>
              </a:rPr>
              <a:t>   val == a[mid]</a:t>
            </a:r>
          </a:p>
        </p:txBody>
      </p:sp>
      <p:sp>
        <p:nvSpPr>
          <p:cNvPr id="569388" name="Text Box 44"/>
          <p:cNvSpPr txBox="1">
            <a:spLocks noChangeArrowheads="1"/>
          </p:cNvSpPr>
          <p:nvPr/>
        </p:nvSpPr>
        <p:spPr bwMode="auto">
          <a:xfrm>
            <a:off x="609600" y="1828800"/>
            <a:ext cx="42672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Times New Roman" charset="0"/>
              </a:rPr>
              <a:t>val = 10</a:t>
            </a:r>
          </a:p>
          <a:p>
            <a:r>
              <a:rPr lang="en-US" sz="3200">
                <a:solidFill>
                  <a:srgbClr val="6600FF"/>
                </a:solidFill>
                <a:latin typeface="Times New Roman" charset="0"/>
              </a:rPr>
              <a:t>low = 0, high = 8</a:t>
            </a:r>
          </a:p>
        </p:txBody>
      </p:sp>
      <p:sp>
        <p:nvSpPr>
          <p:cNvPr id="569366" name="Rectangle 22"/>
          <p:cNvSpPr>
            <a:spLocks noChangeArrowheads="1"/>
          </p:cNvSpPr>
          <p:nvPr/>
        </p:nvSpPr>
        <p:spPr bwMode="auto">
          <a:xfrm>
            <a:off x="195262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5</a:t>
            </a:r>
          </a:p>
        </p:txBody>
      </p:sp>
      <p:sp>
        <p:nvSpPr>
          <p:cNvPr id="569367" name="Rectangle 23"/>
          <p:cNvSpPr>
            <a:spLocks noChangeArrowheads="1"/>
          </p:cNvSpPr>
          <p:nvPr/>
        </p:nvSpPr>
        <p:spPr bwMode="auto">
          <a:xfrm>
            <a:off x="27432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7</a:t>
            </a:r>
          </a:p>
        </p:txBody>
      </p:sp>
      <p:sp>
        <p:nvSpPr>
          <p:cNvPr id="569368" name="Rectangle 24"/>
          <p:cNvSpPr>
            <a:spLocks noChangeArrowheads="1"/>
          </p:cNvSpPr>
          <p:nvPr/>
        </p:nvSpPr>
        <p:spPr bwMode="auto">
          <a:xfrm>
            <a:off x="353377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9</a:t>
            </a:r>
          </a:p>
        </p:txBody>
      </p:sp>
      <p:sp>
        <p:nvSpPr>
          <p:cNvPr id="569369" name="Rectangle 25"/>
          <p:cNvSpPr>
            <a:spLocks noChangeArrowheads="1"/>
          </p:cNvSpPr>
          <p:nvPr/>
        </p:nvSpPr>
        <p:spPr bwMode="auto">
          <a:xfrm>
            <a:off x="432435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10</a:t>
            </a:r>
          </a:p>
        </p:txBody>
      </p:sp>
      <p:sp>
        <p:nvSpPr>
          <p:cNvPr id="569370" name="Rectangle 26"/>
          <p:cNvSpPr>
            <a:spLocks noChangeArrowheads="1"/>
          </p:cNvSpPr>
          <p:nvPr/>
        </p:nvSpPr>
        <p:spPr bwMode="auto">
          <a:xfrm>
            <a:off x="511492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13</a:t>
            </a:r>
          </a:p>
        </p:txBody>
      </p:sp>
      <p:sp>
        <p:nvSpPr>
          <p:cNvPr id="569371" name="Rectangle 27"/>
          <p:cNvSpPr>
            <a:spLocks noChangeArrowheads="1"/>
          </p:cNvSpPr>
          <p:nvPr/>
        </p:nvSpPr>
        <p:spPr bwMode="auto">
          <a:xfrm>
            <a:off x="59055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17</a:t>
            </a:r>
          </a:p>
        </p:txBody>
      </p:sp>
      <p:sp>
        <p:nvSpPr>
          <p:cNvPr id="569372" name="Rectangle 28"/>
          <p:cNvSpPr>
            <a:spLocks noChangeArrowheads="1"/>
          </p:cNvSpPr>
          <p:nvPr/>
        </p:nvSpPr>
        <p:spPr bwMode="auto">
          <a:xfrm>
            <a:off x="669607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19</a:t>
            </a:r>
          </a:p>
        </p:txBody>
      </p:sp>
      <p:sp>
        <p:nvSpPr>
          <p:cNvPr id="569373" name="Rectangle 29"/>
          <p:cNvSpPr>
            <a:spLocks noChangeArrowheads="1"/>
          </p:cNvSpPr>
          <p:nvPr/>
        </p:nvSpPr>
        <p:spPr bwMode="auto">
          <a:xfrm>
            <a:off x="116205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</a:t>
            </a:r>
          </a:p>
        </p:txBody>
      </p:sp>
      <p:sp>
        <p:nvSpPr>
          <p:cNvPr id="569374" name="Rectangle 30"/>
          <p:cNvSpPr>
            <a:spLocks noChangeArrowheads="1"/>
          </p:cNvSpPr>
          <p:nvPr/>
        </p:nvSpPr>
        <p:spPr bwMode="auto">
          <a:xfrm>
            <a:off x="748665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27</a:t>
            </a:r>
          </a:p>
        </p:txBody>
      </p:sp>
      <p:grpSp>
        <p:nvGrpSpPr>
          <p:cNvPr id="569384" name="Group 40"/>
          <p:cNvGrpSpPr>
            <a:grpSpLocks/>
          </p:cNvGrpSpPr>
          <p:nvPr/>
        </p:nvGrpSpPr>
        <p:grpSpPr bwMode="auto">
          <a:xfrm>
            <a:off x="1162050" y="4572000"/>
            <a:ext cx="7115175" cy="609600"/>
            <a:chOff x="582" y="1440"/>
            <a:chExt cx="4482" cy="384"/>
          </a:xfrm>
        </p:grpSpPr>
        <p:sp>
          <p:nvSpPr>
            <p:cNvPr id="569375" name="Rectangle 31"/>
            <p:cNvSpPr>
              <a:spLocks noChangeArrowheads="1"/>
            </p:cNvSpPr>
            <p:nvPr/>
          </p:nvSpPr>
          <p:spPr bwMode="auto">
            <a:xfrm>
              <a:off x="108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569376" name="Rectangle 32"/>
            <p:cNvSpPr>
              <a:spLocks noChangeArrowheads="1"/>
            </p:cNvSpPr>
            <p:nvPr/>
          </p:nvSpPr>
          <p:spPr bwMode="auto">
            <a:xfrm>
              <a:off x="157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569377" name="Rectangle 33"/>
            <p:cNvSpPr>
              <a:spLocks noChangeArrowheads="1"/>
            </p:cNvSpPr>
            <p:nvPr/>
          </p:nvSpPr>
          <p:spPr bwMode="auto">
            <a:xfrm>
              <a:off x="207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569378" name="Rectangle 34"/>
            <p:cNvSpPr>
              <a:spLocks noChangeArrowheads="1"/>
            </p:cNvSpPr>
            <p:nvPr/>
          </p:nvSpPr>
          <p:spPr bwMode="auto">
            <a:xfrm>
              <a:off x="2574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69379" name="Rectangle 35"/>
            <p:cNvSpPr>
              <a:spLocks noChangeArrowheads="1"/>
            </p:cNvSpPr>
            <p:nvPr/>
          </p:nvSpPr>
          <p:spPr bwMode="auto">
            <a:xfrm>
              <a:off x="307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69380" name="Rectangle 36"/>
            <p:cNvSpPr>
              <a:spLocks noChangeArrowheads="1"/>
            </p:cNvSpPr>
            <p:nvPr/>
          </p:nvSpPr>
          <p:spPr bwMode="auto">
            <a:xfrm>
              <a:off x="357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569381" name="Rectangle 37"/>
            <p:cNvSpPr>
              <a:spLocks noChangeArrowheads="1"/>
            </p:cNvSpPr>
            <p:nvPr/>
          </p:nvSpPr>
          <p:spPr bwMode="auto">
            <a:xfrm>
              <a:off x="406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569382" name="Rectangle 38"/>
            <p:cNvSpPr>
              <a:spLocks noChangeArrowheads="1"/>
            </p:cNvSpPr>
            <p:nvPr/>
          </p:nvSpPr>
          <p:spPr bwMode="auto">
            <a:xfrm>
              <a:off x="58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569383" name="Rectangle 39"/>
            <p:cNvSpPr>
              <a:spLocks noChangeArrowheads="1"/>
            </p:cNvSpPr>
            <p:nvPr/>
          </p:nvSpPr>
          <p:spPr bwMode="auto">
            <a:xfrm>
              <a:off x="456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569386" name="Text Box 42"/>
          <p:cNvSpPr txBox="1">
            <a:spLocks noChangeArrowheads="1"/>
          </p:cNvSpPr>
          <p:nvPr/>
        </p:nvSpPr>
        <p:spPr bwMode="auto">
          <a:xfrm>
            <a:off x="514350" y="3962400"/>
            <a:ext cx="609600" cy="579438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200">
                <a:solidFill>
                  <a:srgbClr val="008080"/>
                </a:solidFill>
                <a:latin typeface="Arial" charset="0"/>
              </a:rPr>
              <a:t>a:</a:t>
            </a:r>
          </a:p>
        </p:txBody>
      </p:sp>
      <p:sp>
        <p:nvSpPr>
          <p:cNvPr id="569391" name="Text Box 47"/>
          <p:cNvSpPr txBox="1">
            <a:spLocks noChangeArrowheads="1"/>
          </p:cNvSpPr>
          <p:nvPr/>
        </p:nvSpPr>
        <p:spPr bwMode="auto">
          <a:xfrm>
            <a:off x="1162050" y="5410200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>
                <a:solidFill>
                  <a:srgbClr val="6600FF"/>
                </a:solidFill>
                <a:latin typeface="Arial" charset="0"/>
              </a:rPr>
              <a:t>low</a:t>
            </a:r>
          </a:p>
        </p:txBody>
      </p:sp>
      <p:sp>
        <p:nvSpPr>
          <p:cNvPr id="569392" name="Line 48"/>
          <p:cNvSpPr>
            <a:spLocks noChangeShapeType="1"/>
          </p:cNvSpPr>
          <p:nvPr/>
        </p:nvSpPr>
        <p:spPr bwMode="auto">
          <a:xfrm flipV="1">
            <a:off x="1543050" y="5105400"/>
            <a:ext cx="0" cy="377825"/>
          </a:xfrm>
          <a:prstGeom prst="line">
            <a:avLst/>
          </a:prstGeom>
          <a:noFill/>
          <a:ln w="25400">
            <a:solidFill>
              <a:srgbClr val="6600FF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9393" name="Text Box 49"/>
          <p:cNvSpPr txBox="1">
            <a:spLocks noChangeArrowheads="1"/>
          </p:cNvSpPr>
          <p:nvPr/>
        </p:nvSpPr>
        <p:spPr bwMode="auto">
          <a:xfrm>
            <a:off x="7410450" y="5410200"/>
            <a:ext cx="1066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>
                <a:solidFill>
                  <a:srgbClr val="6600FF"/>
                </a:solidFill>
                <a:latin typeface="Arial" charset="0"/>
              </a:rPr>
              <a:t>high</a:t>
            </a:r>
          </a:p>
        </p:txBody>
      </p:sp>
      <p:sp>
        <p:nvSpPr>
          <p:cNvPr id="569394" name="Line 50"/>
          <p:cNvSpPr>
            <a:spLocks noChangeShapeType="1"/>
          </p:cNvSpPr>
          <p:nvPr/>
        </p:nvSpPr>
        <p:spPr bwMode="auto">
          <a:xfrm flipV="1">
            <a:off x="7867650" y="5105400"/>
            <a:ext cx="0" cy="377825"/>
          </a:xfrm>
          <a:prstGeom prst="line">
            <a:avLst/>
          </a:prstGeom>
          <a:noFill/>
          <a:ln w="25400">
            <a:solidFill>
              <a:srgbClr val="6600FF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9395" name="Rectangle 51"/>
          <p:cNvSpPr>
            <a:spLocks noChangeArrowheads="1"/>
          </p:cNvSpPr>
          <p:nvPr/>
        </p:nvSpPr>
        <p:spPr bwMode="auto">
          <a:xfrm>
            <a:off x="6096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rgbClr val="3333CC"/>
                </a:solidFill>
                <a:latin typeface="Times New Roman" charset="0"/>
              </a:rPr>
              <a:t>Binary Search -- Example 1</a:t>
            </a:r>
          </a:p>
        </p:txBody>
      </p:sp>
      <p:grpSp>
        <p:nvGrpSpPr>
          <p:cNvPr id="569412" name="Group 68"/>
          <p:cNvGrpSpPr>
            <a:grpSpLocks/>
          </p:cNvGrpSpPr>
          <p:nvPr/>
        </p:nvGrpSpPr>
        <p:grpSpPr bwMode="auto">
          <a:xfrm>
            <a:off x="685800" y="2895600"/>
            <a:ext cx="4514850" cy="3048000"/>
            <a:chOff x="432" y="1824"/>
            <a:chExt cx="2844" cy="1920"/>
          </a:xfrm>
        </p:grpSpPr>
        <p:grpSp>
          <p:nvGrpSpPr>
            <p:cNvPr id="569407" name="Group 63"/>
            <p:cNvGrpSpPr>
              <a:grpSpLocks/>
            </p:cNvGrpSpPr>
            <p:nvPr/>
          </p:nvGrpSpPr>
          <p:grpSpPr bwMode="auto">
            <a:xfrm>
              <a:off x="2844" y="3264"/>
              <a:ext cx="432" cy="480"/>
              <a:chOff x="2796" y="3264"/>
              <a:chExt cx="432" cy="480"/>
            </a:xfrm>
          </p:grpSpPr>
          <p:sp>
            <p:nvSpPr>
              <p:cNvPr id="569408" name="Text Box 64"/>
              <p:cNvSpPr txBox="1">
                <a:spLocks noChangeArrowheads="1"/>
              </p:cNvSpPr>
              <p:nvPr/>
            </p:nvSpPr>
            <p:spPr bwMode="auto">
              <a:xfrm>
                <a:off x="2796" y="3456"/>
                <a:ext cx="432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sz="2400">
                    <a:solidFill>
                      <a:srgbClr val="CC3300"/>
                    </a:solidFill>
                    <a:latin typeface="Arial" charset="0"/>
                  </a:rPr>
                  <a:t>mid</a:t>
                </a:r>
              </a:p>
            </p:txBody>
          </p:sp>
          <p:sp>
            <p:nvSpPr>
              <p:cNvPr id="569409" name="Line 65"/>
              <p:cNvSpPr>
                <a:spLocks noChangeShapeType="1"/>
              </p:cNvSpPr>
              <p:nvPr/>
            </p:nvSpPr>
            <p:spPr bwMode="auto">
              <a:xfrm flipV="1">
                <a:off x="2988" y="3264"/>
                <a:ext cx="0" cy="238"/>
              </a:xfrm>
              <a:prstGeom prst="line">
                <a:avLst/>
              </a:prstGeom>
              <a:noFill/>
              <a:ln w="25400">
                <a:solidFill>
                  <a:srgbClr val="CC3300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9410" name="Text Box 66"/>
            <p:cNvSpPr txBox="1">
              <a:spLocks noChangeArrowheads="1"/>
            </p:cNvSpPr>
            <p:nvPr/>
          </p:nvSpPr>
          <p:spPr bwMode="auto">
            <a:xfrm>
              <a:off x="432" y="1824"/>
              <a:ext cx="2400" cy="36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 sz="3200">
                  <a:solidFill>
                    <a:srgbClr val="CC3300"/>
                  </a:solidFill>
                  <a:latin typeface="Times New Roman" charset="0"/>
                </a:rPr>
                <a:t>mid = (0 + 8) / 2 = 4</a:t>
              </a:r>
              <a:endParaRPr kumimoji="1" lang="en-AU" sz="2400">
                <a:solidFill>
                  <a:srgbClr val="CC3300"/>
                </a:solidFill>
                <a:latin typeface="Times New Roman" charset="0"/>
              </a:endParaRPr>
            </a:p>
          </p:txBody>
        </p:sp>
        <p:sp>
          <p:nvSpPr>
            <p:cNvPr id="569411" name="Rectangle 67"/>
            <p:cNvSpPr>
              <a:spLocks noChangeArrowheads="1"/>
            </p:cNvSpPr>
            <p:nvPr/>
          </p:nvSpPr>
          <p:spPr bwMode="auto">
            <a:xfrm>
              <a:off x="2736" y="2496"/>
              <a:ext cx="498" cy="384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10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3E9AE-5754-4A81-9ED5-645DCA0F12F0}" type="slidenum">
              <a:rPr lang="en-US"/>
              <a:pPr/>
              <a:t>15</a:t>
            </a:fld>
            <a:endParaRPr lang="en-US"/>
          </a:p>
        </p:txBody>
      </p:sp>
      <p:sp>
        <p:nvSpPr>
          <p:cNvPr id="577538" name="Rectangle 2"/>
          <p:cNvSpPr>
            <a:spLocks noChangeArrowheads="1"/>
          </p:cNvSpPr>
          <p:nvPr/>
        </p:nvSpPr>
        <p:spPr bwMode="auto">
          <a:xfrm>
            <a:off x="533400" y="11430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200" b="1" i="1" u="sng">
                <a:solidFill>
                  <a:schemeClr val="tx2"/>
                </a:solidFill>
                <a:latin typeface="Arial" charset="0"/>
              </a:rPr>
              <a:t>Case 2:</a:t>
            </a:r>
            <a:r>
              <a:rPr kumimoji="1" lang="en-US" sz="3200" b="1">
                <a:solidFill>
                  <a:schemeClr val="tx2"/>
                </a:solidFill>
                <a:latin typeface="Arial" charset="0"/>
              </a:rPr>
              <a:t>   val &gt; a[mid]</a:t>
            </a:r>
          </a:p>
        </p:txBody>
      </p:sp>
      <p:sp>
        <p:nvSpPr>
          <p:cNvPr id="577597" name="Text Box 61"/>
          <p:cNvSpPr txBox="1">
            <a:spLocks noChangeArrowheads="1"/>
          </p:cNvSpPr>
          <p:nvPr/>
        </p:nvSpPr>
        <p:spPr bwMode="auto">
          <a:xfrm>
            <a:off x="533400" y="1676400"/>
            <a:ext cx="3962400" cy="1554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Times New Roman" charset="0"/>
              </a:rPr>
              <a:t>val = </a:t>
            </a:r>
            <a:r>
              <a:rPr lang="en-US" sz="3200">
                <a:solidFill>
                  <a:schemeClr val="tx2"/>
                </a:solidFill>
                <a:latin typeface="Times New Roman" charset="0"/>
              </a:rPr>
              <a:t>19</a:t>
            </a:r>
            <a:endParaRPr lang="en-US" sz="3200">
              <a:latin typeface="Times New Roman" charset="0"/>
            </a:endParaRPr>
          </a:p>
          <a:p>
            <a:r>
              <a:rPr lang="en-US" sz="3200">
                <a:solidFill>
                  <a:srgbClr val="6600FF"/>
                </a:solidFill>
                <a:latin typeface="Times New Roman" charset="0"/>
              </a:rPr>
              <a:t>low = 0, high = 8</a:t>
            </a:r>
          </a:p>
          <a:p>
            <a:r>
              <a:rPr lang="en-US" sz="3200">
                <a:solidFill>
                  <a:srgbClr val="6600FF"/>
                </a:solidFill>
                <a:latin typeface="Times New Roman" charset="0"/>
              </a:rPr>
              <a:t>mid = (0 + 8) / 2 = 4	</a:t>
            </a:r>
          </a:p>
        </p:txBody>
      </p:sp>
      <p:sp>
        <p:nvSpPr>
          <p:cNvPr id="577599" name="Rectangle 63"/>
          <p:cNvSpPr>
            <a:spLocks noChangeArrowheads="1"/>
          </p:cNvSpPr>
          <p:nvPr/>
        </p:nvSpPr>
        <p:spPr bwMode="auto">
          <a:xfrm>
            <a:off x="6096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rgbClr val="3333CC"/>
                </a:solidFill>
                <a:latin typeface="Times New Roman" charset="0"/>
              </a:rPr>
              <a:t>Binary Search -- Example 2</a:t>
            </a:r>
          </a:p>
        </p:txBody>
      </p:sp>
      <p:sp>
        <p:nvSpPr>
          <p:cNvPr id="577603" name="Rectangle 67"/>
          <p:cNvSpPr>
            <a:spLocks noChangeArrowheads="1"/>
          </p:cNvSpPr>
          <p:nvPr/>
        </p:nvSpPr>
        <p:spPr bwMode="auto">
          <a:xfrm>
            <a:off x="212407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5</a:t>
            </a:r>
          </a:p>
        </p:txBody>
      </p:sp>
      <p:sp>
        <p:nvSpPr>
          <p:cNvPr id="577604" name="Rectangle 68"/>
          <p:cNvSpPr>
            <a:spLocks noChangeArrowheads="1"/>
          </p:cNvSpPr>
          <p:nvPr/>
        </p:nvSpPr>
        <p:spPr bwMode="auto">
          <a:xfrm>
            <a:off x="291465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7</a:t>
            </a:r>
          </a:p>
        </p:txBody>
      </p:sp>
      <p:sp>
        <p:nvSpPr>
          <p:cNvPr id="577605" name="Rectangle 69"/>
          <p:cNvSpPr>
            <a:spLocks noChangeArrowheads="1"/>
          </p:cNvSpPr>
          <p:nvPr/>
        </p:nvSpPr>
        <p:spPr bwMode="auto">
          <a:xfrm>
            <a:off x="370522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9</a:t>
            </a:r>
          </a:p>
        </p:txBody>
      </p:sp>
      <p:sp>
        <p:nvSpPr>
          <p:cNvPr id="577606" name="Rectangle 70"/>
          <p:cNvSpPr>
            <a:spLocks noChangeArrowheads="1"/>
          </p:cNvSpPr>
          <p:nvPr/>
        </p:nvSpPr>
        <p:spPr bwMode="auto">
          <a:xfrm>
            <a:off x="44958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10</a:t>
            </a:r>
          </a:p>
        </p:txBody>
      </p:sp>
      <p:sp>
        <p:nvSpPr>
          <p:cNvPr id="577610" name="Rectangle 74"/>
          <p:cNvSpPr>
            <a:spLocks noChangeArrowheads="1"/>
          </p:cNvSpPr>
          <p:nvPr/>
        </p:nvSpPr>
        <p:spPr bwMode="auto">
          <a:xfrm>
            <a:off x="13335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</a:t>
            </a:r>
          </a:p>
        </p:txBody>
      </p:sp>
      <p:grpSp>
        <p:nvGrpSpPr>
          <p:cNvPr id="577632" name="Group 96"/>
          <p:cNvGrpSpPr>
            <a:grpSpLocks/>
          </p:cNvGrpSpPr>
          <p:nvPr/>
        </p:nvGrpSpPr>
        <p:grpSpPr bwMode="auto">
          <a:xfrm>
            <a:off x="5286375" y="3962400"/>
            <a:ext cx="3162300" cy="609600"/>
            <a:chOff x="3330" y="2496"/>
            <a:chExt cx="1992" cy="384"/>
          </a:xfrm>
        </p:grpSpPr>
        <p:sp>
          <p:nvSpPr>
            <p:cNvPr id="577607" name="Rectangle 71"/>
            <p:cNvSpPr>
              <a:spLocks noChangeArrowheads="1"/>
            </p:cNvSpPr>
            <p:nvPr/>
          </p:nvSpPr>
          <p:spPr bwMode="auto">
            <a:xfrm>
              <a:off x="3330" y="2496"/>
              <a:ext cx="498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13</a:t>
              </a:r>
            </a:p>
          </p:txBody>
        </p:sp>
        <p:sp>
          <p:nvSpPr>
            <p:cNvPr id="577608" name="Rectangle 72"/>
            <p:cNvSpPr>
              <a:spLocks noChangeArrowheads="1"/>
            </p:cNvSpPr>
            <p:nvPr/>
          </p:nvSpPr>
          <p:spPr bwMode="auto">
            <a:xfrm>
              <a:off x="3828" y="2496"/>
              <a:ext cx="498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17</a:t>
              </a:r>
            </a:p>
          </p:txBody>
        </p:sp>
        <p:sp>
          <p:nvSpPr>
            <p:cNvPr id="577609" name="Rectangle 73"/>
            <p:cNvSpPr>
              <a:spLocks noChangeArrowheads="1"/>
            </p:cNvSpPr>
            <p:nvPr/>
          </p:nvSpPr>
          <p:spPr bwMode="auto">
            <a:xfrm>
              <a:off x="4326" y="2496"/>
              <a:ext cx="498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19</a:t>
              </a:r>
            </a:p>
          </p:txBody>
        </p:sp>
        <p:sp>
          <p:nvSpPr>
            <p:cNvPr id="577611" name="Rectangle 75"/>
            <p:cNvSpPr>
              <a:spLocks noChangeArrowheads="1"/>
            </p:cNvSpPr>
            <p:nvPr/>
          </p:nvSpPr>
          <p:spPr bwMode="auto">
            <a:xfrm>
              <a:off x="4824" y="2496"/>
              <a:ext cx="498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27</a:t>
              </a:r>
            </a:p>
          </p:txBody>
        </p:sp>
      </p:grpSp>
      <p:grpSp>
        <p:nvGrpSpPr>
          <p:cNvPr id="577612" name="Group 76"/>
          <p:cNvGrpSpPr>
            <a:grpSpLocks/>
          </p:cNvGrpSpPr>
          <p:nvPr/>
        </p:nvGrpSpPr>
        <p:grpSpPr bwMode="auto">
          <a:xfrm>
            <a:off x="1333500" y="4572000"/>
            <a:ext cx="7115175" cy="609600"/>
            <a:chOff x="582" y="1440"/>
            <a:chExt cx="4482" cy="384"/>
          </a:xfrm>
        </p:grpSpPr>
        <p:sp>
          <p:nvSpPr>
            <p:cNvPr id="577613" name="Rectangle 77"/>
            <p:cNvSpPr>
              <a:spLocks noChangeArrowheads="1"/>
            </p:cNvSpPr>
            <p:nvPr/>
          </p:nvSpPr>
          <p:spPr bwMode="auto">
            <a:xfrm>
              <a:off x="108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577614" name="Rectangle 78"/>
            <p:cNvSpPr>
              <a:spLocks noChangeArrowheads="1"/>
            </p:cNvSpPr>
            <p:nvPr/>
          </p:nvSpPr>
          <p:spPr bwMode="auto">
            <a:xfrm>
              <a:off x="157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577615" name="Rectangle 79"/>
            <p:cNvSpPr>
              <a:spLocks noChangeArrowheads="1"/>
            </p:cNvSpPr>
            <p:nvPr/>
          </p:nvSpPr>
          <p:spPr bwMode="auto">
            <a:xfrm>
              <a:off x="207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577616" name="Rectangle 80"/>
            <p:cNvSpPr>
              <a:spLocks noChangeArrowheads="1"/>
            </p:cNvSpPr>
            <p:nvPr/>
          </p:nvSpPr>
          <p:spPr bwMode="auto">
            <a:xfrm>
              <a:off x="2574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77617" name="Rectangle 81"/>
            <p:cNvSpPr>
              <a:spLocks noChangeArrowheads="1"/>
            </p:cNvSpPr>
            <p:nvPr/>
          </p:nvSpPr>
          <p:spPr bwMode="auto">
            <a:xfrm>
              <a:off x="307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77618" name="Rectangle 82"/>
            <p:cNvSpPr>
              <a:spLocks noChangeArrowheads="1"/>
            </p:cNvSpPr>
            <p:nvPr/>
          </p:nvSpPr>
          <p:spPr bwMode="auto">
            <a:xfrm>
              <a:off x="357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577619" name="Rectangle 83"/>
            <p:cNvSpPr>
              <a:spLocks noChangeArrowheads="1"/>
            </p:cNvSpPr>
            <p:nvPr/>
          </p:nvSpPr>
          <p:spPr bwMode="auto">
            <a:xfrm>
              <a:off x="406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577620" name="Rectangle 84"/>
            <p:cNvSpPr>
              <a:spLocks noChangeArrowheads="1"/>
            </p:cNvSpPr>
            <p:nvPr/>
          </p:nvSpPr>
          <p:spPr bwMode="auto">
            <a:xfrm>
              <a:off x="58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577621" name="Rectangle 85"/>
            <p:cNvSpPr>
              <a:spLocks noChangeArrowheads="1"/>
            </p:cNvSpPr>
            <p:nvPr/>
          </p:nvSpPr>
          <p:spPr bwMode="auto">
            <a:xfrm>
              <a:off x="456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577622" name="Text Box 86"/>
          <p:cNvSpPr txBox="1">
            <a:spLocks noChangeArrowheads="1"/>
          </p:cNvSpPr>
          <p:nvPr/>
        </p:nvSpPr>
        <p:spPr bwMode="auto">
          <a:xfrm>
            <a:off x="685800" y="3962400"/>
            <a:ext cx="609600" cy="579438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200">
                <a:solidFill>
                  <a:srgbClr val="008080"/>
                </a:solidFill>
                <a:latin typeface="Arial" charset="0"/>
              </a:rPr>
              <a:t>a:</a:t>
            </a:r>
          </a:p>
        </p:txBody>
      </p:sp>
      <p:sp>
        <p:nvSpPr>
          <p:cNvPr id="577623" name="Text Box 87"/>
          <p:cNvSpPr txBox="1">
            <a:spLocks noChangeArrowheads="1"/>
          </p:cNvSpPr>
          <p:nvPr/>
        </p:nvSpPr>
        <p:spPr bwMode="auto">
          <a:xfrm>
            <a:off x="4610100" y="5486400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>
                <a:solidFill>
                  <a:srgbClr val="6600FF"/>
                </a:solidFill>
                <a:latin typeface="Arial" charset="0"/>
              </a:rPr>
              <a:t>mid</a:t>
            </a:r>
          </a:p>
        </p:txBody>
      </p:sp>
      <p:sp>
        <p:nvSpPr>
          <p:cNvPr id="577624" name="Line 88"/>
          <p:cNvSpPr>
            <a:spLocks noChangeShapeType="1"/>
          </p:cNvSpPr>
          <p:nvPr/>
        </p:nvSpPr>
        <p:spPr bwMode="auto">
          <a:xfrm flipV="1">
            <a:off x="4914900" y="5181600"/>
            <a:ext cx="0" cy="377825"/>
          </a:xfrm>
          <a:prstGeom prst="line">
            <a:avLst/>
          </a:prstGeom>
          <a:noFill/>
          <a:ln w="25400">
            <a:solidFill>
              <a:srgbClr val="6600FF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7625" name="Text Box 89"/>
          <p:cNvSpPr txBox="1">
            <a:spLocks noChangeArrowheads="1"/>
          </p:cNvSpPr>
          <p:nvPr/>
        </p:nvSpPr>
        <p:spPr bwMode="auto">
          <a:xfrm>
            <a:off x="1333500" y="5410200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>
                <a:solidFill>
                  <a:srgbClr val="6600FF"/>
                </a:solidFill>
                <a:latin typeface="Arial" charset="0"/>
              </a:rPr>
              <a:t>low</a:t>
            </a:r>
          </a:p>
        </p:txBody>
      </p:sp>
      <p:sp>
        <p:nvSpPr>
          <p:cNvPr id="577626" name="Line 90"/>
          <p:cNvSpPr>
            <a:spLocks noChangeShapeType="1"/>
          </p:cNvSpPr>
          <p:nvPr/>
        </p:nvSpPr>
        <p:spPr bwMode="auto">
          <a:xfrm flipV="1">
            <a:off x="1714500" y="5105400"/>
            <a:ext cx="0" cy="377825"/>
          </a:xfrm>
          <a:prstGeom prst="line">
            <a:avLst/>
          </a:prstGeom>
          <a:noFill/>
          <a:ln w="25400">
            <a:solidFill>
              <a:srgbClr val="6600FF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7627" name="Text Box 91"/>
          <p:cNvSpPr txBox="1">
            <a:spLocks noChangeArrowheads="1"/>
          </p:cNvSpPr>
          <p:nvPr/>
        </p:nvSpPr>
        <p:spPr bwMode="auto">
          <a:xfrm>
            <a:off x="7581900" y="5410200"/>
            <a:ext cx="1066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>
                <a:solidFill>
                  <a:srgbClr val="6600FF"/>
                </a:solidFill>
                <a:latin typeface="Arial" charset="0"/>
              </a:rPr>
              <a:t>high</a:t>
            </a:r>
          </a:p>
        </p:txBody>
      </p:sp>
      <p:sp>
        <p:nvSpPr>
          <p:cNvPr id="577628" name="Line 92"/>
          <p:cNvSpPr>
            <a:spLocks noChangeShapeType="1"/>
          </p:cNvSpPr>
          <p:nvPr/>
        </p:nvSpPr>
        <p:spPr bwMode="auto">
          <a:xfrm flipV="1">
            <a:off x="8039100" y="5105400"/>
            <a:ext cx="0" cy="377825"/>
          </a:xfrm>
          <a:prstGeom prst="line">
            <a:avLst/>
          </a:prstGeom>
          <a:noFill/>
          <a:ln w="25400">
            <a:solidFill>
              <a:srgbClr val="6600FF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7638" name="Group 102"/>
          <p:cNvGrpSpPr>
            <a:grpSpLocks/>
          </p:cNvGrpSpPr>
          <p:nvPr/>
        </p:nvGrpSpPr>
        <p:grpSpPr bwMode="auto">
          <a:xfrm>
            <a:off x="533400" y="3154363"/>
            <a:ext cx="7924800" cy="3001962"/>
            <a:chOff x="336" y="1987"/>
            <a:chExt cx="4992" cy="1891"/>
          </a:xfrm>
        </p:grpSpPr>
        <p:grpSp>
          <p:nvGrpSpPr>
            <p:cNvPr id="577631" name="Group 95"/>
            <p:cNvGrpSpPr>
              <a:grpSpLocks/>
            </p:cNvGrpSpPr>
            <p:nvPr/>
          </p:nvGrpSpPr>
          <p:grpSpPr bwMode="auto">
            <a:xfrm>
              <a:off x="336" y="1987"/>
              <a:ext cx="3552" cy="1891"/>
              <a:chOff x="336" y="1987"/>
              <a:chExt cx="3552" cy="1891"/>
            </a:xfrm>
          </p:grpSpPr>
          <p:grpSp>
            <p:nvGrpSpPr>
              <p:cNvPr id="577630" name="Group 94"/>
              <p:cNvGrpSpPr>
                <a:grpSpLocks/>
              </p:cNvGrpSpPr>
              <p:nvPr/>
            </p:nvGrpSpPr>
            <p:grpSpPr bwMode="auto">
              <a:xfrm>
                <a:off x="3216" y="3168"/>
                <a:ext cx="672" cy="710"/>
                <a:chOff x="4608" y="1037"/>
                <a:chExt cx="672" cy="710"/>
              </a:xfrm>
            </p:grpSpPr>
            <p:sp>
              <p:nvSpPr>
                <p:cNvPr id="57756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608" y="1229"/>
                  <a:ext cx="672" cy="51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kumimoji="1" lang="en-US" sz="2400">
                      <a:solidFill>
                        <a:srgbClr val="339933"/>
                      </a:solidFill>
                      <a:latin typeface="Arial" charset="0"/>
                    </a:rPr>
                    <a:t>new low</a:t>
                  </a:r>
                </a:p>
              </p:txBody>
            </p:sp>
            <p:sp>
              <p:nvSpPr>
                <p:cNvPr id="57756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944" y="1037"/>
                  <a:ext cx="0" cy="238"/>
                </a:xfrm>
                <a:prstGeom prst="line">
                  <a:avLst/>
                </a:prstGeom>
                <a:noFill/>
                <a:ln w="25400">
                  <a:solidFill>
                    <a:srgbClr val="339933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77629" name="Text Box 93"/>
              <p:cNvSpPr txBox="1">
                <a:spLocks noChangeArrowheads="1"/>
              </p:cNvSpPr>
              <p:nvPr/>
            </p:nvSpPr>
            <p:spPr bwMode="auto">
              <a:xfrm>
                <a:off x="336" y="1987"/>
                <a:ext cx="2592" cy="36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>
                    <a:solidFill>
                      <a:srgbClr val="339933"/>
                    </a:solidFill>
                    <a:latin typeface="Times New Roman" charset="0"/>
                  </a:rPr>
                  <a:t>new low = mid + 1 = 5</a:t>
                </a:r>
                <a:endParaRPr kumimoji="1" lang="en-AU" sz="2400">
                  <a:solidFill>
                    <a:srgbClr val="339933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577633" name="Group 97"/>
            <p:cNvGrpSpPr>
              <a:grpSpLocks/>
            </p:cNvGrpSpPr>
            <p:nvPr/>
          </p:nvGrpSpPr>
          <p:grpSpPr bwMode="auto">
            <a:xfrm>
              <a:off x="3336" y="2496"/>
              <a:ext cx="1992" cy="384"/>
              <a:chOff x="3330" y="2496"/>
              <a:chExt cx="1992" cy="384"/>
            </a:xfrm>
          </p:grpSpPr>
          <p:sp>
            <p:nvSpPr>
              <p:cNvPr id="577634" name="Rectangle 98"/>
              <p:cNvSpPr>
                <a:spLocks noChangeArrowheads="1"/>
              </p:cNvSpPr>
              <p:nvPr/>
            </p:nvSpPr>
            <p:spPr bwMode="auto">
              <a:xfrm>
                <a:off x="3330" y="2496"/>
                <a:ext cx="498" cy="38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13</a:t>
                </a:r>
              </a:p>
            </p:txBody>
          </p:sp>
          <p:sp>
            <p:nvSpPr>
              <p:cNvPr id="577635" name="Rectangle 99"/>
              <p:cNvSpPr>
                <a:spLocks noChangeArrowheads="1"/>
              </p:cNvSpPr>
              <p:nvPr/>
            </p:nvSpPr>
            <p:spPr bwMode="auto">
              <a:xfrm>
                <a:off x="3828" y="2496"/>
                <a:ext cx="498" cy="38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17</a:t>
                </a:r>
              </a:p>
            </p:txBody>
          </p:sp>
          <p:sp>
            <p:nvSpPr>
              <p:cNvPr id="577636" name="Rectangle 100"/>
              <p:cNvSpPr>
                <a:spLocks noChangeArrowheads="1"/>
              </p:cNvSpPr>
              <p:nvPr/>
            </p:nvSpPr>
            <p:spPr bwMode="auto">
              <a:xfrm>
                <a:off x="4326" y="2496"/>
                <a:ext cx="498" cy="38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19</a:t>
                </a:r>
              </a:p>
            </p:txBody>
          </p:sp>
          <p:sp>
            <p:nvSpPr>
              <p:cNvPr id="577637" name="Rectangle 101"/>
              <p:cNvSpPr>
                <a:spLocks noChangeArrowheads="1"/>
              </p:cNvSpPr>
              <p:nvPr/>
            </p:nvSpPr>
            <p:spPr bwMode="auto">
              <a:xfrm>
                <a:off x="4824" y="2496"/>
                <a:ext cx="498" cy="38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27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A5F7-12FC-447C-BA78-6A4E28D47713}" type="slidenum">
              <a:rPr lang="en-US"/>
              <a:pPr/>
              <a:t>16</a:t>
            </a:fld>
            <a:endParaRPr lang="en-US"/>
          </a:p>
        </p:txBody>
      </p:sp>
      <p:sp>
        <p:nvSpPr>
          <p:cNvPr id="579586" name="Rectangle 2"/>
          <p:cNvSpPr>
            <a:spLocks noChangeArrowheads="1"/>
          </p:cNvSpPr>
          <p:nvPr/>
        </p:nvSpPr>
        <p:spPr bwMode="auto">
          <a:xfrm>
            <a:off x="609600" y="1143000"/>
            <a:ext cx="434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200" b="1" i="1" u="sng">
                <a:solidFill>
                  <a:schemeClr val="tx2"/>
                </a:solidFill>
                <a:latin typeface="Arial" charset="0"/>
              </a:rPr>
              <a:t>Case 3:</a:t>
            </a:r>
            <a:r>
              <a:rPr kumimoji="1" lang="en-US" sz="3200" b="1">
                <a:solidFill>
                  <a:schemeClr val="tx2"/>
                </a:solidFill>
                <a:latin typeface="Arial" charset="0"/>
              </a:rPr>
              <a:t>   val &lt; a[mid]</a:t>
            </a:r>
          </a:p>
        </p:txBody>
      </p:sp>
      <p:sp>
        <p:nvSpPr>
          <p:cNvPr id="579619" name="Text Box 35"/>
          <p:cNvSpPr txBox="1">
            <a:spLocks noChangeArrowheads="1"/>
          </p:cNvSpPr>
          <p:nvPr/>
        </p:nvSpPr>
        <p:spPr bwMode="auto">
          <a:xfrm>
            <a:off x="609600" y="1676400"/>
            <a:ext cx="4114800" cy="1554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Times New Roman" charset="0"/>
              </a:rPr>
              <a:t>val = </a:t>
            </a:r>
            <a:r>
              <a:rPr lang="en-US" sz="3200">
                <a:solidFill>
                  <a:schemeClr val="tx2"/>
                </a:solidFill>
                <a:latin typeface="Times New Roman" charset="0"/>
              </a:rPr>
              <a:t>7</a:t>
            </a:r>
            <a:endParaRPr lang="en-US" sz="3200">
              <a:latin typeface="Times New Roman" charset="0"/>
            </a:endParaRPr>
          </a:p>
          <a:p>
            <a:r>
              <a:rPr lang="en-US" sz="3200">
                <a:solidFill>
                  <a:srgbClr val="6600FF"/>
                </a:solidFill>
                <a:latin typeface="Times New Roman" charset="0"/>
              </a:rPr>
              <a:t>low = 0, high = 8</a:t>
            </a:r>
          </a:p>
          <a:p>
            <a:r>
              <a:rPr lang="en-US" sz="3200">
                <a:solidFill>
                  <a:srgbClr val="6600FF"/>
                </a:solidFill>
                <a:latin typeface="Times New Roman" charset="0"/>
              </a:rPr>
              <a:t>mid = (0 + 8) / 2 = 4</a:t>
            </a:r>
            <a:r>
              <a:rPr lang="en-US" sz="3200">
                <a:latin typeface="Times New Roman" charset="0"/>
              </a:rPr>
              <a:t>	</a:t>
            </a:r>
            <a:endParaRPr lang="en-US" sz="3200">
              <a:solidFill>
                <a:schemeClr val="folHlink"/>
              </a:solidFill>
              <a:latin typeface="Times New Roman" charset="0"/>
            </a:endParaRPr>
          </a:p>
        </p:txBody>
      </p:sp>
      <p:sp>
        <p:nvSpPr>
          <p:cNvPr id="579651" name="Rectangle 67"/>
          <p:cNvSpPr>
            <a:spLocks noChangeArrowheads="1"/>
          </p:cNvSpPr>
          <p:nvPr/>
        </p:nvSpPr>
        <p:spPr bwMode="auto">
          <a:xfrm>
            <a:off x="609600" y="228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rgbClr val="3333CC"/>
                </a:solidFill>
                <a:latin typeface="Times New Roman" charset="0"/>
              </a:rPr>
              <a:t>Binary Search -- Example 3</a:t>
            </a:r>
          </a:p>
        </p:txBody>
      </p:sp>
      <p:sp>
        <p:nvSpPr>
          <p:cNvPr id="579658" name="Rectangle 74"/>
          <p:cNvSpPr>
            <a:spLocks noChangeArrowheads="1"/>
          </p:cNvSpPr>
          <p:nvPr/>
        </p:nvSpPr>
        <p:spPr bwMode="auto">
          <a:xfrm>
            <a:off x="44958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10</a:t>
            </a:r>
          </a:p>
        </p:txBody>
      </p:sp>
      <p:sp>
        <p:nvSpPr>
          <p:cNvPr id="579659" name="Rectangle 75"/>
          <p:cNvSpPr>
            <a:spLocks noChangeArrowheads="1"/>
          </p:cNvSpPr>
          <p:nvPr/>
        </p:nvSpPr>
        <p:spPr bwMode="auto">
          <a:xfrm>
            <a:off x="528637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13</a:t>
            </a:r>
          </a:p>
        </p:txBody>
      </p:sp>
      <p:sp>
        <p:nvSpPr>
          <p:cNvPr id="579660" name="Rectangle 76"/>
          <p:cNvSpPr>
            <a:spLocks noChangeArrowheads="1"/>
          </p:cNvSpPr>
          <p:nvPr/>
        </p:nvSpPr>
        <p:spPr bwMode="auto">
          <a:xfrm>
            <a:off x="607695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17</a:t>
            </a:r>
          </a:p>
        </p:txBody>
      </p:sp>
      <p:sp>
        <p:nvSpPr>
          <p:cNvPr id="579661" name="Rectangle 77"/>
          <p:cNvSpPr>
            <a:spLocks noChangeArrowheads="1"/>
          </p:cNvSpPr>
          <p:nvPr/>
        </p:nvSpPr>
        <p:spPr bwMode="auto">
          <a:xfrm>
            <a:off x="686752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19</a:t>
            </a:r>
          </a:p>
        </p:txBody>
      </p:sp>
      <p:grpSp>
        <p:nvGrpSpPr>
          <p:cNvPr id="579684" name="Group 100"/>
          <p:cNvGrpSpPr>
            <a:grpSpLocks/>
          </p:cNvGrpSpPr>
          <p:nvPr/>
        </p:nvGrpSpPr>
        <p:grpSpPr bwMode="auto">
          <a:xfrm>
            <a:off x="1333500" y="3962400"/>
            <a:ext cx="3162300" cy="609600"/>
            <a:chOff x="840" y="2496"/>
            <a:chExt cx="1992" cy="384"/>
          </a:xfrm>
        </p:grpSpPr>
        <p:sp>
          <p:nvSpPr>
            <p:cNvPr id="579655" name="Rectangle 71"/>
            <p:cNvSpPr>
              <a:spLocks noChangeArrowheads="1"/>
            </p:cNvSpPr>
            <p:nvPr/>
          </p:nvSpPr>
          <p:spPr bwMode="auto">
            <a:xfrm>
              <a:off x="1338" y="2496"/>
              <a:ext cx="498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5</a:t>
              </a:r>
            </a:p>
          </p:txBody>
        </p:sp>
        <p:sp>
          <p:nvSpPr>
            <p:cNvPr id="579656" name="Rectangle 72"/>
            <p:cNvSpPr>
              <a:spLocks noChangeArrowheads="1"/>
            </p:cNvSpPr>
            <p:nvPr/>
          </p:nvSpPr>
          <p:spPr bwMode="auto">
            <a:xfrm>
              <a:off x="1836" y="2496"/>
              <a:ext cx="498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7</a:t>
              </a:r>
            </a:p>
          </p:txBody>
        </p:sp>
        <p:sp>
          <p:nvSpPr>
            <p:cNvPr id="579657" name="Rectangle 73"/>
            <p:cNvSpPr>
              <a:spLocks noChangeArrowheads="1"/>
            </p:cNvSpPr>
            <p:nvPr/>
          </p:nvSpPr>
          <p:spPr bwMode="auto">
            <a:xfrm>
              <a:off x="2334" y="2496"/>
              <a:ext cx="498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9</a:t>
              </a:r>
            </a:p>
          </p:txBody>
        </p:sp>
        <p:sp>
          <p:nvSpPr>
            <p:cNvPr id="579662" name="Rectangle 78"/>
            <p:cNvSpPr>
              <a:spLocks noChangeArrowheads="1"/>
            </p:cNvSpPr>
            <p:nvPr/>
          </p:nvSpPr>
          <p:spPr bwMode="auto">
            <a:xfrm>
              <a:off x="840" y="2496"/>
              <a:ext cx="498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1</a:t>
              </a:r>
            </a:p>
          </p:txBody>
        </p:sp>
      </p:grpSp>
      <p:sp>
        <p:nvSpPr>
          <p:cNvPr id="579663" name="Rectangle 79"/>
          <p:cNvSpPr>
            <a:spLocks noChangeArrowheads="1"/>
          </p:cNvSpPr>
          <p:nvPr/>
        </p:nvSpPr>
        <p:spPr bwMode="auto">
          <a:xfrm>
            <a:off x="76581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27</a:t>
            </a:r>
          </a:p>
        </p:txBody>
      </p:sp>
      <p:grpSp>
        <p:nvGrpSpPr>
          <p:cNvPr id="579664" name="Group 80"/>
          <p:cNvGrpSpPr>
            <a:grpSpLocks/>
          </p:cNvGrpSpPr>
          <p:nvPr/>
        </p:nvGrpSpPr>
        <p:grpSpPr bwMode="auto">
          <a:xfrm>
            <a:off x="1333500" y="4572000"/>
            <a:ext cx="7115175" cy="609600"/>
            <a:chOff x="582" y="1440"/>
            <a:chExt cx="4482" cy="384"/>
          </a:xfrm>
        </p:grpSpPr>
        <p:sp>
          <p:nvSpPr>
            <p:cNvPr id="579665" name="Rectangle 81"/>
            <p:cNvSpPr>
              <a:spLocks noChangeArrowheads="1"/>
            </p:cNvSpPr>
            <p:nvPr/>
          </p:nvSpPr>
          <p:spPr bwMode="auto">
            <a:xfrm>
              <a:off x="108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579666" name="Rectangle 82"/>
            <p:cNvSpPr>
              <a:spLocks noChangeArrowheads="1"/>
            </p:cNvSpPr>
            <p:nvPr/>
          </p:nvSpPr>
          <p:spPr bwMode="auto">
            <a:xfrm>
              <a:off x="157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579667" name="Rectangle 83"/>
            <p:cNvSpPr>
              <a:spLocks noChangeArrowheads="1"/>
            </p:cNvSpPr>
            <p:nvPr/>
          </p:nvSpPr>
          <p:spPr bwMode="auto">
            <a:xfrm>
              <a:off x="207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579668" name="Rectangle 84"/>
            <p:cNvSpPr>
              <a:spLocks noChangeArrowheads="1"/>
            </p:cNvSpPr>
            <p:nvPr/>
          </p:nvSpPr>
          <p:spPr bwMode="auto">
            <a:xfrm>
              <a:off x="2574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79669" name="Rectangle 85"/>
            <p:cNvSpPr>
              <a:spLocks noChangeArrowheads="1"/>
            </p:cNvSpPr>
            <p:nvPr/>
          </p:nvSpPr>
          <p:spPr bwMode="auto">
            <a:xfrm>
              <a:off x="307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79670" name="Rectangle 86"/>
            <p:cNvSpPr>
              <a:spLocks noChangeArrowheads="1"/>
            </p:cNvSpPr>
            <p:nvPr/>
          </p:nvSpPr>
          <p:spPr bwMode="auto">
            <a:xfrm>
              <a:off x="357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579671" name="Rectangle 87"/>
            <p:cNvSpPr>
              <a:spLocks noChangeArrowheads="1"/>
            </p:cNvSpPr>
            <p:nvPr/>
          </p:nvSpPr>
          <p:spPr bwMode="auto">
            <a:xfrm>
              <a:off x="406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579672" name="Rectangle 88"/>
            <p:cNvSpPr>
              <a:spLocks noChangeArrowheads="1"/>
            </p:cNvSpPr>
            <p:nvPr/>
          </p:nvSpPr>
          <p:spPr bwMode="auto">
            <a:xfrm>
              <a:off x="58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579673" name="Rectangle 89"/>
            <p:cNvSpPr>
              <a:spLocks noChangeArrowheads="1"/>
            </p:cNvSpPr>
            <p:nvPr/>
          </p:nvSpPr>
          <p:spPr bwMode="auto">
            <a:xfrm>
              <a:off x="456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579674" name="Text Box 90"/>
          <p:cNvSpPr txBox="1">
            <a:spLocks noChangeArrowheads="1"/>
          </p:cNvSpPr>
          <p:nvPr/>
        </p:nvSpPr>
        <p:spPr bwMode="auto">
          <a:xfrm>
            <a:off x="685800" y="3962400"/>
            <a:ext cx="609600" cy="579438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200">
                <a:solidFill>
                  <a:srgbClr val="008080"/>
                </a:solidFill>
                <a:latin typeface="Arial" charset="0"/>
              </a:rPr>
              <a:t>a:</a:t>
            </a:r>
          </a:p>
        </p:txBody>
      </p:sp>
      <p:sp>
        <p:nvSpPr>
          <p:cNvPr id="579675" name="Text Box 91"/>
          <p:cNvSpPr txBox="1">
            <a:spLocks noChangeArrowheads="1"/>
          </p:cNvSpPr>
          <p:nvPr/>
        </p:nvSpPr>
        <p:spPr bwMode="auto">
          <a:xfrm>
            <a:off x="4610100" y="5486400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>
                <a:solidFill>
                  <a:srgbClr val="6600FF"/>
                </a:solidFill>
                <a:latin typeface="Arial" charset="0"/>
              </a:rPr>
              <a:t>mid</a:t>
            </a:r>
          </a:p>
        </p:txBody>
      </p:sp>
      <p:sp>
        <p:nvSpPr>
          <p:cNvPr id="579676" name="Line 92"/>
          <p:cNvSpPr>
            <a:spLocks noChangeShapeType="1"/>
          </p:cNvSpPr>
          <p:nvPr/>
        </p:nvSpPr>
        <p:spPr bwMode="auto">
          <a:xfrm flipV="1">
            <a:off x="4914900" y="5181600"/>
            <a:ext cx="0" cy="377825"/>
          </a:xfrm>
          <a:prstGeom prst="line">
            <a:avLst/>
          </a:prstGeom>
          <a:noFill/>
          <a:ln w="25400">
            <a:solidFill>
              <a:srgbClr val="6600FF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677" name="Text Box 93"/>
          <p:cNvSpPr txBox="1">
            <a:spLocks noChangeArrowheads="1"/>
          </p:cNvSpPr>
          <p:nvPr/>
        </p:nvSpPr>
        <p:spPr bwMode="auto">
          <a:xfrm>
            <a:off x="1333500" y="5410200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>
                <a:solidFill>
                  <a:srgbClr val="6600FF"/>
                </a:solidFill>
                <a:latin typeface="Arial" charset="0"/>
              </a:rPr>
              <a:t>low</a:t>
            </a:r>
          </a:p>
        </p:txBody>
      </p:sp>
      <p:sp>
        <p:nvSpPr>
          <p:cNvPr id="579678" name="Line 94"/>
          <p:cNvSpPr>
            <a:spLocks noChangeShapeType="1"/>
          </p:cNvSpPr>
          <p:nvPr/>
        </p:nvSpPr>
        <p:spPr bwMode="auto">
          <a:xfrm flipV="1">
            <a:off x="1714500" y="5105400"/>
            <a:ext cx="0" cy="377825"/>
          </a:xfrm>
          <a:prstGeom prst="line">
            <a:avLst/>
          </a:prstGeom>
          <a:noFill/>
          <a:ln w="25400">
            <a:solidFill>
              <a:srgbClr val="6600FF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679" name="Text Box 95"/>
          <p:cNvSpPr txBox="1">
            <a:spLocks noChangeArrowheads="1"/>
          </p:cNvSpPr>
          <p:nvPr/>
        </p:nvSpPr>
        <p:spPr bwMode="auto">
          <a:xfrm>
            <a:off x="7581900" y="5410200"/>
            <a:ext cx="1066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>
                <a:solidFill>
                  <a:srgbClr val="6600FF"/>
                </a:solidFill>
                <a:latin typeface="Arial" charset="0"/>
              </a:rPr>
              <a:t>high</a:t>
            </a:r>
          </a:p>
        </p:txBody>
      </p:sp>
      <p:sp>
        <p:nvSpPr>
          <p:cNvPr id="579680" name="Line 96"/>
          <p:cNvSpPr>
            <a:spLocks noChangeShapeType="1"/>
          </p:cNvSpPr>
          <p:nvPr/>
        </p:nvSpPr>
        <p:spPr bwMode="auto">
          <a:xfrm flipV="1">
            <a:off x="8039100" y="5105400"/>
            <a:ext cx="0" cy="377825"/>
          </a:xfrm>
          <a:prstGeom prst="line">
            <a:avLst/>
          </a:prstGeom>
          <a:noFill/>
          <a:ln w="25400">
            <a:solidFill>
              <a:srgbClr val="6600FF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9692" name="Group 108"/>
          <p:cNvGrpSpPr>
            <a:grpSpLocks/>
          </p:cNvGrpSpPr>
          <p:nvPr/>
        </p:nvGrpSpPr>
        <p:grpSpPr bwMode="auto">
          <a:xfrm>
            <a:off x="609600" y="3200400"/>
            <a:ext cx="4038600" cy="3032125"/>
            <a:chOff x="384" y="2016"/>
            <a:chExt cx="2544" cy="1910"/>
          </a:xfrm>
        </p:grpSpPr>
        <p:grpSp>
          <p:nvGrpSpPr>
            <p:cNvPr id="579682" name="Group 98"/>
            <p:cNvGrpSpPr>
              <a:grpSpLocks/>
            </p:cNvGrpSpPr>
            <p:nvPr/>
          </p:nvGrpSpPr>
          <p:grpSpPr bwMode="auto">
            <a:xfrm>
              <a:off x="2256" y="3216"/>
              <a:ext cx="672" cy="710"/>
              <a:chOff x="4608" y="1056"/>
              <a:chExt cx="672" cy="710"/>
            </a:xfrm>
          </p:grpSpPr>
          <p:sp>
            <p:nvSpPr>
              <p:cNvPr id="579617" name="Text Box 33"/>
              <p:cNvSpPr txBox="1">
                <a:spLocks noChangeArrowheads="1"/>
              </p:cNvSpPr>
              <p:nvPr/>
            </p:nvSpPr>
            <p:spPr bwMode="auto">
              <a:xfrm>
                <a:off x="4608" y="1248"/>
                <a:ext cx="672" cy="51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en-US" sz="2400">
                    <a:solidFill>
                      <a:srgbClr val="990099"/>
                    </a:solidFill>
                    <a:latin typeface="Arial" charset="0"/>
                  </a:rPr>
                  <a:t>new high</a:t>
                </a:r>
              </a:p>
            </p:txBody>
          </p:sp>
          <p:sp>
            <p:nvSpPr>
              <p:cNvPr id="579618" name="Line 34"/>
              <p:cNvSpPr>
                <a:spLocks noChangeShapeType="1"/>
              </p:cNvSpPr>
              <p:nvPr/>
            </p:nvSpPr>
            <p:spPr bwMode="auto">
              <a:xfrm flipV="1">
                <a:off x="4896" y="1056"/>
                <a:ext cx="0" cy="238"/>
              </a:xfrm>
              <a:prstGeom prst="line">
                <a:avLst/>
              </a:prstGeom>
              <a:noFill/>
              <a:ln w="25400">
                <a:solidFill>
                  <a:srgbClr val="990099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9681" name="Text Box 97"/>
            <p:cNvSpPr txBox="1">
              <a:spLocks noChangeArrowheads="1"/>
            </p:cNvSpPr>
            <p:nvPr/>
          </p:nvSpPr>
          <p:spPr bwMode="auto">
            <a:xfrm>
              <a:off x="384" y="2016"/>
              <a:ext cx="2544" cy="36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en-US" sz="3200">
                  <a:solidFill>
                    <a:srgbClr val="990099"/>
                  </a:solidFill>
                  <a:latin typeface="Times New Roman" charset="0"/>
                </a:rPr>
                <a:t>new high = mid - 1 = 3</a:t>
              </a:r>
              <a:endParaRPr kumimoji="1" lang="en-AU" sz="2400">
                <a:solidFill>
                  <a:srgbClr val="990099"/>
                </a:solidFill>
                <a:latin typeface="Times New Roman" charset="0"/>
              </a:endParaRPr>
            </a:p>
          </p:txBody>
        </p:sp>
        <p:grpSp>
          <p:nvGrpSpPr>
            <p:cNvPr id="579691" name="Group 107"/>
            <p:cNvGrpSpPr>
              <a:grpSpLocks/>
            </p:cNvGrpSpPr>
            <p:nvPr/>
          </p:nvGrpSpPr>
          <p:grpSpPr bwMode="auto">
            <a:xfrm>
              <a:off x="816" y="2496"/>
              <a:ext cx="1992" cy="384"/>
              <a:chOff x="864" y="2496"/>
              <a:chExt cx="1992" cy="384"/>
            </a:xfrm>
          </p:grpSpPr>
          <p:sp>
            <p:nvSpPr>
              <p:cNvPr id="579686" name="Rectangle 102"/>
              <p:cNvSpPr>
                <a:spLocks noChangeArrowheads="1"/>
              </p:cNvSpPr>
              <p:nvPr/>
            </p:nvSpPr>
            <p:spPr bwMode="auto">
              <a:xfrm>
                <a:off x="1362" y="2496"/>
                <a:ext cx="498" cy="384"/>
              </a:xfrm>
              <a:prstGeom prst="rect">
                <a:avLst/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5</a:t>
                </a:r>
              </a:p>
            </p:txBody>
          </p:sp>
          <p:sp>
            <p:nvSpPr>
              <p:cNvPr id="579687" name="Rectangle 103"/>
              <p:cNvSpPr>
                <a:spLocks noChangeArrowheads="1"/>
              </p:cNvSpPr>
              <p:nvPr/>
            </p:nvSpPr>
            <p:spPr bwMode="auto">
              <a:xfrm>
                <a:off x="1860" y="2496"/>
                <a:ext cx="498" cy="384"/>
              </a:xfrm>
              <a:prstGeom prst="rect">
                <a:avLst/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7</a:t>
                </a:r>
              </a:p>
            </p:txBody>
          </p:sp>
          <p:sp>
            <p:nvSpPr>
              <p:cNvPr id="579688" name="Rectangle 104"/>
              <p:cNvSpPr>
                <a:spLocks noChangeArrowheads="1"/>
              </p:cNvSpPr>
              <p:nvPr/>
            </p:nvSpPr>
            <p:spPr bwMode="auto">
              <a:xfrm>
                <a:off x="2358" y="2496"/>
                <a:ext cx="498" cy="384"/>
              </a:xfrm>
              <a:prstGeom prst="rect">
                <a:avLst/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9</a:t>
                </a:r>
              </a:p>
            </p:txBody>
          </p:sp>
          <p:sp>
            <p:nvSpPr>
              <p:cNvPr id="579689" name="Rectangle 105"/>
              <p:cNvSpPr>
                <a:spLocks noChangeArrowheads="1"/>
              </p:cNvSpPr>
              <p:nvPr/>
            </p:nvSpPr>
            <p:spPr bwMode="auto">
              <a:xfrm>
                <a:off x="864" y="2496"/>
                <a:ext cx="498" cy="384"/>
              </a:xfrm>
              <a:prstGeom prst="rect">
                <a:avLst/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2AD5-E86B-4601-8659-E24225C1ED5F}" type="slidenum">
              <a:rPr lang="en-US"/>
              <a:pPr/>
              <a:t>17</a:t>
            </a:fld>
            <a:endParaRPr lang="en-US"/>
          </a:p>
        </p:txBody>
      </p:sp>
      <p:sp>
        <p:nvSpPr>
          <p:cNvPr id="581658" name="Text Box 26"/>
          <p:cNvSpPr txBox="1">
            <a:spLocks noChangeArrowheads="1"/>
          </p:cNvSpPr>
          <p:nvPr/>
        </p:nvSpPr>
        <p:spPr bwMode="auto">
          <a:xfrm>
            <a:off x="685800" y="1676400"/>
            <a:ext cx="8458200" cy="1554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Times New Roman" charset="0"/>
              </a:rPr>
              <a:t>val = </a:t>
            </a:r>
            <a:r>
              <a:rPr lang="en-US" sz="3200">
                <a:solidFill>
                  <a:schemeClr val="tx2"/>
                </a:solidFill>
                <a:latin typeface="Times New Roman" charset="0"/>
              </a:rPr>
              <a:t>7</a:t>
            </a:r>
            <a:endParaRPr lang="en-US" sz="3200">
              <a:latin typeface="Times New Roman" charset="0"/>
            </a:endParaRPr>
          </a:p>
          <a:p>
            <a:r>
              <a:rPr lang="en-US" sz="3200">
                <a:solidFill>
                  <a:srgbClr val="6600FF"/>
                </a:solidFill>
                <a:latin typeface="Times New Roman" charset="0"/>
              </a:rPr>
              <a:t>low = 0</a:t>
            </a:r>
            <a:r>
              <a:rPr lang="en-US" sz="3200">
                <a:latin typeface="Times New Roman" charset="0"/>
              </a:rPr>
              <a:t>, </a:t>
            </a:r>
            <a:r>
              <a:rPr lang="en-US" sz="3200">
                <a:solidFill>
                  <a:srgbClr val="990099"/>
                </a:solidFill>
                <a:latin typeface="Times New Roman" charset="0"/>
              </a:rPr>
              <a:t>new high = 3</a:t>
            </a:r>
          </a:p>
          <a:p>
            <a:r>
              <a:rPr lang="en-US" sz="3200">
                <a:solidFill>
                  <a:srgbClr val="9900FF"/>
                </a:solidFill>
                <a:latin typeface="Times New Roman" charset="0"/>
              </a:rPr>
              <a:t>new mid = (0 + 3) / 2 = 1        </a:t>
            </a:r>
            <a:r>
              <a:rPr lang="en-US" sz="2800" b="1">
                <a:solidFill>
                  <a:srgbClr val="9900FF"/>
                </a:solidFill>
              </a:rPr>
              <a:t>val&gt;a[new mid]</a:t>
            </a:r>
          </a:p>
        </p:txBody>
      </p:sp>
      <p:sp>
        <p:nvSpPr>
          <p:cNvPr id="581689" name="Rectangle 57"/>
          <p:cNvSpPr>
            <a:spLocks noChangeArrowheads="1"/>
          </p:cNvSpPr>
          <p:nvPr/>
        </p:nvSpPr>
        <p:spPr bwMode="auto">
          <a:xfrm>
            <a:off x="609600" y="228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rgbClr val="3333CC"/>
                </a:solidFill>
                <a:latin typeface="Times New Roman" charset="0"/>
              </a:rPr>
              <a:t>Binary Search -- Example 3 (cont)</a:t>
            </a:r>
          </a:p>
        </p:txBody>
      </p:sp>
      <p:sp>
        <p:nvSpPr>
          <p:cNvPr id="581693" name="Rectangle 61"/>
          <p:cNvSpPr>
            <a:spLocks noChangeArrowheads="1"/>
          </p:cNvSpPr>
          <p:nvPr/>
        </p:nvSpPr>
        <p:spPr bwMode="auto">
          <a:xfrm>
            <a:off x="2124075" y="3962400"/>
            <a:ext cx="790575" cy="609600"/>
          </a:xfrm>
          <a:prstGeom prst="rect">
            <a:avLst/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5</a:t>
            </a:r>
          </a:p>
        </p:txBody>
      </p:sp>
      <p:grpSp>
        <p:nvGrpSpPr>
          <p:cNvPr id="581736" name="Group 104"/>
          <p:cNvGrpSpPr>
            <a:grpSpLocks/>
          </p:cNvGrpSpPr>
          <p:nvPr/>
        </p:nvGrpSpPr>
        <p:grpSpPr bwMode="auto">
          <a:xfrm>
            <a:off x="2914650" y="3962400"/>
            <a:ext cx="1581150" cy="609600"/>
            <a:chOff x="1836" y="2496"/>
            <a:chExt cx="996" cy="384"/>
          </a:xfrm>
        </p:grpSpPr>
        <p:sp>
          <p:nvSpPr>
            <p:cNvPr id="581694" name="Rectangle 62"/>
            <p:cNvSpPr>
              <a:spLocks noChangeArrowheads="1"/>
            </p:cNvSpPr>
            <p:nvPr/>
          </p:nvSpPr>
          <p:spPr bwMode="auto">
            <a:xfrm>
              <a:off x="1836" y="2496"/>
              <a:ext cx="498" cy="384"/>
            </a:xfrm>
            <a:prstGeom prst="rect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7</a:t>
              </a:r>
            </a:p>
          </p:txBody>
        </p:sp>
        <p:sp>
          <p:nvSpPr>
            <p:cNvPr id="581695" name="Rectangle 63"/>
            <p:cNvSpPr>
              <a:spLocks noChangeArrowheads="1"/>
            </p:cNvSpPr>
            <p:nvPr/>
          </p:nvSpPr>
          <p:spPr bwMode="auto">
            <a:xfrm>
              <a:off x="2334" y="2496"/>
              <a:ext cx="498" cy="384"/>
            </a:xfrm>
            <a:prstGeom prst="rect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9</a:t>
              </a:r>
            </a:p>
          </p:txBody>
        </p:sp>
      </p:grpSp>
      <p:sp>
        <p:nvSpPr>
          <p:cNvPr id="581696" name="Rectangle 64"/>
          <p:cNvSpPr>
            <a:spLocks noChangeArrowheads="1"/>
          </p:cNvSpPr>
          <p:nvPr/>
        </p:nvSpPr>
        <p:spPr bwMode="auto">
          <a:xfrm>
            <a:off x="44958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10</a:t>
            </a:r>
          </a:p>
        </p:txBody>
      </p:sp>
      <p:sp>
        <p:nvSpPr>
          <p:cNvPr id="581697" name="Rectangle 65"/>
          <p:cNvSpPr>
            <a:spLocks noChangeArrowheads="1"/>
          </p:cNvSpPr>
          <p:nvPr/>
        </p:nvSpPr>
        <p:spPr bwMode="auto">
          <a:xfrm>
            <a:off x="528637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13</a:t>
            </a:r>
          </a:p>
        </p:txBody>
      </p:sp>
      <p:sp>
        <p:nvSpPr>
          <p:cNvPr id="581698" name="Rectangle 66"/>
          <p:cNvSpPr>
            <a:spLocks noChangeArrowheads="1"/>
          </p:cNvSpPr>
          <p:nvPr/>
        </p:nvSpPr>
        <p:spPr bwMode="auto">
          <a:xfrm>
            <a:off x="607695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17</a:t>
            </a:r>
          </a:p>
        </p:txBody>
      </p:sp>
      <p:sp>
        <p:nvSpPr>
          <p:cNvPr id="581699" name="Rectangle 67"/>
          <p:cNvSpPr>
            <a:spLocks noChangeArrowheads="1"/>
          </p:cNvSpPr>
          <p:nvPr/>
        </p:nvSpPr>
        <p:spPr bwMode="auto">
          <a:xfrm>
            <a:off x="686752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19</a:t>
            </a:r>
          </a:p>
        </p:txBody>
      </p:sp>
      <p:sp>
        <p:nvSpPr>
          <p:cNvPr id="581700" name="Rectangle 68"/>
          <p:cNvSpPr>
            <a:spLocks noChangeArrowheads="1"/>
          </p:cNvSpPr>
          <p:nvPr/>
        </p:nvSpPr>
        <p:spPr bwMode="auto">
          <a:xfrm>
            <a:off x="1333500" y="3962400"/>
            <a:ext cx="790575" cy="609600"/>
          </a:xfrm>
          <a:prstGeom prst="rect">
            <a:avLst/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</a:t>
            </a:r>
          </a:p>
        </p:txBody>
      </p:sp>
      <p:sp>
        <p:nvSpPr>
          <p:cNvPr id="581701" name="Rectangle 69"/>
          <p:cNvSpPr>
            <a:spLocks noChangeArrowheads="1"/>
          </p:cNvSpPr>
          <p:nvPr/>
        </p:nvSpPr>
        <p:spPr bwMode="auto">
          <a:xfrm>
            <a:off x="76581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27</a:t>
            </a:r>
          </a:p>
        </p:txBody>
      </p:sp>
      <p:grpSp>
        <p:nvGrpSpPr>
          <p:cNvPr id="581702" name="Group 70"/>
          <p:cNvGrpSpPr>
            <a:grpSpLocks/>
          </p:cNvGrpSpPr>
          <p:nvPr/>
        </p:nvGrpSpPr>
        <p:grpSpPr bwMode="auto">
          <a:xfrm>
            <a:off x="1333500" y="4572000"/>
            <a:ext cx="7115175" cy="609600"/>
            <a:chOff x="582" y="1440"/>
            <a:chExt cx="4482" cy="384"/>
          </a:xfrm>
        </p:grpSpPr>
        <p:sp>
          <p:nvSpPr>
            <p:cNvPr id="581703" name="Rectangle 71"/>
            <p:cNvSpPr>
              <a:spLocks noChangeArrowheads="1"/>
            </p:cNvSpPr>
            <p:nvPr/>
          </p:nvSpPr>
          <p:spPr bwMode="auto">
            <a:xfrm>
              <a:off x="108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581704" name="Rectangle 72"/>
            <p:cNvSpPr>
              <a:spLocks noChangeArrowheads="1"/>
            </p:cNvSpPr>
            <p:nvPr/>
          </p:nvSpPr>
          <p:spPr bwMode="auto">
            <a:xfrm>
              <a:off x="157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581705" name="Rectangle 73"/>
            <p:cNvSpPr>
              <a:spLocks noChangeArrowheads="1"/>
            </p:cNvSpPr>
            <p:nvPr/>
          </p:nvSpPr>
          <p:spPr bwMode="auto">
            <a:xfrm>
              <a:off x="207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581706" name="Rectangle 74"/>
            <p:cNvSpPr>
              <a:spLocks noChangeArrowheads="1"/>
            </p:cNvSpPr>
            <p:nvPr/>
          </p:nvSpPr>
          <p:spPr bwMode="auto">
            <a:xfrm>
              <a:off x="2574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81707" name="Rectangle 75"/>
            <p:cNvSpPr>
              <a:spLocks noChangeArrowheads="1"/>
            </p:cNvSpPr>
            <p:nvPr/>
          </p:nvSpPr>
          <p:spPr bwMode="auto">
            <a:xfrm>
              <a:off x="307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81708" name="Rectangle 76"/>
            <p:cNvSpPr>
              <a:spLocks noChangeArrowheads="1"/>
            </p:cNvSpPr>
            <p:nvPr/>
          </p:nvSpPr>
          <p:spPr bwMode="auto">
            <a:xfrm>
              <a:off x="357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581709" name="Rectangle 77"/>
            <p:cNvSpPr>
              <a:spLocks noChangeArrowheads="1"/>
            </p:cNvSpPr>
            <p:nvPr/>
          </p:nvSpPr>
          <p:spPr bwMode="auto">
            <a:xfrm>
              <a:off x="406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581710" name="Rectangle 78"/>
            <p:cNvSpPr>
              <a:spLocks noChangeArrowheads="1"/>
            </p:cNvSpPr>
            <p:nvPr/>
          </p:nvSpPr>
          <p:spPr bwMode="auto">
            <a:xfrm>
              <a:off x="58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581711" name="Rectangle 79"/>
            <p:cNvSpPr>
              <a:spLocks noChangeArrowheads="1"/>
            </p:cNvSpPr>
            <p:nvPr/>
          </p:nvSpPr>
          <p:spPr bwMode="auto">
            <a:xfrm>
              <a:off x="456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581712" name="Text Box 80"/>
          <p:cNvSpPr txBox="1">
            <a:spLocks noChangeArrowheads="1"/>
          </p:cNvSpPr>
          <p:nvPr/>
        </p:nvSpPr>
        <p:spPr bwMode="auto">
          <a:xfrm>
            <a:off x="685800" y="3962400"/>
            <a:ext cx="609600" cy="579438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200">
                <a:solidFill>
                  <a:srgbClr val="008080"/>
                </a:solidFill>
                <a:latin typeface="Arial" charset="0"/>
              </a:rPr>
              <a:t>a:</a:t>
            </a:r>
          </a:p>
        </p:txBody>
      </p:sp>
      <p:grpSp>
        <p:nvGrpSpPr>
          <p:cNvPr id="581731" name="Group 99"/>
          <p:cNvGrpSpPr>
            <a:grpSpLocks/>
          </p:cNvGrpSpPr>
          <p:nvPr/>
        </p:nvGrpSpPr>
        <p:grpSpPr bwMode="auto">
          <a:xfrm>
            <a:off x="1295400" y="5181600"/>
            <a:ext cx="914400" cy="762000"/>
            <a:chOff x="840" y="3216"/>
            <a:chExt cx="576" cy="480"/>
          </a:xfrm>
        </p:grpSpPr>
        <p:sp>
          <p:nvSpPr>
            <p:cNvPr id="581715" name="Text Box 83"/>
            <p:cNvSpPr txBox="1">
              <a:spLocks noChangeArrowheads="1"/>
            </p:cNvSpPr>
            <p:nvPr/>
          </p:nvSpPr>
          <p:spPr bwMode="auto">
            <a:xfrm>
              <a:off x="840" y="3408"/>
              <a:ext cx="57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sz="2400">
                  <a:solidFill>
                    <a:srgbClr val="6600FF"/>
                  </a:solidFill>
                  <a:latin typeface="Arial" charset="0"/>
                </a:rPr>
                <a:t>low</a:t>
              </a:r>
            </a:p>
          </p:txBody>
        </p:sp>
        <p:sp>
          <p:nvSpPr>
            <p:cNvPr id="581716" name="Line 84"/>
            <p:cNvSpPr>
              <a:spLocks noChangeShapeType="1"/>
            </p:cNvSpPr>
            <p:nvPr/>
          </p:nvSpPr>
          <p:spPr bwMode="auto">
            <a:xfrm flipV="1">
              <a:off x="1080" y="3216"/>
              <a:ext cx="0" cy="238"/>
            </a:xfrm>
            <a:prstGeom prst="line">
              <a:avLst/>
            </a:prstGeom>
            <a:noFill/>
            <a:ln w="25400">
              <a:solidFill>
                <a:srgbClr val="66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1723" name="Group 91"/>
          <p:cNvGrpSpPr>
            <a:grpSpLocks/>
          </p:cNvGrpSpPr>
          <p:nvPr/>
        </p:nvGrpSpPr>
        <p:grpSpPr bwMode="auto">
          <a:xfrm>
            <a:off x="3657600" y="5181600"/>
            <a:ext cx="1066800" cy="1127125"/>
            <a:chOff x="2208" y="3264"/>
            <a:chExt cx="672" cy="710"/>
          </a:xfrm>
        </p:grpSpPr>
        <p:sp>
          <p:nvSpPr>
            <p:cNvPr id="581721" name="Text Box 89"/>
            <p:cNvSpPr txBox="1">
              <a:spLocks noChangeArrowheads="1"/>
            </p:cNvSpPr>
            <p:nvPr/>
          </p:nvSpPr>
          <p:spPr bwMode="auto">
            <a:xfrm>
              <a:off x="2208" y="3456"/>
              <a:ext cx="672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sz="2400">
                  <a:solidFill>
                    <a:srgbClr val="990099"/>
                  </a:solidFill>
                  <a:latin typeface="Arial" charset="0"/>
                </a:rPr>
                <a:t>new high</a:t>
              </a:r>
            </a:p>
          </p:txBody>
        </p:sp>
        <p:sp>
          <p:nvSpPr>
            <p:cNvPr id="581722" name="Line 90"/>
            <p:cNvSpPr>
              <a:spLocks noChangeShapeType="1"/>
            </p:cNvSpPr>
            <p:nvPr/>
          </p:nvSpPr>
          <p:spPr bwMode="auto">
            <a:xfrm flipV="1">
              <a:off x="2496" y="3264"/>
              <a:ext cx="0" cy="238"/>
            </a:xfrm>
            <a:prstGeom prst="line">
              <a:avLst/>
            </a:prstGeom>
            <a:noFill/>
            <a:ln w="25400">
              <a:solidFill>
                <a:srgbClr val="990099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1730" name="Group 98"/>
          <p:cNvGrpSpPr>
            <a:grpSpLocks/>
          </p:cNvGrpSpPr>
          <p:nvPr/>
        </p:nvGrpSpPr>
        <p:grpSpPr bwMode="auto">
          <a:xfrm>
            <a:off x="2057400" y="5181600"/>
            <a:ext cx="1066800" cy="1127125"/>
            <a:chOff x="1296" y="3264"/>
            <a:chExt cx="672" cy="710"/>
          </a:xfrm>
        </p:grpSpPr>
        <p:sp>
          <p:nvSpPr>
            <p:cNvPr id="581728" name="Text Box 96"/>
            <p:cNvSpPr txBox="1">
              <a:spLocks noChangeArrowheads="1"/>
            </p:cNvSpPr>
            <p:nvPr/>
          </p:nvSpPr>
          <p:spPr bwMode="auto">
            <a:xfrm>
              <a:off x="1296" y="3456"/>
              <a:ext cx="672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sz="2400">
                  <a:solidFill>
                    <a:srgbClr val="9900FF"/>
                  </a:solidFill>
                  <a:latin typeface="Arial" charset="0"/>
                </a:rPr>
                <a:t>new mid</a:t>
              </a:r>
            </a:p>
          </p:txBody>
        </p:sp>
        <p:sp>
          <p:nvSpPr>
            <p:cNvPr id="581729" name="Line 97"/>
            <p:cNvSpPr>
              <a:spLocks noChangeShapeType="1"/>
            </p:cNvSpPr>
            <p:nvPr/>
          </p:nvSpPr>
          <p:spPr bwMode="auto">
            <a:xfrm flipV="1">
              <a:off x="1584" y="3264"/>
              <a:ext cx="0" cy="238"/>
            </a:xfrm>
            <a:prstGeom prst="line">
              <a:avLst/>
            </a:prstGeom>
            <a:noFill/>
            <a:ln w="25400">
              <a:solidFill>
                <a:srgbClr val="9900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1734" name="AutoShape 102"/>
          <p:cNvSpPr>
            <a:spLocks noChangeArrowheads="1"/>
          </p:cNvSpPr>
          <p:nvPr/>
        </p:nvSpPr>
        <p:spPr bwMode="auto">
          <a:xfrm>
            <a:off x="5029200" y="28956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9933FF"/>
          </a:solidFill>
          <a:ln w="12700" cap="sq">
            <a:solidFill>
              <a:srgbClr val="9900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81748" name="Group 116"/>
          <p:cNvGrpSpPr>
            <a:grpSpLocks/>
          </p:cNvGrpSpPr>
          <p:nvPr/>
        </p:nvGrpSpPr>
        <p:grpSpPr bwMode="auto">
          <a:xfrm>
            <a:off x="609600" y="3124200"/>
            <a:ext cx="3962400" cy="3184525"/>
            <a:chOff x="384" y="1968"/>
            <a:chExt cx="2496" cy="2006"/>
          </a:xfrm>
        </p:grpSpPr>
        <p:grpSp>
          <p:nvGrpSpPr>
            <p:cNvPr id="581747" name="Group 115"/>
            <p:cNvGrpSpPr>
              <a:grpSpLocks/>
            </p:cNvGrpSpPr>
            <p:nvPr/>
          </p:nvGrpSpPr>
          <p:grpSpPr bwMode="auto">
            <a:xfrm>
              <a:off x="384" y="1968"/>
              <a:ext cx="2496" cy="2006"/>
              <a:chOff x="384" y="1968"/>
              <a:chExt cx="2496" cy="2006"/>
            </a:xfrm>
          </p:grpSpPr>
          <p:grpSp>
            <p:nvGrpSpPr>
              <p:cNvPr id="581746" name="Group 114"/>
              <p:cNvGrpSpPr>
                <a:grpSpLocks/>
              </p:cNvGrpSpPr>
              <p:nvPr/>
            </p:nvGrpSpPr>
            <p:grpSpPr bwMode="auto">
              <a:xfrm>
                <a:off x="1728" y="3264"/>
                <a:ext cx="672" cy="710"/>
                <a:chOff x="1728" y="3264"/>
                <a:chExt cx="672" cy="710"/>
              </a:xfrm>
            </p:grpSpPr>
            <p:sp>
              <p:nvSpPr>
                <p:cNvPr id="58168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728" y="3456"/>
                  <a:ext cx="672" cy="51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sz="2400">
                      <a:solidFill>
                        <a:srgbClr val="339933"/>
                      </a:solidFill>
                      <a:latin typeface="Arial" charset="0"/>
                    </a:rPr>
                    <a:t>new low</a:t>
                  </a:r>
                </a:p>
              </p:txBody>
            </p:sp>
            <p:sp>
              <p:nvSpPr>
                <p:cNvPr id="581688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1968" y="3264"/>
                  <a:ext cx="0" cy="238"/>
                </a:xfrm>
                <a:prstGeom prst="line">
                  <a:avLst/>
                </a:prstGeom>
                <a:noFill/>
                <a:ln w="25400">
                  <a:solidFill>
                    <a:srgbClr val="339933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1725" name="Text Box 93"/>
              <p:cNvSpPr txBox="1">
                <a:spLocks noChangeArrowheads="1"/>
              </p:cNvSpPr>
              <p:nvPr/>
            </p:nvSpPr>
            <p:spPr bwMode="auto">
              <a:xfrm>
                <a:off x="384" y="1968"/>
                <a:ext cx="2496" cy="36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>
                    <a:solidFill>
                      <a:srgbClr val="339933"/>
                    </a:solidFill>
                    <a:latin typeface="Times New Roman" charset="0"/>
                  </a:rPr>
                  <a:t>new low = mid + 1 = 2</a:t>
                </a:r>
                <a:endParaRPr kumimoji="1" lang="en-AU" sz="2400">
                  <a:solidFill>
                    <a:srgbClr val="339933"/>
                  </a:solidFill>
                  <a:latin typeface="Times New Roman" charset="0"/>
                </a:endParaRPr>
              </a:p>
            </p:txBody>
          </p:sp>
        </p:grpSp>
        <p:grpSp>
          <p:nvGrpSpPr>
            <p:cNvPr id="581737" name="Group 105"/>
            <p:cNvGrpSpPr>
              <a:grpSpLocks/>
            </p:cNvGrpSpPr>
            <p:nvPr/>
          </p:nvGrpSpPr>
          <p:grpSpPr bwMode="auto">
            <a:xfrm>
              <a:off x="1824" y="2496"/>
              <a:ext cx="996" cy="384"/>
              <a:chOff x="1836" y="2496"/>
              <a:chExt cx="996" cy="384"/>
            </a:xfrm>
          </p:grpSpPr>
          <p:sp>
            <p:nvSpPr>
              <p:cNvPr id="581738" name="Rectangle 106"/>
              <p:cNvSpPr>
                <a:spLocks noChangeArrowheads="1"/>
              </p:cNvSpPr>
              <p:nvPr/>
            </p:nvSpPr>
            <p:spPr bwMode="auto">
              <a:xfrm>
                <a:off x="1836" y="2496"/>
                <a:ext cx="498" cy="384"/>
              </a:xfrm>
              <a:prstGeom prst="rect">
                <a:avLst/>
              </a:prstGeom>
              <a:solidFill>
                <a:srgbClr val="33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7</a:t>
                </a:r>
              </a:p>
            </p:txBody>
          </p:sp>
          <p:sp>
            <p:nvSpPr>
              <p:cNvPr id="581739" name="Rectangle 107"/>
              <p:cNvSpPr>
                <a:spLocks noChangeArrowheads="1"/>
              </p:cNvSpPr>
              <p:nvPr/>
            </p:nvSpPr>
            <p:spPr bwMode="auto">
              <a:xfrm>
                <a:off x="2334" y="2496"/>
                <a:ext cx="498" cy="384"/>
              </a:xfrm>
              <a:prstGeom prst="rect">
                <a:avLst/>
              </a:prstGeom>
              <a:solidFill>
                <a:srgbClr val="33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latin typeface="Times New Roman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520A9-50F9-4E56-9881-CF880D099A74}" type="slidenum">
              <a:rPr lang="en-US"/>
              <a:pPr/>
              <a:t>18</a:t>
            </a:fld>
            <a:endParaRPr lang="en-US"/>
          </a:p>
        </p:txBody>
      </p:sp>
      <p:sp>
        <p:nvSpPr>
          <p:cNvPr id="583719" name="Rectangle 39"/>
          <p:cNvSpPr>
            <a:spLocks noChangeArrowheads="1"/>
          </p:cNvSpPr>
          <p:nvPr/>
        </p:nvSpPr>
        <p:spPr bwMode="auto">
          <a:xfrm>
            <a:off x="2914650" y="3962400"/>
            <a:ext cx="790575" cy="609600"/>
          </a:xfrm>
          <a:prstGeom prst="rect">
            <a:avLst/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7</a:t>
            </a:r>
          </a:p>
        </p:txBody>
      </p:sp>
      <p:grpSp>
        <p:nvGrpSpPr>
          <p:cNvPr id="583755" name="Group 75"/>
          <p:cNvGrpSpPr>
            <a:grpSpLocks/>
          </p:cNvGrpSpPr>
          <p:nvPr/>
        </p:nvGrpSpPr>
        <p:grpSpPr bwMode="auto">
          <a:xfrm>
            <a:off x="685800" y="2743200"/>
            <a:ext cx="6019800" cy="4114800"/>
            <a:chOff x="432" y="1728"/>
            <a:chExt cx="3792" cy="2592"/>
          </a:xfrm>
        </p:grpSpPr>
        <p:grpSp>
          <p:nvGrpSpPr>
            <p:cNvPr id="583753" name="Group 73"/>
            <p:cNvGrpSpPr>
              <a:grpSpLocks/>
            </p:cNvGrpSpPr>
            <p:nvPr/>
          </p:nvGrpSpPr>
          <p:grpSpPr bwMode="auto">
            <a:xfrm>
              <a:off x="432" y="1728"/>
              <a:ext cx="3792" cy="2592"/>
              <a:chOff x="432" y="1728"/>
              <a:chExt cx="3792" cy="2592"/>
            </a:xfrm>
          </p:grpSpPr>
          <p:grpSp>
            <p:nvGrpSpPr>
              <p:cNvPr id="583751" name="Group 71"/>
              <p:cNvGrpSpPr>
                <a:grpSpLocks/>
              </p:cNvGrpSpPr>
              <p:nvPr/>
            </p:nvGrpSpPr>
            <p:grpSpPr bwMode="auto">
              <a:xfrm>
                <a:off x="1920" y="3216"/>
                <a:ext cx="792" cy="1104"/>
                <a:chOff x="1920" y="3216"/>
                <a:chExt cx="792" cy="1104"/>
              </a:xfrm>
            </p:grpSpPr>
            <p:sp>
              <p:nvSpPr>
                <p:cNvPr id="58373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920" y="3802"/>
                  <a:ext cx="792" cy="51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kumimoji="1" lang="en-US" sz="2400" b="1">
                      <a:solidFill>
                        <a:srgbClr val="009999"/>
                      </a:solidFill>
                      <a:latin typeface="Arial" charset="0"/>
                    </a:rPr>
                    <a:t>newest mid</a:t>
                  </a:r>
                </a:p>
              </p:txBody>
            </p:sp>
            <p:sp>
              <p:nvSpPr>
                <p:cNvPr id="583747" name="Line 67"/>
                <p:cNvSpPr>
                  <a:spLocks noChangeShapeType="1"/>
                </p:cNvSpPr>
                <p:nvPr/>
              </p:nvSpPr>
              <p:spPr bwMode="auto">
                <a:xfrm flipH="1" flipV="1">
                  <a:off x="2112" y="3216"/>
                  <a:ext cx="192" cy="672"/>
                </a:xfrm>
                <a:prstGeom prst="line">
                  <a:avLst/>
                </a:prstGeom>
                <a:noFill/>
                <a:ln w="38100">
                  <a:solidFill>
                    <a:srgbClr val="009999"/>
                  </a:solidFill>
                  <a:round/>
                  <a:headEnd type="none" w="sm" len="sm"/>
                  <a:tailEnd type="triangl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3752" name="Text Box 72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3792" cy="365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3200">
                    <a:solidFill>
                      <a:srgbClr val="009999"/>
                    </a:solidFill>
                    <a:latin typeface="Times New Roman" charset="0"/>
                  </a:rPr>
                  <a:t>newest mid = (2 + 3) / 2 = 2</a:t>
                </a:r>
                <a:endParaRPr kumimoji="1" lang="en-AU" sz="2400">
                  <a:latin typeface="Times New Roman" charset="0"/>
                </a:endParaRPr>
              </a:p>
            </p:txBody>
          </p:sp>
        </p:grpSp>
        <p:sp>
          <p:nvSpPr>
            <p:cNvPr id="583754" name="Rectangle 74"/>
            <p:cNvSpPr>
              <a:spLocks noChangeArrowheads="1"/>
            </p:cNvSpPr>
            <p:nvPr/>
          </p:nvSpPr>
          <p:spPr bwMode="auto">
            <a:xfrm>
              <a:off x="1824" y="2496"/>
              <a:ext cx="498" cy="384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chemeClr val="bg1"/>
                  </a:solidFill>
                  <a:latin typeface="Times New Roman" charset="0"/>
                </a:rPr>
                <a:t>7</a:t>
              </a:r>
            </a:p>
          </p:txBody>
        </p:sp>
      </p:grpSp>
      <p:sp>
        <p:nvSpPr>
          <p:cNvPr id="583685" name="Text Box 5"/>
          <p:cNvSpPr txBox="1">
            <a:spLocks noChangeArrowheads="1"/>
          </p:cNvSpPr>
          <p:nvPr/>
        </p:nvSpPr>
        <p:spPr bwMode="auto">
          <a:xfrm>
            <a:off x="685800" y="1676400"/>
            <a:ext cx="5257800" cy="1066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Times New Roman" charset="0"/>
              </a:rPr>
              <a:t>val = </a:t>
            </a:r>
            <a:r>
              <a:rPr lang="en-US" sz="3200">
                <a:solidFill>
                  <a:schemeClr val="tx2"/>
                </a:solidFill>
                <a:latin typeface="Times New Roman" charset="0"/>
              </a:rPr>
              <a:t>7</a:t>
            </a:r>
            <a:endParaRPr lang="en-US" sz="3200">
              <a:latin typeface="Times New Roman" charset="0"/>
            </a:endParaRPr>
          </a:p>
          <a:p>
            <a:r>
              <a:rPr lang="en-US" sz="3200">
                <a:solidFill>
                  <a:srgbClr val="339933"/>
                </a:solidFill>
                <a:latin typeface="Times New Roman" charset="0"/>
              </a:rPr>
              <a:t>new low = 2</a:t>
            </a:r>
            <a:r>
              <a:rPr lang="en-US" sz="3200">
                <a:latin typeface="Times New Roman" charset="0"/>
              </a:rPr>
              <a:t>, </a:t>
            </a:r>
            <a:r>
              <a:rPr lang="en-US" sz="3200">
                <a:solidFill>
                  <a:srgbClr val="990099"/>
                </a:solidFill>
                <a:latin typeface="Times New Roman" charset="0"/>
              </a:rPr>
              <a:t>new high = 3</a:t>
            </a:r>
          </a:p>
        </p:txBody>
      </p:sp>
      <p:sp>
        <p:nvSpPr>
          <p:cNvPr id="583714" name="Rectangle 34"/>
          <p:cNvSpPr>
            <a:spLocks noChangeArrowheads="1"/>
          </p:cNvSpPr>
          <p:nvPr/>
        </p:nvSpPr>
        <p:spPr bwMode="auto">
          <a:xfrm>
            <a:off x="304800" y="228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rgbClr val="3333CC"/>
                </a:solidFill>
                <a:latin typeface="Times New Roman" charset="0"/>
              </a:rPr>
              <a:t>Binary Search -- Example 3 (cont)</a:t>
            </a:r>
          </a:p>
        </p:txBody>
      </p:sp>
      <p:sp>
        <p:nvSpPr>
          <p:cNvPr id="583718" name="Rectangle 38"/>
          <p:cNvSpPr>
            <a:spLocks noChangeArrowheads="1"/>
          </p:cNvSpPr>
          <p:nvPr/>
        </p:nvSpPr>
        <p:spPr bwMode="auto">
          <a:xfrm>
            <a:off x="212407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5</a:t>
            </a:r>
          </a:p>
        </p:txBody>
      </p:sp>
      <p:sp>
        <p:nvSpPr>
          <p:cNvPr id="583720" name="Rectangle 40"/>
          <p:cNvSpPr>
            <a:spLocks noChangeArrowheads="1"/>
          </p:cNvSpPr>
          <p:nvPr/>
        </p:nvSpPr>
        <p:spPr bwMode="auto">
          <a:xfrm>
            <a:off x="3705225" y="3962400"/>
            <a:ext cx="790575" cy="609600"/>
          </a:xfrm>
          <a:prstGeom prst="rect">
            <a:avLst/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9</a:t>
            </a:r>
          </a:p>
        </p:txBody>
      </p:sp>
      <p:sp>
        <p:nvSpPr>
          <p:cNvPr id="583721" name="Rectangle 41"/>
          <p:cNvSpPr>
            <a:spLocks noChangeArrowheads="1"/>
          </p:cNvSpPr>
          <p:nvPr/>
        </p:nvSpPr>
        <p:spPr bwMode="auto">
          <a:xfrm>
            <a:off x="44958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10</a:t>
            </a:r>
          </a:p>
        </p:txBody>
      </p:sp>
      <p:sp>
        <p:nvSpPr>
          <p:cNvPr id="583722" name="Rectangle 42"/>
          <p:cNvSpPr>
            <a:spLocks noChangeArrowheads="1"/>
          </p:cNvSpPr>
          <p:nvPr/>
        </p:nvSpPr>
        <p:spPr bwMode="auto">
          <a:xfrm>
            <a:off x="528637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13</a:t>
            </a:r>
          </a:p>
        </p:txBody>
      </p:sp>
      <p:sp>
        <p:nvSpPr>
          <p:cNvPr id="583723" name="Rectangle 43"/>
          <p:cNvSpPr>
            <a:spLocks noChangeArrowheads="1"/>
          </p:cNvSpPr>
          <p:nvPr/>
        </p:nvSpPr>
        <p:spPr bwMode="auto">
          <a:xfrm>
            <a:off x="607695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17</a:t>
            </a:r>
          </a:p>
        </p:txBody>
      </p:sp>
      <p:sp>
        <p:nvSpPr>
          <p:cNvPr id="583724" name="Rectangle 44"/>
          <p:cNvSpPr>
            <a:spLocks noChangeArrowheads="1"/>
          </p:cNvSpPr>
          <p:nvPr/>
        </p:nvSpPr>
        <p:spPr bwMode="auto">
          <a:xfrm>
            <a:off x="6867525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19</a:t>
            </a:r>
          </a:p>
        </p:txBody>
      </p:sp>
      <p:sp>
        <p:nvSpPr>
          <p:cNvPr id="583725" name="Rectangle 45"/>
          <p:cNvSpPr>
            <a:spLocks noChangeArrowheads="1"/>
          </p:cNvSpPr>
          <p:nvPr/>
        </p:nvSpPr>
        <p:spPr bwMode="auto">
          <a:xfrm>
            <a:off x="13335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1</a:t>
            </a:r>
          </a:p>
        </p:txBody>
      </p:sp>
      <p:sp>
        <p:nvSpPr>
          <p:cNvPr id="583726" name="Rectangle 46"/>
          <p:cNvSpPr>
            <a:spLocks noChangeArrowheads="1"/>
          </p:cNvSpPr>
          <p:nvPr/>
        </p:nvSpPr>
        <p:spPr bwMode="auto">
          <a:xfrm>
            <a:off x="7658100" y="3962400"/>
            <a:ext cx="790575" cy="6096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imes New Roman" charset="0"/>
              </a:rPr>
              <a:t>27</a:t>
            </a:r>
          </a:p>
        </p:txBody>
      </p:sp>
      <p:grpSp>
        <p:nvGrpSpPr>
          <p:cNvPr id="583727" name="Group 47"/>
          <p:cNvGrpSpPr>
            <a:grpSpLocks/>
          </p:cNvGrpSpPr>
          <p:nvPr/>
        </p:nvGrpSpPr>
        <p:grpSpPr bwMode="auto">
          <a:xfrm>
            <a:off x="1295400" y="4572000"/>
            <a:ext cx="7115175" cy="609600"/>
            <a:chOff x="582" y="1440"/>
            <a:chExt cx="4482" cy="384"/>
          </a:xfrm>
        </p:grpSpPr>
        <p:sp>
          <p:nvSpPr>
            <p:cNvPr id="583728" name="Rectangle 48"/>
            <p:cNvSpPr>
              <a:spLocks noChangeArrowheads="1"/>
            </p:cNvSpPr>
            <p:nvPr/>
          </p:nvSpPr>
          <p:spPr bwMode="auto">
            <a:xfrm>
              <a:off x="108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583729" name="Rectangle 49"/>
            <p:cNvSpPr>
              <a:spLocks noChangeArrowheads="1"/>
            </p:cNvSpPr>
            <p:nvPr/>
          </p:nvSpPr>
          <p:spPr bwMode="auto">
            <a:xfrm>
              <a:off x="157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583730" name="Rectangle 50"/>
            <p:cNvSpPr>
              <a:spLocks noChangeArrowheads="1"/>
            </p:cNvSpPr>
            <p:nvPr/>
          </p:nvSpPr>
          <p:spPr bwMode="auto">
            <a:xfrm>
              <a:off x="207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583731" name="Rectangle 51"/>
            <p:cNvSpPr>
              <a:spLocks noChangeArrowheads="1"/>
            </p:cNvSpPr>
            <p:nvPr/>
          </p:nvSpPr>
          <p:spPr bwMode="auto">
            <a:xfrm>
              <a:off x="2574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583732" name="Rectangle 52"/>
            <p:cNvSpPr>
              <a:spLocks noChangeArrowheads="1"/>
            </p:cNvSpPr>
            <p:nvPr/>
          </p:nvSpPr>
          <p:spPr bwMode="auto">
            <a:xfrm>
              <a:off x="307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583733" name="Rectangle 53"/>
            <p:cNvSpPr>
              <a:spLocks noChangeArrowheads="1"/>
            </p:cNvSpPr>
            <p:nvPr/>
          </p:nvSpPr>
          <p:spPr bwMode="auto">
            <a:xfrm>
              <a:off x="3570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583734" name="Rectangle 54"/>
            <p:cNvSpPr>
              <a:spLocks noChangeArrowheads="1"/>
            </p:cNvSpPr>
            <p:nvPr/>
          </p:nvSpPr>
          <p:spPr bwMode="auto">
            <a:xfrm>
              <a:off x="4068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583735" name="Rectangle 55"/>
            <p:cNvSpPr>
              <a:spLocks noChangeArrowheads="1"/>
            </p:cNvSpPr>
            <p:nvPr/>
          </p:nvSpPr>
          <p:spPr bwMode="auto">
            <a:xfrm>
              <a:off x="582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583736" name="Rectangle 56"/>
            <p:cNvSpPr>
              <a:spLocks noChangeArrowheads="1"/>
            </p:cNvSpPr>
            <p:nvPr/>
          </p:nvSpPr>
          <p:spPr bwMode="auto">
            <a:xfrm>
              <a:off x="4566" y="1440"/>
              <a:ext cx="49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08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583737" name="Text Box 57"/>
          <p:cNvSpPr txBox="1">
            <a:spLocks noChangeArrowheads="1"/>
          </p:cNvSpPr>
          <p:nvPr/>
        </p:nvSpPr>
        <p:spPr bwMode="auto">
          <a:xfrm>
            <a:off x="685800" y="3962400"/>
            <a:ext cx="609600" cy="579438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3200">
                <a:solidFill>
                  <a:srgbClr val="008080"/>
                </a:solidFill>
                <a:latin typeface="Arial" charset="0"/>
              </a:rPr>
              <a:t>a:</a:t>
            </a:r>
          </a:p>
        </p:txBody>
      </p:sp>
      <p:grpSp>
        <p:nvGrpSpPr>
          <p:cNvPr id="583756" name="Group 76"/>
          <p:cNvGrpSpPr>
            <a:grpSpLocks/>
          </p:cNvGrpSpPr>
          <p:nvPr/>
        </p:nvGrpSpPr>
        <p:grpSpPr bwMode="auto">
          <a:xfrm>
            <a:off x="2819400" y="5029200"/>
            <a:ext cx="762000" cy="1130300"/>
            <a:chOff x="1776" y="3168"/>
            <a:chExt cx="480" cy="712"/>
          </a:xfrm>
        </p:grpSpPr>
        <p:sp>
          <p:nvSpPr>
            <p:cNvPr id="583740" name="Text Box 60"/>
            <p:cNvSpPr txBox="1">
              <a:spLocks noChangeArrowheads="1"/>
            </p:cNvSpPr>
            <p:nvPr/>
          </p:nvSpPr>
          <p:spPr bwMode="auto">
            <a:xfrm>
              <a:off x="1776" y="3408"/>
              <a:ext cx="480" cy="4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kumimoji="1" lang="en-US" sz="2400">
                  <a:solidFill>
                    <a:srgbClr val="339933"/>
                  </a:solidFill>
                  <a:latin typeface="Arial" charset="0"/>
                </a:rPr>
                <a:t>new low</a:t>
              </a:r>
            </a:p>
          </p:txBody>
        </p:sp>
        <p:sp>
          <p:nvSpPr>
            <p:cNvPr id="583741" name="Line 61"/>
            <p:cNvSpPr>
              <a:spLocks noChangeShapeType="1"/>
            </p:cNvSpPr>
            <p:nvPr/>
          </p:nvSpPr>
          <p:spPr bwMode="auto">
            <a:xfrm flipV="1">
              <a:off x="2016" y="3168"/>
              <a:ext cx="0" cy="238"/>
            </a:xfrm>
            <a:prstGeom prst="line">
              <a:avLst/>
            </a:prstGeom>
            <a:noFill/>
            <a:ln w="25400">
              <a:solidFill>
                <a:srgbClr val="339933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3749" name="Group 69"/>
          <p:cNvGrpSpPr>
            <a:grpSpLocks/>
          </p:cNvGrpSpPr>
          <p:nvPr/>
        </p:nvGrpSpPr>
        <p:grpSpPr bwMode="auto">
          <a:xfrm>
            <a:off x="3733800" y="5029200"/>
            <a:ext cx="838200" cy="1130300"/>
            <a:chOff x="2352" y="3216"/>
            <a:chExt cx="528" cy="712"/>
          </a:xfrm>
        </p:grpSpPr>
        <p:sp>
          <p:nvSpPr>
            <p:cNvPr id="583742" name="Text Box 62"/>
            <p:cNvSpPr txBox="1">
              <a:spLocks noChangeArrowheads="1"/>
            </p:cNvSpPr>
            <p:nvPr/>
          </p:nvSpPr>
          <p:spPr bwMode="auto">
            <a:xfrm>
              <a:off x="2352" y="3456"/>
              <a:ext cx="528" cy="4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kumimoji="1" lang="en-US" sz="2400">
                  <a:solidFill>
                    <a:srgbClr val="990099"/>
                  </a:solidFill>
                  <a:latin typeface="Arial" charset="0"/>
                </a:rPr>
                <a:t>new high</a:t>
              </a:r>
            </a:p>
          </p:txBody>
        </p:sp>
        <p:sp>
          <p:nvSpPr>
            <p:cNvPr id="583743" name="Line 63"/>
            <p:cNvSpPr>
              <a:spLocks noChangeShapeType="1"/>
            </p:cNvSpPr>
            <p:nvPr/>
          </p:nvSpPr>
          <p:spPr bwMode="auto">
            <a:xfrm flipV="1">
              <a:off x="2544" y="3216"/>
              <a:ext cx="0" cy="238"/>
            </a:xfrm>
            <a:prstGeom prst="line">
              <a:avLst/>
            </a:prstGeom>
            <a:noFill/>
            <a:ln w="25400">
              <a:solidFill>
                <a:srgbClr val="990099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9" name="Rectangle 3"/>
          <p:cNvSpPr>
            <a:spLocks noGrp="1" noChangeArrowheads="1"/>
          </p:cNvSpPr>
          <p:nvPr>
            <p:ph idx="1"/>
          </p:nvPr>
        </p:nvSpPr>
        <p:spPr>
          <a:xfrm>
            <a:off x="0" y="609600"/>
            <a:ext cx="8763000" cy="5972175"/>
          </a:xfrm>
          <a:noFill/>
          <a:ln>
            <a:solidFill>
              <a:schemeClr val="tx1"/>
            </a:solidFill>
          </a:ln>
        </p:spPr>
        <p:txBody>
          <a:bodyPr lIns="182880"/>
          <a:lstStyle/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 	set low to lower bound of array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 	set high to upper bound of array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	while ( low ≤ high )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  	{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       set mid to half of low + high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       </a:t>
            </a:r>
            <a:r>
              <a:rPr lang="en-US" sz="2000" b="1">
                <a:solidFill>
                  <a:srgbClr val="CC3300"/>
                </a:solidFill>
                <a:latin typeface="Arial" charset="0"/>
              </a:rPr>
              <a:t>if (array element in mid is val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CC3300"/>
                </a:solidFill>
                <a:latin typeface="Arial" charset="0"/>
              </a:rPr>
              <a:t>         {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CC3300"/>
                </a:solidFill>
                <a:latin typeface="Arial" charset="0"/>
              </a:rPr>
              <a:t>             finish - val is in array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CC3300"/>
                </a:solidFill>
                <a:latin typeface="Arial" charset="0"/>
              </a:rPr>
              <a:t>         }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       </a:t>
            </a:r>
            <a:r>
              <a:rPr lang="en-US" sz="2000" b="1">
                <a:solidFill>
                  <a:srgbClr val="339933"/>
                </a:solidFill>
                <a:latin typeface="Arial" charset="0"/>
              </a:rPr>
              <a:t>else if ( middle value &lt; val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339933"/>
                </a:solidFill>
                <a:latin typeface="Arial" charset="0"/>
              </a:rPr>
              <a:t>        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339933"/>
                </a:solidFill>
                <a:latin typeface="Arial" charset="0"/>
              </a:rPr>
              <a:t>              set low to mid + 1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339933"/>
                </a:solidFill>
                <a:latin typeface="Arial" charset="0"/>
              </a:rPr>
              <a:t>          }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       </a:t>
            </a:r>
            <a:r>
              <a:rPr lang="en-US" sz="2000" b="1">
                <a:solidFill>
                  <a:srgbClr val="990099"/>
                </a:solidFill>
                <a:latin typeface="Arial" charset="0"/>
              </a:rPr>
              <a:t>else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990099"/>
                </a:solidFill>
                <a:latin typeface="Arial" charset="0"/>
              </a:rPr>
              <a:t>        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990099"/>
                </a:solidFill>
                <a:latin typeface="Arial" charset="0"/>
              </a:rPr>
              <a:t>              set high to mid - 1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990099"/>
                </a:solidFill>
                <a:latin typeface="Arial" charset="0"/>
              </a:rPr>
              <a:t>          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	 }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latin typeface="Arial" charset="0"/>
              </a:rPr>
              <a:t>  	finish - val is not in array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0ACA-2BD9-4FD0-90AB-95E6FC382680}" type="slidenum">
              <a:rPr lang="en-US"/>
              <a:pPr/>
              <a:t>19</a:t>
            </a:fld>
            <a:endParaRPr lang="en-US"/>
          </a:p>
        </p:txBody>
      </p:sp>
      <p:sp>
        <p:nvSpPr>
          <p:cNvPr id="61338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457200"/>
          </a:xfrm>
          <a:noFill/>
          <a:ln/>
        </p:spPr>
        <p:txBody>
          <a:bodyPr>
            <a:normAutofit fontScale="90000"/>
          </a:bodyPr>
          <a:lstStyle/>
          <a:p>
            <a:pPr marL="193675" indent="-193675"/>
            <a:r>
              <a:rPr lang="en-US" sz="2800"/>
              <a:t>Binary Search -- Algorithm</a:t>
            </a:r>
            <a:r>
              <a:rPr lang="en-US" sz="36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/>
              <a:t>An array </a:t>
            </a:r>
          </a:p>
          <a:p>
            <a:pPr lvl="1"/>
            <a:r>
              <a:rPr lang="en-US" sz="3200"/>
              <a:t>stores several elements of the same type</a:t>
            </a:r>
          </a:p>
          <a:p>
            <a:pPr lvl="1"/>
            <a:r>
              <a:rPr lang="en-US" sz="3200"/>
              <a:t>can be thought of as a list of elements: 	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7B826-D55D-4D85-9769-113D88E2D273}" type="slidenum">
              <a:rPr lang="en-US"/>
              <a:pPr/>
              <a:t>2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ease lest implement a list as an array</a:t>
            </a:r>
            <a:endParaRPr lang="en-US" dirty="0"/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3276600" y="3276600"/>
            <a:ext cx="4889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charset="0"/>
              </a:rPr>
              <a:t>13</a:t>
            </a:r>
          </a:p>
          <a:p>
            <a:r>
              <a:rPr lang="en-US" sz="2400" dirty="0">
                <a:latin typeface="Times New Roman" charset="0"/>
              </a:rPr>
              <a:t>5</a:t>
            </a:r>
          </a:p>
          <a:p>
            <a:r>
              <a:rPr lang="en-US" sz="2400" dirty="0">
                <a:latin typeface="Times New Roman" charset="0"/>
              </a:rPr>
              <a:t>19</a:t>
            </a:r>
          </a:p>
          <a:p>
            <a:r>
              <a:rPr lang="en-US" sz="2400" dirty="0">
                <a:latin typeface="Times New Roman" charset="0"/>
              </a:rPr>
              <a:t>10</a:t>
            </a:r>
          </a:p>
          <a:p>
            <a:r>
              <a:rPr lang="en-US" sz="2400" dirty="0">
                <a:latin typeface="Times New Roman" charset="0"/>
              </a:rPr>
              <a:t>7</a:t>
            </a:r>
          </a:p>
          <a:p>
            <a:r>
              <a:rPr lang="en-US" sz="2400" dirty="0">
                <a:latin typeface="Times New Roman" charset="0"/>
              </a:rPr>
              <a:t>27</a:t>
            </a:r>
          </a:p>
          <a:p>
            <a:r>
              <a:rPr lang="en-US" sz="2400" dirty="0">
                <a:latin typeface="Times New Roman" charset="0"/>
              </a:rPr>
              <a:t>17</a:t>
            </a:r>
          </a:p>
          <a:p>
            <a:r>
              <a:rPr lang="en-US" sz="2400" dirty="0">
                <a:latin typeface="Times New Roman" charset="0"/>
              </a:rPr>
              <a:t>1</a:t>
            </a:r>
          </a:p>
        </p:txBody>
      </p:sp>
      <p:sp>
        <p:nvSpPr>
          <p:cNvPr id="526341" name="Text Box 5"/>
          <p:cNvSpPr txBox="1">
            <a:spLocks noChangeArrowheads="1"/>
          </p:cNvSpPr>
          <p:nvPr/>
        </p:nvSpPr>
        <p:spPr bwMode="auto">
          <a:xfrm>
            <a:off x="4114800" y="4648200"/>
            <a:ext cx="188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err="1"/>
              <a:t>int</a:t>
            </a:r>
            <a:r>
              <a:rPr lang="en-US" sz="2800" dirty="0"/>
              <a:t> a[8]</a:t>
            </a:r>
          </a:p>
        </p:txBody>
      </p:sp>
      <p:grpSp>
        <p:nvGrpSpPr>
          <p:cNvPr id="526365" name="Group 29"/>
          <p:cNvGrpSpPr>
            <a:grpSpLocks/>
          </p:cNvGrpSpPr>
          <p:nvPr/>
        </p:nvGrpSpPr>
        <p:grpSpPr bwMode="auto">
          <a:xfrm>
            <a:off x="3962400" y="5486400"/>
            <a:ext cx="4876800" cy="609600"/>
            <a:chOff x="1872" y="3696"/>
            <a:chExt cx="3072" cy="384"/>
          </a:xfrm>
        </p:grpSpPr>
        <p:sp>
          <p:nvSpPr>
            <p:cNvPr id="526352" name="Rectangle 16"/>
            <p:cNvSpPr>
              <a:spLocks noChangeArrowheads="1"/>
            </p:cNvSpPr>
            <p:nvPr/>
          </p:nvSpPr>
          <p:spPr bwMode="auto">
            <a:xfrm>
              <a:off x="2256" y="3696"/>
              <a:ext cx="384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Times New Roman" charset="0"/>
                </a:rPr>
                <a:t>5</a:t>
              </a:r>
            </a:p>
          </p:txBody>
        </p:sp>
        <p:sp>
          <p:nvSpPr>
            <p:cNvPr id="526353" name="Rectangle 17"/>
            <p:cNvSpPr>
              <a:spLocks noChangeArrowheads="1"/>
            </p:cNvSpPr>
            <p:nvPr/>
          </p:nvSpPr>
          <p:spPr bwMode="auto">
            <a:xfrm>
              <a:off x="2640" y="3696"/>
              <a:ext cx="384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Times New Roman" charset="0"/>
                </a:rPr>
                <a:t>19</a:t>
              </a:r>
            </a:p>
          </p:txBody>
        </p:sp>
        <p:sp>
          <p:nvSpPr>
            <p:cNvPr id="526354" name="Rectangle 18"/>
            <p:cNvSpPr>
              <a:spLocks noChangeArrowheads="1"/>
            </p:cNvSpPr>
            <p:nvPr/>
          </p:nvSpPr>
          <p:spPr bwMode="auto">
            <a:xfrm>
              <a:off x="3024" y="3696"/>
              <a:ext cx="384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Times New Roman" charset="0"/>
                </a:rPr>
                <a:t>10</a:t>
              </a:r>
            </a:p>
          </p:txBody>
        </p:sp>
        <p:sp>
          <p:nvSpPr>
            <p:cNvPr id="526355" name="Rectangle 19"/>
            <p:cNvSpPr>
              <a:spLocks noChangeArrowheads="1"/>
            </p:cNvSpPr>
            <p:nvPr/>
          </p:nvSpPr>
          <p:spPr bwMode="auto">
            <a:xfrm>
              <a:off x="3408" y="3696"/>
              <a:ext cx="384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Times New Roman" charset="0"/>
                </a:rPr>
                <a:t>7</a:t>
              </a:r>
            </a:p>
          </p:txBody>
        </p:sp>
        <p:sp>
          <p:nvSpPr>
            <p:cNvPr id="526356" name="Rectangle 20"/>
            <p:cNvSpPr>
              <a:spLocks noChangeArrowheads="1"/>
            </p:cNvSpPr>
            <p:nvPr/>
          </p:nvSpPr>
          <p:spPr bwMode="auto">
            <a:xfrm>
              <a:off x="3792" y="3696"/>
              <a:ext cx="384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Times New Roman" charset="0"/>
                </a:rPr>
                <a:t>27</a:t>
              </a:r>
            </a:p>
          </p:txBody>
        </p:sp>
        <p:sp>
          <p:nvSpPr>
            <p:cNvPr id="526357" name="Rectangle 21"/>
            <p:cNvSpPr>
              <a:spLocks noChangeArrowheads="1"/>
            </p:cNvSpPr>
            <p:nvPr/>
          </p:nvSpPr>
          <p:spPr bwMode="auto">
            <a:xfrm>
              <a:off x="4176" y="3696"/>
              <a:ext cx="384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Times New Roman" charset="0"/>
                </a:rPr>
                <a:t>17</a:t>
              </a:r>
            </a:p>
          </p:txBody>
        </p:sp>
        <p:sp>
          <p:nvSpPr>
            <p:cNvPr id="526358" name="Rectangle 22"/>
            <p:cNvSpPr>
              <a:spLocks noChangeArrowheads="1"/>
            </p:cNvSpPr>
            <p:nvPr/>
          </p:nvSpPr>
          <p:spPr bwMode="auto">
            <a:xfrm>
              <a:off x="4560" y="3696"/>
              <a:ext cx="384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Times New Roman" charset="0"/>
                </a:rPr>
                <a:t>1</a:t>
              </a:r>
            </a:p>
          </p:txBody>
        </p:sp>
        <p:sp>
          <p:nvSpPr>
            <p:cNvPr id="526360" name="Rectangle 24"/>
            <p:cNvSpPr>
              <a:spLocks noChangeArrowheads="1"/>
            </p:cNvSpPr>
            <p:nvPr/>
          </p:nvSpPr>
          <p:spPr bwMode="auto">
            <a:xfrm>
              <a:off x="1872" y="3696"/>
              <a:ext cx="384" cy="384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charset="0"/>
                </a:rPr>
                <a:t>13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9" grpId="0" build="p" autoUpdateAnimBg="0"/>
      <p:bldP spid="526340" grpId="0" autoUpdateAnimBg="0"/>
      <p:bldP spid="526341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3429000"/>
          </a:xfrm>
        </p:spPr>
        <p:txBody>
          <a:bodyPr/>
          <a:lstStyle/>
          <a:p>
            <a:r>
              <a:rPr lang="en-US" dirty="0"/>
              <a:t>What happens if the sought value is not in the list?</a:t>
            </a:r>
          </a:p>
          <a:p>
            <a:r>
              <a:rPr lang="en-US" dirty="0"/>
              <a:t>How would you modify the code so that it returns the position of the sought item (i.e., </a:t>
            </a:r>
            <a:r>
              <a:rPr lang="en-US" sz="2800" b="1" dirty="0" err="1">
                <a:solidFill>
                  <a:schemeClr val="tx2"/>
                </a:solidFill>
                <a:latin typeface="Courier New" pitchFamily="49" charset="0"/>
              </a:rPr>
              <a:t>findPosition</a:t>
            </a:r>
            <a:r>
              <a:rPr lang="en-US" dirty="0"/>
              <a:t> rather than </a:t>
            </a:r>
            <a:r>
              <a:rPr lang="en-US" sz="2800" b="1" dirty="0" err="1">
                <a:solidFill>
                  <a:schemeClr val="tx2"/>
                </a:solidFill>
                <a:latin typeface="Courier New" pitchFamily="49" charset="0"/>
              </a:rPr>
              <a:t>isPresent</a:t>
            </a:r>
            <a:r>
              <a:rPr lang="en-US" dirty="0"/>
              <a:t>)?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A630-99B7-400D-8785-55FB75BB81A8}" type="slidenum">
              <a:rPr lang="en-US"/>
              <a:pPr/>
              <a:t>20</a:t>
            </a:fld>
            <a:endParaRPr lang="en-US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 dirty="0"/>
              <a:t>Binary Search: </a:t>
            </a:r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9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3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391400" cy="3886200"/>
          </a:xfrm>
        </p:spPr>
        <p:txBody>
          <a:bodyPr/>
          <a:lstStyle/>
          <a:p>
            <a:r>
              <a:rPr lang="en-US" dirty="0"/>
              <a:t>Linear search can be done on any (sorted or unsorted) list, but it is inefficient</a:t>
            </a:r>
          </a:p>
          <a:p>
            <a:r>
              <a:rPr lang="en-US" dirty="0"/>
              <a:t>Binary search </a:t>
            </a:r>
          </a:p>
          <a:p>
            <a:pPr lvl="1"/>
            <a:r>
              <a:rPr lang="en-US" sz="3200" dirty="0"/>
              <a:t>requires a list to be sorted</a:t>
            </a:r>
          </a:p>
          <a:p>
            <a:pPr lvl="1"/>
            <a:r>
              <a:rPr lang="en-US" sz="3200" dirty="0"/>
              <a:t>is more efficient</a:t>
            </a:r>
          </a:p>
          <a:p>
            <a:r>
              <a:rPr lang="en-US" dirty="0"/>
              <a:t>Sorting a list:</a:t>
            </a:r>
            <a:r>
              <a:rPr lang="en-US" i="1" dirty="0">
                <a:solidFill>
                  <a:srgbClr val="3333CC"/>
                </a:solidFill>
              </a:rPr>
              <a:t> </a:t>
            </a:r>
            <a:r>
              <a:rPr lang="en-US" i="1" dirty="0" smtClean="0">
                <a:solidFill>
                  <a:srgbClr val="3333CC"/>
                </a:solidFill>
              </a:rPr>
              <a:t>A </a:t>
            </a:r>
            <a:r>
              <a:rPr lang="en-US" i="1" smtClean="0">
                <a:solidFill>
                  <a:srgbClr val="3333CC"/>
                </a:solidFill>
              </a:rPr>
              <a:t>future lecture</a:t>
            </a:r>
            <a:endParaRPr lang="en-US" i="1" dirty="0">
              <a:solidFill>
                <a:srgbClr val="3333CC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2195-1CE2-4AAF-B1BF-0D9C792236D9}" type="slidenum">
              <a:rPr lang="en-US"/>
              <a:pPr/>
              <a:t>21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Notes on Searching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3962400"/>
          </a:xfrm>
        </p:spPr>
        <p:txBody>
          <a:bodyPr/>
          <a:lstStyle/>
          <a:p>
            <a:r>
              <a:rPr lang="en-US" u="sng"/>
              <a:t>Problem:</a:t>
            </a:r>
            <a:r>
              <a:rPr lang="en-US"/>
              <a:t> determine if an element is present in an array </a:t>
            </a:r>
          </a:p>
          <a:p>
            <a:r>
              <a:rPr lang="en-US" u="sng"/>
              <a:t>Method:</a:t>
            </a:r>
            <a:r>
              <a:rPr lang="en-US"/>
              <a:t>  </a:t>
            </a:r>
          </a:p>
          <a:p>
            <a:pPr lvl="1"/>
            <a:r>
              <a:rPr lang="en-US" sz="3200"/>
              <a:t>start at one end</a:t>
            </a:r>
          </a:p>
          <a:p>
            <a:pPr lvl="1"/>
            <a:r>
              <a:rPr lang="en-US" sz="3200"/>
              <a:t>look at each array element until the sought element is found</a:t>
            </a:r>
          </a:p>
          <a:p>
            <a:r>
              <a:rPr lang="en-US"/>
              <a:t> Also called </a:t>
            </a:r>
            <a:r>
              <a:rPr lang="en-US" b="1" i="1">
                <a:solidFill>
                  <a:srgbClr val="3333CC"/>
                </a:solidFill>
              </a:rPr>
              <a:t>sequential search</a:t>
            </a:r>
            <a:r>
              <a:rPr lang="en-US" b="1">
                <a:solidFill>
                  <a:srgbClr val="3333CC"/>
                </a:solidFill>
              </a:rPr>
              <a:t>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221B-30CF-4761-BBC0-294122C526F1}" type="slidenum">
              <a:rPr lang="en-US"/>
              <a:pPr/>
              <a:t>3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Search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3962400" cy="5791200"/>
          </a:xfrm>
          <a:noFill/>
          <a:ln>
            <a:solidFill>
              <a:schemeClr val="tx1"/>
            </a:solidFill>
          </a:ln>
        </p:spPr>
        <p:txBody>
          <a:bodyPr lIns="182880"/>
          <a:lstStyle/>
          <a:p>
            <a:pPr>
              <a:spcBef>
                <a:spcPct val="0"/>
              </a:spcBef>
              <a:buFontTx/>
              <a:buNone/>
            </a:pPr>
            <a:endParaRPr lang="en-AU" sz="1600" b="1">
              <a:latin typeface="Arial" charset="0"/>
            </a:endParaRP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isPresent (array, val, arraySize)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{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set count to 0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for (each element in the array)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   {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      if ( this array element is val )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      { 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          return true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      }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      increment count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    }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  return false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latin typeface="Arial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C0C5B-E953-4444-A8DC-6A2C7E97536F}" type="slidenum">
              <a:rPr lang="en-US"/>
              <a:pPr/>
              <a:t>4</a:t>
            </a:fld>
            <a:endParaRPr lang="en-US"/>
          </a:p>
        </p:txBody>
      </p:sp>
      <p:sp>
        <p:nvSpPr>
          <p:cNvPr id="60314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457200"/>
          </a:xfrm>
          <a:noFill/>
          <a:ln/>
        </p:spPr>
        <p:txBody>
          <a:bodyPr>
            <a:normAutofit fontScale="90000"/>
          </a:bodyPr>
          <a:lstStyle/>
          <a:p>
            <a:pPr marL="193675" indent="-193675"/>
            <a:r>
              <a:rPr lang="en-US"/>
              <a:t>Linear Search: Algorithm and Code</a:t>
            </a:r>
          </a:p>
        </p:txBody>
      </p:sp>
      <p:sp>
        <p:nvSpPr>
          <p:cNvPr id="603138" name="Rectangle 2"/>
          <p:cNvSpPr>
            <a:spLocks noChangeArrowheads="1"/>
          </p:cNvSpPr>
          <p:nvPr/>
        </p:nvSpPr>
        <p:spPr bwMode="auto">
          <a:xfrm>
            <a:off x="3962400" y="1066800"/>
            <a:ext cx="5181600" cy="579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880"/>
          <a:lstStyle/>
          <a:p>
            <a:pPr marL="342900" indent="-342900"/>
            <a:endParaRPr lang="en-US" b="1"/>
          </a:p>
          <a:p>
            <a:pPr marL="342900" indent="-342900"/>
            <a:r>
              <a:rPr lang="en-US" sz="2000" b="1"/>
              <a:t>int isPresent (int *arr, int val, int N)</a:t>
            </a:r>
          </a:p>
          <a:p>
            <a:pPr marL="342900" indent="-342900"/>
            <a:r>
              <a:rPr lang="en-US" sz="2000" b="1"/>
              <a:t>{</a:t>
            </a:r>
          </a:p>
          <a:p>
            <a:pPr marL="342900" indent="-342900"/>
            <a:r>
              <a:rPr lang="en-US" sz="2000" b="1"/>
              <a:t>   int count;</a:t>
            </a:r>
          </a:p>
          <a:p>
            <a:pPr marL="342900" indent="-342900"/>
            <a:endParaRPr lang="en-US" sz="2000" b="1"/>
          </a:p>
          <a:p>
            <a:pPr marL="342900" indent="-342900"/>
            <a:r>
              <a:rPr lang="en-US" sz="2000" b="1"/>
              <a:t>   for (count=0;count&lt;N;count++)</a:t>
            </a:r>
          </a:p>
          <a:p>
            <a:pPr marL="342900" indent="-342900"/>
            <a:r>
              <a:rPr lang="en-US" sz="2000" b="1"/>
              <a:t>   {</a:t>
            </a:r>
          </a:p>
          <a:p>
            <a:pPr marL="342900" indent="-342900"/>
            <a:r>
              <a:rPr lang="en-US" sz="2000" b="1"/>
              <a:t>      if (arr[count]==val)</a:t>
            </a:r>
          </a:p>
          <a:p>
            <a:pPr marL="342900" indent="-342900"/>
            <a:r>
              <a:rPr lang="en-US" sz="2000" b="1"/>
              <a:t>      {</a:t>
            </a:r>
          </a:p>
          <a:p>
            <a:pPr marL="342900" indent="-342900"/>
            <a:r>
              <a:rPr lang="en-US" sz="2000" b="1"/>
              <a:t>         return 1;</a:t>
            </a:r>
          </a:p>
          <a:p>
            <a:pPr marL="342900" indent="-342900"/>
            <a:r>
              <a:rPr lang="en-US" sz="2000" b="1"/>
              <a:t>      }</a:t>
            </a:r>
          </a:p>
          <a:p>
            <a:pPr marL="342900" indent="-342900"/>
            <a:r>
              <a:rPr lang="en-US" sz="2000" b="1"/>
              <a:t>   }</a:t>
            </a:r>
          </a:p>
          <a:p>
            <a:pPr marL="342900" indent="-342900"/>
            <a:r>
              <a:rPr lang="en-US" sz="2000" b="1"/>
              <a:t>   return 0;</a:t>
            </a:r>
          </a:p>
          <a:p>
            <a:pPr marL="342900" indent="-342900"/>
            <a:r>
              <a:rPr lang="en-US" sz="2000" b="1"/>
              <a:t>}</a:t>
            </a:r>
            <a:endParaRPr lang="en-AU" sz="20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2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467600" cy="2971800"/>
          </a:xfrm>
          <a:noFill/>
          <a:ln/>
        </p:spPr>
        <p:txBody>
          <a:bodyPr/>
          <a:lstStyle/>
          <a:p>
            <a:r>
              <a:rPr lang="en-US"/>
              <a:t>How would you modify the program so that it returns the position of the sought item (i.e., </a:t>
            </a:r>
            <a:r>
              <a:rPr lang="en-US" sz="2800" b="1">
                <a:solidFill>
                  <a:schemeClr val="tx2"/>
                </a:solidFill>
                <a:latin typeface="Courier New" pitchFamily="49" charset="0"/>
              </a:rPr>
              <a:t>findPosition</a:t>
            </a:r>
            <a:r>
              <a:rPr lang="en-US"/>
              <a:t> rather than </a:t>
            </a:r>
            <a:r>
              <a:rPr lang="en-US" sz="2800" b="1">
                <a:solidFill>
                  <a:schemeClr val="tx2"/>
                </a:solidFill>
                <a:latin typeface="Courier New" pitchFamily="49" charset="0"/>
              </a:rPr>
              <a:t>isPresent</a:t>
            </a:r>
            <a:r>
              <a:rPr lang="en-US"/>
              <a:t>)?</a:t>
            </a:r>
          </a:p>
          <a:p>
            <a:r>
              <a:rPr lang="en-US"/>
              <a:t>How would you indicate “not found”?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2130-1FC0-4DDE-ABAE-1DD61F8637B1}" type="slidenum">
              <a:rPr lang="en-US"/>
              <a:pPr/>
              <a:t>5</a:t>
            </a:fld>
            <a:endParaRPr lang="en-US"/>
          </a:p>
        </p:txBody>
      </p:sp>
      <p:sp>
        <p:nvSpPr>
          <p:cNvPr id="61133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marL="193675" indent="-193675"/>
            <a:r>
              <a:rPr lang="en-US" dirty="0"/>
              <a:t>Linear Search -- </a:t>
            </a:r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2895600"/>
          </a:xfrm>
        </p:spPr>
        <p:txBody>
          <a:bodyPr/>
          <a:lstStyle/>
          <a:p>
            <a:r>
              <a:rPr lang="en-US"/>
              <a:t>Algorithm: a set of instructions describing how to do a task  </a:t>
            </a:r>
          </a:p>
          <a:p>
            <a:r>
              <a:rPr lang="en-US"/>
              <a:t>Program: an implementation of an algorithm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D8934-9713-4B2D-BE0F-DCB9EB97AFC4}" type="slidenum">
              <a:rPr lang="en-US"/>
              <a:pPr/>
              <a:t>6</a:t>
            </a:fld>
            <a:endParaRPr lang="en-US"/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does Efficiency Mean? </a:t>
            </a:r>
          </a:p>
        </p:txBody>
      </p:sp>
      <p:sp>
        <p:nvSpPr>
          <p:cNvPr id="533508" name="Text Box 4"/>
          <p:cNvSpPr txBox="1">
            <a:spLocks noChangeArrowheads="1"/>
          </p:cNvSpPr>
          <p:nvPr/>
        </p:nvSpPr>
        <p:spPr bwMode="auto">
          <a:xfrm>
            <a:off x="304800" y="4648200"/>
            <a:ext cx="8458200" cy="1079500"/>
          </a:xfrm>
          <a:prstGeom prst="rect">
            <a:avLst/>
          </a:prstGeom>
          <a:solidFill>
            <a:srgbClr val="99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latin typeface="Times New Roman" charset="0"/>
              </a:rPr>
              <a:t>The time and space requirements of  an algorithm enable us to measure how </a:t>
            </a:r>
            <a:r>
              <a:rPr lang="en-US" sz="3200">
                <a:solidFill>
                  <a:schemeClr val="tx2"/>
                </a:solidFill>
                <a:latin typeface="Times New Roman" charset="0"/>
              </a:rPr>
              <a:t>efficient</a:t>
            </a:r>
            <a:r>
              <a:rPr lang="en-US" sz="3200">
                <a:latin typeface="Times New Roman" charset="0"/>
              </a:rPr>
              <a:t> it is</a:t>
            </a:r>
            <a:endParaRPr kumimoji="1" lang="en-AU" sz="2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07" grpId="0" build="p" bldLvl="2" autoUpdateAnimBg="0"/>
      <p:bldP spid="53350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229600" cy="3733800"/>
          </a:xfrm>
        </p:spPr>
        <p:txBody>
          <a:bodyPr/>
          <a:lstStyle/>
          <a:p>
            <a:r>
              <a:rPr lang="en-US" u="sng"/>
              <a:t>Time:</a:t>
            </a:r>
            <a:r>
              <a:rPr lang="en-US"/>
              <a:t> elapsed period from start to finish of the execution of an algorithm </a:t>
            </a:r>
          </a:p>
          <a:p>
            <a:r>
              <a:rPr lang="en-US" u="sng"/>
              <a:t>Space (memory):</a:t>
            </a:r>
            <a:r>
              <a:rPr lang="en-US"/>
              <a:t> </a:t>
            </a:r>
            <a:r>
              <a:rPr lang="en-US" sz="3600"/>
              <a:t>amount of storage required by an algorithm </a:t>
            </a:r>
          </a:p>
          <a:p>
            <a:r>
              <a:rPr lang="en-US" u="sng"/>
              <a:t>Hardware:</a:t>
            </a:r>
            <a:r>
              <a:rPr lang="en-US"/>
              <a:t> physical mechanisms required for executing an algorithm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5528-D11B-4265-8A3F-8587956F816C}" type="slidenum">
              <a:rPr lang="en-US"/>
              <a:pPr/>
              <a:t>7</a:t>
            </a:fld>
            <a:endParaRPr lang="en-US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Computer Resources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79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4724400"/>
          </a:xfrm>
        </p:spPr>
        <p:txBody>
          <a:bodyPr/>
          <a:lstStyle/>
          <a:p>
            <a:r>
              <a:rPr lang="en-US"/>
              <a:t>Use your watch? Use the computer clock?</a:t>
            </a:r>
          </a:p>
          <a:p>
            <a:r>
              <a:rPr lang="en-US"/>
              <a:t>Not a good idea, because:</a:t>
            </a:r>
          </a:p>
          <a:p>
            <a:pPr lvl="1"/>
            <a:r>
              <a:rPr lang="en-US"/>
              <a:t>What if you run your program on different computers?</a:t>
            </a:r>
          </a:p>
          <a:p>
            <a:pPr lvl="1"/>
            <a:r>
              <a:rPr lang="en-US"/>
              <a:t>Your program may also wait for I/O or other resources</a:t>
            </a:r>
          </a:p>
          <a:p>
            <a:pPr lvl="1"/>
            <a:r>
              <a:rPr lang="en-US"/>
              <a:t>While running a program, a computer performs many other computations</a:t>
            </a:r>
          </a:p>
          <a:p>
            <a:pPr lvl="1"/>
            <a:r>
              <a:rPr lang="en-US"/>
              <a:t>Depends on programming/coding skill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9678-4207-44E7-83EF-7DBC6E89E1B4}" type="slidenum">
              <a:rPr lang="en-US"/>
              <a:pPr/>
              <a:t>8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Measure Efficiency?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467600" cy="4495800"/>
          </a:xfrm>
        </p:spPr>
        <p:txBody>
          <a:bodyPr/>
          <a:lstStyle/>
          <a:p>
            <a:r>
              <a:rPr lang="en-US"/>
              <a:t>We are interested in the number of steps executed by an algorithm</a:t>
            </a:r>
          </a:p>
          <a:p>
            <a:pPr lvl="1"/>
            <a:r>
              <a:rPr lang="en-US" sz="3200">
                <a:solidFill>
                  <a:srgbClr val="3333CC"/>
                </a:solidFill>
              </a:rPr>
              <a:t>step </a:t>
            </a:r>
            <a:r>
              <a:rPr lang="en-US" sz="3200">
                <a:solidFill>
                  <a:srgbClr val="3333CC"/>
                </a:solidFill>
                <a:sym typeface="Symbol" pitchFamily="18" charset="2"/>
              </a:rPr>
              <a:t></a:t>
            </a:r>
            <a:r>
              <a:rPr lang="en-US" sz="3200">
                <a:solidFill>
                  <a:srgbClr val="3333CC"/>
                </a:solidFill>
              </a:rPr>
              <a:t> execution of an instruction</a:t>
            </a:r>
          </a:p>
          <a:p>
            <a:r>
              <a:rPr lang="en-US"/>
              <a:t>The </a:t>
            </a:r>
            <a:r>
              <a:rPr lang="en-US">
                <a:solidFill>
                  <a:schemeClr val="tx2"/>
                </a:solidFill>
              </a:rPr>
              <a:t>running time</a:t>
            </a:r>
            <a:r>
              <a:rPr lang="en-US"/>
              <a:t> of an algorithm is proportional to the number of steps it takes to execute the algorithm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2E890-CC5C-442F-9962-7A541B57124A}" type="slidenum">
              <a:rPr lang="en-US"/>
              <a:pPr/>
              <a:t>9</a:t>
            </a:fld>
            <a:endParaRPr lang="en-US"/>
          </a:p>
        </p:txBody>
      </p:sp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Notion of Efficiency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5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5653</TotalTime>
  <Words>1035</Words>
  <Application>Microsoft PowerPoint 7.0</Application>
  <PresentationFormat>On-screen Show (4:3)</PresentationFormat>
  <Paragraphs>324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Times New Roman</vt:lpstr>
      <vt:lpstr>Courier New</vt:lpstr>
      <vt:lpstr>Arial</vt:lpstr>
      <vt:lpstr>Symbol</vt:lpstr>
      <vt:lpstr>Wingdings</vt:lpstr>
      <vt:lpstr>Concourse</vt:lpstr>
      <vt:lpstr>List Search and Binary Search</vt:lpstr>
      <vt:lpstr>For ease lest implement a list as an array</vt:lpstr>
      <vt:lpstr>Linear Search </vt:lpstr>
      <vt:lpstr>Linear Search: Algorithm and Code</vt:lpstr>
      <vt:lpstr>Linear Search -- Questions</vt:lpstr>
      <vt:lpstr>What does Efficiency Mean? </vt:lpstr>
      <vt:lpstr>Types of Computer Resources </vt:lpstr>
      <vt:lpstr>How to Measure Efficiency? </vt:lpstr>
      <vt:lpstr>Abstract Notion of Efficiency </vt:lpstr>
      <vt:lpstr>Linear Search Efficiency </vt:lpstr>
      <vt:lpstr>Linear Search Efficiency (cont) </vt:lpstr>
      <vt:lpstr>Binary Search </vt:lpstr>
      <vt:lpstr>Binary Search (cont)</vt:lpstr>
      <vt:lpstr>Slide 14</vt:lpstr>
      <vt:lpstr>Slide 15</vt:lpstr>
      <vt:lpstr>Slide 16</vt:lpstr>
      <vt:lpstr>Slide 17</vt:lpstr>
      <vt:lpstr>Slide 18</vt:lpstr>
      <vt:lpstr>Binary Search -- Algorithm </vt:lpstr>
      <vt:lpstr>Binary Search: Questions</vt:lpstr>
      <vt:lpstr>Notes on Searching </vt:lpstr>
    </vt:vector>
  </TitlesOfParts>
  <Company>Monash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 Computer Programming Lecture 26: List 1 (Search)</dc:title>
  <dc:creator>Joey Chua and Ingrid Zukerman</dc:creator>
  <cp:lastModifiedBy>grewe</cp:lastModifiedBy>
  <cp:revision>766</cp:revision>
  <cp:lastPrinted>2000-05-16T07:26:27Z</cp:lastPrinted>
  <dcterms:created xsi:type="dcterms:W3CDTF">1999-03-01T06:26:53Z</dcterms:created>
  <dcterms:modified xsi:type="dcterms:W3CDTF">2009-04-20T23:12:07Z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jjchua@csse.monash.edu.au</vt:lpwstr>
  </property>
  <property fmtid="{D5CDD505-2E9C-101B-9397-08002B2CF9AE}" pid="8" name="HomePage">
    <vt:lpwstr>http://www.csse.monash.edu.au/~jjchua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K:\cse1301.2000S2\Slides\Html</vt:lpwstr>
  </property>
</Properties>
</file>